
<file path=[Content_Types].xml><?xml version="1.0" encoding="utf-8"?>
<Types xmlns="http://schemas.openxmlformats.org/package/2006/content-types">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5.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notesSlides/notesSlide6.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notesSlides/notesSlide7.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theme/themeOverride1.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theme/themeOverride2.xml" ContentType="application/vnd.openxmlformats-officedocument.themeOverride+xml"/>
  <Override PartName="/ppt/notesSlides/notesSlide10.xml" ContentType="application/vnd.openxmlformats-officedocument.presentationml.notesSlide+xml"/>
  <Override PartName="/ppt/charts/chart16.xml" ContentType="application/vnd.openxmlformats-officedocument.drawingml.chart+xml"/>
  <Override PartName="/ppt/charts/chart17.xml" ContentType="application/vnd.openxmlformats-officedocument.drawingml.chart+xml"/>
  <Override PartName="/ppt/theme/themeOverride3.xml" ContentType="application/vnd.openxmlformats-officedocument.themeOverride+xml"/>
  <Override PartName="/ppt/charts/chart18.xml" ContentType="application/vnd.openxmlformats-officedocument.drawingml.chart+xml"/>
  <Override PartName="/ppt/charts/chart19.xml" ContentType="application/vnd.openxmlformats-officedocument.drawingml.chart+xml"/>
  <Override PartName="/ppt/notesSlides/notesSlide11.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theme/themeOverride4.xml" ContentType="application/vnd.openxmlformats-officedocument.themeOverride+xml"/>
  <Override PartName="/ppt/notesSlides/notesSlide12.xml" ContentType="application/vnd.openxmlformats-officedocument.presentationml.notesSlide+xml"/>
  <Override PartName="/ppt/charts/chart22.xml" ContentType="application/vnd.openxmlformats-officedocument.drawingml.chart+xml"/>
  <Override PartName="/ppt/theme/themeOverride5.xml" ContentType="application/vnd.openxmlformats-officedocument.themeOverride+xml"/>
  <Override PartName="/ppt/charts/chart23.xml" ContentType="application/vnd.openxmlformats-officedocument.drawingml.chart+xml"/>
  <Override PartName="/ppt/charts/chart24.xml" ContentType="application/vnd.openxmlformats-officedocument.drawingml.chart+xml"/>
  <Override PartName="/ppt/theme/themeOverride6.xml" ContentType="application/vnd.openxmlformats-officedocument.themeOverride+xml"/>
  <Override PartName="/ppt/notesSlides/notesSlide13.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29.xml" ContentType="application/vnd.openxmlformats-officedocument.drawingml.chart+xml"/>
  <Override PartName="/ppt/charts/chart30.xml" ContentType="application/vnd.openxmlformats-officedocument.drawingml.chart+xml"/>
  <Override PartName="/ppt/theme/themeOverride7.xml" ContentType="application/vnd.openxmlformats-officedocument.themeOverride+xml"/>
  <Override PartName="/ppt/notesSlides/notesSlide16.xml" ContentType="application/vnd.openxmlformats-officedocument.presentationml.notesSlide+xml"/>
  <Override PartName="/ppt/charts/chart31.xml" ContentType="application/vnd.openxmlformats-officedocument.drawingml.chart+xml"/>
  <Override PartName="/ppt/charts/chart32.xml" ContentType="application/vnd.openxmlformats-officedocument.drawingml.chart+xml"/>
  <Override PartName="/ppt/theme/themeOverride8.xml" ContentType="application/vnd.openxmlformats-officedocument.themeOverride+xml"/>
  <Override PartName="/ppt/charts/chart33.xml" ContentType="application/vnd.openxmlformats-officedocument.drawingml.chart+xml"/>
  <Override PartName="/ppt/theme/themeOverride9.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34.xml" ContentType="application/vnd.openxmlformats-officedocument.drawingml.chart+xml"/>
  <Override PartName="/ppt/theme/themeOverride10.xml" ContentType="application/vnd.openxmlformats-officedocument.themeOverride+xml"/>
  <Override PartName="/ppt/charts/chart35.xml" ContentType="application/vnd.openxmlformats-officedocument.drawingml.chart+xml"/>
  <Override PartName="/ppt/notesSlides/notesSlide19.xml" ContentType="application/vnd.openxmlformats-officedocument.presentationml.notesSlide+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theme/themeOverride11.xml" ContentType="application/vnd.openxmlformats-officedocument.themeOverride+xml"/>
  <Override PartName="/ppt/notesSlides/notesSlide20.xml" ContentType="application/vnd.openxmlformats-officedocument.presentationml.notesSlide+xml"/>
  <Override PartName="/ppt/charts/chart39.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40.xml" ContentType="application/vnd.openxmlformats-officedocument.drawingml.chart+xml"/>
  <Override PartName="/ppt/charts/chart41.xml" ContentType="application/vnd.openxmlformats-officedocument.drawingml.chart+xml"/>
  <Override PartName="/ppt/theme/themeOverride12.xml" ContentType="application/vnd.openxmlformats-officedocument.themeOverride+xml"/>
  <Override PartName="/ppt/charts/chart42.xml" ContentType="application/vnd.openxmlformats-officedocument.drawingml.chart+xml"/>
  <Override PartName="/ppt/charts/chart43.xml" ContentType="application/vnd.openxmlformats-officedocument.drawingml.chart+xml"/>
  <Override PartName="/ppt/notesSlides/notesSlide23.xml" ContentType="application/vnd.openxmlformats-officedocument.presentationml.notesSlide+xml"/>
  <Override PartName="/ppt/charts/chart44.xml" ContentType="application/vnd.openxmlformats-officedocument.drawingml.chart+xml"/>
  <Override PartName="/ppt/charts/chart45.xml" ContentType="application/vnd.openxmlformats-officedocument.drawingml.chart+xml"/>
  <Override PartName="/ppt/theme/themeOverride13.xml" ContentType="application/vnd.openxmlformats-officedocument.themeOverride+xml"/>
  <Override PartName="/ppt/notesSlides/notesSlide24.xml" ContentType="application/vnd.openxmlformats-officedocument.presentationml.notesSlide+xml"/>
  <Override PartName="/ppt/charts/chart46.xml" ContentType="application/vnd.openxmlformats-officedocument.drawingml.chart+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81"/>
  </p:notesMasterIdLst>
  <p:sldIdLst>
    <p:sldId id="279" r:id="rId5"/>
    <p:sldId id="396" r:id="rId6"/>
    <p:sldId id="437" r:id="rId7"/>
    <p:sldId id="438" r:id="rId8"/>
    <p:sldId id="439" r:id="rId9"/>
    <p:sldId id="440" r:id="rId10"/>
    <p:sldId id="441" r:id="rId11"/>
    <p:sldId id="442" r:id="rId12"/>
    <p:sldId id="443" r:id="rId13"/>
    <p:sldId id="515" r:id="rId14"/>
    <p:sldId id="516" r:id="rId15"/>
    <p:sldId id="475" r:id="rId16"/>
    <p:sldId id="505" r:id="rId17"/>
    <p:sldId id="476" r:id="rId18"/>
    <p:sldId id="477" r:id="rId19"/>
    <p:sldId id="445" r:id="rId20"/>
    <p:sldId id="495" r:id="rId21"/>
    <p:sldId id="447" r:id="rId22"/>
    <p:sldId id="448" r:id="rId23"/>
    <p:sldId id="449" r:id="rId24"/>
    <p:sldId id="450" r:id="rId25"/>
    <p:sldId id="478" r:id="rId26"/>
    <p:sldId id="496" r:id="rId27"/>
    <p:sldId id="479" r:id="rId28"/>
    <p:sldId id="497" r:id="rId29"/>
    <p:sldId id="480" r:id="rId30"/>
    <p:sldId id="481" r:id="rId31"/>
    <p:sldId id="482" r:id="rId32"/>
    <p:sldId id="498" r:id="rId33"/>
    <p:sldId id="452" r:id="rId34"/>
    <p:sldId id="453" r:id="rId35"/>
    <p:sldId id="454" r:id="rId36"/>
    <p:sldId id="483" r:id="rId37"/>
    <p:sldId id="484" r:id="rId38"/>
    <p:sldId id="499" r:id="rId39"/>
    <p:sldId id="485" r:id="rId40"/>
    <p:sldId id="456" r:id="rId41"/>
    <p:sldId id="457" r:id="rId42"/>
    <p:sldId id="458" r:id="rId43"/>
    <p:sldId id="459" r:id="rId44"/>
    <p:sldId id="486" r:id="rId45"/>
    <p:sldId id="487" r:id="rId46"/>
    <p:sldId id="502" r:id="rId47"/>
    <p:sldId id="488" r:id="rId48"/>
    <p:sldId id="489" r:id="rId49"/>
    <p:sldId id="500" r:id="rId50"/>
    <p:sldId id="490" r:id="rId51"/>
    <p:sldId id="501" r:id="rId52"/>
    <p:sldId id="461" r:id="rId53"/>
    <p:sldId id="462" r:id="rId54"/>
    <p:sldId id="463" r:id="rId55"/>
    <p:sldId id="517" r:id="rId56"/>
    <p:sldId id="491" r:id="rId57"/>
    <p:sldId id="492" r:id="rId58"/>
    <p:sldId id="503" r:id="rId59"/>
    <p:sldId id="493" r:id="rId60"/>
    <p:sldId id="494" r:id="rId61"/>
    <p:sldId id="504" r:id="rId62"/>
    <p:sldId id="506" r:id="rId63"/>
    <p:sldId id="507" r:id="rId64"/>
    <p:sldId id="508" r:id="rId65"/>
    <p:sldId id="509" r:id="rId66"/>
    <p:sldId id="510" r:id="rId67"/>
    <p:sldId id="511" r:id="rId68"/>
    <p:sldId id="512" r:id="rId69"/>
    <p:sldId id="513" r:id="rId70"/>
    <p:sldId id="514" r:id="rId71"/>
    <p:sldId id="465" r:id="rId72"/>
    <p:sldId id="466" r:id="rId73"/>
    <p:sldId id="467" r:id="rId74"/>
    <p:sldId id="468" r:id="rId75"/>
    <p:sldId id="469" r:id="rId76"/>
    <p:sldId id="470" r:id="rId77"/>
    <p:sldId id="471" r:id="rId78"/>
    <p:sldId id="472" r:id="rId79"/>
    <p:sldId id="473" r:id="rId80"/>
  </p:sldIdLst>
  <p:sldSz cx="9144000" cy="6858000" type="screen4x3"/>
  <p:notesSz cx="6807200" cy="9939338"/>
  <p:defaultTextStyle>
    <a:defPPr>
      <a:defRPr lang="ja-JP"/>
    </a:defPPr>
    <a:lvl1pPr marL="0" algn="l" defTabSz="914290" rtl="0" eaLnBrk="1" latinLnBrk="0" hangingPunct="1">
      <a:defRPr kumimoji="1" sz="1800" kern="1200">
        <a:solidFill>
          <a:schemeClr val="tx1"/>
        </a:solidFill>
        <a:latin typeface="+mn-lt"/>
        <a:ea typeface="+mn-ea"/>
        <a:cs typeface="+mn-cs"/>
      </a:defRPr>
    </a:lvl1pPr>
    <a:lvl2pPr marL="457145" algn="l" defTabSz="914290" rtl="0" eaLnBrk="1" latinLnBrk="0" hangingPunct="1">
      <a:defRPr kumimoji="1" sz="1800" kern="1200">
        <a:solidFill>
          <a:schemeClr val="tx1"/>
        </a:solidFill>
        <a:latin typeface="+mn-lt"/>
        <a:ea typeface="+mn-ea"/>
        <a:cs typeface="+mn-cs"/>
      </a:defRPr>
    </a:lvl2pPr>
    <a:lvl3pPr marL="914290" algn="l" defTabSz="914290" rtl="0" eaLnBrk="1" latinLnBrk="0" hangingPunct="1">
      <a:defRPr kumimoji="1" sz="1800" kern="1200">
        <a:solidFill>
          <a:schemeClr val="tx1"/>
        </a:solidFill>
        <a:latin typeface="+mn-lt"/>
        <a:ea typeface="+mn-ea"/>
        <a:cs typeface="+mn-cs"/>
      </a:defRPr>
    </a:lvl3pPr>
    <a:lvl4pPr marL="1371435" algn="l" defTabSz="914290" rtl="0" eaLnBrk="1" latinLnBrk="0" hangingPunct="1">
      <a:defRPr kumimoji="1" sz="1800" kern="1200">
        <a:solidFill>
          <a:schemeClr val="tx1"/>
        </a:solidFill>
        <a:latin typeface="+mn-lt"/>
        <a:ea typeface="+mn-ea"/>
        <a:cs typeface="+mn-cs"/>
      </a:defRPr>
    </a:lvl4pPr>
    <a:lvl5pPr marL="1828581" algn="l" defTabSz="914290" rtl="0" eaLnBrk="1" latinLnBrk="0" hangingPunct="1">
      <a:defRPr kumimoji="1" sz="1800" kern="1200">
        <a:solidFill>
          <a:schemeClr val="tx1"/>
        </a:solidFill>
        <a:latin typeface="+mn-lt"/>
        <a:ea typeface="+mn-ea"/>
        <a:cs typeface="+mn-cs"/>
      </a:defRPr>
    </a:lvl5pPr>
    <a:lvl6pPr marL="2285726" algn="l" defTabSz="914290" rtl="0" eaLnBrk="1" latinLnBrk="0" hangingPunct="1">
      <a:defRPr kumimoji="1" sz="1800" kern="1200">
        <a:solidFill>
          <a:schemeClr val="tx1"/>
        </a:solidFill>
        <a:latin typeface="+mn-lt"/>
        <a:ea typeface="+mn-ea"/>
        <a:cs typeface="+mn-cs"/>
      </a:defRPr>
    </a:lvl6pPr>
    <a:lvl7pPr marL="2742871" algn="l" defTabSz="914290" rtl="0" eaLnBrk="1" latinLnBrk="0" hangingPunct="1">
      <a:defRPr kumimoji="1" sz="1800" kern="1200">
        <a:solidFill>
          <a:schemeClr val="tx1"/>
        </a:solidFill>
        <a:latin typeface="+mn-lt"/>
        <a:ea typeface="+mn-ea"/>
        <a:cs typeface="+mn-cs"/>
      </a:defRPr>
    </a:lvl7pPr>
    <a:lvl8pPr marL="3200016" algn="l" defTabSz="914290" rtl="0" eaLnBrk="1" latinLnBrk="0" hangingPunct="1">
      <a:defRPr kumimoji="1" sz="1800" kern="1200">
        <a:solidFill>
          <a:schemeClr val="tx1"/>
        </a:solidFill>
        <a:latin typeface="+mn-lt"/>
        <a:ea typeface="+mn-ea"/>
        <a:cs typeface="+mn-cs"/>
      </a:defRPr>
    </a:lvl8pPr>
    <a:lvl9pPr marL="3657161" algn="l" defTabSz="91429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972" autoAdjust="0"/>
    <p:restoredTop sz="98732" autoAdjust="0"/>
  </p:normalViewPr>
  <p:slideViewPr>
    <p:cSldViewPr>
      <p:cViewPr>
        <p:scale>
          <a:sx n="76" d="100"/>
          <a:sy n="76" d="100"/>
        </p:scale>
        <p:origin x="-1386" y="21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theme" Target="theme/theme1.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61" Type="http://schemas.openxmlformats.org/officeDocument/2006/relationships/slide" Target="slides/slide57.xml"/><Relationship Id="rId8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s27t\LIB\&#20225;&#30011;G\02_&#20303;&#32207;_&#20303;&#12414;&#12385;&#23529;&#35696;&#20250;\01_&#23529;&#35696;&#20250;\21%20300630%20&#31532;42&#22238;\180613_&#23529;&#35696;&#20250;&#36039;&#26009;&#28310;&#20633;\&#21442;&#32771;&#36039;&#26009;&#65297;\&#12464;&#12521;&#12501;&#12487;&#12540;&#12479;\&#25351;&#27161;&#36914;&#25431;&#29366;&#27841;&#12464;&#12521;&#12501;&#20803;&#12487;&#12540;&#12479;.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s27t\LIB\&#20225;&#30011;G\02_&#20303;&#32207;_&#20303;&#12414;&#12385;&#23529;&#35696;&#20250;\01_&#23529;&#35696;&#20250;\21%20300630%20&#31532;42&#22238;\180613_&#23529;&#35696;&#20250;&#36039;&#26009;&#28310;&#20633;\&#21442;&#32771;&#36039;&#26009;&#65297;\&#12464;&#12521;&#12501;&#12487;&#12540;&#12479;\&#36578;&#20986;&#20837;&#36229;&#36942;&#25968;.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T1412ss0076\LIB\&#20225;&#30011;&#65319;\02_&#20303;&#32207;_&#20303;&#12414;&#12385;&#23529;&#35696;&#20250;\01_&#23529;&#35696;&#20250;\20%20300123%20&#31532;41&#22238;\11_&#37197;&#24067;&#36039;&#26009;\&#36039;&#26009;&#65298;\&#12464;&#12521;&#12501;&#20803;&#12487;&#12540;&#12479;\&#12417;&#12374;&#12381;&#12358;&#20516;&#38306;&#36899;&#12487;&#12540;&#12479;.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T1412ss0076\LIB\&#20225;&#30011;&#65319;\02_&#20303;&#32207;_&#20303;&#12414;&#12385;&#23529;&#35696;&#20250;\01_&#23529;&#35696;&#20250;\20%20300123%20&#31532;41&#22238;\11_&#37197;&#24067;&#36039;&#26009;\&#36039;&#26009;&#65298;\&#12464;&#12521;&#12501;&#20803;&#12487;&#12540;&#12479;\&#12417;&#12374;&#12381;&#12358;&#20516;&#38306;&#36899;&#12487;&#12540;&#12479;.xlsx" TargetMode="External"/></Relationships>
</file>

<file path=ppt/charts/_rels/chart13.xml.rels><?xml version="1.0" encoding="UTF-8" standalone="yes"?>
<Relationships xmlns="http://schemas.openxmlformats.org/package/2006/relationships"><Relationship Id="rId2" Type="http://schemas.openxmlformats.org/officeDocument/2006/relationships/oleObject" Target="file:///\\s27t\LIB\&#20225;&#30011;G\02_&#20303;&#32207;_&#20303;&#12414;&#12385;&#23529;&#35696;&#20250;\01_&#23529;&#35696;&#20250;\21%20300630%20&#31532;42&#22238;\180613_&#23529;&#35696;&#20250;&#36039;&#26009;&#28310;&#20633;\&#21442;&#32771;&#36039;&#26009;&#65297;\&#12464;&#12521;&#12501;&#12487;&#12540;&#12479;\&#25351;&#27161;&#36914;&#25431;&#29366;&#27841;&#12464;&#12521;&#12501;&#20803;&#12487;&#12540;&#12479;.xlsx" TargetMode="External"/><Relationship Id="rId1" Type="http://schemas.openxmlformats.org/officeDocument/2006/relationships/themeOverride" Target="../theme/themeOverride1.xml"/></Relationships>
</file>

<file path=ppt/charts/_rels/chart14.xml.rels><?xml version="1.0" encoding="UTF-8" standalone="yes"?>
<Relationships xmlns="http://schemas.openxmlformats.org/package/2006/relationships"><Relationship Id="rId1" Type="http://schemas.openxmlformats.org/officeDocument/2006/relationships/oleObject" Target="file:///\\s27t\LIB\&#20225;&#30011;G\02_&#20303;&#32207;_&#20303;&#12414;&#12385;&#23529;&#35696;&#20250;\01_&#23529;&#35696;&#20250;\21%20300630%20&#31532;42&#22238;\180613_&#23529;&#35696;&#20250;&#36039;&#26009;&#28310;&#20633;\&#21442;&#32771;&#36039;&#26009;&#65297;\&#12464;&#12521;&#12501;&#12487;&#12540;&#12479;\&#23558;&#26469;&#12499;&#12472;&#12519;&#12531;&#38306;&#20418;&#12464;&#12521;&#12501;&#20803;&#12487;&#12540;&#12479;.xlsx" TargetMode="External"/></Relationships>
</file>

<file path=ppt/charts/_rels/chart15.xml.rels><?xml version="1.0" encoding="UTF-8" standalone="yes"?>
<Relationships xmlns="http://schemas.openxmlformats.org/package/2006/relationships"><Relationship Id="rId2" Type="http://schemas.openxmlformats.org/officeDocument/2006/relationships/oleObject" Target="file:///\\s27t\LIB\&#20225;&#30011;G\02_&#20303;&#32207;_&#20303;&#12414;&#12385;&#23529;&#35696;&#20250;\01_&#23529;&#35696;&#20250;\21%20300630%20&#31532;42&#22238;\180613_&#23529;&#35696;&#20250;&#36039;&#26009;&#28310;&#20633;\&#21442;&#32771;&#36039;&#26009;&#65297;\&#12464;&#12521;&#12501;&#12487;&#12540;&#12479;\&#25351;&#27161;&#36914;&#25431;&#29366;&#27841;&#12464;&#12521;&#12501;&#20803;&#12487;&#12540;&#12479;.xlsx" TargetMode="External"/><Relationship Id="rId1" Type="http://schemas.openxmlformats.org/officeDocument/2006/relationships/themeOverride" Target="../theme/themeOverride2.xml"/></Relationships>
</file>

<file path=ppt/charts/_rels/chart16.xml.rels><?xml version="1.0" encoding="UTF-8" standalone="yes"?>
<Relationships xmlns="http://schemas.openxmlformats.org/package/2006/relationships"><Relationship Id="rId1" Type="http://schemas.openxmlformats.org/officeDocument/2006/relationships/oleObject" Target="file:///\\s27t\LIB\&#20225;&#30011;G\02_&#20303;&#32207;_&#20303;&#12414;&#12385;&#23529;&#35696;&#20250;\01_&#23529;&#35696;&#20250;\21%20300630%20&#31532;42&#22238;\180613_&#23529;&#35696;&#20250;&#36039;&#26009;&#28310;&#20633;\&#21442;&#32771;&#36039;&#26009;&#65297;\&#12464;&#12521;&#12501;&#12487;&#12540;&#12479;\&#23558;&#26469;&#12499;&#12472;&#12519;&#12531;&#38306;&#20418;&#12464;&#12521;&#12501;&#20803;&#12487;&#12540;&#12479;.xlsx" TargetMode="External"/></Relationships>
</file>

<file path=ppt/charts/_rels/chart17.xml.rels><?xml version="1.0" encoding="UTF-8" standalone="yes"?>
<Relationships xmlns="http://schemas.openxmlformats.org/package/2006/relationships"><Relationship Id="rId2" Type="http://schemas.openxmlformats.org/officeDocument/2006/relationships/oleObject" Target="file:///\\s27t\LIB\&#20225;&#30011;G\02_&#20303;&#32207;_&#20303;&#12414;&#12385;&#23529;&#35696;&#20250;\01_&#23529;&#35696;&#20250;\21%20300630%20&#31532;42&#22238;\180613_&#23529;&#35696;&#20250;&#36039;&#26009;&#28310;&#20633;\&#21442;&#32771;&#36039;&#26009;&#65297;\&#12464;&#12521;&#12501;&#12487;&#12540;&#12479;\&#25351;&#27161;&#36914;&#25431;&#29366;&#27841;&#12464;&#12521;&#12501;&#20803;&#12487;&#12540;&#12479;.xlsx" TargetMode="External"/><Relationship Id="rId1" Type="http://schemas.openxmlformats.org/officeDocument/2006/relationships/themeOverride" Target="../theme/themeOverride3.xml"/></Relationships>
</file>

<file path=ppt/charts/_rels/chart18.xml.rels><?xml version="1.0" encoding="UTF-8" standalone="yes"?>
<Relationships xmlns="http://schemas.openxmlformats.org/package/2006/relationships"><Relationship Id="rId1" Type="http://schemas.openxmlformats.org/officeDocument/2006/relationships/oleObject" Target="file:///\\s27t\LIB\&#20225;&#30011;G\02_&#20303;&#32207;_&#20303;&#12414;&#12385;&#23529;&#35696;&#20250;\01_&#23529;&#35696;&#20250;\21%20300630%20&#31532;42&#22238;\180613_&#23529;&#35696;&#20250;&#36039;&#26009;&#28310;&#20633;\&#21442;&#32771;&#36039;&#26009;&#65297;\&#12464;&#12521;&#12501;&#12487;&#12540;&#12479;\&#23558;&#26469;&#12499;&#12472;&#12519;&#12531;&#38306;&#20418;&#12464;&#12521;&#12501;&#20803;&#12487;&#12540;&#12479;.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s27t\LIB\&#20225;&#30011;G\02_&#20303;&#32207;_&#20303;&#12414;&#12385;&#23529;&#35696;&#20250;\01_&#23529;&#35696;&#20250;\21%20300630%20&#31532;42&#22238;\180613_&#23529;&#35696;&#20250;&#36039;&#26009;&#28310;&#20633;\&#21442;&#32771;&#36039;&#26009;&#65297;\&#12464;&#12521;&#12501;&#12487;&#12540;&#12479;\&#23558;&#26469;&#12499;&#12472;&#12519;&#12531;&#38306;&#20418;&#12464;&#12521;&#12501;&#20803;&#12487;&#12540;&#12479;.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s27t\LIB\&#20225;&#30011;G\02_&#20303;&#32207;_&#20303;&#12414;&#12385;&#23529;&#35696;&#20250;\01_&#23529;&#35696;&#20250;\21%20300630%20&#31532;42&#22238;\180613_&#23529;&#35696;&#20250;&#36039;&#26009;&#28310;&#20633;\&#21442;&#32771;&#36039;&#26009;&#65297;\&#12464;&#12521;&#12501;&#12487;&#12540;&#12479;\&#23558;&#26469;&#12499;&#12472;&#12519;&#12531;&#38306;&#20418;&#12464;&#12521;&#12501;&#20803;&#12487;&#12540;&#12479;.xlsx"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file:///\\s27t\LIB\&#20225;&#30011;G\02_&#20303;&#32207;_&#20303;&#12414;&#12385;&#23529;&#35696;&#20250;\01_&#23529;&#35696;&#20250;\21%20300630%20&#31532;42&#22238;\180613_&#23529;&#35696;&#20250;&#36039;&#26009;&#28310;&#20633;\&#21442;&#32771;&#36039;&#26009;&#65297;\&#12464;&#12521;&#12501;&#12487;&#12540;&#12479;\&#23558;&#26469;&#12499;&#12472;&#12519;&#12531;&#38306;&#20418;&#12464;&#12521;&#12501;&#20803;&#12487;&#12540;&#12479;.xlsx" TargetMode="External"/></Relationships>
</file>

<file path=ppt/charts/_rels/chart21.xml.rels><?xml version="1.0" encoding="UTF-8" standalone="yes"?>
<Relationships xmlns="http://schemas.openxmlformats.org/package/2006/relationships"><Relationship Id="rId2" Type="http://schemas.openxmlformats.org/officeDocument/2006/relationships/oleObject" Target="file:///\\s27t\LIB\&#20225;&#30011;G\02_&#20303;&#32207;_&#20303;&#12414;&#12385;&#23529;&#35696;&#20250;\01_&#23529;&#35696;&#20250;\21%20300630%20&#31532;42&#22238;\180613_&#23529;&#35696;&#20250;&#36039;&#26009;&#28310;&#20633;\&#21442;&#32771;&#36039;&#26009;&#65297;\&#12464;&#12521;&#12501;&#12487;&#12540;&#12479;\&#25351;&#27161;&#36914;&#25431;&#29366;&#27841;&#12464;&#12521;&#12501;&#20803;&#12487;&#12540;&#12479;.xlsx" TargetMode="External"/><Relationship Id="rId1" Type="http://schemas.openxmlformats.org/officeDocument/2006/relationships/themeOverride" Target="../theme/themeOverride4.xml"/></Relationships>
</file>

<file path=ppt/charts/_rels/chart22.xml.rels><?xml version="1.0" encoding="UTF-8" standalone="yes"?>
<Relationships xmlns="http://schemas.openxmlformats.org/package/2006/relationships"><Relationship Id="rId2" Type="http://schemas.openxmlformats.org/officeDocument/2006/relationships/oleObject" Target="file:///\\s27t\LIB\&#20225;&#30011;G\02_&#20303;&#32207;_&#20303;&#12414;&#12385;&#23529;&#35696;&#20250;\01_&#23529;&#35696;&#20250;\21%20300630%20&#31532;42&#22238;\180613_&#23529;&#35696;&#20250;&#36039;&#26009;&#28310;&#20633;\&#21442;&#32771;&#36039;&#26009;&#65297;\&#12464;&#12521;&#12501;&#12487;&#12540;&#12479;\&#25351;&#27161;&#36914;&#25431;&#29366;&#27841;&#12464;&#12521;&#12501;&#20803;&#12487;&#12540;&#12479;.xlsx" TargetMode="External"/><Relationship Id="rId1" Type="http://schemas.openxmlformats.org/officeDocument/2006/relationships/themeOverride" Target="../theme/themeOverride5.xml"/></Relationships>
</file>

<file path=ppt/charts/_rels/chart23.xml.rels><?xml version="1.0" encoding="UTF-8" standalone="yes"?>
<Relationships xmlns="http://schemas.openxmlformats.org/package/2006/relationships"><Relationship Id="rId1" Type="http://schemas.openxmlformats.org/officeDocument/2006/relationships/oleObject" Target="file:///\\s27t\LIB\&#20225;&#30011;G\02_&#20303;&#32207;_&#20303;&#12414;&#12385;&#23529;&#35696;&#20250;\01_&#23529;&#35696;&#20250;\21%20300630%20&#31532;42&#22238;\180613_&#23529;&#35696;&#20250;&#36039;&#26009;&#28310;&#20633;\&#21442;&#32771;&#36039;&#26009;&#65297;\&#12464;&#12521;&#12501;&#12487;&#12540;&#12479;\&#12417;&#12374;&#12381;&#12358;&#20516;&#38306;&#36899;&#12487;&#12540;&#12479;.xlsx" TargetMode="Externa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6.xml"/></Relationships>
</file>

<file path=ppt/charts/_rels/chart25.xml.rels><?xml version="1.0" encoding="UTF-8" standalone="yes"?>
<Relationships xmlns="http://schemas.openxmlformats.org/package/2006/relationships"><Relationship Id="rId1" Type="http://schemas.openxmlformats.org/officeDocument/2006/relationships/oleObject" Target="file:///\\s27t\LIB\&#20225;&#30011;G\02_&#20303;&#32207;_&#20303;&#12414;&#12385;&#23529;&#35696;&#20250;\01_&#23529;&#35696;&#20250;\21%20300630%20&#31532;42&#22238;\180613_&#23529;&#35696;&#20250;&#36039;&#26009;&#28310;&#20633;\&#21442;&#32771;&#36039;&#26009;&#65297;\&#12464;&#12521;&#12501;&#12487;&#12540;&#12479;\&#25351;&#27161;&#36914;&#25431;&#29366;&#27841;&#12464;&#12521;&#12501;&#20803;&#12487;&#12540;&#12479;.xlsx" TargetMode="External"/></Relationships>
</file>

<file path=ppt/charts/_rels/chart26.xml.rels><?xml version="1.0" encoding="UTF-8" standalone="yes"?>
<Relationships xmlns="http://schemas.openxmlformats.org/package/2006/relationships"><Relationship Id="rId1" Type="http://schemas.openxmlformats.org/officeDocument/2006/relationships/oleObject" Target="file:///\\s27t\LIB\&#20225;&#30011;G\02_&#20303;&#32207;_&#20303;&#12414;&#12385;&#23529;&#35696;&#20250;\01_&#23529;&#35696;&#20250;\21%20300630%20&#31532;42&#22238;\180613_&#23529;&#35696;&#20250;&#36039;&#26009;&#28310;&#20633;\&#21442;&#32771;&#36039;&#26009;&#65297;\&#12464;&#12521;&#12501;&#12487;&#12540;&#12479;\&#12417;&#12374;&#12381;&#12358;&#20516;&#38306;&#36899;&#12487;&#12540;&#12479;.xlsx" TargetMode="External"/></Relationships>
</file>

<file path=ppt/charts/_rels/chart27.xml.rels><?xml version="1.0" encoding="UTF-8" standalone="yes"?>
<Relationships xmlns="http://schemas.openxmlformats.org/package/2006/relationships"><Relationship Id="rId1" Type="http://schemas.openxmlformats.org/officeDocument/2006/relationships/oleObject" Target="file:///\\s27t\LIB\&#20225;&#30011;G\02_&#20303;&#32207;_&#20303;&#12414;&#12385;&#23529;&#35696;&#20250;\01_&#23529;&#35696;&#20250;\21%20300630%20&#31532;42&#22238;\180613_&#23529;&#35696;&#20250;&#36039;&#26009;&#28310;&#20633;\&#21442;&#32771;&#36039;&#26009;&#65297;\&#12464;&#12521;&#12501;&#12487;&#12540;&#12479;\&#12417;&#12374;&#12381;&#12358;&#20516;&#38306;&#36899;&#12487;&#12540;&#12479;.xlsx" TargetMode="External"/></Relationships>
</file>

<file path=ppt/charts/_rels/chart28.xml.rels><?xml version="1.0" encoding="UTF-8" standalone="yes"?>
<Relationships xmlns="http://schemas.openxmlformats.org/package/2006/relationships"><Relationship Id="rId1" Type="http://schemas.openxmlformats.org/officeDocument/2006/relationships/oleObject" Target="file:///\\s27t\LIB\&#20225;&#30011;G\02_&#20303;&#32207;_&#20303;&#12414;&#12385;&#23529;&#35696;&#20250;\01_&#23529;&#35696;&#20250;\21%20300630%20&#31532;42&#22238;\180613_&#23529;&#35696;&#20250;&#36039;&#26009;&#28310;&#20633;\&#21442;&#32771;&#36039;&#26009;&#65297;\&#12464;&#12521;&#12501;&#12487;&#12540;&#12479;\&#12417;&#12374;&#12381;&#12358;&#20516;&#38306;&#36899;&#12487;&#12540;&#12479;.xlsx" TargetMode="External"/></Relationships>
</file>

<file path=ppt/charts/_rels/chart29.xml.rels><?xml version="1.0" encoding="UTF-8" standalone="yes"?>
<Relationships xmlns="http://schemas.openxmlformats.org/package/2006/relationships"><Relationship Id="rId1" Type="http://schemas.openxmlformats.org/officeDocument/2006/relationships/oleObject" Target="file:///\\s27t\LIB\&#20225;&#30011;G\02_&#20303;&#32207;_&#20303;&#12414;&#12385;&#23529;&#35696;&#20250;\01_&#23529;&#35696;&#20250;\21%20300630%20&#31532;42&#22238;\180613_&#23529;&#35696;&#20250;&#36039;&#26009;&#28310;&#20633;\&#21442;&#32771;&#36039;&#26009;&#65297;\&#12464;&#12521;&#12501;&#12487;&#12540;&#12479;\&#12415;&#12393;&#12426;&#38306;&#20418;&#20803;&#12487;&#12540;&#12479;.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s27t\LIB\&#20225;&#30011;G\02_&#20303;&#32207;_&#20303;&#12414;&#12385;&#23529;&#35696;&#20250;\01_&#23529;&#35696;&#20250;\21%20300630%20&#31532;42&#22238;\180613_&#23529;&#35696;&#20250;&#36039;&#26009;&#28310;&#20633;\&#21442;&#32771;&#36039;&#26009;&#65297;\&#12464;&#12521;&#12501;&#12487;&#12540;&#12479;\&#25351;&#27161;&#36914;&#25431;&#29366;&#27841;&#12464;&#12521;&#12501;&#20803;&#12487;&#12540;&#12479;.xlsx" TargetMode="External"/></Relationships>
</file>

<file path=ppt/charts/_rels/chart30.xml.rels><?xml version="1.0" encoding="UTF-8" standalone="yes"?>
<Relationships xmlns="http://schemas.openxmlformats.org/package/2006/relationships"><Relationship Id="rId2" Type="http://schemas.openxmlformats.org/officeDocument/2006/relationships/oleObject" Target="file:///\\s27t\LIB\&#20225;&#30011;G\02_&#20303;&#32207;_&#20303;&#12414;&#12385;&#23529;&#35696;&#20250;\01_&#23529;&#35696;&#20250;\21%20300630%20&#31532;42&#22238;\180613_&#23529;&#35696;&#20250;&#36039;&#26009;&#28310;&#20633;\&#21442;&#32771;&#36039;&#26009;&#65297;\&#12464;&#12521;&#12501;&#12487;&#12540;&#12479;\&#25351;&#27161;&#36914;&#25431;&#29366;&#27841;&#12464;&#12521;&#12501;&#20803;&#12487;&#12540;&#12479;.xlsx" TargetMode="External"/><Relationship Id="rId1" Type="http://schemas.openxmlformats.org/officeDocument/2006/relationships/themeOverride" Target="../theme/themeOverride7.xml"/></Relationships>
</file>

<file path=ppt/charts/_rels/chart31.xml.rels><?xml version="1.0" encoding="UTF-8" standalone="yes"?>
<Relationships xmlns="http://schemas.openxmlformats.org/package/2006/relationships"><Relationship Id="rId1" Type="http://schemas.openxmlformats.org/officeDocument/2006/relationships/oleObject" Target="file:///\\T1412ss0076\LIB\&#20225;&#30011;&#65319;\02_&#20303;&#32207;_&#20303;&#12414;&#12385;&#23529;&#35696;&#20250;\01_&#23529;&#35696;&#20250;\20%20300123%20&#31532;41&#22238;\11_&#37197;&#24067;&#36039;&#26009;\&#36039;&#26009;&#65298;\&#12464;&#12521;&#12501;&#20803;&#12487;&#12540;&#12479;\&#12417;&#12374;&#12381;&#12358;&#20516;&#38306;&#36899;&#12487;&#12540;&#12479;.xlsx" TargetMode="External"/></Relationships>
</file>

<file path=ppt/charts/_rels/chart32.xml.rels><?xml version="1.0" encoding="UTF-8" standalone="yes"?>
<Relationships xmlns="http://schemas.openxmlformats.org/package/2006/relationships"><Relationship Id="rId2" Type="http://schemas.openxmlformats.org/officeDocument/2006/relationships/oleObject" Target="file:///\\T1412ss0076\LIB\&#20225;&#30011;&#65319;\02_&#20303;&#32207;_&#20303;&#12414;&#12385;&#23529;&#35696;&#20250;\01_&#23529;&#35696;&#20250;\20%20300123%20&#31532;41&#22238;\11_&#37197;&#24067;&#36039;&#26009;\&#36039;&#26009;&#65298;\&#12464;&#12521;&#12501;&#20803;&#12487;&#12540;&#12479;\&#12417;&#12374;&#12381;&#12358;&#20516;&#38306;&#36899;&#12487;&#12540;&#12479;.xlsx" TargetMode="External"/><Relationship Id="rId1" Type="http://schemas.openxmlformats.org/officeDocument/2006/relationships/themeOverride" Target="../theme/themeOverride8.xml"/></Relationships>
</file>

<file path=ppt/charts/_rels/chart33.xml.rels><?xml version="1.0" encoding="UTF-8" standalone="yes"?>
<Relationships xmlns="http://schemas.openxmlformats.org/package/2006/relationships"><Relationship Id="rId2" Type="http://schemas.openxmlformats.org/officeDocument/2006/relationships/oleObject" Target="file:///\\s27t\LIB\&#20225;&#30011;G\02_&#20303;&#32207;_&#20303;&#12414;&#12385;&#23529;&#35696;&#20250;\01_&#23529;&#35696;&#20250;\21%20300630%20&#31532;42&#22238;\180613_&#23529;&#35696;&#20250;&#36039;&#26009;&#28310;&#20633;\&#21442;&#32771;&#36039;&#26009;&#65297;\&#12464;&#12521;&#12501;&#12487;&#12540;&#12479;\&#25351;&#27161;&#36914;&#25431;&#29366;&#27841;&#12464;&#12521;&#12501;&#20803;&#12487;&#12540;&#12479;.xlsx" TargetMode="External"/><Relationship Id="rId1" Type="http://schemas.openxmlformats.org/officeDocument/2006/relationships/themeOverride" Target="../theme/themeOverride9.xml"/></Relationships>
</file>

<file path=ppt/charts/_rels/chart34.xml.rels><?xml version="1.0" encoding="UTF-8" standalone="yes"?>
<Relationships xmlns="http://schemas.openxmlformats.org/package/2006/relationships"><Relationship Id="rId2" Type="http://schemas.openxmlformats.org/officeDocument/2006/relationships/oleObject" Target="file:///\\s27t\LIB\&#20225;&#30011;G\02_&#20303;&#32207;_&#20303;&#12414;&#12385;&#23529;&#35696;&#20250;\01_&#23529;&#35696;&#20250;\21%20300630%20&#31532;42&#22238;\180613_&#23529;&#35696;&#20250;&#36039;&#26009;&#28310;&#20633;\&#21442;&#32771;&#36039;&#26009;&#65297;\&#12464;&#12521;&#12501;&#12487;&#12540;&#12479;\&#25351;&#27161;&#36914;&#25431;&#29366;&#27841;&#12464;&#12521;&#12501;&#20803;&#12487;&#12540;&#12479;.xlsx" TargetMode="External"/><Relationship Id="rId1" Type="http://schemas.openxmlformats.org/officeDocument/2006/relationships/themeOverride" Target="../theme/themeOverride10.xml"/></Relationships>
</file>

<file path=ppt/charts/_rels/chart35.xml.rels><?xml version="1.0" encoding="UTF-8" standalone="yes"?>
<Relationships xmlns="http://schemas.openxmlformats.org/package/2006/relationships"><Relationship Id="rId1" Type="http://schemas.openxmlformats.org/officeDocument/2006/relationships/oleObject" Target="file:///\\s27t\LIB\&#20225;&#30011;G\02_&#20303;&#32207;_&#20303;&#12414;&#12385;&#23529;&#35696;&#20250;\01_&#23529;&#35696;&#20250;\21%20300630%20&#31532;42&#22238;\180613_&#23529;&#35696;&#20250;&#36039;&#26009;&#28310;&#20633;\&#21442;&#32771;&#36039;&#26009;&#65297;\&#12464;&#12521;&#12501;&#12487;&#12540;&#12479;\&#23558;&#26469;&#12499;&#12472;&#12519;&#12531;&#38306;&#20418;&#12464;&#12521;&#12501;&#20803;&#12487;&#12540;&#12479;.xlsx" TargetMode="External"/></Relationships>
</file>

<file path=ppt/charts/_rels/chart36.xml.rels><?xml version="1.0" encoding="UTF-8" standalone="yes"?>
<Relationships xmlns="http://schemas.openxmlformats.org/package/2006/relationships"><Relationship Id="rId1" Type="http://schemas.openxmlformats.org/officeDocument/2006/relationships/oleObject" Target="file:///\\s27t\LIB\&#20225;&#30011;G\02_&#20303;&#32207;_&#20303;&#12414;&#12385;&#23529;&#35696;&#20250;\01_&#23529;&#35696;&#20250;\21%20300630%20&#31532;42&#22238;\180613_&#23529;&#35696;&#20250;&#36039;&#26009;&#28310;&#20633;\&#21442;&#32771;&#36039;&#26009;&#65297;\&#12464;&#12521;&#12501;&#12487;&#12540;&#12479;\&#23558;&#26469;&#12499;&#12472;&#12519;&#12531;&#38306;&#20418;&#12464;&#12521;&#12501;&#20803;&#12487;&#12540;&#12479;.xlsx" TargetMode="External"/></Relationships>
</file>

<file path=ppt/charts/_rels/chart37.xml.rels><?xml version="1.0" encoding="UTF-8" standalone="yes"?>
<Relationships xmlns="http://schemas.openxmlformats.org/package/2006/relationships"><Relationship Id="rId1" Type="http://schemas.openxmlformats.org/officeDocument/2006/relationships/oleObject" Target="file:///\\s27t\LIB\&#20225;&#30011;G\02_&#20303;&#32207;_&#20303;&#12414;&#12385;&#23529;&#35696;&#20250;\01_&#23529;&#35696;&#20250;\21%20300630%20&#31532;42&#22238;\180613_&#23529;&#35696;&#20250;&#36039;&#26009;&#28310;&#20633;\&#21442;&#32771;&#36039;&#26009;&#65297;\&#12464;&#12521;&#12501;&#12487;&#12540;&#12479;\&#23558;&#26469;&#12499;&#12472;&#12519;&#12531;&#38306;&#20418;&#12464;&#12521;&#12501;&#20803;&#12487;&#12540;&#12479;.xlsx" TargetMode="External"/></Relationships>
</file>

<file path=ppt/charts/_rels/chart38.xml.rels><?xml version="1.0" encoding="UTF-8" standalone="yes"?>
<Relationships xmlns="http://schemas.openxmlformats.org/package/2006/relationships"><Relationship Id="rId2" Type="http://schemas.openxmlformats.org/officeDocument/2006/relationships/oleObject" Target="file:///\\s27t\LIB\&#20225;&#30011;G\02_&#20303;&#32207;_&#20303;&#12414;&#12385;&#23529;&#35696;&#20250;\01_&#23529;&#35696;&#20250;\21%20300630%20&#31532;42&#22238;\180613_&#23529;&#35696;&#20250;&#36039;&#26009;&#28310;&#20633;\&#21442;&#32771;&#36039;&#26009;&#65297;\&#12464;&#12521;&#12501;&#12487;&#12540;&#12479;\&#25351;&#27161;&#36914;&#25431;&#29366;&#27841;&#12464;&#12521;&#12501;&#20803;&#12487;&#12540;&#12479;.xlsx" TargetMode="External"/><Relationship Id="rId1" Type="http://schemas.openxmlformats.org/officeDocument/2006/relationships/themeOverride" Target="../theme/themeOverride11.xml"/></Relationships>
</file>

<file path=ppt/charts/_rels/chart39.xml.rels><?xml version="1.0" encoding="UTF-8" standalone="yes"?>
<Relationships xmlns="http://schemas.openxmlformats.org/package/2006/relationships"><Relationship Id="rId1" Type="http://schemas.openxmlformats.org/officeDocument/2006/relationships/oleObject" Target="file:///\\s27t\LIB\&#20225;&#30011;G\02_&#20303;&#32207;_&#20303;&#12414;&#12385;&#23529;&#35696;&#20250;\01_&#23529;&#35696;&#20250;\21%20300630%20&#31532;42&#22238;\&#9734;&#23529;&#35696;&#20250;&#36039;&#26009;&#28310;&#20633;\&#21442;&#32771;&#36039;&#26009;1_&#36914;&#25431;&#29366;&#27841;&#36039;&#26009;\&#12464;&#12521;&#12501;&#12487;&#12540;&#12479;\&#25351;&#27161;&#36914;&#25431;&#29366;&#27841;&#12464;&#12521;&#12501;&#20803;&#12487;&#12540;&#12479;.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s27t\LIB\&#20225;&#30011;G\02_&#20303;&#32207;_&#20303;&#12414;&#12385;&#23529;&#35696;&#20250;\01_&#23529;&#35696;&#20250;\21%20300630%20&#31532;42&#22238;\180613_&#23529;&#35696;&#20250;&#36039;&#26009;&#28310;&#20633;\&#21442;&#32771;&#36039;&#26009;&#65297;\&#12464;&#12521;&#12501;&#12487;&#12540;&#12479;\&#23558;&#26469;&#12499;&#12472;&#12519;&#12531;&#38306;&#20418;&#12464;&#12521;&#12501;&#20803;&#12487;&#12540;&#12479;.xlsx" TargetMode="External"/></Relationships>
</file>

<file path=ppt/charts/_rels/chart40.xml.rels><?xml version="1.0" encoding="UTF-8" standalone="yes"?>
<Relationships xmlns="http://schemas.openxmlformats.org/package/2006/relationships"><Relationship Id="rId1" Type="http://schemas.openxmlformats.org/officeDocument/2006/relationships/oleObject" Target="file:///\\s27t\LIB\&#20225;&#30011;G\02_&#20303;&#32207;_&#20303;&#12414;&#12385;&#23529;&#35696;&#20250;\01_&#23529;&#35696;&#20250;\21%20300630%20&#31532;42&#22238;\180613_&#23529;&#35696;&#20250;&#36039;&#26009;&#28310;&#20633;\&#21442;&#32771;&#36039;&#26009;&#65297;\&#12464;&#12521;&#12501;&#12487;&#12540;&#12479;\&#23558;&#26469;&#12499;&#12472;&#12519;&#12531;&#38306;&#20418;&#12464;&#12521;&#12501;&#20803;&#12487;&#12540;&#12479;.xlsx" TargetMode="External"/></Relationships>
</file>

<file path=ppt/charts/_rels/chart41.xml.rels><?xml version="1.0" encoding="UTF-8" standalone="yes"?>
<Relationships xmlns="http://schemas.openxmlformats.org/package/2006/relationships"><Relationship Id="rId2" Type="http://schemas.openxmlformats.org/officeDocument/2006/relationships/oleObject" Target="file:///\\s27t\LIB\&#20225;&#30011;G\02_&#20303;&#32207;_&#20303;&#12414;&#12385;&#23529;&#35696;&#20250;\01_&#23529;&#35696;&#20250;\21%20300630%20&#31532;42&#22238;\180613_&#23529;&#35696;&#20250;&#36039;&#26009;&#28310;&#20633;\&#21442;&#32771;&#36039;&#26009;&#65297;\&#12464;&#12521;&#12501;&#12487;&#12540;&#12479;\&#25351;&#27161;&#36914;&#25431;&#29366;&#27841;&#12464;&#12521;&#12501;&#20803;&#12487;&#12540;&#12479;.xlsx" TargetMode="External"/><Relationship Id="rId1" Type="http://schemas.openxmlformats.org/officeDocument/2006/relationships/themeOverride" Target="../theme/themeOverride12.xml"/></Relationships>
</file>

<file path=ppt/charts/_rels/chart42.xml.rels><?xml version="1.0" encoding="UTF-8" standalone="yes"?>
<Relationships xmlns="http://schemas.openxmlformats.org/package/2006/relationships"><Relationship Id="rId1" Type="http://schemas.openxmlformats.org/officeDocument/2006/relationships/oleObject" Target="file:///\\s27t\LIB\&#20225;&#30011;G\02_&#20303;&#32207;_&#20303;&#12414;&#12385;&#23529;&#35696;&#20250;\01_&#23529;&#35696;&#20250;\21%20300630%20&#31532;42&#22238;\180613_&#23529;&#35696;&#20250;&#36039;&#26009;&#28310;&#20633;\&#21442;&#32771;&#36039;&#26009;&#65297;\&#12464;&#12521;&#12501;&#12487;&#12540;&#12479;\&#23558;&#26469;&#12499;&#12472;&#12519;&#12531;&#38306;&#20418;&#12464;&#12521;&#12501;&#20803;&#12487;&#12540;&#12479;.xlsx" TargetMode="External"/></Relationships>
</file>

<file path=ppt/charts/_rels/chart43.xml.rels><?xml version="1.0" encoding="UTF-8" standalone="yes"?>
<Relationships xmlns="http://schemas.openxmlformats.org/package/2006/relationships"><Relationship Id="rId1" Type="http://schemas.openxmlformats.org/officeDocument/2006/relationships/oleObject" Target="file:///\\s27t\LIB\&#20225;&#30011;G\02_&#20303;&#32207;_&#20303;&#12414;&#12385;&#23529;&#35696;&#20250;\01_&#23529;&#35696;&#20250;\21%20300630%20&#31532;42&#22238;\180613_&#23529;&#35696;&#20250;&#36039;&#26009;&#28310;&#20633;\&#21442;&#32771;&#36039;&#26009;&#65297;\&#12464;&#12521;&#12501;&#12487;&#12540;&#12479;\&#23558;&#26469;&#12499;&#12472;&#12519;&#12531;&#38306;&#20418;&#12464;&#12521;&#12501;&#20803;&#12487;&#12540;&#12479;.xlsx" TargetMode="External"/></Relationships>
</file>

<file path=ppt/charts/_rels/chart44.xml.rels><?xml version="1.0" encoding="UTF-8" standalone="yes"?>
<Relationships xmlns="http://schemas.openxmlformats.org/package/2006/relationships"><Relationship Id="rId1" Type="http://schemas.openxmlformats.org/officeDocument/2006/relationships/oleObject" Target="file:///\\T1412ss0076\LIB\&#20225;&#30011;&#65319;\02_&#20303;&#32207;_&#20303;&#12414;&#12385;&#23529;&#35696;&#20250;\01_&#23529;&#35696;&#20250;\20%20300123%20&#31532;41&#22238;\11_&#37197;&#24067;&#36039;&#26009;\&#36039;&#26009;&#65298;\&#12464;&#12521;&#12501;&#20803;&#12487;&#12540;&#12479;\&#12417;&#12374;&#12381;&#12358;&#20516;&#38306;&#36899;&#12487;&#12540;&#12479;.xlsx" TargetMode="External"/></Relationships>
</file>

<file path=ppt/charts/_rels/chart45.xml.rels><?xml version="1.0" encoding="UTF-8" standalone="yes"?>
<Relationships xmlns="http://schemas.openxmlformats.org/package/2006/relationships"><Relationship Id="rId2" Type="http://schemas.openxmlformats.org/officeDocument/2006/relationships/oleObject" Target="file:///\\s27t\LIB\&#20225;&#30011;G\02_&#20303;&#32207;_&#20303;&#12414;&#12385;&#23529;&#35696;&#20250;\01_&#23529;&#35696;&#20250;\21%20300630%20&#31532;42&#22238;\180613_&#23529;&#35696;&#20250;&#36039;&#26009;&#28310;&#20633;\&#21442;&#32771;&#36039;&#26009;&#65297;\&#12464;&#12521;&#12501;&#12487;&#12540;&#12479;\&#25351;&#27161;&#36914;&#25431;&#29366;&#27841;&#12464;&#12521;&#12501;&#20803;&#12487;&#12540;&#12479;.xlsx" TargetMode="External"/><Relationship Id="rId1" Type="http://schemas.openxmlformats.org/officeDocument/2006/relationships/themeOverride" Target="../theme/themeOverride13.xml"/></Relationships>
</file>

<file path=ppt/charts/_rels/chart46.xml.rels><?xml version="1.0" encoding="UTF-8" standalone="yes"?>
<Relationships xmlns="http://schemas.openxmlformats.org/package/2006/relationships"><Relationship Id="rId1" Type="http://schemas.openxmlformats.org/officeDocument/2006/relationships/oleObject" Target="file:///\\s27t\LIB\&#20225;&#30011;G\02_&#20303;&#32207;_&#20303;&#12414;&#12385;&#23529;&#35696;&#20250;\01_&#23529;&#35696;&#20250;\21%20300630%20&#31532;42&#22238;\180613_&#23529;&#35696;&#20250;&#36039;&#26009;&#28310;&#20633;\&#21442;&#32771;&#36039;&#26009;&#65297;\&#12464;&#12521;&#12501;&#12487;&#12540;&#12479;\&#25351;&#27161;&#36914;&#25431;&#29366;&#27841;&#12464;&#12521;&#12501;&#20803;&#12487;&#12540;&#12479;.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s27t\LIB\&#20225;&#30011;G\02_&#20303;&#32207;_&#20303;&#12414;&#12385;&#23529;&#35696;&#20250;\01_&#23529;&#35696;&#20250;\21%20300630%20&#31532;42&#22238;\180613_&#23529;&#35696;&#20250;&#36039;&#26009;&#28310;&#20633;\&#21442;&#32771;&#36039;&#26009;&#65297;\&#12464;&#12521;&#12501;&#12487;&#12540;&#12479;\&#23558;&#26469;&#12499;&#12472;&#12519;&#12531;&#38306;&#20418;&#12464;&#12521;&#12501;&#20803;&#12487;&#12540;&#12479;.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s27t\LIB\&#20225;&#30011;G\02_&#20303;&#32207;_&#20303;&#12414;&#12385;&#23529;&#35696;&#20250;\01_&#23529;&#35696;&#20250;\21%20300630%20&#31532;42&#22238;\180613_&#23529;&#35696;&#20250;&#36039;&#26009;&#28310;&#20633;\&#21442;&#32771;&#36039;&#26009;&#65297;\&#12464;&#12521;&#12501;&#12487;&#12540;&#12479;\&#25351;&#27161;&#36914;&#25431;&#29366;&#27841;&#12464;&#12521;&#12501;&#20803;&#12487;&#12540;&#12479;.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s27t\LIB\&#20225;&#30011;G\02_&#20303;&#32207;_&#20303;&#12414;&#12385;&#23529;&#35696;&#20250;\01_&#23529;&#35696;&#20250;\21%20300630%20&#31532;42&#22238;\180613_&#23529;&#35696;&#20250;&#36039;&#26009;&#28310;&#20633;\&#21442;&#32771;&#36039;&#26009;&#65297;\&#12464;&#12521;&#12501;&#12487;&#12540;&#12479;\&#23558;&#26469;&#12499;&#12472;&#12519;&#12531;&#38306;&#20418;&#12464;&#12521;&#12501;&#20803;&#12487;&#12540;&#12479;.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s27t\LIB\&#20225;&#30011;G\02_&#20303;&#32207;_&#20303;&#12414;&#12385;&#23529;&#35696;&#20250;\01_&#23529;&#35696;&#20250;\21%20300630%20&#31532;42&#22238;\180613_&#23529;&#35696;&#20250;&#36039;&#26009;&#28310;&#20633;\&#21442;&#32771;&#36039;&#26009;&#65297;\&#12464;&#12521;&#12501;&#12487;&#12540;&#12479;\&#25351;&#27161;&#36914;&#25431;&#29366;&#27841;&#12464;&#12521;&#12501;&#20803;&#12487;&#12540;&#12479;.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s27t\LIB\&#20225;&#30011;G\02_&#20303;&#32207;_&#20303;&#12414;&#12385;&#23529;&#35696;&#20250;\01_&#23529;&#35696;&#20250;\21%20300630%20&#31532;42&#22238;\180613_&#23529;&#35696;&#20250;&#36039;&#26009;&#28310;&#20633;\&#21442;&#32771;&#36039;&#26009;&#65297;\&#12464;&#12521;&#12501;&#12487;&#12540;&#12479;\&#20303;&#27665;&#22522;&#26412;&#21488;&#24115;&#20154;&#21475;&#31227;&#21205;&#22577;&#21578;&#65288;H22-29&#65289;H30&#26356;&#26032;.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31"/>
    </mc:Choice>
    <mc:Fallback>
      <c:style val="31"/>
    </mc:Fallback>
  </mc:AlternateContent>
  <c:chart>
    <c:autoTitleDeleted val="0"/>
    <c:plotArea>
      <c:layout/>
      <c:lineChart>
        <c:grouping val="standard"/>
        <c:varyColors val="0"/>
        <c:ser>
          <c:idx val="0"/>
          <c:order val="0"/>
          <c:spPr>
            <a:ln>
              <a:noFill/>
            </a:ln>
          </c:spPr>
          <c:dLbls>
            <c:dLbl>
              <c:idx val="0"/>
              <c:layout>
                <c:manualLayout>
                  <c:x val="-5.0000000000000024E-2"/>
                  <c:y val="0.10648148148148148"/>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tx>
                <c:rich>
                  <a:bodyPr/>
                  <a:lstStyle/>
                  <a:p>
                    <a:pPr>
                      <a:defRPr/>
                    </a:pPr>
                    <a:r>
                      <a:rPr lang="en-US" altLang="en-US" dirty="0" smtClean="0"/>
                      <a:t>34</a:t>
                    </a:r>
                    <a:r>
                      <a:rPr lang="en-US" altLang="ja-JP" dirty="0" smtClean="0"/>
                      <a:t>.2</a:t>
                    </a:r>
                    <a:r>
                      <a:rPr lang="en-US" altLang="en-US" dirty="0" smtClean="0"/>
                      <a:t>%</a:t>
                    </a:r>
                    <a:endParaRPr lang="en-US" altLang="en-US" dirty="0"/>
                  </a:p>
                </c:rich>
              </c:tx>
              <c:spPr>
                <a:ln>
                  <a:noFill/>
                </a:ln>
              </c:sp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基本目標１!$A$3:$E$3</c:f>
              <c:strCache>
                <c:ptCount val="5"/>
                <c:pt idx="0">
                  <c:v>当初値
(H27)</c:v>
                </c:pt>
                <c:pt idx="1">
                  <c:v>
(H28)</c:v>
                </c:pt>
                <c:pt idx="2">
                  <c:v>現状値
(H29)</c:v>
                </c:pt>
                <c:pt idx="4">
                  <c:v>目標値
(H37)</c:v>
                </c:pt>
              </c:strCache>
            </c:strRef>
          </c:cat>
          <c:val>
            <c:numRef>
              <c:f>基本目標１!$A$4:$E$4</c:f>
              <c:numCache>
                <c:formatCode>0%</c:formatCode>
                <c:ptCount val="5"/>
                <c:pt idx="0" formatCode="0.0%">
                  <c:v>0.36499999999999999</c:v>
                </c:pt>
                <c:pt idx="1">
                  <c:v>0.32</c:v>
                </c:pt>
                <c:pt idx="2">
                  <c:v>0.34200000000000003</c:v>
                </c:pt>
                <c:pt idx="4">
                  <c:v>0.5</c:v>
                </c:pt>
              </c:numCache>
            </c:numRef>
          </c:val>
          <c:smooth val="0"/>
        </c:ser>
        <c:dLbls>
          <c:showLegendKey val="0"/>
          <c:showVal val="0"/>
          <c:showCatName val="0"/>
          <c:showSerName val="0"/>
          <c:showPercent val="0"/>
          <c:showBubbleSize val="0"/>
        </c:dLbls>
        <c:marker val="1"/>
        <c:smooth val="0"/>
        <c:axId val="112398848"/>
        <c:axId val="40803648"/>
      </c:lineChart>
      <c:catAx>
        <c:axId val="112398848"/>
        <c:scaling>
          <c:orientation val="minMax"/>
        </c:scaling>
        <c:delete val="0"/>
        <c:axPos val="b"/>
        <c:numFmt formatCode="General" sourceLinked="0"/>
        <c:majorTickMark val="none"/>
        <c:minorTickMark val="none"/>
        <c:tickLblPos val="nextTo"/>
        <c:crossAx val="40803648"/>
        <c:crosses val="autoZero"/>
        <c:auto val="1"/>
        <c:lblAlgn val="ctr"/>
        <c:lblOffset val="100"/>
        <c:tickLblSkip val="1"/>
        <c:noMultiLvlLbl val="0"/>
      </c:catAx>
      <c:valAx>
        <c:axId val="40803648"/>
        <c:scaling>
          <c:orientation val="minMax"/>
          <c:min val="0"/>
        </c:scaling>
        <c:delete val="0"/>
        <c:axPos val="l"/>
        <c:majorGridlines/>
        <c:numFmt formatCode="0.0%" sourceLinked="1"/>
        <c:majorTickMark val="out"/>
        <c:minorTickMark val="none"/>
        <c:tickLblPos val="nextTo"/>
        <c:crossAx val="112398848"/>
        <c:crosses val="autoZero"/>
        <c:crossBetween val="between"/>
        <c:majorUnit val="0.2"/>
      </c:valAx>
    </c:plotArea>
    <c:plotVisOnly val="1"/>
    <c:dispBlanksAs val="gap"/>
    <c:showDLblsOverMax val="0"/>
  </c:chart>
  <c:spPr>
    <a:ln>
      <a:noFill/>
    </a:ln>
  </c:sp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28"/>
    </mc:Choice>
    <mc:Fallback>
      <c:style val="28"/>
    </mc:Fallback>
  </mc:AlternateContent>
  <c:chart>
    <c:autoTitleDeleted val="0"/>
    <c:plotArea>
      <c:layout/>
      <c:barChart>
        <c:barDir val="col"/>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Sheet2!$A$3:$A$11</c:f>
              <c:strCache>
                <c:ptCount val="9"/>
                <c:pt idx="0">
                  <c:v>大阪府</c:v>
                </c:pt>
                <c:pt idx="1">
                  <c:v>京都府</c:v>
                </c:pt>
                <c:pt idx="2">
                  <c:v>兵庫県</c:v>
                </c:pt>
                <c:pt idx="3">
                  <c:v>東京都</c:v>
                </c:pt>
                <c:pt idx="4">
                  <c:v>神奈川県</c:v>
                </c:pt>
                <c:pt idx="5">
                  <c:v>千葉県</c:v>
                </c:pt>
                <c:pt idx="6">
                  <c:v>埼玉県</c:v>
                </c:pt>
                <c:pt idx="7">
                  <c:v>愛知県</c:v>
                </c:pt>
                <c:pt idx="8">
                  <c:v>福岡県</c:v>
                </c:pt>
              </c:strCache>
            </c:strRef>
          </c:cat>
          <c:val>
            <c:numRef>
              <c:f>Sheet2!$B$3:$B$11</c:f>
              <c:numCache>
                <c:formatCode>#,###,##0;" -"###,##0</c:formatCode>
                <c:ptCount val="9"/>
                <c:pt idx="0">
                  <c:v>2961</c:v>
                </c:pt>
                <c:pt idx="1">
                  <c:v>-1662</c:v>
                </c:pt>
                <c:pt idx="2">
                  <c:v>-6657</c:v>
                </c:pt>
                <c:pt idx="3">
                  <c:v>75498</c:v>
                </c:pt>
                <c:pt idx="4">
                  <c:v>13155</c:v>
                </c:pt>
                <c:pt idx="5">
                  <c:v>16203</c:v>
                </c:pt>
                <c:pt idx="6">
                  <c:v>14923</c:v>
                </c:pt>
                <c:pt idx="7">
                  <c:v>4839</c:v>
                </c:pt>
                <c:pt idx="8">
                  <c:v>6388</c:v>
                </c:pt>
              </c:numCache>
            </c:numRef>
          </c:val>
        </c:ser>
        <c:dLbls>
          <c:showLegendKey val="0"/>
          <c:showVal val="0"/>
          <c:showCatName val="0"/>
          <c:showSerName val="0"/>
          <c:showPercent val="0"/>
          <c:showBubbleSize val="0"/>
        </c:dLbls>
        <c:gapWidth val="150"/>
        <c:axId val="111281152"/>
        <c:axId val="114244928"/>
      </c:barChart>
      <c:catAx>
        <c:axId val="111281152"/>
        <c:scaling>
          <c:orientation val="minMax"/>
        </c:scaling>
        <c:delete val="0"/>
        <c:axPos val="b"/>
        <c:numFmt formatCode="General" sourceLinked="0"/>
        <c:majorTickMark val="out"/>
        <c:minorTickMark val="none"/>
        <c:tickLblPos val="low"/>
        <c:crossAx val="114244928"/>
        <c:crosses val="autoZero"/>
        <c:auto val="1"/>
        <c:lblAlgn val="ctr"/>
        <c:lblOffset val="100"/>
        <c:noMultiLvlLbl val="0"/>
      </c:catAx>
      <c:valAx>
        <c:axId val="114244928"/>
        <c:scaling>
          <c:orientation val="minMax"/>
        </c:scaling>
        <c:delete val="0"/>
        <c:axPos val="l"/>
        <c:majorGridlines/>
        <c:numFmt formatCode="#,###,##0;&quot; -&quot;###,##0" sourceLinked="1"/>
        <c:majorTickMark val="out"/>
        <c:minorTickMark val="none"/>
        <c:tickLblPos val="nextTo"/>
        <c:crossAx val="111281152"/>
        <c:crosses val="autoZero"/>
        <c:crossBetween val="between"/>
      </c:valAx>
    </c:plotArea>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pieChart>
        <c:varyColors val="1"/>
        <c:ser>
          <c:idx val="0"/>
          <c:order val="0"/>
          <c:dLbls>
            <c:dLbl>
              <c:idx val="0"/>
              <c:layout/>
              <c:tx>
                <c:rich>
                  <a:bodyPr/>
                  <a:lstStyle/>
                  <a:p>
                    <a:r>
                      <a:rPr lang="en-US" altLang="en-US" sz="1100"/>
                      <a:t>16</a:t>
                    </a:r>
                    <a:r>
                      <a:rPr lang="ja-JP" altLang="en-US" sz="1100"/>
                      <a:t>市町村</a:t>
                    </a:r>
                    <a:endParaRPr lang="en-US" altLang="en-US"/>
                  </a:p>
                </c:rich>
              </c:tx>
              <c:showLegendKey val="0"/>
              <c:showVal val="1"/>
              <c:showCatName val="0"/>
              <c:showSerName val="0"/>
              <c:showPercent val="0"/>
              <c:showBubbleSize val="0"/>
              <c:extLst>
                <c:ext xmlns:c15="http://schemas.microsoft.com/office/drawing/2012/chart" uri="{CE6537A1-D6FC-4f65-9D91-7224C49458BB}"/>
              </c:extLst>
            </c:dLbl>
            <c:dLbl>
              <c:idx val="1"/>
              <c:layout>
                <c:manualLayout>
                  <c:x val="0.20754749798024336"/>
                  <c:y val="-8.0024485410212759E-2"/>
                </c:manualLayout>
              </c:layout>
              <c:tx>
                <c:rich>
                  <a:bodyPr/>
                  <a:lstStyle/>
                  <a:p>
                    <a:r>
                      <a:rPr lang="ja-JP" altLang="en-US" dirty="0" smtClean="0"/>
                      <a:t>未済</a:t>
                    </a:r>
                    <a:endParaRPr lang="en-US" altLang="ja-JP" dirty="0" smtClean="0"/>
                  </a:p>
                  <a:p>
                    <a:r>
                      <a:rPr lang="en-US" altLang="en-US" dirty="0" smtClean="0"/>
                      <a:t>27</a:t>
                    </a:r>
                    <a:r>
                      <a:rPr lang="ja-JP" altLang="en-US" dirty="0" smtClean="0"/>
                      <a:t>市町村</a:t>
                    </a:r>
                    <a:endParaRPr lang="en-US" altLang="en-US" dirty="0"/>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100"/>
                </a:pPr>
                <a:endParaRPr lang="ja-JP"/>
              </a:p>
            </c:txPr>
            <c:showLegendKey val="0"/>
            <c:showVal val="1"/>
            <c:showCatName val="0"/>
            <c:showSerName val="0"/>
            <c:showPercent val="0"/>
            <c:showBubbleSize val="0"/>
            <c:showLeaderLines val="1"/>
            <c:extLst>
              <c:ext xmlns:c15="http://schemas.microsoft.com/office/drawing/2012/chart" uri="{CE6537A1-D6FC-4f65-9D91-7224C49458BB}"/>
            </c:extLst>
          </c:dLbls>
          <c:val>
            <c:numRef>
              <c:f>景観!$A$3:$B$3</c:f>
              <c:numCache>
                <c:formatCode>General</c:formatCode>
                <c:ptCount val="2"/>
                <c:pt idx="0">
                  <c:v>16</c:v>
                </c:pt>
                <c:pt idx="1">
                  <c:v>27</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pieChart>
        <c:varyColors val="1"/>
        <c:ser>
          <c:idx val="0"/>
          <c:order val="0"/>
          <c:dLbls>
            <c:dLbl>
              <c:idx val="0"/>
              <c:layout/>
              <c:tx>
                <c:rich>
                  <a:bodyPr/>
                  <a:lstStyle/>
                  <a:p>
                    <a:r>
                      <a:rPr lang="en-US" altLang="en-US" sz="1100"/>
                      <a:t>16</a:t>
                    </a:r>
                    <a:r>
                      <a:rPr lang="ja-JP" altLang="en-US" sz="1100"/>
                      <a:t>市町村</a:t>
                    </a:r>
                    <a:endParaRPr lang="en-US" altLang="en-US"/>
                  </a:p>
                </c:rich>
              </c:tx>
              <c:showLegendKey val="0"/>
              <c:showVal val="1"/>
              <c:showCatName val="0"/>
              <c:showSerName val="0"/>
              <c:showPercent val="0"/>
              <c:showBubbleSize val="0"/>
              <c:extLst>
                <c:ext xmlns:c15="http://schemas.microsoft.com/office/drawing/2012/chart" uri="{CE6537A1-D6FC-4f65-9D91-7224C49458BB}"/>
              </c:extLst>
            </c:dLbl>
            <c:dLbl>
              <c:idx val="1"/>
              <c:layout/>
              <c:tx>
                <c:rich>
                  <a:bodyPr/>
                  <a:lstStyle/>
                  <a:p>
                    <a:r>
                      <a:rPr lang="ja-JP" altLang="en-US" smtClean="0"/>
                      <a:t>未済</a:t>
                    </a:r>
                    <a:endParaRPr lang="en-US" altLang="en-US" smtClean="0"/>
                  </a:p>
                  <a:p>
                    <a:r>
                      <a:rPr lang="en-US" altLang="en-US" smtClean="0"/>
                      <a:t>27</a:t>
                    </a:r>
                    <a:r>
                      <a:rPr lang="ja-JP" altLang="en-US" smtClean="0"/>
                      <a:t>市町村</a:t>
                    </a:r>
                    <a:endParaRPr lang="en-US" altLang="en-US"/>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100"/>
                </a:pPr>
                <a:endParaRPr lang="ja-JP"/>
              </a:p>
            </c:txPr>
            <c:showLegendKey val="0"/>
            <c:showVal val="1"/>
            <c:showCatName val="0"/>
            <c:showSerName val="0"/>
            <c:showPercent val="0"/>
            <c:showBubbleSize val="0"/>
            <c:showLeaderLines val="1"/>
            <c:extLst>
              <c:ext xmlns:c15="http://schemas.microsoft.com/office/drawing/2012/chart" uri="{CE6537A1-D6FC-4f65-9D91-7224C49458BB}"/>
            </c:extLst>
          </c:dLbls>
          <c:val>
            <c:numRef>
              <c:f>景観!$A$3:$B$3</c:f>
              <c:numCache>
                <c:formatCode>General</c:formatCode>
                <c:ptCount val="2"/>
                <c:pt idx="0">
                  <c:v>16</c:v>
                </c:pt>
                <c:pt idx="1">
                  <c:v>27</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31"/>
    </mc:Choice>
    <mc:Fallback>
      <c:style val="31"/>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spPr>
            <a:ln>
              <a:noFill/>
            </a:ln>
          </c:spPr>
          <c:dLbls>
            <c:dLbl>
              <c:idx val="0"/>
              <c:layout>
                <c:manualLayout>
                  <c:x val="-7.4999999999999997E-2"/>
                  <c:y val="-6.9444444444444489E-2"/>
                </c:manualLayout>
              </c:layout>
              <c:tx>
                <c:rich>
                  <a:bodyPr/>
                  <a:lstStyle/>
                  <a:p>
                    <a:r>
                      <a:rPr lang="en-US" altLang="ja-JP">
                        <a:latin typeface="+mj-ea"/>
                        <a:ea typeface="+mj-ea"/>
                      </a:rPr>
                      <a:t>13</a:t>
                    </a:r>
                    <a:r>
                      <a:rPr lang="ja-JP" altLang="en-US">
                        <a:latin typeface="+mj-ea"/>
                        <a:ea typeface="+mj-ea"/>
                      </a:rPr>
                      <a:t>団体</a:t>
                    </a:r>
                  </a:p>
                </c:rich>
              </c:tx>
              <c:showLegendKey val="0"/>
              <c:showVal val="1"/>
              <c:showCatName val="0"/>
              <c:showSerName val="0"/>
              <c:showPercent val="0"/>
              <c:showBubbleSize val="0"/>
              <c:extLst>
                <c:ext xmlns:c15="http://schemas.microsoft.com/office/drawing/2012/chart" uri="{CE6537A1-D6FC-4f65-9D91-7224C49458BB}"/>
              </c:extLst>
            </c:dLbl>
            <c:dLbl>
              <c:idx val="1"/>
              <c:layout>
                <c:manualLayout>
                  <c:x val="-8.2334476977352244E-2"/>
                  <c:y val="-9.5460281100461661E-2"/>
                </c:manualLayout>
              </c:layout>
              <c:tx>
                <c:rich>
                  <a:bodyPr/>
                  <a:lstStyle/>
                  <a:p>
                    <a:r>
                      <a:rPr lang="en-US" altLang="ja-JP">
                        <a:latin typeface="+mj-ea"/>
                        <a:ea typeface="+mj-ea"/>
                      </a:rPr>
                      <a:t>12</a:t>
                    </a:r>
                    <a:r>
                      <a:rPr lang="ja-JP" altLang="en-US">
                        <a:latin typeface="+mj-ea"/>
                        <a:ea typeface="+mj-ea"/>
                      </a:rPr>
                      <a:t>団体</a:t>
                    </a:r>
                  </a:p>
                </c:rich>
              </c:tx>
              <c:showLegendKey val="0"/>
              <c:showVal val="1"/>
              <c:showCatName val="0"/>
              <c:showSerName val="0"/>
              <c:showPercent val="0"/>
              <c:showBubbleSize val="0"/>
              <c:extLst>
                <c:ext xmlns:c15="http://schemas.microsoft.com/office/drawing/2012/chart" uri="{CE6537A1-D6FC-4f65-9D91-7224C49458BB}"/>
              </c:extLst>
            </c:dLbl>
            <c:dLbl>
              <c:idx val="2"/>
              <c:layout>
                <c:manualLayout>
                  <c:x val="-0.1109728377968523"/>
                  <c:y val="-8.9494013531682765E-2"/>
                </c:manualLayout>
              </c:layout>
              <c:tx>
                <c:rich>
                  <a:bodyPr/>
                  <a:lstStyle/>
                  <a:p>
                    <a:pPr>
                      <a:defRPr>
                        <a:latin typeface="+mj-ea"/>
                        <a:ea typeface="+mj-ea"/>
                      </a:defRPr>
                    </a:pPr>
                    <a:r>
                      <a:rPr lang="en-US" altLang="en-US" dirty="0">
                        <a:latin typeface="+mj-ea"/>
                        <a:ea typeface="+mj-ea"/>
                      </a:rPr>
                      <a:t>11</a:t>
                    </a:r>
                    <a:r>
                      <a:rPr lang="ja-JP" altLang="en-US" dirty="0">
                        <a:latin typeface="+mj-ea"/>
                        <a:ea typeface="+mj-ea"/>
                      </a:rPr>
                      <a:t>団体</a:t>
                    </a:r>
                    <a:endParaRPr lang="en-US" altLang="en-US" dirty="0">
                      <a:latin typeface="+mj-ea"/>
                      <a:ea typeface="+mj-ea"/>
                    </a:endParaRPr>
                  </a:p>
                </c:rich>
              </c:tx>
              <c:spPr/>
              <c:showLegendKey val="0"/>
              <c:showVal val="1"/>
              <c:showCatName val="0"/>
              <c:showSerName val="0"/>
              <c:showPercent val="0"/>
              <c:showBubbleSize val="0"/>
              <c:extLst>
                <c:ext xmlns:c15="http://schemas.microsoft.com/office/drawing/2012/chart" uri="{CE6537A1-D6FC-4f65-9D91-7224C49458BB}"/>
              </c:extLst>
            </c:dLbl>
            <c:dLbl>
              <c:idx val="4"/>
              <c:layout>
                <c:manualLayout>
                  <c:x val="-4.9941596358679535E-2"/>
                  <c:y val="-9.3698587920704096E-2"/>
                </c:manualLayout>
              </c:layout>
              <c:tx>
                <c:rich>
                  <a:bodyPr/>
                  <a:lstStyle/>
                  <a:p>
                    <a:pPr>
                      <a:defRPr>
                        <a:latin typeface="+mj-ea"/>
                        <a:ea typeface="+mj-ea"/>
                      </a:defRPr>
                    </a:pPr>
                    <a:r>
                      <a:rPr lang="en-US" altLang="ja-JP">
                        <a:latin typeface="+mj-ea"/>
                        <a:ea typeface="+mj-ea"/>
                      </a:rPr>
                      <a:t>23</a:t>
                    </a:r>
                    <a:r>
                      <a:rPr lang="ja-JP" altLang="en-US">
                        <a:latin typeface="+mj-ea"/>
                        <a:ea typeface="+mj-ea"/>
                      </a:rPr>
                      <a:t>団体</a:t>
                    </a:r>
                  </a:p>
                </c:rich>
              </c:tx>
              <c:spPr/>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基本目標１!$A$70:$E$70</c:f>
              <c:strCache>
                <c:ptCount val="5"/>
                <c:pt idx="0">
                  <c:v>当初値
(H27)</c:v>
                </c:pt>
                <c:pt idx="1">
                  <c:v>
(H28)</c:v>
                </c:pt>
                <c:pt idx="2">
                  <c:v>現状値
(H29)</c:v>
                </c:pt>
                <c:pt idx="4">
                  <c:v>目標値
(H37)</c:v>
                </c:pt>
              </c:strCache>
            </c:strRef>
          </c:cat>
          <c:val>
            <c:numRef>
              <c:f>基本目標１!$A$71:$E$71</c:f>
              <c:numCache>
                <c:formatCode>General</c:formatCode>
                <c:ptCount val="5"/>
                <c:pt idx="0">
                  <c:v>13</c:v>
                </c:pt>
                <c:pt idx="1">
                  <c:v>12</c:v>
                </c:pt>
                <c:pt idx="2">
                  <c:v>11</c:v>
                </c:pt>
                <c:pt idx="4">
                  <c:v>23</c:v>
                </c:pt>
              </c:numCache>
            </c:numRef>
          </c:val>
          <c:smooth val="0"/>
        </c:ser>
        <c:dLbls>
          <c:showLegendKey val="0"/>
          <c:showVal val="0"/>
          <c:showCatName val="0"/>
          <c:showSerName val="0"/>
          <c:showPercent val="0"/>
          <c:showBubbleSize val="0"/>
        </c:dLbls>
        <c:marker val="1"/>
        <c:smooth val="0"/>
        <c:axId val="116573696"/>
        <c:axId val="114758720"/>
      </c:lineChart>
      <c:catAx>
        <c:axId val="116573696"/>
        <c:scaling>
          <c:orientation val="minMax"/>
        </c:scaling>
        <c:delete val="0"/>
        <c:axPos val="b"/>
        <c:numFmt formatCode="General" sourceLinked="0"/>
        <c:majorTickMark val="none"/>
        <c:minorTickMark val="none"/>
        <c:tickLblPos val="nextTo"/>
        <c:crossAx val="114758720"/>
        <c:crosses val="autoZero"/>
        <c:auto val="1"/>
        <c:lblAlgn val="ctr"/>
        <c:lblOffset val="100"/>
        <c:noMultiLvlLbl val="0"/>
      </c:catAx>
      <c:valAx>
        <c:axId val="114758720"/>
        <c:scaling>
          <c:orientation val="minMax"/>
          <c:max val="30"/>
        </c:scaling>
        <c:delete val="0"/>
        <c:axPos val="l"/>
        <c:majorGridlines/>
        <c:numFmt formatCode="General" sourceLinked="1"/>
        <c:majorTickMark val="out"/>
        <c:minorTickMark val="none"/>
        <c:tickLblPos val="nextTo"/>
        <c:crossAx val="116573696"/>
        <c:crosses val="autoZero"/>
        <c:crossBetween val="between"/>
        <c:majorUnit val="10"/>
      </c:valAx>
    </c:plotArea>
    <c:plotVisOnly val="1"/>
    <c:dispBlanksAs val="gap"/>
    <c:showDLblsOverMax val="0"/>
  </c:chart>
  <c:spPr>
    <a:ln>
      <a:noFill/>
    </a:ln>
  </c:sp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pieChart>
        <c:varyColors val="1"/>
        <c:ser>
          <c:idx val="0"/>
          <c:order val="0"/>
          <c:dLbls>
            <c:dLbl>
              <c:idx val="0"/>
              <c:layout>
                <c:manualLayout>
                  <c:x val="-0.19618736837609532"/>
                  <c:y val="1.1645701506213884E-3"/>
                </c:manualLayout>
              </c:layout>
              <c:tx>
                <c:rich>
                  <a:bodyPr/>
                  <a:lstStyle/>
                  <a:p>
                    <a:r>
                      <a:rPr lang="ja-JP" altLang="en-US"/>
                      <a:t>そう思う</a:t>
                    </a:r>
                    <a:r>
                      <a:rPr lang="en-US" altLang="ja-JP"/>
                      <a:t>, 47.5% </a:t>
                    </a:r>
                  </a:p>
                </c:rich>
              </c:tx>
              <c:showLegendKey val="0"/>
              <c:showVal val="1"/>
              <c:showCatName val="1"/>
              <c:showSerName val="0"/>
              <c:showPercent val="0"/>
              <c:showBubbleSize val="0"/>
              <c:extLst>
                <c:ext xmlns:c15="http://schemas.microsoft.com/office/drawing/2012/chart" uri="{CE6537A1-D6FC-4f65-9D91-7224C49458BB}"/>
              </c:extLst>
            </c:dLbl>
            <c:dLbl>
              <c:idx val="1"/>
              <c:layout>
                <c:manualLayout>
                  <c:x val="-2.0153181158897106E-2"/>
                  <c:y val="-6.1855192125097436E-2"/>
                </c:manualLayout>
              </c:layout>
              <c:tx>
                <c:rich>
                  <a:bodyPr/>
                  <a:lstStyle/>
                  <a:p>
                    <a:r>
                      <a:rPr lang="ja-JP"/>
                      <a:t>どちらかというとそう思う</a:t>
                    </a:r>
                    <a:r>
                      <a:rPr lang="en-US"/>
                      <a:t>, 31.1% </a:t>
                    </a:r>
                  </a:p>
                </c:rich>
              </c:tx>
              <c:showLegendKey val="0"/>
              <c:showVal val="1"/>
              <c:showCatName val="1"/>
              <c:showSerName val="0"/>
              <c:showPercent val="0"/>
              <c:showBubbleSize val="0"/>
              <c:extLst>
                <c:ext xmlns:c15="http://schemas.microsoft.com/office/drawing/2012/chart" uri="{CE6537A1-D6FC-4f65-9D91-7224C49458BB}"/>
              </c:extLst>
            </c:dLbl>
            <c:dLbl>
              <c:idx val="2"/>
              <c:layout>
                <c:manualLayout>
                  <c:x val="-4.342762630047723E-2"/>
                  <c:y val="0.16267341776064462"/>
                </c:manualLayout>
              </c:layout>
              <c:tx>
                <c:rich>
                  <a:bodyPr/>
                  <a:lstStyle/>
                  <a:p>
                    <a:r>
                      <a:rPr lang="ja-JP" altLang="en-US"/>
                      <a:t>どちらともいえない</a:t>
                    </a:r>
                    <a:r>
                      <a:rPr lang="en-US" altLang="ja-JP"/>
                      <a:t>, 14.8% </a:t>
                    </a:r>
                  </a:p>
                </c:rich>
              </c:tx>
              <c:showLegendKey val="0"/>
              <c:showVal val="1"/>
              <c:showCatName val="1"/>
              <c:showSerName val="0"/>
              <c:showPercent val="0"/>
              <c:showBubbleSize val="0"/>
              <c:extLst>
                <c:ext xmlns:c15="http://schemas.microsoft.com/office/drawing/2012/chart" uri="{CE6537A1-D6FC-4f65-9D91-7224C49458BB}"/>
              </c:extLst>
            </c:dLbl>
            <c:dLbl>
              <c:idx val="3"/>
              <c:layout>
                <c:manualLayout>
                  <c:x val="-9.1308390338580833E-2"/>
                  <c:y val="4.0890353643604188E-2"/>
                </c:manualLayout>
              </c:layout>
              <c:tx>
                <c:rich>
                  <a:bodyPr/>
                  <a:lstStyle/>
                  <a:p>
                    <a:r>
                      <a:rPr lang="ja-JP" altLang="en-US"/>
                      <a:t>どちらかというとそう思わない</a:t>
                    </a:r>
                    <a:r>
                      <a:rPr lang="en-US" altLang="ja-JP"/>
                      <a:t>, 3.8% </a:t>
                    </a:r>
                  </a:p>
                </c:rich>
              </c:tx>
              <c:showLegendKey val="0"/>
              <c:showVal val="1"/>
              <c:showCatName val="1"/>
              <c:showSerName val="0"/>
              <c:showPercent val="0"/>
              <c:showBubbleSize val="0"/>
              <c:extLst>
                <c:ext xmlns:c15="http://schemas.microsoft.com/office/drawing/2012/chart" uri="{CE6537A1-D6FC-4f65-9D91-7224C49458BB}"/>
              </c:extLst>
            </c:dLbl>
            <c:dLbl>
              <c:idx val="4"/>
              <c:layout/>
              <c:tx>
                <c:rich>
                  <a:bodyPr/>
                  <a:lstStyle/>
                  <a:p>
                    <a:r>
                      <a:rPr lang="ja-JP" altLang="en-US"/>
                      <a:t>そう思わない</a:t>
                    </a:r>
                    <a:r>
                      <a:rPr lang="en-US" altLang="ja-JP"/>
                      <a:t>, 2.8% </a:t>
                    </a:r>
                  </a:p>
                </c:rich>
              </c:tx>
              <c:showLegendKey val="0"/>
              <c:showVal val="1"/>
              <c:showCatName val="1"/>
              <c:showSerName val="0"/>
              <c:showPercent val="0"/>
              <c:showBubbleSize val="0"/>
              <c:extLst>
                <c:ext xmlns:c15="http://schemas.microsoft.com/office/drawing/2012/chart" uri="{CE6537A1-D6FC-4f65-9D91-7224C49458BB}"/>
              </c:extLst>
            </c:dLbl>
            <c:spPr>
              <a:noFill/>
              <a:ln>
                <a:noFill/>
              </a:ln>
              <a:effectLst/>
            </c:spPr>
            <c:showLegendKey val="0"/>
            <c:showVal val="1"/>
            <c:showCatName val="1"/>
            <c:showSerName val="0"/>
            <c:showPercent val="0"/>
            <c:showBubbleSize val="0"/>
            <c:showLeaderLines val="1"/>
            <c:extLst>
              <c:ext xmlns:c15="http://schemas.microsoft.com/office/drawing/2012/chart" uri="{CE6537A1-D6FC-4f65-9D91-7224C49458BB}"/>
            </c:extLst>
          </c:dLbls>
          <c:cat>
            <c:strRef>
              <c:f>住み続けたい!$C$5:$C$9</c:f>
              <c:strCache>
                <c:ptCount val="5"/>
                <c:pt idx="0">
                  <c:v>そう思う</c:v>
                </c:pt>
                <c:pt idx="1">
                  <c:v>どちらかというとそう思う</c:v>
                </c:pt>
                <c:pt idx="2">
                  <c:v>どちらともいえない</c:v>
                </c:pt>
                <c:pt idx="3">
                  <c:v>どちらかというとそう思わない</c:v>
                </c:pt>
                <c:pt idx="4">
                  <c:v>そう思わない</c:v>
                </c:pt>
              </c:strCache>
            </c:strRef>
          </c:cat>
          <c:val>
            <c:numRef>
              <c:f>住み続けたい!$E$5:$E$9</c:f>
              <c:numCache>
                <c:formatCode>0.0_ </c:formatCode>
                <c:ptCount val="5"/>
                <c:pt idx="0">
                  <c:v>47.5</c:v>
                </c:pt>
                <c:pt idx="1">
                  <c:v>31.1</c:v>
                </c:pt>
                <c:pt idx="2">
                  <c:v>14.8</c:v>
                </c:pt>
                <c:pt idx="3">
                  <c:v>3.8</c:v>
                </c:pt>
                <c:pt idx="4">
                  <c:v>2.8</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050"/>
      </a:pPr>
      <a:endParaRPr lang="ja-JP"/>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31"/>
    </mc:Choice>
    <mc:Fallback>
      <c:style val="31"/>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spPr>
            <a:ln>
              <a:noFill/>
            </a:ln>
          </c:spPr>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基本目標２!$A$2:$E$2</c:f>
              <c:strCache>
                <c:ptCount val="5"/>
                <c:pt idx="0">
                  <c:v>当初値
(H27)</c:v>
                </c:pt>
                <c:pt idx="1">
                  <c:v>
(H28)</c:v>
                </c:pt>
                <c:pt idx="2">
                  <c:v>現状値
(H29)</c:v>
                </c:pt>
                <c:pt idx="4">
                  <c:v>目標値
(H37)</c:v>
                </c:pt>
              </c:strCache>
            </c:strRef>
          </c:cat>
          <c:val>
            <c:numRef>
              <c:f>基本目標２!$A$3:$E$3</c:f>
              <c:numCache>
                <c:formatCode>0.0%</c:formatCode>
                <c:ptCount val="5"/>
                <c:pt idx="0">
                  <c:v>0.81499999999999995</c:v>
                </c:pt>
                <c:pt idx="1">
                  <c:v>0.75800000000000001</c:v>
                </c:pt>
                <c:pt idx="2">
                  <c:v>0.78600000000000003</c:v>
                </c:pt>
                <c:pt idx="4" formatCode="0%">
                  <c:v>0.85</c:v>
                </c:pt>
              </c:numCache>
            </c:numRef>
          </c:val>
          <c:smooth val="0"/>
        </c:ser>
        <c:dLbls>
          <c:showLegendKey val="0"/>
          <c:showVal val="0"/>
          <c:showCatName val="0"/>
          <c:showSerName val="0"/>
          <c:showPercent val="0"/>
          <c:showBubbleSize val="0"/>
        </c:dLbls>
        <c:marker val="1"/>
        <c:smooth val="0"/>
        <c:axId val="114505728"/>
        <c:axId val="114704960"/>
      </c:lineChart>
      <c:catAx>
        <c:axId val="114505728"/>
        <c:scaling>
          <c:orientation val="minMax"/>
        </c:scaling>
        <c:delete val="0"/>
        <c:axPos val="b"/>
        <c:numFmt formatCode="General" sourceLinked="0"/>
        <c:majorTickMark val="none"/>
        <c:minorTickMark val="none"/>
        <c:tickLblPos val="nextTo"/>
        <c:crossAx val="114704960"/>
        <c:crosses val="autoZero"/>
        <c:auto val="1"/>
        <c:lblAlgn val="ctr"/>
        <c:lblOffset val="100"/>
        <c:noMultiLvlLbl val="0"/>
      </c:catAx>
      <c:valAx>
        <c:axId val="114704960"/>
        <c:scaling>
          <c:orientation val="minMax"/>
          <c:max val="0.8600000000000001"/>
          <c:min val="0.7400000000000001"/>
        </c:scaling>
        <c:delete val="0"/>
        <c:axPos val="l"/>
        <c:majorGridlines/>
        <c:numFmt formatCode="0.0%" sourceLinked="1"/>
        <c:majorTickMark val="out"/>
        <c:minorTickMark val="none"/>
        <c:tickLblPos val="nextTo"/>
        <c:crossAx val="114505728"/>
        <c:crosses val="autoZero"/>
        <c:crossBetween val="between"/>
        <c:majorUnit val="2.0000000000000004E-2"/>
      </c:valAx>
    </c:plotArea>
    <c:plotVisOnly val="1"/>
    <c:dispBlanksAs val="gap"/>
    <c:showDLblsOverMax val="0"/>
  </c:chart>
  <c:spPr>
    <a:ln>
      <a:noFill/>
    </a:ln>
  </c:sp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pieChart>
        <c:varyColors val="1"/>
        <c:ser>
          <c:idx val="0"/>
          <c:order val="0"/>
          <c:dLbls>
            <c:dLbl>
              <c:idx val="1"/>
              <c:layout>
                <c:manualLayout>
                  <c:x val="0.17876112029665106"/>
                  <c:y val="-1.0506632042719396E-2"/>
                </c:manualLayout>
              </c:layout>
              <c:showLegendKey val="0"/>
              <c:showVal val="1"/>
              <c:showCatName val="1"/>
              <c:showSerName val="0"/>
              <c:showPercent val="0"/>
              <c:showBubbleSize val="0"/>
              <c:extLst>
                <c:ext xmlns:c15="http://schemas.microsoft.com/office/drawing/2012/chart" uri="{CE6537A1-D6FC-4f65-9D91-7224C49458BB}"/>
              </c:extLst>
            </c:dLbl>
            <c:dLbl>
              <c:idx val="2"/>
              <c:layout>
                <c:manualLayout>
                  <c:x val="-5.7410222395182717E-2"/>
                  <c:y val="0.37042268410047713"/>
                </c:manualLayout>
              </c:layout>
              <c:showLegendKey val="0"/>
              <c:showVal val="1"/>
              <c:showCatName val="1"/>
              <c:showSerName val="0"/>
              <c:showPercent val="0"/>
              <c:showBubbleSize val="0"/>
              <c:extLst>
                <c:ext xmlns:c15="http://schemas.microsoft.com/office/drawing/2012/chart" uri="{CE6537A1-D6FC-4f65-9D91-7224C49458BB}"/>
              </c:extLst>
            </c:dLbl>
            <c:dLbl>
              <c:idx val="4"/>
              <c:layout>
                <c:manualLayout>
                  <c:x val="0.22766838743246121"/>
                  <c:y val="3.7924689331098067E-3"/>
                </c:manualLayout>
              </c:layout>
              <c:showLegendKey val="0"/>
              <c:showVal val="1"/>
              <c:showCatName val="1"/>
              <c:showSerName val="0"/>
              <c:showPercent val="0"/>
              <c:showBubbleSize val="0"/>
              <c:extLst>
                <c:ext xmlns:c15="http://schemas.microsoft.com/office/drawing/2012/chart" uri="{CE6537A1-D6FC-4f65-9D91-7224C49458BB}"/>
              </c:extLst>
            </c:dLbl>
            <c:spPr>
              <a:noFill/>
              <a:ln>
                <a:noFill/>
              </a:ln>
              <a:effectLst/>
            </c:spPr>
            <c:showLegendKey val="0"/>
            <c:showVal val="1"/>
            <c:showCatName val="1"/>
            <c:showSerName val="0"/>
            <c:showPercent val="0"/>
            <c:showBubbleSize val="0"/>
            <c:showLeaderLines val="1"/>
            <c:extLst>
              <c:ext xmlns:c15="http://schemas.microsoft.com/office/drawing/2012/chart" uri="{CE6537A1-D6FC-4f65-9D91-7224C49458BB}"/>
            </c:extLst>
          </c:dLbls>
          <c:cat>
            <c:strRef>
              <c:f>子どもを大阪で育ててよかった!$A$3:$A$7</c:f>
              <c:strCache>
                <c:ptCount val="5"/>
                <c:pt idx="0">
                  <c:v>そう思う</c:v>
                </c:pt>
                <c:pt idx="1">
                  <c:v>どちらかというとそう思う</c:v>
                </c:pt>
                <c:pt idx="2">
                  <c:v>どちらともいえない</c:v>
                </c:pt>
                <c:pt idx="3">
                  <c:v>どちらかというとそう思わない</c:v>
                </c:pt>
                <c:pt idx="4">
                  <c:v>そう思わない</c:v>
                </c:pt>
              </c:strCache>
            </c:strRef>
          </c:cat>
          <c:val>
            <c:numRef>
              <c:f>子どもを大阪で育ててよかった!$C$3:$C$7</c:f>
              <c:numCache>
                <c:formatCode>0.0_ </c:formatCode>
                <c:ptCount val="5"/>
                <c:pt idx="0">
                  <c:v>25.12</c:v>
                </c:pt>
                <c:pt idx="1">
                  <c:v>42.08</c:v>
                </c:pt>
                <c:pt idx="2">
                  <c:v>28.32</c:v>
                </c:pt>
                <c:pt idx="3">
                  <c:v>4.16</c:v>
                </c:pt>
                <c:pt idx="4">
                  <c:v>0.32</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31"/>
    </mc:Choice>
    <mc:Fallback>
      <c:style val="31"/>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spPr>
            <a:ln>
              <a:noFill/>
            </a:ln>
          </c:spPr>
          <c:dLbls>
            <c:dLbl>
              <c:idx val="0"/>
              <c:layout>
                <c:manualLayout>
                  <c:x val="-8.3668034113413864E-2"/>
                  <c:y val="-0.1030693075451603"/>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8.366832054968272E-2"/>
                  <c:y val="-9.0943506657494344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9.0943515340667178E-2"/>
                  <c:y val="-0.10306930754516025"/>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7.6392552886160495E-2"/>
                  <c:y val="-7.8817705769828425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基本目標２!$A$20:$E$20</c:f>
              <c:strCache>
                <c:ptCount val="5"/>
                <c:pt idx="0">
                  <c:v>当初値
(H27)</c:v>
                </c:pt>
                <c:pt idx="1">
                  <c:v>
(H28)</c:v>
                </c:pt>
                <c:pt idx="2">
                  <c:v>現状値
(H29)</c:v>
                </c:pt>
                <c:pt idx="4">
                  <c:v>目標値
(H37)</c:v>
                </c:pt>
              </c:strCache>
            </c:strRef>
          </c:cat>
          <c:val>
            <c:numRef>
              <c:f>基本目標２!$A$21:$E$21</c:f>
              <c:numCache>
                <c:formatCode>0.0%</c:formatCode>
                <c:ptCount val="5"/>
                <c:pt idx="0">
                  <c:v>0.63600000000000001</c:v>
                </c:pt>
                <c:pt idx="1">
                  <c:v>0.64200000000000002</c:v>
                </c:pt>
                <c:pt idx="2">
                  <c:v>0.67200000000000004</c:v>
                </c:pt>
                <c:pt idx="4" formatCode="0%">
                  <c:v>0.75</c:v>
                </c:pt>
              </c:numCache>
            </c:numRef>
          </c:val>
          <c:smooth val="0"/>
        </c:ser>
        <c:dLbls>
          <c:showLegendKey val="0"/>
          <c:showVal val="0"/>
          <c:showCatName val="0"/>
          <c:showSerName val="0"/>
          <c:showPercent val="0"/>
          <c:showBubbleSize val="0"/>
        </c:dLbls>
        <c:marker val="1"/>
        <c:smooth val="0"/>
        <c:axId val="123720704"/>
        <c:axId val="114711296"/>
      </c:lineChart>
      <c:catAx>
        <c:axId val="123720704"/>
        <c:scaling>
          <c:orientation val="minMax"/>
        </c:scaling>
        <c:delete val="0"/>
        <c:axPos val="b"/>
        <c:numFmt formatCode="General" sourceLinked="0"/>
        <c:majorTickMark val="none"/>
        <c:minorTickMark val="none"/>
        <c:tickLblPos val="nextTo"/>
        <c:crossAx val="114711296"/>
        <c:crosses val="autoZero"/>
        <c:auto val="1"/>
        <c:lblAlgn val="ctr"/>
        <c:lblOffset val="100"/>
        <c:noMultiLvlLbl val="0"/>
      </c:catAx>
      <c:valAx>
        <c:axId val="114711296"/>
        <c:scaling>
          <c:orientation val="minMax"/>
          <c:min val="0.5"/>
        </c:scaling>
        <c:delete val="0"/>
        <c:axPos val="l"/>
        <c:majorGridlines/>
        <c:numFmt formatCode="0.0%" sourceLinked="1"/>
        <c:majorTickMark val="out"/>
        <c:minorTickMark val="none"/>
        <c:tickLblPos val="nextTo"/>
        <c:crossAx val="123720704"/>
        <c:crosses val="autoZero"/>
        <c:crossBetween val="between"/>
        <c:majorUnit val="0.1"/>
      </c:valAx>
    </c:plotArea>
    <c:plotVisOnly val="1"/>
    <c:dispBlanksAs val="gap"/>
    <c:showDLblsOverMax val="0"/>
  </c:chart>
  <c:spPr>
    <a:ln>
      <a:noFill/>
    </a:ln>
  </c:sp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barChart>
        <c:barDir val="bar"/>
        <c:grouping val="clustered"/>
        <c:varyColors val="0"/>
        <c:ser>
          <c:idx val="0"/>
          <c:order val="0"/>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子どもを大阪で育ててよかった!$A$23:$A$33</c:f>
              <c:strCache>
                <c:ptCount val="11"/>
                <c:pt idx="0">
                  <c:v>実家の援助が得やすい</c:v>
                </c:pt>
                <c:pt idx="1">
                  <c:v>地域や知人が助けてくれる</c:v>
                </c:pt>
                <c:pt idx="2">
                  <c:v>職場に近い</c:v>
                </c:pt>
                <c:pt idx="3">
                  <c:v>子育てについて職場の
理解がある</c:v>
                </c:pt>
                <c:pt idx="4">
                  <c:v>住宅事情がよい</c:v>
                </c:pt>
                <c:pt idx="5">
                  <c:v>保育サービスなど子育て
環境が整っている</c:v>
                </c:pt>
                <c:pt idx="6">
                  <c:v>教育環境が整っている</c:v>
                </c:pt>
                <c:pt idx="7">
                  <c:v>子どもの遊び場が多い</c:v>
                </c:pt>
                <c:pt idx="8">
                  <c:v>治安がよい</c:v>
                </c:pt>
                <c:pt idx="9">
                  <c:v>みどり（自然）が多い</c:v>
                </c:pt>
                <c:pt idx="10">
                  <c:v>その他</c:v>
                </c:pt>
              </c:strCache>
            </c:strRef>
          </c:cat>
          <c:val>
            <c:numRef>
              <c:f>子どもを大阪で育ててよかった!$B$23:$B$33</c:f>
              <c:numCache>
                <c:formatCode>General</c:formatCode>
                <c:ptCount val="11"/>
              </c:numCache>
            </c:numRef>
          </c:val>
        </c:ser>
        <c:ser>
          <c:idx val="1"/>
          <c:order val="1"/>
          <c:invertIfNegative val="0"/>
          <c:dLbls>
            <c:spPr>
              <a:noFill/>
              <a:ln>
                <a:noFill/>
              </a:ln>
              <a:effectLst/>
            </c:spPr>
            <c:txPr>
              <a:bodyPr/>
              <a:lstStyle/>
              <a:p>
                <a:pPr>
                  <a:defRPr sz="800"/>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子どもを大阪で育ててよかった!$A$23:$A$33</c:f>
              <c:strCache>
                <c:ptCount val="11"/>
                <c:pt idx="0">
                  <c:v>実家の援助が得やすい</c:v>
                </c:pt>
                <c:pt idx="1">
                  <c:v>地域や知人が助けてくれる</c:v>
                </c:pt>
                <c:pt idx="2">
                  <c:v>職場に近い</c:v>
                </c:pt>
                <c:pt idx="3">
                  <c:v>子育てについて職場の
理解がある</c:v>
                </c:pt>
                <c:pt idx="4">
                  <c:v>住宅事情がよい</c:v>
                </c:pt>
                <c:pt idx="5">
                  <c:v>保育サービスなど子育て
環境が整っている</c:v>
                </c:pt>
                <c:pt idx="6">
                  <c:v>教育環境が整っている</c:v>
                </c:pt>
                <c:pt idx="7">
                  <c:v>子どもの遊び場が多い</c:v>
                </c:pt>
                <c:pt idx="8">
                  <c:v>治安がよい</c:v>
                </c:pt>
                <c:pt idx="9">
                  <c:v>みどり（自然）が多い</c:v>
                </c:pt>
                <c:pt idx="10">
                  <c:v>その他</c:v>
                </c:pt>
              </c:strCache>
            </c:strRef>
          </c:cat>
          <c:val>
            <c:numRef>
              <c:f>子どもを大阪で育ててよかった!$C$23:$C$33</c:f>
              <c:numCache>
                <c:formatCode>0.0</c:formatCode>
                <c:ptCount val="11"/>
                <c:pt idx="0">
                  <c:v>34.523809523810002</c:v>
                </c:pt>
                <c:pt idx="1">
                  <c:v>30.714285714286</c:v>
                </c:pt>
                <c:pt idx="2">
                  <c:v>32.142857142856997</c:v>
                </c:pt>
                <c:pt idx="3">
                  <c:v>7.6190476190476</c:v>
                </c:pt>
                <c:pt idx="4">
                  <c:v>29.285714285714</c:v>
                </c:pt>
                <c:pt idx="5">
                  <c:v>13.809523809524</c:v>
                </c:pt>
                <c:pt idx="6">
                  <c:v>27.619047619048001</c:v>
                </c:pt>
                <c:pt idx="7">
                  <c:v>17.857142857143</c:v>
                </c:pt>
                <c:pt idx="8">
                  <c:v>27.380952380951999</c:v>
                </c:pt>
                <c:pt idx="9">
                  <c:v>15.952380952381001</c:v>
                </c:pt>
                <c:pt idx="10">
                  <c:v>2.1428571428571002</c:v>
                </c:pt>
              </c:numCache>
            </c:numRef>
          </c:val>
        </c:ser>
        <c:dLbls>
          <c:dLblPos val="outEnd"/>
          <c:showLegendKey val="0"/>
          <c:showVal val="1"/>
          <c:showCatName val="0"/>
          <c:showSerName val="0"/>
          <c:showPercent val="0"/>
          <c:showBubbleSize val="0"/>
        </c:dLbls>
        <c:gapWidth val="150"/>
        <c:axId val="123721216"/>
        <c:axId val="114711872"/>
      </c:barChart>
      <c:catAx>
        <c:axId val="123721216"/>
        <c:scaling>
          <c:orientation val="maxMin"/>
        </c:scaling>
        <c:delete val="0"/>
        <c:axPos val="l"/>
        <c:numFmt formatCode="General" sourceLinked="0"/>
        <c:majorTickMark val="out"/>
        <c:minorTickMark val="none"/>
        <c:tickLblPos val="nextTo"/>
        <c:txPr>
          <a:bodyPr/>
          <a:lstStyle/>
          <a:p>
            <a:pPr>
              <a:defRPr sz="600"/>
            </a:pPr>
            <a:endParaRPr lang="ja-JP"/>
          </a:p>
        </c:txPr>
        <c:crossAx val="114711872"/>
        <c:crosses val="autoZero"/>
        <c:auto val="1"/>
        <c:lblAlgn val="ctr"/>
        <c:lblOffset val="100"/>
        <c:noMultiLvlLbl val="0"/>
      </c:catAx>
      <c:valAx>
        <c:axId val="114711872"/>
        <c:scaling>
          <c:orientation val="minMax"/>
        </c:scaling>
        <c:delete val="0"/>
        <c:axPos val="t"/>
        <c:majorGridlines/>
        <c:numFmt formatCode="General" sourceLinked="1"/>
        <c:majorTickMark val="out"/>
        <c:minorTickMark val="none"/>
        <c:tickLblPos val="nextTo"/>
        <c:crossAx val="123721216"/>
        <c:crosses val="autoZero"/>
        <c:crossBetween val="between"/>
      </c:valAx>
    </c:plotArea>
    <c:plotVisOnly val="1"/>
    <c:dispBlanksAs val="gap"/>
    <c:showDLblsOverMax val="0"/>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barChart>
        <c:barDir val="bar"/>
        <c:grouping val="clustered"/>
        <c:varyColors val="0"/>
        <c:ser>
          <c:idx val="0"/>
          <c:order val="0"/>
          <c:invertIfNegative val="0"/>
          <c:cat>
            <c:strRef>
              <c:f>子どもを大阪で育ててよかった!$A$42:$A$52</c:f>
              <c:strCache>
                <c:ptCount val="11"/>
                <c:pt idx="0">
                  <c:v>実家の援助が得にくい</c:v>
                </c:pt>
                <c:pt idx="1">
                  <c:v>地域や友人が
助けてくれない</c:v>
                </c:pt>
                <c:pt idx="2">
                  <c:v>職場が遠い</c:v>
                </c:pt>
                <c:pt idx="3">
                  <c:v>子育てについて職場の
理解がない</c:v>
                </c:pt>
                <c:pt idx="4">
                  <c:v>住宅事情が悪い</c:v>
                </c:pt>
                <c:pt idx="5">
                  <c:v>保育サービスなど子育て
環境が整っていない</c:v>
                </c:pt>
                <c:pt idx="6">
                  <c:v>教育環境が整っていない</c:v>
                </c:pt>
                <c:pt idx="7">
                  <c:v>子どもの遊び場が少ない</c:v>
                </c:pt>
                <c:pt idx="8">
                  <c:v>治安が悪い</c:v>
                </c:pt>
                <c:pt idx="9">
                  <c:v>みどり（自然）が少ない</c:v>
                </c:pt>
                <c:pt idx="10">
                  <c:v>その他</c:v>
                </c:pt>
              </c:strCache>
            </c:strRef>
          </c:cat>
          <c:val>
            <c:numRef>
              <c:f>子どもを大阪で育ててよかった!$B$42:$B$52</c:f>
              <c:numCache>
                <c:formatCode>General</c:formatCode>
                <c:ptCount val="11"/>
              </c:numCache>
            </c:numRef>
          </c:val>
        </c:ser>
        <c:ser>
          <c:idx val="1"/>
          <c:order val="1"/>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子どもを大阪で育ててよかった!$A$42:$A$52</c:f>
              <c:strCache>
                <c:ptCount val="11"/>
                <c:pt idx="0">
                  <c:v>実家の援助が得にくい</c:v>
                </c:pt>
                <c:pt idx="1">
                  <c:v>地域や友人が
助けてくれない</c:v>
                </c:pt>
                <c:pt idx="2">
                  <c:v>職場が遠い</c:v>
                </c:pt>
                <c:pt idx="3">
                  <c:v>子育てについて職場の
理解がない</c:v>
                </c:pt>
                <c:pt idx="4">
                  <c:v>住宅事情が悪い</c:v>
                </c:pt>
                <c:pt idx="5">
                  <c:v>保育サービスなど子育て
環境が整っていない</c:v>
                </c:pt>
                <c:pt idx="6">
                  <c:v>教育環境が整っていない</c:v>
                </c:pt>
                <c:pt idx="7">
                  <c:v>子どもの遊び場が少ない</c:v>
                </c:pt>
                <c:pt idx="8">
                  <c:v>治安が悪い</c:v>
                </c:pt>
                <c:pt idx="9">
                  <c:v>みどり（自然）が少ない</c:v>
                </c:pt>
                <c:pt idx="10">
                  <c:v>その他</c:v>
                </c:pt>
              </c:strCache>
            </c:strRef>
          </c:cat>
          <c:val>
            <c:numRef>
              <c:f>子どもを大阪で育ててよかった!$C$42:$C$52</c:f>
              <c:numCache>
                <c:formatCode>0.0</c:formatCode>
                <c:ptCount val="11"/>
                <c:pt idx="0">
                  <c:v>14.285714285714</c:v>
                </c:pt>
                <c:pt idx="1">
                  <c:v>21.428571428571001</c:v>
                </c:pt>
                <c:pt idx="2">
                  <c:v>7.1428571428570997</c:v>
                </c:pt>
                <c:pt idx="3">
                  <c:v>7.1428571428570997</c:v>
                </c:pt>
                <c:pt idx="4">
                  <c:v>10.714285714286</c:v>
                </c:pt>
                <c:pt idx="5">
                  <c:v>28.571428571428999</c:v>
                </c:pt>
                <c:pt idx="6">
                  <c:v>28.571428571428999</c:v>
                </c:pt>
                <c:pt idx="7">
                  <c:v>46.428571428570997</c:v>
                </c:pt>
                <c:pt idx="8">
                  <c:v>46.428571428570997</c:v>
                </c:pt>
                <c:pt idx="9">
                  <c:v>35.714285714286</c:v>
                </c:pt>
                <c:pt idx="10">
                  <c:v>10.714285714286</c:v>
                </c:pt>
              </c:numCache>
            </c:numRef>
          </c:val>
        </c:ser>
        <c:dLbls>
          <c:showLegendKey val="0"/>
          <c:showVal val="0"/>
          <c:showCatName val="0"/>
          <c:showSerName val="0"/>
          <c:showPercent val="0"/>
          <c:showBubbleSize val="0"/>
        </c:dLbls>
        <c:gapWidth val="150"/>
        <c:axId val="123721728"/>
        <c:axId val="142255232"/>
      </c:barChart>
      <c:catAx>
        <c:axId val="123721728"/>
        <c:scaling>
          <c:orientation val="maxMin"/>
        </c:scaling>
        <c:delete val="0"/>
        <c:axPos val="l"/>
        <c:numFmt formatCode="General" sourceLinked="0"/>
        <c:majorTickMark val="out"/>
        <c:minorTickMark val="none"/>
        <c:tickLblPos val="nextTo"/>
        <c:txPr>
          <a:bodyPr/>
          <a:lstStyle/>
          <a:p>
            <a:pPr>
              <a:defRPr sz="600" b="0" spc="0"/>
            </a:pPr>
            <a:endParaRPr lang="ja-JP"/>
          </a:p>
        </c:txPr>
        <c:crossAx val="142255232"/>
        <c:crosses val="autoZero"/>
        <c:auto val="1"/>
        <c:lblAlgn val="ctr"/>
        <c:lblOffset val="100"/>
        <c:noMultiLvlLbl val="0"/>
      </c:catAx>
      <c:valAx>
        <c:axId val="142255232"/>
        <c:scaling>
          <c:orientation val="minMax"/>
        </c:scaling>
        <c:delete val="0"/>
        <c:axPos val="t"/>
        <c:majorGridlines/>
        <c:numFmt formatCode="General" sourceLinked="1"/>
        <c:majorTickMark val="out"/>
        <c:minorTickMark val="none"/>
        <c:tickLblPos val="nextTo"/>
        <c:crossAx val="123721728"/>
        <c:crosses val="autoZero"/>
        <c:crossBetween val="between"/>
        <c:majorUnit val="10"/>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pieChart>
        <c:varyColors val="1"/>
        <c:ser>
          <c:idx val="0"/>
          <c:order val="0"/>
          <c:dLbls>
            <c:dLbl>
              <c:idx val="0"/>
              <c:layout/>
              <c:tx>
                <c:rich>
                  <a:bodyPr/>
                  <a:lstStyle/>
                  <a:p>
                    <a:r>
                      <a:rPr lang="ja-JP" altLang="en-US" dirty="0"/>
                      <a:t>くらしてみたい</a:t>
                    </a:r>
                    <a:r>
                      <a:rPr lang="en-US" altLang="ja-JP" dirty="0"/>
                      <a:t>, </a:t>
                    </a:r>
                    <a:r>
                      <a:rPr lang="en-US" altLang="ja-JP" dirty="0" smtClean="0"/>
                      <a:t>8.4% </a:t>
                    </a:r>
                    <a:endParaRPr lang="ja-JP" altLang="en-US" dirty="0"/>
                  </a:p>
                </c:rich>
              </c:tx>
              <c:showLegendKey val="0"/>
              <c:showVal val="1"/>
              <c:showCatName val="1"/>
              <c:showSerName val="0"/>
              <c:showPercent val="0"/>
              <c:showBubbleSize val="0"/>
              <c:extLst>
                <c:ext xmlns:c15="http://schemas.microsoft.com/office/drawing/2012/chart" uri="{CE6537A1-D6FC-4f65-9D91-7224C49458BB}">
                  <c15:layout/>
                </c:ext>
              </c:extLst>
            </c:dLbl>
            <c:dLbl>
              <c:idx val="1"/>
              <c:layout>
                <c:manualLayout>
                  <c:x val="-0.20626421697287839"/>
                  <c:y val="0.11683945756780402"/>
                </c:manualLayout>
              </c:layout>
              <c:tx>
                <c:rich>
                  <a:bodyPr/>
                  <a:lstStyle/>
                  <a:p>
                    <a:r>
                      <a:rPr lang="ja-JP" altLang="en-US" dirty="0"/>
                      <a:t>条件があえばくらしてみたい</a:t>
                    </a:r>
                    <a:r>
                      <a:rPr lang="en-US" altLang="ja-JP" dirty="0"/>
                      <a:t>, </a:t>
                    </a:r>
                    <a:r>
                      <a:rPr lang="en-US" altLang="ja-JP" dirty="0" smtClean="0"/>
                      <a:t>25.8%</a:t>
                    </a:r>
                    <a:endParaRPr lang="ja-JP" altLang="en-US" dirty="0"/>
                  </a:p>
                </c:rich>
              </c:tx>
              <c:showLegendKey val="0"/>
              <c:showVal val="1"/>
              <c:showCatName val="1"/>
              <c:showSerName val="0"/>
              <c:showPercent val="0"/>
              <c:showBubbleSize val="0"/>
              <c:extLst>
                <c:ext xmlns:c15="http://schemas.microsoft.com/office/drawing/2012/chart" uri="{CE6537A1-D6FC-4f65-9D91-7224C49458BB}">
                  <c15:layout/>
                </c:ext>
              </c:extLst>
            </c:dLbl>
            <c:dLbl>
              <c:idx val="2"/>
              <c:layout>
                <c:manualLayout>
                  <c:x val="0.13484590988626421"/>
                  <c:y val="-0.25694444444444442"/>
                </c:manualLayout>
              </c:layout>
              <c:tx>
                <c:rich>
                  <a:bodyPr/>
                  <a:lstStyle/>
                  <a:p>
                    <a:r>
                      <a:rPr lang="ja-JP" altLang="en-US" dirty="0"/>
                      <a:t>くらしてみたくない</a:t>
                    </a:r>
                    <a:r>
                      <a:rPr lang="en-US" altLang="ja-JP" dirty="0"/>
                      <a:t>, </a:t>
                    </a:r>
                    <a:r>
                      <a:rPr lang="en-US" altLang="ja-JP" dirty="0" smtClean="0"/>
                      <a:t>42.4% </a:t>
                    </a:r>
                    <a:endParaRPr lang="ja-JP" altLang="en-US" dirty="0"/>
                  </a:p>
                </c:rich>
              </c:tx>
              <c:showLegendKey val="0"/>
              <c:showVal val="1"/>
              <c:showCatName val="1"/>
              <c:showSerName val="0"/>
              <c:showPercent val="0"/>
              <c:showBubbleSize val="0"/>
              <c:extLst>
                <c:ext xmlns:c15="http://schemas.microsoft.com/office/drawing/2012/chart" uri="{CE6537A1-D6FC-4f65-9D91-7224C49458BB}">
                  <c15:layout/>
                </c:ext>
              </c:extLst>
            </c:dLbl>
            <c:dLbl>
              <c:idx val="3"/>
              <c:layout>
                <c:manualLayout>
                  <c:x val="9.9418197725284589E-3"/>
                  <c:y val="1.5046296296296309E-2"/>
                </c:manualLayout>
              </c:layout>
              <c:tx>
                <c:rich>
                  <a:bodyPr/>
                  <a:lstStyle/>
                  <a:p>
                    <a:r>
                      <a:rPr lang="ja-JP" altLang="en-US" dirty="0"/>
                      <a:t>わからない／どちらともいえない</a:t>
                    </a:r>
                    <a:r>
                      <a:rPr lang="en-US" altLang="ja-JP" dirty="0"/>
                      <a:t>, </a:t>
                    </a:r>
                    <a:r>
                      <a:rPr lang="en-US" altLang="ja-JP" dirty="0" smtClean="0"/>
                      <a:t>23.4 </a:t>
                    </a:r>
                    <a:r>
                      <a:rPr lang="en-US" altLang="ja-JP" dirty="0"/>
                      <a:t>%</a:t>
                    </a:r>
                  </a:p>
                </c:rich>
              </c:tx>
              <c:showLegendKey val="0"/>
              <c:showVal val="1"/>
              <c:showCatName val="1"/>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1"/>
            <c:showSerName val="0"/>
            <c:showPercent val="0"/>
            <c:showBubbleSize val="0"/>
            <c:showLeaderLines val="1"/>
            <c:extLst>
              <c:ext xmlns:c15="http://schemas.microsoft.com/office/drawing/2012/chart" uri="{CE6537A1-D6FC-4f65-9D91-7224C49458BB}"/>
            </c:extLst>
          </c:dLbls>
          <c:cat>
            <c:strRef>
              <c:f>大阪でくらしたい!$C$5:$C$8</c:f>
              <c:strCache>
                <c:ptCount val="4"/>
                <c:pt idx="0">
                  <c:v>くらしてみたい</c:v>
                </c:pt>
                <c:pt idx="1">
                  <c:v>条件があえばくらしてみたい</c:v>
                </c:pt>
                <c:pt idx="2">
                  <c:v>くらしてみたくない</c:v>
                </c:pt>
                <c:pt idx="3">
                  <c:v>わからない／どちらともいえない</c:v>
                </c:pt>
              </c:strCache>
            </c:strRef>
          </c:cat>
          <c:val>
            <c:numRef>
              <c:f>大阪でくらしたい!$E$5:$E$8</c:f>
              <c:numCache>
                <c:formatCode>0.0_ </c:formatCode>
                <c:ptCount val="4"/>
                <c:pt idx="0">
                  <c:v>8.4</c:v>
                </c:pt>
                <c:pt idx="1">
                  <c:v>25.8</c:v>
                </c:pt>
                <c:pt idx="2">
                  <c:v>42.4</c:v>
                </c:pt>
                <c:pt idx="3">
                  <c:v>23.4</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050"/>
      </a:pPr>
      <a:endParaRPr lang="ja-JP"/>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pieChart>
        <c:varyColors val="1"/>
        <c:ser>
          <c:idx val="0"/>
          <c:order val="0"/>
          <c:dLbls>
            <c:dLbl>
              <c:idx val="0"/>
              <c:layout>
                <c:manualLayout>
                  <c:x val="9.0296970742035867E-2"/>
                  <c:y val="3.3952521275465226E-2"/>
                </c:manualLayout>
              </c:layout>
              <c:numFmt formatCode="0.0%" sourceLinked="0"/>
              <c:spPr/>
              <c:txPr>
                <a:bodyPr/>
                <a:lstStyle/>
                <a:p>
                  <a:pPr>
                    <a:defRPr sz="1050"/>
                  </a:pPr>
                  <a:endParaRPr lang="ja-JP"/>
                </a:p>
              </c:txPr>
              <c:showLegendKey val="0"/>
              <c:showVal val="0"/>
              <c:showCatName val="1"/>
              <c:showSerName val="0"/>
              <c:showPercent val="1"/>
              <c:showBubbleSize val="0"/>
              <c:extLst>
                <c:ext xmlns:c15="http://schemas.microsoft.com/office/drawing/2012/chart" uri="{CE6537A1-D6FC-4f65-9D91-7224C49458BB}"/>
              </c:extLst>
            </c:dLbl>
            <c:dLbl>
              <c:idx val="1"/>
              <c:layout>
                <c:manualLayout>
                  <c:x val="2.1791689390779797E-2"/>
                  <c:y val="2.2547013882437388E-3"/>
                </c:manualLayout>
              </c:layout>
              <c:numFmt formatCode="0.0%" sourceLinked="0"/>
              <c:spPr/>
              <c:txPr>
                <a:bodyPr/>
                <a:lstStyle/>
                <a:p>
                  <a:pPr>
                    <a:defRPr sz="1050"/>
                  </a:pPr>
                  <a:endParaRPr lang="ja-JP"/>
                </a:p>
              </c:txPr>
              <c:showLegendKey val="0"/>
              <c:showVal val="0"/>
              <c:showCatName val="1"/>
              <c:showSerName val="0"/>
              <c:showPercent val="1"/>
              <c:showBubbleSize val="0"/>
              <c:extLst>
                <c:ext xmlns:c15="http://schemas.microsoft.com/office/drawing/2012/chart" uri="{CE6537A1-D6FC-4f65-9D91-7224C49458BB}"/>
              </c:extLst>
            </c:dLbl>
            <c:dLbl>
              <c:idx val="2"/>
              <c:layout>
                <c:manualLayout>
                  <c:x val="0.11645449696833596"/>
                  <c:y val="-0.18356918527984437"/>
                </c:manualLayout>
              </c:layout>
              <c:numFmt formatCode="0.0%" sourceLinked="0"/>
              <c:spPr/>
              <c:txPr>
                <a:bodyPr/>
                <a:lstStyle/>
                <a:p>
                  <a:pPr>
                    <a:defRPr sz="1050"/>
                  </a:pPr>
                  <a:endParaRPr lang="ja-JP"/>
                </a:p>
              </c:txPr>
              <c:showLegendKey val="0"/>
              <c:showVal val="0"/>
              <c:showCatName val="1"/>
              <c:showSerName val="0"/>
              <c:showPercent val="1"/>
              <c:showBubbleSize val="0"/>
              <c:extLst>
                <c:ext xmlns:c15="http://schemas.microsoft.com/office/drawing/2012/chart" uri="{CE6537A1-D6FC-4f65-9D91-7224C49458BB}"/>
              </c:extLst>
            </c:dLbl>
            <c:dLbl>
              <c:idx val="3"/>
              <c:layout>
                <c:manualLayout>
                  <c:x val="-3.4655609380513938E-3"/>
                  <c:y val="-1.8014886977537198E-2"/>
                </c:manualLayout>
              </c:layout>
              <c:numFmt formatCode="0.0%" sourceLinked="0"/>
              <c:spPr/>
              <c:txPr>
                <a:bodyPr/>
                <a:lstStyle/>
                <a:p>
                  <a:pPr>
                    <a:defRPr sz="1050"/>
                  </a:pPr>
                  <a:endParaRPr lang="ja-JP"/>
                </a:p>
              </c:txPr>
              <c:showLegendKey val="0"/>
              <c:showVal val="0"/>
              <c:showCatName val="1"/>
              <c:showSerName val="0"/>
              <c:showPercent val="1"/>
              <c:showBubbleSize val="0"/>
              <c:extLst>
                <c:ext xmlns:c15="http://schemas.microsoft.com/office/drawing/2012/chart" uri="{CE6537A1-D6FC-4f65-9D91-7224C49458BB}"/>
              </c:extLst>
            </c:dLbl>
            <c:dLbl>
              <c:idx val="4"/>
              <c:layout>
                <c:manualLayout>
                  <c:x val="-1.2724667960604409E-2"/>
                  <c:y val="9.5491466087245947E-3"/>
                </c:manualLayout>
              </c:layout>
              <c:numFmt formatCode="0.0%" sourceLinked="0"/>
              <c:spPr/>
              <c:txPr>
                <a:bodyPr/>
                <a:lstStyle/>
                <a:p>
                  <a:pPr>
                    <a:defRPr sz="1050"/>
                  </a:pPr>
                  <a:endParaRPr lang="ja-JP"/>
                </a:p>
              </c:txPr>
              <c:showLegendKey val="0"/>
              <c:showVal val="0"/>
              <c:showCatName val="1"/>
              <c:showSerName val="0"/>
              <c:showPercent val="1"/>
              <c:showBubbleSize val="0"/>
              <c:extLst>
                <c:ext xmlns:c15="http://schemas.microsoft.com/office/drawing/2012/chart" uri="{CE6537A1-D6FC-4f65-9D91-7224C49458BB}"/>
              </c:extLst>
            </c:dLbl>
            <c:spPr>
              <a:noFill/>
              <a:ln>
                <a:noFill/>
              </a:ln>
              <a:effectLst/>
            </c:spPr>
            <c:txPr>
              <a:bodyPr/>
              <a:lstStyle/>
              <a:p>
                <a:pPr>
                  <a:defRPr sz="1050"/>
                </a:pPr>
                <a:endParaRPr lang="ja-JP"/>
              </a:p>
            </c:txPr>
            <c:showLegendKey val="0"/>
            <c:showVal val="0"/>
            <c:showCatName val="1"/>
            <c:showSerName val="0"/>
            <c:showPercent val="1"/>
            <c:showBubbleSize val="0"/>
            <c:showLeaderLines val="1"/>
            <c:extLst>
              <c:ext xmlns:c15="http://schemas.microsoft.com/office/drawing/2012/chart" uri="{CE6537A1-D6FC-4f65-9D91-7224C49458BB}"/>
            </c:extLst>
          </c:dLbls>
          <c:cat>
            <c:strRef>
              <c:f>まちづくりに参加したい!$A$3:$A$7</c:f>
              <c:strCache>
                <c:ptCount val="5"/>
                <c:pt idx="0">
                  <c:v>そう思う</c:v>
                </c:pt>
                <c:pt idx="1">
                  <c:v>どちらかというとそう思う</c:v>
                </c:pt>
                <c:pt idx="2">
                  <c:v>どちらともいえない</c:v>
                </c:pt>
                <c:pt idx="3">
                  <c:v>どちらかというとそう思わない</c:v>
                </c:pt>
                <c:pt idx="4">
                  <c:v>そう思わない</c:v>
                </c:pt>
              </c:strCache>
            </c:strRef>
          </c:cat>
          <c:val>
            <c:numRef>
              <c:f>まちづくりに参加したい!$C$3:$C$7</c:f>
              <c:numCache>
                <c:formatCode>0.0</c:formatCode>
                <c:ptCount val="5"/>
                <c:pt idx="0">
                  <c:v>8.1</c:v>
                </c:pt>
                <c:pt idx="1">
                  <c:v>26.3</c:v>
                </c:pt>
                <c:pt idx="2">
                  <c:v>39.4</c:v>
                </c:pt>
                <c:pt idx="3">
                  <c:v>14.6</c:v>
                </c:pt>
                <c:pt idx="4">
                  <c:v>11.6</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900"/>
      </a:pPr>
      <a:endParaRPr lang="ja-JP"/>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31"/>
    </mc:Choice>
    <mc:Fallback>
      <c:style val="31"/>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spPr>
            <a:ln>
              <a:noFill/>
            </a:ln>
          </c:spPr>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基本目標２!$A$37:$E$37</c:f>
              <c:strCache>
                <c:ptCount val="5"/>
                <c:pt idx="0">
                  <c:v>当初値
(H27)</c:v>
                </c:pt>
                <c:pt idx="1">
                  <c:v>
(H28)</c:v>
                </c:pt>
                <c:pt idx="2">
                  <c:v>現状値
(H29)</c:v>
                </c:pt>
                <c:pt idx="4">
                  <c:v>目標値
(H37)</c:v>
                </c:pt>
              </c:strCache>
            </c:strRef>
          </c:cat>
          <c:val>
            <c:numRef>
              <c:f>基本目標２!$A$38:$E$38</c:f>
              <c:numCache>
                <c:formatCode>0.0%</c:formatCode>
                <c:ptCount val="5"/>
                <c:pt idx="0">
                  <c:v>0.33700000000000002</c:v>
                </c:pt>
                <c:pt idx="1">
                  <c:v>0.34899999999999998</c:v>
                </c:pt>
                <c:pt idx="2">
                  <c:v>0.34399999999999997</c:v>
                </c:pt>
                <c:pt idx="4" formatCode="0%">
                  <c:v>0.5</c:v>
                </c:pt>
              </c:numCache>
            </c:numRef>
          </c:val>
          <c:smooth val="0"/>
        </c:ser>
        <c:dLbls>
          <c:showLegendKey val="0"/>
          <c:showVal val="0"/>
          <c:showCatName val="0"/>
          <c:showSerName val="0"/>
          <c:showPercent val="0"/>
          <c:showBubbleSize val="0"/>
        </c:dLbls>
        <c:marker val="1"/>
        <c:smooth val="0"/>
        <c:axId val="116657152"/>
        <c:axId val="142259840"/>
      </c:lineChart>
      <c:catAx>
        <c:axId val="116657152"/>
        <c:scaling>
          <c:orientation val="minMax"/>
        </c:scaling>
        <c:delete val="0"/>
        <c:axPos val="b"/>
        <c:numFmt formatCode="General" sourceLinked="0"/>
        <c:majorTickMark val="none"/>
        <c:minorTickMark val="none"/>
        <c:tickLblPos val="nextTo"/>
        <c:crossAx val="142259840"/>
        <c:crosses val="autoZero"/>
        <c:auto val="1"/>
        <c:lblAlgn val="ctr"/>
        <c:lblOffset val="100"/>
        <c:noMultiLvlLbl val="0"/>
      </c:catAx>
      <c:valAx>
        <c:axId val="142259840"/>
        <c:scaling>
          <c:orientation val="minMax"/>
        </c:scaling>
        <c:delete val="0"/>
        <c:axPos val="l"/>
        <c:majorGridlines/>
        <c:numFmt formatCode="0.0%" sourceLinked="1"/>
        <c:majorTickMark val="out"/>
        <c:minorTickMark val="none"/>
        <c:tickLblPos val="nextTo"/>
        <c:crossAx val="116657152"/>
        <c:crosses val="autoZero"/>
        <c:crossBetween val="between"/>
        <c:majorUnit val="0.2"/>
      </c:valAx>
    </c:plotArea>
    <c:plotVisOnly val="1"/>
    <c:dispBlanksAs val="gap"/>
    <c:showDLblsOverMax val="0"/>
  </c:chart>
  <c:spPr>
    <a:ln>
      <a:noFill/>
    </a:ln>
  </c:sp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31"/>
    </mc:Choice>
    <mc:Fallback>
      <c:style val="31"/>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spPr>
            <a:ln>
              <a:noFill/>
            </a:ln>
          </c:spPr>
          <c:dLbls>
            <c:dLbl>
              <c:idx val="2"/>
              <c:layout/>
              <c:tx>
                <c:rich>
                  <a:bodyPr/>
                  <a:lstStyle/>
                  <a:p>
                    <a:r>
                      <a:rPr lang="en-US" altLang="en-US" smtClean="0"/>
                      <a:t>62</a:t>
                    </a:r>
                    <a:r>
                      <a:rPr lang="en-US" altLang="ja-JP" smtClean="0"/>
                      <a:t>.0</a:t>
                    </a:r>
                    <a:r>
                      <a:rPr lang="en-US" altLang="en-US" smtClean="0"/>
                      <a:t>%</a:t>
                    </a:r>
                    <a:endParaRPr lang="en-US" altLang="en-US"/>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基本目標２!$A$53:$E$53</c:f>
              <c:strCache>
                <c:ptCount val="5"/>
                <c:pt idx="0">
                  <c:v>当初値
(H27)</c:v>
                </c:pt>
                <c:pt idx="1">
                  <c:v>
(H28)</c:v>
                </c:pt>
                <c:pt idx="2">
                  <c:v>現状値
(H29)</c:v>
                </c:pt>
                <c:pt idx="4">
                  <c:v>目標値
(H37)</c:v>
                </c:pt>
              </c:strCache>
            </c:strRef>
          </c:cat>
          <c:val>
            <c:numRef>
              <c:f>基本目標２!$A$54:$E$54</c:f>
              <c:numCache>
                <c:formatCode>0.0%</c:formatCode>
                <c:ptCount val="5"/>
                <c:pt idx="0">
                  <c:v>0.63</c:v>
                </c:pt>
                <c:pt idx="1">
                  <c:v>0.54</c:v>
                </c:pt>
                <c:pt idx="2" formatCode="0%">
                  <c:v>0.62</c:v>
                </c:pt>
                <c:pt idx="4" formatCode="0%">
                  <c:v>0.9</c:v>
                </c:pt>
              </c:numCache>
            </c:numRef>
          </c:val>
          <c:smooth val="0"/>
        </c:ser>
        <c:dLbls>
          <c:showLegendKey val="0"/>
          <c:showVal val="0"/>
          <c:showCatName val="0"/>
          <c:showSerName val="0"/>
          <c:showPercent val="0"/>
          <c:showBubbleSize val="0"/>
        </c:dLbls>
        <c:marker val="1"/>
        <c:smooth val="0"/>
        <c:axId val="142545920"/>
        <c:axId val="142238272"/>
      </c:lineChart>
      <c:catAx>
        <c:axId val="142545920"/>
        <c:scaling>
          <c:orientation val="minMax"/>
        </c:scaling>
        <c:delete val="0"/>
        <c:axPos val="b"/>
        <c:numFmt formatCode="General" sourceLinked="0"/>
        <c:majorTickMark val="none"/>
        <c:minorTickMark val="none"/>
        <c:tickLblPos val="nextTo"/>
        <c:crossAx val="142238272"/>
        <c:crosses val="autoZero"/>
        <c:auto val="1"/>
        <c:lblAlgn val="ctr"/>
        <c:lblOffset val="100"/>
        <c:noMultiLvlLbl val="0"/>
      </c:catAx>
      <c:valAx>
        <c:axId val="142238272"/>
        <c:scaling>
          <c:orientation val="minMax"/>
        </c:scaling>
        <c:delete val="0"/>
        <c:axPos val="l"/>
        <c:majorGridlines/>
        <c:numFmt formatCode="0.0%" sourceLinked="1"/>
        <c:majorTickMark val="out"/>
        <c:minorTickMark val="none"/>
        <c:tickLblPos val="nextTo"/>
        <c:crossAx val="142545920"/>
        <c:crosses val="autoZero"/>
        <c:crossBetween val="between"/>
        <c:majorUnit val="0.2"/>
      </c:valAx>
    </c:plotArea>
    <c:plotVisOnly val="1"/>
    <c:dispBlanksAs val="gap"/>
    <c:showDLblsOverMax val="0"/>
  </c:chart>
  <c:spPr>
    <a:ln>
      <a:noFill/>
    </a:ln>
  </c:sp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27"/>
    </mc:Choice>
    <mc:Fallback>
      <c:style val="27"/>
    </mc:Fallback>
  </mc:AlternateContent>
  <c:chart>
    <c:autoTitleDeleted val="0"/>
    <c:plotArea>
      <c:layout/>
      <c:barChart>
        <c:barDir val="col"/>
        <c:grouping val="clustered"/>
        <c:varyColors val="0"/>
        <c:ser>
          <c:idx val="0"/>
          <c:order val="0"/>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サ高住!$A$2:$G$2</c:f>
              <c:strCache>
                <c:ptCount val="7"/>
                <c:pt idx="0">
                  <c:v>H23年度</c:v>
                </c:pt>
                <c:pt idx="1">
                  <c:v>H24年度</c:v>
                </c:pt>
                <c:pt idx="2">
                  <c:v>H25年度</c:v>
                </c:pt>
                <c:pt idx="3">
                  <c:v>H26年度</c:v>
                </c:pt>
                <c:pt idx="4">
                  <c:v>H27年度</c:v>
                </c:pt>
                <c:pt idx="5">
                  <c:v>H28年度</c:v>
                </c:pt>
                <c:pt idx="6">
                  <c:v>H29年度</c:v>
                </c:pt>
              </c:strCache>
            </c:strRef>
          </c:cat>
          <c:val>
            <c:numRef>
              <c:f>サ高住!$A$3:$G$3</c:f>
              <c:numCache>
                <c:formatCode>#,##0_);[Red]\(#,##0\)</c:formatCode>
                <c:ptCount val="7"/>
                <c:pt idx="0">
                  <c:v>2869</c:v>
                </c:pt>
                <c:pt idx="1">
                  <c:v>10687</c:v>
                </c:pt>
                <c:pt idx="2">
                  <c:v>14643</c:v>
                </c:pt>
                <c:pt idx="3">
                  <c:v>18204</c:v>
                </c:pt>
                <c:pt idx="4">
                  <c:v>20770</c:v>
                </c:pt>
                <c:pt idx="5">
                  <c:v>22626</c:v>
                </c:pt>
                <c:pt idx="6">
                  <c:v>24763</c:v>
                </c:pt>
              </c:numCache>
            </c:numRef>
          </c:val>
        </c:ser>
        <c:dLbls>
          <c:dLblPos val="outEnd"/>
          <c:showLegendKey val="0"/>
          <c:showVal val="1"/>
          <c:showCatName val="0"/>
          <c:showSerName val="0"/>
          <c:showPercent val="0"/>
          <c:showBubbleSize val="0"/>
        </c:dLbls>
        <c:gapWidth val="150"/>
        <c:axId val="142546432"/>
        <c:axId val="142261568"/>
      </c:barChart>
      <c:catAx>
        <c:axId val="142546432"/>
        <c:scaling>
          <c:orientation val="minMax"/>
        </c:scaling>
        <c:delete val="0"/>
        <c:axPos val="b"/>
        <c:numFmt formatCode="General" sourceLinked="0"/>
        <c:majorTickMark val="out"/>
        <c:minorTickMark val="none"/>
        <c:tickLblPos val="nextTo"/>
        <c:crossAx val="142261568"/>
        <c:crosses val="autoZero"/>
        <c:auto val="1"/>
        <c:lblAlgn val="ctr"/>
        <c:lblOffset val="100"/>
        <c:noMultiLvlLbl val="0"/>
      </c:catAx>
      <c:valAx>
        <c:axId val="142261568"/>
        <c:scaling>
          <c:orientation val="minMax"/>
        </c:scaling>
        <c:delete val="0"/>
        <c:axPos val="l"/>
        <c:majorGridlines/>
        <c:numFmt formatCode="#,##0_);[Red]\(#,##0\)" sourceLinked="1"/>
        <c:majorTickMark val="out"/>
        <c:minorTickMark val="none"/>
        <c:tickLblPos val="nextTo"/>
        <c:crossAx val="142546432"/>
        <c:crosses val="autoZero"/>
        <c:crossBetween val="between"/>
      </c:valAx>
    </c:plotArea>
    <c:plotVisOnly val="1"/>
    <c:dispBlanksAs val="gap"/>
    <c:showDLblsOverMax val="0"/>
  </c:chart>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31"/>
    </mc:Choice>
    <mc:Fallback>
      <c:style val="31"/>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spPr>
            <a:ln>
              <a:noFill/>
            </a:ln>
          </c:spPr>
          <c:dLbls>
            <c:dLbl>
              <c:idx val="0"/>
              <c:layout>
                <c:manualLayout>
                  <c:x val="-7.1140501368319287E-2"/>
                  <c:y val="-9.6834348211586638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5.8333385855952727E-2"/>
                  <c:y val="-8.2751585505051475E-2"/>
                </c:manualLayout>
              </c:layout>
              <c:spPr>
                <a:ln>
                  <a:noFill/>
                </a:ln>
              </c:spPr>
              <c:txPr>
                <a:bodyPr/>
                <a:lstStyle/>
                <a:p>
                  <a:pPr>
                    <a:defRPr/>
                  </a:pPr>
                  <a:endParaRPr lang="ja-JP"/>
                </a:p>
              </c:txPr>
              <c:showLegendKey val="0"/>
              <c:showVal val="1"/>
              <c:showCatName val="0"/>
              <c:showSerName val="0"/>
              <c:showPercent val="0"/>
              <c:showBubbleSize val="0"/>
              <c:extLst>
                <c:ext xmlns:c15="http://schemas.microsoft.com/office/drawing/2012/chart" uri="{CE6537A1-D6FC-4f65-9D91-7224C49458BB}"/>
              </c:extLst>
            </c:dLbl>
            <c:dLbl>
              <c:idx val="4"/>
              <c:layout>
                <c:manualLayout>
                  <c:x val="-5.659408881028704E-2"/>
                  <c:y val="-8.3686763042188098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その他!$A$3:$E$3</c:f>
              <c:strCache>
                <c:ptCount val="5"/>
                <c:pt idx="0">
                  <c:v>計画策定時
(H17)</c:v>
                </c:pt>
                <c:pt idx="2">
                  <c:v>現状値
(H26)</c:v>
                </c:pt>
                <c:pt idx="4">
                  <c:v>目標値
(H32)</c:v>
                </c:pt>
              </c:strCache>
            </c:strRef>
          </c:cat>
          <c:val>
            <c:numRef>
              <c:f>その他!$A$4:$E$4</c:f>
              <c:numCache>
                <c:formatCode>General</c:formatCode>
                <c:ptCount val="5"/>
                <c:pt idx="0" formatCode="0.0%">
                  <c:v>8.9999999999999993E-3</c:v>
                </c:pt>
                <c:pt idx="2" formatCode="0.0%">
                  <c:v>2.1999999999999999E-2</c:v>
                </c:pt>
                <c:pt idx="4" formatCode="0.0%">
                  <c:v>0.03</c:v>
                </c:pt>
              </c:numCache>
            </c:numRef>
          </c:val>
          <c:smooth val="0"/>
        </c:ser>
        <c:dLbls>
          <c:showLegendKey val="0"/>
          <c:showVal val="0"/>
          <c:showCatName val="0"/>
          <c:showSerName val="0"/>
          <c:showPercent val="0"/>
          <c:showBubbleSize val="0"/>
        </c:dLbls>
        <c:marker val="1"/>
        <c:smooth val="0"/>
        <c:axId val="142544896"/>
        <c:axId val="142241728"/>
      </c:lineChart>
      <c:catAx>
        <c:axId val="142544896"/>
        <c:scaling>
          <c:orientation val="minMax"/>
        </c:scaling>
        <c:delete val="0"/>
        <c:axPos val="b"/>
        <c:numFmt formatCode="General" sourceLinked="0"/>
        <c:majorTickMark val="none"/>
        <c:minorTickMark val="none"/>
        <c:tickLblPos val="nextTo"/>
        <c:crossAx val="142241728"/>
        <c:crosses val="autoZero"/>
        <c:auto val="1"/>
        <c:lblAlgn val="ctr"/>
        <c:lblOffset val="100"/>
        <c:tickLblSkip val="1"/>
        <c:noMultiLvlLbl val="0"/>
      </c:catAx>
      <c:valAx>
        <c:axId val="142241728"/>
        <c:scaling>
          <c:orientation val="minMax"/>
          <c:max val="5.000000000000001E-2"/>
          <c:min val="0"/>
        </c:scaling>
        <c:delete val="0"/>
        <c:axPos val="l"/>
        <c:majorGridlines/>
        <c:numFmt formatCode="0.0%" sourceLinked="1"/>
        <c:majorTickMark val="out"/>
        <c:minorTickMark val="none"/>
        <c:tickLblPos val="nextTo"/>
        <c:crossAx val="142544896"/>
        <c:crosses val="autoZero"/>
        <c:crossBetween val="between"/>
        <c:majorUnit val="1.0000000000000002E-2"/>
      </c:valAx>
    </c:plotArea>
    <c:plotVisOnly val="1"/>
    <c:dispBlanksAs val="gap"/>
    <c:showDLblsOverMax val="0"/>
  </c:chart>
  <c:spPr>
    <a:ln>
      <a:noFill/>
    </a:ln>
  </c:sp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31"/>
    </mc:Choice>
    <mc:Fallback>
      <c:style val="31"/>
    </mc:Fallback>
  </mc:AlternateContent>
  <c:chart>
    <c:autoTitleDeleted val="0"/>
    <c:plotArea>
      <c:layout/>
      <c:lineChart>
        <c:grouping val="standard"/>
        <c:varyColors val="0"/>
        <c:ser>
          <c:idx val="0"/>
          <c:order val="0"/>
          <c:spPr>
            <a:ln>
              <a:noFill/>
            </a:ln>
          </c:spPr>
          <c:dLbls>
            <c:dLbl>
              <c:idx val="0"/>
              <c:layout>
                <c:manualLayout>
                  <c:x val="-9.1400037091474762E-2"/>
                  <c:y val="-9.2148325301460554E-2"/>
                </c:manualLayout>
              </c:layout>
              <c:tx>
                <c:rich>
                  <a:bodyPr/>
                  <a:lstStyle/>
                  <a:p>
                    <a:r>
                      <a:rPr lang="ja-JP" altLang="en-US">
                        <a:latin typeface="+mj-ea"/>
                        <a:ea typeface="+mj-ea"/>
                      </a:rPr>
                      <a:t>約</a:t>
                    </a:r>
                    <a:r>
                      <a:rPr lang="en-US" altLang="en-US">
                        <a:latin typeface="+mj-ea"/>
                        <a:ea typeface="+mj-ea"/>
                      </a:rPr>
                      <a:t>40</a:t>
                    </a:r>
                    <a:r>
                      <a:rPr lang="ja-JP" altLang="en-US">
                        <a:latin typeface="+mj-ea"/>
                        <a:ea typeface="+mj-ea"/>
                      </a:rPr>
                      <a:t>件</a:t>
                    </a:r>
                    <a:endParaRPr lang="en-US" altLang="en-US">
                      <a:latin typeface="+mj-ea"/>
                      <a:ea typeface="+mj-ea"/>
                    </a:endParaRPr>
                  </a:p>
                </c:rich>
              </c:tx>
              <c:showLegendKey val="0"/>
              <c:showVal val="1"/>
              <c:showCatName val="0"/>
              <c:showSerName val="0"/>
              <c:showPercent val="0"/>
              <c:showBubbleSize val="0"/>
              <c:extLst>
                <c:ext xmlns:c15="http://schemas.microsoft.com/office/drawing/2012/chart" uri="{CE6537A1-D6FC-4f65-9D91-7224C49458BB}"/>
              </c:extLst>
            </c:dLbl>
            <c:dLbl>
              <c:idx val="1"/>
              <c:layout>
                <c:manualLayout>
                  <c:x val="-8.4369265007515237E-2"/>
                  <c:y val="-8.2025674312861979E-2"/>
                </c:manualLayout>
              </c:layout>
              <c:tx>
                <c:rich>
                  <a:bodyPr/>
                  <a:lstStyle/>
                  <a:p>
                    <a:r>
                      <a:rPr lang="en-US" altLang="en-US" dirty="0" smtClean="0">
                        <a:latin typeface="+mn-ea"/>
                        <a:ea typeface="+mn-ea"/>
                      </a:rPr>
                      <a:t>41</a:t>
                    </a:r>
                    <a:r>
                      <a:rPr lang="ja-JP" altLang="en-US" dirty="0">
                        <a:latin typeface="+mn-ea"/>
                        <a:ea typeface="+mn-ea"/>
                      </a:rPr>
                      <a:t>件</a:t>
                    </a:r>
                    <a:endParaRPr lang="en-US" altLang="en-US" dirty="0">
                      <a:latin typeface="+mn-ea"/>
                      <a:ea typeface="+mn-ea"/>
                    </a:endParaRPr>
                  </a:p>
                </c:rich>
              </c:tx>
              <c:showLegendKey val="0"/>
              <c:showVal val="1"/>
              <c:showCatName val="0"/>
              <c:showSerName val="0"/>
              <c:showPercent val="0"/>
              <c:showBubbleSize val="0"/>
              <c:extLst>
                <c:ext xmlns:c15="http://schemas.microsoft.com/office/drawing/2012/chart" uri="{CE6537A1-D6FC-4f65-9D91-7224C49458BB}"/>
              </c:extLst>
            </c:dLbl>
            <c:dLbl>
              <c:idx val="2"/>
              <c:layout>
                <c:manualLayout>
                  <c:x val="-7.7338492923555643E-2"/>
                  <c:y val="-7.6166697576228973E-2"/>
                </c:manualLayout>
              </c:layout>
              <c:tx>
                <c:rich>
                  <a:bodyPr/>
                  <a:lstStyle/>
                  <a:p>
                    <a:pPr>
                      <a:defRPr>
                        <a:latin typeface="+mj-ea"/>
                        <a:ea typeface="+mj-ea"/>
                      </a:defRPr>
                    </a:pPr>
                    <a:r>
                      <a:rPr lang="en-US" altLang="en-US" dirty="0" smtClean="0">
                        <a:latin typeface="+mj-ea"/>
                        <a:ea typeface="+mj-ea"/>
                      </a:rPr>
                      <a:t>42</a:t>
                    </a:r>
                    <a:r>
                      <a:rPr lang="ja-JP" altLang="en-US" dirty="0">
                        <a:latin typeface="+mj-ea"/>
                        <a:ea typeface="+mj-ea"/>
                      </a:rPr>
                      <a:t>件</a:t>
                    </a:r>
                    <a:endParaRPr lang="en-US" altLang="en-US" dirty="0">
                      <a:latin typeface="+mj-ea"/>
                      <a:ea typeface="+mj-ea"/>
                    </a:endParaRPr>
                  </a:p>
                </c:rich>
              </c:tx>
              <c:spPr/>
              <c:showLegendKey val="0"/>
              <c:showVal val="1"/>
              <c:showCatName val="0"/>
              <c:showSerName val="0"/>
              <c:showPercent val="0"/>
              <c:showBubbleSize val="0"/>
              <c:extLst>
                <c:ext xmlns:c15="http://schemas.microsoft.com/office/drawing/2012/chart" uri="{CE6537A1-D6FC-4f65-9D91-7224C49458BB}"/>
              </c:extLst>
            </c:dLbl>
            <c:dLbl>
              <c:idx val="4"/>
              <c:layout>
                <c:manualLayout>
                  <c:x val="-4.8132554965967189E-2"/>
                  <c:y val="-0.10431054606585859"/>
                </c:manualLayout>
              </c:layout>
              <c:tx>
                <c:rich>
                  <a:bodyPr/>
                  <a:lstStyle/>
                  <a:p>
                    <a:r>
                      <a:rPr lang="ja-JP" altLang="en-US" dirty="0" smtClean="0"/>
                      <a:t>おおむね</a:t>
                    </a:r>
                    <a:endParaRPr lang="en-US" altLang="ja-JP" dirty="0" smtClean="0"/>
                  </a:p>
                  <a:p>
                    <a:r>
                      <a:rPr lang="ja-JP" altLang="en-US" dirty="0" smtClean="0"/>
                      <a:t>倍増</a:t>
                    </a:r>
                    <a:endParaRPr lang="en-US" altLang="en-US" dirty="0"/>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基本目標２!$A$70:$E$70</c:f>
              <c:strCache>
                <c:ptCount val="5"/>
                <c:pt idx="0">
                  <c:v>当初値
(H27)</c:v>
                </c:pt>
                <c:pt idx="1">
                  <c:v>
(H28)</c:v>
                </c:pt>
                <c:pt idx="2">
                  <c:v>現状値
(H29)</c:v>
                </c:pt>
                <c:pt idx="4">
                  <c:v>目標値
(H37)</c:v>
                </c:pt>
              </c:strCache>
            </c:strRef>
          </c:cat>
          <c:val>
            <c:numRef>
              <c:f>基本目標２!$A$71:$E$71</c:f>
              <c:numCache>
                <c:formatCode>General</c:formatCode>
                <c:ptCount val="5"/>
                <c:pt idx="0">
                  <c:v>40</c:v>
                </c:pt>
                <c:pt idx="1">
                  <c:v>41</c:v>
                </c:pt>
                <c:pt idx="2">
                  <c:v>42</c:v>
                </c:pt>
                <c:pt idx="4">
                  <c:v>80</c:v>
                </c:pt>
              </c:numCache>
            </c:numRef>
          </c:val>
          <c:smooth val="0"/>
        </c:ser>
        <c:dLbls>
          <c:showLegendKey val="0"/>
          <c:showVal val="0"/>
          <c:showCatName val="0"/>
          <c:showSerName val="0"/>
          <c:showPercent val="0"/>
          <c:showBubbleSize val="0"/>
        </c:dLbls>
        <c:marker val="1"/>
        <c:smooth val="0"/>
        <c:axId val="153208320"/>
        <c:axId val="142240576"/>
      </c:lineChart>
      <c:catAx>
        <c:axId val="153208320"/>
        <c:scaling>
          <c:orientation val="minMax"/>
        </c:scaling>
        <c:delete val="0"/>
        <c:axPos val="b"/>
        <c:numFmt formatCode="General" sourceLinked="0"/>
        <c:majorTickMark val="out"/>
        <c:minorTickMark val="none"/>
        <c:tickLblPos val="nextTo"/>
        <c:crossAx val="142240576"/>
        <c:crosses val="autoZero"/>
        <c:auto val="1"/>
        <c:lblAlgn val="ctr"/>
        <c:lblOffset val="100"/>
        <c:noMultiLvlLbl val="0"/>
      </c:catAx>
      <c:valAx>
        <c:axId val="142240576"/>
        <c:scaling>
          <c:orientation val="minMax"/>
          <c:max val="100"/>
        </c:scaling>
        <c:delete val="0"/>
        <c:axPos val="l"/>
        <c:majorGridlines/>
        <c:numFmt formatCode="General" sourceLinked="1"/>
        <c:majorTickMark val="out"/>
        <c:minorTickMark val="none"/>
        <c:tickLblPos val="nextTo"/>
        <c:crossAx val="153208320"/>
        <c:crosses val="autoZero"/>
        <c:crossBetween val="between"/>
        <c:majorUnit val="20"/>
      </c:valAx>
    </c:plotArea>
    <c:plotVisOnly val="1"/>
    <c:dispBlanksAs val="gap"/>
    <c:showDLblsOverMax val="0"/>
  </c:chart>
  <c:spPr>
    <a:ln>
      <a:noFill/>
    </a:ln>
  </c:sp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28"/>
    </mc:Choice>
    <mc:Fallback>
      <c:style val="28"/>
    </mc:Fallback>
  </mc:AlternateContent>
  <c:chart>
    <c:autoTitleDeleted val="0"/>
    <c:plotArea>
      <c:layout/>
      <c:barChart>
        <c:barDir val="col"/>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マンション!$A$3:$C$3</c:f>
              <c:strCache>
                <c:ptCount val="3"/>
                <c:pt idx="0">
                  <c:v>H27</c:v>
                </c:pt>
                <c:pt idx="1">
                  <c:v>H28</c:v>
                </c:pt>
                <c:pt idx="2">
                  <c:v>H29</c:v>
                </c:pt>
              </c:strCache>
            </c:strRef>
          </c:cat>
          <c:val>
            <c:numRef>
              <c:f>マンション!$A$4:$C$4</c:f>
              <c:numCache>
                <c:formatCode>General</c:formatCode>
                <c:ptCount val="3"/>
                <c:pt idx="0">
                  <c:v>151</c:v>
                </c:pt>
                <c:pt idx="1">
                  <c:v>193</c:v>
                </c:pt>
                <c:pt idx="2">
                  <c:v>202</c:v>
                </c:pt>
              </c:numCache>
            </c:numRef>
          </c:val>
        </c:ser>
        <c:dLbls>
          <c:showLegendKey val="0"/>
          <c:showVal val="0"/>
          <c:showCatName val="0"/>
          <c:showSerName val="0"/>
          <c:showPercent val="0"/>
          <c:showBubbleSize val="0"/>
        </c:dLbls>
        <c:gapWidth val="150"/>
        <c:axId val="153208832"/>
        <c:axId val="142244608"/>
      </c:barChart>
      <c:catAx>
        <c:axId val="153208832"/>
        <c:scaling>
          <c:orientation val="minMax"/>
        </c:scaling>
        <c:delete val="0"/>
        <c:axPos val="b"/>
        <c:numFmt formatCode="General" sourceLinked="0"/>
        <c:majorTickMark val="out"/>
        <c:minorTickMark val="none"/>
        <c:tickLblPos val="nextTo"/>
        <c:crossAx val="142244608"/>
        <c:crosses val="autoZero"/>
        <c:auto val="1"/>
        <c:lblAlgn val="ctr"/>
        <c:lblOffset val="100"/>
        <c:noMultiLvlLbl val="0"/>
      </c:catAx>
      <c:valAx>
        <c:axId val="142244608"/>
        <c:scaling>
          <c:orientation val="minMax"/>
        </c:scaling>
        <c:delete val="0"/>
        <c:axPos val="l"/>
        <c:majorGridlines/>
        <c:numFmt formatCode="General" sourceLinked="1"/>
        <c:majorTickMark val="out"/>
        <c:minorTickMark val="none"/>
        <c:tickLblPos val="nextTo"/>
        <c:crossAx val="153208832"/>
        <c:crosses val="autoZero"/>
        <c:crossBetween val="between"/>
      </c:valAx>
    </c:plotArea>
    <c:plotVisOnly val="1"/>
    <c:dispBlanksAs val="gap"/>
    <c:showDLblsOverMax val="0"/>
  </c:chart>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28"/>
    </mc:Choice>
    <mc:Fallback>
      <c:style val="28"/>
    </mc:Fallback>
  </mc:AlternateContent>
  <c:chart>
    <c:autoTitleDeleted val="0"/>
    <c:plotArea>
      <c:layout/>
      <c:barChart>
        <c:barDir val="col"/>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マンション!$A$21:$C$21</c:f>
              <c:strCache>
                <c:ptCount val="3"/>
                <c:pt idx="0">
                  <c:v>H27</c:v>
                </c:pt>
                <c:pt idx="1">
                  <c:v>H28</c:v>
                </c:pt>
                <c:pt idx="2">
                  <c:v>H29</c:v>
                </c:pt>
              </c:strCache>
            </c:strRef>
          </c:cat>
          <c:val>
            <c:numRef>
              <c:f>マンション!$A$22:$C$22</c:f>
              <c:numCache>
                <c:formatCode>General</c:formatCode>
                <c:ptCount val="3"/>
                <c:pt idx="0">
                  <c:v>10</c:v>
                </c:pt>
                <c:pt idx="1">
                  <c:v>6</c:v>
                </c:pt>
                <c:pt idx="2">
                  <c:v>6</c:v>
                </c:pt>
              </c:numCache>
            </c:numRef>
          </c:val>
        </c:ser>
        <c:dLbls>
          <c:showLegendKey val="0"/>
          <c:showVal val="0"/>
          <c:showCatName val="0"/>
          <c:showSerName val="0"/>
          <c:showPercent val="0"/>
          <c:showBubbleSize val="0"/>
        </c:dLbls>
        <c:gapWidth val="150"/>
        <c:axId val="153209344"/>
        <c:axId val="142049856"/>
      </c:barChart>
      <c:catAx>
        <c:axId val="153209344"/>
        <c:scaling>
          <c:orientation val="minMax"/>
        </c:scaling>
        <c:delete val="0"/>
        <c:axPos val="b"/>
        <c:numFmt formatCode="General" sourceLinked="0"/>
        <c:majorTickMark val="out"/>
        <c:minorTickMark val="none"/>
        <c:tickLblPos val="nextTo"/>
        <c:crossAx val="142049856"/>
        <c:crosses val="autoZero"/>
        <c:auto val="1"/>
        <c:lblAlgn val="ctr"/>
        <c:lblOffset val="100"/>
        <c:noMultiLvlLbl val="0"/>
      </c:catAx>
      <c:valAx>
        <c:axId val="142049856"/>
        <c:scaling>
          <c:orientation val="minMax"/>
        </c:scaling>
        <c:delete val="0"/>
        <c:axPos val="l"/>
        <c:majorGridlines/>
        <c:numFmt formatCode="General" sourceLinked="1"/>
        <c:majorTickMark val="out"/>
        <c:minorTickMark val="none"/>
        <c:tickLblPos val="nextTo"/>
        <c:crossAx val="153209344"/>
        <c:crosses val="autoZero"/>
        <c:crossBetween val="between"/>
      </c:valAx>
    </c:plotArea>
    <c:plotVisOnly val="1"/>
    <c:dispBlanksAs val="gap"/>
    <c:showDLblsOverMax val="0"/>
  </c:chart>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28"/>
    </mc:Choice>
    <mc:Fallback>
      <c:style val="28"/>
    </mc:Fallback>
  </mc:AlternateContent>
  <c:chart>
    <c:autoTitleDeleted val="0"/>
    <c:plotArea>
      <c:layout/>
      <c:barChart>
        <c:barDir val="col"/>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マンション!$A$38:$C$38</c:f>
              <c:strCache>
                <c:ptCount val="3"/>
                <c:pt idx="0">
                  <c:v>H27</c:v>
                </c:pt>
                <c:pt idx="1">
                  <c:v>H28</c:v>
                </c:pt>
                <c:pt idx="2">
                  <c:v>H29</c:v>
                </c:pt>
              </c:strCache>
            </c:strRef>
          </c:cat>
          <c:val>
            <c:numRef>
              <c:f>マンション!$A$39:$C$39</c:f>
              <c:numCache>
                <c:formatCode>General</c:formatCode>
                <c:ptCount val="3"/>
                <c:pt idx="0">
                  <c:v>3</c:v>
                </c:pt>
                <c:pt idx="1">
                  <c:v>3</c:v>
                </c:pt>
                <c:pt idx="2">
                  <c:v>2</c:v>
                </c:pt>
              </c:numCache>
            </c:numRef>
          </c:val>
        </c:ser>
        <c:dLbls>
          <c:showLegendKey val="0"/>
          <c:showVal val="0"/>
          <c:showCatName val="0"/>
          <c:showSerName val="0"/>
          <c:showPercent val="0"/>
          <c:showBubbleSize val="0"/>
        </c:dLbls>
        <c:gapWidth val="150"/>
        <c:axId val="153210368"/>
        <c:axId val="142051584"/>
      </c:barChart>
      <c:catAx>
        <c:axId val="153210368"/>
        <c:scaling>
          <c:orientation val="minMax"/>
        </c:scaling>
        <c:delete val="0"/>
        <c:axPos val="b"/>
        <c:numFmt formatCode="General" sourceLinked="0"/>
        <c:majorTickMark val="out"/>
        <c:minorTickMark val="none"/>
        <c:tickLblPos val="nextTo"/>
        <c:crossAx val="142051584"/>
        <c:crosses val="autoZero"/>
        <c:auto val="1"/>
        <c:lblAlgn val="ctr"/>
        <c:lblOffset val="100"/>
        <c:noMultiLvlLbl val="0"/>
      </c:catAx>
      <c:valAx>
        <c:axId val="142051584"/>
        <c:scaling>
          <c:orientation val="minMax"/>
        </c:scaling>
        <c:delete val="0"/>
        <c:axPos val="l"/>
        <c:majorGridlines/>
        <c:numFmt formatCode="General" sourceLinked="1"/>
        <c:majorTickMark val="out"/>
        <c:minorTickMark val="none"/>
        <c:tickLblPos val="nextTo"/>
        <c:crossAx val="153210368"/>
        <c:crosses val="autoZero"/>
        <c:crossBetween val="between"/>
        <c:majorUnit val="1"/>
      </c:valAx>
    </c:plotArea>
    <c:plotVisOnly val="1"/>
    <c:dispBlanksAs val="gap"/>
    <c:showDLblsOverMax val="0"/>
  </c:chart>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pieChart>
        <c:varyColors val="1"/>
        <c:ser>
          <c:idx val="0"/>
          <c:order val="0"/>
          <c:dLbls>
            <c:dLbl>
              <c:idx val="0"/>
              <c:layout/>
              <c:tx>
                <c:rich>
                  <a:bodyPr/>
                  <a:lstStyle/>
                  <a:p>
                    <a:r>
                      <a:rPr lang="ja-JP" altLang="en-US" dirty="0"/>
                      <a:t>みどりが豊かだ</a:t>
                    </a:r>
                    <a:r>
                      <a:rPr lang="en-US" altLang="ja-JP"/>
                      <a:t>, </a:t>
                    </a:r>
                    <a:r>
                      <a:rPr lang="en-US" altLang="ja-JP" smtClean="0"/>
                      <a:t>8.6%</a:t>
                    </a:r>
                    <a:endParaRPr lang="ja-JP" altLang="en-US" dirty="0"/>
                  </a:p>
                </c:rich>
              </c:tx>
              <c:showLegendKey val="0"/>
              <c:showVal val="1"/>
              <c:showCatName val="1"/>
              <c:showSerName val="0"/>
              <c:showPercent val="0"/>
              <c:showBubbleSize val="0"/>
              <c:extLst>
                <c:ext xmlns:c15="http://schemas.microsoft.com/office/drawing/2012/chart" uri="{CE6537A1-D6FC-4f65-9D91-7224C49458BB}"/>
              </c:extLst>
            </c:dLbl>
            <c:dLbl>
              <c:idx val="1"/>
              <c:layout/>
              <c:tx>
                <c:rich>
                  <a:bodyPr/>
                  <a:lstStyle/>
                  <a:p>
                    <a:r>
                      <a:rPr lang="ja-JP" altLang="en-US" dirty="0"/>
                      <a:t>ある程度みどりがある</a:t>
                    </a:r>
                    <a:r>
                      <a:rPr lang="en-US" altLang="ja-JP"/>
                      <a:t>, </a:t>
                    </a:r>
                    <a:r>
                      <a:rPr lang="en-US" altLang="ja-JP" smtClean="0"/>
                      <a:t>46.5%</a:t>
                    </a:r>
                    <a:endParaRPr lang="ja-JP" altLang="en-US" dirty="0"/>
                  </a:p>
                </c:rich>
              </c:tx>
              <c:showLegendKey val="0"/>
              <c:showVal val="1"/>
              <c:showCatName val="1"/>
              <c:showSerName val="0"/>
              <c:showPercent val="0"/>
              <c:showBubbleSize val="0"/>
              <c:extLst>
                <c:ext xmlns:c15="http://schemas.microsoft.com/office/drawing/2012/chart" uri="{CE6537A1-D6FC-4f65-9D91-7224C49458BB}"/>
              </c:extLst>
            </c:dLbl>
            <c:dLbl>
              <c:idx val="2"/>
              <c:layout/>
              <c:tx>
                <c:rich>
                  <a:bodyPr/>
                  <a:lstStyle/>
                  <a:p>
                    <a:r>
                      <a:rPr lang="ja-JP" altLang="en-US" dirty="0"/>
                      <a:t>みどりが少ない</a:t>
                    </a:r>
                    <a:r>
                      <a:rPr lang="en-US" altLang="ja-JP"/>
                      <a:t>, </a:t>
                    </a:r>
                    <a:r>
                      <a:rPr lang="en-US" altLang="ja-JP" smtClean="0"/>
                      <a:t>39.3%</a:t>
                    </a:r>
                    <a:endParaRPr lang="ja-JP" altLang="en-US" dirty="0"/>
                  </a:p>
                </c:rich>
              </c:tx>
              <c:showLegendKey val="0"/>
              <c:showVal val="1"/>
              <c:showCatName val="1"/>
              <c:showSerName val="0"/>
              <c:showPercent val="0"/>
              <c:showBubbleSize val="0"/>
              <c:extLst>
                <c:ext xmlns:c15="http://schemas.microsoft.com/office/drawing/2012/chart" uri="{CE6537A1-D6FC-4f65-9D91-7224C49458BB}"/>
              </c:extLst>
            </c:dLbl>
            <c:dLbl>
              <c:idx val="3"/>
              <c:layout>
                <c:manualLayout>
                  <c:x val="-0.18401738845144358"/>
                  <c:y val="4.7453703703703706E-2"/>
                </c:manualLayout>
              </c:layout>
              <c:tx>
                <c:rich>
                  <a:bodyPr/>
                  <a:lstStyle/>
                  <a:p>
                    <a:r>
                      <a:rPr lang="ja-JP" altLang="en-US" dirty="0"/>
                      <a:t>みどりがほとんどない</a:t>
                    </a:r>
                    <a:r>
                      <a:rPr lang="en-US" altLang="ja-JP" dirty="0"/>
                      <a:t>, </a:t>
                    </a:r>
                    <a:r>
                      <a:rPr lang="en-US" altLang="ja-JP" dirty="0" smtClean="0"/>
                      <a:t>5.6%</a:t>
                    </a:r>
                    <a:endParaRPr lang="ja-JP" altLang="en-US" dirty="0"/>
                  </a:p>
                </c:rich>
              </c:tx>
              <c:showLegendKey val="0"/>
              <c:showVal val="1"/>
              <c:showCatName val="1"/>
              <c:showSerName val="0"/>
              <c:showPercent val="0"/>
              <c:showBubbleSize val="0"/>
              <c:extLst>
                <c:ext xmlns:c15="http://schemas.microsoft.com/office/drawing/2012/chart" uri="{CE6537A1-D6FC-4f65-9D91-7224C49458BB}"/>
              </c:extLst>
            </c:dLbl>
            <c:numFmt formatCode="0.0%" sourceLinked="0"/>
            <c:spPr>
              <a:noFill/>
              <a:ln>
                <a:noFill/>
              </a:ln>
              <a:effectLst/>
            </c:spPr>
            <c:txPr>
              <a:bodyPr/>
              <a:lstStyle/>
              <a:p>
                <a:pPr>
                  <a:defRPr sz="1050"/>
                </a:pPr>
                <a:endParaRPr lang="ja-JP"/>
              </a:p>
            </c:txPr>
            <c:showLegendKey val="0"/>
            <c:showVal val="1"/>
            <c:showCatName val="1"/>
            <c:showSerName val="0"/>
            <c:showPercent val="0"/>
            <c:showBubbleSize val="0"/>
            <c:showLeaderLines val="1"/>
            <c:extLst>
              <c:ext xmlns:c15="http://schemas.microsoft.com/office/drawing/2012/chart" uri="{CE6537A1-D6FC-4f65-9D91-7224C49458BB}"/>
            </c:extLst>
          </c:dLbls>
          <c:cat>
            <c:strRef>
              <c:f>みどりがある!$A$3:$A$6</c:f>
              <c:strCache>
                <c:ptCount val="4"/>
                <c:pt idx="0">
                  <c:v>みどりが豊かだ</c:v>
                </c:pt>
                <c:pt idx="1">
                  <c:v>ある程度みどりがある</c:v>
                </c:pt>
                <c:pt idx="2">
                  <c:v>みどりが少ない</c:v>
                </c:pt>
                <c:pt idx="3">
                  <c:v>みどりがほとんどない</c:v>
                </c:pt>
              </c:strCache>
            </c:strRef>
          </c:cat>
          <c:val>
            <c:numRef>
              <c:f>みどりがある!$B$3:$B$6</c:f>
              <c:numCache>
                <c:formatCode>0.0\ </c:formatCode>
                <c:ptCount val="4"/>
                <c:pt idx="0">
                  <c:v>8.6</c:v>
                </c:pt>
                <c:pt idx="1">
                  <c:v>46.5</c:v>
                </c:pt>
                <c:pt idx="2">
                  <c:v>39.299999999999997</c:v>
                </c:pt>
                <c:pt idx="3">
                  <c:v>5.6</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31"/>
    </mc:Choice>
    <mc:Fallback>
      <c:style val="31"/>
    </mc:Fallback>
  </mc:AlternateContent>
  <c:chart>
    <c:autoTitleDeleted val="0"/>
    <c:plotArea>
      <c:layout/>
      <c:lineChart>
        <c:grouping val="standard"/>
        <c:varyColors val="0"/>
        <c:ser>
          <c:idx val="0"/>
          <c:order val="0"/>
          <c:spPr>
            <a:ln>
              <a:noFill/>
            </a:ln>
          </c:spPr>
          <c:dLbls>
            <c:dLbl>
              <c:idx val="2"/>
              <c:layout/>
              <c:tx>
                <c:rich>
                  <a:bodyPr/>
                  <a:lstStyle/>
                  <a:p>
                    <a:r>
                      <a:rPr lang="en-US" altLang="en-US" smtClean="0"/>
                      <a:t>44.</a:t>
                    </a:r>
                    <a:r>
                      <a:rPr lang="en-US" altLang="ja-JP" smtClean="0"/>
                      <a:t>3</a:t>
                    </a:r>
                    <a:r>
                      <a:rPr lang="en-US" altLang="en-US" smtClean="0"/>
                      <a:t>%</a:t>
                    </a:r>
                    <a:endParaRPr lang="en-US" altLang="en-US"/>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基本目標１!$A$20:$E$20</c:f>
              <c:strCache>
                <c:ptCount val="5"/>
                <c:pt idx="0">
                  <c:v>当初値
(H27)</c:v>
                </c:pt>
                <c:pt idx="1">
                  <c:v>
(H28)</c:v>
                </c:pt>
                <c:pt idx="2">
                  <c:v>現状値
(H29)</c:v>
                </c:pt>
                <c:pt idx="4">
                  <c:v>目標値
(H37)</c:v>
                </c:pt>
              </c:strCache>
            </c:strRef>
          </c:cat>
          <c:val>
            <c:numRef>
              <c:f>基本目標１!$A$21:$E$21</c:f>
              <c:numCache>
                <c:formatCode>0.0%</c:formatCode>
                <c:ptCount val="5"/>
                <c:pt idx="0">
                  <c:v>0.36699999999999999</c:v>
                </c:pt>
                <c:pt idx="1">
                  <c:v>0.41399999999999998</c:v>
                </c:pt>
                <c:pt idx="2">
                  <c:v>0.442</c:v>
                </c:pt>
                <c:pt idx="4" formatCode="0%">
                  <c:v>0.5</c:v>
                </c:pt>
              </c:numCache>
            </c:numRef>
          </c:val>
          <c:smooth val="0"/>
        </c:ser>
        <c:dLbls>
          <c:showLegendKey val="0"/>
          <c:showVal val="0"/>
          <c:showCatName val="0"/>
          <c:showSerName val="0"/>
          <c:showPercent val="0"/>
          <c:showBubbleSize val="0"/>
        </c:dLbls>
        <c:marker val="1"/>
        <c:smooth val="0"/>
        <c:axId val="112652288"/>
        <c:axId val="111472000"/>
      </c:lineChart>
      <c:catAx>
        <c:axId val="112652288"/>
        <c:scaling>
          <c:orientation val="minMax"/>
        </c:scaling>
        <c:delete val="0"/>
        <c:axPos val="b"/>
        <c:numFmt formatCode="General" sourceLinked="0"/>
        <c:majorTickMark val="none"/>
        <c:minorTickMark val="none"/>
        <c:tickLblPos val="nextTo"/>
        <c:crossAx val="111472000"/>
        <c:crosses val="autoZero"/>
        <c:auto val="1"/>
        <c:lblAlgn val="ctr"/>
        <c:lblOffset val="100"/>
        <c:noMultiLvlLbl val="0"/>
      </c:catAx>
      <c:valAx>
        <c:axId val="111472000"/>
        <c:scaling>
          <c:orientation val="minMax"/>
        </c:scaling>
        <c:delete val="0"/>
        <c:axPos val="l"/>
        <c:majorGridlines/>
        <c:numFmt formatCode="0.0%" sourceLinked="1"/>
        <c:majorTickMark val="out"/>
        <c:minorTickMark val="none"/>
        <c:tickLblPos val="nextTo"/>
        <c:crossAx val="112652288"/>
        <c:crosses val="autoZero"/>
        <c:crossBetween val="between"/>
        <c:majorUnit val="0.2"/>
      </c:valAx>
    </c:plotArea>
    <c:plotVisOnly val="1"/>
    <c:dispBlanksAs val="gap"/>
    <c:showDLblsOverMax val="0"/>
  </c:chart>
  <c:spPr>
    <a:ln>
      <a:noFill/>
    </a:ln>
  </c:sp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31"/>
    </mc:Choice>
    <mc:Fallback>
      <c:style val="31"/>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spPr>
            <a:ln>
              <a:noFill/>
            </a:ln>
          </c:spPr>
          <c:dLbls>
            <c:dLbl>
              <c:idx val="0"/>
              <c:layout>
                <c:manualLayout>
                  <c:x val="-9.0631696336058623E-2"/>
                  <c:y val="-9.8765319146016162E-2"/>
                </c:manualLayout>
              </c:layout>
              <c:tx>
                <c:rich>
                  <a:bodyPr/>
                  <a:lstStyle/>
                  <a:p>
                    <a:r>
                      <a:rPr lang="ja-JP" altLang="en-US" dirty="0"/>
                      <a:t>約</a:t>
                    </a:r>
                    <a:r>
                      <a:rPr lang="en-US" altLang="ja-JP" dirty="0"/>
                      <a:t>5</a:t>
                    </a:r>
                    <a:r>
                      <a:rPr lang="ja-JP" altLang="en-US" dirty="0"/>
                      <a:t>割</a:t>
                    </a:r>
                    <a:endParaRPr lang="en-US" altLang="en-US" dirty="0"/>
                  </a:p>
                </c:rich>
              </c:tx>
              <c:showLegendKey val="0"/>
              <c:showVal val="1"/>
              <c:showCatName val="0"/>
              <c:showSerName val="0"/>
              <c:showPercent val="0"/>
              <c:showBubbleSize val="0"/>
              <c:extLst>
                <c:ext xmlns:c15="http://schemas.microsoft.com/office/drawing/2012/chart" uri="{CE6537A1-D6FC-4f65-9D91-7224C49458BB}"/>
              </c:extLst>
            </c:dLbl>
            <c:dLbl>
              <c:idx val="1"/>
              <c:layout>
                <c:manualLayout>
                  <c:x val="-8.366002738713102E-2"/>
                  <c:y val="-8.1336145179072242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8.7145861861594801E-2"/>
                  <c:y val="-9.8765319146016217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4.8093536741381546E-2"/>
                  <c:y val="-8.5784930397668782E-2"/>
                </c:manualLayout>
              </c:layout>
              <c:tx>
                <c:rich>
                  <a:bodyPr/>
                  <a:lstStyle/>
                  <a:p>
                    <a:r>
                      <a:rPr lang="ja-JP" altLang="en-US"/>
                      <a:t>約</a:t>
                    </a:r>
                    <a:r>
                      <a:rPr lang="en-US" altLang="ja-JP"/>
                      <a:t>8</a:t>
                    </a:r>
                    <a:r>
                      <a:rPr lang="ja-JP" altLang="en-US"/>
                      <a:t>割</a:t>
                    </a:r>
                    <a:endParaRPr lang="en-US" altLang="en-US"/>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基本目標３!$A$2:$E$2</c:f>
              <c:strCache>
                <c:ptCount val="5"/>
                <c:pt idx="0">
                  <c:v>当初値
(H27)</c:v>
                </c:pt>
                <c:pt idx="1">
                  <c:v>
(H28)</c:v>
                </c:pt>
                <c:pt idx="2">
                  <c:v>現状値
(H29)</c:v>
                </c:pt>
                <c:pt idx="4">
                  <c:v>目標値
(H37)</c:v>
                </c:pt>
              </c:strCache>
            </c:strRef>
          </c:cat>
          <c:val>
            <c:numRef>
              <c:f>基本目標３!$A$3:$E$3</c:f>
              <c:numCache>
                <c:formatCode>0.0%</c:formatCode>
                <c:ptCount val="5"/>
                <c:pt idx="0">
                  <c:v>0.5</c:v>
                </c:pt>
                <c:pt idx="1">
                  <c:v>0.52700000000000002</c:v>
                </c:pt>
                <c:pt idx="2">
                  <c:v>0.55100000000000005</c:v>
                </c:pt>
                <c:pt idx="4" formatCode="0%">
                  <c:v>0.8</c:v>
                </c:pt>
              </c:numCache>
            </c:numRef>
          </c:val>
          <c:smooth val="0"/>
        </c:ser>
        <c:dLbls>
          <c:showLegendKey val="0"/>
          <c:showVal val="0"/>
          <c:showCatName val="0"/>
          <c:showSerName val="0"/>
          <c:showPercent val="0"/>
          <c:showBubbleSize val="0"/>
        </c:dLbls>
        <c:marker val="1"/>
        <c:smooth val="0"/>
        <c:axId val="153592832"/>
        <c:axId val="142056192"/>
      </c:lineChart>
      <c:catAx>
        <c:axId val="153592832"/>
        <c:scaling>
          <c:orientation val="minMax"/>
        </c:scaling>
        <c:delete val="0"/>
        <c:axPos val="b"/>
        <c:numFmt formatCode="General" sourceLinked="0"/>
        <c:majorTickMark val="none"/>
        <c:minorTickMark val="none"/>
        <c:tickLblPos val="nextTo"/>
        <c:crossAx val="142056192"/>
        <c:crosses val="autoZero"/>
        <c:auto val="1"/>
        <c:lblAlgn val="ctr"/>
        <c:lblOffset val="100"/>
        <c:noMultiLvlLbl val="0"/>
      </c:catAx>
      <c:valAx>
        <c:axId val="142056192"/>
        <c:scaling>
          <c:orientation val="minMax"/>
        </c:scaling>
        <c:delete val="0"/>
        <c:axPos val="l"/>
        <c:majorGridlines/>
        <c:numFmt formatCode="0.0%" sourceLinked="1"/>
        <c:majorTickMark val="out"/>
        <c:minorTickMark val="none"/>
        <c:tickLblPos val="nextTo"/>
        <c:crossAx val="153592832"/>
        <c:crosses val="autoZero"/>
        <c:crossBetween val="between"/>
        <c:majorUnit val="0.2"/>
      </c:valAx>
    </c:plotArea>
    <c:plotVisOnly val="1"/>
    <c:dispBlanksAs val="gap"/>
    <c:showDLblsOverMax val="0"/>
  </c:chart>
  <c:spPr>
    <a:ln>
      <a:noFill/>
    </a:ln>
  </c:sp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28"/>
    </mc:Choice>
    <mc:Fallback>
      <c:style val="28"/>
    </mc:Fallback>
  </mc:AlternateContent>
  <c:chart>
    <c:autoTitleDeleted val="0"/>
    <c:plotArea>
      <c:layout/>
      <c:barChart>
        <c:barDir val="col"/>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長期優良!$A$20:$F$20</c:f>
              <c:strCache>
                <c:ptCount val="6"/>
                <c:pt idx="0">
                  <c:v>大阪府</c:v>
                </c:pt>
                <c:pt idx="1">
                  <c:v>東京都</c:v>
                </c:pt>
                <c:pt idx="2">
                  <c:v>愛知県</c:v>
                </c:pt>
                <c:pt idx="3">
                  <c:v>京都府</c:v>
                </c:pt>
                <c:pt idx="4">
                  <c:v>兵庫県</c:v>
                </c:pt>
                <c:pt idx="5">
                  <c:v>福岡県</c:v>
                </c:pt>
              </c:strCache>
            </c:strRef>
          </c:cat>
          <c:val>
            <c:numRef>
              <c:f>長期優良!$A$21:$F$21</c:f>
              <c:numCache>
                <c:formatCode>0.0%</c:formatCode>
                <c:ptCount val="6"/>
                <c:pt idx="0">
                  <c:v>7.0000000000000007E-2</c:v>
                </c:pt>
                <c:pt idx="1">
                  <c:v>4.8000000000000001E-2</c:v>
                </c:pt>
                <c:pt idx="2">
                  <c:v>0.22500000000000001</c:v>
                </c:pt>
                <c:pt idx="3">
                  <c:v>0.111</c:v>
                </c:pt>
                <c:pt idx="4">
                  <c:v>0.15</c:v>
                </c:pt>
                <c:pt idx="5">
                  <c:v>0.105</c:v>
                </c:pt>
              </c:numCache>
            </c:numRef>
          </c:val>
        </c:ser>
        <c:dLbls>
          <c:showLegendKey val="0"/>
          <c:showVal val="0"/>
          <c:showCatName val="0"/>
          <c:showSerName val="0"/>
          <c:showPercent val="0"/>
          <c:showBubbleSize val="0"/>
        </c:dLbls>
        <c:gapWidth val="150"/>
        <c:axId val="142286336"/>
        <c:axId val="124051456"/>
      </c:barChart>
      <c:catAx>
        <c:axId val="142286336"/>
        <c:scaling>
          <c:orientation val="minMax"/>
        </c:scaling>
        <c:delete val="0"/>
        <c:axPos val="b"/>
        <c:numFmt formatCode="General" sourceLinked="0"/>
        <c:majorTickMark val="out"/>
        <c:minorTickMark val="none"/>
        <c:tickLblPos val="nextTo"/>
        <c:crossAx val="124051456"/>
        <c:crosses val="autoZero"/>
        <c:auto val="1"/>
        <c:lblAlgn val="ctr"/>
        <c:lblOffset val="100"/>
        <c:noMultiLvlLbl val="0"/>
      </c:catAx>
      <c:valAx>
        <c:axId val="124051456"/>
        <c:scaling>
          <c:orientation val="minMax"/>
        </c:scaling>
        <c:delete val="0"/>
        <c:axPos val="l"/>
        <c:majorGridlines/>
        <c:numFmt formatCode="0.0%" sourceLinked="1"/>
        <c:majorTickMark val="out"/>
        <c:minorTickMark val="none"/>
        <c:tickLblPos val="nextTo"/>
        <c:crossAx val="142286336"/>
        <c:crosses val="autoZero"/>
        <c:crossBetween val="between"/>
      </c:valAx>
    </c:plotArea>
    <c:plotVisOnly val="1"/>
    <c:dispBlanksAs val="gap"/>
    <c:showDLblsOverMax val="0"/>
  </c:chart>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31"/>
    </mc:Choice>
    <mc:Fallback>
      <c:style val="31"/>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spPr>
            <a:ln>
              <a:noFill/>
            </a:ln>
          </c:spPr>
          <c:dLbls>
            <c:dLbl>
              <c:idx val="1"/>
              <c:layout/>
              <c:tx>
                <c:rich>
                  <a:bodyPr/>
                  <a:lstStyle/>
                  <a:p>
                    <a:r>
                      <a:rPr lang="en-US" altLang="en-US" smtClean="0"/>
                      <a:t>11.2%</a:t>
                    </a:r>
                    <a:endParaRPr lang="en-US" altLang="en-US"/>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長期優良!$B$2:$F$2</c:f>
              <c:strCache>
                <c:ptCount val="5"/>
                <c:pt idx="0">
                  <c:v>H27</c:v>
                </c:pt>
                <c:pt idx="1">
                  <c:v>H28</c:v>
                </c:pt>
                <c:pt idx="4">
                  <c:v>目標値
（H37）</c:v>
                </c:pt>
              </c:strCache>
            </c:strRef>
          </c:cat>
          <c:val>
            <c:numRef>
              <c:f>長期優良!$B$3:$F$3</c:f>
              <c:numCache>
                <c:formatCode>0.0%</c:formatCode>
                <c:ptCount val="5"/>
                <c:pt idx="0">
                  <c:v>0.115</c:v>
                </c:pt>
                <c:pt idx="1">
                  <c:v>0.113</c:v>
                </c:pt>
                <c:pt idx="4">
                  <c:v>0.2</c:v>
                </c:pt>
              </c:numCache>
            </c:numRef>
          </c:val>
          <c:smooth val="0"/>
        </c:ser>
        <c:dLbls>
          <c:showLegendKey val="0"/>
          <c:showVal val="0"/>
          <c:showCatName val="0"/>
          <c:showSerName val="0"/>
          <c:showPercent val="0"/>
          <c:showBubbleSize val="0"/>
        </c:dLbls>
        <c:marker val="1"/>
        <c:smooth val="0"/>
        <c:axId val="142345728"/>
        <c:axId val="124054336"/>
      </c:lineChart>
      <c:catAx>
        <c:axId val="142345728"/>
        <c:scaling>
          <c:orientation val="minMax"/>
        </c:scaling>
        <c:delete val="0"/>
        <c:axPos val="b"/>
        <c:numFmt formatCode="General" sourceLinked="0"/>
        <c:majorTickMark val="none"/>
        <c:minorTickMark val="none"/>
        <c:tickLblPos val="nextTo"/>
        <c:crossAx val="124054336"/>
        <c:crosses val="autoZero"/>
        <c:auto val="1"/>
        <c:lblAlgn val="ctr"/>
        <c:lblOffset val="100"/>
        <c:noMultiLvlLbl val="0"/>
      </c:catAx>
      <c:valAx>
        <c:axId val="124054336"/>
        <c:scaling>
          <c:orientation val="minMax"/>
          <c:min val="0"/>
        </c:scaling>
        <c:delete val="0"/>
        <c:axPos val="l"/>
        <c:majorGridlines/>
        <c:numFmt formatCode="0.0%" sourceLinked="1"/>
        <c:majorTickMark val="out"/>
        <c:minorTickMark val="none"/>
        <c:tickLblPos val="nextTo"/>
        <c:crossAx val="142345728"/>
        <c:crosses val="autoZero"/>
        <c:crossBetween val="between"/>
        <c:majorUnit val="5.000000000000001E-2"/>
      </c:valAx>
    </c:plotArea>
    <c:plotVisOnly val="1"/>
    <c:dispBlanksAs val="gap"/>
    <c:showDLblsOverMax val="0"/>
  </c:chart>
  <c:spPr>
    <a:ln>
      <a:noFill/>
    </a:ln>
  </c:sp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31"/>
    </mc:Choice>
    <mc:Fallback>
      <c:style val="31"/>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spPr>
            <a:ln>
              <a:noFill/>
            </a:ln>
          </c:spPr>
          <c:dLbls>
            <c:dLbl>
              <c:idx val="0"/>
              <c:layout>
                <c:manualLayout>
                  <c:x val="-7.9742621570959127E-2"/>
                  <c:y val="-0.11499843615041216"/>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5.9090337228173181E-2"/>
                  <c:y val="-0.1146010034080077"/>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6.9476225895447316E-2"/>
                  <c:y val="-0.1146010034080077"/>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7.9742358370536712E-2"/>
                  <c:y val="-9.2117978743050957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基本目標３!$A$19:$E$19</c:f>
              <c:strCache>
                <c:ptCount val="5"/>
                <c:pt idx="0">
                  <c:v>当初値
(H27)</c:v>
                </c:pt>
                <c:pt idx="1">
                  <c:v>
(H28)</c:v>
                </c:pt>
                <c:pt idx="2">
                  <c:v>現状値
(H29)</c:v>
                </c:pt>
                <c:pt idx="4">
                  <c:v>目標値
(H37)</c:v>
                </c:pt>
              </c:strCache>
            </c:strRef>
          </c:cat>
          <c:val>
            <c:numRef>
              <c:f>基本目標３!$A$20:$E$20</c:f>
              <c:numCache>
                <c:formatCode>0%</c:formatCode>
                <c:ptCount val="5"/>
                <c:pt idx="0">
                  <c:v>7.0000000000000007E-2</c:v>
                </c:pt>
                <c:pt idx="1">
                  <c:v>7.0000000000000007E-2</c:v>
                </c:pt>
                <c:pt idx="2">
                  <c:v>7.0000000000000007E-2</c:v>
                </c:pt>
                <c:pt idx="4">
                  <c:v>0.2</c:v>
                </c:pt>
              </c:numCache>
            </c:numRef>
          </c:val>
          <c:smooth val="0"/>
        </c:ser>
        <c:dLbls>
          <c:showLegendKey val="0"/>
          <c:showVal val="0"/>
          <c:showCatName val="0"/>
          <c:showSerName val="0"/>
          <c:showPercent val="0"/>
          <c:showBubbleSize val="0"/>
        </c:dLbls>
        <c:marker val="1"/>
        <c:smooth val="0"/>
        <c:axId val="142347264"/>
        <c:axId val="124056064"/>
      </c:lineChart>
      <c:catAx>
        <c:axId val="142347264"/>
        <c:scaling>
          <c:orientation val="minMax"/>
        </c:scaling>
        <c:delete val="0"/>
        <c:axPos val="b"/>
        <c:numFmt formatCode="General" sourceLinked="0"/>
        <c:majorTickMark val="none"/>
        <c:minorTickMark val="none"/>
        <c:tickLblPos val="nextTo"/>
        <c:crossAx val="124056064"/>
        <c:crosses val="autoZero"/>
        <c:auto val="1"/>
        <c:lblAlgn val="ctr"/>
        <c:lblOffset val="100"/>
        <c:noMultiLvlLbl val="0"/>
      </c:catAx>
      <c:valAx>
        <c:axId val="124056064"/>
        <c:scaling>
          <c:orientation val="minMax"/>
          <c:max val="0.30000000000000004"/>
        </c:scaling>
        <c:delete val="0"/>
        <c:axPos val="l"/>
        <c:majorGridlines/>
        <c:numFmt formatCode="0%" sourceLinked="1"/>
        <c:majorTickMark val="out"/>
        <c:minorTickMark val="none"/>
        <c:tickLblPos val="nextTo"/>
        <c:crossAx val="142347264"/>
        <c:crosses val="autoZero"/>
        <c:crossBetween val="between"/>
        <c:majorUnit val="0.1"/>
      </c:valAx>
    </c:plotArea>
    <c:plotVisOnly val="1"/>
    <c:dispBlanksAs val="gap"/>
    <c:showDLblsOverMax val="0"/>
  </c:chart>
  <c:spPr>
    <a:ln>
      <a:noFill/>
    </a:ln>
  </c:sp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31"/>
    </mc:Choice>
    <mc:Fallback>
      <c:style val="31"/>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spPr>
            <a:ln>
              <a:noFill/>
            </a:ln>
          </c:spPr>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基本目標４!$A$2:$E$2</c:f>
              <c:strCache>
                <c:ptCount val="5"/>
                <c:pt idx="0">
                  <c:v>当初値
(H27)</c:v>
                </c:pt>
                <c:pt idx="1">
                  <c:v>
(H28)</c:v>
                </c:pt>
                <c:pt idx="2">
                  <c:v>現状値
(H29)</c:v>
                </c:pt>
                <c:pt idx="4">
                  <c:v>目標値
(H37)</c:v>
                </c:pt>
              </c:strCache>
            </c:strRef>
          </c:cat>
          <c:val>
            <c:numRef>
              <c:f>基本目標４!$A$3:$E$3</c:f>
              <c:numCache>
                <c:formatCode>0.0%</c:formatCode>
                <c:ptCount val="5"/>
                <c:pt idx="0">
                  <c:v>0.435</c:v>
                </c:pt>
                <c:pt idx="1">
                  <c:v>0.48799999999999999</c:v>
                </c:pt>
                <c:pt idx="2">
                  <c:v>0.54200000000000004</c:v>
                </c:pt>
                <c:pt idx="4" formatCode="0%">
                  <c:v>0.55000000000000004</c:v>
                </c:pt>
              </c:numCache>
            </c:numRef>
          </c:val>
          <c:smooth val="0"/>
        </c:ser>
        <c:dLbls>
          <c:showLegendKey val="0"/>
          <c:showVal val="0"/>
          <c:showCatName val="0"/>
          <c:showSerName val="0"/>
          <c:showPercent val="0"/>
          <c:showBubbleSize val="0"/>
        </c:dLbls>
        <c:marker val="1"/>
        <c:smooth val="0"/>
        <c:axId val="154020864"/>
        <c:axId val="124058368"/>
      </c:lineChart>
      <c:catAx>
        <c:axId val="154020864"/>
        <c:scaling>
          <c:orientation val="minMax"/>
        </c:scaling>
        <c:delete val="0"/>
        <c:axPos val="b"/>
        <c:numFmt formatCode="General" sourceLinked="0"/>
        <c:majorTickMark val="none"/>
        <c:minorTickMark val="none"/>
        <c:tickLblPos val="nextTo"/>
        <c:crossAx val="124058368"/>
        <c:crosses val="autoZero"/>
        <c:auto val="1"/>
        <c:lblAlgn val="ctr"/>
        <c:lblOffset val="100"/>
        <c:noMultiLvlLbl val="0"/>
      </c:catAx>
      <c:valAx>
        <c:axId val="124058368"/>
        <c:scaling>
          <c:orientation val="minMax"/>
        </c:scaling>
        <c:delete val="0"/>
        <c:axPos val="l"/>
        <c:majorGridlines/>
        <c:numFmt formatCode="0.0%" sourceLinked="1"/>
        <c:majorTickMark val="out"/>
        <c:minorTickMark val="none"/>
        <c:tickLblPos val="nextTo"/>
        <c:crossAx val="154020864"/>
        <c:crosses val="autoZero"/>
        <c:crossBetween val="between"/>
        <c:majorUnit val="0.2"/>
      </c:valAx>
    </c:plotArea>
    <c:plotVisOnly val="1"/>
    <c:dispBlanksAs val="gap"/>
    <c:showDLblsOverMax val="0"/>
  </c:chart>
  <c:spPr>
    <a:ln>
      <a:noFill/>
    </a:ln>
  </c:sp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pieChart>
        <c:varyColors val="1"/>
        <c:ser>
          <c:idx val="0"/>
          <c:order val="0"/>
          <c:dLbls>
            <c:dLbl>
              <c:idx val="0"/>
              <c:layout>
                <c:manualLayout>
                  <c:x val="-0.21422814869589094"/>
                  <c:y val="-5.0962360771283813E-2"/>
                </c:manualLayout>
              </c:layout>
              <c:showLegendKey val="0"/>
              <c:showVal val="1"/>
              <c:showCatName val="1"/>
              <c:showSerName val="0"/>
              <c:showPercent val="0"/>
              <c:showBubbleSize val="0"/>
              <c:extLst>
                <c:ext xmlns:c15="http://schemas.microsoft.com/office/drawing/2012/chart" uri="{CE6537A1-D6FC-4f65-9D91-7224C49458BB}"/>
              </c:extLst>
            </c:dLbl>
            <c:dLbl>
              <c:idx val="1"/>
              <c:layout>
                <c:manualLayout>
                  <c:x val="0.22430425846122126"/>
                  <c:y val="6.449154228341554E-2"/>
                </c:manualLayout>
              </c:layout>
              <c:showLegendKey val="0"/>
              <c:showVal val="1"/>
              <c:showCatName val="1"/>
              <c:showSerName val="0"/>
              <c:showPercent val="0"/>
              <c:showBubbleSize val="0"/>
              <c:extLst>
                <c:ext xmlns:c15="http://schemas.microsoft.com/office/drawing/2012/chart" uri="{CE6537A1-D6FC-4f65-9D91-7224C49458BB}"/>
              </c:extLst>
            </c:dLbl>
            <c:spPr>
              <a:noFill/>
              <a:ln>
                <a:noFill/>
              </a:ln>
              <a:effectLst/>
            </c:spPr>
            <c:txPr>
              <a:bodyPr/>
              <a:lstStyle/>
              <a:p>
                <a:pPr>
                  <a:defRPr sz="1200"/>
                </a:pPr>
                <a:endParaRPr lang="ja-JP"/>
              </a:p>
            </c:txPr>
            <c:showLegendKey val="0"/>
            <c:showVal val="1"/>
            <c:showCatName val="1"/>
            <c:showSerName val="0"/>
            <c:showPercent val="0"/>
            <c:showBubbleSize val="0"/>
            <c:showLeaderLines val="1"/>
            <c:extLst>
              <c:ext xmlns:c15="http://schemas.microsoft.com/office/drawing/2012/chart" uri="{CE6537A1-D6FC-4f65-9D91-7224C49458BB}"/>
            </c:extLst>
          </c:dLbls>
          <c:cat>
            <c:strRef>
              <c:f>災害に強いまち!$A$3:$B$3</c:f>
              <c:strCache>
                <c:ptCount val="2"/>
                <c:pt idx="0">
                  <c:v>はい</c:v>
                </c:pt>
                <c:pt idx="1">
                  <c:v>いいえ</c:v>
                </c:pt>
              </c:strCache>
            </c:strRef>
          </c:cat>
          <c:val>
            <c:numRef>
              <c:f>災害に強いまち!$A$4:$B$4</c:f>
              <c:numCache>
                <c:formatCode>0.0%</c:formatCode>
                <c:ptCount val="2"/>
                <c:pt idx="0">
                  <c:v>0.54200000000000004</c:v>
                </c:pt>
                <c:pt idx="1">
                  <c:v>0.45800000000000002</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pieChart>
        <c:varyColors val="1"/>
        <c:ser>
          <c:idx val="0"/>
          <c:order val="0"/>
          <c:dLbls>
            <c:spPr>
              <a:noFill/>
              <a:ln>
                <a:noFill/>
              </a:ln>
              <a:effectLst/>
            </c:spPr>
            <c:showLegendKey val="0"/>
            <c:showVal val="1"/>
            <c:showCatName val="1"/>
            <c:showSerName val="0"/>
            <c:showPercent val="0"/>
            <c:showBubbleSize val="0"/>
            <c:showLeaderLines val="1"/>
            <c:extLst>
              <c:ext xmlns:c15="http://schemas.microsoft.com/office/drawing/2012/chart" uri="{CE6537A1-D6FC-4f65-9D91-7224C49458BB}"/>
            </c:extLst>
          </c:dLbls>
          <c:cat>
            <c:strRef>
              <c:f>治安がいい!$C$249:$C$253</c:f>
              <c:strCache>
                <c:ptCount val="5"/>
                <c:pt idx="0">
                  <c:v>そう思う</c:v>
                </c:pt>
                <c:pt idx="1">
                  <c:v>どちらかというとそう思う</c:v>
                </c:pt>
                <c:pt idx="2">
                  <c:v>どちらともいえない</c:v>
                </c:pt>
                <c:pt idx="3">
                  <c:v>どちらかというとそう思わない</c:v>
                </c:pt>
                <c:pt idx="4">
                  <c:v>そう思わない</c:v>
                </c:pt>
              </c:strCache>
            </c:strRef>
          </c:cat>
          <c:val>
            <c:numRef>
              <c:f>治安がいい!$D$249:$D$253</c:f>
              <c:numCache>
                <c:formatCode>0.0</c:formatCode>
                <c:ptCount val="5"/>
                <c:pt idx="0">
                  <c:v>4.0999999999999996</c:v>
                </c:pt>
                <c:pt idx="1">
                  <c:v>23.9</c:v>
                </c:pt>
                <c:pt idx="2">
                  <c:v>37.1</c:v>
                </c:pt>
                <c:pt idx="3">
                  <c:v>23.8</c:v>
                </c:pt>
                <c:pt idx="4">
                  <c:v>11.1</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28"/>
    </mc:Choice>
    <mc:Fallback>
      <c:style val="28"/>
    </mc:Fallback>
  </mc:AlternateContent>
  <c:chart>
    <c:autoTitleDeleted val="0"/>
    <c:plotArea>
      <c:layout>
        <c:manualLayout>
          <c:layoutTarget val="inner"/>
          <c:xMode val="edge"/>
          <c:yMode val="edge"/>
          <c:x val="0.50867897603126866"/>
          <c:y val="0.11597987751531058"/>
          <c:w val="0.44608411929040453"/>
          <c:h val="0.83309419655876349"/>
        </c:manualLayout>
      </c:layout>
      <c:barChart>
        <c:barDir val="bar"/>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治安がいい!$C$259:$C$273</c:f>
              <c:strCache>
                <c:ptCount val="15"/>
                <c:pt idx="0">
                  <c:v>ひったくりや車上ねらい、自転車盗などの身近な犯罪が多く発生している</c:v>
                </c:pt>
                <c:pt idx="1">
                  <c:v>社会のルールやマナーを守らない人をよく見かける</c:v>
                </c:pt>
                <c:pt idx="2">
                  <c:v>人気のないところや暗がりの場所が多い</c:v>
                </c:pt>
                <c:pt idx="3">
                  <c:v>子どもや女性などの社会的弱者を狙った犯罪が多く発生している</c:v>
                </c:pt>
                <c:pt idx="4">
                  <c:v>不審者をよく見かける</c:v>
                </c:pt>
                <c:pt idx="5">
                  <c:v>壁の落書きやごみの散乱などの迷惑行為をよく見かける</c:v>
                </c:pt>
                <c:pt idx="6">
                  <c:v>警察の取締りが不十分</c:v>
                </c:pt>
                <c:pt idx="7">
                  <c:v>隣近所を知らないなど、地域社会の人間関係が希薄</c:v>
                </c:pt>
                <c:pt idx="8">
                  <c:v>自分や家族、知人などの身近な人が犯罪被害にあった又はあいそうになった</c:v>
                </c:pt>
                <c:pt idx="9">
                  <c:v>警察や役所、学校等から、メールで犯罪発生や不審者情報がよく送られてくる</c:v>
                </c:pt>
                <c:pt idx="10">
                  <c:v>繁華街など人が多く集まる場所に近い</c:v>
                </c:pt>
                <c:pt idx="11">
                  <c:v>外国人の犯罪をよく見聞きする</c:v>
                </c:pt>
                <c:pt idx="12">
                  <c:v>日頃から人通りがあまりない</c:v>
                </c:pt>
                <c:pt idx="13">
                  <c:v>わからない</c:v>
                </c:pt>
                <c:pt idx="14">
                  <c:v>その他</c:v>
                </c:pt>
              </c:strCache>
            </c:strRef>
          </c:cat>
          <c:val>
            <c:numRef>
              <c:f>治安がいい!$D$259:$D$273</c:f>
              <c:numCache>
                <c:formatCode>0.0</c:formatCode>
                <c:ptCount val="15"/>
                <c:pt idx="0">
                  <c:v>82.808022922635999</c:v>
                </c:pt>
                <c:pt idx="1">
                  <c:v>34.670487106016999</c:v>
                </c:pt>
                <c:pt idx="2">
                  <c:v>53.295128939827997</c:v>
                </c:pt>
                <c:pt idx="3">
                  <c:v>14.899713467049001</c:v>
                </c:pt>
                <c:pt idx="4">
                  <c:v>59.885386819483998</c:v>
                </c:pt>
                <c:pt idx="5">
                  <c:v>14.899713467049001</c:v>
                </c:pt>
                <c:pt idx="6">
                  <c:v>14.326647564470001</c:v>
                </c:pt>
                <c:pt idx="7">
                  <c:v>38.681948424068999</c:v>
                </c:pt>
                <c:pt idx="8">
                  <c:v>20.630372492837001</c:v>
                </c:pt>
                <c:pt idx="9">
                  <c:v>23.782234957020002</c:v>
                </c:pt>
                <c:pt idx="10">
                  <c:v>22.636103151861999</c:v>
                </c:pt>
                <c:pt idx="11">
                  <c:v>29.226361031519001</c:v>
                </c:pt>
                <c:pt idx="12">
                  <c:v>23.782234957020002</c:v>
                </c:pt>
                <c:pt idx="13">
                  <c:v>3.4383954154728</c:v>
                </c:pt>
                <c:pt idx="14">
                  <c:v>2.5787965616045998</c:v>
                </c:pt>
              </c:numCache>
            </c:numRef>
          </c:val>
        </c:ser>
        <c:dLbls>
          <c:showLegendKey val="0"/>
          <c:showVal val="0"/>
          <c:showCatName val="0"/>
          <c:showSerName val="0"/>
          <c:showPercent val="0"/>
          <c:showBubbleSize val="0"/>
        </c:dLbls>
        <c:gapWidth val="150"/>
        <c:axId val="154453504"/>
        <c:axId val="153905408"/>
      </c:barChart>
      <c:catAx>
        <c:axId val="154453504"/>
        <c:scaling>
          <c:orientation val="maxMin"/>
        </c:scaling>
        <c:delete val="0"/>
        <c:axPos val="l"/>
        <c:numFmt formatCode="General" sourceLinked="0"/>
        <c:majorTickMark val="out"/>
        <c:minorTickMark val="none"/>
        <c:tickLblPos val="nextTo"/>
        <c:txPr>
          <a:bodyPr/>
          <a:lstStyle/>
          <a:p>
            <a:pPr>
              <a:defRPr sz="600"/>
            </a:pPr>
            <a:endParaRPr lang="ja-JP"/>
          </a:p>
        </c:txPr>
        <c:crossAx val="153905408"/>
        <c:crosses val="autoZero"/>
        <c:auto val="1"/>
        <c:lblAlgn val="ctr"/>
        <c:lblOffset val="100"/>
        <c:noMultiLvlLbl val="0"/>
      </c:catAx>
      <c:valAx>
        <c:axId val="153905408"/>
        <c:scaling>
          <c:orientation val="minMax"/>
        </c:scaling>
        <c:delete val="0"/>
        <c:axPos val="t"/>
        <c:majorGridlines/>
        <c:numFmt formatCode="0.0" sourceLinked="1"/>
        <c:majorTickMark val="out"/>
        <c:minorTickMark val="none"/>
        <c:tickLblPos val="nextTo"/>
        <c:crossAx val="154453504"/>
        <c:crosses val="autoZero"/>
        <c:crossBetween val="between"/>
        <c:majorUnit val="20"/>
      </c:valAx>
    </c:plotArea>
    <c:plotVisOnly val="1"/>
    <c:dispBlanksAs val="gap"/>
    <c:showDLblsOverMax val="0"/>
  </c:chart>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31"/>
    </mc:Choice>
    <mc:Fallback>
      <c:style val="31"/>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spPr>
            <a:ln>
              <a:noFill/>
            </a:ln>
          </c:spPr>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基本目標４!$A$20:$E$20</c:f>
              <c:strCache>
                <c:ptCount val="5"/>
                <c:pt idx="0">
                  <c:v>当初値
(H27)</c:v>
                </c:pt>
                <c:pt idx="1">
                  <c:v>
(H28)</c:v>
                </c:pt>
                <c:pt idx="2">
                  <c:v>現状値
(H29)</c:v>
                </c:pt>
                <c:pt idx="4">
                  <c:v>目標値
(H37)</c:v>
                </c:pt>
              </c:strCache>
            </c:strRef>
          </c:cat>
          <c:val>
            <c:numRef>
              <c:f>基本目標４!$A$21:$E$21</c:f>
              <c:numCache>
                <c:formatCode>0.0%</c:formatCode>
                <c:ptCount val="5"/>
                <c:pt idx="0">
                  <c:v>0.20899999999999999</c:v>
                </c:pt>
                <c:pt idx="1">
                  <c:v>0.31900000000000001</c:v>
                </c:pt>
                <c:pt idx="2">
                  <c:v>0.28000000000000003</c:v>
                </c:pt>
                <c:pt idx="4" formatCode="0%">
                  <c:v>0.4</c:v>
                </c:pt>
              </c:numCache>
            </c:numRef>
          </c:val>
          <c:smooth val="0"/>
        </c:ser>
        <c:dLbls>
          <c:showLegendKey val="0"/>
          <c:showVal val="0"/>
          <c:showCatName val="0"/>
          <c:showSerName val="0"/>
          <c:showPercent val="0"/>
          <c:showBubbleSize val="0"/>
        </c:dLbls>
        <c:marker val="1"/>
        <c:smooth val="0"/>
        <c:axId val="154455552"/>
        <c:axId val="153908288"/>
      </c:lineChart>
      <c:catAx>
        <c:axId val="154455552"/>
        <c:scaling>
          <c:orientation val="minMax"/>
        </c:scaling>
        <c:delete val="0"/>
        <c:axPos val="b"/>
        <c:numFmt formatCode="General" sourceLinked="0"/>
        <c:majorTickMark val="none"/>
        <c:minorTickMark val="none"/>
        <c:tickLblPos val="nextTo"/>
        <c:crossAx val="153908288"/>
        <c:crosses val="autoZero"/>
        <c:auto val="1"/>
        <c:lblAlgn val="ctr"/>
        <c:lblOffset val="100"/>
        <c:noMultiLvlLbl val="0"/>
      </c:catAx>
      <c:valAx>
        <c:axId val="153908288"/>
        <c:scaling>
          <c:orientation val="minMax"/>
          <c:max val="0.5"/>
        </c:scaling>
        <c:delete val="0"/>
        <c:axPos val="l"/>
        <c:majorGridlines/>
        <c:numFmt formatCode="0.0%" sourceLinked="1"/>
        <c:majorTickMark val="out"/>
        <c:minorTickMark val="none"/>
        <c:tickLblPos val="nextTo"/>
        <c:crossAx val="154455552"/>
        <c:crosses val="autoZero"/>
        <c:crossBetween val="between"/>
        <c:majorUnit val="0.1"/>
      </c:valAx>
    </c:plotArea>
    <c:plotVisOnly val="1"/>
    <c:dispBlanksAs val="gap"/>
    <c:showDLblsOverMax val="0"/>
  </c:chart>
  <c:spPr>
    <a:ln>
      <a:noFill/>
    </a:ln>
  </c:sp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31"/>
    </mc:Choice>
    <mc:Fallback>
      <c:style val="31"/>
    </mc:Fallback>
  </mc:AlternateContent>
  <c:chart>
    <c:autoTitleDeleted val="0"/>
    <c:plotArea>
      <c:layout/>
      <c:lineChart>
        <c:grouping val="standard"/>
        <c:varyColors val="0"/>
        <c:ser>
          <c:idx val="0"/>
          <c:order val="0"/>
          <c:spPr>
            <a:ln>
              <a:noFill/>
            </a:ln>
          </c:spPr>
          <c:dLbls>
            <c:dLbl>
              <c:idx val="0"/>
              <c:layout>
                <c:manualLayout>
                  <c:x val="-7.4355515829890667E-2"/>
                  <c:y val="0.10909561916531643"/>
                </c:manualLayout>
              </c:layout>
              <c:tx>
                <c:rich>
                  <a:bodyPr/>
                  <a:lstStyle/>
                  <a:p>
                    <a:r>
                      <a:rPr lang="en-US" altLang="en-US"/>
                      <a:t>2248ha</a:t>
                    </a:r>
                  </a:p>
                </c:rich>
              </c:tx>
              <c:showLegendKey val="0"/>
              <c:showVal val="1"/>
              <c:showCatName val="0"/>
              <c:showSerName val="0"/>
              <c:showPercent val="0"/>
              <c:showBubbleSize val="0"/>
              <c:extLst>
                <c:ext xmlns:c15="http://schemas.microsoft.com/office/drawing/2012/chart" uri="{CE6537A1-D6FC-4f65-9D91-7224C49458BB}"/>
              </c:extLst>
            </c:dLbl>
            <c:dLbl>
              <c:idx val="1"/>
              <c:layout>
                <c:manualLayout>
                  <c:x val="-8.4977732377017876E-2"/>
                  <c:y val="0.11163669247371924"/>
                </c:manualLayout>
              </c:layout>
              <c:tx>
                <c:rich>
                  <a:bodyPr/>
                  <a:lstStyle/>
                  <a:p>
                    <a:r>
                      <a:rPr lang="en-US" altLang="en-US"/>
                      <a:t>2248ha</a:t>
                    </a:r>
                  </a:p>
                </c:rich>
              </c:tx>
              <c:showLegendKey val="0"/>
              <c:showVal val="1"/>
              <c:showCatName val="0"/>
              <c:showSerName val="0"/>
              <c:showPercent val="0"/>
              <c:showBubbleSize val="0"/>
              <c:extLst>
                <c:ext xmlns:c15="http://schemas.microsoft.com/office/drawing/2012/chart" uri="{CE6537A1-D6FC-4f65-9D91-7224C49458BB}"/>
              </c:extLst>
            </c:dLbl>
            <c:dLbl>
              <c:idx val="2"/>
              <c:layout>
                <c:manualLayout>
                  <c:x val="-7.7896254678933047E-2"/>
                  <c:y val="9.460898453399337E-2"/>
                </c:manualLayout>
              </c:layout>
              <c:tx>
                <c:rich>
                  <a:bodyPr/>
                  <a:lstStyle/>
                  <a:p>
                    <a:r>
                      <a:rPr lang="en-US" altLang="en-US" dirty="0"/>
                      <a:t>1980ha</a:t>
                    </a:r>
                  </a:p>
                </c:rich>
              </c:tx>
              <c:showLegendKey val="0"/>
              <c:showVal val="1"/>
              <c:showCatName val="0"/>
              <c:showSerName val="0"/>
              <c:showPercent val="0"/>
              <c:showBubbleSize val="0"/>
              <c:extLst>
                <c:ext xmlns:c15="http://schemas.microsoft.com/office/drawing/2012/chart" uri="{CE6537A1-D6FC-4f65-9D91-7224C49458BB}"/>
              </c:extLst>
            </c:dLbl>
            <c:dLbl>
              <c:idx val="4"/>
              <c:layout>
                <c:manualLayout>
                  <c:x val="-7.6370391393829964E-2"/>
                  <c:y val="-7.1641257380004153E-2"/>
                </c:manualLayout>
              </c:layout>
              <c:tx>
                <c:rich>
                  <a:bodyPr/>
                  <a:lstStyle/>
                  <a:p>
                    <a:r>
                      <a:rPr lang="ja-JP" altLang="en-US"/>
                      <a:t>解消</a:t>
                    </a:r>
                    <a:endParaRPr lang="en-US" altLang="en-US"/>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基本目標４!$A$36:$E$36</c:f>
              <c:strCache>
                <c:ptCount val="5"/>
                <c:pt idx="0">
                  <c:v>当初値
(H27)</c:v>
                </c:pt>
                <c:pt idx="1">
                  <c:v>
(H28)</c:v>
                </c:pt>
                <c:pt idx="2">
                  <c:v>現状値
(H29)</c:v>
                </c:pt>
                <c:pt idx="4">
                  <c:v>目標値
(H32)</c:v>
                </c:pt>
              </c:strCache>
            </c:strRef>
          </c:cat>
          <c:val>
            <c:numRef>
              <c:f>基本目標４!$A$37:$E$37</c:f>
              <c:numCache>
                <c:formatCode>General</c:formatCode>
                <c:ptCount val="5"/>
                <c:pt idx="0">
                  <c:v>2248</c:v>
                </c:pt>
                <c:pt idx="1">
                  <c:v>2248</c:v>
                </c:pt>
                <c:pt idx="2">
                  <c:v>1980</c:v>
                </c:pt>
                <c:pt idx="4">
                  <c:v>0</c:v>
                </c:pt>
              </c:numCache>
            </c:numRef>
          </c:val>
          <c:smooth val="0"/>
        </c:ser>
        <c:dLbls>
          <c:showLegendKey val="0"/>
          <c:showVal val="0"/>
          <c:showCatName val="0"/>
          <c:showSerName val="0"/>
          <c:showPercent val="0"/>
          <c:showBubbleSize val="0"/>
        </c:dLbls>
        <c:marker val="1"/>
        <c:smooth val="0"/>
        <c:axId val="154829824"/>
        <c:axId val="153907136"/>
      </c:lineChart>
      <c:catAx>
        <c:axId val="154829824"/>
        <c:scaling>
          <c:orientation val="minMax"/>
        </c:scaling>
        <c:delete val="0"/>
        <c:axPos val="b"/>
        <c:numFmt formatCode="General" sourceLinked="0"/>
        <c:majorTickMark val="none"/>
        <c:minorTickMark val="none"/>
        <c:tickLblPos val="nextTo"/>
        <c:crossAx val="153907136"/>
        <c:crosses val="autoZero"/>
        <c:auto val="1"/>
        <c:lblAlgn val="ctr"/>
        <c:lblOffset val="100"/>
        <c:noMultiLvlLbl val="0"/>
      </c:catAx>
      <c:valAx>
        <c:axId val="153907136"/>
        <c:scaling>
          <c:orientation val="minMax"/>
        </c:scaling>
        <c:delete val="0"/>
        <c:axPos val="l"/>
        <c:majorGridlines/>
        <c:numFmt formatCode="General" sourceLinked="1"/>
        <c:majorTickMark val="out"/>
        <c:minorTickMark val="none"/>
        <c:tickLblPos val="nextTo"/>
        <c:crossAx val="154829824"/>
        <c:crosses val="autoZero"/>
        <c:crossBetween val="between"/>
      </c:valAx>
    </c:plotArea>
    <c:plotVisOnly val="1"/>
    <c:dispBlanksAs val="gap"/>
    <c:showDLblsOverMax val="0"/>
  </c:chart>
  <c:spPr>
    <a:ln>
      <a:no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pieChart>
        <c:varyColors val="1"/>
        <c:ser>
          <c:idx val="0"/>
          <c:order val="0"/>
          <c:dLbls>
            <c:dLbl>
              <c:idx val="0"/>
              <c:layout>
                <c:manualLayout>
                  <c:x val="-0.16895484216679657"/>
                  <c:y val="3.5337912444790807E-2"/>
                </c:manualLayout>
              </c:layout>
              <c:showLegendKey val="0"/>
              <c:showVal val="0"/>
              <c:showCatName val="1"/>
              <c:showSerName val="0"/>
              <c:showPercent val="1"/>
              <c:showBubbleSize val="0"/>
              <c:extLst>
                <c:ext xmlns:c15="http://schemas.microsoft.com/office/drawing/2012/chart" uri="{CE6537A1-D6FC-4f65-9D91-7224C49458BB}"/>
              </c:extLst>
            </c:dLbl>
            <c:dLbl>
              <c:idx val="1"/>
              <c:layout>
                <c:manualLayout>
                  <c:x val="0.11346551052221356"/>
                  <c:y val="-0.24848946154845414"/>
                </c:manualLayout>
              </c:layout>
              <c:showLegendKey val="0"/>
              <c:showVal val="0"/>
              <c:showCatName val="1"/>
              <c:showSerName val="0"/>
              <c:showPercent val="1"/>
              <c:showBubbleSize val="0"/>
              <c:extLst>
                <c:ext xmlns:c15="http://schemas.microsoft.com/office/drawing/2012/chart" uri="{CE6537A1-D6FC-4f65-9D91-7224C49458BB}"/>
              </c:extLst>
            </c:dLbl>
            <c:dLbl>
              <c:idx val="2"/>
              <c:layout>
                <c:manualLayout>
                  <c:x val="-5.4003280839895015E-2"/>
                  <c:y val="0.13469305920093322"/>
                </c:manualLayout>
              </c:layout>
              <c:showLegendKey val="0"/>
              <c:showVal val="0"/>
              <c:showCatName val="1"/>
              <c:showSerName val="0"/>
              <c:showPercent val="1"/>
              <c:showBubbleSize val="0"/>
              <c:extLst>
                <c:ext xmlns:c15="http://schemas.microsoft.com/office/drawing/2012/chart" uri="{CE6537A1-D6FC-4f65-9D91-7224C49458BB}"/>
              </c:extLst>
            </c:dLbl>
            <c:dLbl>
              <c:idx val="3"/>
              <c:layout>
                <c:manualLayout>
                  <c:x val="-6.7671369203849516E-2"/>
                  <c:y val="0.14112241178186061"/>
                </c:manualLayout>
              </c:layout>
              <c:showLegendKey val="0"/>
              <c:showVal val="0"/>
              <c:showCatName val="1"/>
              <c:showSerName val="0"/>
              <c:showPercent val="1"/>
              <c:showBubbleSize val="0"/>
              <c:extLst>
                <c:ext xmlns:c15="http://schemas.microsoft.com/office/drawing/2012/chart" uri="{CE6537A1-D6FC-4f65-9D91-7224C49458BB}"/>
              </c:extLst>
            </c:dLbl>
            <c:dLbl>
              <c:idx val="4"/>
              <c:layout>
                <c:manualLayout>
                  <c:x val="-0.23836614173228346"/>
                  <c:y val="0.13225685331000292"/>
                </c:manualLayout>
              </c:layout>
              <c:showLegendKey val="0"/>
              <c:showVal val="0"/>
              <c:showCatName val="1"/>
              <c:showSerName val="0"/>
              <c:showPercent val="1"/>
              <c:showBubbleSize val="0"/>
              <c:extLst>
                <c:ext xmlns:c15="http://schemas.microsoft.com/office/drawing/2012/chart" uri="{CE6537A1-D6FC-4f65-9D91-7224C49458BB}"/>
              </c:extLst>
            </c:dLbl>
            <c:dLbl>
              <c:idx val="6"/>
              <c:layout>
                <c:manualLayout>
                  <c:x val="-5.5064545985970381E-2"/>
                  <c:y val="0"/>
                </c:manualLayout>
              </c:layout>
              <c:showLegendKey val="0"/>
              <c:showVal val="0"/>
              <c:showCatName val="1"/>
              <c:showSerName val="0"/>
              <c:showPercent val="1"/>
              <c:showBubbleSize val="0"/>
              <c:extLst>
                <c:ext xmlns:c15="http://schemas.microsoft.com/office/drawing/2012/chart" uri="{CE6537A1-D6FC-4f65-9D91-7224C49458BB}"/>
              </c:extLst>
            </c:dLbl>
            <c:dLbl>
              <c:idx val="7"/>
              <c:layout>
                <c:manualLayout>
                  <c:x val="4.9539653156664011E-2"/>
                  <c:y val="0"/>
                </c:manualLayout>
              </c:layout>
              <c:showLegendKey val="0"/>
              <c:showVal val="0"/>
              <c:showCatName val="1"/>
              <c:showSerName val="0"/>
              <c:showPercent val="1"/>
              <c:showBubbleSize val="0"/>
              <c:extLst>
                <c:ext xmlns:c15="http://schemas.microsoft.com/office/drawing/2012/chart" uri="{CE6537A1-D6FC-4f65-9D91-7224C49458BB}"/>
              </c:extLst>
            </c:dLbl>
            <c:numFmt formatCode="0.0%" sourceLinked="0"/>
            <c:spPr>
              <a:noFill/>
              <a:ln>
                <a:noFill/>
              </a:ln>
              <a:effectLst/>
            </c:spPr>
            <c:txPr>
              <a:bodyPr/>
              <a:lstStyle/>
              <a:p>
                <a:pPr>
                  <a:defRPr sz="1050"/>
                </a:pPr>
                <a:endParaRPr lang="ja-JP"/>
              </a:p>
            </c:txPr>
            <c:showLegendKey val="0"/>
            <c:showVal val="0"/>
            <c:showCatName val="1"/>
            <c:showSerName val="0"/>
            <c:showPercent val="1"/>
            <c:showBubbleSize val="0"/>
            <c:showLeaderLines val="1"/>
            <c:extLst>
              <c:ext xmlns:c15="http://schemas.microsoft.com/office/drawing/2012/chart" uri="{CE6537A1-D6FC-4f65-9D91-7224C49458BB}"/>
            </c:extLst>
          </c:dLbls>
          <c:cat>
            <c:strRef>
              <c:f>にぎわいのあるまち!$A$41:$I$41</c:f>
              <c:strCache>
                <c:ptCount val="9"/>
                <c:pt idx="0">
                  <c:v>大阪府</c:v>
                </c:pt>
                <c:pt idx="1">
                  <c:v>東京都</c:v>
                </c:pt>
                <c:pt idx="2">
                  <c:v>福岡県</c:v>
                </c:pt>
                <c:pt idx="3">
                  <c:v>神奈川県</c:v>
                </c:pt>
                <c:pt idx="4">
                  <c:v>京都府</c:v>
                </c:pt>
                <c:pt idx="5">
                  <c:v>北海道</c:v>
                </c:pt>
                <c:pt idx="6">
                  <c:v>愛知県</c:v>
                </c:pt>
                <c:pt idx="7">
                  <c:v>兵庫県</c:v>
                </c:pt>
                <c:pt idx="8">
                  <c:v>その他：</c:v>
                </c:pt>
              </c:strCache>
            </c:strRef>
          </c:cat>
          <c:val>
            <c:numRef>
              <c:f>にぎわいのあるまち!$A$42:$I$42</c:f>
              <c:numCache>
                <c:formatCode>General</c:formatCode>
                <c:ptCount val="9"/>
                <c:pt idx="0">
                  <c:v>44.3</c:v>
                </c:pt>
                <c:pt idx="1">
                  <c:v>31.7</c:v>
                </c:pt>
                <c:pt idx="2">
                  <c:v>7.7</c:v>
                </c:pt>
                <c:pt idx="3">
                  <c:v>4.2</c:v>
                </c:pt>
                <c:pt idx="4">
                  <c:v>2.9</c:v>
                </c:pt>
                <c:pt idx="5">
                  <c:v>2.4</c:v>
                </c:pt>
                <c:pt idx="6">
                  <c:v>2.2999999999999998</c:v>
                </c:pt>
                <c:pt idx="7">
                  <c:v>2.2000000000000002</c:v>
                </c:pt>
                <c:pt idx="8">
                  <c:v>2.2999999999999998</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800"/>
      </a:pPr>
      <a:endParaRPr lang="ja-JP"/>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pieChart>
        <c:varyColors val="1"/>
        <c:ser>
          <c:idx val="0"/>
          <c:order val="0"/>
          <c:dLbls>
            <c:dLbl>
              <c:idx val="1"/>
              <c:layout>
                <c:manualLayout>
                  <c:x val="0.32109411975004143"/>
                  <c:y val="0"/>
                </c:manualLayout>
              </c:layout>
              <c:showLegendKey val="0"/>
              <c:showVal val="1"/>
              <c:showCatName val="1"/>
              <c:showSerName val="0"/>
              <c:showPercent val="0"/>
              <c:showBubbleSize val="0"/>
              <c:extLst>
                <c:ext xmlns:c15="http://schemas.microsoft.com/office/drawing/2012/chart" uri="{CE6537A1-D6FC-4f65-9D91-7224C49458BB}"/>
              </c:extLst>
            </c:dLbl>
            <c:dLbl>
              <c:idx val="2"/>
              <c:layout>
                <c:manualLayout>
                  <c:x val="6.3848041599248182E-3"/>
                  <c:y val="0.27919903942050894"/>
                </c:manualLayout>
              </c:layout>
              <c:showLegendKey val="0"/>
              <c:showVal val="1"/>
              <c:showCatName val="1"/>
              <c:showSerName val="0"/>
              <c:showPercent val="0"/>
              <c:showBubbleSize val="0"/>
              <c:extLst>
                <c:ext xmlns:c15="http://schemas.microsoft.com/office/drawing/2012/chart" uri="{CE6537A1-D6FC-4f65-9D91-7224C49458BB}"/>
              </c:extLst>
            </c:dLbl>
            <c:dLbl>
              <c:idx val="3"/>
              <c:layout>
                <c:manualLayout>
                  <c:x val="-0.11674025198998363"/>
                  <c:y val="1.6511404570148769E-2"/>
                </c:manualLayout>
              </c:layout>
              <c:showLegendKey val="0"/>
              <c:showVal val="1"/>
              <c:showCatName val="1"/>
              <c:showSerName val="0"/>
              <c:showPercent val="0"/>
              <c:showBubbleSize val="0"/>
              <c:extLst>
                <c:ext xmlns:c15="http://schemas.microsoft.com/office/drawing/2012/chart" uri="{CE6537A1-D6FC-4f65-9D91-7224C49458BB}"/>
              </c:extLst>
            </c:dLbl>
            <c:numFmt formatCode="0.0%" sourceLinked="0"/>
            <c:spPr>
              <a:noFill/>
              <a:ln>
                <a:noFill/>
              </a:ln>
              <a:effectLst/>
            </c:spPr>
            <c:showLegendKey val="0"/>
            <c:showVal val="1"/>
            <c:showCatName val="1"/>
            <c:showSerName val="0"/>
            <c:showPercent val="0"/>
            <c:showBubbleSize val="0"/>
            <c:showLeaderLines val="1"/>
            <c:extLst>
              <c:ext xmlns:c15="http://schemas.microsoft.com/office/drawing/2012/chart" uri="{CE6537A1-D6FC-4f65-9D91-7224C49458BB}"/>
            </c:extLst>
          </c:dLbls>
          <c:cat>
            <c:strRef>
              <c:f>愛着がある!$C$249:$C$253</c:f>
              <c:strCache>
                <c:ptCount val="5"/>
                <c:pt idx="0">
                  <c:v>そう思う</c:v>
                </c:pt>
                <c:pt idx="1">
                  <c:v>どちらかというとそう思う</c:v>
                </c:pt>
                <c:pt idx="2">
                  <c:v>どちらともいえない</c:v>
                </c:pt>
                <c:pt idx="3">
                  <c:v>どちらかというとそう思わない</c:v>
                </c:pt>
                <c:pt idx="4">
                  <c:v>そう思わない</c:v>
                </c:pt>
              </c:strCache>
            </c:strRef>
          </c:cat>
          <c:val>
            <c:numRef>
              <c:f>愛着がある!$D$249:$D$253</c:f>
              <c:numCache>
                <c:formatCode>0.0%</c:formatCode>
                <c:ptCount val="5"/>
                <c:pt idx="0">
                  <c:v>0.30199999999999999</c:v>
                </c:pt>
                <c:pt idx="1">
                  <c:v>0.41499999999999998</c:v>
                </c:pt>
                <c:pt idx="2">
                  <c:v>0.193</c:v>
                </c:pt>
                <c:pt idx="3">
                  <c:v>5.5E-2</c:v>
                </c:pt>
                <c:pt idx="4">
                  <c:v>3.5000000000000003E-2</c:v>
                </c:pt>
              </c:numCache>
            </c:numRef>
          </c:val>
        </c:ser>
        <c:ser>
          <c:idx val="1"/>
          <c:order val="1"/>
          <c:dLbls>
            <c:spPr>
              <a:noFill/>
              <a:ln>
                <a:noFill/>
              </a:ln>
              <a:effectLst/>
            </c:spPr>
            <c:showLegendKey val="0"/>
            <c:showVal val="1"/>
            <c:showCatName val="1"/>
            <c:showSerName val="0"/>
            <c:showPercent val="0"/>
            <c:showBubbleSize val="0"/>
            <c:showLeaderLines val="1"/>
            <c:extLst>
              <c:ext xmlns:c15="http://schemas.microsoft.com/office/drawing/2012/chart" uri="{CE6537A1-D6FC-4f65-9D91-7224C49458BB}"/>
            </c:extLst>
          </c:dLbls>
          <c:cat>
            <c:strRef>
              <c:f>愛着がある!$C$249:$C$253</c:f>
              <c:strCache>
                <c:ptCount val="5"/>
                <c:pt idx="0">
                  <c:v>そう思う</c:v>
                </c:pt>
                <c:pt idx="1">
                  <c:v>どちらかというとそう思う</c:v>
                </c:pt>
                <c:pt idx="2">
                  <c:v>どちらともいえない</c:v>
                </c:pt>
                <c:pt idx="3">
                  <c:v>どちらかというとそう思わない</c:v>
                </c:pt>
                <c:pt idx="4">
                  <c:v>そう思わない</c:v>
                </c:pt>
              </c:strCache>
            </c:strRef>
          </c:cat>
          <c:val>
            <c:numRef>
              <c:f>'[2]%表'!$C$121:$C$125</c:f>
              <c:numCache>
                <c:formatCode>0.0</c:formatCode>
                <c:ptCount val="5"/>
                <c:pt idx="0">
                  <c:v>30.2</c:v>
                </c:pt>
                <c:pt idx="1">
                  <c:v>41.5</c:v>
                </c:pt>
                <c:pt idx="2">
                  <c:v>19.3</c:v>
                </c:pt>
                <c:pt idx="3">
                  <c:v>5.5</c:v>
                </c:pt>
                <c:pt idx="4">
                  <c:v>3.5</c:v>
                </c:pt>
              </c:numCache>
            </c:numRef>
          </c:val>
        </c:ser>
        <c:dLbls>
          <c:showLegendKey val="0"/>
          <c:showVal val="1"/>
          <c:showCatName val="1"/>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31"/>
    </mc:Choice>
    <mc:Fallback>
      <c:style val="31"/>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spPr>
            <a:ln>
              <a:noFill/>
            </a:ln>
          </c:spPr>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基本目標５!$A$2:$E$2</c:f>
              <c:strCache>
                <c:ptCount val="5"/>
                <c:pt idx="0">
                  <c:v>当初値
(H27)</c:v>
                </c:pt>
                <c:pt idx="1">
                  <c:v>
(H28)</c:v>
                </c:pt>
                <c:pt idx="2">
                  <c:v>現状値
(H29)</c:v>
                </c:pt>
                <c:pt idx="4">
                  <c:v>目標値
(H37)</c:v>
                </c:pt>
              </c:strCache>
            </c:strRef>
          </c:cat>
          <c:val>
            <c:numRef>
              <c:f>基本目標５!$A$3:$E$3</c:f>
              <c:numCache>
                <c:formatCode>0.0%</c:formatCode>
                <c:ptCount val="5"/>
                <c:pt idx="0">
                  <c:v>0.74199999999999999</c:v>
                </c:pt>
                <c:pt idx="1">
                  <c:v>0.68</c:v>
                </c:pt>
                <c:pt idx="2">
                  <c:v>0.71699999999999997</c:v>
                </c:pt>
                <c:pt idx="4" formatCode="0%">
                  <c:v>0.75</c:v>
                </c:pt>
              </c:numCache>
            </c:numRef>
          </c:val>
          <c:smooth val="0"/>
        </c:ser>
        <c:dLbls>
          <c:showLegendKey val="0"/>
          <c:showVal val="0"/>
          <c:showCatName val="0"/>
          <c:showSerName val="0"/>
          <c:showPercent val="0"/>
          <c:showBubbleSize val="0"/>
        </c:dLbls>
        <c:marker val="1"/>
        <c:smooth val="0"/>
        <c:axId val="154105344"/>
        <c:axId val="39889728"/>
      </c:lineChart>
      <c:catAx>
        <c:axId val="154105344"/>
        <c:scaling>
          <c:orientation val="minMax"/>
        </c:scaling>
        <c:delete val="0"/>
        <c:axPos val="b"/>
        <c:numFmt formatCode="General" sourceLinked="0"/>
        <c:majorTickMark val="none"/>
        <c:minorTickMark val="none"/>
        <c:tickLblPos val="nextTo"/>
        <c:crossAx val="39889728"/>
        <c:crosses val="autoZero"/>
        <c:auto val="1"/>
        <c:lblAlgn val="ctr"/>
        <c:lblOffset val="100"/>
        <c:noMultiLvlLbl val="0"/>
      </c:catAx>
      <c:valAx>
        <c:axId val="39889728"/>
        <c:scaling>
          <c:orientation val="minMax"/>
        </c:scaling>
        <c:delete val="0"/>
        <c:axPos val="l"/>
        <c:majorGridlines/>
        <c:numFmt formatCode="0.0%" sourceLinked="1"/>
        <c:majorTickMark val="out"/>
        <c:minorTickMark val="none"/>
        <c:tickLblPos val="nextTo"/>
        <c:crossAx val="154105344"/>
        <c:crosses val="autoZero"/>
        <c:crossBetween val="between"/>
        <c:majorUnit val="5.000000000000001E-2"/>
      </c:valAx>
    </c:plotArea>
    <c:plotVisOnly val="1"/>
    <c:dispBlanksAs val="gap"/>
    <c:showDLblsOverMax val="0"/>
  </c:chart>
  <c:spPr>
    <a:ln>
      <a:noFill/>
    </a:ln>
  </c:sp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28"/>
    </mc:Choice>
    <mc:Fallback>
      <c:style val="28"/>
    </mc:Fallback>
  </mc:AlternateContent>
  <c:chart>
    <c:autoTitleDeleted val="0"/>
    <c:plotArea>
      <c:layout>
        <c:manualLayout>
          <c:layoutTarget val="inner"/>
          <c:xMode val="edge"/>
          <c:yMode val="edge"/>
          <c:x val="0.29821195812541768"/>
          <c:y val="0.13157957860589073"/>
          <c:w val="0.60408081233653632"/>
          <c:h val="0.81064477947240132"/>
        </c:manualLayout>
      </c:layout>
      <c:barChart>
        <c:barDir val="bar"/>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愛着がある!$C$259:$C$267</c:f>
              <c:strCache>
                <c:ptCount val="9"/>
                <c:pt idx="0">
                  <c:v>まちがきれい</c:v>
                </c:pt>
                <c:pt idx="1">
                  <c:v>利便性がよい</c:v>
                </c:pt>
                <c:pt idx="2">
                  <c:v>人情味がある</c:v>
                </c:pt>
                <c:pt idx="3">
                  <c:v>祭りや町内会など
地域活動が活発</c:v>
                </c:pt>
                <c:pt idx="4">
                  <c:v>治安がよい</c:v>
                </c:pt>
                <c:pt idx="5">
                  <c:v>生まれ育った地域</c:v>
                </c:pt>
                <c:pt idx="6">
                  <c:v>長く住んでいる地域</c:v>
                </c:pt>
                <c:pt idx="7">
                  <c:v>よく知っている地域</c:v>
                </c:pt>
                <c:pt idx="8">
                  <c:v>その他</c:v>
                </c:pt>
              </c:strCache>
            </c:strRef>
          </c:cat>
          <c:val>
            <c:numRef>
              <c:f>愛着がある!$D$259:$D$267</c:f>
              <c:numCache>
                <c:formatCode>0.0</c:formatCode>
                <c:ptCount val="9"/>
                <c:pt idx="0">
                  <c:v>13.110181311018</c:v>
                </c:pt>
                <c:pt idx="1">
                  <c:v>62.482566248257001</c:v>
                </c:pt>
                <c:pt idx="2">
                  <c:v>26.499302649930002</c:v>
                </c:pt>
                <c:pt idx="3">
                  <c:v>12.552301255230001</c:v>
                </c:pt>
                <c:pt idx="4">
                  <c:v>30.404463040446</c:v>
                </c:pt>
                <c:pt idx="5">
                  <c:v>38.214783821478001</c:v>
                </c:pt>
                <c:pt idx="6">
                  <c:v>58.995815899581999</c:v>
                </c:pt>
                <c:pt idx="7">
                  <c:v>31.938633193863001</c:v>
                </c:pt>
                <c:pt idx="8">
                  <c:v>0.97629009762900998</c:v>
                </c:pt>
              </c:numCache>
            </c:numRef>
          </c:val>
        </c:ser>
        <c:dLbls>
          <c:showLegendKey val="0"/>
          <c:showVal val="0"/>
          <c:showCatName val="0"/>
          <c:showSerName val="0"/>
          <c:showPercent val="0"/>
          <c:showBubbleSize val="0"/>
        </c:dLbls>
        <c:gapWidth val="150"/>
        <c:axId val="154104320"/>
        <c:axId val="39890304"/>
      </c:barChart>
      <c:catAx>
        <c:axId val="154104320"/>
        <c:scaling>
          <c:orientation val="maxMin"/>
        </c:scaling>
        <c:delete val="0"/>
        <c:axPos val="l"/>
        <c:numFmt formatCode="General" sourceLinked="0"/>
        <c:majorTickMark val="out"/>
        <c:minorTickMark val="none"/>
        <c:tickLblPos val="nextTo"/>
        <c:txPr>
          <a:bodyPr/>
          <a:lstStyle/>
          <a:p>
            <a:pPr>
              <a:defRPr sz="600"/>
            </a:pPr>
            <a:endParaRPr lang="ja-JP"/>
          </a:p>
        </c:txPr>
        <c:crossAx val="39890304"/>
        <c:crosses val="autoZero"/>
        <c:auto val="1"/>
        <c:lblAlgn val="ctr"/>
        <c:lblOffset val="100"/>
        <c:noMultiLvlLbl val="0"/>
      </c:catAx>
      <c:valAx>
        <c:axId val="39890304"/>
        <c:scaling>
          <c:orientation val="minMax"/>
        </c:scaling>
        <c:delete val="0"/>
        <c:axPos val="t"/>
        <c:majorGridlines/>
        <c:numFmt formatCode="0.0" sourceLinked="1"/>
        <c:majorTickMark val="out"/>
        <c:minorTickMark val="none"/>
        <c:tickLblPos val="nextTo"/>
        <c:crossAx val="154104320"/>
        <c:crosses val="autoZero"/>
        <c:crossBetween val="between"/>
        <c:majorUnit val="20"/>
      </c:valAx>
    </c:plotArea>
    <c:plotVisOnly val="1"/>
    <c:dispBlanksAs val="gap"/>
    <c:showDLblsOverMax val="0"/>
  </c:chart>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28"/>
    </mc:Choice>
    <mc:Fallback>
      <c:style val="28"/>
    </mc:Fallback>
  </mc:AlternateContent>
  <c:chart>
    <c:autoTitleDeleted val="0"/>
    <c:plotArea>
      <c:layout/>
      <c:barChart>
        <c:barDir val="bar"/>
        <c:grouping val="clustered"/>
        <c:varyColors val="0"/>
        <c:ser>
          <c:idx val="0"/>
          <c:order val="0"/>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愛着がある!$C$277:$C$283</c:f>
              <c:strCache>
                <c:ptCount val="7"/>
                <c:pt idx="0">
                  <c:v>まちがごみごみしている</c:v>
                </c:pt>
                <c:pt idx="1">
                  <c:v>利便性が悪い</c:v>
                </c:pt>
                <c:pt idx="2">
                  <c:v>人付き合いが悪い</c:v>
                </c:pt>
                <c:pt idx="3">
                  <c:v>祭りや町内会など
地域活動が不十分</c:v>
                </c:pt>
                <c:pt idx="4">
                  <c:v>治安が悪い</c:v>
                </c:pt>
                <c:pt idx="5">
                  <c:v>住み始めて日が浅い</c:v>
                </c:pt>
                <c:pt idx="6">
                  <c:v>その他</c:v>
                </c:pt>
              </c:strCache>
            </c:strRef>
          </c:cat>
          <c:val>
            <c:numRef>
              <c:f>愛着がある!$D$277:$D$283</c:f>
              <c:numCache>
                <c:formatCode>0.0</c:formatCode>
                <c:ptCount val="7"/>
                <c:pt idx="0">
                  <c:v>42.222222222222001</c:v>
                </c:pt>
                <c:pt idx="1">
                  <c:v>24.444444444443999</c:v>
                </c:pt>
                <c:pt idx="2">
                  <c:v>18.888888888888999</c:v>
                </c:pt>
                <c:pt idx="3">
                  <c:v>12.222222222221999</c:v>
                </c:pt>
                <c:pt idx="4">
                  <c:v>37.777777777777999</c:v>
                </c:pt>
                <c:pt idx="5">
                  <c:v>14.444444444444001</c:v>
                </c:pt>
                <c:pt idx="6">
                  <c:v>12.222222222221999</c:v>
                </c:pt>
              </c:numCache>
            </c:numRef>
          </c:val>
        </c:ser>
        <c:dLbls>
          <c:dLblPos val="outEnd"/>
          <c:showLegendKey val="0"/>
          <c:showVal val="1"/>
          <c:showCatName val="0"/>
          <c:showSerName val="0"/>
          <c:showPercent val="0"/>
          <c:showBubbleSize val="0"/>
        </c:dLbls>
        <c:gapWidth val="150"/>
        <c:axId val="154105856"/>
        <c:axId val="39892032"/>
      </c:barChart>
      <c:catAx>
        <c:axId val="154105856"/>
        <c:scaling>
          <c:orientation val="maxMin"/>
        </c:scaling>
        <c:delete val="0"/>
        <c:axPos val="l"/>
        <c:numFmt formatCode="General" sourceLinked="0"/>
        <c:majorTickMark val="out"/>
        <c:minorTickMark val="none"/>
        <c:tickLblPos val="nextTo"/>
        <c:txPr>
          <a:bodyPr/>
          <a:lstStyle/>
          <a:p>
            <a:pPr>
              <a:defRPr sz="600"/>
            </a:pPr>
            <a:endParaRPr lang="ja-JP"/>
          </a:p>
        </c:txPr>
        <c:crossAx val="39892032"/>
        <c:crosses val="autoZero"/>
        <c:auto val="1"/>
        <c:lblAlgn val="ctr"/>
        <c:lblOffset val="100"/>
        <c:noMultiLvlLbl val="0"/>
      </c:catAx>
      <c:valAx>
        <c:axId val="39892032"/>
        <c:scaling>
          <c:orientation val="minMax"/>
        </c:scaling>
        <c:delete val="0"/>
        <c:axPos val="t"/>
        <c:majorGridlines/>
        <c:numFmt formatCode="0.0" sourceLinked="1"/>
        <c:majorTickMark val="out"/>
        <c:minorTickMark val="none"/>
        <c:tickLblPos val="nextTo"/>
        <c:crossAx val="154105856"/>
        <c:crosses val="autoZero"/>
        <c:crossBetween val="between"/>
      </c:valAx>
    </c:plotArea>
    <c:plotVisOnly val="1"/>
    <c:dispBlanksAs val="gap"/>
    <c:showDLblsOverMax val="0"/>
  </c:chart>
  <c:txPr>
    <a:bodyPr/>
    <a:lstStyle/>
    <a:p>
      <a:pPr>
        <a:defRPr sz="800"/>
      </a:pPr>
      <a:endParaRPr lang="ja-JP"/>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31"/>
    </mc:Choice>
    <mc:Fallback>
      <c:style val="31"/>
    </mc:Fallback>
  </mc:AlternateContent>
  <c:chart>
    <c:autoTitleDeleted val="0"/>
    <c:plotArea>
      <c:layout>
        <c:manualLayout>
          <c:layoutTarget val="inner"/>
          <c:xMode val="edge"/>
          <c:yMode val="edge"/>
          <c:x val="8.607174103237096E-2"/>
          <c:y val="5.1400554097404488E-2"/>
          <c:w val="0.88301290463692028"/>
          <c:h val="0.62765857392825897"/>
        </c:manualLayout>
      </c:layout>
      <c:barChart>
        <c:barDir val="col"/>
        <c:grouping val="clustered"/>
        <c:varyColors val="0"/>
        <c:ser>
          <c:idx val="0"/>
          <c:order val="0"/>
          <c:tx>
            <c:strRef>
              <c:f>【建指】駅のバリアフリー化!$B$3</c:f>
              <c:strCache>
                <c:ptCount val="1"/>
                <c:pt idx="0">
                  <c:v>1日あたりの平均利用者が３千人以上の駅数</c:v>
                </c:pt>
              </c:strCache>
            </c:strRef>
          </c:tx>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【建指】駅のバリアフリー化!$A$4:$A$12</c:f>
              <c:strCache>
                <c:ptCount val="9"/>
                <c:pt idx="0">
                  <c:v>大阪府</c:v>
                </c:pt>
                <c:pt idx="1">
                  <c:v>京都府</c:v>
                </c:pt>
                <c:pt idx="2">
                  <c:v>兵庫県</c:v>
                </c:pt>
                <c:pt idx="3">
                  <c:v>東京都</c:v>
                </c:pt>
                <c:pt idx="4">
                  <c:v>神奈川県</c:v>
                </c:pt>
                <c:pt idx="5">
                  <c:v>千葉県</c:v>
                </c:pt>
                <c:pt idx="6">
                  <c:v>埼玉県</c:v>
                </c:pt>
                <c:pt idx="7">
                  <c:v>愛知県</c:v>
                </c:pt>
                <c:pt idx="8">
                  <c:v>福岡県</c:v>
                </c:pt>
              </c:strCache>
            </c:strRef>
          </c:cat>
          <c:val>
            <c:numRef>
              <c:f>【建指】駅のバリアフリー化!$B$4:$B$12</c:f>
              <c:numCache>
                <c:formatCode>General</c:formatCode>
                <c:ptCount val="9"/>
                <c:pt idx="0">
                  <c:v>431</c:v>
                </c:pt>
                <c:pt idx="1">
                  <c:v>140</c:v>
                </c:pt>
                <c:pt idx="2">
                  <c:v>219</c:v>
                </c:pt>
                <c:pt idx="3">
                  <c:v>713</c:v>
                </c:pt>
                <c:pt idx="4">
                  <c:v>326</c:v>
                </c:pt>
                <c:pt idx="5">
                  <c:v>216</c:v>
                </c:pt>
                <c:pt idx="6">
                  <c:v>172</c:v>
                </c:pt>
                <c:pt idx="7">
                  <c:v>301</c:v>
                </c:pt>
                <c:pt idx="8">
                  <c:v>145</c:v>
                </c:pt>
              </c:numCache>
            </c:numRef>
          </c:val>
        </c:ser>
        <c:dLbls>
          <c:showLegendKey val="0"/>
          <c:showVal val="0"/>
          <c:showCatName val="0"/>
          <c:showSerName val="0"/>
          <c:showPercent val="0"/>
          <c:showBubbleSize val="0"/>
        </c:dLbls>
        <c:gapWidth val="81"/>
        <c:axId val="155178496"/>
        <c:axId val="39894336"/>
      </c:barChart>
      <c:lineChart>
        <c:grouping val="standard"/>
        <c:varyColors val="0"/>
        <c:ser>
          <c:idx val="1"/>
          <c:order val="1"/>
          <c:tx>
            <c:strRef>
              <c:f>【建指】駅のバリアフリー化!$C$3</c:f>
              <c:strCache>
                <c:ptCount val="1"/>
                <c:pt idx="0">
                  <c:v>公共交通移動等円滑化基準第４条に適合している設備により段差が解消されている駅の割合</c:v>
                </c:pt>
              </c:strCache>
            </c:strRef>
          </c:tx>
          <c:spPr>
            <a:ln w="28575"/>
          </c:spPr>
          <c:marker>
            <c:symbol val="circle"/>
            <c:size val="8"/>
          </c:marker>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【建指】駅のバリアフリー化!$A$4:$A$12</c:f>
              <c:strCache>
                <c:ptCount val="9"/>
                <c:pt idx="0">
                  <c:v>大阪府</c:v>
                </c:pt>
                <c:pt idx="1">
                  <c:v>京都府</c:v>
                </c:pt>
                <c:pt idx="2">
                  <c:v>兵庫県</c:v>
                </c:pt>
                <c:pt idx="3">
                  <c:v>東京都</c:v>
                </c:pt>
                <c:pt idx="4">
                  <c:v>神奈川県</c:v>
                </c:pt>
                <c:pt idx="5">
                  <c:v>千葉県</c:v>
                </c:pt>
                <c:pt idx="6">
                  <c:v>埼玉県</c:v>
                </c:pt>
                <c:pt idx="7">
                  <c:v>愛知県</c:v>
                </c:pt>
                <c:pt idx="8">
                  <c:v>福岡県</c:v>
                </c:pt>
              </c:strCache>
            </c:strRef>
          </c:cat>
          <c:val>
            <c:numRef>
              <c:f>【建指】駅のバリアフリー化!$C$4:$C$12</c:f>
              <c:numCache>
                <c:formatCode>0.0%</c:formatCode>
                <c:ptCount val="9"/>
                <c:pt idx="0">
                  <c:v>0.93</c:v>
                </c:pt>
                <c:pt idx="1">
                  <c:v>0.86399999999999999</c:v>
                </c:pt>
                <c:pt idx="2">
                  <c:v>0.86799999999999999</c:v>
                </c:pt>
                <c:pt idx="3">
                  <c:v>0.88900000000000001</c:v>
                </c:pt>
                <c:pt idx="4">
                  <c:v>0.95099999999999996</c:v>
                </c:pt>
                <c:pt idx="5">
                  <c:v>0.92600000000000005</c:v>
                </c:pt>
                <c:pt idx="6">
                  <c:v>0.94199999999999995</c:v>
                </c:pt>
                <c:pt idx="7">
                  <c:v>0.85399999999999998</c:v>
                </c:pt>
                <c:pt idx="8">
                  <c:v>0.91</c:v>
                </c:pt>
              </c:numCache>
            </c:numRef>
          </c:val>
          <c:smooth val="0"/>
        </c:ser>
        <c:dLbls>
          <c:showLegendKey val="0"/>
          <c:showVal val="0"/>
          <c:showCatName val="0"/>
          <c:showSerName val="0"/>
          <c:showPercent val="0"/>
          <c:showBubbleSize val="0"/>
        </c:dLbls>
        <c:marker val="1"/>
        <c:smooth val="0"/>
        <c:axId val="155180032"/>
        <c:axId val="40591360"/>
      </c:lineChart>
      <c:catAx>
        <c:axId val="155178496"/>
        <c:scaling>
          <c:orientation val="minMax"/>
        </c:scaling>
        <c:delete val="0"/>
        <c:axPos val="b"/>
        <c:numFmt formatCode="General" sourceLinked="0"/>
        <c:majorTickMark val="out"/>
        <c:minorTickMark val="none"/>
        <c:tickLblPos val="nextTo"/>
        <c:txPr>
          <a:bodyPr/>
          <a:lstStyle/>
          <a:p>
            <a:pPr>
              <a:defRPr sz="800"/>
            </a:pPr>
            <a:endParaRPr lang="ja-JP"/>
          </a:p>
        </c:txPr>
        <c:crossAx val="39894336"/>
        <c:crosses val="autoZero"/>
        <c:auto val="1"/>
        <c:lblAlgn val="ctr"/>
        <c:lblOffset val="100"/>
        <c:noMultiLvlLbl val="0"/>
      </c:catAx>
      <c:valAx>
        <c:axId val="39894336"/>
        <c:scaling>
          <c:orientation val="minMax"/>
        </c:scaling>
        <c:delete val="0"/>
        <c:axPos val="l"/>
        <c:majorGridlines/>
        <c:numFmt formatCode="General" sourceLinked="1"/>
        <c:majorTickMark val="out"/>
        <c:minorTickMark val="none"/>
        <c:tickLblPos val="nextTo"/>
        <c:crossAx val="155178496"/>
        <c:crosses val="autoZero"/>
        <c:crossBetween val="between"/>
      </c:valAx>
      <c:valAx>
        <c:axId val="40591360"/>
        <c:scaling>
          <c:orientation val="minMax"/>
          <c:max val="0.95000000000000007"/>
          <c:min val="0.70000000000000007"/>
        </c:scaling>
        <c:delete val="0"/>
        <c:axPos val="r"/>
        <c:numFmt formatCode="0.0%" sourceLinked="1"/>
        <c:majorTickMark val="out"/>
        <c:minorTickMark val="none"/>
        <c:tickLblPos val="nextTo"/>
        <c:crossAx val="155180032"/>
        <c:crosses val="max"/>
        <c:crossBetween val="between"/>
      </c:valAx>
      <c:catAx>
        <c:axId val="155180032"/>
        <c:scaling>
          <c:orientation val="minMax"/>
        </c:scaling>
        <c:delete val="1"/>
        <c:axPos val="b"/>
        <c:numFmt formatCode="General" sourceLinked="1"/>
        <c:majorTickMark val="out"/>
        <c:minorTickMark val="none"/>
        <c:tickLblPos val="nextTo"/>
        <c:crossAx val="40591360"/>
        <c:crosses val="autoZero"/>
        <c:auto val="1"/>
        <c:lblAlgn val="ctr"/>
        <c:lblOffset val="100"/>
        <c:noMultiLvlLbl val="0"/>
      </c:catAx>
    </c:plotArea>
    <c:legend>
      <c:legendPos val="r"/>
      <c:layout>
        <c:manualLayout>
          <c:xMode val="edge"/>
          <c:yMode val="edge"/>
          <c:x val="2.7417979002624673E-2"/>
          <c:y val="0.78550160396617086"/>
          <c:w val="0.95869313210848639"/>
          <c:h val="0.1789967920676582"/>
        </c:manualLayout>
      </c:layout>
      <c:overlay val="0"/>
      <c:spPr>
        <a:noFill/>
        <a:ln>
          <a:noFill/>
        </a:ln>
      </c:spPr>
      <c:txPr>
        <a:bodyPr/>
        <a:lstStyle/>
        <a:p>
          <a:pPr>
            <a:defRPr sz="800"/>
          </a:pPr>
          <a:endParaRPr lang="ja-JP"/>
        </a:p>
      </c:txPr>
    </c:legend>
    <c:plotVisOnly val="1"/>
    <c:dispBlanksAs val="gap"/>
    <c:showDLblsOverMax val="0"/>
  </c:chart>
  <c:spPr>
    <a:ln>
      <a:noFill/>
    </a:ln>
  </c:sp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31"/>
    </mc:Choice>
    <mc:Fallback>
      <c:style val="31"/>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spPr>
            <a:ln>
              <a:noFill/>
            </a:ln>
          </c:spPr>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基本目標５!$A$20:$E$20</c:f>
              <c:strCache>
                <c:ptCount val="5"/>
                <c:pt idx="0">
                  <c:v>当初値
(H27)</c:v>
                </c:pt>
                <c:pt idx="1">
                  <c:v>
(H28)</c:v>
                </c:pt>
                <c:pt idx="2">
                  <c:v>現状値
(H29)</c:v>
                </c:pt>
                <c:pt idx="4">
                  <c:v>目標値
(H32)</c:v>
                </c:pt>
              </c:strCache>
            </c:strRef>
          </c:cat>
          <c:val>
            <c:numRef>
              <c:f>基本目標５!$A$21:$E$21</c:f>
              <c:numCache>
                <c:formatCode>0.0%</c:formatCode>
                <c:ptCount val="5"/>
                <c:pt idx="0">
                  <c:v>0.86199999999999999</c:v>
                </c:pt>
                <c:pt idx="1">
                  <c:v>0.86599999999999999</c:v>
                </c:pt>
                <c:pt idx="2">
                  <c:v>0.872</c:v>
                </c:pt>
                <c:pt idx="4" formatCode="0%">
                  <c:v>1</c:v>
                </c:pt>
              </c:numCache>
            </c:numRef>
          </c:val>
          <c:smooth val="0"/>
        </c:ser>
        <c:dLbls>
          <c:showLegendKey val="0"/>
          <c:showVal val="0"/>
          <c:showCatName val="0"/>
          <c:showSerName val="0"/>
          <c:showPercent val="0"/>
          <c:showBubbleSize val="0"/>
        </c:dLbls>
        <c:marker val="1"/>
        <c:smooth val="0"/>
        <c:axId val="155292672"/>
        <c:axId val="40594240"/>
      </c:lineChart>
      <c:catAx>
        <c:axId val="155292672"/>
        <c:scaling>
          <c:orientation val="minMax"/>
        </c:scaling>
        <c:delete val="0"/>
        <c:axPos val="b"/>
        <c:numFmt formatCode="General" sourceLinked="0"/>
        <c:majorTickMark val="none"/>
        <c:minorTickMark val="none"/>
        <c:tickLblPos val="nextTo"/>
        <c:crossAx val="40594240"/>
        <c:crosses val="autoZero"/>
        <c:auto val="1"/>
        <c:lblAlgn val="ctr"/>
        <c:lblOffset val="100"/>
        <c:noMultiLvlLbl val="0"/>
      </c:catAx>
      <c:valAx>
        <c:axId val="40594240"/>
        <c:scaling>
          <c:orientation val="minMax"/>
          <c:max val="1"/>
          <c:min val="0.8"/>
        </c:scaling>
        <c:delete val="0"/>
        <c:axPos val="l"/>
        <c:majorGridlines/>
        <c:numFmt formatCode="0.0%" sourceLinked="1"/>
        <c:majorTickMark val="out"/>
        <c:minorTickMark val="none"/>
        <c:tickLblPos val="nextTo"/>
        <c:crossAx val="155292672"/>
        <c:crosses val="autoZero"/>
        <c:crossBetween val="between"/>
        <c:majorUnit val="5.000000000000001E-2"/>
      </c:valAx>
    </c:plotArea>
    <c:plotVisOnly val="1"/>
    <c:dispBlanksAs val="gap"/>
    <c:showDLblsOverMax val="0"/>
  </c:chart>
  <c:spPr>
    <a:ln>
      <a:noFill/>
    </a:ln>
  </c:sp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31"/>
    </mc:Choice>
    <mc:Fallback>
      <c:style val="31"/>
    </mc:Fallback>
  </mc:AlternateContent>
  <c:chart>
    <c:autoTitleDeleted val="0"/>
    <c:plotArea>
      <c:layout/>
      <c:lineChart>
        <c:grouping val="standard"/>
        <c:varyColors val="0"/>
        <c:ser>
          <c:idx val="0"/>
          <c:order val="0"/>
          <c:spPr>
            <a:ln>
              <a:noFill/>
            </a:ln>
          </c:spPr>
          <c:dLbls>
            <c:dLbl>
              <c:idx val="0"/>
              <c:layout>
                <c:manualLayout>
                  <c:x val="-9.4091369332634525E-2"/>
                  <c:y val="-8.7121638270957896E-2"/>
                </c:manualLayout>
              </c:layout>
              <c:tx>
                <c:rich>
                  <a:bodyPr/>
                  <a:lstStyle/>
                  <a:p>
                    <a:r>
                      <a:rPr lang="ja-JP" altLang="en-US">
                        <a:latin typeface="+mj-ea"/>
                        <a:ea typeface="+mj-ea"/>
                      </a:rPr>
                      <a:t>約</a:t>
                    </a:r>
                    <a:r>
                      <a:rPr lang="en-US" altLang="en-US">
                        <a:latin typeface="+mj-ea"/>
                        <a:ea typeface="+mj-ea"/>
                      </a:rPr>
                      <a:t>5000</a:t>
                    </a:r>
                    <a:r>
                      <a:rPr lang="ja-JP" altLang="en-US">
                        <a:latin typeface="+mj-ea"/>
                        <a:ea typeface="+mj-ea"/>
                      </a:rPr>
                      <a:t>戸</a:t>
                    </a:r>
                    <a:endParaRPr lang="en-US" altLang="en-US">
                      <a:latin typeface="+mj-ea"/>
                      <a:ea typeface="+mj-ea"/>
                    </a:endParaRPr>
                  </a:p>
                </c:rich>
              </c:tx>
              <c:showLegendKey val="0"/>
              <c:showVal val="1"/>
              <c:showCatName val="0"/>
              <c:showSerName val="0"/>
              <c:showPercent val="0"/>
              <c:showBubbleSize val="0"/>
              <c:extLst>
                <c:ext xmlns:c15="http://schemas.microsoft.com/office/drawing/2012/chart" uri="{CE6537A1-D6FC-4f65-9D91-7224C49458BB}"/>
              </c:extLst>
            </c:dLbl>
            <c:dLbl>
              <c:idx val="1"/>
              <c:layout>
                <c:manualLayout>
                  <c:x val="-8.7121638270957966E-2"/>
                  <c:y val="-7.5505419834830126E-2"/>
                </c:manualLayout>
              </c:layout>
              <c:tx>
                <c:rich>
                  <a:bodyPr/>
                  <a:lstStyle/>
                  <a:p>
                    <a:r>
                      <a:rPr lang="en-US" altLang="en-US">
                        <a:latin typeface="+mj-ea"/>
                        <a:ea typeface="+mj-ea"/>
                      </a:rPr>
                      <a:t>6543</a:t>
                    </a:r>
                    <a:r>
                      <a:rPr lang="ja-JP" altLang="en-US">
                        <a:latin typeface="+mj-ea"/>
                        <a:ea typeface="+mj-ea"/>
                      </a:rPr>
                      <a:t>戸</a:t>
                    </a:r>
                    <a:endParaRPr lang="en-US" altLang="en-US">
                      <a:latin typeface="+mj-ea"/>
                      <a:ea typeface="+mj-ea"/>
                    </a:endParaRPr>
                  </a:p>
                </c:rich>
              </c:tx>
              <c:showLegendKey val="0"/>
              <c:showVal val="1"/>
              <c:showCatName val="0"/>
              <c:showSerName val="0"/>
              <c:showPercent val="0"/>
              <c:showBubbleSize val="0"/>
              <c:extLst>
                <c:ext xmlns:c15="http://schemas.microsoft.com/office/drawing/2012/chart" uri="{CE6537A1-D6FC-4f65-9D91-7224C49458BB}"/>
              </c:extLst>
            </c:dLbl>
            <c:dLbl>
              <c:idx val="2"/>
              <c:layout>
                <c:manualLayout>
                  <c:x val="-8.7121638270957896E-2"/>
                  <c:y val="-7.5505419834830237E-2"/>
                </c:manualLayout>
              </c:layout>
              <c:tx>
                <c:rich>
                  <a:bodyPr/>
                  <a:lstStyle/>
                  <a:p>
                    <a:pPr>
                      <a:defRPr>
                        <a:latin typeface="+mj-ea"/>
                        <a:ea typeface="+mj-ea"/>
                      </a:defRPr>
                    </a:pPr>
                    <a:r>
                      <a:rPr lang="en-US" altLang="en-US"/>
                      <a:t>8541</a:t>
                    </a:r>
                    <a:r>
                      <a:rPr lang="ja-JP" altLang="en-US"/>
                      <a:t>戸</a:t>
                    </a:r>
                    <a:endParaRPr lang="en-US" altLang="en-US"/>
                  </a:p>
                </c:rich>
              </c:tx>
              <c:spPr/>
              <c:showLegendKey val="0"/>
              <c:showVal val="1"/>
              <c:showCatName val="0"/>
              <c:showSerName val="0"/>
              <c:showPercent val="0"/>
              <c:showBubbleSize val="0"/>
              <c:extLst>
                <c:ext xmlns:c15="http://schemas.microsoft.com/office/drawing/2012/chart" uri="{CE6537A1-D6FC-4f65-9D91-7224C49458BB}"/>
              </c:extLst>
            </c:dLbl>
            <c:dLbl>
              <c:idx val="4"/>
              <c:layout>
                <c:manualLayout>
                  <c:x val="-2.777777777777676E-3"/>
                  <c:y val="-7.870370370370372E-2"/>
                </c:manualLayout>
              </c:layout>
              <c:tx>
                <c:rich>
                  <a:bodyPr/>
                  <a:lstStyle/>
                  <a:p>
                    <a:r>
                      <a:rPr lang="ja-JP" altLang="en-US">
                        <a:latin typeface="+mj-ea"/>
                        <a:ea typeface="+mj-ea"/>
                      </a:rPr>
                      <a:t>約</a:t>
                    </a:r>
                    <a:r>
                      <a:rPr lang="en-US" altLang="ja-JP">
                        <a:latin typeface="+mj-ea"/>
                        <a:ea typeface="+mj-ea"/>
                      </a:rPr>
                      <a:t>20000</a:t>
                    </a:r>
                    <a:r>
                      <a:rPr lang="ja-JP" altLang="en-US" baseline="0">
                        <a:latin typeface="+mj-ea"/>
                        <a:ea typeface="+mj-ea"/>
                      </a:rPr>
                      <a:t>戸</a:t>
                    </a:r>
                    <a:endParaRPr lang="en-US" altLang="en-US">
                      <a:latin typeface="+mj-ea"/>
                      <a:ea typeface="+mj-ea"/>
                    </a:endParaRPr>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基本目標５!$A$38:$E$38</c:f>
              <c:strCache>
                <c:ptCount val="5"/>
                <c:pt idx="0">
                  <c:v>当初値
(H27)</c:v>
                </c:pt>
                <c:pt idx="1">
                  <c:v>
(H28)</c:v>
                </c:pt>
                <c:pt idx="2">
                  <c:v>現状値
(H29)</c:v>
                </c:pt>
                <c:pt idx="4">
                  <c:v>目標値
(H37)</c:v>
                </c:pt>
              </c:strCache>
            </c:strRef>
          </c:cat>
          <c:val>
            <c:numRef>
              <c:f>基本目標５!$A$39:$E$39</c:f>
              <c:numCache>
                <c:formatCode>General</c:formatCode>
                <c:ptCount val="5"/>
                <c:pt idx="0">
                  <c:v>5000</c:v>
                </c:pt>
                <c:pt idx="1">
                  <c:v>6543</c:v>
                </c:pt>
                <c:pt idx="2">
                  <c:v>8541</c:v>
                </c:pt>
                <c:pt idx="4">
                  <c:v>20000</c:v>
                </c:pt>
              </c:numCache>
            </c:numRef>
          </c:val>
          <c:smooth val="0"/>
        </c:ser>
        <c:dLbls>
          <c:showLegendKey val="0"/>
          <c:showVal val="0"/>
          <c:showCatName val="0"/>
          <c:showSerName val="0"/>
          <c:showPercent val="0"/>
          <c:showBubbleSize val="0"/>
        </c:dLbls>
        <c:marker val="1"/>
        <c:smooth val="0"/>
        <c:axId val="155809792"/>
        <c:axId val="153908864"/>
      </c:lineChart>
      <c:catAx>
        <c:axId val="155809792"/>
        <c:scaling>
          <c:orientation val="minMax"/>
        </c:scaling>
        <c:delete val="0"/>
        <c:axPos val="b"/>
        <c:numFmt formatCode="General" sourceLinked="0"/>
        <c:majorTickMark val="none"/>
        <c:minorTickMark val="none"/>
        <c:tickLblPos val="nextTo"/>
        <c:crossAx val="153908864"/>
        <c:crosses val="autoZero"/>
        <c:auto val="1"/>
        <c:lblAlgn val="ctr"/>
        <c:lblOffset val="100"/>
        <c:noMultiLvlLbl val="0"/>
      </c:catAx>
      <c:valAx>
        <c:axId val="153908864"/>
        <c:scaling>
          <c:orientation val="minMax"/>
        </c:scaling>
        <c:delete val="0"/>
        <c:axPos val="l"/>
        <c:majorGridlines/>
        <c:numFmt formatCode="General" sourceLinked="1"/>
        <c:majorTickMark val="out"/>
        <c:minorTickMark val="none"/>
        <c:tickLblPos val="nextTo"/>
        <c:crossAx val="155809792"/>
        <c:crosses val="autoZero"/>
        <c:crossBetween val="between"/>
      </c:valAx>
    </c:plotArea>
    <c:plotVisOnly val="1"/>
    <c:dispBlanksAs val="gap"/>
    <c:showDLblsOverMax val="0"/>
  </c:chart>
  <c:spPr>
    <a:ln>
      <a:noFill/>
    </a:ln>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28"/>
    </mc:Choice>
    <mc:Fallback>
      <c:style val="28"/>
    </mc:Fallback>
  </mc:AlternateContent>
  <c:chart>
    <c:autoTitleDeleted val="0"/>
    <c:plotArea>
      <c:layout/>
      <c:barChart>
        <c:barDir val="bar"/>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にぎわいのあるまち!$B$24:$F$24</c:f>
              <c:strCache>
                <c:ptCount val="5"/>
                <c:pt idx="0">
                  <c:v>明るく楽しそうな人が多い</c:v>
                </c:pt>
                <c:pt idx="1">
                  <c:v>人がたくさん集まる繁華街がある</c:v>
                </c:pt>
                <c:pt idx="2">
                  <c:v>観光客が多い</c:v>
                </c:pt>
                <c:pt idx="3">
                  <c:v>お祭りやイベントが盛ん</c:v>
                </c:pt>
                <c:pt idx="4">
                  <c:v>その他</c:v>
                </c:pt>
              </c:strCache>
            </c:strRef>
          </c:cat>
          <c:val>
            <c:numRef>
              <c:f>にぎわいのあるまち!$B$25:$F$25</c:f>
              <c:numCache>
                <c:formatCode>0.0%</c:formatCode>
                <c:ptCount val="5"/>
                <c:pt idx="0">
                  <c:v>0.51600000000000001</c:v>
                </c:pt>
                <c:pt idx="1">
                  <c:v>0.60299999999999998</c:v>
                </c:pt>
                <c:pt idx="2">
                  <c:v>0.33900000000000002</c:v>
                </c:pt>
                <c:pt idx="3">
                  <c:v>0.217</c:v>
                </c:pt>
                <c:pt idx="4">
                  <c:v>4.2000000000000003E-2</c:v>
                </c:pt>
              </c:numCache>
            </c:numRef>
          </c:val>
        </c:ser>
        <c:dLbls>
          <c:showLegendKey val="0"/>
          <c:showVal val="0"/>
          <c:showCatName val="0"/>
          <c:showSerName val="0"/>
          <c:showPercent val="0"/>
          <c:showBubbleSize val="0"/>
        </c:dLbls>
        <c:gapWidth val="150"/>
        <c:axId val="112653312"/>
        <c:axId val="111474880"/>
      </c:barChart>
      <c:catAx>
        <c:axId val="112653312"/>
        <c:scaling>
          <c:orientation val="maxMin"/>
        </c:scaling>
        <c:delete val="0"/>
        <c:axPos val="l"/>
        <c:numFmt formatCode="General" sourceLinked="0"/>
        <c:majorTickMark val="out"/>
        <c:minorTickMark val="none"/>
        <c:tickLblPos val="nextTo"/>
        <c:crossAx val="111474880"/>
        <c:crosses val="autoZero"/>
        <c:auto val="1"/>
        <c:lblAlgn val="ctr"/>
        <c:lblOffset val="100"/>
        <c:noMultiLvlLbl val="0"/>
      </c:catAx>
      <c:valAx>
        <c:axId val="111474880"/>
        <c:scaling>
          <c:orientation val="minMax"/>
        </c:scaling>
        <c:delete val="0"/>
        <c:axPos val="t"/>
        <c:majorGridlines/>
        <c:numFmt formatCode="0%" sourceLinked="0"/>
        <c:majorTickMark val="out"/>
        <c:minorTickMark val="none"/>
        <c:tickLblPos val="nextTo"/>
        <c:crossAx val="112653312"/>
        <c:crosses val="autoZero"/>
        <c:crossBetween val="between"/>
      </c:valAx>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31"/>
    </mc:Choice>
    <mc:Fallback>
      <c:style val="31"/>
    </mc:Fallback>
  </mc:AlternateContent>
  <c:chart>
    <c:autoTitleDeleted val="0"/>
    <c:plotArea>
      <c:layout/>
      <c:lineChart>
        <c:grouping val="standard"/>
        <c:varyColors val="0"/>
        <c:ser>
          <c:idx val="0"/>
          <c:order val="0"/>
          <c:spPr>
            <a:ln>
              <a:noFill/>
            </a:ln>
          </c:spPr>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基本目標１!$A$35:$E$35</c:f>
              <c:strCache>
                <c:ptCount val="5"/>
                <c:pt idx="0">
                  <c:v>当初値
(H27)</c:v>
                </c:pt>
                <c:pt idx="1">
                  <c:v>
(H28)</c:v>
                </c:pt>
                <c:pt idx="2">
                  <c:v>現状値
(H29)</c:v>
                </c:pt>
                <c:pt idx="4">
                  <c:v>目標値
(H37)</c:v>
                </c:pt>
              </c:strCache>
            </c:strRef>
          </c:cat>
          <c:val>
            <c:numRef>
              <c:f>基本目標１!$A$36:$E$36</c:f>
              <c:numCache>
                <c:formatCode>0.0%</c:formatCode>
                <c:ptCount val="5"/>
                <c:pt idx="0">
                  <c:v>0.14099999999999999</c:v>
                </c:pt>
                <c:pt idx="1">
                  <c:v>0.20100000000000001</c:v>
                </c:pt>
                <c:pt idx="2">
                  <c:v>0.18099999999999999</c:v>
                </c:pt>
                <c:pt idx="4" formatCode="0%">
                  <c:v>0.3</c:v>
                </c:pt>
              </c:numCache>
            </c:numRef>
          </c:val>
          <c:smooth val="0"/>
        </c:ser>
        <c:dLbls>
          <c:showLegendKey val="0"/>
          <c:showVal val="0"/>
          <c:showCatName val="0"/>
          <c:showSerName val="0"/>
          <c:showPercent val="0"/>
          <c:showBubbleSize val="0"/>
        </c:dLbls>
        <c:marker val="1"/>
        <c:smooth val="0"/>
        <c:axId val="112771072"/>
        <c:axId val="114238016"/>
      </c:lineChart>
      <c:catAx>
        <c:axId val="112771072"/>
        <c:scaling>
          <c:orientation val="minMax"/>
        </c:scaling>
        <c:delete val="0"/>
        <c:axPos val="b"/>
        <c:numFmt formatCode="General" sourceLinked="0"/>
        <c:majorTickMark val="none"/>
        <c:minorTickMark val="none"/>
        <c:tickLblPos val="nextTo"/>
        <c:crossAx val="114238016"/>
        <c:crosses val="autoZero"/>
        <c:auto val="1"/>
        <c:lblAlgn val="ctr"/>
        <c:lblOffset val="100"/>
        <c:noMultiLvlLbl val="0"/>
      </c:catAx>
      <c:valAx>
        <c:axId val="114238016"/>
        <c:scaling>
          <c:orientation val="minMax"/>
        </c:scaling>
        <c:delete val="0"/>
        <c:axPos val="l"/>
        <c:majorGridlines/>
        <c:numFmt formatCode="0.0%" sourceLinked="1"/>
        <c:majorTickMark val="out"/>
        <c:minorTickMark val="none"/>
        <c:tickLblPos val="nextTo"/>
        <c:crossAx val="112771072"/>
        <c:crosses val="autoZero"/>
        <c:crossBetween val="between"/>
        <c:majorUnit val="0.1"/>
      </c:valAx>
    </c:plotArea>
    <c:plotVisOnly val="1"/>
    <c:dispBlanksAs val="gap"/>
    <c:showDLblsOverMax val="0"/>
  </c:chart>
  <c:spPr>
    <a:ln>
      <a:noFill/>
    </a:ln>
  </c:sp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pieChart>
        <c:varyColors val="1"/>
        <c:ser>
          <c:idx val="0"/>
          <c:order val="0"/>
          <c:dLbls>
            <c:dLbl>
              <c:idx val="0"/>
              <c:layout>
                <c:manualLayout>
                  <c:x val="0.15476740118922694"/>
                  <c:y val="0"/>
                </c:manualLayout>
              </c:layout>
              <c:tx>
                <c:rich>
                  <a:bodyPr/>
                  <a:lstStyle/>
                  <a:p>
                    <a:r>
                      <a:rPr lang="ja-JP" altLang="en-US" sz="1050"/>
                      <a:t>そう思う</a:t>
                    </a:r>
                    <a:r>
                      <a:rPr lang="en-US" altLang="ja-JP" sz="1050"/>
                      <a:t>, 3.6.% </a:t>
                    </a:r>
                    <a:endParaRPr lang="en-US" altLang="ja-JP"/>
                  </a:p>
                </c:rich>
              </c:tx>
              <c:showLegendKey val="0"/>
              <c:showVal val="1"/>
              <c:showCatName val="1"/>
              <c:showSerName val="0"/>
              <c:showPercent val="0"/>
              <c:showBubbleSize val="0"/>
              <c:extLst>
                <c:ext xmlns:c15="http://schemas.microsoft.com/office/drawing/2012/chart" uri="{CE6537A1-D6FC-4f65-9D91-7224C49458BB}"/>
              </c:extLst>
            </c:dLbl>
            <c:dLbl>
              <c:idx val="1"/>
              <c:layout>
                <c:manualLayout>
                  <c:x val="0.1014635704183585"/>
                  <c:y val="0.16927171251729853"/>
                </c:manualLayout>
              </c:layout>
              <c:tx>
                <c:rich>
                  <a:bodyPr/>
                  <a:lstStyle/>
                  <a:p>
                    <a:r>
                      <a:rPr lang="ja-JP" altLang="en-US" sz="1050"/>
                      <a:t>どちらかというとそう思う</a:t>
                    </a:r>
                    <a:r>
                      <a:rPr lang="en-US" altLang="ja-JP" sz="1050"/>
                      <a:t>, 14.5% </a:t>
                    </a:r>
                    <a:endParaRPr lang="en-US" altLang="ja-JP"/>
                  </a:p>
                </c:rich>
              </c:tx>
              <c:showLegendKey val="0"/>
              <c:showVal val="1"/>
              <c:showCatName val="1"/>
              <c:showSerName val="0"/>
              <c:showPercent val="0"/>
              <c:showBubbleSize val="0"/>
              <c:extLst>
                <c:ext xmlns:c15="http://schemas.microsoft.com/office/drawing/2012/chart" uri="{CE6537A1-D6FC-4f65-9D91-7224C49458BB}"/>
              </c:extLst>
            </c:dLbl>
            <c:dLbl>
              <c:idx val="2"/>
              <c:layout/>
              <c:tx>
                <c:rich>
                  <a:bodyPr/>
                  <a:lstStyle/>
                  <a:p>
                    <a:r>
                      <a:rPr lang="ja-JP" altLang="en-US" sz="1050"/>
                      <a:t>どちらともいえない</a:t>
                    </a:r>
                    <a:r>
                      <a:rPr lang="en-US" altLang="ja-JP" sz="1050"/>
                      <a:t>, 44.2 %</a:t>
                    </a:r>
                    <a:endParaRPr lang="en-US" altLang="ja-JP"/>
                  </a:p>
                </c:rich>
              </c:tx>
              <c:showLegendKey val="0"/>
              <c:showVal val="1"/>
              <c:showCatName val="1"/>
              <c:showSerName val="0"/>
              <c:showPercent val="0"/>
              <c:showBubbleSize val="0"/>
              <c:extLst>
                <c:ext xmlns:c15="http://schemas.microsoft.com/office/drawing/2012/chart" uri="{CE6537A1-D6FC-4f65-9D91-7224C49458BB}"/>
              </c:extLst>
            </c:dLbl>
            <c:dLbl>
              <c:idx val="3"/>
              <c:layout>
                <c:manualLayout>
                  <c:x val="-2.6346244506288304E-2"/>
                  <c:y val="5.7564467154320703E-2"/>
                </c:manualLayout>
              </c:layout>
              <c:tx>
                <c:rich>
                  <a:bodyPr/>
                  <a:lstStyle/>
                  <a:p>
                    <a:r>
                      <a:rPr lang="ja-JP" altLang="en-US" sz="1050"/>
                      <a:t>どちらかというとそう思わない</a:t>
                    </a:r>
                    <a:r>
                      <a:rPr lang="en-US" altLang="ja-JP" sz="1050"/>
                      <a:t>, 26.6% </a:t>
                    </a:r>
                    <a:endParaRPr lang="en-US" altLang="ja-JP"/>
                  </a:p>
                </c:rich>
              </c:tx>
              <c:showLegendKey val="0"/>
              <c:showVal val="1"/>
              <c:showCatName val="1"/>
              <c:showSerName val="0"/>
              <c:showPercent val="0"/>
              <c:showBubbleSize val="0"/>
              <c:extLst>
                <c:ext xmlns:c15="http://schemas.microsoft.com/office/drawing/2012/chart" uri="{CE6537A1-D6FC-4f65-9D91-7224C49458BB}"/>
              </c:extLst>
            </c:dLbl>
            <c:dLbl>
              <c:idx val="4"/>
              <c:layout/>
              <c:tx>
                <c:rich>
                  <a:bodyPr/>
                  <a:lstStyle/>
                  <a:p>
                    <a:r>
                      <a:rPr lang="ja-JP" altLang="en-US" sz="1050"/>
                      <a:t>そう思わない</a:t>
                    </a:r>
                    <a:r>
                      <a:rPr lang="en-US" altLang="ja-JP" sz="1050"/>
                      <a:t>, 11.1% </a:t>
                    </a:r>
                    <a:endParaRPr lang="en-US" altLang="ja-JP"/>
                  </a:p>
                </c:rich>
              </c:tx>
              <c:showLegendKey val="0"/>
              <c:showVal val="1"/>
              <c:showCatName val="1"/>
              <c:showSerName val="0"/>
              <c:showPercent val="0"/>
              <c:showBubbleSize val="0"/>
              <c:extLst>
                <c:ext xmlns:c15="http://schemas.microsoft.com/office/drawing/2012/chart" uri="{CE6537A1-D6FC-4f65-9D91-7224C49458BB}"/>
              </c:extLst>
            </c:dLbl>
            <c:spPr>
              <a:noFill/>
              <a:ln>
                <a:noFill/>
              </a:ln>
              <a:effectLst/>
            </c:spPr>
            <c:txPr>
              <a:bodyPr/>
              <a:lstStyle/>
              <a:p>
                <a:pPr>
                  <a:defRPr sz="1050"/>
                </a:pPr>
                <a:endParaRPr lang="ja-JP"/>
              </a:p>
            </c:txPr>
            <c:showLegendKey val="0"/>
            <c:showVal val="1"/>
            <c:showCatName val="1"/>
            <c:showSerName val="0"/>
            <c:showPercent val="0"/>
            <c:showBubbleSize val="0"/>
            <c:showLeaderLines val="1"/>
            <c:extLst>
              <c:ext xmlns:c15="http://schemas.microsoft.com/office/drawing/2012/chart" uri="{CE6537A1-D6FC-4f65-9D91-7224C49458BB}"/>
            </c:extLst>
          </c:dLbls>
          <c:cat>
            <c:strRef>
              <c:f>まちがきれい!$C$3:$G$3</c:f>
              <c:strCache>
                <c:ptCount val="5"/>
                <c:pt idx="0">
                  <c:v>そう思う</c:v>
                </c:pt>
                <c:pt idx="1">
                  <c:v>どちらかというとそう思う</c:v>
                </c:pt>
                <c:pt idx="2">
                  <c:v>どちらともいえない</c:v>
                </c:pt>
                <c:pt idx="3">
                  <c:v>どちらかというとそう思わない</c:v>
                </c:pt>
                <c:pt idx="4">
                  <c:v>そう思わない</c:v>
                </c:pt>
              </c:strCache>
            </c:strRef>
          </c:cat>
          <c:val>
            <c:numRef>
              <c:f>まちがきれい!$C$4:$G$4</c:f>
              <c:numCache>
                <c:formatCode>0.0_ </c:formatCode>
                <c:ptCount val="5"/>
                <c:pt idx="0">
                  <c:v>3.6</c:v>
                </c:pt>
                <c:pt idx="1">
                  <c:v>14.5</c:v>
                </c:pt>
                <c:pt idx="2">
                  <c:v>44.2</c:v>
                </c:pt>
                <c:pt idx="3">
                  <c:v>26.6</c:v>
                </c:pt>
                <c:pt idx="4">
                  <c:v>11.1</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ja-JP"/>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31"/>
    </mc:Choice>
    <mc:Fallback>
      <c:style val="31"/>
    </mc:Fallback>
  </mc:AlternateContent>
  <c:chart>
    <c:autoTitleDeleted val="0"/>
    <c:plotArea>
      <c:layout/>
      <c:lineChart>
        <c:grouping val="standard"/>
        <c:varyColors val="0"/>
        <c:ser>
          <c:idx val="0"/>
          <c:order val="0"/>
          <c:spPr>
            <a:ln>
              <a:noFill/>
            </a:ln>
          </c:spPr>
          <c:dLbls>
            <c:dLbl>
              <c:idx val="0"/>
              <c:layout>
                <c:manualLayout>
                  <c:x val="-0.12015244065029314"/>
                  <c:y val="-9.2599353754473188E-2"/>
                </c:manualLayout>
              </c:layout>
              <c:tx>
                <c:rich>
                  <a:bodyPr/>
                  <a:lstStyle/>
                  <a:p>
                    <a:pPr>
                      <a:defRPr/>
                    </a:pPr>
                    <a:r>
                      <a:rPr lang="ja-JP" altLang="en-US">
                        <a:latin typeface="+mj-ea"/>
                        <a:ea typeface="+mj-ea"/>
                      </a:rPr>
                      <a:t>約</a:t>
                    </a:r>
                    <a:r>
                      <a:rPr lang="en-US" altLang="en-US">
                        <a:latin typeface="+mj-ea"/>
                        <a:ea typeface="+mj-ea"/>
                      </a:rPr>
                      <a:t>47</a:t>
                    </a:r>
                    <a:r>
                      <a:rPr lang="en-US" altLang="ja-JP">
                        <a:latin typeface="+mj-ea"/>
                        <a:ea typeface="+mj-ea"/>
                      </a:rPr>
                      <a:t>,</a:t>
                    </a:r>
                    <a:r>
                      <a:rPr lang="en-US" altLang="en-US">
                        <a:latin typeface="+mj-ea"/>
                        <a:ea typeface="+mj-ea"/>
                      </a:rPr>
                      <a:t>000</a:t>
                    </a:r>
                    <a:r>
                      <a:rPr lang="ja-JP" altLang="en-US">
                        <a:latin typeface="+mj-ea"/>
                        <a:ea typeface="+mj-ea"/>
                      </a:rPr>
                      <a:t>人</a:t>
                    </a:r>
                    <a:endParaRPr lang="en-US" altLang="en-US">
                      <a:latin typeface="+mj-ea"/>
                      <a:ea typeface="+mj-ea"/>
                    </a:endParaRPr>
                  </a:p>
                </c:rich>
              </c:tx>
              <c:numFmt formatCode="General" sourceLinked="0"/>
              <c:spPr/>
              <c:showLegendKey val="0"/>
              <c:showVal val="1"/>
              <c:showCatName val="0"/>
              <c:showSerName val="0"/>
              <c:showPercent val="0"/>
              <c:showBubbleSize val="0"/>
              <c:extLst>
                <c:ext xmlns:c15="http://schemas.microsoft.com/office/drawing/2012/chart" uri="{CE6537A1-D6FC-4f65-9D91-7224C49458BB}"/>
              </c:extLst>
            </c:dLbl>
            <c:dLbl>
              <c:idx val="1"/>
              <c:layout>
                <c:manualLayout>
                  <c:x val="-0.10419786107225343"/>
                  <c:y val="-9.8409091012683789E-2"/>
                </c:manualLayout>
              </c:layout>
              <c:tx>
                <c:rich>
                  <a:bodyPr/>
                  <a:lstStyle/>
                  <a:p>
                    <a:r>
                      <a:rPr lang="en-US" altLang="en-US" dirty="0">
                        <a:latin typeface="+mj-ea"/>
                        <a:ea typeface="+mj-ea"/>
                      </a:rPr>
                      <a:t>45</a:t>
                    </a:r>
                    <a:r>
                      <a:rPr lang="en-US" altLang="ja-JP" dirty="0">
                        <a:latin typeface="+mj-ea"/>
                        <a:ea typeface="+mj-ea"/>
                      </a:rPr>
                      <a:t>,</a:t>
                    </a:r>
                    <a:r>
                      <a:rPr lang="en-US" altLang="en-US" dirty="0">
                        <a:latin typeface="+mj-ea"/>
                        <a:ea typeface="+mj-ea"/>
                      </a:rPr>
                      <a:t>882</a:t>
                    </a:r>
                    <a:r>
                      <a:rPr lang="ja-JP" altLang="en-US" dirty="0">
                        <a:latin typeface="+mj-ea"/>
                        <a:ea typeface="+mj-ea"/>
                      </a:rPr>
                      <a:t>人</a:t>
                    </a:r>
                    <a:endParaRPr lang="en-US" altLang="en-US" dirty="0">
                      <a:latin typeface="+mj-ea"/>
                      <a:ea typeface="+mj-ea"/>
                    </a:endParaRPr>
                  </a:p>
                </c:rich>
              </c:tx>
              <c:showLegendKey val="0"/>
              <c:showVal val="1"/>
              <c:showCatName val="0"/>
              <c:showSerName val="0"/>
              <c:showPercent val="0"/>
              <c:showBubbleSize val="0"/>
              <c:extLst>
                <c:ext xmlns:c15="http://schemas.microsoft.com/office/drawing/2012/chart" uri="{CE6537A1-D6FC-4f65-9D91-7224C49458BB}"/>
              </c:extLst>
            </c:dLbl>
            <c:dLbl>
              <c:idx val="2"/>
              <c:layout>
                <c:manualLayout>
                  <c:x val="-0.10419813455745308"/>
                  <c:y val="-7.5254010774405244E-2"/>
                </c:manualLayout>
              </c:layout>
              <c:tx>
                <c:rich>
                  <a:bodyPr/>
                  <a:lstStyle/>
                  <a:p>
                    <a:pPr>
                      <a:defRPr>
                        <a:latin typeface="+mj-ea"/>
                        <a:ea typeface="+mj-ea"/>
                      </a:defRPr>
                    </a:pPr>
                    <a:r>
                      <a:rPr lang="en-US" altLang="en-US">
                        <a:latin typeface="+mj-ea"/>
                        <a:ea typeface="+mj-ea"/>
                      </a:rPr>
                      <a:t>44,822</a:t>
                    </a:r>
                    <a:r>
                      <a:rPr lang="ja-JP" altLang="en-US">
                        <a:latin typeface="+mj-ea"/>
                        <a:ea typeface="+mj-ea"/>
                      </a:rPr>
                      <a:t>人</a:t>
                    </a:r>
                    <a:endParaRPr lang="en-US" altLang="en-US">
                      <a:latin typeface="+mj-ea"/>
                      <a:ea typeface="+mj-ea"/>
                    </a:endParaRPr>
                  </a:p>
                </c:rich>
              </c:tx>
              <c:spPr/>
              <c:showLegendKey val="0"/>
              <c:showVal val="1"/>
              <c:showCatName val="0"/>
              <c:showSerName val="0"/>
              <c:showPercent val="0"/>
              <c:showBubbleSize val="0"/>
              <c:extLst>
                <c:ext xmlns:c15="http://schemas.microsoft.com/office/drawing/2012/chart" uri="{CE6537A1-D6FC-4f65-9D91-7224C49458BB}"/>
              </c:extLst>
            </c:dLbl>
            <c:dLbl>
              <c:idx val="4"/>
              <c:layout>
                <c:manualLayout>
                  <c:x val="-2.2901103649523247E-2"/>
                  <c:y val="-9.9596016779228608E-2"/>
                </c:manualLayout>
              </c:layout>
              <c:tx>
                <c:rich>
                  <a:bodyPr/>
                  <a:lstStyle/>
                  <a:p>
                    <a:r>
                      <a:rPr lang="ja-JP" altLang="en-US">
                        <a:latin typeface="+mj-ea"/>
                        <a:ea typeface="+mj-ea"/>
                      </a:rPr>
                      <a:t>約</a:t>
                    </a:r>
                    <a:r>
                      <a:rPr lang="en-US" altLang="en-US">
                        <a:latin typeface="+mj-ea"/>
                        <a:ea typeface="+mj-ea"/>
                      </a:rPr>
                      <a:t>60</a:t>
                    </a:r>
                    <a:r>
                      <a:rPr lang="en-US" altLang="ja-JP">
                        <a:latin typeface="+mj-ea"/>
                        <a:ea typeface="+mj-ea"/>
                      </a:rPr>
                      <a:t>,</a:t>
                    </a:r>
                    <a:r>
                      <a:rPr lang="en-US" altLang="en-US">
                        <a:latin typeface="+mj-ea"/>
                        <a:ea typeface="+mj-ea"/>
                      </a:rPr>
                      <a:t>000</a:t>
                    </a:r>
                    <a:r>
                      <a:rPr lang="ja-JP" altLang="en-US">
                        <a:latin typeface="+mj-ea"/>
                        <a:ea typeface="+mj-ea"/>
                      </a:rPr>
                      <a:t>人</a:t>
                    </a:r>
                    <a:endParaRPr lang="en-US" altLang="en-US">
                      <a:latin typeface="+mj-ea"/>
                      <a:ea typeface="+mj-ea"/>
                    </a:endParaRPr>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基本目標１!$A$52:$E$52</c:f>
              <c:strCache>
                <c:ptCount val="5"/>
                <c:pt idx="0">
                  <c:v>当初値
(H27)</c:v>
                </c:pt>
                <c:pt idx="1">
                  <c:v>
(H28)</c:v>
                </c:pt>
                <c:pt idx="2">
                  <c:v>現状値
(H29)</c:v>
                </c:pt>
                <c:pt idx="4">
                  <c:v>目標値
(H37)</c:v>
                </c:pt>
              </c:strCache>
            </c:strRef>
          </c:cat>
          <c:val>
            <c:numRef>
              <c:f>基本目標１!$A$53:$E$53</c:f>
              <c:numCache>
                <c:formatCode>#,##0_);[Red]\(#,##0\)</c:formatCode>
                <c:ptCount val="5"/>
                <c:pt idx="0">
                  <c:v>47000</c:v>
                </c:pt>
                <c:pt idx="1">
                  <c:v>45882</c:v>
                </c:pt>
                <c:pt idx="2">
                  <c:v>44822</c:v>
                </c:pt>
                <c:pt idx="4">
                  <c:v>60000</c:v>
                </c:pt>
              </c:numCache>
            </c:numRef>
          </c:val>
          <c:smooth val="0"/>
        </c:ser>
        <c:dLbls>
          <c:showLegendKey val="0"/>
          <c:showVal val="0"/>
          <c:showCatName val="0"/>
          <c:showSerName val="0"/>
          <c:showPercent val="0"/>
          <c:showBubbleSize val="0"/>
        </c:dLbls>
        <c:marker val="1"/>
        <c:smooth val="0"/>
        <c:axId val="111280128"/>
        <c:axId val="114241472"/>
      </c:lineChart>
      <c:catAx>
        <c:axId val="111280128"/>
        <c:scaling>
          <c:orientation val="minMax"/>
        </c:scaling>
        <c:delete val="0"/>
        <c:axPos val="b"/>
        <c:numFmt formatCode="General" sourceLinked="0"/>
        <c:majorTickMark val="none"/>
        <c:minorTickMark val="none"/>
        <c:tickLblPos val="nextTo"/>
        <c:crossAx val="114241472"/>
        <c:crosses val="autoZero"/>
        <c:auto val="1"/>
        <c:lblAlgn val="ctr"/>
        <c:lblOffset val="100"/>
        <c:noMultiLvlLbl val="0"/>
      </c:catAx>
      <c:valAx>
        <c:axId val="114241472"/>
        <c:scaling>
          <c:orientation val="minMax"/>
        </c:scaling>
        <c:delete val="0"/>
        <c:axPos val="l"/>
        <c:majorGridlines/>
        <c:numFmt formatCode="#,##0_);[Red]\(#,##0\)" sourceLinked="1"/>
        <c:majorTickMark val="out"/>
        <c:minorTickMark val="none"/>
        <c:tickLblPos val="nextTo"/>
        <c:crossAx val="111280128"/>
        <c:crosses val="autoZero"/>
        <c:crossBetween val="between"/>
        <c:majorUnit val="20000"/>
      </c:valAx>
    </c:plotArea>
    <c:plotVisOnly val="1"/>
    <c:dispBlanksAs val="gap"/>
    <c:showDLblsOverMax val="0"/>
  </c:chart>
  <c:spPr>
    <a:ln>
      <a:noFill/>
    </a:ln>
  </c:sp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marker>
            <c:symbol val="square"/>
            <c:size val="5"/>
          </c:marker>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'H22-H28（年齢階級別転入）'!$Z$48:$Z$54</c:f>
              <c:strCache>
                <c:ptCount val="7"/>
                <c:pt idx="0">
                  <c:v>H23</c:v>
                </c:pt>
                <c:pt idx="1">
                  <c:v>H24</c:v>
                </c:pt>
                <c:pt idx="2">
                  <c:v>H25</c:v>
                </c:pt>
                <c:pt idx="3">
                  <c:v>H26</c:v>
                </c:pt>
                <c:pt idx="4">
                  <c:v>H27</c:v>
                </c:pt>
                <c:pt idx="5">
                  <c:v>H28</c:v>
                </c:pt>
                <c:pt idx="6">
                  <c:v>H29</c:v>
                </c:pt>
              </c:strCache>
            </c:strRef>
          </c:cat>
          <c:val>
            <c:numRef>
              <c:f>'H22-H28（年齢階級別転入）'!$AA$48:$AA$54</c:f>
              <c:numCache>
                <c:formatCode>#,##0_);[Red]\(#,##0\)</c:formatCode>
                <c:ptCount val="7"/>
                <c:pt idx="0">
                  <c:v>51283</c:v>
                </c:pt>
                <c:pt idx="1">
                  <c:v>50573</c:v>
                </c:pt>
                <c:pt idx="2">
                  <c:v>48721</c:v>
                </c:pt>
                <c:pt idx="3">
                  <c:v>45846</c:v>
                </c:pt>
                <c:pt idx="4">
                  <c:v>47241</c:v>
                </c:pt>
                <c:pt idx="5">
                  <c:v>45882</c:v>
                </c:pt>
                <c:pt idx="6">
                  <c:v>44822</c:v>
                </c:pt>
              </c:numCache>
            </c:numRef>
          </c:val>
          <c:smooth val="0"/>
        </c:ser>
        <c:dLbls>
          <c:showLegendKey val="0"/>
          <c:showVal val="0"/>
          <c:showCatName val="0"/>
          <c:showSerName val="0"/>
          <c:showPercent val="0"/>
          <c:showBubbleSize val="0"/>
        </c:dLbls>
        <c:marker val="1"/>
        <c:smooth val="0"/>
        <c:axId val="111280640"/>
        <c:axId val="114243200"/>
      </c:lineChart>
      <c:catAx>
        <c:axId val="111280640"/>
        <c:scaling>
          <c:orientation val="minMax"/>
        </c:scaling>
        <c:delete val="0"/>
        <c:axPos val="b"/>
        <c:numFmt formatCode="General" sourceLinked="1"/>
        <c:majorTickMark val="out"/>
        <c:minorTickMark val="none"/>
        <c:tickLblPos val="nextTo"/>
        <c:crossAx val="114243200"/>
        <c:crosses val="autoZero"/>
        <c:auto val="1"/>
        <c:lblAlgn val="ctr"/>
        <c:lblOffset val="100"/>
        <c:noMultiLvlLbl val="0"/>
      </c:catAx>
      <c:valAx>
        <c:axId val="114243200"/>
        <c:scaling>
          <c:orientation val="minMax"/>
          <c:max val="60000"/>
          <c:min val="40000"/>
        </c:scaling>
        <c:delete val="0"/>
        <c:axPos val="l"/>
        <c:majorGridlines/>
        <c:numFmt formatCode="#,##0_);[Red]\(#,##0\)" sourceLinked="1"/>
        <c:majorTickMark val="out"/>
        <c:minorTickMark val="none"/>
        <c:tickLblPos val="nextTo"/>
        <c:crossAx val="111280640"/>
        <c:crosses val="autoZero"/>
        <c:crossBetween val="between"/>
        <c:majorUnit val="5000"/>
      </c:valAx>
    </c:plotArea>
    <c:plotVisOnly val="1"/>
    <c:dispBlanksAs val="gap"/>
    <c:showDLblsOverMax val="0"/>
  </c:chart>
  <c:spPr>
    <a:ln>
      <a:noFill/>
    </a:ln>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6888"/>
          </a:xfrm>
          <a:prstGeom prst="rect">
            <a:avLst/>
          </a:prstGeom>
        </p:spPr>
        <p:txBody>
          <a:bodyPr vert="horz" lIns="91429" tIns="45714" rIns="91429" bIns="45714"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6888"/>
          </a:xfrm>
          <a:prstGeom prst="rect">
            <a:avLst/>
          </a:prstGeom>
        </p:spPr>
        <p:txBody>
          <a:bodyPr vert="horz" lIns="91429" tIns="45714" rIns="91429" bIns="45714" rtlCol="0"/>
          <a:lstStyle>
            <a:lvl1pPr algn="r">
              <a:defRPr sz="1200"/>
            </a:lvl1pPr>
          </a:lstStyle>
          <a:p>
            <a:fld id="{485394BA-47FE-44C3-B0BC-BF9107A377DF}" type="datetimeFigureOut">
              <a:rPr kumimoji="1" lang="ja-JP" altLang="en-US" smtClean="0"/>
              <a:t>2018/7/31</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29" tIns="45714" rIns="91429" bIns="45714" rtlCol="0" anchor="ctr"/>
          <a:lstStyle/>
          <a:p>
            <a:endParaRPr lang="ja-JP" altLang="en-US"/>
          </a:p>
        </p:txBody>
      </p:sp>
      <p:sp>
        <p:nvSpPr>
          <p:cNvPr id="5" name="ノート プレースホルダー 4"/>
          <p:cNvSpPr>
            <a:spLocks noGrp="1"/>
          </p:cNvSpPr>
          <p:nvPr>
            <p:ph type="body" sz="quarter" idx="3"/>
          </p:nvPr>
        </p:nvSpPr>
        <p:spPr>
          <a:xfrm>
            <a:off x="681038" y="4721226"/>
            <a:ext cx="5445125" cy="4471988"/>
          </a:xfrm>
          <a:prstGeom prst="rect">
            <a:avLst/>
          </a:prstGeom>
        </p:spPr>
        <p:txBody>
          <a:bodyPr vert="horz" lIns="91429" tIns="45714" rIns="91429" bIns="45714"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864"/>
            <a:ext cx="2949575" cy="496887"/>
          </a:xfrm>
          <a:prstGeom prst="rect">
            <a:avLst/>
          </a:prstGeom>
        </p:spPr>
        <p:txBody>
          <a:bodyPr vert="horz" lIns="91429" tIns="45714" rIns="91429" bIns="4571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4"/>
            <a:ext cx="2949575" cy="496887"/>
          </a:xfrm>
          <a:prstGeom prst="rect">
            <a:avLst/>
          </a:prstGeom>
        </p:spPr>
        <p:txBody>
          <a:bodyPr vert="horz" lIns="91429" tIns="45714" rIns="91429" bIns="45714" rtlCol="0" anchor="b"/>
          <a:lstStyle>
            <a:lvl1pPr algn="r">
              <a:defRPr sz="1200"/>
            </a:lvl1pPr>
          </a:lstStyle>
          <a:p>
            <a:fld id="{DB386519-46F3-475F-B838-117A44731A1B}" type="slidenum">
              <a:rPr kumimoji="1" lang="ja-JP" altLang="en-US" smtClean="0"/>
              <a:t>‹#›</a:t>
            </a:fld>
            <a:endParaRPr kumimoji="1" lang="ja-JP" altLang="en-US"/>
          </a:p>
        </p:txBody>
      </p:sp>
    </p:spTree>
    <p:extLst>
      <p:ext uri="{BB962C8B-B14F-4D97-AF65-F5344CB8AC3E}">
        <p14:creationId xmlns:p14="http://schemas.microsoft.com/office/powerpoint/2010/main" val="398979693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7450"/>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FCEDA7DA-0CE8-414B-8917-4A12BC0A41B3}" type="slidenum">
              <a:rPr kumimoji="1" lang="ja-JP" altLang="en-US" smtClean="0"/>
              <a:t>3</a:t>
            </a:fld>
            <a:endParaRPr kumimoji="1" lang="ja-JP" altLang="en-US"/>
          </a:p>
        </p:txBody>
      </p:sp>
    </p:spTree>
    <p:extLst>
      <p:ext uri="{BB962C8B-B14F-4D97-AF65-F5344CB8AC3E}">
        <p14:creationId xmlns:p14="http://schemas.microsoft.com/office/powerpoint/2010/main" val="12542702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7450"/>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FCEDA7DA-0CE8-414B-8917-4A12BC0A41B3}" type="slidenum">
              <a:rPr kumimoji="1" lang="ja-JP" altLang="en-US" smtClean="0"/>
              <a:t>18</a:t>
            </a:fld>
            <a:endParaRPr kumimoji="1" lang="ja-JP" altLang="en-US"/>
          </a:p>
        </p:txBody>
      </p:sp>
    </p:spTree>
    <p:extLst>
      <p:ext uri="{BB962C8B-B14F-4D97-AF65-F5344CB8AC3E}">
        <p14:creationId xmlns:p14="http://schemas.microsoft.com/office/powerpoint/2010/main" val="12542702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7450"/>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FCEDA7DA-0CE8-414B-8917-4A12BC0A41B3}" type="slidenum">
              <a:rPr kumimoji="1" lang="ja-JP" altLang="en-US" smtClean="0"/>
              <a:t>19</a:t>
            </a:fld>
            <a:endParaRPr kumimoji="1" lang="ja-JP" altLang="en-US"/>
          </a:p>
        </p:txBody>
      </p:sp>
    </p:spTree>
    <p:extLst>
      <p:ext uri="{BB962C8B-B14F-4D97-AF65-F5344CB8AC3E}">
        <p14:creationId xmlns:p14="http://schemas.microsoft.com/office/powerpoint/2010/main" val="12542702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7450"/>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FCEDA7DA-0CE8-414B-8917-4A12BC0A41B3}" type="slidenum">
              <a:rPr kumimoji="1" lang="ja-JP" altLang="en-US" smtClean="0"/>
              <a:t>20</a:t>
            </a:fld>
            <a:endParaRPr kumimoji="1" lang="ja-JP" altLang="en-US"/>
          </a:p>
        </p:txBody>
      </p:sp>
    </p:spTree>
    <p:extLst>
      <p:ext uri="{BB962C8B-B14F-4D97-AF65-F5344CB8AC3E}">
        <p14:creationId xmlns:p14="http://schemas.microsoft.com/office/powerpoint/2010/main" val="12542702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7450"/>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FCEDA7DA-0CE8-414B-8917-4A12BC0A41B3}" type="slidenum">
              <a:rPr kumimoji="1" lang="ja-JP" altLang="en-US" smtClean="0"/>
              <a:t>21</a:t>
            </a:fld>
            <a:endParaRPr kumimoji="1" lang="ja-JP" altLang="en-US"/>
          </a:p>
        </p:txBody>
      </p:sp>
    </p:spTree>
    <p:extLst>
      <p:ext uri="{BB962C8B-B14F-4D97-AF65-F5344CB8AC3E}">
        <p14:creationId xmlns:p14="http://schemas.microsoft.com/office/powerpoint/2010/main" val="12542702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7450"/>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FCEDA7DA-0CE8-414B-8917-4A12BC0A41B3}" type="slidenum">
              <a:rPr kumimoji="1" lang="ja-JP" altLang="en-US" smtClean="0"/>
              <a:t>30</a:t>
            </a:fld>
            <a:endParaRPr kumimoji="1" lang="ja-JP" altLang="en-US"/>
          </a:p>
        </p:txBody>
      </p:sp>
    </p:spTree>
    <p:extLst>
      <p:ext uri="{BB962C8B-B14F-4D97-AF65-F5344CB8AC3E}">
        <p14:creationId xmlns:p14="http://schemas.microsoft.com/office/powerpoint/2010/main" val="12542702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7450"/>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FCEDA7DA-0CE8-414B-8917-4A12BC0A41B3}" type="slidenum">
              <a:rPr kumimoji="1" lang="ja-JP" altLang="en-US" smtClean="0"/>
              <a:t>31</a:t>
            </a:fld>
            <a:endParaRPr kumimoji="1" lang="ja-JP" altLang="en-US"/>
          </a:p>
        </p:txBody>
      </p:sp>
    </p:spTree>
    <p:extLst>
      <p:ext uri="{BB962C8B-B14F-4D97-AF65-F5344CB8AC3E}">
        <p14:creationId xmlns:p14="http://schemas.microsoft.com/office/powerpoint/2010/main" val="12542702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7450"/>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FCEDA7DA-0CE8-414B-8917-4A12BC0A41B3}" type="slidenum">
              <a:rPr kumimoji="1" lang="ja-JP" altLang="en-US" smtClean="0"/>
              <a:t>32</a:t>
            </a:fld>
            <a:endParaRPr kumimoji="1" lang="ja-JP" altLang="en-US"/>
          </a:p>
        </p:txBody>
      </p:sp>
    </p:spTree>
    <p:extLst>
      <p:ext uri="{BB962C8B-B14F-4D97-AF65-F5344CB8AC3E}">
        <p14:creationId xmlns:p14="http://schemas.microsoft.com/office/powerpoint/2010/main" val="12542702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7450"/>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FCEDA7DA-0CE8-414B-8917-4A12BC0A41B3}" type="slidenum">
              <a:rPr kumimoji="1" lang="ja-JP" altLang="en-US" smtClean="0"/>
              <a:t>37</a:t>
            </a:fld>
            <a:endParaRPr kumimoji="1" lang="ja-JP" altLang="en-US"/>
          </a:p>
        </p:txBody>
      </p:sp>
    </p:spTree>
    <p:extLst>
      <p:ext uri="{BB962C8B-B14F-4D97-AF65-F5344CB8AC3E}">
        <p14:creationId xmlns:p14="http://schemas.microsoft.com/office/powerpoint/2010/main" val="12542702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7450"/>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FCEDA7DA-0CE8-414B-8917-4A12BC0A41B3}" type="slidenum">
              <a:rPr kumimoji="1" lang="ja-JP" altLang="en-US" smtClean="0"/>
              <a:t>38</a:t>
            </a:fld>
            <a:endParaRPr kumimoji="1" lang="ja-JP" altLang="en-US"/>
          </a:p>
        </p:txBody>
      </p:sp>
    </p:spTree>
    <p:extLst>
      <p:ext uri="{BB962C8B-B14F-4D97-AF65-F5344CB8AC3E}">
        <p14:creationId xmlns:p14="http://schemas.microsoft.com/office/powerpoint/2010/main" val="12542702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7450"/>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FCEDA7DA-0CE8-414B-8917-4A12BC0A41B3}" type="slidenum">
              <a:rPr kumimoji="1" lang="ja-JP" altLang="en-US" smtClean="0"/>
              <a:t>39</a:t>
            </a:fld>
            <a:endParaRPr kumimoji="1" lang="ja-JP" altLang="en-US"/>
          </a:p>
        </p:txBody>
      </p:sp>
    </p:spTree>
    <p:extLst>
      <p:ext uri="{BB962C8B-B14F-4D97-AF65-F5344CB8AC3E}">
        <p14:creationId xmlns:p14="http://schemas.microsoft.com/office/powerpoint/2010/main" val="12542702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7450"/>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FCEDA7DA-0CE8-414B-8917-4A12BC0A41B3}" type="slidenum">
              <a:rPr kumimoji="1" lang="ja-JP" altLang="en-US" smtClean="0"/>
              <a:t>4</a:t>
            </a:fld>
            <a:endParaRPr kumimoji="1" lang="ja-JP" altLang="en-US"/>
          </a:p>
        </p:txBody>
      </p:sp>
    </p:spTree>
    <p:extLst>
      <p:ext uri="{BB962C8B-B14F-4D97-AF65-F5344CB8AC3E}">
        <p14:creationId xmlns:p14="http://schemas.microsoft.com/office/powerpoint/2010/main" val="12542702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7450"/>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FCEDA7DA-0CE8-414B-8917-4A12BC0A41B3}" type="slidenum">
              <a:rPr kumimoji="1" lang="ja-JP" altLang="en-US" smtClean="0"/>
              <a:t>40</a:t>
            </a:fld>
            <a:endParaRPr kumimoji="1" lang="ja-JP" altLang="en-US"/>
          </a:p>
        </p:txBody>
      </p:sp>
    </p:spTree>
    <p:extLst>
      <p:ext uri="{BB962C8B-B14F-4D97-AF65-F5344CB8AC3E}">
        <p14:creationId xmlns:p14="http://schemas.microsoft.com/office/powerpoint/2010/main" val="12542702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7450"/>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FCEDA7DA-0CE8-414B-8917-4A12BC0A41B3}" type="slidenum">
              <a:rPr kumimoji="1" lang="ja-JP" altLang="en-US" smtClean="0"/>
              <a:t>49</a:t>
            </a:fld>
            <a:endParaRPr kumimoji="1" lang="ja-JP" altLang="en-US"/>
          </a:p>
        </p:txBody>
      </p:sp>
    </p:spTree>
    <p:extLst>
      <p:ext uri="{BB962C8B-B14F-4D97-AF65-F5344CB8AC3E}">
        <p14:creationId xmlns:p14="http://schemas.microsoft.com/office/powerpoint/2010/main" val="12542702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7450"/>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FCEDA7DA-0CE8-414B-8917-4A12BC0A41B3}" type="slidenum">
              <a:rPr kumimoji="1" lang="ja-JP" altLang="en-US" smtClean="0"/>
              <a:t>50</a:t>
            </a:fld>
            <a:endParaRPr kumimoji="1" lang="ja-JP" altLang="en-US"/>
          </a:p>
        </p:txBody>
      </p:sp>
    </p:spTree>
    <p:extLst>
      <p:ext uri="{BB962C8B-B14F-4D97-AF65-F5344CB8AC3E}">
        <p14:creationId xmlns:p14="http://schemas.microsoft.com/office/powerpoint/2010/main" val="12542702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7450"/>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FCEDA7DA-0CE8-414B-8917-4A12BC0A41B3}" type="slidenum">
              <a:rPr kumimoji="1" lang="ja-JP" altLang="en-US" smtClean="0"/>
              <a:t>51</a:t>
            </a:fld>
            <a:endParaRPr kumimoji="1" lang="ja-JP" altLang="en-US"/>
          </a:p>
        </p:txBody>
      </p:sp>
    </p:spTree>
    <p:extLst>
      <p:ext uri="{BB962C8B-B14F-4D97-AF65-F5344CB8AC3E}">
        <p14:creationId xmlns:p14="http://schemas.microsoft.com/office/powerpoint/2010/main" val="12542702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6125"/>
            <a:ext cx="4972050" cy="3729038"/>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FCEDA7DA-0CE8-414B-8917-4A12BC0A41B3}" type="slidenum">
              <a:rPr kumimoji="1" lang="ja-JP" altLang="en-US" smtClean="0"/>
              <a:t>52</a:t>
            </a:fld>
            <a:endParaRPr kumimoji="1" lang="ja-JP" altLang="en-US"/>
          </a:p>
        </p:txBody>
      </p:sp>
    </p:spTree>
    <p:extLst>
      <p:ext uri="{BB962C8B-B14F-4D97-AF65-F5344CB8AC3E}">
        <p14:creationId xmlns:p14="http://schemas.microsoft.com/office/powerpoint/2010/main" val="12542702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7450"/>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FCEDA7DA-0CE8-414B-8917-4A12BC0A41B3}" type="slidenum">
              <a:rPr kumimoji="1" lang="ja-JP" altLang="en-US" smtClean="0"/>
              <a:t>59</a:t>
            </a:fld>
            <a:endParaRPr kumimoji="1" lang="ja-JP" altLang="en-US"/>
          </a:p>
        </p:txBody>
      </p:sp>
    </p:spTree>
    <p:extLst>
      <p:ext uri="{BB962C8B-B14F-4D97-AF65-F5344CB8AC3E}">
        <p14:creationId xmlns:p14="http://schemas.microsoft.com/office/powerpoint/2010/main" val="12542702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7450"/>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FCEDA7DA-0CE8-414B-8917-4A12BC0A41B3}" type="slidenum">
              <a:rPr kumimoji="1" lang="ja-JP" altLang="en-US" smtClean="0"/>
              <a:t>68</a:t>
            </a:fld>
            <a:endParaRPr kumimoji="1" lang="ja-JP" altLang="en-US"/>
          </a:p>
        </p:txBody>
      </p:sp>
    </p:spTree>
    <p:extLst>
      <p:ext uri="{BB962C8B-B14F-4D97-AF65-F5344CB8AC3E}">
        <p14:creationId xmlns:p14="http://schemas.microsoft.com/office/powerpoint/2010/main" val="1254270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7450"/>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FCEDA7DA-0CE8-414B-8917-4A12BC0A41B3}" type="slidenum">
              <a:rPr kumimoji="1" lang="ja-JP" altLang="en-US" smtClean="0"/>
              <a:t>5</a:t>
            </a:fld>
            <a:endParaRPr kumimoji="1" lang="ja-JP" altLang="en-US"/>
          </a:p>
        </p:txBody>
      </p:sp>
    </p:spTree>
    <p:extLst>
      <p:ext uri="{BB962C8B-B14F-4D97-AF65-F5344CB8AC3E}">
        <p14:creationId xmlns:p14="http://schemas.microsoft.com/office/powerpoint/2010/main" val="12542702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7450"/>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FCEDA7DA-0CE8-414B-8917-4A12BC0A41B3}" type="slidenum">
              <a:rPr kumimoji="1" lang="ja-JP" altLang="en-US" smtClean="0"/>
              <a:t>6</a:t>
            </a:fld>
            <a:endParaRPr kumimoji="1" lang="ja-JP" altLang="en-US"/>
          </a:p>
        </p:txBody>
      </p:sp>
    </p:spTree>
    <p:extLst>
      <p:ext uri="{BB962C8B-B14F-4D97-AF65-F5344CB8AC3E}">
        <p14:creationId xmlns:p14="http://schemas.microsoft.com/office/powerpoint/2010/main" val="12542702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7450"/>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FCEDA7DA-0CE8-414B-8917-4A12BC0A41B3}" type="slidenum">
              <a:rPr kumimoji="1" lang="ja-JP" altLang="en-US" smtClean="0"/>
              <a:t>7</a:t>
            </a:fld>
            <a:endParaRPr kumimoji="1" lang="ja-JP" altLang="en-US"/>
          </a:p>
        </p:txBody>
      </p:sp>
    </p:spTree>
    <p:extLst>
      <p:ext uri="{BB962C8B-B14F-4D97-AF65-F5344CB8AC3E}">
        <p14:creationId xmlns:p14="http://schemas.microsoft.com/office/powerpoint/2010/main" val="1254270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7450"/>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FCEDA7DA-0CE8-414B-8917-4A12BC0A41B3}" type="slidenum">
              <a:rPr kumimoji="1" lang="ja-JP" altLang="en-US" smtClean="0"/>
              <a:t>8</a:t>
            </a:fld>
            <a:endParaRPr kumimoji="1" lang="ja-JP" altLang="en-US"/>
          </a:p>
        </p:txBody>
      </p:sp>
    </p:spTree>
    <p:extLst>
      <p:ext uri="{BB962C8B-B14F-4D97-AF65-F5344CB8AC3E}">
        <p14:creationId xmlns:p14="http://schemas.microsoft.com/office/powerpoint/2010/main" val="12542702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7450"/>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FCEDA7DA-0CE8-414B-8917-4A12BC0A41B3}" type="slidenum">
              <a:rPr kumimoji="1" lang="ja-JP" altLang="en-US" smtClean="0"/>
              <a:t>9</a:t>
            </a:fld>
            <a:endParaRPr kumimoji="1" lang="ja-JP" altLang="en-US"/>
          </a:p>
        </p:txBody>
      </p:sp>
    </p:spTree>
    <p:extLst>
      <p:ext uri="{BB962C8B-B14F-4D97-AF65-F5344CB8AC3E}">
        <p14:creationId xmlns:p14="http://schemas.microsoft.com/office/powerpoint/2010/main" val="12542702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7450"/>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FCEDA7DA-0CE8-414B-8917-4A12BC0A41B3}" type="slidenum">
              <a:rPr kumimoji="1" lang="ja-JP" altLang="en-US" smtClean="0"/>
              <a:t>16</a:t>
            </a:fld>
            <a:endParaRPr kumimoji="1" lang="ja-JP" altLang="en-US"/>
          </a:p>
        </p:txBody>
      </p:sp>
    </p:spTree>
    <p:extLst>
      <p:ext uri="{BB962C8B-B14F-4D97-AF65-F5344CB8AC3E}">
        <p14:creationId xmlns:p14="http://schemas.microsoft.com/office/powerpoint/2010/main" val="12542702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7450"/>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FCEDA7DA-0CE8-414B-8917-4A12BC0A41B3}" type="slidenum">
              <a:rPr kumimoji="1" lang="ja-JP" altLang="en-US" smtClean="0"/>
              <a:t>17</a:t>
            </a:fld>
            <a:endParaRPr kumimoji="1" lang="ja-JP" altLang="en-US"/>
          </a:p>
        </p:txBody>
      </p:sp>
    </p:spTree>
    <p:extLst>
      <p:ext uri="{BB962C8B-B14F-4D97-AF65-F5344CB8AC3E}">
        <p14:creationId xmlns:p14="http://schemas.microsoft.com/office/powerpoint/2010/main" val="1254270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6"/>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45" indent="0" algn="ctr">
              <a:buNone/>
              <a:defRPr>
                <a:solidFill>
                  <a:schemeClr val="tx1">
                    <a:tint val="75000"/>
                  </a:schemeClr>
                </a:solidFill>
              </a:defRPr>
            </a:lvl2pPr>
            <a:lvl3pPr marL="914290" indent="0" algn="ctr">
              <a:buNone/>
              <a:defRPr>
                <a:solidFill>
                  <a:schemeClr val="tx1">
                    <a:tint val="75000"/>
                  </a:schemeClr>
                </a:solidFill>
              </a:defRPr>
            </a:lvl3pPr>
            <a:lvl4pPr marL="1371435" indent="0" algn="ctr">
              <a:buNone/>
              <a:defRPr>
                <a:solidFill>
                  <a:schemeClr val="tx1">
                    <a:tint val="75000"/>
                  </a:schemeClr>
                </a:solidFill>
              </a:defRPr>
            </a:lvl4pPr>
            <a:lvl5pPr marL="1828581" indent="0" algn="ctr">
              <a:buNone/>
              <a:defRPr>
                <a:solidFill>
                  <a:schemeClr val="tx1">
                    <a:tint val="75000"/>
                  </a:schemeClr>
                </a:solidFill>
              </a:defRPr>
            </a:lvl5pPr>
            <a:lvl6pPr marL="2285726" indent="0" algn="ctr">
              <a:buNone/>
              <a:defRPr>
                <a:solidFill>
                  <a:schemeClr val="tx1">
                    <a:tint val="75000"/>
                  </a:schemeClr>
                </a:solidFill>
              </a:defRPr>
            </a:lvl6pPr>
            <a:lvl7pPr marL="2742871" indent="0" algn="ctr">
              <a:buNone/>
              <a:defRPr>
                <a:solidFill>
                  <a:schemeClr val="tx1">
                    <a:tint val="75000"/>
                  </a:schemeClr>
                </a:solidFill>
              </a:defRPr>
            </a:lvl7pPr>
            <a:lvl8pPr marL="3200016" indent="0" algn="ctr">
              <a:buNone/>
              <a:defRPr>
                <a:solidFill>
                  <a:schemeClr val="tx1">
                    <a:tint val="75000"/>
                  </a:schemeClr>
                </a:solidFill>
              </a:defRPr>
            </a:lvl8pPr>
            <a:lvl9pPr marL="3657161"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7910C2DA-F3EB-48DD-B289-19C30F2D23C7}" type="datetimeFigureOut">
              <a:rPr kumimoji="1" lang="ja-JP" altLang="en-US" smtClean="0"/>
              <a:t>2018/7/31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A6D242B-6A52-4C5C-AF40-54B5FB6D04E5}" type="slidenum">
              <a:rPr kumimoji="1" lang="ja-JP" altLang="en-US" smtClean="0"/>
              <a:t>‹#›</a:t>
            </a:fld>
            <a:endParaRPr kumimoji="1" lang="ja-JP" altLang="en-US"/>
          </a:p>
        </p:txBody>
      </p:sp>
    </p:spTree>
    <p:extLst>
      <p:ext uri="{BB962C8B-B14F-4D97-AF65-F5344CB8AC3E}">
        <p14:creationId xmlns:p14="http://schemas.microsoft.com/office/powerpoint/2010/main" val="2680129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910C2DA-F3EB-48DD-B289-19C30F2D23C7}" type="datetimeFigureOut">
              <a:rPr kumimoji="1" lang="ja-JP" altLang="en-US" smtClean="0"/>
              <a:t>2018/7/31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A6D242B-6A52-4C5C-AF40-54B5FB6D04E5}" type="slidenum">
              <a:rPr kumimoji="1" lang="ja-JP" altLang="en-US" smtClean="0"/>
              <a:t>‹#›</a:t>
            </a:fld>
            <a:endParaRPr kumimoji="1" lang="ja-JP" altLang="en-US"/>
          </a:p>
        </p:txBody>
      </p:sp>
    </p:spTree>
    <p:extLst>
      <p:ext uri="{BB962C8B-B14F-4D97-AF65-F5344CB8AC3E}">
        <p14:creationId xmlns:p14="http://schemas.microsoft.com/office/powerpoint/2010/main" val="3587741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9"/>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910C2DA-F3EB-48DD-B289-19C30F2D23C7}" type="datetimeFigureOut">
              <a:rPr kumimoji="1" lang="ja-JP" altLang="en-US" smtClean="0"/>
              <a:t>2018/7/31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A6D242B-6A52-4C5C-AF40-54B5FB6D04E5}" type="slidenum">
              <a:rPr kumimoji="1" lang="ja-JP" altLang="en-US" smtClean="0"/>
              <a:t>‹#›</a:t>
            </a:fld>
            <a:endParaRPr kumimoji="1" lang="ja-JP" altLang="en-US"/>
          </a:p>
        </p:txBody>
      </p:sp>
    </p:spTree>
    <p:extLst>
      <p:ext uri="{BB962C8B-B14F-4D97-AF65-F5344CB8AC3E}">
        <p14:creationId xmlns:p14="http://schemas.microsoft.com/office/powerpoint/2010/main" val="386652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910C2DA-F3EB-48DD-B289-19C30F2D23C7}" type="datetimeFigureOut">
              <a:rPr kumimoji="1" lang="ja-JP" altLang="en-US" smtClean="0"/>
              <a:t>2018/7/31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A6D242B-6A52-4C5C-AF40-54B5FB6D04E5}" type="slidenum">
              <a:rPr kumimoji="1" lang="ja-JP" altLang="en-US" smtClean="0"/>
              <a:t>‹#›</a:t>
            </a:fld>
            <a:endParaRPr kumimoji="1" lang="ja-JP" altLang="en-US"/>
          </a:p>
        </p:txBody>
      </p:sp>
    </p:spTree>
    <p:extLst>
      <p:ext uri="{BB962C8B-B14F-4D97-AF65-F5344CB8AC3E}">
        <p14:creationId xmlns:p14="http://schemas.microsoft.com/office/powerpoint/2010/main" val="3410605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1"/>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145" indent="0">
              <a:buNone/>
              <a:defRPr sz="1800">
                <a:solidFill>
                  <a:schemeClr val="tx1">
                    <a:tint val="75000"/>
                  </a:schemeClr>
                </a:solidFill>
              </a:defRPr>
            </a:lvl2pPr>
            <a:lvl3pPr marL="914290" indent="0">
              <a:buNone/>
              <a:defRPr sz="1600">
                <a:solidFill>
                  <a:schemeClr val="tx1">
                    <a:tint val="75000"/>
                  </a:schemeClr>
                </a:solidFill>
              </a:defRPr>
            </a:lvl3pPr>
            <a:lvl4pPr marL="1371435" indent="0">
              <a:buNone/>
              <a:defRPr sz="1400">
                <a:solidFill>
                  <a:schemeClr val="tx1">
                    <a:tint val="75000"/>
                  </a:schemeClr>
                </a:solidFill>
              </a:defRPr>
            </a:lvl4pPr>
            <a:lvl5pPr marL="1828581" indent="0">
              <a:buNone/>
              <a:defRPr sz="1400">
                <a:solidFill>
                  <a:schemeClr val="tx1">
                    <a:tint val="75000"/>
                  </a:schemeClr>
                </a:solidFill>
              </a:defRPr>
            </a:lvl5pPr>
            <a:lvl6pPr marL="2285726" indent="0">
              <a:buNone/>
              <a:defRPr sz="1400">
                <a:solidFill>
                  <a:schemeClr val="tx1">
                    <a:tint val="75000"/>
                  </a:schemeClr>
                </a:solidFill>
              </a:defRPr>
            </a:lvl6pPr>
            <a:lvl7pPr marL="2742871" indent="0">
              <a:buNone/>
              <a:defRPr sz="1400">
                <a:solidFill>
                  <a:schemeClr val="tx1">
                    <a:tint val="75000"/>
                  </a:schemeClr>
                </a:solidFill>
              </a:defRPr>
            </a:lvl7pPr>
            <a:lvl8pPr marL="3200016" indent="0">
              <a:buNone/>
              <a:defRPr sz="1400">
                <a:solidFill>
                  <a:schemeClr val="tx1">
                    <a:tint val="75000"/>
                  </a:schemeClr>
                </a:solidFill>
              </a:defRPr>
            </a:lvl8pPr>
            <a:lvl9pPr marL="3657161"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7910C2DA-F3EB-48DD-B289-19C30F2D23C7}" type="datetimeFigureOut">
              <a:rPr kumimoji="1" lang="ja-JP" altLang="en-US" smtClean="0"/>
              <a:t>2018/7/31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A6D242B-6A52-4C5C-AF40-54B5FB6D04E5}" type="slidenum">
              <a:rPr kumimoji="1" lang="ja-JP" altLang="en-US" smtClean="0"/>
              <a:t>‹#›</a:t>
            </a:fld>
            <a:endParaRPr kumimoji="1" lang="ja-JP" altLang="en-US"/>
          </a:p>
        </p:txBody>
      </p:sp>
    </p:spTree>
    <p:extLst>
      <p:ext uri="{BB962C8B-B14F-4D97-AF65-F5344CB8AC3E}">
        <p14:creationId xmlns:p14="http://schemas.microsoft.com/office/powerpoint/2010/main" val="2745973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7910C2DA-F3EB-48DD-B289-19C30F2D23C7}" type="datetimeFigureOut">
              <a:rPr kumimoji="1" lang="ja-JP" altLang="en-US" smtClean="0"/>
              <a:t>2018/7/31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A6D242B-6A52-4C5C-AF40-54B5FB6D04E5}" type="slidenum">
              <a:rPr kumimoji="1" lang="ja-JP" altLang="en-US" smtClean="0"/>
              <a:t>‹#›</a:t>
            </a:fld>
            <a:endParaRPr kumimoji="1" lang="ja-JP" altLang="en-US"/>
          </a:p>
        </p:txBody>
      </p:sp>
    </p:spTree>
    <p:extLst>
      <p:ext uri="{BB962C8B-B14F-4D97-AF65-F5344CB8AC3E}">
        <p14:creationId xmlns:p14="http://schemas.microsoft.com/office/powerpoint/2010/main" val="1981675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145" indent="0">
              <a:buNone/>
              <a:defRPr sz="2000" b="1"/>
            </a:lvl2pPr>
            <a:lvl3pPr marL="914290" indent="0">
              <a:buNone/>
              <a:defRPr sz="1800" b="1"/>
            </a:lvl3pPr>
            <a:lvl4pPr marL="1371435" indent="0">
              <a:buNone/>
              <a:defRPr sz="1600" b="1"/>
            </a:lvl4pPr>
            <a:lvl5pPr marL="1828581" indent="0">
              <a:buNone/>
              <a:defRPr sz="1600" b="1"/>
            </a:lvl5pPr>
            <a:lvl6pPr marL="2285726" indent="0">
              <a:buNone/>
              <a:defRPr sz="1600" b="1"/>
            </a:lvl6pPr>
            <a:lvl7pPr marL="2742871" indent="0">
              <a:buNone/>
              <a:defRPr sz="1600" b="1"/>
            </a:lvl7pPr>
            <a:lvl8pPr marL="3200016" indent="0">
              <a:buNone/>
              <a:defRPr sz="1600" b="1"/>
            </a:lvl8pPr>
            <a:lvl9pPr marL="3657161"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6" y="1535113"/>
            <a:ext cx="4041775" cy="639762"/>
          </a:xfrm>
        </p:spPr>
        <p:txBody>
          <a:bodyPr anchor="b"/>
          <a:lstStyle>
            <a:lvl1pPr marL="0" indent="0">
              <a:buNone/>
              <a:defRPr sz="2400" b="1"/>
            </a:lvl1pPr>
            <a:lvl2pPr marL="457145" indent="0">
              <a:buNone/>
              <a:defRPr sz="2000" b="1"/>
            </a:lvl2pPr>
            <a:lvl3pPr marL="914290" indent="0">
              <a:buNone/>
              <a:defRPr sz="1800" b="1"/>
            </a:lvl3pPr>
            <a:lvl4pPr marL="1371435" indent="0">
              <a:buNone/>
              <a:defRPr sz="1600" b="1"/>
            </a:lvl4pPr>
            <a:lvl5pPr marL="1828581" indent="0">
              <a:buNone/>
              <a:defRPr sz="1600" b="1"/>
            </a:lvl5pPr>
            <a:lvl6pPr marL="2285726" indent="0">
              <a:buNone/>
              <a:defRPr sz="1600" b="1"/>
            </a:lvl6pPr>
            <a:lvl7pPr marL="2742871" indent="0">
              <a:buNone/>
              <a:defRPr sz="1600" b="1"/>
            </a:lvl7pPr>
            <a:lvl8pPr marL="3200016" indent="0">
              <a:buNone/>
              <a:defRPr sz="1600" b="1"/>
            </a:lvl8pPr>
            <a:lvl9pPr marL="3657161"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7910C2DA-F3EB-48DD-B289-19C30F2D23C7}" type="datetimeFigureOut">
              <a:rPr kumimoji="1" lang="ja-JP" altLang="en-US" smtClean="0"/>
              <a:t>2018/7/31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EA6D242B-6A52-4C5C-AF40-54B5FB6D04E5}" type="slidenum">
              <a:rPr kumimoji="1" lang="ja-JP" altLang="en-US" smtClean="0"/>
              <a:t>‹#›</a:t>
            </a:fld>
            <a:endParaRPr kumimoji="1" lang="ja-JP" altLang="en-US"/>
          </a:p>
        </p:txBody>
      </p:sp>
    </p:spTree>
    <p:extLst>
      <p:ext uri="{BB962C8B-B14F-4D97-AF65-F5344CB8AC3E}">
        <p14:creationId xmlns:p14="http://schemas.microsoft.com/office/powerpoint/2010/main" val="491725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7910C2DA-F3EB-48DD-B289-19C30F2D23C7}" type="datetimeFigureOut">
              <a:rPr kumimoji="1" lang="ja-JP" altLang="en-US" smtClean="0"/>
              <a:t>2018/7/31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EA6D242B-6A52-4C5C-AF40-54B5FB6D04E5}" type="slidenum">
              <a:rPr kumimoji="1" lang="ja-JP" altLang="en-US" smtClean="0"/>
              <a:t>‹#›</a:t>
            </a:fld>
            <a:endParaRPr kumimoji="1" lang="ja-JP" altLang="en-US"/>
          </a:p>
        </p:txBody>
      </p:sp>
    </p:spTree>
    <p:extLst>
      <p:ext uri="{BB962C8B-B14F-4D97-AF65-F5344CB8AC3E}">
        <p14:creationId xmlns:p14="http://schemas.microsoft.com/office/powerpoint/2010/main" val="1497660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7910C2DA-F3EB-48DD-B289-19C30F2D23C7}" type="datetimeFigureOut">
              <a:rPr kumimoji="1" lang="ja-JP" altLang="en-US" smtClean="0"/>
              <a:t>2018/7/31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EA6D242B-6A52-4C5C-AF40-54B5FB6D04E5}" type="slidenum">
              <a:rPr kumimoji="1" lang="ja-JP" altLang="en-US" smtClean="0"/>
              <a:t>‹#›</a:t>
            </a:fld>
            <a:endParaRPr kumimoji="1" lang="ja-JP" altLang="en-US"/>
          </a:p>
        </p:txBody>
      </p:sp>
    </p:spTree>
    <p:extLst>
      <p:ext uri="{BB962C8B-B14F-4D97-AF65-F5344CB8AC3E}">
        <p14:creationId xmlns:p14="http://schemas.microsoft.com/office/powerpoint/2010/main" val="2603439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1" y="1435101"/>
            <a:ext cx="3008313" cy="4691063"/>
          </a:xfrm>
        </p:spPr>
        <p:txBody>
          <a:bodyPr/>
          <a:lstStyle>
            <a:lvl1pPr marL="0" indent="0">
              <a:buNone/>
              <a:defRPr sz="1400"/>
            </a:lvl1pPr>
            <a:lvl2pPr marL="457145" indent="0">
              <a:buNone/>
              <a:defRPr sz="1200"/>
            </a:lvl2pPr>
            <a:lvl3pPr marL="914290" indent="0">
              <a:buNone/>
              <a:defRPr sz="1000"/>
            </a:lvl3pPr>
            <a:lvl4pPr marL="1371435" indent="0">
              <a:buNone/>
              <a:defRPr sz="900"/>
            </a:lvl4pPr>
            <a:lvl5pPr marL="1828581" indent="0">
              <a:buNone/>
              <a:defRPr sz="900"/>
            </a:lvl5pPr>
            <a:lvl6pPr marL="2285726" indent="0">
              <a:buNone/>
              <a:defRPr sz="900"/>
            </a:lvl6pPr>
            <a:lvl7pPr marL="2742871" indent="0">
              <a:buNone/>
              <a:defRPr sz="900"/>
            </a:lvl7pPr>
            <a:lvl8pPr marL="3200016" indent="0">
              <a:buNone/>
              <a:defRPr sz="900"/>
            </a:lvl8pPr>
            <a:lvl9pPr marL="3657161"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7910C2DA-F3EB-48DD-B289-19C30F2D23C7}" type="datetimeFigureOut">
              <a:rPr kumimoji="1" lang="ja-JP" altLang="en-US" smtClean="0"/>
              <a:t>2018/7/31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A6D242B-6A52-4C5C-AF40-54B5FB6D04E5}" type="slidenum">
              <a:rPr kumimoji="1" lang="ja-JP" altLang="en-US" smtClean="0"/>
              <a:t>‹#›</a:t>
            </a:fld>
            <a:endParaRPr kumimoji="1" lang="ja-JP" altLang="en-US"/>
          </a:p>
        </p:txBody>
      </p:sp>
    </p:spTree>
    <p:extLst>
      <p:ext uri="{BB962C8B-B14F-4D97-AF65-F5344CB8AC3E}">
        <p14:creationId xmlns:p14="http://schemas.microsoft.com/office/powerpoint/2010/main" val="1868986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145" indent="0">
              <a:buNone/>
              <a:defRPr sz="2800"/>
            </a:lvl2pPr>
            <a:lvl3pPr marL="914290" indent="0">
              <a:buNone/>
              <a:defRPr sz="2400"/>
            </a:lvl3pPr>
            <a:lvl4pPr marL="1371435" indent="0">
              <a:buNone/>
              <a:defRPr sz="2000"/>
            </a:lvl4pPr>
            <a:lvl5pPr marL="1828581" indent="0">
              <a:buNone/>
              <a:defRPr sz="2000"/>
            </a:lvl5pPr>
            <a:lvl6pPr marL="2285726" indent="0">
              <a:buNone/>
              <a:defRPr sz="2000"/>
            </a:lvl6pPr>
            <a:lvl7pPr marL="2742871" indent="0">
              <a:buNone/>
              <a:defRPr sz="2000"/>
            </a:lvl7pPr>
            <a:lvl8pPr marL="3200016" indent="0">
              <a:buNone/>
              <a:defRPr sz="2000"/>
            </a:lvl8pPr>
            <a:lvl9pPr marL="3657161"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145" indent="0">
              <a:buNone/>
              <a:defRPr sz="1200"/>
            </a:lvl2pPr>
            <a:lvl3pPr marL="914290" indent="0">
              <a:buNone/>
              <a:defRPr sz="1000"/>
            </a:lvl3pPr>
            <a:lvl4pPr marL="1371435" indent="0">
              <a:buNone/>
              <a:defRPr sz="900"/>
            </a:lvl4pPr>
            <a:lvl5pPr marL="1828581" indent="0">
              <a:buNone/>
              <a:defRPr sz="900"/>
            </a:lvl5pPr>
            <a:lvl6pPr marL="2285726" indent="0">
              <a:buNone/>
              <a:defRPr sz="900"/>
            </a:lvl6pPr>
            <a:lvl7pPr marL="2742871" indent="0">
              <a:buNone/>
              <a:defRPr sz="900"/>
            </a:lvl7pPr>
            <a:lvl8pPr marL="3200016" indent="0">
              <a:buNone/>
              <a:defRPr sz="900"/>
            </a:lvl8pPr>
            <a:lvl9pPr marL="3657161"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7910C2DA-F3EB-48DD-B289-19C30F2D23C7}" type="datetimeFigureOut">
              <a:rPr kumimoji="1" lang="ja-JP" altLang="en-US" smtClean="0"/>
              <a:t>2018/7/31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A6D242B-6A52-4C5C-AF40-54B5FB6D04E5}" type="slidenum">
              <a:rPr kumimoji="1" lang="ja-JP" altLang="en-US" smtClean="0"/>
              <a:t>‹#›</a:t>
            </a:fld>
            <a:endParaRPr kumimoji="1" lang="ja-JP" altLang="en-US"/>
          </a:p>
        </p:txBody>
      </p:sp>
    </p:spTree>
    <p:extLst>
      <p:ext uri="{BB962C8B-B14F-4D97-AF65-F5344CB8AC3E}">
        <p14:creationId xmlns:p14="http://schemas.microsoft.com/office/powerpoint/2010/main" val="2783275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29" tIns="45715" rIns="91429" bIns="45715"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1"/>
            <a:ext cx="8229600" cy="4525963"/>
          </a:xfrm>
          <a:prstGeom prst="rect">
            <a:avLst/>
          </a:prstGeom>
        </p:spPr>
        <p:txBody>
          <a:bodyPr vert="horz" lIns="91429" tIns="45715" rIns="91429" bIns="45715"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1"/>
            <a:ext cx="2133600" cy="365125"/>
          </a:xfrm>
          <a:prstGeom prst="rect">
            <a:avLst/>
          </a:prstGeom>
        </p:spPr>
        <p:txBody>
          <a:bodyPr vert="horz" lIns="91429" tIns="45715" rIns="91429" bIns="45715" rtlCol="0" anchor="ctr"/>
          <a:lstStyle>
            <a:lvl1pPr algn="l">
              <a:defRPr sz="1200">
                <a:solidFill>
                  <a:schemeClr val="tx1">
                    <a:tint val="75000"/>
                  </a:schemeClr>
                </a:solidFill>
              </a:defRPr>
            </a:lvl1pPr>
          </a:lstStyle>
          <a:p>
            <a:fld id="{7910C2DA-F3EB-48DD-B289-19C30F2D23C7}" type="datetimeFigureOut">
              <a:rPr kumimoji="1" lang="ja-JP" altLang="en-US" smtClean="0"/>
              <a:t>2018/7/31</a:t>
            </a:fld>
            <a:endParaRPr kumimoji="1" lang="ja-JP" altLang="en-US"/>
          </a:p>
        </p:txBody>
      </p:sp>
      <p:sp>
        <p:nvSpPr>
          <p:cNvPr id="5" name="フッター プレースホルダー 4"/>
          <p:cNvSpPr>
            <a:spLocks noGrp="1"/>
          </p:cNvSpPr>
          <p:nvPr>
            <p:ph type="ftr" sz="quarter" idx="3"/>
          </p:nvPr>
        </p:nvSpPr>
        <p:spPr>
          <a:xfrm>
            <a:off x="3124200" y="6356351"/>
            <a:ext cx="2895600" cy="365125"/>
          </a:xfrm>
          <a:prstGeom prst="rect">
            <a:avLst/>
          </a:prstGeom>
        </p:spPr>
        <p:txBody>
          <a:bodyPr vert="horz" lIns="91429" tIns="45715" rIns="91429" bIns="45715"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1"/>
            <a:ext cx="2133600" cy="365125"/>
          </a:xfrm>
          <a:prstGeom prst="rect">
            <a:avLst/>
          </a:prstGeom>
        </p:spPr>
        <p:txBody>
          <a:bodyPr vert="horz" lIns="91429" tIns="45715" rIns="91429" bIns="45715" rtlCol="0" anchor="ctr"/>
          <a:lstStyle>
            <a:lvl1pPr algn="r">
              <a:defRPr sz="1200">
                <a:solidFill>
                  <a:schemeClr val="tx1">
                    <a:tint val="75000"/>
                  </a:schemeClr>
                </a:solidFill>
              </a:defRPr>
            </a:lvl1pPr>
          </a:lstStyle>
          <a:p>
            <a:fld id="{EA6D242B-6A52-4C5C-AF40-54B5FB6D04E5}" type="slidenum">
              <a:rPr kumimoji="1" lang="ja-JP" altLang="en-US" smtClean="0"/>
              <a:t>‹#›</a:t>
            </a:fld>
            <a:endParaRPr kumimoji="1" lang="ja-JP" altLang="en-US"/>
          </a:p>
        </p:txBody>
      </p:sp>
    </p:spTree>
    <p:extLst>
      <p:ext uri="{BB962C8B-B14F-4D97-AF65-F5344CB8AC3E}">
        <p14:creationId xmlns:p14="http://schemas.microsoft.com/office/powerpoint/2010/main" val="21012862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290" rtl="0" eaLnBrk="1" latinLnBrk="0" hangingPunct="1">
        <a:spcBef>
          <a:spcPct val="0"/>
        </a:spcBef>
        <a:buNone/>
        <a:defRPr kumimoji="1" sz="4400" kern="1200">
          <a:solidFill>
            <a:schemeClr val="tx1"/>
          </a:solidFill>
          <a:latin typeface="+mj-lt"/>
          <a:ea typeface="+mj-ea"/>
          <a:cs typeface="+mj-cs"/>
        </a:defRPr>
      </a:lvl1pPr>
    </p:titleStyle>
    <p:bodyStyle>
      <a:lvl1pPr marL="342859" indent="-342859" algn="l" defTabSz="91429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861" indent="-285716" algn="l" defTabSz="91429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2863" indent="-228573" algn="l" defTabSz="91429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008" indent="-228573" algn="l" defTabSz="91429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153" indent="-228573" algn="l" defTabSz="91429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298" indent="-228573" algn="l" defTabSz="91429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443" indent="-228573" algn="l" defTabSz="91429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8589" indent="-228573" algn="l" defTabSz="91429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5734" indent="-228573" algn="l" defTabSz="91429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290" rtl="0" eaLnBrk="1" latinLnBrk="0" hangingPunct="1">
        <a:defRPr kumimoji="1" sz="1800" kern="1200">
          <a:solidFill>
            <a:schemeClr val="tx1"/>
          </a:solidFill>
          <a:latin typeface="+mn-lt"/>
          <a:ea typeface="+mn-ea"/>
          <a:cs typeface="+mn-cs"/>
        </a:defRPr>
      </a:lvl1pPr>
      <a:lvl2pPr marL="457145" algn="l" defTabSz="914290" rtl="0" eaLnBrk="1" latinLnBrk="0" hangingPunct="1">
        <a:defRPr kumimoji="1" sz="1800" kern="1200">
          <a:solidFill>
            <a:schemeClr val="tx1"/>
          </a:solidFill>
          <a:latin typeface="+mn-lt"/>
          <a:ea typeface="+mn-ea"/>
          <a:cs typeface="+mn-cs"/>
        </a:defRPr>
      </a:lvl2pPr>
      <a:lvl3pPr marL="914290" algn="l" defTabSz="914290" rtl="0" eaLnBrk="1" latinLnBrk="0" hangingPunct="1">
        <a:defRPr kumimoji="1" sz="1800" kern="1200">
          <a:solidFill>
            <a:schemeClr val="tx1"/>
          </a:solidFill>
          <a:latin typeface="+mn-lt"/>
          <a:ea typeface="+mn-ea"/>
          <a:cs typeface="+mn-cs"/>
        </a:defRPr>
      </a:lvl3pPr>
      <a:lvl4pPr marL="1371435" algn="l" defTabSz="914290" rtl="0" eaLnBrk="1" latinLnBrk="0" hangingPunct="1">
        <a:defRPr kumimoji="1" sz="1800" kern="1200">
          <a:solidFill>
            <a:schemeClr val="tx1"/>
          </a:solidFill>
          <a:latin typeface="+mn-lt"/>
          <a:ea typeface="+mn-ea"/>
          <a:cs typeface="+mn-cs"/>
        </a:defRPr>
      </a:lvl4pPr>
      <a:lvl5pPr marL="1828581" algn="l" defTabSz="914290" rtl="0" eaLnBrk="1" latinLnBrk="0" hangingPunct="1">
        <a:defRPr kumimoji="1" sz="1800" kern="1200">
          <a:solidFill>
            <a:schemeClr val="tx1"/>
          </a:solidFill>
          <a:latin typeface="+mn-lt"/>
          <a:ea typeface="+mn-ea"/>
          <a:cs typeface="+mn-cs"/>
        </a:defRPr>
      </a:lvl5pPr>
      <a:lvl6pPr marL="2285726" algn="l" defTabSz="914290" rtl="0" eaLnBrk="1" latinLnBrk="0" hangingPunct="1">
        <a:defRPr kumimoji="1" sz="1800" kern="1200">
          <a:solidFill>
            <a:schemeClr val="tx1"/>
          </a:solidFill>
          <a:latin typeface="+mn-lt"/>
          <a:ea typeface="+mn-ea"/>
          <a:cs typeface="+mn-cs"/>
        </a:defRPr>
      </a:lvl6pPr>
      <a:lvl7pPr marL="2742871" algn="l" defTabSz="914290" rtl="0" eaLnBrk="1" latinLnBrk="0" hangingPunct="1">
        <a:defRPr kumimoji="1" sz="1800" kern="1200">
          <a:solidFill>
            <a:schemeClr val="tx1"/>
          </a:solidFill>
          <a:latin typeface="+mn-lt"/>
          <a:ea typeface="+mn-ea"/>
          <a:cs typeface="+mn-cs"/>
        </a:defRPr>
      </a:lvl7pPr>
      <a:lvl8pPr marL="3200016" algn="l" defTabSz="914290" rtl="0" eaLnBrk="1" latinLnBrk="0" hangingPunct="1">
        <a:defRPr kumimoji="1" sz="1800" kern="1200">
          <a:solidFill>
            <a:schemeClr val="tx1"/>
          </a:solidFill>
          <a:latin typeface="+mn-lt"/>
          <a:ea typeface="+mn-ea"/>
          <a:cs typeface="+mn-cs"/>
        </a:defRPr>
      </a:lvl8pPr>
      <a:lvl9pPr marL="3657161" algn="l" defTabSz="91429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chart" Target="../charts/chart15.xml"/></Relationships>
</file>

<file path=ppt/slides/_rels/slide18.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chart" Target="../charts/chart19.xml"/><Relationship Id="rId5" Type="http://schemas.openxmlformats.org/officeDocument/2006/relationships/chart" Target="../charts/chart18.xml"/><Relationship Id="rId4" Type="http://schemas.openxmlformats.org/officeDocument/2006/relationships/chart" Target="../charts/chart17.xml"/></Relationships>
</file>

<file path=ppt/slides/_rels/slide19.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chart" Target="../charts/chart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chart" Target="../charts/chart24.xml"/><Relationship Id="rId5" Type="http://schemas.openxmlformats.org/officeDocument/2006/relationships/chart" Target="../charts/chart23.xml"/><Relationship Id="rId4" Type="http://schemas.openxmlformats.org/officeDocument/2006/relationships/chart" Target="../charts/chart22.xml"/></Relationships>
</file>

<file path=ppt/slides/_rels/slide21.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chart" Target="../charts/chart28.xml"/><Relationship Id="rId5" Type="http://schemas.openxmlformats.org/officeDocument/2006/relationships/chart" Target="../charts/chart27.xml"/><Relationship Id="rId4" Type="http://schemas.openxmlformats.org/officeDocument/2006/relationships/chart" Target="../charts/chart2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chart" Target="../charts/chart30.xml"/></Relationships>
</file>

<file path=ppt/slides/_rels/slide32.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chart" Target="../charts/chart33.xml"/><Relationship Id="rId4" Type="http://schemas.openxmlformats.org/officeDocument/2006/relationships/chart" Target="../charts/chart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chart" Target="../charts/chart35.xml"/></Relationships>
</file>

<file path=ppt/slides/_rels/slide39.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chart" Target="../charts/chart38.xml"/><Relationship Id="rId4" Type="http://schemas.openxmlformats.org/officeDocument/2006/relationships/chart" Target="../charts/chart3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50.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chart" Target="../charts/chart43.xml"/><Relationship Id="rId5" Type="http://schemas.openxmlformats.org/officeDocument/2006/relationships/chart" Target="../charts/chart42.xml"/><Relationship Id="rId4" Type="http://schemas.openxmlformats.org/officeDocument/2006/relationships/chart" Target="../charts/chart41.xml"/></Relationships>
</file>

<file path=ppt/slides/_rels/slide51.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chart" Target="../charts/chart45.xml"/></Relationships>
</file>

<file path=ppt/slides/_rels/slide52.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chart" Target="../charts/chart5.xml"/><Relationship Id="rId4" Type="http://schemas.openxmlformats.org/officeDocument/2006/relationships/chart" Target="../charts/char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chart" Target="../charts/char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chart" Target="../charts/chart10.xml"/><Relationship Id="rId4" Type="http://schemas.openxmlformats.org/officeDocument/2006/relationships/chart" Target="../charts/chart9.xml"/></Relationships>
</file>

<file path=ppt/slides/_rels/slide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chart" Target="../charts/chart13.xml"/><Relationship Id="rId4" Type="http://schemas.openxmlformats.org/officeDocument/2006/relationships/chart" Target="../charts/char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7282908" y="277778"/>
            <a:ext cx="1629410" cy="33855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ja-JP" altLang="en-US" sz="1600">
                <a:solidFill>
                  <a:schemeClr val="tx1"/>
                </a:solidFill>
              </a:rPr>
              <a:t>参考</a:t>
            </a:r>
            <a:r>
              <a:rPr lang="ja-JP" altLang="en-US" sz="1600" smtClean="0">
                <a:solidFill>
                  <a:schemeClr val="tx1"/>
                </a:solidFill>
              </a:rPr>
              <a:t>資料１</a:t>
            </a:r>
            <a:endParaRPr lang="ja-JP" altLang="en-US" sz="1600" dirty="0">
              <a:solidFill>
                <a:schemeClr val="tx1"/>
              </a:solidFill>
            </a:endParaRPr>
          </a:p>
        </p:txBody>
      </p:sp>
      <p:sp>
        <p:nvSpPr>
          <p:cNvPr id="6" name="テキスト ボックス 5"/>
          <p:cNvSpPr txBox="1"/>
          <p:nvPr/>
        </p:nvSpPr>
        <p:spPr>
          <a:xfrm>
            <a:off x="144015" y="1844824"/>
            <a:ext cx="7740353" cy="674588"/>
          </a:xfrm>
          <a:prstGeom prst="rect">
            <a:avLst/>
          </a:prstGeom>
          <a:noFill/>
          <a:effectLst>
            <a:outerShdw blurRad="76200" dist="76200" dir="2700000" algn="tl" rotWithShape="0">
              <a:prstClr val="black">
                <a:alpha val="40000"/>
              </a:prstClr>
            </a:outerShdw>
          </a:effectLst>
        </p:spPr>
        <p:txBody>
          <a:bodyPr wrap="square" rtlCol="0" anchor="ctr" anchorCtr="0">
            <a:noAutofit/>
          </a:bodyPr>
          <a:lstStyle/>
          <a:p>
            <a:r>
              <a:rPr kumimoji="1" lang="ja-JP" altLang="en-US" spc="300" dirty="0" smtClean="0">
                <a:solidFill>
                  <a:srgbClr val="0066FF"/>
                </a:solidFill>
                <a:latin typeface="HGP創英角ｺﾞｼｯｸUB" panose="020B0900000000000000" pitchFamily="50" charset="-128"/>
                <a:ea typeface="HGP創英角ｺﾞｼｯｸUB" panose="020B0900000000000000" pitchFamily="50" charset="-128"/>
              </a:rPr>
              <a:t>住まうビジョン・大阪</a:t>
            </a:r>
            <a:r>
              <a:rPr lang="ja-JP" altLang="en-US" spc="300" dirty="0" smtClean="0">
                <a:solidFill>
                  <a:srgbClr val="0066FF"/>
                </a:solidFill>
                <a:latin typeface="HGP創英角ｺﾞｼｯｸUB" panose="020B0900000000000000" pitchFamily="50" charset="-128"/>
                <a:ea typeface="HGP創英角ｺﾞｼｯｸUB" panose="020B0900000000000000" pitchFamily="50" charset="-128"/>
              </a:rPr>
              <a:t>の進捗状況　関連資料</a:t>
            </a:r>
            <a:endParaRPr kumimoji="1" lang="ja-JP" altLang="en-US" spc="300" dirty="0">
              <a:solidFill>
                <a:srgbClr val="0066FF"/>
              </a:solidFill>
              <a:latin typeface="HGP創英角ｺﾞｼｯｸUB" panose="020B0900000000000000" pitchFamily="50" charset="-128"/>
              <a:ea typeface="HGP創英角ｺﾞｼｯｸUB" panose="020B0900000000000000" pitchFamily="50" charset="-128"/>
            </a:endParaRPr>
          </a:p>
        </p:txBody>
      </p:sp>
      <p:sp>
        <p:nvSpPr>
          <p:cNvPr id="7" name="Rectangle 1"/>
          <p:cNvSpPr>
            <a:spLocks noChangeArrowheads="1"/>
          </p:cNvSpPr>
          <p:nvPr/>
        </p:nvSpPr>
        <p:spPr bwMode="auto">
          <a:xfrm>
            <a:off x="791580" y="2636912"/>
            <a:ext cx="7560840" cy="792088"/>
          </a:xfrm>
          <a:prstGeom prst="rect">
            <a:avLst/>
          </a:prstGeom>
          <a:noFill/>
          <a:ln>
            <a:noFill/>
          </a:ln>
          <a:effectLs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ctr" eaLnBrk="1" hangingPunct="1"/>
            <a:r>
              <a:rPr lang="ja-JP" altLang="en-US" sz="3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みんな</a:t>
            </a:r>
            <a:r>
              <a:rPr lang="ja-JP" altLang="en-US" sz="3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で</a:t>
            </a:r>
            <a:r>
              <a:rPr lang="ja-JP" altLang="en-US" sz="3200" dirty="0" err="1">
                <a:solidFill>
                  <a:srgbClr val="000000"/>
                </a:solidFill>
                <a:latin typeface="Meiryo UI" panose="020B0604030504040204" pitchFamily="50" charset="-128"/>
                <a:ea typeface="Meiryo UI" panose="020B0604030504040204" pitchFamily="50" charset="-128"/>
                <a:cs typeface="Meiryo UI" panose="020B0604030504040204" pitchFamily="50" charset="-128"/>
              </a:rPr>
              <a:t>めざ</a:t>
            </a:r>
            <a:r>
              <a:rPr lang="ja-JP" altLang="en-US" sz="3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そう値及び各施策の現状</a:t>
            </a:r>
          </a:p>
        </p:txBody>
      </p:sp>
      <p:sp>
        <p:nvSpPr>
          <p:cNvPr id="9" name="スライド番号プレースホルダー 3"/>
          <p:cNvSpPr>
            <a:spLocks noGrp="1"/>
          </p:cNvSpPr>
          <p:nvPr>
            <p:ph type="sldNum" sz="quarter" idx="12"/>
          </p:nvPr>
        </p:nvSpPr>
        <p:spPr>
          <a:xfrm>
            <a:off x="8368281" y="6597352"/>
            <a:ext cx="775471" cy="270321"/>
          </a:xfrm>
        </p:spPr>
        <p:txBody>
          <a:bodyPr/>
          <a:lstStyle/>
          <a:p>
            <a:fld id="{6C81B660-91B5-4B89-8AE3-65DE466522A0}" type="slidenum">
              <a:rPr kumimoji="1" lang="ja-JP" altLang="en-US"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fld>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サブタイトル 2"/>
          <p:cNvSpPr txBox="1">
            <a:spLocks/>
          </p:cNvSpPr>
          <p:nvPr/>
        </p:nvSpPr>
        <p:spPr bwMode="auto">
          <a:xfrm>
            <a:off x="2591780" y="3429000"/>
            <a:ext cx="3960440" cy="396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28</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29</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年度末実績）</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Rectangle 1"/>
          <p:cNvSpPr>
            <a:spLocks noChangeArrowheads="1"/>
          </p:cNvSpPr>
          <p:nvPr/>
        </p:nvSpPr>
        <p:spPr bwMode="auto">
          <a:xfrm>
            <a:off x="1547664" y="5805264"/>
            <a:ext cx="6048672" cy="792088"/>
          </a:xfrm>
          <a:prstGeom prst="rect">
            <a:avLst/>
          </a:prstGeom>
          <a:noFill/>
          <a:ln>
            <a:noFill/>
          </a:ln>
          <a:effectLs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ctr" eaLnBrk="1" hangingPunct="1">
              <a:lnSpc>
                <a:spcPct val="150000"/>
              </a:lnSpc>
            </a:pPr>
            <a:r>
              <a:rPr lang="ja-JP" altLang="en-US" sz="16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6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16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年８月</a:t>
            </a:r>
            <a:r>
              <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１</a:t>
            </a:r>
            <a:r>
              <a:rPr lang="ja-JP" altLang="en-US" sz="16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日</a:t>
            </a:r>
            <a:endParaRPr lang="en-US" altLang="ja-JP" sz="16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ctr" eaLnBrk="1" hangingPunct="1">
              <a:lnSpc>
                <a:spcPct val="150000"/>
              </a:lnSpc>
            </a:pPr>
            <a:r>
              <a:rPr lang="ja-JP" altLang="en-US" sz="16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第</a:t>
            </a:r>
            <a:r>
              <a:rPr lang="en-US" altLang="ja-JP" sz="16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6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２回大阪府住宅まちづくり審議会　資料</a:t>
            </a:r>
            <a:endPar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Rectangle 1"/>
          <p:cNvSpPr>
            <a:spLocks noChangeArrowheads="1"/>
          </p:cNvSpPr>
          <p:nvPr/>
        </p:nvSpPr>
        <p:spPr bwMode="auto">
          <a:xfrm>
            <a:off x="2401719" y="4293096"/>
            <a:ext cx="4340563" cy="936104"/>
          </a:xfrm>
          <a:prstGeom prst="rect">
            <a:avLst/>
          </a:prstGeom>
          <a:noFill/>
          <a:ln w="12700">
            <a:solidFill>
              <a:schemeClr val="tx1"/>
            </a:solidFill>
            <a:prstDash val="dash"/>
          </a:ln>
          <a:effectLst/>
          <a:extLst/>
        </p:spPr>
        <p:txBody>
          <a:bodyPr wrap="none" lIns="90000" tIns="46800" rIns="90000" bIns="46800" anchor="t" anchorCtr="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ctr" eaLnBrk="1" hangingPunct="1">
              <a:lnSpc>
                <a:spcPct val="150000"/>
              </a:lnSpc>
            </a:pPr>
            <a:r>
              <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第４１回審議会資料からの変更</a:t>
            </a:r>
            <a:r>
              <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p>
          <a:p>
            <a:pPr eaLnBrk="1" hangingPunct="1">
              <a:lnSpc>
                <a:spcPct val="150000"/>
              </a:lnSpc>
            </a:pP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・「みんなで</a:t>
            </a:r>
            <a:r>
              <a:rPr lang="ja-JP" altLang="en-US" sz="1200" dirty="0" err="1"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めざ</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そう値」について平成</a:t>
            </a:r>
            <a:r>
              <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29</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年度末時点の数値を反映</a:t>
            </a:r>
            <a:endPar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ct val="150000"/>
              </a:lnSpc>
            </a:pP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・「進捗状況」については下線部を更新</a:t>
            </a:r>
            <a:endPar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5141426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246614425"/>
              </p:ext>
            </p:extLst>
          </p:nvPr>
        </p:nvGraphicFramePr>
        <p:xfrm>
          <a:off x="145604" y="762721"/>
          <a:ext cx="8898657" cy="6268994"/>
        </p:xfrm>
        <a:graphic>
          <a:graphicData uri="http://schemas.openxmlformats.org/drawingml/2006/table">
            <a:tbl>
              <a:tblPr firstRow="1" bandRow="1">
                <a:tableStyleId>{5C22544A-7EE6-4342-B048-85BDC9FD1C3A}</a:tableStyleId>
              </a:tblPr>
              <a:tblGrid>
                <a:gridCol w="2698204"/>
                <a:gridCol w="6200453"/>
              </a:tblGrid>
              <a:tr h="129064">
                <a:tc>
                  <a:txBody>
                    <a:bodyPr/>
                    <a:lstStyle/>
                    <a:p>
                      <a:pPr algn="ctr">
                        <a:lnSpc>
                          <a:spcPct val="100000"/>
                        </a:lnSpc>
                        <a:spcBef>
                          <a:spcPts val="0"/>
                        </a:spcBef>
                        <a:spcAft>
                          <a:spcPts val="0"/>
                        </a:spcAft>
                      </a:pPr>
                      <a:r>
                        <a:rPr kumimoji="1" lang="ja-JP" altLang="en-US" sz="1200" u="none" dirty="0" smtClean="0">
                          <a:latin typeface="HGPｺﾞｼｯｸM" panose="020B0600000000000000" pitchFamily="50" charset="-128"/>
                          <a:ea typeface="HGPｺﾞｼｯｸM" panose="020B0600000000000000" pitchFamily="50" charset="-128"/>
                        </a:rPr>
                        <a:t>施策の方向性</a:t>
                      </a:r>
                      <a:endParaRPr kumimoji="1" lang="ja-JP" altLang="en-US" sz="1200" u="none" dirty="0">
                        <a:latin typeface="HGPｺﾞｼｯｸM" panose="020B0600000000000000" pitchFamily="50" charset="-128"/>
                        <a:ea typeface="HGPｺﾞｼｯｸM" panose="020B0600000000000000" pitchFamily="50" charset="-128"/>
                      </a:endParaRPr>
                    </a:p>
                  </a:txBody>
                  <a:tcPr marL="84406" marR="84406" anchor="ctr">
                    <a:lnL w="12700" cmpd="sng">
                      <a:noFill/>
                    </a:lnL>
                    <a:lnR w="12700" cap="flat" cmpd="sng" algn="ctr">
                      <a:solidFill>
                        <a:schemeClr val="bg2"/>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tcPr>
                </a:tc>
                <a:tc>
                  <a:txBody>
                    <a:bodyPr/>
                    <a:lstStyle/>
                    <a:p>
                      <a:pPr algn="ctr">
                        <a:lnSpc>
                          <a:spcPct val="100000"/>
                        </a:lnSpc>
                        <a:spcBef>
                          <a:spcPts val="0"/>
                        </a:spcBef>
                        <a:spcAft>
                          <a:spcPts val="0"/>
                        </a:spcAft>
                      </a:pPr>
                      <a:r>
                        <a:rPr kumimoji="1" lang="ja-JP" altLang="en-US" sz="1200" u="none" dirty="0" smtClean="0">
                          <a:latin typeface="HGPｺﾞｼｯｸM" panose="020B0600000000000000" pitchFamily="50" charset="-128"/>
                          <a:ea typeface="HGPｺﾞｼｯｸM" panose="020B0600000000000000" pitchFamily="50" charset="-128"/>
                        </a:rPr>
                        <a:t>進捗状況（平成</a:t>
                      </a:r>
                      <a:r>
                        <a:rPr kumimoji="1" lang="en-US" altLang="ja-JP" sz="1200" u="none" dirty="0" smtClean="0">
                          <a:latin typeface="HGPｺﾞｼｯｸM" panose="020B0600000000000000" pitchFamily="50" charset="-128"/>
                          <a:ea typeface="HGPｺﾞｼｯｸM" panose="020B0600000000000000" pitchFamily="50" charset="-128"/>
                        </a:rPr>
                        <a:t>28</a:t>
                      </a:r>
                      <a:r>
                        <a:rPr kumimoji="1" lang="ja-JP" altLang="en-US" sz="1200" u="none" dirty="0" smtClean="0">
                          <a:latin typeface="HGPｺﾞｼｯｸM" panose="020B0600000000000000" pitchFamily="50" charset="-128"/>
                          <a:ea typeface="HGPｺﾞｼｯｸM" panose="020B0600000000000000" pitchFamily="50" charset="-128"/>
                        </a:rPr>
                        <a:t>年度～）</a:t>
                      </a:r>
                      <a:endParaRPr kumimoji="1" lang="ja-JP" altLang="en-US" sz="1200" u="none" dirty="0">
                        <a:latin typeface="HGPｺﾞｼｯｸM" panose="020B0600000000000000" pitchFamily="50" charset="-128"/>
                        <a:ea typeface="HGPｺﾞｼｯｸM" panose="020B0600000000000000" pitchFamily="50" charset="-128"/>
                      </a:endParaRPr>
                    </a:p>
                  </a:txBody>
                  <a:tcPr marL="84406" marR="84406" anchor="ctr">
                    <a:lnL w="12700" cap="flat" cmpd="sng" algn="ctr">
                      <a:solidFill>
                        <a:schemeClr val="bg2"/>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tcPr>
                </a:tc>
              </a:tr>
              <a:tr h="615755">
                <a:tc>
                  <a:txBody>
                    <a:bodyPr/>
                    <a:lstStyle/>
                    <a:p>
                      <a:pPr marL="0" marR="0" indent="0" algn="l" defTabSz="914290" rtl="0" eaLnBrk="1" fontAlgn="auto" latinLnBrk="0" hangingPunct="1">
                        <a:lnSpc>
                          <a:spcPct val="100000"/>
                        </a:lnSpc>
                        <a:spcBef>
                          <a:spcPts val="0"/>
                        </a:spcBef>
                        <a:spcAft>
                          <a:spcPts val="0"/>
                        </a:spcAft>
                        <a:buClrTx/>
                        <a:buSzTx/>
                        <a:buFontTx/>
                        <a:buNone/>
                        <a:tabLst/>
                        <a:defRPr/>
                      </a:pPr>
                      <a:r>
                        <a:rPr kumimoji="1" lang="ja-JP" altLang="en-US" sz="1050" b="1" u="sng" kern="1200" dirty="0" smtClean="0">
                          <a:solidFill>
                            <a:schemeClr val="tx1"/>
                          </a:solidFill>
                          <a:effectLst/>
                          <a:latin typeface="HGPｺﾞｼｯｸM" panose="020B0600000000000000" pitchFamily="50" charset="-128"/>
                          <a:ea typeface="HGPｺﾞｼｯｸM" panose="020B0600000000000000" pitchFamily="50" charset="-128"/>
                          <a:cs typeface="+mn-cs"/>
                        </a:rPr>
                        <a:t>①グランドデザインに基づく魅力ある都市空間の創造</a:t>
                      </a:r>
                      <a:endParaRPr kumimoji="1" lang="ja-JP" altLang="ja-JP" sz="1050" b="1" u="sng"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　「グランドデザイン・大阪」に基づく民間主導による都市空間創造（６エリア）</a:t>
                      </a:r>
                    </a:p>
                  </a:txBody>
                  <a:tcPr marL="84406" marR="84406">
                    <a:lnL w="12700" cmpd="sng">
                      <a:noFill/>
                    </a:lnL>
                    <a:lnR w="12700" cap="flat" cmpd="sng" algn="ctr">
                      <a:solidFill>
                        <a:schemeClr val="bg2"/>
                      </a:solidFill>
                      <a:prstDash val="solid"/>
                      <a:round/>
                      <a:headEnd type="none" w="med" len="med"/>
                      <a:tailEnd type="none" w="med" len="med"/>
                    </a:lnR>
                    <a:lnT w="38100" cmpd="sng">
                      <a:noFill/>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ap="flat" cmpd="sng" algn="ctr">
                      <a:solidFill>
                        <a:schemeClr val="bg2"/>
                      </a:solidFill>
                      <a:prstDash val="solid"/>
                      <a:round/>
                      <a:headEnd type="none" w="med" len="med"/>
                      <a:tailEnd type="none" w="med" len="med"/>
                    </a:lnL>
                    <a:lnR w="12700" cmpd="sng">
                      <a:noFill/>
                    </a:lnR>
                    <a:lnT w="38100" cmpd="sng">
                      <a:noFill/>
                    </a:lnT>
                    <a:lnB w="12700" cap="flat" cmpd="sng" algn="ctr">
                      <a:noFill/>
                      <a:prstDash val="dash"/>
                      <a:round/>
                      <a:headEnd type="none" w="med" len="med"/>
                      <a:tailEnd type="none" w="med" len="med"/>
                    </a:lnB>
                    <a:lnTlToBr w="12700" cmpd="sng">
                      <a:noFill/>
                      <a:prstDash val="solid"/>
                    </a:lnTlToBr>
                    <a:lnBlToTr w="12700" cmpd="sng">
                      <a:noFill/>
                      <a:prstDash val="solid"/>
                    </a:lnBlToTr>
                  </a:tcPr>
                </a:tc>
              </a:tr>
              <a:tr h="235516">
                <a:tc>
                  <a:txBody>
                    <a:bodyPr/>
                    <a:lstStyle/>
                    <a:p>
                      <a:pPr marL="92075" marR="0" indent="-92075" algn="l" defTabSz="914290" rtl="0" eaLnBrk="1" fontAlgn="auto" latinLnBrk="0" hangingPunct="1">
                        <a:lnSpc>
                          <a:spcPts val="11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○「新大阪・大阪エリア」：</a:t>
                      </a:r>
                    </a:p>
                    <a:p>
                      <a:pPr marL="92075" marR="0" indent="-92075" algn="l" defTabSz="914290" rtl="0" eaLnBrk="1" fontAlgn="auto" latinLnBrk="0" hangingPunct="1">
                        <a:lnSpc>
                          <a:spcPts val="11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　　うめきた２期のまちづくり、まち全体を包み込む「みどり」の空間となるよう、府民や企業等から寄付を募るなどの取組</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ap="flat" cmpd="sng" algn="ctr">
                      <a:solidFill>
                        <a:schemeClr val="bg2"/>
                      </a:solidFill>
                      <a:prstDash val="solid"/>
                      <a:round/>
                      <a:headEnd type="none" w="med" len="med"/>
                      <a:tailEnd type="none" w="med" len="med"/>
                    </a:lnR>
                    <a:lnT w="12700" cap="flat" cmpd="sng" algn="ctr">
                      <a:noFill/>
                      <a:prstDash val="dash"/>
                      <a:round/>
                      <a:headEnd type="none" w="med" len="med"/>
                      <a:tailEnd type="none" w="med" len="med"/>
                    </a:lnT>
                    <a:lnB w="9525"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marR="0" indent="-92075" algn="l" defTabSz="914290" rtl="0" eaLnBrk="1" fontAlgn="auto" latinLnBrk="0" hangingPunct="1">
                        <a:lnSpc>
                          <a:spcPts val="1100"/>
                        </a:lnSpc>
                        <a:spcBef>
                          <a:spcPts val="0"/>
                        </a:spcBef>
                        <a:spcAft>
                          <a:spcPts val="0"/>
                        </a:spcAft>
                        <a:buClrTx/>
                        <a:buSzTx/>
                        <a:buFontTx/>
                        <a:buNone/>
                        <a:tabLst/>
                        <a:defRPr/>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・「うめきた２期区域まちづくりの方針」に掲げる中核機能のテーマとして「ライフデザイン・イノベーション」を決定（</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H28.4</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ts val="11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・「全面みどり化」に向けた寄附の受付を開始（</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H28.10</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より）</a:t>
                      </a: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ts val="11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・「うめきた２期みどりとイノベーションの融合拠点形成推進協議会」を設立（</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H29.6</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lvl="0" indent="-92075" algn="l" defTabSz="914290" rtl="0" eaLnBrk="1" fontAlgn="auto" latinLnBrk="0" hangingPunct="1">
                        <a:lnSpc>
                          <a:spcPts val="11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srgbClr val="FF0000"/>
                          </a:solidFill>
                          <a:effectLst/>
                          <a:uLnTx/>
                          <a:uFillTx/>
                          <a:latin typeface="HGPｺﾞｼｯｸM" panose="020B0600000000000000" pitchFamily="50" charset="-128"/>
                          <a:ea typeface="HGPｺﾞｼｯｸM" panose="020B0600000000000000" pitchFamily="50" charset="-128"/>
                          <a:cs typeface="+mn-cs"/>
                        </a:rPr>
                        <a:t>・</a:t>
                      </a:r>
                      <a:r>
                        <a:rPr kumimoji="1" lang="ja-JP" altLang="en-US" sz="1050" b="0" i="0" u="sng" strike="noStrike" kern="1200" cap="none" spc="0" normalizeH="0" baseline="0" noProof="0" dirty="0" smtClean="0">
                          <a:ln>
                            <a:noFill/>
                          </a:ln>
                          <a:solidFill>
                            <a:srgbClr val="FF0000"/>
                          </a:solidFill>
                          <a:effectLst/>
                          <a:uLnTx/>
                          <a:uFillTx/>
                          <a:latin typeface="HGPｺﾞｼｯｸM" panose="020B0600000000000000" pitchFamily="50" charset="-128"/>
                          <a:ea typeface="HGPｺﾞｼｯｸM" panose="020B0600000000000000" pitchFamily="50" charset="-128"/>
                          <a:cs typeface="+mn-cs"/>
                        </a:rPr>
                        <a:t>開発事業者の募集を開始（</a:t>
                      </a:r>
                      <a:r>
                        <a:rPr kumimoji="1" lang="en-US" altLang="ja-JP" sz="1050" b="0" i="0" u="sng" strike="noStrike" kern="1200" cap="none" spc="0" normalizeH="0" baseline="0" noProof="0" dirty="0" smtClean="0">
                          <a:ln>
                            <a:noFill/>
                          </a:ln>
                          <a:solidFill>
                            <a:srgbClr val="FF0000"/>
                          </a:solidFill>
                          <a:effectLst/>
                          <a:uLnTx/>
                          <a:uFillTx/>
                          <a:latin typeface="HGPｺﾞｼｯｸM" panose="020B0600000000000000" pitchFamily="50" charset="-128"/>
                          <a:ea typeface="HGPｺﾞｼｯｸM" panose="020B0600000000000000" pitchFamily="50" charset="-128"/>
                          <a:cs typeface="+mn-cs"/>
                        </a:rPr>
                        <a:t>H29.12</a:t>
                      </a:r>
                      <a:r>
                        <a:rPr kumimoji="1" lang="ja-JP" altLang="en-US" sz="1050" b="0" i="0" u="sng" strike="noStrike" kern="1200" cap="none" spc="0" normalizeH="0" baseline="0" noProof="0" dirty="0" smtClean="0">
                          <a:ln>
                            <a:noFill/>
                          </a:ln>
                          <a:solidFill>
                            <a:srgbClr val="FF0000"/>
                          </a:solidFill>
                          <a:effectLst/>
                          <a:uLnTx/>
                          <a:uFillTx/>
                          <a:latin typeface="HGPｺﾞｼｯｸM" panose="020B0600000000000000" pitchFamily="50" charset="-128"/>
                          <a:ea typeface="HGPｺﾞｼｯｸM" panose="020B0600000000000000" pitchFamily="50" charset="-128"/>
                          <a:cs typeface="+mn-cs"/>
                        </a:rPr>
                        <a:t>）</a:t>
                      </a: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ts val="1100"/>
                        </a:lnSpc>
                        <a:spcBef>
                          <a:spcPts val="0"/>
                        </a:spcBef>
                        <a:spcAft>
                          <a:spcPts val="0"/>
                        </a:spcAft>
                      </a:pPr>
                      <a:r>
                        <a:rPr kumimoji="1" lang="ja-JP" altLang="en-US" sz="1050" u="none"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第</a:t>
                      </a:r>
                      <a:r>
                        <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1</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回大阪駅周辺・中之島・御堂筋周辺地域都市再生緊急整備協議会幹事会を開催（</a:t>
                      </a:r>
                      <a:r>
                        <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H29.12</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a:t>
                      </a:r>
                      <a:endParaRPr kumimoji="1" lang="en-US" altLang="ja-JP" sz="1050" b="0" i="0" u="sng" strike="noStrike" kern="1200" cap="none" spc="0" normalizeH="0" baseline="0" noProof="0" dirty="0" smtClean="0">
                        <a:ln>
                          <a:noFill/>
                        </a:ln>
                        <a:solidFill>
                          <a:srgbClr val="FF0000"/>
                        </a:solidFill>
                        <a:effectLst/>
                        <a:uLnTx/>
                        <a:uFillTx/>
                        <a:latin typeface="HGPｺﾞｼｯｸM" panose="020B0600000000000000" pitchFamily="50" charset="-128"/>
                        <a:ea typeface="HGPｺﾞｼｯｸM" panose="020B0600000000000000" pitchFamily="50" charset="-128"/>
                        <a:cs typeface="+mn-cs"/>
                      </a:endParaRPr>
                    </a:p>
                  </a:txBody>
                  <a:tcPr marL="84406" marR="84406">
                    <a:lnL w="12700" cap="flat" cmpd="sng" algn="ctr">
                      <a:solidFill>
                        <a:schemeClr val="bg2"/>
                      </a:solidFill>
                      <a:prstDash val="solid"/>
                      <a:round/>
                      <a:headEnd type="none" w="med" len="med"/>
                      <a:tailEnd type="none" w="med" len="med"/>
                    </a:lnL>
                    <a:lnR w="12700" cmpd="sng">
                      <a:noFill/>
                    </a:lnR>
                    <a:lnT w="12700" cap="flat" cmpd="sng" algn="ctr">
                      <a:noFill/>
                      <a:prstDash val="dash"/>
                      <a:round/>
                      <a:headEnd type="none" w="med" len="med"/>
                      <a:tailEnd type="none" w="med" len="med"/>
                    </a:lnT>
                    <a:lnB w="9525" cap="flat" cmpd="sng" algn="ctr">
                      <a:noFill/>
                      <a:prstDash val="dash"/>
                      <a:round/>
                      <a:headEnd type="none" w="med" len="med"/>
                      <a:tailEnd type="none" w="med" len="med"/>
                    </a:lnB>
                    <a:lnTlToBr w="12700" cmpd="sng">
                      <a:noFill/>
                      <a:prstDash val="solid"/>
                    </a:lnTlToBr>
                    <a:lnBlToTr w="12700" cmpd="sng">
                      <a:noFill/>
                      <a:prstDash val="solid"/>
                    </a:lnBlToTr>
                  </a:tcPr>
                </a:tc>
              </a:tr>
              <a:tr h="440100">
                <a:tc>
                  <a:txBody>
                    <a:bodyPr/>
                    <a:lstStyle/>
                    <a:p>
                      <a:pPr marL="92075" marR="0" indent="-92075" algn="l" defTabSz="914290" rtl="0" eaLnBrk="1" fontAlgn="auto" latinLnBrk="0" hangingPunct="1">
                        <a:lnSpc>
                          <a:spcPts val="11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○「なんば・天王寺・あべのエリア」：</a:t>
                      </a:r>
                    </a:p>
                    <a:p>
                      <a:pPr marL="92075" marR="0" indent="-92075" algn="l" defTabSz="914290" rtl="0" eaLnBrk="1" fontAlgn="auto" latinLnBrk="0" hangingPunct="1">
                        <a:lnSpc>
                          <a:spcPts val="11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　　なんば駅前の歩行者を中心とした空間創造、ＬＲＴ・みどりのネットワークの形成に向けた取組み</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ap="flat" cmpd="sng" algn="ctr">
                      <a:solidFill>
                        <a:schemeClr val="bg2"/>
                      </a:solidFill>
                      <a:prstDash val="solid"/>
                      <a:round/>
                      <a:headEnd type="none" w="med" len="med"/>
                      <a:tailEnd type="none" w="med" len="med"/>
                    </a:lnR>
                    <a:lnT w="9525" cap="flat" cmpd="sng" algn="ctr">
                      <a:noFill/>
                      <a:prstDash val="dash"/>
                      <a:round/>
                      <a:headEnd type="none" w="med" len="med"/>
                      <a:tailEnd type="none" w="med" len="med"/>
                    </a:lnT>
                    <a:lnB w="9525"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ts val="11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・なんば駅前のみどり化に向け、地元協議会、府、市、大阪商工会議所が連携し、なんば駅周辺道路空間の再編に向けた社会実験を</a:t>
                      </a:r>
                      <a:r>
                        <a:rPr kumimoji="1" lang="ja-JP" altLang="en-US" sz="1050"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実施</a:t>
                      </a:r>
                      <a:r>
                        <a:rPr kumimoji="1" lang="en-US" altLang="ja-JP" sz="1050"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(H28.11)</a:t>
                      </a:r>
                      <a:r>
                        <a:rPr kumimoji="1" lang="ja-JP" altLang="en-US" sz="1050" kern="1200" baseline="0" dirty="0" err="1"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「なんば駅周辺道路空間の再編にかかる基本計画」を策定（</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H29.4</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なんば駅前広場部分の</a:t>
                      </a:r>
                      <a:r>
                        <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H32</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年度オープンに向けた整備スケジュールを公表（</a:t>
                      </a:r>
                      <a:r>
                        <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H30.2</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a:t>
                      </a:r>
                      <a:endPar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endParaRPr>
                    </a:p>
                    <a:p>
                      <a:pPr marL="92075" indent="-92075" algn="l">
                        <a:lnSpc>
                          <a:spcPts val="11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LRT</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・みどりのネットワークの形成に向け、学識等の関係者とともに地元のまちづくり勉強会の活動を支援し、気運を醸成</a:t>
                      </a: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ap="flat" cmpd="sng" algn="ctr">
                      <a:solidFill>
                        <a:schemeClr val="bg2"/>
                      </a:solidFill>
                      <a:prstDash val="solid"/>
                      <a:round/>
                      <a:headEnd type="none" w="med" len="med"/>
                      <a:tailEnd type="none" w="med" len="med"/>
                    </a:lnL>
                    <a:lnR w="12700" cmpd="sng">
                      <a:noFill/>
                    </a:lnR>
                    <a:lnT w="9525" cap="flat" cmpd="sng" algn="ctr">
                      <a:noFill/>
                      <a:prstDash val="dash"/>
                      <a:round/>
                      <a:headEnd type="none" w="med" len="med"/>
                      <a:tailEnd type="none" w="med" len="med"/>
                    </a:lnT>
                    <a:lnB w="9525" cap="flat" cmpd="sng" algn="ctr">
                      <a:noFill/>
                      <a:prstDash val="dash"/>
                      <a:round/>
                      <a:headEnd type="none" w="med" len="med"/>
                      <a:tailEnd type="none" w="med" len="med"/>
                    </a:lnB>
                    <a:lnTlToBr w="12700" cmpd="sng">
                      <a:noFill/>
                      <a:prstDash val="solid"/>
                    </a:lnTlToBr>
                    <a:lnBlToTr w="12700" cmpd="sng">
                      <a:noFill/>
                      <a:prstDash val="solid"/>
                    </a:lnBlToTr>
                  </a:tcPr>
                </a:tc>
              </a:tr>
              <a:tr h="829467">
                <a:tc>
                  <a:txBody>
                    <a:bodyPr/>
                    <a:lstStyle/>
                    <a:p>
                      <a:pPr marL="92075" marR="0" indent="-92075" algn="l" defTabSz="914290" rtl="0" eaLnBrk="1" fontAlgn="auto" latinLnBrk="0" hangingPunct="1">
                        <a:lnSpc>
                          <a:spcPts val="11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○「大阪城・周辺エリア」：</a:t>
                      </a:r>
                    </a:p>
                    <a:p>
                      <a:pPr marL="92075" marR="0" indent="-92075" algn="l" defTabSz="914290" rtl="0" eaLnBrk="1" fontAlgn="auto" latinLnBrk="0" hangingPunct="1">
                        <a:lnSpc>
                          <a:spcPts val="11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　　大阪城東部地区における「健康医療」、「人材育成」、「観光・集客」などの機能の集積による多世代・多様な人々が集い、交流を育むまちづくり</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ap="flat" cmpd="sng" algn="ctr">
                      <a:solidFill>
                        <a:schemeClr val="bg2"/>
                      </a:solidFill>
                      <a:prstDash val="solid"/>
                      <a:round/>
                      <a:headEnd type="none" w="med" len="med"/>
                      <a:tailEnd type="none" w="med" len="med"/>
                    </a:lnR>
                    <a:lnT w="9525" cap="flat" cmpd="sng" algn="ctr">
                      <a:noFill/>
                      <a:prstDash val="dash"/>
                      <a:round/>
                      <a:headEnd type="none" w="med" len="med"/>
                      <a:tailEnd type="none" w="med" len="med"/>
                    </a:lnT>
                    <a:lnB w="9525"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ts val="11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・「大阪城東部地区のまちづくりの方向性」（素案）を公表（</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H28.7</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）するとともに、地区内の市有地の有効活用について、大阪市が市場調査を実施し、結果を公表</a:t>
                      </a: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ap="flat" cmpd="sng" algn="ctr">
                      <a:solidFill>
                        <a:schemeClr val="bg2"/>
                      </a:solidFill>
                      <a:prstDash val="solid"/>
                      <a:round/>
                      <a:headEnd type="none" w="med" len="med"/>
                      <a:tailEnd type="none" w="med" len="med"/>
                    </a:lnL>
                    <a:lnR w="12700" cmpd="sng">
                      <a:noFill/>
                    </a:lnR>
                    <a:lnT w="9525" cap="flat" cmpd="sng" algn="ctr">
                      <a:noFill/>
                      <a:prstDash val="dash"/>
                      <a:round/>
                      <a:headEnd type="none" w="med" len="med"/>
                      <a:tailEnd type="none" w="med" len="med"/>
                    </a:lnT>
                    <a:lnB w="9525" cap="flat" cmpd="sng" algn="ctr">
                      <a:noFill/>
                      <a:prstDash val="dash"/>
                      <a:round/>
                      <a:headEnd type="none" w="med" len="med"/>
                      <a:tailEnd type="none" w="med" len="med"/>
                    </a:lnB>
                    <a:lnTlToBr w="12700" cmpd="sng">
                      <a:noFill/>
                      <a:prstDash val="solid"/>
                    </a:lnTlToBr>
                    <a:lnBlToTr w="12700" cmpd="sng">
                      <a:noFill/>
                      <a:prstDash val="solid"/>
                    </a:lnBlToTr>
                  </a:tcPr>
                </a:tc>
              </a:tr>
              <a:tr h="623190">
                <a:tc>
                  <a:txBody>
                    <a:bodyPr/>
                    <a:lstStyle/>
                    <a:p>
                      <a:pPr marL="92075" marR="0" indent="-92075" algn="l" defTabSz="914290" rtl="0" eaLnBrk="1" fontAlgn="auto" latinLnBrk="0" hangingPunct="1">
                        <a:lnSpc>
                          <a:spcPts val="11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○「夢洲・咲洲エリア」：</a:t>
                      </a:r>
                    </a:p>
                    <a:p>
                      <a:pPr marL="92075" marR="0" indent="-92075" algn="l" defTabSz="914290" rtl="0" eaLnBrk="1" fontAlgn="auto" latinLnBrk="0" hangingPunct="1">
                        <a:lnSpc>
                          <a:spcPts val="11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　　国際観光エンターテイメント機能や国際戦略総合特区を活用した企業立地等の促進、活性化イベントなどによるにぎわい創出</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ap="flat" cmpd="sng" algn="ctr">
                      <a:solidFill>
                        <a:schemeClr val="bg2"/>
                      </a:solidFill>
                      <a:prstDash val="solid"/>
                      <a:round/>
                      <a:headEnd type="none" w="med" len="med"/>
                      <a:tailEnd type="none" w="med" len="med"/>
                    </a:lnR>
                    <a:lnT w="9525" cap="flat" cmpd="sng" algn="ctr">
                      <a:noFill/>
                      <a:prstDash val="dash"/>
                      <a:round/>
                      <a:headEnd type="none" w="med" len="med"/>
                      <a:tailEnd type="none" w="med" len="med"/>
                    </a:lnT>
                    <a:lnB w="9525"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ts val="11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・夢洲エリアにおいて、夢洲まちづくり構想検討会及び</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WG</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に参加し、夢洲まちづくり構想</a:t>
                      </a:r>
                      <a:r>
                        <a:rPr kumimoji="1" lang="ja-JP" altLang="en-US" sz="1050" strike="noStrik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として公表（</a:t>
                      </a:r>
                      <a:r>
                        <a:rPr kumimoji="1" lang="en-US" altLang="ja-JP" sz="1050" strike="noStrik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H29.8</a:t>
                      </a:r>
                      <a:r>
                        <a:rPr kumimoji="1" lang="ja-JP" altLang="en-US" sz="1050" strike="noStrik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ts val="11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・咲洲エリアにおいて、にぎわい創出のイベントとして咲洲こどもフェスタ（第</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4</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回</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H28.11</a:t>
                      </a:r>
                      <a:r>
                        <a:rPr kumimoji="1" lang="ja-JP" altLang="en-US" sz="1050" kern="1200" baseline="0" dirty="0" err="1"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第</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5</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回</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H29.11</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）を実施</a:t>
                      </a: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ts val="11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・将来のベイエリア全体のまちづくりについて関係事業者等と意見交換を行う「大阪港ベイエリアに関する意見交換会」を実施（</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H29.7</a:t>
                      </a:r>
                      <a:r>
                        <a:rPr kumimoji="1" lang="ja-JP" altLang="en-US" sz="1050" kern="1200" baseline="0" dirty="0" err="1" smtClean="0">
                          <a:solidFill>
                            <a:srgbClr val="FF0000"/>
                          </a:solidFill>
                          <a:effectLst/>
                          <a:latin typeface="HGPｺﾞｼｯｸM" panose="020B0600000000000000" pitchFamily="50" charset="-128"/>
                          <a:ea typeface="HGPｺﾞｼｯｸM" panose="020B0600000000000000" pitchFamily="50" charset="-128"/>
                          <a:cs typeface="+mn-cs"/>
                        </a:rPr>
                        <a:t>、</a:t>
                      </a:r>
                      <a:r>
                        <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H29.12</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ap="flat" cmpd="sng" algn="ctr">
                      <a:solidFill>
                        <a:schemeClr val="bg2"/>
                      </a:solidFill>
                      <a:prstDash val="solid"/>
                      <a:round/>
                      <a:headEnd type="none" w="med" len="med"/>
                      <a:tailEnd type="none" w="med" len="med"/>
                    </a:lnL>
                    <a:lnR w="12700" cmpd="sng">
                      <a:noFill/>
                    </a:lnR>
                    <a:lnT w="9525" cap="flat" cmpd="sng" algn="ctr">
                      <a:noFill/>
                      <a:prstDash val="dash"/>
                      <a:round/>
                      <a:headEnd type="none" w="med" len="med"/>
                      <a:tailEnd type="none" w="med" len="med"/>
                    </a:lnT>
                    <a:lnB w="9525" cap="flat" cmpd="sng" algn="ctr">
                      <a:noFill/>
                      <a:prstDash val="dash"/>
                      <a:round/>
                      <a:headEnd type="none" w="med" len="med"/>
                      <a:tailEnd type="none" w="med" len="med"/>
                    </a:lnB>
                    <a:lnTlToBr w="12700" cmpd="sng">
                      <a:noFill/>
                      <a:prstDash val="solid"/>
                    </a:lnTlToBr>
                    <a:lnBlToTr w="12700" cmpd="sng">
                      <a:noFill/>
                      <a:prstDash val="solid"/>
                    </a:lnBlToTr>
                  </a:tcPr>
                </a:tc>
              </a:tr>
              <a:tr h="533792">
                <a:tc>
                  <a:txBody>
                    <a:bodyPr/>
                    <a:lstStyle/>
                    <a:p>
                      <a:pPr marL="92075" marR="0" indent="-92075" algn="l" defTabSz="914290" rtl="0" eaLnBrk="1" fontAlgn="auto" latinLnBrk="0" hangingPunct="1">
                        <a:lnSpc>
                          <a:spcPts val="11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○「御堂筋・周辺エリア」：</a:t>
                      </a:r>
                    </a:p>
                    <a:p>
                      <a:pPr marL="92075" marR="0" indent="-92075" algn="l" defTabSz="914290" rtl="0" eaLnBrk="1" fontAlgn="auto" latinLnBrk="0" hangingPunct="1">
                        <a:lnSpc>
                          <a:spcPts val="11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　　御堂筋側道の歩行者空間化をはじめとした全面みどり化</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ap="flat" cmpd="sng" algn="ctr">
                      <a:solidFill>
                        <a:schemeClr val="bg2"/>
                      </a:solidFill>
                      <a:prstDash val="solid"/>
                      <a:round/>
                      <a:headEnd type="none" w="med" len="med"/>
                      <a:tailEnd type="none" w="med" len="med"/>
                    </a:lnR>
                    <a:lnT w="9525" cap="flat" cmpd="sng" algn="ctr">
                      <a:noFill/>
                      <a:prstDash val="dash"/>
                      <a:round/>
                      <a:headEnd type="none" w="med" len="med"/>
                      <a:tailEnd type="none" w="med" len="med"/>
                    </a:lnT>
                    <a:lnB w="9525"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ts val="11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・「御堂筋の道路空間再編について（案）（平成</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26</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年度）」をもとに、緩速車線の一部区間において歩行者・自転車通行の安全性や快適性、にぎわい形成等の検証につなげるためモデル整備を実施（</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H28.11</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供用）</a:t>
                      </a: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ts val="1100"/>
                        </a:lnSpc>
                        <a:spcBef>
                          <a:spcPts val="0"/>
                        </a:spcBef>
                        <a:spcAft>
                          <a:spcPts val="0"/>
                        </a:spcAft>
                      </a:pPr>
                      <a:r>
                        <a:rPr kumimoji="1" lang="ja-JP" altLang="en-US" sz="1050" u="none"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御堂筋完成</a:t>
                      </a:r>
                      <a:r>
                        <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80</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周年記念事業として、道路空間を活用したにぎわい創りの社会実験を実施（</a:t>
                      </a:r>
                      <a:r>
                        <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H29.11</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a:t>
                      </a:r>
                    </a:p>
                    <a:p>
                      <a:pPr marL="92075" marR="0" indent="-92075" algn="l" defTabSz="914290" rtl="0" eaLnBrk="1" fontAlgn="auto" latinLnBrk="0" hangingPunct="1">
                        <a:lnSpc>
                          <a:spcPts val="1100"/>
                        </a:lnSpc>
                        <a:spcBef>
                          <a:spcPts val="0"/>
                        </a:spcBef>
                        <a:spcAft>
                          <a:spcPts val="0"/>
                        </a:spcAft>
                        <a:buClrTx/>
                        <a:buSzTx/>
                        <a:buFontTx/>
                        <a:buNone/>
                        <a:tabLst/>
                        <a:defRPr/>
                      </a:pPr>
                      <a:r>
                        <a:rPr kumimoji="1" lang="ja-JP" altLang="en-US" sz="1050" u="none"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第</a:t>
                      </a:r>
                      <a:r>
                        <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1</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回大阪駅周辺・中之島・御堂筋周辺地域都市再生緊急整備協議会幹事会を開催（</a:t>
                      </a:r>
                      <a:r>
                        <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H29.12</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a:t>
                      </a:r>
                      <a:endParaRPr kumimoji="1" lang="en-US" altLang="ja-JP" sz="1050" u="none" kern="1200" baseline="0" dirty="0" smtClean="0">
                        <a:solidFill>
                          <a:srgbClr val="FF0000"/>
                        </a:solidFill>
                        <a:effectLst/>
                        <a:latin typeface="HGPｺﾞｼｯｸM" panose="020B0600000000000000" pitchFamily="50" charset="-128"/>
                        <a:ea typeface="HGPｺﾞｼｯｸM" panose="020B0600000000000000" pitchFamily="50" charset="-128"/>
                        <a:cs typeface="+mn-cs"/>
                      </a:endParaRPr>
                    </a:p>
                    <a:p>
                      <a:pPr marL="92075" indent="-92075" algn="l">
                        <a:lnSpc>
                          <a:spcPts val="1100"/>
                        </a:lnSpc>
                        <a:spcBef>
                          <a:spcPts val="0"/>
                        </a:spcBef>
                        <a:spcAft>
                          <a:spcPts val="0"/>
                        </a:spcAft>
                      </a:pPr>
                      <a:r>
                        <a:rPr kumimoji="1" lang="ja-JP" altLang="en-US" sz="1050" u="none"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側道の歩行者空間化や、長期的には人中心のフルモール化を目指した「御堂筋将来ビジョン（案）」の公表（</a:t>
                      </a:r>
                      <a:r>
                        <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H30.3</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a:t>
                      </a:r>
                    </a:p>
                  </a:txBody>
                  <a:tcPr marL="84406" marR="84406">
                    <a:lnL w="12700" cap="flat" cmpd="sng" algn="ctr">
                      <a:solidFill>
                        <a:schemeClr val="bg2"/>
                      </a:solidFill>
                      <a:prstDash val="solid"/>
                      <a:round/>
                      <a:headEnd type="none" w="med" len="med"/>
                      <a:tailEnd type="none" w="med" len="med"/>
                    </a:lnL>
                    <a:lnR w="12700" cmpd="sng">
                      <a:noFill/>
                    </a:lnR>
                    <a:lnT w="9525" cap="flat" cmpd="sng" algn="ctr">
                      <a:noFill/>
                      <a:prstDash val="dash"/>
                      <a:round/>
                      <a:headEnd type="none" w="med" len="med"/>
                      <a:tailEnd type="none" w="med" len="med"/>
                    </a:lnT>
                    <a:lnB w="9525" cap="flat" cmpd="sng" algn="ctr">
                      <a:noFill/>
                      <a:prstDash val="dash"/>
                      <a:round/>
                      <a:headEnd type="none" w="med" len="med"/>
                      <a:tailEnd type="none" w="med" len="med"/>
                    </a:lnB>
                    <a:lnTlToBr w="12700" cmpd="sng">
                      <a:noFill/>
                      <a:prstDash val="solid"/>
                    </a:lnTlToBr>
                    <a:lnBlToTr w="12700" cmpd="sng">
                      <a:noFill/>
                      <a:prstDash val="solid"/>
                    </a:lnBlToTr>
                  </a:tcPr>
                </a:tc>
              </a:tr>
              <a:tr h="322332">
                <a:tc>
                  <a:txBody>
                    <a:bodyPr/>
                    <a:lstStyle/>
                    <a:p>
                      <a:pPr marL="92075" marR="0" indent="-92075" algn="l" defTabSz="914290" rtl="0" eaLnBrk="1" fontAlgn="auto" latinLnBrk="0" hangingPunct="1">
                        <a:lnSpc>
                          <a:spcPts val="11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○「中之島・周辺エリア」：</a:t>
                      </a:r>
                    </a:p>
                    <a:p>
                      <a:pPr marL="92075" marR="0" indent="-92075" algn="l" defTabSz="914290" rtl="0" eaLnBrk="1" fontAlgn="auto" latinLnBrk="0" hangingPunct="1">
                        <a:lnSpc>
                          <a:spcPts val="11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　　水都大阪のシンボル・歴史の豊かさを生かしたにぎわい創出</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ap="flat" cmpd="sng" algn="ctr">
                      <a:solidFill>
                        <a:schemeClr val="bg2"/>
                      </a:solidFill>
                      <a:prstDash val="solid"/>
                      <a:round/>
                      <a:headEnd type="none" w="med" len="med"/>
                      <a:tailEnd type="none" w="med" len="med"/>
                    </a:lnR>
                    <a:lnT w="9525" cap="flat" cmpd="sng" algn="ctr">
                      <a:noFill/>
                      <a:prstDash val="dash"/>
                      <a:round/>
                      <a:headEnd type="none" w="med" len="med"/>
                      <a:tailEnd type="none" w="med" len="med"/>
                    </a:lnT>
                    <a:lnB w="9525"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ts val="11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・第</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1</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回中之島地域部会を開催し（</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H28.5</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）、都市再生安全確保計画及び整備計画を策定（</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H28.6</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ts val="1100"/>
                        </a:lnSpc>
                        <a:spcBef>
                          <a:spcPts val="0"/>
                        </a:spcBef>
                        <a:spcAft>
                          <a:spcPts val="0"/>
                        </a:spcAft>
                      </a:pPr>
                      <a:r>
                        <a:rPr kumimoji="1" lang="ja-JP" altLang="en-US" sz="1050" u="none"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第</a:t>
                      </a:r>
                      <a:r>
                        <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1</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回大阪駅周辺・中之島・御堂筋周辺地域都市再生緊急整備協議会幹事会を開催（</a:t>
                      </a:r>
                      <a:r>
                        <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H29.12</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a:t>
                      </a:r>
                      <a:endPar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endParaRPr>
                    </a:p>
                  </a:txBody>
                  <a:tcPr marL="84406" marR="84406">
                    <a:lnL w="12700" cap="flat" cmpd="sng" algn="ctr">
                      <a:solidFill>
                        <a:schemeClr val="bg2"/>
                      </a:solidFill>
                      <a:prstDash val="solid"/>
                      <a:round/>
                      <a:headEnd type="none" w="med" len="med"/>
                      <a:tailEnd type="none" w="med" len="med"/>
                    </a:lnL>
                    <a:lnR w="12700" cmpd="sng">
                      <a:noFill/>
                    </a:lnR>
                    <a:lnT w="9525" cap="flat" cmpd="sng" algn="ctr">
                      <a:noFill/>
                      <a:prstDash val="dash"/>
                      <a:round/>
                      <a:headEnd type="none" w="med" len="med"/>
                      <a:tailEnd type="none" w="med" len="med"/>
                    </a:lnT>
                    <a:lnB w="9525" cap="flat" cmpd="sng" algn="ctr">
                      <a:noFill/>
                      <a:prstDash val="dash"/>
                      <a:round/>
                      <a:headEnd type="none" w="med" len="med"/>
                      <a:tailEnd type="none" w="med" len="med"/>
                    </a:lnB>
                    <a:lnTlToBr w="12700" cmpd="sng">
                      <a:noFill/>
                      <a:prstDash val="solid"/>
                    </a:lnTlToBr>
                    <a:lnBlToTr w="12700" cmpd="sng">
                      <a:noFill/>
                      <a:prstDash val="solid"/>
                    </a:lnBlToTr>
                  </a:tcPr>
                </a:tc>
              </a:tr>
              <a:tr h="623687">
                <a:tc>
                  <a:txBody>
                    <a:bodyPr/>
                    <a:lstStyle/>
                    <a:p>
                      <a:pPr marL="92075" marR="0" indent="-92075" algn="l" defTabSz="914290" rtl="0" eaLnBrk="1" fontAlgn="auto" latinLnBrk="0" hangingPunct="1">
                        <a:lnSpc>
                          <a:spcPts val="11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○「グランドデザイン・大阪都市圏」に基づく「広域連携型都市構造」による民間主導の都市空間創造</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ap="flat" cmpd="sng" algn="ctr">
                      <a:solidFill>
                        <a:schemeClr val="bg2"/>
                      </a:solidFill>
                      <a:prstDash val="solid"/>
                      <a:round/>
                      <a:headEnd type="none" w="med" len="med"/>
                      <a:tailEnd type="none" w="med" len="med"/>
                    </a:lnR>
                    <a:lnT w="9525" cap="flat" cmpd="sng" algn="ctr">
                      <a:noFill/>
                      <a:prstDash val="dash"/>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ts val="11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・都市間連携の強化や大胆な土地利用転換を行い、民間主導により人・モノ・情報・投資を呼び込める、府域全体の都市空間創造に向けた大きな方向性を示す「グランドデザイン・大阪都市圏」を策定（</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H28.12</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ap="flat" cmpd="sng" algn="ctr">
                      <a:solidFill>
                        <a:schemeClr val="bg2"/>
                      </a:solidFill>
                      <a:prstDash val="solid"/>
                      <a:round/>
                      <a:headEnd type="none" w="med" len="med"/>
                      <a:tailEnd type="none" w="med" len="med"/>
                    </a:lnL>
                    <a:lnR w="12700" cmpd="sng">
                      <a:noFill/>
                    </a:lnR>
                    <a:lnT w="9525" cap="flat" cmpd="sng" algn="ctr">
                      <a:noFill/>
                      <a:prstDash val="dash"/>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21" name="テキスト ボックス 20"/>
          <p:cNvSpPr txBox="1"/>
          <p:nvPr/>
        </p:nvSpPr>
        <p:spPr>
          <a:xfrm>
            <a:off x="35496" y="474106"/>
            <a:ext cx="4093378" cy="242586"/>
          </a:xfrm>
          <a:prstGeom prst="roundRect">
            <a:avLst/>
          </a:prstGeom>
          <a:solidFill>
            <a:schemeClr val="bg1"/>
          </a:solidFill>
          <a:ln>
            <a:solidFill>
              <a:schemeClr val="tx1">
                <a:lumMod val="50000"/>
                <a:lumOff val="50000"/>
              </a:schemeClr>
            </a:solidFill>
          </a:ln>
        </p:spPr>
        <p:txBody>
          <a:bodyPr wrap="square" lIns="35996" tIns="35996" rIns="35996" bIns="35996" rtlCol="0" anchor="ctr">
            <a:noAutofit/>
          </a:bodyPr>
          <a:lstStyle/>
          <a:p>
            <a:r>
              <a:rPr lang="ja-JP" altLang="en-US" sz="1200" b="1" dirty="0">
                <a:latin typeface="HGPｺﾞｼｯｸM" panose="020B0600000000000000" pitchFamily="50" charset="-128"/>
                <a:ea typeface="HGPｺﾞｼｯｸM" panose="020B0600000000000000" pitchFamily="50" charset="-128"/>
              </a:rPr>
              <a:t>（１）活力と魅力ある都市空間の創造</a:t>
            </a:r>
          </a:p>
        </p:txBody>
      </p:sp>
      <p:sp>
        <p:nvSpPr>
          <p:cNvPr id="8" name="スライド番号プレースホルダー 3"/>
          <p:cNvSpPr>
            <a:spLocks noGrp="1"/>
          </p:cNvSpPr>
          <p:nvPr>
            <p:ph type="sldNum" sz="quarter" idx="12"/>
          </p:nvPr>
        </p:nvSpPr>
        <p:spPr>
          <a:xfrm>
            <a:off x="8368281" y="6597352"/>
            <a:ext cx="775471" cy="270321"/>
          </a:xfrm>
        </p:spPr>
        <p:txBody>
          <a:bodyPr/>
          <a:lstStyle/>
          <a:p>
            <a:fld id="{6C81B660-91B5-4B89-8AE3-65DE466522A0}" type="slidenum">
              <a:rPr kumimoji="1" lang="ja-JP" altLang="en-US"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fld>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Rectangle 1"/>
          <p:cNvSpPr>
            <a:spLocks noChangeArrowheads="1"/>
          </p:cNvSpPr>
          <p:nvPr/>
        </p:nvSpPr>
        <p:spPr bwMode="auto">
          <a:xfrm>
            <a:off x="0" y="1"/>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１</a:t>
            </a:r>
            <a:r>
              <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．国内外から多様な人々を惹きつける住まいと</a:t>
            </a:r>
            <a:r>
              <a:rPr lang="ja-JP" altLang="en-US"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都市の実現</a:t>
            </a:r>
            <a:endPar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9283357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 8"/>
          <p:cNvGraphicFramePr>
            <a:graphicFrameLocks noGrp="1"/>
          </p:cNvGraphicFramePr>
          <p:nvPr>
            <p:extLst>
              <p:ext uri="{D42A27DB-BD31-4B8C-83A1-F6EECF244321}">
                <p14:modId xmlns:p14="http://schemas.microsoft.com/office/powerpoint/2010/main" val="3901876727"/>
              </p:ext>
            </p:extLst>
          </p:nvPr>
        </p:nvGraphicFramePr>
        <p:xfrm>
          <a:off x="122671" y="647020"/>
          <a:ext cx="8898657" cy="1714500"/>
        </p:xfrm>
        <a:graphic>
          <a:graphicData uri="http://schemas.openxmlformats.org/drawingml/2006/table">
            <a:tbl>
              <a:tblPr firstRow="1" bandRow="1">
                <a:tableStyleId>{5C22544A-7EE6-4342-B048-85BDC9FD1C3A}</a:tableStyleId>
              </a:tblPr>
              <a:tblGrid>
                <a:gridCol w="2698204"/>
                <a:gridCol w="6200453"/>
              </a:tblGrid>
              <a:tr h="129064">
                <a:tc>
                  <a:txBody>
                    <a:bodyPr/>
                    <a:lstStyle/>
                    <a:p>
                      <a:pPr algn="ctr">
                        <a:lnSpc>
                          <a:spcPct val="100000"/>
                        </a:lnSpc>
                        <a:spcBef>
                          <a:spcPts val="0"/>
                        </a:spcBef>
                        <a:spcAft>
                          <a:spcPts val="0"/>
                        </a:spcAft>
                      </a:pPr>
                      <a:r>
                        <a:rPr kumimoji="1" lang="ja-JP" altLang="en-US" sz="1050" u="none" dirty="0" smtClean="0">
                          <a:latin typeface="HGPｺﾞｼｯｸM" panose="020B0600000000000000" pitchFamily="50" charset="-128"/>
                          <a:ea typeface="HGPｺﾞｼｯｸM" panose="020B0600000000000000" pitchFamily="50" charset="-128"/>
                        </a:rPr>
                        <a:t>施策の方向性</a:t>
                      </a:r>
                      <a:endParaRPr kumimoji="1" lang="ja-JP" altLang="en-US" sz="1050" u="none" dirty="0">
                        <a:latin typeface="HGPｺﾞｼｯｸM" panose="020B0600000000000000" pitchFamily="50" charset="-128"/>
                        <a:ea typeface="HGPｺﾞｼｯｸM" panose="020B0600000000000000" pitchFamily="50" charset="-128"/>
                      </a:endParaRPr>
                    </a:p>
                  </a:txBody>
                  <a:tcPr marL="84406" marR="84406"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lnSpc>
                          <a:spcPct val="100000"/>
                        </a:lnSpc>
                        <a:spcBef>
                          <a:spcPts val="0"/>
                        </a:spcBef>
                        <a:spcAft>
                          <a:spcPts val="0"/>
                        </a:spcAft>
                      </a:pPr>
                      <a:r>
                        <a:rPr kumimoji="1" lang="ja-JP" altLang="en-US" sz="1050" u="none" dirty="0" smtClean="0">
                          <a:latin typeface="HGPｺﾞｼｯｸM" panose="020B0600000000000000" pitchFamily="50" charset="-128"/>
                          <a:ea typeface="HGPｺﾞｼｯｸM" panose="020B0600000000000000" pitchFamily="50" charset="-128"/>
                        </a:rPr>
                        <a:t>進捗状況（平成</a:t>
                      </a:r>
                      <a:r>
                        <a:rPr kumimoji="1" lang="en-US" altLang="ja-JP" sz="1050" u="none" dirty="0" smtClean="0">
                          <a:latin typeface="HGPｺﾞｼｯｸM" panose="020B0600000000000000" pitchFamily="50" charset="-128"/>
                          <a:ea typeface="HGPｺﾞｼｯｸM" panose="020B0600000000000000" pitchFamily="50" charset="-128"/>
                        </a:rPr>
                        <a:t>28</a:t>
                      </a:r>
                      <a:r>
                        <a:rPr kumimoji="1" lang="ja-JP" altLang="en-US" sz="1050" u="none" dirty="0" smtClean="0">
                          <a:latin typeface="HGPｺﾞｼｯｸM" panose="020B0600000000000000" pitchFamily="50" charset="-128"/>
                          <a:ea typeface="HGPｺﾞｼｯｸM" panose="020B0600000000000000" pitchFamily="50" charset="-128"/>
                        </a:rPr>
                        <a:t>年度～）</a:t>
                      </a:r>
                      <a:endParaRPr kumimoji="1" lang="ja-JP" altLang="en-US" sz="1050" u="none" dirty="0">
                        <a:latin typeface="HGPｺﾞｼｯｸM" panose="020B0600000000000000" pitchFamily="50" charset="-128"/>
                        <a:ea typeface="HGPｺﾞｼｯｸM" panose="020B0600000000000000" pitchFamily="50" charset="-128"/>
                      </a:endParaRPr>
                    </a:p>
                  </a:txBody>
                  <a:tcPr marL="84406" marR="84406" anchor="ctr">
                    <a:lnL w="12700" cmpd="sng">
                      <a:noFill/>
                    </a:lnL>
                    <a:lnR w="12700" cmpd="sng">
                      <a:noFill/>
                    </a:lnR>
                    <a:lnT w="12700" cmpd="sng">
                      <a:noFill/>
                    </a:lnT>
                    <a:lnB w="38100" cmpd="sng">
                      <a:noFill/>
                    </a:lnB>
                    <a:lnTlToBr w="12700" cmpd="sng">
                      <a:noFill/>
                      <a:prstDash val="solid"/>
                    </a:lnTlToBr>
                    <a:lnBlToTr w="12700" cmpd="sng">
                      <a:noFill/>
                      <a:prstDash val="solid"/>
                    </a:lnBlToTr>
                  </a:tcPr>
                </a:tc>
              </a:tr>
              <a:tr h="324604">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b="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「グランドデザイン・大阪都市圏」の推進</a:t>
                      </a:r>
                      <a:endParaRPr kumimoji="1" lang="en-US" altLang="ja-JP" sz="1050" b="0" u="none"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38100" cmpd="sng">
                      <a:noFill/>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再掲）都市間連携の強化や大胆な土地利用転換を行い、民間主導により人・モノ・情報・投資を呼び込める、府域全体の都市空間創造に向けた大きな方向性を示す「グランドデザイン・大阪都市圏」を策定（</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H28.12</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38100" cmpd="sng">
                      <a:noFill/>
                    </a:lnT>
                    <a:lnB w="12700" cap="flat" cmpd="sng" algn="ctr">
                      <a:noFill/>
                      <a:prstDash val="dash"/>
                      <a:round/>
                      <a:headEnd type="none" w="med" len="med"/>
                      <a:tailEnd type="none" w="med" len="med"/>
                    </a:lnB>
                    <a:lnTlToBr w="12700" cmpd="sng">
                      <a:noFill/>
                      <a:prstDash val="solid"/>
                    </a:lnTlToBr>
                    <a:lnBlToTr w="12700" cmpd="sng">
                      <a:noFill/>
                      <a:prstDash val="solid"/>
                    </a:lnBlToTr>
                  </a:tcPr>
                </a:tc>
              </a:tr>
              <a:tr h="800100">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○「広域連携型都市構造」を踏まえた都市空　　　　間創造</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r>
                        <a:rPr kumimoji="1" lang="ja-JP" altLang="en-US" sz="1050"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淀川沿いのまちづくり団体等が自由に意見交換を行う「淀川沿川まちづくりプラットフォーム」を設置（</a:t>
                      </a:r>
                      <a:r>
                        <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H29.8</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a:t>
                      </a:r>
                      <a:endPar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endParaRPr>
                    </a:p>
                    <a:p>
                      <a:pPr marL="92075" indent="-92075" algn="l">
                        <a:lnSpc>
                          <a:spcPct val="100000"/>
                        </a:lnSpc>
                        <a:spcBef>
                          <a:spcPts val="0"/>
                        </a:spcBef>
                        <a:spcAft>
                          <a:spcPts val="0"/>
                        </a:spcAft>
                      </a:pPr>
                      <a:r>
                        <a:rPr kumimoji="1" lang="ja-JP" altLang="en-US" sz="1050" u="none"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　</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このプラットフォームにおいて、国、市町、民間団体等と連携し、民間主導のまちづくりに向けた取組みを推進。</a:t>
                      </a:r>
                    </a:p>
                    <a:p>
                      <a:pPr marL="92075" indent="-92075" algn="l">
                        <a:lnSpc>
                          <a:spcPct val="100000"/>
                        </a:lnSpc>
                        <a:spcBef>
                          <a:spcPts val="0"/>
                        </a:spcBef>
                        <a:spcAft>
                          <a:spcPts val="0"/>
                        </a:spcAft>
                      </a:pPr>
                      <a:r>
                        <a:rPr kumimoji="1" lang="ja-JP" altLang="en-US" sz="1050" u="none"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「淀川沿川まちづくり船出の会」において、「淀川沿川まちづくりプラットフォーム」でとりまとめた「淀川沿川広域連携型まちづくり戦略」を発表（</a:t>
                      </a:r>
                      <a:r>
                        <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H30.3</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a:t>
                      </a: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・（再掲）</a:t>
                      </a: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大阪府景観審議会による「大阪府の景観形成のあり方について」答申（</a:t>
                      </a:r>
                      <a:r>
                        <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H29.12</a:t>
                      </a: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）を受け、「都市景観ビジョン・大阪」を平成</a:t>
                      </a:r>
                      <a:r>
                        <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29</a:t>
                      </a: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年度内に策定（</a:t>
                      </a:r>
                      <a:r>
                        <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H29.1</a:t>
                      </a: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r>
            </a:tbl>
          </a:graphicData>
        </a:graphic>
      </p:graphicFrame>
      <p:sp>
        <p:nvSpPr>
          <p:cNvPr id="7" name="スライド番号プレースホルダー 3"/>
          <p:cNvSpPr>
            <a:spLocks noGrp="1"/>
          </p:cNvSpPr>
          <p:nvPr>
            <p:ph type="sldNum" sz="quarter" idx="12"/>
          </p:nvPr>
        </p:nvSpPr>
        <p:spPr>
          <a:xfrm>
            <a:off x="8368281" y="6597352"/>
            <a:ext cx="775471" cy="270321"/>
          </a:xfrm>
        </p:spPr>
        <p:txBody>
          <a:bodyPr/>
          <a:lstStyle/>
          <a:p>
            <a:fld id="{6C81B660-91B5-4B89-8AE3-65DE466522A0}" type="slidenum">
              <a:rPr kumimoji="1" lang="ja-JP" altLang="en-US"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fld>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Rectangle 1"/>
          <p:cNvSpPr>
            <a:spLocks noChangeArrowheads="1"/>
          </p:cNvSpPr>
          <p:nvPr/>
        </p:nvSpPr>
        <p:spPr bwMode="auto">
          <a:xfrm>
            <a:off x="0" y="1"/>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１．大阪らしいストック・ポテンシャルを活かした魅力ある都市空間の形成</a:t>
            </a:r>
            <a:endPar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1633114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113613977"/>
              </p:ext>
            </p:extLst>
          </p:nvPr>
        </p:nvGraphicFramePr>
        <p:xfrm>
          <a:off x="145604" y="798296"/>
          <a:ext cx="8898657" cy="5708340"/>
        </p:xfrm>
        <a:graphic>
          <a:graphicData uri="http://schemas.openxmlformats.org/drawingml/2006/table">
            <a:tbl>
              <a:tblPr firstRow="1" bandRow="1">
                <a:tableStyleId>{5C22544A-7EE6-4342-B048-85BDC9FD1C3A}</a:tableStyleId>
              </a:tblPr>
              <a:tblGrid>
                <a:gridCol w="2698204"/>
                <a:gridCol w="6200453"/>
              </a:tblGrid>
              <a:tr h="129064">
                <a:tc>
                  <a:txBody>
                    <a:bodyPr/>
                    <a:lstStyle/>
                    <a:p>
                      <a:pPr algn="ctr">
                        <a:lnSpc>
                          <a:spcPct val="100000"/>
                        </a:lnSpc>
                        <a:spcBef>
                          <a:spcPts val="0"/>
                        </a:spcBef>
                        <a:spcAft>
                          <a:spcPts val="0"/>
                        </a:spcAft>
                      </a:pPr>
                      <a:r>
                        <a:rPr kumimoji="1" lang="ja-JP" altLang="en-US" sz="1050" u="none" dirty="0" smtClean="0">
                          <a:latin typeface="HGPｺﾞｼｯｸM" panose="020B0600000000000000" pitchFamily="50" charset="-128"/>
                          <a:ea typeface="HGPｺﾞｼｯｸM" panose="020B0600000000000000" pitchFamily="50" charset="-128"/>
                        </a:rPr>
                        <a:t>施策の方向性</a:t>
                      </a:r>
                      <a:endParaRPr kumimoji="1" lang="ja-JP" altLang="en-US" sz="1050" u="none" dirty="0">
                        <a:latin typeface="HGPｺﾞｼｯｸM" panose="020B0600000000000000" pitchFamily="50" charset="-128"/>
                        <a:ea typeface="HGPｺﾞｼｯｸM" panose="020B0600000000000000" pitchFamily="50" charset="-128"/>
                      </a:endParaRPr>
                    </a:p>
                  </a:txBody>
                  <a:tcPr marL="84406" marR="84406"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lnSpc>
                          <a:spcPct val="100000"/>
                        </a:lnSpc>
                        <a:spcBef>
                          <a:spcPts val="0"/>
                        </a:spcBef>
                        <a:spcAft>
                          <a:spcPts val="0"/>
                        </a:spcAft>
                      </a:pPr>
                      <a:r>
                        <a:rPr kumimoji="1" lang="ja-JP" altLang="en-US" sz="1050" u="none" dirty="0" smtClean="0">
                          <a:latin typeface="HGPｺﾞｼｯｸM" panose="020B0600000000000000" pitchFamily="50" charset="-128"/>
                          <a:ea typeface="HGPｺﾞｼｯｸM" panose="020B0600000000000000" pitchFamily="50" charset="-128"/>
                        </a:rPr>
                        <a:t>進捗状況（平成</a:t>
                      </a:r>
                      <a:r>
                        <a:rPr kumimoji="1" lang="en-US" altLang="ja-JP" sz="1050" u="none" dirty="0" smtClean="0">
                          <a:latin typeface="HGPｺﾞｼｯｸM" panose="020B0600000000000000" pitchFamily="50" charset="-128"/>
                          <a:ea typeface="HGPｺﾞｼｯｸM" panose="020B0600000000000000" pitchFamily="50" charset="-128"/>
                        </a:rPr>
                        <a:t>28</a:t>
                      </a:r>
                      <a:r>
                        <a:rPr kumimoji="1" lang="ja-JP" altLang="en-US" sz="1050" u="none" dirty="0" smtClean="0">
                          <a:latin typeface="HGPｺﾞｼｯｸM" panose="020B0600000000000000" pitchFamily="50" charset="-128"/>
                          <a:ea typeface="HGPｺﾞｼｯｸM" panose="020B0600000000000000" pitchFamily="50" charset="-128"/>
                        </a:rPr>
                        <a:t>年度～）</a:t>
                      </a:r>
                      <a:endParaRPr kumimoji="1" lang="ja-JP" altLang="en-US" sz="1050" u="none" dirty="0">
                        <a:latin typeface="HGPｺﾞｼｯｸM" panose="020B0600000000000000" pitchFamily="50" charset="-128"/>
                        <a:ea typeface="HGPｺﾞｼｯｸM" panose="020B0600000000000000" pitchFamily="50" charset="-128"/>
                      </a:endParaRPr>
                    </a:p>
                  </a:txBody>
                  <a:tcPr marL="84406" marR="84406" anchor="ctr">
                    <a:lnL w="12700" cmpd="sng">
                      <a:noFill/>
                    </a:lnL>
                    <a:lnR w="12700" cmpd="sng">
                      <a:noFill/>
                    </a:lnR>
                    <a:lnT w="12700" cmpd="sng">
                      <a:noFill/>
                    </a:lnT>
                    <a:lnB w="38100" cmpd="sng">
                      <a:noFill/>
                    </a:lnB>
                    <a:lnTlToBr w="12700" cmpd="sng">
                      <a:noFill/>
                      <a:prstDash val="solid"/>
                    </a:lnTlToBr>
                    <a:lnBlToTr w="12700" cmpd="sng">
                      <a:noFill/>
                      <a:prstDash val="solid"/>
                    </a:lnBlToTr>
                  </a:tcPr>
                </a:tc>
              </a:tr>
              <a:tr h="390972">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b="1" u="sng" kern="1200" dirty="0" smtClean="0">
                          <a:solidFill>
                            <a:schemeClr val="tx1"/>
                          </a:solidFill>
                          <a:effectLst/>
                          <a:latin typeface="HGPｺﾞｼｯｸM" panose="020B0600000000000000" pitchFamily="50" charset="-128"/>
                          <a:ea typeface="HGPｺﾞｼｯｸM" panose="020B0600000000000000" pitchFamily="50" charset="-128"/>
                          <a:cs typeface="+mn-cs"/>
                        </a:rPr>
                        <a:t>②歴史的・文化的資源、自然環境などを活かした美しい景観づくり</a:t>
                      </a:r>
                    </a:p>
                  </a:txBody>
                  <a:tcPr marL="84406" marR="84406">
                    <a:lnL w="12700" cmpd="sng">
                      <a:noFill/>
                    </a:lnL>
                    <a:lnR w="12700" cmpd="sng">
                      <a:noFill/>
                    </a:lnR>
                    <a:lnT w="38100" cmpd="sng">
                      <a:noFill/>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・（再掲）大阪府景観審議会による「大阪府の景観形成のあり方について」答申（</a:t>
                      </a:r>
                      <a:r>
                        <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H29.12</a:t>
                      </a: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）を受け、「都市景観ビジョン・大阪」を</a:t>
                      </a:r>
                      <a:r>
                        <a:rPr kumimoji="1" lang="ja-JP" altLang="en-US" sz="1050" u="sng" kern="1200" dirty="0" smtClean="0">
                          <a:solidFill>
                            <a:srgbClr val="FF0000"/>
                          </a:solidFill>
                          <a:effectLst/>
                          <a:latin typeface="HGPｺﾞｼｯｸM" panose="020B0600000000000000" pitchFamily="50" charset="-128"/>
                          <a:ea typeface="HGPｺﾞｼｯｸM" panose="020B0600000000000000" pitchFamily="50" charset="-128"/>
                          <a:cs typeface="+mn-cs"/>
                        </a:rPr>
                        <a:t>平成</a:t>
                      </a:r>
                      <a:r>
                        <a:rPr kumimoji="1" lang="en-US" altLang="ja-JP" sz="1050" u="sng" kern="1200" dirty="0" smtClean="0">
                          <a:solidFill>
                            <a:srgbClr val="FF0000"/>
                          </a:solidFill>
                          <a:effectLst/>
                          <a:latin typeface="HGPｺﾞｼｯｸM" panose="020B0600000000000000" pitchFamily="50" charset="-128"/>
                          <a:ea typeface="HGPｺﾞｼｯｸM" panose="020B0600000000000000" pitchFamily="50" charset="-128"/>
                          <a:cs typeface="+mn-cs"/>
                        </a:rPr>
                        <a:t>30</a:t>
                      </a:r>
                      <a:r>
                        <a:rPr kumimoji="1" lang="ja-JP" altLang="en-US" sz="1050" u="sng" kern="1200" dirty="0" smtClean="0">
                          <a:solidFill>
                            <a:srgbClr val="FF0000"/>
                          </a:solidFill>
                          <a:effectLst/>
                          <a:latin typeface="HGPｺﾞｼｯｸM" panose="020B0600000000000000" pitchFamily="50" charset="-128"/>
                          <a:ea typeface="HGPｺﾞｼｯｸM" panose="020B0600000000000000" pitchFamily="50" charset="-128"/>
                          <a:cs typeface="+mn-cs"/>
                        </a:rPr>
                        <a:t>年</a:t>
                      </a:r>
                      <a:r>
                        <a:rPr kumimoji="1" lang="en-US" altLang="ja-JP" sz="1050" u="sng" kern="1200" dirty="0" smtClean="0">
                          <a:solidFill>
                            <a:srgbClr val="FF0000"/>
                          </a:solidFill>
                          <a:effectLst/>
                          <a:latin typeface="HGPｺﾞｼｯｸM" panose="020B0600000000000000" pitchFamily="50" charset="-128"/>
                          <a:ea typeface="HGPｺﾞｼｯｸM" panose="020B0600000000000000" pitchFamily="50" charset="-128"/>
                          <a:cs typeface="+mn-cs"/>
                        </a:rPr>
                        <a:t>1</a:t>
                      </a:r>
                      <a:r>
                        <a:rPr kumimoji="1" lang="ja-JP" altLang="en-US" sz="1050" u="sng" kern="1200" dirty="0" smtClean="0">
                          <a:solidFill>
                            <a:srgbClr val="FF0000"/>
                          </a:solidFill>
                          <a:effectLst/>
                          <a:latin typeface="HGPｺﾞｼｯｸM" panose="020B0600000000000000" pitchFamily="50" charset="-128"/>
                          <a:ea typeface="HGPｺﾞｼｯｸM" panose="020B0600000000000000" pitchFamily="50" charset="-128"/>
                          <a:cs typeface="+mn-cs"/>
                        </a:rPr>
                        <a:t>月</a:t>
                      </a: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に策定</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38100" cmpd="sng">
                      <a:noFill/>
                    </a:lnT>
                    <a:lnB w="12700" cap="flat" cmpd="sng" algn="ctr">
                      <a:noFill/>
                      <a:prstDash val="dash"/>
                      <a:round/>
                      <a:headEnd type="none" w="med" len="med"/>
                      <a:tailEnd type="none" w="med" len="med"/>
                    </a:lnB>
                    <a:lnTlToBr w="12700" cmpd="sng">
                      <a:noFill/>
                      <a:prstDash val="solid"/>
                    </a:lnTlToBr>
                    <a:lnBlToTr w="12700" cmpd="sng">
                      <a:noFill/>
                      <a:prstDash val="solid"/>
                    </a:lnBlToTr>
                  </a:tcPr>
                </a:tc>
              </a:tr>
              <a:tr h="638465">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○広域的な観点からの景観の保全、創造のための規制・誘導</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9525"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・広域的な観点から大阪の骨格となる地域（軸）を景観計画区域に指定し、大規模建築物の建築行為等の届出を義務付け、良好な景観形成へ向けた規制・誘導を図った</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景観法、大阪府景観条例に基く届出件数：</a:t>
                      </a:r>
                      <a:r>
                        <a:rPr kumimoji="1" lang="en-US" altLang="ja-JP" sz="1050" u="sng" kern="1200" dirty="0" smtClean="0">
                          <a:solidFill>
                            <a:srgbClr val="FF0000"/>
                          </a:solidFill>
                          <a:effectLst/>
                          <a:latin typeface="HGPｺﾞｼｯｸM" panose="020B0600000000000000" pitchFamily="50" charset="-128"/>
                          <a:ea typeface="HGPｺﾞｼｯｸM" panose="020B0600000000000000" pitchFamily="50" charset="-128"/>
                          <a:cs typeface="+mn-cs"/>
                        </a:rPr>
                        <a:t>75</a:t>
                      </a:r>
                      <a:r>
                        <a:rPr kumimoji="1" lang="ja-JP" altLang="en-US" sz="1050" u="sng" kern="1200" dirty="0" smtClean="0">
                          <a:solidFill>
                            <a:srgbClr val="FF0000"/>
                          </a:solidFill>
                          <a:effectLst/>
                          <a:latin typeface="HGPｺﾞｼｯｸM" panose="020B0600000000000000" pitchFamily="50" charset="-128"/>
                          <a:ea typeface="HGPｺﾞｼｯｸM" panose="020B0600000000000000" pitchFamily="50" charset="-128"/>
                          <a:cs typeface="+mn-cs"/>
                        </a:rPr>
                        <a:t>件</a:t>
                      </a:r>
                      <a:r>
                        <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a:t>
                      </a:r>
                    </a:p>
                  </a:txBody>
                  <a:tcPr marL="84406" marR="84406">
                    <a:lnL w="12700" cmpd="sng">
                      <a:noFill/>
                    </a:lnL>
                    <a:lnR w="12700" cmpd="sng">
                      <a:noFill/>
                    </a:lnR>
                    <a:lnT w="12700" cap="flat" cmpd="sng" algn="ctr">
                      <a:noFill/>
                      <a:prstDash val="dash"/>
                      <a:round/>
                      <a:headEnd type="none" w="med" len="med"/>
                      <a:tailEnd type="none" w="med" len="med"/>
                    </a:lnT>
                    <a:lnB w="9525" cap="flat" cmpd="sng" algn="ctr">
                      <a:noFill/>
                      <a:prstDash val="dash"/>
                      <a:round/>
                      <a:headEnd type="none" w="med" len="med"/>
                      <a:tailEnd type="none" w="med" len="med"/>
                    </a:lnB>
                    <a:lnTlToBr w="12700" cmpd="sng">
                      <a:noFill/>
                      <a:prstDash val="solid"/>
                    </a:lnTlToBr>
                    <a:lnBlToTr w="12700" cmpd="sng">
                      <a:noFill/>
                      <a:prstDash val="solid"/>
                    </a:lnBlToTr>
                  </a:tcPr>
                </a:tc>
              </a:tr>
              <a:tr h="645722">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○市町村の景観行政団体化、景観計画の策定等の促進</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9525" cap="flat" cmpd="sng" algn="ctr">
                      <a:noFill/>
                      <a:prstDash val="dash"/>
                      <a:round/>
                      <a:headEnd type="none" w="med" len="med"/>
                      <a:tailEnd type="none" w="med" len="med"/>
                    </a:lnT>
                    <a:lnB w="9525"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・市町村の景観行政団体化に向け、今後取り組んでいく景観形成の基本方針や実施体制などについて協議</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・市町村が景観計画を策定に向け、大阪府景観計画との整合性などについて協議</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zh-CN"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景観行政団体数（市町村）：</a:t>
                      </a:r>
                      <a:r>
                        <a:rPr kumimoji="1" lang="en-US" altLang="zh-CN"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16</a:t>
                      </a:r>
                      <a:r>
                        <a:rPr kumimoji="1" lang="ja-JP" altLang="en-US" sz="1050" kern="1200" dirty="0" err="1"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zh-CN"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景観計画策定団体数：</a:t>
                      </a:r>
                      <a:r>
                        <a:rPr kumimoji="1" lang="en-US" altLang="zh-CN"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16</a:t>
                      </a:r>
                      <a:r>
                        <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a:t>
                      </a:r>
                    </a:p>
                  </a:txBody>
                  <a:tcPr marL="84406" marR="84406">
                    <a:lnL w="12700" cmpd="sng">
                      <a:noFill/>
                    </a:lnL>
                    <a:lnR w="12700" cmpd="sng">
                      <a:noFill/>
                    </a:lnR>
                    <a:lnT w="9525" cap="flat" cmpd="sng" algn="ctr">
                      <a:noFill/>
                      <a:prstDash val="dash"/>
                      <a:round/>
                      <a:headEnd type="none" w="med" len="med"/>
                      <a:tailEnd type="none" w="med" len="med"/>
                    </a:lnT>
                    <a:lnB w="9525" cap="flat" cmpd="sng" algn="ctr">
                      <a:noFill/>
                      <a:prstDash val="dash"/>
                      <a:round/>
                      <a:headEnd type="none" w="med" len="med"/>
                      <a:tailEnd type="none" w="med" len="med"/>
                    </a:lnB>
                    <a:lnTlToBr w="12700" cmpd="sng">
                      <a:noFill/>
                      <a:prstDash val="solid"/>
                    </a:lnTlToBr>
                    <a:lnBlToTr w="12700" cmpd="sng">
                      <a:noFill/>
                      <a:prstDash val="solid"/>
                    </a:lnBlToTr>
                  </a:tcPr>
                </a:tc>
              </a:tr>
              <a:tr h="506406">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○市町村と連携した新たな景観形成の推進</a:t>
                      </a: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　民間寄付や景観活動団体の育成や活性化方策等の検討</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○国内外の人々など多様な視点から景観資源の再発見や情報発信を促進</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9525" cap="flat" cmpd="sng" algn="ctr">
                      <a:noFill/>
                      <a:prstDash val="dash"/>
                      <a:round/>
                      <a:headEnd type="none" w="med" len="med"/>
                      <a:tailEnd type="none" w="med" len="med"/>
                    </a:lnT>
                    <a:lnB w="9525"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・国内外の人々に対し大阪の魅力を発信するため、市町村と連携して地域の景観資源を発掘し、併せて景観学習やイベントの実施、</a:t>
                      </a:r>
                      <a:r>
                        <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HP</a:t>
                      </a: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等を利用した周知等を実施</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・普及啓発を通じて府民の景観まちづくりに対する意識啓発を促し、まちづくりの担い手を育成することで地域が自立して景観活動に取り組めるように図った。</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9525" cap="flat" cmpd="sng" algn="ctr">
                      <a:noFill/>
                      <a:prstDash val="dash"/>
                      <a:round/>
                      <a:headEnd type="none" w="med" len="med"/>
                      <a:tailEnd type="none" w="med" len="med"/>
                    </a:lnT>
                    <a:lnB w="9525" cap="flat" cmpd="sng" algn="ctr">
                      <a:noFill/>
                      <a:prstDash val="dash"/>
                      <a:round/>
                      <a:headEnd type="none" w="med" len="med"/>
                      <a:tailEnd type="none" w="med" len="med"/>
                    </a:lnB>
                    <a:lnTlToBr w="12700" cmpd="sng">
                      <a:noFill/>
                      <a:prstDash val="solid"/>
                    </a:lnTlToBr>
                    <a:lnBlToTr w="12700" cmpd="sng">
                      <a:noFill/>
                      <a:prstDash val="solid"/>
                    </a:lnBlToTr>
                  </a:tcPr>
                </a:tc>
              </a:tr>
              <a:tr h="573150">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○景観活動団体の活動を促進</a:t>
                      </a: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○景観啓発、府民間の情報交流・情報交換活動等</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00000"/>
                        </a:lnSpc>
                        <a:spcBef>
                          <a:spcPts val="0"/>
                        </a:spcBef>
                        <a:spcAft>
                          <a:spcPts val="0"/>
                        </a:spcAft>
                        <a:buClrTx/>
                        <a:buSzTx/>
                        <a:buFontTx/>
                        <a:buNone/>
                        <a:tabLst/>
                        <a:defRPr/>
                      </a:pPr>
                      <a:endPar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9525" cap="flat" cmpd="sng" algn="ctr">
                      <a:noFill/>
                      <a:prstDash val="dash"/>
                      <a:round/>
                      <a:headEnd type="none" w="med" len="med"/>
                      <a:tailEnd type="none" w="med" len="med"/>
                    </a:lnT>
                    <a:lnB w="9525"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・「大阪美しい景観づくり推進会議」の参画団体がそれぞれ実施した景観づくりの取り組みについて、景観づくり活動報告書の作成・公表や情報交換を実施</a:t>
                      </a: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・府民間の情報交流・情報交換活動を図るため、有識者による景観関連講演会や座談会を実施</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zh-CN"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zh-CN"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参加団体数：</a:t>
                      </a:r>
                      <a:r>
                        <a:rPr kumimoji="1" lang="en-US" altLang="zh-CN" sz="1050" u="sng" kern="1200" dirty="0" smtClean="0">
                          <a:solidFill>
                            <a:srgbClr val="FF0000"/>
                          </a:solidFill>
                          <a:effectLst/>
                          <a:latin typeface="HGPｺﾞｼｯｸM" panose="020B0600000000000000" pitchFamily="50" charset="-128"/>
                          <a:ea typeface="HGPｺﾞｼｯｸM" panose="020B0600000000000000" pitchFamily="50" charset="-128"/>
                          <a:cs typeface="+mn-cs"/>
                        </a:rPr>
                        <a:t>4</a:t>
                      </a:r>
                      <a:r>
                        <a:rPr kumimoji="1" lang="en-US" altLang="ja-JP" sz="1050" u="sng" kern="1200" dirty="0" smtClean="0">
                          <a:solidFill>
                            <a:srgbClr val="FF0000"/>
                          </a:solidFill>
                          <a:effectLst/>
                          <a:latin typeface="HGPｺﾞｼｯｸM" panose="020B0600000000000000" pitchFamily="50" charset="-128"/>
                          <a:ea typeface="HGPｺﾞｼｯｸM" panose="020B0600000000000000" pitchFamily="50" charset="-128"/>
                          <a:cs typeface="+mn-cs"/>
                        </a:rPr>
                        <a:t>4</a:t>
                      </a:r>
                      <a:r>
                        <a:rPr kumimoji="1" lang="zh-CN" altLang="en-US" sz="1050" u="sng" kern="1200" dirty="0" smtClean="0">
                          <a:solidFill>
                            <a:srgbClr val="FF0000"/>
                          </a:solidFill>
                          <a:effectLst/>
                          <a:latin typeface="HGPｺﾞｼｯｸM" panose="020B0600000000000000" pitchFamily="50" charset="-128"/>
                          <a:ea typeface="HGPｺﾞｼｯｸM" panose="020B0600000000000000" pitchFamily="50" charset="-128"/>
                          <a:cs typeface="+mn-cs"/>
                        </a:rPr>
                        <a:t>団体</a:t>
                      </a:r>
                      <a:r>
                        <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a:t>
                      </a:r>
                    </a:p>
                  </a:txBody>
                  <a:tcPr marL="84406" marR="84406">
                    <a:lnL w="12700" cmpd="sng">
                      <a:noFill/>
                    </a:lnL>
                    <a:lnR w="12700" cmpd="sng">
                      <a:noFill/>
                    </a:lnR>
                    <a:lnT w="9525" cap="flat" cmpd="sng" algn="ctr">
                      <a:noFill/>
                      <a:prstDash val="dash"/>
                      <a:round/>
                      <a:headEnd type="none" w="med" len="med"/>
                      <a:tailEnd type="none" w="med" len="med"/>
                    </a:lnT>
                    <a:lnB w="9525" cap="flat" cmpd="sng" algn="ctr">
                      <a:noFill/>
                      <a:prstDash val="dash"/>
                      <a:round/>
                      <a:headEnd type="none" w="med" len="med"/>
                      <a:tailEnd type="none" w="med" len="med"/>
                    </a:lnB>
                    <a:lnTlToBr w="12700" cmpd="sng">
                      <a:noFill/>
                      <a:prstDash val="solid"/>
                    </a:lnTlToBr>
                    <a:lnBlToTr w="12700" cmpd="sng">
                      <a:noFill/>
                      <a:prstDash val="solid"/>
                    </a:lnBlToTr>
                  </a:tcPr>
                </a:tc>
              </a:tr>
              <a:tr h="253836">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○「石畳と淡い街灯まちづくり支援事業」の取組みのＰＲや他地区への展開</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9525" cap="flat" cmpd="sng" algn="ctr">
                      <a:noFill/>
                      <a:prstDash val="dash"/>
                      <a:round/>
                      <a:headEnd type="none" w="med" len="med"/>
                      <a:tailEnd type="none" w="med" len="med"/>
                    </a:lnT>
                    <a:lnB w="9525"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・石畳事業のモデル地区である富田林市において、「</a:t>
                      </a:r>
                      <a:r>
                        <a:rPr kumimoji="1" lang="ja-JP" altLang="en-US" sz="1050" kern="1200" dirty="0" err="1" smtClean="0">
                          <a:solidFill>
                            <a:schemeClr val="tx1"/>
                          </a:solidFill>
                          <a:effectLst/>
                          <a:latin typeface="HGPｺﾞｼｯｸM" panose="020B0600000000000000" pitchFamily="50" charset="-128"/>
                          <a:ea typeface="HGPｺﾞｼｯｸM" panose="020B0600000000000000" pitchFamily="50" charset="-128"/>
                          <a:cs typeface="+mn-cs"/>
                        </a:rPr>
                        <a:t>じ</a:t>
                      </a: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ないまち四季物語」の広報などの支援を実施、また、八尾市等の歴史文化・街道など、地域資源を活かした取り組みを行っている地域において、魅力創出・活性化の取り組みへのサポートを実施</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9525" cap="flat" cmpd="sng" algn="ctr">
                      <a:noFill/>
                      <a:prstDash val="dash"/>
                      <a:round/>
                      <a:headEnd type="none" w="med" len="med"/>
                      <a:tailEnd type="none" w="med" len="med"/>
                    </a:lnT>
                    <a:lnB w="9525" cap="flat" cmpd="sng" algn="ctr">
                      <a:noFill/>
                      <a:prstDash val="dash"/>
                      <a:round/>
                      <a:headEnd type="none" w="med" len="med"/>
                      <a:tailEnd type="none" w="med" len="med"/>
                    </a:lnB>
                    <a:lnTlToBr w="12700" cmpd="sng">
                      <a:noFill/>
                      <a:prstDash val="solid"/>
                    </a:lnTlToBr>
                    <a:lnBlToTr w="12700" cmpd="sng">
                      <a:noFill/>
                      <a:prstDash val="solid"/>
                    </a:lnBlToTr>
                  </a:tcPr>
                </a:tc>
              </a:tr>
              <a:tr h="573150">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○屋外広告物規制の周知・啓発、違法広告物の撤去</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9525" cap="flat" cmpd="sng" algn="ctr">
                      <a:noFill/>
                      <a:prstDash val="dash"/>
                      <a:round/>
                      <a:headEnd type="none" w="med" len="med"/>
                      <a:tailEnd type="none" w="med" len="med"/>
                    </a:lnT>
                    <a:lnB w="9525"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・大阪府景観審議会による「屋外広告物の安全対策について」答申（</a:t>
                      </a:r>
                      <a:r>
                        <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H29.8</a:t>
                      </a: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）を受け、屋外広告物条例を平成</a:t>
                      </a:r>
                      <a:r>
                        <a:rPr kumimoji="1" lang="en-US" altLang="ja-JP" sz="1050" u="sng" kern="1200" dirty="0" smtClean="0">
                          <a:solidFill>
                            <a:srgbClr val="FF0000"/>
                          </a:solidFill>
                          <a:effectLst/>
                          <a:latin typeface="HGPｺﾞｼｯｸM" panose="020B0600000000000000" pitchFamily="50" charset="-128"/>
                          <a:ea typeface="HGPｺﾞｼｯｸM" panose="020B0600000000000000" pitchFamily="50" charset="-128"/>
                          <a:cs typeface="+mn-cs"/>
                        </a:rPr>
                        <a:t>30</a:t>
                      </a:r>
                      <a:r>
                        <a:rPr kumimoji="1" lang="ja-JP" altLang="en-US" sz="1050" u="sng" kern="1200" dirty="0" smtClean="0">
                          <a:solidFill>
                            <a:srgbClr val="FF0000"/>
                          </a:solidFill>
                          <a:effectLst/>
                          <a:latin typeface="HGPｺﾞｼｯｸM" panose="020B0600000000000000" pitchFamily="50" charset="-128"/>
                          <a:ea typeface="HGPｺﾞｼｯｸM" panose="020B0600000000000000" pitchFamily="50" charset="-128"/>
                          <a:cs typeface="+mn-cs"/>
                        </a:rPr>
                        <a:t>年</a:t>
                      </a:r>
                      <a:r>
                        <a:rPr kumimoji="1" lang="en-US" altLang="ja-JP" sz="1050" u="sng" kern="1200" dirty="0" smtClean="0">
                          <a:solidFill>
                            <a:srgbClr val="FF0000"/>
                          </a:solidFill>
                          <a:effectLst/>
                          <a:latin typeface="HGPｺﾞｼｯｸM" panose="020B0600000000000000" pitchFamily="50" charset="-128"/>
                          <a:ea typeface="HGPｺﾞｼｯｸM" panose="020B0600000000000000" pitchFamily="50" charset="-128"/>
                          <a:cs typeface="+mn-cs"/>
                        </a:rPr>
                        <a:t>3</a:t>
                      </a:r>
                      <a:r>
                        <a:rPr kumimoji="1" lang="ja-JP" altLang="en-US" sz="1050" u="sng" kern="1200" dirty="0" smtClean="0">
                          <a:solidFill>
                            <a:srgbClr val="FF0000"/>
                          </a:solidFill>
                          <a:effectLst/>
                          <a:latin typeface="HGPｺﾞｼｯｸM" panose="020B0600000000000000" pitchFamily="50" charset="-128"/>
                          <a:ea typeface="HGPｺﾞｼｯｸM" panose="020B0600000000000000" pitchFamily="50" charset="-128"/>
                          <a:cs typeface="+mn-cs"/>
                        </a:rPr>
                        <a:t>月に改正</a:t>
                      </a:r>
                      <a:endParaRPr kumimoji="1" lang="en-US" altLang="ja-JP" sz="1050" u="sng" kern="1200" dirty="0" smtClean="0">
                        <a:solidFill>
                          <a:srgbClr val="FF0000"/>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・違法広告物に関する府民向けの啓発リーフレットを、事業者などに配布し、適正な掲出に理解を求める</a:t>
                      </a: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　（配布主体は、簡易除却についての事務移譲市町村、広告物の設置許可申請窓口である土木事務所）</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zh-TW"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土木事務所　</a:t>
                      </a:r>
                      <a:r>
                        <a:rPr kumimoji="1" lang="en-US" altLang="zh-TW"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(7</a:t>
                      </a:r>
                      <a:r>
                        <a:rPr kumimoji="1" lang="zh-TW"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事務所</a:t>
                      </a:r>
                      <a:r>
                        <a:rPr kumimoji="1" lang="en-US" altLang="zh-TW"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b="0" i="0" u="sng" strike="noStrike" kern="1200" cap="none" spc="0" normalizeH="0" baseline="0" noProof="0" dirty="0" smtClean="0">
                          <a:ln>
                            <a:noFill/>
                          </a:ln>
                          <a:solidFill>
                            <a:srgbClr val="FF0000"/>
                          </a:solidFill>
                          <a:effectLst/>
                          <a:uLnTx/>
                          <a:uFillTx/>
                          <a:latin typeface="HGPｺﾞｼｯｸM" panose="020B0600000000000000" pitchFamily="50" charset="-128"/>
                          <a:ea typeface="HGPｺﾞｼｯｸM" panose="020B0600000000000000" pitchFamily="50" charset="-128"/>
                          <a:cs typeface="+mn-cs"/>
                        </a:rPr>
                        <a:t>940</a:t>
                      </a:r>
                      <a:r>
                        <a:rPr kumimoji="1" lang="zh-TW" altLang="en-US" sz="1050" b="0" i="0" u="sng" strike="noStrike" kern="1200" cap="none" spc="0" normalizeH="0" baseline="0" noProof="0" dirty="0" smtClean="0">
                          <a:ln>
                            <a:noFill/>
                          </a:ln>
                          <a:solidFill>
                            <a:srgbClr val="FF0000"/>
                          </a:solidFill>
                          <a:effectLst/>
                          <a:uLnTx/>
                          <a:uFillTx/>
                          <a:latin typeface="HGPｺﾞｼｯｸM" panose="020B0600000000000000" pitchFamily="50" charset="-128"/>
                          <a:ea typeface="HGPｺﾞｼｯｸM" panose="020B0600000000000000" pitchFamily="50" charset="-128"/>
                          <a:cs typeface="+mn-cs"/>
                        </a:rPr>
                        <a:t>部</a:t>
                      </a:r>
                      <a:r>
                        <a:rPr kumimoji="1" lang="ja-JP" altLang="en-US" sz="1050" b="0" i="0" u="sng" strike="noStrike" kern="1200" cap="none" spc="0" normalizeH="0" baseline="0" noProof="0" dirty="0" err="1" smtClean="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a:t>
                      </a:r>
                      <a:r>
                        <a:rPr kumimoji="1" lang="zh-TW" altLang="en-US" sz="1050" b="0" i="0" u="none" strike="noStrike" kern="1200" cap="none" spc="0" normalizeH="0" baseline="0" noProof="0" dirty="0" smtClean="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市町村</a:t>
                      </a:r>
                      <a:r>
                        <a:rPr kumimoji="1" lang="en-US" altLang="zh-TW" sz="1050" b="0" i="0" u="none" strike="noStrike" kern="1200" cap="none" spc="0" normalizeH="0" baseline="0" noProof="0" dirty="0" smtClean="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(37</a:t>
                      </a:r>
                      <a:r>
                        <a:rPr kumimoji="1" lang="zh-TW" altLang="en-US" sz="1050" b="0" i="0" u="none" strike="noStrike" kern="1200" cap="none" spc="0" normalizeH="0" baseline="0" noProof="0" dirty="0" smtClean="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市町村</a:t>
                      </a:r>
                      <a:r>
                        <a:rPr kumimoji="1" lang="en-US" altLang="zh-TW" sz="1050" b="0" i="0" u="none" strike="noStrike" kern="1200" cap="none" spc="0" normalizeH="0" baseline="0" noProof="0" dirty="0" smtClean="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a:t>
                      </a:r>
                      <a:r>
                        <a:rPr kumimoji="1" lang="ja-JP" altLang="en-US" sz="1050" b="0" i="0" u="none" strike="noStrike" kern="1200" cap="none" spc="0" normalizeH="0" baseline="0" noProof="0" dirty="0" smtClean="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a:t>
                      </a:r>
                      <a:r>
                        <a:rPr kumimoji="1" lang="en-US" altLang="ja-JP" sz="1050" b="0" i="0" u="sng" strike="noStrike" kern="1200" cap="none" spc="0" normalizeH="0" baseline="0" noProof="0" dirty="0" smtClean="0">
                          <a:ln>
                            <a:noFill/>
                          </a:ln>
                          <a:solidFill>
                            <a:srgbClr val="FF0000"/>
                          </a:solidFill>
                          <a:effectLst/>
                          <a:uLnTx/>
                          <a:uFillTx/>
                          <a:latin typeface="HGPｺﾞｼｯｸM" panose="020B0600000000000000" pitchFamily="50" charset="-128"/>
                          <a:ea typeface="HGPｺﾞｼｯｸM" panose="020B0600000000000000" pitchFamily="50" charset="-128"/>
                          <a:cs typeface="+mn-cs"/>
                        </a:rPr>
                        <a:t>6,170</a:t>
                      </a:r>
                      <a:r>
                        <a:rPr kumimoji="1" lang="zh-TW" altLang="en-US" sz="1050" b="0" i="0" u="sng" strike="noStrike" kern="1200" cap="none" spc="0" normalizeH="0" baseline="0" noProof="0" dirty="0" smtClean="0">
                          <a:ln>
                            <a:noFill/>
                          </a:ln>
                          <a:solidFill>
                            <a:srgbClr val="FF0000"/>
                          </a:solidFill>
                          <a:effectLst/>
                          <a:uLnTx/>
                          <a:uFillTx/>
                          <a:latin typeface="HGPｺﾞｼｯｸM" panose="020B0600000000000000" pitchFamily="50" charset="-128"/>
                          <a:ea typeface="HGPｺﾞｼｯｸM" panose="020B0600000000000000" pitchFamily="50" charset="-128"/>
                          <a:cs typeface="+mn-cs"/>
                        </a:rPr>
                        <a:t>部</a:t>
                      </a:r>
                      <a:r>
                        <a:rPr kumimoji="1" lang="ja-JP" altLang="en-US" sz="1050" b="0" i="0" u="none" strike="noStrike" kern="1200" cap="none" spc="0" normalizeH="0" baseline="0" noProof="0" dirty="0" err="1" smtClean="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a:t>
                      </a:r>
                      <a:r>
                        <a:rPr kumimoji="1" lang="zh-TW" altLang="en-US" sz="1050" b="0" i="0" u="none" strike="noStrike" kern="1200" cap="none" spc="0" normalizeH="0" baseline="0" noProof="0" dirty="0" smtClean="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建築企画課　</a:t>
                      </a:r>
                      <a:r>
                        <a:rPr kumimoji="1" lang="en-US" altLang="zh-TW" sz="1050" b="0" i="0" u="none" strike="noStrike" kern="1200" cap="none" spc="0" normalizeH="0" baseline="0" noProof="0" dirty="0" smtClean="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a:t>
                      </a:r>
                      <a:r>
                        <a:rPr kumimoji="1" lang="zh-TW" altLang="en-US" sz="1050" b="0" i="0" u="none" strike="noStrike" kern="1200" cap="none" spc="0" normalizeH="0" baseline="0" noProof="0" dirty="0" smtClean="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府民等配布</a:t>
                      </a:r>
                      <a:r>
                        <a:rPr kumimoji="1" lang="en-US" altLang="zh-TW" sz="1050" b="0" i="0" u="none" strike="noStrike" kern="1200" cap="none" spc="0" normalizeH="0" baseline="0" noProof="0" dirty="0" smtClean="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a:t>
                      </a:r>
                      <a:r>
                        <a:rPr kumimoji="1" lang="ja-JP" altLang="en-US" sz="1050" b="0" i="0" u="none" strike="noStrike" kern="1200" cap="none" spc="0" normalizeH="0" baseline="0" noProof="0" dirty="0" smtClean="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a:t>
                      </a:r>
                      <a:r>
                        <a:rPr kumimoji="1" lang="en-US" altLang="ja-JP" sz="1050" b="0" i="0" u="sng" strike="noStrike" kern="1200" cap="none" spc="0" normalizeH="0" baseline="0" noProof="0" dirty="0" smtClean="0">
                          <a:ln>
                            <a:noFill/>
                          </a:ln>
                          <a:solidFill>
                            <a:srgbClr val="FF0000"/>
                          </a:solidFill>
                          <a:effectLst/>
                          <a:uLnTx/>
                          <a:uFillTx/>
                          <a:latin typeface="HGPｺﾞｼｯｸM" panose="020B0600000000000000" pitchFamily="50" charset="-128"/>
                          <a:ea typeface="HGPｺﾞｼｯｸM" panose="020B0600000000000000" pitchFamily="50" charset="-128"/>
                          <a:cs typeface="+mn-cs"/>
                        </a:rPr>
                        <a:t>1,090</a:t>
                      </a:r>
                      <a:r>
                        <a:rPr kumimoji="1" lang="ja-JP" altLang="en-US" sz="1050" b="0" i="0" u="sng" strike="noStrike" kern="1200" cap="none" spc="0" normalizeH="0" baseline="0" noProof="0" dirty="0" smtClean="0">
                          <a:ln>
                            <a:noFill/>
                          </a:ln>
                          <a:solidFill>
                            <a:srgbClr val="FF0000"/>
                          </a:solidFill>
                          <a:effectLst/>
                          <a:uLnTx/>
                          <a:uFillTx/>
                          <a:latin typeface="HGPｺﾞｼｯｸM" panose="020B0600000000000000" pitchFamily="50" charset="-128"/>
                          <a:ea typeface="HGPｺﾞｼｯｸM" panose="020B0600000000000000" pitchFamily="50" charset="-128"/>
                          <a:cs typeface="+mn-cs"/>
                        </a:rPr>
                        <a:t>部</a:t>
                      </a:r>
                      <a:r>
                        <a:rPr kumimoji="1" lang="ja-JP" altLang="en-US" sz="1050" b="0" i="0" u="none" strike="noStrike" kern="1200" cap="none" spc="0" normalizeH="0" baseline="0" noProof="0" dirty="0" smtClean="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a:t>
                      </a:r>
                      <a:r>
                        <a:rPr kumimoji="1" lang="zh-TW" altLang="en-US" sz="1050" b="0" i="0" u="none" strike="noStrike" kern="1200" cap="none" spc="0" normalizeH="0" baseline="0" noProof="0" dirty="0" smtClean="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計 </a:t>
                      </a:r>
                      <a:r>
                        <a:rPr kumimoji="1" lang="en-US" altLang="ja-JP" sz="1050" b="0" i="0" u="sng" strike="noStrike" kern="1200" cap="none" spc="0" normalizeH="0" baseline="0" noProof="0" dirty="0" smtClean="0">
                          <a:ln>
                            <a:noFill/>
                          </a:ln>
                          <a:solidFill>
                            <a:srgbClr val="FF0000"/>
                          </a:solidFill>
                          <a:effectLst/>
                          <a:uLnTx/>
                          <a:uFillTx/>
                          <a:latin typeface="HGPｺﾞｼｯｸM" panose="020B0600000000000000" pitchFamily="50" charset="-128"/>
                          <a:ea typeface="HGPｺﾞｼｯｸM" panose="020B0600000000000000" pitchFamily="50" charset="-128"/>
                          <a:cs typeface="+mn-cs"/>
                        </a:rPr>
                        <a:t>8</a:t>
                      </a:r>
                      <a:r>
                        <a:rPr kumimoji="1" lang="en-US" altLang="zh-TW" sz="1050" b="0" i="0" u="sng" strike="noStrike" kern="1200" cap="none" spc="0" normalizeH="0" baseline="0" noProof="0" dirty="0" smtClean="0">
                          <a:ln>
                            <a:noFill/>
                          </a:ln>
                          <a:solidFill>
                            <a:srgbClr val="FF0000"/>
                          </a:solidFill>
                          <a:effectLst/>
                          <a:uLnTx/>
                          <a:uFillTx/>
                          <a:latin typeface="HGPｺﾞｼｯｸM" panose="020B0600000000000000" pitchFamily="50" charset="-128"/>
                          <a:ea typeface="HGPｺﾞｼｯｸM" panose="020B0600000000000000" pitchFamily="50" charset="-128"/>
                          <a:cs typeface="+mn-cs"/>
                        </a:rPr>
                        <a:t>,200</a:t>
                      </a:r>
                      <a:r>
                        <a:rPr kumimoji="1" lang="zh-TW" altLang="en-US" sz="1050" b="0" i="0" u="sng" strike="noStrike" kern="1200" cap="none" spc="0" normalizeH="0" baseline="0" noProof="0" dirty="0" smtClean="0">
                          <a:ln>
                            <a:noFill/>
                          </a:ln>
                          <a:solidFill>
                            <a:srgbClr val="FF0000"/>
                          </a:solidFill>
                          <a:effectLst/>
                          <a:uLnTx/>
                          <a:uFillTx/>
                          <a:latin typeface="HGPｺﾞｼｯｸM" panose="020B0600000000000000" pitchFamily="50" charset="-128"/>
                          <a:ea typeface="HGPｺﾞｼｯｸM" panose="020B0600000000000000" pitchFamily="50" charset="-128"/>
                          <a:cs typeface="+mn-cs"/>
                        </a:rPr>
                        <a:t>部</a:t>
                      </a:r>
                      <a:r>
                        <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a:t>
                      </a:r>
                      <a:endParaRPr kumimoji="1" lang="ja-JP"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9525" cap="flat" cmpd="sng" algn="ctr">
                      <a:noFill/>
                      <a:prstDash val="dash"/>
                      <a:round/>
                      <a:headEnd type="none" w="med" len="med"/>
                      <a:tailEnd type="none" w="med" len="med"/>
                    </a:lnT>
                    <a:lnB w="9525" cap="flat" cmpd="sng" algn="ctr">
                      <a:noFill/>
                      <a:prstDash val="dash"/>
                      <a:round/>
                      <a:headEnd type="none" w="med" len="med"/>
                      <a:tailEnd type="none" w="med" len="med"/>
                    </a:lnB>
                    <a:lnTlToBr w="12700" cmpd="sng">
                      <a:noFill/>
                      <a:prstDash val="solid"/>
                    </a:lnTlToBr>
                    <a:lnBlToTr w="12700" cmpd="sng">
                      <a:noFill/>
                      <a:prstDash val="solid"/>
                    </a:lnBlToTr>
                  </a:tcPr>
                </a:tc>
              </a:tr>
              <a:tr h="515093">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○都市景観等周辺環境と調和した府有建築物の整備</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9525" cap="flat" cmpd="sng" algn="ctr">
                      <a:noFill/>
                      <a:prstDash val="dash"/>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・新築及び改築の基本・実施設計業務において、周辺環境への配慮を提案条件に含めた受託者選定（プロポーザル方式）を実施　　　</a:t>
                      </a:r>
                      <a:r>
                        <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基本・実施設計業務：４件</a:t>
                      </a:r>
                      <a:r>
                        <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a:t>
                      </a:r>
                      <a:endParaRPr kumimoji="1" lang="ja-JP"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9525" cap="flat" cmpd="sng" algn="ctr">
                      <a:noFill/>
                      <a:prstDash val="dash"/>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21" name="テキスト ボックス 20"/>
          <p:cNvSpPr txBox="1"/>
          <p:nvPr/>
        </p:nvSpPr>
        <p:spPr>
          <a:xfrm>
            <a:off x="35496" y="522118"/>
            <a:ext cx="4093378" cy="242586"/>
          </a:xfrm>
          <a:prstGeom prst="roundRect">
            <a:avLst/>
          </a:prstGeom>
          <a:solidFill>
            <a:schemeClr val="bg1"/>
          </a:solidFill>
          <a:ln>
            <a:solidFill>
              <a:schemeClr val="tx1">
                <a:lumMod val="50000"/>
                <a:lumOff val="50000"/>
              </a:schemeClr>
            </a:solidFill>
          </a:ln>
        </p:spPr>
        <p:txBody>
          <a:bodyPr wrap="square" lIns="35996" tIns="35996" rIns="35996" bIns="35996" rtlCol="0" anchor="ctr">
            <a:noAutofit/>
          </a:bodyPr>
          <a:lstStyle/>
          <a:p>
            <a:r>
              <a:rPr lang="ja-JP" altLang="en-US" sz="1200" b="1" dirty="0">
                <a:latin typeface="HGPｺﾞｼｯｸM" panose="020B0600000000000000" pitchFamily="50" charset="-128"/>
                <a:ea typeface="HGPｺﾞｼｯｸM" panose="020B0600000000000000" pitchFamily="50" charset="-128"/>
              </a:rPr>
              <a:t>（１）活力と魅力ある都市空間の創造</a:t>
            </a:r>
          </a:p>
        </p:txBody>
      </p:sp>
      <p:sp>
        <p:nvSpPr>
          <p:cNvPr id="8" name="スライド番号プレースホルダー 3"/>
          <p:cNvSpPr>
            <a:spLocks noGrp="1"/>
          </p:cNvSpPr>
          <p:nvPr>
            <p:ph type="sldNum" sz="quarter" idx="12"/>
          </p:nvPr>
        </p:nvSpPr>
        <p:spPr>
          <a:xfrm>
            <a:off x="8368281" y="6597352"/>
            <a:ext cx="775471" cy="270321"/>
          </a:xfrm>
        </p:spPr>
        <p:txBody>
          <a:bodyPr/>
          <a:lstStyle/>
          <a:p>
            <a:fld id="{6C81B660-91B5-4B89-8AE3-65DE466522A0}" type="slidenum">
              <a:rPr kumimoji="1" lang="ja-JP" altLang="en-US"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fld>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Rectangle 1"/>
          <p:cNvSpPr>
            <a:spLocks noChangeArrowheads="1"/>
          </p:cNvSpPr>
          <p:nvPr/>
        </p:nvSpPr>
        <p:spPr bwMode="auto">
          <a:xfrm>
            <a:off x="0" y="1"/>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１</a:t>
            </a:r>
            <a:r>
              <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．国内外から多様な人々を惹きつける住まいと</a:t>
            </a:r>
            <a:r>
              <a:rPr lang="ja-JP" altLang="en-US"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都市の実現</a:t>
            </a:r>
            <a:endPar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8505842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730922506"/>
              </p:ext>
            </p:extLst>
          </p:nvPr>
        </p:nvGraphicFramePr>
        <p:xfrm>
          <a:off x="145604" y="786328"/>
          <a:ext cx="8898657" cy="2674620"/>
        </p:xfrm>
        <a:graphic>
          <a:graphicData uri="http://schemas.openxmlformats.org/drawingml/2006/table">
            <a:tbl>
              <a:tblPr firstRow="1" bandRow="1">
                <a:tableStyleId>{5C22544A-7EE6-4342-B048-85BDC9FD1C3A}</a:tableStyleId>
              </a:tblPr>
              <a:tblGrid>
                <a:gridCol w="2698204"/>
                <a:gridCol w="6200453"/>
              </a:tblGrid>
              <a:tr h="129064">
                <a:tc>
                  <a:txBody>
                    <a:bodyPr/>
                    <a:lstStyle/>
                    <a:p>
                      <a:pPr algn="ctr">
                        <a:lnSpc>
                          <a:spcPct val="100000"/>
                        </a:lnSpc>
                        <a:spcBef>
                          <a:spcPts val="0"/>
                        </a:spcBef>
                        <a:spcAft>
                          <a:spcPts val="0"/>
                        </a:spcAft>
                      </a:pPr>
                      <a:r>
                        <a:rPr kumimoji="1" lang="ja-JP" altLang="en-US" sz="1050" u="none" dirty="0" smtClean="0">
                          <a:latin typeface="HGPｺﾞｼｯｸM" panose="020B0600000000000000" pitchFamily="50" charset="-128"/>
                          <a:ea typeface="HGPｺﾞｼｯｸM" panose="020B0600000000000000" pitchFamily="50" charset="-128"/>
                        </a:rPr>
                        <a:t>施策の方向性</a:t>
                      </a:r>
                      <a:endParaRPr kumimoji="1" lang="ja-JP" altLang="en-US" sz="1050" u="none" dirty="0">
                        <a:latin typeface="HGPｺﾞｼｯｸM" panose="020B0600000000000000" pitchFamily="50" charset="-128"/>
                        <a:ea typeface="HGPｺﾞｼｯｸM" panose="020B0600000000000000" pitchFamily="50" charset="-128"/>
                      </a:endParaRPr>
                    </a:p>
                  </a:txBody>
                  <a:tcPr marL="84406" marR="84406"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lnSpc>
                          <a:spcPct val="100000"/>
                        </a:lnSpc>
                        <a:spcBef>
                          <a:spcPts val="0"/>
                        </a:spcBef>
                        <a:spcAft>
                          <a:spcPts val="0"/>
                        </a:spcAft>
                      </a:pPr>
                      <a:r>
                        <a:rPr kumimoji="1" lang="ja-JP" altLang="en-US" sz="1050" u="none" dirty="0" smtClean="0">
                          <a:latin typeface="HGPｺﾞｼｯｸM" panose="020B0600000000000000" pitchFamily="50" charset="-128"/>
                          <a:ea typeface="HGPｺﾞｼｯｸM" panose="020B0600000000000000" pitchFamily="50" charset="-128"/>
                        </a:rPr>
                        <a:t>進捗状況（平成</a:t>
                      </a:r>
                      <a:r>
                        <a:rPr kumimoji="1" lang="en-US" altLang="ja-JP" sz="1050" u="none" dirty="0" smtClean="0">
                          <a:latin typeface="HGPｺﾞｼｯｸM" panose="020B0600000000000000" pitchFamily="50" charset="-128"/>
                          <a:ea typeface="HGPｺﾞｼｯｸM" panose="020B0600000000000000" pitchFamily="50" charset="-128"/>
                        </a:rPr>
                        <a:t>28</a:t>
                      </a:r>
                      <a:r>
                        <a:rPr kumimoji="1" lang="ja-JP" altLang="en-US" sz="1050" u="none" dirty="0" smtClean="0">
                          <a:latin typeface="HGPｺﾞｼｯｸM" panose="020B0600000000000000" pitchFamily="50" charset="-128"/>
                          <a:ea typeface="HGPｺﾞｼｯｸM" panose="020B0600000000000000" pitchFamily="50" charset="-128"/>
                        </a:rPr>
                        <a:t>年度～）</a:t>
                      </a:r>
                      <a:endParaRPr kumimoji="1" lang="ja-JP" altLang="en-US" sz="1050" u="none" dirty="0">
                        <a:latin typeface="HGPｺﾞｼｯｸM" panose="020B0600000000000000" pitchFamily="50" charset="-128"/>
                        <a:ea typeface="HGPｺﾞｼｯｸM" panose="020B0600000000000000" pitchFamily="50" charset="-128"/>
                      </a:endParaRPr>
                    </a:p>
                  </a:txBody>
                  <a:tcPr marL="84406" marR="84406" anchor="ctr">
                    <a:lnL w="12700" cmpd="sng">
                      <a:noFill/>
                    </a:lnL>
                    <a:lnR w="12700" cmpd="sng">
                      <a:noFill/>
                    </a:lnR>
                    <a:lnT w="12700" cmpd="sng">
                      <a:noFill/>
                    </a:lnT>
                    <a:lnB w="38100" cmpd="sng">
                      <a:noFill/>
                    </a:lnB>
                    <a:lnTlToBr w="12700" cmpd="sng">
                      <a:noFill/>
                      <a:prstDash val="solid"/>
                    </a:lnTlToBr>
                    <a:lnBlToTr w="12700" cmpd="sng">
                      <a:noFill/>
                      <a:prstDash val="solid"/>
                    </a:lnBlToTr>
                  </a:tcPr>
                </a:tc>
              </a:tr>
              <a:tr h="663020">
                <a:tc>
                  <a:txBody>
                    <a:bodyPr/>
                    <a:lstStyle/>
                    <a:p>
                      <a:pPr marL="0" marR="0" indent="0" algn="l" defTabSz="914290" rtl="0" eaLnBrk="1" fontAlgn="auto" latinLnBrk="0" hangingPunct="1">
                        <a:lnSpc>
                          <a:spcPct val="100000"/>
                        </a:lnSpc>
                        <a:spcBef>
                          <a:spcPts val="0"/>
                        </a:spcBef>
                        <a:spcAft>
                          <a:spcPts val="0"/>
                        </a:spcAft>
                        <a:buClrTx/>
                        <a:buSzTx/>
                        <a:buFontTx/>
                        <a:buNone/>
                        <a:tabLst/>
                        <a:defRPr/>
                      </a:pPr>
                      <a:r>
                        <a:rPr kumimoji="1" lang="ja-JP" altLang="en-US" sz="1050" b="1" u="sng" kern="1200" dirty="0" smtClean="0">
                          <a:solidFill>
                            <a:schemeClr val="tx1"/>
                          </a:solidFill>
                          <a:effectLst/>
                          <a:latin typeface="HGPｺﾞｼｯｸM" panose="020B0600000000000000" pitchFamily="50" charset="-128"/>
                          <a:ea typeface="HGPｺﾞｼｯｸM" panose="020B0600000000000000" pitchFamily="50" charset="-128"/>
                          <a:cs typeface="+mn-cs"/>
                        </a:rPr>
                        <a:t>①魅力ある賃貸住宅市場の形成</a:t>
                      </a:r>
                      <a:endParaRPr kumimoji="1" lang="ja-JP" altLang="ja-JP" sz="1050" b="1" u="sng"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○大阪府版の原状回復ガイドラインの普及、啓発し、安心して賃貸住宅に住むことができる環境整備の推進</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38100" cmpd="sng">
                      <a:noFill/>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・賃貸住宅の退去時における原状回復トラブルを防止・減少させるため、大阪府版のガイドライン「賃貸住宅の原状回復トラブルを防止するために（</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H25.3</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作成、</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H28.2</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一部改定）」を活用し、業界団体や相談機関と連携した普及啓発を実施</a:t>
                      </a: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38100" cmpd="sng">
                      <a:noFill/>
                    </a:lnT>
                    <a:lnB w="12700" cap="flat" cmpd="sng" algn="ctr">
                      <a:noFill/>
                      <a:prstDash val="dash"/>
                      <a:round/>
                      <a:headEnd type="none" w="med" len="med"/>
                      <a:tailEnd type="none" w="med" len="med"/>
                    </a:lnB>
                    <a:lnTlToBr w="12700" cmpd="sng">
                      <a:noFill/>
                      <a:prstDash val="solid"/>
                    </a:lnTlToBr>
                    <a:lnBlToTr w="12700" cmpd="sng">
                      <a:noFill/>
                      <a:prstDash val="solid"/>
                    </a:lnBlToTr>
                  </a:tcPr>
                </a:tc>
              </a:tr>
              <a:tr h="435556">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○住まい手や地域にとって魅力ある賃貸住宅の普及促進により賃貸住宅市場を活性化</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sng" kern="1200" dirty="0" smtClean="0">
                          <a:solidFill>
                            <a:srgbClr val="FF0000"/>
                          </a:solidFill>
                          <a:effectLst/>
                          <a:latin typeface="HGPｺﾞｼｯｸM" panose="020B0600000000000000" pitchFamily="50" charset="-128"/>
                          <a:ea typeface="HGPｺﾞｼｯｸM" panose="020B0600000000000000" pitchFamily="50" charset="-128"/>
                          <a:cs typeface="+mn-cs"/>
                        </a:rPr>
                        <a:t>民間団体・事業者・公的団体で構成する</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「大阪の住まい活性化フォーラム」</a:t>
                      </a:r>
                      <a:r>
                        <a:rPr kumimoji="1" lang="ja-JP" altLang="en-US" sz="1050" u="sng" kern="1200" dirty="0" smtClean="0">
                          <a:solidFill>
                            <a:srgbClr val="FF0000"/>
                          </a:solidFill>
                          <a:effectLst/>
                          <a:latin typeface="HGPｺﾞｼｯｸM" panose="020B0600000000000000" pitchFamily="50" charset="-128"/>
                          <a:ea typeface="HGPｺﾞｼｯｸM" panose="020B0600000000000000" pitchFamily="50" charset="-128"/>
                          <a:cs typeface="+mn-cs"/>
                        </a:rPr>
                        <a:t>と連携し、以下の取組みを実施</a:t>
                      </a:r>
                      <a:endParaRPr kumimoji="1" lang="en-US" altLang="ja-JP"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u="none"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　</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リフォーム・リノベーションに関するコンクールを開催し、優秀な事例を</a:t>
                      </a:r>
                      <a:r>
                        <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HP</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や冊子等で情報発信。</a:t>
                      </a:r>
                      <a:endPar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u="none"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　</a:t>
                      </a:r>
                      <a:r>
                        <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DIY</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の普及促進による中古住宅市場活性化を目指し、</a:t>
                      </a:r>
                      <a:r>
                        <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DIY</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に関するワークショップやシンポジウムを開催</a:t>
                      </a:r>
                      <a:endPar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endParaRPr>
                    </a:p>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・高齢者、</a:t>
                      </a:r>
                      <a:r>
                        <a:rPr kumimoji="1" lang="ja-JP" altLang="en-US" sz="1050" kern="1200" baseline="0" dirty="0" err="1" smtClean="0">
                          <a:solidFill>
                            <a:schemeClr val="tx1"/>
                          </a:solidFill>
                          <a:effectLst/>
                          <a:latin typeface="HGPｺﾞｼｯｸM" panose="020B0600000000000000" pitchFamily="50" charset="-128"/>
                          <a:ea typeface="HGPｺﾞｼｯｸM" panose="020B0600000000000000" pitchFamily="50" charset="-128"/>
                          <a:cs typeface="+mn-cs"/>
                        </a:rPr>
                        <a:t>障がい</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者、子育て世帯、外国人並びに低額所得者等からの住まい探し相談に応じる不動産店とこれらの方の入居に積極的な民間賃貸住宅等の情報を提供している「あんぜん・あんしん賃貸検索システム」を活用した情報発信を実施　　　 </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登録協力店：</a:t>
                      </a:r>
                      <a:r>
                        <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540</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店</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、あんぜん・あんしん賃貸住宅</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（府要綱）</a:t>
                      </a:r>
                      <a:r>
                        <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8,304</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戸、（法律）</a:t>
                      </a:r>
                      <a:r>
                        <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237</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戸（</a:t>
                      </a:r>
                      <a:r>
                        <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H</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３０</a:t>
                      </a:r>
                      <a:r>
                        <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３</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p>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・「住宅確保要配慮者に対する賃貸住宅の供給の促進に関する法律」が平成</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29</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年</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10</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月に改正され、新たな住宅セーフティネット制度の枠組みによる構築を受け、高齢者や</a:t>
                      </a:r>
                      <a:r>
                        <a:rPr kumimoji="1" lang="ja-JP" altLang="en-US" sz="1050" kern="1200" baseline="0" dirty="0" err="1" smtClean="0">
                          <a:solidFill>
                            <a:schemeClr val="tx1"/>
                          </a:solidFill>
                          <a:effectLst/>
                          <a:latin typeface="HGPｺﾞｼｯｸM" panose="020B0600000000000000" pitchFamily="50" charset="-128"/>
                          <a:ea typeface="HGPｺﾞｼｯｸM" panose="020B0600000000000000" pitchFamily="50" charset="-128"/>
                          <a:cs typeface="+mn-cs"/>
                        </a:rPr>
                        <a:t>障がい</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者等の住宅確保要配慮者の入居を拒まない賃貸住宅の供給をさらに促進するため、「大阪府賃貸住宅供給促進計画」を策定</a:t>
                      </a:r>
                    </a:p>
                  </a:txBody>
                  <a:tcPr marL="84406" marR="84406">
                    <a:lnL w="12700" cmpd="sng">
                      <a:noFill/>
                    </a:lnL>
                    <a:lnR w="12700" cmpd="sng">
                      <a:noFill/>
                    </a:lnR>
                    <a:lnT w="12700" cap="flat" cmpd="sng" algn="ctr">
                      <a:noFill/>
                      <a:prstDash val="dash"/>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21" name="テキスト ボックス 20"/>
          <p:cNvSpPr txBox="1"/>
          <p:nvPr/>
        </p:nvSpPr>
        <p:spPr>
          <a:xfrm>
            <a:off x="35496" y="492656"/>
            <a:ext cx="4093378" cy="242586"/>
          </a:xfrm>
          <a:prstGeom prst="roundRect">
            <a:avLst/>
          </a:prstGeom>
          <a:solidFill>
            <a:schemeClr val="bg1"/>
          </a:solidFill>
          <a:ln>
            <a:solidFill>
              <a:schemeClr val="tx1">
                <a:lumMod val="50000"/>
                <a:lumOff val="50000"/>
              </a:schemeClr>
            </a:solidFill>
          </a:ln>
        </p:spPr>
        <p:txBody>
          <a:bodyPr wrap="square" lIns="35996" tIns="35996" rIns="35996" bIns="35996" rtlCol="0" anchor="ctr">
            <a:noAutofit/>
          </a:bodyPr>
          <a:lstStyle/>
          <a:p>
            <a:r>
              <a:rPr lang="ja-JP" altLang="en-US" sz="1200" b="1" dirty="0">
                <a:latin typeface="HGPｺﾞｼｯｸM" panose="020B0600000000000000" pitchFamily="50" charset="-128"/>
                <a:ea typeface="HGPｺﾞｼｯｸM" panose="020B0600000000000000" pitchFamily="50" charset="-128"/>
              </a:rPr>
              <a:t>（２）多様で魅力的な住まいを選択できる環境の整備</a:t>
            </a:r>
          </a:p>
        </p:txBody>
      </p:sp>
      <p:sp>
        <p:nvSpPr>
          <p:cNvPr id="8" name="スライド番号プレースホルダー 3"/>
          <p:cNvSpPr>
            <a:spLocks noGrp="1"/>
          </p:cNvSpPr>
          <p:nvPr>
            <p:ph type="sldNum" sz="quarter" idx="12"/>
          </p:nvPr>
        </p:nvSpPr>
        <p:spPr>
          <a:xfrm>
            <a:off x="8368281" y="6597352"/>
            <a:ext cx="775471" cy="270321"/>
          </a:xfrm>
        </p:spPr>
        <p:txBody>
          <a:bodyPr/>
          <a:lstStyle/>
          <a:p>
            <a:fld id="{6C81B660-91B5-4B89-8AE3-65DE466522A0}" type="slidenum">
              <a:rPr kumimoji="1" lang="ja-JP" altLang="en-US"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13</a:t>
            </a:fld>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Rectangle 1"/>
          <p:cNvSpPr>
            <a:spLocks noChangeArrowheads="1"/>
          </p:cNvSpPr>
          <p:nvPr/>
        </p:nvSpPr>
        <p:spPr bwMode="auto">
          <a:xfrm>
            <a:off x="0" y="1"/>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１</a:t>
            </a:r>
            <a:r>
              <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．国内外から多様な人々を惹きつける住まいと</a:t>
            </a:r>
            <a:r>
              <a:rPr lang="ja-JP" altLang="en-US"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都市の実現</a:t>
            </a:r>
            <a:endPar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6279139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795387614"/>
              </p:ext>
            </p:extLst>
          </p:nvPr>
        </p:nvGraphicFramePr>
        <p:xfrm>
          <a:off x="145604" y="786328"/>
          <a:ext cx="8898657" cy="4230633"/>
        </p:xfrm>
        <a:graphic>
          <a:graphicData uri="http://schemas.openxmlformats.org/drawingml/2006/table">
            <a:tbl>
              <a:tblPr firstRow="1" bandRow="1">
                <a:tableStyleId>{5C22544A-7EE6-4342-B048-85BDC9FD1C3A}</a:tableStyleId>
              </a:tblPr>
              <a:tblGrid>
                <a:gridCol w="2698204"/>
                <a:gridCol w="6200453"/>
              </a:tblGrid>
              <a:tr h="129064">
                <a:tc>
                  <a:txBody>
                    <a:bodyPr/>
                    <a:lstStyle/>
                    <a:p>
                      <a:pPr algn="ctr">
                        <a:lnSpc>
                          <a:spcPct val="100000"/>
                        </a:lnSpc>
                        <a:spcBef>
                          <a:spcPts val="0"/>
                        </a:spcBef>
                        <a:spcAft>
                          <a:spcPts val="0"/>
                        </a:spcAft>
                      </a:pPr>
                      <a:r>
                        <a:rPr kumimoji="1" lang="ja-JP" altLang="en-US" sz="1050" u="none" dirty="0" smtClean="0">
                          <a:latin typeface="HGPｺﾞｼｯｸM" panose="020B0600000000000000" pitchFamily="50" charset="-128"/>
                          <a:ea typeface="HGPｺﾞｼｯｸM" panose="020B0600000000000000" pitchFamily="50" charset="-128"/>
                        </a:rPr>
                        <a:t>施策の方向性</a:t>
                      </a:r>
                      <a:endParaRPr kumimoji="1" lang="ja-JP" altLang="en-US" sz="1050" u="none" dirty="0">
                        <a:latin typeface="HGPｺﾞｼｯｸM" panose="020B0600000000000000" pitchFamily="50" charset="-128"/>
                        <a:ea typeface="HGPｺﾞｼｯｸM" panose="020B0600000000000000" pitchFamily="50" charset="-128"/>
                      </a:endParaRPr>
                    </a:p>
                  </a:txBody>
                  <a:tcPr marL="84406" marR="84406"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lnSpc>
                          <a:spcPct val="100000"/>
                        </a:lnSpc>
                        <a:spcBef>
                          <a:spcPts val="0"/>
                        </a:spcBef>
                        <a:spcAft>
                          <a:spcPts val="0"/>
                        </a:spcAft>
                      </a:pPr>
                      <a:r>
                        <a:rPr kumimoji="1" lang="ja-JP" altLang="en-US" sz="1050" u="none" dirty="0" smtClean="0">
                          <a:latin typeface="HGPｺﾞｼｯｸM" panose="020B0600000000000000" pitchFamily="50" charset="-128"/>
                          <a:ea typeface="HGPｺﾞｼｯｸM" panose="020B0600000000000000" pitchFamily="50" charset="-128"/>
                        </a:rPr>
                        <a:t>進捗状況（平成</a:t>
                      </a:r>
                      <a:r>
                        <a:rPr kumimoji="1" lang="en-US" altLang="ja-JP" sz="1050" u="none" dirty="0" smtClean="0">
                          <a:latin typeface="HGPｺﾞｼｯｸM" panose="020B0600000000000000" pitchFamily="50" charset="-128"/>
                          <a:ea typeface="HGPｺﾞｼｯｸM" panose="020B0600000000000000" pitchFamily="50" charset="-128"/>
                        </a:rPr>
                        <a:t>28</a:t>
                      </a:r>
                      <a:r>
                        <a:rPr kumimoji="1" lang="ja-JP" altLang="en-US" sz="1050" u="none" dirty="0" smtClean="0">
                          <a:latin typeface="HGPｺﾞｼｯｸM" panose="020B0600000000000000" pitchFamily="50" charset="-128"/>
                          <a:ea typeface="HGPｺﾞｼｯｸM" panose="020B0600000000000000" pitchFamily="50" charset="-128"/>
                        </a:rPr>
                        <a:t>年度～）</a:t>
                      </a:r>
                      <a:endParaRPr kumimoji="1" lang="ja-JP" altLang="en-US" sz="1050" u="none" dirty="0">
                        <a:latin typeface="HGPｺﾞｼｯｸM" panose="020B0600000000000000" pitchFamily="50" charset="-128"/>
                        <a:ea typeface="HGPｺﾞｼｯｸM" panose="020B0600000000000000" pitchFamily="50" charset="-128"/>
                      </a:endParaRPr>
                    </a:p>
                  </a:txBody>
                  <a:tcPr marL="84406" marR="84406" anchor="ctr">
                    <a:lnL w="12700" cmpd="sng">
                      <a:noFill/>
                    </a:lnL>
                    <a:lnR w="12700" cmpd="sng">
                      <a:noFill/>
                    </a:lnR>
                    <a:lnT w="12700" cmpd="sng">
                      <a:noFill/>
                    </a:lnT>
                    <a:lnB w="38100" cmpd="sng">
                      <a:noFill/>
                    </a:lnB>
                    <a:lnTlToBr w="12700" cmpd="sng">
                      <a:noFill/>
                      <a:prstDash val="solid"/>
                    </a:lnTlToBr>
                    <a:lnBlToTr w="12700" cmpd="sng">
                      <a:noFill/>
                      <a:prstDash val="solid"/>
                    </a:lnBlToTr>
                  </a:tcPr>
                </a:tc>
              </a:tr>
              <a:tr h="296104">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b="1" u="sng" kern="1200" dirty="0" smtClean="0">
                          <a:solidFill>
                            <a:schemeClr val="tx1"/>
                          </a:solidFill>
                          <a:effectLst/>
                          <a:latin typeface="HGPｺﾞｼｯｸM" panose="020B0600000000000000" pitchFamily="50" charset="-128"/>
                          <a:ea typeface="HGPｺﾞｼｯｸM" panose="020B0600000000000000" pitchFamily="50" charset="-128"/>
                          <a:cs typeface="+mn-cs"/>
                        </a:rPr>
                        <a:t>②中古住宅流通・リフォーム市場の環境整備・活性化</a:t>
                      </a:r>
                      <a:endParaRPr kumimoji="1" lang="en-US" altLang="ja-JP" sz="1050" b="1" u="sng"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9525" cap="flat" cmpd="sng" algn="ctr">
                      <a:noFill/>
                      <a:prstDash val="solid"/>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9525" cap="flat" cmpd="sng" algn="ctr">
                      <a:noFill/>
                      <a:prstDash val="solid"/>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r>
              <a:tr h="1053093">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○府民や事業者等への情報提供や相談体制の充実</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○事業者の技術力の向上に向けた取組みを推進</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「大阪の住まい活性化フォーラム」と連携し、以下の取組みを実施</a:t>
                      </a:r>
                      <a:endParaRPr kumimoji="1" lang="en-US" altLang="ja-JP"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・参画団体で空き家・住まいの相談窓口を設置し、空家等所有者の相談に対応するとともに、同フォーラムの　　　</a:t>
                      </a:r>
                      <a:endParaRPr kumimoji="1" lang="en-US" altLang="ja-JP"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en-US" altLang="ja-JP"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HP</a:t>
                      </a: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において、中古住宅・リフォームに係る一元的な情報を発信</a:t>
                      </a:r>
                      <a:endParaRPr kumimoji="1" lang="en-US" altLang="ja-JP"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復興段階における災害時の被災者の住まいに関する相談にきめ細かく迅速に対応できる「住まいのケア・専門家チーム」を立ち上げ</a:t>
                      </a: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H29.3</a:t>
                      </a: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a:t>
                      </a:r>
                      <a:endParaRPr kumimoji="1" lang="ja-JP" altLang="en-US" sz="1050" u="none" strike="sngStrik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・事業者の技術力向上に向け、「高齢者・</a:t>
                      </a:r>
                      <a:r>
                        <a:rPr kumimoji="1" lang="ja-JP" altLang="en-US" sz="1050" kern="1200" dirty="0" err="1" smtClean="0">
                          <a:solidFill>
                            <a:schemeClr val="tx1"/>
                          </a:solidFill>
                          <a:effectLst/>
                          <a:latin typeface="HGPｺﾞｼｯｸM" panose="020B0600000000000000" pitchFamily="50" charset="-128"/>
                          <a:ea typeface="HGPｺﾞｼｯｸM" panose="020B0600000000000000" pitchFamily="50" charset="-128"/>
                          <a:cs typeface="+mn-cs"/>
                        </a:rPr>
                        <a:t>障がい</a:t>
                      </a: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者向け住宅改造相談のための研修」</a:t>
                      </a:r>
                      <a:r>
                        <a:rPr kumimoji="1" lang="ja-JP" altLang="en-US" sz="1050" strike="noStrik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を開催</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r>
              <a:tr h="127675">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○市町村による空家バンクの設置を促進</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00000"/>
                        </a:lnSpc>
                        <a:spcBef>
                          <a:spcPts val="0"/>
                        </a:spcBef>
                        <a:spcAft>
                          <a:spcPts val="0"/>
                        </a:spcAft>
                        <a:buClrTx/>
                        <a:buSzTx/>
                        <a:buFontTx/>
                        <a:buNone/>
                        <a:tabLst/>
                        <a:defRPr/>
                      </a:pP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・空家バンクを設置していない市町に対し、個別協議等により空家バンク設置の働きかけ</a:t>
                      </a:r>
                      <a:r>
                        <a:rPr kumimoji="1" lang="ja-JP" altLang="en-US" sz="1050" kern="1200" dirty="0" smtClean="0">
                          <a:solidFill>
                            <a:srgbClr val="FF0000"/>
                          </a:solidFill>
                          <a:effectLst/>
                          <a:latin typeface="HGPｺﾞｼｯｸM" panose="020B0600000000000000" pitchFamily="50" charset="-128"/>
                          <a:ea typeface="HGPｺﾞｼｯｸM" panose="020B0600000000000000" pitchFamily="50" charset="-128"/>
                          <a:cs typeface="+mn-cs"/>
                        </a:rPr>
                        <a:t>　</a:t>
                      </a:r>
                      <a:r>
                        <a:rPr kumimoji="1" lang="en-US" altLang="ja-JP" sz="1050" u="sng" kern="1200" dirty="0" smtClean="0">
                          <a:solidFill>
                            <a:srgbClr val="FF0000"/>
                          </a:solidFill>
                          <a:effectLst/>
                          <a:latin typeface="HGPｺﾞｼｯｸM" panose="020B0600000000000000" pitchFamily="50" charset="-128"/>
                          <a:ea typeface="HGPｺﾞｼｯｸM" panose="020B0600000000000000" pitchFamily="50" charset="-128"/>
                          <a:cs typeface="+mn-cs"/>
                        </a:rPr>
                        <a:t>【</a:t>
                      </a:r>
                      <a:r>
                        <a:rPr kumimoji="1" lang="ja-JP" altLang="en-US" sz="1050" u="sng" kern="1200" dirty="0" smtClean="0">
                          <a:solidFill>
                            <a:srgbClr val="FF0000"/>
                          </a:solidFill>
                          <a:effectLst/>
                          <a:latin typeface="HGPｺﾞｼｯｸM" panose="020B0600000000000000" pitchFamily="50" charset="-128"/>
                          <a:ea typeface="HGPｺﾞｼｯｸM" panose="020B0600000000000000" pitchFamily="50" charset="-128"/>
                          <a:cs typeface="+mn-cs"/>
                        </a:rPr>
                        <a:t>空家バンク設置市町村数：１</a:t>
                      </a:r>
                      <a:r>
                        <a:rPr kumimoji="1" lang="en-US" altLang="ja-JP" sz="1050" u="sng" kern="1200" dirty="0" smtClean="0">
                          <a:solidFill>
                            <a:srgbClr val="FF0000"/>
                          </a:solidFill>
                          <a:effectLst/>
                          <a:latin typeface="HGPｺﾞｼｯｸM" panose="020B0600000000000000" pitchFamily="50" charset="-128"/>
                          <a:ea typeface="HGPｺﾞｼｯｸM" panose="020B0600000000000000" pitchFamily="50" charset="-128"/>
                          <a:cs typeface="+mn-cs"/>
                        </a:rPr>
                        <a:t>7</a:t>
                      </a:r>
                      <a:r>
                        <a:rPr kumimoji="1" lang="ja-JP" altLang="en-US" sz="1050" u="sng" kern="1200" dirty="0" smtClean="0">
                          <a:solidFill>
                            <a:srgbClr val="FF0000"/>
                          </a:solidFill>
                          <a:effectLst/>
                          <a:latin typeface="HGPｺﾞｼｯｸM" panose="020B0600000000000000" pitchFamily="50" charset="-128"/>
                          <a:ea typeface="HGPｺﾞｼｯｸM" panose="020B0600000000000000" pitchFamily="50" charset="-128"/>
                          <a:cs typeface="+mn-cs"/>
                        </a:rPr>
                        <a:t>市町村</a:t>
                      </a:r>
                      <a:r>
                        <a:rPr kumimoji="1" lang="en-US" altLang="ja-JP" sz="1050" u="sng" kern="1200" dirty="0" smtClean="0">
                          <a:solidFill>
                            <a:srgbClr val="FF0000"/>
                          </a:solidFill>
                          <a:effectLst/>
                          <a:latin typeface="HGPｺﾞｼｯｸM" panose="020B0600000000000000" pitchFamily="50" charset="-128"/>
                          <a:ea typeface="HGPｺﾞｼｯｸM" panose="020B0600000000000000" pitchFamily="50" charset="-128"/>
                          <a:cs typeface="+mn-cs"/>
                        </a:rPr>
                        <a:t>】</a:t>
                      </a: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・市町村空家バンクと連携する「大阪版・空家バンク」を平成</a:t>
                      </a:r>
                      <a:r>
                        <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29</a:t>
                      </a: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年</a:t>
                      </a:r>
                      <a:r>
                        <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3</a:t>
                      </a: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月に設置</a:t>
                      </a:r>
                      <a:endParaRPr kumimoji="1" lang="en-US" altLang="ja-JP" sz="1050" u="none" strike="sngStrike" kern="1200" baseline="0" dirty="0" smtClean="0">
                        <a:solidFill>
                          <a:srgbClr val="FF0000"/>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r>
              <a:tr h="285046">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○新築・既存住宅の「住宅性能表示制度」の普及を促進</a:t>
                      </a: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○インスペクションや「既存住宅売買瑕疵保険」の普及を促進</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○住宅履歴情報の蓄積や活用の促進</a:t>
                      </a:r>
                      <a:endParaRPr kumimoji="1" lang="en-US" altLang="ja-JP"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○建物の価値が品質や性能に応じて適正に評価される建物評価指針を市場に定着させる取組みを推進</a:t>
                      </a:r>
                      <a:endParaRPr kumimoji="1" lang="en-US" altLang="ja-JP"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「大阪の住まい活性化フォーラム」と連携し、</a:t>
                      </a: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インスペクション</a:t>
                      </a:r>
                      <a:r>
                        <a:rPr kumimoji="1" lang="ja-JP" altLang="en-US" sz="1050" u="sng" kern="1200" dirty="0" smtClean="0">
                          <a:solidFill>
                            <a:srgbClr val="FF0000"/>
                          </a:solidFill>
                          <a:effectLst/>
                          <a:latin typeface="HGPｺﾞｼｯｸM" panose="020B0600000000000000" pitchFamily="50" charset="-128"/>
                          <a:ea typeface="HGPｺﾞｼｯｸM" panose="020B0600000000000000" pitchFamily="50" charset="-128"/>
                          <a:cs typeface="+mn-cs"/>
                        </a:rPr>
                        <a:t>や住宅履歴情報の活用促進等</a:t>
                      </a: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についての内容を記載した冊子を配布し、府民に対する普及・啓発を実施</a:t>
                      </a: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・府</a:t>
                      </a:r>
                      <a:r>
                        <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HP</a:t>
                      </a: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において、既存住宅売買瑕疵保険を含む住宅瑕疵担保履行法に関する情報提供を実施</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Osaka</a:t>
                      </a: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あんしん住まい推進協議会」の</a:t>
                      </a:r>
                      <a:r>
                        <a:rPr kumimoji="1" lang="en-US" altLang="ja-JP"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HP</a:t>
                      </a: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において、国による「住宅確保要配慮者あんしん居住推進事業」による改修費補助制度や、市町村による耐震改修補助やリフォーム補助等の支援制度など、様々な情報発信を実施</a:t>
                      </a:r>
                    </a:p>
                    <a:p>
                      <a:pPr marL="92075" marR="0" indent="-92075" algn="l" defTabSz="914290" rtl="0" eaLnBrk="1" fontAlgn="auto" latinLnBrk="0" hangingPunct="1">
                        <a:lnSpc>
                          <a:spcPct val="100000"/>
                        </a:lnSpc>
                        <a:spcBef>
                          <a:spcPts val="0"/>
                        </a:spcBef>
                        <a:spcAft>
                          <a:spcPts val="0"/>
                        </a:spcAft>
                        <a:buClrTx/>
                        <a:buSzTx/>
                        <a:buFontTx/>
                        <a:buNone/>
                        <a:tabLst/>
                        <a:defRPr/>
                      </a:pP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r>
              <a:tr h="126499">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○子育て世帯など新たな入居を促進する住み替え支援の仕組みの構築</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00000"/>
                        </a:lnSpc>
                        <a:spcBef>
                          <a:spcPts val="0"/>
                        </a:spcBef>
                        <a:spcAft>
                          <a:spcPts val="0"/>
                        </a:spcAft>
                        <a:buClrTx/>
                        <a:buSzTx/>
                        <a:buFontTx/>
                        <a:buNone/>
                        <a:tabLst/>
                        <a:defRPr/>
                      </a:pP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・大阪府空家等対策市町村連携協議会において、（一社）移住・住みかえ支援機構（ＪＴＩ）の「マイホーム借上げ制度」に関する</a:t>
                      </a:r>
                      <a:r>
                        <a:rPr kumimoji="1" lang="ja-JP" altLang="en-US" sz="1050" strike="noStrike" kern="1200" dirty="0" smtClean="0">
                          <a:solidFill>
                            <a:schemeClr val="tx1"/>
                          </a:solidFill>
                          <a:effectLst/>
                          <a:latin typeface="HGPｺﾞｼｯｸM" panose="020B0600000000000000" pitchFamily="50" charset="-128"/>
                          <a:ea typeface="HGPｺﾞｼｯｸM" panose="020B0600000000000000" pitchFamily="50" charset="-128"/>
                          <a:cs typeface="+mn-cs"/>
                        </a:rPr>
                        <a:t>市町村向けの</a:t>
                      </a: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認定講習会を開催（</a:t>
                      </a:r>
                      <a:r>
                        <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H29.8</a:t>
                      </a: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）し、府内市町村における相談窓口設置を促進</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「マイホーム借上げ制度」相談窓口がある府内市町村数：</a:t>
                      </a:r>
                      <a:r>
                        <a:rPr kumimoji="1" lang="en-US" altLang="ja-JP" sz="1050" strike="noStrike" kern="1200" dirty="0" smtClean="0">
                          <a:solidFill>
                            <a:schemeClr val="tx1"/>
                          </a:solidFill>
                          <a:effectLst/>
                          <a:latin typeface="HGPｺﾞｼｯｸM" panose="020B0600000000000000" pitchFamily="50" charset="-128"/>
                          <a:ea typeface="HGPｺﾞｼｯｸM" panose="020B0600000000000000" pitchFamily="50" charset="-128"/>
                          <a:cs typeface="+mn-cs"/>
                        </a:rPr>
                        <a:t>16</a:t>
                      </a: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市町</a:t>
                      </a:r>
                      <a:r>
                        <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a:t>
                      </a:r>
                      <a:endParaRPr kumimoji="1" lang="ja-JP"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r>
            </a:tbl>
          </a:graphicData>
        </a:graphic>
      </p:graphicFrame>
      <p:sp>
        <p:nvSpPr>
          <p:cNvPr id="21" name="テキスト ボックス 20"/>
          <p:cNvSpPr txBox="1"/>
          <p:nvPr/>
        </p:nvSpPr>
        <p:spPr>
          <a:xfrm>
            <a:off x="35496" y="492656"/>
            <a:ext cx="4093378" cy="242586"/>
          </a:xfrm>
          <a:prstGeom prst="roundRect">
            <a:avLst/>
          </a:prstGeom>
          <a:solidFill>
            <a:schemeClr val="bg1"/>
          </a:solidFill>
          <a:ln>
            <a:solidFill>
              <a:schemeClr val="tx1">
                <a:lumMod val="50000"/>
                <a:lumOff val="50000"/>
              </a:schemeClr>
            </a:solidFill>
          </a:ln>
        </p:spPr>
        <p:txBody>
          <a:bodyPr wrap="square" lIns="35996" tIns="35996" rIns="35996" bIns="35996" rtlCol="0" anchor="ctr">
            <a:noAutofit/>
          </a:bodyPr>
          <a:lstStyle/>
          <a:p>
            <a:r>
              <a:rPr lang="ja-JP" altLang="en-US" sz="1200" b="1" dirty="0">
                <a:latin typeface="HGPｺﾞｼｯｸM" panose="020B0600000000000000" pitchFamily="50" charset="-128"/>
                <a:ea typeface="HGPｺﾞｼｯｸM" panose="020B0600000000000000" pitchFamily="50" charset="-128"/>
              </a:rPr>
              <a:t>（２）多様で魅力的な住まいを選択できる環境の整備</a:t>
            </a:r>
          </a:p>
        </p:txBody>
      </p:sp>
      <p:sp>
        <p:nvSpPr>
          <p:cNvPr id="8" name="スライド番号プレースホルダー 3"/>
          <p:cNvSpPr>
            <a:spLocks noGrp="1"/>
          </p:cNvSpPr>
          <p:nvPr>
            <p:ph type="sldNum" sz="quarter" idx="12"/>
          </p:nvPr>
        </p:nvSpPr>
        <p:spPr>
          <a:xfrm>
            <a:off x="8368281" y="6597352"/>
            <a:ext cx="775471" cy="270321"/>
          </a:xfrm>
        </p:spPr>
        <p:txBody>
          <a:bodyPr/>
          <a:lstStyle/>
          <a:p>
            <a:fld id="{6C81B660-91B5-4B89-8AE3-65DE466522A0}" type="slidenum">
              <a:rPr kumimoji="1" lang="ja-JP" altLang="en-US"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14</a:t>
            </a:fld>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Rectangle 1"/>
          <p:cNvSpPr>
            <a:spLocks noChangeArrowheads="1"/>
          </p:cNvSpPr>
          <p:nvPr/>
        </p:nvSpPr>
        <p:spPr bwMode="auto">
          <a:xfrm>
            <a:off x="0" y="1"/>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１</a:t>
            </a:r>
            <a:r>
              <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．国内外から多様な人々を惹きつける住まいと</a:t>
            </a:r>
            <a:r>
              <a:rPr lang="ja-JP" altLang="en-US"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都市の実現</a:t>
            </a:r>
            <a:endPar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9956719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 7"/>
          <p:cNvGraphicFramePr>
            <a:graphicFrameLocks noGrp="1"/>
          </p:cNvGraphicFramePr>
          <p:nvPr>
            <p:extLst>
              <p:ext uri="{D42A27DB-BD31-4B8C-83A1-F6EECF244321}">
                <p14:modId xmlns:p14="http://schemas.microsoft.com/office/powerpoint/2010/main" val="3592252943"/>
              </p:ext>
            </p:extLst>
          </p:nvPr>
        </p:nvGraphicFramePr>
        <p:xfrm>
          <a:off x="145604" y="3702144"/>
          <a:ext cx="8898657" cy="2034540"/>
        </p:xfrm>
        <a:graphic>
          <a:graphicData uri="http://schemas.openxmlformats.org/drawingml/2006/table">
            <a:tbl>
              <a:tblPr firstRow="1" bandRow="1">
                <a:tableStyleId>{5C22544A-7EE6-4342-B048-85BDC9FD1C3A}</a:tableStyleId>
              </a:tblPr>
              <a:tblGrid>
                <a:gridCol w="2698204"/>
                <a:gridCol w="6200453"/>
              </a:tblGrid>
              <a:tr h="129064">
                <a:tc>
                  <a:txBody>
                    <a:bodyPr/>
                    <a:lstStyle/>
                    <a:p>
                      <a:pPr algn="ctr">
                        <a:lnSpc>
                          <a:spcPct val="100000"/>
                        </a:lnSpc>
                        <a:spcBef>
                          <a:spcPts val="0"/>
                        </a:spcBef>
                        <a:spcAft>
                          <a:spcPts val="0"/>
                        </a:spcAft>
                      </a:pPr>
                      <a:r>
                        <a:rPr kumimoji="1" lang="ja-JP" altLang="en-US" sz="1050" u="none" dirty="0" smtClean="0">
                          <a:latin typeface="HGPｺﾞｼｯｸM" panose="020B0600000000000000" pitchFamily="50" charset="-128"/>
                          <a:ea typeface="HGPｺﾞｼｯｸM" panose="020B0600000000000000" pitchFamily="50" charset="-128"/>
                        </a:rPr>
                        <a:t>施策の方向性</a:t>
                      </a:r>
                      <a:endParaRPr kumimoji="1" lang="ja-JP" altLang="en-US" sz="1050" u="none" dirty="0">
                        <a:latin typeface="HGPｺﾞｼｯｸM" panose="020B0600000000000000" pitchFamily="50" charset="-128"/>
                        <a:ea typeface="HGPｺﾞｼｯｸM" panose="020B0600000000000000" pitchFamily="50" charset="-128"/>
                      </a:endParaRPr>
                    </a:p>
                  </a:txBody>
                  <a:tcPr marL="84406" marR="84406"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lnSpc>
                          <a:spcPct val="100000"/>
                        </a:lnSpc>
                        <a:spcBef>
                          <a:spcPts val="0"/>
                        </a:spcBef>
                        <a:spcAft>
                          <a:spcPts val="0"/>
                        </a:spcAft>
                      </a:pPr>
                      <a:r>
                        <a:rPr kumimoji="1" lang="ja-JP" altLang="en-US" sz="1050" u="none" dirty="0" smtClean="0">
                          <a:latin typeface="HGPｺﾞｼｯｸM" panose="020B0600000000000000" pitchFamily="50" charset="-128"/>
                          <a:ea typeface="HGPｺﾞｼｯｸM" panose="020B0600000000000000" pitchFamily="50" charset="-128"/>
                        </a:rPr>
                        <a:t>進捗状況（平成</a:t>
                      </a:r>
                      <a:r>
                        <a:rPr kumimoji="1" lang="en-US" altLang="ja-JP" sz="1050" u="none" dirty="0" smtClean="0">
                          <a:latin typeface="HGPｺﾞｼｯｸM" panose="020B0600000000000000" pitchFamily="50" charset="-128"/>
                          <a:ea typeface="HGPｺﾞｼｯｸM" panose="020B0600000000000000" pitchFamily="50" charset="-128"/>
                        </a:rPr>
                        <a:t>28</a:t>
                      </a:r>
                      <a:r>
                        <a:rPr kumimoji="1" lang="ja-JP" altLang="en-US" sz="1050" u="none" dirty="0" smtClean="0">
                          <a:latin typeface="HGPｺﾞｼｯｸM" panose="020B0600000000000000" pitchFamily="50" charset="-128"/>
                          <a:ea typeface="HGPｺﾞｼｯｸM" panose="020B0600000000000000" pitchFamily="50" charset="-128"/>
                        </a:rPr>
                        <a:t>年度～）</a:t>
                      </a:r>
                      <a:endParaRPr kumimoji="1" lang="ja-JP" altLang="en-US" sz="1050" u="none" dirty="0">
                        <a:latin typeface="HGPｺﾞｼｯｸM" panose="020B0600000000000000" pitchFamily="50" charset="-128"/>
                        <a:ea typeface="HGPｺﾞｼｯｸM" panose="020B0600000000000000" pitchFamily="50" charset="-128"/>
                      </a:endParaRPr>
                    </a:p>
                  </a:txBody>
                  <a:tcPr marL="84406" marR="84406" anchor="ctr">
                    <a:lnL w="12700" cmpd="sng">
                      <a:noFill/>
                    </a:lnL>
                    <a:lnR w="12700" cmpd="sng">
                      <a:noFill/>
                    </a:lnR>
                    <a:lnT w="12700" cmpd="sng">
                      <a:noFill/>
                    </a:lnT>
                    <a:lnB w="38100" cmpd="sng">
                      <a:noFill/>
                    </a:lnB>
                    <a:lnTlToBr w="12700" cmpd="sng">
                      <a:noFill/>
                      <a:prstDash val="solid"/>
                    </a:lnTlToBr>
                    <a:lnBlToTr w="12700" cmpd="sng">
                      <a:noFill/>
                      <a:prstDash val="solid"/>
                    </a:lnBlToTr>
                  </a:tcPr>
                </a:tc>
              </a:tr>
              <a:tr h="339492">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b="1" u="sng" kern="1200" dirty="0" smtClean="0">
                          <a:solidFill>
                            <a:schemeClr val="tx1"/>
                          </a:solidFill>
                          <a:effectLst/>
                          <a:latin typeface="HGPｺﾞｼｯｸM" panose="020B0600000000000000" pitchFamily="50" charset="-128"/>
                          <a:ea typeface="HGPｺﾞｼｯｸM" panose="020B0600000000000000" pitchFamily="50" charset="-128"/>
                          <a:cs typeface="+mn-cs"/>
                        </a:rPr>
                        <a:t>①大阪に住まう魅力の情報発信、移住・定住促進等</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38100" cmpd="sng">
                      <a:noFill/>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38100" cmpd="sng">
                      <a:noFill/>
                    </a:lnT>
                    <a:lnB w="12700" cap="flat" cmpd="sng" algn="ctr">
                      <a:noFill/>
                      <a:prstDash val="dash"/>
                      <a:round/>
                      <a:headEnd type="none" w="med" len="med"/>
                      <a:tailEnd type="none" w="med" len="med"/>
                    </a:lnB>
                    <a:lnTlToBr w="12700" cmpd="sng">
                      <a:noFill/>
                      <a:prstDash val="solid"/>
                    </a:lnTlToBr>
                    <a:lnBlToTr w="12700" cmpd="sng">
                      <a:noFill/>
                      <a:prstDash val="solid"/>
                    </a:lnBlToTr>
                  </a:tcPr>
                </a:tc>
              </a:tr>
              <a:tr h="864116">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○大阪の魅力を活かした多様なライフスタイルの発信やくらしに関する支援・情報等をパッケージで提供し、移住・定住を促進</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○都市部と農山漁村の地域間交流の促進</a:t>
                      </a: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○地域間交流をきっかけとした二地域居住等のマルチハビテーションや住替えを促進</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00000"/>
                        </a:lnSpc>
                        <a:spcBef>
                          <a:spcPts val="0"/>
                        </a:spcBef>
                        <a:spcAft>
                          <a:spcPts val="0"/>
                        </a:spcAft>
                        <a:buClrTx/>
                        <a:buSzTx/>
                        <a:buFontTx/>
                        <a:buNone/>
                        <a:tabLst/>
                        <a:defRPr/>
                      </a:pP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・移住・定住等に向け市町村が設置する空家バンクの情報とともに、市町村でのくらしに関する支援情報や大阪で住まう魅力の情報発信等を行う「大阪版・空家バンク」を設置（</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H29.3</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、「大阪に住まう魅力の情報発信」のコンテンツを大幅に強化（</a:t>
                      </a:r>
                      <a:r>
                        <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H30.3)</a:t>
                      </a:r>
                    </a:p>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大阪版・空家バンクと連携し、魅力情報を発信している市町村数：</a:t>
                      </a:r>
                      <a:r>
                        <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16</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市町村</a:t>
                      </a:r>
                      <a:r>
                        <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(H30.3</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endParaRPr kumimoji="1" lang="en-US" altLang="ja-JP" sz="1050" strike="sngStrik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Osaka</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あんしん住まい推進協議会」の</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HP</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と「あんぜん・あんしん賃貸検索システム」により、住まいに関する相談先や高齢者や</a:t>
                      </a:r>
                      <a:r>
                        <a:rPr kumimoji="1" lang="ja-JP" altLang="en-US" sz="1050" kern="1200" baseline="0" dirty="0" err="1" smtClean="0">
                          <a:solidFill>
                            <a:schemeClr val="tx1"/>
                          </a:solidFill>
                          <a:effectLst/>
                          <a:latin typeface="HGPｺﾞｼｯｸM" panose="020B0600000000000000" pitchFamily="50" charset="-128"/>
                          <a:ea typeface="HGPｺﾞｼｯｸM" panose="020B0600000000000000" pitchFamily="50" charset="-128"/>
                          <a:cs typeface="+mn-cs"/>
                        </a:rPr>
                        <a:t>障がい</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者の相談先などの検索や、公営住宅の募集情報、サービス付き高齢者向け住宅など様々な情報発信を実施</a:t>
                      </a:r>
                    </a:p>
                    <a:p>
                      <a:pPr marL="92075" indent="-92075" algn="l">
                        <a:lnSpc>
                          <a:spcPct val="100000"/>
                        </a:lnSpc>
                        <a:spcBef>
                          <a:spcPts val="0"/>
                        </a:spcBef>
                        <a:spcAft>
                          <a:spcPts val="0"/>
                        </a:spcAft>
                      </a:pP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r>
            </a:tbl>
          </a:graphicData>
        </a:graphic>
      </p:graphicFrame>
      <p:sp>
        <p:nvSpPr>
          <p:cNvPr id="9" name="テキスト ボックス 8"/>
          <p:cNvSpPr txBox="1"/>
          <p:nvPr/>
        </p:nvSpPr>
        <p:spPr>
          <a:xfrm>
            <a:off x="35496" y="3408472"/>
            <a:ext cx="4093378" cy="242586"/>
          </a:xfrm>
          <a:prstGeom prst="roundRect">
            <a:avLst/>
          </a:prstGeom>
          <a:solidFill>
            <a:schemeClr val="bg1"/>
          </a:solidFill>
          <a:ln>
            <a:solidFill>
              <a:schemeClr val="tx1">
                <a:lumMod val="50000"/>
                <a:lumOff val="50000"/>
              </a:schemeClr>
            </a:solidFill>
          </a:ln>
        </p:spPr>
        <p:txBody>
          <a:bodyPr wrap="square" lIns="35996" tIns="35996" rIns="35996" bIns="35996" rtlCol="0" anchor="ctr">
            <a:noAutofit/>
          </a:bodyPr>
          <a:lstStyle/>
          <a:p>
            <a:r>
              <a:rPr lang="ja-JP" altLang="en-US" sz="1200" b="1" dirty="0">
                <a:latin typeface="HGPｺﾞｼｯｸM" panose="020B0600000000000000" pitchFamily="50" charset="-128"/>
                <a:ea typeface="HGPｺﾞｼｯｸM" panose="020B0600000000000000" pitchFamily="50" charset="-128"/>
              </a:rPr>
              <a:t>（３）大阪の魅力を活かした移住・定住促進</a:t>
            </a:r>
          </a:p>
        </p:txBody>
      </p:sp>
      <p:sp>
        <p:nvSpPr>
          <p:cNvPr id="7" name="スライド番号プレースホルダー 3"/>
          <p:cNvSpPr>
            <a:spLocks noGrp="1"/>
          </p:cNvSpPr>
          <p:nvPr>
            <p:ph type="sldNum" sz="quarter" idx="12"/>
          </p:nvPr>
        </p:nvSpPr>
        <p:spPr>
          <a:xfrm>
            <a:off x="8368281" y="6597352"/>
            <a:ext cx="775471" cy="270321"/>
          </a:xfrm>
        </p:spPr>
        <p:txBody>
          <a:bodyPr/>
          <a:lstStyle/>
          <a:p>
            <a:fld id="{6C81B660-91B5-4B89-8AE3-65DE466522A0}" type="slidenum">
              <a:rPr kumimoji="1" lang="ja-JP" altLang="en-US"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a:t>
            </a:fld>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1" name="表 10"/>
          <p:cNvGraphicFramePr>
            <a:graphicFrameLocks noGrp="1"/>
          </p:cNvGraphicFramePr>
          <p:nvPr>
            <p:extLst>
              <p:ext uri="{D42A27DB-BD31-4B8C-83A1-F6EECF244321}">
                <p14:modId xmlns:p14="http://schemas.microsoft.com/office/powerpoint/2010/main" val="3872432266"/>
              </p:ext>
            </p:extLst>
          </p:nvPr>
        </p:nvGraphicFramePr>
        <p:xfrm>
          <a:off x="145604" y="814968"/>
          <a:ext cx="8898657" cy="1714500"/>
        </p:xfrm>
        <a:graphic>
          <a:graphicData uri="http://schemas.openxmlformats.org/drawingml/2006/table">
            <a:tbl>
              <a:tblPr firstRow="1" bandRow="1">
                <a:tableStyleId>{5C22544A-7EE6-4342-B048-85BDC9FD1C3A}</a:tableStyleId>
              </a:tblPr>
              <a:tblGrid>
                <a:gridCol w="2698204"/>
                <a:gridCol w="6200453"/>
              </a:tblGrid>
              <a:tr h="129064">
                <a:tc>
                  <a:txBody>
                    <a:bodyPr/>
                    <a:lstStyle/>
                    <a:p>
                      <a:pPr algn="ctr">
                        <a:lnSpc>
                          <a:spcPct val="100000"/>
                        </a:lnSpc>
                        <a:spcBef>
                          <a:spcPts val="0"/>
                        </a:spcBef>
                        <a:spcAft>
                          <a:spcPts val="0"/>
                        </a:spcAft>
                      </a:pPr>
                      <a:r>
                        <a:rPr kumimoji="1" lang="ja-JP" altLang="en-US" sz="1050" u="none" dirty="0" smtClean="0">
                          <a:latin typeface="HGPｺﾞｼｯｸM" panose="020B0600000000000000" pitchFamily="50" charset="-128"/>
                          <a:ea typeface="HGPｺﾞｼｯｸM" panose="020B0600000000000000" pitchFamily="50" charset="-128"/>
                        </a:rPr>
                        <a:t>施策の方向性</a:t>
                      </a:r>
                      <a:endParaRPr kumimoji="1" lang="ja-JP" altLang="en-US" sz="1050" u="none" dirty="0">
                        <a:latin typeface="HGPｺﾞｼｯｸM" panose="020B0600000000000000" pitchFamily="50" charset="-128"/>
                        <a:ea typeface="HGPｺﾞｼｯｸM" panose="020B0600000000000000" pitchFamily="50" charset="-128"/>
                      </a:endParaRPr>
                    </a:p>
                  </a:txBody>
                  <a:tcPr marL="84406" marR="84406"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lnSpc>
                          <a:spcPct val="100000"/>
                        </a:lnSpc>
                        <a:spcBef>
                          <a:spcPts val="0"/>
                        </a:spcBef>
                        <a:spcAft>
                          <a:spcPts val="0"/>
                        </a:spcAft>
                      </a:pPr>
                      <a:r>
                        <a:rPr kumimoji="1" lang="ja-JP" altLang="en-US" sz="1050" u="none" dirty="0" smtClean="0">
                          <a:latin typeface="HGPｺﾞｼｯｸM" panose="020B0600000000000000" pitchFamily="50" charset="-128"/>
                          <a:ea typeface="HGPｺﾞｼｯｸM" panose="020B0600000000000000" pitchFamily="50" charset="-128"/>
                        </a:rPr>
                        <a:t>進捗状況（平成</a:t>
                      </a:r>
                      <a:r>
                        <a:rPr kumimoji="1" lang="en-US" altLang="ja-JP" sz="1050" u="none" dirty="0" smtClean="0">
                          <a:latin typeface="HGPｺﾞｼｯｸM" panose="020B0600000000000000" pitchFamily="50" charset="-128"/>
                          <a:ea typeface="HGPｺﾞｼｯｸM" panose="020B0600000000000000" pitchFamily="50" charset="-128"/>
                        </a:rPr>
                        <a:t>28</a:t>
                      </a:r>
                      <a:r>
                        <a:rPr kumimoji="1" lang="ja-JP" altLang="en-US" sz="1050" u="none" dirty="0" smtClean="0">
                          <a:latin typeface="HGPｺﾞｼｯｸM" panose="020B0600000000000000" pitchFamily="50" charset="-128"/>
                          <a:ea typeface="HGPｺﾞｼｯｸM" panose="020B0600000000000000" pitchFamily="50" charset="-128"/>
                        </a:rPr>
                        <a:t>年度～）</a:t>
                      </a:r>
                      <a:endParaRPr kumimoji="1" lang="ja-JP" altLang="en-US" sz="1050" u="none" dirty="0">
                        <a:latin typeface="HGPｺﾞｼｯｸM" panose="020B0600000000000000" pitchFamily="50" charset="-128"/>
                        <a:ea typeface="HGPｺﾞｼｯｸM" panose="020B0600000000000000" pitchFamily="50" charset="-128"/>
                      </a:endParaRPr>
                    </a:p>
                  </a:txBody>
                  <a:tcPr marL="84406" marR="84406" anchor="ctr">
                    <a:lnL w="12700" cmpd="sng">
                      <a:noFill/>
                    </a:lnL>
                    <a:lnR w="12700" cmpd="sng">
                      <a:noFill/>
                    </a:lnR>
                    <a:lnT w="12700" cmpd="sng">
                      <a:noFill/>
                    </a:lnT>
                    <a:lnB w="38100" cmpd="sng">
                      <a:noFill/>
                    </a:lnB>
                    <a:lnTlToBr w="12700" cmpd="sng">
                      <a:noFill/>
                      <a:prstDash val="solid"/>
                    </a:lnTlToBr>
                    <a:lnBlToTr w="12700" cmpd="sng">
                      <a:noFill/>
                      <a:prstDash val="solid"/>
                    </a:lnBlToTr>
                  </a:tcPr>
                </a:tc>
              </a:tr>
              <a:tr h="296104">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b="1" u="sng" kern="1200" dirty="0" smtClean="0">
                          <a:solidFill>
                            <a:schemeClr val="tx1"/>
                          </a:solidFill>
                          <a:effectLst/>
                          <a:latin typeface="HGPｺﾞｼｯｸM" panose="020B0600000000000000" pitchFamily="50" charset="-128"/>
                          <a:ea typeface="HGPｺﾞｼｯｸM" panose="020B0600000000000000" pitchFamily="50" charset="-128"/>
                          <a:cs typeface="+mn-cs"/>
                        </a:rPr>
                        <a:t>②中古住宅流通・リフォーム市場の環境整備・活性化</a:t>
                      </a:r>
                      <a:endParaRPr kumimoji="1" lang="en-US" altLang="ja-JP" sz="1050" b="1" u="sng"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38100" cmpd="sng">
                      <a:noFill/>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38100" cmpd="sng">
                      <a:noFill/>
                    </a:lnT>
                    <a:lnB w="12700" cap="flat" cmpd="sng" algn="ctr">
                      <a:noFill/>
                      <a:prstDash val="dash"/>
                      <a:round/>
                      <a:headEnd type="none" w="med" len="med"/>
                      <a:tailEnd type="none" w="med" len="med"/>
                    </a:lnB>
                    <a:lnTlToBr w="12700" cmpd="sng">
                      <a:noFill/>
                      <a:prstDash val="solid"/>
                    </a:lnTlToBr>
                    <a:lnBlToTr w="12700" cmpd="sng">
                      <a:noFill/>
                      <a:prstDash val="solid"/>
                    </a:lnBlToTr>
                  </a:tcPr>
                </a:tc>
              </a:tr>
              <a:tr h="395556">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○リフォームに関する不安や疑問の解消</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○「リフォーム工事瑕疵担保責任保険」の普及促進</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00000"/>
                        </a:lnSpc>
                        <a:spcBef>
                          <a:spcPts val="0"/>
                        </a:spcBef>
                        <a:spcAft>
                          <a:spcPts val="0"/>
                        </a:spcAft>
                        <a:buClrTx/>
                        <a:buSzTx/>
                        <a:buFontTx/>
                        <a:buNone/>
                        <a:tabLst/>
                        <a:defRPr/>
                      </a:pP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・「大阪府住宅リフォームマイスター制度」について、以下の取組みを実施</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・ＨＰの活用や、消費者セミナー等におけるチラシの配布等により制度を広く周知</a:t>
                      </a:r>
                      <a:endParaRPr kumimoji="1" lang="en-US" altLang="ja-JP"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・事業者の登録において、リフォーム瑕疵担保責任保険への事業者登録を行うことを要件とし、同制度の活用を通じて、リフォーム工事瑕疵担保責任保険を普及</a:t>
                      </a:r>
                    </a:p>
                    <a:p>
                      <a:pPr marL="92075" marR="0" indent="-92075" algn="l" defTabSz="914290" rtl="0" eaLnBrk="1" fontAlgn="auto" latinLnBrk="0" hangingPunct="1">
                        <a:lnSpc>
                          <a:spcPct val="100000"/>
                        </a:lnSpc>
                        <a:spcBef>
                          <a:spcPts val="0"/>
                        </a:spcBef>
                        <a:spcAft>
                          <a:spcPts val="0"/>
                        </a:spcAft>
                        <a:buClrTx/>
                        <a:buSzTx/>
                        <a:buFontTx/>
                        <a:buNone/>
                        <a:tabLst/>
                        <a:defRPr/>
                      </a:pPr>
                      <a:endParaRPr kumimoji="1" lang="en-US" altLang="ja-JP" sz="1050" strike="sngStrike" kern="1200" baseline="0" dirty="0" smtClean="0">
                        <a:solidFill>
                          <a:srgbClr val="FF0000"/>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00000"/>
                        </a:lnSpc>
                        <a:spcBef>
                          <a:spcPts val="0"/>
                        </a:spcBef>
                        <a:spcAft>
                          <a:spcPts val="0"/>
                        </a:spcAft>
                        <a:buClrTx/>
                        <a:buSzTx/>
                        <a:buFontTx/>
                        <a:buNone/>
                        <a:tabLst/>
                        <a:defRPr/>
                      </a:pPr>
                      <a:endParaRPr kumimoji="1" lang="ja-JP" altLang="en-US" sz="1050" strike="sngStrike" kern="1200" baseline="0" dirty="0" smtClean="0">
                        <a:solidFill>
                          <a:srgbClr val="FF0000"/>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r>
            </a:tbl>
          </a:graphicData>
        </a:graphic>
      </p:graphicFrame>
      <p:sp>
        <p:nvSpPr>
          <p:cNvPr id="12" name="テキスト ボックス 11"/>
          <p:cNvSpPr txBox="1"/>
          <p:nvPr/>
        </p:nvSpPr>
        <p:spPr>
          <a:xfrm>
            <a:off x="35496" y="492656"/>
            <a:ext cx="4093378" cy="242586"/>
          </a:xfrm>
          <a:prstGeom prst="roundRect">
            <a:avLst/>
          </a:prstGeom>
          <a:solidFill>
            <a:schemeClr val="bg1"/>
          </a:solidFill>
          <a:ln>
            <a:solidFill>
              <a:schemeClr val="tx1">
                <a:lumMod val="50000"/>
                <a:lumOff val="50000"/>
              </a:schemeClr>
            </a:solidFill>
          </a:ln>
        </p:spPr>
        <p:txBody>
          <a:bodyPr wrap="square" lIns="35996" tIns="35996" rIns="35996" bIns="35996" rtlCol="0" anchor="ctr">
            <a:noAutofit/>
          </a:bodyPr>
          <a:lstStyle/>
          <a:p>
            <a:r>
              <a:rPr lang="ja-JP" altLang="en-US" sz="1200" b="1" dirty="0">
                <a:latin typeface="HGPｺﾞｼｯｸM" panose="020B0600000000000000" pitchFamily="50" charset="-128"/>
                <a:ea typeface="HGPｺﾞｼｯｸM" panose="020B0600000000000000" pitchFamily="50" charset="-128"/>
              </a:rPr>
              <a:t>（２）多様で魅力的な住まいを選択できる環境の整備</a:t>
            </a:r>
          </a:p>
        </p:txBody>
      </p:sp>
      <p:sp>
        <p:nvSpPr>
          <p:cNvPr id="13" name="Rectangle 1"/>
          <p:cNvSpPr>
            <a:spLocks noChangeArrowheads="1"/>
          </p:cNvSpPr>
          <p:nvPr/>
        </p:nvSpPr>
        <p:spPr bwMode="auto">
          <a:xfrm>
            <a:off x="0" y="1"/>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１</a:t>
            </a:r>
            <a:r>
              <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．国内外から多様な人々を惹きつける住まいと</a:t>
            </a:r>
            <a:r>
              <a:rPr lang="ja-JP" altLang="en-US"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都市の実現</a:t>
            </a:r>
            <a:endPar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6720460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3"/>
          <p:cNvSpPr>
            <a:spLocks noGrp="1"/>
          </p:cNvSpPr>
          <p:nvPr>
            <p:ph type="sldNum" sz="quarter" idx="12"/>
          </p:nvPr>
        </p:nvSpPr>
        <p:spPr>
          <a:xfrm>
            <a:off x="8368281" y="6597352"/>
            <a:ext cx="775471" cy="270321"/>
          </a:xfrm>
        </p:spPr>
        <p:txBody>
          <a:bodyPr/>
          <a:lstStyle/>
          <a:p>
            <a:fld id="{6C81B660-91B5-4B89-8AE3-65DE466522A0}" type="slidenum">
              <a:rPr kumimoji="1" lang="ja-JP" altLang="en-US"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16</a:t>
            </a:fld>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Rectangle 1"/>
          <p:cNvSpPr>
            <a:spLocks noChangeArrowheads="1"/>
          </p:cNvSpPr>
          <p:nvPr/>
        </p:nvSpPr>
        <p:spPr bwMode="auto">
          <a:xfrm>
            <a:off x="0" y="1"/>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．活き活きとくらすことができる住まいと都市の実現</a:t>
            </a:r>
            <a:endPar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7" name="表 6"/>
          <p:cNvGraphicFramePr>
            <a:graphicFrameLocks noGrp="1"/>
          </p:cNvGraphicFramePr>
          <p:nvPr>
            <p:extLst>
              <p:ext uri="{D42A27DB-BD31-4B8C-83A1-F6EECF244321}">
                <p14:modId xmlns:p14="http://schemas.microsoft.com/office/powerpoint/2010/main" val="2076850758"/>
              </p:ext>
            </p:extLst>
          </p:nvPr>
        </p:nvGraphicFramePr>
        <p:xfrm>
          <a:off x="160765" y="964988"/>
          <a:ext cx="8822469" cy="4264212"/>
        </p:xfrm>
        <a:graphic>
          <a:graphicData uri="http://schemas.openxmlformats.org/drawingml/2006/table">
            <a:tbl>
              <a:tblPr firstRow="1" bandRow="1">
                <a:tableStyleId>{5C22544A-7EE6-4342-B048-85BDC9FD1C3A}</a:tableStyleId>
              </a:tblPr>
              <a:tblGrid>
                <a:gridCol w="4690634"/>
                <a:gridCol w="1179008"/>
                <a:gridCol w="1179008"/>
                <a:gridCol w="1179008"/>
                <a:gridCol w="594811"/>
              </a:tblGrid>
              <a:tr h="360040">
                <a:tc>
                  <a:txBody>
                    <a:bodyPr/>
                    <a:lstStyle/>
                    <a:p>
                      <a:pPr algn="ctr" fontAlgn="ctr">
                        <a:lnSpc>
                          <a:spcPct val="100000"/>
                        </a:lnSpc>
                      </a:pPr>
                      <a:r>
                        <a:rPr lang="ja-JP" altLang="en-US" sz="14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　項目</a:t>
                      </a:r>
                      <a:endParaRPr lang="ja-JP" altLang="en-US" sz="1400" b="1"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377" marR="3377" marT="3658" marB="0" anchor="ctr">
                    <a:lnR w="12700" cap="flat" cmpd="sng" algn="ctr">
                      <a:solidFill>
                        <a:schemeClr val="bg1">
                          <a:lumMod val="95000"/>
                        </a:schemeClr>
                      </a:solidFill>
                      <a:prstDash val="solid"/>
                      <a:round/>
                      <a:headEnd type="none" w="med" len="med"/>
                      <a:tailEnd type="none" w="med" len="med"/>
                    </a:lnR>
                  </a:tcPr>
                </a:tc>
                <a:tc>
                  <a:txBody>
                    <a:bodyPr/>
                    <a:lstStyle/>
                    <a:p>
                      <a:pPr algn="ctr" fontAlgn="ctr">
                        <a:lnSpc>
                          <a:spcPct val="100000"/>
                        </a:lnSpc>
                      </a:pPr>
                      <a:r>
                        <a:rPr lang="ja-JP" altLang="en-US" sz="14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当初</a:t>
                      </a:r>
                      <a:endParaRPr lang="ja-JP" altLang="en-US" sz="1400" b="1"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377" marR="3377" marT="3658" marB="0" anchor="ctr">
                    <a:lnL w="12700" cap="flat" cmpd="sng" algn="ctr">
                      <a:solidFill>
                        <a:schemeClr val="bg1">
                          <a:lumMod val="95000"/>
                        </a:schemeClr>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algn="ctr" fontAlgn="ctr">
                        <a:lnSpc>
                          <a:spcPct val="100000"/>
                        </a:lnSpc>
                      </a:pPr>
                      <a:r>
                        <a:rPr lang="ja-JP" altLang="en-US" sz="14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現状</a:t>
                      </a:r>
                      <a:endParaRPr lang="ja-JP" altLang="en-US" sz="1400" b="1"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377" marR="3377" marT="3658"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pPr algn="ctr" fontAlgn="ctr">
                        <a:lnSpc>
                          <a:spcPct val="100000"/>
                        </a:lnSpc>
                      </a:pPr>
                      <a:r>
                        <a:rPr lang="ja-JP" altLang="en-US" sz="14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目標</a:t>
                      </a:r>
                      <a:endParaRPr lang="ja-JP" altLang="en-US" sz="1400" b="1"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377" marR="3377" marT="3658" marB="0" anchor="ctr">
                    <a:lnL w="38100" cap="flat" cmpd="sng" algn="ctr">
                      <a:solidFill>
                        <a:schemeClr val="tx1"/>
                      </a:solidFill>
                      <a:prstDash val="solid"/>
                      <a:round/>
                      <a:headEnd type="none" w="med" len="med"/>
                      <a:tailEnd type="none" w="med" len="med"/>
                    </a:lnL>
                  </a:tcPr>
                </a:tc>
                <a:tc>
                  <a:txBody>
                    <a:bodyPr/>
                    <a:lstStyle/>
                    <a:p>
                      <a:pPr algn="ctr" fontAlgn="ctr">
                        <a:lnSpc>
                          <a:spcPct val="100000"/>
                        </a:lnSpc>
                      </a:pPr>
                      <a:endParaRPr lang="ja-JP" altLang="en-US" sz="1400" b="1"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377" marR="3377" marT="3658" marB="0" anchor="ctr"/>
                </a:tc>
              </a:tr>
              <a:tr h="51109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大阪で住み続けたいと思っている府民の割合</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txBody>
                  <a:tcPr marL="102349" marR="0" marT="0" marB="0" anchor="ctr">
                    <a:lnR w="12700" cap="flat" cmpd="sng" algn="ctr">
                      <a:solidFill>
                        <a:schemeClr val="bg1">
                          <a:lumMod val="95000"/>
                        </a:schemeClr>
                      </a:solidFill>
                      <a:prstDash val="solid"/>
                      <a:round/>
                      <a:headEnd type="none" w="med" len="med"/>
                      <a:tailEnd type="none" w="med" len="med"/>
                    </a:lnR>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８１．５％</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20000"/>
                        </a:lnSpc>
                        <a:spcBef>
                          <a:spcPts val="0"/>
                        </a:spcBef>
                        <a:spcAft>
                          <a:spcPts val="0"/>
                        </a:spcAft>
                        <a:buClrTx/>
                        <a:buSzTx/>
                        <a:buFontTx/>
                        <a:buNone/>
                        <a:tabLst/>
                        <a:defRPr/>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(H27)</a:t>
                      </a:r>
                    </a:p>
                  </a:txBody>
                  <a:tcPr marL="102349" marR="0" marT="0" marB="0" anchor="ctr">
                    <a:lnL w="12700" cap="flat" cmpd="sng" algn="ctr">
                      <a:solidFill>
                        <a:schemeClr val="bg1">
                          <a:lumMod val="95000"/>
                        </a:schemeClr>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７</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8</a:t>
                      </a:r>
                      <a:r>
                        <a:rPr lang="ja-JP" altLang="en-US" sz="1200" dirty="0" err="1"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6</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20000"/>
                        </a:lnSpc>
                        <a:spcBef>
                          <a:spcPts val="0"/>
                        </a:spcBef>
                        <a:spcAft>
                          <a:spcPts val="0"/>
                        </a:spcAft>
                        <a:buClrTx/>
                        <a:buSzTx/>
                        <a:buFontTx/>
                        <a:buNone/>
                        <a:tabLst/>
                        <a:defRPr/>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(H29)</a:t>
                      </a:r>
                    </a:p>
                  </a:txBody>
                  <a:tcPr marL="102349"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８５％</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20000"/>
                        </a:lnSpc>
                        <a:spcBef>
                          <a:spcPts val="0"/>
                        </a:spcBef>
                        <a:spcAft>
                          <a:spcPts val="0"/>
                        </a:spcAft>
                        <a:buClrTx/>
                        <a:buSzTx/>
                        <a:buFontTx/>
                        <a:buNone/>
                        <a:tabLst/>
                        <a:defRPr/>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(H37)</a:t>
                      </a:r>
                    </a:p>
                  </a:txBody>
                  <a:tcPr marL="102349" marR="0" marT="0" marB="0" anchor="ctr">
                    <a:lnL w="38100" cap="flat" cmpd="sng" algn="ctr">
                      <a:solidFill>
                        <a:schemeClr val="tx1"/>
                      </a:solidFill>
                      <a:prstDash val="solid"/>
                      <a:round/>
                      <a:headEnd type="none" w="med" len="med"/>
                      <a:tailEnd type="none" w="med" len="med"/>
                    </a:lnL>
                  </a:tcPr>
                </a:tc>
                <a:tc>
                  <a:txBody>
                    <a:bodyPr/>
                    <a:lstStyle/>
                    <a:p>
                      <a:pPr marL="0" marR="0" indent="0" algn="ctr" defTabSz="914290" rtl="0" eaLnBrk="1" fontAlgn="auto" latinLnBrk="0" hangingPunct="1">
                        <a:lnSpc>
                          <a:spcPct val="100000"/>
                        </a:lnSpc>
                        <a:spcBef>
                          <a:spcPts val="0"/>
                        </a:spcBef>
                        <a:spcAft>
                          <a:spcPts val="0"/>
                        </a:spcAft>
                        <a:buClrTx/>
                        <a:buSzTx/>
                        <a:buFontTx/>
                        <a:buNone/>
                        <a:tabLst/>
                        <a:defRPr/>
                      </a:pPr>
                      <a:r>
                        <a:rPr lang="en-US" altLang="ja-JP" sz="1200" b="0" baseline="0" dirty="0" smtClean="0">
                          <a:latin typeface="Meiryo UI" panose="020B0604030504040204" pitchFamily="50" charset="-128"/>
                          <a:ea typeface="Meiryo UI" panose="020B0604030504040204" pitchFamily="50" charset="-128"/>
                          <a:cs typeface="Meiryo UI" panose="020B0604030504040204" pitchFamily="50" charset="-128"/>
                        </a:rPr>
                        <a:t>P </a:t>
                      </a:r>
                      <a:r>
                        <a:rPr lang="en-US" altLang="ja-JP" sz="1200" b="0" baseline="0" dirty="0" smtClean="0">
                          <a:latin typeface="Meiryo UI" panose="020B0604030504040204" pitchFamily="50" charset="-128"/>
                          <a:ea typeface="Meiryo UI" panose="020B0604030504040204" pitchFamily="50" charset="-128"/>
                          <a:cs typeface="Meiryo UI" panose="020B0604030504040204" pitchFamily="50" charset="-128"/>
                        </a:rPr>
                        <a:t>17</a:t>
                      </a:r>
                      <a:r>
                        <a:rPr lang="ja-JP" altLang="en-US" sz="1200" b="0" baseline="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txBody>
                  <a:tcPr marL="3377" marR="3377" marT="3658" marB="0" anchor="ctr"/>
                </a:tc>
              </a:tr>
              <a:tr h="5030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子どもを大阪で育てて良かったと思っている府民の割合</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txBody>
                  <a:tcPr marL="102349" marR="0" marT="0" marB="0" anchor="ctr">
                    <a:lnR w="12700" cap="flat" cmpd="sng" algn="ctr">
                      <a:solidFill>
                        <a:schemeClr val="bg1">
                          <a:lumMod val="95000"/>
                        </a:schemeClr>
                      </a:solidFill>
                      <a:prstDash val="solid"/>
                      <a:round/>
                      <a:headEnd type="none" w="med" len="med"/>
                      <a:tailEnd type="none" w="med" len="med"/>
                    </a:lnR>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６３．６％</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20000"/>
                        </a:lnSpc>
                        <a:spcBef>
                          <a:spcPts val="0"/>
                        </a:spcBef>
                        <a:spcAft>
                          <a:spcPts val="0"/>
                        </a:spcAft>
                        <a:buClrTx/>
                        <a:buSzTx/>
                        <a:buFontTx/>
                        <a:buNone/>
                        <a:tabLst/>
                        <a:defRPr/>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(H27)</a:t>
                      </a:r>
                    </a:p>
                  </a:txBody>
                  <a:tcPr marL="102349" marR="0" marT="0" marB="0" anchor="ctr">
                    <a:lnL w="12700" cap="flat" cmpd="sng" algn="ctr">
                      <a:solidFill>
                        <a:schemeClr val="bg1">
                          <a:lumMod val="95000"/>
                        </a:schemeClr>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６</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7</a:t>
                      </a:r>
                      <a:r>
                        <a:rPr lang="ja-JP" altLang="en-US" sz="1200" dirty="0" err="1"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２％</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20000"/>
                        </a:lnSpc>
                        <a:spcBef>
                          <a:spcPts val="0"/>
                        </a:spcBef>
                        <a:spcAft>
                          <a:spcPts val="0"/>
                        </a:spcAft>
                        <a:buClrTx/>
                        <a:buSzTx/>
                        <a:buFontTx/>
                        <a:buNone/>
                        <a:tabLst/>
                        <a:defRPr/>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(H29)</a:t>
                      </a:r>
                    </a:p>
                  </a:txBody>
                  <a:tcPr marL="102349"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７５％</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20000"/>
                        </a:lnSpc>
                        <a:spcBef>
                          <a:spcPts val="0"/>
                        </a:spcBef>
                        <a:spcAft>
                          <a:spcPts val="0"/>
                        </a:spcAft>
                        <a:buClrTx/>
                        <a:buSzTx/>
                        <a:buFontTx/>
                        <a:buNone/>
                        <a:tabLst/>
                        <a:defRPr/>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(H37)</a:t>
                      </a:r>
                    </a:p>
                  </a:txBody>
                  <a:tcPr marL="102349" marR="0" marT="0" marB="0" anchor="ctr">
                    <a:lnL w="38100" cap="flat" cmpd="sng" algn="ctr">
                      <a:solidFill>
                        <a:schemeClr val="tx1"/>
                      </a:solidFill>
                      <a:prstDash val="solid"/>
                      <a:round/>
                      <a:headEnd type="none" w="med" len="med"/>
                      <a:tailEnd type="none" w="med" len="med"/>
                    </a:lnL>
                  </a:tcPr>
                </a:tc>
                <a:tc>
                  <a:txBody>
                    <a:bodyPr/>
                    <a:lstStyle/>
                    <a:p>
                      <a:pPr algn="ctr">
                        <a:lnSpc>
                          <a:spcPct val="100000"/>
                        </a:lnSpc>
                      </a:pPr>
                      <a:r>
                        <a:rPr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P</a:t>
                      </a:r>
                      <a:r>
                        <a:rPr lang="en-US" altLang="ja-JP" sz="1200" b="0" baseline="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18</a:t>
                      </a:r>
                      <a:endParaRPr lang="ja-JP" altLang="en-US" sz="1200" b="0" dirty="0">
                        <a:latin typeface="Meiryo UI" panose="020B0604030504040204" pitchFamily="50" charset="-128"/>
                        <a:ea typeface="Meiryo UI" panose="020B0604030504040204" pitchFamily="50" charset="-128"/>
                        <a:cs typeface="Meiryo UI" panose="020B0604030504040204" pitchFamily="50" charset="-128"/>
                      </a:endParaRPr>
                    </a:p>
                  </a:txBody>
                  <a:tcPr marL="3377" marR="3377" marT="3658" marB="0" anchor="ctr"/>
                </a:tc>
              </a:tr>
              <a:tr h="5030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まちづくりに参加したいと思っている人々の割合</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txBody>
                  <a:tcPr marL="102349" marR="0" marT="0" marB="0" anchor="ctr">
                    <a:lnR w="12700" cap="flat" cmpd="sng" algn="ctr">
                      <a:solidFill>
                        <a:schemeClr val="bg1">
                          <a:lumMod val="95000"/>
                        </a:schemeClr>
                      </a:solidFill>
                      <a:prstDash val="solid"/>
                      <a:round/>
                      <a:headEnd type="none" w="med" len="med"/>
                      <a:tailEnd type="none" w="med" len="med"/>
                    </a:lnR>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３３．７％</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20000"/>
                        </a:lnSpc>
                        <a:spcBef>
                          <a:spcPts val="0"/>
                        </a:spcBef>
                        <a:spcAft>
                          <a:spcPts val="0"/>
                        </a:spcAft>
                        <a:buClrTx/>
                        <a:buSzTx/>
                        <a:buFontTx/>
                        <a:buNone/>
                        <a:tabLst/>
                        <a:defRPr/>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(H27)</a:t>
                      </a:r>
                    </a:p>
                  </a:txBody>
                  <a:tcPr marL="102349" marR="0" marT="0" marB="0" anchor="ctr">
                    <a:lnL w="12700" cap="flat" cmpd="sng" algn="ctr">
                      <a:solidFill>
                        <a:schemeClr val="bg1">
                          <a:lumMod val="95000"/>
                        </a:schemeClr>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３４．</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4</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20000"/>
                        </a:lnSpc>
                        <a:spcBef>
                          <a:spcPts val="0"/>
                        </a:spcBef>
                        <a:spcAft>
                          <a:spcPts val="0"/>
                        </a:spcAft>
                        <a:buClrTx/>
                        <a:buSzTx/>
                        <a:buFontTx/>
                        <a:buNone/>
                        <a:tabLst/>
                        <a:defRPr/>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(H29)</a:t>
                      </a:r>
                    </a:p>
                  </a:txBody>
                  <a:tcPr marL="102349"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５０％</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20000"/>
                        </a:lnSpc>
                        <a:spcBef>
                          <a:spcPts val="0"/>
                        </a:spcBef>
                        <a:spcAft>
                          <a:spcPts val="0"/>
                        </a:spcAft>
                        <a:buClrTx/>
                        <a:buSzTx/>
                        <a:buFontTx/>
                        <a:buNone/>
                        <a:tabLst/>
                        <a:defRPr/>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(H37)</a:t>
                      </a:r>
                    </a:p>
                  </a:txBody>
                  <a:tcPr marL="102349" marR="0" marT="0" marB="0" anchor="ctr">
                    <a:lnL w="38100" cap="flat" cmpd="sng" algn="ctr">
                      <a:solidFill>
                        <a:schemeClr val="tx1"/>
                      </a:solidFill>
                      <a:prstDash val="solid"/>
                      <a:round/>
                      <a:headEnd type="none" w="med" len="med"/>
                      <a:tailEnd type="none" w="med" len="med"/>
                    </a:lnL>
                  </a:tcPr>
                </a:tc>
                <a:tc>
                  <a:txBody>
                    <a:bodyPr/>
                    <a:lstStyle/>
                    <a:p>
                      <a:pPr algn="ctr">
                        <a:lnSpc>
                          <a:spcPct val="100000"/>
                        </a:lnSpc>
                      </a:pPr>
                      <a:r>
                        <a:rPr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P</a:t>
                      </a:r>
                      <a:r>
                        <a:rPr lang="en-US" altLang="ja-JP" sz="1200" b="0" baseline="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19</a:t>
                      </a:r>
                      <a:endParaRPr lang="ja-JP" altLang="en-US" sz="1200" b="0" dirty="0">
                        <a:latin typeface="Meiryo UI" panose="020B0604030504040204" pitchFamily="50" charset="-128"/>
                        <a:ea typeface="Meiryo UI" panose="020B0604030504040204" pitchFamily="50" charset="-128"/>
                        <a:cs typeface="Meiryo UI" panose="020B0604030504040204" pitchFamily="50" charset="-128"/>
                      </a:endParaRPr>
                    </a:p>
                  </a:txBody>
                  <a:tcPr marL="3377" marR="3377" marT="3658" marB="0" anchor="ctr">
                    <a:lnBlToTr w="12700" cap="flat" cmpd="sng" algn="ctr">
                      <a:noFill/>
                      <a:prstDash val="solid"/>
                      <a:round/>
                      <a:headEnd type="none" w="med" len="med"/>
                      <a:tailEnd type="none" w="med" len="med"/>
                    </a:lnBlToTr>
                  </a:tcPr>
                </a:tc>
              </a:tr>
              <a:tr h="5030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子育て世帯における誘導居住面積水準達成率</a:t>
                      </a:r>
                      <a:endParaRPr kumimoji="1" lang="ja-JP" altLang="en-US" sz="1200" b="0" dirty="0">
                        <a:latin typeface="Meiryo UI" panose="020B0604030504040204" pitchFamily="50" charset="-128"/>
                        <a:ea typeface="Meiryo UI" panose="020B0604030504040204" pitchFamily="50" charset="-128"/>
                        <a:cs typeface="Meiryo UI" panose="020B0604030504040204" pitchFamily="50" charset="-128"/>
                      </a:endParaRPr>
                    </a:p>
                  </a:txBody>
                  <a:tcPr marL="102349" marR="0" marT="0" marB="0" anchor="ctr">
                    <a:lnR w="12700" cap="flat" cmpd="sng" algn="ctr">
                      <a:solidFill>
                        <a:schemeClr val="bg1">
                          <a:lumMod val="95000"/>
                        </a:schemeClr>
                      </a:solidFill>
                      <a:prstDash val="solid"/>
                      <a:round/>
                      <a:headEnd type="none" w="med" len="med"/>
                      <a:tailEnd type="none" w="med" len="med"/>
                    </a:lnR>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３２．５％</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20000"/>
                        </a:lnSpc>
                        <a:spcBef>
                          <a:spcPts val="0"/>
                        </a:spcBef>
                        <a:spcAft>
                          <a:spcPts val="0"/>
                        </a:spcAft>
                        <a:buClrTx/>
                        <a:buSzTx/>
                        <a:buFontTx/>
                        <a:buNone/>
                        <a:tabLst/>
                        <a:defRPr/>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(H25)</a:t>
                      </a:r>
                    </a:p>
                  </a:txBody>
                  <a:tcPr marL="102349" marR="0" marT="0" marB="0" anchor="ctr">
                    <a:lnL w="12700" cap="flat" cmpd="sng" algn="ctr">
                      <a:solidFill>
                        <a:schemeClr val="bg1">
                          <a:lumMod val="95000"/>
                        </a:schemeClr>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algn="ctr">
                        <a:lnSpc>
                          <a:spcPct val="100000"/>
                        </a:lnSpc>
                      </a:pP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txBody>
                  <a:tcPr marL="102349"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５０％</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20000"/>
                        </a:lnSpc>
                        <a:spcBef>
                          <a:spcPts val="0"/>
                        </a:spcBef>
                        <a:spcAft>
                          <a:spcPts val="0"/>
                        </a:spcAft>
                        <a:buClrTx/>
                        <a:buSzTx/>
                        <a:buFontTx/>
                        <a:buNone/>
                        <a:tabLst/>
                        <a:defRPr/>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(H37)</a:t>
                      </a:r>
                    </a:p>
                  </a:txBody>
                  <a:tcPr marL="102349" marR="0" marT="0" marB="0" anchor="ctr">
                    <a:lnL w="38100" cap="flat" cmpd="sng" algn="ctr">
                      <a:solidFill>
                        <a:schemeClr val="tx1"/>
                      </a:solidFill>
                      <a:prstDash val="solid"/>
                      <a:round/>
                      <a:headEnd type="none" w="med" len="med"/>
                      <a:tailEnd type="none" w="med" len="med"/>
                    </a:lnL>
                  </a:tcPr>
                </a:tc>
                <a:tc>
                  <a:txBody>
                    <a:bodyPr/>
                    <a:lstStyle/>
                    <a:p>
                      <a:pPr marL="0" marR="0" indent="0" algn="ctr" defTabSz="914290" rtl="0" eaLnBrk="1" fontAlgn="auto" latinLnBrk="0" hangingPunct="1">
                        <a:lnSpc>
                          <a:spcPct val="100000"/>
                        </a:lnSpc>
                        <a:spcBef>
                          <a:spcPts val="0"/>
                        </a:spcBef>
                        <a:spcAft>
                          <a:spcPts val="0"/>
                        </a:spcAft>
                        <a:buClrTx/>
                        <a:buSzTx/>
                        <a:buFontTx/>
                        <a:buNone/>
                        <a:tabLst/>
                        <a:defRPr/>
                      </a:pP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a:t>
                      </a:r>
                      <a:endParaRPr lang="ja-JP" altLang="en-US" sz="1200" b="0" dirty="0">
                        <a:latin typeface="Meiryo UI" panose="020B0604030504040204" pitchFamily="50" charset="-128"/>
                        <a:ea typeface="Meiryo UI" panose="020B0604030504040204" pitchFamily="50" charset="-128"/>
                        <a:cs typeface="Meiryo UI" panose="020B0604030504040204" pitchFamily="50" charset="-128"/>
                      </a:endParaRPr>
                    </a:p>
                  </a:txBody>
                  <a:tcPr marL="3377" marR="3377" marT="3658" marB="0" anchor="ctr"/>
                </a:tc>
              </a:tr>
              <a:tr h="5030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高齢者生活支援施設を併設するサービス付き高齢者向け住宅の割合</a:t>
                      </a:r>
                      <a:endParaRPr lang="ja-JP" altLang="en-US" sz="12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txBody>
                  <a:tcPr marL="102349" marR="0" marT="0" marB="0" anchor="ctr">
                    <a:lnR w="12700" cap="flat" cmpd="sng" algn="ctr">
                      <a:solidFill>
                        <a:schemeClr val="bg1">
                          <a:lumMod val="95000"/>
                        </a:schemeClr>
                      </a:solidFill>
                      <a:prstDash val="solid"/>
                      <a:round/>
                      <a:headEnd type="none" w="med" len="med"/>
                      <a:tailEnd type="none" w="med" len="med"/>
                    </a:lnR>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６３％</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20000"/>
                        </a:lnSpc>
                        <a:spcBef>
                          <a:spcPts val="0"/>
                        </a:spcBef>
                        <a:spcAft>
                          <a:spcPts val="0"/>
                        </a:spcAft>
                        <a:buClrTx/>
                        <a:buSzTx/>
                        <a:buFontTx/>
                        <a:buNone/>
                        <a:tabLst/>
                        <a:defRPr/>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(H27)</a:t>
                      </a:r>
                    </a:p>
                  </a:txBody>
                  <a:tcPr marL="102349" marR="0" marT="0" marB="0" anchor="ctr">
                    <a:lnL w="12700" cap="flat" cmpd="sng" algn="ctr">
                      <a:solidFill>
                        <a:schemeClr val="bg1">
                          <a:lumMod val="95000"/>
                        </a:schemeClr>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６２％</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20000"/>
                        </a:lnSpc>
                        <a:spcBef>
                          <a:spcPts val="0"/>
                        </a:spcBef>
                        <a:spcAft>
                          <a:spcPts val="0"/>
                        </a:spcAft>
                        <a:buClrTx/>
                        <a:buSzTx/>
                        <a:buFontTx/>
                        <a:buNone/>
                        <a:tabLst/>
                        <a:defRPr/>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(H29)</a:t>
                      </a:r>
                    </a:p>
                  </a:txBody>
                  <a:tcPr marL="102349"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９０％</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20000"/>
                        </a:lnSpc>
                        <a:spcBef>
                          <a:spcPts val="0"/>
                        </a:spcBef>
                        <a:spcAft>
                          <a:spcPts val="0"/>
                        </a:spcAft>
                        <a:buClrTx/>
                        <a:buSzTx/>
                        <a:buFontTx/>
                        <a:buNone/>
                        <a:tabLst/>
                        <a:defRPr/>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(H37)</a:t>
                      </a:r>
                    </a:p>
                  </a:txBody>
                  <a:tcPr marL="102349" marR="0" marT="0" marB="0" anchor="ctr">
                    <a:lnL w="38100" cap="flat" cmpd="sng" algn="ctr">
                      <a:solidFill>
                        <a:schemeClr val="tx1"/>
                      </a:solidFill>
                      <a:prstDash val="solid"/>
                      <a:round/>
                      <a:headEnd type="none" w="med" len="med"/>
                      <a:tailEnd type="none" w="med" len="med"/>
                    </a:lnL>
                  </a:tcPr>
                </a:tc>
                <a:tc>
                  <a:txBody>
                    <a:bodyPr/>
                    <a:lstStyle/>
                    <a:p>
                      <a:pPr algn="ctr">
                        <a:lnSpc>
                          <a:spcPct val="100000"/>
                        </a:lnSpc>
                      </a:pPr>
                      <a:r>
                        <a:rPr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P</a:t>
                      </a:r>
                      <a:r>
                        <a:rPr lang="en-US" altLang="ja-JP" sz="1200" b="0" baseline="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b="0" baseline="0" dirty="0" smtClean="0">
                          <a:latin typeface="Meiryo UI" panose="020B0604030504040204" pitchFamily="50" charset="-128"/>
                          <a:ea typeface="Meiryo UI" panose="020B0604030504040204" pitchFamily="50" charset="-128"/>
                          <a:cs typeface="Meiryo UI" panose="020B0604030504040204" pitchFamily="50" charset="-128"/>
                        </a:rPr>
                        <a:t>20</a:t>
                      </a:r>
                      <a:endParaRPr lang="ja-JP" altLang="en-US" sz="1200" b="0" dirty="0">
                        <a:latin typeface="Meiryo UI" panose="020B0604030504040204" pitchFamily="50" charset="-128"/>
                        <a:ea typeface="Meiryo UI" panose="020B0604030504040204" pitchFamily="50" charset="-128"/>
                        <a:cs typeface="Meiryo UI" panose="020B0604030504040204" pitchFamily="50" charset="-128"/>
                      </a:endParaRPr>
                    </a:p>
                  </a:txBody>
                  <a:tcPr marL="3377" marR="3377" marT="3658" marB="0" anchor="ctr"/>
                </a:tc>
              </a:tr>
              <a:tr h="5030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マンションの建替え等の件数</a:t>
                      </a:r>
                      <a:endParaRPr lang="en-US" altLang="ja-JP" sz="12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txBody>
                  <a:tcPr marL="102349" marR="0" marT="0" marB="0" anchor="ctr">
                    <a:lnR w="12700" cap="flat" cmpd="sng" algn="ctr">
                      <a:solidFill>
                        <a:schemeClr val="bg1">
                          <a:lumMod val="95000"/>
                        </a:schemeClr>
                      </a:solidFill>
                      <a:prstDash val="solid"/>
                      <a:round/>
                      <a:headEnd type="none" w="med" len="med"/>
                      <a:tailEnd type="none" w="med" len="med"/>
                    </a:lnR>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約４０件</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20000"/>
                        </a:lnSpc>
                        <a:spcBef>
                          <a:spcPts val="0"/>
                        </a:spcBef>
                        <a:spcAft>
                          <a:spcPts val="0"/>
                        </a:spcAft>
                        <a:buClrTx/>
                        <a:buSzTx/>
                        <a:buFontTx/>
                        <a:buNone/>
                        <a:tabLst/>
                        <a:defRPr/>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(H27)</a:t>
                      </a:r>
                    </a:p>
                  </a:txBody>
                  <a:tcPr marL="102349" marR="0" marT="0" marB="0" anchor="ctr">
                    <a:lnL w="12700" cap="flat" cmpd="sng" algn="ctr">
                      <a:solidFill>
                        <a:schemeClr val="bg1">
                          <a:lumMod val="95000"/>
                        </a:schemeClr>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４２件</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20000"/>
                        </a:lnSpc>
                        <a:spcBef>
                          <a:spcPts val="0"/>
                        </a:spcBef>
                        <a:spcAft>
                          <a:spcPts val="0"/>
                        </a:spcAft>
                        <a:buClrTx/>
                        <a:buSzTx/>
                        <a:buFontTx/>
                        <a:buNone/>
                        <a:tabLst/>
                        <a:defRPr/>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(H29)</a:t>
                      </a:r>
                    </a:p>
                  </a:txBody>
                  <a:tcPr marL="3377" marR="3377" marT="3658"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おおむね倍増</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20000"/>
                        </a:lnSpc>
                        <a:spcBef>
                          <a:spcPts val="0"/>
                        </a:spcBef>
                        <a:spcAft>
                          <a:spcPts val="0"/>
                        </a:spcAft>
                        <a:buClrTx/>
                        <a:buSzTx/>
                        <a:buFontTx/>
                        <a:buNone/>
                        <a:tabLst/>
                        <a:defRPr/>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(H37)</a:t>
                      </a:r>
                    </a:p>
                  </a:txBody>
                  <a:tcPr marL="102349" marR="0" marT="0" marB="0" anchor="ctr">
                    <a:lnL w="38100" cap="flat" cmpd="sng" algn="ctr">
                      <a:solidFill>
                        <a:schemeClr val="tx1"/>
                      </a:solidFill>
                      <a:prstDash val="solid"/>
                      <a:round/>
                      <a:headEnd type="none" w="med" len="med"/>
                      <a:tailEnd type="none" w="med" len="med"/>
                    </a:lnL>
                  </a:tcPr>
                </a:tc>
                <a:tc>
                  <a:txBody>
                    <a:bodyPr/>
                    <a:lstStyle/>
                    <a:p>
                      <a:pPr algn="ctr">
                        <a:lnSpc>
                          <a:spcPct val="100000"/>
                        </a:lnSpc>
                      </a:pPr>
                      <a:r>
                        <a:rPr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P</a:t>
                      </a:r>
                      <a:r>
                        <a:rPr lang="en-US" altLang="ja-JP" sz="1200" b="0" baseline="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21</a:t>
                      </a:r>
                      <a:endParaRPr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txBody>
                  <a:tcPr marL="3377" marR="3377" marT="3658" marB="0" anchor="ctr"/>
                </a:tc>
              </a:tr>
              <a:tr h="5030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賃貸・売却用等以外の「その他空き家」数</a:t>
                      </a:r>
                      <a:endParaRPr lang="en-US" altLang="ja-JP" sz="12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txBody>
                  <a:tcPr marL="102349" marR="0" marT="0" marB="0" anchor="ctr">
                    <a:lnR w="12700" cap="flat" cmpd="sng" algn="ctr">
                      <a:solidFill>
                        <a:schemeClr val="bg1">
                          <a:lumMod val="95000"/>
                        </a:schemeClr>
                      </a:solidFill>
                      <a:prstDash val="solid"/>
                      <a:round/>
                      <a:headEnd type="none" w="med" len="med"/>
                      <a:tailEnd type="none" w="med" len="med"/>
                    </a:lnR>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２１万戸</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20000"/>
                        </a:lnSpc>
                        <a:spcBef>
                          <a:spcPts val="0"/>
                        </a:spcBef>
                        <a:spcAft>
                          <a:spcPts val="0"/>
                        </a:spcAft>
                        <a:buClrTx/>
                        <a:buSzTx/>
                        <a:buFontTx/>
                        <a:buNone/>
                        <a:tabLst/>
                        <a:defRPr/>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(H25)</a:t>
                      </a:r>
                    </a:p>
                  </a:txBody>
                  <a:tcPr marL="102349" marR="0" marT="0" marB="0" anchor="ctr">
                    <a:lnL w="12700" cap="flat" cmpd="sng" algn="ctr">
                      <a:solidFill>
                        <a:schemeClr val="bg1">
                          <a:lumMod val="95000"/>
                        </a:schemeClr>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marL="0" marR="0" indent="0" algn="ctr" defTabSz="914290" rtl="0" eaLnBrk="1" fontAlgn="auto" latinLnBrk="0" hangingPunct="1">
                        <a:lnSpc>
                          <a:spcPct val="100000"/>
                        </a:lnSpc>
                        <a:spcBef>
                          <a:spcPts val="0"/>
                        </a:spcBef>
                        <a:spcAft>
                          <a:spcPts val="0"/>
                        </a:spcAft>
                        <a:buClrTx/>
                        <a:buSzTx/>
                        <a:buFontTx/>
                        <a:buNone/>
                        <a:tabLst/>
                        <a:defRPr/>
                      </a:pP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txBody>
                  <a:tcPr marL="3377" marR="3377" marT="3658"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H37</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年に約</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35</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万戸と推計される数を約</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25</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万戸程度に抑える</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(H37)</a:t>
                      </a:r>
                    </a:p>
                  </a:txBody>
                  <a:tcPr marL="102349" marR="0" marT="0" marB="0" anchor="ctr">
                    <a:lnL w="38100" cap="flat" cmpd="sng" algn="ctr">
                      <a:solidFill>
                        <a:schemeClr val="tx1"/>
                      </a:solidFill>
                      <a:prstDash val="solid"/>
                      <a:round/>
                      <a:headEnd type="none" w="med" len="med"/>
                      <a:tailEnd type="none" w="med" len="med"/>
                    </a:lnL>
                  </a:tcPr>
                </a:tc>
                <a:tc>
                  <a:txBody>
                    <a:bodyPr/>
                    <a:lstStyle/>
                    <a:p>
                      <a:pPr marL="0" marR="0" indent="0" algn="ctr" defTabSz="914290" rtl="0" eaLnBrk="1" fontAlgn="auto" latinLnBrk="0" hangingPunct="1">
                        <a:lnSpc>
                          <a:spcPct val="100000"/>
                        </a:lnSpc>
                        <a:spcBef>
                          <a:spcPts val="0"/>
                        </a:spcBef>
                        <a:spcAft>
                          <a:spcPts val="0"/>
                        </a:spcAft>
                        <a:buClrTx/>
                        <a:buSzTx/>
                        <a:buFontTx/>
                        <a:buNone/>
                        <a:tabLst/>
                        <a:defRPr/>
                      </a:pP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1" dirty="0" smtClean="0">
                        <a:latin typeface="Meiryo UI" panose="020B0604030504040204" pitchFamily="50" charset="-128"/>
                        <a:ea typeface="Meiryo UI" panose="020B0604030504040204" pitchFamily="50" charset="-128"/>
                        <a:cs typeface="Meiryo UI" panose="020B0604030504040204" pitchFamily="50" charset="-128"/>
                      </a:endParaRPr>
                    </a:p>
                  </a:txBody>
                  <a:tcPr marL="3377" marR="3377" marT="3658" marB="0" anchor="ctr"/>
                </a:tc>
              </a:tr>
            </a:tbl>
          </a:graphicData>
        </a:graphic>
      </p:graphicFrame>
      <p:sp>
        <p:nvSpPr>
          <p:cNvPr id="6" name="テキスト ボックス 5"/>
          <p:cNvSpPr txBox="1"/>
          <p:nvPr/>
        </p:nvSpPr>
        <p:spPr>
          <a:xfrm>
            <a:off x="35496" y="548680"/>
            <a:ext cx="4093378" cy="242586"/>
          </a:xfrm>
          <a:prstGeom prst="roundRect">
            <a:avLst/>
          </a:prstGeom>
          <a:solidFill>
            <a:schemeClr val="bg1"/>
          </a:solidFill>
          <a:ln>
            <a:solidFill>
              <a:schemeClr val="tx1">
                <a:lumMod val="50000"/>
                <a:lumOff val="50000"/>
              </a:schemeClr>
            </a:solidFill>
          </a:ln>
        </p:spPr>
        <p:txBody>
          <a:bodyPr wrap="square" lIns="35996" tIns="35996" rIns="35996" bIns="35996" rtlCol="0" anchor="ctr">
            <a:noAutofit/>
          </a:bodyPr>
          <a:lstStyle/>
          <a:p>
            <a:r>
              <a:rPr lang="ja-JP" altLang="en-US" sz="1400" b="1" dirty="0">
                <a:latin typeface="HGPｺﾞｼｯｸM" panose="020B0600000000000000" pitchFamily="50" charset="-128"/>
                <a:ea typeface="HGPｺﾞｼｯｸM" panose="020B0600000000000000" pitchFamily="50" charset="-128"/>
              </a:rPr>
              <a:t>みんな</a:t>
            </a:r>
            <a:r>
              <a:rPr lang="ja-JP" altLang="en-US" sz="1400" b="1" dirty="0" smtClean="0">
                <a:latin typeface="HGPｺﾞｼｯｸM" panose="020B0600000000000000" pitchFamily="50" charset="-128"/>
                <a:ea typeface="HGPｺﾞｼｯｸM" panose="020B0600000000000000" pitchFamily="50" charset="-128"/>
              </a:rPr>
              <a:t>で</a:t>
            </a:r>
            <a:r>
              <a:rPr lang="ja-JP" altLang="en-US" sz="1400" b="1" dirty="0" err="1" smtClean="0">
                <a:latin typeface="HGPｺﾞｼｯｸM" panose="020B0600000000000000" pitchFamily="50" charset="-128"/>
                <a:ea typeface="HGPｺﾞｼｯｸM" panose="020B0600000000000000" pitchFamily="50" charset="-128"/>
              </a:rPr>
              <a:t>めざ</a:t>
            </a:r>
            <a:r>
              <a:rPr lang="ja-JP" altLang="en-US" sz="1400" b="1" dirty="0" smtClean="0">
                <a:latin typeface="HGPｺﾞｼｯｸM" panose="020B0600000000000000" pitchFamily="50" charset="-128"/>
                <a:ea typeface="HGPｺﾞｼｯｸM" panose="020B0600000000000000" pitchFamily="50" charset="-128"/>
              </a:rPr>
              <a:t>そう値</a:t>
            </a:r>
            <a:endParaRPr lang="ja-JP" altLang="en-US" sz="1400" b="1" dirty="0">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val="14773212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角丸四角形 34"/>
          <p:cNvSpPr/>
          <p:nvPr/>
        </p:nvSpPr>
        <p:spPr>
          <a:xfrm>
            <a:off x="4042319" y="1206624"/>
            <a:ext cx="5040560" cy="5367148"/>
          </a:xfrm>
          <a:prstGeom prst="roundRect">
            <a:avLst>
              <a:gd name="adj" fmla="val 4920"/>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aphicFrame>
        <p:nvGraphicFramePr>
          <p:cNvPr id="30" name="グラフ 29"/>
          <p:cNvGraphicFramePr>
            <a:graphicFrameLocks/>
          </p:cNvGraphicFramePr>
          <p:nvPr>
            <p:extLst>
              <p:ext uri="{D42A27DB-BD31-4B8C-83A1-F6EECF244321}">
                <p14:modId xmlns:p14="http://schemas.microsoft.com/office/powerpoint/2010/main" val="3252055883"/>
              </p:ext>
            </p:extLst>
          </p:nvPr>
        </p:nvGraphicFramePr>
        <p:xfrm>
          <a:off x="3491880" y="2004223"/>
          <a:ext cx="5900334" cy="3105867"/>
        </p:xfrm>
        <a:graphic>
          <a:graphicData uri="http://schemas.openxmlformats.org/drawingml/2006/chart">
            <c:chart xmlns:c="http://schemas.openxmlformats.org/drawingml/2006/chart" xmlns:r="http://schemas.openxmlformats.org/officeDocument/2006/relationships" r:id="rId3"/>
          </a:graphicData>
        </a:graphic>
      </p:graphicFrame>
      <p:sp>
        <p:nvSpPr>
          <p:cNvPr id="28" name="角丸四角形 27"/>
          <p:cNvSpPr/>
          <p:nvPr/>
        </p:nvSpPr>
        <p:spPr>
          <a:xfrm>
            <a:off x="63191" y="4374975"/>
            <a:ext cx="3788729" cy="2198797"/>
          </a:xfrm>
          <a:prstGeom prst="roundRect">
            <a:avLst>
              <a:gd name="adj" fmla="val 7252"/>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77800" indent="-177800">
              <a:lnSpc>
                <a:spcPct val="130000"/>
              </a:lnSpc>
            </a:pPr>
            <a:endParaRPr lang="en-US" altLang="ja-JP" sz="1200" dirty="0">
              <a:solidFill>
                <a:schemeClr val="tx1"/>
              </a:solidFill>
            </a:endParaRPr>
          </a:p>
          <a:p>
            <a:pPr marL="266700" indent="-266700">
              <a:lnSpc>
                <a:spcPct val="130000"/>
              </a:lnSpc>
            </a:pPr>
            <a:r>
              <a:rPr lang="ja-JP" altLang="en-US" sz="1200" dirty="0">
                <a:solidFill>
                  <a:schemeClr val="tx1"/>
                </a:solidFill>
              </a:rPr>
              <a:t>（１）多様な機能を備えた都市の形成</a:t>
            </a:r>
          </a:p>
          <a:p>
            <a:pPr marL="266700" indent="-266700">
              <a:lnSpc>
                <a:spcPct val="130000"/>
              </a:lnSpc>
            </a:pPr>
            <a:r>
              <a:rPr lang="ja-JP" altLang="en-US" sz="1200" dirty="0">
                <a:solidFill>
                  <a:schemeClr val="tx1"/>
                </a:solidFill>
              </a:rPr>
              <a:t>（２）誰もが活き活きとくらすことができる環境の整備</a:t>
            </a:r>
          </a:p>
          <a:p>
            <a:pPr marL="266700" indent="-266700">
              <a:lnSpc>
                <a:spcPct val="130000"/>
              </a:lnSpc>
            </a:pPr>
            <a:r>
              <a:rPr lang="ja-JP" altLang="en-US" sz="1200" dirty="0">
                <a:solidFill>
                  <a:schemeClr val="tx1"/>
                </a:solidFill>
              </a:rPr>
              <a:t>（３）活力ある住宅市場の形成</a:t>
            </a:r>
          </a:p>
          <a:p>
            <a:pPr marL="177800" indent="-177800" algn="r">
              <a:lnSpc>
                <a:spcPct val="130000"/>
              </a:lnSpc>
            </a:pPr>
            <a:r>
              <a:rPr lang="ja-JP" altLang="en-US" sz="1200" dirty="0" smtClean="0">
                <a:solidFill>
                  <a:schemeClr val="tx1"/>
                </a:solidFill>
              </a:rPr>
              <a:t>など</a:t>
            </a:r>
            <a:endParaRPr lang="en-US" altLang="ja-JP" sz="1200" dirty="0">
              <a:solidFill>
                <a:schemeClr val="tx1"/>
              </a:solidFill>
            </a:endParaRPr>
          </a:p>
        </p:txBody>
      </p:sp>
      <p:sp>
        <p:nvSpPr>
          <p:cNvPr id="36" name="正方形/長方形 35"/>
          <p:cNvSpPr/>
          <p:nvPr/>
        </p:nvSpPr>
        <p:spPr>
          <a:xfrm>
            <a:off x="52113" y="1231573"/>
            <a:ext cx="3788729" cy="2898045"/>
          </a:xfrm>
          <a:prstGeom prst="rect">
            <a:avLst/>
          </a:prstGeom>
          <a:solidFill>
            <a:schemeClr val="accent1">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7762508" y="35332"/>
            <a:ext cx="1262910" cy="369332"/>
          </a:xfrm>
          <a:prstGeom prst="rect">
            <a:avLst/>
          </a:prstGeom>
          <a:solidFill>
            <a:schemeClr val="bg1"/>
          </a:solidFill>
          <a:ln w="19050">
            <a:solidFill>
              <a:schemeClr val="tx1"/>
            </a:solidFill>
          </a:ln>
        </p:spPr>
        <p:txBody>
          <a:bodyPr wrap="square" rtlCol="0">
            <a:noAutofit/>
          </a:bodyPr>
          <a:lstStyle/>
          <a:p>
            <a:pPr algn="ctr"/>
            <a:r>
              <a:rPr kumimoji="1" lang="ja-JP" altLang="en-US" b="1" dirty="0" smtClean="0"/>
              <a:t>評価：</a:t>
            </a:r>
            <a:r>
              <a:rPr kumimoji="1" lang="en-US" altLang="ja-JP" b="1" dirty="0" smtClean="0"/>
              <a:t>×</a:t>
            </a:r>
            <a:r>
              <a:rPr kumimoji="1" lang="ja-JP" altLang="en-US" b="1" dirty="0" smtClean="0"/>
              <a:t>　</a:t>
            </a:r>
            <a:endParaRPr kumimoji="1" lang="ja-JP" altLang="en-US" b="1" dirty="0"/>
          </a:p>
        </p:txBody>
      </p:sp>
      <p:sp>
        <p:nvSpPr>
          <p:cNvPr id="2" name="テキスト ボックス 1"/>
          <p:cNvSpPr txBox="1"/>
          <p:nvPr/>
        </p:nvSpPr>
        <p:spPr>
          <a:xfrm>
            <a:off x="4180967" y="1439198"/>
            <a:ext cx="2047217" cy="261610"/>
          </a:xfrm>
          <a:prstGeom prst="rect">
            <a:avLst/>
          </a:prstGeom>
          <a:noFill/>
        </p:spPr>
        <p:txBody>
          <a:bodyPr wrap="square" rtlCol="0">
            <a:spAutoFit/>
          </a:bodyPr>
          <a:lstStyle/>
          <a:p>
            <a:r>
              <a:rPr kumimoji="1" lang="ja-JP" altLang="en-US" sz="1100" dirty="0" smtClean="0"/>
              <a:t>■大阪で住み続けたいと思うか</a:t>
            </a:r>
            <a:endParaRPr kumimoji="1" lang="ja-JP" altLang="en-US" dirty="0"/>
          </a:p>
        </p:txBody>
      </p:sp>
      <p:sp>
        <p:nvSpPr>
          <p:cNvPr id="6" name="パイ 5"/>
          <p:cNvSpPr/>
          <p:nvPr/>
        </p:nvSpPr>
        <p:spPr>
          <a:xfrm>
            <a:off x="5258066" y="2333114"/>
            <a:ext cx="2398328" cy="2452249"/>
          </a:xfrm>
          <a:prstGeom prst="pie">
            <a:avLst>
              <a:gd name="adj1" fmla="val 16241637"/>
              <a:gd name="adj2" fmla="val 11491402"/>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7" name="テキスト ボックス 6"/>
          <p:cNvSpPr txBox="1"/>
          <p:nvPr/>
        </p:nvSpPr>
        <p:spPr>
          <a:xfrm>
            <a:off x="7762508" y="3655490"/>
            <a:ext cx="1087027" cy="253916"/>
          </a:xfrm>
          <a:prstGeom prst="rect">
            <a:avLst/>
          </a:prstGeom>
          <a:solidFill>
            <a:schemeClr val="bg1"/>
          </a:solidFill>
          <a:ln>
            <a:solidFill>
              <a:schemeClr val="tx1"/>
            </a:solidFill>
          </a:ln>
        </p:spPr>
        <p:txBody>
          <a:bodyPr wrap="square" rtlCol="0">
            <a:spAutoFit/>
          </a:bodyPr>
          <a:lstStyle/>
          <a:p>
            <a:r>
              <a:rPr kumimoji="1" lang="ja-JP" altLang="en-US" sz="1050" dirty="0" smtClean="0"/>
              <a:t>思う：</a:t>
            </a:r>
            <a:r>
              <a:rPr kumimoji="1" lang="en-US" altLang="ja-JP" sz="1050" dirty="0" smtClean="0"/>
              <a:t>78.6%</a:t>
            </a:r>
            <a:endParaRPr kumimoji="1" lang="ja-JP" altLang="en-US" sz="1050" dirty="0"/>
          </a:p>
        </p:txBody>
      </p:sp>
      <p:sp>
        <p:nvSpPr>
          <p:cNvPr id="22" name="テキスト ボックス 21"/>
          <p:cNvSpPr txBox="1"/>
          <p:nvPr/>
        </p:nvSpPr>
        <p:spPr>
          <a:xfrm>
            <a:off x="5659408" y="1758023"/>
            <a:ext cx="1137552" cy="261610"/>
          </a:xfrm>
          <a:prstGeom prst="rect">
            <a:avLst/>
          </a:prstGeom>
          <a:solidFill>
            <a:schemeClr val="bg1"/>
          </a:solidFill>
          <a:ln>
            <a:solidFill>
              <a:schemeClr val="tx1"/>
            </a:solidFill>
          </a:ln>
        </p:spPr>
        <p:txBody>
          <a:bodyPr wrap="square" rtlCol="0">
            <a:spAutoFit/>
          </a:bodyPr>
          <a:lstStyle/>
          <a:p>
            <a:r>
              <a:rPr kumimoji="1" lang="ja-JP" altLang="en-US" sz="1100" dirty="0" smtClean="0"/>
              <a:t>思わない</a:t>
            </a:r>
            <a:r>
              <a:rPr kumimoji="1" lang="ja-JP" altLang="en-US" sz="1050" dirty="0" smtClean="0"/>
              <a:t>：</a:t>
            </a:r>
            <a:r>
              <a:rPr lang="en-US" altLang="ja-JP" sz="1050" dirty="0" smtClean="0"/>
              <a:t>6.6</a:t>
            </a:r>
            <a:r>
              <a:rPr kumimoji="1" lang="en-US" altLang="ja-JP" sz="1050" dirty="0" smtClean="0"/>
              <a:t>%</a:t>
            </a:r>
            <a:endParaRPr kumimoji="1" lang="ja-JP" altLang="en-US" sz="1050" dirty="0"/>
          </a:p>
        </p:txBody>
      </p:sp>
      <p:sp>
        <p:nvSpPr>
          <p:cNvPr id="23" name="スライド番号プレースホルダー 3"/>
          <p:cNvSpPr>
            <a:spLocks noGrp="1"/>
          </p:cNvSpPr>
          <p:nvPr>
            <p:ph type="sldNum" sz="quarter" idx="12"/>
          </p:nvPr>
        </p:nvSpPr>
        <p:spPr>
          <a:xfrm>
            <a:off x="8368281" y="6597352"/>
            <a:ext cx="775471" cy="270321"/>
          </a:xfrm>
        </p:spPr>
        <p:txBody>
          <a:bodyPr/>
          <a:lstStyle/>
          <a:p>
            <a:fld id="{6C81B660-91B5-4B89-8AE3-65DE466522A0}" type="slidenum">
              <a:rPr kumimoji="1" lang="ja-JP" altLang="en-US"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17</a:t>
            </a:fld>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テキスト ボックス 25"/>
          <p:cNvSpPr txBox="1"/>
          <p:nvPr/>
        </p:nvSpPr>
        <p:spPr>
          <a:xfrm>
            <a:off x="35496" y="3865983"/>
            <a:ext cx="3780928" cy="253916"/>
          </a:xfrm>
          <a:prstGeom prst="rect">
            <a:avLst/>
          </a:prstGeom>
          <a:noFill/>
        </p:spPr>
        <p:txBody>
          <a:bodyPr wrap="square" rtlCol="0">
            <a:spAutoFit/>
          </a:bodyPr>
          <a:lstStyle/>
          <a:p>
            <a:pPr algn="r"/>
            <a:r>
              <a:rPr lang="ja-JP" altLang="en-US" sz="1050" dirty="0" smtClean="0"/>
              <a:t>出典：</a:t>
            </a:r>
            <a:r>
              <a:rPr lang="ja-JP" altLang="ja-JP" sz="1050" dirty="0"/>
              <a:t>将来ビジョン・</a:t>
            </a:r>
            <a:r>
              <a:rPr lang="ja-JP" altLang="ja-JP" sz="1050" dirty="0" smtClean="0"/>
              <a:t>大阪に</a:t>
            </a:r>
            <a:r>
              <a:rPr lang="ja-JP" altLang="ja-JP" sz="1050" dirty="0"/>
              <a:t>関する調査</a:t>
            </a:r>
            <a:r>
              <a:rPr kumimoji="1" lang="ja-JP" altLang="en-US" sz="1050" dirty="0" smtClean="0"/>
              <a:t>（大阪府）</a:t>
            </a:r>
            <a:endParaRPr kumimoji="1" lang="ja-JP" altLang="en-US" sz="1050" dirty="0"/>
          </a:p>
        </p:txBody>
      </p:sp>
      <p:sp>
        <p:nvSpPr>
          <p:cNvPr id="27" name="テキスト ボックス 26"/>
          <p:cNvSpPr txBox="1"/>
          <p:nvPr/>
        </p:nvSpPr>
        <p:spPr>
          <a:xfrm>
            <a:off x="5273832" y="6319856"/>
            <a:ext cx="3780928" cy="253916"/>
          </a:xfrm>
          <a:prstGeom prst="rect">
            <a:avLst/>
          </a:prstGeom>
          <a:noFill/>
        </p:spPr>
        <p:txBody>
          <a:bodyPr wrap="square" rtlCol="0">
            <a:spAutoFit/>
          </a:bodyPr>
          <a:lstStyle/>
          <a:p>
            <a:pPr algn="r"/>
            <a:r>
              <a:rPr lang="ja-JP" altLang="en-US" sz="1050" dirty="0" smtClean="0"/>
              <a:t>出典：平成</a:t>
            </a:r>
            <a:r>
              <a:rPr lang="en-US" altLang="ja-JP" sz="1050" dirty="0" smtClean="0"/>
              <a:t>29</a:t>
            </a:r>
            <a:r>
              <a:rPr lang="ja-JP" altLang="en-US" sz="1050" dirty="0" smtClean="0"/>
              <a:t>年度　</a:t>
            </a:r>
            <a:r>
              <a:rPr lang="ja-JP" altLang="ja-JP" sz="1050" dirty="0" smtClean="0"/>
              <a:t>将来</a:t>
            </a:r>
            <a:r>
              <a:rPr lang="ja-JP" altLang="ja-JP" sz="1050" dirty="0"/>
              <a:t>ビジョン・</a:t>
            </a:r>
            <a:r>
              <a:rPr lang="ja-JP" altLang="ja-JP" sz="1050" dirty="0" smtClean="0"/>
              <a:t>大阪に</a:t>
            </a:r>
            <a:r>
              <a:rPr lang="ja-JP" altLang="ja-JP" sz="1050" dirty="0"/>
              <a:t>関する調査</a:t>
            </a:r>
            <a:r>
              <a:rPr kumimoji="1" lang="ja-JP" altLang="en-US" sz="1050" dirty="0" smtClean="0"/>
              <a:t>（大阪府）</a:t>
            </a:r>
            <a:endParaRPr kumimoji="1" lang="ja-JP" altLang="en-US" sz="1050" dirty="0"/>
          </a:p>
        </p:txBody>
      </p:sp>
      <p:sp>
        <p:nvSpPr>
          <p:cNvPr id="40" name="Rectangle 1"/>
          <p:cNvSpPr>
            <a:spLocks noChangeArrowheads="1"/>
          </p:cNvSpPr>
          <p:nvPr/>
        </p:nvSpPr>
        <p:spPr bwMode="auto">
          <a:xfrm>
            <a:off x="0" y="548728"/>
            <a:ext cx="9144000" cy="432000"/>
          </a:xfrm>
          <a:prstGeom prst="rect">
            <a:avLst/>
          </a:prstGeom>
          <a:noFill/>
          <a:ln>
            <a:noFill/>
          </a:ln>
          <a:effectLs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ctr" eaLnBrk="1" hangingPunct="1"/>
            <a:r>
              <a:rPr lang="ja-JP" altLang="en-US" sz="2000" b="1"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大阪で住み続けたいと思っている府民の割合</a:t>
            </a:r>
          </a:p>
        </p:txBody>
      </p:sp>
      <p:sp>
        <p:nvSpPr>
          <p:cNvPr id="41" name="テキスト ボックス 40"/>
          <p:cNvSpPr txBox="1"/>
          <p:nvPr/>
        </p:nvSpPr>
        <p:spPr>
          <a:xfrm>
            <a:off x="207208" y="4221089"/>
            <a:ext cx="1021960" cy="259658"/>
          </a:xfrm>
          <a:prstGeom prst="rect">
            <a:avLst/>
          </a:prstGeom>
          <a:solidFill>
            <a:schemeClr val="accent1">
              <a:lumMod val="75000"/>
            </a:schemeClr>
          </a:solidFill>
          <a:ln>
            <a:noFill/>
          </a:ln>
        </p:spPr>
        <p:txBody>
          <a:bodyPr wrap="square" lIns="0" tIns="0" rIns="0" bIns="0" rtlCol="0" anchor="ctr" anchorCtr="0">
            <a:noAutofit/>
          </a:bodyPr>
          <a:lstStyle/>
          <a:p>
            <a:pPr algn="ctr"/>
            <a:r>
              <a:rPr kumimoji="1" lang="ja-JP" altLang="en-US" sz="1400" b="1" dirty="0" smtClean="0">
                <a:solidFill>
                  <a:schemeClr val="bg1"/>
                </a:solidFill>
                <a:latin typeface="Meiryo UI" panose="020B0604030504040204" pitchFamily="50" charset="-128"/>
                <a:ea typeface="Meiryo UI" panose="020B0604030504040204" pitchFamily="50" charset="-128"/>
              </a:rPr>
              <a:t>関連施策等</a:t>
            </a:r>
            <a:endParaRPr kumimoji="1" lang="ja-JP" altLang="en-US" sz="1400" b="1" dirty="0">
              <a:solidFill>
                <a:schemeClr val="bg1"/>
              </a:solidFill>
              <a:latin typeface="Meiryo UI" panose="020B0604030504040204" pitchFamily="50" charset="-128"/>
              <a:ea typeface="Meiryo UI" panose="020B0604030504040204" pitchFamily="50" charset="-128"/>
            </a:endParaRPr>
          </a:p>
        </p:txBody>
      </p:sp>
      <p:sp>
        <p:nvSpPr>
          <p:cNvPr id="42" name="テキスト ボックス 41"/>
          <p:cNvSpPr txBox="1"/>
          <p:nvPr/>
        </p:nvSpPr>
        <p:spPr>
          <a:xfrm>
            <a:off x="195363" y="1101744"/>
            <a:ext cx="1980728" cy="259658"/>
          </a:xfrm>
          <a:prstGeom prst="rect">
            <a:avLst/>
          </a:prstGeom>
          <a:solidFill>
            <a:schemeClr val="accent1">
              <a:lumMod val="75000"/>
            </a:schemeClr>
          </a:solidFill>
          <a:ln>
            <a:noFill/>
          </a:ln>
        </p:spPr>
        <p:txBody>
          <a:bodyPr wrap="square" lIns="0" tIns="0" rIns="0" bIns="0" rtlCol="0" anchor="ctr" anchorCtr="0">
            <a:noAutofit/>
          </a:bodyPr>
          <a:lstStyle/>
          <a:p>
            <a:pPr algn="ctr"/>
            <a:r>
              <a:rPr lang="ja-JP" altLang="en-US" sz="1400" b="1" dirty="0">
                <a:solidFill>
                  <a:schemeClr val="bg1"/>
                </a:solidFill>
                <a:latin typeface="Meiryo UI" panose="020B0604030504040204" pitchFamily="50" charset="-128"/>
                <a:ea typeface="Meiryo UI" panose="020B0604030504040204" pitchFamily="50" charset="-128"/>
              </a:rPr>
              <a:t>みんなで</a:t>
            </a:r>
            <a:r>
              <a:rPr lang="ja-JP" altLang="en-US" sz="1400" b="1" dirty="0" err="1">
                <a:solidFill>
                  <a:schemeClr val="bg1"/>
                </a:solidFill>
                <a:latin typeface="Meiryo UI" panose="020B0604030504040204" pitchFamily="50" charset="-128"/>
                <a:ea typeface="Meiryo UI" panose="020B0604030504040204" pitchFamily="50" charset="-128"/>
              </a:rPr>
              <a:t>めざ</a:t>
            </a:r>
            <a:r>
              <a:rPr lang="ja-JP" altLang="en-US" sz="1400" b="1" dirty="0">
                <a:solidFill>
                  <a:schemeClr val="bg1"/>
                </a:solidFill>
                <a:latin typeface="Meiryo UI" panose="020B0604030504040204" pitchFamily="50" charset="-128"/>
                <a:ea typeface="Meiryo UI" panose="020B0604030504040204" pitchFamily="50" charset="-128"/>
              </a:rPr>
              <a:t>そう値の推移</a:t>
            </a:r>
          </a:p>
        </p:txBody>
      </p:sp>
      <p:sp>
        <p:nvSpPr>
          <p:cNvPr id="43" name="テキスト ボックス 42"/>
          <p:cNvSpPr txBox="1"/>
          <p:nvPr/>
        </p:nvSpPr>
        <p:spPr>
          <a:xfrm>
            <a:off x="4234502" y="1101744"/>
            <a:ext cx="1071736" cy="259658"/>
          </a:xfrm>
          <a:prstGeom prst="rect">
            <a:avLst/>
          </a:prstGeom>
          <a:solidFill>
            <a:schemeClr val="accent1">
              <a:lumMod val="75000"/>
            </a:schemeClr>
          </a:solidFill>
          <a:ln>
            <a:noFill/>
          </a:ln>
        </p:spPr>
        <p:txBody>
          <a:bodyPr wrap="square" lIns="0" tIns="0" rIns="0" bIns="0" rtlCol="0" anchor="ctr" anchorCtr="0">
            <a:noAutofit/>
          </a:bodyPr>
          <a:lstStyle/>
          <a:p>
            <a:pPr algn="ctr"/>
            <a:r>
              <a:rPr lang="ja-JP" altLang="en-US" sz="1400" b="1" dirty="0">
                <a:solidFill>
                  <a:schemeClr val="bg1"/>
                </a:solidFill>
                <a:latin typeface="Meiryo UI" panose="020B0604030504040204" pitchFamily="50" charset="-128"/>
                <a:ea typeface="Meiryo UI" panose="020B0604030504040204" pitchFamily="50" charset="-128"/>
              </a:rPr>
              <a:t>関係データ等</a:t>
            </a:r>
          </a:p>
        </p:txBody>
      </p:sp>
      <p:sp>
        <p:nvSpPr>
          <p:cNvPr id="24" name="Rectangle 1"/>
          <p:cNvSpPr>
            <a:spLocks noChangeArrowheads="1"/>
          </p:cNvSpPr>
          <p:nvPr/>
        </p:nvSpPr>
        <p:spPr bwMode="auto">
          <a:xfrm>
            <a:off x="0" y="1"/>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．活き活きとくらすことができる住まいと都市の実現</a:t>
            </a:r>
            <a:endPar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5" name="グラフ 24"/>
          <p:cNvGraphicFramePr>
            <a:graphicFrameLocks/>
          </p:cNvGraphicFramePr>
          <p:nvPr>
            <p:extLst>
              <p:ext uri="{D42A27DB-BD31-4B8C-83A1-F6EECF244321}">
                <p14:modId xmlns:p14="http://schemas.microsoft.com/office/powerpoint/2010/main" val="1159625672"/>
              </p:ext>
            </p:extLst>
          </p:nvPr>
        </p:nvGraphicFramePr>
        <p:xfrm>
          <a:off x="129749" y="1521772"/>
          <a:ext cx="3655612" cy="2193367"/>
        </p:xfrm>
        <a:graphic>
          <a:graphicData uri="http://schemas.openxmlformats.org/drawingml/2006/chart">
            <c:chart xmlns:c="http://schemas.openxmlformats.org/drawingml/2006/chart" xmlns:r="http://schemas.openxmlformats.org/officeDocument/2006/relationships" r:id="rId4"/>
          </a:graphicData>
        </a:graphic>
      </p:graphicFrame>
      <p:sp>
        <p:nvSpPr>
          <p:cNvPr id="31" name="パイ 30"/>
          <p:cNvSpPr/>
          <p:nvPr/>
        </p:nvSpPr>
        <p:spPr>
          <a:xfrm>
            <a:off x="5283136" y="2348880"/>
            <a:ext cx="2246490" cy="2304255"/>
          </a:xfrm>
          <a:prstGeom prst="pie">
            <a:avLst>
              <a:gd name="adj1" fmla="val 14878983"/>
              <a:gd name="adj2" fmla="val 16233089"/>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solidFill>
                <a:schemeClr val="tx1"/>
              </a:solidFill>
            </a:endParaRPr>
          </a:p>
        </p:txBody>
      </p:sp>
      <p:sp>
        <p:nvSpPr>
          <p:cNvPr id="21" name="テキスト ボックス 20"/>
          <p:cNvSpPr txBox="1"/>
          <p:nvPr/>
        </p:nvSpPr>
        <p:spPr>
          <a:xfrm>
            <a:off x="9828584" y="3843385"/>
            <a:ext cx="1080120" cy="369332"/>
          </a:xfrm>
          <a:prstGeom prst="rect">
            <a:avLst/>
          </a:prstGeom>
          <a:noFill/>
          <a:ln>
            <a:solidFill>
              <a:schemeClr val="tx1"/>
            </a:solidFill>
          </a:ln>
        </p:spPr>
        <p:txBody>
          <a:bodyPr wrap="square" rtlCol="0">
            <a:spAutoFit/>
          </a:bodyPr>
          <a:lstStyle/>
          <a:p>
            <a:pPr algn="ctr"/>
            <a:r>
              <a:rPr lang="ja-JP" altLang="en-US" b="1" dirty="0"/>
              <a:t>済</a:t>
            </a:r>
            <a:endParaRPr kumimoji="1" lang="ja-JP" altLang="en-US" b="1" dirty="0"/>
          </a:p>
        </p:txBody>
      </p:sp>
    </p:spTree>
    <p:extLst>
      <p:ext uri="{BB962C8B-B14F-4D97-AF65-F5344CB8AC3E}">
        <p14:creationId xmlns:p14="http://schemas.microsoft.com/office/powerpoint/2010/main" val="25076628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角丸四角形 46"/>
          <p:cNvSpPr/>
          <p:nvPr/>
        </p:nvSpPr>
        <p:spPr>
          <a:xfrm>
            <a:off x="4042319" y="1206624"/>
            <a:ext cx="5040560" cy="5367148"/>
          </a:xfrm>
          <a:prstGeom prst="roundRect">
            <a:avLst>
              <a:gd name="adj" fmla="val 4920"/>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aphicFrame>
        <p:nvGraphicFramePr>
          <p:cNvPr id="39" name="グラフ 38"/>
          <p:cNvGraphicFramePr>
            <a:graphicFrameLocks/>
          </p:cNvGraphicFramePr>
          <p:nvPr>
            <p:extLst>
              <p:ext uri="{D42A27DB-BD31-4B8C-83A1-F6EECF244321}">
                <p14:modId xmlns:p14="http://schemas.microsoft.com/office/powerpoint/2010/main" val="1802622947"/>
              </p:ext>
            </p:extLst>
          </p:nvPr>
        </p:nvGraphicFramePr>
        <p:xfrm>
          <a:off x="5195958" y="1735271"/>
          <a:ext cx="2790618" cy="1674371"/>
        </p:xfrm>
        <a:graphic>
          <a:graphicData uri="http://schemas.openxmlformats.org/drawingml/2006/chart">
            <c:chart xmlns:c="http://schemas.openxmlformats.org/drawingml/2006/chart" xmlns:r="http://schemas.openxmlformats.org/officeDocument/2006/relationships" r:id="rId3"/>
          </a:graphicData>
        </a:graphic>
      </p:graphicFrame>
      <p:sp>
        <p:nvSpPr>
          <p:cNvPr id="38" name="角丸四角形 37"/>
          <p:cNvSpPr/>
          <p:nvPr/>
        </p:nvSpPr>
        <p:spPr>
          <a:xfrm>
            <a:off x="63191" y="4374975"/>
            <a:ext cx="3788729" cy="2198797"/>
          </a:xfrm>
          <a:prstGeom prst="roundRect">
            <a:avLst>
              <a:gd name="adj" fmla="val 7252"/>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77800" indent="-177800">
              <a:lnSpc>
                <a:spcPct val="130000"/>
              </a:lnSpc>
            </a:pPr>
            <a:endParaRPr lang="en-US" altLang="ja-JP" sz="1200" dirty="0">
              <a:solidFill>
                <a:schemeClr val="tx1"/>
              </a:solidFill>
            </a:endParaRPr>
          </a:p>
          <a:p>
            <a:pPr marL="266700" indent="-266700">
              <a:lnSpc>
                <a:spcPct val="130000"/>
              </a:lnSpc>
            </a:pPr>
            <a:r>
              <a:rPr lang="ja-JP" altLang="en-US" sz="1200" dirty="0">
                <a:solidFill>
                  <a:schemeClr val="tx1"/>
                </a:solidFill>
              </a:rPr>
              <a:t>（２）誰もが活き活きとくらすことができる環境の整備</a:t>
            </a:r>
          </a:p>
          <a:p>
            <a:pPr marL="266700" indent="-266700">
              <a:lnSpc>
                <a:spcPct val="130000"/>
              </a:lnSpc>
            </a:pPr>
            <a:r>
              <a:rPr lang="ja-JP" altLang="en-US" sz="1200" dirty="0">
                <a:solidFill>
                  <a:schemeClr val="tx1"/>
                </a:solidFill>
              </a:rPr>
              <a:t>　②子どもがすくすくと育ち、子育てが楽しい環境づくり</a:t>
            </a:r>
          </a:p>
          <a:p>
            <a:pPr marL="177800" indent="-177800" algn="r">
              <a:lnSpc>
                <a:spcPct val="130000"/>
              </a:lnSpc>
            </a:pPr>
            <a:r>
              <a:rPr lang="ja-JP" altLang="en-US" sz="1200" dirty="0" smtClean="0">
                <a:solidFill>
                  <a:schemeClr val="tx1"/>
                </a:solidFill>
              </a:rPr>
              <a:t>など</a:t>
            </a:r>
            <a:endParaRPr lang="en-US" altLang="ja-JP" sz="1200" dirty="0">
              <a:solidFill>
                <a:schemeClr val="tx1"/>
              </a:solidFill>
            </a:endParaRPr>
          </a:p>
        </p:txBody>
      </p:sp>
      <p:sp>
        <p:nvSpPr>
          <p:cNvPr id="48" name="正方形/長方形 47"/>
          <p:cNvSpPr/>
          <p:nvPr/>
        </p:nvSpPr>
        <p:spPr>
          <a:xfrm>
            <a:off x="52113" y="1231573"/>
            <a:ext cx="3788729" cy="2898045"/>
          </a:xfrm>
          <a:prstGeom prst="rect">
            <a:avLst/>
          </a:prstGeom>
          <a:solidFill>
            <a:schemeClr val="accent1">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p:cNvSpPr txBox="1"/>
          <p:nvPr/>
        </p:nvSpPr>
        <p:spPr>
          <a:xfrm>
            <a:off x="4139952" y="1484784"/>
            <a:ext cx="2696612" cy="261610"/>
          </a:xfrm>
          <a:prstGeom prst="rect">
            <a:avLst/>
          </a:prstGeom>
          <a:noFill/>
        </p:spPr>
        <p:txBody>
          <a:bodyPr wrap="square" rtlCol="0">
            <a:spAutoFit/>
          </a:bodyPr>
          <a:lstStyle/>
          <a:p>
            <a:r>
              <a:rPr lang="ja-JP" altLang="en-US" sz="1100" dirty="0" smtClean="0"/>
              <a:t>■子どもを大阪で育ててよかったと思うか</a:t>
            </a:r>
            <a:endParaRPr kumimoji="1" lang="ja-JP" altLang="en-US" sz="1100" dirty="0"/>
          </a:p>
        </p:txBody>
      </p:sp>
      <p:sp>
        <p:nvSpPr>
          <p:cNvPr id="31" name="テキスト ボックス 30"/>
          <p:cNvSpPr txBox="1"/>
          <p:nvPr/>
        </p:nvSpPr>
        <p:spPr>
          <a:xfrm>
            <a:off x="6876256" y="3383414"/>
            <a:ext cx="2747352" cy="261610"/>
          </a:xfrm>
          <a:prstGeom prst="rect">
            <a:avLst/>
          </a:prstGeom>
          <a:noFill/>
        </p:spPr>
        <p:txBody>
          <a:bodyPr wrap="square" rtlCol="0">
            <a:spAutoFit/>
          </a:bodyPr>
          <a:lstStyle/>
          <a:p>
            <a:r>
              <a:rPr lang="ja-JP" altLang="en-US" sz="1100" dirty="0" smtClean="0"/>
              <a:t>■思う理由</a:t>
            </a:r>
            <a:endParaRPr kumimoji="1" lang="ja-JP" altLang="en-US" sz="1100" dirty="0"/>
          </a:p>
        </p:txBody>
      </p:sp>
      <p:sp>
        <p:nvSpPr>
          <p:cNvPr id="32" name="テキスト ボックス 31"/>
          <p:cNvSpPr txBox="1"/>
          <p:nvPr/>
        </p:nvSpPr>
        <p:spPr>
          <a:xfrm>
            <a:off x="4200912" y="3383414"/>
            <a:ext cx="2747352" cy="261610"/>
          </a:xfrm>
          <a:prstGeom prst="rect">
            <a:avLst/>
          </a:prstGeom>
          <a:noFill/>
        </p:spPr>
        <p:txBody>
          <a:bodyPr wrap="square" rtlCol="0">
            <a:spAutoFit/>
          </a:bodyPr>
          <a:lstStyle/>
          <a:p>
            <a:r>
              <a:rPr lang="ja-JP" altLang="en-US" sz="1100" dirty="0" smtClean="0"/>
              <a:t>■思わない理由</a:t>
            </a:r>
            <a:endParaRPr kumimoji="1" lang="ja-JP" altLang="en-US" sz="1100" dirty="0"/>
          </a:p>
        </p:txBody>
      </p:sp>
      <p:sp>
        <p:nvSpPr>
          <p:cNvPr id="4" name="テキスト ボックス 3"/>
          <p:cNvSpPr txBox="1"/>
          <p:nvPr/>
        </p:nvSpPr>
        <p:spPr>
          <a:xfrm>
            <a:off x="6612954" y="3547005"/>
            <a:ext cx="497632" cy="246221"/>
          </a:xfrm>
          <a:prstGeom prst="rect">
            <a:avLst/>
          </a:prstGeom>
          <a:noFill/>
        </p:spPr>
        <p:txBody>
          <a:bodyPr wrap="square" rtlCol="0">
            <a:spAutoFit/>
          </a:bodyPr>
          <a:lstStyle/>
          <a:p>
            <a:r>
              <a:rPr kumimoji="1" lang="en-US" altLang="ja-JP" sz="1000" dirty="0" smtClean="0"/>
              <a:t>(%)</a:t>
            </a:r>
            <a:endParaRPr kumimoji="1" lang="ja-JP" altLang="en-US" sz="1000" dirty="0"/>
          </a:p>
        </p:txBody>
      </p:sp>
      <p:sp>
        <p:nvSpPr>
          <p:cNvPr id="33" name="テキスト ボックス 32"/>
          <p:cNvSpPr txBox="1"/>
          <p:nvPr/>
        </p:nvSpPr>
        <p:spPr>
          <a:xfrm>
            <a:off x="8766682" y="3501008"/>
            <a:ext cx="492978" cy="246221"/>
          </a:xfrm>
          <a:prstGeom prst="rect">
            <a:avLst/>
          </a:prstGeom>
          <a:noFill/>
        </p:spPr>
        <p:txBody>
          <a:bodyPr wrap="square" rtlCol="0">
            <a:spAutoFit/>
          </a:bodyPr>
          <a:lstStyle/>
          <a:p>
            <a:r>
              <a:rPr kumimoji="1" lang="en-US" altLang="ja-JP" sz="1000" dirty="0" smtClean="0"/>
              <a:t>(%)</a:t>
            </a:r>
            <a:endParaRPr kumimoji="1" lang="ja-JP" altLang="en-US" sz="1000" dirty="0"/>
          </a:p>
        </p:txBody>
      </p:sp>
      <p:sp>
        <p:nvSpPr>
          <p:cNvPr id="7" name="パイ 6"/>
          <p:cNvSpPr/>
          <p:nvPr/>
        </p:nvSpPr>
        <p:spPr>
          <a:xfrm>
            <a:off x="6072927" y="1988840"/>
            <a:ext cx="979343" cy="1033411"/>
          </a:xfrm>
          <a:prstGeom prst="pie">
            <a:avLst>
              <a:gd name="adj1" fmla="val 15326576"/>
              <a:gd name="adj2" fmla="val 16200000"/>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 name="パイ 5"/>
          <p:cNvSpPr/>
          <p:nvPr/>
        </p:nvSpPr>
        <p:spPr>
          <a:xfrm>
            <a:off x="6017716" y="1967240"/>
            <a:ext cx="1147104" cy="1210434"/>
          </a:xfrm>
          <a:prstGeom prst="pie">
            <a:avLst>
              <a:gd name="adj1" fmla="val 16135084"/>
              <a:gd name="adj2" fmla="val 9079187"/>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8" name="テキスト ボックス 7"/>
          <p:cNvSpPr txBox="1"/>
          <p:nvPr/>
        </p:nvSpPr>
        <p:spPr>
          <a:xfrm>
            <a:off x="7587695" y="1946449"/>
            <a:ext cx="870330" cy="246221"/>
          </a:xfrm>
          <a:prstGeom prst="rect">
            <a:avLst/>
          </a:prstGeom>
          <a:solidFill>
            <a:schemeClr val="bg1"/>
          </a:solidFill>
          <a:ln>
            <a:solidFill>
              <a:schemeClr val="tx1"/>
            </a:solidFill>
          </a:ln>
        </p:spPr>
        <p:txBody>
          <a:bodyPr wrap="square" rtlCol="0">
            <a:spAutoFit/>
          </a:bodyPr>
          <a:lstStyle/>
          <a:p>
            <a:r>
              <a:rPr kumimoji="1" lang="ja-JP" altLang="en-US" sz="1000" dirty="0" smtClean="0"/>
              <a:t>思う：</a:t>
            </a:r>
            <a:r>
              <a:rPr kumimoji="1" lang="en-US" altLang="ja-JP" sz="1000" dirty="0" smtClean="0"/>
              <a:t>67.2%</a:t>
            </a:r>
            <a:endParaRPr kumimoji="1" lang="ja-JP" altLang="en-US" sz="1000" dirty="0"/>
          </a:p>
        </p:txBody>
      </p:sp>
      <p:sp>
        <p:nvSpPr>
          <p:cNvPr id="37" name="テキスト ボックス 36"/>
          <p:cNvSpPr txBox="1"/>
          <p:nvPr/>
        </p:nvSpPr>
        <p:spPr>
          <a:xfrm>
            <a:off x="4502646" y="1916341"/>
            <a:ext cx="755049" cy="400110"/>
          </a:xfrm>
          <a:prstGeom prst="rect">
            <a:avLst/>
          </a:prstGeom>
          <a:solidFill>
            <a:schemeClr val="bg1"/>
          </a:solidFill>
          <a:ln>
            <a:solidFill>
              <a:schemeClr val="tx1"/>
            </a:solidFill>
          </a:ln>
        </p:spPr>
        <p:txBody>
          <a:bodyPr wrap="square" rtlCol="0">
            <a:spAutoFit/>
          </a:bodyPr>
          <a:lstStyle/>
          <a:p>
            <a:r>
              <a:rPr kumimoji="1" lang="ja-JP" altLang="en-US" sz="1000" dirty="0" smtClean="0"/>
              <a:t>思わない：</a:t>
            </a:r>
            <a:r>
              <a:rPr lang="en-US" altLang="ja-JP" sz="1000" dirty="0" smtClean="0"/>
              <a:t>4.5</a:t>
            </a:r>
            <a:r>
              <a:rPr kumimoji="1" lang="en-US" altLang="ja-JP" sz="1000" dirty="0" smtClean="0"/>
              <a:t>%</a:t>
            </a:r>
            <a:endParaRPr kumimoji="1" lang="ja-JP" altLang="en-US" sz="1000" dirty="0"/>
          </a:p>
        </p:txBody>
      </p:sp>
      <p:sp>
        <p:nvSpPr>
          <p:cNvPr id="29" name="スライド番号プレースホルダー 3"/>
          <p:cNvSpPr>
            <a:spLocks noGrp="1"/>
          </p:cNvSpPr>
          <p:nvPr>
            <p:ph type="sldNum" sz="quarter" idx="12"/>
          </p:nvPr>
        </p:nvSpPr>
        <p:spPr>
          <a:xfrm>
            <a:off x="8368281" y="6597352"/>
            <a:ext cx="775471" cy="270321"/>
          </a:xfrm>
        </p:spPr>
        <p:txBody>
          <a:bodyPr/>
          <a:lstStyle/>
          <a:p>
            <a:fld id="{6C81B660-91B5-4B89-8AE3-65DE466522A0}" type="slidenum">
              <a:rPr kumimoji="1" lang="ja-JP" altLang="en-US"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18</a:t>
            </a:fld>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テキスト ボックス 34"/>
          <p:cNvSpPr txBox="1"/>
          <p:nvPr/>
        </p:nvSpPr>
        <p:spPr>
          <a:xfrm>
            <a:off x="162984" y="3865983"/>
            <a:ext cx="3677858" cy="253916"/>
          </a:xfrm>
          <a:prstGeom prst="rect">
            <a:avLst/>
          </a:prstGeom>
          <a:noFill/>
        </p:spPr>
        <p:txBody>
          <a:bodyPr wrap="square" rtlCol="0">
            <a:spAutoFit/>
          </a:bodyPr>
          <a:lstStyle/>
          <a:p>
            <a:pPr algn="r"/>
            <a:r>
              <a:rPr lang="ja-JP" altLang="en-US" sz="1050" dirty="0" smtClean="0"/>
              <a:t>出典：</a:t>
            </a:r>
            <a:r>
              <a:rPr lang="ja-JP" altLang="ja-JP" sz="1050" dirty="0"/>
              <a:t>将来ビジョン・</a:t>
            </a:r>
            <a:r>
              <a:rPr lang="ja-JP" altLang="ja-JP" sz="1050" dirty="0" smtClean="0"/>
              <a:t>大阪に</a:t>
            </a:r>
            <a:r>
              <a:rPr lang="ja-JP" altLang="ja-JP" sz="1050" dirty="0"/>
              <a:t>関する調査</a:t>
            </a:r>
            <a:r>
              <a:rPr kumimoji="1" lang="ja-JP" altLang="en-US" sz="1050" dirty="0" smtClean="0"/>
              <a:t>（大阪府）</a:t>
            </a:r>
            <a:endParaRPr kumimoji="1" lang="ja-JP" altLang="en-US" sz="1050" dirty="0"/>
          </a:p>
        </p:txBody>
      </p:sp>
      <p:sp>
        <p:nvSpPr>
          <p:cNvPr id="43" name="テキスト ボックス 42"/>
          <p:cNvSpPr txBox="1"/>
          <p:nvPr/>
        </p:nvSpPr>
        <p:spPr>
          <a:xfrm>
            <a:off x="5292372" y="6309320"/>
            <a:ext cx="3780928" cy="253916"/>
          </a:xfrm>
          <a:prstGeom prst="rect">
            <a:avLst/>
          </a:prstGeom>
          <a:noFill/>
        </p:spPr>
        <p:txBody>
          <a:bodyPr wrap="square" rtlCol="0">
            <a:spAutoFit/>
          </a:bodyPr>
          <a:lstStyle/>
          <a:p>
            <a:pPr algn="r"/>
            <a:r>
              <a:rPr lang="ja-JP" altLang="en-US" sz="1050" dirty="0" smtClean="0"/>
              <a:t>出典</a:t>
            </a:r>
            <a:r>
              <a:rPr lang="ja-JP" altLang="en-US" sz="1050" dirty="0"/>
              <a:t>：平成</a:t>
            </a:r>
            <a:r>
              <a:rPr lang="en-US" altLang="ja-JP" sz="1050" dirty="0" smtClean="0"/>
              <a:t>29</a:t>
            </a:r>
            <a:r>
              <a:rPr lang="ja-JP" altLang="en-US" sz="1050" dirty="0" smtClean="0"/>
              <a:t>年度</a:t>
            </a:r>
            <a:r>
              <a:rPr lang="ja-JP" altLang="en-US" sz="1050" dirty="0"/>
              <a:t>　</a:t>
            </a:r>
            <a:r>
              <a:rPr lang="ja-JP" altLang="ja-JP" sz="1050" dirty="0" smtClean="0"/>
              <a:t>将来</a:t>
            </a:r>
            <a:r>
              <a:rPr lang="ja-JP" altLang="ja-JP" sz="1050" dirty="0"/>
              <a:t>ビジョン・</a:t>
            </a:r>
            <a:r>
              <a:rPr lang="ja-JP" altLang="ja-JP" sz="1050" dirty="0" smtClean="0"/>
              <a:t>大阪に</a:t>
            </a:r>
            <a:r>
              <a:rPr lang="ja-JP" altLang="ja-JP" sz="1050" dirty="0"/>
              <a:t>関する調査</a:t>
            </a:r>
            <a:r>
              <a:rPr kumimoji="1" lang="ja-JP" altLang="en-US" sz="1050" dirty="0" smtClean="0"/>
              <a:t>（大阪府）</a:t>
            </a:r>
            <a:endParaRPr kumimoji="1" lang="ja-JP" altLang="en-US" sz="1050" dirty="0"/>
          </a:p>
        </p:txBody>
      </p:sp>
      <p:sp>
        <p:nvSpPr>
          <p:cNvPr id="52" name="環状矢印 51"/>
          <p:cNvSpPr/>
          <p:nvPr/>
        </p:nvSpPr>
        <p:spPr>
          <a:xfrm flipH="1">
            <a:off x="4089195" y="2116396"/>
            <a:ext cx="1399063" cy="1702887"/>
          </a:xfrm>
          <a:prstGeom prst="circularArrow">
            <a:avLst>
              <a:gd name="adj1" fmla="val 8686"/>
              <a:gd name="adj2" fmla="val 1142319"/>
              <a:gd name="adj3" fmla="val 553990"/>
              <a:gd name="adj4" fmla="val 17739375"/>
              <a:gd name="adj5" fmla="val 1221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3" name="環状矢印 52"/>
          <p:cNvSpPr/>
          <p:nvPr/>
        </p:nvSpPr>
        <p:spPr>
          <a:xfrm>
            <a:off x="7086357" y="2172705"/>
            <a:ext cx="1307606" cy="1702887"/>
          </a:xfrm>
          <a:prstGeom prst="circularArrow">
            <a:avLst>
              <a:gd name="adj1" fmla="val 8686"/>
              <a:gd name="adj2" fmla="val 1142319"/>
              <a:gd name="adj3" fmla="val 553990"/>
              <a:gd name="adj4" fmla="val 16647029"/>
              <a:gd name="adj5" fmla="val 1221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4" name="Rectangle 1"/>
          <p:cNvSpPr>
            <a:spLocks noChangeArrowheads="1"/>
          </p:cNvSpPr>
          <p:nvPr/>
        </p:nvSpPr>
        <p:spPr bwMode="auto">
          <a:xfrm>
            <a:off x="0" y="548728"/>
            <a:ext cx="9144000" cy="432000"/>
          </a:xfrm>
          <a:prstGeom prst="rect">
            <a:avLst/>
          </a:prstGeom>
          <a:noFill/>
          <a:ln>
            <a:noFill/>
          </a:ln>
          <a:effectLs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ctr" eaLnBrk="1" hangingPunct="1"/>
            <a:r>
              <a:rPr lang="ja-JP" altLang="en-US" sz="2000" b="1" u="sng"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子ども</a:t>
            </a:r>
            <a:r>
              <a:rPr lang="ja-JP" altLang="en-US" sz="2000" b="1"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を大阪で育てて良かったと思っている府民の割合</a:t>
            </a:r>
          </a:p>
        </p:txBody>
      </p:sp>
      <p:sp>
        <p:nvSpPr>
          <p:cNvPr id="56" name="テキスト ボックス 55"/>
          <p:cNvSpPr txBox="1"/>
          <p:nvPr/>
        </p:nvSpPr>
        <p:spPr>
          <a:xfrm>
            <a:off x="207208" y="4221089"/>
            <a:ext cx="1021960" cy="259658"/>
          </a:xfrm>
          <a:prstGeom prst="rect">
            <a:avLst/>
          </a:prstGeom>
          <a:solidFill>
            <a:schemeClr val="accent1">
              <a:lumMod val="75000"/>
            </a:schemeClr>
          </a:solidFill>
          <a:ln>
            <a:noFill/>
          </a:ln>
        </p:spPr>
        <p:txBody>
          <a:bodyPr wrap="square" lIns="0" tIns="0" rIns="0" bIns="0" rtlCol="0" anchor="ctr" anchorCtr="0">
            <a:noAutofit/>
          </a:bodyPr>
          <a:lstStyle/>
          <a:p>
            <a:pPr algn="ctr"/>
            <a:r>
              <a:rPr kumimoji="1" lang="ja-JP" altLang="en-US" sz="1400" b="1" dirty="0" smtClean="0">
                <a:solidFill>
                  <a:schemeClr val="bg1"/>
                </a:solidFill>
                <a:latin typeface="Meiryo UI" panose="020B0604030504040204" pitchFamily="50" charset="-128"/>
                <a:ea typeface="Meiryo UI" panose="020B0604030504040204" pitchFamily="50" charset="-128"/>
              </a:rPr>
              <a:t>関連施策等</a:t>
            </a:r>
            <a:endParaRPr kumimoji="1" lang="ja-JP" altLang="en-US" sz="1400" b="1" dirty="0">
              <a:solidFill>
                <a:schemeClr val="bg1"/>
              </a:solidFill>
              <a:latin typeface="Meiryo UI" panose="020B0604030504040204" pitchFamily="50" charset="-128"/>
              <a:ea typeface="Meiryo UI" panose="020B0604030504040204" pitchFamily="50" charset="-128"/>
            </a:endParaRPr>
          </a:p>
        </p:txBody>
      </p:sp>
      <p:sp>
        <p:nvSpPr>
          <p:cNvPr id="57" name="テキスト ボックス 56"/>
          <p:cNvSpPr txBox="1"/>
          <p:nvPr/>
        </p:nvSpPr>
        <p:spPr>
          <a:xfrm>
            <a:off x="195363" y="1101744"/>
            <a:ext cx="1980728" cy="259658"/>
          </a:xfrm>
          <a:prstGeom prst="rect">
            <a:avLst/>
          </a:prstGeom>
          <a:solidFill>
            <a:schemeClr val="accent1">
              <a:lumMod val="75000"/>
            </a:schemeClr>
          </a:solidFill>
          <a:ln>
            <a:noFill/>
          </a:ln>
        </p:spPr>
        <p:txBody>
          <a:bodyPr wrap="square" lIns="0" tIns="0" rIns="0" bIns="0" rtlCol="0" anchor="ctr" anchorCtr="0">
            <a:noAutofit/>
          </a:bodyPr>
          <a:lstStyle/>
          <a:p>
            <a:pPr algn="ctr"/>
            <a:r>
              <a:rPr lang="ja-JP" altLang="en-US" sz="1400" b="1" dirty="0">
                <a:solidFill>
                  <a:schemeClr val="bg1"/>
                </a:solidFill>
                <a:latin typeface="Meiryo UI" panose="020B0604030504040204" pitchFamily="50" charset="-128"/>
                <a:ea typeface="Meiryo UI" panose="020B0604030504040204" pitchFamily="50" charset="-128"/>
              </a:rPr>
              <a:t>みんなで</a:t>
            </a:r>
            <a:r>
              <a:rPr lang="ja-JP" altLang="en-US" sz="1400" b="1" dirty="0" err="1">
                <a:solidFill>
                  <a:schemeClr val="bg1"/>
                </a:solidFill>
                <a:latin typeface="Meiryo UI" panose="020B0604030504040204" pitchFamily="50" charset="-128"/>
                <a:ea typeface="Meiryo UI" panose="020B0604030504040204" pitchFamily="50" charset="-128"/>
              </a:rPr>
              <a:t>めざ</a:t>
            </a:r>
            <a:r>
              <a:rPr lang="ja-JP" altLang="en-US" sz="1400" b="1" dirty="0">
                <a:solidFill>
                  <a:schemeClr val="bg1"/>
                </a:solidFill>
                <a:latin typeface="Meiryo UI" panose="020B0604030504040204" pitchFamily="50" charset="-128"/>
                <a:ea typeface="Meiryo UI" panose="020B0604030504040204" pitchFamily="50" charset="-128"/>
              </a:rPr>
              <a:t>そう値の推移</a:t>
            </a:r>
          </a:p>
        </p:txBody>
      </p:sp>
      <p:sp>
        <p:nvSpPr>
          <p:cNvPr id="58" name="テキスト ボックス 57"/>
          <p:cNvSpPr txBox="1"/>
          <p:nvPr/>
        </p:nvSpPr>
        <p:spPr>
          <a:xfrm>
            <a:off x="4234502" y="1101744"/>
            <a:ext cx="1071736" cy="259658"/>
          </a:xfrm>
          <a:prstGeom prst="rect">
            <a:avLst/>
          </a:prstGeom>
          <a:solidFill>
            <a:schemeClr val="accent1">
              <a:lumMod val="75000"/>
            </a:schemeClr>
          </a:solidFill>
          <a:ln>
            <a:noFill/>
          </a:ln>
        </p:spPr>
        <p:txBody>
          <a:bodyPr wrap="square" lIns="0" tIns="0" rIns="0" bIns="0" rtlCol="0" anchor="ctr" anchorCtr="0">
            <a:noAutofit/>
          </a:bodyPr>
          <a:lstStyle/>
          <a:p>
            <a:pPr algn="ctr"/>
            <a:r>
              <a:rPr lang="ja-JP" altLang="en-US" sz="1400" b="1" dirty="0">
                <a:solidFill>
                  <a:schemeClr val="bg1"/>
                </a:solidFill>
                <a:latin typeface="Meiryo UI" panose="020B0604030504040204" pitchFamily="50" charset="-128"/>
                <a:ea typeface="Meiryo UI" panose="020B0604030504040204" pitchFamily="50" charset="-128"/>
              </a:rPr>
              <a:t>関係データ等</a:t>
            </a:r>
          </a:p>
        </p:txBody>
      </p:sp>
      <p:sp>
        <p:nvSpPr>
          <p:cNvPr id="36" name="Rectangle 1"/>
          <p:cNvSpPr>
            <a:spLocks noChangeArrowheads="1"/>
          </p:cNvSpPr>
          <p:nvPr/>
        </p:nvSpPr>
        <p:spPr bwMode="auto">
          <a:xfrm>
            <a:off x="0" y="1"/>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．活き活きとくらすことができる住まいと都市の実現</a:t>
            </a:r>
            <a:endPar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0" name="グラフ 29"/>
          <p:cNvGraphicFramePr>
            <a:graphicFrameLocks/>
          </p:cNvGraphicFramePr>
          <p:nvPr>
            <p:extLst>
              <p:ext uri="{D42A27DB-BD31-4B8C-83A1-F6EECF244321}">
                <p14:modId xmlns:p14="http://schemas.microsoft.com/office/powerpoint/2010/main" val="1430586022"/>
              </p:ext>
            </p:extLst>
          </p:nvPr>
        </p:nvGraphicFramePr>
        <p:xfrm>
          <a:off x="216726" y="1484784"/>
          <a:ext cx="3491178" cy="209470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1" name="グラフ 40"/>
          <p:cNvGraphicFramePr>
            <a:graphicFrameLocks/>
          </p:cNvGraphicFramePr>
          <p:nvPr>
            <p:extLst>
              <p:ext uri="{D42A27DB-BD31-4B8C-83A1-F6EECF244321}">
                <p14:modId xmlns:p14="http://schemas.microsoft.com/office/powerpoint/2010/main" val="2629227033"/>
              </p:ext>
            </p:extLst>
          </p:nvPr>
        </p:nvGraphicFramePr>
        <p:xfrm>
          <a:off x="6547537" y="3514219"/>
          <a:ext cx="2385245" cy="285468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2" name="グラフ 41"/>
          <p:cNvGraphicFramePr>
            <a:graphicFrameLocks/>
          </p:cNvGraphicFramePr>
          <p:nvPr>
            <p:extLst>
              <p:ext uri="{D42A27DB-BD31-4B8C-83A1-F6EECF244321}">
                <p14:modId xmlns:p14="http://schemas.microsoft.com/office/powerpoint/2010/main" val="3015163400"/>
              </p:ext>
            </p:extLst>
          </p:nvPr>
        </p:nvGraphicFramePr>
        <p:xfrm>
          <a:off x="4089195" y="3514219"/>
          <a:ext cx="2685439" cy="2857846"/>
        </p:xfrm>
        <a:graphic>
          <a:graphicData uri="http://schemas.openxmlformats.org/drawingml/2006/chart">
            <c:chart xmlns:c="http://schemas.openxmlformats.org/drawingml/2006/chart" xmlns:r="http://schemas.openxmlformats.org/officeDocument/2006/relationships" r:id="rId6"/>
          </a:graphicData>
        </a:graphic>
      </p:graphicFrame>
      <p:sp>
        <p:nvSpPr>
          <p:cNvPr id="28" name="テキスト ボックス 27"/>
          <p:cNvSpPr txBox="1"/>
          <p:nvPr/>
        </p:nvSpPr>
        <p:spPr>
          <a:xfrm>
            <a:off x="9828584" y="3843385"/>
            <a:ext cx="1080120" cy="369332"/>
          </a:xfrm>
          <a:prstGeom prst="rect">
            <a:avLst/>
          </a:prstGeom>
          <a:noFill/>
          <a:ln>
            <a:solidFill>
              <a:schemeClr val="tx1"/>
            </a:solidFill>
          </a:ln>
        </p:spPr>
        <p:txBody>
          <a:bodyPr wrap="square" rtlCol="0">
            <a:spAutoFit/>
          </a:bodyPr>
          <a:lstStyle/>
          <a:p>
            <a:pPr algn="ctr"/>
            <a:r>
              <a:rPr lang="ja-JP" altLang="en-US" b="1" dirty="0"/>
              <a:t>済</a:t>
            </a:r>
            <a:endParaRPr kumimoji="1" lang="ja-JP" altLang="en-US" b="1" dirty="0"/>
          </a:p>
        </p:txBody>
      </p:sp>
    </p:spTree>
    <p:extLst>
      <p:ext uri="{BB962C8B-B14F-4D97-AF65-F5344CB8AC3E}">
        <p14:creationId xmlns:p14="http://schemas.microsoft.com/office/powerpoint/2010/main" val="33032583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角丸四角形 43"/>
          <p:cNvSpPr/>
          <p:nvPr/>
        </p:nvSpPr>
        <p:spPr>
          <a:xfrm>
            <a:off x="4042319" y="1206624"/>
            <a:ext cx="5040560" cy="5367148"/>
          </a:xfrm>
          <a:prstGeom prst="roundRect">
            <a:avLst>
              <a:gd name="adj" fmla="val 4920"/>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aphicFrame>
        <p:nvGraphicFramePr>
          <p:cNvPr id="28" name="グラフ 27"/>
          <p:cNvGraphicFramePr>
            <a:graphicFrameLocks/>
          </p:cNvGraphicFramePr>
          <p:nvPr>
            <p:extLst>
              <p:ext uri="{D42A27DB-BD31-4B8C-83A1-F6EECF244321}">
                <p14:modId xmlns:p14="http://schemas.microsoft.com/office/powerpoint/2010/main" val="2716095310"/>
              </p:ext>
            </p:extLst>
          </p:nvPr>
        </p:nvGraphicFramePr>
        <p:xfrm>
          <a:off x="4074655" y="2481959"/>
          <a:ext cx="4987360" cy="2992414"/>
        </p:xfrm>
        <a:graphic>
          <a:graphicData uri="http://schemas.openxmlformats.org/drawingml/2006/chart">
            <c:chart xmlns:c="http://schemas.openxmlformats.org/drawingml/2006/chart" xmlns:r="http://schemas.openxmlformats.org/officeDocument/2006/relationships" r:id="rId3"/>
          </a:graphicData>
        </a:graphic>
      </p:graphicFrame>
      <p:sp>
        <p:nvSpPr>
          <p:cNvPr id="38" name="角丸四角形 37"/>
          <p:cNvSpPr/>
          <p:nvPr/>
        </p:nvSpPr>
        <p:spPr>
          <a:xfrm>
            <a:off x="63191" y="4374975"/>
            <a:ext cx="3788729" cy="2198797"/>
          </a:xfrm>
          <a:prstGeom prst="roundRect">
            <a:avLst>
              <a:gd name="adj" fmla="val 7252"/>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77800" indent="-177800">
              <a:lnSpc>
                <a:spcPct val="130000"/>
              </a:lnSpc>
            </a:pPr>
            <a:endParaRPr lang="en-US" altLang="ja-JP" sz="1200" dirty="0">
              <a:solidFill>
                <a:schemeClr val="tx1"/>
              </a:solidFill>
            </a:endParaRPr>
          </a:p>
          <a:p>
            <a:pPr marL="266700" indent="-266700">
              <a:lnSpc>
                <a:spcPct val="130000"/>
              </a:lnSpc>
            </a:pPr>
            <a:r>
              <a:rPr lang="ja-JP" altLang="en-US" sz="1200" dirty="0">
                <a:solidFill>
                  <a:schemeClr val="tx1"/>
                </a:solidFill>
              </a:rPr>
              <a:t>（３）活力ある住宅市場の形成</a:t>
            </a:r>
          </a:p>
          <a:p>
            <a:pPr marL="266700" indent="-266700">
              <a:lnSpc>
                <a:spcPct val="130000"/>
              </a:lnSpc>
            </a:pPr>
            <a:r>
              <a:rPr lang="ja-JP" altLang="en-US" sz="1200" dirty="0">
                <a:solidFill>
                  <a:schemeClr val="tx1"/>
                </a:solidFill>
              </a:rPr>
              <a:t>　②住情報の提供や住教育の推進等、学ぶ機会の充実</a:t>
            </a:r>
          </a:p>
          <a:p>
            <a:pPr marL="177800" indent="-177800" algn="r">
              <a:lnSpc>
                <a:spcPct val="130000"/>
              </a:lnSpc>
            </a:pPr>
            <a:r>
              <a:rPr lang="ja-JP" altLang="en-US" sz="1200" dirty="0" smtClean="0">
                <a:solidFill>
                  <a:schemeClr val="tx1"/>
                </a:solidFill>
              </a:rPr>
              <a:t>など</a:t>
            </a:r>
            <a:endParaRPr lang="en-US" altLang="ja-JP" sz="1200" dirty="0">
              <a:solidFill>
                <a:schemeClr val="tx1"/>
              </a:solidFill>
            </a:endParaRPr>
          </a:p>
        </p:txBody>
      </p:sp>
      <p:sp>
        <p:nvSpPr>
          <p:cNvPr id="45" name="正方形/長方形 44"/>
          <p:cNvSpPr/>
          <p:nvPr/>
        </p:nvSpPr>
        <p:spPr>
          <a:xfrm>
            <a:off x="52113" y="1231573"/>
            <a:ext cx="3788729" cy="2898045"/>
          </a:xfrm>
          <a:prstGeom prst="rect">
            <a:avLst/>
          </a:prstGeom>
          <a:solidFill>
            <a:schemeClr val="accent1">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p:cNvSpPr txBox="1"/>
          <p:nvPr/>
        </p:nvSpPr>
        <p:spPr>
          <a:xfrm>
            <a:off x="4221281" y="1497995"/>
            <a:ext cx="2265419" cy="261610"/>
          </a:xfrm>
          <a:prstGeom prst="rect">
            <a:avLst/>
          </a:prstGeom>
          <a:noFill/>
        </p:spPr>
        <p:txBody>
          <a:bodyPr wrap="square" rtlCol="0">
            <a:spAutoFit/>
          </a:bodyPr>
          <a:lstStyle/>
          <a:p>
            <a:r>
              <a:rPr kumimoji="1" lang="ja-JP" altLang="en-US" sz="1100" dirty="0" smtClean="0"/>
              <a:t>■まちづくりに参加したいと思うか</a:t>
            </a:r>
            <a:endParaRPr kumimoji="1" lang="ja-JP" altLang="en-US" sz="1100" dirty="0"/>
          </a:p>
        </p:txBody>
      </p:sp>
      <p:sp>
        <p:nvSpPr>
          <p:cNvPr id="6" name="パイ 5"/>
          <p:cNvSpPr/>
          <p:nvPr/>
        </p:nvSpPr>
        <p:spPr>
          <a:xfrm>
            <a:off x="5420836" y="2830928"/>
            <a:ext cx="2310571" cy="2382506"/>
          </a:xfrm>
          <a:prstGeom prst="pie">
            <a:avLst>
              <a:gd name="adj1" fmla="val 16151172"/>
              <a:gd name="adj2" fmla="val 1956291"/>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7" name="パイ 6"/>
          <p:cNvSpPr/>
          <p:nvPr/>
        </p:nvSpPr>
        <p:spPr>
          <a:xfrm>
            <a:off x="5410230" y="2837195"/>
            <a:ext cx="2215050" cy="2337337"/>
          </a:xfrm>
          <a:prstGeom prst="pie">
            <a:avLst>
              <a:gd name="adj1" fmla="val 10542259"/>
              <a:gd name="adj2" fmla="val 16200000"/>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5" name="スライド番号プレースホルダー 3"/>
          <p:cNvSpPr>
            <a:spLocks noGrp="1"/>
          </p:cNvSpPr>
          <p:nvPr>
            <p:ph type="sldNum" sz="quarter" idx="12"/>
          </p:nvPr>
        </p:nvSpPr>
        <p:spPr>
          <a:xfrm>
            <a:off x="8368281" y="6597352"/>
            <a:ext cx="775471" cy="270321"/>
          </a:xfrm>
        </p:spPr>
        <p:txBody>
          <a:bodyPr/>
          <a:lstStyle/>
          <a:p>
            <a:fld id="{6C81B660-91B5-4B89-8AE3-65DE466522A0}" type="slidenum">
              <a:rPr kumimoji="1" lang="ja-JP" altLang="en-US"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19</a:t>
            </a:fld>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テキスト ボックス 39"/>
          <p:cNvSpPr txBox="1"/>
          <p:nvPr/>
        </p:nvSpPr>
        <p:spPr>
          <a:xfrm>
            <a:off x="162984" y="3865983"/>
            <a:ext cx="3688936" cy="253916"/>
          </a:xfrm>
          <a:prstGeom prst="rect">
            <a:avLst/>
          </a:prstGeom>
          <a:noFill/>
        </p:spPr>
        <p:txBody>
          <a:bodyPr wrap="square" rtlCol="0">
            <a:spAutoFit/>
          </a:bodyPr>
          <a:lstStyle/>
          <a:p>
            <a:pPr algn="r"/>
            <a:r>
              <a:rPr lang="ja-JP" altLang="en-US" sz="1050" dirty="0" smtClean="0"/>
              <a:t>出典：</a:t>
            </a:r>
            <a:r>
              <a:rPr lang="ja-JP" altLang="ja-JP" sz="1050" dirty="0"/>
              <a:t>将来ビジョン・</a:t>
            </a:r>
            <a:r>
              <a:rPr lang="ja-JP" altLang="ja-JP" sz="1050" dirty="0" smtClean="0"/>
              <a:t>大阪に</a:t>
            </a:r>
            <a:r>
              <a:rPr lang="ja-JP" altLang="ja-JP" sz="1050" dirty="0"/>
              <a:t>関する調査</a:t>
            </a:r>
            <a:r>
              <a:rPr kumimoji="1" lang="ja-JP" altLang="en-US" sz="1050" dirty="0" smtClean="0"/>
              <a:t>（大阪府）</a:t>
            </a:r>
            <a:endParaRPr kumimoji="1" lang="ja-JP" altLang="en-US" sz="1050" dirty="0"/>
          </a:p>
        </p:txBody>
      </p:sp>
      <p:sp>
        <p:nvSpPr>
          <p:cNvPr id="41" name="テキスト ボックス 40"/>
          <p:cNvSpPr txBox="1"/>
          <p:nvPr/>
        </p:nvSpPr>
        <p:spPr>
          <a:xfrm>
            <a:off x="5301951" y="6288664"/>
            <a:ext cx="3780928" cy="253916"/>
          </a:xfrm>
          <a:prstGeom prst="rect">
            <a:avLst/>
          </a:prstGeom>
          <a:noFill/>
        </p:spPr>
        <p:txBody>
          <a:bodyPr wrap="square" rtlCol="0">
            <a:spAutoFit/>
          </a:bodyPr>
          <a:lstStyle/>
          <a:p>
            <a:pPr algn="r"/>
            <a:r>
              <a:rPr lang="ja-JP" altLang="en-US" sz="1050" dirty="0" smtClean="0"/>
              <a:t>出典</a:t>
            </a:r>
            <a:r>
              <a:rPr lang="ja-JP" altLang="en-US" sz="1050" dirty="0"/>
              <a:t>：平成</a:t>
            </a:r>
            <a:r>
              <a:rPr lang="en-US" altLang="ja-JP" sz="1050" dirty="0" smtClean="0"/>
              <a:t>29</a:t>
            </a:r>
            <a:r>
              <a:rPr lang="ja-JP" altLang="en-US" sz="1050" dirty="0" smtClean="0"/>
              <a:t>年度</a:t>
            </a:r>
            <a:r>
              <a:rPr lang="ja-JP" altLang="en-US" sz="1050" dirty="0"/>
              <a:t>　</a:t>
            </a:r>
            <a:r>
              <a:rPr lang="ja-JP" altLang="ja-JP" sz="1050" dirty="0" smtClean="0"/>
              <a:t>将来</a:t>
            </a:r>
            <a:r>
              <a:rPr lang="ja-JP" altLang="ja-JP" sz="1050" dirty="0"/>
              <a:t>ビジョン・</a:t>
            </a:r>
            <a:r>
              <a:rPr lang="ja-JP" altLang="ja-JP" sz="1050" dirty="0" smtClean="0"/>
              <a:t>大阪に</a:t>
            </a:r>
            <a:r>
              <a:rPr lang="ja-JP" altLang="ja-JP" sz="1050" dirty="0"/>
              <a:t>関する調査</a:t>
            </a:r>
            <a:r>
              <a:rPr kumimoji="1" lang="ja-JP" altLang="en-US" sz="1050" dirty="0" smtClean="0"/>
              <a:t>（大阪府）</a:t>
            </a:r>
            <a:endParaRPr kumimoji="1" lang="ja-JP" altLang="en-US" sz="1050" dirty="0"/>
          </a:p>
        </p:txBody>
      </p:sp>
      <p:sp>
        <p:nvSpPr>
          <p:cNvPr id="52" name="Rectangle 1"/>
          <p:cNvSpPr>
            <a:spLocks noChangeArrowheads="1"/>
          </p:cNvSpPr>
          <p:nvPr/>
        </p:nvSpPr>
        <p:spPr bwMode="auto">
          <a:xfrm>
            <a:off x="0" y="548728"/>
            <a:ext cx="9144000" cy="432000"/>
          </a:xfrm>
          <a:prstGeom prst="rect">
            <a:avLst/>
          </a:prstGeom>
          <a:noFill/>
          <a:ln>
            <a:noFill/>
          </a:ln>
          <a:effectLs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ctr" eaLnBrk="1" hangingPunct="1"/>
            <a:r>
              <a:rPr lang="ja-JP" altLang="en-US" sz="2000" b="1" u="sng"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まちづくり</a:t>
            </a:r>
            <a:r>
              <a:rPr lang="ja-JP" altLang="en-US" sz="2000" b="1"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に参加したいと思っている人々の割合</a:t>
            </a:r>
          </a:p>
        </p:txBody>
      </p:sp>
      <p:sp>
        <p:nvSpPr>
          <p:cNvPr id="53" name="テキスト ボックス 52"/>
          <p:cNvSpPr txBox="1"/>
          <p:nvPr/>
        </p:nvSpPr>
        <p:spPr>
          <a:xfrm>
            <a:off x="207208" y="4221089"/>
            <a:ext cx="1021960" cy="259658"/>
          </a:xfrm>
          <a:prstGeom prst="rect">
            <a:avLst/>
          </a:prstGeom>
          <a:solidFill>
            <a:schemeClr val="accent1">
              <a:lumMod val="75000"/>
            </a:schemeClr>
          </a:solidFill>
          <a:ln>
            <a:noFill/>
          </a:ln>
        </p:spPr>
        <p:txBody>
          <a:bodyPr wrap="square" lIns="0" tIns="0" rIns="0" bIns="0" rtlCol="0" anchor="ctr" anchorCtr="0">
            <a:noAutofit/>
          </a:bodyPr>
          <a:lstStyle/>
          <a:p>
            <a:pPr algn="ctr"/>
            <a:r>
              <a:rPr kumimoji="1" lang="ja-JP" altLang="en-US" sz="1400" b="1" dirty="0" smtClean="0">
                <a:solidFill>
                  <a:schemeClr val="bg1"/>
                </a:solidFill>
                <a:latin typeface="Meiryo UI" panose="020B0604030504040204" pitchFamily="50" charset="-128"/>
                <a:ea typeface="Meiryo UI" panose="020B0604030504040204" pitchFamily="50" charset="-128"/>
              </a:rPr>
              <a:t>関連施策等</a:t>
            </a:r>
            <a:endParaRPr kumimoji="1" lang="ja-JP" altLang="en-US" sz="1400" b="1" dirty="0">
              <a:solidFill>
                <a:schemeClr val="bg1"/>
              </a:solidFill>
              <a:latin typeface="Meiryo UI" panose="020B0604030504040204" pitchFamily="50" charset="-128"/>
              <a:ea typeface="Meiryo UI" panose="020B0604030504040204" pitchFamily="50" charset="-128"/>
            </a:endParaRPr>
          </a:p>
        </p:txBody>
      </p:sp>
      <p:sp>
        <p:nvSpPr>
          <p:cNvPr id="54" name="テキスト ボックス 53"/>
          <p:cNvSpPr txBox="1"/>
          <p:nvPr/>
        </p:nvSpPr>
        <p:spPr>
          <a:xfrm>
            <a:off x="195363" y="1101744"/>
            <a:ext cx="1980728" cy="259658"/>
          </a:xfrm>
          <a:prstGeom prst="rect">
            <a:avLst/>
          </a:prstGeom>
          <a:solidFill>
            <a:schemeClr val="accent1">
              <a:lumMod val="75000"/>
            </a:schemeClr>
          </a:solidFill>
          <a:ln>
            <a:noFill/>
          </a:ln>
        </p:spPr>
        <p:txBody>
          <a:bodyPr wrap="square" lIns="0" tIns="0" rIns="0" bIns="0" rtlCol="0" anchor="ctr" anchorCtr="0">
            <a:noAutofit/>
          </a:bodyPr>
          <a:lstStyle/>
          <a:p>
            <a:pPr algn="ctr"/>
            <a:r>
              <a:rPr lang="ja-JP" altLang="en-US" sz="1400" b="1" dirty="0">
                <a:solidFill>
                  <a:schemeClr val="bg1"/>
                </a:solidFill>
                <a:latin typeface="Meiryo UI" panose="020B0604030504040204" pitchFamily="50" charset="-128"/>
                <a:ea typeface="Meiryo UI" panose="020B0604030504040204" pitchFamily="50" charset="-128"/>
              </a:rPr>
              <a:t>みんなで</a:t>
            </a:r>
            <a:r>
              <a:rPr lang="ja-JP" altLang="en-US" sz="1400" b="1" dirty="0" err="1">
                <a:solidFill>
                  <a:schemeClr val="bg1"/>
                </a:solidFill>
                <a:latin typeface="Meiryo UI" panose="020B0604030504040204" pitchFamily="50" charset="-128"/>
                <a:ea typeface="Meiryo UI" panose="020B0604030504040204" pitchFamily="50" charset="-128"/>
              </a:rPr>
              <a:t>めざ</a:t>
            </a:r>
            <a:r>
              <a:rPr lang="ja-JP" altLang="en-US" sz="1400" b="1" dirty="0">
                <a:solidFill>
                  <a:schemeClr val="bg1"/>
                </a:solidFill>
                <a:latin typeface="Meiryo UI" panose="020B0604030504040204" pitchFamily="50" charset="-128"/>
                <a:ea typeface="Meiryo UI" panose="020B0604030504040204" pitchFamily="50" charset="-128"/>
              </a:rPr>
              <a:t>そう値の推移</a:t>
            </a:r>
          </a:p>
        </p:txBody>
      </p:sp>
      <p:sp>
        <p:nvSpPr>
          <p:cNvPr id="55" name="テキスト ボックス 54"/>
          <p:cNvSpPr txBox="1"/>
          <p:nvPr/>
        </p:nvSpPr>
        <p:spPr>
          <a:xfrm>
            <a:off x="4234502" y="1101744"/>
            <a:ext cx="1071736" cy="259658"/>
          </a:xfrm>
          <a:prstGeom prst="rect">
            <a:avLst/>
          </a:prstGeom>
          <a:solidFill>
            <a:schemeClr val="accent1">
              <a:lumMod val="75000"/>
            </a:schemeClr>
          </a:solidFill>
          <a:ln>
            <a:noFill/>
          </a:ln>
        </p:spPr>
        <p:txBody>
          <a:bodyPr wrap="square" lIns="0" tIns="0" rIns="0" bIns="0" rtlCol="0" anchor="ctr" anchorCtr="0">
            <a:noAutofit/>
          </a:bodyPr>
          <a:lstStyle/>
          <a:p>
            <a:pPr algn="ctr"/>
            <a:r>
              <a:rPr lang="ja-JP" altLang="en-US" sz="1400" b="1" dirty="0">
                <a:solidFill>
                  <a:schemeClr val="bg1"/>
                </a:solidFill>
                <a:latin typeface="Meiryo UI" panose="020B0604030504040204" pitchFamily="50" charset="-128"/>
                <a:ea typeface="Meiryo UI" panose="020B0604030504040204" pitchFamily="50" charset="-128"/>
              </a:rPr>
              <a:t>関係データ等</a:t>
            </a:r>
          </a:p>
        </p:txBody>
      </p:sp>
      <p:sp>
        <p:nvSpPr>
          <p:cNvPr id="26" name="Rectangle 1"/>
          <p:cNvSpPr>
            <a:spLocks noChangeArrowheads="1"/>
          </p:cNvSpPr>
          <p:nvPr/>
        </p:nvSpPr>
        <p:spPr bwMode="auto">
          <a:xfrm>
            <a:off x="0" y="1"/>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．活き活きとくらすことができる住まいと都市の実現</a:t>
            </a:r>
            <a:endPar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7" name="グラフ 26"/>
          <p:cNvGraphicFramePr>
            <a:graphicFrameLocks/>
          </p:cNvGraphicFramePr>
          <p:nvPr>
            <p:extLst>
              <p:ext uri="{D42A27DB-BD31-4B8C-83A1-F6EECF244321}">
                <p14:modId xmlns:p14="http://schemas.microsoft.com/office/powerpoint/2010/main" val="2310798648"/>
              </p:ext>
            </p:extLst>
          </p:nvPr>
        </p:nvGraphicFramePr>
        <p:xfrm>
          <a:off x="152773" y="1573257"/>
          <a:ext cx="3609563" cy="2165738"/>
        </p:xfrm>
        <a:graphic>
          <a:graphicData uri="http://schemas.openxmlformats.org/drawingml/2006/chart">
            <c:chart xmlns:c="http://schemas.openxmlformats.org/drawingml/2006/chart" xmlns:r="http://schemas.openxmlformats.org/officeDocument/2006/relationships" r:id="rId4"/>
          </a:graphicData>
        </a:graphic>
      </p:graphicFrame>
      <p:sp>
        <p:nvSpPr>
          <p:cNvPr id="18" name="テキスト ボックス 17"/>
          <p:cNvSpPr txBox="1"/>
          <p:nvPr/>
        </p:nvSpPr>
        <p:spPr>
          <a:xfrm>
            <a:off x="7763632" y="3068960"/>
            <a:ext cx="870330" cy="253916"/>
          </a:xfrm>
          <a:prstGeom prst="rect">
            <a:avLst/>
          </a:prstGeom>
          <a:solidFill>
            <a:schemeClr val="bg1"/>
          </a:solidFill>
          <a:ln>
            <a:solidFill>
              <a:schemeClr val="tx1"/>
            </a:solidFill>
          </a:ln>
        </p:spPr>
        <p:txBody>
          <a:bodyPr wrap="square" rtlCol="0">
            <a:spAutoFit/>
          </a:bodyPr>
          <a:lstStyle/>
          <a:p>
            <a:r>
              <a:rPr kumimoji="1" lang="ja-JP" altLang="en-US" sz="1050" dirty="0" smtClean="0"/>
              <a:t>思う：</a:t>
            </a:r>
            <a:r>
              <a:rPr lang="en-US" altLang="ja-JP" sz="1050" dirty="0"/>
              <a:t>34.4</a:t>
            </a:r>
            <a:r>
              <a:rPr kumimoji="1" lang="en-US" altLang="ja-JP" sz="1050" dirty="0" smtClean="0"/>
              <a:t>%</a:t>
            </a:r>
            <a:endParaRPr kumimoji="1" lang="ja-JP" altLang="en-US" sz="1050" dirty="0"/>
          </a:p>
        </p:txBody>
      </p:sp>
      <p:sp>
        <p:nvSpPr>
          <p:cNvPr id="19" name="テキスト ボックス 18"/>
          <p:cNvSpPr txBox="1"/>
          <p:nvPr/>
        </p:nvSpPr>
        <p:spPr>
          <a:xfrm>
            <a:off x="4204516" y="2815044"/>
            <a:ext cx="1149474" cy="253916"/>
          </a:xfrm>
          <a:prstGeom prst="rect">
            <a:avLst/>
          </a:prstGeom>
          <a:solidFill>
            <a:schemeClr val="bg1"/>
          </a:solidFill>
          <a:ln>
            <a:solidFill>
              <a:schemeClr val="tx1"/>
            </a:solidFill>
          </a:ln>
        </p:spPr>
        <p:txBody>
          <a:bodyPr wrap="square" rtlCol="0">
            <a:spAutoFit/>
          </a:bodyPr>
          <a:lstStyle/>
          <a:p>
            <a:r>
              <a:rPr kumimoji="1" lang="ja-JP" altLang="en-US" sz="1050" dirty="0" smtClean="0"/>
              <a:t>思わない：</a:t>
            </a:r>
            <a:r>
              <a:rPr lang="en-US" altLang="ja-JP" sz="1050" dirty="0"/>
              <a:t>26.2</a:t>
            </a:r>
            <a:r>
              <a:rPr kumimoji="1" lang="en-US" altLang="ja-JP" sz="1050" dirty="0" smtClean="0"/>
              <a:t>%</a:t>
            </a:r>
            <a:endParaRPr kumimoji="1" lang="ja-JP" altLang="en-US" sz="1050" dirty="0"/>
          </a:p>
        </p:txBody>
      </p:sp>
      <p:sp>
        <p:nvSpPr>
          <p:cNvPr id="20" name="テキスト ボックス 19"/>
          <p:cNvSpPr txBox="1"/>
          <p:nvPr/>
        </p:nvSpPr>
        <p:spPr>
          <a:xfrm>
            <a:off x="9828584" y="3843385"/>
            <a:ext cx="1080120" cy="369332"/>
          </a:xfrm>
          <a:prstGeom prst="rect">
            <a:avLst/>
          </a:prstGeom>
          <a:noFill/>
          <a:ln>
            <a:solidFill>
              <a:schemeClr val="tx1"/>
            </a:solidFill>
          </a:ln>
        </p:spPr>
        <p:txBody>
          <a:bodyPr wrap="square" rtlCol="0">
            <a:spAutoFit/>
          </a:bodyPr>
          <a:lstStyle/>
          <a:p>
            <a:pPr algn="ctr"/>
            <a:r>
              <a:rPr lang="ja-JP" altLang="en-US" b="1" dirty="0"/>
              <a:t>済</a:t>
            </a:r>
            <a:endParaRPr kumimoji="1" lang="ja-JP" altLang="en-US" b="1" dirty="0"/>
          </a:p>
        </p:txBody>
      </p:sp>
    </p:spTree>
    <p:extLst>
      <p:ext uri="{BB962C8B-B14F-4D97-AF65-F5344CB8AC3E}">
        <p14:creationId xmlns:p14="http://schemas.microsoft.com/office/powerpoint/2010/main" val="31147633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txBox="1">
            <a:spLocks/>
          </p:cNvSpPr>
          <p:nvPr/>
        </p:nvSpPr>
        <p:spPr>
          <a:xfrm>
            <a:off x="0" y="116632"/>
            <a:ext cx="9144000" cy="324000"/>
          </a:xfrm>
          <a:prstGeom prst="rect">
            <a:avLst/>
          </a:prstGeom>
          <a:ln>
            <a:noFill/>
            <a:prstDash val="dash"/>
          </a:ln>
        </p:spPr>
        <p:txBody>
          <a:bodyPr vert="horz" lIns="36000" tIns="45720" rIns="3600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177800" indent="-177800">
              <a:spcBef>
                <a:spcPts val="300"/>
              </a:spcBef>
            </a:pP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目　次　</a:t>
            </a:r>
            <a:endParaRPr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3155988147"/>
              </p:ext>
            </p:extLst>
          </p:nvPr>
        </p:nvGraphicFramePr>
        <p:xfrm>
          <a:off x="683568" y="620688"/>
          <a:ext cx="7992888" cy="5547360"/>
        </p:xfrm>
        <a:graphic>
          <a:graphicData uri="http://schemas.openxmlformats.org/drawingml/2006/table">
            <a:tbl>
              <a:tblPr firstRow="1" bandRow="1">
                <a:tableStyleId>{5940675A-B579-460E-94D1-54222C63F5DA}</a:tableStyleId>
              </a:tblPr>
              <a:tblGrid>
                <a:gridCol w="443222"/>
                <a:gridCol w="6613562"/>
                <a:gridCol w="936104"/>
              </a:tblGrid>
              <a:tr h="0">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b="1" dirty="0" smtClean="0">
                          <a:latin typeface="Meiryo UI" panose="020B0604030504040204" pitchFamily="50" charset="-128"/>
                          <a:ea typeface="Meiryo UI" panose="020B0604030504040204" pitchFamily="50" charset="-128"/>
                        </a:rPr>
                        <a:t>基本目標の実現に向けた施策の進捗状況</a:t>
                      </a:r>
                      <a:endParaRPr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99692" marR="0" marT="0" marB="0" anchor="ctr">
                    <a:lnR w="12700" cap="flat" cmpd="sng" algn="ctr">
                      <a:noFill/>
                      <a:prstDash val="solid"/>
                      <a:round/>
                      <a:headEnd type="none" w="med" len="med"/>
                      <a:tailEnd type="none" w="med" len="med"/>
                    </a:lnR>
                    <a:lnB w="12700" cmpd="sng">
                      <a:noFill/>
                    </a:lnB>
                  </a:tcPr>
                </a:tc>
                <a:tc hMerge="1">
                  <a:txBody>
                    <a:bodyPr/>
                    <a:lstStyle/>
                    <a:p>
                      <a:endParaRPr kumimoji="1" lang="ja-JP"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400" dirty="0" smtClean="0">
                          <a:latin typeface="Meiryo UI" panose="020B0604030504040204" pitchFamily="50" charset="-128"/>
                          <a:ea typeface="Meiryo UI" panose="020B0604030504040204" pitchFamily="50" charset="-128"/>
                        </a:rPr>
                        <a:t>P</a:t>
                      </a:r>
                      <a:r>
                        <a:rPr lang="ja-JP" altLang="en-US" sz="1400" baseline="0" dirty="0" smtClean="0">
                          <a:latin typeface="Meiryo UI" panose="020B0604030504040204" pitchFamily="50" charset="-128"/>
                          <a:ea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rPr>
                        <a:t>3</a:t>
                      </a:r>
                      <a:endParaRPr lang="ja-JP" altLang="en-US" sz="1400" b="0" dirty="0" smtClean="0">
                        <a:latin typeface="Meiryo UI" panose="020B0604030504040204" pitchFamily="50" charset="-128"/>
                        <a:ea typeface="Meiryo UI" panose="020B0604030504040204" pitchFamily="50" charset="-128"/>
                        <a:cs typeface="Meiryo UI" panose="020B0604030504040204" pitchFamily="50" charset="-128"/>
                      </a:endParaRPr>
                    </a:p>
                  </a:txBody>
                  <a:tcPr marL="99692" marR="0" marT="0" marB="0" anchor="ctr">
                    <a:lnL w="12700" cap="flat" cmpd="sng" algn="ctr">
                      <a:noFill/>
                      <a:prstDash val="solid"/>
                      <a:round/>
                      <a:headEnd type="none" w="med" len="med"/>
                      <a:tailEnd type="none" w="med" len="med"/>
                    </a:lnL>
                  </a:tcPr>
                </a:tc>
              </a:tr>
              <a:tr h="0">
                <a:tc rowSpan="5">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400" b="0" dirty="0" smtClean="0">
                        <a:latin typeface="Meiryo UI" panose="020B0604030504040204" pitchFamily="50" charset="-128"/>
                        <a:ea typeface="Meiryo UI" panose="020B0604030504040204" pitchFamily="50" charset="-128"/>
                        <a:cs typeface="Meiryo UI" panose="020B0604030504040204" pitchFamily="50" charset="-128"/>
                      </a:endParaRPr>
                    </a:p>
                  </a:txBody>
                  <a:tcPr marL="99692" marR="0" marT="0" marB="0" anchor="ctr">
                    <a:lnT w="12700" cmpd="sng">
                      <a:noFill/>
                    </a:lnT>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dirty="0" smtClean="0">
                          <a:latin typeface="Meiryo UI" panose="020B0604030504040204" pitchFamily="50" charset="-128"/>
                          <a:ea typeface="Meiryo UI" panose="020B0604030504040204" pitchFamily="50" charset="-128"/>
                        </a:rPr>
                        <a:t>１．国内外から多様な人々を惹きつける住まいと都市の実現</a:t>
                      </a:r>
                      <a:endParaRPr lang="ja-JP" altLang="en-US" sz="1400" b="0" dirty="0" smtClean="0">
                        <a:latin typeface="Meiryo UI" panose="020B0604030504040204" pitchFamily="50" charset="-128"/>
                        <a:ea typeface="Meiryo UI" panose="020B0604030504040204" pitchFamily="50" charset="-128"/>
                        <a:cs typeface="Meiryo UI" panose="020B0604030504040204" pitchFamily="50" charset="-128"/>
                      </a:endParaRPr>
                    </a:p>
                  </a:txBody>
                  <a:tcPr marL="99692" marR="0" marT="0" marB="0" anchor="ctr">
                    <a:lnR w="12700" cap="flat" cmpd="sng" algn="ctr">
                      <a:noFill/>
                      <a:prstDash val="solid"/>
                      <a:round/>
                      <a:headEnd type="none" w="med" len="med"/>
                      <a:tailEnd type="none" w="med" len="med"/>
                    </a:lnR>
                    <a:lnB w="12700" cmpd="sng">
                      <a:noFill/>
                    </a:lnB>
                  </a:tcPr>
                </a:tc>
                <a:tc>
                  <a:txBody>
                    <a:bodyPr/>
                    <a:lstStyle/>
                    <a:p>
                      <a:pPr algn="l">
                        <a:lnSpc>
                          <a:spcPct val="100000"/>
                        </a:lnSpc>
                      </a:pPr>
                      <a:r>
                        <a:rPr kumimoji="1" lang="en-US" altLang="ja-JP" sz="1400" dirty="0" smtClean="0">
                          <a:latin typeface="Meiryo UI" panose="020B0604030504040204" pitchFamily="50" charset="-128"/>
                          <a:ea typeface="Meiryo UI" panose="020B0604030504040204" pitchFamily="50" charset="-128"/>
                        </a:rPr>
                        <a:t>P</a:t>
                      </a:r>
                      <a:r>
                        <a:rPr kumimoji="1" lang="en-US" altLang="ja-JP" sz="1400" baseline="0" dirty="0" smtClean="0">
                          <a:latin typeface="Meiryo UI" panose="020B0604030504040204" pitchFamily="50" charset="-128"/>
                          <a:ea typeface="Meiryo UI" panose="020B0604030504040204" pitchFamily="50" charset="-128"/>
                        </a:rPr>
                        <a:t>  </a:t>
                      </a:r>
                      <a:r>
                        <a:rPr kumimoji="1" lang="en-US" altLang="ja-JP" sz="1400" dirty="0" smtClean="0">
                          <a:latin typeface="Meiryo UI" panose="020B0604030504040204" pitchFamily="50" charset="-128"/>
                          <a:ea typeface="Meiryo UI" panose="020B0604030504040204" pitchFamily="50" charset="-128"/>
                        </a:rPr>
                        <a:t>4</a:t>
                      </a:r>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99692" marR="0" marT="0" marB="0" anchor="ctr">
                    <a:lnL w="12700" cap="flat" cmpd="sng" algn="ctr">
                      <a:noFill/>
                      <a:prstDash val="solid"/>
                      <a:round/>
                      <a:headEnd type="none" w="med" len="med"/>
                      <a:tailEnd type="none" w="med" len="med"/>
                    </a:lnL>
                    <a:lnB w="12700" cmpd="sng">
                      <a:noFill/>
                    </a:lnB>
                  </a:tcPr>
                </a:tc>
              </a:tr>
              <a:tr h="0">
                <a:tc vMerge="1">
                  <a:txBody>
                    <a:bodyPr/>
                    <a:lstStyle/>
                    <a:p>
                      <a:endParaRPr kumimoji="1" lang="ja-JP"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dirty="0" smtClean="0">
                          <a:latin typeface="Meiryo UI" panose="020B0604030504040204" pitchFamily="50" charset="-128"/>
                          <a:ea typeface="Meiryo UI" panose="020B0604030504040204" pitchFamily="50" charset="-128"/>
                        </a:rPr>
                        <a:t>２．活き活きとくらすことができる住まいと都市の実現</a:t>
                      </a:r>
                      <a:endParaRPr lang="ja-JP" altLang="en-US" sz="1400" b="0" dirty="0" smtClean="0">
                        <a:latin typeface="Meiryo UI" panose="020B0604030504040204" pitchFamily="50" charset="-128"/>
                        <a:ea typeface="Meiryo UI" panose="020B0604030504040204" pitchFamily="50" charset="-128"/>
                        <a:cs typeface="Meiryo UI" panose="020B0604030504040204" pitchFamily="50" charset="-128"/>
                      </a:endParaRPr>
                    </a:p>
                  </a:txBody>
                  <a:tcPr marL="99692" marR="0" marT="0" marB="0" anchor="ctr">
                    <a:lnR w="12700" cap="flat" cmpd="sng" algn="ctr">
                      <a:noFill/>
                      <a:prstDash val="solid"/>
                      <a:round/>
                      <a:headEnd type="none" w="med" len="med"/>
                      <a:tailEnd type="none" w="med" len="med"/>
                    </a:lnR>
                    <a:lnT w="12700" cmpd="sng">
                      <a:noFill/>
                    </a:lnT>
                    <a:lnB w="12700" cmpd="sng">
                      <a:noFill/>
                    </a:lnB>
                  </a:tcPr>
                </a:tc>
                <a:tc>
                  <a:txBody>
                    <a:bodyPr/>
                    <a:lstStyle/>
                    <a:p>
                      <a:r>
                        <a:rPr kumimoji="1" lang="en-US" altLang="ja-JP" sz="1400" dirty="0" smtClean="0">
                          <a:latin typeface="Meiryo UI" panose="020B0604030504040204" pitchFamily="50" charset="-128"/>
                          <a:ea typeface="Meiryo UI" panose="020B0604030504040204" pitchFamily="50" charset="-128"/>
                        </a:rPr>
                        <a:t>P</a:t>
                      </a:r>
                      <a:r>
                        <a:rPr kumimoji="1" lang="en-US" altLang="ja-JP" sz="1400" baseline="0" dirty="0" smtClean="0">
                          <a:latin typeface="Meiryo UI" panose="020B0604030504040204" pitchFamily="50" charset="-128"/>
                          <a:ea typeface="Meiryo UI" panose="020B0604030504040204" pitchFamily="50" charset="-128"/>
                        </a:rPr>
                        <a:t> </a:t>
                      </a:r>
                      <a:r>
                        <a:rPr kumimoji="1" lang="en-US" altLang="ja-JP" sz="1400" dirty="0" smtClean="0">
                          <a:latin typeface="Meiryo UI" panose="020B0604030504040204" pitchFamily="50" charset="-128"/>
                          <a:ea typeface="Meiryo UI" panose="020B0604030504040204" pitchFamily="50" charset="-128"/>
                        </a:rPr>
                        <a:t>16</a:t>
                      </a:r>
                      <a:endParaRPr kumimoji="1" lang="ja-JP" altLang="en-US" sz="1600" dirty="0">
                        <a:latin typeface="Meiryo UI" panose="020B0604030504040204" pitchFamily="50" charset="-128"/>
                        <a:ea typeface="Meiryo UI" panose="020B0604030504040204" pitchFamily="50" charset="-128"/>
                      </a:endParaRPr>
                    </a:p>
                  </a:txBody>
                  <a:tcPr marL="99692" marR="0" marT="0" marB="0" anchor="ctr">
                    <a:lnL w="12700" cap="flat" cmpd="sng" algn="ctr">
                      <a:noFill/>
                      <a:prstDash val="solid"/>
                      <a:round/>
                      <a:headEnd type="none" w="med" len="med"/>
                      <a:tailEnd type="none" w="med" len="med"/>
                    </a:lnL>
                    <a:lnT w="12700" cmpd="sng">
                      <a:noFill/>
                    </a:lnT>
                    <a:lnB w="12700" cmpd="sng">
                      <a:noFill/>
                    </a:lnB>
                  </a:tcPr>
                </a:tc>
              </a:tr>
              <a:tr h="0">
                <a:tc vMerge="1">
                  <a:txBody>
                    <a:bodyPr/>
                    <a:lstStyle/>
                    <a:p>
                      <a:endParaRPr kumimoji="1" lang="ja-JP"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dirty="0" smtClean="0">
                          <a:latin typeface="Meiryo UI" panose="020B0604030504040204" pitchFamily="50" charset="-128"/>
                          <a:ea typeface="Meiryo UI" panose="020B0604030504040204" pitchFamily="50" charset="-128"/>
                        </a:rPr>
                        <a:t>３．環境にやさしく快適にくらすことができる住まいと都市の実現</a:t>
                      </a:r>
                      <a:endParaRPr lang="ja-JP" altLang="en-US" sz="1400" b="0" dirty="0" smtClean="0">
                        <a:latin typeface="Meiryo UI" panose="020B0604030504040204" pitchFamily="50" charset="-128"/>
                        <a:ea typeface="Meiryo UI" panose="020B0604030504040204" pitchFamily="50" charset="-128"/>
                        <a:cs typeface="Meiryo UI" panose="020B0604030504040204" pitchFamily="50" charset="-128"/>
                      </a:endParaRPr>
                    </a:p>
                  </a:txBody>
                  <a:tcPr marL="99692" marR="0" marT="0" marB="0" anchor="ctr">
                    <a:lnR w="12700" cap="flat" cmpd="sng" algn="ctr">
                      <a:noFill/>
                      <a:prstDash val="solid"/>
                      <a:round/>
                      <a:headEnd type="none" w="med" len="med"/>
                      <a:tailEnd type="none" w="med" len="med"/>
                    </a:lnR>
                    <a:lnT w="12700" cmpd="sng">
                      <a:noFill/>
                    </a:lnT>
                    <a:lnB w="12700" cmpd="sng">
                      <a:noFill/>
                    </a:lnB>
                  </a:tcPr>
                </a:tc>
                <a:tc>
                  <a:txBody>
                    <a:bodyPr/>
                    <a:lstStyle/>
                    <a:p>
                      <a:pPr algn="l">
                        <a:lnSpc>
                          <a:spcPct val="100000"/>
                        </a:lnSpc>
                      </a:pPr>
                      <a:r>
                        <a:rPr kumimoji="1" lang="en-US" altLang="ja-JP" sz="1400" dirty="0" smtClean="0">
                          <a:latin typeface="Meiryo UI" panose="020B0604030504040204" pitchFamily="50" charset="-128"/>
                          <a:ea typeface="Meiryo UI" panose="020B0604030504040204" pitchFamily="50" charset="-128"/>
                        </a:rPr>
                        <a:t>P</a:t>
                      </a:r>
                      <a:r>
                        <a:rPr kumimoji="1" lang="en-US" altLang="ja-JP" sz="1400" baseline="0" dirty="0" smtClean="0">
                          <a:latin typeface="Meiryo UI" panose="020B0604030504040204" pitchFamily="50" charset="-128"/>
                          <a:ea typeface="Meiryo UI" panose="020B0604030504040204" pitchFamily="50" charset="-128"/>
                        </a:rPr>
                        <a:t> 30</a:t>
                      </a:r>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99692" marR="0" marT="0" marB="0" anchor="ctr">
                    <a:lnL w="12700" cap="flat" cmpd="sng" algn="ctr">
                      <a:noFill/>
                      <a:prstDash val="solid"/>
                      <a:round/>
                      <a:headEnd type="none" w="med" len="med"/>
                      <a:tailEnd type="none" w="med" len="med"/>
                    </a:lnL>
                    <a:lnT w="12700" cmpd="sng">
                      <a:noFill/>
                    </a:lnT>
                    <a:lnB w="12700" cmpd="sng">
                      <a:noFill/>
                    </a:lnB>
                  </a:tcPr>
                </a:tc>
              </a:tr>
              <a:tr h="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600" b="0" dirty="0" smtClean="0">
                        <a:latin typeface="HGSｺﾞｼｯｸM" panose="020B0600000000000000" pitchFamily="50" charset="-128"/>
                        <a:ea typeface="HGSｺﾞｼｯｸM" panose="020B0600000000000000" pitchFamily="50" charset="-128"/>
                        <a:cs typeface="Meiryo UI" panose="020B0604030504040204" pitchFamily="50" charset="-128"/>
                      </a:endParaRPr>
                    </a:p>
                  </a:txBody>
                  <a:tcPr marL="99692"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dirty="0" smtClean="0">
                          <a:latin typeface="Meiryo UI" panose="020B0604030504040204" pitchFamily="50" charset="-128"/>
                          <a:ea typeface="Meiryo UI" panose="020B0604030504040204" pitchFamily="50" charset="-128"/>
                        </a:rPr>
                        <a:t>４．安全を支える住まいと都市の実現</a:t>
                      </a:r>
                      <a:endParaRPr lang="ja-JP" altLang="en-US" sz="1400" b="0" dirty="0" smtClean="0">
                        <a:latin typeface="Meiryo UI" panose="020B0604030504040204" pitchFamily="50" charset="-128"/>
                        <a:ea typeface="Meiryo UI" panose="020B0604030504040204" pitchFamily="50" charset="-128"/>
                        <a:cs typeface="Meiryo UI" panose="020B0604030504040204" pitchFamily="50" charset="-128"/>
                      </a:endParaRPr>
                    </a:p>
                  </a:txBody>
                  <a:tcPr marL="99692" marR="0" marT="0" marB="0" anchor="ctr">
                    <a:lnR w="12700" cap="flat" cmpd="sng" algn="ctr">
                      <a:noFill/>
                      <a:prstDash val="solid"/>
                      <a:round/>
                      <a:headEnd type="none" w="med" len="med"/>
                      <a:tailEnd type="none" w="med" len="med"/>
                    </a:lnR>
                    <a:lnT w="12700" cmpd="sng">
                      <a:noFill/>
                    </a:lnT>
                    <a:lnB w="12700" cmpd="sng">
                      <a:noFill/>
                    </a:lnB>
                  </a:tcPr>
                </a:tc>
                <a:tc>
                  <a:txBody>
                    <a:bodyPr/>
                    <a:lstStyle/>
                    <a:p>
                      <a:pPr algn="l">
                        <a:lnSpc>
                          <a:spcPct val="100000"/>
                        </a:lnSpc>
                      </a:pPr>
                      <a:r>
                        <a:rPr kumimoji="1" lang="en-US" altLang="ja-JP" sz="1400" dirty="0" smtClean="0">
                          <a:latin typeface="Meiryo UI" panose="020B0604030504040204" pitchFamily="50" charset="-128"/>
                          <a:ea typeface="Meiryo UI" panose="020B0604030504040204" pitchFamily="50" charset="-128"/>
                        </a:rPr>
                        <a:t>P</a:t>
                      </a:r>
                      <a:r>
                        <a:rPr kumimoji="1" lang="en-US" altLang="ja-JP" sz="1400" baseline="0" dirty="0" smtClean="0">
                          <a:latin typeface="Meiryo UI" panose="020B0604030504040204" pitchFamily="50" charset="-128"/>
                          <a:ea typeface="Meiryo UI" panose="020B0604030504040204" pitchFamily="50" charset="-128"/>
                        </a:rPr>
                        <a:t> </a:t>
                      </a:r>
                      <a:r>
                        <a:rPr kumimoji="1" lang="en-US" altLang="ja-JP" sz="1400" dirty="0" smtClean="0">
                          <a:latin typeface="Meiryo UI" panose="020B0604030504040204" pitchFamily="50" charset="-128"/>
                          <a:ea typeface="Meiryo UI" panose="020B0604030504040204" pitchFamily="50" charset="-128"/>
                        </a:rPr>
                        <a:t>37</a:t>
                      </a:r>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99692" marR="0" marT="0" marB="0" anchor="ctr">
                    <a:lnL w="12700" cap="flat" cmpd="sng" algn="ctr">
                      <a:noFill/>
                      <a:prstDash val="solid"/>
                      <a:round/>
                      <a:headEnd type="none" w="med" len="med"/>
                      <a:tailEnd type="none" w="med" len="med"/>
                    </a:lnL>
                    <a:lnT w="12700" cmpd="sng">
                      <a:noFill/>
                    </a:lnT>
                    <a:lnB w="12700" cmpd="sng">
                      <a:noFill/>
                    </a:lnB>
                  </a:tcPr>
                </a:tc>
              </a:tr>
              <a:tr h="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600" b="0" dirty="0" smtClean="0">
                        <a:latin typeface="HGSｺﾞｼｯｸM" panose="020B0600000000000000" pitchFamily="50" charset="-128"/>
                        <a:ea typeface="HGSｺﾞｼｯｸM" panose="020B0600000000000000" pitchFamily="50" charset="-128"/>
                        <a:cs typeface="Meiryo UI" panose="020B0604030504040204" pitchFamily="50" charset="-128"/>
                      </a:endParaRPr>
                    </a:p>
                  </a:txBody>
                  <a:tcPr marL="99692"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dirty="0" smtClean="0">
                          <a:latin typeface="Meiryo UI" panose="020B0604030504040204" pitchFamily="50" charset="-128"/>
                          <a:ea typeface="Meiryo UI" panose="020B0604030504040204" pitchFamily="50" charset="-128"/>
                        </a:rPr>
                        <a:t>５．安心してくらすことができる住まいと都市の実現</a:t>
                      </a:r>
                      <a:endParaRPr lang="ja-JP" altLang="en-US" sz="1400" b="0" dirty="0" smtClean="0">
                        <a:latin typeface="Meiryo UI" panose="020B0604030504040204" pitchFamily="50" charset="-128"/>
                        <a:ea typeface="Meiryo UI" panose="020B0604030504040204" pitchFamily="50" charset="-128"/>
                        <a:cs typeface="Meiryo UI" panose="020B0604030504040204" pitchFamily="50" charset="-128"/>
                      </a:endParaRPr>
                    </a:p>
                  </a:txBody>
                  <a:tcPr marL="99692" marR="0" marT="0" marB="0" anchor="ctr">
                    <a:lnR w="12700" cap="flat" cmpd="sng" algn="ctr">
                      <a:noFill/>
                      <a:prstDash val="solid"/>
                      <a:round/>
                      <a:headEnd type="none" w="med" len="med"/>
                      <a:tailEnd type="none" w="med" len="med"/>
                    </a:lnR>
                    <a:lnT w="12700" cmpd="sng">
                      <a:noFill/>
                    </a:lnT>
                  </a:tcPr>
                </a:tc>
                <a:tc>
                  <a:txBody>
                    <a:bodyPr/>
                    <a:lstStyle/>
                    <a:p>
                      <a:pPr algn="l">
                        <a:lnSpc>
                          <a:spcPct val="100000"/>
                        </a:lnSpc>
                      </a:pPr>
                      <a:r>
                        <a:rPr kumimoji="1" lang="en-US" altLang="ja-JP" sz="1400" dirty="0" smtClean="0">
                          <a:latin typeface="Meiryo UI" panose="020B0604030504040204" pitchFamily="50" charset="-128"/>
                          <a:ea typeface="Meiryo UI" panose="020B0604030504040204" pitchFamily="50" charset="-128"/>
                        </a:rPr>
                        <a:t>P</a:t>
                      </a:r>
                      <a:r>
                        <a:rPr kumimoji="1" lang="en-US" altLang="ja-JP" sz="1400" baseline="0" dirty="0" smtClean="0">
                          <a:latin typeface="Meiryo UI" panose="020B0604030504040204" pitchFamily="50" charset="-128"/>
                          <a:ea typeface="Meiryo UI" panose="020B0604030504040204" pitchFamily="50" charset="-128"/>
                        </a:rPr>
                        <a:t> </a:t>
                      </a:r>
                      <a:r>
                        <a:rPr kumimoji="1" lang="en-US" altLang="ja-JP" sz="1400" dirty="0" smtClean="0">
                          <a:latin typeface="Meiryo UI" panose="020B0604030504040204" pitchFamily="50" charset="-128"/>
                          <a:ea typeface="Meiryo UI" panose="020B0604030504040204" pitchFamily="50" charset="-128"/>
                        </a:rPr>
                        <a:t>49</a:t>
                      </a:r>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99692" marR="0" marT="0" marB="0" anchor="ctr">
                    <a:lnL w="12700" cap="flat" cmpd="sng" algn="ctr">
                      <a:noFill/>
                      <a:prstDash val="solid"/>
                      <a:round/>
                      <a:headEnd type="none" w="med" len="med"/>
                      <a:tailEnd type="none" w="med" len="med"/>
                    </a:lnL>
                    <a:lnT w="12700" cmpd="sng">
                      <a:noFill/>
                    </a:lnT>
                  </a:tcPr>
                </a:tc>
              </a:tr>
              <a:tr h="0">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400" b="0" dirty="0" smtClean="0">
                        <a:latin typeface="Meiryo UI" panose="020B0604030504040204" pitchFamily="50" charset="-128"/>
                        <a:ea typeface="Meiryo UI" panose="020B0604030504040204" pitchFamily="50" charset="-128"/>
                        <a:cs typeface="Meiryo UI" panose="020B0604030504040204" pitchFamily="50" charset="-128"/>
                      </a:endParaRPr>
                    </a:p>
                  </a:txBody>
                  <a:tcPr marL="99692" marR="0" marT="0" marB="0" anchor="ctr">
                    <a:lnL w="12700" cmpd="sng">
                      <a:noFill/>
                    </a:lnL>
                    <a:lnR w="12700" cmpd="sng">
                      <a:noFill/>
                    </a:lnR>
                  </a:tcPr>
                </a:tc>
                <a:tc hMerge="1">
                  <a:txBody>
                    <a:bodyPr/>
                    <a:lstStyle/>
                    <a:p>
                      <a:endParaRPr kumimoji="1" lang="ja-JP" altLang="en-US"/>
                    </a:p>
                  </a:txBody>
                  <a:tcPr/>
                </a:tc>
                <a:tc hMerge="1">
                  <a:txBody>
                    <a:bodyPr/>
                    <a:lstStyle/>
                    <a:p>
                      <a:endParaRPr kumimoji="1" lang="ja-JP" altLang="en-US"/>
                    </a:p>
                  </a:txBody>
                  <a:tcPr/>
                </a:tc>
              </a:tr>
              <a:tr h="212400">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重点的に取り組む施策の進捗状況</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txBody>
                  <a:tcPr marL="99692" marR="0" marT="0" marB="0" anchor="ctr">
                    <a:lnL w="12700" cap="flat" cmpd="sng" algn="ctr">
                      <a:solidFill>
                        <a:schemeClr val="tx1"/>
                      </a:solidFill>
                      <a:prstDash val="solid"/>
                      <a:round/>
                      <a:headEnd type="none" w="med" len="med"/>
                      <a:tailEnd type="none" w="med" len="med"/>
                    </a:lnL>
                    <a:lnR w="12700" cmpd="sng">
                      <a:noFill/>
                    </a:lnR>
                    <a:lnB w="12700" cmpd="sng">
                      <a:noFill/>
                    </a:lnB>
                  </a:tcPr>
                </a:tc>
                <a:tc hMerge="1">
                  <a:txBody>
                    <a:bodyPr/>
                    <a:lstStyle/>
                    <a:p>
                      <a:endParaRPr kumimoji="1" lang="ja-JP" altLang="en-US"/>
                    </a:p>
                  </a:txBody>
                  <a:tcPr/>
                </a:tc>
                <a:tc>
                  <a:txBody>
                    <a:bodyPr/>
                    <a:lstStyle/>
                    <a:p>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P</a:t>
                      </a:r>
                      <a:r>
                        <a:rPr kumimoji="1" lang="ja-JP" altLang="en-US" sz="1400" baseline="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59</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99692" marR="0" marT="0" marB="0" anchor="ctr">
                    <a:lnL w="12700" cmpd="sng">
                      <a:noFill/>
                    </a:lnL>
                    <a:lnR w="12700" cap="flat" cmpd="sng" algn="ctr">
                      <a:solidFill>
                        <a:schemeClr val="tx1"/>
                      </a:solidFill>
                      <a:prstDash val="solid"/>
                      <a:round/>
                      <a:headEnd type="none" w="med" len="med"/>
                      <a:tailEnd type="none" w="med" len="med"/>
                    </a:lnR>
                  </a:tcPr>
                </a:tc>
              </a:tr>
              <a:tr h="212400">
                <a:tc rowSpan="8">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400" b="0" dirty="0" smtClean="0">
                        <a:latin typeface="Meiryo UI" panose="020B0604030504040204" pitchFamily="50" charset="-128"/>
                        <a:ea typeface="Meiryo UI" panose="020B0604030504040204" pitchFamily="50" charset="-128"/>
                        <a:cs typeface="Meiryo UI" panose="020B0604030504040204" pitchFamily="50" charset="-128"/>
                      </a:endParaRPr>
                    </a:p>
                  </a:txBody>
                  <a:tcPr marL="99692"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tcPr>
                </a:tc>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１．大阪らしいストック・ポテンシャルを活かした魅力ある都市空間の形成</a:t>
                      </a:r>
                    </a:p>
                  </a:txBody>
                  <a:tcPr marL="99692" marR="0" marT="0" marB="0" anchor="ctr">
                    <a:lnL w="12700" cap="flat" cmpd="sng" algn="ctr">
                      <a:solidFill>
                        <a:schemeClr val="tx1"/>
                      </a:solidFill>
                      <a:prstDash val="solid"/>
                      <a:round/>
                      <a:headEnd type="none" w="med" len="med"/>
                      <a:tailEnd type="none" w="med" len="med"/>
                    </a:lnL>
                    <a:lnR w="12700" cmpd="sng">
                      <a:noFill/>
                    </a:lnR>
                    <a:lnB w="12700" cmpd="sng">
                      <a:noFill/>
                    </a:lnB>
                  </a:tcPr>
                </a:tc>
                <a:tc>
                  <a:txBody>
                    <a:bodyPr/>
                    <a:lstStyle/>
                    <a:p>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P 60</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99692" marR="0" marT="0" marB="0" anchor="ctr">
                    <a:lnL w="12700" cmpd="sng">
                      <a:noFill/>
                    </a:lnL>
                    <a:lnR w="12700" cap="flat" cmpd="sng" algn="ctr">
                      <a:solidFill>
                        <a:schemeClr val="tx1"/>
                      </a:solidFill>
                      <a:prstDash val="solid"/>
                      <a:round/>
                      <a:headEnd type="none" w="med" len="med"/>
                      <a:tailEnd type="none" w="med" len="med"/>
                    </a:lnR>
                    <a:lnB w="12700" cmpd="sng">
                      <a:noFill/>
                    </a:lnB>
                  </a:tcPr>
                </a:tc>
              </a:tr>
              <a:tr h="21240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600" b="0" dirty="0" smtClean="0">
                        <a:latin typeface="Meiryo UI" panose="020B0604030504040204" pitchFamily="50" charset="-128"/>
                        <a:ea typeface="Meiryo UI" panose="020B0604030504040204" pitchFamily="50" charset="-128"/>
                        <a:cs typeface="Meiryo UI" panose="020B0604030504040204" pitchFamily="50" charset="-128"/>
                      </a:endParaRPr>
                    </a:p>
                  </a:txBody>
                  <a:tcPr marL="99692" marR="0" marT="0" marB="0" anchor="ctr">
                    <a:lnL w="12700" cmpd="sng">
                      <a:noFill/>
                    </a:lnL>
                    <a:lnR w="12700" cmpd="sng">
                      <a:noFill/>
                    </a:lnR>
                  </a:tcPr>
                </a:tc>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２．大阪に住まう魅力の情報発信による若年・子育て世代の移住・定住促進</a:t>
                      </a:r>
                    </a:p>
                  </a:txBody>
                  <a:tcPr marL="99692"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tcPr>
                </a:tc>
                <a:tc>
                  <a:txBody>
                    <a:bodyPr/>
                    <a:lstStyle/>
                    <a:p>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P 61</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99692" marR="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tcPr>
                </a:tc>
              </a:tr>
              <a:tr h="21240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600" b="0" dirty="0" smtClean="0">
                        <a:latin typeface="Meiryo UI" panose="020B0604030504040204" pitchFamily="50" charset="-128"/>
                        <a:ea typeface="Meiryo UI" panose="020B0604030504040204" pitchFamily="50" charset="-128"/>
                        <a:cs typeface="Meiryo UI" panose="020B0604030504040204" pitchFamily="50" charset="-128"/>
                      </a:endParaRPr>
                    </a:p>
                  </a:txBody>
                  <a:tcPr marL="99692" marR="0" marT="0" marB="0" anchor="ctr">
                    <a:lnL w="12700" cmpd="sng">
                      <a:noFill/>
                    </a:lnL>
                    <a:lnR w="12700" cmpd="sng">
                      <a:noFill/>
                    </a:lnR>
                  </a:tcPr>
                </a:tc>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３．空家の多様な活用による居住魅力の向上</a:t>
                      </a:r>
                    </a:p>
                  </a:txBody>
                  <a:tcPr marL="99692"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tcPr>
                </a:tc>
                <a:tc>
                  <a:txBody>
                    <a:bodyPr/>
                    <a:lstStyle/>
                    <a:p>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P 62</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99692" marR="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tcPr>
                </a:tc>
              </a:tr>
              <a:tr h="21240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600" b="0" dirty="0" smtClean="0">
                        <a:latin typeface="Meiryo UI" panose="020B0604030504040204" pitchFamily="50" charset="-128"/>
                        <a:ea typeface="Meiryo UI" panose="020B0604030504040204" pitchFamily="50" charset="-128"/>
                        <a:cs typeface="Meiryo UI" panose="020B0604030504040204" pitchFamily="50" charset="-128"/>
                      </a:endParaRPr>
                    </a:p>
                  </a:txBody>
                  <a:tcPr marL="99692" marR="0" marT="0" marB="0" anchor="ctr">
                    <a:lnL w="12700" cmpd="sng">
                      <a:noFill/>
                    </a:lnL>
                    <a:lnR w="12700" cmpd="sng">
                      <a:noFill/>
                    </a:lnR>
                  </a:tcPr>
                </a:tc>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４．公的賃貸住宅ストックを活用した子育てしやすいまちづくりの推進</a:t>
                      </a:r>
                    </a:p>
                  </a:txBody>
                  <a:tcPr marL="99692"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tcPr>
                </a:tc>
                <a:tc>
                  <a:txBody>
                    <a:bodyPr/>
                    <a:lstStyle/>
                    <a:p>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P 63</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99692" marR="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tcPr>
                </a:tc>
              </a:tr>
              <a:tr h="21240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600" b="0" dirty="0" smtClean="0">
                        <a:latin typeface="Meiryo UI" panose="020B0604030504040204" pitchFamily="50" charset="-128"/>
                        <a:ea typeface="Meiryo UI" panose="020B0604030504040204" pitchFamily="50" charset="-128"/>
                        <a:cs typeface="Meiryo UI" panose="020B0604030504040204" pitchFamily="50" charset="-128"/>
                      </a:endParaRPr>
                    </a:p>
                  </a:txBody>
                  <a:tcPr marL="99692" marR="0" marT="0" marB="0" anchor="ctr">
                    <a:lnL w="12700" cmpd="sng">
                      <a:noFill/>
                    </a:lnL>
                    <a:lnR w="12700" cmpd="sng">
                      <a:noFill/>
                    </a:lnR>
                  </a:tcPr>
                </a:tc>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５．省エネ化の推進による大阪の住まいの魅力向上</a:t>
                      </a:r>
                    </a:p>
                  </a:txBody>
                  <a:tcPr marL="99692"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tcPr>
                </a:tc>
                <a:tc>
                  <a:txBody>
                    <a:bodyPr/>
                    <a:lstStyle/>
                    <a:p>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P 64</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99692" marR="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tcPr>
                </a:tc>
              </a:tr>
              <a:tr h="21240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600" b="0" dirty="0" smtClean="0">
                        <a:latin typeface="Meiryo UI" panose="020B0604030504040204" pitchFamily="50" charset="-128"/>
                        <a:ea typeface="Meiryo UI" panose="020B0604030504040204" pitchFamily="50" charset="-128"/>
                        <a:cs typeface="Meiryo UI" panose="020B0604030504040204" pitchFamily="50" charset="-128"/>
                      </a:endParaRPr>
                    </a:p>
                  </a:txBody>
                  <a:tcPr marL="99692" marR="0" marT="0" marB="0" anchor="ctr">
                    <a:lnL w="12700" cmpd="sng">
                      <a:noFill/>
                    </a:lnL>
                    <a:lnR w="12700" cmpd="sng">
                      <a:noFill/>
                    </a:lnR>
                  </a:tcPr>
                </a:tc>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６．密集市街地における魅力あるまちづくりの推進</a:t>
                      </a:r>
                    </a:p>
                  </a:txBody>
                  <a:tcPr marL="99692"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tcPr>
                </a:tc>
                <a:tc>
                  <a:txBody>
                    <a:bodyPr/>
                    <a:lstStyle/>
                    <a:p>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P 65</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99692" marR="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tcPr>
                </a:tc>
              </a:tr>
              <a:tr h="21240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600" b="0" dirty="0" smtClean="0">
                        <a:latin typeface="Meiryo UI" panose="020B0604030504040204" pitchFamily="50" charset="-128"/>
                        <a:ea typeface="Meiryo UI" panose="020B0604030504040204" pitchFamily="50" charset="-128"/>
                        <a:cs typeface="Meiryo UI" panose="020B0604030504040204" pitchFamily="50" charset="-128"/>
                      </a:endParaRPr>
                    </a:p>
                  </a:txBody>
                  <a:tcPr marL="99692" marR="0" marT="0" marB="0" anchor="ctr">
                    <a:lnL w="12700" cmpd="sng">
                      <a:noFill/>
                    </a:lnL>
                    <a:lnR w="12700" cmpd="sng">
                      <a:noFill/>
                    </a:lnR>
                  </a:tcPr>
                </a:tc>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７．地域特性に応じた総合的な施策展開による耐震化の促進</a:t>
                      </a:r>
                    </a:p>
                  </a:txBody>
                  <a:tcPr marL="99692"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tcPr>
                </a:tc>
                <a:tc>
                  <a:txBody>
                    <a:bodyPr/>
                    <a:lstStyle/>
                    <a:p>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P 66</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99692" marR="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tcPr>
                </a:tc>
              </a:tr>
              <a:tr h="21240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600" b="0" dirty="0" smtClean="0">
                        <a:latin typeface="Meiryo UI" panose="020B0604030504040204" pitchFamily="50" charset="-128"/>
                        <a:ea typeface="Meiryo UI" panose="020B0604030504040204" pitchFamily="50" charset="-128"/>
                        <a:cs typeface="Meiryo UI" panose="020B0604030504040204" pitchFamily="50" charset="-128"/>
                      </a:endParaRPr>
                    </a:p>
                  </a:txBody>
                  <a:tcPr marL="99692" marR="0" marT="0" marB="0" anchor="ctr">
                    <a:lnL w="12700" cmpd="sng">
                      <a:noFill/>
                    </a:lnL>
                    <a:lnR w="12700" cmpd="sng">
                      <a:noFill/>
                    </a:lnR>
                  </a:tcPr>
                </a:tc>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８．あんしん住まいの充実による居住魅力の向上</a:t>
                      </a:r>
                    </a:p>
                  </a:txBody>
                  <a:tcPr marL="99692" marR="0" marT="0" marB="0" anchor="ctr">
                    <a:lnL w="12700" cap="flat" cmpd="sng" algn="ctr">
                      <a:solidFill>
                        <a:schemeClr val="tx1"/>
                      </a:solidFill>
                      <a:prstDash val="solid"/>
                      <a:round/>
                      <a:headEnd type="none" w="med" len="med"/>
                      <a:tailEnd type="none" w="med" len="med"/>
                    </a:lnL>
                    <a:lnR w="12700" cmpd="sng">
                      <a:noFill/>
                    </a:lnR>
                    <a:lnT w="12700" cmpd="sng">
                      <a:noFill/>
                    </a:lnT>
                  </a:tcPr>
                </a:tc>
                <a:tc>
                  <a:txBody>
                    <a:bodyPr/>
                    <a:lstStyle/>
                    <a:p>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P 67</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99692" marR="0" marT="0" marB="0" anchor="ctr">
                    <a:lnL w="12700" cmpd="sng">
                      <a:noFill/>
                    </a:lnL>
                    <a:lnR w="12700" cap="flat" cmpd="sng" algn="ctr">
                      <a:solidFill>
                        <a:schemeClr val="tx1"/>
                      </a:solidFill>
                      <a:prstDash val="solid"/>
                      <a:round/>
                      <a:headEnd type="none" w="med" len="med"/>
                      <a:tailEnd type="none" w="med" len="med"/>
                    </a:lnR>
                    <a:lnT w="12700" cmpd="sng">
                      <a:noFill/>
                    </a:lnT>
                  </a:tcPr>
                </a:tc>
              </a:tr>
              <a:tr h="0">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400" b="0" dirty="0" smtClean="0">
                        <a:latin typeface="Meiryo UI" panose="020B0604030504040204" pitchFamily="50" charset="-128"/>
                        <a:ea typeface="Meiryo UI" panose="020B0604030504040204" pitchFamily="50" charset="-128"/>
                        <a:cs typeface="Meiryo UI" panose="020B0604030504040204" pitchFamily="50" charset="-128"/>
                      </a:endParaRPr>
                    </a:p>
                  </a:txBody>
                  <a:tcPr marL="99692" marR="0" marT="0" marB="0" anchor="ctr">
                    <a:lnL w="12700" cmpd="sng">
                      <a:noFill/>
                    </a:lnL>
                    <a:lnR w="12700" cmpd="sng">
                      <a:noFill/>
                    </a:lnR>
                  </a:tcPr>
                </a:tc>
                <a:tc hMerge="1">
                  <a:txBody>
                    <a:bodyPr/>
                    <a:lstStyle/>
                    <a:p>
                      <a:endParaRPr kumimoji="1" lang="ja-JP" altLang="en-US"/>
                    </a:p>
                  </a:txBody>
                  <a:tcPr/>
                </a:tc>
                <a:tc hMerge="1">
                  <a:txBody>
                    <a:bodyPr/>
                    <a:lstStyle/>
                    <a:p>
                      <a:endParaRPr kumimoji="1" lang="ja-JP" altLang="en-US"/>
                    </a:p>
                  </a:txBody>
                  <a:tcPr/>
                </a:tc>
              </a:tr>
              <a:tr h="0">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b="1" dirty="0" smtClean="0">
                          <a:latin typeface="Meiryo UI" panose="020B0604030504040204" pitchFamily="50" charset="-128"/>
                          <a:ea typeface="Meiryo UI" panose="020B0604030504040204" pitchFamily="50" charset="-128"/>
                        </a:rPr>
                        <a:t>地域特性を踏まえた施策の進捗状況</a:t>
                      </a:r>
                      <a:endParaRPr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99692" marR="0" marT="0" marB="0" anchor="ctr">
                    <a:lnR w="12700" cap="flat" cmpd="sng" algn="ctr">
                      <a:noFill/>
                      <a:prstDash val="solid"/>
                      <a:round/>
                      <a:headEnd type="none" w="med" len="med"/>
                      <a:tailEnd type="none" w="med" len="med"/>
                    </a:lnR>
                    <a:lnB w="12700" cmpd="sng">
                      <a:noFill/>
                    </a:lnB>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600" b="0" dirty="0" smtClean="0">
                        <a:latin typeface="HGSｺﾞｼｯｸM" panose="020B0600000000000000" pitchFamily="50" charset="-128"/>
                        <a:ea typeface="HGSｺﾞｼｯｸM" panose="020B0600000000000000" pitchFamily="50" charset="-128"/>
                        <a:cs typeface="Meiryo UI" panose="020B0604030504040204" pitchFamily="50" charset="-128"/>
                      </a:endParaRPr>
                    </a:p>
                  </a:txBody>
                  <a:tcPr marL="99692" marR="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algn="l">
                        <a:lnSpc>
                          <a:spcPct val="100000"/>
                        </a:lnSpc>
                      </a:pPr>
                      <a:r>
                        <a:rPr kumimoji="1" lang="en-US" altLang="ja-JP" sz="1400" dirty="0" smtClean="0">
                          <a:latin typeface="Meiryo UI" panose="020B0604030504040204" pitchFamily="50" charset="-128"/>
                          <a:ea typeface="Meiryo UI" panose="020B0604030504040204" pitchFamily="50" charset="-128"/>
                        </a:rPr>
                        <a:t>P 68</a:t>
                      </a:r>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99692" marR="0" marT="0" marB="0" anchor="ctr">
                    <a:lnL w="12700" cap="flat" cmpd="sng" algn="ctr">
                      <a:noFill/>
                      <a:prstDash val="solid"/>
                      <a:round/>
                      <a:headEnd type="none" w="med" len="med"/>
                      <a:tailEnd type="none" w="med" len="med"/>
                    </a:lnL>
                  </a:tcPr>
                </a:tc>
              </a:tr>
              <a:tr h="0">
                <a:tc rowSpan="8">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400" b="0" dirty="0" smtClean="0">
                        <a:latin typeface="Meiryo UI" panose="020B0604030504040204" pitchFamily="50" charset="-128"/>
                        <a:ea typeface="Meiryo UI" panose="020B0604030504040204" pitchFamily="50" charset="-128"/>
                        <a:cs typeface="Meiryo UI" panose="020B0604030504040204" pitchFamily="50" charset="-128"/>
                      </a:endParaRPr>
                    </a:p>
                  </a:txBody>
                  <a:tcPr marL="99692" marR="0" marT="0" marB="0" anchor="ctr">
                    <a:lnT w="12700" cmpd="sng">
                      <a:noFill/>
                    </a:lnT>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dirty="0" smtClean="0">
                          <a:latin typeface="Meiryo UI" panose="020B0604030504040204" pitchFamily="50" charset="-128"/>
                          <a:ea typeface="Meiryo UI" panose="020B0604030504040204" pitchFamily="50" charset="-128"/>
                        </a:rPr>
                        <a:t>１．木造住宅が密集する地域</a:t>
                      </a:r>
                      <a:endParaRPr lang="ja-JP" altLang="en-US" sz="1400" b="0" dirty="0" smtClean="0">
                        <a:latin typeface="Meiryo UI" panose="020B0604030504040204" pitchFamily="50" charset="-128"/>
                        <a:ea typeface="Meiryo UI" panose="020B0604030504040204" pitchFamily="50" charset="-128"/>
                        <a:cs typeface="Meiryo UI" panose="020B0604030504040204" pitchFamily="50" charset="-128"/>
                      </a:endParaRPr>
                    </a:p>
                  </a:txBody>
                  <a:tcPr marL="99692" marR="0" marT="0" marB="0" anchor="ctr">
                    <a:lnR w="12700" cap="flat" cmpd="sng" algn="ctr">
                      <a:noFill/>
                      <a:prstDash val="solid"/>
                      <a:round/>
                      <a:headEnd type="none" w="med" len="med"/>
                      <a:tailEnd type="none" w="med" len="med"/>
                    </a:lnR>
                    <a:lnB w="12700" cmpd="sng">
                      <a:noFill/>
                    </a:lnB>
                  </a:tcPr>
                </a:tc>
                <a:tc>
                  <a:txBody>
                    <a:bodyPr/>
                    <a:lstStyle/>
                    <a:p>
                      <a:pPr algn="l">
                        <a:lnSpc>
                          <a:spcPct val="100000"/>
                        </a:lnSpc>
                      </a:pPr>
                      <a:r>
                        <a:rPr kumimoji="1" lang="en-US" altLang="ja-JP" sz="1400" dirty="0" smtClean="0">
                          <a:latin typeface="Meiryo UI" panose="020B0604030504040204" pitchFamily="50" charset="-128"/>
                          <a:ea typeface="Meiryo UI" panose="020B0604030504040204" pitchFamily="50" charset="-128"/>
                        </a:rPr>
                        <a:t>P</a:t>
                      </a:r>
                      <a:r>
                        <a:rPr kumimoji="1" lang="en-US" altLang="ja-JP" sz="1400" baseline="0" dirty="0" smtClean="0">
                          <a:latin typeface="Meiryo UI" panose="020B0604030504040204" pitchFamily="50" charset="-128"/>
                          <a:ea typeface="Meiryo UI" panose="020B0604030504040204" pitchFamily="50" charset="-128"/>
                        </a:rPr>
                        <a:t> 69</a:t>
                      </a:r>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99692" marR="0" marT="0" marB="0" anchor="ctr">
                    <a:lnL w="12700" cap="flat" cmpd="sng" algn="ctr">
                      <a:noFill/>
                      <a:prstDash val="solid"/>
                      <a:round/>
                      <a:headEnd type="none" w="med" len="med"/>
                      <a:tailEnd type="none" w="med" len="med"/>
                    </a:lnL>
                    <a:lnB w="12700" cmpd="sng">
                      <a:noFill/>
                    </a:lnB>
                  </a:tcPr>
                </a:tc>
              </a:tr>
              <a:tr h="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600" b="0" dirty="0" smtClean="0">
                        <a:latin typeface="HGSｺﾞｼｯｸM" panose="020B0600000000000000" pitchFamily="50" charset="-128"/>
                        <a:ea typeface="HGSｺﾞｼｯｸM" panose="020B0600000000000000" pitchFamily="50" charset="-128"/>
                        <a:cs typeface="Meiryo UI" panose="020B0604030504040204" pitchFamily="50" charset="-128"/>
                      </a:endParaRPr>
                    </a:p>
                  </a:txBody>
                  <a:tcPr marL="99692"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dirty="0" smtClean="0">
                          <a:latin typeface="Meiryo UI" panose="020B0604030504040204" pitchFamily="50" charset="-128"/>
                          <a:ea typeface="Meiryo UI" panose="020B0604030504040204" pitchFamily="50" charset="-128"/>
                        </a:rPr>
                        <a:t>２．歴史的まちなみなどの景観資源がある地域</a:t>
                      </a:r>
                      <a:endParaRPr lang="ja-JP" altLang="en-US" sz="1400" b="0" dirty="0" smtClean="0">
                        <a:latin typeface="Meiryo UI" panose="020B0604030504040204" pitchFamily="50" charset="-128"/>
                        <a:ea typeface="Meiryo UI" panose="020B0604030504040204" pitchFamily="50" charset="-128"/>
                        <a:cs typeface="Meiryo UI" panose="020B0604030504040204" pitchFamily="50" charset="-128"/>
                      </a:endParaRPr>
                    </a:p>
                  </a:txBody>
                  <a:tcPr marL="99692" marR="0" marT="0" marB="0" anchor="ctr">
                    <a:lnR w="12700" cap="flat" cmpd="sng" algn="ctr">
                      <a:noFill/>
                      <a:prstDash val="solid"/>
                      <a:round/>
                      <a:headEnd type="none" w="med" len="med"/>
                      <a:tailEnd type="none" w="med" len="med"/>
                    </a:lnR>
                    <a:lnT w="12700" cmpd="sng">
                      <a:noFill/>
                    </a:lnT>
                    <a:lnB w="12700" cmpd="sng">
                      <a:noFill/>
                    </a:lnB>
                  </a:tcPr>
                </a:tc>
                <a:tc>
                  <a:txBody>
                    <a:bodyPr/>
                    <a:lstStyle/>
                    <a:p>
                      <a:pPr algn="l">
                        <a:lnSpc>
                          <a:spcPct val="100000"/>
                        </a:lnSpc>
                      </a:pPr>
                      <a:r>
                        <a:rPr kumimoji="1" lang="en-US" altLang="ja-JP" sz="1400" dirty="0" smtClean="0">
                          <a:latin typeface="Meiryo UI" panose="020B0604030504040204" pitchFamily="50" charset="-128"/>
                          <a:ea typeface="Meiryo UI" panose="020B0604030504040204" pitchFamily="50" charset="-128"/>
                        </a:rPr>
                        <a:t>P</a:t>
                      </a:r>
                      <a:r>
                        <a:rPr kumimoji="1" lang="en-US" altLang="ja-JP" sz="1400" baseline="0" dirty="0" smtClean="0">
                          <a:latin typeface="Meiryo UI" panose="020B0604030504040204" pitchFamily="50" charset="-128"/>
                          <a:ea typeface="Meiryo UI" panose="020B0604030504040204" pitchFamily="50" charset="-128"/>
                        </a:rPr>
                        <a:t> 70</a:t>
                      </a:r>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99692" marR="0" marT="0" marB="0" anchor="ctr">
                    <a:lnL w="12700" cap="flat" cmpd="sng" algn="ctr">
                      <a:noFill/>
                      <a:prstDash val="solid"/>
                      <a:round/>
                      <a:headEnd type="none" w="med" len="med"/>
                      <a:tailEnd type="none" w="med" len="med"/>
                    </a:lnL>
                    <a:lnT w="12700" cmpd="sng">
                      <a:noFill/>
                    </a:lnT>
                    <a:lnB w="12700" cmpd="sng">
                      <a:noFill/>
                    </a:lnB>
                  </a:tcPr>
                </a:tc>
              </a:tr>
              <a:tr h="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6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a:txBody>
                  <a:tcPr marL="99692"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dirty="0" smtClean="0">
                          <a:latin typeface="Meiryo UI" panose="020B0604030504040204" pitchFamily="50" charset="-128"/>
                          <a:ea typeface="Meiryo UI" panose="020B0604030504040204" pitchFamily="50" charset="-128"/>
                        </a:rPr>
                        <a:t>３．住宅と工場等が混在する地域</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txBody>
                  <a:tcPr marL="99692" marR="0" marT="0" marB="0" anchor="ctr">
                    <a:lnR w="12700" cap="flat" cmpd="sng" algn="ctr">
                      <a:noFill/>
                      <a:prstDash val="solid"/>
                      <a:round/>
                      <a:headEnd type="none" w="med" len="med"/>
                      <a:tailEnd type="none" w="med" len="med"/>
                    </a:lnR>
                    <a:lnT w="12700" cmpd="sng">
                      <a:noFill/>
                    </a:lnT>
                    <a:lnB w="12700" cmpd="sng">
                      <a:noFill/>
                    </a:lnB>
                  </a:tcPr>
                </a:tc>
                <a:tc>
                  <a:txBody>
                    <a:bodyPr/>
                    <a:lstStyle/>
                    <a:p>
                      <a:pPr algn="l">
                        <a:lnSpc>
                          <a:spcPct val="100000"/>
                        </a:lnSpc>
                      </a:pPr>
                      <a:r>
                        <a:rPr kumimoji="1" lang="en-US" altLang="ja-JP" sz="1400" dirty="0" smtClean="0">
                          <a:latin typeface="Meiryo UI" panose="020B0604030504040204" pitchFamily="50" charset="-128"/>
                          <a:ea typeface="Meiryo UI" panose="020B0604030504040204" pitchFamily="50" charset="-128"/>
                        </a:rPr>
                        <a:t>P</a:t>
                      </a:r>
                      <a:r>
                        <a:rPr kumimoji="1" lang="en-US" altLang="ja-JP" sz="1400" baseline="0" dirty="0" smtClean="0">
                          <a:latin typeface="Meiryo UI" panose="020B0604030504040204" pitchFamily="50" charset="-128"/>
                          <a:ea typeface="Meiryo UI" panose="020B0604030504040204" pitchFamily="50" charset="-128"/>
                        </a:rPr>
                        <a:t> 71</a:t>
                      </a:r>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99692" marR="0" marT="0" marB="0" anchor="ctr">
                    <a:lnL w="12700" cap="flat" cmpd="sng" algn="ctr">
                      <a:noFill/>
                      <a:prstDash val="solid"/>
                      <a:round/>
                      <a:headEnd type="none" w="med" len="med"/>
                      <a:tailEnd type="none" w="med" len="med"/>
                    </a:lnL>
                    <a:lnT w="12700" cmpd="sng">
                      <a:noFill/>
                    </a:lnT>
                    <a:lnB w="12700" cmpd="sng">
                      <a:noFill/>
                    </a:lnB>
                  </a:tcPr>
                </a:tc>
              </a:tr>
              <a:tr h="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600" dirty="0" smtClean="0">
                        <a:latin typeface="HGSｺﾞｼｯｸM" panose="020B0600000000000000" pitchFamily="50" charset="-128"/>
                        <a:ea typeface="HGSｺﾞｼｯｸM" panose="020B0600000000000000" pitchFamily="50" charset="-128"/>
                      </a:endParaRPr>
                    </a:p>
                  </a:txBody>
                  <a:tcPr marL="99692"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dirty="0" smtClean="0">
                          <a:latin typeface="Meiryo UI" panose="020B0604030504040204" pitchFamily="50" charset="-128"/>
                          <a:ea typeface="Meiryo UI" panose="020B0604030504040204" pitchFamily="50" charset="-128"/>
                        </a:rPr>
                        <a:t>４．大規模な公的賃貸住宅団地のある地域</a:t>
                      </a:r>
                      <a:endParaRPr lang="ja-JP" altLang="en-US" sz="1400" dirty="0" smtClean="0">
                        <a:latin typeface="Meiryo UI" panose="020B0604030504040204" pitchFamily="50" charset="-128"/>
                        <a:ea typeface="Meiryo UI" panose="020B0604030504040204" pitchFamily="50" charset="-128"/>
                        <a:cs typeface="Meiryo UI" panose="020B0604030504040204" pitchFamily="50" charset="-128"/>
                      </a:endParaRPr>
                    </a:p>
                  </a:txBody>
                  <a:tcPr marL="99692" marR="0" marT="0" marB="0" anchor="ctr">
                    <a:lnR w="12700" cap="flat" cmpd="sng" algn="ctr">
                      <a:noFill/>
                      <a:prstDash val="solid"/>
                      <a:round/>
                      <a:headEnd type="none" w="med" len="med"/>
                      <a:tailEnd type="none" w="med" len="med"/>
                    </a:lnR>
                    <a:lnT w="12700" cmpd="sng">
                      <a:noFill/>
                    </a:lnT>
                    <a:lnB w="12700" cmpd="sng">
                      <a:noFill/>
                    </a:lnB>
                  </a:tcPr>
                </a:tc>
                <a:tc>
                  <a:txBody>
                    <a:bodyPr/>
                    <a:lstStyle/>
                    <a:p>
                      <a:pPr algn="l">
                        <a:lnSpc>
                          <a:spcPct val="100000"/>
                        </a:lnSpc>
                      </a:pPr>
                      <a:r>
                        <a:rPr kumimoji="1" lang="en-US" altLang="ja-JP" sz="1400" dirty="0" smtClean="0">
                          <a:latin typeface="Meiryo UI" panose="020B0604030504040204" pitchFamily="50" charset="-128"/>
                          <a:ea typeface="Meiryo UI" panose="020B0604030504040204" pitchFamily="50" charset="-128"/>
                        </a:rPr>
                        <a:t>P</a:t>
                      </a:r>
                      <a:r>
                        <a:rPr kumimoji="1" lang="en-US" altLang="ja-JP" sz="1400" baseline="0" dirty="0" smtClean="0">
                          <a:latin typeface="Meiryo UI" panose="020B0604030504040204" pitchFamily="50" charset="-128"/>
                          <a:ea typeface="Meiryo UI" panose="020B0604030504040204" pitchFamily="50" charset="-128"/>
                        </a:rPr>
                        <a:t> 72</a:t>
                      </a:r>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99692" marR="0" marT="0" marB="0" anchor="ctr">
                    <a:lnL w="12700" cap="flat" cmpd="sng" algn="ctr">
                      <a:noFill/>
                      <a:prstDash val="solid"/>
                      <a:round/>
                      <a:headEnd type="none" w="med" len="med"/>
                      <a:tailEnd type="none" w="med" len="med"/>
                    </a:lnL>
                    <a:lnT w="12700" cmpd="sng">
                      <a:noFill/>
                    </a:lnT>
                    <a:lnB w="12700" cmpd="sng">
                      <a:noFill/>
                    </a:lnB>
                  </a:tcPr>
                </a:tc>
              </a:tr>
              <a:tr h="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600" dirty="0" smtClean="0">
                        <a:latin typeface="HGSｺﾞｼｯｸM" panose="020B0600000000000000" pitchFamily="50" charset="-128"/>
                        <a:ea typeface="HGSｺﾞｼｯｸM" panose="020B0600000000000000" pitchFamily="50" charset="-128"/>
                      </a:endParaRPr>
                    </a:p>
                  </a:txBody>
                  <a:tcPr marL="99692"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dirty="0" smtClean="0">
                          <a:latin typeface="Meiryo UI" panose="020B0604030504040204" pitchFamily="50" charset="-128"/>
                          <a:ea typeface="Meiryo UI" panose="020B0604030504040204" pitchFamily="50" charset="-128"/>
                        </a:rPr>
                        <a:t>５．同和地区を含む旧地域改善向け公営・改良住宅が建設された地域</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txBody>
                  <a:tcPr marL="99692" marR="0" marT="0" marB="0" anchor="ctr">
                    <a:lnR w="12700" cap="flat" cmpd="sng" algn="ctr">
                      <a:noFill/>
                      <a:prstDash val="solid"/>
                      <a:round/>
                      <a:headEnd type="none" w="med" len="med"/>
                      <a:tailEnd type="none" w="med" len="med"/>
                    </a:lnR>
                    <a:lnT w="12700" cmpd="sng">
                      <a:noFill/>
                    </a:lnT>
                    <a:lnB w="12700" cmpd="sng">
                      <a:noFill/>
                    </a:lnB>
                  </a:tcPr>
                </a:tc>
                <a:tc>
                  <a:txBody>
                    <a:bodyPr/>
                    <a:lstStyle/>
                    <a:p>
                      <a:pPr algn="l">
                        <a:lnSpc>
                          <a:spcPct val="100000"/>
                        </a:lnSpc>
                      </a:pPr>
                      <a:r>
                        <a:rPr kumimoji="1" lang="en-US" altLang="ja-JP" sz="1400" dirty="0" smtClean="0">
                          <a:latin typeface="Meiryo UI" panose="020B0604030504040204" pitchFamily="50" charset="-128"/>
                          <a:ea typeface="Meiryo UI" panose="020B0604030504040204" pitchFamily="50" charset="-128"/>
                        </a:rPr>
                        <a:t>P</a:t>
                      </a:r>
                      <a:r>
                        <a:rPr kumimoji="1" lang="en-US" altLang="ja-JP" sz="1400" baseline="0" dirty="0" smtClean="0">
                          <a:latin typeface="Meiryo UI" panose="020B0604030504040204" pitchFamily="50" charset="-128"/>
                          <a:ea typeface="Meiryo UI" panose="020B0604030504040204" pitchFamily="50" charset="-128"/>
                        </a:rPr>
                        <a:t> 7</a:t>
                      </a:r>
                      <a:r>
                        <a:rPr kumimoji="1" lang="en-US" altLang="ja-JP" sz="1400" dirty="0" smtClean="0">
                          <a:latin typeface="Meiryo UI" panose="020B0604030504040204" pitchFamily="50" charset="-128"/>
                          <a:ea typeface="Meiryo UI" panose="020B0604030504040204" pitchFamily="50" charset="-128"/>
                        </a:rPr>
                        <a:t>3</a:t>
                      </a:r>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99692" marR="0" marT="0" marB="0" anchor="ctr">
                    <a:lnL w="12700" cap="flat" cmpd="sng" algn="ctr">
                      <a:noFill/>
                      <a:prstDash val="solid"/>
                      <a:round/>
                      <a:headEnd type="none" w="med" len="med"/>
                      <a:tailEnd type="none" w="med" len="med"/>
                    </a:lnL>
                    <a:lnT w="12700" cmpd="sng">
                      <a:noFill/>
                    </a:lnT>
                    <a:lnB w="12700" cmpd="sng">
                      <a:noFill/>
                    </a:lnB>
                  </a:tcPr>
                </a:tc>
              </a:tr>
              <a:tr h="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600" b="0" dirty="0" smtClean="0">
                        <a:solidFill>
                          <a:srgbClr val="000000"/>
                        </a:solidFill>
                        <a:latin typeface="HGSｺﾞｼｯｸM" panose="020B0600000000000000" pitchFamily="50" charset="-128"/>
                        <a:ea typeface="HGSｺﾞｼｯｸM" panose="020B0600000000000000" pitchFamily="50" charset="-128"/>
                      </a:endParaRPr>
                    </a:p>
                  </a:txBody>
                  <a:tcPr marL="99692"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dirty="0" smtClean="0">
                          <a:latin typeface="Meiryo UI" panose="020B0604030504040204" pitchFamily="50" charset="-128"/>
                          <a:ea typeface="Meiryo UI" panose="020B0604030504040204" pitchFamily="50" charset="-128"/>
                        </a:rPr>
                        <a:t>６．高度経済成長期を中心に整備されたニュータウン</a:t>
                      </a:r>
                      <a:endParaRPr lang="en-US" altLang="ja-JP" sz="1400" b="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txBody>
                  <a:tcPr marL="99692" marR="0" marT="0" marB="0" anchor="ctr">
                    <a:lnR w="12700" cap="flat" cmpd="sng" algn="ctr">
                      <a:noFill/>
                      <a:prstDash val="solid"/>
                      <a:round/>
                      <a:headEnd type="none" w="med" len="med"/>
                      <a:tailEnd type="none" w="med" len="med"/>
                    </a:lnR>
                    <a:lnT w="12700" cmpd="sng">
                      <a:noFill/>
                    </a:lnT>
                    <a:lnB w="12700" cmpd="sng">
                      <a:noFill/>
                    </a:lnB>
                  </a:tcPr>
                </a:tc>
                <a:tc>
                  <a:txBody>
                    <a:bodyPr/>
                    <a:lstStyle/>
                    <a:p>
                      <a:pPr algn="l">
                        <a:lnSpc>
                          <a:spcPct val="100000"/>
                        </a:lnSpc>
                      </a:pPr>
                      <a:r>
                        <a:rPr kumimoji="1" lang="en-US" altLang="ja-JP" sz="1400" dirty="0" smtClean="0">
                          <a:latin typeface="Meiryo UI" panose="020B0604030504040204" pitchFamily="50" charset="-128"/>
                          <a:ea typeface="Meiryo UI" panose="020B0604030504040204" pitchFamily="50" charset="-128"/>
                        </a:rPr>
                        <a:t>P</a:t>
                      </a:r>
                      <a:r>
                        <a:rPr kumimoji="1" lang="en-US" altLang="ja-JP" sz="1400" baseline="0" dirty="0" smtClean="0">
                          <a:latin typeface="Meiryo UI" panose="020B0604030504040204" pitchFamily="50" charset="-128"/>
                          <a:ea typeface="Meiryo UI" panose="020B0604030504040204" pitchFamily="50" charset="-128"/>
                        </a:rPr>
                        <a:t> 7</a:t>
                      </a:r>
                      <a:r>
                        <a:rPr kumimoji="1" lang="en-US" altLang="ja-JP" sz="1400" dirty="0" smtClean="0">
                          <a:latin typeface="Meiryo UI" panose="020B0604030504040204" pitchFamily="50" charset="-128"/>
                          <a:ea typeface="Meiryo UI" panose="020B0604030504040204" pitchFamily="50" charset="-128"/>
                        </a:rPr>
                        <a:t>4</a:t>
                      </a:r>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99692" marR="0" marT="0" marB="0" anchor="ctr">
                    <a:lnL w="12700" cap="flat" cmpd="sng" algn="ctr">
                      <a:noFill/>
                      <a:prstDash val="solid"/>
                      <a:round/>
                      <a:headEnd type="none" w="med" len="med"/>
                      <a:tailEnd type="none" w="med" len="med"/>
                    </a:lnL>
                    <a:lnT w="12700" cmpd="sng">
                      <a:noFill/>
                    </a:lnT>
                    <a:lnB w="12700" cmpd="sng">
                      <a:noFill/>
                    </a:lnB>
                  </a:tcPr>
                </a:tc>
              </a:tr>
              <a:tr h="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600" b="0" dirty="0" smtClean="0">
                        <a:solidFill>
                          <a:srgbClr val="000000"/>
                        </a:solidFill>
                        <a:latin typeface="HGSｺﾞｼｯｸM" panose="020B0600000000000000" pitchFamily="50" charset="-128"/>
                        <a:ea typeface="HGSｺﾞｼｯｸM" panose="020B0600000000000000" pitchFamily="50" charset="-128"/>
                      </a:endParaRPr>
                    </a:p>
                  </a:txBody>
                  <a:tcPr marL="99692"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dirty="0" smtClean="0">
                          <a:latin typeface="Meiryo UI" panose="020B0604030504040204" pitchFamily="50" charset="-128"/>
                          <a:ea typeface="Meiryo UI" panose="020B0604030504040204" pitchFamily="50" charset="-128"/>
                        </a:rPr>
                        <a:t>７．新たに整備が進む計画的市街地</a:t>
                      </a:r>
                      <a:endParaRPr lang="en-US" altLang="ja-JP" sz="1400" b="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txBody>
                  <a:tcPr marL="99692" marR="0" marT="0" marB="0" anchor="ctr">
                    <a:lnR w="12700" cap="flat" cmpd="sng" algn="ctr">
                      <a:noFill/>
                      <a:prstDash val="solid"/>
                      <a:round/>
                      <a:headEnd type="none" w="med" len="med"/>
                      <a:tailEnd type="none" w="med" len="med"/>
                    </a:lnR>
                    <a:lnT w="12700" cmpd="sng">
                      <a:noFill/>
                    </a:lnT>
                    <a:lnB w="12700" cmpd="sng">
                      <a:noFill/>
                    </a:lnB>
                  </a:tcPr>
                </a:tc>
                <a:tc>
                  <a:txBody>
                    <a:bodyPr/>
                    <a:lstStyle/>
                    <a:p>
                      <a:pPr algn="l">
                        <a:lnSpc>
                          <a:spcPct val="100000"/>
                        </a:lnSpc>
                      </a:pPr>
                      <a:r>
                        <a:rPr kumimoji="1" lang="en-US" altLang="ja-JP" sz="1400" dirty="0" smtClean="0">
                          <a:latin typeface="Meiryo UI" panose="020B0604030504040204" pitchFamily="50" charset="-128"/>
                          <a:ea typeface="Meiryo UI" panose="020B0604030504040204" pitchFamily="50" charset="-128"/>
                        </a:rPr>
                        <a:t>P</a:t>
                      </a:r>
                      <a:r>
                        <a:rPr kumimoji="1" lang="en-US" altLang="ja-JP" sz="1400" baseline="0" dirty="0" smtClean="0">
                          <a:latin typeface="Meiryo UI" panose="020B0604030504040204" pitchFamily="50" charset="-128"/>
                          <a:ea typeface="Meiryo UI" panose="020B0604030504040204" pitchFamily="50" charset="-128"/>
                        </a:rPr>
                        <a:t> 7</a:t>
                      </a:r>
                      <a:r>
                        <a:rPr kumimoji="1" lang="en-US" altLang="ja-JP" sz="1400" dirty="0" smtClean="0">
                          <a:latin typeface="Meiryo UI" panose="020B0604030504040204" pitchFamily="50" charset="-128"/>
                          <a:ea typeface="Meiryo UI" panose="020B0604030504040204" pitchFamily="50" charset="-128"/>
                        </a:rPr>
                        <a:t>5</a:t>
                      </a:r>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99692" marR="0" marT="0" marB="0" anchor="ctr">
                    <a:lnL w="12700" cap="flat" cmpd="sng" algn="ctr">
                      <a:noFill/>
                      <a:prstDash val="solid"/>
                      <a:round/>
                      <a:headEnd type="none" w="med" len="med"/>
                      <a:tailEnd type="none" w="med" len="med"/>
                    </a:lnL>
                    <a:lnT w="12700" cmpd="sng">
                      <a:noFill/>
                    </a:lnT>
                    <a:lnB w="12700" cmpd="sng">
                      <a:noFill/>
                    </a:lnB>
                  </a:tcPr>
                </a:tc>
              </a:tr>
              <a:tr h="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600" b="0" dirty="0" smtClean="0">
                        <a:solidFill>
                          <a:srgbClr val="000000"/>
                        </a:solidFill>
                        <a:latin typeface="HGSｺﾞｼｯｸM" panose="020B0600000000000000" pitchFamily="50" charset="-128"/>
                        <a:ea typeface="HGSｺﾞｼｯｸM" panose="020B0600000000000000" pitchFamily="50" charset="-128"/>
                      </a:endParaRPr>
                    </a:p>
                  </a:txBody>
                  <a:tcPr marL="99692"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dirty="0" smtClean="0">
                          <a:latin typeface="Meiryo UI" panose="020B0604030504040204" pitchFamily="50" charset="-128"/>
                          <a:ea typeface="Meiryo UI" panose="020B0604030504040204" pitchFamily="50" charset="-128"/>
                        </a:rPr>
                        <a:t>８．農山漁村など豊かな自然を有する地域</a:t>
                      </a:r>
                      <a:endParaRPr lang="en-US" altLang="ja-JP" sz="1400" b="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txBody>
                  <a:tcPr marL="99692" marR="0" marT="0" marB="0" anchor="ctr">
                    <a:lnR w="12700" cap="flat" cmpd="sng" algn="ctr">
                      <a:noFill/>
                      <a:prstDash val="solid"/>
                      <a:round/>
                      <a:headEnd type="none" w="med" len="med"/>
                      <a:tailEnd type="none" w="med" len="med"/>
                    </a:lnR>
                    <a:lnT w="12700" cmpd="sng">
                      <a:noFill/>
                    </a:lnT>
                  </a:tcPr>
                </a:tc>
                <a:tc>
                  <a:txBody>
                    <a:bodyPr/>
                    <a:lstStyle/>
                    <a:p>
                      <a:pPr marL="0" marR="0" indent="0" algn="l" defTabSz="914290" rtl="0" eaLnBrk="1" fontAlgn="auto" latinLnBrk="0" hangingPunct="1">
                        <a:lnSpc>
                          <a:spcPct val="100000"/>
                        </a:lnSpc>
                        <a:spcBef>
                          <a:spcPts val="0"/>
                        </a:spcBef>
                        <a:spcAft>
                          <a:spcPts val="0"/>
                        </a:spcAft>
                        <a:buClrTx/>
                        <a:buSzTx/>
                        <a:buFontTx/>
                        <a:buNone/>
                        <a:tabLst/>
                        <a:defRPr/>
                      </a:pPr>
                      <a:r>
                        <a:rPr kumimoji="1" lang="en-US" altLang="ja-JP" sz="1400" dirty="0" smtClean="0">
                          <a:latin typeface="Meiryo UI" panose="020B0604030504040204" pitchFamily="50" charset="-128"/>
                          <a:ea typeface="Meiryo UI" panose="020B0604030504040204" pitchFamily="50" charset="-128"/>
                        </a:rPr>
                        <a:t>P</a:t>
                      </a:r>
                      <a:r>
                        <a:rPr kumimoji="1" lang="en-US" altLang="ja-JP" sz="1400" baseline="0" dirty="0" smtClean="0">
                          <a:latin typeface="Meiryo UI" panose="020B0604030504040204" pitchFamily="50" charset="-128"/>
                          <a:ea typeface="Meiryo UI" panose="020B0604030504040204" pitchFamily="50" charset="-128"/>
                        </a:rPr>
                        <a:t> 7</a:t>
                      </a:r>
                      <a:r>
                        <a:rPr kumimoji="1" lang="en-US" altLang="ja-JP" sz="1400" dirty="0" smtClean="0">
                          <a:latin typeface="Meiryo UI" panose="020B0604030504040204" pitchFamily="50" charset="-128"/>
                          <a:ea typeface="Meiryo UI" panose="020B0604030504040204" pitchFamily="50" charset="-128"/>
                        </a:rPr>
                        <a:t>6</a:t>
                      </a:r>
                      <a:endParaRPr kumimoji="1" lang="ja-JP" altLang="en-US" sz="1400" b="0" dirty="0" smtClean="0">
                        <a:latin typeface="Meiryo UI" panose="020B0604030504040204" pitchFamily="50" charset="-128"/>
                        <a:ea typeface="Meiryo UI" panose="020B0604030504040204" pitchFamily="50" charset="-128"/>
                        <a:cs typeface="Meiryo UI" panose="020B0604030504040204" pitchFamily="50" charset="-128"/>
                      </a:endParaRPr>
                    </a:p>
                  </a:txBody>
                  <a:tcPr marL="99692" marR="0" marT="0" marB="0" anchor="ctr">
                    <a:lnL w="12700" cap="flat" cmpd="sng" algn="ctr">
                      <a:noFill/>
                      <a:prstDash val="solid"/>
                      <a:round/>
                      <a:headEnd type="none" w="med" len="med"/>
                      <a:tailEnd type="none" w="med" len="med"/>
                    </a:lnL>
                    <a:lnT w="12700" cmpd="sng">
                      <a:noFill/>
                    </a:lnT>
                  </a:tcPr>
                </a:tc>
              </a:tr>
            </a:tbl>
          </a:graphicData>
        </a:graphic>
      </p:graphicFrame>
      <p:sp>
        <p:nvSpPr>
          <p:cNvPr id="5" name="スライド番号プレースホルダー 3"/>
          <p:cNvSpPr>
            <a:spLocks noGrp="1"/>
          </p:cNvSpPr>
          <p:nvPr>
            <p:ph type="sldNum" sz="quarter" idx="12"/>
          </p:nvPr>
        </p:nvSpPr>
        <p:spPr>
          <a:xfrm>
            <a:off x="8368281" y="6597352"/>
            <a:ext cx="775471" cy="270321"/>
          </a:xfrm>
        </p:spPr>
        <p:txBody>
          <a:bodyPr/>
          <a:lstStyle/>
          <a:p>
            <a:fld id="{6C81B660-91B5-4B89-8AE3-65DE466522A0}" type="slidenum">
              <a:rPr kumimoji="1" lang="ja-JP" altLang="en-US"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fld>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7447508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角丸四角形 44"/>
          <p:cNvSpPr/>
          <p:nvPr/>
        </p:nvSpPr>
        <p:spPr>
          <a:xfrm>
            <a:off x="63191" y="4374975"/>
            <a:ext cx="3788729" cy="2198797"/>
          </a:xfrm>
          <a:prstGeom prst="roundRect">
            <a:avLst>
              <a:gd name="adj" fmla="val 7252"/>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77800" indent="-177800">
              <a:lnSpc>
                <a:spcPct val="130000"/>
              </a:lnSpc>
            </a:pPr>
            <a:endParaRPr lang="en-US" altLang="ja-JP" sz="1200" dirty="0">
              <a:solidFill>
                <a:schemeClr val="tx1"/>
              </a:solidFill>
            </a:endParaRPr>
          </a:p>
          <a:p>
            <a:pPr marL="266700" indent="-266700">
              <a:lnSpc>
                <a:spcPct val="130000"/>
              </a:lnSpc>
            </a:pPr>
            <a:r>
              <a:rPr lang="ja-JP" altLang="en-US" sz="1200" dirty="0">
                <a:solidFill>
                  <a:schemeClr val="tx1"/>
                </a:solidFill>
              </a:rPr>
              <a:t>（２）誰もが活き活きとくらすことができる環境の整備</a:t>
            </a:r>
          </a:p>
          <a:p>
            <a:pPr marL="266700" indent="-266700">
              <a:lnSpc>
                <a:spcPct val="130000"/>
              </a:lnSpc>
            </a:pPr>
            <a:r>
              <a:rPr lang="ja-JP" altLang="en-US" sz="1200" dirty="0">
                <a:solidFill>
                  <a:schemeClr val="tx1"/>
                </a:solidFill>
              </a:rPr>
              <a:t>　③高齢者が活き活きと安心してくらすことができる環境づくり</a:t>
            </a:r>
          </a:p>
          <a:p>
            <a:pPr marL="177800" indent="-177800" algn="r">
              <a:lnSpc>
                <a:spcPct val="130000"/>
              </a:lnSpc>
            </a:pPr>
            <a:r>
              <a:rPr lang="ja-JP" altLang="en-US" sz="1200" dirty="0" smtClean="0">
                <a:solidFill>
                  <a:schemeClr val="tx1"/>
                </a:solidFill>
              </a:rPr>
              <a:t>など</a:t>
            </a:r>
            <a:endParaRPr lang="en-US" altLang="ja-JP" sz="1200" dirty="0">
              <a:solidFill>
                <a:schemeClr val="tx1"/>
              </a:solidFill>
            </a:endParaRPr>
          </a:p>
        </p:txBody>
      </p:sp>
      <p:sp>
        <p:nvSpPr>
          <p:cNvPr id="46" name="角丸四角形 45"/>
          <p:cNvSpPr/>
          <p:nvPr/>
        </p:nvSpPr>
        <p:spPr>
          <a:xfrm>
            <a:off x="4042319" y="1206624"/>
            <a:ext cx="5040560" cy="5367148"/>
          </a:xfrm>
          <a:prstGeom prst="roundRect">
            <a:avLst>
              <a:gd name="adj" fmla="val 4920"/>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7" name="正方形/長方形 46"/>
          <p:cNvSpPr/>
          <p:nvPr/>
        </p:nvSpPr>
        <p:spPr>
          <a:xfrm>
            <a:off x="52113" y="1231573"/>
            <a:ext cx="3788729" cy="2898045"/>
          </a:xfrm>
          <a:prstGeom prst="rect">
            <a:avLst/>
          </a:prstGeom>
          <a:solidFill>
            <a:schemeClr val="accent1">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2667576" y="3875704"/>
            <a:ext cx="1286519" cy="253916"/>
          </a:xfrm>
          <a:prstGeom prst="rect">
            <a:avLst/>
          </a:prstGeom>
          <a:noFill/>
        </p:spPr>
        <p:txBody>
          <a:bodyPr wrap="square" rtlCol="0">
            <a:spAutoFit/>
          </a:bodyPr>
          <a:lstStyle/>
          <a:p>
            <a:r>
              <a:rPr kumimoji="1" lang="ja-JP" altLang="en-US" sz="1050" dirty="0" smtClean="0"/>
              <a:t>出典：</a:t>
            </a:r>
            <a:r>
              <a:rPr lang="ja-JP" altLang="en-US" sz="1050" dirty="0" smtClean="0"/>
              <a:t>大阪府調べ</a:t>
            </a:r>
            <a:endParaRPr kumimoji="1" lang="ja-JP" altLang="en-US" sz="1050" dirty="0"/>
          </a:p>
        </p:txBody>
      </p:sp>
      <p:sp>
        <p:nvSpPr>
          <p:cNvPr id="27" name="テキスト ボックス 26"/>
          <p:cNvSpPr txBox="1"/>
          <p:nvPr/>
        </p:nvSpPr>
        <p:spPr>
          <a:xfrm>
            <a:off x="4127788" y="1470032"/>
            <a:ext cx="3468548" cy="396000"/>
          </a:xfrm>
          <a:prstGeom prst="rect">
            <a:avLst/>
          </a:prstGeom>
          <a:noFill/>
          <a:ln>
            <a:noFill/>
          </a:ln>
        </p:spPr>
        <p:txBody>
          <a:bodyPr wrap="square" lIns="36000" tIns="36000" rIns="36000" bIns="36000" rtlCol="0" anchor="t" anchorCtr="0">
            <a:noAutofit/>
          </a:bodyPr>
          <a:lstStyle/>
          <a:p>
            <a:pPr marL="88900" indent="-88900">
              <a:spcBef>
                <a:spcPts val="300"/>
              </a:spcBef>
            </a:pP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■高齢者人口に対する高齢者向け住宅の割合</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全国</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テキスト ボックス 28"/>
          <p:cNvSpPr txBox="1"/>
          <p:nvPr/>
        </p:nvSpPr>
        <p:spPr>
          <a:xfrm>
            <a:off x="4082118" y="3825072"/>
            <a:ext cx="3559887" cy="252000"/>
          </a:xfrm>
          <a:prstGeom prst="rect">
            <a:avLst/>
          </a:prstGeom>
          <a:noFill/>
          <a:ln>
            <a:noFill/>
          </a:ln>
        </p:spPr>
        <p:txBody>
          <a:bodyPr wrap="square" lIns="36000" tIns="36000" rIns="36000" bIns="36000" rtlCol="0" anchor="t" anchorCtr="0">
            <a:noAutofit/>
          </a:bodyPr>
          <a:lstStyle/>
          <a:p>
            <a:pPr marL="88900" indent="-88900">
              <a:spcBef>
                <a:spcPts val="300"/>
              </a:spcBef>
            </a:pP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■サ高住の登録戸数の推移（累積）</a:t>
            </a: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大阪府</a:t>
            </a: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a:t>
            </a:r>
          </a:p>
        </p:txBody>
      </p:sp>
      <p:pic>
        <p:nvPicPr>
          <p:cNvPr id="3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47033" y="3839075"/>
            <a:ext cx="2736418" cy="1957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正方形/長方形 32"/>
          <p:cNvSpPr/>
          <p:nvPr/>
        </p:nvSpPr>
        <p:spPr>
          <a:xfrm>
            <a:off x="9540666" y="5635085"/>
            <a:ext cx="2555819" cy="322014"/>
          </a:xfrm>
          <a:prstGeom prst="rect">
            <a:avLst/>
          </a:prstGeom>
          <a:noFill/>
          <a:ln w="9525">
            <a:noFill/>
            <a:prstDash val="dash"/>
          </a:ln>
        </p:spPr>
        <p:style>
          <a:lnRef idx="2">
            <a:schemeClr val="accent6"/>
          </a:lnRef>
          <a:fillRef idx="1">
            <a:schemeClr val="lt1"/>
          </a:fillRef>
          <a:effectRef idx="0">
            <a:schemeClr val="accent6"/>
          </a:effectRef>
          <a:fontRef idx="minor">
            <a:schemeClr val="dk1"/>
          </a:fontRef>
        </p:style>
        <p:txBody>
          <a:bodyPr rtlCol="0" anchor="ctr"/>
          <a:lstStyle/>
          <a:p>
            <a:r>
              <a:rPr lang="en-US" altLang="ja-JP" sz="500" dirty="0"/>
              <a:t>【</a:t>
            </a:r>
            <a:r>
              <a:rPr lang="ja-JP" altLang="en-US" sz="500" dirty="0" smtClean="0"/>
              <a:t>登録基準</a:t>
            </a:r>
            <a:r>
              <a:rPr lang="en-US" altLang="ja-JP" sz="500" dirty="0" smtClean="0"/>
              <a:t>】</a:t>
            </a:r>
          </a:p>
          <a:p>
            <a:r>
              <a:rPr kumimoji="1" lang="ja-JP" altLang="en-US" sz="500" dirty="0" smtClean="0"/>
              <a:t>・各居住部分の床面積は、原則</a:t>
            </a:r>
            <a:r>
              <a:rPr kumimoji="1" lang="ja-JP" altLang="en-US" sz="500" b="1" dirty="0" smtClean="0">
                <a:solidFill>
                  <a:srgbClr val="FF0000"/>
                </a:solidFill>
              </a:rPr>
              <a:t>２５㎡</a:t>
            </a:r>
            <a:r>
              <a:rPr kumimoji="1" lang="ja-JP" altLang="en-US" sz="500" dirty="0" smtClean="0"/>
              <a:t>以上</a:t>
            </a:r>
            <a:endParaRPr kumimoji="1" lang="en-US" altLang="ja-JP" sz="500" dirty="0" smtClean="0"/>
          </a:p>
          <a:p>
            <a:r>
              <a:rPr lang="ja-JP" altLang="en-US" sz="500" dirty="0" smtClean="0"/>
              <a:t>・ただし、居間、食堂、台所その他の住宅の部分が高齢者が共同して利用するため十分な面積を有する場合は</a:t>
            </a:r>
            <a:r>
              <a:rPr lang="ja-JP" altLang="en-US" sz="500" b="1" dirty="0" smtClean="0">
                <a:solidFill>
                  <a:srgbClr val="FF0000"/>
                </a:solidFill>
              </a:rPr>
              <a:t>１８㎡</a:t>
            </a:r>
            <a:r>
              <a:rPr lang="ja-JP" altLang="en-US" sz="500" dirty="0" smtClean="0"/>
              <a:t>以上</a:t>
            </a:r>
            <a:endParaRPr kumimoji="1" lang="en-US" altLang="ja-JP" sz="500" dirty="0" smtClean="0"/>
          </a:p>
        </p:txBody>
      </p:sp>
      <p:sp>
        <p:nvSpPr>
          <p:cNvPr id="22" name="テキスト ボックス 21"/>
          <p:cNvSpPr txBox="1"/>
          <p:nvPr/>
        </p:nvSpPr>
        <p:spPr>
          <a:xfrm>
            <a:off x="7775791" y="6304907"/>
            <a:ext cx="1381492" cy="246221"/>
          </a:xfrm>
          <a:prstGeom prst="rect">
            <a:avLst/>
          </a:prstGeom>
          <a:noFill/>
        </p:spPr>
        <p:txBody>
          <a:bodyPr wrap="square" rtlCol="0">
            <a:spAutoFit/>
          </a:bodyPr>
          <a:lstStyle/>
          <a:p>
            <a:r>
              <a:rPr lang="ja-JP" altLang="en-US" sz="1000" dirty="0" smtClean="0"/>
              <a:t>出典：大阪府調べ</a:t>
            </a:r>
            <a:endParaRPr kumimoji="1" lang="ja-JP" altLang="en-US" sz="1000" dirty="0"/>
          </a:p>
        </p:txBody>
      </p:sp>
      <p:sp>
        <p:nvSpPr>
          <p:cNvPr id="23" name="スライド番号プレースホルダー 3"/>
          <p:cNvSpPr>
            <a:spLocks noGrp="1"/>
          </p:cNvSpPr>
          <p:nvPr>
            <p:ph type="sldNum" sz="quarter" idx="12"/>
          </p:nvPr>
        </p:nvSpPr>
        <p:spPr>
          <a:xfrm>
            <a:off x="8368281" y="6597352"/>
            <a:ext cx="775471" cy="270321"/>
          </a:xfrm>
        </p:spPr>
        <p:txBody>
          <a:bodyPr/>
          <a:lstStyle/>
          <a:p>
            <a:fld id="{6C81B660-91B5-4B89-8AE3-65DE466522A0}" type="slidenum">
              <a:rPr kumimoji="1" lang="ja-JP" altLang="en-US"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a:t>
            </a:fld>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Rectangle 1"/>
          <p:cNvSpPr>
            <a:spLocks noChangeArrowheads="1"/>
          </p:cNvSpPr>
          <p:nvPr/>
        </p:nvSpPr>
        <p:spPr bwMode="auto">
          <a:xfrm>
            <a:off x="0" y="548728"/>
            <a:ext cx="9144000" cy="432000"/>
          </a:xfrm>
          <a:prstGeom prst="rect">
            <a:avLst/>
          </a:prstGeom>
          <a:noFill/>
          <a:ln>
            <a:noFill/>
          </a:ln>
          <a:effectLs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ctr" eaLnBrk="1" hangingPunct="1"/>
            <a:r>
              <a:rPr lang="ja-JP" altLang="en-US" sz="2000" b="1" u="sng"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高齢者</a:t>
            </a:r>
            <a:r>
              <a:rPr lang="ja-JP" altLang="en-US" sz="2000" b="1"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生活支援施設を併設するサービス付き高齢者向け住宅の割合</a:t>
            </a:r>
          </a:p>
        </p:txBody>
      </p:sp>
      <p:sp>
        <p:nvSpPr>
          <p:cNvPr id="52" name="テキスト ボックス 51"/>
          <p:cNvSpPr txBox="1"/>
          <p:nvPr/>
        </p:nvSpPr>
        <p:spPr>
          <a:xfrm>
            <a:off x="207208" y="4221089"/>
            <a:ext cx="1021960" cy="259658"/>
          </a:xfrm>
          <a:prstGeom prst="rect">
            <a:avLst/>
          </a:prstGeom>
          <a:solidFill>
            <a:schemeClr val="accent1">
              <a:lumMod val="75000"/>
            </a:schemeClr>
          </a:solidFill>
          <a:ln>
            <a:noFill/>
          </a:ln>
        </p:spPr>
        <p:txBody>
          <a:bodyPr wrap="square" lIns="0" tIns="0" rIns="0" bIns="0" rtlCol="0" anchor="ctr" anchorCtr="0">
            <a:noAutofit/>
          </a:bodyPr>
          <a:lstStyle/>
          <a:p>
            <a:pPr algn="ctr"/>
            <a:r>
              <a:rPr kumimoji="1" lang="ja-JP" altLang="en-US" sz="1400" b="1" dirty="0" smtClean="0">
                <a:solidFill>
                  <a:schemeClr val="bg1"/>
                </a:solidFill>
                <a:latin typeface="Meiryo UI" panose="020B0604030504040204" pitchFamily="50" charset="-128"/>
                <a:ea typeface="Meiryo UI" panose="020B0604030504040204" pitchFamily="50" charset="-128"/>
              </a:rPr>
              <a:t>関連施策等</a:t>
            </a:r>
            <a:endParaRPr kumimoji="1" lang="ja-JP" altLang="en-US" sz="1400" b="1" dirty="0">
              <a:solidFill>
                <a:schemeClr val="bg1"/>
              </a:solidFill>
              <a:latin typeface="Meiryo UI" panose="020B0604030504040204" pitchFamily="50" charset="-128"/>
              <a:ea typeface="Meiryo UI" panose="020B0604030504040204" pitchFamily="50" charset="-128"/>
            </a:endParaRPr>
          </a:p>
        </p:txBody>
      </p:sp>
      <p:sp>
        <p:nvSpPr>
          <p:cNvPr id="53" name="テキスト ボックス 52"/>
          <p:cNvSpPr txBox="1"/>
          <p:nvPr/>
        </p:nvSpPr>
        <p:spPr>
          <a:xfrm>
            <a:off x="195363" y="1101744"/>
            <a:ext cx="1980728" cy="259658"/>
          </a:xfrm>
          <a:prstGeom prst="rect">
            <a:avLst/>
          </a:prstGeom>
          <a:solidFill>
            <a:schemeClr val="accent1">
              <a:lumMod val="75000"/>
            </a:schemeClr>
          </a:solidFill>
          <a:ln>
            <a:noFill/>
          </a:ln>
        </p:spPr>
        <p:txBody>
          <a:bodyPr wrap="square" lIns="0" tIns="0" rIns="0" bIns="0" rtlCol="0" anchor="ctr" anchorCtr="0">
            <a:noAutofit/>
          </a:bodyPr>
          <a:lstStyle/>
          <a:p>
            <a:pPr algn="ctr"/>
            <a:r>
              <a:rPr lang="ja-JP" altLang="en-US" sz="1400" b="1" dirty="0">
                <a:solidFill>
                  <a:schemeClr val="bg1"/>
                </a:solidFill>
                <a:latin typeface="Meiryo UI" panose="020B0604030504040204" pitchFamily="50" charset="-128"/>
                <a:ea typeface="Meiryo UI" panose="020B0604030504040204" pitchFamily="50" charset="-128"/>
              </a:rPr>
              <a:t>みんなで</a:t>
            </a:r>
            <a:r>
              <a:rPr lang="ja-JP" altLang="en-US" sz="1400" b="1" dirty="0" err="1">
                <a:solidFill>
                  <a:schemeClr val="bg1"/>
                </a:solidFill>
                <a:latin typeface="Meiryo UI" panose="020B0604030504040204" pitchFamily="50" charset="-128"/>
                <a:ea typeface="Meiryo UI" panose="020B0604030504040204" pitchFamily="50" charset="-128"/>
              </a:rPr>
              <a:t>めざ</a:t>
            </a:r>
            <a:r>
              <a:rPr lang="ja-JP" altLang="en-US" sz="1400" b="1" dirty="0">
                <a:solidFill>
                  <a:schemeClr val="bg1"/>
                </a:solidFill>
                <a:latin typeface="Meiryo UI" panose="020B0604030504040204" pitchFamily="50" charset="-128"/>
                <a:ea typeface="Meiryo UI" panose="020B0604030504040204" pitchFamily="50" charset="-128"/>
              </a:rPr>
              <a:t>そう値の推移</a:t>
            </a:r>
          </a:p>
        </p:txBody>
      </p:sp>
      <p:sp>
        <p:nvSpPr>
          <p:cNvPr id="54" name="テキスト ボックス 53"/>
          <p:cNvSpPr txBox="1"/>
          <p:nvPr/>
        </p:nvSpPr>
        <p:spPr>
          <a:xfrm>
            <a:off x="4234502" y="1101744"/>
            <a:ext cx="1071736" cy="259658"/>
          </a:xfrm>
          <a:prstGeom prst="rect">
            <a:avLst/>
          </a:prstGeom>
          <a:solidFill>
            <a:schemeClr val="accent1">
              <a:lumMod val="75000"/>
            </a:schemeClr>
          </a:solidFill>
          <a:ln>
            <a:noFill/>
          </a:ln>
        </p:spPr>
        <p:txBody>
          <a:bodyPr wrap="square" lIns="0" tIns="0" rIns="0" bIns="0" rtlCol="0" anchor="ctr" anchorCtr="0">
            <a:noAutofit/>
          </a:bodyPr>
          <a:lstStyle/>
          <a:p>
            <a:pPr algn="ctr"/>
            <a:r>
              <a:rPr lang="ja-JP" altLang="en-US" sz="1400" b="1" dirty="0">
                <a:solidFill>
                  <a:schemeClr val="bg1"/>
                </a:solidFill>
                <a:latin typeface="Meiryo UI" panose="020B0604030504040204" pitchFamily="50" charset="-128"/>
                <a:ea typeface="Meiryo UI" panose="020B0604030504040204" pitchFamily="50" charset="-128"/>
              </a:rPr>
              <a:t>関係データ等</a:t>
            </a:r>
          </a:p>
        </p:txBody>
      </p:sp>
      <p:sp>
        <p:nvSpPr>
          <p:cNvPr id="20" name="Rectangle 1"/>
          <p:cNvSpPr>
            <a:spLocks noChangeArrowheads="1"/>
          </p:cNvSpPr>
          <p:nvPr/>
        </p:nvSpPr>
        <p:spPr bwMode="auto">
          <a:xfrm>
            <a:off x="0" y="1"/>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．活き活きとくらすことができる住まいと都市の実現</a:t>
            </a:r>
            <a:endPar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4" name="グラフ 23"/>
          <p:cNvGraphicFramePr>
            <a:graphicFrameLocks/>
          </p:cNvGraphicFramePr>
          <p:nvPr>
            <p:extLst>
              <p:ext uri="{D42A27DB-BD31-4B8C-83A1-F6EECF244321}">
                <p14:modId xmlns:p14="http://schemas.microsoft.com/office/powerpoint/2010/main" val="1073648372"/>
              </p:ext>
            </p:extLst>
          </p:nvPr>
        </p:nvGraphicFramePr>
        <p:xfrm>
          <a:off x="63634" y="1442800"/>
          <a:ext cx="3715915" cy="222954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6" name="グラフ 25"/>
          <p:cNvGraphicFramePr>
            <a:graphicFrameLocks/>
          </p:cNvGraphicFramePr>
          <p:nvPr>
            <p:extLst>
              <p:ext uri="{D42A27DB-BD31-4B8C-83A1-F6EECF244321}">
                <p14:modId xmlns:p14="http://schemas.microsoft.com/office/powerpoint/2010/main" val="2494242474"/>
              </p:ext>
            </p:extLst>
          </p:nvPr>
        </p:nvGraphicFramePr>
        <p:xfrm>
          <a:off x="4750422" y="4108153"/>
          <a:ext cx="3776755" cy="2266053"/>
        </p:xfrm>
        <a:graphic>
          <a:graphicData uri="http://schemas.openxmlformats.org/drawingml/2006/chart">
            <c:chart xmlns:c="http://schemas.openxmlformats.org/drawingml/2006/chart" xmlns:r="http://schemas.openxmlformats.org/officeDocument/2006/relationships" r:id="rId5"/>
          </a:graphicData>
        </a:graphic>
      </p:graphicFrame>
      <p:sp>
        <p:nvSpPr>
          <p:cNvPr id="30" name="テキスト ボックス 29"/>
          <p:cNvSpPr txBox="1"/>
          <p:nvPr/>
        </p:nvSpPr>
        <p:spPr>
          <a:xfrm>
            <a:off x="8295797" y="4273130"/>
            <a:ext cx="511608" cy="246221"/>
          </a:xfrm>
          <a:prstGeom prst="rect">
            <a:avLst/>
          </a:prstGeom>
          <a:noFill/>
        </p:spPr>
        <p:txBody>
          <a:bodyPr wrap="square" rtlCol="0">
            <a:spAutoFit/>
          </a:bodyPr>
          <a:lstStyle/>
          <a:p>
            <a:r>
              <a:rPr kumimoji="1" lang="ja-JP" altLang="en-US" sz="1000" dirty="0" smtClean="0"/>
              <a:t>（戸）</a:t>
            </a:r>
            <a:endParaRPr kumimoji="1" lang="ja-JP" altLang="en-US" sz="1000" dirty="0"/>
          </a:p>
        </p:txBody>
      </p:sp>
      <p:graphicFrame>
        <p:nvGraphicFramePr>
          <p:cNvPr id="28" name="グラフ 27"/>
          <p:cNvGraphicFramePr>
            <a:graphicFrameLocks/>
          </p:cNvGraphicFramePr>
          <p:nvPr>
            <p:extLst>
              <p:ext uri="{D42A27DB-BD31-4B8C-83A1-F6EECF244321}">
                <p14:modId xmlns:p14="http://schemas.microsoft.com/office/powerpoint/2010/main" val="2017217684"/>
              </p:ext>
            </p:extLst>
          </p:nvPr>
        </p:nvGraphicFramePr>
        <p:xfrm>
          <a:off x="4770370" y="1718832"/>
          <a:ext cx="3912191" cy="1978234"/>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8335181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角丸四角形 32"/>
          <p:cNvSpPr/>
          <p:nvPr/>
        </p:nvSpPr>
        <p:spPr>
          <a:xfrm>
            <a:off x="63191" y="4374975"/>
            <a:ext cx="3788729" cy="2198797"/>
          </a:xfrm>
          <a:prstGeom prst="roundRect">
            <a:avLst>
              <a:gd name="adj" fmla="val 7252"/>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77800" indent="-177800">
              <a:lnSpc>
                <a:spcPct val="130000"/>
              </a:lnSpc>
            </a:pPr>
            <a:endParaRPr lang="en-US" altLang="ja-JP" sz="1200" dirty="0">
              <a:solidFill>
                <a:schemeClr val="tx1"/>
              </a:solidFill>
            </a:endParaRPr>
          </a:p>
          <a:p>
            <a:pPr marL="266700" indent="-266700">
              <a:lnSpc>
                <a:spcPct val="130000"/>
              </a:lnSpc>
            </a:pPr>
            <a:r>
              <a:rPr lang="ja-JP" altLang="en-US" sz="1200" dirty="0">
                <a:solidFill>
                  <a:schemeClr val="tx1"/>
                </a:solidFill>
              </a:rPr>
              <a:t>（３）活力ある住宅市場の形成</a:t>
            </a:r>
          </a:p>
          <a:p>
            <a:pPr marL="266700" indent="-266700">
              <a:lnSpc>
                <a:spcPct val="130000"/>
              </a:lnSpc>
            </a:pPr>
            <a:r>
              <a:rPr lang="ja-JP" altLang="en-US" sz="1200" dirty="0">
                <a:solidFill>
                  <a:schemeClr val="tx1"/>
                </a:solidFill>
              </a:rPr>
              <a:t>　①分譲マンションの適切な維持管理、良質なストック形成の誘導</a:t>
            </a:r>
          </a:p>
          <a:p>
            <a:pPr marL="177800" indent="-177800" algn="r">
              <a:lnSpc>
                <a:spcPct val="130000"/>
              </a:lnSpc>
            </a:pPr>
            <a:r>
              <a:rPr lang="ja-JP" altLang="en-US" sz="1200" dirty="0" smtClean="0">
                <a:solidFill>
                  <a:schemeClr val="tx1"/>
                </a:solidFill>
              </a:rPr>
              <a:t>など</a:t>
            </a:r>
            <a:endParaRPr lang="en-US" altLang="ja-JP" sz="1200" dirty="0">
              <a:solidFill>
                <a:schemeClr val="tx1"/>
              </a:solidFill>
            </a:endParaRPr>
          </a:p>
        </p:txBody>
      </p:sp>
      <p:sp>
        <p:nvSpPr>
          <p:cNvPr id="34" name="角丸四角形 33"/>
          <p:cNvSpPr/>
          <p:nvPr/>
        </p:nvSpPr>
        <p:spPr>
          <a:xfrm>
            <a:off x="4042319" y="1206624"/>
            <a:ext cx="5040560" cy="5367148"/>
          </a:xfrm>
          <a:prstGeom prst="roundRect">
            <a:avLst>
              <a:gd name="adj" fmla="val 4920"/>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5" name="正方形/長方形 34"/>
          <p:cNvSpPr/>
          <p:nvPr/>
        </p:nvSpPr>
        <p:spPr>
          <a:xfrm>
            <a:off x="52113" y="1231573"/>
            <a:ext cx="3788729" cy="2898045"/>
          </a:xfrm>
          <a:prstGeom prst="rect">
            <a:avLst/>
          </a:prstGeom>
          <a:solidFill>
            <a:schemeClr val="accent1">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2554321" y="3875704"/>
            <a:ext cx="1286519" cy="253916"/>
          </a:xfrm>
          <a:prstGeom prst="rect">
            <a:avLst/>
          </a:prstGeom>
          <a:noFill/>
        </p:spPr>
        <p:txBody>
          <a:bodyPr wrap="square" rtlCol="0">
            <a:spAutoFit/>
          </a:bodyPr>
          <a:lstStyle/>
          <a:p>
            <a:r>
              <a:rPr kumimoji="1" lang="ja-JP" altLang="en-US" sz="1050" dirty="0" smtClean="0"/>
              <a:t>出典：</a:t>
            </a:r>
            <a:r>
              <a:rPr lang="ja-JP" altLang="en-US" sz="1050" dirty="0" smtClean="0"/>
              <a:t>大阪府調べ</a:t>
            </a:r>
            <a:endParaRPr kumimoji="1" lang="ja-JP" altLang="en-US" sz="1050" dirty="0"/>
          </a:p>
        </p:txBody>
      </p:sp>
      <p:sp>
        <p:nvSpPr>
          <p:cNvPr id="13" name="スライド番号プレースホルダー 3"/>
          <p:cNvSpPr txBox="1">
            <a:spLocks/>
          </p:cNvSpPr>
          <p:nvPr/>
        </p:nvSpPr>
        <p:spPr>
          <a:xfrm>
            <a:off x="8368281" y="6597352"/>
            <a:ext cx="775471" cy="270321"/>
          </a:xfrm>
          <a:prstGeom prst="rect">
            <a:avLst/>
          </a:prstGeom>
        </p:spPr>
        <p:txBody>
          <a:bodyPr vert="horz" lIns="91429" tIns="45715" rIns="91429" bIns="45715" rtlCol="0" anchor="ctr"/>
          <a:lstStyle>
            <a:defPPr>
              <a:defRPr lang="ja-JP"/>
            </a:defPPr>
            <a:lvl1pPr marL="0" algn="r" defTabSz="914290" rtl="0" eaLnBrk="1" latinLnBrk="0" hangingPunct="1">
              <a:defRPr kumimoji="1" sz="1200" kern="1200">
                <a:solidFill>
                  <a:schemeClr val="tx1">
                    <a:tint val="75000"/>
                  </a:schemeClr>
                </a:solidFill>
                <a:latin typeface="+mn-lt"/>
                <a:ea typeface="+mn-ea"/>
                <a:cs typeface="+mn-cs"/>
              </a:defRPr>
            </a:lvl1pPr>
            <a:lvl2pPr marL="457145" algn="l" defTabSz="914290" rtl="0" eaLnBrk="1" latinLnBrk="0" hangingPunct="1">
              <a:defRPr kumimoji="1" sz="1800" kern="1200">
                <a:solidFill>
                  <a:schemeClr val="tx1"/>
                </a:solidFill>
                <a:latin typeface="+mn-lt"/>
                <a:ea typeface="+mn-ea"/>
                <a:cs typeface="+mn-cs"/>
              </a:defRPr>
            </a:lvl2pPr>
            <a:lvl3pPr marL="914290" algn="l" defTabSz="914290" rtl="0" eaLnBrk="1" latinLnBrk="0" hangingPunct="1">
              <a:defRPr kumimoji="1" sz="1800" kern="1200">
                <a:solidFill>
                  <a:schemeClr val="tx1"/>
                </a:solidFill>
                <a:latin typeface="+mn-lt"/>
                <a:ea typeface="+mn-ea"/>
                <a:cs typeface="+mn-cs"/>
              </a:defRPr>
            </a:lvl3pPr>
            <a:lvl4pPr marL="1371435" algn="l" defTabSz="914290" rtl="0" eaLnBrk="1" latinLnBrk="0" hangingPunct="1">
              <a:defRPr kumimoji="1" sz="1800" kern="1200">
                <a:solidFill>
                  <a:schemeClr val="tx1"/>
                </a:solidFill>
                <a:latin typeface="+mn-lt"/>
                <a:ea typeface="+mn-ea"/>
                <a:cs typeface="+mn-cs"/>
              </a:defRPr>
            </a:lvl4pPr>
            <a:lvl5pPr marL="1828581" algn="l" defTabSz="914290" rtl="0" eaLnBrk="1" latinLnBrk="0" hangingPunct="1">
              <a:defRPr kumimoji="1" sz="1800" kern="1200">
                <a:solidFill>
                  <a:schemeClr val="tx1"/>
                </a:solidFill>
                <a:latin typeface="+mn-lt"/>
                <a:ea typeface="+mn-ea"/>
                <a:cs typeface="+mn-cs"/>
              </a:defRPr>
            </a:lvl5pPr>
            <a:lvl6pPr marL="2285726" algn="l" defTabSz="914290" rtl="0" eaLnBrk="1" latinLnBrk="0" hangingPunct="1">
              <a:defRPr kumimoji="1" sz="1800" kern="1200">
                <a:solidFill>
                  <a:schemeClr val="tx1"/>
                </a:solidFill>
                <a:latin typeface="+mn-lt"/>
                <a:ea typeface="+mn-ea"/>
                <a:cs typeface="+mn-cs"/>
              </a:defRPr>
            </a:lvl6pPr>
            <a:lvl7pPr marL="2742871" algn="l" defTabSz="914290" rtl="0" eaLnBrk="1" latinLnBrk="0" hangingPunct="1">
              <a:defRPr kumimoji="1" sz="1800" kern="1200">
                <a:solidFill>
                  <a:schemeClr val="tx1"/>
                </a:solidFill>
                <a:latin typeface="+mn-lt"/>
                <a:ea typeface="+mn-ea"/>
                <a:cs typeface="+mn-cs"/>
              </a:defRPr>
            </a:lvl7pPr>
            <a:lvl8pPr marL="3200016" algn="l" defTabSz="914290" rtl="0" eaLnBrk="1" latinLnBrk="0" hangingPunct="1">
              <a:defRPr kumimoji="1" sz="1800" kern="1200">
                <a:solidFill>
                  <a:schemeClr val="tx1"/>
                </a:solidFill>
                <a:latin typeface="+mn-lt"/>
                <a:ea typeface="+mn-ea"/>
                <a:cs typeface="+mn-cs"/>
              </a:defRPr>
            </a:lvl8pPr>
            <a:lvl9pPr marL="3657161" algn="l" defTabSz="914290" rtl="0" eaLnBrk="1" latinLnBrk="0" hangingPunct="1">
              <a:defRPr kumimoji="1" sz="1800" kern="1200">
                <a:solidFill>
                  <a:schemeClr val="tx1"/>
                </a:solidFill>
                <a:latin typeface="+mn-lt"/>
                <a:ea typeface="+mn-ea"/>
                <a:cs typeface="+mn-cs"/>
              </a:defRPr>
            </a:lvl9pPr>
          </a:lstStyle>
          <a:p>
            <a:fld id="{6C81B660-91B5-4B89-8AE3-65DE466522A0}" type="slidenum">
              <a:rPr lang="ja-JP" altLang="en-US"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pPr/>
              <a:t>21</a:t>
            </a:fld>
            <a:endPar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p:cNvSpPr txBox="1"/>
          <p:nvPr/>
        </p:nvSpPr>
        <p:spPr>
          <a:xfrm>
            <a:off x="4184264" y="1385462"/>
            <a:ext cx="4924240" cy="261610"/>
          </a:xfrm>
          <a:prstGeom prst="rect">
            <a:avLst/>
          </a:prstGeom>
          <a:noFill/>
        </p:spPr>
        <p:txBody>
          <a:bodyPr wrap="square" rtlCol="0">
            <a:spAutoFit/>
          </a:bodyPr>
          <a:lstStyle/>
          <a:p>
            <a:r>
              <a:rPr kumimoji="1" lang="ja-JP" altLang="en-US" sz="1100" dirty="0" smtClean="0"/>
              <a:t>■</a:t>
            </a:r>
            <a:r>
              <a:rPr lang="ja-JP" altLang="en-US" sz="1100" dirty="0"/>
              <a:t>大阪府分譲</a:t>
            </a:r>
            <a:r>
              <a:rPr lang="ja-JP" altLang="en-US" sz="1100" dirty="0" smtClean="0"/>
              <a:t>マンション管理・建替えサポートシステム推進協議会への相談件数</a:t>
            </a:r>
            <a:endParaRPr kumimoji="1" lang="ja-JP" altLang="en-US" sz="1100" dirty="0"/>
          </a:p>
        </p:txBody>
      </p:sp>
      <p:sp>
        <p:nvSpPr>
          <p:cNvPr id="26" name="テキスト ボックス 25"/>
          <p:cNvSpPr txBox="1"/>
          <p:nvPr/>
        </p:nvSpPr>
        <p:spPr>
          <a:xfrm>
            <a:off x="4181667" y="3223093"/>
            <a:ext cx="1974509" cy="261610"/>
          </a:xfrm>
          <a:prstGeom prst="rect">
            <a:avLst/>
          </a:prstGeom>
          <a:noFill/>
        </p:spPr>
        <p:txBody>
          <a:bodyPr wrap="square" rtlCol="0">
            <a:spAutoFit/>
          </a:bodyPr>
          <a:lstStyle/>
          <a:p>
            <a:r>
              <a:rPr kumimoji="1" lang="ja-JP" altLang="en-US" sz="1100" dirty="0" smtClean="0"/>
              <a:t>■相談アドバイザー派遣件数</a:t>
            </a:r>
            <a:endParaRPr kumimoji="1" lang="ja-JP" altLang="en-US" sz="1100" dirty="0"/>
          </a:p>
        </p:txBody>
      </p:sp>
      <p:sp>
        <p:nvSpPr>
          <p:cNvPr id="27" name="テキスト ボックス 26"/>
          <p:cNvSpPr txBox="1"/>
          <p:nvPr/>
        </p:nvSpPr>
        <p:spPr>
          <a:xfrm>
            <a:off x="4248999" y="4872614"/>
            <a:ext cx="1974509" cy="261610"/>
          </a:xfrm>
          <a:prstGeom prst="rect">
            <a:avLst/>
          </a:prstGeom>
          <a:noFill/>
        </p:spPr>
        <p:txBody>
          <a:bodyPr wrap="square" rtlCol="0">
            <a:spAutoFit/>
          </a:bodyPr>
          <a:lstStyle/>
          <a:p>
            <a:r>
              <a:rPr kumimoji="1" lang="ja-JP" altLang="en-US" sz="1100" dirty="0" smtClean="0"/>
              <a:t>■実務アドバイザー派遣件数</a:t>
            </a:r>
            <a:endParaRPr kumimoji="1" lang="ja-JP" altLang="en-US" sz="1100" dirty="0"/>
          </a:p>
        </p:txBody>
      </p:sp>
      <p:sp>
        <p:nvSpPr>
          <p:cNvPr id="28" name="テキスト ボックス 27"/>
          <p:cNvSpPr txBox="1"/>
          <p:nvPr/>
        </p:nvSpPr>
        <p:spPr>
          <a:xfrm>
            <a:off x="7857481" y="6343437"/>
            <a:ext cx="1286519" cy="253916"/>
          </a:xfrm>
          <a:prstGeom prst="rect">
            <a:avLst/>
          </a:prstGeom>
          <a:noFill/>
        </p:spPr>
        <p:txBody>
          <a:bodyPr wrap="square" rtlCol="0">
            <a:spAutoFit/>
          </a:bodyPr>
          <a:lstStyle/>
          <a:p>
            <a:r>
              <a:rPr kumimoji="1" lang="ja-JP" altLang="en-US" sz="1050" dirty="0" smtClean="0"/>
              <a:t>出典：</a:t>
            </a:r>
            <a:r>
              <a:rPr lang="ja-JP" altLang="en-US" sz="1050" dirty="0" smtClean="0"/>
              <a:t>大阪府調べ</a:t>
            </a:r>
            <a:endParaRPr kumimoji="1" lang="ja-JP" altLang="en-US" sz="1050" dirty="0"/>
          </a:p>
        </p:txBody>
      </p:sp>
      <p:sp>
        <p:nvSpPr>
          <p:cNvPr id="29" name="テキスト ボックス 28"/>
          <p:cNvSpPr txBox="1"/>
          <p:nvPr/>
        </p:nvSpPr>
        <p:spPr>
          <a:xfrm>
            <a:off x="7313750" y="4971768"/>
            <a:ext cx="511608" cy="246221"/>
          </a:xfrm>
          <a:prstGeom prst="rect">
            <a:avLst/>
          </a:prstGeom>
          <a:noFill/>
        </p:spPr>
        <p:txBody>
          <a:bodyPr wrap="square" rtlCol="0">
            <a:spAutoFit/>
          </a:bodyPr>
          <a:lstStyle/>
          <a:p>
            <a:r>
              <a:rPr kumimoji="1" lang="ja-JP" altLang="en-US" sz="1000" dirty="0" smtClean="0"/>
              <a:t>（件）</a:t>
            </a:r>
            <a:endParaRPr kumimoji="1" lang="ja-JP" altLang="en-US" sz="1000" dirty="0"/>
          </a:p>
        </p:txBody>
      </p:sp>
      <p:sp>
        <p:nvSpPr>
          <p:cNvPr id="30" name="テキスト ボックス 29"/>
          <p:cNvSpPr txBox="1"/>
          <p:nvPr/>
        </p:nvSpPr>
        <p:spPr>
          <a:xfrm>
            <a:off x="7269159" y="3348404"/>
            <a:ext cx="511608" cy="246221"/>
          </a:xfrm>
          <a:prstGeom prst="rect">
            <a:avLst/>
          </a:prstGeom>
          <a:noFill/>
        </p:spPr>
        <p:txBody>
          <a:bodyPr wrap="square" rtlCol="0">
            <a:spAutoFit/>
          </a:bodyPr>
          <a:lstStyle/>
          <a:p>
            <a:r>
              <a:rPr kumimoji="1" lang="ja-JP" altLang="en-US" sz="1000" dirty="0" smtClean="0"/>
              <a:t>（件）</a:t>
            </a:r>
            <a:endParaRPr kumimoji="1" lang="ja-JP" altLang="en-US" sz="1000" dirty="0"/>
          </a:p>
        </p:txBody>
      </p:sp>
      <p:sp>
        <p:nvSpPr>
          <p:cNvPr id="39" name="Rectangle 1"/>
          <p:cNvSpPr>
            <a:spLocks noChangeArrowheads="1"/>
          </p:cNvSpPr>
          <p:nvPr/>
        </p:nvSpPr>
        <p:spPr bwMode="auto">
          <a:xfrm>
            <a:off x="0" y="548728"/>
            <a:ext cx="9144000" cy="432000"/>
          </a:xfrm>
          <a:prstGeom prst="rect">
            <a:avLst/>
          </a:prstGeom>
          <a:noFill/>
          <a:ln>
            <a:noFill/>
          </a:ln>
          <a:effectLs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ctr" eaLnBrk="1" hangingPunct="1"/>
            <a:r>
              <a:rPr lang="ja-JP" altLang="en-US" sz="2000" b="1" u="sng"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マンション</a:t>
            </a:r>
            <a:r>
              <a:rPr lang="ja-JP" altLang="en-US" sz="2000" b="1"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の建替え等の件数</a:t>
            </a:r>
          </a:p>
        </p:txBody>
      </p:sp>
      <p:sp>
        <p:nvSpPr>
          <p:cNvPr id="40" name="テキスト ボックス 39"/>
          <p:cNvSpPr txBox="1"/>
          <p:nvPr/>
        </p:nvSpPr>
        <p:spPr>
          <a:xfrm>
            <a:off x="207208" y="4221089"/>
            <a:ext cx="1021960" cy="259658"/>
          </a:xfrm>
          <a:prstGeom prst="rect">
            <a:avLst/>
          </a:prstGeom>
          <a:solidFill>
            <a:schemeClr val="accent1">
              <a:lumMod val="75000"/>
            </a:schemeClr>
          </a:solidFill>
          <a:ln>
            <a:noFill/>
          </a:ln>
        </p:spPr>
        <p:txBody>
          <a:bodyPr wrap="square" lIns="0" tIns="0" rIns="0" bIns="0" rtlCol="0" anchor="ctr" anchorCtr="0">
            <a:noAutofit/>
          </a:bodyPr>
          <a:lstStyle/>
          <a:p>
            <a:pPr algn="ctr"/>
            <a:r>
              <a:rPr kumimoji="1" lang="ja-JP" altLang="en-US" sz="1400" b="1" dirty="0" smtClean="0">
                <a:solidFill>
                  <a:schemeClr val="bg1"/>
                </a:solidFill>
                <a:latin typeface="Meiryo UI" panose="020B0604030504040204" pitchFamily="50" charset="-128"/>
                <a:ea typeface="Meiryo UI" panose="020B0604030504040204" pitchFamily="50" charset="-128"/>
              </a:rPr>
              <a:t>関連施策等</a:t>
            </a:r>
            <a:endParaRPr kumimoji="1" lang="ja-JP" altLang="en-US" sz="1400" b="1" dirty="0">
              <a:solidFill>
                <a:schemeClr val="bg1"/>
              </a:solidFill>
              <a:latin typeface="Meiryo UI" panose="020B0604030504040204" pitchFamily="50" charset="-128"/>
              <a:ea typeface="Meiryo UI" panose="020B0604030504040204" pitchFamily="50" charset="-128"/>
            </a:endParaRPr>
          </a:p>
        </p:txBody>
      </p:sp>
      <p:sp>
        <p:nvSpPr>
          <p:cNvPr id="41" name="テキスト ボックス 40"/>
          <p:cNvSpPr txBox="1"/>
          <p:nvPr/>
        </p:nvSpPr>
        <p:spPr>
          <a:xfrm>
            <a:off x="195363" y="1101744"/>
            <a:ext cx="1980728" cy="259658"/>
          </a:xfrm>
          <a:prstGeom prst="rect">
            <a:avLst/>
          </a:prstGeom>
          <a:solidFill>
            <a:schemeClr val="accent1">
              <a:lumMod val="75000"/>
            </a:schemeClr>
          </a:solidFill>
          <a:ln>
            <a:noFill/>
          </a:ln>
        </p:spPr>
        <p:txBody>
          <a:bodyPr wrap="square" lIns="0" tIns="0" rIns="0" bIns="0" rtlCol="0" anchor="ctr" anchorCtr="0">
            <a:noAutofit/>
          </a:bodyPr>
          <a:lstStyle/>
          <a:p>
            <a:pPr algn="ctr"/>
            <a:r>
              <a:rPr lang="ja-JP" altLang="en-US" sz="1400" b="1" dirty="0">
                <a:solidFill>
                  <a:schemeClr val="bg1"/>
                </a:solidFill>
                <a:latin typeface="Meiryo UI" panose="020B0604030504040204" pitchFamily="50" charset="-128"/>
                <a:ea typeface="Meiryo UI" panose="020B0604030504040204" pitchFamily="50" charset="-128"/>
              </a:rPr>
              <a:t>みんなで</a:t>
            </a:r>
            <a:r>
              <a:rPr lang="ja-JP" altLang="en-US" sz="1400" b="1" dirty="0" err="1">
                <a:solidFill>
                  <a:schemeClr val="bg1"/>
                </a:solidFill>
                <a:latin typeface="Meiryo UI" panose="020B0604030504040204" pitchFamily="50" charset="-128"/>
                <a:ea typeface="Meiryo UI" panose="020B0604030504040204" pitchFamily="50" charset="-128"/>
              </a:rPr>
              <a:t>めざ</a:t>
            </a:r>
            <a:r>
              <a:rPr lang="ja-JP" altLang="en-US" sz="1400" b="1" dirty="0">
                <a:solidFill>
                  <a:schemeClr val="bg1"/>
                </a:solidFill>
                <a:latin typeface="Meiryo UI" panose="020B0604030504040204" pitchFamily="50" charset="-128"/>
                <a:ea typeface="Meiryo UI" panose="020B0604030504040204" pitchFamily="50" charset="-128"/>
              </a:rPr>
              <a:t>そう値の推移</a:t>
            </a:r>
          </a:p>
        </p:txBody>
      </p:sp>
      <p:sp>
        <p:nvSpPr>
          <p:cNvPr id="42" name="テキスト ボックス 41"/>
          <p:cNvSpPr txBox="1"/>
          <p:nvPr/>
        </p:nvSpPr>
        <p:spPr>
          <a:xfrm>
            <a:off x="4234502" y="1101744"/>
            <a:ext cx="1071736" cy="259658"/>
          </a:xfrm>
          <a:prstGeom prst="rect">
            <a:avLst/>
          </a:prstGeom>
          <a:solidFill>
            <a:schemeClr val="accent1">
              <a:lumMod val="75000"/>
            </a:schemeClr>
          </a:solidFill>
          <a:ln>
            <a:noFill/>
          </a:ln>
        </p:spPr>
        <p:txBody>
          <a:bodyPr wrap="square" lIns="0" tIns="0" rIns="0" bIns="0" rtlCol="0" anchor="ctr" anchorCtr="0">
            <a:noAutofit/>
          </a:bodyPr>
          <a:lstStyle/>
          <a:p>
            <a:pPr algn="ctr"/>
            <a:r>
              <a:rPr lang="ja-JP" altLang="en-US" sz="1400" b="1" dirty="0">
                <a:solidFill>
                  <a:schemeClr val="bg1"/>
                </a:solidFill>
                <a:latin typeface="Meiryo UI" panose="020B0604030504040204" pitchFamily="50" charset="-128"/>
                <a:ea typeface="Meiryo UI" panose="020B0604030504040204" pitchFamily="50" charset="-128"/>
              </a:rPr>
              <a:t>関係データ等</a:t>
            </a:r>
          </a:p>
        </p:txBody>
      </p:sp>
      <p:sp>
        <p:nvSpPr>
          <p:cNvPr id="31" name="Rectangle 1"/>
          <p:cNvSpPr>
            <a:spLocks noChangeArrowheads="1"/>
          </p:cNvSpPr>
          <p:nvPr/>
        </p:nvSpPr>
        <p:spPr bwMode="auto">
          <a:xfrm>
            <a:off x="0" y="1"/>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．活き活きとくらすことができる住まいと都市の実現</a:t>
            </a:r>
            <a:endPar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2" name="グラフ 31"/>
          <p:cNvGraphicFramePr>
            <a:graphicFrameLocks/>
          </p:cNvGraphicFramePr>
          <p:nvPr>
            <p:extLst>
              <p:ext uri="{D42A27DB-BD31-4B8C-83A1-F6EECF244321}">
                <p14:modId xmlns:p14="http://schemas.microsoft.com/office/powerpoint/2010/main" val="2594579763"/>
              </p:ext>
            </p:extLst>
          </p:nvPr>
        </p:nvGraphicFramePr>
        <p:xfrm>
          <a:off x="120762" y="1516267"/>
          <a:ext cx="3612690" cy="216761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7" name="グラフ 36"/>
          <p:cNvGraphicFramePr>
            <a:graphicFrameLocks/>
          </p:cNvGraphicFramePr>
          <p:nvPr>
            <p:extLst>
              <p:ext uri="{D42A27DB-BD31-4B8C-83A1-F6EECF244321}">
                <p14:modId xmlns:p14="http://schemas.microsoft.com/office/powerpoint/2010/main" val="2303580239"/>
              </p:ext>
            </p:extLst>
          </p:nvPr>
        </p:nvGraphicFramePr>
        <p:xfrm>
          <a:off x="5025895" y="1715094"/>
          <a:ext cx="2731341" cy="163880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8" name="グラフ 37"/>
          <p:cNvGraphicFramePr>
            <a:graphicFrameLocks/>
          </p:cNvGraphicFramePr>
          <p:nvPr>
            <p:extLst>
              <p:ext uri="{D42A27DB-BD31-4B8C-83A1-F6EECF244321}">
                <p14:modId xmlns:p14="http://schemas.microsoft.com/office/powerpoint/2010/main" val="3602078387"/>
              </p:ext>
            </p:extLst>
          </p:nvPr>
        </p:nvGraphicFramePr>
        <p:xfrm>
          <a:off x="5004048" y="3366412"/>
          <a:ext cx="2732846" cy="1639708"/>
        </p:xfrm>
        <a:graphic>
          <a:graphicData uri="http://schemas.openxmlformats.org/drawingml/2006/chart">
            <c:chart xmlns:c="http://schemas.openxmlformats.org/drawingml/2006/chart" xmlns:r="http://schemas.openxmlformats.org/officeDocument/2006/relationships" r:id="rId5"/>
          </a:graphicData>
        </a:graphic>
      </p:graphicFrame>
      <p:sp>
        <p:nvSpPr>
          <p:cNvPr id="2" name="テキスト ボックス 1"/>
          <p:cNvSpPr txBox="1"/>
          <p:nvPr/>
        </p:nvSpPr>
        <p:spPr>
          <a:xfrm>
            <a:off x="7280080" y="1647072"/>
            <a:ext cx="511608" cy="246221"/>
          </a:xfrm>
          <a:prstGeom prst="rect">
            <a:avLst/>
          </a:prstGeom>
          <a:noFill/>
        </p:spPr>
        <p:txBody>
          <a:bodyPr wrap="square" rtlCol="0">
            <a:spAutoFit/>
          </a:bodyPr>
          <a:lstStyle/>
          <a:p>
            <a:r>
              <a:rPr kumimoji="1" lang="ja-JP" altLang="en-US" sz="1000" dirty="0" smtClean="0"/>
              <a:t>（件）</a:t>
            </a:r>
            <a:endParaRPr kumimoji="1" lang="ja-JP" altLang="en-US" sz="1000" dirty="0"/>
          </a:p>
        </p:txBody>
      </p:sp>
      <p:graphicFrame>
        <p:nvGraphicFramePr>
          <p:cNvPr id="43" name="グラフ 42"/>
          <p:cNvGraphicFramePr>
            <a:graphicFrameLocks/>
          </p:cNvGraphicFramePr>
          <p:nvPr>
            <p:extLst>
              <p:ext uri="{D42A27DB-BD31-4B8C-83A1-F6EECF244321}">
                <p14:modId xmlns:p14="http://schemas.microsoft.com/office/powerpoint/2010/main" val="1573826318"/>
              </p:ext>
            </p:extLst>
          </p:nvPr>
        </p:nvGraphicFramePr>
        <p:xfrm>
          <a:off x="5014714" y="5017312"/>
          <a:ext cx="2766053" cy="1659632"/>
        </p:xfrm>
        <a:graphic>
          <a:graphicData uri="http://schemas.openxmlformats.org/drawingml/2006/chart">
            <c:chart xmlns:c="http://schemas.openxmlformats.org/drawingml/2006/chart" xmlns:r="http://schemas.openxmlformats.org/officeDocument/2006/relationships" r:id="rId6"/>
          </a:graphicData>
        </a:graphic>
      </p:graphicFrame>
      <p:sp>
        <p:nvSpPr>
          <p:cNvPr id="44" name="テキスト ボックス 43"/>
          <p:cNvSpPr txBox="1"/>
          <p:nvPr/>
        </p:nvSpPr>
        <p:spPr>
          <a:xfrm>
            <a:off x="9828584" y="3843385"/>
            <a:ext cx="1080120" cy="369332"/>
          </a:xfrm>
          <a:prstGeom prst="rect">
            <a:avLst/>
          </a:prstGeom>
          <a:noFill/>
          <a:ln>
            <a:solidFill>
              <a:schemeClr val="tx1"/>
            </a:solidFill>
          </a:ln>
        </p:spPr>
        <p:txBody>
          <a:bodyPr wrap="square" rtlCol="0">
            <a:spAutoFit/>
          </a:bodyPr>
          <a:lstStyle/>
          <a:p>
            <a:pPr algn="ctr"/>
            <a:r>
              <a:rPr lang="ja-JP" altLang="en-US" b="1" dirty="0"/>
              <a:t>済</a:t>
            </a:r>
            <a:endParaRPr kumimoji="1" lang="ja-JP" altLang="en-US" b="1" dirty="0"/>
          </a:p>
        </p:txBody>
      </p:sp>
    </p:spTree>
    <p:extLst>
      <p:ext uri="{BB962C8B-B14F-4D97-AF65-F5344CB8AC3E}">
        <p14:creationId xmlns:p14="http://schemas.microsoft.com/office/powerpoint/2010/main" val="30320717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642569869"/>
              </p:ext>
            </p:extLst>
          </p:nvPr>
        </p:nvGraphicFramePr>
        <p:xfrm>
          <a:off x="122671" y="898376"/>
          <a:ext cx="8898657" cy="5638800"/>
        </p:xfrm>
        <a:graphic>
          <a:graphicData uri="http://schemas.openxmlformats.org/drawingml/2006/table">
            <a:tbl>
              <a:tblPr firstRow="1" bandRow="1">
                <a:tableStyleId>{5C22544A-7EE6-4342-B048-85BDC9FD1C3A}</a:tableStyleId>
              </a:tblPr>
              <a:tblGrid>
                <a:gridCol w="2698204"/>
                <a:gridCol w="6200453"/>
              </a:tblGrid>
              <a:tr h="198834">
                <a:tc>
                  <a:txBody>
                    <a:bodyPr/>
                    <a:lstStyle/>
                    <a:p>
                      <a:pPr algn="ctr">
                        <a:lnSpc>
                          <a:spcPct val="100000"/>
                        </a:lnSpc>
                        <a:spcBef>
                          <a:spcPts val="0"/>
                        </a:spcBef>
                        <a:spcAft>
                          <a:spcPts val="0"/>
                        </a:spcAft>
                      </a:pPr>
                      <a:r>
                        <a:rPr kumimoji="1" lang="ja-JP" altLang="en-US" sz="1050" u="none" dirty="0" smtClean="0">
                          <a:latin typeface="HGPｺﾞｼｯｸM" panose="020B0600000000000000" pitchFamily="50" charset="-128"/>
                          <a:ea typeface="HGPｺﾞｼｯｸM" panose="020B0600000000000000" pitchFamily="50" charset="-128"/>
                        </a:rPr>
                        <a:t>施策の方向性</a:t>
                      </a:r>
                      <a:endParaRPr kumimoji="1" lang="ja-JP" altLang="en-US" sz="1050" u="none" dirty="0">
                        <a:latin typeface="HGPｺﾞｼｯｸM" panose="020B0600000000000000" pitchFamily="50" charset="-128"/>
                        <a:ea typeface="HGPｺﾞｼｯｸM" panose="020B0600000000000000" pitchFamily="50" charset="-128"/>
                      </a:endParaRPr>
                    </a:p>
                  </a:txBody>
                  <a:tcPr marL="84406" marR="84406"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lnSpc>
                          <a:spcPct val="100000"/>
                        </a:lnSpc>
                        <a:spcBef>
                          <a:spcPts val="0"/>
                        </a:spcBef>
                        <a:spcAft>
                          <a:spcPts val="0"/>
                        </a:spcAft>
                      </a:pPr>
                      <a:r>
                        <a:rPr kumimoji="1" lang="ja-JP" altLang="en-US" sz="1050" u="none" dirty="0" smtClean="0">
                          <a:latin typeface="HGPｺﾞｼｯｸM" panose="020B0600000000000000" pitchFamily="50" charset="-128"/>
                          <a:ea typeface="HGPｺﾞｼｯｸM" panose="020B0600000000000000" pitchFamily="50" charset="-128"/>
                        </a:rPr>
                        <a:t>進捗状況（平成</a:t>
                      </a:r>
                      <a:r>
                        <a:rPr kumimoji="1" lang="en-US" altLang="ja-JP" sz="1050" u="none" dirty="0" smtClean="0">
                          <a:latin typeface="HGPｺﾞｼｯｸM" panose="020B0600000000000000" pitchFamily="50" charset="-128"/>
                          <a:ea typeface="HGPｺﾞｼｯｸM" panose="020B0600000000000000" pitchFamily="50" charset="-128"/>
                        </a:rPr>
                        <a:t>28</a:t>
                      </a:r>
                      <a:r>
                        <a:rPr kumimoji="1" lang="ja-JP" altLang="en-US" sz="1050" u="none" dirty="0" smtClean="0">
                          <a:latin typeface="HGPｺﾞｼｯｸM" panose="020B0600000000000000" pitchFamily="50" charset="-128"/>
                          <a:ea typeface="HGPｺﾞｼｯｸM" panose="020B0600000000000000" pitchFamily="50" charset="-128"/>
                        </a:rPr>
                        <a:t>年度～）</a:t>
                      </a:r>
                      <a:endParaRPr kumimoji="1" lang="ja-JP" altLang="en-US" sz="1050" u="none" dirty="0">
                        <a:latin typeface="HGPｺﾞｼｯｸM" panose="020B0600000000000000" pitchFamily="50" charset="-128"/>
                        <a:ea typeface="HGPｺﾞｼｯｸM" panose="020B0600000000000000" pitchFamily="50" charset="-128"/>
                      </a:endParaRPr>
                    </a:p>
                  </a:txBody>
                  <a:tcPr marL="84406" marR="84406" anchor="ctr">
                    <a:lnL w="12700" cmpd="sng">
                      <a:noFill/>
                    </a:lnL>
                    <a:lnR w="12700" cmpd="sng">
                      <a:noFill/>
                    </a:lnR>
                    <a:lnT w="12700" cmpd="sng">
                      <a:noFill/>
                    </a:lnT>
                    <a:lnB w="38100" cmpd="sng">
                      <a:noFill/>
                    </a:lnB>
                    <a:lnTlToBr w="12700" cmpd="sng">
                      <a:noFill/>
                      <a:prstDash val="solid"/>
                    </a:lnTlToBr>
                    <a:lnBlToTr w="12700" cmpd="sng">
                      <a:noFill/>
                      <a:prstDash val="solid"/>
                    </a:lnBlToTr>
                  </a:tcPr>
                </a:tc>
              </a:tr>
              <a:tr h="1980788">
                <a:tc>
                  <a:txBody>
                    <a:bodyPr/>
                    <a:lstStyle/>
                    <a:p>
                      <a:pPr marL="0" marR="0" indent="0" algn="l" defTabSz="914290" rtl="0" eaLnBrk="1" fontAlgn="auto" latinLnBrk="0" hangingPunct="1">
                        <a:lnSpc>
                          <a:spcPts val="1200"/>
                        </a:lnSpc>
                        <a:spcBef>
                          <a:spcPts val="0"/>
                        </a:spcBef>
                        <a:spcAft>
                          <a:spcPts val="0"/>
                        </a:spcAft>
                        <a:buClrTx/>
                        <a:buSzTx/>
                        <a:buFontTx/>
                        <a:buNone/>
                        <a:tabLst/>
                        <a:defRPr/>
                      </a:pPr>
                      <a:r>
                        <a:rPr kumimoji="1" lang="ja-JP" altLang="en-US" sz="1050" b="1" u="sng" kern="1200" dirty="0" smtClean="0">
                          <a:solidFill>
                            <a:schemeClr val="tx1"/>
                          </a:solidFill>
                          <a:effectLst/>
                          <a:latin typeface="HGPｺﾞｼｯｸM" panose="020B0600000000000000" pitchFamily="50" charset="-128"/>
                          <a:ea typeface="HGPｺﾞｼｯｸM" panose="020B0600000000000000" pitchFamily="50" charset="-128"/>
                          <a:cs typeface="+mn-cs"/>
                        </a:rPr>
                        <a:t>①地域特性を活かした魅力あるまちづくりの推進</a:t>
                      </a:r>
                      <a:endParaRPr kumimoji="1" lang="en-US" altLang="ja-JP" sz="1050" b="1" u="sng"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ts val="12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○千里・泉北ＮＴなど、ニュータウンの地域の魅力づくり</a:t>
                      </a:r>
                    </a:p>
                    <a:p>
                      <a:pPr marL="92075" marR="0" indent="-92075" algn="l" defTabSz="914290" rtl="0" eaLnBrk="1" fontAlgn="auto" latinLnBrk="0" hangingPunct="1">
                        <a:lnSpc>
                          <a:spcPts val="12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○公的資産や空家などを活用した地域のくらしを支える多様な機能導入</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ts val="1200"/>
                        </a:lnSpc>
                        <a:spcBef>
                          <a:spcPts val="0"/>
                        </a:spcBef>
                        <a:spcAft>
                          <a:spcPts val="0"/>
                        </a:spcAft>
                        <a:buClrTx/>
                        <a:buSzTx/>
                        <a:buFontTx/>
                        <a:buNone/>
                        <a:tabLst/>
                        <a:defRPr/>
                      </a:pP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ts val="1200"/>
                        </a:lnSpc>
                        <a:spcBef>
                          <a:spcPts val="0"/>
                        </a:spcBef>
                        <a:spcAft>
                          <a:spcPts val="0"/>
                        </a:spcAft>
                        <a:buClrTx/>
                        <a:buSzTx/>
                        <a:buFontTx/>
                        <a:buNone/>
                        <a:tabLst/>
                        <a:defRPr/>
                      </a:pP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ts val="1200"/>
                        </a:lnSpc>
                        <a:spcBef>
                          <a:spcPts val="0"/>
                        </a:spcBef>
                        <a:spcAft>
                          <a:spcPts val="0"/>
                        </a:spcAft>
                        <a:buClrTx/>
                        <a:buSzTx/>
                        <a:buFontTx/>
                        <a:buNone/>
                        <a:tabLst/>
                        <a:defRPr/>
                      </a:pP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ts val="1200"/>
                        </a:lnSpc>
                        <a:spcBef>
                          <a:spcPts val="0"/>
                        </a:spcBef>
                        <a:spcAft>
                          <a:spcPts val="0"/>
                        </a:spcAft>
                        <a:buClrTx/>
                        <a:buSzTx/>
                        <a:buFontTx/>
                        <a:buNone/>
                        <a:tabLst/>
                        <a:defRPr/>
                      </a:pP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ts val="1200"/>
                        </a:lnSpc>
                        <a:spcBef>
                          <a:spcPts val="0"/>
                        </a:spcBef>
                        <a:spcAft>
                          <a:spcPts val="0"/>
                        </a:spcAft>
                        <a:buClrTx/>
                        <a:buSzTx/>
                        <a:buFontTx/>
                        <a:buNone/>
                        <a:tabLst/>
                        <a:defRPr/>
                      </a:pP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ts val="1200"/>
                        </a:lnSpc>
                        <a:spcBef>
                          <a:spcPts val="0"/>
                        </a:spcBef>
                        <a:spcAft>
                          <a:spcPts val="0"/>
                        </a:spcAft>
                        <a:buClrTx/>
                        <a:buSzTx/>
                        <a:buFontTx/>
                        <a:buNone/>
                        <a:tabLst/>
                        <a:defRPr/>
                      </a:pP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ts val="1200"/>
                        </a:lnSpc>
                        <a:spcBef>
                          <a:spcPts val="0"/>
                        </a:spcBef>
                        <a:spcAft>
                          <a:spcPts val="0"/>
                        </a:spcAft>
                        <a:buClrTx/>
                        <a:buSzTx/>
                        <a:buFontTx/>
                        <a:buNone/>
                        <a:tabLst/>
                        <a:defRPr/>
                      </a:pP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ts val="1200"/>
                        </a:lnSpc>
                        <a:spcBef>
                          <a:spcPts val="0"/>
                        </a:spcBef>
                        <a:spcAft>
                          <a:spcPts val="0"/>
                        </a:spcAft>
                        <a:buClrTx/>
                        <a:buSzTx/>
                        <a:buFontTx/>
                        <a:buNone/>
                        <a:tabLst/>
                        <a:defRPr/>
                      </a:pP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38100" cmpd="sng">
                      <a:noFill/>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ts val="1200"/>
                        </a:lnSpc>
                        <a:spcBef>
                          <a:spcPts val="0"/>
                        </a:spcBef>
                        <a:spcAft>
                          <a:spcPts val="0"/>
                        </a:spcAft>
                      </a:pP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ts val="1200"/>
                        </a:lnSpc>
                        <a:spcBef>
                          <a:spcPts val="0"/>
                        </a:spcBef>
                        <a:spcAft>
                          <a:spcPts val="0"/>
                        </a:spcAft>
                      </a:pP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ts val="1200"/>
                        </a:lnSpc>
                        <a:spcBef>
                          <a:spcPts val="0"/>
                        </a:spcBef>
                        <a:spcAft>
                          <a:spcPts val="0"/>
                        </a:spcAft>
                      </a:pP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千里ニュータウン</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p>
                    <a:p>
                      <a:pPr marL="92075" marR="0" indent="-92075" algn="l" defTabSz="914290" rtl="0" eaLnBrk="1" fontAlgn="auto" latinLnBrk="0" hangingPunct="1">
                        <a:lnSpc>
                          <a:spcPts val="1200"/>
                        </a:lnSpc>
                        <a:spcBef>
                          <a:spcPts val="0"/>
                        </a:spcBef>
                        <a:spcAft>
                          <a:spcPts val="0"/>
                        </a:spcAft>
                        <a:buClrTx/>
                        <a:buSzTx/>
                        <a:buFontTx/>
                        <a:buNone/>
                        <a:tabLst/>
                        <a:defRPr/>
                      </a:pPr>
                      <a:r>
                        <a:rPr kumimoji="1" lang="ja-JP" altLang="en-US" sz="1050" u="none"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千里ニュータウン再生連絡協議会を構成する大阪府、豊中市、吹田市、独立行政法人都市再生機構、大阪府住宅供給公社、一般財団法人大阪府タウン管理財団の</a:t>
                      </a:r>
                      <a:r>
                        <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6</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者で「千里ニュータウン再生指針</a:t>
                      </a:r>
                      <a:r>
                        <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2018</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」を策定（</a:t>
                      </a:r>
                      <a:r>
                        <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H30.3</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a:t>
                      </a:r>
                      <a:endParaRPr kumimoji="1" lang="en-US" altLang="ja-JP" sz="1050" u="sng"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ts val="12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千里中央地区活性化ビジョンの実現に向けて、関係者と協議会を</a:t>
                      </a: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H28.7</a:t>
                      </a: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発足、エリアマネジメント部会</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・開発部会</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を開催</a:t>
                      </a:r>
                    </a:p>
                    <a:p>
                      <a:pPr marL="92075" marR="0" indent="-92075" algn="l" defTabSz="914290" rtl="0" eaLnBrk="1" fontAlgn="auto" latinLnBrk="0" hangingPunct="1">
                        <a:lnSpc>
                          <a:spcPts val="1200"/>
                        </a:lnSpc>
                        <a:spcBef>
                          <a:spcPts val="0"/>
                        </a:spcBef>
                        <a:spcAft>
                          <a:spcPts val="0"/>
                        </a:spcAft>
                        <a:buClrTx/>
                        <a:buSzTx/>
                        <a:buFontTx/>
                        <a:buNone/>
                        <a:tabLst/>
                        <a:defRPr/>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・北千里駅周辺活性化ビジョンを策定（</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H28.4</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し、</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関係者とビジョンの具体化を検討</a:t>
                      </a:r>
                      <a:endParaRPr kumimoji="1" lang="en-US" altLang="ja-JP" sz="1050" u="sng"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ts val="12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・府営住宅の</a:t>
                      </a:r>
                      <a:r>
                        <a:rPr kumimoji="1" lang="ja-JP" altLang="en-US"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建替事業</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により創出された土地（活用用地）の売却により</a:t>
                      </a:r>
                      <a:r>
                        <a:rPr kumimoji="1" lang="ja-JP" altLang="en-US"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地域のまちづくりに資する機能を</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導入　　</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活用用地の売却：</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新千里南（障がい者福祉施設）、千里高野台（共同住宅）</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ＰＦＩ事業</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p>
                    <a:p>
                      <a:pPr marL="92075" indent="-92075" algn="l">
                        <a:lnSpc>
                          <a:spcPts val="1200"/>
                        </a:lnSpc>
                        <a:spcBef>
                          <a:spcPts val="0"/>
                        </a:spcBef>
                        <a:spcAft>
                          <a:spcPts val="0"/>
                        </a:spcAft>
                      </a:pP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泉北ニュータウン</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p>
                    <a:p>
                      <a:pPr marL="92075" indent="-92075" algn="l">
                        <a:lnSpc>
                          <a:spcPts val="1200"/>
                        </a:lnSpc>
                        <a:spcBef>
                          <a:spcPts val="0"/>
                        </a:spcBef>
                        <a:spcAft>
                          <a:spcPts val="0"/>
                        </a:spcAft>
                      </a:pPr>
                      <a:r>
                        <a:rPr kumimoji="1" lang="ja-JP" altLang="en-US" sz="1050" kern="1200" baseline="0" dirty="0" smtClean="0">
                          <a:solidFill>
                            <a:schemeClr val="tx1"/>
                          </a:solidFill>
                          <a:effectLst/>
                          <a:latin typeface="HGSｺﾞｼｯｸM" panose="020B0600000000000000" pitchFamily="50" charset="-128"/>
                          <a:ea typeface="HGSｺﾞｼｯｸM" panose="020B0600000000000000" pitchFamily="50" charset="-128"/>
                        </a:rPr>
                        <a:t>・公的賃貸住宅再生に向けた連携を促進するため、泉北ニュータウン再生府市等連携協議会において「泉北ニュータウン公的賃貸住宅再生計画」を改定（</a:t>
                      </a:r>
                      <a:r>
                        <a:rPr kumimoji="1" lang="en-US" altLang="ja-JP" sz="1050" kern="1200" baseline="0" dirty="0" smtClean="0">
                          <a:solidFill>
                            <a:schemeClr val="tx1"/>
                          </a:solidFill>
                          <a:effectLst/>
                          <a:latin typeface="HGSｺﾞｼｯｸM" panose="020B0600000000000000" pitchFamily="50" charset="-128"/>
                          <a:ea typeface="HGSｺﾞｼｯｸM" panose="020B0600000000000000" pitchFamily="50" charset="-128"/>
                        </a:rPr>
                        <a:t>H29.3</a:t>
                      </a:r>
                      <a:r>
                        <a:rPr kumimoji="1" lang="ja-JP" altLang="en-US" sz="1050" kern="1200" baseline="0" dirty="0" smtClean="0">
                          <a:solidFill>
                            <a:schemeClr val="tx1"/>
                          </a:solidFill>
                          <a:effectLst/>
                          <a:latin typeface="HGSｺﾞｼｯｸM" panose="020B0600000000000000" pitchFamily="50" charset="-128"/>
                          <a:ea typeface="HGSｺﾞｼｯｸM" panose="020B0600000000000000" pitchFamily="50" charset="-128"/>
                        </a:rPr>
                        <a:t>）</a:t>
                      </a:r>
                      <a:r>
                        <a:rPr kumimoji="1" lang="ja-JP" altLang="en-US" sz="1050" kern="1200" baseline="0" dirty="0" smtClean="0">
                          <a:solidFill>
                            <a:srgbClr val="FF0000"/>
                          </a:solidFill>
                          <a:effectLst/>
                          <a:latin typeface="HGSｺﾞｼｯｸM" panose="020B0600000000000000" pitchFamily="50" charset="-128"/>
                          <a:ea typeface="HGSｺﾞｼｯｸM" panose="020B0600000000000000" pitchFamily="50" charset="-128"/>
                        </a:rPr>
                        <a:t>し</a:t>
                      </a:r>
                      <a:r>
                        <a:rPr kumimoji="1" lang="ja-JP" altLang="en-US" sz="1050" u="none" kern="1200" baseline="0" dirty="0" smtClean="0">
                          <a:solidFill>
                            <a:srgbClr val="FF0000"/>
                          </a:solidFill>
                          <a:effectLst/>
                          <a:latin typeface="HGSｺﾞｼｯｸM" panose="020B0600000000000000" pitchFamily="50" charset="-128"/>
                          <a:ea typeface="HGSｺﾞｼｯｸM" panose="020B0600000000000000" pitchFamily="50" charset="-128"/>
                        </a:rPr>
                        <a:t>、</a:t>
                      </a:r>
                      <a:r>
                        <a:rPr kumimoji="1" lang="ja-JP" altLang="en-US" sz="1050" u="sng" kern="1200" baseline="0" dirty="0" smtClean="0">
                          <a:solidFill>
                            <a:srgbClr val="FF0000"/>
                          </a:solidFill>
                          <a:effectLst/>
                          <a:latin typeface="HGSｺﾞｼｯｸM" panose="020B0600000000000000" pitchFamily="50" charset="-128"/>
                          <a:ea typeface="HGSｺﾞｼｯｸM" panose="020B0600000000000000" pitchFamily="50" charset="-128"/>
                        </a:rPr>
                        <a:t>関係者と住宅ストックや活用地の活用等について検討</a:t>
                      </a:r>
                      <a:endParaRPr kumimoji="1" lang="en-US" altLang="ja-JP" sz="1050" u="sng" kern="1200" baseline="0" dirty="0" smtClean="0">
                        <a:solidFill>
                          <a:srgbClr val="FF0000"/>
                        </a:solidFill>
                        <a:effectLst/>
                        <a:latin typeface="HGSｺﾞｼｯｸM" panose="020B0600000000000000" pitchFamily="50" charset="-128"/>
                        <a:ea typeface="HGSｺﾞｼｯｸM" panose="020B0600000000000000" pitchFamily="50" charset="-128"/>
                      </a:endParaRPr>
                    </a:p>
                    <a:p>
                      <a:pPr marL="92075" indent="-92075" algn="l">
                        <a:lnSpc>
                          <a:spcPts val="12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・公的賃貸住宅再生計画に基づ</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く取り組みについて、</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民間事業者から相談や提案を受けながら、事業スキーム等の構築を進めていくため「泉北ニュータウンまちづくりプラットフォーム」を設置（</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H29.12</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）し</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説明会及び意見交換会を開催（</a:t>
                      </a:r>
                      <a:r>
                        <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H30.3</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a:t>
                      </a:r>
                      <a:endPar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ts val="1200"/>
                        </a:lnSpc>
                        <a:spcBef>
                          <a:spcPts val="0"/>
                        </a:spcBef>
                        <a:spcAft>
                          <a:spcPts val="0"/>
                        </a:spcAft>
                        <a:buClrTx/>
                        <a:buSzTx/>
                        <a:buFontTx/>
                        <a:buNone/>
                        <a:tabLst/>
                        <a:defRPr/>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・府営住宅ストックの一層の活用拡大を図るため、市町、</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NPO</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等に対し、子育て支援拠点等の設置に関する意向調査を実施するとともに、公営住宅の目的外使用を円滑に進めることが可能となるよう、地域再生計画「府営住宅地域資源化プラン・大阪」を策定</a:t>
                      </a: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H29.3</a:t>
                      </a: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空室活用件数：</a:t>
                      </a:r>
                      <a:r>
                        <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2</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件</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38100" cmpd="sng">
                      <a:noFill/>
                    </a:lnT>
                    <a:lnB w="12700" cap="flat" cmpd="sng" algn="ctr">
                      <a:noFill/>
                      <a:prstDash val="dash"/>
                      <a:round/>
                      <a:headEnd type="none" w="med" len="med"/>
                      <a:tailEnd type="none" w="med" len="med"/>
                    </a:lnB>
                    <a:lnTlToBr w="12700" cmpd="sng">
                      <a:noFill/>
                      <a:prstDash val="solid"/>
                    </a:lnTlToBr>
                    <a:lnBlToTr w="12700" cmpd="sng">
                      <a:noFill/>
                      <a:prstDash val="solid"/>
                    </a:lnBlToTr>
                  </a:tcPr>
                </a:tc>
              </a:tr>
              <a:tr h="1233244">
                <a:tc>
                  <a:txBody>
                    <a:bodyPr/>
                    <a:lstStyle/>
                    <a:p>
                      <a:pPr marL="92075" marR="0" indent="-92075" algn="l" defTabSz="914290" rtl="0" eaLnBrk="1" fontAlgn="auto" latinLnBrk="0" hangingPunct="1">
                        <a:lnSpc>
                          <a:spcPts val="12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○新たなニュータウンでの大阪の成長を支える新たな機能を導入</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ts val="1200"/>
                        </a:lnSpc>
                        <a:spcBef>
                          <a:spcPts val="0"/>
                        </a:spcBef>
                        <a:spcAft>
                          <a:spcPts val="0"/>
                        </a:spcAft>
                        <a:buClrTx/>
                        <a:buSzTx/>
                        <a:buFontTx/>
                        <a:buNone/>
                        <a:tabLst/>
                        <a:defRPr/>
                      </a:pP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ts val="1200"/>
                        </a:lnSpc>
                        <a:spcBef>
                          <a:spcPts val="0"/>
                        </a:spcBef>
                        <a:spcAft>
                          <a:spcPts val="0"/>
                        </a:spcAft>
                      </a:pP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りんくうタウン</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p>
                    <a:p>
                      <a:pPr marL="92075" marR="0" lvl="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b="0" i="0" u="sng" strike="noStrike" kern="1200" cap="none" spc="0" normalizeH="0" baseline="0" noProof="0" dirty="0" smtClean="0">
                          <a:ln>
                            <a:noFill/>
                          </a:ln>
                          <a:solidFill>
                            <a:srgbClr val="FF0000"/>
                          </a:solidFill>
                          <a:effectLst/>
                          <a:uLnTx/>
                          <a:uFillTx/>
                          <a:latin typeface="HGPｺﾞｼｯｸM" panose="020B0600000000000000" pitchFamily="50" charset="-128"/>
                          <a:ea typeface="HGPｺﾞｼｯｸM" panose="020B0600000000000000" pitchFamily="50" charset="-128"/>
                          <a:cs typeface="+mn-cs"/>
                        </a:rPr>
                        <a:t>・地元市や民間と連携したりんくうタウンの活性化に向け、りんくう公園予定地を活用する開発運営事業者を決定し、基本協定書を締結（</a:t>
                      </a:r>
                      <a:r>
                        <a:rPr kumimoji="1" lang="en-US" altLang="ja-JP" sz="1050" b="0" i="0" u="sng" strike="noStrike" kern="1200" cap="none" spc="0" normalizeH="0" baseline="0" noProof="0" dirty="0" smtClean="0">
                          <a:ln>
                            <a:noFill/>
                          </a:ln>
                          <a:solidFill>
                            <a:srgbClr val="FF0000"/>
                          </a:solidFill>
                          <a:effectLst/>
                          <a:uLnTx/>
                          <a:uFillTx/>
                          <a:latin typeface="HGPｺﾞｼｯｸM" panose="020B0600000000000000" pitchFamily="50" charset="-128"/>
                          <a:ea typeface="HGPｺﾞｼｯｸM" panose="020B0600000000000000" pitchFamily="50" charset="-128"/>
                          <a:cs typeface="+mn-cs"/>
                        </a:rPr>
                        <a:t>H30.2)</a:t>
                      </a:r>
                      <a:endPar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endParaRPr>
                    </a:p>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strike="noStrik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りんくうタウン</a:t>
                      </a:r>
                      <a:r>
                        <a:rPr kumimoji="1" lang="ja-JP" altLang="en-US" sz="1050" strike="noStrike" kern="1200" baseline="0" dirty="0" err="1" smtClean="0">
                          <a:solidFill>
                            <a:schemeClr val="tx1"/>
                          </a:solidFill>
                          <a:effectLst/>
                          <a:latin typeface="HGPｺﾞｼｯｸM" panose="020B0600000000000000" pitchFamily="50" charset="-128"/>
                          <a:ea typeface="HGPｺﾞｼｯｸM" panose="020B0600000000000000" pitchFamily="50" charset="-128"/>
                          <a:cs typeface="+mn-cs"/>
                        </a:rPr>
                        <a:t>ま</a:t>
                      </a:r>
                      <a:r>
                        <a:rPr kumimoji="1" lang="ja-JP" altLang="en-US" sz="1050" strike="noStrik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ちびらき</a:t>
                      </a:r>
                      <a:r>
                        <a:rPr kumimoji="1" lang="en-US" altLang="ja-JP" sz="1050" strike="noStrik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20</a:t>
                      </a:r>
                      <a:r>
                        <a:rPr kumimoji="1" lang="ja-JP" altLang="en-US" sz="1050" strike="noStrik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周年記念イベント「りんくう誕生祭」を開催</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H28.11)</a:t>
                      </a:r>
                    </a:p>
                    <a:p>
                      <a:pPr marL="92075" indent="-92075" algn="l">
                        <a:lnSpc>
                          <a:spcPts val="1200"/>
                        </a:lnSpc>
                        <a:spcBef>
                          <a:spcPts val="0"/>
                        </a:spcBef>
                        <a:spcAft>
                          <a:spcPts val="0"/>
                        </a:spcAft>
                      </a:pP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彩都</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p>
                    <a:p>
                      <a:pPr marL="92075" indent="-92075" algn="l">
                        <a:lnSpc>
                          <a:spcPts val="12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彩都ライフサイエンスパークや西部地区の施設導入地区、中部地区への研究所等の誘致を進め、西部地区では施設導入地区にデータセンター等が立地、中部地区では、ライフサイエンス系企業の研究施設が立地</a:t>
                      </a: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ts val="1200"/>
                        </a:lnSpc>
                        <a:spcBef>
                          <a:spcPts val="0"/>
                        </a:spcBef>
                        <a:spcAft>
                          <a:spcPts val="0"/>
                        </a:spcAft>
                        <a:buClrTx/>
                        <a:buSzTx/>
                        <a:buFontTx/>
                        <a:buNone/>
                        <a:tabLst/>
                        <a:defRPr/>
                      </a:pPr>
                      <a:r>
                        <a:rPr kumimoji="1" lang="ja-JP" altLang="en-US" sz="1050"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彩都東部地区では、これまでの住宅系からものづくり産業系を中心とした土地利用計画案が彩都東部地区地権者協議会で作成され、地元地権者や彩都建設推進協議会等において事業化に向けた取組みを実施中</a:t>
                      </a:r>
                      <a:endPar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endParaRPr>
                    </a:p>
                    <a:p>
                      <a:pPr marL="92075" indent="-92075" algn="l">
                        <a:lnSpc>
                          <a:spcPts val="1200"/>
                        </a:lnSpc>
                        <a:spcBef>
                          <a:spcPts val="0"/>
                        </a:spcBef>
                        <a:spcAft>
                          <a:spcPts val="0"/>
                        </a:spcAft>
                      </a:pPr>
                      <a:r>
                        <a:rPr kumimoji="1" lang="ja-JP" altLang="en-US" sz="1050"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［箕面森町］</a:t>
                      </a:r>
                      <a:endParaRPr kumimoji="1" lang="en-US" altLang="ja-JP" sz="1050" kern="1200" baseline="0" dirty="0" smtClean="0">
                        <a:solidFill>
                          <a:srgbClr val="FF0000"/>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ts val="1200"/>
                        </a:lnSpc>
                        <a:spcBef>
                          <a:spcPts val="0"/>
                        </a:spcBef>
                        <a:spcAft>
                          <a:spcPts val="0"/>
                        </a:spcAft>
                        <a:buClrTx/>
                        <a:buSzTx/>
                        <a:buFontTx/>
                        <a:buNone/>
                        <a:tabLst/>
                        <a:defRPr/>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企業用地ゾーン全て契約済み（約</a:t>
                      </a:r>
                      <a:r>
                        <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2</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７</a:t>
                      </a:r>
                      <a:r>
                        <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ha</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a:t>
                      </a:r>
                      <a:r>
                        <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H30.5</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a:t>
                      </a:r>
                      <a:endPar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ts val="1200"/>
                        </a:lnSpc>
                        <a:spcBef>
                          <a:spcPts val="0"/>
                        </a:spcBef>
                        <a:spcAft>
                          <a:spcPts val="0"/>
                        </a:spcAft>
                        <a:buClrTx/>
                        <a:buSzTx/>
                        <a:buFontTx/>
                        <a:buNone/>
                        <a:tabLst/>
                        <a:defRPr/>
                      </a:pPr>
                      <a:r>
                        <a:rPr kumimoji="1" lang="ja-JP" altLang="en-US" sz="1050"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進出企業は、大半が物流と工場。平成</a:t>
                      </a:r>
                      <a:r>
                        <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30</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年</a:t>
                      </a:r>
                      <a:r>
                        <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3</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月末に</a:t>
                      </a:r>
                      <a:r>
                        <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6</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区画引渡し済み。残り</a:t>
                      </a:r>
                      <a:r>
                        <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17</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区画中、</a:t>
                      </a:r>
                      <a:r>
                        <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15</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区画は平成</a:t>
                      </a:r>
                      <a:r>
                        <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31</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年</a:t>
                      </a:r>
                      <a:r>
                        <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3</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月末、</a:t>
                      </a:r>
                      <a:r>
                        <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2</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区画は平成</a:t>
                      </a:r>
                      <a:r>
                        <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31</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年</a:t>
                      </a:r>
                      <a:r>
                        <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12</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月末の引き渡し予定</a:t>
                      </a:r>
                      <a:endPar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21" name="テキスト ボックス 20"/>
          <p:cNvSpPr txBox="1"/>
          <p:nvPr/>
        </p:nvSpPr>
        <p:spPr>
          <a:xfrm>
            <a:off x="35496" y="512807"/>
            <a:ext cx="4093378" cy="242586"/>
          </a:xfrm>
          <a:prstGeom prst="roundRect">
            <a:avLst/>
          </a:prstGeom>
          <a:solidFill>
            <a:schemeClr val="bg1"/>
          </a:solidFill>
          <a:ln>
            <a:solidFill>
              <a:schemeClr val="tx1">
                <a:lumMod val="50000"/>
                <a:lumOff val="50000"/>
              </a:schemeClr>
            </a:solidFill>
          </a:ln>
        </p:spPr>
        <p:txBody>
          <a:bodyPr wrap="square" lIns="35996" tIns="35996" rIns="35996" bIns="35996" rtlCol="0" anchor="ctr">
            <a:noAutofit/>
          </a:bodyPr>
          <a:lstStyle/>
          <a:p>
            <a:r>
              <a:rPr lang="ja-JP" altLang="en-US" sz="1200" b="1" dirty="0">
                <a:latin typeface="HGPｺﾞｼｯｸM" panose="020B0600000000000000" pitchFamily="50" charset="-128"/>
                <a:ea typeface="HGPｺﾞｼｯｸM" panose="020B0600000000000000" pitchFamily="50" charset="-128"/>
              </a:rPr>
              <a:t>（１）多様な機能を備えた都市の形成</a:t>
            </a:r>
          </a:p>
        </p:txBody>
      </p:sp>
      <p:sp>
        <p:nvSpPr>
          <p:cNvPr id="7" name="スライド番号プレースホルダー 3"/>
          <p:cNvSpPr>
            <a:spLocks noGrp="1"/>
          </p:cNvSpPr>
          <p:nvPr>
            <p:ph type="sldNum" sz="quarter" idx="12"/>
          </p:nvPr>
        </p:nvSpPr>
        <p:spPr>
          <a:xfrm>
            <a:off x="8368281" y="6597352"/>
            <a:ext cx="775471" cy="270321"/>
          </a:xfrm>
        </p:spPr>
        <p:txBody>
          <a:bodyPr/>
          <a:lstStyle/>
          <a:p>
            <a:fld id="{6C81B660-91B5-4B89-8AE3-65DE466522A0}" type="slidenum">
              <a:rPr kumimoji="1" lang="ja-JP" altLang="en-US"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22</a:t>
            </a:fld>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Rectangle 1"/>
          <p:cNvSpPr>
            <a:spLocks noChangeArrowheads="1"/>
          </p:cNvSpPr>
          <p:nvPr/>
        </p:nvSpPr>
        <p:spPr bwMode="auto">
          <a:xfrm>
            <a:off x="0" y="1"/>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．活き活きとくらすことができる住まいと都市の実現</a:t>
            </a:r>
            <a:endPar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9937344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339106692"/>
              </p:ext>
            </p:extLst>
          </p:nvPr>
        </p:nvGraphicFramePr>
        <p:xfrm>
          <a:off x="122671" y="836712"/>
          <a:ext cx="8898657" cy="4774292"/>
        </p:xfrm>
        <a:graphic>
          <a:graphicData uri="http://schemas.openxmlformats.org/drawingml/2006/table">
            <a:tbl>
              <a:tblPr firstRow="1" bandRow="1">
                <a:tableStyleId>{5C22544A-7EE6-4342-B048-85BDC9FD1C3A}</a:tableStyleId>
              </a:tblPr>
              <a:tblGrid>
                <a:gridCol w="2698204"/>
                <a:gridCol w="6200453"/>
              </a:tblGrid>
              <a:tr h="198834">
                <a:tc>
                  <a:txBody>
                    <a:bodyPr/>
                    <a:lstStyle/>
                    <a:p>
                      <a:pPr algn="ctr">
                        <a:lnSpc>
                          <a:spcPct val="100000"/>
                        </a:lnSpc>
                        <a:spcBef>
                          <a:spcPts val="0"/>
                        </a:spcBef>
                        <a:spcAft>
                          <a:spcPts val="0"/>
                        </a:spcAft>
                      </a:pPr>
                      <a:r>
                        <a:rPr kumimoji="1" lang="ja-JP" altLang="en-US" sz="1050" u="none" dirty="0" smtClean="0">
                          <a:latin typeface="HGPｺﾞｼｯｸM" panose="020B0600000000000000" pitchFamily="50" charset="-128"/>
                          <a:ea typeface="HGPｺﾞｼｯｸM" panose="020B0600000000000000" pitchFamily="50" charset="-128"/>
                        </a:rPr>
                        <a:t>施策の方向性</a:t>
                      </a:r>
                      <a:endParaRPr kumimoji="1" lang="ja-JP" altLang="en-US" sz="1050" u="none" dirty="0">
                        <a:latin typeface="HGPｺﾞｼｯｸM" panose="020B0600000000000000" pitchFamily="50" charset="-128"/>
                        <a:ea typeface="HGPｺﾞｼｯｸM" panose="020B0600000000000000" pitchFamily="50" charset="-128"/>
                      </a:endParaRPr>
                    </a:p>
                  </a:txBody>
                  <a:tcPr marL="84406" marR="84406"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lnSpc>
                          <a:spcPct val="100000"/>
                        </a:lnSpc>
                        <a:spcBef>
                          <a:spcPts val="0"/>
                        </a:spcBef>
                        <a:spcAft>
                          <a:spcPts val="0"/>
                        </a:spcAft>
                      </a:pPr>
                      <a:r>
                        <a:rPr kumimoji="1" lang="ja-JP" altLang="en-US" sz="1050" u="none" dirty="0" smtClean="0">
                          <a:latin typeface="HGPｺﾞｼｯｸM" panose="020B0600000000000000" pitchFamily="50" charset="-128"/>
                          <a:ea typeface="HGPｺﾞｼｯｸM" panose="020B0600000000000000" pitchFamily="50" charset="-128"/>
                        </a:rPr>
                        <a:t>進捗状況（平成</a:t>
                      </a:r>
                      <a:r>
                        <a:rPr kumimoji="1" lang="en-US" altLang="ja-JP" sz="1050" u="none" dirty="0" smtClean="0">
                          <a:latin typeface="HGPｺﾞｼｯｸM" panose="020B0600000000000000" pitchFamily="50" charset="-128"/>
                          <a:ea typeface="HGPｺﾞｼｯｸM" panose="020B0600000000000000" pitchFamily="50" charset="-128"/>
                        </a:rPr>
                        <a:t>28</a:t>
                      </a:r>
                      <a:r>
                        <a:rPr kumimoji="1" lang="ja-JP" altLang="en-US" sz="1050" u="none" dirty="0" smtClean="0">
                          <a:latin typeface="HGPｺﾞｼｯｸM" panose="020B0600000000000000" pitchFamily="50" charset="-128"/>
                          <a:ea typeface="HGPｺﾞｼｯｸM" panose="020B0600000000000000" pitchFamily="50" charset="-128"/>
                        </a:rPr>
                        <a:t>年度～）</a:t>
                      </a:r>
                      <a:endParaRPr kumimoji="1" lang="ja-JP" altLang="en-US" sz="1050" u="none" dirty="0">
                        <a:latin typeface="HGPｺﾞｼｯｸM" panose="020B0600000000000000" pitchFamily="50" charset="-128"/>
                        <a:ea typeface="HGPｺﾞｼｯｸM" panose="020B0600000000000000" pitchFamily="50" charset="-128"/>
                      </a:endParaRPr>
                    </a:p>
                  </a:txBody>
                  <a:tcPr marL="84406" marR="84406" anchor="ctr">
                    <a:lnL w="12700" cmpd="sng">
                      <a:noFill/>
                    </a:lnL>
                    <a:lnR w="12700" cmpd="sng">
                      <a:noFill/>
                    </a:lnR>
                    <a:lnT w="12700" cmpd="sng">
                      <a:noFill/>
                    </a:lnT>
                    <a:lnB w="38100" cmpd="sng">
                      <a:noFill/>
                    </a:lnB>
                    <a:lnTlToBr w="12700" cmpd="sng">
                      <a:noFill/>
                      <a:prstDash val="solid"/>
                    </a:lnTlToBr>
                    <a:lnBlToTr w="12700" cmpd="sng">
                      <a:noFill/>
                      <a:prstDash val="solid"/>
                    </a:lnBlToTr>
                  </a:tcPr>
                </a:tc>
              </a:tr>
              <a:tr h="252596">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b="1" u="sng" kern="1200" dirty="0" smtClean="0">
                          <a:solidFill>
                            <a:schemeClr val="tx1"/>
                          </a:solidFill>
                          <a:effectLst/>
                          <a:latin typeface="HGPｺﾞｼｯｸM" panose="020B0600000000000000" pitchFamily="50" charset="-128"/>
                          <a:ea typeface="HGPｺﾞｼｯｸM" panose="020B0600000000000000" pitchFamily="50" charset="-128"/>
                          <a:cs typeface="+mn-cs"/>
                        </a:rPr>
                        <a:t>②空家等を活用したリノベーションまちづくりの推進</a:t>
                      </a:r>
                      <a:endParaRPr kumimoji="1" lang="en-US" altLang="ja-JP" sz="1050" b="1" u="sng"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38100" cmpd="sng">
                      <a:noFill/>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endParaRPr kumimoji="1" lang="ja-JP"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38100" cmpd="sng">
                      <a:noFill/>
                    </a:lnT>
                    <a:lnB w="12700" cap="flat" cmpd="sng" algn="ctr">
                      <a:noFill/>
                      <a:prstDash val="dash"/>
                      <a:round/>
                      <a:headEnd type="none" w="med" len="med"/>
                      <a:tailEnd type="none" w="med" len="med"/>
                    </a:lnB>
                    <a:lnTlToBr w="12700" cmpd="sng">
                      <a:noFill/>
                      <a:prstDash val="solid"/>
                    </a:lnTlToBr>
                    <a:lnBlToTr w="12700" cmpd="sng">
                      <a:noFill/>
                      <a:prstDash val="solid"/>
                    </a:lnBlToTr>
                  </a:tcPr>
                </a:tc>
              </a:tr>
              <a:tr h="705212">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○専門家チームの組成や人材の発掘・育成などの仕組みづくり、モデル地区の取組みの展開</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strike="noStrike" kern="1200" dirty="0" smtClean="0">
                          <a:solidFill>
                            <a:schemeClr val="tx1"/>
                          </a:solidFill>
                          <a:effectLst/>
                          <a:latin typeface="HGPｺﾞｼｯｸM" panose="020B0600000000000000" pitchFamily="50" charset="-128"/>
                          <a:ea typeface="HGPｺﾞｼｯｸM" panose="020B0600000000000000" pitchFamily="50" charset="-128"/>
                          <a:cs typeface="+mn-cs"/>
                        </a:rPr>
                        <a:t>モデル地区（</a:t>
                      </a: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岬町</a:t>
                      </a:r>
                      <a:r>
                        <a:rPr kumimoji="1" lang="ja-JP" altLang="en-US" sz="1050" strike="noStrike" kern="1200" dirty="0" smtClean="0">
                          <a:solidFill>
                            <a:schemeClr val="tx1"/>
                          </a:solidFill>
                          <a:effectLst/>
                          <a:latin typeface="HGPｺﾞｼｯｸM" panose="020B0600000000000000" pitchFamily="50" charset="-128"/>
                          <a:ea typeface="HGPｺﾞｼｯｸM" panose="020B0600000000000000" pitchFamily="50" charset="-128"/>
                          <a:cs typeface="+mn-cs"/>
                        </a:rPr>
                        <a:t>深日地区や寝屋川市ふるさとリーサム地区）</a:t>
                      </a: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で空家リノベーション事業化を目指した</a:t>
                      </a: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事業者との</a:t>
                      </a: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マッチング支援実施。また、大阪市東成区で空家所有者や利用希望者を対象にしたリノベーションまちづくりセミナーを開催（</a:t>
                      </a:r>
                      <a:r>
                        <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H29.11</a:t>
                      </a: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sng" kern="1200" dirty="0" smtClean="0">
                          <a:solidFill>
                            <a:srgbClr val="FF0000"/>
                          </a:solidFill>
                          <a:effectLst/>
                          <a:latin typeface="HGPｺﾞｼｯｸM" panose="020B0600000000000000" pitchFamily="50" charset="-128"/>
                          <a:ea typeface="HGPｺﾞｼｯｸM" panose="020B0600000000000000" pitchFamily="50" charset="-128"/>
                          <a:cs typeface="+mn-cs"/>
                        </a:rPr>
                        <a:t>太子町で竹内街道の空家利活用を考えるワークショップを開催（</a:t>
                      </a:r>
                      <a:r>
                        <a:rPr kumimoji="1" lang="en-US" altLang="ja-JP" sz="1050" u="sng" kern="1200" dirty="0" smtClean="0">
                          <a:solidFill>
                            <a:srgbClr val="FF0000"/>
                          </a:solidFill>
                          <a:effectLst/>
                          <a:latin typeface="HGPｺﾞｼｯｸM" panose="020B0600000000000000" pitchFamily="50" charset="-128"/>
                          <a:ea typeface="HGPｺﾞｼｯｸM" panose="020B0600000000000000" pitchFamily="50" charset="-128"/>
                          <a:cs typeface="+mn-cs"/>
                        </a:rPr>
                        <a:t>H30.3</a:t>
                      </a:r>
                      <a:r>
                        <a:rPr kumimoji="1" lang="ja-JP" altLang="en-US" sz="1050" u="sng" kern="1200" dirty="0" smtClean="0">
                          <a:solidFill>
                            <a:srgbClr val="FF0000"/>
                          </a:solidFill>
                          <a:effectLst/>
                          <a:latin typeface="HGPｺﾞｼｯｸM" panose="020B0600000000000000" pitchFamily="50" charset="-128"/>
                          <a:ea typeface="HGPｺﾞｼｯｸM" panose="020B0600000000000000" pitchFamily="50" charset="-128"/>
                          <a:cs typeface="+mn-cs"/>
                        </a:rPr>
                        <a:t>）。</a:t>
                      </a:r>
                      <a:endParaRPr kumimoji="1" lang="en-US" altLang="ja-JP" sz="1050" u="sng"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r>
              <a:tr h="789776">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○空家等所有者など府民向けの情報提供や相談体制の充実</a:t>
                      </a:r>
                    </a:p>
                    <a:p>
                      <a:pPr marL="92075" marR="0" indent="-92075" algn="l" defTabSz="914290" rtl="0" eaLnBrk="1" fontAlgn="auto" latinLnBrk="0" hangingPunct="1">
                        <a:lnSpc>
                          <a:spcPct val="100000"/>
                        </a:lnSpc>
                        <a:spcBef>
                          <a:spcPts val="0"/>
                        </a:spcBef>
                        <a:spcAft>
                          <a:spcPts val="0"/>
                        </a:spcAft>
                        <a:buClrTx/>
                        <a:buSzTx/>
                        <a:buFontTx/>
                        <a:buNone/>
                        <a:tabLst/>
                        <a:defRPr/>
                      </a:pPr>
                      <a:endPar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en-US" altLang="ja-JP" sz="1050" u="sng" kern="1200" dirty="0" smtClean="0">
                          <a:solidFill>
                            <a:srgbClr val="FF0000"/>
                          </a:solidFill>
                          <a:effectLst/>
                          <a:latin typeface="HGPｺﾞｼｯｸM" panose="020B0600000000000000" pitchFamily="50" charset="-128"/>
                          <a:ea typeface="HGPｺﾞｼｯｸM" panose="020B0600000000000000" pitchFamily="50" charset="-128"/>
                          <a:cs typeface="+mn-cs"/>
                        </a:rPr>
                        <a:t>〔</a:t>
                      </a:r>
                      <a:r>
                        <a:rPr kumimoji="1" lang="ja-JP" altLang="en-US" sz="1050" u="sng" kern="1200" dirty="0" smtClean="0">
                          <a:solidFill>
                            <a:srgbClr val="FF0000"/>
                          </a:solidFill>
                          <a:effectLst/>
                          <a:latin typeface="HGPｺﾞｼｯｸM" panose="020B0600000000000000" pitchFamily="50" charset="-128"/>
                          <a:ea typeface="HGPｺﾞｼｯｸM" panose="020B0600000000000000" pitchFamily="50" charset="-128"/>
                          <a:cs typeface="+mn-cs"/>
                        </a:rPr>
                        <a:t>再掲</a:t>
                      </a:r>
                      <a:r>
                        <a:rPr kumimoji="1" lang="en-US" altLang="ja-JP" sz="1050" u="sng" kern="1200" dirty="0" smtClean="0">
                          <a:solidFill>
                            <a:srgbClr val="FF0000"/>
                          </a:solidFill>
                          <a:effectLst/>
                          <a:latin typeface="HGPｺﾞｼｯｸM" panose="020B0600000000000000" pitchFamily="50" charset="-128"/>
                          <a:ea typeface="HGPｺﾞｼｯｸM" panose="020B0600000000000000" pitchFamily="50" charset="-128"/>
                          <a:cs typeface="+mn-cs"/>
                        </a:rPr>
                        <a:t>〕</a:t>
                      </a:r>
                      <a:r>
                        <a:rPr kumimoji="1" lang="ja-JP" altLang="en-US" sz="1050" u="sng" kern="1200" dirty="0" smtClean="0">
                          <a:solidFill>
                            <a:srgbClr val="FF0000"/>
                          </a:solidFill>
                          <a:effectLst/>
                          <a:latin typeface="HGPｺﾞｼｯｸM" panose="020B0600000000000000" pitchFamily="50" charset="-128"/>
                          <a:ea typeface="HGPｺﾞｼｯｸM" panose="020B0600000000000000" pitchFamily="50" charset="-128"/>
                          <a:cs typeface="+mn-cs"/>
                        </a:rPr>
                        <a:t>「大阪の住まい活性化フォーラム」と連携し、以下の取り組みを実施</a:t>
                      </a:r>
                      <a:endParaRPr kumimoji="1" lang="en-US" altLang="ja-JP" sz="1050" u="sng" kern="1200" dirty="0" smtClean="0">
                        <a:solidFill>
                          <a:srgbClr val="FF0000"/>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strike="noStrik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参画団体で</a:t>
                      </a: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空き家</a:t>
                      </a: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・住まいの</a:t>
                      </a: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相談窓口を設置し、空家等所有者の相談に対応するとともに、同フォーラムの</a:t>
                      </a:r>
                      <a:r>
                        <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HP</a:t>
                      </a: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において、中古住宅・リフォームに係る一元的な情報を発信</a:t>
                      </a: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・リフォーム・リノベーションに関するコンクールを開催し、優秀な事例を</a:t>
                      </a:r>
                      <a:r>
                        <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HP</a:t>
                      </a: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や冊子等で情報発信。　平成</a:t>
                      </a:r>
                      <a:r>
                        <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29</a:t>
                      </a: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年度は「大阪のまち魅力アップ　リノベーションコンクール」として実施し、受賞作品発表及び授賞式典を開催</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r>
              <a:tr h="330284">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b="1" u="sng" kern="1200" dirty="0" smtClean="0">
                          <a:solidFill>
                            <a:schemeClr val="tx1"/>
                          </a:solidFill>
                          <a:effectLst/>
                          <a:latin typeface="HGPｺﾞｼｯｸM" panose="020B0600000000000000" pitchFamily="50" charset="-128"/>
                          <a:ea typeface="HGPｺﾞｼｯｸM" panose="020B0600000000000000" pitchFamily="50" charset="-128"/>
                          <a:cs typeface="+mn-cs"/>
                        </a:rPr>
                        <a:t>③公的資産の組み替えによるまちづくりの推進</a:t>
                      </a:r>
                      <a:endParaRPr kumimoji="1" lang="en-US" altLang="ja-JP" sz="1050" b="1" u="sng"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00000"/>
                        </a:lnSpc>
                        <a:spcBef>
                          <a:spcPts val="0"/>
                        </a:spcBef>
                        <a:spcAft>
                          <a:spcPts val="0"/>
                        </a:spcAft>
                        <a:buClrTx/>
                        <a:buSzTx/>
                        <a:buFontTx/>
                        <a:buNone/>
                        <a:tabLst/>
                        <a:defRPr/>
                      </a:pPr>
                      <a:endPar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9525" cap="flat" cmpd="sng" algn="ctr">
                      <a:noFill/>
                      <a:prstDash val="solid"/>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endParaRPr kumimoji="1" lang="ja-JP" altLang="en-US" sz="1050" b="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9525" cap="flat" cmpd="sng" algn="ctr">
                      <a:noFill/>
                      <a:prstDash val="solid"/>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r>
              <a:tr h="487356">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○人々が集まる拠点の確保や様々な活動を展開できるスペースへの転用など</a:t>
                      </a:r>
                    </a:p>
                    <a:p>
                      <a:pPr marL="92075" marR="0" indent="-92075" algn="l" defTabSz="914290" rtl="0" eaLnBrk="1" fontAlgn="auto" latinLnBrk="0" hangingPunct="1">
                        <a:lnSpc>
                          <a:spcPct val="100000"/>
                        </a:lnSpc>
                        <a:spcBef>
                          <a:spcPts val="0"/>
                        </a:spcBef>
                        <a:spcAft>
                          <a:spcPts val="0"/>
                        </a:spcAft>
                        <a:buClrTx/>
                        <a:buSzTx/>
                        <a:buFontTx/>
                        <a:buNone/>
                        <a:tabLst/>
                        <a:defRPr/>
                      </a:pPr>
                      <a:endPar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再掲</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府営住宅ストックの一層の活用拡大を図るため、</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子育て支援拠点等の設置に関する意向調査を実施するとともに、公営住宅の目的外使用を円滑に進めるため地域再生計画「府営住宅地域資源化プラン・大阪」を策定</a:t>
                      </a: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H29.3</a:t>
                      </a: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a:t>
                      </a:r>
                      <a:endPar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b="0" kern="1200" dirty="0" smtClean="0">
                          <a:solidFill>
                            <a:schemeClr val="tx1"/>
                          </a:solidFill>
                          <a:effectLst/>
                          <a:latin typeface="HGPｺﾞｼｯｸM" panose="020B0600000000000000" pitchFamily="50" charset="-128"/>
                          <a:ea typeface="HGPｺﾞｼｯｸM" panose="020B0600000000000000" pitchFamily="50" charset="-128"/>
                          <a:cs typeface="+mn-cs"/>
                        </a:rPr>
                        <a:t>空室活用件数：</a:t>
                      </a:r>
                      <a:r>
                        <a:rPr kumimoji="1" lang="en-US" altLang="ja-JP" sz="1050" b="0" u="sng" kern="1200" dirty="0" smtClean="0">
                          <a:solidFill>
                            <a:srgbClr val="FF0000"/>
                          </a:solidFill>
                          <a:effectLst/>
                          <a:latin typeface="HGPｺﾞｼｯｸM" panose="020B0600000000000000" pitchFamily="50" charset="-128"/>
                          <a:ea typeface="HGPｺﾞｼｯｸM" panose="020B0600000000000000" pitchFamily="50" charset="-128"/>
                          <a:cs typeface="+mn-cs"/>
                        </a:rPr>
                        <a:t>12</a:t>
                      </a:r>
                      <a:r>
                        <a:rPr kumimoji="1" lang="ja-JP" altLang="en-US" sz="1050" b="0" u="sng" kern="1200" dirty="0" smtClean="0">
                          <a:solidFill>
                            <a:srgbClr val="FF0000"/>
                          </a:solidFill>
                          <a:effectLst/>
                          <a:latin typeface="HGPｺﾞｼｯｸM" panose="020B0600000000000000" pitchFamily="50" charset="-128"/>
                          <a:ea typeface="HGPｺﾞｼｯｸM" panose="020B0600000000000000" pitchFamily="50" charset="-128"/>
                          <a:cs typeface="+mn-cs"/>
                        </a:rPr>
                        <a:t>件</a:t>
                      </a:r>
                      <a:r>
                        <a:rPr kumimoji="1" lang="ja-JP" altLang="en-US" sz="1050" b="0" kern="1200" dirty="0" smtClean="0">
                          <a:solidFill>
                            <a:schemeClr val="tx1"/>
                          </a:solidFill>
                          <a:effectLst/>
                          <a:latin typeface="HGPｺﾞｼｯｸM" panose="020B0600000000000000" pitchFamily="50" charset="-128"/>
                          <a:ea typeface="HGPｺﾞｼｯｸM" panose="020B0600000000000000" pitchFamily="50" charset="-128"/>
                          <a:cs typeface="+mn-cs"/>
                        </a:rPr>
                        <a:t>、うち、新たな空室活用；</a:t>
                      </a:r>
                      <a:r>
                        <a:rPr kumimoji="1" lang="en-US" altLang="ja-JP" sz="1050" b="0" u="sng" kern="1200" dirty="0" smtClean="0">
                          <a:solidFill>
                            <a:srgbClr val="FF0000"/>
                          </a:solidFill>
                          <a:effectLst/>
                          <a:latin typeface="HGPｺﾞｼｯｸM" panose="020B0600000000000000" pitchFamily="50" charset="-128"/>
                          <a:ea typeface="HGPｺﾞｼｯｸM" panose="020B0600000000000000" pitchFamily="50" charset="-128"/>
                          <a:cs typeface="+mn-cs"/>
                        </a:rPr>
                        <a:t>6</a:t>
                      </a:r>
                      <a:r>
                        <a:rPr kumimoji="1" lang="ja-JP" altLang="en-US" sz="1050" b="0" u="sng" kern="1200" dirty="0" smtClean="0">
                          <a:solidFill>
                            <a:srgbClr val="FF0000"/>
                          </a:solidFill>
                          <a:effectLst/>
                          <a:latin typeface="HGPｺﾞｼｯｸM" panose="020B0600000000000000" pitchFamily="50" charset="-128"/>
                          <a:ea typeface="HGPｺﾞｼｯｸM" panose="020B0600000000000000" pitchFamily="50" charset="-128"/>
                          <a:cs typeface="+mn-cs"/>
                        </a:rPr>
                        <a:t>件</a:t>
                      </a:r>
                      <a:r>
                        <a:rPr kumimoji="1" lang="en-US" altLang="ja-JP" sz="1050" b="0" kern="1200" dirty="0" smtClean="0">
                          <a:solidFill>
                            <a:schemeClr val="tx1"/>
                          </a:solidFill>
                          <a:effectLst/>
                          <a:latin typeface="HGPｺﾞｼｯｸM" panose="020B0600000000000000" pitchFamily="50" charset="-128"/>
                          <a:ea typeface="HGPｺﾞｼｯｸM" panose="020B0600000000000000" pitchFamily="50" charset="-128"/>
                          <a:cs typeface="+mn-cs"/>
                        </a:rPr>
                        <a:t>】</a:t>
                      </a:r>
                      <a:endParaRPr kumimoji="1" lang="ja-JP" altLang="en-US" sz="1050" b="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r>
              <a:tr h="923968">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○地域の福祉ニーズ等に対応した生活支援機能や雇用を生み出す就労機能等を導入</a:t>
                      </a:r>
                    </a:p>
                  </a:txBody>
                  <a:tcPr marL="84406" marR="84406">
                    <a:lnL w="12700" cmpd="sng">
                      <a:noFill/>
                    </a:lnL>
                    <a:lnR w="12700" cmpd="sng">
                      <a:noFill/>
                    </a:lnR>
                    <a:lnT w="12700" cap="flat" cmpd="sng" algn="ctr">
                      <a:noFill/>
                      <a:prstDash val="dash"/>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r>
                        <a:rPr kumimoji="1" lang="ja-JP" altLang="en-US"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再掲</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府営住宅ストックの一層の活用拡大を図るため、</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子育て支援拠点等の設置に関する意向調査を実施するとともに、公営住宅の目的外使用を円滑に進めるため地域再生計画「府営住宅地域資源化プラン・大阪」を策定</a:t>
                      </a: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H29.3</a:t>
                      </a: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a:t>
                      </a:r>
                      <a:endPar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　　</a:t>
                      </a:r>
                      <a:r>
                        <a:rPr kumimoji="1" lang="en-US" altLang="ja-JP" sz="1050" u="none" kern="120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a:t>
                      </a:r>
                      <a:r>
                        <a:rPr kumimoji="1" lang="ja-JP" altLang="en-US" sz="1050" b="0" u="none" kern="120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空室活用件数：</a:t>
                      </a:r>
                      <a:r>
                        <a:rPr kumimoji="1" lang="en-US" altLang="ja-JP" sz="1050" b="0" u="sng" kern="1200" dirty="0" smtClean="0">
                          <a:solidFill>
                            <a:srgbClr val="FF0000"/>
                          </a:solidFill>
                          <a:effectLst/>
                          <a:uFill>
                            <a:solidFill>
                              <a:srgbClr val="FF0000"/>
                            </a:solidFill>
                          </a:uFill>
                          <a:latin typeface="HGPｺﾞｼｯｸM" panose="020B0600000000000000" pitchFamily="50" charset="-128"/>
                          <a:ea typeface="HGPｺﾞｼｯｸM" panose="020B0600000000000000" pitchFamily="50" charset="-128"/>
                          <a:cs typeface="+mn-cs"/>
                        </a:rPr>
                        <a:t>12</a:t>
                      </a:r>
                      <a:r>
                        <a:rPr kumimoji="1" lang="ja-JP" altLang="en-US" sz="1050" b="0" u="sng" kern="1200" dirty="0" smtClean="0">
                          <a:solidFill>
                            <a:srgbClr val="FF0000"/>
                          </a:solidFill>
                          <a:effectLst/>
                          <a:uFill>
                            <a:solidFill>
                              <a:srgbClr val="FF0000"/>
                            </a:solidFill>
                          </a:uFill>
                          <a:latin typeface="HGPｺﾞｼｯｸM" panose="020B0600000000000000" pitchFamily="50" charset="-128"/>
                          <a:ea typeface="HGPｺﾞｼｯｸM" panose="020B0600000000000000" pitchFamily="50" charset="-128"/>
                          <a:cs typeface="+mn-cs"/>
                        </a:rPr>
                        <a:t>件</a:t>
                      </a:r>
                      <a:r>
                        <a:rPr kumimoji="1" lang="en-US" altLang="ja-JP" sz="1050" b="0" u="none" kern="120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a:t>
                      </a: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再掲</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府営住宅の</a:t>
                      </a:r>
                      <a:r>
                        <a:rPr kumimoji="1" lang="ja-JP" altLang="en-US"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建替事業</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により創出された土地（活用用地）の売却により</a:t>
                      </a:r>
                      <a:r>
                        <a:rPr kumimoji="1" lang="ja-JP" altLang="en-US"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地域のまちづくりに資する機能を</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導入</a:t>
                      </a: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266700" indent="-266700"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活用用地の売却：</a:t>
                      </a:r>
                      <a:r>
                        <a:rPr kumimoji="1" lang="ja-JP" altLang="en-US" sz="1050" b="0" kern="1200" dirty="0" smtClean="0">
                          <a:solidFill>
                            <a:schemeClr val="tx1"/>
                          </a:solidFill>
                          <a:effectLst/>
                          <a:latin typeface="HGPｺﾞｼｯｸM" panose="020B0600000000000000" pitchFamily="50" charset="-128"/>
                          <a:ea typeface="HGPｺﾞｼｯｸM" panose="020B0600000000000000" pitchFamily="50" charset="-128"/>
                          <a:cs typeface="+mn-cs"/>
                        </a:rPr>
                        <a:t>新千里南（障がい者福祉施設）、八尾志紀（認定こども園）、元崇禅寺（特別養護老人　　ホーム）、千里高野台（共同住宅）</a:t>
                      </a:r>
                      <a:r>
                        <a:rPr kumimoji="1" lang="en-US" altLang="ja-JP" sz="1050" b="0" kern="120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b="0" kern="1200" dirty="0" smtClean="0">
                          <a:solidFill>
                            <a:schemeClr val="tx1"/>
                          </a:solidFill>
                          <a:effectLst/>
                          <a:latin typeface="HGPｺﾞｼｯｸM" panose="020B0600000000000000" pitchFamily="50" charset="-128"/>
                          <a:ea typeface="HGPｺﾞｼｯｸM" panose="020B0600000000000000" pitchFamily="50" charset="-128"/>
                          <a:cs typeface="+mn-cs"/>
                        </a:rPr>
                        <a:t>ＰＦＩ事業、</a:t>
                      </a:r>
                      <a:r>
                        <a:rPr kumimoji="1" lang="ja-JP" altLang="en-US" sz="1050" b="0" u="sng" kern="1200" dirty="0" smtClean="0">
                          <a:solidFill>
                            <a:srgbClr val="FF0000"/>
                          </a:solidFill>
                          <a:effectLst/>
                          <a:latin typeface="HGPｺﾞｼｯｸM" panose="020B0600000000000000" pitchFamily="50" charset="-128"/>
                          <a:ea typeface="HGPｺﾞｼｯｸM" panose="020B0600000000000000" pitchFamily="50" charset="-128"/>
                          <a:cs typeface="+mn-cs"/>
                        </a:rPr>
                        <a:t>上町（共同住宅）、八尾上町（戸建て住宅）</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endParaRPr kumimoji="1" lang="en-US" altLang="ja-JP" sz="1050" b="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21" name="テキスト ボックス 20"/>
          <p:cNvSpPr txBox="1"/>
          <p:nvPr/>
        </p:nvSpPr>
        <p:spPr>
          <a:xfrm>
            <a:off x="35496" y="512807"/>
            <a:ext cx="4093378" cy="242586"/>
          </a:xfrm>
          <a:prstGeom prst="roundRect">
            <a:avLst/>
          </a:prstGeom>
          <a:solidFill>
            <a:schemeClr val="bg1"/>
          </a:solidFill>
          <a:ln>
            <a:solidFill>
              <a:schemeClr val="tx1">
                <a:lumMod val="50000"/>
                <a:lumOff val="50000"/>
              </a:schemeClr>
            </a:solidFill>
          </a:ln>
        </p:spPr>
        <p:txBody>
          <a:bodyPr wrap="square" lIns="35996" tIns="35996" rIns="35996" bIns="35996" rtlCol="0" anchor="ctr">
            <a:noAutofit/>
          </a:bodyPr>
          <a:lstStyle/>
          <a:p>
            <a:r>
              <a:rPr lang="ja-JP" altLang="en-US" sz="1200" b="1" dirty="0">
                <a:latin typeface="HGPｺﾞｼｯｸM" panose="020B0600000000000000" pitchFamily="50" charset="-128"/>
                <a:ea typeface="HGPｺﾞｼｯｸM" panose="020B0600000000000000" pitchFamily="50" charset="-128"/>
              </a:rPr>
              <a:t>（１）多様な機能を備えた都市の形成</a:t>
            </a:r>
          </a:p>
        </p:txBody>
      </p:sp>
      <p:sp>
        <p:nvSpPr>
          <p:cNvPr id="7" name="スライド番号プレースホルダー 3"/>
          <p:cNvSpPr>
            <a:spLocks noGrp="1"/>
          </p:cNvSpPr>
          <p:nvPr>
            <p:ph type="sldNum" sz="quarter" idx="12"/>
          </p:nvPr>
        </p:nvSpPr>
        <p:spPr>
          <a:xfrm>
            <a:off x="8368281" y="6597352"/>
            <a:ext cx="775471" cy="270321"/>
          </a:xfrm>
        </p:spPr>
        <p:txBody>
          <a:bodyPr/>
          <a:lstStyle/>
          <a:p>
            <a:fld id="{6C81B660-91B5-4B89-8AE3-65DE466522A0}" type="slidenum">
              <a:rPr kumimoji="1" lang="ja-JP" altLang="en-US"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23</a:t>
            </a:fld>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Rectangle 1"/>
          <p:cNvSpPr>
            <a:spLocks noChangeArrowheads="1"/>
          </p:cNvSpPr>
          <p:nvPr/>
        </p:nvSpPr>
        <p:spPr bwMode="auto">
          <a:xfrm>
            <a:off x="0" y="1"/>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．活き活きとくらすことができる住まいと都市の実現</a:t>
            </a:r>
            <a:endPar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2336457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2089197688"/>
              </p:ext>
            </p:extLst>
          </p:nvPr>
        </p:nvGraphicFramePr>
        <p:xfrm>
          <a:off x="122671" y="874216"/>
          <a:ext cx="8898657" cy="5600700"/>
        </p:xfrm>
        <a:graphic>
          <a:graphicData uri="http://schemas.openxmlformats.org/drawingml/2006/table">
            <a:tbl>
              <a:tblPr firstRow="1" bandRow="1">
                <a:tableStyleId>{5C22544A-7EE6-4342-B048-85BDC9FD1C3A}</a:tableStyleId>
              </a:tblPr>
              <a:tblGrid>
                <a:gridCol w="2698204"/>
                <a:gridCol w="6200453"/>
              </a:tblGrid>
              <a:tr h="129064">
                <a:tc>
                  <a:txBody>
                    <a:bodyPr/>
                    <a:lstStyle/>
                    <a:p>
                      <a:pPr algn="ctr">
                        <a:lnSpc>
                          <a:spcPct val="100000"/>
                        </a:lnSpc>
                        <a:spcBef>
                          <a:spcPts val="0"/>
                        </a:spcBef>
                        <a:spcAft>
                          <a:spcPts val="0"/>
                        </a:spcAft>
                      </a:pPr>
                      <a:r>
                        <a:rPr kumimoji="1" lang="ja-JP" altLang="en-US" sz="1050" u="none" dirty="0" smtClean="0">
                          <a:latin typeface="HGPｺﾞｼｯｸM" panose="020B0600000000000000" pitchFamily="50" charset="-128"/>
                          <a:ea typeface="HGPｺﾞｼｯｸM" panose="020B0600000000000000" pitchFamily="50" charset="-128"/>
                        </a:rPr>
                        <a:t>施策の方向性</a:t>
                      </a:r>
                      <a:endParaRPr kumimoji="1" lang="ja-JP" altLang="en-US" sz="1050" u="none" dirty="0">
                        <a:latin typeface="HGPｺﾞｼｯｸM" panose="020B0600000000000000" pitchFamily="50" charset="-128"/>
                        <a:ea typeface="HGPｺﾞｼｯｸM" panose="020B0600000000000000" pitchFamily="50" charset="-128"/>
                      </a:endParaRPr>
                    </a:p>
                  </a:txBody>
                  <a:tcPr marL="84406" marR="84406"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lnSpc>
                          <a:spcPct val="100000"/>
                        </a:lnSpc>
                        <a:spcBef>
                          <a:spcPts val="0"/>
                        </a:spcBef>
                        <a:spcAft>
                          <a:spcPts val="0"/>
                        </a:spcAft>
                      </a:pPr>
                      <a:r>
                        <a:rPr kumimoji="1" lang="ja-JP" altLang="en-US" sz="1050" u="none" dirty="0" smtClean="0">
                          <a:latin typeface="HGPｺﾞｼｯｸM" panose="020B0600000000000000" pitchFamily="50" charset="-128"/>
                          <a:ea typeface="HGPｺﾞｼｯｸM" panose="020B0600000000000000" pitchFamily="50" charset="-128"/>
                        </a:rPr>
                        <a:t>進捗状況（平成</a:t>
                      </a:r>
                      <a:r>
                        <a:rPr kumimoji="1" lang="en-US" altLang="ja-JP" sz="1050" u="none" dirty="0" smtClean="0">
                          <a:latin typeface="HGPｺﾞｼｯｸM" panose="020B0600000000000000" pitchFamily="50" charset="-128"/>
                          <a:ea typeface="HGPｺﾞｼｯｸM" panose="020B0600000000000000" pitchFamily="50" charset="-128"/>
                        </a:rPr>
                        <a:t>28</a:t>
                      </a:r>
                      <a:r>
                        <a:rPr kumimoji="1" lang="ja-JP" altLang="en-US" sz="1050" u="none" dirty="0" smtClean="0">
                          <a:latin typeface="HGPｺﾞｼｯｸM" panose="020B0600000000000000" pitchFamily="50" charset="-128"/>
                          <a:ea typeface="HGPｺﾞｼｯｸM" panose="020B0600000000000000" pitchFamily="50" charset="-128"/>
                        </a:rPr>
                        <a:t>年度～）</a:t>
                      </a:r>
                      <a:endParaRPr kumimoji="1" lang="ja-JP" altLang="en-US" sz="1050" u="none" dirty="0">
                        <a:latin typeface="HGPｺﾞｼｯｸM" panose="020B0600000000000000" pitchFamily="50" charset="-128"/>
                        <a:ea typeface="HGPｺﾞｼｯｸM" panose="020B0600000000000000" pitchFamily="50" charset="-128"/>
                      </a:endParaRPr>
                    </a:p>
                  </a:txBody>
                  <a:tcPr marL="84406" marR="84406" anchor="ctr">
                    <a:lnL w="12700" cmpd="sng">
                      <a:noFill/>
                    </a:lnL>
                    <a:lnR w="12700" cmpd="sng">
                      <a:noFill/>
                    </a:lnR>
                    <a:lnT w="12700" cmpd="sng">
                      <a:noFill/>
                    </a:lnT>
                    <a:lnB w="38100" cmpd="sng">
                      <a:noFill/>
                    </a:lnB>
                    <a:lnTlToBr w="12700" cmpd="sng">
                      <a:noFill/>
                      <a:prstDash val="solid"/>
                    </a:lnTlToBr>
                    <a:lnBlToTr w="12700" cmpd="sng">
                      <a:noFill/>
                      <a:prstDash val="solid"/>
                    </a:lnBlToTr>
                  </a:tcPr>
                </a:tc>
              </a:tr>
              <a:tr h="215092">
                <a:tc>
                  <a:txBody>
                    <a:bodyPr/>
                    <a:lstStyle/>
                    <a:p>
                      <a:pPr marL="85725" marR="0" indent="-85725" algn="l" defTabSz="914290" rtl="0" eaLnBrk="1" fontAlgn="auto" latinLnBrk="0" hangingPunct="1">
                        <a:lnSpc>
                          <a:spcPct val="100000"/>
                        </a:lnSpc>
                        <a:spcBef>
                          <a:spcPts val="0"/>
                        </a:spcBef>
                        <a:spcAft>
                          <a:spcPts val="0"/>
                        </a:spcAft>
                        <a:buClrTx/>
                        <a:buSzTx/>
                        <a:buFontTx/>
                        <a:buNone/>
                        <a:tabLst/>
                        <a:defRPr/>
                      </a:pPr>
                      <a:r>
                        <a:rPr kumimoji="1" lang="ja-JP" altLang="en-US" sz="1050" b="1" u="sng" kern="1200" dirty="0" smtClean="0">
                          <a:solidFill>
                            <a:schemeClr val="tx1"/>
                          </a:solidFill>
                          <a:effectLst/>
                          <a:latin typeface="HGPｺﾞｼｯｸM" panose="020B0600000000000000" pitchFamily="50" charset="-128"/>
                          <a:ea typeface="HGPｺﾞｼｯｸM" panose="020B0600000000000000" pitchFamily="50" charset="-128"/>
                          <a:cs typeface="+mn-cs"/>
                        </a:rPr>
                        <a:t>①若年世代の活躍を支える住まいの確保</a:t>
                      </a:r>
                      <a:endParaRPr kumimoji="1" lang="en-US" altLang="ja-JP" sz="1050" b="1" u="sng"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85725" marR="0" indent="-85725" algn="l" defTabSz="914290" rtl="0" eaLnBrk="1" fontAlgn="auto" latinLnBrk="0" hangingPunct="1">
                        <a:lnSpc>
                          <a:spcPct val="100000"/>
                        </a:lnSpc>
                        <a:spcBef>
                          <a:spcPts val="0"/>
                        </a:spcBef>
                        <a:spcAft>
                          <a:spcPts val="0"/>
                        </a:spcAft>
                        <a:buClrTx/>
                        <a:buSzTx/>
                        <a:buFontTx/>
                        <a:buNone/>
                        <a:tabLst/>
                        <a:defRPr/>
                      </a:pP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38100" cmpd="sng">
                      <a:noFill/>
                    </a:lnT>
                    <a:lnB w="12700" cmpd="sng">
                      <a:noFill/>
                    </a:lnB>
                    <a:lnTlToBr w="12700" cmpd="sng">
                      <a:noFill/>
                      <a:prstDash val="solid"/>
                    </a:lnTlToBr>
                    <a:lnBlToTr w="12700" cmpd="sng">
                      <a:noFill/>
                      <a:prstDash val="solid"/>
                    </a:lnBlToTr>
                  </a:tcPr>
                </a:tc>
              </a:tr>
              <a:tr h="519847">
                <a:tc>
                  <a:txBody>
                    <a:bodyPr/>
                    <a:lstStyle/>
                    <a:p>
                      <a:pPr marL="85725" marR="0" indent="-8572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○住まい手や地域にとって魅力ある賃貸住宅の普及促進により賃貸住宅市場を活性化</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85725" marR="0" indent="-85725" algn="l" defTabSz="914290" rtl="0" eaLnBrk="1" fontAlgn="auto" latinLnBrk="0" hangingPunct="1">
                        <a:lnSpc>
                          <a:spcPct val="100000"/>
                        </a:lnSpc>
                        <a:spcBef>
                          <a:spcPts val="0"/>
                        </a:spcBef>
                        <a:spcAft>
                          <a:spcPts val="0"/>
                        </a:spcAft>
                        <a:buClrTx/>
                        <a:buSzTx/>
                        <a:buFontTx/>
                        <a:buNone/>
                        <a:tabLst/>
                        <a:defRPr/>
                      </a:pP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再掲</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「大阪の住まい活性化フォーラム」と連携し、以下の取組みを実施</a:t>
                      </a:r>
                      <a:endPar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　　リフォーム・リノベーションに関するコンクールを開催し、優秀な事例を</a:t>
                      </a:r>
                      <a:r>
                        <a:rPr kumimoji="1" lang="en-US" altLang="ja-JP" sz="1050"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HP</a:t>
                      </a:r>
                      <a:r>
                        <a:rPr kumimoji="1" lang="ja-JP" altLang="en-US" sz="1050"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や冊子等で情報発信。</a:t>
                      </a:r>
                      <a:endParaRPr kumimoji="1" lang="en-US" altLang="ja-JP" sz="1050" kern="1200" baseline="0" dirty="0" smtClean="0">
                        <a:solidFill>
                          <a:srgbClr val="FF0000"/>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　　</a:t>
                      </a:r>
                      <a:r>
                        <a:rPr kumimoji="1" lang="en-US" altLang="ja-JP" sz="1050"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DIY</a:t>
                      </a:r>
                      <a:r>
                        <a:rPr kumimoji="1" lang="ja-JP" altLang="en-US" sz="1050"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の普及促進による中古住宅市場活性化を目指し、</a:t>
                      </a:r>
                      <a:r>
                        <a:rPr kumimoji="1" lang="en-US" altLang="ja-JP" sz="1050"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DIY</a:t>
                      </a:r>
                      <a:r>
                        <a:rPr kumimoji="1" lang="ja-JP" altLang="en-US" sz="1050"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に関するワークショップやシンポジウムを開催</a:t>
                      </a:r>
                      <a:endParaRPr kumimoji="1" lang="en-US" altLang="ja-JP" sz="1050" kern="1200" baseline="0" dirty="0" smtClean="0">
                        <a:solidFill>
                          <a:srgbClr val="FF0000"/>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再掲</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高齢者、</a:t>
                      </a:r>
                      <a:r>
                        <a:rPr kumimoji="1" lang="ja-JP" altLang="en-US" sz="1050" kern="1200" baseline="0" dirty="0" err="1" smtClean="0">
                          <a:solidFill>
                            <a:schemeClr val="tx1"/>
                          </a:solidFill>
                          <a:effectLst/>
                          <a:latin typeface="HGPｺﾞｼｯｸM" panose="020B0600000000000000" pitchFamily="50" charset="-128"/>
                          <a:ea typeface="HGPｺﾞｼｯｸM" panose="020B0600000000000000" pitchFamily="50" charset="-128"/>
                          <a:cs typeface="+mn-cs"/>
                        </a:rPr>
                        <a:t>障がい</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者、子育て世帯、外国人並びに低額所得者</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等</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からの住まい探し相談に応じる不動産店とこれらの方の入居に積極的な民間賃貸住宅等の情報を提供している「あんぜん・あんしん賃貸検索システム」を活用した情報発信を実施</a:t>
                      </a: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ct val="100000"/>
                        </a:lnSpc>
                        <a:spcBef>
                          <a:spcPts val="0"/>
                        </a:spcBef>
                        <a:spcAft>
                          <a:spcPts val="0"/>
                        </a:spcAft>
                      </a:pP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mpd="sng">
                      <a:noFill/>
                    </a:lnT>
                    <a:lnB w="12700" cmpd="sng">
                      <a:noFill/>
                    </a:lnB>
                    <a:lnTlToBr w="12700" cmpd="sng">
                      <a:noFill/>
                      <a:prstDash val="solid"/>
                    </a:lnTlToBr>
                    <a:lnBlToTr w="12700" cmpd="sng">
                      <a:noFill/>
                      <a:prstDash val="solid"/>
                    </a:lnBlToTr>
                  </a:tcPr>
                </a:tc>
              </a:tr>
              <a:tr h="536570">
                <a:tc>
                  <a:txBody>
                    <a:bodyPr/>
                    <a:lstStyle/>
                    <a:p>
                      <a:pPr marL="85725" marR="0" indent="-8572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○一定の質を備えた</a:t>
                      </a: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「大阪あんしん賃貸住宅」の登録を促進</a:t>
                      </a:r>
                    </a:p>
                    <a:p>
                      <a:pPr marL="85725" marR="0" indent="-85725" algn="l" defTabSz="914290" rtl="0" eaLnBrk="1" fontAlgn="auto" latinLnBrk="0" hangingPunct="1">
                        <a:lnSpc>
                          <a:spcPct val="100000"/>
                        </a:lnSpc>
                        <a:spcBef>
                          <a:spcPts val="0"/>
                        </a:spcBef>
                        <a:spcAft>
                          <a:spcPts val="0"/>
                        </a:spcAft>
                        <a:buClrTx/>
                        <a:buSzTx/>
                        <a:buFontTx/>
                        <a:buNone/>
                        <a:tabLst/>
                        <a:defRPr/>
                      </a:pP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○「あんしん賃貸検索システム」を活用した情報発信</a:t>
                      </a:r>
                      <a:endParaRPr kumimoji="1" lang="en-US" altLang="ja-JP"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再掲</a:t>
                      </a:r>
                      <a:r>
                        <a:rPr kumimoji="1" lang="en-US" altLang="ja-JP"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Osaka</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あんしん住まい推進協議会」の構成員である、不動産関係団体や家主団体に対して、</a:t>
                      </a:r>
                      <a:r>
                        <a:rPr kumimoji="1" lang="ja-JP" altLang="en-US" sz="1050" u="none"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協力店と「あんぜん・あんしん賃貸住宅」の登録に向けた啓発活動を実施し、</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登録された住宅情報などを「あんぜん・あんしん賃貸検索システム」において情報発信を実施</a:t>
                      </a: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ct val="100000"/>
                        </a:lnSpc>
                        <a:spcBef>
                          <a:spcPts val="0"/>
                        </a:spcBef>
                        <a:spcAft>
                          <a:spcPts val="0"/>
                        </a:spcAft>
                      </a:pP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mpd="sng">
                      <a:noFill/>
                    </a:lnT>
                    <a:lnB w="12700" cmpd="sng">
                      <a:noFill/>
                    </a:lnB>
                    <a:lnTlToBr w="12700" cmpd="sng">
                      <a:noFill/>
                      <a:prstDash val="solid"/>
                    </a:lnTlToBr>
                    <a:lnBlToTr w="12700" cmpd="sng">
                      <a:noFill/>
                      <a:prstDash val="solid"/>
                    </a:lnBlToTr>
                  </a:tcPr>
                </a:tc>
              </a:tr>
              <a:tr h="919381">
                <a:tc>
                  <a:txBody>
                    <a:bodyPr/>
                    <a:lstStyle/>
                    <a:p>
                      <a:pPr marL="85725" marR="0" indent="-8572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○若年世代の自立を支える住まいの確保</a:t>
                      </a:r>
                    </a:p>
                    <a:p>
                      <a:pPr marL="85725" marR="0" indent="-8572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rgbClr val="7030A0"/>
                          </a:solidFill>
                          <a:effectLst/>
                          <a:latin typeface="HGPｺﾞｼｯｸM" panose="020B0600000000000000" pitchFamily="50" charset="-128"/>
                          <a:ea typeface="HGPｺﾞｼｯｸM" panose="020B0600000000000000" pitchFamily="50" charset="-128"/>
                          <a:cs typeface="+mn-cs"/>
                        </a:rPr>
                        <a:t>○</a:t>
                      </a: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府営住宅の「新婚･子育て向け募集」や「期限付入居募集（若年者世帯）」など</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・府営住宅において、若年世帯の入居促進による団地コミュニティの活性化のため、「新婚・子育て世帯向け募集」及び「期限付入居募集（若年者世帯向け）」を優先入居枠として行った。</a:t>
                      </a:r>
                    </a:p>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募集戸数：</a:t>
                      </a:r>
                      <a:r>
                        <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5,002</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戸</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、うち①新婚・子育て世帯向け：</a:t>
                      </a:r>
                      <a:r>
                        <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1,412</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戸</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、期限付入居住宅：</a:t>
                      </a:r>
                      <a:r>
                        <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62</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戸</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・高齢者、</a:t>
                      </a:r>
                      <a:r>
                        <a:rPr kumimoji="1" lang="ja-JP" altLang="en-US" sz="1050" kern="1200" baseline="0" dirty="0" err="1" smtClean="0">
                          <a:solidFill>
                            <a:schemeClr val="tx1"/>
                          </a:solidFill>
                          <a:effectLst/>
                          <a:latin typeface="HGPｺﾞｼｯｸM" panose="020B0600000000000000" pitchFamily="50" charset="-128"/>
                          <a:ea typeface="HGPｺﾞｼｯｸM" panose="020B0600000000000000" pitchFamily="50" charset="-128"/>
                          <a:cs typeface="+mn-cs"/>
                        </a:rPr>
                        <a:t>障がい</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者、子育て世帯、外国人並びに低額所得者等からの住まい探し相談に応じる不動産店とこれらの方の入居に積極的な民間賃貸住宅等の情報を提供している「あんぜん・あんしん賃貸検索システム」において、公営住宅の募集情報を検索できるようにシステム改修を行い、民間賃貸住宅と共に情報発信を実施</a:t>
                      </a: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tr>
              <a:tr h="241340">
                <a:tc>
                  <a:txBody>
                    <a:bodyPr/>
                    <a:lstStyle/>
                    <a:p>
                      <a:pPr marL="85725" marR="0" indent="-85725" algn="l" defTabSz="914290" rtl="0" eaLnBrk="1" fontAlgn="auto" latinLnBrk="0" hangingPunct="1">
                        <a:lnSpc>
                          <a:spcPct val="100000"/>
                        </a:lnSpc>
                        <a:spcBef>
                          <a:spcPts val="0"/>
                        </a:spcBef>
                        <a:spcAft>
                          <a:spcPts val="0"/>
                        </a:spcAft>
                        <a:buClrTx/>
                        <a:buSzTx/>
                        <a:buFontTx/>
                        <a:buNone/>
                        <a:tabLst/>
                        <a:defRPr/>
                      </a:pPr>
                      <a:r>
                        <a:rPr kumimoji="1" lang="ja-JP" altLang="en-US" sz="1050" b="1" u="sng" kern="1200" dirty="0" smtClean="0">
                          <a:solidFill>
                            <a:schemeClr val="tx1"/>
                          </a:solidFill>
                          <a:effectLst/>
                          <a:latin typeface="HGPｺﾞｼｯｸM" panose="020B0600000000000000" pitchFamily="50" charset="-128"/>
                          <a:ea typeface="HGPｺﾞｼｯｸM" panose="020B0600000000000000" pitchFamily="50" charset="-128"/>
                          <a:cs typeface="+mn-cs"/>
                        </a:rPr>
                        <a:t>②子どもがすくすくと育ち、子育てが楽しい環境づくり</a:t>
                      </a:r>
                      <a:endParaRPr kumimoji="1" lang="en-US" altLang="ja-JP" sz="1050" b="1" u="sng"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tr>
              <a:tr h="919381">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○公的賃貸住宅の空室や敷地等を積極的に活用した子育てしやすいまちづくりに向けた環境づくり</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再掲</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府営住宅ストックの一層の活用拡大を図るため、</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子育て支援拠点等の設置に関する意向調査を実施するとともに、公営住宅の目的外使用を円滑に進めるため地域再生計画「府営住宅地域資源化プラン・大阪」を策定</a:t>
                      </a: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H29.3</a:t>
                      </a: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a:t>
                      </a:r>
                      <a:endParaRPr kumimoji="1" lang="en-US" altLang="ja-JP"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endParaRPr>
                    </a:p>
                    <a:p>
                      <a:pPr marL="266700" indent="-266700" algn="l">
                        <a:lnSpc>
                          <a:spcPct val="100000"/>
                        </a:lnSpc>
                        <a:spcBef>
                          <a:spcPts val="0"/>
                        </a:spcBef>
                        <a:spcAft>
                          <a:spcPts val="0"/>
                        </a:spcAft>
                      </a:pPr>
                      <a:r>
                        <a:rPr kumimoji="1" lang="ja-JP" altLang="en-US"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　　</a:t>
                      </a:r>
                      <a:r>
                        <a:rPr kumimoji="1" lang="en-US" altLang="ja-JP"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空室活用：小規模保育事業等</a:t>
                      </a:r>
                      <a:r>
                        <a:rPr kumimoji="1" lang="en-US" altLang="ja-JP" sz="1050" u="sng" kern="1200" baseline="0" dirty="0" smtClean="0">
                          <a:solidFill>
                            <a:srgbClr val="FF0000"/>
                          </a:solidFill>
                          <a:effectLst/>
                          <a:uFill>
                            <a:solidFill>
                              <a:srgbClr val="FF0000"/>
                            </a:solidFill>
                          </a:uFill>
                          <a:latin typeface="HGPｺﾞｼｯｸM" panose="020B0600000000000000" pitchFamily="50" charset="-128"/>
                          <a:ea typeface="HGPｺﾞｼｯｸM" panose="020B0600000000000000" pitchFamily="50" charset="-128"/>
                          <a:cs typeface="+mn-cs"/>
                        </a:rPr>
                        <a:t>12</a:t>
                      </a:r>
                      <a:r>
                        <a:rPr kumimoji="1" lang="ja-JP" altLang="en-US" sz="1050" u="sng" kern="1200" baseline="0" dirty="0" smtClean="0">
                          <a:solidFill>
                            <a:srgbClr val="FF0000"/>
                          </a:solidFill>
                          <a:effectLst/>
                          <a:uFill>
                            <a:solidFill>
                              <a:srgbClr val="FF0000"/>
                            </a:solidFill>
                          </a:uFill>
                          <a:latin typeface="HGPｺﾞｼｯｸM" panose="020B0600000000000000" pitchFamily="50" charset="-128"/>
                          <a:ea typeface="HGPｺﾞｼｯｸM" panose="020B0600000000000000" pitchFamily="50" charset="-128"/>
                          <a:cs typeface="+mn-cs"/>
                        </a:rPr>
                        <a:t>件</a:t>
                      </a:r>
                      <a:r>
                        <a:rPr kumimoji="1" lang="en-US" altLang="ja-JP"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（子育て支援以外も含む）</a:t>
                      </a: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再掲</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府営住宅の</a:t>
                      </a:r>
                      <a:r>
                        <a:rPr kumimoji="1" lang="ja-JP" altLang="en-US"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建替事業</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により創出された土地（活用用地）の売却により</a:t>
                      </a:r>
                      <a:r>
                        <a:rPr kumimoji="1" lang="ja-JP" altLang="en-US"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地域のまちづくりに資する機能を</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導入　　　</a:t>
                      </a: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ct val="100000"/>
                        </a:lnSpc>
                        <a:spcBef>
                          <a:spcPts val="0"/>
                        </a:spcBef>
                        <a:spcAft>
                          <a:spcPts val="0"/>
                        </a:spcAft>
                      </a:pPr>
                      <a:r>
                        <a:rPr kumimoji="1" lang="ja-JP" altLang="en-US"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　</a:t>
                      </a:r>
                      <a:r>
                        <a:rPr kumimoji="1" lang="en-US" altLang="ja-JP"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活用用地の売却：新千里南（障がい者福祉施設）、八尾志紀（認定こども園）、元崇禅寺（特別養護老人ホーム）、千里高野台（共同住宅）</a:t>
                      </a:r>
                      <a:r>
                        <a:rPr kumimoji="1" lang="en-US" altLang="ja-JP"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ＰＦＩ事業、</a:t>
                      </a:r>
                      <a:r>
                        <a:rPr kumimoji="1" lang="ja-JP" altLang="en-US" sz="1050" u="sng" kern="1200" baseline="0" dirty="0" smtClean="0">
                          <a:solidFill>
                            <a:srgbClr val="FF0000"/>
                          </a:solidFill>
                          <a:effectLst/>
                          <a:uFill>
                            <a:solidFill>
                              <a:srgbClr val="FF0000"/>
                            </a:solidFill>
                          </a:uFill>
                          <a:latin typeface="HGPｺﾞｼｯｸM" panose="020B0600000000000000" pitchFamily="50" charset="-128"/>
                          <a:ea typeface="HGPｺﾞｼｯｸM" panose="020B0600000000000000" pitchFamily="50" charset="-128"/>
                          <a:cs typeface="+mn-cs"/>
                        </a:rPr>
                        <a:t>上町（共同住宅）、八尾植松（戸建て住宅）</a:t>
                      </a:r>
                      <a:r>
                        <a:rPr kumimoji="1" lang="en-US" altLang="ja-JP"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（子育て支援以外も含む）</a:t>
                      </a:r>
                    </a:p>
                  </a:txBody>
                  <a:tcPr marL="84406" marR="84406">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21" name="テキスト ボックス 20"/>
          <p:cNvSpPr txBox="1"/>
          <p:nvPr/>
        </p:nvSpPr>
        <p:spPr>
          <a:xfrm>
            <a:off x="35496" y="512807"/>
            <a:ext cx="4093378" cy="242586"/>
          </a:xfrm>
          <a:prstGeom prst="roundRect">
            <a:avLst/>
          </a:prstGeom>
          <a:solidFill>
            <a:schemeClr val="bg1"/>
          </a:solidFill>
          <a:ln>
            <a:solidFill>
              <a:schemeClr val="tx1">
                <a:lumMod val="50000"/>
                <a:lumOff val="50000"/>
              </a:schemeClr>
            </a:solidFill>
          </a:ln>
        </p:spPr>
        <p:txBody>
          <a:bodyPr wrap="square" lIns="35996" tIns="35996" rIns="35996" bIns="35996" rtlCol="0" anchor="ctr">
            <a:noAutofit/>
          </a:bodyPr>
          <a:lstStyle/>
          <a:p>
            <a:r>
              <a:rPr lang="ja-JP" altLang="en-US" sz="1200" b="1" dirty="0">
                <a:latin typeface="HGPｺﾞｼｯｸM" panose="020B0600000000000000" pitchFamily="50" charset="-128"/>
                <a:ea typeface="HGPｺﾞｼｯｸM" panose="020B0600000000000000" pitchFamily="50" charset="-128"/>
              </a:rPr>
              <a:t>（２）誰もが活き活きとくらすことができる環境の整備</a:t>
            </a:r>
          </a:p>
        </p:txBody>
      </p:sp>
      <p:sp>
        <p:nvSpPr>
          <p:cNvPr id="8" name="スライド番号プレースホルダー 3"/>
          <p:cNvSpPr>
            <a:spLocks noGrp="1"/>
          </p:cNvSpPr>
          <p:nvPr>
            <p:ph type="sldNum" sz="quarter" idx="12"/>
          </p:nvPr>
        </p:nvSpPr>
        <p:spPr>
          <a:xfrm>
            <a:off x="8368281" y="6597352"/>
            <a:ext cx="775471" cy="270321"/>
          </a:xfrm>
        </p:spPr>
        <p:txBody>
          <a:bodyPr/>
          <a:lstStyle/>
          <a:p>
            <a:fld id="{6C81B660-91B5-4B89-8AE3-65DE466522A0}" type="slidenum">
              <a:rPr kumimoji="1" lang="ja-JP" altLang="en-US"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24</a:t>
            </a:fld>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Rectangle 1"/>
          <p:cNvSpPr>
            <a:spLocks noChangeArrowheads="1"/>
          </p:cNvSpPr>
          <p:nvPr/>
        </p:nvSpPr>
        <p:spPr bwMode="auto">
          <a:xfrm>
            <a:off x="0" y="1"/>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．活き活きとくらすことができる住まいと都市の実現</a:t>
            </a:r>
            <a:endPar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0205050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1417271347"/>
              </p:ext>
            </p:extLst>
          </p:nvPr>
        </p:nvGraphicFramePr>
        <p:xfrm>
          <a:off x="122671" y="874216"/>
          <a:ext cx="8898657" cy="5577840"/>
        </p:xfrm>
        <a:graphic>
          <a:graphicData uri="http://schemas.openxmlformats.org/drawingml/2006/table">
            <a:tbl>
              <a:tblPr firstRow="1" bandRow="1">
                <a:tableStyleId>{5C22544A-7EE6-4342-B048-85BDC9FD1C3A}</a:tableStyleId>
              </a:tblPr>
              <a:tblGrid>
                <a:gridCol w="2698204"/>
                <a:gridCol w="6200453"/>
              </a:tblGrid>
              <a:tr h="129064">
                <a:tc>
                  <a:txBody>
                    <a:bodyPr/>
                    <a:lstStyle/>
                    <a:p>
                      <a:pPr algn="ctr">
                        <a:lnSpc>
                          <a:spcPts val="1100"/>
                        </a:lnSpc>
                        <a:spcBef>
                          <a:spcPts val="0"/>
                        </a:spcBef>
                        <a:spcAft>
                          <a:spcPts val="0"/>
                        </a:spcAft>
                      </a:pPr>
                      <a:r>
                        <a:rPr kumimoji="1" lang="ja-JP" altLang="en-US" sz="1050" u="none" dirty="0" smtClean="0">
                          <a:latin typeface="HGPｺﾞｼｯｸM" panose="020B0600000000000000" pitchFamily="50" charset="-128"/>
                          <a:ea typeface="HGPｺﾞｼｯｸM" panose="020B0600000000000000" pitchFamily="50" charset="-128"/>
                        </a:rPr>
                        <a:t>施策の方向性</a:t>
                      </a:r>
                      <a:endParaRPr kumimoji="1" lang="ja-JP" altLang="en-US" sz="1050" u="none" dirty="0">
                        <a:latin typeface="HGPｺﾞｼｯｸM" panose="020B0600000000000000" pitchFamily="50" charset="-128"/>
                        <a:ea typeface="HGPｺﾞｼｯｸM" panose="020B0600000000000000" pitchFamily="50" charset="-128"/>
                      </a:endParaRPr>
                    </a:p>
                  </a:txBody>
                  <a:tcPr marL="84406" marR="84406"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lnSpc>
                          <a:spcPts val="1100"/>
                        </a:lnSpc>
                        <a:spcBef>
                          <a:spcPts val="0"/>
                        </a:spcBef>
                        <a:spcAft>
                          <a:spcPts val="0"/>
                        </a:spcAft>
                      </a:pPr>
                      <a:r>
                        <a:rPr kumimoji="1" lang="ja-JP" altLang="en-US" sz="1050" u="none" dirty="0" smtClean="0">
                          <a:latin typeface="HGPｺﾞｼｯｸM" panose="020B0600000000000000" pitchFamily="50" charset="-128"/>
                          <a:ea typeface="HGPｺﾞｼｯｸM" panose="020B0600000000000000" pitchFamily="50" charset="-128"/>
                        </a:rPr>
                        <a:t>進捗状況（平成</a:t>
                      </a:r>
                      <a:r>
                        <a:rPr kumimoji="1" lang="en-US" altLang="ja-JP" sz="1050" u="none" dirty="0" smtClean="0">
                          <a:latin typeface="HGPｺﾞｼｯｸM" panose="020B0600000000000000" pitchFamily="50" charset="-128"/>
                          <a:ea typeface="HGPｺﾞｼｯｸM" panose="020B0600000000000000" pitchFamily="50" charset="-128"/>
                        </a:rPr>
                        <a:t>28</a:t>
                      </a:r>
                      <a:r>
                        <a:rPr kumimoji="1" lang="ja-JP" altLang="en-US" sz="1050" u="none" dirty="0" smtClean="0">
                          <a:latin typeface="HGPｺﾞｼｯｸM" panose="020B0600000000000000" pitchFamily="50" charset="-128"/>
                          <a:ea typeface="HGPｺﾞｼｯｸM" panose="020B0600000000000000" pitchFamily="50" charset="-128"/>
                        </a:rPr>
                        <a:t>年度～）</a:t>
                      </a:r>
                      <a:endParaRPr kumimoji="1" lang="ja-JP" altLang="en-US" sz="1050" u="none" dirty="0">
                        <a:latin typeface="HGPｺﾞｼｯｸM" panose="020B0600000000000000" pitchFamily="50" charset="-128"/>
                        <a:ea typeface="HGPｺﾞｼｯｸM" panose="020B0600000000000000" pitchFamily="50" charset="-128"/>
                      </a:endParaRPr>
                    </a:p>
                  </a:txBody>
                  <a:tcPr marL="84406" marR="84406" anchor="ctr">
                    <a:lnL w="12700" cmpd="sng">
                      <a:noFill/>
                    </a:lnL>
                    <a:lnR w="12700" cmpd="sng">
                      <a:noFill/>
                    </a:lnR>
                    <a:lnT w="12700" cmpd="sng">
                      <a:noFill/>
                    </a:lnT>
                    <a:lnB w="38100" cmpd="sng">
                      <a:noFill/>
                    </a:lnB>
                    <a:lnTlToBr w="12700" cmpd="sng">
                      <a:noFill/>
                      <a:prstDash val="solid"/>
                    </a:lnTlToBr>
                    <a:lnBlToTr w="12700" cmpd="sng">
                      <a:noFill/>
                      <a:prstDash val="solid"/>
                    </a:lnBlToTr>
                  </a:tcPr>
                </a:tc>
              </a:tr>
              <a:tr h="359108">
                <a:tc>
                  <a:txBody>
                    <a:bodyPr/>
                    <a:lstStyle/>
                    <a:p>
                      <a:pPr marL="92075" marR="0" indent="-92075" algn="l" defTabSz="914290" rtl="0" eaLnBrk="1" fontAlgn="auto" latinLnBrk="0" hangingPunct="1">
                        <a:lnSpc>
                          <a:spcPts val="1100"/>
                        </a:lnSpc>
                        <a:spcBef>
                          <a:spcPts val="0"/>
                        </a:spcBef>
                        <a:spcAft>
                          <a:spcPts val="0"/>
                        </a:spcAft>
                        <a:buClrTx/>
                        <a:buSzTx/>
                        <a:buFontTx/>
                        <a:buNone/>
                        <a:tabLst/>
                        <a:defRPr/>
                      </a:pPr>
                      <a:r>
                        <a:rPr kumimoji="1" lang="ja-JP" altLang="en-US" sz="1050" b="1" u="sng" kern="1200" dirty="0" smtClean="0">
                          <a:solidFill>
                            <a:schemeClr val="tx1"/>
                          </a:solidFill>
                          <a:effectLst/>
                          <a:latin typeface="HGPｺﾞｼｯｸM" panose="020B0600000000000000" pitchFamily="50" charset="-128"/>
                          <a:ea typeface="HGPｺﾞｼｯｸM" panose="020B0600000000000000" pitchFamily="50" charset="-128"/>
                          <a:cs typeface="+mn-cs"/>
                        </a:rPr>
                        <a:t>②子どもがすくすくと育ち、子育てが楽しい環境づくり</a:t>
                      </a:r>
                      <a:endParaRPr kumimoji="1" lang="en-US" altLang="ja-JP" sz="1050" b="1" u="sng"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38100" cmpd="sng">
                      <a:noFill/>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ts val="1100"/>
                        </a:lnSpc>
                        <a:spcBef>
                          <a:spcPts val="0"/>
                        </a:spcBef>
                        <a:spcAft>
                          <a:spcPts val="0"/>
                        </a:spcAft>
                      </a:pP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ts val="1100"/>
                        </a:lnSpc>
                        <a:spcBef>
                          <a:spcPts val="0"/>
                        </a:spcBef>
                        <a:spcAft>
                          <a:spcPts val="0"/>
                        </a:spcAft>
                      </a:pP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38100" cmpd="sng">
                      <a:noFill/>
                    </a:lnT>
                    <a:lnB w="12700" cap="flat" cmpd="sng" algn="ctr">
                      <a:noFill/>
                      <a:prstDash val="dash"/>
                      <a:round/>
                      <a:headEnd type="none" w="med" len="med"/>
                      <a:tailEnd type="none" w="med" len="med"/>
                    </a:lnB>
                    <a:lnTlToBr w="12700" cmpd="sng">
                      <a:noFill/>
                      <a:prstDash val="solid"/>
                    </a:lnTlToBr>
                    <a:lnBlToTr w="12700" cmpd="sng">
                      <a:noFill/>
                      <a:prstDash val="solid"/>
                    </a:lnBlToTr>
                  </a:tcPr>
                </a:tc>
              </a:tr>
              <a:tr h="315640">
                <a:tc>
                  <a:txBody>
                    <a:bodyPr/>
                    <a:lstStyle/>
                    <a:p>
                      <a:pPr marL="92075" marR="0" indent="-92075" algn="l" defTabSz="914290" rtl="0" eaLnBrk="1" fontAlgn="auto" latinLnBrk="0" hangingPunct="1">
                        <a:lnSpc>
                          <a:spcPts val="11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○中古住宅流通・リフォーム市場の活性化による既存住宅の質やイメージの向上</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ts val="11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○子育て世帯が安心して既存住宅の取得やリフォーム等を行える環境を整備</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marR="0" indent="-92075" algn="l" defTabSz="914290" rtl="0" eaLnBrk="1" fontAlgn="auto" latinLnBrk="0" hangingPunct="1">
                        <a:lnSpc>
                          <a:spcPts val="1100"/>
                        </a:lnSpc>
                        <a:spcBef>
                          <a:spcPts val="0"/>
                        </a:spcBef>
                        <a:spcAft>
                          <a:spcPts val="0"/>
                        </a:spcAft>
                        <a:buClrTx/>
                        <a:buSzTx/>
                        <a:buFontTx/>
                        <a:buNone/>
                        <a:tabLst/>
                        <a:defRPr/>
                      </a:pP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再掲</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sng" kern="1200" dirty="0" smtClean="0">
                          <a:solidFill>
                            <a:srgbClr val="FF0000"/>
                          </a:solidFill>
                          <a:effectLst/>
                          <a:latin typeface="HGPｺﾞｼｯｸM" panose="020B0600000000000000" pitchFamily="50" charset="-128"/>
                          <a:ea typeface="HGPｺﾞｼｯｸM" panose="020B0600000000000000" pitchFamily="50" charset="-128"/>
                          <a:cs typeface="+mn-cs"/>
                        </a:rPr>
                        <a:t>「大阪の住まい活性化フォーラム」と連携し、リフォーム・リノベーションに関するコンクールを開催し、優秀な事例を</a:t>
                      </a:r>
                      <a:r>
                        <a:rPr kumimoji="1" lang="en-US" altLang="ja-JP" sz="1050" u="sng" kern="1200" dirty="0" smtClean="0">
                          <a:solidFill>
                            <a:srgbClr val="FF0000"/>
                          </a:solidFill>
                          <a:effectLst/>
                          <a:latin typeface="HGPｺﾞｼｯｸM" panose="020B0600000000000000" pitchFamily="50" charset="-128"/>
                          <a:ea typeface="HGPｺﾞｼｯｸM" panose="020B0600000000000000" pitchFamily="50" charset="-128"/>
                          <a:cs typeface="+mn-cs"/>
                        </a:rPr>
                        <a:t>HP</a:t>
                      </a:r>
                      <a:r>
                        <a:rPr kumimoji="1" lang="ja-JP" altLang="en-US" sz="1050" u="sng" kern="1200" dirty="0" smtClean="0">
                          <a:solidFill>
                            <a:srgbClr val="FF0000"/>
                          </a:solidFill>
                          <a:effectLst/>
                          <a:latin typeface="HGPｺﾞｼｯｸM" panose="020B0600000000000000" pitchFamily="50" charset="-128"/>
                          <a:ea typeface="HGPｺﾞｼｯｸM" panose="020B0600000000000000" pitchFamily="50" charset="-128"/>
                          <a:cs typeface="+mn-cs"/>
                        </a:rPr>
                        <a:t>や冊子等で情報発信。　平成</a:t>
                      </a:r>
                      <a:r>
                        <a:rPr kumimoji="1" lang="en-US" altLang="ja-JP" sz="1050" u="sng" kern="1200" dirty="0" smtClean="0">
                          <a:solidFill>
                            <a:srgbClr val="FF0000"/>
                          </a:solidFill>
                          <a:effectLst/>
                          <a:latin typeface="HGPｺﾞｼｯｸM" panose="020B0600000000000000" pitchFamily="50" charset="-128"/>
                          <a:ea typeface="HGPｺﾞｼｯｸM" panose="020B0600000000000000" pitchFamily="50" charset="-128"/>
                          <a:cs typeface="+mn-cs"/>
                        </a:rPr>
                        <a:t>29</a:t>
                      </a:r>
                      <a:r>
                        <a:rPr kumimoji="1" lang="ja-JP" altLang="en-US" sz="1050" u="sng" kern="1200" dirty="0" smtClean="0">
                          <a:solidFill>
                            <a:srgbClr val="FF0000"/>
                          </a:solidFill>
                          <a:effectLst/>
                          <a:latin typeface="HGPｺﾞｼｯｸM" panose="020B0600000000000000" pitchFamily="50" charset="-128"/>
                          <a:ea typeface="HGPｺﾞｼｯｸM" panose="020B0600000000000000" pitchFamily="50" charset="-128"/>
                          <a:cs typeface="+mn-cs"/>
                        </a:rPr>
                        <a:t>年度は「大阪のまち魅力アップ　リノベーションコンクール」として実施し、受賞作品発表及び授賞式典を開催</a:t>
                      </a:r>
                      <a:endPar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ts val="1100"/>
                        </a:lnSpc>
                        <a:spcBef>
                          <a:spcPts val="0"/>
                        </a:spcBef>
                        <a:spcAft>
                          <a:spcPts val="0"/>
                        </a:spcAft>
                        <a:buClrTx/>
                        <a:buSzTx/>
                        <a:buFontTx/>
                        <a:buNone/>
                        <a:tabLst/>
                        <a:defRPr/>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・大阪府リフォームマイスター制度推進協議会</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HP</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において、一定の基準を満たしたリフォーム事業者の情報提供を実施</a:t>
                      </a: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r>
              <a:tr h="315640">
                <a:tc>
                  <a:txBody>
                    <a:bodyPr/>
                    <a:lstStyle/>
                    <a:p>
                      <a:pPr marL="92075" marR="0" indent="-92075" algn="l" defTabSz="914290" rtl="0" eaLnBrk="1" fontAlgn="auto" latinLnBrk="0" hangingPunct="1">
                        <a:lnSpc>
                          <a:spcPts val="11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○特定優良賃貸住宅の家賃減額補助</a:t>
                      </a:r>
                    </a:p>
                    <a:p>
                      <a:pPr marL="92075" marR="0" indent="-92075" algn="l" defTabSz="914290" rtl="0" eaLnBrk="1" fontAlgn="auto" latinLnBrk="0" hangingPunct="1">
                        <a:lnSpc>
                          <a:spcPts val="11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○府営住宅においては、「新婚･子育て向け募集」や「期限付入居募集（若年者世帯）」など</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ts val="11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・大阪府が認定した特定優良賃貸住宅を対象として、新婚世帯及び子育て世帯の良好な賃貸住宅への入居を支援するため、家賃減額補助を実施</a:t>
                      </a: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ts val="11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特定優良賃貸住宅の家賃減額補助：</a:t>
                      </a:r>
                      <a:r>
                        <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638</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戸（</a:t>
                      </a:r>
                      <a:r>
                        <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H30.3</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月分補助対象数）</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、実績額：</a:t>
                      </a:r>
                      <a:r>
                        <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205,835</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千円（</a:t>
                      </a:r>
                      <a:r>
                        <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H29</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年度実績額）</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r>
              <a:tr h="315640">
                <a:tc>
                  <a:txBody>
                    <a:bodyPr/>
                    <a:lstStyle/>
                    <a:p>
                      <a:pPr marL="92075" marR="0" indent="-92075" algn="l" defTabSz="914290" rtl="0" eaLnBrk="1" fontAlgn="auto" latinLnBrk="0" hangingPunct="1">
                        <a:lnSpc>
                          <a:spcPts val="11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「あんしん賃貸検索システム」を活用した子育て世代の円滑な住替えの</a:t>
                      </a: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支援</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ts val="1100"/>
                        </a:lnSpc>
                        <a:spcBef>
                          <a:spcPts val="0"/>
                        </a:spcBef>
                        <a:spcAft>
                          <a:spcPts val="0"/>
                        </a:spcAft>
                        <a:buClrTx/>
                        <a:buSzTx/>
                        <a:buFontTx/>
                        <a:buNone/>
                        <a:tabLst/>
                        <a:defRPr/>
                      </a:pP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ts val="11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子育て世帯からの住まい探し相談に応じる不動産店とこれらの方の入居に積極的な民間賃貸住宅等の情報を提供している「あんぜん・あんしん賃貸検索システム」において、公営住宅の募集情報を検索できるようにシステム改修を行い、民間賃貸住宅と共に子育て支援についての情報発信を実施</a:t>
                      </a: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ts val="11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Ｈ２８実績：１７</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6</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箇所、Ｈ２９見込：２０３個所</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r>
              <a:tr h="1053093">
                <a:tc>
                  <a:txBody>
                    <a:bodyPr/>
                    <a:lstStyle/>
                    <a:p>
                      <a:pPr marL="92075" marR="0" indent="-92075" algn="l" defTabSz="914290" rtl="0" eaLnBrk="1" fontAlgn="auto" latinLnBrk="0" hangingPunct="1">
                        <a:lnSpc>
                          <a:spcPts val="11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○保育園等での地域の子育て支援センターの機能を活用した交流の場づくり・機会づくり</a:t>
                      </a:r>
                    </a:p>
                    <a:p>
                      <a:pPr marL="92075" marR="0" indent="-92075" algn="l" defTabSz="914290" rtl="0" eaLnBrk="1" fontAlgn="auto" latinLnBrk="0" hangingPunct="1">
                        <a:lnSpc>
                          <a:spcPts val="11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○学校等の既存資源を活用した地域における子育て支援策の充実</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92075" marR="0" indent="-92075" algn="l" defTabSz="914400" rtl="0" eaLnBrk="1" fontAlgn="auto" latinLnBrk="0" hangingPunct="1">
                        <a:lnSpc>
                          <a:spcPts val="1100"/>
                        </a:lnSpc>
                        <a:spcBef>
                          <a:spcPts val="0"/>
                        </a:spcBef>
                        <a:spcAft>
                          <a:spcPts val="0"/>
                        </a:spcAft>
                        <a:buClrTx/>
                        <a:buSzTx/>
                        <a:buFontTx/>
                        <a:buNone/>
                        <a:tabLst/>
                        <a:defRPr/>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私立幼稚園及び幼保連携型認定こども園が家庭・地域との連携を図りながら、子育て支援の役割を果たすため、地域の保護者等を対象に実施するキンダーカウンセラー事業として、子育て相談事業に対し助成　　</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u="sng" strike="noStrike"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127</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園</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endPar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ts val="1100"/>
                        </a:lnSpc>
                        <a:spcBef>
                          <a:spcPts val="0"/>
                        </a:spcBef>
                        <a:spcAft>
                          <a:spcPts val="0"/>
                        </a:spcAft>
                      </a:pPr>
                      <a:endPar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ts val="1100"/>
                        </a:lnSpc>
                        <a:spcBef>
                          <a:spcPts val="0"/>
                        </a:spcBef>
                        <a:spcAft>
                          <a:spcPts val="0"/>
                        </a:spcAft>
                        <a:buClrTx/>
                        <a:buSzTx/>
                        <a:buFontTx/>
                        <a:buNone/>
                        <a:tabLst/>
                        <a:defRPr/>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・児童生徒、保護者、教職員等からの教育に関する多様な相談に、電話・電子メール及び面談により対応する教育相談を実施</a:t>
                      </a:r>
                    </a:p>
                    <a:p>
                      <a:pPr marL="92075" indent="-92075" algn="l">
                        <a:lnSpc>
                          <a:spcPts val="11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・専用電話相談の実施</a:t>
                      </a:r>
                    </a:p>
                    <a:p>
                      <a:pPr marL="92075" indent="-92075" algn="l">
                        <a:lnSpc>
                          <a:spcPts val="11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24</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時間相談窓口の実施</a:t>
                      </a:r>
                    </a:p>
                    <a:p>
                      <a:pPr marL="92075" indent="-92075" algn="l">
                        <a:lnSpc>
                          <a:spcPts val="11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・教職員の悩みの相談の実施</a:t>
                      </a:r>
                    </a:p>
                    <a:p>
                      <a:pPr marL="92075" indent="-92075" algn="l">
                        <a:lnSpc>
                          <a:spcPts val="11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・対面相談の実施</a:t>
                      </a:r>
                    </a:p>
                    <a:p>
                      <a:pPr marL="92075" indent="-92075" algn="l">
                        <a:lnSpc>
                          <a:spcPts val="11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・集中電話相談の実施</a:t>
                      </a:r>
                    </a:p>
                    <a:p>
                      <a:pPr marL="92075" indent="-92075" algn="l">
                        <a:lnSpc>
                          <a:spcPts val="11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・インターネットによるメール相談の実施</a:t>
                      </a:r>
                    </a:p>
                    <a:p>
                      <a:pPr marL="92075" marR="0" indent="-92075" algn="l" defTabSz="914290" rtl="0" eaLnBrk="1" fontAlgn="auto" latinLnBrk="0" hangingPunct="1">
                        <a:lnSpc>
                          <a:spcPts val="1100"/>
                        </a:lnSpc>
                        <a:spcBef>
                          <a:spcPts val="0"/>
                        </a:spcBef>
                        <a:spcAft>
                          <a:spcPts val="0"/>
                        </a:spcAft>
                        <a:buClrTx/>
                        <a:buSzTx/>
                        <a:buFontTx/>
                        <a:buNone/>
                        <a:tabLst/>
                        <a:defRPr/>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・教育コミュニティづくりの一層の推進を図るため、「学校支援活動」「おおさか元気広場」「家庭教育支援」の</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3</a:t>
                      </a:r>
                      <a:r>
                        <a:rPr kumimoji="1" lang="ja-JP" altLang="en-US" sz="1050" kern="1200" baseline="0" dirty="0" err="1" smtClean="0">
                          <a:solidFill>
                            <a:schemeClr val="tx1"/>
                          </a:solidFill>
                          <a:effectLst/>
                          <a:latin typeface="HGPｺﾞｼｯｸM" panose="020B0600000000000000" pitchFamily="50" charset="-128"/>
                          <a:ea typeface="HGPｺﾞｼｯｸM" panose="020B0600000000000000" pitchFamily="50" charset="-128"/>
                          <a:cs typeface="+mn-cs"/>
                        </a:rPr>
                        <a:t>つの</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活動を、各地域の課題やニーズに応じて市町村が実施する教育コミュニティづくり推進事業を実施</a:t>
                      </a:r>
                    </a:p>
                    <a:p>
                      <a:pPr marL="92075" indent="-92075" algn="l">
                        <a:lnSpc>
                          <a:spcPts val="11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学校支援活動の実施：</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123</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207</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中学校区で事業を活用（全中学校区において活動を実施）</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政令市・中核市を除く</a:t>
                      </a:r>
                    </a:p>
                    <a:p>
                      <a:pPr marL="92075" indent="-92075" algn="l">
                        <a:lnSpc>
                          <a:spcPts val="11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おおさか元気広場：・</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420</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425 </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小学校区で事業を活用（全小学校区において活動を実施）</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政令市、中核市を除く</a:t>
                      </a:r>
                    </a:p>
                    <a:p>
                      <a:pPr marL="92075" indent="-92075" algn="l">
                        <a:lnSpc>
                          <a:spcPts val="11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家庭教育支援：</a:t>
                      </a:r>
                      <a:r>
                        <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15</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市町で事業を活用</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endPar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ts val="11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放課後児童クラブの設置</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Ｈ２８実績：１７</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6</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箇所、</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Ｈ２９実績：２</a:t>
                      </a:r>
                      <a:r>
                        <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75</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個所</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endPar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21" name="テキスト ボックス 20"/>
          <p:cNvSpPr txBox="1"/>
          <p:nvPr/>
        </p:nvSpPr>
        <p:spPr>
          <a:xfrm>
            <a:off x="35496" y="512807"/>
            <a:ext cx="4093378" cy="242586"/>
          </a:xfrm>
          <a:prstGeom prst="roundRect">
            <a:avLst/>
          </a:prstGeom>
          <a:solidFill>
            <a:schemeClr val="bg1"/>
          </a:solidFill>
          <a:ln>
            <a:solidFill>
              <a:schemeClr val="tx1">
                <a:lumMod val="50000"/>
                <a:lumOff val="50000"/>
              </a:schemeClr>
            </a:solidFill>
          </a:ln>
        </p:spPr>
        <p:txBody>
          <a:bodyPr wrap="square" lIns="35996" tIns="35996" rIns="35996" bIns="35996" rtlCol="0" anchor="ctr">
            <a:noAutofit/>
          </a:bodyPr>
          <a:lstStyle/>
          <a:p>
            <a:r>
              <a:rPr lang="ja-JP" altLang="en-US" sz="1200" b="1" dirty="0">
                <a:latin typeface="HGPｺﾞｼｯｸM" panose="020B0600000000000000" pitchFamily="50" charset="-128"/>
                <a:ea typeface="HGPｺﾞｼｯｸM" panose="020B0600000000000000" pitchFamily="50" charset="-128"/>
              </a:rPr>
              <a:t>（２）誰もが活き活きとくらすことができる環境の整備</a:t>
            </a:r>
          </a:p>
        </p:txBody>
      </p:sp>
      <p:sp>
        <p:nvSpPr>
          <p:cNvPr id="2" name="正方形/長方形 1"/>
          <p:cNvSpPr/>
          <p:nvPr/>
        </p:nvSpPr>
        <p:spPr>
          <a:xfrm>
            <a:off x="5436096" y="4365104"/>
            <a:ext cx="1944216"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2075" indent="-92075"/>
            <a:r>
              <a:rPr lang="en-US" altLang="ja-JP" sz="1050" dirty="0" smtClean="0">
                <a:solidFill>
                  <a:schemeClr val="tx1"/>
                </a:solidFill>
                <a:latin typeface="HGPｺﾞｼｯｸM" panose="020B0600000000000000" pitchFamily="50" charset="-128"/>
                <a:ea typeface="HGPｺﾞｼｯｸM" panose="020B0600000000000000" pitchFamily="50" charset="-128"/>
              </a:rPr>
              <a:t>【</a:t>
            </a:r>
            <a:r>
              <a:rPr lang="ja-JP" altLang="en-US" sz="1050" dirty="0" smtClean="0">
                <a:solidFill>
                  <a:schemeClr val="tx1"/>
                </a:solidFill>
                <a:latin typeface="HGPｺﾞｼｯｸM" panose="020B0600000000000000" pitchFamily="50" charset="-128"/>
                <a:ea typeface="HGPｺﾞｼｯｸM" panose="020B0600000000000000" pitchFamily="50" charset="-128"/>
              </a:rPr>
              <a:t>教育相談実績</a:t>
            </a:r>
            <a:r>
              <a:rPr lang="en-US" altLang="ja-JP" sz="1050" dirty="0" smtClean="0">
                <a:solidFill>
                  <a:schemeClr val="tx1"/>
                </a:solidFill>
                <a:latin typeface="HGPｺﾞｼｯｸM" panose="020B0600000000000000" pitchFamily="50" charset="-128"/>
                <a:ea typeface="HGPｺﾞｼｯｸM" panose="020B0600000000000000" pitchFamily="50" charset="-128"/>
              </a:rPr>
              <a:t>】</a:t>
            </a:r>
            <a:endParaRPr lang="ja-JP" altLang="en-US" sz="1050" dirty="0">
              <a:solidFill>
                <a:schemeClr val="tx1"/>
              </a:solidFill>
              <a:latin typeface="HGPｺﾞｼｯｸM" panose="020B0600000000000000" pitchFamily="50" charset="-128"/>
              <a:ea typeface="HGPｺﾞｼｯｸM" panose="020B0600000000000000" pitchFamily="50" charset="-128"/>
            </a:endParaRPr>
          </a:p>
          <a:p>
            <a:pPr marL="92075" indent="-92075"/>
            <a:r>
              <a:rPr lang="ja-JP" altLang="en-US" sz="1050" dirty="0" smtClean="0">
                <a:solidFill>
                  <a:schemeClr val="tx1"/>
                </a:solidFill>
                <a:latin typeface="HGPｺﾞｼｯｸM" panose="020B0600000000000000" pitchFamily="50" charset="-128"/>
                <a:ea typeface="HGPｺﾞｼｯｸM" panose="020B0600000000000000" pitchFamily="50" charset="-128"/>
              </a:rPr>
              <a:t>総相談</a:t>
            </a:r>
            <a:r>
              <a:rPr lang="ja-JP" altLang="en-US" sz="1050" dirty="0">
                <a:solidFill>
                  <a:schemeClr val="tx1"/>
                </a:solidFill>
                <a:latin typeface="HGPｺﾞｼｯｸM" panose="020B0600000000000000" pitchFamily="50" charset="-128"/>
                <a:ea typeface="HGPｺﾞｼｯｸM" panose="020B0600000000000000" pitchFamily="50" charset="-128"/>
              </a:rPr>
              <a:t>件数 </a:t>
            </a:r>
            <a:r>
              <a:rPr lang="ja-JP" altLang="en-US" sz="1050" dirty="0" smtClean="0">
                <a:solidFill>
                  <a:schemeClr val="tx1"/>
                </a:solidFill>
                <a:latin typeface="HGPｺﾞｼｯｸM" panose="020B0600000000000000" pitchFamily="50" charset="-128"/>
                <a:ea typeface="HGPｺﾞｼｯｸM" panose="020B0600000000000000" pitchFamily="50" charset="-128"/>
              </a:rPr>
              <a:t>　 ：</a:t>
            </a:r>
            <a:r>
              <a:rPr lang="en-US" altLang="ja-JP" sz="1050" dirty="0">
                <a:solidFill>
                  <a:schemeClr val="tx1"/>
                </a:solidFill>
                <a:latin typeface="HGPｺﾞｼｯｸM" panose="020B0600000000000000" pitchFamily="50" charset="-128"/>
                <a:ea typeface="HGPｺﾞｼｯｸM" panose="020B0600000000000000" pitchFamily="50" charset="-128"/>
              </a:rPr>
              <a:t>7,575</a:t>
            </a:r>
            <a:r>
              <a:rPr lang="ja-JP" altLang="en-US" sz="1050" dirty="0" smtClean="0">
                <a:solidFill>
                  <a:schemeClr val="tx1"/>
                </a:solidFill>
                <a:latin typeface="HGPｺﾞｼｯｸM" panose="020B0600000000000000" pitchFamily="50" charset="-128"/>
                <a:ea typeface="HGPｺﾞｼｯｸM" panose="020B0600000000000000" pitchFamily="50" charset="-128"/>
              </a:rPr>
              <a:t>件</a:t>
            </a:r>
            <a:endParaRPr lang="ja-JP" altLang="en-US" sz="1050" dirty="0">
              <a:solidFill>
                <a:schemeClr val="tx1"/>
              </a:solidFill>
              <a:latin typeface="HGPｺﾞｼｯｸM" panose="020B0600000000000000" pitchFamily="50" charset="-128"/>
              <a:ea typeface="HGPｺﾞｼｯｸM" panose="020B0600000000000000" pitchFamily="50" charset="-128"/>
            </a:endParaRPr>
          </a:p>
          <a:p>
            <a:pPr marL="92075" indent="-92075"/>
            <a:r>
              <a:rPr lang="ja-JP" altLang="en-US" sz="1050" dirty="0">
                <a:solidFill>
                  <a:schemeClr val="tx1"/>
                </a:solidFill>
                <a:latin typeface="HGPｺﾞｼｯｸM" panose="020B0600000000000000" pitchFamily="50" charset="-128"/>
                <a:ea typeface="HGPｺﾞｼｯｸM" panose="020B0600000000000000" pitchFamily="50" charset="-128"/>
              </a:rPr>
              <a:t>　・電話相談　　</a:t>
            </a:r>
            <a:r>
              <a:rPr lang="ja-JP" altLang="en-US" sz="1050" dirty="0" smtClean="0">
                <a:solidFill>
                  <a:schemeClr val="tx1"/>
                </a:solidFill>
                <a:latin typeface="HGPｺﾞｼｯｸM" panose="020B0600000000000000" pitchFamily="50" charset="-128"/>
                <a:ea typeface="HGPｺﾞｼｯｸM" panose="020B0600000000000000" pitchFamily="50" charset="-128"/>
              </a:rPr>
              <a:t>：</a:t>
            </a:r>
            <a:r>
              <a:rPr lang="en-US" altLang="ja-JP" sz="1050" dirty="0">
                <a:solidFill>
                  <a:schemeClr val="tx1"/>
                </a:solidFill>
                <a:latin typeface="HGPｺﾞｼｯｸM" panose="020B0600000000000000" pitchFamily="50" charset="-128"/>
                <a:ea typeface="HGPｺﾞｼｯｸM" panose="020B0600000000000000" pitchFamily="50" charset="-128"/>
              </a:rPr>
              <a:t>4,782</a:t>
            </a:r>
            <a:r>
              <a:rPr lang="ja-JP" altLang="en-US" sz="1050" dirty="0" smtClean="0">
                <a:solidFill>
                  <a:schemeClr val="tx1"/>
                </a:solidFill>
                <a:latin typeface="HGPｺﾞｼｯｸM" panose="020B0600000000000000" pitchFamily="50" charset="-128"/>
                <a:ea typeface="HGPｺﾞｼｯｸM" panose="020B0600000000000000" pitchFamily="50" charset="-128"/>
              </a:rPr>
              <a:t>件</a:t>
            </a:r>
            <a:endParaRPr lang="ja-JP" altLang="en-US" sz="1050" dirty="0">
              <a:solidFill>
                <a:schemeClr val="tx1"/>
              </a:solidFill>
              <a:latin typeface="HGPｺﾞｼｯｸM" panose="020B0600000000000000" pitchFamily="50" charset="-128"/>
              <a:ea typeface="HGPｺﾞｼｯｸM" panose="020B0600000000000000" pitchFamily="50" charset="-128"/>
            </a:endParaRPr>
          </a:p>
          <a:p>
            <a:pPr marL="92075" indent="-92075"/>
            <a:r>
              <a:rPr lang="ja-JP" altLang="en-US" sz="1050" dirty="0">
                <a:solidFill>
                  <a:schemeClr val="tx1"/>
                </a:solidFill>
                <a:latin typeface="HGPｺﾞｼｯｸM" panose="020B0600000000000000" pitchFamily="50" charset="-128"/>
                <a:ea typeface="HGPｺﾞｼｯｸM" panose="020B0600000000000000" pitchFamily="50" charset="-128"/>
              </a:rPr>
              <a:t>　・来所相談　　</a:t>
            </a:r>
            <a:r>
              <a:rPr lang="ja-JP" altLang="en-US" sz="1050" dirty="0" smtClean="0">
                <a:solidFill>
                  <a:schemeClr val="tx1"/>
                </a:solidFill>
                <a:latin typeface="HGPｺﾞｼｯｸM" panose="020B0600000000000000" pitchFamily="50" charset="-128"/>
                <a:ea typeface="HGPｺﾞｼｯｸM" panose="020B0600000000000000" pitchFamily="50" charset="-128"/>
              </a:rPr>
              <a:t>：</a:t>
            </a:r>
            <a:r>
              <a:rPr lang="en-US" altLang="ja-JP" sz="1050" dirty="0">
                <a:solidFill>
                  <a:schemeClr val="tx1"/>
                </a:solidFill>
                <a:latin typeface="HGPｺﾞｼｯｸM" panose="020B0600000000000000" pitchFamily="50" charset="-128"/>
                <a:ea typeface="HGPｺﾞｼｯｸM" panose="020B0600000000000000" pitchFamily="50" charset="-128"/>
              </a:rPr>
              <a:t>1,257</a:t>
            </a:r>
            <a:r>
              <a:rPr lang="ja-JP" altLang="en-US" sz="1050" dirty="0" smtClean="0">
                <a:solidFill>
                  <a:schemeClr val="tx1"/>
                </a:solidFill>
                <a:latin typeface="HGPｺﾞｼｯｸM" panose="020B0600000000000000" pitchFamily="50" charset="-128"/>
                <a:ea typeface="HGPｺﾞｼｯｸM" panose="020B0600000000000000" pitchFamily="50" charset="-128"/>
              </a:rPr>
              <a:t>件</a:t>
            </a:r>
            <a:endParaRPr lang="ja-JP" altLang="en-US" sz="1050" dirty="0">
              <a:solidFill>
                <a:schemeClr val="tx1"/>
              </a:solidFill>
              <a:latin typeface="HGPｺﾞｼｯｸM" panose="020B0600000000000000" pitchFamily="50" charset="-128"/>
              <a:ea typeface="HGPｺﾞｼｯｸM" panose="020B0600000000000000" pitchFamily="50" charset="-128"/>
            </a:endParaRPr>
          </a:p>
          <a:p>
            <a:pPr marL="92075" indent="-92075"/>
            <a:r>
              <a:rPr lang="ja-JP" altLang="en-US" sz="1050" dirty="0">
                <a:solidFill>
                  <a:schemeClr val="tx1"/>
                </a:solidFill>
                <a:latin typeface="HGPｺﾞｼｯｸM" panose="020B0600000000000000" pitchFamily="50" charset="-128"/>
                <a:ea typeface="HGPｺﾞｼｯｸM" panose="020B0600000000000000" pitchFamily="50" charset="-128"/>
              </a:rPr>
              <a:t>　・Ｅメール相談</a:t>
            </a:r>
            <a:r>
              <a:rPr lang="ja-JP" altLang="en-US" sz="1050" dirty="0" smtClean="0">
                <a:solidFill>
                  <a:schemeClr val="tx1"/>
                </a:solidFill>
                <a:latin typeface="HGPｺﾞｼｯｸM" panose="020B0600000000000000" pitchFamily="50" charset="-128"/>
                <a:ea typeface="HGPｺﾞｼｯｸM" panose="020B0600000000000000" pitchFamily="50" charset="-128"/>
              </a:rPr>
              <a:t>：</a:t>
            </a:r>
            <a:r>
              <a:rPr lang="en-US" altLang="ja-JP" sz="1050" dirty="0">
                <a:solidFill>
                  <a:schemeClr val="tx1"/>
                </a:solidFill>
                <a:latin typeface="HGPｺﾞｼｯｸM" panose="020B0600000000000000" pitchFamily="50" charset="-128"/>
                <a:ea typeface="HGPｺﾞｼｯｸM" panose="020B0600000000000000" pitchFamily="50" charset="-128"/>
              </a:rPr>
              <a:t>1,536</a:t>
            </a:r>
            <a:r>
              <a:rPr lang="ja-JP" altLang="en-US" sz="1050" dirty="0" smtClean="0">
                <a:solidFill>
                  <a:schemeClr val="tx1"/>
                </a:solidFill>
                <a:latin typeface="HGPｺﾞｼｯｸM" panose="020B0600000000000000" pitchFamily="50" charset="-128"/>
                <a:ea typeface="HGPｺﾞｼｯｸM" panose="020B0600000000000000" pitchFamily="50" charset="-128"/>
              </a:rPr>
              <a:t>件</a:t>
            </a:r>
            <a:endParaRPr lang="ja-JP" altLang="en-US" sz="1050" dirty="0">
              <a:solidFill>
                <a:schemeClr val="tx1"/>
              </a:solidFill>
              <a:latin typeface="HGPｺﾞｼｯｸM" panose="020B0600000000000000" pitchFamily="50" charset="-128"/>
              <a:ea typeface="HGPｺﾞｼｯｸM" panose="020B0600000000000000" pitchFamily="50" charset="-128"/>
            </a:endParaRPr>
          </a:p>
        </p:txBody>
      </p:sp>
      <p:sp>
        <p:nvSpPr>
          <p:cNvPr id="8" name="スライド番号プレースホルダー 3"/>
          <p:cNvSpPr>
            <a:spLocks noGrp="1"/>
          </p:cNvSpPr>
          <p:nvPr>
            <p:ph type="sldNum" sz="quarter" idx="12"/>
          </p:nvPr>
        </p:nvSpPr>
        <p:spPr>
          <a:xfrm>
            <a:off x="8368281" y="6597352"/>
            <a:ext cx="775471" cy="270321"/>
          </a:xfrm>
        </p:spPr>
        <p:txBody>
          <a:bodyPr/>
          <a:lstStyle/>
          <a:p>
            <a:fld id="{6C81B660-91B5-4B89-8AE3-65DE466522A0}" type="slidenum">
              <a:rPr kumimoji="1" lang="ja-JP" altLang="en-US"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25</a:t>
            </a:fld>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Rectangle 1"/>
          <p:cNvSpPr>
            <a:spLocks noChangeArrowheads="1"/>
          </p:cNvSpPr>
          <p:nvPr/>
        </p:nvSpPr>
        <p:spPr bwMode="auto">
          <a:xfrm>
            <a:off x="0" y="1"/>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．活き活きとくらすことができる住まいと都市の実現</a:t>
            </a:r>
            <a:endPar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573735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2025452168"/>
              </p:ext>
            </p:extLst>
          </p:nvPr>
        </p:nvGraphicFramePr>
        <p:xfrm>
          <a:off x="122671" y="836712"/>
          <a:ext cx="8898657" cy="5192286"/>
        </p:xfrm>
        <a:graphic>
          <a:graphicData uri="http://schemas.openxmlformats.org/drawingml/2006/table">
            <a:tbl>
              <a:tblPr firstRow="1" bandRow="1">
                <a:tableStyleId>{5C22544A-7EE6-4342-B048-85BDC9FD1C3A}</a:tableStyleId>
              </a:tblPr>
              <a:tblGrid>
                <a:gridCol w="2698204"/>
                <a:gridCol w="6200453"/>
              </a:tblGrid>
              <a:tr h="129064">
                <a:tc>
                  <a:txBody>
                    <a:bodyPr/>
                    <a:lstStyle/>
                    <a:p>
                      <a:pPr algn="ctr">
                        <a:lnSpc>
                          <a:spcPct val="100000"/>
                        </a:lnSpc>
                        <a:spcBef>
                          <a:spcPts val="0"/>
                        </a:spcBef>
                        <a:spcAft>
                          <a:spcPts val="0"/>
                        </a:spcAft>
                      </a:pPr>
                      <a:r>
                        <a:rPr kumimoji="1" lang="ja-JP" altLang="en-US" sz="1050" u="none" dirty="0" smtClean="0">
                          <a:latin typeface="HGPｺﾞｼｯｸM" panose="020B0600000000000000" pitchFamily="50" charset="-128"/>
                          <a:ea typeface="HGPｺﾞｼｯｸM" panose="020B0600000000000000" pitchFamily="50" charset="-128"/>
                        </a:rPr>
                        <a:t>施策の方向性</a:t>
                      </a:r>
                      <a:endParaRPr kumimoji="1" lang="ja-JP" altLang="en-US" sz="1050" u="none" dirty="0">
                        <a:latin typeface="HGPｺﾞｼｯｸM" panose="020B0600000000000000" pitchFamily="50" charset="-128"/>
                        <a:ea typeface="HGPｺﾞｼｯｸM" panose="020B0600000000000000" pitchFamily="50" charset="-128"/>
                      </a:endParaRPr>
                    </a:p>
                  </a:txBody>
                  <a:tcPr marL="84406" marR="84406"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lnSpc>
                          <a:spcPct val="100000"/>
                        </a:lnSpc>
                        <a:spcBef>
                          <a:spcPts val="0"/>
                        </a:spcBef>
                        <a:spcAft>
                          <a:spcPts val="0"/>
                        </a:spcAft>
                      </a:pPr>
                      <a:r>
                        <a:rPr kumimoji="1" lang="ja-JP" altLang="en-US" sz="1050" u="none" dirty="0" smtClean="0">
                          <a:latin typeface="HGPｺﾞｼｯｸM" panose="020B0600000000000000" pitchFamily="50" charset="-128"/>
                          <a:ea typeface="HGPｺﾞｼｯｸM" panose="020B0600000000000000" pitchFamily="50" charset="-128"/>
                        </a:rPr>
                        <a:t>進捗状況（平成</a:t>
                      </a:r>
                      <a:r>
                        <a:rPr kumimoji="1" lang="en-US" altLang="ja-JP" sz="1050" u="none" dirty="0" smtClean="0">
                          <a:latin typeface="HGPｺﾞｼｯｸM" panose="020B0600000000000000" pitchFamily="50" charset="-128"/>
                          <a:ea typeface="HGPｺﾞｼｯｸM" panose="020B0600000000000000" pitchFamily="50" charset="-128"/>
                        </a:rPr>
                        <a:t>28</a:t>
                      </a:r>
                      <a:r>
                        <a:rPr kumimoji="1" lang="ja-JP" altLang="en-US" sz="1050" u="none" dirty="0" smtClean="0">
                          <a:latin typeface="HGPｺﾞｼｯｸM" panose="020B0600000000000000" pitchFamily="50" charset="-128"/>
                          <a:ea typeface="HGPｺﾞｼｯｸM" panose="020B0600000000000000" pitchFamily="50" charset="-128"/>
                        </a:rPr>
                        <a:t>年度～）</a:t>
                      </a:r>
                      <a:endParaRPr kumimoji="1" lang="ja-JP" altLang="en-US" sz="1050" u="none" dirty="0">
                        <a:latin typeface="HGPｺﾞｼｯｸM" panose="020B0600000000000000" pitchFamily="50" charset="-128"/>
                        <a:ea typeface="HGPｺﾞｼｯｸM" panose="020B0600000000000000" pitchFamily="50" charset="-128"/>
                      </a:endParaRPr>
                    </a:p>
                  </a:txBody>
                  <a:tcPr marL="84406" marR="84406" anchor="ctr">
                    <a:lnL w="12700" cmpd="sng">
                      <a:noFill/>
                    </a:lnL>
                    <a:lnR w="12700" cmpd="sng">
                      <a:noFill/>
                    </a:lnR>
                    <a:lnT w="12700" cmpd="sng">
                      <a:noFill/>
                    </a:lnT>
                    <a:lnB w="38100" cmpd="sng">
                      <a:noFill/>
                    </a:lnB>
                    <a:lnTlToBr w="12700" cmpd="sng">
                      <a:noFill/>
                      <a:prstDash val="solid"/>
                    </a:lnTlToBr>
                    <a:lnBlToTr w="12700" cmpd="sng">
                      <a:noFill/>
                      <a:prstDash val="solid"/>
                    </a:lnBlToTr>
                  </a:tcPr>
                </a:tc>
              </a:tr>
              <a:tr h="396612">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b="1" u="sng" kern="1200" dirty="0" smtClean="0">
                          <a:solidFill>
                            <a:schemeClr val="tx1"/>
                          </a:solidFill>
                          <a:effectLst/>
                          <a:latin typeface="HGPｺﾞｼｯｸM" panose="020B0600000000000000" pitchFamily="50" charset="-128"/>
                          <a:ea typeface="HGPｺﾞｼｯｸM" panose="020B0600000000000000" pitchFamily="50" charset="-128"/>
                          <a:cs typeface="+mn-cs"/>
                        </a:rPr>
                        <a:t>③高齢者が活き活きと安心してくらすことができる環境づくり</a:t>
                      </a:r>
                      <a:endParaRPr kumimoji="1" lang="en-US" altLang="ja-JP" sz="1050" b="1" u="sng"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38100" cmpd="sng">
                      <a:noFill/>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endPar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38100" cmpd="sng">
                      <a:noFill/>
                    </a:lnT>
                    <a:lnB w="12700" cap="flat" cmpd="sng" algn="ctr">
                      <a:noFill/>
                      <a:prstDash val="dash"/>
                      <a:round/>
                      <a:headEnd type="none" w="med" len="med"/>
                      <a:tailEnd type="none" w="med" len="med"/>
                    </a:lnB>
                    <a:lnTlToBr w="12700" cmpd="sng">
                      <a:noFill/>
                      <a:prstDash val="solid"/>
                    </a:lnTlToBr>
                    <a:lnBlToTr w="12700" cmpd="sng">
                      <a:noFill/>
                      <a:prstDash val="solid"/>
                    </a:lnBlToTr>
                  </a:tcPr>
                </a:tc>
              </a:tr>
              <a:tr h="345172">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○サービス付き高齢者住宅の供給の促進</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○サービス付き高齢者住宅の登録基準の的確な審査や事業者への指導</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・平成</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24</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年、</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25</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年度に認定したサービス付き高齢者向け住宅を対象に家賃減額補助を実施</a:t>
                      </a: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サービス付き高齢者住宅登録事業者等に対し、集団指導、定期報告、立入検査を実施</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H28</a:t>
                      </a:r>
                      <a:r>
                        <a:rPr kumimoji="1" lang="ja-JP" altLang="en-US" sz="1050" kern="1200" baseline="0" dirty="0" err="1"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H29</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実施）</a:t>
                      </a: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指導状況（府実施分のみ）（</a:t>
                      </a:r>
                      <a:r>
                        <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H29</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　集団指導：</a:t>
                      </a:r>
                      <a:r>
                        <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1</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回、定期報告受理件数：</a:t>
                      </a:r>
                      <a:r>
                        <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246</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件　立入検査件数：</a:t>
                      </a:r>
                      <a:r>
                        <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55</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件、うち文書指導件数：</a:t>
                      </a:r>
                      <a:r>
                        <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35</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件</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H28</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）集団指導：</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1</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回、定期報告受理件数：</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236</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件　立入検査件数：</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39</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件、うち文書指導件数：</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23</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件</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endPar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r>
              <a:tr h="1053093">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○サービス付き高齢者住宅における高齢者生活支援施設等の併設促進</a:t>
                      </a: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・国が実施する建設費補助の上乗せについて周知を行うことで、施設併設型のサービス付き高齢者住宅の整備を促進</a:t>
                      </a: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r>
              <a:tr h="1053093">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○公的賃貸住宅のバリアフリー化を推進</a:t>
                      </a: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○民間住宅における介護保険制度や府･市町村の助成制度等を活用したバリアフリー化を促進</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・府営住宅について、建替え、住戸内バリアフリー化事業等によりバリアフリー化を推進　</a:t>
                      </a:r>
                    </a:p>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建替事業：</a:t>
                      </a:r>
                      <a:r>
                        <a:rPr kumimoji="1" lang="en-US" altLang="ja-JP" sz="1050" u="sng" kern="1200" baseline="0" dirty="0" smtClean="0">
                          <a:solidFill>
                            <a:srgbClr val="FF0000"/>
                          </a:solidFill>
                          <a:effectLst/>
                          <a:uFill>
                            <a:solidFill>
                              <a:srgbClr val="FF0000"/>
                            </a:solidFill>
                          </a:uFill>
                          <a:latin typeface="HGPｺﾞｼｯｸM" panose="020B0600000000000000" pitchFamily="50" charset="-128"/>
                          <a:ea typeface="HGPｺﾞｼｯｸM" panose="020B0600000000000000" pitchFamily="50" charset="-128"/>
                          <a:cs typeface="+mn-cs"/>
                        </a:rPr>
                        <a:t>2,957</a:t>
                      </a:r>
                      <a:r>
                        <a:rPr kumimoji="1" lang="ja-JP" altLang="en-US" sz="1050" u="sng" kern="1200" baseline="0" dirty="0" smtClean="0">
                          <a:solidFill>
                            <a:srgbClr val="FF0000"/>
                          </a:solidFill>
                          <a:effectLst/>
                          <a:uFill>
                            <a:solidFill>
                              <a:srgbClr val="FF0000"/>
                            </a:solidFill>
                          </a:uFill>
                          <a:latin typeface="HGPｺﾞｼｯｸM" panose="020B0600000000000000" pitchFamily="50" charset="-128"/>
                          <a:ea typeface="HGPｺﾞｼｯｸM" panose="020B0600000000000000" pitchFamily="50" charset="-128"/>
                          <a:cs typeface="+mn-cs"/>
                        </a:rPr>
                        <a:t>戸</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着工</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住戸内バリアフリー化事業：</a:t>
                      </a:r>
                      <a:r>
                        <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2,363</a:t>
                      </a:r>
                      <a:r>
                        <a:rPr kumimoji="1" lang="ja-JP" altLang="en-US" sz="1050" b="0" u="sng" kern="1200" baseline="0" dirty="0" smtClean="0">
                          <a:solidFill>
                            <a:srgbClr val="FF0000"/>
                          </a:solidFill>
                          <a:effectLst/>
                          <a:uFill>
                            <a:solidFill>
                              <a:srgbClr val="FF0000"/>
                            </a:solidFill>
                          </a:uFill>
                          <a:latin typeface="HGPｺﾞｼｯｸM" panose="020B0600000000000000" pitchFamily="50" charset="-128"/>
                          <a:ea typeface="HGPｺﾞｼｯｸM" panose="020B0600000000000000" pitchFamily="50" charset="-128"/>
                          <a:cs typeface="+mn-cs"/>
                        </a:rPr>
                        <a:t>戸</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着工</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中層</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EV</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設置事業：</a:t>
                      </a:r>
                      <a:r>
                        <a:rPr kumimoji="1" lang="en-US" altLang="ja-JP" sz="1050" b="0" u="sng" kern="1200" baseline="0" dirty="0" smtClean="0">
                          <a:solidFill>
                            <a:srgbClr val="FF0000"/>
                          </a:solidFill>
                          <a:effectLst/>
                          <a:uFill>
                            <a:solidFill>
                              <a:srgbClr val="FF0000"/>
                            </a:solidFill>
                          </a:uFill>
                          <a:latin typeface="HGPｺﾞｼｯｸM" panose="020B0600000000000000" pitchFamily="50" charset="-128"/>
                          <a:ea typeface="HGPｺﾞｼｯｸM" panose="020B0600000000000000" pitchFamily="50" charset="-128"/>
                          <a:cs typeface="+mn-cs"/>
                        </a:rPr>
                        <a:t>254</a:t>
                      </a:r>
                      <a:r>
                        <a:rPr kumimoji="1" lang="ja-JP" altLang="en-US" sz="1050" b="0" u="sng" kern="1200" baseline="0" dirty="0" smtClean="0">
                          <a:solidFill>
                            <a:srgbClr val="FF0000"/>
                          </a:solidFill>
                          <a:effectLst/>
                          <a:uFill>
                            <a:solidFill>
                              <a:srgbClr val="FF0000"/>
                            </a:solidFill>
                          </a:uFill>
                          <a:latin typeface="HGPｺﾞｼｯｸM" panose="020B0600000000000000" pitchFamily="50" charset="-128"/>
                          <a:ea typeface="HGPｺﾞｼｯｸM" panose="020B0600000000000000" pitchFamily="50" charset="-128"/>
                          <a:cs typeface="+mn-cs"/>
                        </a:rPr>
                        <a:t>基</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着工</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p>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・市町営住宅について、積極的な改善</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が進められるよう</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、市町に対し指導・助言を実施</a:t>
                      </a: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建替事業：</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5</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市</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786</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戸着工　住戸内バリアフリー化事業：</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1</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市</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12</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戸着工</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endPar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・国による「</a:t>
                      </a:r>
                      <a:r>
                        <a:rPr kumimoji="1" lang="zh-TW"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住宅確保要配慮者専用賃貸住宅改修事業</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」による改修費補助制度の紹介や、介護保険制度、府・市町村の助成制度等の活用のため、消費者セミナーなど各種説明会やイベントにおいて制度啓発を実施</a:t>
                      </a: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r>
              <a:tr h="1053093">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○公的賃貸住宅のまちづくりへの積極的な活用</a:t>
                      </a:r>
                    </a:p>
                  </a:txBody>
                  <a:tcPr marL="84406" marR="84406">
                    <a:lnL w="12700" cmpd="sng">
                      <a:noFill/>
                    </a:lnL>
                    <a:lnR w="12700" cmpd="sng">
                      <a:noFill/>
                    </a:lnR>
                    <a:lnT w="12700" cap="flat" cmpd="sng" algn="ctr">
                      <a:noFill/>
                      <a:prstDash val="dash"/>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再掲</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府営住宅ストックの一層の活用拡大を図るため、</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子育て支援拠点等の設置に関する意向調査を実施するとともに、公営住宅の目的外使用を円滑に進めるため地域再生計画「府営住宅地域資源化プラン・大阪」を策定</a:t>
                      </a: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H29.3</a:t>
                      </a: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266700" indent="-266700" algn="l">
                        <a:lnSpc>
                          <a:spcPct val="100000"/>
                        </a:lnSpc>
                        <a:spcBef>
                          <a:spcPts val="0"/>
                        </a:spcBef>
                        <a:spcAft>
                          <a:spcPts val="0"/>
                        </a:spcAft>
                      </a:pPr>
                      <a:r>
                        <a:rPr kumimoji="1" lang="ja-JP" altLang="en-US"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　　</a:t>
                      </a:r>
                      <a:r>
                        <a:rPr kumimoji="1" lang="en-US" altLang="ja-JP"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空室活用：高齢者の見守り拠点等</a:t>
                      </a:r>
                      <a:r>
                        <a:rPr kumimoji="1" lang="en-US" altLang="ja-JP" sz="1050" u="sng" kern="1200" baseline="0" dirty="0" smtClean="0">
                          <a:solidFill>
                            <a:srgbClr val="FF0000"/>
                          </a:solidFill>
                          <a:effectLst/>
                          <a:uFill>
                            <a:solidFill>
                              <a:srgbClr val="FF0000"/>
                            </a:solidFill>
                          </a:uFill>
                          <a:latin typeface="HGPｺﾞｼｯｸM" panose="020B0600000000000000" pitchFamily="50" charset="-128"/>
                          <a:ea typeface="HGPｺﾞｼｯｸM" panose="020B0600000000000000" pitchFamily="50" charset="-128"/>
                          <a:cs typeface="+mn-cs"/>
                        </a:rPr>
                        <a:t>12</a:t>
                      </a:r>
                      <a:r>
                        <a:rPr kumimoji="1" lang="ja-JP" altLang="en-US" sz="1050" u="sng" kern="1200" baseline="0" dirty="0" smtClean="0">
                          <a:solidFill>
                            <a:srgbClr val="FF0000"/>
                          </a:solidFill>
                          <a:effectLst/>
                          <a:uFill>
                            <a:solidFill>
                              <a:srgbClr val="FF0000"/>
                            </a:solidFill>
                          </a:uFill>
                          <a:latin typeface="HGPｺﾞｼｯｸM" panose="020B0600000000000000" pitchFamily="50" charset="-128"/>
                          <a:ea typeface="HGPｺﾞｼｯｸM" panose="020B0600000000000000" pitchFamily="50" charset="-128"/>
                          <a:cs typeface="+mn-cs"/>
                        </a:rPr>
                        <a:t>件</a:t>
                      </a:r>
                      <a:r>
                        <a:rPr kumimoji="1" lang="en-US" altLang="ja-JP"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（高齢者支援以外も含む）</a:t>
                      </a: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再掲</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府営住宅の</a:t>
                      </a:r>
                      <a:r>
                        <a:rPr kumimoji="1" lang="ja-JP" altLang="en-US"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建替事業</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により創出された土地（活用用地）の売却により</a:t>
                      </a:r>
                      <a:r>
                        <a:rPr kumimoji="1" lang="ja-JP" altLang="en-US"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地域のまちづくりに資する機能を</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導入　　　</a:t>
                      </a: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ct val="100000"/>
                        </a:lnSpc>
                        <a:spcBef>
                          <a:spcPts val="0"/>
                        </a:spcBef>
                        <a:spcAft>
                          <a:spcPts val="0"/>
                        </a:spcAft>
                      </a:pPr>
                      <a:r>
                        <a:rPr kumimoji="1" lang="ja-JP" altLang="en-US"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　</a:t>
                      </a:r>
                      <a:r>
                        <a:rPr kumimoji="1" lang="en-US" altLang="ja-JP"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活用用地の売却：新千里南（障がい者福祉施設）、八尾志紀（認定こども園）、元崇禅寺（特別養護老人ホーム）、千里高野台（共同住宅）</a:t>
                      </a:r>
                      <a:r>
                        <a:rPr kumimoji="1" lang="en-US" altLang="ja-JP"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ＰＦＩ事業、</a:t>
                      </a:r>
                      <a:r>
                        <a:rPr kumimoji="1" lang="ja-JP" altLang="en-US" sz="1050" u="sng" kern="1200" baseline="0" dirty="0" smtClean="0">
                          <a:solidFill>
                            <a:srgbClr val="FF0000"/>
                          </a:solidFill>
                          <a:effectLst/>
                          <a:uFill>
                            <a:solidFill>
                              <a:srgbClr val="FF0000"/>
                            </a:solidFill>
                          </a:uFill>
                          <a:latin typeface="HGPｺﾞｼｯｸM" panose="020B0600000000000000" pitchFamily="50" charset="-128"/>
                          <a:ea typeface="HGPｺﾞｼｯｸM" panose="020B0600000000000000" pitchFamily="50" charset="-128"/>
                          <a:cs typeface="+mn-cs"/>
                        </a:rPr>
                        <a:t>上町（共同住宅）、八尾植松（戸建て住宅）</a:t>
                      </a:r>
                      <a:r>
                        <a:rPr kumimoji="1" lang="en-US" altLang="ja-JP"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（高齢者支援以外も含む）</a:t>
                      </a:r>
                    </a:p>
                  </a:txBody>
                  <a:tcPr marL="84406" marR="84406">
                    <a:lnL w="12700" cmpd="sng">
                      <a:noFill/>
                    </a:lnL>
                    <a:lnR w="12700" cmpd="sng">
                      <a:noFill/>
                    </a:lnR>
                    <a:lnT w="12700" cap="flat" cmpd="sng" algn="ctr">
                      <a:noFill/>
                      <a:prstDash val="dash"/>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21" name="テキスト ボックス 20"/>
          <p:cNvSpPr txBox="1"/>
          <p:nvPr/>
        </p:nvSpPr>
        <p:spPr>
          <a:xfrm>
            <a:off x="48196" y="518964"/>
            <a:ext cx="4093378" cy="242586"/>
          </a:xfrm>
          <a:prstGeom prst="roundRect">
            <a:avLst/>
          </a:prstGeom>
          <a:solidFill>
            <a:schemeClr val="bg1"/>
          </a:solidFill>
          <a:ln>
            <a:solidFill>
              <a:schemeClr val="tx1">
                <a:lumMod val="50000"/>
                <a:lumOff val="50000"/>
              </a:schemeClr>
            </a:solidFill>
          </a:ln>
        </p:spPr>
        <p:txBody>
          <a:bodyPr wrap="square" lIns="35996" tIns="35996" rIns="35996" bIns="35996" rtlCol="0" anchor="ctr">
            <a:noAutofit/>
          </a:bodyPr>
          <a:lstStyle/>
          <a:p>
            <a:r>
              <a:rPr lang="ja-JP" altLang="en-US" sz="1200" b="1" dirty="0">
                <a:latin typeface="HGPｺﾞｼｯｸM" panose="020B0600000000000000" pitchFamily="50" charset="-128"/>
                <a:ea typeface="HGPｺﾞｼｯｸM" panose="020B0600000000000000" pitchFamily="50" charset="-128"/>
              </a:rPr>
              <a:t>（２）誰もが活き活きとくらすことができる環境の整備</a:t>
            </a:r>
          </a:p>
        </p:txBody>
      </p:sp>
      <p:sp>
        <p:nvSpPr>
          <p:cNvPr id="7" name="スライド番号プレースホルダー 3"/>
          <p:cNvSpPr>
            <a:spLocks noGrp="1"/>
          </p:cNvSpPr>
          <p:nvPr>
            <p:ph type="sldNum" sz="quarter" idx="12"/>
          </p:nvPr>
        </p:nvSpPr>
        <p:spPr>
          <a:xfrm>
            <a:off x="8368281" y="6597352"/>
            <a:ext cx="775471" cy="270321"/>
          </a:xfrm>
        </p:spPr>
        <p:txBody>
          <a:bodyPr/>
          <a:lstStyle/>
          <a:p>
            <a:fld id="{6C81B660-91B5-4B89-8AE3-65DE466522A0}" type="slidenum">
              <a:rPr kumimoji="1" lang="ja-JP" altLang="en-US"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26</a:t>
            </a:fld>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Rectangle 1"/>
          <p:cNvSpPr>
            <a:spLocks noChangeArrowheads="1"/>
          </p:cNvSpPr>
          <p:nvPr/>
        </p:nvSpPr>
        <p:spPr bwMode="auto">
          <a:xfrm>
            <a:off x="0" y="1"/>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．活き活きとくらすことができる住まいと都市の実現</a:t>
            </a:r>
            <a:endPar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1458685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1117558126"/>
              </p:ext>
            </p:extLst>
          </p:nvPr>
        </p:nvGraphicFramePr>
        <p:xfrm>
          <a:off x="122671" y="862634"/>
          <a:ext cx="8898657" cy="4602022"/>
        </p:xfrm>
        <a:graphic>
          <a:graphicData uri="http://schemas.openxmlformats.org/drawingml/2006/table">
            <a:tbl>
              <a:tblPr firstRow="1" bandRow="1">
                <a:tableStyleId>{5C22544A-7EE6-4342-B048-85BDC9FD1C3A}</a:tableStyleId>
              </a:tblPr>
              <a:tblGrid>
                <a:gridCol w="2698204"/>
                <a:gridCol w="6200453"/>
              </a:tblGrid>
              <a:tr h="129064">
                <a:tc>
                  <a:txBody>
                    <a:bodyPr/>
                    <a:lstStyle/>
                    <a:p>
                      <a:pPr algn="ctr">
                        <a:lnSpc>
                          <a:spcPct val="100000"/>
                        </a:lnSpc>
                        <a:spcBef>
                          <a:spcPts val="0"/>
                        </a:spcBef>
                        <a:spcAft>
                          <a:spcPts val="0"/>
                        </a:spcAft>
                      </a:pPr>
                      <a:r>
                        <a:rPr kumimoji="1" lang="ja-JP" altLang="en-US" sz="1050" u="none" dirty="0" smtClean="0">
                          <a:solidFill>
                            <a:schemeClr val="tx1"/>
                          </a:solidFill>
                          <a:latin typeface="HGPｺﾞｼｯｸM" panose="020B0600000000000000" pitchFamily="50" charset="-128"/>
                          <a:ea typeface="HGPｺﾞｼｯｸM" panose="020B0600000000000000" pitchFamily="50" charset="-128"/>
                        </a:rPr>
                        <a:t>施策の方向性</a:t>
                      </a:r>
                      <a:endParaRPr kumimoji="1" lang="ja-JP" altLang="en-US" sz="1050" u="none" dirty="0">
                        <a:solidFill>
                          <a:schemeClr val="tx1"/>
                        </a:solidFill>
                        <a:latin typeface="HGPｺﾞｼｯｸM" panose="020B0600000000000000" pitchFamily="50" charset="-128"/>
                        <a:ea typeface="HGPｺﾞｼｯｸM" panose="020B0600000000000000" pitchFamily="50" charset="-128"/>
                      </a:endParaRPr>
                    </a:p>
                  </a:txBody>
                  <a:tcPr marL="84406" marR="84406"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lnSpc>
                          <a:spcPct val="100000"/>
                        </a:lnSpc>
                        <a:spcBef>
                          <a:spcPts val="0"/>
                        </a:spcBef>
                        <a:spcAft>
                          <a:spcPts val="0"/>
                        </a:spcAft>
                      </a:pPr>
                      <a:r>
                        <a:rPr kumimoji="1" lang="ja-JP" altLang="en-US" sz="1050" u="none" dirty="0" smtClean="0">
                          <a:solidFill>
                            <a:schemeClr val="tx1"/>
                          </a:solidFill>
                          <a:latin typeface="HGPｺﾞｼｯｸM" panose="020B0600000000000000" pitchFamily="50" charset="-128"/>
                          <a:ea typeface="HGPｺﾞｼｯｸM" panose="020B0600000000000000" pitchFamily="50" charset="-128"/>
                        </a:rPr>
                        <a:t>進捗状況（平成</a:t>
                      </a:r>
                      <a:r>
                        <a:rPr kumimoji="1" lang="en-US" altLang="ja-JP" sz="1050" u="none" dirty="0" smtClean="0">
                          <a:solidFill>
                            <a:schemeClr val="tx1"/>
                          </a:solidFill>
                          <a:latin typeface="HGPｺﾞｼｯｸM" panose="020B0600000000000000" pitchFamily="50" charset="-128"/>
                          <a:ea typeface="HGPｺﾞｼｯｸM" panose="020B0600000000000000" pitchFamily="50" charset="-128"/>
                        </a:rPr>
                        <a:t>28</a:t>
                      </a:r>
                      <a:r>
                        <a:rPr kumimoji="1" lang="ja-JP" altLang="en-US" sz="1050" u="none" dirty="0" smtClean="0">
                          <a:solidFill>
                            <a:schemeClr val="tx1"/>
                          </a:solidFill>
                          <a:latin typeface="HGPｺﾞｼｯｸM" panose="020B0600000000000000" pitchFamily="50" charset="-128"/>
                          <a:ea typeface="HGPｺﾞｼｯｸM" panose="020B0600000000000000" pitchFamily="50" charset="-128"/>
                        </a:rPr>
                        <a:t>年度～）</a:t>
                      </a:r>
                      <a:endParaRPr kumimoji="1" lang="ja-JP" altLang="en-US" sz="1050" u="none" dirty="0">
                        <a:solidFill>
                          <a:schemeClr val="tx1"/>
                        </a:solidFill>
                        <a:latin typeface="HGPｺﾞｼｯｸM" panose="020B0600000000000000" pitchFamily="50" charset="-128"/>
                        <a:ea typeface="HGPｺﾞｼｯｸM" panose="020B0600000000000000" pitchFamily="50" charset="-128"/>
                      </a:endParaRPr>
                    </a:p>
                  </a:txBody>
                  <a:tcPr marL="84406" marR="84406" anchor="ctr">
                    <a:lnL w="12700" cmpd="sng">
                      <a:noFill/>
                    </a:lnL>
                    <a:lnR w="12700" cmpd="sng">
                      <a:noFill/>
                    </a:lnR>
                    <a:lnT w="12700" cmpd="sng">
                      <a:noFill/>
                    </a:lnT>
                    <a:lnB w="38100" cmpd="sng">
                      <a:noFill/>
                    </a:lnB>
                    <a:lnTlToBr w="12700" cmpd="sng">
                      <a:noFill/>
                      <a:prstDash val="solid"/>
                    </a:lnTlToBr>
                    <a:lnBlToTr w="12700" cmpd="sng">
                      <a:noFill/>
                      <a:prstDash val="solid"/>
                    </a:lnBlToTr>
                  </a:tcPr>
                </a:tc>
              </a:tr>
              <a:tr h="154666">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b="1" u="sng" kern="1200" dirty="0" smtClean="0">
                          <a:solidFill>
                            <a:schemeClr val="tx1"/>
                          </a:solidFill>
                          <a:effectLst/>
                          <a:latin typeface="HGPｺﾞｼｯｸM" panose="020B0600000000000000" pitchFamily="50" charset="-128"/>
                          <a:ea typeface="HGPｺﾞｼｯｸM" panose="020B0600000000000000" pitchFamily="50" charset="-128"/>
                          <a:cs typeface="+mn-cs"/>
                        </a:rPr>
                        <a:t>④</a:t>
                      </a:r>
                      <a:r>
                        <a:rPr kumimoji="1" lang="ja-JP" altLang="en-US" sz="1050" b="1" u="sng" kern="1200" dirty="0" err="1" smtClean="0">
                          <a:solidFill>
                            <a:schemeClr val="tx1"/>
                          </a:solidFill>
                          <a:effectLst/>
                          <a:latin typeface="HGPｺﾞｼｯｸM" panose="020B0600000000000000" pitchFamily="50" charset="-128"/>
                          <a:ea typeface="HGPｺﾞｼｯｸM" panose="020B0600000000000000" pitchFamily="50" charset="-128"/>
                          <a:cs typeface="+mn-cs"/>
                        </a:rPr>
                        <a:t>障がい</a:t>
                      </a:r>
                      <a:r>
                        <a:rPr kumimoji="1" lang="ja-JP" altLang="en-US" sz="1050" b="1" u="sng" kern="1200" dirty="0" smtClean="0">
                          <a:solidFill>
                            <a:schemeClr val="tx1"/>
                          </a:solidFill>
                          <a:effectLst/>
                          <a:latin typeface="HGPｺﾞｼｯｸM" panose="020B0600000000000000" pitchFamily="50" charset="-128"/>
                          <a:ea typeface="HGPｺﾞｼｯｸM" panose="020B0600000000000000" pitchFamily="50" charset="-128"/>
                          <a:cs typeface="+mn-cs"/>
                        </a:rPr>
                        <a:t>者が活き活きと安心してくらすことができる環境づくり</a:t>
                      </a:r>
                    </a:p>
                  </a:txBody>
                  <a:tcPr marL="84406" marR="84406">
                    <a:lnL w="12700" cmpd="sng">
                      <a:noFill/>
                    </a:lnL>
                    <a:lnR w="12700" cmpd="sng">
                      <a:noFill/>
                    </a:lnR>
                    <a:lnT w="38100" cmpd="sng">
                      <a:noFill/>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ct val="100000"/>
                        </a:lnSpc>
                        <a:spcBef>
                          <a:spcPts val="0"/>
                        </a:spcBef>
                        <a:spcAft>
                          <a:spcPts val="0"/>
                        </a:spcAft>
                      </a:pP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38100" cmpd="sng">
                      <a:noFill/>
                    </a:lnT>
                    <a:lnB w="12700" cap="flat" cmpd="sng" algn="ctr">
                      <a:noFill/>
                      <a:prstDash val="dash"/>
                      <a:round/>
                      <a:headEnd type="none" w="med" len="med"/>
                      <a:tailEnd type="none" w="med" len="med"/>
                    </a:lnB>
                    <a:lnTlToBr w="12700" cmpd="sng">
                      <a:noFill/>
                      <a:prstDash val="solid"/>
                    </a:lnTlToBr>
                    <a:lnBlToTr w="12700" cmpd="sng">
                      <a:noFill/>
                      <a:prstDash val="solid"/>
                    </a:lnBlToTr>
                  </a:tcPr>
                </a:tc>
              </a:tr>
              <a:tr h="613741">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○公的賃貸住宅を活用したグループホームの供給促進</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・府営住宅において、</a:t>
                      </a:r>
                      <a:r>
                        <a:rPr kumimoji="1" lang="ja-JP" altLang="en-US" sz="1050" kern="1200" baseline="0" dirty="0" err="1" smtClean="0">
                          <a:solidFill>
                            <a:schemeClr val="tx1"/>
                          </a:solidFill>
                          <a:effectLst/>
                          <a:latin typeface="HGPｺﾞｼｯｸM" panose="020B0600000000000000" pitchFamily="50" charset="-128"/>
                          <a:ea typeface="HGPｺﾞｼｯｸM" panose="020B0600000000000000" pitchFamily="50" charset="-128"/>
                          <a:cs typeface="+mn-cs"/>
                        </a:rPr>
                        <a:t>障がい</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者等の地域で自立した生活を支援するため、福祉部局と連携し、グループホームとして府営住宅の使用を許可</a:t>
                      </a: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355600" marR="0" indent="-355600" algn="l" defTabSz="914290" rtl="0" eaLnBrk="1" fontAlgn="auto" latinLnBrk="0" hangingPunct="1">
                        <a:lnSpc>
                          <a:spcPct val="100000"/>
                        </a:lnSpc>
                        <a:spcBef>
                          <a:spcPts val="0"/>
                        </a:spcBef>
                        <a:spcAft>
                          <a:spcPts val="0"/>
                        </a:spcAft>
                        <a:buClrTx/>
                        <a:buSzTx/>
                        <a:buFontTx/>
                        <a:buNone/>
                        <a:tabLst>
                          <a:tab pos="355600" algn="l"/>
                        </a:tabLst>
                        <a:defRPr/>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ja-JP" altLang="en-US"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　</a:t>
                      </a:r>
                      <a:r>
                        <a:rPr kumimoji="1" lang="en-US" altLang="ja-JP"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a:t>
                      </a:r>
                      <a:r>
                        <a:rPr kumimoji="1" lang="ja-JP" altLang="en-US" sz="1050" u="sng" kern="1200" baseline="0" dirty="0" smtClean="0">
                          <a:solidFill>
                            <a:srgbClr val="FF0000"/>
                          </a:solidFill>
                          <a:effectLst/>
                          <a:uFill>
                            <a:solidFill>
                              <a:srgbClr val="FF0000"/>
                            </a:solidFill>
                          </a:uFill>
                          <a:latin typeface="HGPｺﾞｼｯｸM" panose="020B0600000000000000" pitchFamily="50" charset="-128"/>
                          <a:ea typeface="HGPｺﾞｼｯｸM" panose="020B0600000000000000" pitchFamily="50" charset="-128"/>
                          <a:cs typeface="+mn-cs"/>
                        </a:rPr>
                        <a:t>許可戸数：</a:t>
                      </a:r>
                      <a:r>
                        <a:rPr kumimoji="1" lang="en-US" altLang="ja-JP" sz="1050" u="sng" kern="1200" baseline="0" dirty="0" smtClean="0">
                          <a:solidFill>
                            <a:srgbClr val="FF0000"/>
                          </a:solidFill>
                          <a:effectLst/>
                          <a:uFill>
                            <a:solidFill>
                              <a:srgbClr val="FF0000"/>
                            </a:solidFill>
                          </a:uFill>
                          <a:latin typeface="HGPｺﾞｼｯｸM" panose="020B0600000000000000" pitchFamily="50" charset="-128"/>
                          <a:ea typeface="HGPｺﾞｼｯｸM" panose="020B0600000000000000" pitchFamily="50" charset="-128"/>
                          <a:cs typeface="+mn-cs"/>
                        </a:rPr>
                        <a:t>540</a:t>
                      </a:r>
                      <a:r>
                        <a:rPr kumimoji="1" lang="ja-JP" altLang="en-US" sz="1050" u="sng" kern="1200" baseline="0" dirty="0" smtClean="0">
                          <a:solidFill>
                            <a:srgbClr val="FF0000"/>
                          </a:solidFill>
                          <a:effectLst/>
                          <a:uFill>
                            <a:solidFill>
                              <a:srgbClr val="FF0000"/>
                            </a:solidFill>
                          </a:uFill>
                          <a:latin typeface="HGPｺﾞｼｯｸM" panose="020B0600000000000000" pitchFamily="50" charset="-128"/>
                          <a:ea typeface="HGPｺﾞｼｯｸM" panose="020B0600000000000000" pitchFamily="50" charset="-128"/>
                          <a:cs typeface="+mn-cs"/>
                        </a:rPr>
                        <a:t>戸うち平成</a:t>
                      </a:r>
                      <a:r>
                        <a:rPr kumimoji="1" lang="en-US" altLang="ja-JP" sz="1050" u="sng" kern="1200" baseline="0" dirty="0" smtClean="0">
                          <a:solidFill>
                            <a:srgbClr val="FF0000"/>
                          </a:solidFill>
                          <a:effectLst/>
                          <a:uFill>
                            <a:solidFill>
                              <a:srgbClr val="FF0000"/>
                            </a:solidFill>
                          </a:uFill>
                          <a:latin typeface="HGPｺﾞｼｯｸM" panose="020B0600000000000000" pitchFamily="50" charset="-128"/>
                          <a:ea typeface="HGPｺﾞｼｯｸM" panose="020B0600000000000000" pitchFamily="50" charset="-128"/>
                          <a:cs typeface="+mn-cs"/>
                        </a:rPr>
                        <a:t>29</a:t>
                      </a:r>
                      <a:r>
                        <a:rPr kumimoji="1" lang="ja-JP" altLang="en-US" sz="1050" u="sng" kern="1200" baseline="0" dirty="0" smtClean="0">
                          <a:solidFill>
                            <a:srgbClr val="FF0000"/>
                          </a:solidFill>
                          <a:effectLst/>
                          <a:uFill>
                            <a:solidFill>
                              <a:srgbClr val="FF0000"/>
                            </a:solidFill>
                          </a:uFill>
                          <a:latin typeface="HGPｺﾞｼｯｸM" panose="020B0600000000000000" pitchFamily="50" charset="-128"/>
                          <a:ea typeface="HGPｺﾞｼｯｸM" panose="020B0600000000000000" pitchFamily="50" charset="-128"/>
                          <a:cs typeface="+mn-cs"/>
                        </a:rPr>
                        <a:t>年度からは</a:t>
                      </a:r>
                      <a:r>
                        <a:rPr kumimoji="1" lang="en-US" altLang="ja-JP" sz="1050" u="sng" kern="1200" baseline="0" dirty="0" smtClean="0">
                          <a:solidFill>
                            <a:srgbClr val="FF0000"/>
                          </a:solidFill>
                          <a:effectLst/>
                          <a:uFill>
                            <a:solidFill>
                              <a:srgbClr val="FF0000"/>
                            </a:solidFill>
                          </a:uFill>
                          <a:latin typeface="HGPｺﾞｼｯｸM" panose="020B0600000000000000" pitchFamily="50" charset="-128"/>
                          <a:ea typeface="HGPｺﾞｼｯｸM" panose="020B0600000000000000" pitchFamily="50" charset="-128"/>
                          <a:cs typeface="+mn-cs"/>
                        </a:rPr>
                        <a:t>29</a:t>
                      </a:r>
                      <a:r>
                        <a:rPr kumimoji="1" lang="ja-JP" altLang="en-US" sz="1050" u="sng" kern="1200" baseline="0" dirty="0" smtClean="0">
                          <a:solidFill>
                            <a:srgbClr val="FF0000"/>
                          </a:solidFill>
                          <a:effectLst/>
                          <a:uFill>
                            <a:solidFill>
                              <a:srgbClr val="FF0000"/>
                            </a:solidFill>
                          </a:uFill>
                          <a:latin typeface="HGPｺﾞｼｯｸM" panose="020B0600000000000000" pitchFamily="50" charset="-128"/>
                          <a:ea typeface="HGPｺﾞｼｯｸM" panose="020B0600000000000000" pitchFamily="50" charset="-128"/>
                          <a:cs typeface="+mn-cs"/>
                        </a:rPr>
                        <a:t>戸、許可当初の入居者数：</a:t>
                      </a:r>
                      <a:r>
                        <a:rPr kumimoji="1" lang="en-US" altLang="ja-JP" sz="1050" u="sng" kern="1200" baseline="0" dirty="0" smtClean="0">
                          <a:solidFill>
                            <a:srgbClr val="FF0000"/>
                          </a:solidFill>
                          <a:effectLst/>
                          <a:uFill>
                            <a:solidFill>
                              <a:srgbClr val="FF0000"/>
                            </a:solidFill>
                          </a:uFill>
                          <a:latin typeface="HGPｺﾞｼｯｸM" panose="020B0600000000000000" pitchFamily="50" charset="-128"/>
                          <a:ea typeface="HGPｺﾞｼｯｸM" panose="020B0600000000000000" pitchFamily="50" charset="-128"/>
                          <a:cs typeface="+mn-cs"/>
                        </a:rPr>
                        <a:t>1,461</a:t>
                      </a:r>
                      <a:r>
                        <a:rPr kumimoji="1" lang="ja-JP" altLang="en-US" sz="1050" u="sng" kern="1200" baseline="0" dirty="0" smtClean="0">
                          <a:solidFill>
                            <a:srgbClr val="FF0000"/>
                          </a:solidFill>
                          <a:effectLst/>
                          <a:uFill>
                            <a:solidFill>
                              <a:srgbClr val="FF0000"/>
                            </a:solidFill>
                          </a:uFill>
                          <a:latin typeface="HGPｺﾞｼｯｸM" panose="020B0600000000000000" pitchFamily="50" charset="-128"/>
                          <a:ea typeface="HGPｺﾞｼｯｸM" panose="020B0600000000000000" pitchFamily="50" charset="-128"/>
                          <a:cs typeface="+mn-cs"/>
                        </a:rPr>
                        <a:t>人うち平成</a:t>
                      </a:r>
                      <a:r>
                        <a:rPr kumimoji="1" lang="en-US" altLang="ja-JP" sz="1050" u="sng" kern="1200" baseline="0" dirty="0" smtClean="0">
                          <a:solidFill>
                            <a:srgbClr val="FF0000"/>
                          </a:solidFill>
                          <a:effectLst/>
                          <a:uFill>
                            <a:solidFill>
                              <a:srgbClr val="FF0000"/>
                            </a:solidFill>
                          </a:uFill>
                          <a:latin typeface="HGPｺﾞｼｯｸM" panose="020B0600000000000000" pitchFamily="50" charset="-128"/>
                          <a:ea typeface="HGPｺﾞｼｯｸM" panose="020B0600000000000000" pitchFamily="50" charset="-128"/>
                          <a:cs typeface="+mn-cs"/>
                        </a:rPr>
                        <a:t>29</a:t>
                      </a:r>
                      <a:r>
                        <a:rPr kumimoji="1" lang="ja-JP" altLang="en-US" sz="1050" u="sng" kern="1200" baseline="0" dirty="0" smtClean="0">
                          <a:solidFill>
                            <a:srgbClr val="FF0000"/>
                          </a:solidFill>
                          <a:effectLst/>
                          <a:uFill>
                            <a:solidFill>
                              <a:srgbClr val="FF0000"/>
                            </a:solidFill>
                          </a:uFill>
                          <a:latin typeface="HGPｺﾞｼｯｸM" panose="020B0600000000000000" pitchFamily="50" charset="-128"/>
                          <a:ea typeface="HGPｺﾞｼｯｸM" panose="020B0600000000000000" pitchFamily="50" charset="-128"/>
                          <a:cs typeface="+mn-cs"/>
                        </a:rPr>
                        <a:t>年度からは</a:t>
                      </a:r>
                      <a:endParaRPr kumimoji="1" lang="en-US" altLang="ja-JP" sz="1050" u="sng" kern="1200" baseline="0" dirty="0" smtClean="0">
                        <a:solidFill>
                          <a:srgbClr val="FF0000"/>
                        </a:solidFill>
                        <a:effectLst/>
                        <a:uFill>
                          <a:solidFill>
                            <a:srgbClr val="FF0000"/>
                          </a:solidFill>
                        </a:uFill>
                        <a:latin typeface="HGPｺﾞｼｯｸM" panose="020B0600000000000000" pitchFamily="50" charset="-128"/>
                        <a:ea typeface="HGPｺﾞｼｯｸM" panose="020B0600000000000000" pitchFamily="50" charset="-128"/>
                        <a:cs typeface="+mn-cs"/>
                      </a:endParaRPr>
                    </a:p>
                    <a:p>
                      <a:pPr marL="355600" marR="0" indent="-355600" algn="l" defTabSz="914290" rtl="0" eaLnBrk="1" fontAlgn="auto" latinLnBrk="0" hangingPunct="1">
                        <a:lnSpc>
                          <a:spcPct val="100000"/>
                        </a:lnSpc>
                        <a:spcBef>
                          <a:spcPts val="0"/>
                        </a:spcBef>
                        <a:spcAft>
                          <a:spcPts val="0"/>
                        </a:spcAft>
                        <a:buClrTx/>
                        <a:buSzTx/>
                        <a:buFontTx/>
                        <a:buNone/>
                        <a:tabLst>
                          <a:tab pos="355600" algn="l"/>
                        </a:tabLst>
                        <a:defRPr/>
                      </a:pPr>
                      <a:r>
                        <a:rPr kumimoji="1" lang="ja-JP" altLang="en-US" sz="1050" u="none" kern="1200" baseline="0" dirty="0" smtClean="0">
                          <a:solidFill>
                            <a:srgbClr val="FF0000"/>
                          </a:solidFill>
                          <a:effectLst/>
                          <a:uFill>
                            <a:solidFill>
                              <a:srgbClr val="FF0000"/>
                            </a:solidFill>
                          </a:uFill>
                          <a:latin typeface="HGPｺﾞｼｯｸM" panose="020B0600000000000000" pitchFamily="50" charset="-128"/>
                          <a:ea typeface="HGPｺﾞｼｯｸM" panose="020B0600000000000000" pitchFamily="50" charset="-128"/>
                          <a:cs typeface="+mn-cs"/>
                        </a:rPr>
                        <a:t>　　　　</a:t>
                      </a:r>
                      <a:r>
                        <a:rPr kumimoji="1" lang="en-US" altLang="ja-JP" sz="1050" u="sng" kern="1200" baseline="0" dirty="0" smtClean="0">
                          <a:solidFill>
                            <a:srgbClr val="FF0000"/>
                          </a:solidFill>
                          <a:effectLst/>
                          <a:uFill>
                            <a:solidFill>
                              <a:srgbClr val="FF0000"/>
                            </a:solidFill>
                          </a:uFill>
                          <a:latin typeface="HGPｺﾞｼｯｸM" panose="020B0600000000000000" pitchFamily="50" charset="-128"/>
                          <a:ea typeface="HGPｺﾞｼｯｸM" panose="020B0600000000000000" pitchFamily="50" charset="-128"/>
                          <a:cs typeface="+mn-cs"/>
                        </a:rPr>
                        <a:t>54</a:t>
                      </a:r>
                      <a:r>
                        <a:rPr kumimoji="1" lang="ja-JP" altLang="en-US" sz="1050" u="sng" kern="1200" baseline="0" dirty="0" smtClean="0">
                          <a:solidFill>
                            <a:srgbClr val="FF0000"/>
                          </a:solidFill>
                          <a:effectLst/>
                          <a:uFill>
                            <a:solidFill>
                              <a:srgbClr val="FF0000"/>
                            </a:solidFill>
                          </a:uFill>
                          <a:latin typeface="HGPｺﾞｼｯｸM" panose="020B0600000000000000" pitchFamily="50" charset="-128"/>
                          <a:ea typeface="HGPｺﾞｼｯｸM" panose="020B0600000000000000" pitchFamily="50" charset="-128"/>
                          <a:cs typeface="+mn-cs"/>
                        </a:rPr>
                        <a:t>人、住宅のグループホーム事業の活用：</a:t>
                      </a:r>
                      <a:r>
                        <a:rPr kumimoji="1" lang="en-US" altLang="ja-JP" sz="1050" u="sng" kern="1200" baseline="0" dirty="0" smtClean="0">
                          <a:solidFill>
                            <a:srgbClr val="FF0000"/>
                          </a:solidFill>
                          <a:effectLst/>
                          <a:uFill>
                            <a:solidFill>
                              <a:srgbClr val="FF0000"/>
                            </a:solidFill>
                          </a:uFill>
                          <a:latin typeface="HGPｺﾞｼｯｸM" panose="020B0600000000000000" pitchFamily="50" charset="-128"/>
                          <a:ea typeface="HGPｺﾞｼｯｸM" panose="020B0600000000000000" pitchFamily="50" charset="-128"/>
                          <a:cs typeface="+mn-cs"/>
                        </a:rPr>
                        <a:t>344</a:t>
                      </a:r>
                      <a:r>
                        <a:rPr kumimoji="1" lang="ja-JP" altLang="en-US" sz="1050" u="sng" kern="1200" baseline="0" dirty="0" smtClean="0">
                          <a:solidFill>
                            <a:srgbClr val="FF0000"/>
                          </a:solidFill>
                          <a:effectLst/>
                          <a:uFill>
                            <a:solidFill>
                              <a:srgbClr val="FF0000"/>
                            </a:solidFill>
                          </a:uFill>
                          <a:latin typeface="HGPｺﾞｼｯｸM" panose="020B0600000000000000" pitchFamily="50" charset="-128"/>
                          <a:ea typeface="HGPｺﾞｼｯｸM" panose="020B0600000000000000" pitchFamily="50" charset="-128"/>
                          <a:cs typeface="+mn-cs"/>
                        </a:rPr>
                        <a:t>件うち平成</a:t>
                      </a:r>
                      <a:r>
                        <a:rPr kumimoji="1" lang="en-US" altLang="ja-JP" sz="1050" u="sng" kern="1200" baseline="0" dirty="0" smtClean="0">
                          <a:solidFill>
                            <a:srgbClr val="FF0000"/>
                          </a:solidFill>
                          <a:effectLst/>
                          <a:uFill>
                            <a:solidFill>
                              <a:srgbClr val="FF0000"/>
                            </a:solidFill>
                          </a:uFill>
                          <a:latin typeface="HGPｺﾞｼｯｸM" panose="020B0600000000000000" pitchFamily="50" charset="-128"/>
                          <a:ea typeface="HGPｺﾞｼｯｸM" panose="020B0600000000000000" pitchFamily="50" charset="-128"/>
                          <a:cs typeface="+mn-cs"/>
                        </a:rPr>
                        <a:t>29</a:t>
                      </a:r>
                      <a:r>
                        <a:rPr kumimoji="1" lang="ja-JP" altLang="en-US" sz="1050" u="sng" kern="1200" baseline="0" dirty="0" smtClean="0">
                          <a:solidFill>
                            <a:srgbClr val="FF0000"/>
                          </a:solidFill>
                          <a:effectLst/>
                          <a:uFill>
                            <a:solidFill>
                              <a:srgbClr val="FF0000"/>
                            </a:solidFill>
                          </a:uFill>
                          <a:latin typeface="HGPｺﾞｼｯｸM" panose="020B0600000000000000" pitchFamily="50" charset="-128"/>
                          <a:ea typeface="HGPｺﾞｼｯｸM" panose="020B0600000000000000" pitchFamily="50" charset="-128"/>
                          <a:cs typeface="+mn-cs"/>
                        </a:rPr>
                        <a:t>年度からは</a:t>
                      </a:r>
                      <a:r>
                        <a:rPr kumimoji="1" lang="en-US" altLang="ja-JP" sz="1050" u="sng" kern="1200" baseline="0" dirty="0" smtClean="0">
                          <a:solidFill>
                            <a:srgbClr val="FF0000"/>
                          </a:solidFill>
                          <a:effectLst/>
                          <a:uFill>
                            <a:solidFill>
                              <a:srgbClr val="FF0000"/>
                            </a:solidFill>
                          </a:uFill>
                          <a:latin typeface="HGPｺﾞｼｯｸM" panose="020B0600000000000000" pitchFamily="50" charset="-128"/>
                          <a:ea typeface="HGPｺﾞｼｯｸM" panose="020B0600000000000000" pitchFamily="50" charset="-128"/>
                          <a:cs typeface="+mn-cs"/>
                        </a:rPr>
                        <a:t>20</a:t>
                      </a:r>
                      <a:r>
                        <a:rPr kumimoji="1" lang="ja-JP" altLang="en-US" sz="1050" u="sng" kern="1200" baseline="0" dirty="0" smtClean="0">
                          <a:solidFill>
                            <a:srgbClr val="FF0000"/>
                          </a:solidFill>
                          <a:effectLst/>
                          <a:uFill>
                            <a:solidFill>
                              <a:srgbClr val="FF0000"/>
                            </a:solidFill>
                          </a:uFill>
                          <a:latin typeface="HGPｺﾞｼｯｸM" panose="020B0600000000000000" pitchFamily="50" charset="-128"/>
                          <a:ea typeface="HGPｺﾞｼｯｸM" panose="020B0600000000000000" pitchFamily="50" charset="-128"/>
                          <a:cs typeface="+mn-cs"/>
                        </a:rPr>
                        <a:t>件</a:t>
                      </a:r>
                      <a:r>
                        <a:rPr kumimoji="1" lang="en-US" altLang="ja-JP"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a:t>
                      </a: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・市町営住宅を所管する市町に対して、研修会等を通じて積極的な活用が図れるよう指導を実施</a:t>
                      </a: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r>
              <a:tr h="466277">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kern="1200" dirty="0" err="1" smtClean="0">
                          <a:solidFill>
                            <a:schemeClr val="tx1"/>
                          </a:solidFill>
                          <a:effectLst/>
                          <a:latin typeface="HGPｺﾞｼｯｸM" panose="020B0600000000000000" pitchFamily="50" charset="-128"/>
                          <a:ea typeface="HGPｺﾞｼｯｸM" panose="020B0600000000000000" pitchFamily="50" charset="-128"/>
                          <a:cs typeface="+mn-cs"/>
                        </a:rPr>
                        <a:t>障がい</a:t>
                      </a: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者のニーズに対応した住まいの供給促進</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u="none"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住宅確保要配慮者の生活支援を行う居住支援法人を指定</a:t>
                      </a:r>
                      <a:r>
                        <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【16</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法人（</a:t>
                      </a:r>
                      <a:r>
                        <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H30.3</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a:t>
                      </a:r>
                      <a:r>
                        <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a:t>
                      </a:r>
                    </a:p>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再掲</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高齢者、</a:t>
                      </a:r>
                      <a:r>
                        <a:rPr kumimoji="1" lang="ja-JP" altLang="en-US" sz="1050" kern="1200" baseline="0" dirty="0" err="1" smtClean="0">
                          <a:solidFill>
                            <a:schemeClr val="tx1"/>
                          </a:solidFill>
                          <a:effectLst/>
                          <a:latin typeface="HGPｺﾞｼｯｸM" panose="020B0600000000000000" pitchFamily="50" charset="-128"/>
                          <a:ea typeface="HGPｺﾞｼｯｸM" panose="020B0600000000000000" pitchFamily="50" charset="-128"/>
                          <a:cs typeface="+mn-cs"/>
                        </a:rPr>
                        <a:t>障がい</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者、子育て世帯、外国人並びに低額所得者</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等</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からの住まい探し相談に応じる不動産店とこれらの方の入居に積極的な民間賃貸住宅等の情報を提供している「あんぜん・あんしん賃貸検索システム」を活用した情報発信を実施</a:t>
                      </a: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登録協力店：</a:t>
                      </a:r>
                      <a:r>
                        <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540</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店</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、あんぜん・あんしん賃貸住宅：（府要綱）</a:t>
                      </a:r>
                      <a:r>
                        <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8304</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戸</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、（法律）</a:t>
                      </a:r>
                      <a:r>
                        <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237</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戸　（</a:t>
                      </a:r>
                      <a:r>
                        <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H30.</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３</a:t>
                      </a:r>
                      <a:r>
                        <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r>
              <a:tr h="0">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○府営住宅でのＭＡＩ（マイ）ハウスの供給</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・府営住宅の建替事業において車いす常用者世帯向けのＭＡＩ（マイ）ハウスを供給</a:t>
                      </a: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mpd="sng">
                      <a:noFill/>
                    </a:lnB>
                    <a:lnTlToBr w="12700" cmpd="sng">
                      <a:noFill/>
                      <a:prstDash val="solid"/>
                    </a:lnTlToBr>
                    <a:lnBlToTr w="12700" cmpd="sng">
                      <a:noFill/>
                      <a:prstDash val="solid"/>
                    </a:lnBlToTr>
                  </a:tcPr>
                </a:tc>
              </a:tr>
              <a:tr h="260934">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b="1" u="sng" kern="1200" dirty="0" smtClean="0">
                          <a:solidFill>
                            <a:schemeClr val="tx1"/>
                          </a:solidFill>
                          <a:effectLst/>
                          <a:latin typeface="HGPｺﾞｼｯｸM" panose="020B0600000000000000" pitchFamily="50" charset="-128"/>
                          <a:ea typeface="HGPｺﾞｼｯｸM" panose="020B0600000000000000" pitchFamily="50" charset="-128"/>
                          <a:cs typeface="+mn-cs"/>
                        </a:rPr>
                        <a:t>⑤外国人にとって住みやすい環境づくり</a:t>
                      </a: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　</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00000"/>
                        </a:lnSpc>
                        <a:spcBef>
                          <a:spcPts val="0"/>
                        </a:spcBef>
                        <a:spcAft>
                          <a:spcPts val="0"/>
                        </a:spcAft>
                        <a:buClrTx/>
                        <a:buSzTx/>
                        <a:buFontTx/>
                        <a:buNone/>
                        <a:tabLst/>
                        <a:defRPr/>
                      </a:pP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mpd="sng">
                      <a:noFill/>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ct val="100000"/>
                        </a:lnSpc>
                        <a:spcBef>
                          <a:spcPts val="0"/>
                        </a:spcBef>
                        <a:spcAft>
                          <a:spcPts val="0"/>
                        </a:spcAft>
                      </a:pP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mpd="sng">
                      <a:noFill/>
                    </a:lnT>
                    <a:lnB w="12700" cap="flat" cmpd="sng" algn="ctr">
                      <a:noFill/>
                      <a:prstDash val="dash"/>
                      <a:round/>
                      <a:headEnd type="none" w="med" len="med"/>
                      <a:tailEnd type="none" w="med" len="med"/>
                    </a:lnB>
                    <a:lnTlToBr w="12700" cmpd="sng">
                      <a:noFill/>
                      <a:prstDash val="solid"/>
                    </a:lnTlToBr>
                    <a:lnBlToTr w="12700" cmpd="sng">
                      <a:noFill/>
                      <a:prstDash val="solid"/>
                    </a:lnBlToTr>
                  </a:tcPr>
                </a:tc>
              </a:tr>
              <a:tr h="921562">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○あんしん賃貸支援事業の普及による外国人等の民間賃貸住宅への入居の円滑化と居住の安定確保</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○外国人向けの住まい情報のガイドブック等を作成し、広く普及</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a:t>
                      </a:r>
                      <a:r>
                        <a:rPr kumimoji="1" lang="en-US" altLang="ja-JP" sz="1050"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a:t>
                      </a:r>
                      <a:r>
                        <a:rPr kumimoji="1" lang="ja-JP" altLang="en-US" sz="1050"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再掲</a:t>
                      </a:r>
                      <a:r>
                        <a:rPr kumimoji="1" lang="en-US" altLang="ja-JP" sz="1050"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住宅確保要配慮者の生活支援を行う居住支援法人を指定</a:t>
                      </a:r>
                      <a:r>
                        <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【16</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法人（</a:t>
                      </a:r>
                      <a:r>
                        <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H30.3</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a:t>
                      </a:r>
                      <a:r>
                        <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a:t>
                      </a: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・外国人からの住まい探し相談に応じる不動産店とこれらの方の入居に積極的な民間賃貸住宅等の情報を提供している「あんぜん・あんしん賃貸検索システム」</a:t>
                      </a:r>
                      <a:r>
                        <a:rPr kumimoji="1" lang="ja-JP" altLang="en-US" sz="1050" strike="noStrik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を活用した</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情報発信を実施</a:t>
                      </a: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・住まいを探している外国人向けに、アドバイス</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10</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（大阪で住まいを探す方へ）を英語・中国語・韓国語・スペイン語・ベトナム語・日本語の</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6</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カ国後で</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HP</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において掲載し、住まい探しのアドバイスを実施</a:t>
                      </a: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r>
              <a:tr h="430062">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○公的賃貸住宅を活用した外国人留学生向け宿舎の供給を促進</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00000"/>
                        </a:lnSpc>
                        <a:spcBef>
                          <a:spcPts val="0"/>
                        </a:spcBef>
                        <a:spcAft>
                          <a:spcPts val="0"/>
                        </a:spcAft>
                        <a:buClrTx/>
                        <a:buSzTx/>
                        <a:buFontTx/>
                        <a:buNone/>
                        <a:tabLst/>
                        <a:defRPr/>
                      </a:pPr>
                      <a:endPar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・公的賃貸住宅事業者が学校法人に対して、住居確保が困難な留学生への安定した住宅の提供に向けた事業の周知を行うよう働きかけを実施</a:t>
                      </a:r>
                    </a:p>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・市町営住宅を所管する市町に対して、研修会等を通じて積極的な活用が図れるよう指導を実施</a:t>
                      </a: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r>
            </a:tbl>
          </a:graphicData>
        </a:graphic>
      </p:graphicFrame>
      <p:sp>
        <p:nvSpPr>
          <p:cNvPr id="21" name="テキスト ボックス 20"/>
          <p:cNvSpPr txBox="1"/>
          <p:nvPr/>
        </p:nvSpPr>
        <p:spPr>
          <a:xfrm>
            <a:off x="29096" y="525957"/>
            <a:ext cx="4093378" cy="242586"/>
          </a:xfrm>
          <a:prstGeom prst="roundRect">
            <a:avLst/>
          </a:prstGeom>
          <a:solidFill>
            <a:schemeClr val="bg1"/>
          </a:solidFill>
          <a:ln>
            <a:solidFill>
              <a:schemeClr val="tx1">
                <a:lumMod val="50000"/>
                <a:lumOff val="50000"/>
              </a:schemeClr>
            </a:solidFill>
          </a:ln>
        </p:spPr>
        <p:txBody>
          <a:bodyPr wrap="square" lIns="35996" tIns="35996" rIns="35996" bIns="35996" rtlCol="0" anchor="ctr">
            <a:noAutofit/>
          </a:bodyPr>
          <a:lstStyle/>
          <a:p>
            <a:r>
              <a:rPr lang="ja-JP" altLang="en-US" sz="1200" b="1" dirty="0">
                <a:latin typeface="HGPｺﾞｼｯｸM" panose="020B0600000000000000" pitchFamily="50" charset="-128"/>
                <a:ea typeface="HGPｺﾞｼｯｸM" panose="020B0600000000000000" pitchFamily="50" charset="-128"/>
              </a:rPr>
              <a:t>（２）誰もが活き活きとくらすことができる環境の整備</a:t>
            </a:r>
          </a:p>
        </p:txBody>
      </p:sp>
      <p:sp>
        <p:nvSpPr>
          <p:cNvPr id="7" name="スライド番号プレースホルダー 3"/>
          <p:cNvSpPr>
            <a:spLocks noGrp="1"/>
          </p:cNvSpPr>
          <p:nvPr>
            <p:ph type="sldNum" sz="quarter" idx="12"/>
          </p:nvPr>
        </p:nvSpPr>
        <p:spPr>
          <a:xfrm>
            <a:off x="8368281" y="6597352"/>
            <a:ext cx="775471" cy="270321"/>
          </a:xfrm>
        </p:spPr>
        <p:txBody>
          <a:bodyPr/>
          <a:lstStyle/>
          <a:p>
            <a:fld id="{6C81B660-91B5-4B89-8AE3-65DE466522A0}" type="slidenum">
              <a:rPr kumimoji="1" lang="ja-JP" altLang="en-US"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27</a:t>
            </a:fld>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Rectangle 1"/>
          <p:cNvSpPr>
            <a:spLocks noChangeArrowheads="1"/>
          </p:cNvSpPr>
          <p:nvPr/>
        </p:nvSpPr>
        <p:spPr bwMode="auto">
          <a:xfrm>
            <a:off x="0" y="1"/>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．活き活きとくらすことができる住まいと都市の実現</a:t>
            </a:r>
            <a:endPar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9478521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139960385"/>
              </p:ext>
            </p:extLst>
          </p:nvPr>
        </p:nvGraphicFramePr>
        <p:xfrm>
          <a:off x="122671" y="3726414"/>
          <a:ext cx="8898657" cy="2034540"/>
        </p:xfrm>
        <a:graphic>
          <a:graphicData uri="http://schemas.openxmlformats.org/drawingml/2006/table">
            <a:tbl>
              <a:tblPr firstRow="1" bandRow="1">
                <a:tableStyleId>{5C22544A-7EE6-4342-B048-85BDC9FD1C3A}</a:tableStyleId>
              </a:tblPr>
              <a:tblGrid>
                <a:gridCol w="2698204"/>
                <a:gridCol w="6200453"/>
              </a:tblGrid>
              <a:tr h="129064">
                <a:tc>
                  <a:txBody>
                    <a:bodyPr/>
                    <a:lstStyle/>
                    <a:p>
                      <a:pPr algn="ctr">
                        <a:lnSpc>
                          <a:spcPct val="100000"/>
                        </a:lnSpc>
                        <a:spcBef>
                          <a:spcPts val="0"/>
                        </a:spcBef>
                        <a:spcAft>
                          <a:spcPts val="0"/>
                        </a:spcAft>
                      </a:pPr>
                      <a:r>
                        <a:rPr kumimoji="1" lang="ja-JP" altLang="en-US" sz="1050" u="none" dirty="0" smtClean="0">
                          <a:latin typeface="HGPｺﾞｼｯｸM" panose="020B0600000000000000" pitchFamily="50" charset="-128"/>
                          <a:ea typeface="HGPｺﾞｼｯｸM" panose="020B0600000000000000" pitchFamily="50" charset="-128"/>
                        </a:rPr>
                        <a:t>施策の方向性</a:t>
                      </a:r>
                      <a:endParaRPr kumimoji="1" lang="ja-JP" altLang="en-US" sz="1050" u="none" dirty="0">
                        <a:latin typeface="HGPｺﾞｼｯｸM" panose="020B0600000000000000" pitchFamily="50" charset="-128"/>
                        <a:ea typeface="HGPｺﾞｼｯｸM" panose="020B0600000000000000" pitchFamily="50" charset="-128"/>
                      </a:endParaRPr>
                    </a:p>
                  </a:txBody>
                  <a:tcPr marL="84406" marR="84406"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lnSpc>
                          <a:spcPct val="100000"/>
                        </a:lnSpc>
                        <a:spcBef>
                          <a:spcPts val="0"/>
                        </a:spcBef>
                        <a:spcAft>
                          <a:spcPts val="0"/>
                        </a:spcAft>
                      </a:pPr>
                      <a:r>
                        <a:rPr kumimoji="1" lang="ja-JP" altLang="en-US" sz="1050" u="none" dirty="0" smtClean="0">
                          <a:latin typeface="HGPｺﾞｼｯｸM" panose="020B0600000000000000" pitchFamily="50" charset="-128"/>
                          <a:ea typeface="HGPｺﾞｼｯｸM" panose="020B0600000000000000" pitchFamily="50" charset="-128"/>
                        </a:rPr>
                        <a:t>進捗状況（平成</a:t>
                      </a:r>
                      <a:r>
                        <a:rPr kumimoji="1" lang="en-US" altLang="ja-JP" sz="1050" u="none" dirty="0" smtClean="0">
                          <a:latin typeface="HGPｺﾞｼｯｸM" panose="020B0600000000000000" pitchFamily="50" charset="-128"/>
                          <a:ea typeface="HGPｺﾞｼｯｸM" panose="020B0600000000000000" pitchFamily="50" charset="-128"/>
                        </a:rPr>
                        <a:t>28</a:t>
                      </a:r>
                      <a:r>
                        <a:rPr kumimoji="1" lang="ja-JP" altLang="en-US" sz="1050" u="none" dirty="0" smtClean="0">
                          <a:latin typeface="HGPｺﾞｼｯｸM" panose="020B0600000000000000" pitchFamily="50" charset="-128"/>
                          <a:ea typeface="HGPｺﾞｼｯｸM" panose="020B0600000000000000" pitchFamily="50" charset="-128"/>
                        </a:rPr>
                        <a:t>年度～）</a:t>
                      </a:r>
                      <a:endParaRPr kumimoji="1" lang="ja-JP" altLang="en-US" sz="1050" u="none" dirty="0">
                        <a:latin typeface="HGPｺﾞｼｯｸM" panose="020B0600000000000000" pitchFamily="50" charset="-128"/>
                        <a:ea typeface="HGPｺﾞｼｯｸM" panose="020B0600000000000000" pitchFamily="50" charset="-128"/>
                      </a:endParaRPr>
                    </a:p>
                  </a:txBody>
                  <a:tcPr marL="84406" marR="84406" anchor="ctr">
                    <a:lnL w="12700" cmpd="sng">
                      <a:noFill/>
                    </a:lnL>
                    <a:lnR w="12700" cmpd="sng">
                      <a:noFill/>
                    </a:lnR>
                    <a:lnT w="12700" cmpd="sng">
                      <a:noFill/>
                    </a:lnT>
                    <a:lnB w="38100" cmpd="sng">
                      <a:noFill/>
                    </a:lnB>
                    <a:lnTlToBr w="12700" cmpd="sng">
                      <a:noFill/>
                      <a:prstDash val="solid"/>
                    </a:lnTlToBr>
                    <a:lnBlToTr w="12700" cmpd="sng">
                      <a:noFill/>
                      <a:prstDash val="solid"/>
                    </a:lnBlToTr>
                  </a:tcPr>
                </a:tc>
              </a:tr>
              <a:tr h="396612">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b="1" u="sng" kern="1200" dirty="0" smtClean="0">
                          <a:solidFill>
                            <a:schemeClr val="tx1"/>
                          </a:solidFill>
                          <a:effectLst/>
                          <a:latin typeface="HGPｺﾞｼｯｸM" panose="020B0600000000000000" pitchFamily="50" charset="-128"/>
                          <a:ea typeface="HGPｺﾞｼｯｸM" panose="020B0600000000000000" pitchFamily="50" charset="-128"/>
                          <a:cs typeface="+mn-cs"/>
                        </a:rPr>
                        <a:t>①分譲マンションの適切な維持管理、良質なストック形成の誘導</a:t>
                      </a:r>
                      <a:endParaRPr kumimoji="1" lang="en-US" altLang="ja-JP" sz="1050" b="1" u="sng"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38100" cmpd="sng">
                      <a:noFill/>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38100" cmpd="sng">
                      <a:noFill/>
                    </a:lnT>
                    <a:lnB w="12700" cap="flat" cmpd="sng" algn="ctr">
                      <a:noFill/>
                      <a:prstDash val="dash"/>
                      <a:round/>
                      <a:headEnd type="none" w="med" len="med"/>
                      <a:tailEnd type="none" w="med" len="med"/>
                    </a:lnB>
                    <a:lnTlToBr w="12700" cmpd="sng">
                      <a:noFill/>
                      <a:prstDash val="solid"/>
                    </a:lnTlToBr>
                    <a:lnBlToTr w="12700" cmpd="sng">
                      <a:noFill/>
                      <a:prstDash val="solid"/>
                    </a:lnBlToTr>
                  </a:tcPr>
                </a:tc>
              </a:tr>
              <a:tr h="145132">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○「大阪府分譲マンション管理・建替えサポートシステム」によるマンションの所有者や管理組合への支援</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○マンションの実態や管理組合等のニーズを踏まえた効果的な支援</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○団地型マンションの建替えや改修等に関する国の支援や先進事例に関する適切な情報提供等を実施</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「大阪府分譲マンション管理・建替えサポートシステム推進協議会」において、</a:t>
                      </a:r>
                      <a:r>
                        <a:rPr kumimoji="1" lang="ja-JP" altLang="en-US" sz="1050" strike="noStrik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以下の取組みを実施</a:t>
                      </a:r>
                      <a:endParaRPr kumimoji="1" lang="en-US" altLang="ja-JP" sz="1050" strike="noStrik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・同協議会に</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大阪府分譲マンション管理適正化推進制度</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を設置（</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H29.2</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）し、</a:t>
                      </a:r>
                      <a:r>
                        <a:rPr kumimoji="1" lang="ja-JP" altLang="en-US" sz="1050" strike="noStrik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現在の管理状況の分析、今後の管理組合の活動へのアドバイスを実施</a:t>
                      </a:r>
                    </a:p>
                    <a:p>
                      <a:pPr marL="92075" indent="-92075" algn="l">
                        <a:lnSpc>
                          <a:spcPct val="100000"/>
                        </a:lnSpc>
                        <a:spcBef>
                          <a:spcPts val="0"/>
                        </a:spcBef>
                        <a:spcAft>
                          <a:spcPts val="0"/>
                        </a:spcAft>
                      </a:pPr>
                      <a:r>
                        <a:rPr kumimoji="1" lang="ja-JP" altLang="en-US" sz="1050"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　　</a:t>
                      </a:r>
                      <a:r>
                        <a:rPr kumimoji="1" lang="en-US" altLang="ja-JP" sz="1050"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a:t>
                      </a:r>
                      <a:r>
                        <a:rPr kumimoji="1" lang="ja-JP" altLang="en-US" sz="1050"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登録管理組合数：</a:t>
                      </a:r>
                      <a:r>
                        <a:rPr kumimoji="1" lang="en-US" altLang="ja-JP" sz="1050"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72</a:t>
                      </a:r>
                      <a:r>
                        <a:rPr kumimoji="1" lang="ja-JP" altLang="en-US" sz="1050"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件（</a:t>
                      </a:r>
                      <a:r>
                        <a:rPr kumimoji="1" lang="en-US" altLang="ja-JP" sz="1050"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H30.</a:t>
                      </a:r>
                      <a:r>
                        <a:rPr kumimoji="1" lang="ja-JP" altLang="en-US" sz="1050"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３</a:t>
                      </a:r>
                      <a:r>
                        <a:rPr kumimoji="1" lang="en-US" altLang="ja-JP" sz="1050"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a:t>
                      </a:r>
                    </a:p>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HP</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やセミナーによる国の支援策等の情報提供、相談対応、専門アドバイザー派遣等を実</a:t>
                      </a:r>
                      <a:endParaRPr kumimoji="1" lang="en-US" altLang="ja-JP" sz="1050" strike="noStrik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ct val="100000"/>
                        </a:lnSpc>
                        <a:spcBef>
                          <a:spcPts val="0"/>
                        </a:spcBef>
                        <a:spcAft>
                          <a:spcPts val="0"/>
                        </a:spcAft>
                      </a:pPr>
                      <a:r>
                        <a:rPr kumimoji="1" lang="ja-JP" altLang="en-US" sz="1050"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　　</a:t>
                      </a:r>
                      <a:r>
                        <a:rPr kumimoji="1" lang="en-US" altLang="ja-JP" sz="1050"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a:t>
                      </a:r>
                      <a:r>
                        <a:rPr kumimoji="1" lang="ja-JP" altLang="en-US" sz="1050"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相談対応件数：</a:t>
                      </a:r>
                      <a:r>
                        <a:rPr kumimoji="1" lang="en-US" altLang="ja-JP" sz="1050"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202</a:t>
                      </a:r>
                      <a:r>
                        <a:rPr kumimoji="1" lang="ja-JP" altLang="en-US" sz="1050"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件、相談アドバイザー派遣：</a:t>
                      </a:r>
                      <a:r>
                        <a:rPr kumimoji="1" lang="en-US" altLang="ja-JP" sz="1050"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6</a:t>
                      </a:r>
                      <a:r>
                        <a:rPr kumimoji="1" lang="ja-JP" altLang="en-US" sz="1050"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件、実務アドバイザー派遣：</a:t>
                      </a:r>
                      <a:r>
                        <a:rPr kumimoji="1" lang="en-US" altLang="ja-JP" sz="1050"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2</a:t>
                      </a:r>
                      <a:r>
                        <a:rPr kumimoji="1" lang="ja-JP" altLang="en-US" sz="1050"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件（</a:t>
                      </a:r>
                      <a:r>
                        <a:rPr kumimoji="1" lang="en-US" altLang="ja-JP" sz="1050"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H30.3)】</a:t>
                      </a: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r>
            </a:tbl>
          </a:graphicData>
        </a:graphic>
      </p:graphicFrame>
      <p:sp>
        <p:nvSpPr>
          <p:cNvPr id="21" name="テキスト ボックス 20"/>
          <p:cNvSpPr txBox="1"/>
          <p:nvPr/>
        </p:nvSpPr>
        <p:spPr>
          <a:xfrm>
            <a:off x="35496" y="3343201"/>
            <a:ext cx="4093378" cy="242586"/>
          </a:xfrm>
          <a:prstGeom prst="roundRect">
            <a:avLst/>
          </a:prstGeom>
          <a:solidFill>
            <a:schemeClr val="bg1"/>
          </a:solidFill>
          <a:ln>
            <a:solidFill>
              <a:schemeClr val="tx1">
                <a:lumMod val="50000"/>
                <a:lumOff val="50000"/>
              </a:schemeClr>
            </a:solidFill>
          </a:ln>
        </p:spPr>
        <p:txBody>
          <a:bodyPr wrap="square" lIns="35996" tIns="35996" rIns="35996" bIns="35996" rtlCol="0" anchor="ctr">
            <a:noAutofit/>
          </a:bodyPr>
          <a:lstStyle/>
          <a:p>
            <a:r>
              <a:rPr lang="ja-JP" altLang="en-US" sz="1200" b="1" dirty="0">
                <a:latin typeface="HGPｺﾞｼｯｸM" panose="020B0600000000000000" pitchFamily="50" charset="-128"/>
                <a:ea typeface="HGPｺﾞｼｯｸM" panose="020B0600000000000000" pitchFamily="50" charset="-128"/>
              </a:rPr>
              <a:t>（３）活力ある住宅市場の形成</a:t>
            </a:r>
          </a:p>
        </p:txBody>
      </p:sp>
      <p:sp>
        <p:nvSpPr>
          <p:cNvPr id="7" name="スライド番号プレースホルダー 3"/>
          <p:cNvSpPr>
            <a:spLocks noGrp="1"/>
          </p:cNvSpPr>
          <p:nvPr>
            <p:ph type="sldNum" sz="quarter" idx="12"/>
          </p:nvPr>
        </p:nvSpPr>
        <p:spPr>
          <a:xfrm>
            <a:off x="8368281" y="6597352"/>
            <a:ext cx="775471" cy="270321"/>
          </a:xfrm>
        </p:spPr>
        <p:txBody>
          <a:bodyPr/>
          <a:lstStyle/>
          <a:p>
            <a:fld id="{6C81B660-91B5-4B89-8AE3-65DE466522A0}" type="slidenum">
              <a:rPr kumimoji="1" lang="ja-JP" altLang="en-US"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28</a:t>
            </a:fld>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1285194322"/>
              </p:ext>
            </p:extLst>
          </p:nvPr>
        </p:nvGraphicFramePr>
        <p:xfrm>
          <a:off x="122671" y="862634"/>
          <a:ext cx="8898657" cy="1874520"/>
        </p:xfrm>
        <a:graphic>
          <a:graphicData uri="http://schemas.openxmlformats.org/drawingml/2006/table">
            <a:tbl>
              <a:tblPr firstRow="1" bandRow="1">
                <a:tableStyleId>{5C22544A-7EE6-4342-B048-85BDC9FD1C3A}</a:tableStyleId>
              </a:tblPr>
              <a:tblGrid>
                <a:gridCol w="2698204"/>
                <a:gridCol w="6200453"/>
              </a:tblGrid>
              <a:tr h="129064">
                <a:tc>
                  <a:txBody>
                    <a:bodyPr/>
                    <a:lstStyle/>
                    <a:p>
                      <a:pPr algn="ctr">
                        <a:lnSpc>
                          <a:spcPct val="100000"/>
                        </a:lnSpc>
                        <a:spcBef>
                          <a:spcPts val="0"/>
                        </a:spcBef>
                        <a:spcAft>
                          <a:spcPts val="0"/>
                        </a:spcAft>
                      </a:pPr>
                      <a:r>
                        <a:rPr kumimoji="1" lang="ja-JP" altLang="en-US" sz="1050" u="none" dirty="0" smtClean="0">
                          <a:latin typeface="HGPｺﾞｼｯｸM" panose="020B0600000000000000" pitchFamily="50" charset="-128"/>
                          <a:ea typeface="HGPｺﾞｼｯｸM" panose="020B0600000000000000" pitchFamily="50" charset="-128"/>
                        </a:rPr>
                        <a:t>施策の方向性</a:t>
                      </a:r>
                      <a:endParaRPr kumimoji="1" lang="ja-JP" altLang="en-US" sz="1050" u="none" dirty="0">
                        <a:latin typeface="HGPｺﾞｼｯｸM" panose="020B0600000000000000" pitchFamily="50" charset="-128"/>
                        <a:ea typeface="HGPｺﾞｼｯｸM" panose="020B0600000000000000" pitchFamily="50" charset="-128"/>
                      </a:endParaRPr>
                    </a:p>
                  </a:txBody>
                  <a:tcPr marL="84406" marR="84406"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lnSpc>
                          <a:spcPct val="100000"/>
                        </a:lnSpc>
                        <a:spcBef>
                          <a:spcPts val="0"/>
                        </a:spcBef>
                        <a:spcAft>
                          <a:spcPts val="0"/>
                        </a:spcAft>
                      </a:pPr>
                      <a:r>
                        <a:rPr kumimoji="1" lang="ja-JP" altLang="en-US" sz="1050" u="none" dirty="0" smtClean="0">
                          <a:latin typeface="HGPｺﾞｼｯｸM" panose="020B0600000000000000" pitchFamily="50" charset="-128"/>
                          <a:ea typeface="HGPｺﾞｼｯｸM" panose="020B0600000000000000" pitchFamily="50" charset="-128"/>
                        </a:rPr>
                        <a:t>進捗状況（平成</a:t>
                      </a:r>
                      <a:r>
                        <a:rPr kumimoji="1" lang="en-US" altLang="ja-JP" sz="1050" u="none" dirty="0" smtClean="0">
                          <a:latin typeface="HGPｺﾞｼｯｸM" panose="020B0600000000000000" pitchFamily="50" charset="-128"/>
                          <a:ea typeface="HGPｺﾞｼｯｸM" panose="020B0600000000000000" pitchFamily="50" charset="-128"/>
                        </a:rPr>
                        <a:t>28</a:t>
                      </a:r>
                      <a:r>
                        <a:rPr kumimoji="1" lang="ja-JP" altLang="en-US" sz="1050" u="none" dirty="0" smtClean="0">
                          <a:latin typeface="HGPｺﾞｼｯｸM" panose="020B0600000000000000" pitchFamily="50" charset="-128"/>
                          <a:ea typeface="HGPｺﾞｼｯｸM" panose="020B0600000000000000" pitchFamily="50" charset="-128"/>
                        </a:rPr>
                        <a:t>年度～）</a:t>
                      </a:r>
                      <a:endParaRPr kumimoji="1" lang="ja-JP" altLang="en-US" sz="1050" u="none" dirty="0">
                        <a:latin typeface="HGPｺﾞｼｯｸM" panose="020B0600000000000000" pitchFamily="50" charset="-128"/>
                        <a:ea typeface="HGPｺﾞｼｯｸM" panose="020B0600000000000000" pitchFamily="50" charset="-128"/>
                      </a:endParaRPr>
                    </a:p>
                  </a:txBody>
                  <a:tcPr marL="84406" marR="84406" anchor="ctr">
                    <a:lnL w="12700" cmpd="sng">
                      <a:noFill/>
                    </a:lnL>
                    <a:lnR w="12700" cmpd="sng">
                      <a:noFill/>
                    </a:lnR>
                    <a:lnT w="12700" cmpd="sng">
                      <a:noFill/>
                    </a:lnT>
                    <a:lnB w="38100" cmpd="sng">
                      <a:noFill/>
                    </a:lnB>
                    <a:lnTlToBr w="12700" cmpd="sng">
                      <a:noFill/>
                      <a:prstDash val="solid"/>
                    </a:lnTlToBr>
                    <a:lnBlToTr w="12700" cmpd="sng">
                      <a:noFill/>
                      <a:prstDash val="solid"/>
                    </a:lnBlToTr>
                  </a:tcPr>
                </a:tc>
              </a:tr>
              <a:tr h="119170">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b="1" u="sng" kern="1200" dirty="0" smtClean="0">
                          <a:solidFill>
                            <a:schemeClr val="tx1"/>
                          </a:solidFill>
                          <a:effectLst/>
                          <a:latin typeface="HGPｺﾞｼｯｸM" panose="020B0600000000000000" pitchFamily="50" charset="-128"/>
                          <a:ea typeface="HGPｺﾞｼｯｸM" panose="020B0600000000000000" pitchFamily="50" charset="-128"/>
                          <a:cs typeface="+mn-cs"/>
                        </a:rPr>
                        <a:t>⑥多世代がつながり、交流する仕組みづくり</a:t>
                      </a: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　</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00000"/>
                        </a:lnSpc>
                        <a:spcBef>
                          <a:spcPts val="0"/>
                        </a:spcBef>
                        <a:spcAft>
                          <a:spcPts val="0"/>
                        </a:spcAft>
                        <a:buClrTx/>
                        <a:buSzTx/>
                        <a:buFontTx/>
                        <a:buNone/>
                        <a:tabLst/>
                        <a:defRPr/>
                      </a:pPr>
                      <a:endPar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endParaRPr kumimoji="1" lang="en-US" altLang="ja-JP" sz="1050" u="none" kern="1200" baseline="0" dirty="0" smtClean="0">
                        <a:solidFill>
                          <a:srgbClr val="FF0000"/>
                        </a:solidFill>
                        <a:effectLst/>
                        <a:uFill>
                          <a:solidFill>
                            <a:srgbClr val="FF0000"/>
                          </a:solidFill>
                        </a:uFill>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r>
              <a:tr h="656084">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○市町村と連携した公的資産や空家などを活用した活動拠点の確保や先進事例におけるノウハウ等の提供、</a:t>
                      </a:r>
                      <a:r>
                        <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NPO</a:t>
                      </a: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等の民間団体とのマッチング</a:t>
                      </a:r>
                    </a:p>
                  </a:txBody>
                  <a:tcPr marL="84406" marR="84406">
                    <a:lnL w="12700" cmpd="sng">
                      <a:noFill/>
                    </a:lnL>
                    <a:lnR w="12700" cmpd="sng">
                      <a:noFill/>
                    </a:lnR>
                    <a:lnT w="12700" cap="flat" cmpd="sng" algn="ctr">
                      <a:noFill/>
                      <a:prstDash val="dash"/>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再掲</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府営住宅ストックの一層の活用拡大を図るため、</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子育て支援拠点等の設置に関する意向調査を実施するとともに、公営住宅の目的外使用を円滑に進めるため地域再生計画「府営住宅地域資源化プラン・大阪」を策定</a:t>
                      </a: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H29.3</a:t>
                      </a: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　　</a:t>
                      </a:r>
                      <a:r>
                        <a:rPr kumimoji="1" lang="en-US" altLang="ja-JP"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空室活用：</a:t>
                      </a:r>
                      <a:r>
                        <a:rPr kumimoji="1" lang="en-US" altLang="ja-JP" sz="1050" u="sng" kern="1200" baseline="0" dirty="0" smtClean="0">
                          <a:solidFill>
                            <a:srgbClr val="FF0000"/>
                          </a:solidFill>
                          <a:effectLst/>
                          <a:uFill>
                            <a:solidFill>
                              <a:srgbClr val="FF0000"/>
                            </a:solidFill>
                          </a:uFill>
                          <a:latin typeface="HGPｺﾞｼｯｸM" panose="020B0600000000000000" pitchFamily="50" charset="-128"/>
                          <a:ea typeface="HGPｺﾞｼｯｸM" panose="020B0600000000000000" pitchFamily="50" charset="-128"/>
                          <a:cs typeface="+mn-cs"/>
                        </a:rPr>
                        <a:t>12</a:t>
                      </a:r>
                      <a:r>
                        <a:rPr kumimoji="1" lang="ja-JP" altLang="en-US" sz="1050" u="sng" kern="1200" baseline="0" dirty="0" smtClean="0">
                          <a:solidFill>
                            <a:srgbClr val="FF0000"/>
                          </a:solidFill>
                          <a:effectLst/>
                          <a:uFill>
                            <a:solidFill>
                              <a:srgbClr val="FF0000"/>
                            </a:solidFill>
                          </a:uFill>
                          <a:latin typeface="HGPｺﾞｼｯｸM" panose="020B0600000000000000" pitchFamily="50" charset="-128"/>
                          <a:ea typeface="HGPｺﾞｼｯｸM" panose="020B0600000000000000" pitchFamily="50" charset="-128"/>
                          <a:cs typeface="+mn-cs"/>
                        </a:rPr>
                        <a:t>件</a:t>
                      </a:r>
                      <a:r>
                        <a:rPr kumimoji="1" lang="en-US" altLang="ja-JP"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a:t>
                      </a: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再掲</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府営住宅の</a:t>
                      </a:r>
                      <a:r>
                        <a:rPr kumimoji="1" lang="ja-JP" altLang="en-US"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建替事業</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により創出された土地（活用用地）の売却により</a:t>
                      </a:r>
                      <a:r>
                        <a:rPr kumimoji="1" lang="ja-JP" altLang="en-US"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地域のまちづくりに資する機能を</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導入　　　</a:t>
                      </a: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ct val="100000"/>
                        </a:lnSpc>
                        <a:spcBef>
                          <a:spcPts val="0"/>
                        </a:spcBef>
                        <a:spcAft>
                          <a:spcPts val="0"/>
                        </a:spcAft>
                      </a:pPr>
                      <a:r>
                        <a:rPr kumimoji="1" lang="ja-JP" altLang="en-US"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　</a:t>
                      </a:r>
                      <a:r>
                        <a:rPr kumimoji="1" lang="en-US" altLang="ja-JP"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活用用地の売却：新千里南（障がい者福祉施設）、八尾志紀（認定こども園）、元崇禅寺（特別養護老人ホーム）、千里高野台（共同住宅）</a:t>
                      </a:r>
                      <a:r>
                        <a:rPr kumimoji="1" lang="en-US" altLang="ja-JP"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ＰＦＩ事業、</a:t>
                      </a:r>
                      <a:r>
                        <a:rPr kumimoji="1" lang="ja-JP" altLang="en-US" sz="1050" u="sng" kern="1200" baseline="0" dirty="0" smtClean="0">
                          <a:solidFill>
                            <a:srgbClr val="FF0000"/>
                          </a:solidFill>
                          <a:effectLst/>
                          <a:uFill>
                            <a:solidFill>
                              <a:srgbClr val="FF0000"/>
                            </a:solidFill>
                          </a:uFill>
                          <a:latin typeface="HGPｺﾞｼｯｸM" panose="020B0600000000000000" pitchFamily="50" charset="-128"/>
                          <a:ea typeface="HGPｺﾞｼｯｸM" panose="020B0600000000000000" pitchFamily="50" charset="-128"/>
                          <a:cs typeface="+mn-cs"/>
                        </a:rPr>
                        <a:t>上町（共同住宅）、八尾植松（戸建て住宅）</a:t>
                      </a:r>
                      <a:r>
                        <a:rPr kumimoji="1" lang="en-US" altLang="ja-JP"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a:t>
                      </a:r>
                    </a:p>
                  </a:txBody>
                  <a:tcPr marL="84406" marR="84406">
                    <a:lnL w="12700" cmpd="sng">
                      <a:noFill/>
                    </a:lnL>
                    <a:lnR w="12700" cmpd="sng">
                      <a:noFill/>
                    </a:lnR>
                    <a:lnT w="12700" cap="flat" cmpd="sng" algn="ctr">
                      <a:noFill/>
                      <a:prstDash val="dash"/>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0" name="テキスト ボックス 9"/>
          <p:cNvSpPr txBox="1"/>
          <p:nvPr/>
        </p:nvSpPr>
        <p:spPr>
          <a:xfrm>
            <a:off x="29096" y="525957"/>
            <a:ext cx="4093378" cy="242586"/>
          </a:xfrm>
          <a:prstGeom prst="roundRect">
            <a:avLst/>
          </a:prstGeom>
          <a:solidFill>
            <a:schemeClr val="bg1"/>
          </a:solidFill>
          <a:ln>
            <a:solidFill>
              <a:schemeClr val="tx1">
                <a:lumMod val="50000"/>
                <a:lumOff val="50000"/>
              </a:schemeClr>
            </a:solidFill>
          </a:ln>
        </p:spPr>
        <p:txBody>
          <a:bodyPr wrap="square" lIns="35996" tIns="35996" rIns="35996" bIns="35996" rtlCol="0" anchor="ctr">
            <a:noAutofit/>
          </a:bodyPr>
          <a:lstStyle/>
          <a:p>
            <a:r>
              <a:rPr lang="ja-JP" altLang="en-US" sz="1200" b="1" dirty="0">
                <a:latin typeface="HGPｺﾞｼｯｸM" panose="020B0600000000000000" pitchFamily="50" charset="-128"/>
                <a:ea typeface="HGPｺﾞｼｯｸM" panose="020B0600000000000000" pitchFamily="50" charset="-128"/>
              </a:rPr>
              <a:t>（２）誰もが活き活きとくらすことができる環境の整備</a:t>
            </a:r>
          </a:p>
        </p:txBody>
      </p:sp>
      <p:sp>
        <p:nvSpPr>
          <p:cNvPr id="11" name="Rectangle 1"/>
          <p:cNvSpPr>
            <a:spLocks noChangeArrowheads="1"/>
          </p:cNvSpPr>
          <p:nvPr/>
        </p:nvSpPr>
        <p:spPr bwMode="auto">
          <a:xfrm>
            <a:off x="0" y="1"/>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．活き活きとくらすことができる住まいと都市の実現</a:t>
            </a:r>
            <a:endPar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9883899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3422682097"/>
              </p:ext>
            </p:extLst>
          </p:nvPr>
        </p:nvGraphicFramePr>
        <p:xfrm>
          <a:off x="122671" y="786840"/>
          <a:ext cx="8898657" cy="5989320"/>
        </p:xfrm>
        <a:graphic>
          <a:graphicData uri="http://schemas.openxmlformats.org/drawingml/2006/table">
            <a:tbl>
              <a:tblPr firstRow="1" bandRow="1">
                <a:tableStyleId>{5C22544A-7EE6-4342-B048-85BDC9FD1C3A}</a:tableStyleId>
              </a:tblPr>
              <a:tblGrid>
                <a:gridCol w="2698204"/>
                <a:gridCol w="6200453"/>
              </a:tblGrid>
              <a:tr h="216000">
                <a:tc>
                  <a:txBody>
                    <a:bodyPr/>
                    <a:lstStyle/>
                    <a:p>
                      <a:pPr algn="ctr">
                        <a:lnSpc>
                          <a:spcPct val="100000"/>
                        </a:lnSpc>
                        <a:spcBef>
                          <a:spcPts val="0"/>
                        </a:spcBef>
                        <a:spcAft>
                          <a:spcPts val="0"/>
                        </a:spcAft>
                      </a:pPr>
                      <a:r>
                        <a:rPr kumimoji="1" lang="ja-JP" altLang="en-US" sz="1050" u="none" dirty="0" smtClean="0">
                          <a:latin typeface="HGPｺﾞｼｯｸM" panose="020B0600000000000000" pitchFamily="50" charset="-128"/>
                          <a:ea typeface="HGPｺﾞｼｯｸM" panose="020B0600000000000000" pitchFamily="50" charset="-128"/>
                        </a:rPr>
                        <a:t>施策の方向性</a:t>
                      </a:r>
                      <a:endParaRPr kumimoji="1" lang="ja-JP" altLang="en-US" sz="1050" u="none" dirty="0">
                        <a:latin typeface="HGPｺﾞｼｯｸM" panose="020B0600000000000000" pitchFamily="50" charset="-128"/>
                        <a:ea typeface="HGPｺﾞｼｯｸM" panose="020B0600000000000000" pitchFamily="50" charset="-128"/>
                      </a:endParaRPr>
                    </a:p>
                  </a:txBody>
                  <a:tcPr marL="84406" marR="84406"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lnSpc>
                          <a:spcPct val="100000"/>
                        </a:lnSpc>
                        <a:spcBef>
                          <a:spcPts val="0"/>
                        </a:spcBef>
                        <a:spcAft>
                          <a:spcPts val="0"/>
                        </a:spcAft>
                      </a:pPr>
                      <a:r>
                        <a:rPr kumimoji="1" lang="ja-JP" altLang="en-US" sz="1050" u="none" dirty="0" smtClean="0">
                          <a:latin typeface="HGPｺﾞｼｯｸM" panose="020B0600000000000000" pitchFamily="50" charset="-128"/>
                          <a:ea typeface="HGPｺﾞｼｯｸM" panose="020B0600000000000000" pitchFamily="50" charset="-128"/>
                        </a:rPr>
                        <a:t>進捗状況（平成</a:t>
                      </a:r>
                      <a:r>
                        <a:rPr kumimoji="1" lang="en-US" altLang="ja-JP" sz="1050" u="none" dirty="0" smtClean="0">
                          <a:latin typeface="HGPｺﾞｼｯｸM" panose="020B0600000000000000" pitchFamily="50" charset="-128"/>
                          <a:ea typeface="HGPｺﾞｼｯｸM" panose="020B0600000000000000" pitchFamily="50" charset="-128"/>
                        </a:rPr>
                        <a:t>28</a:t>
                      </a:r>
                      <a:r>
                        <a:rPr kumimoji="1" lang="ja-JP" altLang="en-US" sz="1050" u="none" dirty="0" smtClean="0">
                          <a:latin typeface="HGPｺﾞｼｯｸM" panose="020B0600000000000000" pitchFamily="50" charset="-128"/>
                          <a:ea typeface="HGPｺﾞｼｯｸM" panose="020B0600000000000000" pitchFamily="50" charset="-128"/>
                        </a:rPr>
                        <a:t>年度～）</a:t>
                      </a:r>
                      <a:endParaRPr kumimoji="1" lang="ja-JP" altLang="en-US" sz="1050" u="none" dirty="0">
                        <a:latin typeface="HGPｺﾞｼｯｸM" panose="020B0600000000000000" pitchFamily="50" charset="-128"/>
                        <a:ea typeface="HGPｺﾞｼｯｸM" panose="020B0600000000000000" pitchFamily="50" charset="-128"/>
                      </a:endParaRPr>
                    </a:p>
                  </a:txBody>
                  <a:tcPr marL="84406" marR="84406" anchor="ctr">
                    <a:lnL w="12700" cmpd="sng">
                      <a:noFill/>
                    </a:lnL>
                    <a:lnR w="12700" cmpd="sng">
                      <a:noFill/>
                    </a:lnR>
                    <a:lnT w="12700" cmpd="sng">
                      <a:noFill/>
                    </a:lnT>
                    <a:lnB w="38100" cmpd="sng">
                      <a:noFill/>
                    </a:lnB>
                    <a:lnTlToBr w="12700" cmpd="sng">
                      <a:noFill/>
                      <a:prstDash val="solid"/>
                    </a:lnTlToBr>
                    <a:lnBlToTr w="12700" cmpd="sng">
                      <a:noFill/>
                      <a:prstDash val="solid"/>
                    </a:lnBlToTr>
                  </a:tcPr>
                </a:tc>
              </a:tr>
              <a:tr h="409179">
                <a:tc>
                  <a:txBody>
                    <a:bodyPr/>
                    <a:lstStyle/>
                    <a:p>
                      <a:pPr marL="92075" marR="0" indent="-92075" algn="l" defTabSz="914290" rtl="0" eaLnBrk="1" fontAlgn="auto" latinLnBrk="0" hangingPunct="1">
                        <a:lnSpc>
                          <a:spcPts val="1100"/>
                        </a:lnSpc>
                        <a:spcBef>
                          <a:spcPts val="0"/>
                        </a:spcBef>
                        <a:spcAft>
                          <a:spcPts val="0"/>
                        </a:spcAft>
                        <a:buClrTx/>
                        <a:buSzTx/>
                        <a:buFontTx/>
                        <a:buNone/>
                        <a:tabLst/>
                        <a:defRPr/>
                      </a:pPr>
                      <a:r>
                        <a:rPr kumimoji="1" lang="ja-JP" altLang="en-US" sz="1050" b="1" u="sng" kern="1200" dirty="0" smtClean="0">
                          <a:solidFill>
                            <a:schemeClr val="tx1"/>
                          </a:solidFill>
                          <a:effectLst/>
                          <a:latin typeface="HGPｺﾞｼｯｸM" panose="020B0600000000000000" pitchFamily="50" charset="-128"/>
                          <a:ea typeface="HGPｺﾞｼｯｸM" panose="020B0600000000000000" pitchFamily="50" charset="-128"/>
                          <a:cs typeface="+mn-cs"/>
                        </a:rPr>
                        <a:t>②住情報の提供や住教育の推進等、学ぶ機会の充実</a:t>
                      </a:r>
                    </a:p>
                  </a:txBody>
                  <a:tcPr marL="84406" marR="84406">
                    <a:lnL w="12700" cmpd="sng">
                      <a:noFill/>
                    </a:lnL>
                    <a:lnR w="12700" cmpd="sng">
                      <a:noFill/>
                    </a:lnR>
                    <a:lnT w="38100" cmpd="sng">
                      <a:noFill/>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ct val="100000"/>
                        </a:lnSpc>
                        <a:spcBef>
                          <a:spcPts val="0"/>
                        </a:spcBef>
                        <a:spcAft>
                          <a:spcPts val="0"/>
                        </a:spcAft>
                      </a:pP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38100" cmpd="sng">
                      <a:noFill/>
                    </a:lnT>
                    <a:lnB w="12700" cap="flat" cmpd="sng" algn="ctr">
                      <a:noFill/>
                      <a:prstDash val="dash"/>
                      <a:round/>
                      <a:headEnd type="none" w="med" len="med"/>
                      <a:tailEnd type="none" w="med" len="med"/>
                    </a:lnB>
                    <a:lnTlToBr w="12700" cmpd="sng">
                      <a:noFill/>
                      <a:prstDash val="solid"/>
                    </a:lnTlToBr>
                    <a:lnBlToTr w="12700" cmpd="sng">
                      <a:noFill/>
                      <a:prstDash val="solid"/>
                    </a:lnBlToTr>
                  </a:tcPr>
                </a:tc>
              </a:tr>
              <a:tr h="0">
                <a:tc>
                  <a:txBody>
                    <a:bodyPr/>
                    <a:lstStyle/>
                    <a:p>
                      <a:pPr marL="92075" marR="0" indent="-92075" algn="l" defTabSz="914290" rtl="0" eaLnBrk="1" fontAlgn="auto" latinLnBrk="0" hangingPunct="1">
                        <a:lnSpc>
                          <a:spcPts val="12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○住宅や建物の性能等の情報をわかりやすく提供する「見える化」を推進</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marR="0" indent="-92075" algn="l" defTabSz="914290" rtl="0" eaLnBrk="1" fontAlgn="auto" latinLnBrk="0" hangingPunct="1">
                        <a:lnSpc>
                          <a:spcPts val="1200"/>
                        </a:lnSpc>
                        <a:spcBef>
                          <a:spcPts val="0"/>
                        </a:spcBef>
                        <a:spcAft>
                          <a:spcPts val="0"/>
                        </a:spcAft>
                        <a:buClrTx/>
                        <a:buSzTx/>
                        <a:buFontTx/>
                        <a:buNone/>
                        <a:tabLst/>
                        <a:defRPr/>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大阪府温暖化の防止等に関する条例で、一定の販売広告に建築物の環境性能表示（ラベリング）を義務付けている。また、住宅や建物の性能等の情報をよりわかりやすくするよう建築物の環境性能表示を改正し、工事現場への表示を義務化（</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H30</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年</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4</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月施行）　</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zh-CN"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表示届</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出</a:t>
                      </a:r>
                      <a:r>
                        <a:rPr kumimoji="1" lang="zh-CN"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zh-CN"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1</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７</a:t>
                      </a:r>
                      <a:r>
                        <a:rPr kumimoji="1" lang="zh-CN"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件</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p>
                    <a:p>
                      <a:pPr marL="92075" marR="0" indent="-92075" algn="l" defTabSz="914290" rtl="0" eaLnBrk="1" fontAlgn="auto" latinLnBrk="0" hangingPunct="1">
                        <a:lnSpc>
                          <a:spcPts val="1200"/>
                        </a:lnSpc>
                        <a:spcBef>
                          <a:spcPts val="0"/>
                        </a:spcBef>
                        <a:spcAft>
                          <a:spcPts val="0"/>
                        </a:spcAft>
                        <a:buClrTx/>
                        <a:buSzTx/>
                        <a:buFontTx/>
                        <a:buNone/>
                        <a:tabLst/>
                        <a:defRPr/>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・府</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HP</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において、府民が住宅購入時に住宅の性能を確認できるよう、住宅性能表示制度について情報提供を実施　</a:t>
                      </a: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r>
              <a:tr h="0">
                <a:tc>
                  <a:txBody>
                    <a:bodyPr/>
                    <a:lstStyle/>
                    <a:p>
                      <a:pPr marL="92075" marR="0" indent="-92075" algn="l" defTabSz="914290" rtl="0" eaLnBrk="1" fontAlgn="auto" latinLnBrk="0" hangingPunct="1">
                        <a:lnSpc>
                          <a:spcPts val="12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○住宅のインスペクションや既存住宅売買瑕疵保険の普及を促進</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ts val="12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再掲</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「大阪の住まい活性化フォーラム」と連携し、インスペクションについての内容を記載した冊子を配布し、府民に対する普及・啓発を実施</a:t>
                      </a:r>
                    </a:p>
                    <a:p>
                      <a:pPr marL="92075" indent="-92075" algn="l">
                        <a:lnSpc>
                          <a:spcPts val="12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再掲</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府</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HP</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において、既存住宅売買瑕疵保険を含む住宅瑕疵担保履行法に関する情報提供を実施</a:t>
                      </a: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r>
              <a:tr h="0">
                <a:tc>
                  <a:txBody>
                    <a:bodyPr/>
                    <a:lstStyle/>
                    <a:p>
                      <a:pPr marL="92075" marR="0" indent="-92075" algn="l" defTabSz="914290" rtl="0" eaLnBrk="1" fontAlgn="auto" latinLnBrk="0" hangingPunct="1">
                        <a:lnSpc>
                          <a:spcPts val="12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○「大阪の住まい活性化フォーラム」による府民や事業者等への情報提供や相談体制を充実</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r>
                        <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再掲</a:t>
                      </a:r>
                      <a:r>
                        <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「大阪の住まい活性化フォーラム」と連携し、以下の取組みを実施</a:t>
                      </a: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ct val="100000"/>
                        </a:lnSpc>
                        <a:spcBef>
                          <a:spcPts val="0"/>
                        </a:spcBef>
                        <a:spcAft>
                          <a:spcPts val="0"/>
                        </a:spcAft>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・参画団体で空き家・住まいの相談窓口を設置し、空家等所有者の相談に対応するとともに、同フォーラムの　　　</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HP</a:t>
                      </a: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において、中古住宅・リフォームに係る一元的な情報を発信</a:t>
                      </a: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ts val="1200"/>
                        </a:lnSpc>
                        <a:spcBef>
                          <a:spcPts val="0"/>
                        </a:spcBef>
                        <a:spcAft>
                          <a:spcPts val="0"/>
                        </a:spcAft>
                      </a:pPr>
                      <a:r>
                        <a:rPr kumimoji="1" lang="ja-JP" altLang="en-US" sz="1050" strike="noStrik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府内での大規模災害により被災した府民からの住まいの相談に現地で対応するため、災害時の「住まいのケア専門家チーム」を設置</a:t>
                      </a: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r>
              <a:tr h="0">
                <a:tc>
                  <a:txBody>
                    <a:bodyPr/>
                    <a:lstStyle/>
                    <a:p>
                      <a:pPr marL="92075" marR="0" indent="-92075" algn="l" defTabSz="914290" rtl="0" eaLnBrk="1" fontAlgn="auto" latinLnBrk="0" hangingPunct="1">
                        <a:lnSpc>
                          <a:spcPts val="12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○バリアフリー情報の効果的な情報提供</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ts val="1200"/>
                        </a:lnSpc>
                        <a:spcBef>
                          <a:spcPts val="0"/>
                        </a:spcBef>
                        <a:spcAft>
                          <a:spcPts val="0"/>
                        </a:spcAft>
                        <a:buClrTx/>
                        <a:buSzTx/>
                        <a:buFontTx/>
                        <a:buNone/>
                        <a:tabLst/>
                        <a:defRPr/>
                      </a:pPr>
                      <a:endPar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ts val="12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・府</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HP</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において、府有施設及び市町村有施設のバリアフリー情報を提供</a:t>
                      </a:r>
                    </a:p>
                    <a:p>
                      <a:pPr marL="92075" indent="-92075" algn="l">
                        <a:lnSpc>
                          <a:spcPts val="12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・鉄道事業者や市町村、民間事業者と連携し、これまで個別に公表されていた鉄道駅の構内図や、その周辺地域のバリアフリー情報を府の</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HP</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で一元的に集約し、「まちのバリアフリー情報の提供」として掲載（</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H29.3)</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府有施設：</a:t>
                      </a:r>
                      <a:r>
                        <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247</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施設</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、市町村有施設（</a:t>
                      </a:r>
                      <a:r>
                        <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36</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市町村</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607</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施設</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endPar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r>
              <a:tr h="0">
                <a:tc>
                  <a:txBody>
                    <a:bodyPr/>
                    <a:lstStyle/>
                    <a:p>
                      <a:pPr marL="92075" marR="0" indent="-92075" algn="l" defTabSz="914290" rtl="0" eaLnBrk="1" fontAlgn="auto" latinLnBrk="0" hangingPunct="1">
                        <a:lnSpc>
                          <a:spcPts val="12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○住教育の推進</a:t>
                      </a:r>
                    </a:p>
                    <a:p>
                      <a:pPr marL="92075" marR="0" indent="-92075" algn="l" defTabSz="914290" rtl="0" eaLnBrk="1" fontAlgn="auto" latinLnBrk="0" hangingPunct="1">
                        <a:lnSpc>
                          <a:spcPts val="12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○府民の学ぶ機会の充実</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ts val="12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・建築団体等で構成される「大阪の住まいまちづくり教育普及協議会」において、住教育テキスト「住まい・まちづくりを考えよう」を活用し、小学校等への出前講座等を実施　　</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出前講座 </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H28:17</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回／</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H29:</a:t>
                      </a:r>
                      <a:r>
                        <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20</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回</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p>
                  </a:txBody>
                  <a:tcPr marL="84406" marR="84406">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r>
              <a:tr h="0">
                <a:tc>
                  <a:txBody>
                    <a:bodyPr/>
                    <a:lstStyle/>
                    <a:p>
                      <a:pPr marL="92075" marR="0" indent="-92075" algn="l" defTabSz="914290" rtl="0" eaLnBrk="1" fontAlgn="auto" latinLnBrk="0" hangingPunct="1">
                        <a:lnSpc>
                          <a:spcPts val="1200"/>
                        </a:lnSpc>
                        <a:spcBef>
                          <a:spcPts val="0"/>
                        </a:spcBef>
                        <a:spcAft>
                          <a:spcPts val="0"/>
                        </a:spcAft>
                        <a:buClrTx/>
                        <a:buSzTx/>
                        <a:buFontTx/>
                        <a:buNone/>
                        <a:tabLst/>
                        <a:defRPr/>
                      </a:pPr>
                      <a:r>
                        <a:rPr kumimoji="1" lang="ja-JP" altLang="en-US" sz="1050" b="1" u="sng" kern="1200" dirty="0" smtClean="0">
                          <a:solidFill>
                            <a:schemeClr val="tx1"/>
                          </a:solidFill>
                          <a:effectLst/>
                          <a:latin typeface="HGPｺﾞｼｯｸM" panose="020B0600000000000000" pitchFamily="50" charset="-128"/>
                          <a:ea typeface="HGPｺﾞｼｯｸM" panose="020B0600000000000000" pitchFamily="50" charset="-128"/>
                          <a:cs typeface="+mn-cs"/>
                        </a:rPr>
                        <a:t>③大工・技能者など住宅関連産業を担う人材の育成</a:t>
                      </a:r>
                      <a:endParaRPr kumimoji="1" lang="en-US" altLang="ja-JP" sz="1050" b="1" u="sng"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9525" cap="flat" cmpd="sng" algn="ctr">
                      <a:noFill/>
                      <a:prstDash val="solid"/>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ts val="1200"/>
                        </a:lnSpc>
                        <a:spcBef>
                          <a:spcPts val="0"/>
                        </a:spcBef>
                        <a:spcAft>
                          <a:spcPts val="0"/>
                        </a:spcAft>
                      </a:pPr>
                      <a:endPar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9525" cap="flat" cmpd="sng" algn="ctr">
                      <a:noFill/>
                      <a:prstDash val="solid"/>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r>
              <a:tr h="0">
                <a:tc>
                  <a:txBody>
                    <a:bodyPr/>
                    <a:lstStyle/>
                    <a:p>
                      <a:pPr marL="92075" marR="0" indent="-92075" algn="l" defTabSz="914290" rtl="0" eaLnBrk="1" fontAlgn="auto" latinLnBrk="0" hangingPunct="1">
                        <a:lnSpc>
                          <a:spcPts val="12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○「大阪府地域産材活用フォーラム」による木造住宅等の技能者の入職促進・人材育成</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marR="0" indent="-92075" algn="l" defTabSz="914290" rtl="0" eaLnBrk="1" fontAlgn="auto" latinLnBrk="0" hangingPunct="1">
                        <a:lnSpc>
                          <a:spcPts val="1200"/>
                        </a:lnSpc>
                        <a:spcBef>
                          <a:spcPts val="0"/>
                        </a:spcBef>
                        <a:spcAft>
                          <a:spcPts val="0"/>
                        </a:spcAft>
                        <a:buClrTx/>
                        <a:buSzTx/>
                        <a:buFontTx/>
                        <a:buNone/>
                        <a:tabLst/>
                        <a:defRPr/>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・平成</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28</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年度は「大阪府地域産材活用フォーラム」において、新規に大工技能者となり、木造住宅の新築及びリフォームを担おうとする者等を対象として、基礎的な実技指導及び木造住宅技術全般等の講習を行う「大阪大工匠塾」を開催</a:t>
                      </a: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ts val="1200"/>
                        </a:lnSpc>
                        <a:spcBef>
                          <a:spcPts val="0"/>
                        </a:spcBef>
                        <a:spcAft>
                          <a:spcPts val="0"/>
                        </a:spcAft>
                        <a:buClrTx/>
                        <a:buSzTx/>
                        <a:buFontTx/>
                        <a:buNone/>
                        <a:tabLst/>
                        <a:defRPr/>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・平成</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29</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年度は（一社）</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JBN</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大阪が主催する「関西大工匠塾」の開催を支援</a:t>
                      </a: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r>
              <a:tr h="0">
                <a:tc>
                  <a:txBody>
                    <a:bodyPr/>
                    <a:lstStyle/>
                    <a:p>
                      <a:pPr marL="92075" marR="0" indent="-92075" algn="l" defTabSz="914290" rtl="0" eaLnBrk="1" fontAlgn="auto" latinLnBrk="0" hangingPunct="1">
                        <a:lnSpc>
                          <a:spcPts val="12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○将来の建築技術者育成に寄与する公共建築設計コンクールの実施</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ts val="12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○建設産業の構造改善意識の高揚を図るため、若手の優秀建設施工者の表彰や高校生を対象とした建設現場見学会を実施</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ts val="12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・府内の</a:t>
                      </a:r>
                      <a:r>
                        <a:rPr kumimoji="1" lang="ja-JP" altLang="en-US" sz="1050" strike="noStrik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専修学校・高等学校において建築を学ぶ</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生徒・学生を対象とした「あすなろ夢建築」大阪府公共建築設計コンクールを実施</a:t>
                      </a: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ts val="12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H29</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課題：大阪府営堺宮園住宅集会所</a:t>
                      </a:r>
                      <a:r>
                        <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応募数</a:t>
                      </a:r>
                      <a:r>
                        <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340</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点）</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p>
                    <a:p>
                      <a:pPr marL="92075" indent="-92075" algn="l">
                        <a:lnSpc>
                          <a:spcPts val="12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・建設産業の若手の優秀建設施工者の表彰や高校生を対象とした建設現場見学会を実施</a:t>
                      </a: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ts val="12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優秀建設施工者大阪府知事表彰：</a:t>
                      </a:r>
                      <a:r>
                        <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48</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名</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（熟練工部門</a:t>
                      </a:r>
                      <a:r>
                        <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30</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名</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、青年部門</a:t>
                      </a:r>
                      <a:r>
                        <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18</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名</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endPar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21" name="テキスト ボックス 20"/>
          <p:cNvSpPr txBox="1"/>
          <p:nvPr/>
        </p:nvSpPr>
        <p:spPr>
          <a:xfrm>
            <a:off x="35496" y="450110"/>
            <a:ext cx="4093378" cy="242586"/>
          </a:xfrm>
          <a:prstGeom prst="roundRect">
            <a:avLst/>
          </a:prstGeom>
          <a:solidFill>
            <a:schemeClr val="bg1"/>
          </a:solidFill>
          <a:ln>
            <a:solidFill>
              <a:schemeClr val="tx1">
                <a:lumMod val="50000"/>
                <a:lumOff val="50000"/>
              </a:schemeClr>
            </a:solidFill>
          </a:ln>
        </p:spPr>
        <p:txBody>
          <a:bodyPr wrap="square" lIns="35996" tIns="35996" rIns="35996" bIns="35996" rtlCol="0" anchor="ctr">
            <a:noAutofit/>
          </a:bodyPr>
          <a:lstStyle/>
          <a:p>
            <a:r>
              <a:rPr lang="ja-JP" altLang="en-US" sz="1200" b="1" dirty="0">
                <a:latin typeface="HGPｺﾞｼｯｸM" panose="020B0600000000000000" pitchFamily="50" charset="-128"/>
                <a:ea typeface="HGPｺﾞｼｯｸM" panose="020B0600000000000000" pitchFamily="50" charset="-128"/>
              </a:rPr>
              <a:t>（３）活力ある住宅市場の形成</a:t>
            </a:r>
          </a:p>
        </p:txBody>
      </p:sp>
      <p:sp>
        <p:nvSpPr>
          <p:cNvPr id="7" name="スライド番号プレースホルダー 3"/>
          <p:cNvSpPr>
            <a:spLocks noGrp="1"/>
          </p:cNvSpPr>
          <p:nvPr>
            <p:ph type="sldNum" sz="quarter" idx="12"/>
          </p:nvPr>
        </p:nvSpPr>
        <p:spPr>
          <a:xfrm>
            <a:off x="8368281" y="6597352"/>
            <a:ext cx="775471" cy="270321"/>
          </a:xfrm>
        </p:spPr>
        <p:txBody>
          <a:bodyPr/>
          <a:lstStyle/>
          <a:p>
            <a:fld id="{6C81B660-91B5-4B89-8AE3-65DE466522A0}" type="slidenum">
              <a:rPr kumimoji="1" lang="ja-JP" altLang="en-US"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29</a:t>
            </a:fld>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Rectangle 1"/>
          <p:cNvSpPr>
            <a:spLocks noChangeArrowheads="1"/>
          </p:cNvSpPr>
          <p:nvPr/>
        </p:nvSpPr>
        <p:spPr bwMode="auto">
          <a:xfrm>
            <a:off x="0" y="1"/>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．活き活きとくらすことができる住まいと都市の実現</a:t>
            </a:r>
            <a:endPar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0266585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
          <p:cNvSpPr>
            <a:spLocks noChangeArrowheads="1"/>
          </p:cNvSpPr>
          <p:nvPr/>
        </p:nvSpPr>
        <p:spPr bwMode="auto">
          <a:xfrm>
            <a:off x="-248" y="2852936"/>
            <a:ext cx="9144000" cy="792088"/>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ctr" eaLnBrk="1" hangingPunct="1"/>
            <a:r>
              <a:rPr lang="ja-JP" altLang="en-US" sz="2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基本目標の実現に向けた施策の進捗状況</a:t>
            </a:r>
          </a:p>
        </p:txBody>
      </p:sp>
      <p:sp>
        <p:nvSpPr>
          <p:cNvPr id="4" name="スライド番号プレースホルダー 3"/>
          <p:cNvSpPr>
            <a:spLocks noGrp="1"/>
          </p:cNvSpPr>
          <p:nvPr>
            <p:ph type="sldNum" sz="quarter" idx="12"/>
          </p:nvPr>
        </p:nvSpPr>
        <p:spPr>
          <a:xfrm>
            <a:off x="8368281" y="6597352"/>
            <a:ext cx="775471" cy="270321"/>
          </a:xfrm>
        </p:spPr>
        <p:txBody>
          <a:bodyPr/>
          <a:lstStyle/>
          <a:p>
            <a:fld id="{6C81B660-91B5-4B89-8AE3-65DE466522A0}" type="slidenum">
              <a:rPr kumimoji="1" lang="ja-JP" altLang="en-US"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fld>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6178398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3"/>
          <p:cNvSpPr>
            <a:spLocks noGrp="1"/>
          </p:cNvSpPr>
          <p:nvPr>
            <p:ph type="sldNum" sz="quarter" idx="12"/>
          </p:nvPr>
        </p:nvSpPr>
        <p:spPr>
          <a:xfrm>
            <a:off x="8368281" y="6597352"/>
            <a:ext cx="775471" cy="270321"/>
          </a:xfrm>
        </p:spPr>
        <p:txBody>
          <a:bodyPr/>
          <a:lstStyle/>
          <a:p>
            <a:fld id="{6C81B660-91B5-4B89-8AE3-65DE466522A0}" type="slidenum">
              <a:rPr kumimoji="1" lang="ja-JP" altLang="en-US"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fld>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Rectangle 1"/>
          <p:cNvSpPr>
            <a:spLocks noChangeArrowheads="1"/>
          </p:cNvSpPr>
          <p:nvPr/>
        </p:nvSpPr>
        <p:spPr bwMode="auto">
          <a:xfrm>
            <a:off x="0" y="1"/>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３．環境にやさしく快適にくらすことができる住まいと都市の実現</a:t>
            </a:r>
            <a:endPar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3820878674"/>
              </p:ext>
            </p:extLst>
          </p:nvPr>
        </p:nvGraphicFramePr>
        <p:xfrm>
          <a:off x="160765" y="1039422"/>
          <a:ext cx="8822469" cy="3541706"/>
        </p:xfrm>
        <a:graphic>
          <a:graphicData uri="http://schemas.openxmlformats.org/drawingml/2006/table">
            <a:tbl>
              <a:tblPr firstRow="1" bandRow="1">
                <a:tableStyleId>{5C22544A-7EE6-4342-B048-85BDC9FD1C3A}</a:tableStyleId>
              </a:tblPr>
              <a:tblGrid>
                <a:gridCol w="4690634"/>
                <a:gridCol w="1179008"/>
                <a:gridCol w="1179008"/>
                <a:gridCol w="1179008"/>
                <a:gridCol w="594811"/>
              </a:tblGrid>
              <a:tr h="360040">
                <a:tc>
                  <a:txBody>
                    <a:bodyPr/>
                    <a:lstStyle/>
                    <a:p>
                      <a:pPr algn="ctr" fontAlgn="ctr">
                        <a:lnSpc>
                          <a:spcPct val="100000"/>
                        </a:lnSpc>
                      </a:pPr>
                      <a:r>
                        <a:rPr lang="ja-JP" altLang="en-US" sz="14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　項目</a:t>
                      </a:r>
                      <a:endParaRPr lang="ja-JP" altLang="en-US" sz="1400" b="1"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377" marR="3377" marT="3658" marB="0" anchor="ctr">
                    <a:lnR w="12700" cap="flat" cmpd="sng" algn="ctr">
                      <a:solidFill>
                        <a:schemeClr val="bg1">
                          <a:lumMod val="95000"/>
                        </a:schemeClr>
                      </a:solidFill>
                      <a:prstDash val="solid"/>
                      <a:round/>
                      <a:headEnd type="none" w="med" len="med"/>
                      <a:tailEnd type="none" w="med" len="med"/>
                    </a:lnR>
                  </a:tcPr>
                </a:tc>
                <a:tc>
                  <a:txBody>
                    <a:bodyPr/>
                    <a:lstStyle/>
                    <a:p>
                      <a:pPr algn="ctr" fontAlgn="ctr">
                        <a:lnSpc>
                          <a:spcPct val="100000"/>
                        </a:lnSpc>
                      </a:pPr>
                      <a:r>
                        <a:rPr lang="ja-JP" altLang="en-US" sz="14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当初</a:t>
                      </a:r>
                      <a:endParaRPr lang="ja-JP" altLang="en-US" sz="1400" b="1"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377" marR="3377" marT="3658" marB="0" anchor="ctr">
                    <a:lnL w="12700" cap="flat" cmpd="sng" algn="ctr">
                      <a:solidFill>
                        <a:schemeClr val="bg1">
                          <a:lumMod val="95000"/>
                        </a:schemeClr>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algn="ctr" fontAlgn="ctr">
                        <a:lnSpc>
                          <a:spcPct val="100000"/>
                        </a:lnSpc>
                      </a:pPr>
                      <a:r>
                        <a:rPr lang="ja-JP" altLang="en-US" sz="14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現状</a:t>
                      </a:r>
                      <a:endParaRPr lang="ja-JP" altLang="en-US" sz="1400" b="1"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377" marR="3377" marT="3658"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pPr algn="ctr" fontAlgn="ctr">
                        <a:lnSpc>
                          <a:spcPct val="100000"/>
                        </a:lnSpc>
                      </a:pPr>
                      <a:r>
                        <a:rPr lang="ja-JP" altLang="en-US" sz="14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目標</a:t>
                      </a:r>
                      <a:endParaRPr lang="ja-JP" altLang="en-US" sz="1400" b="1"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377" marR="3377" marT="3658" marB="0" anchor="ctr">
                    <a:lnL w="38100" cap="flat" cmpd="sng" algn="ctr">
                      <a:solidFill>
                        <a:schemeClr val="tx1"/>
                      </a:solidFill>
                      <a:prstDash val="solid"/>
                      <a:round/>
                      <a:headEnd type="none" w="med" len="med"/>
                      <a:tailEnd type="none" w="med" len="med"/>
                    </a:lnL>
                  </a:tcPr>
                </a:tc>
                <a:tc>
                  <a:txBody>
                    <a:bodyPr/>
                    <a:lstStyle/>
                    <a:p>
                      <a:pPr algn="ctr" fontAlgn="ctr">
                        <a:lnSpc>
                          <a:spcPct val="100000"/>
                        </a:lnSpc>
                      </a:pPr>
                      <a:endParaRPr lang="ja-JP" altLang="en-US" sz="1400" b="1"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377" marR="3377" marT="3658" marB="0" anchor="ctr"/>
                </a:tc>
              </a:tr>
              <a:tr h="51109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大阪にみどりがあると感じる府民の割合</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txBody>
                  <a:tcPr marL="102349" marR="0" marT="0" marB="0" anchor="ctr">
                    <a:lnR w="12700" cap="flat" cmpd="sng" algn="ctr">
                      <a:solidFill>
                        <a:schemeClr val="bg1">
                          <a:lumMod val="95000"/>
                        </a:schemeClr>
                      </a:solidFill>
                      <a:prstDash val="solid"/>
                      <a:round/>
                      <a:headEnd type="none" w="med" len="med"/>
                      <a:tailEnd type="none" w="med" len="med"/>
                    </a:lnR>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約５割</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20000"/>
                        </a:lnSpc>
                        <a:spcBef>
                          <a:spcPts val="0"/>
                        </a:spcBef>
                        <a:spcAft>
                          <a:spcPts val="0"/>
                        </a:spcAft>
                        <a:buClrTx/>
                        <a:buSzTx/>
                        <a:buFontTx/>
                        <a:buNone/>
                        <a:tabLst/>
                        <a:defRPr/>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(H27)</a:t>
                      </a:r>
                    </a:p>
                  </a:txBody>
                  <a:tcPr marL="102349" marR="0" marT="0" marB="0" anchor="ctr">
                    <a:lnL w="12700" cap="flat" cmpd="sng" algn="ctr">
                      <a:solidFill>
                        <a:schemeClr val="bg1">
                          <a:lumMod val="95000"/>
                        </a:schemeClr>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５５．１％</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20000"/>
                        </a:lnSpc>
                        <a:spcBef>
                          <a:spcPts val="0"/>
                        </a:spcBef>
                        <a:spcAft>
                          <a:spcPts val="0"/>
                        </a:spcAft>
                        <a:buClrTx/>
                        <a:buSzTx/>
                        <a:buFontTx/>
                        <a:buNone/>
                        <a:tabLst/>
                        <a:defRPr/>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(H29)</a:t>
                      </a:r>
                    </a:p>
                  </a:txBody>
                  <a:tcPr marL="102349"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約８割</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20000"/>
                        </a:lnSpc>
                        <a:spcBef>
                          <a:spcPts val="0"/>
                        </a:spcBef>
                        <a:spcAft>
                          <a:spcPts val="0"/>
                        </a:spcAft>
                        <a:buClrTx/>
                        <a:buSzTx/>
                        <a:buFontTx/>
                        <a:buNone/>
                        <a:tabLst/>
                        <a:defRPr/>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(H37)</a:t>
                      </a:r>
                    </a:p>
                  </a:txBody>
                  <a:tcPr marL="102349" marR="0" marT="0" marB="0" anchor="ctr">
                    <a:lnL w="38100" cap="flat" cmpd="sng" algn="ctr">
                      <a:solidFill>
                        <a:schemeClr val="tx1"/>
                      </a:solidFill>
                      <a:prstDash val="solid"/>
                      <a:round/>
                      <a:headEnd type="none" w="med" len="med"/>
                      <a:tailEnd type="none" w="med" len="med"/>
                    </a:lnL>
                  </a:tcPr>
                </a:tc>
                <a:tc>
                  <a:txBody>
                    <a:bodyPr/>
                    <a:lstStyle/>
                    <a:p>
                      <a:pPr marL="0" marR="0" indent="0" algn="ctr" defTabSz="914290" rtl="0" eaLnBrk="1" fontAlgn="auto" latinLnBrk="0" hangingPunct="1">
                        <a:lnSpc>
                          <a:spcPct val="100000"/>
                        </a:lnSpc>
                        <a:spcBef>
                          <a:spcPts val="0"/>
                        </a:spcBef>
                        <a:spcAft>
                          <a:spcPts val="0"/>
                        </a:spcAft>
                        <a:buClrTx/>
                        <a:buSzTx/>
                        <a:buFontTx/>
                        <a:buNone/>
                        <a:tabLst/>
                        <a:defRPr/>
                      </a:pPr>
                      <a:r>
                        <a:rPr lang="en-US" altLang="ja-JP" sz="1200" b="0" baseline="0" dirty="0" smtClean="0">
                          <a:latin typeface="Meiryo UI" panose="020B0604030504040204" pitchFamily="50" charset="-128"/>
                          <a:ea typeface="Meiryo UI" panose="020B0604030504040204" pitchFamily="50" charset="-128"/>
                          <a:cs typeface="Meiryo UI" panose="020B0604030504040204" pitchFamily="50" charset="-128"/>
                        </a:rPr>
                        <a:t>P </a:t>
                      </a:r>
                      <a:r>
                        <a:rPr lang="en-US" altLang="ja-JP" sz="1200" b="0" baseline="0" dirty="0" smtClean="0">
                          <a:latin typeface="Meiryo UI" panose="020B0604030504040204" pitchFamily="50" charset="-128"/>
                          <a:ea typeface="Meiryo UI" panose="020B0604030504040204" pitchFamily="50" charset="-128"/>
                          <a:cs typeface="Meiryo UI" panose="020B0604030504040204" pitchFamily="50" charset="-128"/>
                        </a:rPr>
                        <a:t>31</a:t>
                      </a:r>
                      <a:r>
                        <a:rPr lang="ja-JP" altLang="en-US" sz="1200" b="0" baseline="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txBody>
                  <a:tcPr marL="3377" marR="3377" marT="3658" marB="0" anchor="ctr"/>
                </a:tc>
              </a:tr>
              <a:tr h="5030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住まいの省エネ性能に満足している府民の割合</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txBody>
                  <a:tcPr marL="102349" marR="0" marT="0" marB="0" anchor="ctr">
                    <a:lnR w="12700" cap="flat" cmpd="sng" algn="ctr">
                      <a:solidFill>
                        <a:schemeClr val="bg1">
                          <a:lumMod val="95000"/>
                        </a:schemeClr>
                      </a:solidFill>
                      <a:prstDash val="solid"/>
                      <a:round/>
                      <a:headEnd type="none" w="med" len="med"/>
                      <a:tailEnd type="none" w="med" len="med"/>
                    </a:lnR>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５３．０％</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20000"/>
                        </a:lnSpc>
                        <a:spcBef>
                          <a:spcPts val="0"/>
                        </a:spcBef>
                        <a:spcAft>
                          <a:spcPts val="0"/>
                        </a:spcAft>
                        <a:buClrTx/>
                        <a:buSzTx/>
                        <a:buFontTx/>
                        <a:buNone/>
                        <a:tabLst/>
                        <a:defRPr/>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(H25)</a:t>
                      </a:r>
                    </a:p>
                  </a:txBody>
                  <a:tcPr marL="102349" marR="0" marT="0" marB="0" anchor="ctr">
                    <a:lnL w="12700" cap="flat" cmpd="sng" algn="ctr">
                      <a:solidFill>
                        <a:schemeClr val="bg1">
                          <a:lumMod val="95000"/>
                        </a:schemeClr>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algn="ctr">
                        <a:lnSpc>
                          <a:spcPct val="100000"/>
                        </a:lnSpc>
                      </a:pP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txBody>
                  <a:tcPr marL="102349"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６０％</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20000"/>
                        </a:lnSpc>
                        <a:spcBef>
                          <a:spcPts val="0"/>
                        </a:spcBef>
                        <a:spcAft>
                          <a:spcPts val="0"/>
                        </a:spcAft>
                        <a:buClrTx/>
                        <a:buSzTx/>
                        <a:buFontTx/>
                        <a:buNone/>
                        <a:tabLst/>
                        <a:defRPr/>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(H37)</a:t>
                      </a:r>
                    </a:p>
                  </a:txBody>
                  <a:tcPr marL="102349" marR="0" marT="0" marB="0" anchor="ctr">
                    <a:lnL w="38100" cap="flat" cmpd="sng" algn="ctr">
                      <a:solidFill>
                        <a:schemeClr val="tx1"/>
                      </a:solidFill>
                      <a:prstDash val="solid"/>
                      <a:round/>
                      <a:headEnd type="none" w="med" len="med"/>
                      <a:tailEnd type="none" w="med" len="med"/>
                    </a:lnL>
                  </a:tcPr>
                </a:tc>
                <a:tc>
                  <a:txBody>
                    <a:bodyPr/>
                    <a:lstStyle/>
                    <a:p>
                      <a:pPr algn="ctr">
                        <a:lnSpc>
                          <a:spcPct val="100000"/>
                        </a:lnSpc>
                      </a:pP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0" dirty="0">
                        <a:latin typeface="Meiryo UI" panose="020B0604030504040204" pitchFamily="50" charset="-128"/>
                        <a:ea typeface="Meiryo UI" panose="020B0604030504040204" pitchFamily="50" charset="-128"/>
                        <a:cs typeface="Meiryo UI" panose="020B0604030504040204" pitchFamily="50" charset="-128"/>
                      </a:endParaRPr>
                    </a:p>
                  </a:txBody>
                  <a:tcPr marL="3377" marR="3377" marT="3658" marB="0" anchor="ctr"/>
                </a:tc>
              </a:tr>
              <a:tr h="5030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市街地における緑被率</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txBody>
                  <a:tcPr marL="102349" marR="0" marT="0" marB="0" anchor="ctr">
                    <a:lnR w="12700" cap="flat" cmpd="sng" algn="ctr">
                      <a:solidFill>
                        <a:schemeClr val="bg1">
                          <a:lumMod val="95000"/>
                        </a:schemeClr>
                      </a:solidFill>
                      <a:prstDash val="solid"/>
                      <a:round/>
                      <a:headEnd type="none" w="med" len="med"/>
                      <a:tailEnd type="none" w="med" len="med"/>
                    </a:lnR>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１４％</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20000"/>
                        </a:lnSpc>
                        <a:spcBef>
                          <a:spcPts val="0"/>
                        </a:spcBef>
                        <a:spcAft>
                          <a:spcPts val="0"/>
                        </a:spcAft>
                        <a:buClrTx/>
                        <a:buSzTx/>
                        <a:buFontTx/>
                        <a:buNone/>
                        <a:tabLst/>
                        <a:defRPr/>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(H24)</a:t>
                      </a:r>
                    </a:p>
                  </a:txBody>
                  <a:tcPr marL="102349" marR="0" marT="0" marB="0" anchor="ctr">
                    <a:lnL w="12700" cap="flat" cmpd="sng" algn="ctr">
                      <a:solidFill>
                        <a:schemeClr val="bg1">
                          <a:lumMod val="95000"/>
                        </a:schemeClr>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algn="ctr">
                        <a:lnSpc>
                          <a:spcPct val="100000"/>
                        </a:lnSpc>
                      </a:pP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txBody>
                  <a:tcPr marL="102349"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２０％</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20000"/>
                        </a:lnSpc>
                        <a:spcBef>
                          <a:spcPts val="0"/>
                        </a:spcBef>
                        <a:spcAft>
                          <a:spcPts val="0"/>
                        </a:spcAft>
                        <a:buClrTx/>
                        <a:buSzTx/>
                        <a:buFontTx/>
                        <a:buNone/>
                        <a:tabLst/>
                        <a:defRPr/>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(H37)</a:t>
                      </a:r>
                    </a:p>
                  </a:txBody>
                  <a:tcPr marL="102349" marR="0" marT="0" marB="0" anchor="ctr">
                    <a:lnL w="38100" cap="flat" cmpd="sng" algn="ctr">
                      <a:solidFill>
                        <a:schemeClr val="tx1"/>
                      </a:solidFill>
                      <a:prstDash val="solid"/>
                      <a:round/>
                      <a:headEnd type="none" w="med" len="med"/>
                      <a:tailEnd type="none" w="med" len="med"/>
                    </a:lnL>
                  </a:tcPr>
                </a:tc>
                <a:tc>
                  <a:txBody>
                    <a:bodyPr/>
                    <a:lstStyle/>
                    <a:p>
                      <a:pPr algn="ctr">
                        <a:lnSpc>
                          <a:spcPct val="100000"/>
                        </a:lnSpc>
                      </a:pP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0" dirty="0">
                        <a:latin typeface="Meiryo UI" panose="020B0604030504040204" pitchFamily="50" charset="-128"/>
                        <a:ea typeface="Meiryo UI" panose="020B0604030504040204" pitchFamily="50" charset="-128"/>
                        <a:cs typeface="Meiryo UI" panose="020B0604030504040204" pitchFamily="50" charset="-128"/>
                      </a:endParaRPr>
                    </a:p>
                  </a:txBody>
                  <a:tcPr marL="3377" marR="3377" marT="3658" marB="0" anchor="ctr">
                    <a:lnBlToTr w="12700" cap="flat" cmpd="sng" algn="ctr">
                      <a:noFill/>
                      <a:prstDash val="solid"/>
                      <a:round/>
                      <a:headEnd type="none" w="med" len="med"/>
                      <a:tailEnd type="none" w="med" len="med"/>
                    </a:lnBlToTr>
                  </a:tcPr>
                </a:tc>
              </a:tr>
              <a:tr h="5030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新築住宅における長期優良住宅の割合</a:t>
                      </a:r>
                      <a:endParaRPr kumimoji="1" lang="ja-JP" altLang="en-US" sz="1200" b="0" dirty="0">
                        <a:latin typeface="Meiryo UI" panose="020B0604030504040204" pitchFamily="50" charset="-128"/>
                        <a:ea typeface="Meiryo UI" panose="020B0604030504040204" pitchFamily="50" charset="-128"/>
                        <a:cs typeface="Meiryo UI" panose="020B0604030504040204" pitchFamily="50" charset="-128"/>
                      </a:endParaRPr>
                    </a:p>
                  </a:txBody>
                  <a:tcPr marL="102349" marR="0" marT="0" marB="0" anchor="ctr">
                    <a:lnR w="12700" cap="flat" cmpd="sng" algn="ctr">
                      <a:solidFill>
                        <a:schemeClr val="bg1">
                          <a:lumMod val="95000"/>
                        </a:schemeClr>
                      </a:solidFill>
                      <a:prstDash val="solid"/>
                      <a:round/>
                      <a:headEnd type="none" w="med" len="med"/>
                      <a:tailEnd type="none" w="med" len="med"/>
                    </a:lnR>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７％</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20000"/>
                        </a:lnSpc>
                        <a:spcBef>
                          <a:spcPts val="0"/>
                        </a:spcBef>
                        <a:spcAft>
                          <a:spcPts val="0"/>
                        </a:spcAft>
                        <a:buClrTx/>
                        <a:buSzTx/>
                        <a:buFontTx/>
                        <a:buNone/>
                        <a:tabLst/>
                        <a:defRPr/>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(H27)</a:t>
                      </a:r>
                    </a:p>
                  </a:txBody>
                  <a:tcPr marL="102349" marR="0" marT="0" marB="0" anchor="ctr">
                    <a:lnL w="12700" cap="flat" cmpd="sng" algn="ctr">
                      <a:solidFill>
                        <a:schemeClr val="bg1">
                          <a:lumMod val="95000"/>
                        </a:schemeClr>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７％</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20000"/>
                        </a:lnSpc>
                        <a:spcBef>
                          <a:spcPts val="0"/>
                        </a:spcBef>
                        <a:spcAft>
                          <a:spcPts val="0"/>
                        </a:spcAft>
                        <a:buClrTx/>
                        <a:buSzTx/>
                        <a:buFontTx/>
                        <a:buNone/>
                        <a:tabLst/>
                        <a:defRPr/>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(H29)</a:t>
                      </a:r>
                    </a:p>
                  </a:txBody>
                  <a:tcPr marL="102349"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２０％</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20000"/>
                        </a:lnSpc>
                        <a:spcBef>
                          <a:spcPts val="0"/>
                        </a:spcBef>
                        <a:spcAft>
                          <a:spcPts val="0"/>
                        </a:spcAft>
                        <a:buClrTx/>
                        <a:buSzTx/>
                        <a:buFontTx/>
                        <a:buNone/>
                        <a:tabLst/>
                        <a:defRPr/>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(H37)</a:t>
                      </a:r>
                    </a:p>
                  </a:txBody>
                  <a:tcPr marL="102349" marR="0" marT="0" marB="0" anchor="ctr">
                    <a:lnL w="38100" cap="flat" cmpd="sng" algn="ctr">
                      <a:solidFill>
                        <a:schemeClr val="tx1"/>
                      </a:solidFill>
                      <a:prstDash val="solid"/>
                      <a:round/>
                      <a:headEnd type="none" w="med" len="med"/>
                      <a:tailEnd type="none" w="med" len="med"/>
                    </a:lnL>
                  </a:tcPr>
                </a:tc>
                <a:tc>
                  <a:txBody>
                    <a:bodyPr/>
                    <a:lstStyle/>
                    <a:p>
                      <a:pPr algn="ctr">
                        <a:lnSpc>
                          <a:spcPct val="100000"/>
                        </a:lnSpc>
                      </a:pPr>
                      <a:r>
                        <a:rPr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P</a:t>
                      </a:r>
                      <a:r>
                        <a:rPr lang="en-US" altLang="ja-JP" sz="1200" b="0" baseline="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32</a:t>
                      </a: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a:t>
                      </a:r>
                      <a:endParaRPr lang="ja-JP" altLang="en-US" sz="1200" b="0" dirty="0">
                        <a:latin typeface="Meiryo UI" panose="020B0604030504040204" pitchFamily="50" charset="-128"/>
                        <a:ea typeface="Meiryo UI" panose="020B0604030504040204" pitchFamily="50" charset="-128"/>
                        <a:cs typeface="Meiryo UI" panose="020B0604030504040204" pitchFamily="50" charset="-128"/>
                      </a:endParaRPr>
                    </a:p>
                  </a:txBody>
                  <a:tcPr marL="3377" marR="3377" marT="3658" marB="0" anchor="ctr"/>
                </a:tc>
              </a:tr>
              <a:tr h="5030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断熱改修工事の年間実施戸数</a:t>
                      </a:r>
                      <a:endParaRPr lang="ja-JP" altLang="en-US" sz="12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txBody>
                  <a:tcPr marL="102349" marR="0" marT="0" marB="0" anchor="ctr">
                    <a:lnR w="12700" cap="flat" cmpd="sng" algn="ctr">
                      <a:solidFill>
                        <a:schemeClr val="bg1">
                          <a:lumMod val="95000"/>
                        </a:schemeClr>
                      </a:solidFill>
                      <a:prstDash val="solid"/>
                      <a:round/>
                      <a:headEnd type="none" w="med" len="med"/>
                      <a:tailEnd type="none" w="med" len="med"/>
                    </a:lnR>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約６，５００戸</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20000"/>
                        </a:lnSpc>
                        <a:spcBef>
                          <a:spcPts val="0"/>
                        </a:spcBef>
                        <a:spcAft>
                          <a:spcPts val="0"/>
                        </a:spcAft>
                        <a:buClrTx/>
                        <a:buSzTx/>
                        <a:buFontTx/>
                        <a:buNone/>
                        <a:tabLst/>
                        <a:defRPr/>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(H25)</a:t>
                      </a:r>
                    </a:p>
                  </a:txBody>
                  <a:tcPr marL="102349" marR="0" marT="0" marB="0" anchor="ctr">
                    <a:lnL w="12700" cap="flat" cmpd="sng" algn="ctr">
                      <a:solidFill>
                        <a:schemeClr val="bg1">
                          <a:lumMod val="95000"/>
                        </a:schemeClr>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marL="0" indent="0" algn="ctr">
                        <a:lnSpc>
                          <a:spcPct val="100000"/>
                        </a:lnSpc>
                      </a:pP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txBody>
                  <a:tcPr marL="102349"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約１０，０００戸</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20000"/>
                        </a:lnSpc>
                        <a:spcBef>
                          <a:spcPts val="0"/>
                        </a:spcBef>
                        <a:spcAft>
                          <a:spcPts val="0"/>
                        </a:spcAft>
                        <a:buClrTx/>
                        <a:buSzTx/>
                        <a:buFontTx/>
                        <a:buNone/>
                        <a:tabLst/>
                        <a:defRPr/>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(H37)</a:t>
                      </a:r>
                    </a:p>
                  </a:txBody>
                  <a:tcPr marL="102349" marR="0" marT="0" marB="0" anchor="ctr">
                    <a:lnL w="38100" cap="flat" cmpd="sng" algn="ctr">
                      <a:solidFill>
                        <a:schemeClr val="tx1"/>
                      </a:solidFill>
                      <a:prstDash val="solid"/>
                      <a:round/>
                      <a:headEnd type="none" w="med" len="med"/>
                      <a:tailEnd type="none" w="med" len="med"/>
                    </a:lnL>
                  </a:tcPr>
                </a:tc>
                <a:tc>
                  <a:txBody>
                    <a:bodyPr/>
                    <a:lstStyle/>
                    <a:p>
                      <a:pPr marL="0" marR="0" indent="0" algn="ctr" defTabSz="914290" rtl="0" eaLnBrk="1" fontAlgn="auto" latinLnBrk="0" hangingPunct="1">
                        <a:lnSpc>
                          <a:spcPct val="100000"/>
                        </a:lnSpc>
                        <a:spcBef>
                          <a:spcPts val="0"/>
                        </a:spcBef>
                        <a:spcAft>
                          <a:spcPts val="0"/>
                        </a:spcAft>
                        <a:buClrTx/>
                        <a:buSzTx/>
                        <a:buFontTx/>
                        <a:buNone/>
                        <a:tabLst/>
                        <a:defRPr/>
                      </a:pP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1" dirty="0" smtClean="0">
                        <a:latin typeface="Meiryo UI" panose="020B0604030504040204" pitchFamily="50" charset="-128"/>
                        <a:ea typeface="Meiryo UI" panose="020B0604030504040204" pitchFamily="50" charset="-128"/>
                        <a:cs typeface="Meiryo UI" panose="020B0604030504040204" pitchFamily="50" charset="-128"/>
                      </a:endParaRPr>
                    </a:p>
                  </a:txBody>
                  <a:tcPr marL="3377" marR="3377" marT="3658" marB="0" anchor="ctr"/>
                </a:tc>
              </a:tr>
              <a:tr h="5030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一定の省エネ性能を有する住宅の割合</a:t>
                      </a:r>
                      <a:endParaRPr lang="en-US" altLang="ja-JP" sz="12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txBody>
                  <a:tcPr marL="102349" marR="0" marT="0" marB="0" anchor="ctr">
                    <a:lnR w="12700" cap="flat" cmpd="sng" algn="ctr">
                      <a:solidFill>
                        <a:schemeClr val="bg1">
                          <a:lumMod val="95000"/>
                        </a:schemeClr>
                      </a:solidFill>
                      <a:prstDash val="solid"/>
                      <a:round/>
                      <a:headEnd type="none" w="med" len="med"/>
                      <a:tailEnd type="none" w="med" len="med"/>
                    </a:lnR>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１３．３％</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20000"/>
                        </a:lnSpc>
                        <a:spcBef>
                          <a:spcPts val="0"/>
                        </a:spcBef>
                        <a:spcAft>
                          <a:spcPts val="0"/>
                        </a:spcAft>
                        <a:buClrTx/>
                        <a:buSzTx/>
                        <a:buFontTx/>
                        <a:buNone/>
                        <a:tabLst/>
                        <a:defRPr/>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(H25)</a:t>
                      </a:r>
                    </a:p>
                  </a:txBody>
                  <a:tcPr marL="102349" marR="0" marT="0" marB="0" anchor="ctr">
                    <a:lnL w="12700" cap="flat" cmpd="sng" algn="ctr">
                      <a:solidFill>
                        <a:schemeClr val="bg1">
                          <a:lumMod val="95000"/>
                        </a:schemeClr>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marL="0" indent="0" algn="ctr">
                        <a:lnSpc>
                          <a:spcPct val="100000"/>
                        </a:lnSpc>
                        <a:tabLst>
                          <a:tab pos="901700" algn="l"/>
                        </a:tabLst>
                      </a:pP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txBody>
                  <a:tcPr marL="3377" marR="3377" marT="3658"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おおむね３割</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20000"/>
                        </a:lnSpc>
                        <a:spcBef>
                          <a:spcPts val="0"/>
                        </a:spcBef>
                        <a:spcAft>
                          <a:spcPts val="0"/>
                        </a:spcAft>
                        <a:buClrTx/>
                        <a:buSzTx/>
                        <a:buFontTx/>
                        <a:buNone/>
                        <a:tabLst/>
                        <a:defRPr/>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(H32)</a:t>
                      </a:r>
                    </a:p>
                  </a:txBody>
                  <a:tcPr marL="102349" marR="0" marT="0" marB="0" anchor="ctr">
                    <a:lnL w="38100" cap="flat" cmpd="sng" algn="ctr">
                      <a:solidFill>
                        <a:schemeClr val="tx1"/>
                      </a:solidFill>
                      <a:prstDash val="solid"/>
                      <a:round/>
                      <a:headEnd type="none" w="med" len="med"/>
                      <a:tailEnd type="none" w="med" len="med"/>
                    </a:lnL>
                  </a:tcPr>
                </a:tc>
                <a:tc>
                  <a:txBody>
                    <a:bodyPr/>
                    <a:lstStyle/>
                    <a:p>
                      <a:pPr algn="ctr">
                        <a:lnSpc>
                          <a:spcPct val="100000"/>
                        </a:lnSpc>
                      </a:pP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txBody>
                  <a:tcPr marL="3377" marR="3377" marT="3658" marB="0" anchor="ctr"/>
                </a:tc>
              </a:tr>
            </a:tbl>
          </a:graphicData>
        </a:graphic>
      </p:graphicFrame>
      <p:sp>
        <p:nvSpPr>
          <p:cNvPr id="7" name="テキスト ボックス 6"/>
          <p:cNvSpPr txBox="1"/>
          <p:nvPr/>
        </p:nvSpPr>
        <p:spPr>
          <a:xfrm>
            <a:off x="35496" y="548680"/>
            <a:ext cx="4093378" cy="242586"/>
          </a:xfrm>
          <a:prstGeom prst="roundRect">
            <a:avLst/>
          </a:prstGeom>
          <a:solidFill>
            <a:schemeClr val="bg1"/>
          </a:solidFill>
          <a:ln>
            <a:solidFill>
              <a:schemeClr val="tx1">
                <a:lumMod val="50000"/>
                <a:lumOff val="50000"/>
              </a:schemeClr>
            </a:solidFill>
          </a:ln>
        </p:spPr>
        <p:txBody>
          <a:bodyPr wrap="square" lIns="35996" tIns="35996" rIns="35996" bIns="35996" rtlCol="0" anchor="ctr">
            <a:noAutofit/>
          </a:bodyPr>
          <a:lstStyle/>
          <a:p>
            <a:r>
              <a:rPr lang="ja-JP" altLang="en-US" sz="1400" b="1" dirty="0">
                <a:latin typeface="HGPｺﾞｼｯｸM" panose="020B0600000000000000" pitchFamily="50" charset="-128"/>
                <a:ea typeface="HGPｺﾞｼｯｸM" panose="020B0600000000000000" pitchFamily="50" charset="-128"/>
              </a:rPr>
              <a:t>みんな</a:t>
            </a:r>
            <a:r>
              <a:rPr lang="ja-JP" altLang="en-US" sz="1400" b="1" dirty="0" smtClean="0">
                <a:latin typeface="HGPｺﾞｼｯｸM" panose="020B0600000000000000" pitchFamily="50" charset="-128"/>
                <a:ea typeface="HGPｺﾞｼｯｸM" panose="020B0600000000000000" pitchFamily="50" charset="-128"/>
              </a:rPr>
              <a:t>で</a:t>
            </a:r>
            <a:r>
              <a:rPr lang="ja-JP" altLang="en-US" sz="1400" b="1" dirty="0" err="1" smtClean="0">
                <a:latin typeface="HGPｺﾞｼｯｸM" panose="020B0600000000000000" pitchFamily="50" charset="-128"/>
                <a:ea typeface="HGPｺﾞｼｯｸM" panose="020B0600000000000000" pitchFamily="50" charset="-128"/>
              </a:rPr>
              <a:t>めざ</a:t>
            </a:r>
            <a:r>
              <a:rPr lang="ja-JP" altLang="en-US" sz="1400" b="1" dirty="0" smtClean="0">
                <a:latin typeface="HGPｺﾞｼｯｸM" panose="020B0600000000000000" pitchFamily="50" charset="-128"/>
                <a:ea typeface="HGPｺﾞｼｯｸM" panose="020B0600000000000000" pitchFamily="50" charset="-128"/>
              </a:rPr>
              <a:t>そう値</a:t>
            </a:r>
            <a:endParaRPr lang="ja-JP" altLang="en-US" sz="1400" b="1" dirty="0">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val="32998532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角丸四角形 21"/>
          <p:cNvSpPr/>
          <p:nvPr/>
        </p:nvSpPr>
        <p:spPr>
          <a:xfrm>
            <a:off x="4042319" y="1206624"/>
            <a:ext cx="5040560" cy="5367148"/>
          </a:xfrm>
          <a:prstGeom prst="roundRect">
            <a:avLst>
              <a:gd name="adj" fmla="val 4920"/>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aphicFrame>
        <p:nvGraphicFramePr>
          <p:cNvPr id="18" name="グラフ 17"/>
          <p:cNvGraphicFramePr>
            <a:graphicFrameLocks/>
          </p:cNvGraphicFramePr>
          <p:nvPr>
            <p:extLst>
              <p:ext uri="{D42A27DB-BD31-4B8C-83A1-F6EECF244321}">
                <p14:modId xmlns:p14="http://schemas.microsoft.com/office/powerpoint/2010/main" val="2443871218"/>
              </p:ext>
            </p:extLst>
          </p:nvPr>
        </p:nvGraphicFramePr>
        <p:xfrm>
          <a:off x="4234502" y="2518598"/>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20" name="角丸四角形 19"/>
          <p:cNvSpPr/>
          <p:nvPr/>
        </p:nvSpPr>
        <p:spPr>
          <a:xfrm>
            <a:off x="63191" y="4374975"/>
            <a:ext cx="3788729" cy="2198797"/>
          </a:xfrm>
          <a:prstGeom prst="roundRect">
            <a:avLst>
              <a:gd name="adj" fmla="val 7252"/>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77800" indent="-177800">
              <a:lnSpc>
                <a:spcPct val="130000"/>
              </a:lnSpc>
            </a:pPr>
            <a:endParaRPr lang="en-US" altLang="ja-JP" sz="1200" dirty="0">
              <a:solidFill>
                <a:schemeClr val="tx1"/>
              </a:solidFill>
            </a:endParaRPr>
          </a:p>
          <a:p>
            <a:pPr marL="266700" indent="-266700">
              <a:lnSpc>
                <a:spcPct val="130000"/>
              </a:lnSpc>
            </a:pPr>
            <a:r>
              <a:rPr lang="ja-JP" altLang="en-US" sz="1200" dirty="0">
                <a:solidFill>
                  <a:schemeClr val="tx1"/>
                </a:solidFill>
              </a:rPr>
              <a:t>（１）快適性の高い都市の形成</a:t>
            </a:r>
          </a:p>
          <a:p>
            <a:pPr marL="266700" indent="-266700">
              <a:lnSpc>
                <a:spcPct val="130000"/>
              </a:lnSpc>
            </a:pPr>
            <a:r>
              <a:rPr lang="ja-JP" altLang="en-US" sz="1200" dirty="0">
                <a:solidFill>
                  <a:schemeClr val="tx1"/>
                </a:solidFill>
              </a:rPr>
              <a:t>　①みどりのネットワークの形成</a:t>
            </a:r>
          </a:p>
          <a:p>
            <a:pPr marL="177800" indent="-177800" algn="r">
              <a:lnSpc>
                <a:spcPct val="130000"/>
              </a:lnSpc>
            </a:pPr>
            <a:r>
              <a:rPr lang="ja-JP" altLang="en-US" sz="1200" dirty="0" smtClean="0">
                <a:solidFill>
                  <a:schemeClr val="tx1"/>
                </a:solidFill>
              </a:rPr>
              <a:t>など</a:t>
            </a:r>
            <a:endParaRPr lang="en-US" altLang="ja-JP" sz="1200" dirty="0">
              <a:solidFill>
                <a:schemeClr val="tx1"/>
              </a:solidFill>
            </a:endParaRPr>
          </a:p>
        </p:txBody>
      </p:sp>
      <p:sp>
        <p:nvSpPr>
          <p:cNvPr id="24" name="正方形/長方形 23"/>
          <p:cNvSpPr/>
          <p:nvPr/>
        </p:nvSpPr>
        <p:spPr>
          <a:xfrm>
            <a:off x="52113" y="1231573"/>
            <a:ext cx="3788729" cy="2898045"/>
          </a:xfrm>
          <a:prstGeom prst="rect">
            <a:avLst/>
          </a:prstGeom>
          <a:solidFill>
            <a:schemeClr val="accent1">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960523" y="3890755"/>
            <a:ext cx="2880319" cy="253916"/>
          </a:xfrm>
          <a:prstGeom prst="rect">
            <a:avLst/>
          </a:prstGeom>
          <a:noFill/>
        </p:spPr>
        <p:txBody>
          <a:bodyPr wrap="square" rtlCol="0">
            <a:spAutoFit/>
          </a:bodyPr>
          <a:lstStyle/>
          <a:p>
            <a:r>
              <a:rPr kumimoji="1" lang="ja-JP" altLang="en-US" sz="1050" dirty="0" smtClean="0"/>
              <a:t>出典：</a:t>
            </a:r>
            <a:r>
              <a:rPr lang="ja-JP" altLang="en-US" sz="1050" dirty="0" smtClean="0"/>
              <a:t>大阪の</a:t>
            </a:r>
            <a:r>
              <a:rPr lang="ja-JP" altLang="en-US" sz="1050" dirty="0"/>
              <a:t>みどり</a:t>
            </a:r>
            <a:r>
              <a:rPr lang="ja-JP" altLang="en-US" sz="1050" dirty="0" smtClean="0"/>
              <a:t>に関するアンケート（大阪府）</a:t>
            </a:r>
            <a:endParaRPr kumimoji="1" lang="ja-JP" altLang="en-US" sz="1050" dirty="0"/>
          </a:p>
        </p:txBody>
      </p:sp>
      <p:sp>
        <p:nvSpPr>
          <p:cNvPr id="23" name="スライド番号プレースホルダー 3"/>
          <p:cNvSpPr>
            <a:spLocks noGrp="1"/>
          </p:cNvSpPr>
          <p:nvPr>
            <p:ph type="sldNum" sz="quarter" idx="12"/>
          </p:nvPr>
        </p:nvSpPr>
        <p:spPr>
          <a:xfrm>
            <a:off x="8368281" y="6597352"/>
            <a:ext cx="775471" cy="270321"/>
          </a:xfrm>
        </p:spPr>
        <p:txBody>
          <a:bodyPr/>
          <a:lstStyle/>
          <a:p>
            <a:fld id="{6C81B660-91B5-4B89-8AE3-65DE466522A0}" type="slidenum">
              <a:rPr kumimoji="1" lang="ja-JP" altLang="en-US"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31</a:t>
            </a:fld>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Rectangle 1"/>
          <p:cNvSpPr>
            <a:spLocks noChangeArrowheads="1"/>
          </p:cNvSpPr>
          <p:nvPr/>
        </p:nvSpPr>
        <p:spPr bwMode="auto">
          <a:xfrm>
            <a:off x="0" y="1"/>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３．環境にやさしく快適にくらすことができる住まいと都市の実現</a:t>
            </a:r>
            <a:endPar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p:cNvSpPr txBox="1"/>
          <p:nvPr/>
        </p:nvSpPr>
        <p:spPr>
          <a:xfrm>
            <a:off x="5220072" y="6271428"/>
            <a:ext cx="3804603" cy="253916"/>
          </a:xfrm>
          <a:prstGeom prst="rect">
            <a:avLst/>
          </a:prstGeom>
          <a:noFill/>
        </p:spPr>
        <p:txBody>
          <a:bodyPr wrap="square" rtlCol="0">
            <a:spAutoFit/>
          </a:bodyPr>
          <a:lstStyle/>
          <a:p>
            <a:r>
              <a:rPr kumimoji="1" lang="ja-JP" altLang="en-US" sz="1050" dirty="0" smtClean="0"/>
              <a:t>出典：平成</a:t>
            </a:r>
            <a:r>
              <a:rPr kumimoji="1" lang="en-US" altLang="ja-JP" sz="1050" dirty="0" smtClean="0"/>
              <a:t>29</a:t>
            </a:r>
            <a:r>
              <a:rPr kumimoji="1" lang="ja-JP" altLang="en-US" sz="1050" dirty="0" smtClean="0"/>
              <a:t>年度　</a:t>
            </a:r>
            <a:r>
              <a:rPr lang="ja-JP" altLang="en-US" sz="1050" dirty="0" smtClean="0"/>
              <a:t>大阪の</a:t>
            </a:r>
            <a:r>
              <a:rPr lang="ja-JP" altLang="en-US" sz="1050" dirty="0"/>
              <a:t>みどり</a:t>
            </a:r>
            <a:r>
              <a:rPr lang="ja-JP" altLang="en-US" sz="1050" dirty="0" smtClean="0"/>
              <a:t>に関するアンケート（大阪府）</a:t>
            </a:r>
            <a:endParaRPr kumimoji="1" lang="ja-JP" altLang="en-US" sz="1050" dirty="0"/>
          </a:p>
        </p:txBody>
      </p:sp>
      <p:sp>
        <p:nvSpPr>
          <p:cNvPr id="34" name="パイ 33"/>
          <p:cNvSpPr/>
          <p:nvPr/>
        </p:nvSpPr>
        <p:spPr>
          <a:xfrm>
            <a:off x="5518483" y="2832264"/>
            <a:ext cx="2088232" cy="2116982"/>
          </a:xfrm>
          <a:prstGeom prst="pie">
            <a:avLst>
              <a:gd name="adj1" fmla="val 16244074"/>
              <a:gd name="adj2" fmla="val 6399949"/>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3" name="テキスト ボックス 32"/>
          <p:cNvSpPr txBox="1"/>
          <p:nvPr/>
        </p:nvSpPr>
        <p:spPr>
          <a:xfrm>
            <a:off x="4274665" y="1412776"/>
            <a:ext cx="4640357" cy="261610"/>
          </a:xfrm>
          <a:prstGeom prst="rect">
            <a:avLst/>
          </a:prstGeom>
          <a:noFill/>
        </p:spPr>
        <p:txBody>
          <a:bodyPr wrap="square" rtlCol="0">
            <a:spAutoFit/>
          </a:bodyPr>
          <a:lstStyle/>
          <a:p>
            <a:r>
              <a:rPr lang="ja-JP" altLang="en-US" sz="1100" dirty="0" smtClean="0"/>
              <a:t>■大阪府域全体の “</a:t>
            </a:r>
            <a:r>
              <a:rPr lang="ja-JP" altLang="en-US" sz="1100" dirty="0"/>
              <a:t>みどり</a:t>
            </a:r>
            <a:r>
              <a:rPr lang="ja-JP" altLang="en-US" sz="1100" dirty="0" smtClean="0"/>
              <a:t>”</a:t>
            </a:r>
            <a:r>
              <a:rPr lang="ja-JP" altLang="en-US" sz="1100" dirty="0"/>
              <a:t>を</a:t>
            </a:r>
            <a:r>
              <a:rPr lang="ja-JP" altLang="en-US" sz="1100" dirty="0" smtClean="0"/>
              <a:t>どの</a:t>
            </a:r>
            <a:r>
              <a:rPr lang="ja-JP" altLang="en-US" sz="1100" dirty="0"/>
              <a:t>ように感じて</a:t>
            </a:r>
            <a:r>
              <a:rPr lang="ja-JP" altLang="en-US" sz="1100" dirty="0" smtClean="0"/>
              <a:t>いるか。</a:t>
            </a:r>
            <a:endParaRPr kumimoji="1" lang="ja-JP" altLang="en-US" sz="1100" dirty="0"/>
          </a:p>
        </p:txBody>
      </p:sp>
      <p:sp>
        <p:nvSpPr>
          <p:cNvPr id="41" name="Rectangle 1"/>
          <p:cNvSpPr>
            <a:spLocks noChangeArrowheads="1"/>
          </p:cNvSpPr>
          <p:nvPr/>
        </p:nvSpPr>
        <p:spPr bwMode="auto">
          <a:xfrm>
            <a:off x="0" y="548728"/>
            <a:ext cx="9144000" cy="432000"/>
          </a:xfrm>
          <a:prstGeom prst="rect">
            <a:avLst/>
          </a:prstGeom>
          <a:noFill/>
          <a:ln>
            <a:noFill/>
          </a:ln>
          <a:effectLs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ctr" eaLnBrk="1" hangingPunct="1"/>
            <a:r>
              <a:rPr lang="ja-JP" altLang="en-US" sz="2000" b="1" u="sng"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2000" b="1"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にみどりがあると感じる府民の割合</a:t>
            </a:r>
          </a:p>
        </p:txBody>
      </p:sp>
      <p:sp>
        <p:nvSpPr>
          <p:cNvPr id="42" name="テキスト ボックス 41"/>
          <p:cNvSpPr txBox="1"/>
          <p:nvPr/>
        </p:nvSpPr>
        <p:spPr>
          <a:xfrm>
            <a:off x="207208" y="4221089"/>
            <a:ext cx="1021960" cy="259658"/>
          </a:xfrm>
          <a:prstGeom prst="rect">
            <a:avLst/>
          </a:prstGeom>
          <a:solidFill>
            <a:schemeClr val="accent1">
              <a:lumMod val="75000"/>
            </a:schemeClr>
          </a:solidFill>
          <a:ln>
            <a:noFill/>
          </a:ln>
        </p:spPr>
        <p:txBody>
          <a:bodyPr wrap="square" lIns="0" tIns="0" rIns="0" bIns="0" rtlCol="0" anchor="ctr" anchorCtr="0">
            <a:noAutofit/>
          </a:bodyPr>
          <a:lstStyle/>
          <a:p>
            <a:pPr algn="ctr"/>
            <a:r>
              <a:rPr kumimoji="1" lang="ja-JP" altLang="en-US" sz="1400" b="1" dirty="0" smtClean="0">
                <a:solidFill>
                  <a:schemeClr val="bg1"/>
                </a:solidFill>
                <a:latin typeface="Meiryo UI" panose="020B0604030504040204" pitchFamily="50" charset="-128"/>
                <a:ea typeface="Meiryo UI" panose="020B0604030504040204" pitchFamily="50" charset="-128"/>
              </a:rPr>
              <a:t>関連施策等</a:t>
            </a:r>
            <a:endParaRPr kumimoji="1" lang="ja-JP" altLang="en-US" sz="1400" b="1" dirty="0">
              <a:solidFill>
                <a:schemeClr val="bg1"/>
              </a:solidFill>
              <a:latin typeface="Meiryo UI" panose="020B0604030504040204" pitchFamily="50" charset="-128"/>
              <a:ea typeface="Meiryo UI" panose="020B0604030504040204" pitchFamily="50" charset="-128"/>
            </a:endParaRPr>
          </a:p>
        </p:txBody>
      </p:sp>
      <p:sp>
        <p:nvSpPr>
          <p:cNvPr id="43" name="テキスト ボックス 42"/>
          <p:cNvSpPr txBox="1"/>
          <p:nvPr/>
        </p:nvSpPr>
        <p:spPr>
          <a:xfrm>
            <a:off x="195363" y="1101744"/>
            <a:ext cx="1980728" cy="259658"/>
          </a:xfrm>
          <a:prstGeom prst="rect">
            <a:avLst/>
          </a:prstGeom>
          <a:solidFill>
            <a:schemeClr val="accent1">
              <a:lumMod val="75000"/>
            </a:schemeClr>
          </a:solidFill>
          <a:ln>
            <a:noFill/>
          </a:ln>
        </p:spPr>
        <p:txBody>
          <a:bodyPr wrap="square" lIns="0" tIns="0" rIns="0" bIns="0" rtlCol="0" anchor="ctr" anchorCtr="0">
            <a:noAutofit/>
          </a:bodyPr>
          <a:lstStyle/>
          <a:p>
            <a:pPr algn="ctr"/>
            <a:r>
              <a:rPr lang="ja-JP" altLang="en-US" sz="1400" b="1" dirty="0">
                <a:solidFill>
                  <a:schemeClr val="bg1"/>
                </a:solidFill>
                <a:latin typeface="Meiryo UI" panose="020B0604030504040204" pitchFamily="50" charset="-128"/>
                <a:ea typeface="Meiryo UI" panose="020B0604030504040204" pitchFamily="50" charset="-128"/>
              </a:rPr>
              <a:t>みんなで</a:t>
            </a:r>
            <a:r>
              <a:rPr lang="ja-JP" altLang="en-US" sz="1400" b="1" dirty="0" err="1">
                <a:solidFill>
                  <a:schemeClr val="bg1"/>
                </a:solidFill>
                <a:latin typeface="Meiryo UI" panose="020B0604030504040204" pitchFamily="50" charset="-128"/>
                <a:ea typeface="Meiryo UI" panose="020B0604030504040204" pitchFamily="50" charset="-128"/>
              </a:rPr>
              <a:t>めざ</a:t>
            </a:r>
            <a:r>
              <a:rPr lang="ja-JP" altLang="en-US" sz="1400" b="1" dirty="0">
                <a:solidFill>
                  <a:schemeClr val="bg1"/>
                </a:solidFill>
                <a:latin typeface="Meiryo UI" panose="020B0604030504040204" pitchFamily="50" charset="-128"/>
                <a:ea typeface="Meiryo UI" panose="020B0604030504040204" pitchFamily="50" charset="-128"/>
              </a:rPr>
              <a:t>そう値の推移</a:t>
            </a:r>
          </a:p>
        </p:txBody>
      </p:sp>
      <p:sp>
        <p:nvSpPr>
          <p:cNvPr id="44" name="テキスト ボックス 43"/>
          <p:cNvSpPr txBox="1"/>
          <p:nvPr/>
        </p:nvSpPr>
        <p:spPr>
          <a:xfrm>
            <a:off x="4234502" y="1101744"/>
            <a:ext cx="1071736" cy="259658"/>
          </a:xfrm>
          <a:prstGeom prst="rect">
            <a:avLst/>
          </a:prstGeom>
          <a:solidFill>
            <a:schemeClr val="accent1">
              <a:lumMod val="75000"/>
            </a:schemeClr>
          </a:solidFill>
          <a:ln>
            <a:noFill/>
          </a:ln>
        </p:spPr>
        <p:txBody>
          <a:bodyPr wrap="square" lIns="0" tIns="0" rIns="0" bIns="0" rtlCol="0" anchor="ctr" anchorCtr="0">
            <a:noAutofit/>
          </a:bodyPr>
          <a:lstStyle/>
          <a:p>
            <a:pPr algn="ctr"/>
            <a:r>
              <a:rPr lang="ja-JP" altLang="en-US" sz="1400" b="1" dirty="0">
                <a:solidFill>
                  <a:schemeClr val="bg1"/>
                </a:solidFill>
                <a:latin typeface="Meiryo UI" panose="020B0604030504040204" pitchFamily="50" charset="-128"/>
                <a:ea typeface="Meiryo UI" panose="020B0604030504040204" pitchFamily="50" charset="-128"/>
              </a:rPr>
              <a:t>関係データ等</a:t>
            </a:r>
          </a:p>
        </p:txBody>
      </p:sp>
      <p:graphicFrame>
        <p:nvGraphicFramePr>
          <p:cNvPr id="17" name="グラフ 16"/>
          <p:cNvGraphicFramePr>
            <a:graphicFrameLocks/>
          </p:cNvGraphicFramePr>
          <p:nvPr>
            <p:extLst>
              <p:ext uri="{D42A27DB-BD31-4B8C-83A1-F6EECF244321}">
                <p14:modId xmlns:p14="http://schemas.microsoft.com/office/powerpoint/2010/main" val="4183194508"/>
              </p:ext>
            </p:extLst>
          </p:nvPr>
        </p:nvGraphicFramePr>
        <p:xfrm>
          <a:off x="63191" y="1466329"/>
          <a:ext cx="3643317" cy="2185990"/>
        </p:xfrm>
        <a:graphic>
          <a:graphicData uri="http://schemas.openxmlformats.org/drawingml/2006/chart">
            <c:chart xmlns:c="http://schemas.openxmlformats.org/drawingml/2006/chart" xmlns:r="http://schemas.openxmlformats.org/officeDocument/2006/relationships" r:id="rId4"/>
          </a:graphicData>
        </a:graphic>
      </p:graphicFrame>
      <p:sp>
        <p:nvSpPr>
          <p:cNvPr id="19" name="テキスト ボックス 18"/>
          <p:cNvSpPr txBox="1"/>
          <p:nvPr/>
        </p:nvSpPr>
        <p:spPr>
          <a:xfrm>
            <a:off x="7606715" y="3089078"/>
            <a:ext cx="1068346" cy="415498"/>
          </a:xfrm>
          <a:prstGeom prst="rect">
            <a:avLst/>
          </a:prstGeom>
          <a:solidFill>
            <a:schemeClr val="bg1"/>
          </a:solidFill>
          <a:ln>
            <a:solidFill>
              <a:schemeClr val="tx1"/>
            </a:solidFill>
          </a:ln>
        </p:spPr>
        <p:txBody>
          <a:bodyPr wrap="square" rtlCol="0">
            <a:spAutoFit/>
          </a:bodyPr>
          <a:lstStyle/>
          <a:p>
            <a:r>
              <a:rPr lang="ja-JP" altLang="en-US" sz="1050" dirty="0"/>
              <a:t>みどりが</a:t>
            </a:r>
            <a:r>
              <a:rPr lang="ja-JP" altLang="en-US" sz="1050" dirty="0" smtClean="0"/>
              <a:t>あると</a:t>
            </a:r>
            <a:endParaRPr lang="en-US" altLang="ja-JP" sz="1050" dirty="0" smtClean="0"/>
          </a:p>
          <a:p>
            <a:r>
              <a:rPr lang="ja-JP" altLang="en-US" sz="1050" dirty="0" smtClean="0"/>
              <a:t>感じる</a:t>
            </a:r>
            <a:r>
              <a:rPr kumimoji="1" lang="ja-JP" altLang="en-US" sz="1050" dirty="0" smtClean="0"/>
              <a:t>：</a:t>
            </a:r>
            <a:r>
              <a:rPr lang="en-US" altLang="ja-JP" sz="1050" dirty="0"/>
              <a:t>34.4</a:t>
            </a:r>
            <a:r>
              <a:rPr kumimoji="1" lang="en-US" altLang="ja-JP" sz="1050" dirty="0" smtClean="0"/>
              <a:t>%</a:t>
            </a:r>
            <a:endParaRPr kumimoji="1" lang="ja-JP" altLang="en-US" sz="1050" dirty="0"/>
          </a:p>
        </p:txBody>
      </p:sp>
      <p:sp>
        <p:nvSpPr>
          <p:cNvPr id="21" name="テキスト ボックス 20"/>
          <p:cNvSpPr txBox="1"/>
          <p:nvPr/>
        </p:nvSpPr>
        <p:spPr>
          <a:xfrm>
            <a:off x="9828584" y="3843385"/>
            <a:ext cx="1080120" cy="369332"/>
          </a:xfrm>
          <a:prstGeom prst="rect">
            <a:avLst/>
          </a:prstGeom>
          <a:noFill/>
          <a:ln>
            <a:solidFill>
              <a:schemeClr val="tx1"/>
            </a:solidFill>
          </a:ln>
        </p:spPr>
        <p:txBody>
          <a:bodyPr wrap="square" rtlCol="0">
            <a:spAutoFit/>
          </a:bodyPr>
          <a:lstStyle/>
          <a:p>
            <a:pPr algn="ctr"/>
            <a:r>
              <a:rPr lang="ja-JP" altLang="en-US" b="1" dirty="0"/>
              <a:t>済</a:t>
            </a:r>
            <a:endParaRPr kumimoji="1" lang="ja-JP" altLang="en-US" b="1" dirty="0"/>
          </a:p>
        </p:txBody>
      </p:sp>
    </p:spTree>
    <p:extLst>
      <p:ext uri="{BB962C8B-B14F-4D97-AF65-F5344CB8AC3E}">
        <p14:creationId xmlns:p14="http://schemas.microsoft.com/office/powerpoint/2010/main" val="337014780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角丸四角形 22"/>
          <p:cNvSpPr/>
          <p:nvPr/>
        </p:nvSpPr>
        <p:spPr>
          <a:xfrm>
            <a:off x="63191" y="4374975"/>
            <a:ext cx="3788729" cy="2198797"/>
          </a:xfrm>
          <a:prstGeom prst="roundRect">
            <a:avLst>
              <a:gd name="adj" fmla="val 7252"/>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77800" indent="-177800">
              <a:lnSpc>
                <a:spcPct val="130000"/>
              </a:lnSpc>
            </a:pPr>
            <a:endParaRPr lang="en-US" altLang="ja-JP" sz="1200" dirty="0">
              <a:solidFill>
                <a:schemeClr val="tx1"/>
              </a:solidFill>
            </a:endParaRPr>
          </a:p>
          <a:p>
            <a:pPr marL="266700" indent="-266700">
              <a:lnSpc>
                <a:spcPct val="130000"/>
              </a:lnSpc>
            </a:pPr>
            <a:r>
              <a:rPr lang="ja-JP" altLang="en-US" sz="1200" dirty="0">
                <a:solidFill>
                  <a:schemeClr val="tx1"/>
                </a:solidFill>
              </a:rPr>
              <a:t>（２）環境にやさしく快適な住宅・建築物の普及</a:t>
            </a:r>
          </a:p>
          <a:p>
            <a:pPr marL="266700" indent="-266700">
              <a:lnSpc>
                <a:spcPct val="130000"/>
              </a:lnSpc>
            </a:pPr>
            <a:r>
              <a:rPr lang="ja-JP" altLang="en-US" sz="1200" dirty="0">
                <a:solidFill>
                  <a:schemeClr val="tx1"/>
                </a:solidFill>
              </a:rPr>
              <a:t>　①住宅・建築物の省エネルギー化等の推進</a:t>
            </a:r>
          </a:p>
          <a:p>
            <a:pPr marL="177800" indent="-177800" algn="r">
              <a:lnSpc>
                <a:spcPct val="130000"/>
              </a:lnSpc>
            </a:pPr>
            <a:r>
              <a:rPr lang="ja-JP" altLang="en-US" sz="1200" dirty="0" smtClean="0">
                <a:solidFill>
                  <a:schemeClr val="tx1"/>
                </a:solidFill>
              </a:rPr>
              <a:t>など</a:t>
            </a:r>
            <a:endParaRPr lang="en-US" altLang="ja-JP" sz="1200" dirty="0">
              <a:solidFill>
                <a:schemeClr val="tx1"/>
              </a:solidFill>
            </a:endParaRPr>
          </a:p>
        </p:txBody>
      </p:sp>
      <p:sp>
        <p:nvSpPr>
          <p:cNvPr id="24" name="角丸四角形 23"/>
          <p:cNvSpPr/>
          <p:nvPr/>
        </p:nvSpPr>
        <p:spPr>
          <a:xfrm>
            <a:off x="4042319" y="1206624"/>
            <a:ext cx="5040560" cy="5367148"/>
          </a:xfrm>
          <a:prstGeom prst="roundRect">
            <a:avLst>
              <a:gd name="adj" fmla="val 4920"/>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5" name="正方形/長方形 24"/>
          <p:cNvSpPr/>
          <p:nvPr/>
        </p:nvSpPr>
        <p:spPr>
          <a:xfrm>
            <a:off x="52113" y="1231573"/>
            <a:ext cx="3788729" cy="2898045"/>
          </a:xfrm>
          <a:prstGeom prst="rect">
            <a:avLst/>
          </a:prstGeom>
          <a:solidFill>
            <a:schemeClr val="accent1">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2551047" y="3843826"/>
            <a:ext cx="1289795" cy="253916"/>
          </a:xfrm>
          <a:prstGeom prst="rect">
            <a:avLst/>
          </a:prstGeom>
          <a:noFill/>
        </p:spPr>
        <p:txBody>
          <a:bodyPr wrap="square" rtlCol="0">
            <a:spAutoFit/>
          </a:bodyPr>
          <a:lstStyle/>
          <a:p>
            <a:r>
              <a:rPr kumimoji="1" lang="ja-JP" altLang="en-US" sz="1050" dirty="0" smtClean="0"/>
              <a:t>出典：大阪府調べ</a:t>
            </a:r>
            <a:endParaRPr kumimoji="1" lang="ja-JP" altLang="en-US" sz="1050" dirty="0"/>
          </a:p>
        </p:txBody>
      </p:sp>
      <p:sp>
        <p:nvSpPr>
          <p:cNvPr id="19" name="スライド番号プレースホルダー 3"/>
          <p:cNvSpPr>
            <a:spLocks noGrp="1"/>
          </p:cNvSpPr>
          <p:nvPr>
            <p:ph type="sldNum" sz="quarter" idx="12"/>
          </p:nvPr>
        </p:nvSpPr>
        <p:spPr>
          <a:xfrm>
            <a:off x="8368281" y="6597352"/>
            <a:ext cx="775471" cy="270321"/>
          </a:xfrm>
        </p:spPr>
        <p:txBody>
          <a:bodyPr/>
          <a:lstStyle/>
          <a:p>
            <a:fld id="{6C81B660-91B5-4B89-8AE3-65DE466522A0}" type="slidenum">
              <a:rPr kumimoji="1" lang="ja-JP" altLang="en-US"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32</a:t>
            </a:fld>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9"/>
          <p:cNvSpPr txBox="1"/>
          <p:nvPr/>
        </p:nvSpPr>
        <p:spPr>
          <a:xfrm>
            <a:off x="6805924" y="6319856"/>
            <a:ext cx="2276955" cy="253916"/>
          </a:xfrm>
          <a:prstGeom prst="rect">
            <a:avLst/>
          </a:prstGeom>
          <a:noFill/>
        </p:spPr>
        <p:txBody>
          <a:bodyPr wrap="square" rtlCol="0">
            <a:spAutoFit/>
          </a:bodyPr>
          <a:lstStyle/>
          <a:p>
            <a:r>
              <a:rPr kumimoji="1" lang="ja-JP" altLang="en-US" sz="1050" dirty="0" smtClean="0"/>
              <a:t>出典：大阪府及び国土交通省調べ</a:t>
            </a:r>
            <a:endParaRPr kumimoji="1" lang="ja-JP" altLang="en-US" sz="1050" dirty="0"/>
          </a:p>
        </p:txBody>
      </p:sp>
      <p:sp>
        <p:nvSpPr>
          <p:cNvPr id="34" name="テキスト ボックス 33"/>
          <p:cNvSpPr txBox="1"/>
          <p:nvPr/>
        </p:nvSpPr>
        <p:spPr>
          <a:xfrm>
            <a:off x="4179592" y="4172961"/>
            <a:ext cx="4640357" cy="261610"/>
          </a:xfrm>
          <a:prstGeom prst="rect">
            <a:avLst/>
          </a:prstGeom>
          <a:noFill/>
        </p:spPr>
        <p:txBody>
          <a:bodyPr wrap="square" rtlCol="0">
            <a:spAutoFit/>
          </a:bodyPr>
          <a:lstStyle/>
          <a:p>
            <a:r>
              <a:rPr lang="ja-JP" altLang="en-US" sz="1100" dirty="0"/>
              <a:t>■新築住宅における長期優良住宅の</a:t>
            </a:r>
            <a:r>
              <a:rPr lang="ja-JP" altLang="en-US" sz="1100" dirty="0" smtClean="0"/>
              <a:t>割合（他府県）　平成</a:t>
            </a:r>
            <a:r>
              <a:rPr lang="en-US" altLang="ja-JP" sz="1100" dirty="0" smtClean="0"/>
              <a:t>28</a:t>
            </a:r>
            <a:r>
              <a:rPr lang="ja-JP" altLang="en-US" sz="1100" dirty="0" smtClean="0"/>
              <a:t>年度実績</a:t>
            </a:r>
            <a:endParaRPr lang="en-US" altLang="ja-JP" sz="1100" dirty="0" smtClean="0"/>
          </a:p>
        </p:txBody>
      </p:sp>
      <p:sp>
        <p:nvSpPr>
          <p:cNvPr id="37" name="テキスト ボックス 36"/>
          <p:cNvSpPr txBox="1"/>
          <p:nvPr/>
        </p:nvSpPr>
        <p:spPr>
          <a:xfrm>
            <a:off x="4162666" y="1556792"/>
            <a:ext cx="4640357" cy="261610"/>
          </a:xfrm>
          <a:prstGeom prst="rect">
            <a:avLst/>
          </a:prstGeom>
          <a:noFill/>
        </p:spPr>
        <p:txBody>
          <a:bodyPr wrap="square" rtlCol="0">
            <a:spAutoFit/>
          </a:bodyPr>
          <a:lstStyle/>
          <a:p>
            <a:r>
              <a:rPr lang="ja-JP" altLang="en-US" sz="1100" dirty="0"/>
              <a:t>■新築住宅における長期優良住宅の</a:t>
            </a:r>
            <a:r>
              <a:rPr lang="ja-JP" altLang="en-US" sz="1100" dirty="0" smtClean="0"/>
              <a:t>割合（全国）　</a:t>
            </a:r>
            <a:endParaRPr lang="en-US" altLang="ja-JP" sz="1100" dirty="0" smtClean="0"/>
          </a:p>
        </p:txBody>
      </p:sp>
      <p:sp>
        <p:nvSpPr>
          <p:cNvPr id="41" name="Rectangle 1"/>
          <p:cNvSpPr>
            <a:spLocks noChangeArrowheads="1"/>
          </p:cNvSpPr>
          <p:nvPr/>
        </p:nvSpPr>
        <p:spPr bwMode="auto">
          <a:xfrm>
            <a:off x="0" y="548728"/>
            <a:ext cx="9144000" cy="432000"/>
          </a:xfrm>
          <a:prstGeom prst="rect">
            <a:avLst/>
          </a:prstGeom>
          <a:noFill/>
          <a:ln>
            <a:noFill/>
          </a:ln>
          <a:effectLs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ctr" eaLnBrk="1" hangingPunct="1"/>
            <a:r>
              <a:rPr lang="ja-JP" altLang="en-US" sz="2000" b="1" u="sng"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新築</a:t>
            </a:r>
            <a:r>
              <a:rPr lang="ja-JP" altLang="en-US" sz="2000" b="1"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住宅における長期優良住宅の割合</a:t>
            </a:r>
          </a:p>
        </p:txBody>
      </p:sp>
      <p:sp>
        <p:nvSpPr>
          <p:cNvPr id="42" name="テキスト ボックス 41"/>
          <p:cNvSpPr txBox="1"/>
          <p:nvPr/>
        </p:nvSpPr>
        <p:spPr>
          <a:xfrm>
            <a:off x="207208" y="4221089"/>
            <a:ext cx="1021960" cy="259658"/>
          </a:xfrm>
          <a:prstGeom prst="rect">
            <a:avLst/>
          </a:prstGeom>
          <a:solidFill>
            <a:schemeClr val="accent1">
              <a:lumMod val="75000"/>
            </a:schemeClr>
          </a:solidFill>
          <a:ln>
            <a:noFill/>
          </a:ln>
        </p:spPr>
        <p:txBody>
          <a:bodyPr wrap="square" lIns="0" tIns="0" rIns="0" bIns="0" rtlCol="0" anchor="ctr" anchorCtr="0">
            <a:noAutofit/>
          </a:bodyPr>
          <a:lstStyle/>
          <a:p>
            <a:pPr algn="ctr"/>
            <a:r>
              <a:rPr kumimoji="1" lang="ja-JP" altLang="en-US" sz="1400" b="1" dirty="0" smtClean="0">
                <a:solidFill>
                  <a:schemeClr val="bg1"/>
                </a:solidFill>
                <a:latin typeface="Meiryo UI" panose="020B0604030504040204" pitchFamily="50" charset="-128"/>
                <a:ea typeface="Meiryo UI" panose="020B0604030504040204" pitchFamily="50" charset="-128"/>
              </a:rPr>
              <a:t>関連施策等</a:t>
            </a:r>
            <a:endParaRPr kumimoji="1" lang="ja-JP" altLang="en-US" sz="1400" b="1" dirty="0">
              <a:solidFill>
                <a:schemeClr val="bg1"/>
              </a:solidFill>
              <a:latin typeface="Meiryo UI" panose="020B0604030504040204" pitchFamily="50" charset="-128"/>
              <a:ea typeface="Meiryo UI" panose="020B0604030504040204" pitchFamily="50" charset="-128"/>
            </a:endParaRPr>
          </a:p>
        </p:txBody>
      </p:sp>
      <p:sp>
        <p:nvSpPr>
          <p:cNvPr id="43" name="テキスト ボックス 42"/>
          <p:cNvSpPr txBox="1"/>
          <p:nvPr/>
        </p:nvSpPr>
        <p:spPr>
          <a:xfrm>
            <a:off x="195363" y="1101744"/>
            <a:ext cx="1980728" cy="259658"/>
          </a:xfrm>
          <a:prstGeom prst="rect">
            <a:avLst/>
          </a:prstGeom>
          <a:solidFill>
            <a:schemeClr val="accent1">
              <a:lumMod val="75000"/>
            </a:schemeClr>
          </a:solidFill>
          <a:ln>
            <a:noFill/>
          </a:ln>
        </p:spPr>
        <p:txBody>
          <a:bodyPr wrap="square" lIns="0" tIns="0" rIns="0" bIns="0" rtlCol="0" anchor="ctr" anchorCtr="0">
            <a:noAutofit/>
          </a:bodyPr>
          <a:lstStyle/>
          <a:p>
            <a:pPr algn="ctr"/>
            <a:r>
              <a:rPr lang="ja-JP" altLang="en-US" sz="1400" b="1" dirty="0">
                <a:solidFill>
                  <a:schemeClr val="bg1"/>
                </a:solidFill>
                <a:latin typeface="Meiryo UI" panose="020B0604030504040204" pitchFamily="50" charset="-128"/>
                <a:ea typeface="Meiryo UI" panose="020B0604030504040204" pitchFamily="50" charset="-128"/>
              </a:rPr>
              <a:t>みんなで</a:t>
            </a:r>
            <a:r>
              <a:rPr lang="ja-JP" altLang="en-US" sz="1400" b="1" dirty="0" err="1">
                <a:solidFill>
                  <a:schemeClr val="bg1"/>
                </a:solidFill>
                <a:latin typeface="Meiryo UI" panose="020B0604030504040204" pitchFamily="50" charset="-128"/>
                <a:ea typeface="Meiryo UI" panose="020B0604030504040204" pitchFamily="50" charset="-128"/>
              </a:rPr>
              <a:t>めざ</a:t>
            </a:r>
            <a:r>
              <a:rPr lang="ja-JP" altLang="en-US" sz="1400" b="1" dirty="0">
                <a:solidFill>
                  <a:schemeClr val="bg1"/>
                </a:solidFill>
                <a:latin typeface="Meiryo UI" panose="020B0604030504040204" pitchFamily="50" charset="-128"/>
                <a:ea typeface="Meiryo UI" panose="020B0604030504040204" pitchFamily="50" charset="-128"/>
              </a:rPr>
              <a:t>そう値の推移</a:t>
            </a:r>
          </a:p>
        </p:txBody>
      </p:sp>
      <p:sp>
        <p:nvSpPr>
          <p:cNvPr id="44" name="テキスト ボックス 43"/>
          <p:cNvSpPr txBox="1"/>
          <p:nvPr/>
        </p:nvSpPr>
        <p:spPr>
          <a:xfrm>
            <a:off x="4234502" y="1101744"/>
            <a:ext cx="1071736" cy="259658"/>
          </a:xfrm>
          <a:prstGeom prst="rect">
            <a:avLst/>
          </a:prstGeom>
          <a:solidFill>
            <a:schemeClr val="accent1">
              <a:lumMod val="75000"/>
            </a:schemeClr>
          </a:solidFill>
          <a:ln>
            <a:noFill/>
          </a:ln>
        </p:spPr>
        <p:txBody>
          <a:bodyPr wrap="square" lIns="0" tIns="0" rIns="0" bIns="0" rtlCol="0" anchor="ctr" anchorCtr="0">
            <a:noAutofit/>
          </a:bodyPr>
          <a:lstStyle/>
          <a:p>
            <a:pPr algn="ctr"/>
            <a:r>
              <a:rPr lang="ja-JP" altLang="en-US" sz="1400" b="1" dirty="0">
                <a:solidFill>
                  <a:schemeClr val="bg1"/>
                </a:solidFill>
                <a:latin typeface="Meiryo UI" panose="020B0604030504040204" pitchFamily="50" charset="-128"/>
                <a:ea typeface="Meiryo UI" panose="020B0604030504040204" pitchFamily="50" charset="-128"/>
              </a:rPr>
              <a:t>関係データ等</a:t>
            </a:r>
          </a:p>
        </p:txBody>
      </p:sp>
      <p:graphicFrame>
        <p:nvGraphicFramePr>
          <p:cNvPr id="22" name="グラフ 21"/>
          <p:cNvGraphicFramePr>
            <a:graphicFrameLocks/>
          </p:cNvGraphicFramePr>
          <p:nvPr>
            <p:extLst>
              <p:ext uri="{D42A27DB-BD31-4B8C-83A1-F6EECF244321}">
                <p14:modId xmlns:p14="http://schemas.microsoft.com/office/powerpoint/2010/main" val="2461081466"/>
              </p:ext>
            </p:extLst>
          </p:nvPr>
        </p:nvGraphicFramePr>
        <p:xfrm>
          <a:off x="4096802" y="4434570"/>
          <a:ext cx="4867686" cy="188528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6" name="グラフ 25"/>
          <p:cNvGraphicFramePr>
            <a:graphicFrameLocks/>
          </p:cNvGraphicFramePr>
          <p:nvPr>
            <p:extLst>
              <p:ext uri="{D42A27DB-BD31-4B8C-83A1-F6EECF244321}">
                <p14:modId xmlns:p14="http://schemas.microsoft.com/office/powerpoint/2010/main" val="4230144417"/>
              </p:ext>
            </p:extLst>
          </p:nvPr>
        </p:nvGraphicFramePr>
        <p:xfrm>
          <a:off x="4098859" y="1818402"/>
          <a:ext cx="4801822" cy="2311216"/>
        </p:xfrm>
        <a:graphic>
          <a:graphicData uri="http://schemas.openxmlformats.org/drawingml/2006/chart">
            <c:chart xmlns:c="http://schemas.openxmlformats.org/drawingml/2006/chart" xmlns:r="http://schemas.openxmlformats.org/officeDocument/2006/relationships" r:id="rId4"/>
          </a:graphicData>
        </a:graphic>
      </p:graphicFrame>
      <p:sp>
        <p:nvSpPr>
          <p:cNvPr id="18" name="Rectangle 1"/>
          <p:cNvSpPr>
            <a:spLocks noChangeArrowheads="1"/>
          </p:cNvSpPr>
          <p:nvPr/>
        </p:nvSpPr>
        <p:spPr bwMode="auto">
          <a:xfrm>
            <a:off x="0" y="1"/>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３．環境にやさしく快適にくらすことができる住まいと都市の実現</a:t>
            </a:r>
            <a:endPar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7" name="グラフ 26"/>
          <p:cNvGraphicFramePr>
            <a:graphicFrameLocks/>
          </p:cNvGraphicFramePr>
          <p:nvPr>
            <p:extLst>
              <p:ext uri="{D42A27DB-BD31-4B8C-83A1-F6EECF244321}">
                <p14:modId xmlns:p14="http://schemas.microsoft.com/office/powerpoint/2010/main" val="776551992"/>
              </p:ext>
            </p:extLst>
          </p:nvPr>
        </p:nvGraphicFramePr>
        <p:xfrm>
          <a:off x="41456" y="1437400"/>
          <a:ext cx="3799386" cy="2279631"/>
        </p:xfrm>
        <a:graphic>
          <a:graphicData uri="http://schemas.openxmlformats.org/drawingml/2006/chart">
            <c:chart xmlns:c="http://schemas.openxmlformats.org/drawingml/2006/chart" xmlns:r="http://schemas.openxmlformats.org/officeDocument/2006/relationships" r:id="rId5"/>
          </a:graphicData>
        </a:graphic>
      </p:graphicFrame>
      <p:sp>
        <p:nvSpPr>
          <p:cNvPr id="21" name="テキスト ボックス 20"/>
          <p:cNvSpPr txBox="1"/>
          <p:nvPr/>
        </p:nvSpPr>
        <p:spPr>
          <a:xfrm>
            <a:off x="9332891" y="2497971"/>
            <a:ext cx="4536504" cy="646331"/>
          </a:xfrm>
          <a:prstGeom prst="rect">
            <a:avLst/>
          </a:prstGeom>
          <a:solidFill>
            <a:schemeClr val="bg1"/>
          </a:solidFill>
          <a:ln>
            <a:solidFill>
              <a:schemeClr val="tx1"/>
            </a:solidFill>
          </a:ln>
        </p:spPr>
        <p:txBody>
          <a:bodyPr wrap="square" rtlCol="0">
            <a:spAutoFit/>
          </a:bodyPr>
          <a:lstStyle/>
          <a:p>
            <a:pPr algn="ctr"/>
            <a:r>
              <a:rPr lang="en-US" altLang="ja-JP" b="1" dirty="0"/>
              <a:t>29</a:t>
            </a:r>
            <a:r>
              <a:rPr lang="ja-JP" altLang="en-US" b="1" dirty="0"/>
              <a:t>年度</a:t>
            </a:r>
            <a:r>
              <a:rPr lang="ja-JP" altLang="en-US" b="1" dirty="0" smtClean="0"/>
              <a:t>の各数値</a:t>
            </a:r>
            <a:r>
              <a:rPr lang="ja-JP" altLang="en-US" b="1" dirty="0"/>
              <a:t>を教えて</a:t>
            </a:r>
            <a:r>
              <a:rPr lang="ja-JP" altLang="en-US" b="1" dirty="0" smtClean="0"/>
              <a:t>ください。</a:t>
            </a:r>
            <a:endParaRPr lang="en-US" altLang="ja-JP" b="1" dirty="0" smtClean="0"/>
          </a:p>
          <a:p>
            <a:pPr algn="ctr"/>
            <a:r>
              <a:rPr kumimoji="1" lang="en-US" altLang="ja-JP" b="1" dirty="0" smtClean="0"/>
              <a:t>※</a:t>
            </a:r>
            <a:r>
              <a:rPr kumimoji="1" lang="ja-JP" altLang="en-US" b="1" dirty="0" smtClean="0"/>
              <a:t>グラフは総務課で作成します。</a:t>
            </a:r>
            <a:endParaRPr kumimoji="1" lang="ja-JP" altLang="en-US" b="1" dirty="0"/>
          </a:p>
        </p:txBody>
      </p:sp>
      <p:sp>
        <p:nvSpPr>
          <p:cNvPr id="29" name="テキスト ボックス 28"/>
          <p:cNvSpPr txBox="1"/>
          <p:nvPr/>
        </p:nvSpPr>
        <p:spPr>
          <a:xfrm>
            <a:off x="9324528" y="4830084"/>
            <a:ext cx="4536504" cy="646331"/>
          </a:xfrm>
          <a:prstGeom prst="rect">
            <a:avLst/>
          </a:prstGeom>
          <a:solidFill>
            <a:schemeClr val="bg1"/>
          </a:solidFill>
          <a:ln>
            <a:solidFill>
              <a:schemeClr val="tx1"/>
            </a:solidFill>
          </a:ln>
        </p:spPr>
        <p:txBody>
          <a:bodyPr wrap="square" rtlCol="0">
            <a:spAutoFit/>
          </a:bodyPr>
          <a:lstStyle/>
          <a:p>
            <a:pPr algn="ctr"/>
            <a:r>
              <a:rPr lang="en-US" altLang="ja-JP" b="1" dirty="0"/>
              <a:t>29</a:t>
            </a:r>
            <a:r>
              <a:rPr lang="ja-JP" altLang="en-US" b="1" dirty="0"/>
              <a:t>年度</a:t>
            </a:r>
            <a:r>
              <a:rPr lang="ja-JP" altLang="en-US" b="1" dirty="0" smtClean="0"/>
              <a:t>の各数値</a:t>
            </a:r>
            <a:r>
              <a:rPr lang="ja-JP" altLang="en-US" b="1" dirty="0"/>
              <a:t>を教えて</a:t>
            </a:r>
            <a:r>
              <a:rPr lang="ja-JP" altLang="en-US" b="1" dirty="0" smtClean="0"/>
              <a:t>ください。</a:t>
            </a:r>
            <a:endParaRPr lang="en-US" altLang="ja-JP" b="1" dirty="0" smtClean="0"/>
          </a:p>
          <a:p>
            <a:pPr algn="ctr"/>
            <a:r>
              <a:rPr kumimoji="1" lang="en-US" altLang="ja-JP" b="1" dirty="0" smtClean="0"/>
              <a:t>※</a:t>
            </a:r>
            <a:r>
              <a:rPr kumimoji="1" lang="ja-JP" altLang="en-US" b="1" dirty="0" smtClean="0"/>
              <a:t>グラフは総務課で作成します。</a:t>
            </a:r>
            <a:endParaRPr kumimoji="1" lang="ja-JP" altLang="en-US" b="1" dirty="0"/>
          </a:p>
        </p:txBody>
      </p:sp>
    </p:spTree>
    <p:extLst>
      <p:ext uri="{BB962C8B-B14F-4D97-AF65-F5344CB8AC3E}">
        <p14:creationId xmlns:p14="http://schemas.microsoft.com/office/powerpoint/2010/main" val="11133811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3782449532"/>
              </p:ext>
            </p:extLst>
          </p:nvPr>
        </p:nvGraphicFramePr>
        <p:xfrm>
          <a:off x="122671" y="956712"/>
          <a:ext cx="8898657" cy="4457700"/>
        </p:xfrm>
        <a:graphic>
          <a:graphicData uri="http://schemas.openxmlformats.org/drawingml/2006/table">
            <a:tbl>
              <a:tblPr firstRow="1" bandRow="1">
                <a:tableStyleId>{5C22544A-7EE6-4342-B048-85BDC9FD1C3A}</a:tableStyleId>
              </a:tblPr>
              <a:tblGrid>
                <a:gridCol w="2698204"/>
                <a:gridCol w="6200453"/>
              </a:tblGrid>
              <a:tr h="129064">
                <a:tc>
                  <a:txBody>
                    <a:bodyPr/>
                    <a:lstStyle/>
                    <a:p>
                      <a:pPr algn="ctr">
                        <a:lnSpc>
                          <a:spcPct val="100000"/>
                        </a:lnSpc>
                        <a:spcBef>
                          <a:spcPts val="0"/>
                        </a:spcBef>
                        <a:spcAft>
                          <a:spcPts val="0"/>
                        </a:spcAft>
                      </a:pPr>
                      <a:r>
                        <a:rPr kumimoji="1" lang="ja-JP" altLang="en-US" sz="1050" u="none" dirty="0" smtClean="0">
                          <a:latin typeface="HGPｺﾞｼｯｸM" panose="020B0600000000000000" pitchFamily="50" charset="-128"/>
                          <a:ea typeface="HGPｺﾞｼｯｸM" panose="020B0600000000000000" pitchFamily="50" charset="-128"/>
                        </a:rPr>
                        <a:t>施策の方向性</a:t>
                      </a:r>
                      <a:endParaRPr kumimoji="1" lang="ja-JP" altLang="en-US" sz="1050" u="none" dirty="0">
                        <a:latin typeface="HGPｺﾞｼｯｸM" panose="020B0600000000000000" pitchFamily="50" charset="-128"/>
                        <a:ea typeface="HGPｺﾞｼｯｸM" panose="020B0600000000000000" pitchFamily="50" charset="-128"/>
                      </a:endParaRPr>
                    </a:p>
                  </a:txBody>
                  <a:tcPr marL="84406" marR="84406"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lnSpc>
                          <a:spcPct val="100000"/>
                        </a:lnSpc>
                        <a:spcBef>
                          <a:spcPts val="0"/>
                        </a:spcBef>
                        <a:spcAft>
                          <a:spcPts val="0"/>
                        </a:spcAft>
                      </a:pPr>
                      <a:r>
                        <a:rPr kumimoji="1" lang="ja-JP" altLang="en-US" sz="1050" u="none" dirty="0" smtClean="0">
                          <a:latin typeface="HGPｺﾞｼｯｸM" panose="020B0600000000000000" pitchFamily="50" charset="-128"/>
                          <a:ea typeface="HGPｺﾞｼｯｸM" panose="020B0600000000000000" pitchFamily="50" charset="-128"/>
                        </a:rPr>
                        <a:t>進捗状況（平成</a:t>
                      </a:r>
                      <a:r>
                        <a:rPr kumimoji="1" lang="en-US" altLang="ja-JP" sz="1050" u="none" dirty="0" smtClean="0">
                          <a:latin typeface="HGPｺﾞｼｯｸM" panose="020B0600000000000000" pitchFamily="50" charset="-128"/>
                          <a:ea typeface="HGPｺﾞｼｯｸM" panose="020B0600000000000000" pitchFamily="50" charset="-128"/>
                        </a:rPr>
                        <a:t>28</a:t>
                      </a:r>
                      <a:r>
                        <a:rPr kumimoji="1" lang="ja-JP" altLang="en-US" sz="1050" u="none" dirty="0" smtClean="0">
                          <a:latin typeface="HGPｺﾞｼｯｸM" panose="020B0600000000000000" pitchFamily="50" charset="-128"/>
                          <a:ea typeface="HGPｺﾞｼｯｸM" panose="020B0600000000000000" pitchFamily="50" charset="-128"/>
                        </a:rPr>
                        <a:t>年度～）</a:t>
                      </a:r>
                      <a:endParaRPr kumimoji="1" lang="ja-JP" altLang="en-US" sz="1050" u="none" dirty="0">
                        <a:latin typeface="HGPｺﾞｼｯｸM" panose="020B0600000000000000" pitchFamily="50" charset="-128"/>
                        <a:ea typeface="HGPｺﾞｼｯｸM" panose="020B0600000000000000" pitchFamily="50" charset="-128"/>
                      </a:endParaRPr>
                    </a:p>
                  </a:txBody>
                  <a:tcPr marL="84406" marR="84406" anchor="ctr">
                    <a:lnL w="12700" cmpd="sng">
                      <a:noFill/>
                    </a:lnL>
                    <a:lnR w="12700" cmpd="sng">
                      <a:noFill/>
                    </a:lnR>
                    <a:lnT w="12700" cmpd="sng">
                      <a:noFill/>
                    </a:lnT>
                    <a:lnB w="38100" cmpd="sng">
                      <a:noFill/>
                    </a:lnB>
                    <a:lnTlToBr w="12700" cmpd="sng">
                      <a:noFill/>
                      <a:prstDash val="solid"/>
                    </a:lnTlToBr>
                    <a:lnBlToTr w="12700" cmpd="sng">
                      <a:noFill/>
                      <a:prstDash val="solid"/>
                    </a:lnBlToTr>
                  </a:tcPr>
                </a:tc>
              </a:tr>
              <a:tr h="132596">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b="1" u="sng" kern="1200" dirty="0" smtClean="0">
                          <a:solidFill>
                            <a:schemeClr val="tx1"/>
                          </a:solidFill>
                          <a:effectLst/>
                          <a:latin typeface="HGPｺﾞｼｯｸM" panose="020B0600000000000000" pitchFamily="50" charset="-128"/>
                          <a:ea typeface="HGPｺﾞｼｯｸM" panose="020B0600000000000000" pitchFamily="50" charset="-128"/>
                          <a:cs typeface="+mn-cs"/>
                        </a:rPr>
                        <a:t>①みどりのネットワークの形成</a:t>
                      </a:r>
                      <a:endParaRPr kumimoji="1" lang="en-US" altLang="ja-JP" sz="1050" b="1" u="sng"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00000"/>
                        </a:lnSpc>
                        <a:spcBef>
                          <a:spcPts val="0"/>
                        </a:spcBef>
                        <a:spcAft>
                          <a:spcPts val="0"/>
                        </a:spcAft>
                        <a:buClrTx/>
                        <a:buSzTx/>
                        <a:buFontTx/>
                        <a:buNone/>
                        <a:tabLst/>
                        <a:defRPr/>
                      </a:pP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38100" cmpd="sng">
                      <a:noFill/>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38100" cmpd="sng">
                      <a:noFill/>
                    </a:lnT>
                    <a:lnB w="12700" cap="flat" cmpd="sng" algn="ctr">
                      <a:noFill/>
                      <a:prstDash val="dash"/>
                      <a:round/>
                      <a:headEnd type="none" w="med" len="med"/>
                      <a:tailEnd type="none" w="med" len="med"/>
                    </a:lnB>
                    <a:lnTlToBr w="12700" cmpd="sng">
                      <a:noFill/>
                      <a:prstDash val="solid"/>
                    </a:lnTlToBr>
                    <a:lnBlToTr w="12700" cmpd="sng">
                      <a:noFill/>
                      <a:prstDash val="solid"/>
                    </a:lnBlToTr>
                  </a:tcPr>
                </a:tc>
              </a:tr>
              <a:tr h="303639">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○みどりの風促進区域における緑化誘導</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・「みどりの風を感じる大都市・大阪」の実現に向け、賛同を得た府民及び企業より集めた寄付金等により、みどりの風促進区域内の民有地の緑化に係る資材の提供や補助金を交付</a:t>
                      </a: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４件（２</a:t>
                      </a:r>
                      <a:r>
                        <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１０３千円</a:t>
                      </a:r>
                      <a:r>
                        <a:rPr kumimoji="1" lang="ja-JP" altLang="en-US" sz="1050" u="sng"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（Ｈ</a:t>
                      </a:r>
                      <a:r>
                        <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29</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年度）</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r>
              <a:tr h="800100">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○建築物敷地等緑化促進制度の改定など接道部の緑化誘導</a:t>
                      </a: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○府有施設等の既存施設も含めた緑化の推進</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・大阪府自然環境保全条例に基づく「建築物敷地等緑化促進制度」を平成</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28</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年</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10</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月に改正し、府民が実感できるみどりづくりのため、人の行きかう道路側にみどりを誘導</a:t>
                      </a: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・新・府有施設緑化推進計画に基づき、庁舎、府営住宅等の府有施設について、敷地面積の</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20</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％以上の緑化を確保　　　</a:t>
                      </a:r>
                      <a:r>
                        <a:rPr kumimoji="1" lang="en-US" altLang="ja-JP" sz="1050"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a:t>
                      </a:r>
                      <a:r>
                        <a:rPr kumimoji="1" lang="zh-TW"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緑化基準達成率</a:t>
                      </a:r>
                      <a:r>
                        <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87.1</a:t>
                      </a:r>
                      <a:r>
                        <a:rPr kumimoji="1" lang="zh-TW"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（平成</a:t>
                      </a:r>
                      <a:r>
                        <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28</a:t>
                      </a:r>
                      <a:r>
                        <a:rPr kumimoji="1" lang="zh-TW"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年度末）</a:t>
                      </a:r>
                      <a:r>
                        <a:rPr kumimoji="1" lang="en-US" altLang="ja-JP" sz="1050"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a:t>
                      </a:r>
                    </a:p>
                  </a:txBody>
                  <a:tcPr marL="84406" marR="84406">
                    <a:lnL w="12700" cmpd="sng">
                      <a:noFill/>
                    </a:lnL>
                    <a:lnR w="12700" cmpd="sng">
                      <a:noFill/>
                    </a:lnR>
                    <a:lnT w="12700" cap="flat" cmpd="sng" algn="ctr">
                      <a:noFill/>
                      <a:prstDash val="dash"/>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r>
              <a:tr h="130284">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b="1" u="sng" kern="1200" dirty="0" smtClean="0">
                          <a:solidFill>
                            <a:schemeClr val="tx1"/>
                          </a:solidFill>
                          <a:effectLst/>
                          <a:latin typeface="HGPｺﾞｼｯｸM" panose="020B0600000000000000" pitchFamily="50" charset="-128"/>
                          <a:ea typeface="HGPｺﾞｼｯｸM" panose="020B0600000000000000" pitchFamily="50" charset="-128"/>
                          <a:cs typeface="+mn-cs"/>
                        </a:rPr>
                        <a:t>②エネルギーの地産地消の促進</a:t>
                      </a:r>
                      <a:endParaRPr kumimoji="1" lang="en-US" altLang="ja-JP" sz="1050" b="1" u="sng"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00000"/>
                        </a:lnSpc>
                        <a:spcBef>
                          <a:spcPts val="0"/>
                        </a:spcBef>
                        <a:spcAft>
                          <a:spcPts val="0"/>
                        </a:spcAft>
                        <a:buClrTx/>
                        <a:buSzTx/>
                        <a:buFontTx/>
                        <a:buNone/>
                        <a:tabLst/>
                        <a:defRPr/>
                      </a:pP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9525" cap="flat" cmpd="sng" algn="ctr">
                      <a:noFill/>
                      <a:prstDash val="solid"/>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endParaRPr kumimoji="1" lang="en-US" altLang="ja-JP" sz="1050" b="0" u="sng"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9525" cap="flat" cmpd="sng" algn="ctr">
                      <a:noFill/>
                      <a:prstDash val="solid"/>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r>
              <a:tr h="800100">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○施設の更新や都市の再開発等の機会を捉え、再生可能エネルギー等の導入を促進</a:t>
                      </a: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○地域内で利用効率の高いエネルギー融通を行う地域エネルギーマネジメントシステムの導入等</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○泉北ニュータウンにおいて、駅前施設などの機能再編にあわせて、再生可能エネルギーの活用や地域全体のエネルギー効率の向上等を進める</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・資源エネルギー庁 「平成</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28</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年度 地産地消型再生可能エネルギー面的利用等推進事業（構想普及支援事業）」の採択事業において、事業実現の可能性について検討</a:t>
                      </a:r>
                    </a:p>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・「箕面船場東地区スマートコミュニティ構想」、「大阪府流域下水道幹線を活用した下水熱面的利用</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FS</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事業」、「上下水道ポンプ設備と浄水池等バッファを活用した面的エネルギーマネジメント</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FS</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事業」、「大阪市営地下鉄におけるエネルギーの面的利用事業化可能性調査」に委員として参画</a:t>
                      </a: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「泉ヶ丘駅前地域における最適</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EMS</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とバイオコークスを活用した地産地消のエネルギー利用についての可能性調査」、「貝塚市役所周辺のエネルギーマネジメントシステムの検討による地産地消エネルギーシステム」にオブザーバー参加</a:t>
                      </a: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ct val="100000"/>
                        </a:lnSpc>
                        <a:spcBef>
                          <a:spcPts val="0"/>
                        </a:spcBef>
                        <a:spcAft>
                          <a:spcPts val="0"/>
                        </a:spcAft>
                      </a:pPr>
                      <a:r>
                        <a:rPr kumimoji="1" lang="ja-JP" altLang="en-US" sz="1050" b="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・資源エネルギー庁「平成</a:t>
                      </a:r>
                      <a:r>
                        <a:rPr kumimoji="1" lang="en-US" altLang="ja-JP" sz="1050" b="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29</a:t>
                      </a:r>
                      <a:r>
                        <a:rPr kumimoji="1" lang="ja-JP" altLang="en-US" sz="1050" b="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年度 地域の特性を活かしたエネルギーの地産地消促進事業費補助金</a:t>
                      </a:r>
                      <a:r>
                        <a:rPr kumimoji="1" lang="en-US" altLang="ja-JP" sz="1050" b="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b="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分散型エネルギー構築支援事業のうち構想普及支援事業</a:t>
                      </a:r>
                      <a:r>
                        <a:rPr kumimoji="1" lang="en-US" altLang="ja-JP" sz="1050" b="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b="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」の採択事業において、事業実現の可能性について検討中</a:t>
                      </a:r>
                      <a:endParaRPr kumimoji="1" lang="en-US" altLang="ja-JP" sz="1050" b="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ct val="100000"/>
                        </a:lnSpc>
                        <a:spcBef>
                          <a:spcPts val="0"/>
                        </a:spcBef>
                        <a:spcAft>
                          <a:spcPts val="0"/>
                        </a:spcAft>
                      </a:pPr>
                      <a:r>
                        <a:rPr kumimoji="1" lang="ja-JP" altLang="en-US" sz="1050" b="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「再生可能エネルギーとリユースバッテリーを活用した星田地区の地産地消型スマートタウン構想」に委員として参画</a:t>
                      </a:r>
                      <a:r>
                        <a:rPr kumimoji="1" lang="ja-JP" altLang="en-US" sz="1050" b="0" u="none"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、事業実現の可能性について検討</a:t>
                      </a:r>
                      <a:endParaRPr kumimoji="1" lang="en-US" altLang="ja-JP" sz="1050" b="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21" name="テキスト ボックス 20"/>
          <p:cNvSpPr txBox="1"/>
          <p:nvPr/>
        </p:nvSpPr>
        <p:spPr>
          <a:xfrm>
            <a:off x="35496" y="544364"/>
            <a:ext cx="4093378" cy="242586"/>
          </a:xfrm>
          <a:prstGeom prst="roundRect">
            <a:avLst/>
          </a:prstGeom>
          <a:solidFill>
            <a:schemeClr val="bg1"/>
          </a:solidFill>
          <a:ln>
            <a:solidFill>
              <a:schemeClr val="tx1">
                <a:lumMod val="50000"/>
                <a:lumOff val="50000"/>
              </a:schemeClr>
            </a:solidFill>
          </a:ln>
        </p:spPr>
        <p:txBody>
          <a:bodyPr wrap="square" lIns="35996" tIns="35996" rIns="35996" bIns="35996" rtlCol="0" anchor="ctr">
            <a:noAutofit/>
          </a:bodyPr>
          <a:lstStyle/>
          <a:p>
            <a:r>
              <a:rPr lang="ja-JP" altLang="en-US" sz="1200" b="1" dirty="0">
                <a:latin typeface="HGPｺﾞｼｯｸM" panose="020B0600000000000000" pitchFamily="50" charset="-128"/>
                <a:ea typeface="HGPｺﾞｼｯｸM" panose="020B0600000000000000" pitchFamily="50" charset="-128"/>
              </a:rPr>
              <a:t>（１）快適性の高い都市の形成</a:t>
            </a:r>
          </a:p>
        </p:txBody>
      </p:sp>
      <p:sp>
        <p:nvSpPr>
          <p:cNvPr id="7" name="スライド番号プレースホルダー 3"/>
          <p:cNvSpPr>
            <a:spLocks noGrp="1"/>
          </p:cNvSpPr>
          <p:nvPr>
            <p:ph type="sldNum" sz="quarter" idx="12"/>
          </p:nvPr>
        </p:nvSpPr>
        <p:spPr>
          <a:xfrm>
            <a:off x="8368281" y="6597352"/>
            <a:ext cx="775471" cy="270321"/>
          </a:xfrm>
        </p:spPr>
        <p:txBody>
          <a:bodyPr/>
          <a:lstStyle/>
          <a:p>
            <a:fld id="{6C81B660-91B5-4B89-8AE3-65DE466522A0}" type="slidenum">
              <a:rPr kumimoji="1" lang="ja-JP" altLang="en-US"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33</a:t>
            </a:fld>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Rectangle 1"/>
          <p:cNvSpPr>
            <a:spLocks noChangeArrowheads="1"/>
          </p:cNvSpPr>
          <p:nvPr/>
        </p:nvSpPr>
        <p:spPr bwMode="auto">
          <a:xfrm>
            <a:off x="0" y="1"/>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３．環境にやさしく快適にくらすことができる住まいと都市の実現</a:t>
            </a:r>
            <a:endPar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42698026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 7"/>
          <p:cNvGraphicFramePr>
            <a:graphicFrameLocks noGrp="1"/>
          </p:cNvGraphicFramePr>
          <p:nvPr>
            <p:extLst>
              <p:ext uri="{D42A27DB-BD31-4B8C-83A1-F6EECF244321}">
                <p14:modId xmlns:p14="http://schemas.microsoft.com/office/powerpoint/2010/main" val="2955444513"/>
              </p:ext>
            </p:extLst>
          </p:nvPr>
        </p:nvGraphicFramePr>
        <p:xfrm>
          <a:off x="122671" y="908720"/>
          <a:ext cx="8898657" cy="5306586"/>
        </p:xfrm>
        <a:graphic>
          <a:graphicData uri="http://schemas.openxmlformats.org/drawingml/2006/table">
            <a:tbl>
              <a:tblPr firstRow="1" bandRow="1">
                <a:tableStyleId>{5C22544A-7EE6-4342-B048-85BDC9FD1C3A}</a:tableStyleId>
              </a:tblPr>
              <a:tblGrid>
                <a:gridCol w="2698204"/>
                <a:gridCol w="6200453"/>
              </a:tblGrid>
              <a:tr h="172476">
                <a:tc>
                  <a:txBody>
                    <a:bodyPr/>
                    <a:lstStyle/>
                    <a:p>
                      <a:pPr algn="ctr">
                        <a:lnSpc>
                          <a:spcPct val="100000"/>
                        </a:lnSpc>
                        <a:spcBef>
                          <a:spcPts val="0"/>
                        </a:spcBef>
                        <a:spcAft>
                          <a:spcPts val="0"/>
                        </a:spcAft>
                      </a:pPr>
                      <a:r>
                        <a:rPr kumimoji="1" lang="ja-JP" altLang="en-US" sz="1050" u="none" dirty="0" smtClean="0">
                          <a:solidFill>
                            <a:schemeClr val="tx1"/>
                          </a:solidFill>
                          <a:latin typeface="HGPｺﾞｼｯｸM" panose="020B0600000000000000" pitchFamily="50" charset="-128"/>
                          <a:ea typeface="HGPｺﾞｼｯｸM" panose="020B0600000000000000" pitchFamily="50" charset="-128"/>
                        </a:rPr>
                        <a:t>施策の方向性</a:t>
                      </a:r>
                      <a:endParaRPr kumimoji="1" lang="ja-JP" altLang="en-US" sz="1050" u="none" dirty="0">
                        <a:solidFill>
                          <a:schemeClr val="tx1"/>
                        </a:solidFill>
                        <a:latin typeface="HGPｺﾞｼｯｸM" panose="020B0600000000000000" pitchFamily="50" charset="-128"/>
                        <a:ea typeface="HGPｺﾞｼｯｸM" panose="020B0600000000000000" pitchFamily="50" charset="-128"/>
                      </a:endParaRPr>
                    </a:p>
                  </a:txBody>
                  <a:tcPr marL="84406" marR="84406"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lnSpc>
                          <a:spcPct val="100000"/>
                        </a:lnSpc>
                        <a:spcBef>
                          <a:spcPts val="0"/>
                        </a:spcBef>
                        <a:spcAft>
                          <a:spcPts val="0"/>
                        </a:spcAft>
                      </a:pPr>
                      <a:r>
                        <a:rPr kumimoji="1" lang="ja-JP" altLang="en-US" sz="1050" u="none" dirty="0" smtClean="0">
                          <a:solidFill>
                            <a:schemeClr val="tx1"/>
                          </a:solidFill>
                          <a:latin typeface="HGPｺﾞｼｯｸM" panose="020B0600000000000000" pitchFamily="50" charset="-128"/>
                          <a:ea typeface="HGPｺﾞｼｯｸM" panose="020B0600000000000000" pitchFamily="50" charset="-128"/>
                        </a:rPr>
                        <a:t>進捗状況（平成</a:t>
                      </a:r>
                      <a:r>
                        <a:rPr kumimoji="1" lang="en-US" altLang="ja-JP" sz="1050" u="none" dirty="0" smtClean="0">
                          <a:solidFill>
                            <a:schemeClr val="tx1"/>
                          </a:solidFill>
                          <a:latin typeface="HGPｺﾞｼｯｸM" panose="020B0600000000000000" pitchFamily="50" charset="-128"/>
                          <a:ea typeface="HGPｺﾞｼｯｸM" panose="020B0600000000000000" pitchFamily="50" charset="-128"/>
                        </a:rPr>
                        <a:t>28</a:t>
                      </a:r>
                      <a:r>
                        <a:rPr kumimoji="1" lang="ja-JP" altLang="en-US" sz="1050" u="none" dirty="0" smtClean="0">
                          <a:solidFill>
                            <a:schemeClr val="tx1"/>
                          </a:solidFill>
                          <a:latin typeface="HGPｺﾞｼｯｸM" panose="020B0600000000000000" pitchFamily="50" charset="-128"/>
                          <a:ea typeface="HGPｺﾞｼｯｸM" panose="020B0600000000000000" pitchFamily="50" charset="-128"/>
                        </a:rPr>
                        <a:t>年度～）</a:t>
                      </a:r>
                      <a:endParaRPr kumimoji="1" lang="ja-JP" altLang="en-US" sz="1050" u="none" dirty="0">
                        <a:solidFill>
                          <a:schemeClr val="tx1"/>
                        </a:solidFill>
                        <a:latin typeface="HGPｺﾞｼｯｸM" panose="020B0600000000000000" pitchFamily="50" charset="-128"/>
                        <a:ea typeface="HGPｺﾞｼｯｸM" panose="020B0600000000000000" pitchFamily="50" charset="-128"/>
                      </a:endParaRPr>
                    </a:p>
                  </a:txBody>
                  <a:tcPr marL="84406" marR="84406" anchor="ctr">
                    <a:lnL w="12700" cmpd="sng">
                      <a:noFill/>
                    </a:lnL>
                    <a:lnR w="12700" cmpd="sng">
                      <a:noFill/>
                    </a:lnR>
                    <a:lnT w="12700" cmpd="sng">
                      <a:noFill/>
                    </a:lnT>
                    <a:lnB w="38100" cmpd="sng">
                      <a:noFill/>
                    </a:lnB>
                    <a:lnTlToBr w="12700" cmpd="sng">
                      <a:noFill/>
                      <a:prstDash val="solid"/>
                    </a:lnTlToBr>
                    <a:lnBlToTr w="12700" cmpd="sng">
                      <a:noFill/>
                      <a:prstDash val="solid"/>
                    </a:lnBlToTr>
                  </a:tcPr>
                </a:tc>
              </a:tr>
              <a:tr h="180588">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b="1" u="sng" kern="1200" dirty="0" smtClean="0">
                          <a:solidFill>
                            <a:schemeClr val="tx1"/>
                          </a:solidFill>
                          <a:effectLst/>
                          <a:latin typeface="HGPｺﾞｼｯｸM" panose="020B0600000000000000" pitchFamily="50" charset="-128"/>
                          <a:ea typeface="HGPｺﾞｼｯｸM" panose="020B0600000000000000" pitchFamily="50" charset="-128"/>
                          <a:cs typeface="+mn-cs"/>
                        </a:rPr>
                        <a:t>①住宅・建築物の省エネルギー化等の推進</a:t>
                      </a:r>
                      <a:endParaRPr kumimoji="1" lang="en-US" altLang="ja-JP" sz="1050" b="1" u="sng"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00000"/>
                        </a:lnSpc>
                        <a:spcBef>
                          <a:spcPts val="0"/>
                        </a:spcBef>
                        <a:spcAft>
                          <a:spcPts val="0"/>
                        </a:spcAft>
                        <a:buClrTx/>
                        <a:buSzTx/>
                        <a:buFontTx/>
                        <a:buNone/>
                        <a:tabLst/>
                        <a:defRPr/>
                      </a:pP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38100" cmpd="sng">
                      <a:noFill/>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38100" cmpd="sng">
                      <a:noFill/>
                    </a:lnT>
                    <a:lnB w="12700" cap="flat" cmpd="sng" algn="ctr">
                      <a:noFill/>
                      <a:prstDash val="dash"/>
                      <a:round/>
                      <a:headEnd type="none" w="med" len="med"/>
                      <a:tailEnd type="none" w="med" len="med"/>
                    </a:lnB>
                    <a:lnTlToBr w="12700" cmpd="sng">
                      <a:noFill/>
                      <a:prstDash val="solid"/>
                    </a:lnTlToBr>
                    <a:lnBlToTr w="12700" cmpd="sng">
                      <a:noFill/>
                      <a:prstDash val="solid"/>
                    </a:lnBlToTr>
                  </a:tcPr>
                </a:tc>
              </a:tr>
              <a:tr h="1053093">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○「大阪府温暖化の防止等に関する条例」による建築物の環境配慮制度のあり方を検討</a:t>
                      </a: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○環境に配慮した住宅･建築物の普及を促進</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00000"/>
                        </a:lnSpc>
                        <a:spcBef>
                          <a:spcPts val="0"/>
                        </a:spcBef>
                        <a:spcAft>
                          <a:spcPts val="0"/>
                        </a:spcAft>
                        <a:buClrTx/>
                        <a:buSzTx/>
                        <a:buFontTx/>
                        <a:buNone/>
                        <a:tabLst/>
                        <a:defRPr/>
                      </a:pP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・「大阪府温暖化の防止等に関する条例」を改正し、省エネ基準への適合の対象面積拡大と届出建築物全てに工事現場への建築物環境性能表示の掲示を義務化（</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H30.4</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施行）</a:t>
                      </a: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省エネ適合件数</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対象件数（</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10,000㎡</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以上非住宅）：</a:t>
                      </a:r>
                      <a:r>
                        <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30</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件</a:t>
                      </a:r>
                      <a:r>
                        <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/30</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件</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、表示届出件数：</a:t>
                      </a:r>
                      <a:r>
                        <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17</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件</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r>
                      <a:b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b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条例改正説明会</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7</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回　延べ約</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550</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名</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p>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・大阪府・大阪市で「おおさか環境にやさしい建築賞」を実施し、環境に配慮した住宅･建築物の普及を促進　　　</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表彰件数：</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23</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件</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r>
              <a:tr h="125700">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○「建築物省エネ法」等に基づく対象建築物の審査、建築主等への指導及び助言</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・「建築物省エネ法」に基づき、建築物エネルギー消費性能向上計画を認定</a:t>
                      </a: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認定：</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4</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件</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r>
              <a:tr h="274280">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○「エコまち法」に基づき、民間住宅・建築物等の低炭素化に向けた取組みを促進</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・「都市の低炭素化の促進に関する法律（エコまち法）」に基づき、低炭素建築物を認定</a:t>
                      </a: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認定：</a:t>
                      </a:r>
                      <a:r>
                        <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53</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件</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r>
              <a:tr h="494868">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○住宅性能表示制度や長期優良住宅の普及啓発を行うなど、住宅の環境配慮を誘導する施策をより一層推進</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・長期優良住宅の普及の促進に関する法律」に基づき、「長期優良住宅建築等計画」を認定</a:t>
                      </a: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認定：</a:t>
                      </a:r>
                      <a:r>
                        <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2,248</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件</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p>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・長期優良住宅等についての説明を記載したパンフレット「なんでやねん？省エネ住宅」を配布し、府民に対する普及・啓発を実施</a:t>
                      </a: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r>
              <a:tr h="233863">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○省エネ住宅の快適性や健康面、経済面などのメリットを周知し、新築住宅の省エネルギー化や既存住宅の断熱改修などを促進</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・一般財団法人大阪住宅センター、公益社団法人大阪府建築士会と連携し、国交省補助事業を活用して、中小工務店等向け省エネ技術講習会を開催</a:t>
                      </a:r>
                    </a:p>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住宅省エネルギー技術講習会受講者：</a:t>
                      </a:r>
                      <a:r>
                        <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1,852</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名</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r>
              <a:tr h="230435">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○府有建築物のライフサイクルを通じた</a:t>
                      </a:r>
                      <a:r>
                        <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CO2</a:t>
                      </a: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削減や省エネルギー等に配慮した施設整備</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・「新・大阪府ＥＳＣＯアクションプラン」に基づき、</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ESCO</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事業の公募、省エネ提案型総合評価入札を実施</a:t>
                      </a: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【ESCO</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事業の実施：</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７事業</a:t>
                      </a:r>
                      <a:r>
                        <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29</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施設</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、省エネ提案型総合評価入札の実施：</a:t>
                      </a:r>
                      <a:r>
                        <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5</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件</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r>
              <a:tr h="1053093">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○民間建築物の建築物環境配慮制度の更なる充実</a:t>
                      </a: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○「新・大阪府</a:t>
                      </a:r>
                      <a:r>
                        <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ESCO</a:t>
                      </a: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アクションプラン」の推進や「大阪府ビル省エネ度判定制度」による省エネルギー改修や</a:t>
                      </a:r>
                      <a:r>
                        <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ESCO</a:t>
                      </a: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事業の普及を促進</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00000"/>
                        </a:lnSpc>
                        <a:spcBef>
                          <a:spcPts val="0"/>
                        </a:spcBef>
                        <a:spcAft>
                          <a:spcPts val="0"/>
                        </a:spcAft>
                        <a:buClrTx/>
                        <a:buSzTx/>
                        <a:buFontTx/>
                        <a:buNone/>
                        <a:tabLst/>
                        <a:defRPr/>
                      </a:pP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再掲</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「大阪府温暖化の防止等に関する条例」を改正し、省エネ基準への適合の対象面積拡大と届出建築物全てに工事現場への建築物環境性能表示の掲示を義務化（</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H30.4</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施行）</a:t>
                      </a: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省エネ適合件数</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対象件数（</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10,000㎡</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以上非住宅）：</a:t>
                      </a:r>
                      <a:r>
                        <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30</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件</a:t>
                      </a:r>
                      <a:r>
                        <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/30</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件</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、表示届出件数：</a:t>
                      </a:r>
                      <a:r>
                        <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17</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件</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、条例改正説明会</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7</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回　延べ約</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550</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名</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ESCO</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事業や大阪府ビル省エネ度判定制度の説明会を開催</a:t>
                      </a: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説明会の開催：</a:t>
                      </a:r>
                      <a:r>
                        <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5</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回</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p>
                  </a:txBody>
                  <a:tcPr marL="84406" marR="84406">
                    <a:lnL w="12700" cmpd="sng">
                      <a:noFill/>
                    </a:lnL>
                    <a:lnR w="12700" cmpd="sng">
                      <a:noFill/>
                    </a:lnR>
                    <a:lnT w="12700" cap="flat" cmpd="sng" algn="ctr">
                      <a:noFill/>
                      <a:prstDash val="dash"/>
                      <a:round/>
                      <a:headEnd type="none" w="med" len="med"/>
                      <a:tailEnd type="none" w="med" len="med"/>
                    </a:lnT>
                    <a:lnB w="12700" cmpd="sng">
                      <a:noFill/>
                    </a:lnB>
                    <a:lnTlToBr w="12700" cmpd="sng">
                      <a:noFill/>
                      <a:prstDash val="solid"/>
                    </a:lnTlToBr>
                    <a:lnBlToTr w="12700" cmpd="sng">
                      <a:noFill/>
                      <a:prstDash val="solid"/>
                    </a:lnBlToTr>
                  </a:tcPr>
                </a:tc>
              </a:tr>
            </a:tbl>
          </a:graphicData>
        </a:graphic>
      </p:graphicFrame>
      <p:sp>
        <p:nvSpPr>
          <p:cNvPr id="9" name="テキスト ボックス 8"/>
          <p:cNvSpPr txBox="1"/>
          <p:nvPr/>
        </p:nvSpPr>
        <p:spPr>
          <a:xfrm>
            <a:off x="35496" y="525957"/>
            <a:ext cx="4093378" cy="242586"/>
          </a:xfrm>
          <a:prstGeom prst="roundRect">
            <a:avLst/>
          </a:prstGeom>
          <a:solidFill>
            <a:schemeClr val="bg1"/>
          </a:solidFill>
          <a:ln>
            <a:solidFill>
              <a:schemeClr val="tx1">
                <a:lumMod val="50000"/>
                <a:lumOff val="50000"/>
              </a:schemeClr>
            </a:solidFill>
          </a:ln>
        </p:spPr>
        <p:txBody>
          <a:bodyPr wrap="square" lIns="35996" tIns="35996" rIns="35996" bIns="35996" rtlCol="0" anchor="ctr">
            <a:noAutofit/>
          </a:bodyPr>
          <a:lstStyle/>
          <a:p>
            <a:r>
              <a:rPr lang="ja-JP" altLang="en-US" sz="1200" b="1" dirty="0">
                <a:latin typeface="HGPｺﾞｼｯｸM" panose="020B0600000000000000" pitchFamily="50" charset="-128"/>
                <a:ea typeface="HGPｺﾞｼｯｸM" panose="020B0600000000000000" pitchFamily="50" charset="-128"/>
              </a:rPr>
              <a:t>（２）環境にやさしく快適な住宅・建築物の普及</a:t>
            </a:r>
          </a:p>
        </p:txBody>
      </p:sp>
      <p:sp>
        <p:nvSpPr>
          <p:cNvPr id="7" name="スライド番号プレースホルダー 3"/>
          <p:cNvSpPr>
            <a:spLocks noGrp="1"/>
          </p:cNvSpPr>
          <p:nvPr>
            <p:ph type="sldNum" sz="quarter" idx="12"/>
          </p:nvPr>
        </p:nvSpPr>
        <p:spPr>
          <a:xfrm>
            <a:off x="8368281" y="6597352"/>
            <a:ext cx="775471" cy="270321"/>
          </a:xfrm>
        </p:spPr>
        <p:txBody>
          <a:bodyPr/>
          <a:lstStyle/>
          <a:p>
            <a:fld id="{6C81B660-91B5-4B89-8AE3-65DE466522A0}" type="slidenum">
              <a:rPr kumimoji="1" lang="ja-JP" altLang="en-US"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34</a:t>
            </a:fld>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Rectangle 1"/>
          <p:cNvSpPr>
            <a:spLocks noChangeArrowheads="1"/>
          </p:cNvSpPr>
          <p:nvPr/>
        </p:nvSpPr>
        <p:spPr bwMode="auto">
          <a:xfrm>
            <a:off x="0" y="1"/>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３．環境にやさしく快適にくらすことができる住まいと都市の実現</a:t>
            </a:r>
            <a:endPar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65570300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 7"/>
          <p:cNvGraphicFramePr>
            <a:graphicFrameLocks noGrp="1"/>
          </p:cNvGraphicFramePr>
          <p:nvPr>
            <p:extLst>
              <p:ext uri="{D42A27DB-BD31-4B8C-83A1-F6EECF244321}">
                <p14:modId xmlns:p14="http://schemas.microsoft.com/office/powerpoint/2010/main" val="1074622507"/>
              </p:ext>
            </p:extLst>
          </p:nvPr>
        </p:nvGraphicFramePr>
        <p:xfrm>
          <a:off x="122671" y="908720"/>
          <a:ext cx="8898657" cy="4434840"/>
        </p:xfrm>
        <a:graphic>
          <a:graphicData uri="http://schemas.openxmlformats.org/drawingml/2006/table">
            <a:tbl>
              <a:tblPr firstRow="1" bandRow="1">
                <a:tableStyleId>{5C22544A-7EE6-4342-B048-85BDC9FD1C3A}</a:tableStyleId>
              </a:tblPr>
              <a:tblGrid>
                <a:gridCol w="2698204"/>
                <a:gridCol w="6200453"/>
              </a:tblGrid>
              <a:tr h="172476">
                <a:tc>
                  <a:txBody>
                    <a:bodyPr/>
                    <a:lstStyle/>
                    <a:p>
                      <a:pPr algn="ctr">
                        <a:lnSpc>
                          <a:spcPct val="100000"/>
                        </a:lnSpc>
                        <a:spcBef>
                          <a:spcPts val="0"/>
                        </a:spcBef>
                        <a:spcAft>
                          <a:spcPts val="0"/>
                        </a:spcAft>
                      </a:pPr>
                      <a:r>
                        <a:rPr kumimoji="1" lang="ja-JP" altLang="en-US" sz="1050" u="none" dirty="0" smtClean="0">
                          <a:latin typeface="HGPｺﾞｼｯｸM" panose="020B0600000000000000" pitchFamily="50" charset="-128"/>
                          <a:ea typeface="HGPｺﾞｼｯｸM" panose="020B0600000000000000" pitchFamily="50" charset="-128"/>
                        </a:rPr>
                        <a:t>施策の方向性</a:t>
                      </a:r>
                      <a:endParaRPr kumimoji="1" lang="ja-JP" altLang="en-US" sz="1050" u="none" dirty="0">
                        <a:latin typeface="HGPｺﾞｼｯｸM" panose="020B0600000000000000" pitchFamily="50" charset="-128"/>
                        <a:ea typeface="HGPｺﾞｼｯｸM" panose="020B0600000000000000" pitchFamily="50" charset="-128"/>
                      </a:endParaRPr>
                    </a:p>
                  </a:txBody>
                  <a:tcPr marL="84406" marR="84406"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lnSpc>
                          <a:spcPct val="100000"/>
                        </a:lnSpc>
                        <a:spcBef>
                          <a:spcPts val="0"/>
                        </a:spcBef>
                        <a:spcAft>
                          <a:spcPts val="0"/>
                        </a:spcAft>
                      </a:pPr>
                      <a:r>
                        <a:rPr kumimoji="1" lang="ja-JP" altLang="en-US" sz="1050" u="none" dirty="0" smtClean="0">
                          <a:latin typeface="HGPｺﾞｼｯｸM" panose="020B0600000000000000" pitchFamily="50" charset="-128"/>
                          <a:ea typeface="HGPｺﾞｼｯｸM" panose="020B0600000000000000" pitchFamily="50" charset="-128"/>
                        </a:rPr>
                        <a:t>進捗状況（平成</a:t>
                      </a:r>
                      <a:r>
                        <a:rPr kumimoji="1" lang="en-US" altLang="ja-JP" sz="1050" u="none" dirty="0" smtClean="0">
                          <a:latin typeface="HGPｺﾞｼｯｸM" panose="020B0600000000000000" pitchFamily="50" charset="-128"/>
                          <a:ea typeface="HGPｺﾞｼｯｸM" panose="020B0600000000000000" pitchFamily="50" charset="-128"/>
                        </a:rPr>
                        <a:t>28</a:t>
                      </a:r>
                      <a:r>
                        <a:rPr kumimoji="1" lang="ja-JP" altLang="en-US" sz="1050" u="none" dirty="0" smtClean="0">
                          <a:latin typeface="HGPｺﾞｼｯｸM" panose="020B0600000000000000" pitchFamily="50" charset="-128"/>
                          <a:ea typeface="HGPｺﾞｼｯｸM" panose="020B0600000000000000" pitchFamily="50" charset="-128"/>
                        </a:rPr>
                        <a:t>年度～）</a:t>
                      </a:r>
                      <a:endParaRPr kumimoji="1" lang="ja-JP" altLang="en-US" sz="1050" u="none" dirty="0">
                        <a:latin typeface="HGPｺﾞｼｯｸM" panose="020B0600000000000000" pitchFamily="50" charset="-128"/>
                        <a:ea typeface="HGPｺﾞｼｯｸM" panose="020B0600000000000000" pitchFamily="50" charset="-128"/>
                      </a:endParaRPr>
                    </a:p>
                  </a:txBody>
                  <a:tcPr marL="84406" marR="84406" anchor="ctr">
                    <a:lnL w="12700" cmpd="sng">
                      <a:noFill/>
                    </a:lnL>
                    <a:lnR w="12700" cmpd="sng">
                      <a:noFill/>
                    </a:lnR>
                    <a:lnT w="12700" cmpd="sng">
                      <a:noFill/>
                    </a:lnT>
                    <a:lnB w="38100" cmpd="sng">
                      <a:noFill/>
                    </a:lnB>
                    <a:lnTlToBr w="12700" cmpd="sng">
                      <a:noFill/>
                      <a:prstDash val="solid"/>
                    </a:lnTlToBr>
                    <a:lnBlToTr w="12700" cmpd="sng">
                      <a:noFill/>
                      <a:prstDash val="solid"/>
                    </a:lnBlToTr>
                  </a:tcPr>
                </a:tc>
              </a:tr>
              <a:tr h="180588">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b="1" u="sng" kern="1200" dirty="0" smtClean="0">
                          <a:solidFill>
                            <a:schemeClr val="tx1"/>
                          </a:solidFill>
                          <a:effectLst/>
                          <a:latin typeface="HGPｺﾞｼｯｸM" panose="020B0600000000000000" pitchFamily="50" charset="-128"/>
                          <a:ea typeface="HGPｺﾞｼｯｸM" panose="020B0600000000000000" pitchFamily="50" charset="-128"/>
                          <a:cs typeface="+mn-cs"/>
                        </a:rPr>
                        <a:t>①住宅・建築物の省エネルギー化等の推進</a:t>
                      </a:r>
                      <a:endParaRPr kumimoji="1" lang="en-US" altLang="ja-JP" sz="1050" b="1" u="sng"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00000"/>
                        </a:lnSpc>
                        <a:spcBef>
                          <a:spcPts val="0"/>
                        </a:spcBef>
                        <a:spcAft>
                          <a:spcPts val="0"/>
                        </a:spcAft>
                        <a:buClrTx/>
                        <a:buSzTx/>
                        <a:buFontTx/>
                        <a:buNone/>
                        <a:tabLst/>
                        <a:defRPr/>
                      </a:pP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38100" cmpd="sng">
                      <a:noFill/>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38100" cmpd="sng">
                      <a:noFill/>
                    </a:lnT>
                    <a:lnB w="12700" cap="flat" cmpd="sng" algn="ctr">
                      <a:noFill/>
                      <a:prstDash val="dash"/>
                      <a:round/>
                      <a:headEnd type="none" w="med" len="med"/>
                      <a:tailEnd type="none" w="med" len="med"/>
                    </a:lnB>
                    <a:lnTlToBr w="12700" cmpd="sng">
                      <a:noFill/>
                      <a:prstDash val="solid"/>
                    </a:lnTlToBr>
                    <a:lnBlToTr w="12700" cmpd="sng">
                      <a:noFill/>
                      <a:prstDash val="solid"/>
                    </a:lnBlToTr>
                  </a:tcPr>
                </a:tc>
              </a:tr>
              <a:tr h="1053093">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○「おおさかスマートエネルギーセンター」による省エネ設備・機器の住宅・建築物等への導入を促進</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○再生可能エネルギーの普及拡大</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00000"/>
                        </a:lnSpc>
                        <a:spcBef>
                          <a:spcPts val="0"/>
                        </a:spcBef>
                        <a:spcAft>
                          <a:spcPts val="0"/>
                        </a:spcAft>
                        <a:buClrTx/>
                        <a:buSzTx/>
                        <a:buFontTx/>
                        <a:buNone/>
                        <a:tabLst/>
                        <a:defRPr/>
                      </a:pP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・府民、事業者からの省エネ・創エネ・節電等に係る相談窓口を設置し、相談・問い合わせ等にワンストップで対応</a:t>
                      </a:r>
                    </a:p>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窓口への相談件数</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:712</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件</a:t>
                      </a:r>
                      <a:r>
                        <a:rPr kumimoji="1" lang="ja-JP" altLang="en-US" sz="1050" b="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（平成</a:t>
                      </a:r>
                      <a:r>
                        <a:rPr kumimoji="1" lang="en-US" altLang="ja-JP" sz="1050" b="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28</a:t>
                      </a:r>
                      <a:r>
                        <a:rPr kumimoji="1" lang="ja-JP" altLang="en-US" sz="1050" b="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年度）、</a:t>
                      </a:r>
                      <a:r>
                        <a:rPr kumimoji="1" lang="en-US" altLang="ja-JP" sz="1050" b="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778</a:t>
                      </a:r>
                      <a:r>
                        <a:rPr kumimoji="1" lang="ja-JP" altLang="en-US" sz="1050" b="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件</a:t>
                      </a:r>
                      <a:r>
                        <a:rPr kumimoji="1" lang="ja-JP" altLang="en-US" sz="1050" b="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（平成</a:t>
                      </a:r>
                      <a:r>
                        <a:rPr kumimoji="1" lang="en-US" altLang="ja-JP" sz="1050" b="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29</a:t>
                      </a:r>
                      <a:r>
                        <a:rPr kumimoji="1" lang="ja-JP" altLang="en-US" sz="1050" b="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年</a:t>
                      </a:r>
                      <a:r>
                        <a:rPr kumimoji="1" lang="ja-JP" altLang="en-US" sz="1050" b="0" u="none"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度</a:t>
                      </a:r>
                      <a:r>
                        <a:rPr kumimoji="1" lang="ja-JP" altLang="en-US" sz="1050" b="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p>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・国や市町村の補助金等の支援制度を府</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HP</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等で、タイムリーに発信</a:t>
                      </a: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省エネセミナーへの講師派遣や出前講座</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:69</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件</a:t>
                      </a:r>
                      <a:r>
                        <a:rPr kumimoji="1" lang="ja-JP" altLang="en-US" sz="1050" b="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（平成</a:t>
                      </a:r>
                      <a:r>
                        <a:rPr kumimoji="1" lang="en-US" altLang="ja-JP" sz="1050" b="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28</a:t>
                      </a:r>
                      <a:r>
                        <a:rPr kumimoji="1" lang="ja-JP" altLang="en-US" sz="1050" b="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年度）、</a:t>
                      </a:r>
                      <a:r>
                        <a:rPr kumimoji="1" lang="en-US" altLang="ja-JP" sz="1050" b="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56</a:t>
                      </a:r>
                      <a:r>
                        <a:rPr kumimoji="1" lang="ja-JP" altLang="en-US" sz="1050" b="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件</a:t>
                      </a:r>
                      <a:r>
                        <a:rPr kumimoji="1" lang="ja-JP" altLang="en-US" sz="1050" b="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（平成</a:t>
                      </a:r>
                      <a:r>
                        <a:rPr kumimoji="1" lang="en-US" altLang="ja-JP" sz="1050" b="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29</a:t>
                      </a:r>
                      <a:r>
                        <a:rPr kumimoji="1" lang="ja-JP" altLang="en-US" sz="1050" b="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年</a:t>
                      </a:r>
                      <a:r>
                        <a:rPr kumimoji="1" lang="ja-JP" altLang="en-US" sz="1050" b="0" u="none"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度</a:t>
                      </a:r>
                      <a:r>
                        <a:rPr kumimoji="1" lang="ja-JP" altLang="en-US" sz="1050" b="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p>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・セミナー開催や各種講座での講演、パブリックイベント・府市主催イベントへの出展を通して府民・事業者への再生可能エネルギー等の普及促進及び省エネ対策の実施を促進</a:t>
                      </a:r>
                    </a:p>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省エネセミナーへの講師派遣や出前講座</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:69</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件</a:t>
                      </a:r>
                      <a:r>
                        <a:rPr kumimoji="1" lang="ja-JP" altLang="en-US" sz="1050" b="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（平成</a:t>
                      </a:r>
                      <a:r>
                        <a:rPr kumimoji="1" lang="en-US" altLang="ja-JP" sz="1050" b="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28</a:t>
                      </a:r>
                      <a:r>
                        <a:rPr kumimoji="1" lang="ja-JP" altLang="en-US" sz="1050" b="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年度）、</a:t>
                      </a:r>
                      <a:r>
                        <a:rPr kumimoji="1" lang="en-US" altLang="ja-JP" sz="1050" b="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56</a:t>
                      </a:r>
                      <a:r>
                        <a:rPr kumimoji="1" lang="ja-JP" altLang="en-US" sz="1050" b="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件</a:t>
                      </a:r>
                      <a:r>
                        <a:rPr kumimoji="1" lang="ja-JP" altLang="en-US" sz="1050" b="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（平成</a:t>
                      </a:r>
                      <a:r>
                        <a:rPr kumimoji="1" lang="en-US" altLang="ja-JP" sz="1050" b="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29</a:t>
                      </a:r>
                      <a:r>
                        <a:rPr kumimoji="1" lang="ja-JP" altLang="en-US" sz="1050" b="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年</a:t>
                      </a:r>
                      <a:r>
                        <a:rPr kumimoji="1" lang="ja-JP" altLang="en-US" sz="1050" b="0" u="none"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度</a:t>
                      </a:r>
                      <a:r>
                        <a:rPr kumimoji="1" lang="ja-JP" altLang="en-US" sz="1050" b="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啓発イベントの出展</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:4</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件</a:t>
                      </a:r>
                      <a:r>
                        <a:rPr kumimoji="1" lang="ja-JP" altLang="en-US" sz="1050" b="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（平成</a:t>
                      </a:r>
                      <a:r>
                        <a:rPr kumimoji="1" lang="en-US" altLang="ja-JP" sz="1050" b="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28</a:t>
                      </a:r>
                      <a:r>
                        <a:rPr kumimoji="1" lang="ja-JP" altLang="en-US" sz="1050" b="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年度）、</a:t>
                      </a:r>
                      <a:r>
                        <a:rPr kumimoji="1" lang="en-US" altLang="ja-JP" sz="1050" b="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8</a:t>
                      </a:r>
                      <a:r>
                        <a:rPr kumimoji="1" lang="ja-JP" altLang="en-US" sz="1050" b="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件（平成</a:t>
                      </a:r>
                      <a:r>
                        <a:rPr kumimoji="1" lang="en-US" altLang="ja-JP" sz="1050" b="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29</a:t>
                      </a:r>
                      <a:r>
                        <a:rPr kumimoji="1" lang="ja-JP" altLang="en-US" sz="1050" b="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年</a:t>
                      </a:r>
                      <a:r>
                        <a:rPr kumimoji="1" lang="ja-JP" altLang="en-US" sz="1050" b="0" u="none"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度</a:t>
                      </a:r>
                      <a:r>
                        <a:rPr kumimoji="1" lang="ja-JP" altLang="en-US" sz="1050" b="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p>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セミナー開催</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:5</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回</a:t>
                      </a:r>
                      <a:r>
                        <a:rPr kumimoji="1" lang="ja-JP" altLang="en-US" sz="1050" b="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（平成</a:t>
                      </a:r>
                      <a:r>
                        <a:rPr kumimoji="1" lang="en-US" altLang="ja-JP" sz="1050" b="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28</a:t>
                      </a:r>
                      <a:r>
                        <a:rPr kumimoji="1" lang="ja-JP" altLang="en-US" sz="1050" b="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年度）、</a:t>
                      </a:r>
                      <a:r>
                        <a:rPr kumimoji="1" lang="en-US" altLang="ja-JP" sz="1050" b="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3</a:t>
                      </a:r>
                      <a:r>
                        <a:rPr kumimoji="1" lang="ja-JP" altLang="en-US" sz="1050" b="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回</a:t>
                      </a:r>
                      <a:r>
                        <a:rPr kumimoji="1" lang="ja-JP" altLang="en-US" sz="1050" b="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（平成</a:t>
                      </a:r>
                      <a:r>
                        <a:rPr kumimoji="1" lang="en-US" altLang="ja-JP" sz="1050" b="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29</a:t>
                      </a:r>
                      <a:r>
                        <a:rPr kumimoji="1" lang="ja-JP" altLang="en-US" sz="1050" b="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年</a:t>
                      </a:r>
                      <a:r>
                        <a:rPr kumimoji="1" lang="ja-JP" altLang="en-US" sz="1050" b="0" u="none"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度</a:t>
                      </a:r>
                      <a:r>
                        <a:rPr kumimoji="1" lang="ja-JP" altLang="en-US" sz="1050" b="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p>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・連携機関の省エネ専門員等が事業所に直接訪問して、省エネの手法や運用改善を提案する「省エネ診断」を無料で実施</a:t>
                      </a:r>
                    </a:p>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・「おおさか版</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BEMS</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事業者」として、中小事業者等に電力需要のピークシフトや省エネのための具体的な方法を提案する事業者を登録</a:t>
                      </a: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b="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太陽光発電設備の初期費用の負担を軽減するため、「創</a:t>
                      </a:r>
                      <a:r>
                        <a:rPr kumimoji="1" lang="ja-JP" altLang="en-US" sz="1050" b="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エネ設備及び省エネ機器設置特別融資事業」（平成</a:t>
                      </a:r>
                      <a:r>
                        <a:rPr kumimoji="1" lang="en-US" altLang="ja-JP" sz="1050" b="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28</a:t>
                      </a:r>
                      <a:r>
                        <a:rPr kumimoji="1" lang="ja-JP" altLang="en-US" sz="1050" b="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年度で新規申込終了）や「大阪府</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低利ソーラークレジット事業」を提供</a:t>
                      </a:r>
                    </a:p>
                    <a:p>
                      <a:pPr marL="92075" indent="-92075" algn="l">
                        <a:lnSpc>
                          <a:spcPct val="1000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・府民が安心して太陽光パネルを設置できるよう、一定の基準を満たした民間事業者を登録して公表する「太陽光パネル設置者普及啓発事業」を実施</a:t>
                      </a:r>
                    </a:p>
                    <a:p>
                      <a:pPr marL="92075" indent="-92075" algn="l">
                        <a:lnSpc>
                          <a:spcPct val="1000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・発電量、設置費用、利用できる助成制度などを一元化して入手できる「太陽光発電シミュレーションシステム」を提供</a:t>
                      </a: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b="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b="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ZEH</a:t>
                      </a:r>
                      <a:r>
                        <a:rPr kumimoji="1" lang="ja-JP" altLang="en-US" sz="1050" b="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（ネット・ゼロ・エネルギー・ハウス）の普及を支援。（平成</a:t>
                      </a:r>
                      <a:r>
                        <a:rPr kumimoji="1" lang="en-US" altLang="ja-JP" sz="1050" b="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29</a:t>
                      </a:r>
                      <a:r>
                        <a:rPr kumimoji="1" lang="ja-JP" altLang="en-US" sz="1050" b="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年度から実施）</a:t>
                      </a: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ct val="1000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住宅用太陽光発電の導入実績：</a:t>
                      </a:r>
                      <a:r>
                        <a:rPr kumimoji="1" lang="en-US" altLang="ja-JP" sz="1050" b="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3.5</a:t>
                      </a:r>
                      <a:r>
                        <a:rPr kumimoji="1" lang="ja-JP" altLang="en-US" sz="1050" b="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万</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kW</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（平成</a:t>
                      </a:r>
                      <a:r>
                        <a:rPr kumimoji="1" lang="en-US" altLang="ja-JP" sz="1050" b="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28</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年</a:t>
                      </a:r>
                      <a:r>
                        <a:rPr kumimoji="1" lang="ja-JP" altLang="en-US" sz="1050" b="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度</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ja-JP" altLang="en-US" sz="1050" b="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平成</a:t>
                      </a:r>
                      <a:r>
                        <a:rPr kumimoji="1" lang="en-US" altLang="ja-JP" sz="1050" b="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28</a:t>
                      </a:r>
                      <a:r>
                        <a:rPr kumimoji="1" lang="ja-JP" altLang="en-US" sz="1050" b="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年度末までの導入累計</a:t>
                      </a:r>
                      <a:r>
                        <a:rPr kumimoji="1" lang="en-US" altLang="ja-JP" sz="1050" b="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36.5</a:t>
                      </a:r>
                      <a:r>
                        <a:rPr kumimoji="1" lang="ja-JP" altLang="en-US" sz="1050" b="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万</a:t>
                      </a:r>
                      <a:r>
                        <a:rPr kumimoji="1" lang="en-US" altLang="ja-JP" sz="1050" b="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kW</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p>
                  </a:txBody>
                  <a:tcPr marL="84406" marR="84406">
                    <a:lnL w="12700" cmpd="sng">
                      <a:noFill/>
                    </a:lnL>
                    <a:lnR w="12700" cmpd="sng">
                      <a:noFill/>
                    </a:lnR>
                    <a:lnT w="12700" cap="flat" cmpd="sng" algn="ctr">
                      <a:noFill/>
                      <a:prstDash val="dash"/>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9" name="テキスト ボックス 8"/>
          <p:cNvSpPr txBox="1"/>
          <p:nvPr/>
        </p:nvSpPr>
        <p:spPr>
          <a:xfrm>
            <a:off x="35496" y="525957"/>
            <a:ext cx="4093378" cy="242586"/>
          </a:xfrm>
          <a:prstGeom prst="roundRect">
            <a:avLst/>
          </a:prstGeom>
          <a:solidFill>
            <a:schemeClr val="bg1"/>
          </a:solidFill>
          <a:ln>
            <a:solidFill>
              <a:schemeClr val="tx1">
                <a:lumMod val="50000"/>
                <a:lumOff val="50000"/>
              </a:schemeClr>
            </a:solidFill>
          </a:ln>
        </p:spPr>
        <p:txBody>
          <a:bodyPr wrap="square" lIns="35996" tIns="35996" rIns="35996" bIns="35996" rtlCol="0" anchor="ctr">
            <a:noAutofit/>
          </a:bodyPr>
          <a:lstStyle/>
          <a:p>
            <a:r>
              <a:rPr lang="ja-JP" altLang="en-US" sz="1200" b="1" dirty="0">
                <a:latin typeface="HGPｺﾞｼｯｸM" panose="020B0600000000000000" pitchFamily="50" charset="-128"/>
                <a:ea typeface="HGPｺﾞｼｯｸM" panose="020B0600000000000000" pitchFamily="50" charset="-128"/>
              </a:rPr>
              <a:t>（２）環境にやさしく快適な住宅・建築物の普及</a:t>
            </a:r>
          </a:p>
        </p:txBody>
      </p:sp>
      <p:sp>
        <p:nvSpPr>
          <p:cNvPr id="7" name="スライド番号プレースホルダー 3"/>
          <p:cNvSpPr>
            <a:spLocks noGrp="1"/>
          </p:cNvSpPr>
          <p:nvPr>
            <p:ph type="sldNum" sz="quarter" idx="12"/>
          </p:nvPr>
        </p:nvSpPr>
        <p:spPr>
          <a:xfrm>
            <a:off x="8368281" y="6597352"/>
            <a:ext cx="775471" cy="270321"/>
          </a:xfrm>
        </p:spPr>
        <p:txBody>
          <a:bodyPr/>
          <a:lstStyle/>
          <a:p>
            <a:fld id="{6C81B660-91B5-4B89-8AE3-65DE466522A0}" type="slidenum">
              <a:rPr kumimoji="1" lang="ja-JP" altLang="en-US"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35</a:t>
            </a:fld>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Rectangle 1"/>
          <p:cNvSpPr>
            <a:spLocks noChangeArrowheads="1"/>
          </p:cNvSpPr>
          <p:nvPr/>
        </p:nvSpPr>
        <p:spPr bwMode="auto">
          <a:xfrm>
            <a:off x="0" y="1"/>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３．環境にやさしく快適にくらすことができる住まいと都市の実現</a:t>
            </a:r>
            <a:endPar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40279730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1094646079"/>
              </p:ext>
            </p:extLst>
          </p:nvPr>
        </p:nvGraphicFramePr>
        <p:xfrm>
          <a:off x="122671" y="4005064"/>
          <a:ext cx="8898657" cy="2898553"/>
        </p:xfrm>
        <a:graphic>
          <a:graphicData uri="http://schemas.openxmlformats.org/drawingml/2006/table">
            <a:tbl>
              <a:tblPr firstRow="1" bandRow="1">
                <a:tableStyleId>{5C22544A-7EE6-4342-B048-85BDC9FD1C3A}</a:tableStyleId>
              </a:tblPr>
              <a:tblGrid>
                <a:gridCol w="2698204"/>
                <a:gridCol w="6200453"/>
              </a:tblGrid>
              <a:tr h="129064">
                <a:tc>
                  <a:txBody>
                    <a:bodyPr/>
                    <a:lstStyle/>
                    <a:p>
                      <a:pPr algn="ctr">
                        <a:lnSpc>
                          <a:spcPct val="100000"/>
                        </a:lnSpc>
                        <a:spcBef>
                          <a:spcPts val="0"/>
                        </a:spcBef>
                        <a:spcAft>
                          <a:spcPts val="0"/>
                        </a:spcAft>
                      </a:pPr>
                      <a:r>
                        <a:rPr kumimoji="1" lang="ja-JP" altLang="en-US" sz="1050" u="none" dirty="0" smtClean="0">
                          <a:latin typeface="HGPｺﾞｼｯｸM" panose="020B0600000000000000" pitchFamily="50" charset="-128"/>
                          <a:ea typeface="HGPｺﾞｼｯｸM" panose="020B0600000000000000" pitchFamily="50" charset="-128"/>
                        </a:rPr>
                        <a:t>施策の方向性</a:t>
                      </a:r>
                      <a:endParaRPr kumimoji="1" lang="ja-JP" altLang="en-US" sz="1050" u="none" dirty="0">
                        <a:latin typeface="HGPｺﾞｼｯｸM" panose="020B0600000000000000" pitchFamily="50" charset="-128"/>
                        <a:ea typeface="HGPｺﾞｼｯｸM" panose="020B0600000000000000" pitchFamily="50" charset="-128"/>
                      </a:endParaRPr>
                    </a:p>
                  </a:txBody>
                  <a:tcPr marL="84406" marR="84406"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lnSpc>
                          <a:spcPct val="100000"/>
                        </a:lnSpc>
                        <a:spcBef>
                          <a:spcPts val="0"/>
                        </a:spcBef>
                        <a:spcAft>
                          <a:spcPts val="0"/>
                        </a:spcAft>
                      </a:pPr>
                      <a:r>
                        <a:rPr kumimoji="1" lang="ja-JP" altLang="en-US" sz="1050" u="none" dirty="0" smtClean="0">
                          <a:latin typeface="HGPｺﾞｼｯｸM" panose="020B0600000000000000" pitchFamily="50" charset="-128"/>
                          <a:ea typeface="HGPｺﾞｼｯｸM" panose="020B0600000000000000" pitchFamily="50" charset="-128"/>
                        </a:rPr>
                        <a:t>進捗状況（平成</a:t>
                      </a:r>
                      <a:r>
                        <a:rPr kumimoji="1" lang="en-US" altLang="ja-JP" sz="1050" u="none" dirty="0" smtClean="0">
                          <a:latin typeface="HGPｺﾞｼｯｸM" panose="020B0600000000000000" pitchFamily="50" charset="-128"/>
                          <a:ea typeface="HGPｺﾞｼｯｸM" panose="020B0600000000000000" pitchFamily="50" charset="-128"/>
                        </a:rPr>
                        <a:t>28</a:t>
                      </a:r>
                      <a:r>
                        <a:rPr kumimoji="1" lang="ja-JP" altLang="en-US" sz="1050" u="none" dirty="0" smtClean="0">
                          <a:latin typeface="HGPｺﾞｼｯｸM" panose="020B0600000000000000" pitchFamily="50" charset="-128"/>
                          <a:ea typeface="HGPｺﾞｼｯｸM" panose="020B0600000000000000" pitchFamily="50" charset="-128"/>
                        </a:rPr>
                        <a:t>年度～）</a:t>
                      </a:r>
                      <a:endParaRPr kumimoji="1" lang="ja-JP" altLang="en-US" sz="1050" u="none" dirty="0">
                        <a:latin typeface="HGPｺﾞｼｯｸM" panose="020B0600000000000000" pitchFamily="50" charset="-128"/>
                        <a:ea typeface="HGPｺﾞｼｯｸM" panose="020B0600000000000000" pitchFamily="50" charset="-128"/>
                      </a:endParaRPr>
                    </a:p>
                  </a:txBody>
                  <a:tcPr marL="84406" marR="84406" anchor="ctr">
                    <a:lnL w="12700" cmpd="sng">
                      <a:noFill/>
                    </a:lnL>
                    <a:lnR w="12700" cmpd="sng">
                      <a:noFill/>
                    </a:lnR>
                    <a:lnT w="12700" cmpd="sng">
                      <a:noFill/>
                    </a:lnT>
                    <a:lnB w="38100" cmpd="sng">
                      <a:noFill/>
                    </a:lnB>
                    <a:lnTlToBr w="12700" cmpd="sng">
                      <a:noFill/>
                      <a:prstDash val="solid"/>
                    </a:lnTlToBr>
                    <a:lnBlToTr w="12700" cmpd="sng">
                      <a:noFill/>
                      <a:prstDash val="solid"/>
                    </a:lnBlToTr>
                  </a:tcPr>
                </a:tc>
              </a:tr>
              <a:tr h="0">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b="1" u="sng" kern="1200" dirty="0" smtClean="0">
                          <a:solidFill>
                            <a:schemeClr val="tx1"/>
                          </a:solidFill>
                          <a:effectLst/>
                          <a:latin typeface="HGPｺﾞｼｯｸM" panose="020B0600000000000000" pitchFamily="50" charset="-128"/>
                          <a:ea typeface="HGPｺﾞｼｯｸM" panose="020B0600000000000000" pitchFamily="50" charset="-128"/>
                          <a:cs typeface="+mn-cs"/>
                        </a:rPr>
                        <a:t>①快適で利便性が高く、魅力あるくらし方の情報発信</a:t>
                      </a: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　</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38100" cmpd="sng">
                      <a:noFill/>
                    </a:lnT>
                    <a:lnB w="12700" cmpd="sng">
                      <a:noFill/>
                    </a:lnB>
                    <a:lnTlToBr w="12700" cmpd="sng">
                      <a:noFill/>
                      <a:prstDash val="solid"/>
                    </a:lnTlToBr>
                    <a:lnBlToTr w="12700" cmpd="sng">
                      <a:noFill/>
                      <a:prstDash val="solid"/>
                    </a:lnBlToTr>
                  </a:tcPr>
                </a:tc>
              </a:tr>
              <a:tr h="0">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○省エネ住宅の魅力あるくらし方の情報発信化を推進</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・省エネ住宅の魅力あるくらし方についての説明を記載したパンフレット「なんで</a:t>
                      </a:r>
                      <a:r>
                        <a:rPr kumimoji="1" lang="ja-JP" altLang="en-US" sz="1050" kern="1200" baseline="0" dirty="0" err="1" smtClean="0">
                          <a:solidFill>
                            <a:schemeClr val="tx1"/>
                          </a:solidFill>
                          <a:effectLst/>
                          <a:latin typeface="HGPｺﾞｼｯｸM" panose="020B0600000000000000" pitchFamily="50" charset="-128"/>
                          <a:ea typeface="HGPｺﾞｼｯｸM" panose="020B0600000000000000" pitchFamily="50" charset="-128"/>
                          <a:cs typeface="+mn-cs"/>
                        </a:rPr>
                        <a:t>やねん</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？省エネ住宅」を配布し、府民に対する普及・啓発を実施</a:t>
                      </a: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mpd="sng">
                      <a:noFill/>
                    </a:lnT>
                    <a:lnB w="12700" cmpd="sng">
                      <a:noFill/>
                    </a:lnB>
                    <a:lnTlToBr w="12700" cmpd="sng">
                      <a:noFill/>
                      <a:prstDash val="solid"/>
                    </a:lnTlToBr>
                    <a:lnBlToTr w="12700" cmpd="sng">
                      <a:noFill/>
                      <a:prstDash val="solid"/>
                    </a:lnBlToTr>
                  </a:tcPr>
                </a:tc>
              </a:tr>
              <a:tr h="784013">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○公共交通の利用を促進した環境負荷の少ないくらし方や資源を共有したくらし方を情報発信</a:t>
                      </a: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○公的賃貸住宅の魅力あるくらしの普及を促進</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・交通安全ファミリーフェスタ等のイベントにて、公共交通の利用促進に関する啓発活動を実施。</a:t>
                      </a: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交通安全ファミリーフェスタ、街道イベントを実施</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p>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・府営住宅において、活用可能な駐車場空き区画のある全府営住宅を対象に、</a:t>
                      </a:r>
                      <a:r>
                        <a:rPr kumimoji="1" lang="en-US" altLang="ja-JP"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28</a:t>
                      </a:r>
                      <a:r>
                        <a:rPr kumimoji="1" lang="ja-JP" altLang="en-US"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年度にカーシェアリング事業者を公募し、事業を実施中</a:t>
                      </a:r>
                    </a:p>
                    <a:p>
                      <a:pPr marL="92075" indent="-92075" algn="l">
                        <a:lnSpc>
                          <a:spcPct val="100000"/>
                        </a:lnSpc>
                        <a:spcBef>
                          <a:spcPts val="0"/>
                        </a:spcBef>
                        <a:spcAft>
                          <a:spcPts val="0"/>
                        </a:spcAft>
                      </a:pPr>
                      <a:r>
                        <a:rPr kumimoji="1" lang="ja-JP" altLang="en-US"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　　</a:t>
                      </a:r>
                      <a:r>
                        <a:rPr kumimoji="1" lang="en-US" altLang="ja-JP"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rgbClr val="FF0000"/>
                          </a:solidFill>
                          <a:effectLst/>
                          <a:uFill>
                            <a:solidFill>
                              <a:srgbClr val="FF0000"/>
                            </a:solidFill>
                          </a:uFill>
                          <a:latin typeface="HGPｺﾞｼｯｸM" panose="020B0600000000000000" pitchFamily="50" charset="-128"/>
                          <a:ea typeface="HGPｺﾞｼｯｸM" panose="020B0600000000000000" pitchFamily="50" charset="-128"/>
                          <a:cs typeface="+mn-cs"/>
                        </a:rPr>
                        <a:t>カーシェアリング実施：</a:t>
                      </a:r>
                      <a:r>
                        <a:rPr kumimoji="1" lang="en-US" altLang="ja-JP" sz="1050" u="sng" kern="1200" baseline="0" dirty="0" smtClean="0">
                          <a:solidFill>
                            <a:srgbClr val="FF0000"/>
                          </a:solidFill>
                          <a:effectLst/>
                          <a:uFill>
                            <a:solidFill>
                              <a:srgbClr val="FF0000"/>
                            </a:solidFill>
                          </a:uFill>
                          <a:latin typeface="HGPｺﾞｼｯｸM" panose="020B0600000000000000" pitchFamily="50" charset="-128"/>
                          <a:ea typeface="HGPｺﾞｼｯｸM" panose="020B0600000000000000" pitchFamily="50" charset="-128"/>
                          <a:cs typeface="+mn-cs"/>
                        </a:rPr>
                        <a:t>12</a:t>
                      </a:r>
                      <a:r>
                        <a:rPr kumimoji="1" lang="ja-JP" altLang="en-US" sz="1050" u="sng" kern="1200" baseline="0" dirty="0" smtClean="0">
                          <a:solidFill>
                            <a:srgbClr val="FF0000"/>
                          </a:solidFill>
                          <a:effectLst/>
                          <a:uFill>
                            <a:solidFill>
                              <a:srgbClr val="FF0000"/>
                            </a:solidFill>
                          </a:uFill>
                          <a:latin typeface="HGPｺﾞｼｯｸM" panose="020B0600000000000000" pitchFamily="50" charset="-128"/>
                          <a:ea typeface="HGPｺﾞｼｯｸM" panose="020B0600000000000000" pitchFamily="50" charset="-128"/>
                          <a:cs typeface="+mn-cs"/>
                        </a:rPr>
                        <a:t>団地</a:t>
                      </a:r>
                      <a:r>
                        <a:rPr kumimoji="1" lang="en-US" altLang="ja-JP" sz="1050" u="sng" kern="1200" baseline="0" dirty="0" smtClean="0">
                          <a:solidFill>
                            <a:srgbClr val="FF0000"/>
                          </a:solidFill>
                          <a:effectLst/>
                          <a:uFill>
                            <a:solidFill>
                              <a:srgbClr val="FF0000"/>
                            </a:solidFill>
                          </a:uFill>
                          <a:latin typeface="HGPｺﾞｼｯｸM" panose="020B0600000000000000" pitchFamily="50" charset="-128"/>
                          <a:ea typeface="HGPｺﾞｼｯｸM" panose="020B0600000000000000" pitchFamily="50" charset="-128"/>
                          <a:cs typeface="+mn-cs"/>
                        </a:rPr>
                        <a:t>21</a:t>
                      </a:r>
                      <a:r>
                        <a:rPr kumimoji="1" lang="ja-JP" altLang="en-US" sz="1050" u="sng" kern="1200" baseline="0" dirty="0" smtClean="0">
                          <a:solidFill>
                            <a:srgbClr val="FF0000"/>
                          </a:solidFill>
                          <a:effectLst/>
                          <a:uFill>
                            <a:solidFill>
                              <a:srgbClr val="FF0000"/>
                            </a:solidFill>
                          </a:uFill>
                          <a:latin typeface="HGPｺﾞｼｯｸM" panose="020B0600000000000000" pitchFamily="50" charset="-128"/>
                          <a:ea typeface="HGPｺﾞｼｯｸM" panose="020B0600000000000000" pitchFamily="50" charset="-128"/>
                          <a:cs typeface="+mn-cs"/>
                        </a:rPr>
                        <a:t>区画</a:t>
                      </a:r>
                      <a:r>
                        <a:rPr kumimoji="1" lang="en-US" altLang="ja-JP"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a:t>
                      </a: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u="none" kern="1200" baseline="0" dirty="0" smtClean="0">
                          <a:solidFill>
                            <a:srgbClr val="FF0000"/>
                          </a:solidFill>
                          <a:effectLst/>
                          <a:uFill>
                            <a:solidFill>
                              <a:srgbClr val="FF0000"/>
                            </a:solidFill>
                          </a:uFill>
                          <a:latin typeface="HGPｺﾞｼｯｸM" panose="020B0600000000000000" pitchFamily="50" charset="-128"/>
                          <a:ea typeface="HGPｺﾞｼｯｸM" panose="020B0600000000000000" pitchFamily="50" charset="-128"/>
                          <a:cs typeface="+mn-cs"/>
                        </a:rPr>
                        <a:t>・</a:t>
                      </a:r>
                      <a:r>
                        <a:rPr kumimoji="1" lang="ja-JP" altLang="en-US" sz="1050" u="sng" kern="1200" baseline="0" dirty="0" smtClean="0">
                          <a:solidFill>
                            <a:srgbClr val="FF0000"/>
                          </a:solidFill>
                          <a:effectLst/>
                          <a:uFill>
                            <a:solidFill>
                              <a:srgbClr val="FF0000"/>
                            </a:solidFill>
                          </a:uFill>
                          <a:latin typeface="HGPｺﾞｼｯｸM" panose="020B0600000000000000" pitchFamily="50" charset="-128"/>
                          <a:ea typeface="HGPｺﾞｼｯｸM" panose="020B0600000000000000" pitchFamily="50" charset="-128"/>
                          <a:cs typeface="+mn-cs"/>
                        </a:rPr>
                        <a:t>公社住宅において、より快適な居住空間を確保するため、２つの住戸を１つにつなぎ合わせ既存の間取りから大きく形を変えたリノベーション住宅「ニコイチ」を実施（平成</a:t>
                      </a:r>
                      <a:r>
                        <a:rPr kumimoji="1" lang="en-US" altLang="ja-JP" sz="1050" u="sng" kern="1200" baseline="0" dirty="0" smtClean="0">
                          <a:solidFill>
                            <a:srgbClr val="FF0000"/>
                          </a:solidFill>
                          <a:effectLst/>
                          <a:uFill>
                            <a:solidFill>
                              <a:srgbClr val="FF0000"/>
                            </a:solidFill>
                          </a:uFill>
                          <a:latin typeface="HGPｺﾞｼｯｸM" panose="020B0600000000000000" pitchFamily="50" charset="-128"/>
                          <a:ea typeface="HGPｺﾞｼｯｸM" panose="020B0600000000000000" pitchFamily="50" charset="-128"/>
                          <a:cs typeface="+mn-cs"/>
                        </a:rPr>
                        <a:t>27</a:t>
                      </a:r>
                      <a:r>
                        <a:rPr kumimoji="1" lang="ja-JP" altLang="en-US" sz="1050" u="sng" kern="1200" baseline="0" dirty="0" smtClean="0">
                          <a:solidFill>
                            <a:srgbClr val="FF0000"/>
                          </a:solidFill>
                          <a:effectLst/>
                          <a:uFill>
                            <a:solidFill>
                              <a:srgbClr val="FF0000"/>
                            </a:solidFill>
                          </a:uFill>
                          <a:latin typeface="HGPｺﾞｼｯｸM" panose="020B0600000000000000" pitchFamily="50" charset="-128"/>
                          <a:ea typeface="HGPｺﾞｼｯｸM" panose="020B0600000000000000" pitchFamily="50" charset="-128"/>
                          <a:cs typeface="+mn-cs"/>
                        </a:rPr>
                        <a:t>年度から実施）</a:t>
                      </a:r>
                    </a:p>
                  </a:txBody>
                  <a:tcPr marL="84406" marR="84406">
                    <a:lnL w="12700" cmpd="sng">
                      <a:noFill/>
                    </a:lnL>
                    <a:lnR w="12700" cmpd="sng">
                      <a:noFill/>
                    </a:lnR>
                    <a:lnT w="12700" cmpd="sng">
                      <a:noFill/>
                    </a:lnT>
                    <a:lnB w="12700" cmpd="sng">
                      <a:noFill/>
                    </a:lnB>
                    <a:lnTlToBr w="12700" cmpd="sng">
                      <a:noFill/>
                      <a:prstDash val="solid"/>
                    </a:lnTlToBr>
                    <a:lnBlToTr w="12700" cmpd="sng">
                      <a:noFill/>
                      <a:prstDash val="solid"/>
                    </a:lnBlToTr>
                  </a:tcPr>
                </a:tc>
              </a:tr>
              <a:tr h="612553">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○家庭におけるエネルギー使用量や</a:t>
                      </a:r>
                      <a:r>
                        <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CO2</a:t>
                      </a: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排出量の見える化</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・ＨＰによる環境家計簿の周知や、大阪府地球温暖化防止活動推進センターと連携し、うちエコ診断の普及促進に取り組むなど、広く府民に省エネ行動を働きかけ</a:t>
                      </a:r>
                      <a:r>
                        <a:rPr kumimoji="1" lang="ja-JP" altLang="en-US" sz="1050"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た</a:t>
                      </a:r>
                      <a:endParaRPr kumimoji="1" lang="en-US" altLang="ja-JP" sz="1050" kern="1200" baseline="0" dirty="0" smtClean="0">
                        <a:solidFill>
                          <a:srgbClr val="FF0000"/>
                        </a:solidFill>
                        <a:effectLst/>
                        <a:latin typeface="HGPｺﾞｼｯｸM" panose="020B0600000000000000" pitchFamily="50" charset="-128"/>
                        <a:ea typeface="HGPｺﾞｼｯｸM" panose="020B0600000000000000" pitchFamily="50" charset="-128"/>
                        <a:cs typeface="+mn-cs"/>
                      </a:endParaRPr>
                    </a:p>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うちエコ診断実施件数：</a:t>
                      </a:r>
                      <a:r>
                        <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500</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件（</a:t>
                      </a:r>
                      <a:r>
                        <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H29</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年度）</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p>
                  </a:txBody>
                  <a:tcPr marL="84406" marR="84406">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21" name="テキスト ボックス 20"/>
          <p:cNvSpPr txBox="1"/>
          <p:nvPr/>
        </p:nvSpPr>
        <p:spPr>
          <a:xfrm>
            <a:off x="35496" y="3645024"/>
            <a:ext cx="4093378" cy="242586"/>
          </a:xfrm>
          <a:prstGeom prst="roundRect">
            <a:avLst/>
          </a:prstGeom>
          <a:solidFill>
            <a:schemeClr val="bg1"/>
          </a:solidFill>
          <a:ln>
            <a:solidFill>
              <a:schemeClr val="tx1">
                <a:lumMod val="50000"/>
                <a:lumOff val="50000"/>
              </a:schemeClr>
            </a:solidFill>
          </a:ln>
        </p:spPr>
        <p:txBody>
          <a:bodyPr wrap="square" lIns="35996" tIns="35996" rIns="35996" bIns="35996" rtlCol="0" anchor="ctr">
            <a:noAutofit/>
          </a:bodyPr>
          <a:lstStyle/>
          <a:p>
            <a:r>
              <a:rPr lang="ja-JP" altLang="en-US" sz="1200" b="1" dirty="0" smtClean="0">
                <a:latin typeface="HGPｺﾞｼｯｸM" panose="020B0600000000000000" pitchFamily="50" charset="-128"/>
                <a:ea typeface="HGPｺﾞｼｯｸM" panose="020B0600000000000000" pitchFamily="50" charset="-128"/>
              </a:rPr>
              <a:t>（</a:t>
            </a:r>
            <a:r>
              <a:rPr lang="ja-JP" altLang="en-US" sz="1200" b="1" dirty="0">
                <a:latin typeface="HGPｺﾞｼｯｸM" panose="020B0600000000000000" pitchFamily="50" charset="-128"/>
                <a:ea typeface="HGPｺﾞｼｯｸM" panose="020B0600000000000000" pitchFamily="50" charset="-128"/>
              </a:rPr>
              <a:t>３）環境と調和したライフスタイルの普及</a:t>
            </a:r>
          </a:p>
        </p:txBody>
      </p:sp>
      <p:graphicFrame>
        <p:nvGraphicFramePr>
          <p:cNvPr id="8" name="表 7"/>
          <p:cNvGraphicFramePr>
            <a:graphicFrameLocks noGrp="1"/>
          </p:cNvGraphicFramePr>
          <p:nvPr>
            <p:extLst>
              <p:ext uri="{D42A27DB-BD31-4B8C-83A1-F6EECF244321}">
                <p14:modId xmlns:p14="http://schemas.microsoft.com/office/powerpoint/2010/main" val="3886917313"/>
              </p:ext>
            </p:extLst>
          </p:nvPr>
        </p:nvGraphicFramePr>
        <p:xfrm>
          <a:off x="122671" y="908720"/>
          <a:ext cx="8898657" cy="2537460"/>
        </p:xfrm>
        <a:graphic>
          <a:graphicData uri="http://schemas.openxmlformats.org/drawingml/2006/table">
            <a:tbl>
              <a:tblPr firstRow="1" bandRow="1">
                <a:tableStyleId>{5C22544A-7EE6-4342-B048-85BDC9FD1C3A}</a:tableStyleId>
              </a:tblPr>
              <a:tblGrid>
                <a:gridCol w="2698204"/>
                <a:gridCol w="6200453"/>
              </a:tblGrid>
              <a:tr h="129064">
                <a:tc>
                  <a:txBody>
                    <a:bodyPr/>
                    <a:lstStyle/>
                    <a:p>
                      <a:pPr algn="ctr">
                        <a:lnSpc>
                          <a:spcPct val="100000"/>
                        </a:lnSpc>
                        <a:spcBef>
                          <a:spcPts val="0"/>
                        </a:spcBef>
                        <a:spcAft>
                          <a:spcPts val="0"/>
                        </a:spcAft>
                      </a:pPr>
                      <a:r>
                        <a:rPr kumimoji="1" lang="ja-JP" altLang="en-US" sz="1050" u="none" dirty="0" smtClean="0">
                          <a:latin typeface="HGPｺﾞｼｯｸM" panose="020B0600000000000000" pitchFamily="50" charset="-128"/>
                          <a:ea typeface="HGPｺﾞｼｯｸM" panose="020B0600000000000000" pitchFamily="50" charset="-128"/>
                        </a:rPr>
                        <a:t>施策の方向性</a:t>
                      </a:r>
                      <a:endParaRPr kumimoji="1" lang="ja-JP" altLang="en-US" sz="1050" u="none" dirty="0">
                        <a:latin typeface="HGPｺﾞｼｯｸM" panose="020B0600000000000000" pitchFamily="50" charset="-128"/>
                        <a:ea typeface="HGPｺﾞｼｯｸM" panose="020B0600000000000000" pitchFamily="50" charset="-128"/>
                      </a:endParaRPr>
                    </a:p>
                  </a:txBody>
                  <a:tcPr marL="84406" marR="84406"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lnSpc>
                          <a:spcPct val="100000"/>
                        </a:lnSpc>
                        <a:spcBef>
                          <a:spcPts val="0"/>
                        </a:spcBef>
                        <a:spcAft>
                          <a:spcPts val="0"/>
                        </a:spcAft>
                      </a:pPr>
                      <a:r>
                        <a:rPr kumimoji="1" lang="ja-JP" altLang="en-US" sz="1050" u="none" dirty="0" smtClean="0">
                          <a:latin typeface="HGPｺﾞｼｯｸM" panose="020B0600000000000000" pitchFamily="50" charset="-128"/>
                          <a:ea typeface="HGPｺﾞｼｯｸM" panose="020B0600000000000000" pitchFamily="50" charset="-128"/>
                        </a:rPr>
                        <a:t>進捗状況（平成</a:t>
                      </a:r>
                      <a:r>
                        <a:rPr kumimoji="1" lang="en-US" altLang="ja-JP" sz="1050" u="none" dirty="0" smtClean="0">
                          <a:latin typeface="HGPｺﾞｼｯｸM" panose="020B0600000000000000" pitchFamily="50" charset="-128"/>
                          <a:ea typeface="HGPｺﾞｼｯｸM" panose="020B0600000000000000" pitchFamily="50" charset="-128"/>
                        </a:rPr>
                        <a:t>28</a:t>
                      </a:r>
                      <a:r>
                        <a:rPr kumimoji="1" lang="ja-JP" altLang="en-US" sz="1050" u="none" dirty="0" smtClean="0">
                          <a:latin typeface="HGPｺﾞｼｯｸM" panose="020B0600000000000000" pitchFamily="50" charset="-128"/>
                          <a:ea typeface="HGPｺﾞｼｯｸM" panose="020B0600000000000000" pitchFamily="50" charset="-128"/>
                        </a:rPr>
                        <a:t>年度～）</a:t>
                      </a:r>
                      <a:endParaRPr kumimoji="1" lang="ja-JP" altLang="en-US" sz="1050" u="none" dirty="0">
                        <a:latin typeface="HGPｺﾞｼｯｸM" panose="020B0600000000000000" pitchFamily="50" charset="-128"/>
                        <a:ea typeface="HGPｺﾞｼｯｸM" panose="020B0600000000000000" pitchFamily="50" charset="-128"/>
                      </a:endParaRPr>
                    </a:p>
                  </a:txBody>
                  <a:tcPr marL="84406" marR="84406" anchor="ctr">
                    <a:lnL w="12700" cmpd="sng">
                      <a:noFill/>
                    </a:lnL>
                    <a:lnR w="12700" cmpd="sng">
                      <a:noFill/>
                    </a:lnR>
                    <a:lnT w="12700" cmpd="sng">
                      <a:noFill/>
                    </a:lnT>
                    <a:lnB w="38100" cmpd="sng">
                      <a:noFill/>
                    </a:lnB>
                    <a:lnTlToBr w="12700" cmpd="sng">
                      <a:noFill/>
                      <a:prstDash val="solid"/>
                    </a:lnTlToBr>
                    <a:lnBlToTr w="12700" cmpd="sng">
                      <a:noFill/>
                      <a:prstDash val="solid"/>
                    </a:lnBlToTr>
                  </a:tcPr>
                </a:tc>
              </a:tr>
              <a:tr h="180588">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b="1" u="sng" kern="1200" dirty="0" smtClean="0">
                          <a:solidFill>
                            <a:schemeClr val="tx1"/>
                          </a:solidFill>
                          <a:effectLst/>
                          <a:latin typeface="HGPｺﾞｼｯｸM" panose="020B0600000000000000" pitchFamily="50" charset="-128"/>
                          <a:ea typeface="HGPｺﾞｼｯｸM" panose="020B0600000000000000" pitchFamily="50" charset="-128"/>
                          <a:cs typeface="+mn-cs"/>
                        </a:rPr>
                        <a:t>②地域産材等木材利用の促進</a:t>
                      </a:r>
                      <a:endParaRPr kumimoji="1" lang="en-US" altLang="ja-JP" sz="1050" b="1" u="sng"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00000"/>
                        </a:lnSpc>
                        <a:spcBef>
                          <a:spcPts val="0"/>
                        </a:spcBef>
                        <a:spcAft>
                          <a:spcPts val="0"/>
                        </a:spcAft>
                        <a:buClrTx/>
                        <a:buSzTx/>
                        <a:buFontTx/>
                        <a:buNone/>
                        <a:tabLst/>
                        <a:defRPr/>
                      </a:pP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38100" cmpd="sng">
                      <a:noFill/>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38100" cmpd="sng">
                      <a:noFill/>
                    </a:lnT>
                    <a:lnB w="12700" cap="flat" cmpd="sng" algn="ctr">
                      <a:noFill/>
                      <a:prstDash val="dash"/>
                      <a:round/>
                      <a:headEnd type="none" w="med" len="med"/>
                      <a:tailEnd type="none" w="med" len="med"/>
                    </a:lnB>
                    <a:lnTlToBr w="12700" cmpd="sng">
                      <a:noFill/>
                      <a:prstDash val="solid"/>
                    </a:lnTlToBr>
                    <a:lnBlToTr w="12700" cmpd="sng">
                      <a:noFill/>
                      <a:prstDash val="solid"/>
                    </a:lnBlToTr>
                  </a:tcPr>
                </a:tc>
              </a:tr>
              <a:tr h="489188">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○「木のぬくもりネット」活動に取り組む工務店や設計士による地域相談等を促進</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00000"/>
                        </a:lnSpc>
                        <a:spcBef>
                          <a:spcPts val="0"/>
                        </a:spcBef>
                        <a:spcAft>
                          <a:spcPts val="0"/>
                        </a:spcAft>
                        <a:buClrTx/>
                        <a:buSzTx/>
                        <a:buFontTx/>
                        <a:buNone/>
                        <a:tabLst/>
                        <a:defRPr/>
                      </a:pP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・おおさか材の利用への支援事業等に関する情報提供を通じて、相談等の実施を促進</a:t>
                      </a: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木のぬくもりネットサポーター：</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65</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社</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r>
              <a:tr h="337160">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○「おおさか材認証制度」の普及により、地域産材の利用を促進</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　</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00000"/>
                        </a:lnSpc>
                        <a:spcBef>
                          <a:spcPts val="0"/>
                        </a:spcBef>
                        <a:spcAft>
                          <a:spcPts val="0"/>
                        </a:spcAft>
                        <a:buClrTx/>
                        <a:buSzTx/>
                        <a:buFontTx/>
                        <a:buNone/>
                        <a:tabLst/>
                        <a:defRPr/>
                      </a:pP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・幼稚園や保育所、認定こども園などの子育て施設を改修する際の、床や壁の内装等をおおさか材を用いて木質化するための工事費等を補助</a:t>
                      </a: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おおさか材使用実績：</a:t>
                      </a:r>
                      <a:r>
                        <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69</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園、</a:t>
                      </a:r>
                      <a:r>
                        <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149㎥</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r>
              <a:tr h="413732">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○「大阪府地域産材活用フォーラム」による意識啓発や地域産材を使用したリフォーム・リノベーションを促進</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・「大阪府地域産材活用フォーラム」において</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小学校への地域材の</a:t>
                      </a:r>
                      <a:r>
                        <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PR</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のための出前講座など</a:t>
                      </a:r>
                      <a:r>
                        <a:rPr kumimoji="1" lang="ja-JP" altLang="en-US" sz="1050" strike="noStrik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を</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通じて、地域産材等木材の利用の促進について普及・啓発を実施</a:t>
                      </a: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9" name="テキスト ボックス 8"/>
          <p:cNvSpPr txBox="1"/>
          <p:nvPr/>
        </p:nvSpPr>
        <p:spPr>
          <a:xfrm>
            <a:off x="35496" y="519048"/>
            <a:ext cx="4093378" cy="242586"/>
          </a:xfrm>
          <a:prstGeom prst="roundRect">
            <a:avLst/>
          </a:prstGeom>
          <a:solidFill>
            <a:schemeClr val="bg1"/>
          </a:solidFill>
          <a:ln>
            <a:solidFill>
              <a:schemeClr val="tx1">
                <a:lumMod val="50000"/>
                <a:lumOff val="50000"/>
              </a:schemeClr>
            </a:solidFill>
          </a:ln>
        </p:spPr>
        <p:txBody>
          <a:bodyPr wrap="square" lIns="35996" tIns="35996" rIns="35996" bIns="35996" rtlCol="0" anchor="ctr">
            <a:noAutofit/>
          </a:bodyPr>
          <a:lstStyle/>
          <a:p>
            <a:r>
              <a:rPr lang="ja-JP" altLang="en-US" sz="1200" b="1" dirty="0">
                <a:latin typeface="HGPｺﾞｼｯｸM" panose="020B0600000000000000" pitchFamily="50" charset="-128"/>
                <a:ea typeface="HGPｺﾞｼｯｸM" panose="020B0600000000000000" pitchFamily="50" charset="-128"/>
              </a:rPr>
              <a:t>（２）環境にやさしく快適な住宅・建築物の普及</a:t>
            </a:r>
          </a:p>
        </p:txBody>
      </p:sp>
      <p:sp>
        <p:nvSpPr>
          <p:cNvPr id="11" name="スライド番号プレースホルダー 3"/>
          <p:cNvSpPr>
            <a:spLocks noGrp="1"/>
          </p:cNvSpPr>
          <p:nvPr>
            <p:ph type="sldNum" sz="quarter" idx="12"/>
          </p:nvPr>
        </p:nvSpPr>
        <p:spPr>
          <a:xfrm>
            <a:off x="8368281" y="6597352"/>
            <a:ext cx="775471" cy="270321"/>
          </a:xfrm>
        </p:spPr>
        <p:txBody>
          <a:bodyPr/>
          <a:lstStyle/>
          <a:p>
            <a:fld id="{6C81B660-91B5-4B89-8AE3-65DE466522A0}" type="slidenum">
              <a:rPr kumimoji="1" lang="ja-JP" altLang="en-US"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36</a:t>
            </a:fld>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Rectangle 1"/>
          <p:cNvSpPr>
            <a:spLocks noChangeArrowheads="1"/>
          </p:cNvSpPr>
          <p:nvPr/>
        </p:nvSpPr>
        <p:spPr bwMode="auto">
          <a:xfrm>
            <a:off x="0" y="1"/>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３．環境にやさしく快適にくらすことができる住まいと都市の実現</a:t>
            </a:r>
            <a:endPar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89012072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3"/>
          <p:cNvSpPr>
            <a:spLocks noGrp="1"/>
          </p:cNvSpPr>
          <p:nvPr>
            <p:ph type="sldNum" sz="quarter" idx="12"/>
          </p:nvPr>
        </p:nvSpPr>
        <p:spPr>
          <a:xfrm>
            <a:off x="8368281" y="6597352"/>
            <a:ext cx="775471" cy="270321"/>
          </a:xfrm>
        </p:spPr>
        <p:txBody>
          <a:bodyPr/>
          <a:lstStyle/>
          <a:p>
            <a:fld id="{6C81B660-91B5-4B89-8AE3-65DE466522A0}" type="slidenum">
              <a:rPr kumimoji="1" lang="ja-JP" altLang="en-US"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37</a:t>
            </a:fld>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Rectangle 1"/>
          <p:cNvSpPr>
            <a:spLocks noChangeArrowheads="1"/>
          </p:cNvSpPr>
          <p:nvPr/>
        </p:nvSpPr>
        <p:spPr bwMode="auto">
          <a:xfrm>
            <a:off x="0" y="1"/>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４</a:t>
            </a:r>
            <a:r>
              <a:rPr lang="ja-JP" altLang="en-US"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．安全を支える住まいと都市の実現</a:t>
            </a:r>
            <a:endPar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1194689143"/>
              </p:ext>
            </p:extLst>
          </p:nvPr>
        </p:nvGraphicFramePr>
        <p:xfrm>
          <a:off x="160765" y="908720"/>
          <a:ext cx="8822469" cy="4392488"/>
        </p:xfrm>
        <a:graphic>
          <a:graphicData uri="http://schemas.openxmlformats.org/drawingml/2006/table">
            <a:tbl>
              <a:tblPr firstRow="1" bandRow="1">
                <a:tableStyleId>{5C22544A-7EE6-4342-B048-85BDC9FD1C3A}</a:tableStyleId>
              </a:tblPr>
              <a:tblGrid>
                <a:gridCol w="4690634"/>
                <a:gridCol w="1179008"/>
                <a:gridCol w="1179008"/>
                <a:gridCol w="1179008"/>
                <a:gridCol w="594811"/>
              </a:tblGrid>
              <a:tr h="360040">
                <a:tc>
                  <a:txBody>
                    <a:bodyPr/>
                    <a:lstStyle/>
                    <a:p>
                      <a:pPr algn="l" fontAlgn="ctr">
                        <a:lnSpc>
                          <a:spcPct val="100000"/>
                        </a:lnSpc>
                      </a:pPr>
                      <a:r>
                        <a:rPr lang="ja-JP" altLang="en-US" sz="14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altLang="en-US" sz="1400" b="1"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377" marR="3377" marT="3658" marB="0" anchor="ctr">
                    <a:lnR w="12700" cap="flat" cmpd="sng" algn="ctr">
                      <a:solidFill>
                        <a:schemeClr val="bg1">
                          <a:lumMod val="95000"/>
                        </a:schemeClr>
                      </a:solidFill>
                      <a:prstDash val="solid"/>
                      <a:round/>
                      <a:headEnd type="none" w="med" len="med"/>
                      <a:tailEnd type="none" w="med" len="med"/>
                    </a:lnR>
                  </a:tcPr>
                </a:tc>
                <a:tc>
                  <a:txBody>
                    <a:bodyPr/>
                    <a:lstStyle/>
                    <a:p>
                      <a:pPr algn="ctr" fontAlgn="ctr">
                        <a:lnSpc>
                          <a:spcPct val="100000"/>
                        </a:lnSpc>
                      </a:pPr>
                      <a:r>
                        <a:rPr lang="ja-JP" altLang="en-US" sz="14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当初</a:t>
                      </a:r>
                      <a:endParaRPr lang="ja-JP" altLang="en-US" sz="1400" b="1"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377" marR="3377" marT="3658" marB="0" anchor="ctr">
                    <a:lnL w="12700" cap="flat" cmpd="sng" algn="ctr">
                      <a:solidFill>
                        <a:schemeClr val="bg1">
                          <a:lumMod val="95000"/>
                        </a:schemeClr>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algn="ctr" fontAlgn="ctr">
                        <a:lnSpc>
                          <a:spcPct val="100000"/>
                        </a:lnSpc>
                      </a:pPr>
                      <a:r>
                        <a:rPr lang="ja-JP" altLang="en-US" sz="14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現状</a:t>
                      </a:r>
                      <a:endParaRPr lang="ja-JP" altLang="en-US" sz="1400" b="1"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377" marR="3377" marT="3658"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pPr algn="ctr" fontAlgn="ctr">
                        <a:lnSpc>
                          <a:spcPct val="100000"/>
                        </a:lnSpc>
                      </a:pPr>
                      <a:r>
                        <a:rPr lang="ja-JP" altLang="en-US" sz="14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目標</a:t>
                      </a:r>
                      <a:endParaRPr lang="ja-JP" altLang="en-US" sz="1400" b="1"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377" marR="3377" marT="3658" marB="0" anchor="ctr">
                    <a:lnL w="38100" cap="flat" cmpd="sng" algn="ctr">
                      <a:solidFill>
                        <a:schemeClr val="tx1"/>
                      </a:solidFill>
                      <a:prstDash val="solid"/>
                      <a:round/>
                      <a:headEnd type="none" w="med" len="med"/>
                      <a:tailEnd type="none" w="med" len="med"/>
                    </a:lnL>
                  </a:tcPr>
                </a:tc>
                <a:tc>
                  <a:txBody>
                    <a:bodyPr/>
                    <a:lstStyle/>
                    <a:p>
                      <a:pPr algn="ctr" fontAlgn="ctr">
                        <a:lnSpc>
                          <a:spcPct val="100000"/>
                        </a:lnSpc>
                      </a:pPr>
                      <a:endParaRPr lang="ja-JP" altLang="en-US" sz="1400" b="1"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377" marR="3377" marT="3658" marB="0" anchor="ctr"/>
                </a:tc>
              </a:tr>
              <a:tr h="51109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大阪が災害に強いまちだと思っている府民の割合</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txBody>
                  <a:tcPr marL="102349" marR="0" marT="0" marB="0" anchor="ctr">
                    <a:lnR w="12700" cap="flat" cmpd="sng" algn="ctr">
                      <a:solidFill>
                        <a:schemeClr val="bg1">
                          <a:lumMod val="95000"/>
                        </a:schemeClr>
                      </a:solidFill>
                      <a:prstDash val="solid"/>
                      <a:round/>
                      <a:headEnd type="none" w="med" len="med"/>
                      <a:tailEnd type="none" w="med" len="med"/>
                    </a:lnR>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４３．５％</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20000"/>
                        </a:lnSpc>
                        <a:spcBef>
                          <a:spcPts val="0"/>
                        </a:spcBef>
                        <a:spcAft>
                          <a:spcPts val="0"/>
                        </a:spcAft>
                        <a:buClrTx/>
                        <a:buSzTx/>
                        <a:buFontTx/>
                        <a:buNone/>
                        <a:tabLst/>
                        <a:defRPr/>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(H27)</a:t>
                      </a:r>
                    </a:p>
                  </a:txBody>
                  <a:tcPr marL="102349" marR="0" marT="0" marB="0" anchor="ctr">
                    <a:lnL w="12700" cap="flat" cmpd="sng" algn="ctr">
                      <a:solidFill>
                        <a:schemeClr val="bg1">
                          <a:lumMod val="95000"/>
                        </a:schemeClr>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５４．２％</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20000"/>
                        </a:lnSpc>
                        <a:spcBef>
                          <a:spcPts val="0"/>
                        </a:spcBef>
                        <a:spcAft>
                          <a:spcPts val="0"/>
                        </a:spcAft>
                        <a:buClrTx/>
                        <a:buSzTx/>
                        <a:buFontTx/>
                        <a:buNone/>
                        <a:tabLst/>
                        <a:defRPr/>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(H29)</a:t>
                      </a:r>
                    </a:p>
                  </a:txBody>
                  <a:tcPr marL="102349"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５５％</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20000"/>
                        </a:lnSpc>
                        <a:spcBef>
                          <a:spcPts val="0"/>
                        </a:spcBef>
                        <a:spcAft>
                          <a:spcPts val="0"/>
                        </a:spcAft>
                        <a:buClrTx/>
                        <a:buSzTx/>
                        <a:buFontTx/>
                        <a:buNone/>
                        <a:tabLst/>
                        <a:defRPr/>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(H37)</a:t>
                      </a:r>
                    </a:p>
                  </a:txBody>
                  <a:tcPr marL="102349" marR="0" marT="0" marB="0" anchor="ctr">
                    <a:lnL w="38100" cap="flat" cmpd="sng" algn="ctr">
                      <a:solidFill>
                        <a:schemeClr val="tx1"/>
                      </a:solidFill>
                      <a:prstDash val="solid"/>
                      <a:round/>
                      <a:headEnd type="none" w="med" len="med"/>
                      <a:tailEnd type="none" w="med" len="med"/>
                    </a:lnL>
                  </a:tcPr>
                </a:tc>
                <a:tc>
                  <a:txBody>
                    <a:bodyPr/>
                    <a:lstStyle/>
                    <a:p>
                      <a:pPr marL="0" marR="0" indent="0" algn="ctr" defTabSz="914290" rtl="0" eaLnBrk="1" fontAlgn="auto" latinLnBrk="0" hangingPunct="1">
                        <a:lnSpc>
                          <a:spcPct val="100000"/>
                        </a:lnSpc>
                        <a:spcBef>
                          <a:spcPts val="0"/>
                        </a:spcBef>
                        <a:spcAft>
                          <a:spcPts val="0"/>
                        </a:spcAft>
                        <a:buClrTx/>
                        <a:buSzTx/>
                        <a:buFontTx/>
                        <a:buNone/>
                        <a:tabLst/>
                        <a:defRPr/>
                      </a:pPr>
                      <a:r>
                        <a:rPr lang="en-US" altLang="ja-JP" sz="1200" b="0" baseline="0" dirty="0" smtClean="0">
                          <a:latin typeface="Meiryo UI" panose="020B0604030504040204" pitchFamily="50" charset="-128"/>
                          <a:ea typeface="Meiryo UI" panose="020B0604030504040204" pitchFamily="50" charset="-128"/>
                          <a:cs typeface="Meiryo UI" panose="020B0604030504040204" pitchFamily="50" charset="-128"/>
                        </a:rPr>
                        <a:t>P </a:t>
                      </a:r>
                      <a:r>
                        <a:rPr lang="en-US" altLang="ja-JP" sz="1200" b="0" baseline="0" dirty="0" smtClean="0">
                          <a:latin typeface="Meiryo UI" panose="020B0604030504040204" pitchFamily="50" charset="-128"/>
                          <a:ea typeface="Meiryo UI" panose="020B0604030504040204" pitchFamily="50" charset="-128"/>
                          <a:cs typeface="Meiryo UI" panose="020B0604030504040204" pitchFamily="50" charset="-128"/>
                        </a:rPr>
                        <a:t>38</a:t>
                      </a:r>
                      <a:r>
                        <a:rPr lang="ja-JP" altLang="en-US" sz="1200" b="0" baseline="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txBody>
                  <a:tcPr marL="3377" marR="3377" marT="3658" marB="0" anchor="ctr"/>
                </a:tc>
              </a:tr>
              <a:tr h="5030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治安が良いと感じる府民の割合</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txBody>
                  <a:tcPr marL="102349" marR="0" marT="0" marB="0" anchor="ctr">
                    <a:lnR w="12700" cap="flat" cmpd="sng" algn="ctr">
                      <a:solidFill>
                        <a:schemeClr val="bg1">
                          <a:lumMod val="95000"/>
                        </a:schemeClr>
                      </a:solidFill>
                      <a:prstDash val="solid"/>
                      <a:round/>
                      <a:headEnd type="none" w="med" len="med"/>
                      <a:tailEnd type="none" w="med" len="med"/>
                    </a:lnR>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２０．９％</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20000"/>
                        </a:lnSpc>
                        <a:spcBef>
                          <a:spcPts val="0"/>
                        </a:spcBef>
                        <a:spcAft>
                          <a:spcPts val="0"/>
                        </a:spcAft>
                        <a:buClrTx/>
                        <a:buSzTx/>
                        <a:buFontTx/>
                        <a:buNone/>
                        <a:tabLst/>
                        <a:defRPr/>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(H27)</a:t>
                      </a:r>
                    </a:p>
                  </a:txBody>
                  <a:tcPr marL="102349" marR="0" marT="0" marB="0" anchor="ctr">
                    <a:lnL w="12700" cap="flat" cmpd="sng" algn="ctr">
                      <a:solidFill>
                        <a:schemeClr val="bg1">
                          <a:lumMod val="95000"/>
                        </a:schemeClr>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２８％</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20000"/>
                        </a:lnSpc>
                        <a:spcBef>
                          <a:spcPts val="0"/>
                        </a:spcBef>
                        <a:spcAft>
                          <a:spcPts val="0"/>
                        </a:spcAft>
                        <a:buClrTx/>
                        <a:buSzTx/>
                        <a:buFontTx/>
                        <a:buNone/>
                        <a:tabLst/>
                        <a:defRPr/>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(H29)</a:t>
                      </a:r>
                    </a:p>
                  </a:txBody>
                  <a:tcPr marL="102349"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４０％</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20000"/>
                        </a:lnSpc>
                        <a:spcBef>
                          <a:spcPts val="0"/>
                        </a:spcBef>
                        <a:spcAft>
                          <a:spcPts val="0"/>
                        </a:spcAft>
                        <a:buClrTx/>
                        <a:buSzTx/>
                        <a:buFontTx/>
                        <a:buNone/>
                        <a:tabLst/>
                        <a:defRPr/>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(H37)</a:t>
                      </a:r>
                    </a:p>
                  </a:txBody>
                  <a:tcPr marL="102349" marR="0" marT="0" marB="0" anchor="ctr">
                    <a:lnL w="38100" cap="flat" cmpd="sng" algn="ctr">
                      <a:solidFill>
                        <a:schemeClr val="tx1"/>
                      </a:solidFill>
                      <a:prstDash val="solid"/>
                      <a:round/>
                      <a:headEnd type="none" w="med" len="med"/>
                      <a:tailEnd type="none" w="med" len="med"/>
                    </a:lnL>
                  </a:tcPr>
                </a:tc>
                <a:tc>
                  <a:txBody>
                    <a:bodyPr/>
                    <a:lstStyle/>
                    <a:p>
                      <a:pPr algn="ctr">
                        <a:lnSpc>
                          <a:spcPct val="100000"/>
                        </a:lnSpc>
                      </a:pPr>
                      <a:r>
                        <a:rPr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P</a:t>
                      </a:r>
                      <a:r>
                        <a:rPr lang="en-US" altLang="ja-JP" sz="1200" b="0" baseline="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39</a:t>
                      </a:r>
                      <a:endParaRPr lang="ja-JP" altLang="en-US" sz="1200" b="0" dirty="0">
                        <a:latin typeface="Meiryo UI" panose="020B0604030504040204" pitchFamily="50" charset="-128"/>
                        <a:ea typeface="Meiryo UI" panose="020B0604030504040204" pitchFamily="50" charset="-128"/>
                        <a:cs typeface="Meiryo UI" panose="020B0604030504040204" pitchFamily="50" charset="-128"/>
                      </a:endParaRPr>
                    </a:p>
                  </a:txBody>
                  <a:tcPr marL="3377" marR="3377" marT="3658" marB="0" anchor="ctr"/>
                </a:tc>
              </a:tr>
              <a:tr h="5030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地震時の住宅の安全性に対して満足している府民の割合</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txBody>
                  <a:tcPr marL="102349" marR="0" marT="0" marB="0" anchor="ctr">
                    <a:lnR w="12700" cap="flat" cmpd="sng" algn="ctr">
                      <a:solidFill>
                        <a:schemeClr val="bg1">
                          <a:lumMod val="95000"/>
                        </a:schemeClr>
                      </a:solidFill>
                      <a:prstDash val="solid"/>
                      <a:round/>
                      <a:headEnd type="none" w="med" len="med"/>
                      <a:tailEnd type="none" w="med" len="med"/>
                    </a:lnR>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４７．０％</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20000"/>
                        </a:lnSpc>
                        <a:spcBef>
                          <a:spcPts val="0"/>
                        </a:spcBef>
                        <a:spcAft>
                          <a:spcPts val="0"/>
                        </a:spcAft>
                        <a:buClrTx/>
                        <a:buSzTx/>
                        <a:buFontTx/>
                        <a:buNone/>
                        <a:tabLst/>
                        <a:defRPr/>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(H25)</a:t>
                      </a:r>
                    </a:p>
                  </a:txBody>
                  <a:tcPr marL="102349" marR="0" marT="0" marB="0" anchor="ctr">
                    <a:lnL w="12700" cap="flat" cmpd="sng" algn="ctr">
                      <a:solidFill>
                        <a:schemeClr val="bg1">
                          <a:lumMod val="95000"/>
                        </a:schemeClr>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txBody>
                  <a:tcPr marL="102349"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６０％</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20000"/>
                        </a:lnSpc>
                        <a:spcBef>
                          <a:spcPts val="0"/>
                        </a:spcBef>
                        <a:spcAft>
                          <a:spcPts val="0"/>
                        </a:spcAft>
                        <a:buClrTx/>
                        <a:buSzTx/>
                        <a:buFontTx/>
                        <a:buNone/>
                        <a:tabLst/>
                        <a:defRPr/>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(H37)</a:t>
                      </a:r>
                    </a:p>
                  </a:txBody>
                  <a:tcPr marL="102349" marR="0" marT="0" marB="0" anchor="ctr">
                    <a:lnL w="38100" cap="flat" cmpd="sng" algn="ctr">
                      <a:solidFill>
                        <a:schemeClr val="tx1"/>
                      </a:solidFill>
                      <a:prstDash val="solid"/>
                      <a:round/>
                      <a:headEnd type="none" w="med" len="med"/>
                      <a:tailEnd type="none" w="med" len="med"/>
                    </a:lnL>
                  </a:tcPr>
                </a:tc>
                <a:tc>
                  <a:txBody>
                    <a:bodyPr/>
                    <a:lstStyle/>
                    <a:p>
                      <a:pPr algn="ctr">
                        <a:lnSpc>
                          <a:spcPct val="100000"/>
                        </a:lnSpc>
                      </a:pP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0" dirty="0">
                        <a:latin typeface="Meiryo UI" panose="020B0604030504040204" pitchFamily="50" charset="-128"/>
                        <a:ea typeface="Meiryo UI" panose="020B0604030504040204" pitchFamily="50" charset="-128"/>
                        <a:cs typeface="Meiryo UI" panose="020B0604030504040204" pitchFamily="50" charset="-128"/>
                      </a:endParaRPr>
                    </a:p>
                  </a:txBody>
                  <a:tcPr marL="3377" marR="3377" marT="3658" marB="0" anchor="ctr">
                    <a:lnBlToTr w="12700" cap="flat" cmpd="sng" algn="ctr">
                      <a:noFill/>
                      <a:prstDash val="solid"/>
                      <a:round/>
                      <a:headEnd type="none" w="med" len="med"/>
                      <a:tailEnd type="none" w="med" len="med"/>
                    </a:lnBlToTr>
                  </a:tcPr>
                </a:tc>
              </a:tr>
              <a:tr h="5030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地震時等に著しく危険な密集市街地の面積</a:t>
                      </a:r>
                      <a:endParaRPr kumimoji="1" lang="ja-JP" altLang="en-US" sz="1200" b="0" dirty="0">
                        <a:latin typeface="Meiryo UI" panose="020B0604030504040204" pitchFamily="50" charset="-128"/>
                        <a:ea typeface="Meiryo UI" panose="020B0604030504040204" pitchFamily="50" charset="-128"/>
                        <a:cs typeface="Meiryo UI" panose="020B0604030504040204" pitchFamily="50" charset="-128"/>
                      </a:endParaRPr>
                    </a:p>
                  </a:txBody>
                  <a:tcPr marL="102349" marR="0" marT="0" marB="0" anchor="ctr">
                    <a:lnR w="12700" cap="flat" cmpd="sng" algn="ctr">
                      <a:solidFill>
                        <a:schemeClr val="bg1">
                          <a:lumMod val="95000"/>
                        </a:schemeClr>
                      </a:solidFill>
                      <a:prstDash val="solid"/>
                      <a:round/>
                      <a:headEnd type="none" w="med" len="med"/>
                      <a:tailEnd type="none" w="med" len="med"/>
                    </a:lnR>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２，２４８ｈａ</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20000"/>
                        </a:lnSpc>
                        <a:spcBef>
                          <a:spcPts val="0"/>
                        </a:spcBef>
                        <a:spcAft>
                          <a:spcPts val="0"/>
                        </a:spcAft>
                        <a:buClrTx/>
                        <a:buSzTx/>
                        <a:buFontTx/>
                        <a:buNone/>
                        <a:tabLst/>
                        <a:defRPr/>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(H26)</a:t>
                      </a:r>
                    </a:p>
                  </a:txBody>
                  <a:tcPr marL="102349" marR="0" marT="0" marB="0" anchor="ctr">
                    <a:lnL w="12700" cap="flat" cmpd="sng" algn="ctr">
                      <a:solidFill>
                        <a:schemeClr val="bg1">
                          <a:lumMod val="95000"/>
                        </a:schemeClr>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algn="ctr">
                        <a:lnSpc>
                          <a:spcPct val="100000"/>
                        </a:lnSpc>
                      </a:pP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１，９８０ｈａ</a:t>
                      </a:r>
                      <a:endParaRPr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290" rtl="0" eaLnBrk="1" fontAlgn="auto" latinLnBrk="0" hangingPunct="1">
                        <a:lnSpc>
                          <a:spcPct val="100000"/>
                        </a:lnSpc>
                        <a:spcBef>
                          <a:spcPts val="0"/>
                        </a:spcBef>
                        <a:spcAft>
                          <a:spcPts val="0"/>
                        </a:spcAft>
                        <a:buClrTx/>
                        <a:buSzTx/>
                        <a:buFontTx/>
                        <a:buNone/>
                        <a:tabLst/>
                        <a:defRPr/>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(H29)</a:t>
                      </a:r>
                    </a:p>
                  </a:txBody>
                  <a:tcPr marL="102349"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解消</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20000"/>
                        </a:lnSpc>
                        <a:spcBef>
                          <a:spcPts val="0"/>
                        </a:spcBef>
                        <a:spcAft>
                          <a:spcPts val="0"/>
                        </a:spcAft>
                        <a:buClrTx/>
                        <a:buSzTx/>
                        <a:buFontTx/>
                        <a:buNone/>
                        <a:tabLst/>
                        <a:defRPr/>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(H32)</a:t>
                      </a:r>
                    </a:p>
                  </a:txBody>
                  <a:tcPr marL="102349" marR="0" marT="0" marB="0" anchor="ctr">
                    <a:lnL w="38100" cap="flat" cmpd="sng" algn="ctr">
                      <a:solidFill>
                        <a:schemeClr val="tx1"/>
                      </a:solidFill>
                      <a:prstDash val="solid"/>
                      <a:round/>
                      <a:headEnd type="none" w="med" len="med"/>
                      <a:tailEnd type="none" w="med" len="med"/>
                    </a:lnL>
                  </a:tcPr>
                </a:tc>
                <a:tc>
                  <a:txBody>
                    <a:bodyPr/>
                    <a:lstStyle/>
                    <a:p>
                      <a:pPr marL="0" marR="0" indent="0" algn="ctr" defTabSz="914290" rtl="0" eaLnBrk="1" fontAlgn="auto" latinLnBrk="0" hangingPunct="1">
                        <a:lnSpc>
                          <a:spcPct val="100000"/>
                        </a:lnSpc>
                        <a:spcBef>
                          <a:spcPts val="0"/>
                        </a:spcBef>
                        <a:spcAft>
                          <a:spcPts val="0"/>
                        </a:spcAft>
                        <a:buClrTx/>
                        <a:buSzTx/>
                        <a:buFontTx/>
                        <a:buNone/>
                        <a:tabLst/>
                        <a:defRPr/>
                      </a:pPr>
                      <a:r>
                        <a:rPr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P</a:t>
                      </a:r>
                      <a:r>
                        <a:rPr lang="en-US" altLang="ja-JP" sz="1200" b="0" baseline="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b="0" baseline="0" dirty="0" smtClean="0">
                          <a:latin typeface="Meiryo UI" panose="020B0604030504040204" pitchFamily="50" charset="-128"/>
                          <a:ea typeface="Meiryo UI" panose="020B0604030504040204" pitchFamily="50" charset="-128"/>
                          <a:cs typeface="Meiryo UI" panose="020B0604030504040204" pitchFamily="50" charset="-128"/>
                        </a:rPr>
                        <a:t>40</a:t>
                      </a: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a:t>
                      </a:r>
                      <a:endParaRPr lang="ja-JP" altLang="en-US" sz="1200" b="0" dirty="0">
                        <a:latin typeface="Meiryo UI" panose="020B0604030504040204" pitchFamily="50" charset="-128"/>
                        <a:ea typeface="Meiryo UI" panose="020B0604030504040204" pitchFamily="50" charset="-128"/>
                        <a:cs typeface="Meiryo UI" panose="020B0604030504040204" pitchFamily="50" charset="-128"/>
                      </a:endParaRPr>
                    </a:p>
                  </a:txBody>
                  <a:tcPr marL="3377" marR="3377" marT="3658" marB="0" anchor="ctr"/>
                </a:tc>
              </a:tr>
              <a:tr h="5030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住宅の耐震化率</a:t>
                      </a:r>
                      <a:endParaRPr lang="ja-JP" altLang="en-US" sz="12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txBody>
                  <a:tcPr marL="102349" marR="0" marT="0" marB="0" anchor="ctr">
                    <a:lnR w="12700" cap="flat" cmpd="sng" algn="ctr">
                      <a:solidFill>
                        <a:schemeClr val="bg1">
                          <a:lumMod val="95000"/>
                        </a:schemeClr>
                      </a:solidFill>
                      <a:prstDash val="solid"/>
                      <a:round/>
                      <a:headEnd type="none" w="med" len="med"/>
                      <a:tailEnd type="none" w="med" len="med"/>
                    </a:lnR>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８３．５％</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20000"/>
                        </a:lnSpc>
                        <a:spcBef>
                          <a:spcPts val="0"/>
                        </a:spcBef>
                        <a:spcAft>
                          <a:spcPts val="0"/>
                        </a:spcAft>
                        <a:buClrTx/>
                        <a:buSzTx/>
                        <a:buFontTx/>
                        <a:buNone/>
                        <a:tabLst/>
                        <a:defRPr/>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(H27)</a:t>
                      </a:r>
                    </a:p>
                  </a:txBody>
                  <a:tcPr marL="102349" marR="0" marT="0" marB="0" anchor="ctr">
                    <a:lnL w="12700" cap="flat" cmpd="sng" algn="ctr">
                      <a:solidFill>
                        <a:schemeClr val="bg1">
                          <a:lumMod val="95000"/>
                        </a:schemeClr>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txBody>
                  <a:tcPr marL="102349"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９５％</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20000"/>
                        </a:lnSpc>
                        <a:spcBef>
                          <a:spcPts val="0"/>
                        </a:spcBef>
                        <a:spcAft>
                          <a:spcPts val="0"/>
                        </a:spcAft>
                        <a:buClrTx/>
                        <a:buSzTx/>
                        <a:buFontTx/>
                        <a:buNone/>
                        <a:tabLst/>
                        <a:defRPr/>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(H37)</a:t>
                      </a:r>
                    </a:p>
                  </a:txBody>
                  <a:tcPr marL="102349" marR="0" marT="0" marB="0" anchor="ctr">
                    <a:lnL w="38100" cap="flat" cmpd="sng" algn="ctr">
                      <a:solidFill>
                        <a:schemeClr val="tx1"/>
                      </a:solidFill>
                      <a:prstDash val="solid"/>
                      <a:round/>
                      <a:headEnd type="none" w="med" len="med"/>
                      <a:tailEnd type="none" w="med" len="med"/>
                    </a:lnL>
                  </a:tcPr>
                </a:tc>
                <a:tc>
                  <a:txBody>
                    <a:bodyPr/>
                    <a:lstStyle/>
                    <a:p>
                      <a:pPr algn="ctr">
                        <a:lnSpc>
                          <a:spcPct val="100000"/>
                        </a:lnSpc>
                      </a:pP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0" dirty="0">
                        <a:latin typeface="Meiryo UI" panose="020B0604030504040204" pitchFamily="50" charset="-128"/>
                        <a:ea typeface="Meiryo UI" panose="020B0604030504040204" pitchFamily="50" charset="-128"/>
                        <a:cs typeface="Meiryo UI" panose="020B0604030504040204" pitchFamily="50" charset="-128"/>
                      </a:endParaRPr>
                    </a:p>
                  </a:txBody>
                  <a:tcPr marL="3377" marR="3377" marT="3658" marB="0" anchor="ctr"/>
                </a:tc>
              </a:tr>
              <a:tr h="5030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多数の者が利用する建築物の耐震化率</a:t>
                      </a:r>
                      <a:endParaRPr lang="en-US" altLang="ja-JP" sz="12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txBody>
                  <a:tcPr marL="102349" marR="0" marT="0" marB="0" anchor="ctr">
                    <a:lnR w="12700" cap="flat" cmpd="sng" algn="ctr">
                      <a:solidFill>
                        <a:schemeClr val="bg1">
                          <a:lumMod val="95000"/>
                        </a:schemeClr>
                      </a:solidFill>
                      <a:prstDash val="solid"/>
                      <a:round/>
                      <a:headEnd type="none" w="med" len="med"/>
                      <a:tailEnd type="none" w="med" len="med"/>
                    </a:lnR>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９０．３％</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20000"/>
                        </a:lnSpc>
                        <a:spcBef>
                          <a:spcPts val="0"/>
                        </a:spcBef>
                        <a:spcAft>
                          <a:spcPts val="0"/>
                        </a:spcAft>
                        <a:buClrTx/>
                        <a:buSzTx/>
                        <a:buFontTx/>
                        <a:buNone/>
                        <a:tabLst/>
                        <a:defRPr/>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(H27)</a:t>
                      </a:r>
                    </a:p>
                  </a:txBody>
                  <a:tcPr marL="102349" marR="0" marT="0" marB="0" anchor="ctr">
                    <a:lnL w="12700" cap="flat" cmpd="sng" algn="ctr">
                      <a:solidFill>
                        <a:schemeClr val="bg1">
                          <a:lumMod val="95000"/>
                        </a:schemeClr>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txBody>
                  <a:tcPr marL="3377" marR="3377" marT="3658"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９５％</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20000"/>
                        </a:lnSpc>
                        <a:spcBef>
                          <a:spcPts val="0"/>
                        </a:spcBef>
                        <a:spcAft>
                          <a:spcPts val="0"/>
                        </a:spcAft>
                        <a:buClrTx/>
                        <a:buSzTx/>
                        <a:buFontTx/>
                        <a:buNone/>
                        <a:tabLst/>
                        <a:defRPr/>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H32)</a:t>
                      </a:r>
                    </a:p>
                  </a:txBody>
                  <a:tcPr marL="102349" marR="0" marT="0" marB="0" anchor="ctr">
                    <a:lnL w="38100" cap="flat" cmpd="sng" algn="ctr">
                      <a:solidFill>
                        <a:schemeClr val="tx1"/>
                      </a:solidFill>
                      <a:prstDash val="solid"/>
                      <a:round/>
                      <a:headEnd type="none" w="med" len="med"/>
                      <a:tailEnd type="none" w="med" len="med"/>
                    </a:lnL>
                  </a:tcPr>
                </a:tc>
                <a:tc>
                  <a:txBody>
                    <a:bodyPr/>
                    <a:lstStyle/>
                    <a:p>
                      <a:pPr algn="ctr">
                        <a:lnSpc>
                          <a:spcPct val="100000"/>
                        </a:lnSpc>
                      </a:pP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txBody>
                  <a:tcPr marL="3377" marR="3377" marT="3658" marB="0" anchor="ctr"/>
                </a:tc>
              </a:tr>
              <a:tr h="5030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腐朽・破損のある空家の割合</a:t>
                      </a:r>
                      <a:endParaRPr lang="en-US" altLang="ja-JP" sz="12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txBody>
                  <a:tcPr marL="102349" marR="0" marT="0" marB="0" anchor="ctr">
                    <a:lnR w="12700" cap="flat" cmpd="sng" algn="ctr">
                      <a:solidFill>
                        <a:schemeClr val="bg1">
                          <a:lumMod val="95000"/>
                        </a:schemeClr>
                      </a:solidFill>
                      <a:prstDash val="solid"/>
                      <a:round/>
                      <a:headEnd type="none" w="med" len="med"/>
                      <a:tailEnd type="none" w="med" len="med"/>
                    </a:lnR>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２６．８％</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20000"/>
                        </a:lnSpc>
                        <a:spcBef>
                          <a:spcPts val="0"/>
                        </a:spcBef>
                        <a:spcAft>
                          <a:spcPts val="0"/>
                        </a:spcAft>
                        <a:buClrTx/>
                        <a:buSzTx/>
                        <a:buFontTx/>
                        <a:buNone/>
                        <a:tabLst/>
                        <a:defRPr/>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(H25)</a:t>
                      </a:r>
                    </a:p>
                  </a:txBody>
                  <a:tcPr marL="102349" marR="0" marT="0" marB="0" anchor="ctr">
                    <a:lnL w="12700" cap="flat" cmpd="sng" algn="ctr">
                      <a:solidFill>
                        <a:schemeClr val="bg1">
                          <a:lumMod val="95000"/>
                        </a:schemeClr>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marL="0" marR="0" indent="0" algn="ctr" defTabSz="914290" rtl="0" eaLnBrk="1" fontAlgn="auto" latinLnBrk="0" hangingPunct="1">
                        <a:lnSpc>
                          <a:spcPct val="100000"/>
                        </a:lnSpc>
                        <a:spcBef>
                          <a:spcPts val="0"/>
                        </a:spcBef>
                        <a:spcAft>
                          <a:spcPts val="0"/>
                        </a:spcAft>
                        <a:buClrTx/>
                        <a:buSzTx/>
                        <a:buFontTx/>
                        <a:buNone/>
                        <a:tabLst/>
                        <a:defRPr/>
                      </a:pP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txBody>
                  <a:tcPr marL="3377" marR="3377" marT="3658"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おおむね１割以下</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(H37)</a:t>
                      </a:r>
                    </a:p>
                  </a:txBody>
                  <a:tcPr marL="102349" marR="0" marT="0" marB="0" anchor="ctr">
                    <a:lnL w="38100" cap="flat" cmpd="sng" algn="ctr">
                      <a:solidFill>
                        <a:schemeClr val="tx1"/>
                      </a:solidFill>
                      <a:prstDash val="solid"/>
                      <a:round/>
                      <a:headEnd type="none" w="med" len="med"/>
                      <a:tailEnd type="none" w="med" len="med"/>
                    </a:lnL>
                  </a:tcPr>
                </a:tc>
                <a:tc>
                  <a:txBody>
                    <a:bodyPr/>
                    <a:lstStyle/>
                    <a:p>
                      <a:pPr marL="0" marR="0" indent="0" algn="ctr" defTabSz="914290" rtl="0" eaLnBrk="1" fontAlgn="auto" latinLnBrk="0" hangingPunct="1">
                        <a:lnSpc>
                          <a:spcPct val="100000"/>
                        </a:lnSpc>
                        <a:spcBef>
                          <a:spcPts val="0"/>
                        </a:spcBef>
                        <a:spcAft>
                          <a:spcPts val="0"/>
                        </a:spcAft>
                        <a:buClrTx/>
                        <a:buSzTx/>
                        <a:buFontTx/>
                        <a:buNone/>
                        <a:tabLst/>
                        <a:defRPr/>
                      </a:pP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1" dirty="0" smtClean="0">
                        <a:latin typeface="Meiryo UI" panose="020B0604030504040204" pitchFamily="50" charset="-128"/>
                        <a:ea typeface="Meiryo UI" panose="020B0604030504040204" pitchFamily="50" charset="-128"/>
                        <a:cs typeface="Meiryo UI" panose="020B0604030504040204" pitchFamily="50" charset="-128"/>
                      </a:endParaRPr>
                    </a:p>
                  </a:txBody>
                  <a:tcPr marL="3377" marR="3377" marT="3658" marB="0" anchor="ctr"/>
                </a:tc>
              </a:tr>
              <a:tr h="5030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空家を適正に管理している所有者の割合</a:t>
                      </a:r>
                      <a:endParaRPr lang="ja-JP" altLang="en-US" sz="12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txBody>
                  <a:tcPr marL="102349" marR="0" marT="0" marB="0" anchor="ctr">
                    <a:lnR w="12700" cap="flat" cmpd="sng" algn="ctr">
                      <a:solidFill>
                        <a:schemeClr val="bg1">
                          <a:lumMod val="95000"/>
                        </a:schemeClr>
                      </a:solidFill>
                      <a:prstDash val="solid"/>
                      <a:round/>
                      <a:headEnd type="none" w="med" len="med"/>
                      <a:tailEnd type="none" w="med" len="med"/>
                    </a:lnR>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６５．９％</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20000"/>
                        </a:lnSpc>
                        <a:spcBef>
                          <a:spcPts val="0"/>
                        </a:spcBef>
                        <a:spcAft>
                          <a:spcPts val="0"/>
                        </a:spcAft>
                        <a:buClrTx/>
                        <a:buSzTx/>
                        <a:buFontTx/>
                        <a:buNone/>
                        <a:tabLst/>
                        <a:defRPr/>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(H25)</a:t>
                      </a:r>
                    </a:p>
                  </a:txBody>
                  <a:tcPr marL="102349" marR="0" marT="0" marB="0" anchor="ctr">
                    <a:lnL w="12700" cap="flat" cmpd="sng" algn="ctr">
                      <a:solidFill>
                        <a:schemeClr val="bg1">
                          <a:lumMod val="95000"/>
                        </a:schemeClr>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algn="ctr">
                        <a:lnSpc>
                          <a:spcPct val="100000"/>
                        </a:lnSpc>
                      </a:pP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txBody>
                  <a:tcPr marL="3377" marR="3377" marT="3658"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１００％</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20000"/>
                        </a:lnSpc>
                        <a:spcBef>
                          <a:spcPts val="0"/>
                        </a:spcBef>
                        <a:spcAft>
                          <a:spcPts val="0"/>
                        </a:spcAft>
                        <a:buClrTx/>
                        <a:buSzTx/>
                        <a:buFontTx/>
                        <a:buNone/>
                        <a:tabLst/>
                        <a:defRPr/>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(H37)</a:t>
                      </a:r>
                    </a:p>
                  </a:txBody>
                  <a:tcPr marL="102349" marR="0" marT="0" marB="0" anchor="ctr">
                    <a:lnL w="38100" cap="flat" cmpd="sng" algn="ctr">
                      <a:solidFill>
                        <a:schemeClr val="tx1"/>
                      </a:solidFill>
                      <a:prstDash val="solid"/>
                      <a:round/>
                      <a:headEnd type="none" w="med" len="med"/>
                      <a:tailEnd type="none" w="med" len="med"/>
                    </a:lnL>
                  </a:tcPr>
                </a:tc>
                <a:tc>
                  <a:txBody>
                    <a:bodyPr/>
                    <a:lstStyle/>
                    <a:p>
                      <a:pPr algn="ctr">
                        <a:lnSpc>
                          <a:spcPct val="100000"/>
                        </a:lnSpc>
                      </a:pP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txBody>
                  <a:tcPr marL="3377" marR="3377" marT="3658" marB="0" anchor="ctr"/>
                </a:tc>
              </a:tr>
            </a:tbl>
          </a:graphicData>
        </a:graphic>
      </p:graphicFrame>
      <p:sp>
        <p:nvSpPr>
          <p:cNvPr id="7" name="テキスト ボックス 6"/>
          <p:cNvSpPr txBox="1"/>
          <p:nvPr/>
        </p:nvSpPr>
        <p:spPr>
          <a:xfrm>
            <a:off x="35496" y="548680"/>
            <a:ext cx="4093378" cy="242586"/>
          </a:xfrm>
          <a:prstGeom prst="roundRect">
            <a:avLst/>
          </a:prstGeom>
          <a:solidFill>
            <a:schemeClr val="bg1"/>
          </a:solidFill>
          <a:ln>
            <a:solidFill>
              <a:schemeClr val="tx1">
                <a:lumMod val="50000"/>
                <a:lumOff val="50000"/>
              </a:schemeClr>
            </a:solidFill>
          </a:ln>
        </p:spPr>
        <p:txBody>
          <a:bodyPr wrap="square" lIns="35996" tIns="35996" rIns="35996" bIns="35996" rtlCol="0" anchor="ctr">
            <a:noAutofit/>
          </a:bodyPr>
          <a:lstStyle/>
          <a:p>
            <a:r>
              <a:rPr lang="ja-JP" altLang="en-US" sz="1400" b="1" dirty="0">
                <a:latin typeface="HGPｺﾞｼｯｸM" panose="020B0600000000000000" pitchFamily="50" charset="-128"/>
                <a:ea typeface="HGPｺﾞｼｯｸM" panose="020B0600000000000000" pitchFamily="50" charset="-128"/>
              </a:rPr>
              <a:t>みんな</a:t>
            </a:r>
            <a:r>
              <a:rPr lang="ja-JP" altLang="en-US" sz="1400" b="1" dirty="0" smtClean="0">
                <a:latin typeface="HGPｺﾞｼｯｸM" panose="020B0600000000000000" pitchFamily="50" charset="-128"/>
                <a:ea typeface="HGPｺﾞｼｯｸM" panose="020B0600000000000000" pitchFamily="50" charset="-128"/>
              </a:rPr>
              <a:t>で</a:t>
            </a:r>
            <a:r>
              <a:rPr lang="ja-JP" altLang="en-US" sz="1400" b="1" dirty="0" err="1" smtClean="0">
                <a:latin typeface="HGPｺﾞｼｯｸM" panose="020B0600000000000000" pitchFamily="50" charset="-128"/>
                <a:ea typeface="HGPｺﾞｼｯｸM" panose="020B0600000000000000" pitchFamily="50" charset="-128"/>
              </a:rPr>
              <a:t>めざ</a:t>
            </a:r>
            <a:r>
              <a:rPr lang="ja-JP" altLang="en-US" sz="1400" b="1" dirty="0" smtClean="0">
                <a:latin typeface="HGPｺﾞｼｯｸM" panose="020B0600000000000000" pitchFamily="50" charset="-128"/>
                <a:ea typeface="HGPｺﾞｼｯｸM" panose="020B0600000000000000" pitchFamily="50" charset="-128"/>
              </a:rPr>
              <a:t>そう値</a:t>
            </a:r>
            <a:endParaRPr lang="ja-JP" altLang="en-US" sz="1400" b="1" dirty="0">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val="53066767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角丸四角形 20"/>
          <p:cNvSpPr/>
          <p:nvPr/>
        </p:nvSpPr>
        <p:spPr>
          <a:xfrm>
            <a:off x="63191" y="4374975"/>
            <a:ext cx="3788729" cy="2198797"/>
          </a:xfrm>
          <a:prstGeom prst="roundRect">
            <a:avLst>
              <a:gd name="adj" fmla="val 7252"/>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77800" indent="-177800">
              <a:lnSpc>
                <a:spcPct val="130000"/>
              </a:lnSpc>
            </a:pPr>
            <a:endParaRPr lang="en-US" altLang="ja-JP" sz="1200" dirty="0">
              <a:solidFill>
                <a:schemeClr val="tx1"/>
              </a:solidFill>
            </a:endParaRPr>
          </a:p>
          <a:p>
            <a:pPr marL="266700" indent="-266700">
              <a:lnSpc>
                <a:spcPct val="130000"/>
              </a:lnSpc>
            </a:pPr>
            <a:r>
              <a:rPr lang="ja-JP" altLang="en-US" sz="1200" dirty="0">
                <a:solidFill>
                  <a:schemeClr val="tx1"/>
                </a:solidFill>
              </a:rPr>
              <a:t>（１）災害に強い都市の形成</a:t>
            </a:r>
          </a:p>
          <a:p>
            <a:pPr marL="266700" indent="-266700">
              <a:lnSpc>
                <a:spcPct val="130000"/>
              </a:lnSpc>
            </a:pPr>
            <a:r>
              <a:rPr lang="ja-JP" altLang="en-US" sz="1200" dirty="0">
                <a:solidFill>
                  <a:schemeClr val="tx1"/>
                </a:solidFill>
              </a:rPr>
              <a:t>（２）住宅・建築物の耐震化</a:t>
            </a:r>
          </a:p>
          <a:p>
            <a:pPr marL="266700" indent="-266700">
              <a:lnSpc>
                <a:spcPct val="130000"/>
              </a:lnSpc>
            </a:pPr>
            <a:r>
              <a:rPr lang="ja-JP" altLang="en-US" sz="1200" dirty="0">
                <a:solidFill>
                  <a:schemeClr val="tx1"/>
                </a:solidFill>
              </a:rPr>
              <a:t>（３）大規模災害発生時に備えた体制の整備</a:t>
            </a:r>
          </a:p>
          <a:p>
            <a:pPr marL="266700" indent="-266700">
              <a:lnSpc>
                <a:spcPct val="130000"/>
              </a:lnSpc>
            </a:pPr>
            <a:r>
              <a:rPr lang="ja-JP" altLang="en-US" sz="1200" dirty="0">
                <a:solidFill>
                  <a:schemeClr val="tx1"/>
                </a:solidFill>
              </a:rPr>
              <a:t>（４）住まいとまちづくりにおける様々な安全性への対応</a:t>
            </a:r>
          </a:p>
          <a:p>
            <a:pPr marL="177800" indent="-177800" algn="r">
              <a:lnSpc>
                <a:spcPct val="130000"/>
              </a:lnSpc>
            </a:pPr>
            <a:r>
              <a:rPr lang="ja-JP" altLang="en-US" sz="1200" dirty="0" smtClean="0">
                <a:solidFill>
                  <a:schemeClr val="tx1"/>
                </a:solidFill>
              </a:rPr>
              <a:t>など</a:t>
            </a:r>
            <a:endParaRPr lang="en-US" altLang="ja-JP" sz="1200" dirty="0">
              <a:solidFill>
                <a:schemeClr val="tx1"/>
              </a:solidFill>
            </a:endParaRPr>
          </a:p>
        </p:txBody>
      </p:sp>
      <p:sp>
        <p:nvSpPr>
          <p:cNvPr id="36" name="角丸四角形 35"/>
          <p:cNvSpPr/>
          <p:nvPr/>
        </p:nvSpPr>
        <p:spPr>
          <a:xfrm>
            <a:off x="4042319" y="1206624"/>
            <a:ext cx="5040560" cy="5367148"/>
          </a:xfrm>
          <a:prstGeom prst="roundRect">
            <a:avLst>
              <a:gd name="adj" fmla="val 4920"/>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7" name="正方形/長方形 36"/>
          <p:cNvSpPr/>
          <p:nvPr/>
        </p:nvSpPr>
        <p:spPr>
          <a:xfrm>
            <a:off x="52113" y="1231573"/>
            <a:ext cx="3788729" cy="2898045"/>
          </a:xfrm>
          <a:prstGeom prst="rect">
            <a:avLst/>
          </a:prstGeom>
          <a:solidFill>
            <a:schemeClr val="accent1">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4196037" y="1440527"/>
            <a:ext cx="2320179" cy="261610"/>
          </a:xfrm>
          <a:prstGeom prst="rect">
            <a:avLst/>
          </a:prstGeom>
          <a:noFill/>
        </p:spPr>
        <p:txBody>
          <a:bodyPr wrap="square" rtlCol="0">
            <a:spAutoFit/>
          </a:bodyPr>
          <a:lstStyle/>
          <a:p>
            <a:r>
              <a:rPr kumimoji="1" lang="ja-JP" altLang="en-US" sz="1100" dirty="0" smtClean="0"/>
              <a:t>■大阪は災害に強いまちだと思うか</a:t>
            </a:r>
            <a:endParaRPr kumimoji="1" lang="ja-JP" altLang="en-US" sz="1100" dirty="0"/>
          </a:p>
        </p:txBody>
      </p:sp>
      <p:sp>
        <p:nvSpPr>
          <p:cNvPr id="23" name="スライド番号プレースホルダー 3"/>
          <p:cNvSpPr>
            <a:spLocks noGrp="1"/>
          </p:cNvSpPr>
          <p:nvPr>
            <p:ph type="sldNum" sz="quarter" idx="12"/>
          </p:nvPr>
        </p:nvSpPr>
        <p:spPr>
          <a:xfrm>
            <a:off x="8368281" y="6597352"/>
            <a:ext cx="775471" cy="270321"/>
          </a:xfrm>
        </p:spPr>
        <p:txBody>
          <a:bodyPr/>
          <a:lstStyle/>
          <a:p>
            <a:fld id="{6C81B660-91B5-4B89-8AE3-65DE466522A0}" type="slidenum">
              <a:rPr kumimoji="1" lang="ja-JP" altLang="en-US"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38</a:t>
            </a:fld>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テキスト ボックス 30"/>
          <p:cNvSpPr txBox="1"/>
          <p:nvPr/>
        </p:nvSpPr>
        <p:spPr>
          <a:xfrm>
            <a:off x="162984" y="3865983"/>
            <a:ext cx="3677858" cy="253916"/>
          </a:xfrm>
          <a:prstGeom prst="rect">
            <a:avLst/>
          </a:prstGeom>
          <a:noFill/>
        </p:spPr>
        <p:txBody>
          <a:bodyPr wrap="square" rtlCol="0">
            <a:spAutoFit/>
          </a:bodyPr>
          <a:lstStyle/>
          <a:p>
            <a:pPr algn="r"/>
            <a:r>
              <a:rPr lang="ja-JP" altLang="en-US" sz="1050" dirty="0" smtClean="0"/>
              <a:t>出典：</a:t>
            </a:r>
            <a:r>
              <a:rPr lang="ja-JP" altLang="ja-JP" sz="1050" dirty="0"/>
              <a:t>将来ビジョン・</a:t>
            </a:r>
            <a:r>
              <a:rPr lang="ja-JP" altLang="ja-JP" sz="1050" dirty="0" smtClean="0"/>
              <a:t>大阪に</a:t>
            </a:r>
            <a:r>
              <a:rPr lang="ja-JP" altLang="ja-JP" sz="1050" dirty="0"/>
              <a:t>関する調査</a:t>
            </a:r>
            <a:r>
              <a:rPr kumimoji="1" lang="ja-JP" altLang="en-US" sz="1050" dirty="0" smtClean="0"/>
              <a:t>（大阪府）</a:t>
            </a:r>
            <a:endParaRPr kumimoji="1" lang="ja-JP" altLang="en-US" sz="1050" dirty="0"/>
          </a:p>
        </p:txBody>
      </p:sp>
      <p:sp>
        <p:nvSpPr>
          <p:cNvPr id="32" name="テキスト ボックス 31"/>
          <p:cNvSpPr txBox="1"/>
          <p:nvPr/>
        </p:nvSpPr>
        <p:spPr>
          <a:xfrm>
            <a:off x="5305624" y="6309320"/>
            <a:ext cx="3780928" cy="253916"/>
          </a:xfrm>
          <a:prstGeom prst="rect">
            <a:avLst/>
          </a:prstGeom>
          <a:noFill/>
        </p:spPr>
        <p:txBody>
          <a:bodyPr wrap="square" rtlCol="0">
            <a:spAutoFit/>
          </a:bodyPr>
          <a:lstStyle/>
          <a:p>
            <a:pPr algn="r"/>
            <a:r>
              <a:rPr lang="ja-JP" altLang="en-US" sz="1050" dirty="0" smtClean="0"/>
              <a:t>出典</a:t>
            </a:r>
            <a:r>
              <a:rPr lang="ja-JP" altLang="en-US" sz="1050" dirty="0"/>
              <a:t>：平成</a:t>
            </a:r>
            <a:r>
              <a:rPr lang="en-US" altLang="ja-JP" sz="1050" dirty="0" smtClean="0"/>
              <a:t>29</a:t>
            </a:r>
            <a:r>
              <a:rPr lang="ja-JP" altLang="en-US" sz="1050" dirty="0" smtClean="0"/>
              <a:t>年度</a:t>
            </a:r>
            <a:r>
              <a:rPr lang="ja-JP" altLang="en-US" sz="1050" dirty="0"/>
              <a:t>　</a:t>
            </a:r>
            <a:r>
              <a:rPr lang="ja-JP" altLang="ja-JP" sz="1050" dirty="0" smtClean="0"/>
              <a:t>将来</a:t>
            </a:r>
            <a:r>
              <a:rPr lang="ja-JP" altLang="ja-JP" sz="1050" dirty="0"/>
              <a:t>ビジョン・</a:t>
            </a:r>
            <a:r>
              <a:rPr lang="ja-JP" altLang="ja-JP" sz="1050" dirty="0" smtClean="0"/>
              <a:t>大阪に</a:t>
            </a:r>
            <a:r>
              <a:rPr lang="ja-JP" altLang="ja-JP" sz="1050" dirty="0"/>
              <a:t>関する調査</a:t>
            </a:r>
            <a:r>
              <a:rPr kumimoji="1" lang="ja-JP" altLang="en-US" sz="1050" dirty="0" smtClean="0"/>
              <a:t>（大阪府）</a:t>
            </a:r>
            <a:endParaRPr kumimoji="1" lang="ja-JP" altLang="en-US" sz="1050" dirty="0"/>
          </a:p>
        </p:txBody>
      </p:sp>
      <p:sp>
        <p:nvSpPr>
          <p:cNvPr id="42" name="Rectangle 1"/>
          <p:cNvSpPr>
            <a:spLocks noChangeArrowheads="1"/>
          </p:cNvSpPr>
          <p:nvPr/>
        </p:nvSpPr>
        <p:spPr bwMode="auto">
          <a:xfrm>
            <a:off x="0" y="548728"/>
            <a:ext cx="9144000" cy="432000"/>
          </a:xfrm>
          <a:prstGeom prst="rect">
            <a:avLst/>
          </a:prstGeom>
          <a:noFill/>
          <a:ln>
            <a:noFill/>
          </a:ln>
          <a:effectLs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ctr" eaLnBrk="1" hangingPunct="1"/>
            <a:r>
              <a:rPr lang="ja-JP" altLang="en-US" sz="2000" b="1" u="sng"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2000" b="1"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が災害に強いまちだと思っている府民の割合</a:t>
            </a:r>
          </a:p>
        </p:txBody>
      </p:sp>
      <p:sp>
        <p:nvSpPr>
          <p:cNvPr id="43" name="テキスト ボックス 42"/>
          <p:cNvSpPr txBox="1"/>
          <p:nvPr/>
        </p:nvSpPr>
        <p:spPr>
          <a:xfrm>
            <a:off x="207208" y="4221089"/>
            <a:ext cx="1021960" cy="259658"/>
          </a:xfrm>
          <a:prstGeom prst="rect">
            <a:avLst/>
          </a:prstGeom>
          <a:solidFill>
            <a:schemeClr val="accent1">
              <a:lumMod val="75000"/>
            </a:schemeClr>
          </a:solidFill>
          <a:ln>
            <a:noFill/>
          </a:ln>
        </p:spPr>
        <p:txBody>
          <a:bodyPr wrap="square" lIns="0" tIns="0" rIns="0" bIns="0" rtlCol="0" anchor="ctr" anchorCtr="0">
            <a:noAutofit/>
          </a:bodyPr>
          <a:lstStyle/>
          <a:p>
            <a:pPr algn="ctr"/>
            <a:r>
              <a:rPr kumimoji="1" lang="ja-JP" altLang="en-US" sz="1400" b="1" dirty="0" smtClean="0">
                <a:solidFill>
                  <a:schemeClr val="bg1"/>
                </a:solidFill>
                <a:latin typeface="Meiryo UI" panose="020B0604030504040204" pitchFamily="50" charset="-128"/>
                <a:ea typeface="Meiryo UI" panose="020B0604030504040204" pitchFamily="50" charset="-128"/>
              </a:rPr>
              <a:t>関連施策等</a:t>
            </a:r>
            <a:endParaRPr kumimoji="1" lang="ja-JP" altLang="en-US" sz="1400" b="1" dirty="0">
              <a:solidFill>
                <a:schemeClr val="bg1"/>
              </a:solidFill>
              <a:latin typeface="Meiryo UI" panose="020B0604030504040204" pitchFamily="50" charset="-128"/>
              <a:ea typeface="Meiryo UI" panose="020B0604030504040204" pitchFamily="50" charset="-128"/>
            </a:endParaRPr>
          </a:p>
        </p:txBody>
      </p:sp>
      <p:sp>
        <p:nvSpPr>
          <p:cNvPr id="44" name="テキスト ボックス 43"/>
          <p:cNvSpPr txBox="1"/>
          <p:nvPr/>
        </p:nvSpPr>
        <p:spPr>
          <a:xfrm>
            <a:off x="195363" y="1101744"/>
            <a:ext cx="1980728" cy="259658"/>
          </a:xfrm>
          <a:prstGeom prst="rect">
            <a:avLst/>
          </a:prstGeom>
          <a:solidFill>
            <a:schemeClr val="accent1">
              <a:lumMod val="75000"/>
            </a:schemeClr>
          </a:solidFill>
          <a:ln>
            <a:noFill/>
          </a:ln>
        </p:spPr>
        <p:txBody>
          <a:bodyPr wrap="square" lIns="0" tIns="0" rIns="0" bIns="0" rtlCol="0" anchor="ctr" anchorCtr="0">
            <a:noAutofit/>
          </a:bodyPr>
          <a:lstStyle/>
          <a:p>
            <a:pPr algn="ctr"/>
            <a:r>
              <a:rPr lang="ja-JP" altLang="en-US" sz="1400" b="1" dirty="0">
                <a:solidFill>
                  <a:schemeClr val="bg1"/>
                </a:solidFill>
                <a:latin typeface="Meiryo UI" panose="020B0604030504040204" pitchFamily="50" charset="-128"/>
                <a:ea typeface="Meiryo UI" panose="020B0604030504040204" pitchFamily="50" charset="-128"/>
              </a:rPr>
              <a:t>みんなで</a:t>
            </a:r>
            <a:r>
              <a:rPr lang="ja-JP" altLang="en-US" sz="1400" b="1" dirty="0" err="1">
                <a:solidFill>
                  <a:schemeClr val="bg1"/>
                </a:solidFill>
                <a:latin typeface="Meiryo UI" panose="020B0604030504040204" pitchFamily="50" charset="-128"/>
                <a:ea typeface="Meiryo UI" panose="020B0604030504040204" pitchFamily="50" charset="-128"/>
              </a:rPr>
              <a:t>めざ</a:t>
            </a:r>
            <a:r>
              <a:rPr lang="ja-JP" altLang="en-US" sz="1400" b="1" dirty="0">
                <a:solidFill>
                  <a:schemeClr val="bg1"/>
                </a:solidFill>
                <a:latin typeface="Meiryo UI" panose="020B0604030504040204" pitchFamily="50" charset="-128"/>
                <a:ea typeface="Meiryo UI" panose="020B0604030504040204" pitchFamily="50" charset="-128"/>
              </a:rPr>
              <a:t>そう値の推移</a:t>
            </a:r>
          </a:p>
        </p:txBody>
      </p:sp>
      <p:sp>
        <p:nvSpPr>
          <p:cNvPr id="45" name="テキスト ボックス 44"/>
          <p:cNvSpPr txBox="1"/>
          <p:nvPr/>
        </p:nvSpPr>
        <p:spPr>
          <a:xfrm>
            <a:off x="4234502" y="1101744"/>
            <a:ext cx="1071736" cy="259658"/>
          </a:xfrm>
          <a:prstGeom prst="rect">
            <a:avLst/>
          </a:prstGeom>
          <a:solidFill>
            <a:schemeClr val="accent1">
              <a:lumMod val="75000"/>
            </a:schemeClr>
          </a:solidFill>
          <a:ln>
            <a:noFill/>
          </a:ln>
        </p:spPr>
        <p:txBody>
          <a:bodyPr wrap="square" lIns="0" tIns="0" rIns="0" bIns="0" rtlCol="0" anchor="ctr" anchorCtr="0">
            <a:noAutofit/>
          </a:bodyPr>
          <a:lstStyle/>
          <a:p>
            <a:pPr algn="ctr"/>
            <a:r>
              <a:rPr lang="ja-JP" altLang="en-US" sz="1400" b="1" dirty="0">
                <a:solidFill>
                  <a:schemeClr val="bg1"/>
                </a:solidFill>
                <a:latin typeface="Meiryo UI" panose="020B0604030504040204" pitchFamily="50" charset="-128"/>
                <a:ea typeface="Meiryo UI" panose="020B0604030504040204" pitchFamily="50" charset="-128"/>
              </a:rPr>
              <a:t>関係データ等</a:t>
            </a:r>
          </a:p>
        </p:txBody>
      </p:sp>
      <p:sp>
        <p:nvSpPr>
          <p:cNvPr id="24" name="Rectangle 1"/>
          <p:cNvSpPr>
            <a:spLocks noChangeArrowheads="1"/>
          </p:cNvSpPr>
          <p:nvPr/>
        </p:nvSpPr>
        <p:spPr bwMode="auto">
          <a:xfrm>
            <a:off x="0" y="1"/>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４</a:t>
            </a:r>
            <a:r>
              <a:rPr lang="ja-JP" altLang="en-US"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．安全を支える住まいと都市の実現</a:t>
            </a:r>
            <a:endPar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5" name="グラフ 24"/>
          <p:cNvGraphicFramePr>
            <a:graphicFrameLocks/>
          </p:cNvGraphicFramePr>
          <p:nvPr>
            <p:extLst>
              <p:ext uri="{D42A27DB-BD31-4B8C-83A1-F6EECF244321}">
                <p14:modId xmlns:p14="http://schemas.microsoft.com/office/powerpoint/2010/main" val="196863531"/>
              </p:ext>
            </p:extLst>
          </p:nvPr>
        </p:nvGraphicFramePr>
        <p:xfrm>
          <a:off x="162984" y="1475267"/>
          <a:ext cx="3585000" cy="2151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2" name="グラフ 21"/>
          <p:cNvGraphicFramePr>
            <a:graphicFrameLocks/>
          </p:cNvGraphicFramePr>
          <p:nvPr>
            <p:extLst>
              <p:ext uri="{D42A27DB-BD31-4B8C-83A1-F6EECF244321}">
                <p14:modId xmlns:p14="http://schemas.microsoft.com/office/powerpoint/2010/main" val="2946911349"/>
              </p:ext>
            </p:extLst>
          </p:nvPr>
        </p:nvGraphicFramePr>
        <p:xfrm>
          <a:off x="4042319" y="2204864"/>
          <a:ext cx="5160573" cy="3096344"/>
        </p:xfrm>
        <a:graphic>
          <a:graphicData uri="http://schemas.openxmlformats.org/drawingml/2006/chart">
            <c:chart xmlns:c="http://schemas.openxmlformats.org/drawingml/2006/chart" xmlns:r="http://schemas.openxmlformats.org/officeDocument/2006/relationships" r:id="rId4"/>
          </a:graphicData>
        </a:graphic>
      </p:graphicFrame>
      <p:sp>
        <p:nvSpPr>
          <p:cNvPr id="16" name="テキスト ボックス 15"/>
          <p:cNvSpPr txBox="1"/>
          <p:nvPr/>
        </p:nvSpPr>
        <p:spPr>
          <a:xfrm>
            <a:off x="9828584" y="3843385"/>
            <a:ext cx="1080120" cy="369332"/>
          </a:xfrm>
          <a:prstGeom prst="rect">
            <a:avLst/>
          </a:prstGeom>
          <a:noFill/>
          <a:ln>
            <a:solidFill>
              <a:schemeClr val="tx1"/>
            </a:solidFill>
          </a:ln>
        </p:spPr>
        <p:txBody>
          <a:bodyPr wrap="square" rtlCol="0">
            <a:spAutoFit/>
          </a:bodyPr>
          <a:lstStyle/>
          <a:p>
            <a:pPr algn="ctr"/>
            <a:r>
              <a:rPr lang="ja-JP" altLang="en-US" b="1" dirty="0"/>
              <a:t>済</a:t>
            </a:r>
            <a:endParaRPr kumimoji="1" lang="ja-JP" altLang="en-US" b="1" dirty="0"/>
          </a:p>
        </p:txBody>
      </p:sp>
    </p:spTree>
    <p:extLst>
      <p:ext uri="{BB962C8B-B14F-4D97-AF65-F5344CB8AC3E}">
        <p14:creationId xmlns:p14="http://schemas.microsoft.com/office/powerpoint/2010/main" val="346674136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角丸四角形 37"/>
          <p:cNvSpPr/>
          <p:nvPr/>
        </p:nvSpPr>
        <p:spPr>
          <a:xfrm>
            <a:off x="4042319" y="1206624"/>
            <a:ext cx="5040560" cy="5367148"/>
          </a:xfrm>
          <a:prstGeom prst="roundRect">
            <a:avLst>
              <a:gd name="adj" fmla="val 4920"/>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aphicFrame>
        <p:nvGraphicFramePr>
          <p:cNvPr id="27" name="グラフ 26"/>
          <p:cNvGraphicFramePr>
            <a:graphicFrameLocks/>
          </p:cNvGraphicFramePr>
          <p:nvPr>
            <p:extLst>
              <p:ext uri="{D42A27DB-BD31-4B8C-83A1-F6EECF244321}">
                <p14:modId xmlns:p14="http://schemas.microsoft.com/office/powerpoint/2010/main" val="1897135270"/>
              </p:ext>
            </p:extLst>
          </p:nvPr>
        </p:nvGraphicFramePr>
        <p:xfrm>
          <a:off x="4808312" y="2022846"/>
          <a:ext cx="3474038" cy="2084423"/>
        </p:xfrm>
        <a:graphic>
          <a:graphicData uri="http://schemas.openxmlformats.org/drawingml/2006/chart">
            <c:chart xmlns:c="http://schemas.openxmlformats.org/drawingml/2006/chart" xmlns:r="http://schemas.openxmlformats.org/officeDocument/2006/relationships" r:id="rId3"/>
          </a:graphicData>
        </a:graphic>
      </p:graphicFrame>
      <p:sp>
        <p:nvSpPr>
          <p:cNvPr id="34" name="角丸四角形 33"/>
          <p:cNvSpPr/>
          <p:nvPr/>
        </p:nvSpPr>
        <p:spPr>
          <a:xfrm>
            <a:off x="63191" y="4374975"/>
            <a:ext cx="3788729" cy="2198797"/>
          </a:xfrm>
          <a:prstGeom prst="roundRect">
            <a:avLst>
              <a:gd name="adj" fmla="val 7252"/>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77800" indent="-177800">
              <a:lnSpc>
                <a:spcPct val="130000"/>
              </a:lnSpc>
            </a:pPr>
            <a:endParaRPr lang="en-US" altLang="ja-JP" sz="1200" dirty="0">
              <a:solidFill>
                <a:schemeClr val="tx1"/>
              </a:solidFill>
            </a:endParaRPr>
          </a:p>
          <a:p>
            <a:pPr marL="266700" indent="-266700">
              <a:lnSpc>
                <a:spcPct val="130000"/>
              </a:lnSpc>
            </a:pPr>
            <a:r>
              <a:rPr lang="ja-JP" altLang="en-US" sz="1200" dirty="0">
                <a:solidFill>
                  <a:schemeClr val="tx1"/>
                </a:solidFill>
              </a:rPr>
              <a:t>（４）住まいとまちづくりにおける様々な安全性への対応</a:t>
            </a:r>
          </a:p>
          <a:p>
            <a:pPr marL="266700" indent="-266700">
              <a:lnSpc>
                <a:spcPct val="130000"/>
              </a:lnSpc>
            </a:pPr>
            <a:r>
              <a:rPr lang="ja-JP" altLang="en-US" sz="1200" dirty="0">
                <a:solidFill>
                  <a:schemeClr val="tx1"/>
                </a:solidFill>
              </a:rPr>
              <a:t>　①犯罪に強い住まいづくりの推進及び地域コミュニティの強化</a:t>
            </a:r>
          </a:p>
          <a:p>
            <a:pPr marL="177800" indent="-177800" algn="r">
              <a:lnSpc>
                <a:spcPct val="130000"/>
              </a:lnSpc>
            </a:pPr>
            <a:r>
              <a:rPr lang="ja-JP" altLang="en-US" sz="1200" dirty="0" smtClean="0">
                <a:solidFill>
                  <a:schemeClr val="tx1"/>
                </a:solidFill>
              </a:rPr>
              <a:t>など</a:t>
            </a:r>
            <a:endParaRPr lang="en-US" altLang="ja-JP" sz="1200" dirty="0">
              <a:solidFill>
                <a:schemeClr val="tx1"/>
              </a:solidFill>
            </a:endParaRPr>
          </a:p>
        </p:txBody>
      </p:sp>
      <p:sp>
        <p:nvSpPr>
          <p:cNvPr id="39" name="正方形/長方形 38"/>
          <p:cNvSpPr/>
          <p:nvPr/>
        </p:nvSpPr>
        <p:spPr>
          <a:xfrm>
            <a:off x="52113" y="1231573"/>
            <a:ext cx="3788729" cy="2898045"/>
          </a:xfrm>
          <a:prstGeom prst="rect">
            <a:avLst/>
          </a:prstGeom>
          <a:solidFill>
            <a:schemeClr val="accent1">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8605687" y="3909719"/>
            <a:ext cx="477192" cy="246221"/>
          </a:xfrm>
          <a:prstGeom prst="rect">
            <a:avLst/>
          </a:prstGeom>
          <a:noFill/>
        </p:spPr>
        <p:txBody>
          <a:bodyPr wrap="square" rtlCol="0">
            <a:spAutoFit/>
          </a:bodyPr>
          <a:lstStyle/>
          <a:p>
            <a:r>
              <a:rPr kumimoji="1" lang="en-US" altLang="ja-JP" sz="1000" dirty="0" smtClean="0"/>
              <a:t>(%)</a:t>
            </a:r>
            <a:endParaRPr kumimoji="1" lang="ja-JP" altLang="en-US" sz="1000" dirty="0"/>
          </a:p>
        </p:txBody>
      </p:sp>
      <p:sp>
        <p:nvSpPr>
          <p:cNvPr id="53" name="テキスト ボックス 52"/>
          <p:cNvSpPr txBox="1"/>
          <p:nvPr/>
        </p:nvSpPr>
        <p:spPr>
          <a:xfrm>
            <a:off x="4139952" y="1516267"/>
            <a:ext cx="3151885" cy="261610"/>
          </a:xfrm>
          <a:prstGeom prst="rect">
            <a:avLst/>
          </a:prstGeom>
          <a:noFill/>
        </p:spPr>
        <p:txBody>
          <a:bodyPr wrap="square" rtlCol="0">
            <a:spAutoFit/>
          </a:bodyPr>
          <a:lstStyle/>
          <a:p>
            <a:r>
              <a:rPr kumimoji="1" lang="ja-JP" altLang="en-US" sz="1100" dirty="0" smtClean="0"/>
              <a:t>■自分が住んでいる地域は治安がいいと思うか</a:t>
            </a:r>
            <a:endParaRPr kumimoji="1" lang="ja-JP" altLang="en-US" sz="1100" dirty="0"/>
          </a:p>
        </p:txBody>
      </p:sp>
      <p:sp>
        <p:nvSpPr>
          <p:cNvPr id="55" name="テキスト ボックス 54"/>
          <p:cNvSpPr txBox="1"/>
          <p:nvPr/>
        </p:nvSpPr>
        <p:spPr>
          <a:xfrm>
            <a:off x="4137219" y="4030481"/>
            <a:ext cx="2439862" cy="261610"/>
          </a:xfrm>
          <a:prstGeom prst="rect">
            <a:avLst/>
          </a:prstGeom>
          <a:noFill/>
        </p:spPr>
        <p:txBody>
          <a:bodyPr wrap="square" rtlCol="0">
            <a:spAutoFit/>
          </a:bodyPr>
          <a:lstStyle/>
          <a:p>
            <a:r>
              <a:rPr kumimoji="1" lang="ja-JP" altLang="en-US" sz="1100" dirty="0" smtClean="0"/>
              <a:t>■思わない理由</a:t>
            </a:r>
            <a:endParaRPr kumimoji="1" lang="ja-JP" altLang="en-US" sz="1100" dirty="0"/>
          </a:p>
        </p:txBody>
      </p:sp>
      <p:sp>
        <p:nvSpPr>
          <p:cNvPr id="7" name="パイ 6"/>
          <p:cNvSpPr/>
          <p:nvPr/>
        </p:nvSpPr>
        <p:spPr>
          <a:xfrm>
            <a:off x="5843237" y="2304359"/>
            <a:ext cx="1467689" cy="1556689"/>
          </a:xfrm>
          <a:prstGeom prst="pie">
            <a:avLst>
              <a:gd name="adj1" fmla="val 16242965"/>
              <a:gd name="adj2" fmla="val 655009"/>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9" name="パイ 8"/>
          <p:cNvSpPr/>
          <p:nvPr/>
        </p:nvSpPr>
        <p:spPr>
          <a:xfrm>
            <a:off x="5796137" y="2304359"/>
            <a:ext cx="1451290" cy="1563379"/>
          </a:xfrm>
          <a:prstGeom prst="pie">
            <a:avLst>
              <a:gd name="adj1" fmla="val 8688362"/>
              <a:gd name="adj2" fmla="val 16383235"/>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4" name="テキスト ボックス 13"/>
          <p:cNvSpPr txBox="1"/>
          <p:nvPr/>
        </p:nvSpPr>
        <p:spPr>
          <a:xfrm>
            <a:off x="7524328" y="2746539"/>
            <a:ext cx="802089" cy="246221"/>
          </a:xfrm>
          <a:prstGeom prst="rect">
            <a:avLst/>
          </a:prstGeom>
          <a:solidFill>
            <a:schemeClr val="bg1"/>
          </a:solidFill>
          <a:ln>
            <a:solidFill>
              <a:schemeClr val="tx1"/>
            </a:solidFill>
          </a:ln>
        </p:spPr>
        <p:txBody>
          <a:bodyPr wrap="square" rtlCol="0">
            <a:spAutoFit/>
          </a:bodyPr>
          <a:lstStyle/>
          <a:p>
            <a:r>
              <a:rPr kumimoji="1" lang="ja-JP" altLang="en-US" sz="1000" dirty="0" smtClean="0"/>
              <a:t>思う：</a:t>
            </a:r>
            <a:r>
              <a:rPr lang="en-US" altLang="ja-JP" sz="1000" dirty="0"/>
              <a:t>28</a:t>
            </a:r>
            <a:r>
              <a:rPr kumimoji="1" lang="en-US" altLang="ja-JP" sz="1000" dirty="0" smtClean="0"/>
              <a:t>%</a:t>
            </a:r>
            <a:endParaRPr kumimoji="1" lang="ja-JP" altLang="en-US" sz="1100" dirty="0"/>
          </a:p>
        </p:txBody>
      </p:sp>
      <p:sp>
        <p:nvSpPr>
          <p:cNvPr id="56" name="テキスト ボックス 55"/>
          <p:cNvSpPr txBox="1"/>
          <p:nvPr/>
        </p:nvSpPr>
        <p:spPr>
          <a:xfrm>
            <a:off x="4504825" y="2357431"/>
            <a:ext cx="870249" cy="246221"/>
          </a:xfrm>
          <a:prstGeom prst="rect">
            <a:avLst/>
          </a:prstGeom>
          <a:solidFill>
            <a:schemeClr val="bg1"/>
          </a:solidFill>
          <a:ln>
            <a:solidFill>
              <a:schemeClr val="tx1"/>
            </a:solidFill>
          </a:ln>
        </p:spPr>
        <p:txBody>
          <a:bodyPr wrap="square" lIns="0" rIns="0" rtlCol="0">
            <a:spAutoFit/>
          </a:bodyPr>
          <a:lstStyle/>
          <a:p>
            <a:r>
              <a:rPr kumimoji="1" lang="ja-JP" altLang="en-US" sz="1000" dirty="0" smtClean="0"/>
              <a:t>思</a:t>
            </a:r>
            <a:r>
              <a:rPr lang="ja-JP" altLang="en-US" sz="1000" dirty="0"/>
              <a:t>わない</a:t>
            </a:r>
            <a:r>
              <a:rPr kumimoji="1" lang="ja-JP" altLang="en-US" sz="1000" dirty="0" smtClean="0"/>
              <a:t>：</a:t>
            </a:r>
            <a:r>
              <a:rPr lang="en-US" altLang="ja-JP" sz="1000" dirty="0" smtClean="0"/>
              <a:t>34.9</a:t>
            </a:r>
            <a:r>
              <a:rPr kumimoji="1" lang="en-US" altLang="ja-JP" sz="1000" dirty="0" smtClean="0"/>
              <a:t>%</a:t>
            </a:r>
            <a:endParaRPr kumimoji="1" lang="ja-JP" altLang="en-US" sz="1100" dirty="0"/>
          </a:p>
        </p:txBody>
      </p:sp>
      <p:sp>
        <p:nvSpPr>
          <p:cNvPr id="25" name="スライド番号プレースホルダー 3"/>
          <p:cNvSpPr>
            <a:spLocks noGrp="1"/>
          </p:cNvSpPr>
          <p:nvPr>
            <p:ph type="sldNum" sz="quarter" idx="12"/>
          </p:nvPr>
        </p:nvSpPr>
        <p:spPr>
          <a:xfrm>
            <a:off x="8368281" y="6597352"/>
            <a:ext cx="775471" cy="270321"/>
          </a:xfrm>
        </p:spPr>
        <p:txBody>
          <a:bodyPr/>
          <a:lstStyle/>
          <a:p>
            <a:fld id="{6C81B660-91B5-4B89-8AE3-65DE466522A0}" type="slidenum">
              <a:rPr kumimoji="1" lang="ja-JP" altLang="en-US"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39</a:t>
            </a:fld>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テキスト ボックス 31"/>
          <p:cNvSpPr txBox="1"/>
          <p:nvPr/>
        </p:nvSpPr>
        <p:spPr>
          <a:xfrm>
            <a:off x="162984" y="3865983"/>
            <a:ext cx="3677858" cy="253916"/>
          </a:xfrm>
          <a:prstGeom prst="rect">
            <a:avLst/>
          </a:prstGeom>
          <a:noFill/>
        </p:spPr>
        <p:txBody>
          <a:bodyPr wrap="square" rtlCol="0">
            <a:spAutoFit/>
          </a:bodyPr>
          <a:lstStyle/>
          <a:p>
            <a:pPr algn="r"/>
            <a:r>
              <a:rPr lang="ja-JP" altLang="en-US" sz="1050" dirty="0" smtClean="0"/>
              <a:t>出典：</a:t>
            </a:r>
            <a:r>
              <a:rPr lang="ja-JP" altLang="ja-JP" sz="1050" dirty="0"/>
              <a:t>将来ビジョン・</a:t>
            </a:r>
            <a:r>
              <a:rPr lang="ja-JP" altLang="ja-JP" sz="1050" dirty="0" smtClean="0"/>
              <a:t>大阪に</a:t>
            </a:r>
            <a:r>
              <a:rPr lang="ja-JP" altLang="ja-JP" sz="1050" dirty="0"/>
              <a:t>関する調査</a:t>
            </a:r>
            <a:r>
              <a:rPr kumimoji="1" lang="ja-JP" altLang="en-US" sz="1050" dirty="0" smtClean="0"/>
              <a:t>（大阪府）</a:t>
            </a:r>
            <a:endParaRPr kumimoji="1" lang="ja-JP" altLang="en-US" sz="1050" dirty="0"/>
          </a:p>
        </p:txBody>
      </p:sp>
      <p:sp>
        <p:nvSpPr>
          <p:cNvPr id="33" name="テキスト ボックス 32"/>
          <p:cNvSpPr txBox="1"/>
          <p:nvPr/>
        </p:nvSpPr>
        <p:spPr>
          <a:xfrm>
            <a:off x="5320303" y="6309320"/>
            <a:ext cx="3780928" cy="253916"/>
          </a:xfrm>
          <a:prstGeom prst="rect">
            <a:avLst/>
          </a:prstGeom>
          <a:noFill/>
        </p:spPr>
        <p:txBody>
          <a:bodyPr wrap="square" rtlCol="0">
            <a:spAutoFit/>
          </a:bodyPr>
          <a:lstStyle/>
          <a:p>
            <a:pPr algn="r"/>
            <a:r>
              <a:rPr lang="ja-JP" altLang="en-US" sz="1050" dirty="0" smtClean="0"/>
              <a:t>出典</a:t>
            </a:r>
            <a:r>
              <a:rPr lang="ja-JP" altLang="en-US" sz="1050" dirty="0"/>
              <a:t>：平成</a:t>
            </a:r>
            <a:r>
              <a:rPr lang="en-US" altLang="ja-JP" sz="1050" dirty="0" smtClean="0"/>
              <a:t>29</a:t>
            </a:r>
            <a:r>
              <a:rPr lang="ja-JP" altLang="en-US" sz="1050" dirty="0" smtClean="0"/>
              <a:t>年度</a:t>
            </a:r>
            <a:r>
              <a:rPr lang="ja-JP" altLang="en-US" sz="1050" dirty="0"/>
              <a:t>　</a:t>
            </a:r>
            <a:r>
              <a:rPr lang="ja-JP" altLang="ja-JP" sz="1050" dirty="0" smtClean="0"/>
              <a:t>将来</a:t>
            </a:r>
            <a:r>
              <a:rPr lang="ja-JP" altLang="ja-JP" sz="1050" dirty="0"/>
              <a:t>ビジョン・</a:t>
            </a:r>
            <a:r>
              <a:rPr lang="ja-JP" altLang="ja-JP" sz="1050" dirty="0" smtClean="0"/>
              <a:t>大阪に関する</a:t>
            </a:r>
            <a:r>
              <a:rPr lang="ja-JP" altLang="ja-JP" sz="1050" dirty="0"/>
              <a:t>調査</a:t>
            </a:r>
            <a:r>
              <a:rPr kumimoji="1" lang="ja-JP" altLang="en-US" sz="1050" dirty="0" smtClean="0"/>
              <a:t>（大阪府）</a:t>
            </a:r>
            <a:endParaRPr kumimoji="1" lang="ja-JP" altLang="en-US" sz="1050" dirty="0"/>
          </a:p>
        </p:txBody>
      </p:sp>
      <p:sp>
        <p:nvSpPr>
          <p:cNvPr id="43" name="環状矢印 42"/>
          <p:cNvSpPr/>
          <p:nvPr/>
        </p:nvSpPr>
        <p:spPr>
          <a:xfrm flipH="1">
            <a:off x="4495352" y="2726763"/>
            <a:ext cx="1399063" cy="1728192"/>
          </a:xfrm>
          <a:prstGeom prst="circularArrow">
            <a:avLst>
              <a:gd name="adj1" fmla="val 8686"/>
              <a:gd name="adj2" fmla="val 1142319"/>
              <a:gd name="adj3" fmla="val 553990"/>
              <a:gd name="adj4" fmla="val 16647029"/>
              <a:gd name="adj5" fmla="val 1221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4" name="Rectangle 1"/>
          <p:cNvSpPr>
            <a:spLocks noChangeArrowheads="1"/>
          </p:cNvSpPr>
          <p:nvPr/>
        </p:nvSpPr>
        <p:spPr bwMode="auto">
          <a:xfrm>
            <a:off x="0" y="548728"/>
            <a:ext cx="9144000" cy="432000"/>
          </a:xfrm>
          <a:prstGeom prst="rect">
            <a:avLst/>
          </a:prstGeom>
          <a:noFill/>
          <a:ln>
            <a:noFill/>
          </a:ln>
          <a:effectLs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ctr" eaLnBrk="1" hangingPunct="1"/>
            <a:r>
              <a:rPr lang="ja-JP" altLang="en-US" sz="2000" b="1" u="sng"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治安</a:t>
            </a:r>
            <a:r>
              <a:rPr lang="ja-JP" altLang="en-US" sz="2000" b="1"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が良いと感じる府民の割合</a:t>
            </a:r>
          </a:p>
        </p:txBody>
      </p:sp>
      <p:sp>
        <p:nvSpPr>
          <p:cNvPr id="45" name="テキスト ボックス 44"/>
          <p:cNvSpPr txBox="1"/>
          <p:nvPr/>
        </p:nvSpPr>
        <p:spPr>
          <a:xfrm>
            <a:off x="207208" y="4221089"/>
            <a:ext cx="1021960" cy="259658"/>
          </a:xfrm>
          <a:prstGeom prst="rect">
            <a:avLst/>
          </a:prstGeom>
          <a:solidFill>
            <a:schemeClr val="accent1">
              <a:lumMod val="75000"/>
            </a:schemeClr>
          </a:solidFill>
          <a:ln>
            <a:noFill/>
          </a:ln>
        </p:spPr>
        <p:txBody>
          <a:bodyPr wrap="square" lIns="0" tIns="0" rIns="0" bIns="0" rtlCol="0" anchor="ctr" anchorCtr="0">
            <a:noAutofit/>
          </a:bodyPr>
          <a:lstStyle/>
          <a:p>
            <a:pPr algn="ctr"/>
            <a:r>
              <a:rPr kumimoji="1" lang="ja-JP" altLang="en-US" sz="1400" b="1" dirty="0" smtClean="0">
                <a:solidFill>
                  <a:schemeClr val="bg1"/>
                </a:solidFill>
                <a:latin typeface="Meiryo UI" panose="020B0604030504040204" pitchFamily="50" charset="-128"/>
                <a:ea typeface="Meiryo UI" panose="020B0604030504040204" pitchFamily="50" charset="-128"/>
              </a:rPr>
              <a:t>関連施策等</a:t>
            </a:r>
            <a:endParaRPr kumimoji="1" lang="ja-JP" altLang="en-US" sz="1400" b="1" dirty="0">
              <a:solidFill>
                <a:schemeClr val="bg1"/>
              </a:solidFill>
              <a:latin typeface="Meiryo UI" panose="020B0604030504040204" pitchFamily="50" charset="-128"/>
              <a:ea typeface="Meiryo UI" panose="020B0604030504040204" pitchFamily="50" charset="-128"/>
            </a:endParaRPr>
          </a:p>
        </p:txBody>
      </p:sp>
      <p:sp>
        <p:nvSpPr>
          <p:cNvPr id="46" name="テキスト ボックス 45"/>
          <p:cNvSpPr txBox="1"/>
          <p:nvPr/>
        </p:nvSpPr>
        <p:spPr>
          <a:xfrm>
            <a:off x="195363" y="1101744"/>
            <a:ext cx="1980728" cy="259658"/>
          </a:xfrm>
          <a:prstGeom prst="rect">
            <a:avLst/>
          </a:prstGeom>
          <a:solidFill>
            <a:schemeClr val="accent1">
              <a:lumMod val="75000"/>
            </a:schemeClr>
          </a:solidFill>
          <a:ln>
            <a:noFill/>
          </a:ln>
        </p:spPr>
        <p:txBody>
          <a:bodyPr wrap="square" lIns="0" tIns="0" rIns="0" bIns="0" rtlCol="0" anchor="ctr" anchorCtr="0">
            <a:noAutofit/>
          </a:bodyPr>
          <a:lstStyle/>
          <a:p>
            <a:pPr algn="ctr"/>
            <a:r>
              <a:rPr lang="ja-JP" altLang="en-US" sz="1400" b="1" dirty="0">
                <a:solidFill>
                  <a:schemeClr val="bg1"/>
                </a:solidFill>
                <a:latin typeface="Meiryo UI" panose="020B0604030504040204" pitchFamily="50" charset="-128"/>
                <a:ea typeface="Meiryo UI" panose="020B0604030504040204" pitchFamily="50" charset="-128"/>
              </a:rPr>
              <a:t>みんなで</a:t>
            </a:r>
            <a:r>
              <a:rPr lang="ja-JP" altLang="en-US" sz="1400" b="1" dirty="0" err="1">
                <a:solidFill>
                  <a:schemeClr val="bg1"/>
                </a:solidFill>
                <a:latin typeface="Meiryo UI" panose="020B0604030504040204" pitchFamily="50" charset="-128"/>
                <a:ea typeface="Meiryo UI" panose="020B0604030504040204" pitchFamily="50" charset="-128"/>
              </a:rPr>
              <a:t>めざ</a:t>
            </a:r>
            <a:r>
              <a:rPr lang="ja-JP" altLang="en-US" sz="1400" b="1" dirty="0">
                <a:solidFill>
                  <a:schemeClr val="bg1"/>
                </a:solidFill>
                <a:latin typeface="Meiryo UI" panose="020B0604030504040204" pitchFamily="50" charset="-128"/>
                <a:ea typeface="Meiryo UI" panose="020B0604030504040204" pitchFamily="50" charset="-128"/>
              </a:rPr>
              <a:t>そう値の推移</a:t>
            </a:r>
          </a:p>
        </p:txBody>
      </p:sp>
      <p:sp>
        <p:nvSpPr>
          <p:cNvPr id="47" name="テキスト ボックス 46"/>
          <p:cNvSpPr txBox="1"/>
          <p:nvPr/>
        </p:nvSpPr>
        <p:spPr>
          <a:xfrm>
            <a:off x="4234502" y="1101744"/>
            <a:ext cx="1071736" cy="259658"/>
          </a:xfrm>
          <a:prstGeom prst="rect">
            <a:avLst/>
          </a:prstGeom>
          <a:solidFill>
            <a:schemeClr val="accent1">
              <a:lumMod val="75000"/>
            </a:schemeClr>
          </a:solidFill>
          <a:ln>
            <a:noFill/>
          </a:ln>
        </p:spPr>
        <p:txBody>
          <a:bodyPr wrap="square" lIns="0" tIns="0" rIns="0" bIns="0" rtlCol="0" anchor="ctr" anchorCtr="0">
            <a:noAutofit/>
          </a:bodyPr>
          <a:lstStyle/>
          <a:p>
            <a:pPr algn="ctr"/>
            <a:r>
              <a:rPr lang="ja-JP" altLang="en-US" sz="1400" b="1" dirty="0">
                <a:solidFill>
                  <a:schemeClr val="bg1"/>
                </a:solidFill>
                <a:latin typeface="Meiryo UI" panose="020B0604030504040204" pitchFamily="50" charset="-128"/>
                <a:ea typeface="Meiryo UI" panose="020B0604030504040204" pitchFamily="50" charset="-128"/>
              </a:rPr>
              <a:t>関係データ等</a:t>
            </a:r>
          </a:p>
        </p:txBody>
      </p:sp>
      <p:sp>
        <p:nvSpPr>
          <p:cNvPr id="24" name="Rectangle 1"/>
          <p:cNvSpPr>
            <a:spLocks noChangeArrowheads="1"/>
          </p:cNvSpPr>
          <p:nvPr/>
        </p:nvSpPr>
        <p:spPr bwMode="auto">
          <a:xfrm>
            <a:off x="0" y="1"/>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４</a:t>
            </a:r>
            <a:r>
              <a:rPr lang="ja-JP" altLang="en-US"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．安全を支える住まいと都市の実現</a:t>
            </a:r>
            <a:endPar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8" name="グラフ 27"/>
          <p:cNvGraphicFramePr>
            <a:graphicFrameLocks/>
          </p:cNvGraphicFramePr>
          <p:nvPr>
            <p:extLst>
              <p:ext uri="{D42A27DB-BD31-4B8C-83A1-F6EECF244321}">
                <p14:modId xmlns:p14="http://schemas.microsoft.com/office/powerpoint/2010/main" val="2408502645"/>
              </p:ext>
            </p:extLst>
          </p:nvPr>
        </p:nvGraphicFramePr>
        <p:xfrm>
          <a:off x="4215574" y="4065959"/>
          <a:ext cx="4885657" cy="232697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9" name="グラフ 28"/>
          <p:cNvGraphicFramePr>
            <a:graphicFrameLocks/>
          </p:cNvGraphicFramePr>
          <p:nvPr>
            <p:extLst>
              <p:ext uri="{D42A27DB-BD31-4B8C-83A1-F6EECF244321}">
                <p14:modId xmlns:p14="http://schemas.microsoft.com/office/powerpoint/2010/main" val="1538988187"/>
              </p:ext>
            </p:extLst>
          </p:nvPr>
        </p:nvGraphicFramePr>
        <p:xfrm>
          <a:off x="54846" y="1504117"/>
          <a:ext cx="3651262" cy="2190757"/>
        </p:xfrm>
        <a:graphic>
          <a:graphicData uri="http://schemas.openxmlformats.org/drawingml/2006/chart">
            <c:chart xmlns:c="http://schemas.openxmlformats.org/drawingml/2006/chart" xmlns:r="http://schemas.openxmlformats.org/officeDocument/2006/relationships" r:id="rId5"/>
          </a:graphicData>
        </a:graphic>
      </p:graphicFrame>
      <p:sp>
        <p:nvSpPr>
          <p:cNvPr id="26" name="テキスト ボックス 25"/>
          <p:cNvSpPr txBox="1"/>
          <p:nvPr/>
        </p:nvSpPr>
        <p:spPr>
          <a:xfrm>
            <a:off x="9828584" y="3843385"/>
            <a:ext cx="1080120" cy="369332"/>
          </a:xfrm>
          <a:prstGeom prst="rect">
            <a:avLst/>
          </a:prstGeom>
          <a:noFill/>
          <a:ln>
            <a:solidFill>
              <a:schemeClr val="tx1"/>
            </a:solidFill>
          </a:ln>
        </p:spPr>
        <p:txBody>
          <a:bodyPr wrap="square" rtlCol="0">
            <a:spAutoFit/>
          </a:bodyPr>
          <a:lstStyle/>
          <a:p>
            <a:pPr algn="ctr"/>
            <a:r>
              <a:rPr lang="ja-JP" altLang="en-US" b="1" dirty="0"/>
              <a:t>済</a:t>
            </a:r>
            <a:endParaRPr kumimoji="1" lang="ja-JP" altLang="en-US" b="1" dirty="0"/>
          </a:p>
        </p:txBody>
      </p:sp>
    </p:spTree>
    <p:extLst>
      <p:ext uri="{BB962C8B-B14F-4D97-AF65-F5344CB8AC3E}">
        <p14:creationId xmlns:p14="http://schemas.microsoft.com/office/powerpoint/2010/main" val="34690855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extLst>
              <p:ext uri="{D42A27DB-BD31-4B8C-83A1-F6EECF244321}">
                <p14:modId xmlns:p14="http://schemas.microsoft.com/office/powerpoint/2010/main" val="1695647417"/>
              </p:ext>
            </p:extLst>
          </p:nvPr>
        </p:nvGraphicFramePr>
        <p:xfrm>
          <a:off x="160765" y="980728"/>
          <a:ext cx="8822469" cy="3889438"/>
        </p:xfrm>
        <a:graphic>
          <a:graphicData uri="http://schemas.openxmlformats.org/drawingml/2006/table">
            <a:tbl>
              <a:tblPr firstRow="1" bandRow="1">
                <a:tableStyleId>{5C22544A-7EE6-4342-B048-85BDC9FD1C3A}</a:tableStyleId>
              </a:tblPr>
              <a:tblGrid>
                <a:gridCol w="4690634"/>
                <a:gridCol w="1179008"/>
                <a:gridCol w="1179008"/>
                <a:gridCol w="1179008"/>
                <a:gridCol w="594811"/>
              </a:tblGrid>
              <a:tr h="360040">
                <a:tc>
                  <a:txBody>
                    <a:bodyPr/>
                    <a:lstStyle/>
                    <a:p>
                      <a:pPr algn="ctr" fontAlgn="ctr">
                        <a:lnSpc>
                          <a:spcPct val="100000"/>
                        </a:lnSpc>
                      </a:pPr>
                      <a:r>
                        <a:rPr lang="ja-JP" altLang="en-US" sz="14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　項目</a:t>
                      </a:r>
                      <a:endParaRPr lang="ja-JP" altLang="en-US" sz="1400" b="1"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377" marR="3377" marT="3658" marB="0" anchor="ctr">
                    <a:lnR w="12700" cap="flat" cmpd="sng" algn="ctr">
                      <a:solidFill>
                        <a:schemeClr val="bg1">
                          <a:lumMod val="95000"/>
                        </a:schemeClr>
                      </a:solidFill>
                      <a:prstDash val="solid"/>
                      <a:round/>
                      <a:headEnd type="none" w="med" len="med"/>
                      <a:tailEnd type="none" w="med" len="med"/>
                    </a:lnR>
                  </a:tcPr>
                </a:tc>
                <a:tc>
                  <a:txBody>
                    <a:bodyPr/>
                    <a:lstStyle/>
                    <a:p>
                      <a:pPr algn="ctr" fontAlgn="ctr">
                        <a:lnSpc>
                          <a:spcPct val="100000"/>
                        </a:lnSpc>
                      </a:pPr>
                      <a:r>
                        <a:rPr lang="ja-JP" altLang="en-US" sz="14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当初</a:t>
                      </a:r>
                      <a:endParaRPr lang="ja-JP" altLang="en-US" sz="1400" b="1"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377" marR="3377" marT="3658" marB="0" anchor="ctr">
                    <a:lnL w="12700" cap="flat" cmpd="sng" algn="ctr">
                      <a:solidFill>
                        <a:schemeClr val="bg1">
                          <a:lumMod val="95000"/>
                        </a:schemeClr>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algn="ctr" fontAlgn="ctr">
                        <a:lnSpc>
                          <a:spcPct val="100000"/>
                        </a:lnSpc>
                      </a:pPr>
                      <a:r>
                        <a:rPr lang="ja-JP" altLang="en-US" sz="14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現状</a:t>
                      </a:r>
                      <a:endParaRPr lang="ja-JP" altLang="en-US" sz="1400" b="1"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377" marR="3377" marT="3658"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pPr algn="ctr" fontAlgn="ctr">
                        <a:lnSpc>
                          <a:spcPct val="100000"/>
                        </a:lnSpc>
                      </a:pPr>
                      <a:r>
                        <a:rPr lang="ja-JP" altLang="en-US" sz="14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目標</a:t>
                      </a:r>
                      <a:endParaRPr lang="ja-JP" altLang="en-US" sz="1400" b="1"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377" marR="3377" marT="3658" marB="0" anchor="ctr">
                    <a:lnL w="38100" cap="flat" cmpd="sng" algn="ctr">
                      <a:solidFill>
                        <a:schemeClr val="tx1"/>
                      </a:solidFill>
                      <a:prstDash val="solid"/>
                      <a:round/>
                      <a:headEnd type="none" w="med" len="med"/>
                      <a:tailEnd type="none" w="med" len="med"/>
                    </a:lnL>
                  </a:tcPr>
                </a:tc>
                <a:tc>
                  <a:txBody>
                    <a:bodyPr/>
                    <a:lstStyle/>
                    <a:p>
                      <a:pPr algn="ctr" fontAlgn="ctr">
                        <a:lnSpc>
                          <a:spcPct val="100000"/>
                        </a:lnSpc>
                      </a:pPr>
                      <a:endParaRPr lang="ja-JP" altLang="en-US" sz="1400" b="1"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377" marR="3377" marT="3658" marB="0" anchor="ctr"/>
                </a:tc>
              </a:tr>
              <a:tr h="51109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大阪でくらしたいと思っている全国の人々の割合</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txBody>
                  <a:tcPr marL="102349" marR="0" marT="0" marB="0" anchor="ctr">
                    <a:lnR w="12700" cap="flat" cmpd="sng" algn="ctr">
                      <a:solidFill>
                        <a:schemeClr val="bg1">
                          <a:lumMod val="95000"/>
                        </a:schemeClr>
                      </a:solidFill>
                      <a:prstDash val="solid"/>
                      <a:round/>
                      <a:headEnd type="none" w="med" len="med"/>
                      <a:tailEnd type="none" w="med" len="med"/>
                    </a:lnR>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３６．５％</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20000"/>
                        </a:lnSpc>
                        <a:spcBef>
                          <a:spcPts val="0"/>
                        </a:spcBef>
                        <a:spcAft>
                          <a:spcPts val="0"/>
                        </a:spcAft>
                        <a:buClrTx/>
                        <a:buSzTx/>
                        <a:buFontTx/>
                        <a:buNone/>
                        <a:tabLst/>
                        <a:defRPr/>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(H27)</a:t>
                      </a:r>
                    </a:p>
                  </a:txBody>
                  <a:tcPr marL="102349" marR="0" marT="0" marB="0" anchor="ctr">
                    <a:lnL w="12700" cap="flat" cmpd="sng" algn="ctr">
                      <a:solidFill>
                        <a:schemeClr val="bg1">
                          <a:lumMod val="95000"/>
                        </a:schemeClr>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３４．２％</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20000"/>
                        </a:lnSpc>
                        <a:spcBef>
                          <a:spcPts val="0"/>
                        </a:spcBef>
                        <a:spcAft>
                          <a:spcPts val="0"/>
                        </a:spcAft>
                        <a:buClrTx/>
                        <a:buSzTx/>
                        <a:buFontTx/>
                        <a:buNone/>
                        <a:tabLst/>
                        <a:defRPr/>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(H29)</a:t>
                      </a:r>
                    </a:p>
                  </a:txBody>
                  <a:tcPr marL="102349"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５０％</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20000"/>
                        </a:lnSpc>
                        <a:spcBef>
                          <a:spcPts val="0"/>
                        </a:spcBef>
                        <a:spcAft>
                          <a:spcPts val="0"/>
                        </a:spcAft>
                        <a:buClrTx/>
                        <a:buSzTx/>
                        <a:buFontTx/>
                        <a:buNone/>
                        <a:tabLst/>
                        <a:defRPr/>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(H37)</a:t>
                      </a:r>
                    </a:p>
                  </a:txBody>
                  <a:tcPr marL="102349" marR="0" marT="0" marB="0" anchor="ctr">
                    <a:lnL w="38100" cap="flat" cmpd="sng" algn="ctr">
                      <a:solidFill>
                        <a:schemeClr val="tx1"/>
                      </a:solidFill>
                      <a:prstDash val="solid"/>
                      <a:round/>
                      <a:headEnd type="none" w="med" len="med"/>
                      <a:tailEnd type="none" w="med" len="med"/>
                    </a:lnL>
                  </a:tcPr>
                </a:tc>
                <a:tc>
                  <a:txBody>
                    <a:bodyPr/>
                    <a:lstStyle/>
                    <a:p>
                      <a:pPr marL="0" marR="0" indent="0" algn="ctr" defTabSz="914290" rtl="0" eaLnBrk="1" fontAlgn="auto" latinLnBrk="0" hangingPunct="1">
                        <a:lnSpc>
                          <a:spcPct val="100000"/>
                        </a:lnSpc>
                        <a:spcBef>
                          <a:spcPts val="0"/>
                        </a:spcBef>
                        <a:spcAft>
                          <a:spcPts val="0"/>
                        </a:spcAft>
                        <a:buClrTx/>
                        <a:buSzTx/>
                        <a:buFontTx/>
                        <a:buNone/>
                        <a:tabLst/>
                        <a:defRPr/>
                      </a:pPr>
                      <a:r>
                        <a:rPr lang="en-US" altLang="ja-JP" sz="1200" b="0" baseline="0" dirty="0" smtClean="0">
                          <a:latin typeface="Meiryo UI" panose="020B0604030504040204" pitchFamily="50" charset="-128"/>
                          <a:ea typeface="Meiryo UI" panose="020B0604030504040204" pitchFamily="50" charset="-128"/>
                          <a:cs typeface="Meiryo UI" panose="020B0604030504040204" pitchFamily="50" charset="-128"/>
                        </a:rPr>
                        <a:t>P 5</a:t>
                      </a:r>
                      <a:r>
                        <a:rPr lang="ja-JP" altLang="en-US" sz="1200" b="0" baseline="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txBody>
                  <a:tcPr marL="3377" marR="3377" marT="3658" marB="0" anchor="ctr"/>
                </a:tc>
              </a:tr>
              <a:tr h="5030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大阪がにぎわいのある楽しいまちだと思っている全国の人々の割合</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txBody>
                  <a:tcPr marL="102349" marR="0" marT="0" marB="0" anchor="ctr">
                    <a:lnR w="12700" cap="flat" cmpd="sng" algn="ctr">
                      <a:solidFill>
                        <a:schemeClr val="bg1">
                          <a:lumMod val="95000"/>
                        </a:schemeClr>
                      </a:solidFill>
                      <a:prstDash val="solid"/>
                      <a:round/>
                      <a:headEnd type="none" w="med" len="med"/>
                      <a:tailEnd type="none" w="med" len="med"/>
                    </a:lnR>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３６．７％</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20000"/>
                        </a:lnSpc>
                        <a:spcBef>
                          <a:spcPts val="0"/>
                        </a:spcBef>
                        <a:spcAft>
                          <a:spcPts val="0"/>
                        </a:spcAft>
                        <a:buClrTx/>
                        <a:buSzTx/>
                        <a:buFontTx/>
                        <a:buNone/>
                        <a:tabLst/>
                        <a:defRPr/>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(H27)</a:t>
                      </a:r>
                    </a:p>
                  </a:txBody>
                  <a:tcPr marL="102349" marR="0" marT="0" marB="0" anchor="ctr">
                    <a:lnL w="12700" cap="flat" cmpd="sng" algn="ctr">
                      <a:solidFill>
                        <a:schemeClr val="bg1">
                          <a:lumMod val="95000"/>
                        </a:schemeClr>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４４．２％</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20000"/>
                        </a:lnSpc>
                        <a:spcBef>
                          <a:spcPts val="0"/>
                        </a:spcBef>
                        <a:spcAft>
                          <a:spcPts val="0"/>
                        </a:spcAft>
                        <a:buClrTx/>
                        <a:buSzTx/>
                        <a:buFontTx/>
                        <a:buNone/>
                        <a:tabLst/>
                        <a:defRPr/>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(H29)</a:t>
                      </a:r>
                    </a:p>
                  </a:txBody>
                  <a:tcPr marL="102349"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５０％</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20000"/>
                        </a:lnSpc>
                        <a:spcBef>
                          <a:spcPts val="0"/>
                        </a:spcBef>
                        <a:spcAft>
                          <a:spcPts val="0"/>
                        </a:spcAft>
                        <a:buClrTx/>
                        <a:buSzTx/>
                        <a:buFontTx/>
                        <a:buNone/>
                        <a:tabLst/>
                        <a:defRPr/>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(H37)</a:t>
                      </a:r>
                    </a:p>
                  </a:txBody>
                  <a:tcPr marL="102349" marR="0" marT="0" marB="0" anchor="ctr">
                    <a:lnL w="38100" cap="flat" cmpd="sng" algn="ctr">
                      <a:solidFill>
                        <a:schemeClr val="tx1"/>
                      </a:solidFill>
                      <a:prstDash val="solid"/>
                      <a:round/>
                      <a:headEnd type="none" w="med" len="med"/>
                      <a:tailEnd type="none" w="med" len="med"/>
                    </a:lnL>
                  </a:tcPr>
                </a:tc>
                <a:tc>
                  <a:txBody>
                    <a:bodyPr/>
                    <a:lstStyle/>
                    <a:p>
                      <a:pPr algn="ctr">
                        <a:lnSpc>
                          <a:spcPct val="100000"/>
                        </a:lnSpc>
                      </a:pPr>
                      <a:r>
                        <a:rPr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P</a:t>
                      </a:r>
                      <a:r>
                        <a:rPr lang="en-US" altLang="ja-JP" sz="1200" b="0" baseline="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6</a:t>
                      </a: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a:t>
                      </a:r>
                      <a:endParaRPr lang="ja-JP" altLang="en-US" sz="1200" b="0" dirty="0">
                        <a:latin typeface="Meiryo UI" panose="020B0604030504040204" pitchFamily="50" charset="-128"/>
                        <a:ea typeface="Meiryo UI" panose="020B0604030504040204" pitchFamily="50" charset="-128"/>
                        <a:cs typeface="Meiryo UI" panose="020B0604030504040204" pitchFamily="50" charset="-128"/>
                      </a:endParaRPr>
                    </a:p>
                  </a:txBody>
                  <a:tcPr marL="3377" marR="3377" marT="3658" marB="0" anchor="ctr"/>
                </a:tc>
              </a:tr>
              <a:tr h="5030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大阪のまちがきれいだと思っている府民の割合</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txBody>
                  <a:tcPr marL="102349" marR="0" marT="0" marB="0" anchor="ctr">
                    <a:lnR w="12700" cap="flat" cmpd="sng" algn="ctr">
                      <a:solidFill>
                        <a:schemeClr val="bg1">
                          <a:lumMod val="95000"/>
                        </a:schemeClr>
                      </a:solidFill>
                      <a:prstDash val="solid"/>
                      <a:round/>
                      <a:headEnd type="none" w="med" len="med"/>
                      <a:tailEnd type="none" w="med" len="med"/>
                    </a:lnR>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１４．１％</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20000"/>
                        </a:lnSpc>
                        <a:spcBef>
                          <a:spcPts val="0"/>
                        </a:spcBef>
                        <a:spcAft>
                          <a:spcPts val="0"/>
                        </a:spcAft>
                        <a:buClrTx/>
                        <a:buSzTx/>
                        <a:buFontTx/>
                        <a:buNone/>
                        <a:tabLst/>
                        <a:defRPr/>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(H27)</a:t>
                      </a:r>
                    </a:p>
                  </a:txBody>
                  <a:tcPr marL="102349" marR="0" marT="0" marB="0" anchor="ctr">
                    <a:lnL w="12700" cap="flat" cmpd="sng" algn="ctr">
                      <a:solidFill>
                        <a:schemeClr val="bg1">
                          <a:lumMod val="95000"/>
                        </a:schemeClr>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１８．１％</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20000"/>
                        </a:lnSpc>
                        <a:spcBef>
                          <a:spcPts val="0"/>
                        </a:spcBef>
                        <a:spcAft>
                          <a:spcPts val="0"/>
                        </a:spcAft>
                        <a:buClrTx/>
                        <a:buSzTx/>
                        <a:buFontTx/>
                        <a:buNone/>
                        <a:tabLst/>
                        <a:defRPr/>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(H29)</a:t>
                      </a:r>
                    </a:p>
                  </a:txBody>
                  <a:tcPr marL="102349"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３０％</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20000"/>
                        </a:lnSpc>
                        <a:spcBef>
                          <a:spcPts val="0"/>
                        </a:spcBef>
                        <a:spcAft>
                          <a:spcPts val="0"/>
                        </a:spcAft>
                        <a:buClrTx/>
                        <a:buSzTx/>
                        <a:buFontTx/>
                        <a:buNone/>
                        <a:tabLst/>
                        <a:defRPr/>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(H37)</a:t>
                      </a:r>
                    </a:p>
                  </a:txBody>
                  <a:tcPr marL="102349" marR="0" marT="0" marB="0" anchor="ctr">
                    <a:lnL w="38100" cap="flat" cmpd="sng" algn="ctr">
                      <a:solidFill>
                        <a:schemeClr val="tx1"/>
                      </a:solidFill>
                      <a:prstDash val="solid"/>
                      <a:round/>
                      <a:headEnd type="none" w="med" len="med"/>
                      <a:tailEnd type="none" w="med" len="med"/>
                    </a:lnL>
                  </a:tcPr>
                </a:tc>
                <a:tc>
                  <a:txBody>
                    <a:bodyPr/>
                    <a:lstStyle/>
                    <a:p>
                      <a:pPr algn="ctr">
                        <a:lnSpc>
                          <a:spcPct val="100000"/>
                        </a:lnSpc>
                      </a:pPr>
                      <a:r>
                        <a:rPr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P</a:t>
                      </a:r>
                      <a:r>
                        <a:rPr lang="en-US" altLang="ja-JP" sz="1200" b="0" baseline="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7</a:t>
                      </a: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a:t>
                      </a:r>
                      <a:endParaRPr lang="ja-JP" altLang="en-US" sz="1200" b="0" dirty="0">
                        <a:latin typeface="Meiryo UI" panose="020B0604030504040204" pitchFamily="50" charset="-128"/>
                        <a:ea typeface="Meiryo UI" panose="020B0604030504040204" pitchFamily="50" charset="-128"/>
                        <a:cs typeface="Meiryo UI" panose="020B0604030504040204" pitchFamily="50" charset="-128"/>
                      </a:endParaRPr>
                    </a:p>
                  </a:txBody>
                  <a:tcPr marL="3377" marR="3377" marT="3658" marB="0" anchor="ctr">
                    <a:lnBlToTr w="12700" cap="flat" cmpd="sng" algn="ctr">
                      <a:noFill/>
                      <a:prstDash val="solid"/>
                      <a:round/>
                      <a:headEnd type="none" w="med" len="med"/>
                      <a:tailEnd type="none" w="med" len="med"/>
                    </a:lnBlToTr>
                  </a:tcPr>
                </a:tc>
              </a:tr>
              <a:tr h="5030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子育て世帯の転入者数（対全国）</a:t>
                      </a:r>
                      <a:endParaRPr kumimoji="1" lang="ja-JP" altLang="en-US" sz="1200" b="0" dirty="0">
                        <a:latin typeface="Meiryo UI" panose="020B0604030504040204" pitchFamily="50" charset="-128"/>
                        <a:ea typeface="Meiryo UI" panose="020B0604030504040204" pitchFamily="50" charset="-128"/>
                        <a:cs typeface="Meiryo UI" panose="020B0604030504040204" pitchFamily="50" charset="-128"/>
                      </a:endParaRPr>
                    </a:p>
                  </a:txBody>
                  <a:tcPr marL="102349" marR="0" marT="0" marB="0" anchor="ctr">
                    <a:lnR w="12700" cap="flat" cmpd="sng" algn="ctr">
                      <a:solidFill>
                        <a:schemeClr val="bg1">
                          <a:lumMod val="95000"/>
                        </a:schemeClr>
                      </a:solidFill>
                      <a:prstDash val="solid"/>
                      <a:round/>
                      <a:headEnd type="none" w="med" len="med"/>
                      <a:tailEnd type="none" w="med" len="med"/>
                    </a:lnR>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約４．７万人</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20000"/>
                        </a:lnSpc>
                        <a:spcBef>
                          <a:spcPts val="0"/>
                        </a:spcBef>
                        <a:spcAft>
                          <a:spcPts val="0"/>
                        </a:spcAft>
                        <a:buClrTx/>
                        <a:buSzTx/>
                        <a:buFontTx/>
                        <a:buNone/>
                        <a:tabLst/>
                        <a:defRPr/>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(H27)</a:t>
                      </a:r>
                    </a:p>
                  </a:txBody>
                  <a:tcPr marL="102349" marR="0" marT="0" marB="0" anchor="ctr">
                    <a:lnL w="12700" cap="flat" cmpd="sng" algn="ctr">
                      <a:solidFill>
                        <a:schemeClr val="bg1">
                          <a:lumMod val="95000"/>
                        </a:schemeClr>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約４．</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5</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万人</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(H29)</a:t>
                      </a:r>
                    </a:p>
                  </a:txBody>
                  <a:tcPr marL="102349"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約６万人</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20000"/>
                        </a:lnSpc>
                        <a:spcBef>
                          <a:spcPts val="0"/>
                        </a:spcBef>
                        <a:spcAft>
                          <a:spcPts val="0"/>
                        </a:spcAft>
                        <a:buClrTx/>
                        <a:buSzTx/>
                        <a:buFontTx/>
                        <a:buNone/>
                        <a:tabLst/>
                        <a:defRPr/>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(H37)</a:t>
                      </a:r>
                    </a:p>
                  </a:txBody>
                  <a:tcPr marL="102349" marR="0" marT="0" marB="0" anchor="ctr">
                    <a:lnL w="38100" cap="flat" cmpd="sng" algn="ctr">
                      <a:solidFill>
                        <a:schemeClr val="tx1"/>
                      </a:solidFill>
                      <a:prstDash val="solid"/>
                      <a:round/>
                      <a:headEnd type="none" w="med" len="med"/>
                      <a:tailEnd type="none" w="med" len="med"/>
                    </a:lnL>
                  </a:tcPr>
                </a:tc>
                <a:tc>
                  <a:txBody>
                    <a:bodyPr/>
                    <a:lstStyle/>
                    <a:p>
                      <a:pPr algn="ctr">
                        <a:lnSpc>
                          <a:spcPct val="100000"/>
                        </a:lnSpc>
                      </a:pPr>
                      <a:r>
                        <a:rPr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P</a:t>
                      </a:r>
                      <a:r>
                        <a:rPr lang="en-US" altLang="ja-JP" sz="1200" b="0" baseline="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8</a:t>
                      </a: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a:t>
                      </a:r>
                      <a:endParaRPr lang="ja-JP" altLang="en-US" sz="1200" b="0" dirty="0">
                        <a:latin typeface="Meiryo UI" panose="020B0604030504040204" pitchFamily="50" charset="-128"/>
                        <a:ea typeface="Meiryo UI" panose="020B0604030504040204" pitchFamily="50" charset="-128"/>
                        <a:cs typeface="Meiryo UI" panose="020B0604030504040204" pitchFamily="50" charset="-128"/>
                      </a:endParaRPr>
                    </a:p>
                  </a:txBody>
                  <a:tcPr marL="3377" marR="3377" marT="3658" marB="0" anchor="ctr"/>
                </a:tc>
              </a:tr>
              <a:tr h="5030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ビュースポット景観形成など美しい景観づくりに取り組む地域活動団体数</a:t>
                      </a:r>
                      <a:endParaRPr lang="ja-JP" altLang="en-US" sz="12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txBody>
                  <a:tcPr marL="102349" marR="0" marT="0" marB="0" anchor="ctr">
                    <a:lnR w="12700" cap="flat" cmpd="sng" algn="ctr">
                      <a:solidFill>
                        <a:schemeClr val="bg1">
                          <a:lumMod val="95000"/>
                        </a:schemeClr>
                      </a:solidFill>
                      <a:prstDash val="solid"/>
                      <a:round/>
                      <a:headEnd type="none" w="med" len="med"/>
                      <a:tailEnd type="none" w="med" len="med"/>
                    </a:lnR>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１３団体</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20000"/>
                        </a:lnSpc>
                        <a:spcBef>
                          <a:spcPts val="0"/>
                        </a:spcBef>
                        <a:spcAft>
                          <a:spcPts val="0"/>
                        </a:spcAft>
                        <a:buClrTx/>
                        <a:buSzTx/>
                        <a:buFontTx/>
                        <a:buNone/>
                        <a:tabLst/>
                        <a:defRPr/>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(H27)</a:t>
                      </a:r>
                    </a:p>
                  </a:txBody>
                  <a:tcPr marL="102349" marR="0" marT="0" marB="0" anchor="ctr">
                    <a:lnL w="12700" cap="flat" cmpd="sng" algn="ctr">
                      <a:solidFill>
                        <a:schemeClr val="bg1">
                          <a:lumMod val="95000"/>
                        </a:schemeClr>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１</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団体</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20000"/>
                        </a:lnSpc>
                        <a:spcBef>
                          <a:spcPts val="0"/>
                        </a:spcBef>
                        <a:spcAft>
                          <a:spcPts val="0"/>
                        </a:spcAft>
                        <a:buClrTx/>
                        <a:buSzTx/>
                        <a:buFontTx/>
                        <a:buNone/>
                        <a:tabLst/>
                        <a:defRPr/>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(H29)</a:t>
                      </a:r>
                    </a:p>
                  </a:txBody>
                  <a:tcPr marL="102349"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２３団体</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20000"/>
                        </a:lnSpc>
                        <a:spcBef>
                          <a:spcPts val="0"/>
                        </a:spcBef>
                        <a:spcAft>
                          <a:spcPts val="0"/>
                        </a:spcAft>
                        <a:buClrTx/>
                        <a:buSzTx/>
                        <a:buFontTx/>
                        <a:buNone/>
                        <a:tabLst/>
                        <a:defRPr/>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(H37)</a:t>
                      </a:r>
                    </a:p>
                  </a:txBody>
                  <a:tcPr marL="102349" marR="0" marT="0" marB="0" anchor="ctr">
                    <a:lnL w="38100" cap="flat" cmpd="sng" algn="ctr">
                      <a:solidFill>
                        <a:schemeClr val="tx1"/>
                      </a:solidFill>
                      <a:prstDash val="solid"/>
                      <a:round/>
                      <a:headEnd type="none" w="med" len="med"/>
                      <a:tailEnd type="none" w="med" len="med"/>
                    </a:lnL>
                  </a:tcPr>
                </a:tc>
                <a:tc>
                  <a:txBody>
                    <a:bodyPr/>
                    <a:lstStyle/>
                    <a:p>
                      <a:pPr algn="ctr">
                        <a:lnSpc>
                          <a:spcPct val="100000"/>
                        </a:lnSpc>
                      </a:pPr>
                      <a:r>
                        <a:rPr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P</a:t>
                      </a:r>
                      <a:r>
                        <a:rPr lang="en-US" altLang="ja-JP" sz="1200" b="0" baseline="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9</a:t>
                      </a: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a:t>
                      </a:r>
                      <a:endParaRPr lang="ja-JP" altLang="en-US" sz="1200" b="0" dirty="0">
                        <a:latin typeface="Meiryo UI" panose="020B0604030504040204" pitchFamily="50" charset="-128"/>
                        <a:ea typeface="Meiryo UI" panose="020B0604030504040204" pitchFamily="50" charset="-128"/>
                        <a:cs typeface="Meiryo UI" panose="020B0604030504040204" pitchFamily="50" charset="-128"/>
                      </a:endParaRPr>
                    </a:p>
                  </a:txBody>
                  <a:tcPr marL="3377" marR="3377" marT="3658" marB="0" anchor="ctr"/>
                </a:tc>
              </a:tr>
              <a:tr h="5030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持ち家として取得された中古住宅の割合</a:t>
                      </a:r>
                      <a:endParaRPr lang="en-US" altLang="ja-JP" sz="12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txBody>
                  <a:tcPr marL="102349" marR="0" marT="0" marB="0" anchor="ctr">
                    <a:lnR w="12700" cap="flat" cmpd="sng" algn="ctr">
                      <a:solidFill>
                        <a:schemeClr val="bg1">
                          <a:lumMod val="95000"/>
                        </a:schemeClr>
                      </a:solidFill>
                      <a:prstDash val="solid"/>
                      <a:round/>
                      <a:headEnd type="none" w="med" len="med"/>
                      <a:tailEnd type="none" w="med" len="med"/>
                    </a:lnR>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３８．６％</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20000"/>
                        </a:lnSpc>
                        <a:spcBef>
                          <a:spcPts val="0"/>
                        </a:spcBef>
                        <a:spcAft>
                          <a:spcPts val="0"/>
                        </a:spcAft>
                        <a:buClrTx/>
                        <a:buSzTx/>
                        <a:buFontTx/>
                        <a:buNone/>
                        <a:tabLst/>
                        <a:defRPr/>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(H25)</a:t>
                      </a:r>
                    </a:p>
                  </a:txBody>
                  <a:tcPr marL="102349" marR="0" marT="0" marB="0" anchor="ctr">
                    <a:lnL w="12700" cap="flat" cmpd="sng" algn="ctr">
                      <a:solidFill>
                        <a:schemeClr val="bg1">
                          <a:lumMod val="95000"/>
                        </a:schemeClr>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algn="ctr">
                        <a:lnSpc>
                          <a:spcPct val="100000"/>
                        </a:lnSpc>
                      </a:pP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txBody>
                  <a:tcPr marL="3377" marR="3377" marT="3658"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５０％</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20000"/>
                        </a:lnSpc>
                        <a:spcBef>
                          <a:spcPts val="0"/>
                        </a:spcBef>
                        <a:spcAft>
                          <a:spcPts val="0"/>
                        </a:spcAft>
                        <a:buClrTx/>
                        <a:buSzTx/>
                        <a:buFontTx/>
                        <a:buNone/>
                        <a:tabLst/>
                        <a:defRPr/>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(H32)</a:t>
                      </a:r>
                    </a:p>
                  </a:txBody>
                  <a:tcPr marL="102349" marR="0" marT="0" marB="0" anchor="ctr">
                    <a:lnL w="38100" cap="flat" cmpd="sng" algn="ctr">
                      <a:solidFill>
                        <a:schemeClr val="tx1"/>
                      </a:solidFill>
                      <a:prstDash val="solid"/>
                      <a:round/>
                      <a:headEnd type="none" w="med" len="med"/>
                      <a:tailEnd type="none" w="med" len="med"/>
                    </a:lnL>
                  </a:tcPr>
                </a:tc>
                <a:tc>
                  <a:txBody>
                    <a:bodyPr/>
                    <a:lstStyle/>
                    <a:p>
                      <a:pPr algn="ctr">
                        <a:lnSpc>
                          <a:spcPct val="100000"/>
                        </a:lnSpc>
                      </a:pP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txBody>
                  <a:tcPr marL="3377" marR="3377" marT="3658" marB="0" anchor="ctr"/>
                </a:tc>
              </a:tr>
              <a:tr h="5030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リフォーム、リノベーションの年間実施戸数</a:t>
                      </a:r>
                      <a:endParaRPr lang="ja-JP" altLang="en-US" sz="12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txBody>
                  <a:tcPr marL="102349" marR="0" marT="0" marB="0" anchor="ctr">
                    <a:lnR w="12700" cap="flat" cmpd="sng" algn="ctr">
                      <a:solidFill>
                        <a:schemeClr val="bg1">
                          <a:lumMod val="95000"/>
                        </a:schemeClr>
                      </a:solidFill>
                      <a:prstDash val="solid"/>
                      <a:round/>
                      <a:headEnd type="none" w="med" len="med"/>
                      <a:tailEnd type="none" w="med" len="med"/>
                    </a:lnR>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約１２万戸</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20000"/>
                        </a:lnSpc>
                        <a:spcBef>
                          <a:spcPts val="0"/>
                        </a:spcBef>
                        <a:spcAft>
                          <a:spcPts val="0"/>
                        </a:spcAft>
                        <a:buClrTx/>
                        <a:buSzTx/>
                        <a:buFontTx/>
                        <a:buNone/>
                        <a:tabLst/>
                        <a:defRPr/>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(H25)</a:t>
                      </a:r>
                    </a:p>
                  </a:txBody>
                  <a:tcPr marL="102349" marR="0" marT="0" marB="0" anchor="ctr">
                    <a:lnL w="12700" cap="flat" cmpd="sng" algn="ctr">
                      <a:solidFill>
                        <a:schemeClr val="bg1">
                          <a:lumMod val="95000"/>
                        </a:schemeClr>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algn="ctr">
                        <a:lnSpc>
                          <a:spcPct val="100000"/>
                        </a:lnSpc>
                      </a:pP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txBody>
                  <a:tcPr marL="3377" marR="3377" marT="3658"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約２０万戸</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(H37)</a:t>
                      </a:r>
                    </a:p>
                  </a:txBody>
                  <a:tcPr marL="102349" marR="0" marT="0" marB="0" anchor="ctr">
                    <a:lnL w="38100" cap="flat" cmpd="sng" algn="ctr">
                      <a:solidFill>
                        <a:schemeClr val="tx1"/>
                      </a:solidFill>
                      <a:prstDash val="solid"/>
                      <a:round/>
                      <a:headEnd type="none" w="med" len="med"/>
                      <a:tailEnd type="none" w="med" len="med"/>
                    </a:lnL>
                  </a:tcPr>
                </a:tc>
                <a:tc>
                  <a:txBody>
                    <a:bodyPr/>
                    <a:lstStyle/>
                    <a:p>
                      <a:pPr algn="ctr">
                        <a:lnSpc>
                          <a:spcPct val="100000"/>
                        </a:lnSpc>
                      </a:pP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txBody>
                  <a:tcPr marL="3377" marR="3377" marT="3658" marB="0" anchor="ctr"/>
                </a:tc>
              </a:tr>
            </a:tbl>
          </a:graphicData>
        </a:graphic>
      </p:graphicFrame>
      <p:sp>
        <p:nvSpPr>
          <p:cNvPr id="10" name="Rectangle 1"/>
          <p:cNvSpPr>
            <a:spLocks noChangeArrowheads="1"/>
          </p:cNvSpPr>
          <p:nvPr/>
        </p:nvSpPr>
        <p:spPr bwMode="auto">
          <a:xfrm>
            <a:off x="0" y="1"/>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１</a:t>
            </a:r>
            <a:r>
              <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．国内外から多様な人々を惹きつける住まいと</a:t>
            </a:r>
            <a:r>
              <a:rPr lang="ja-JP" altLang="en-US"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都市の実現</a:t>
            </a:r>
            <a:endPar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スライド番号プレースホルダー 3"/>
          <p:cNvSpPr>
            <a:spLocks noGrp="1"/>
          </p:cNvSpPr>
          <p:nvPr>
            <p:ph type="sldNum" sz="quarter" idx="12"/>
          </p:nvPr>
        </p:nvSpPr>
        <p:spPr>
          <a:xfrm>
            <a:off x="8368281" y="6597352"/>
            <a:ext cx="775471" cy="270321"/>
          </a:xfrm>
        </p:spPr>
        <p:txBody>
          <a:bodyPr/>
          <a:lstStyle/>
          <a:p>
            <a:fld id="{6C81B660-91B5-4B89-8AE3-65DE466522A0}" type="slidenum">
              <a:rPr kumimoji="1" lang="ja-JP" altLang="en-US"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fld>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テキスト ボックス 4"/>
          <p:cNvSpPr txBox="1"/>
          <p:nvPr/>
        </p:nvSpPr>
        <p:spPr>
          <a:xfrm>
            <a:off x="35496" y="548680"/>
            <a:ext cx="4093378" cy="242586"/>
          </a:xfrm>
          <a:prstGeom prst="roundRect">
            <a:avLst/>
          </a:prstGeom>
          <a:solidFill>
            <a:schemeClr val="bg1"/>
          </a:solidFill>
          <a:ln>
            <a:solidFill>
              <a:schemeClr val="tx1">
                <a:lumMod val="50000"/>
                <a:lumOff val="50000"/>
              </a:schemeClr>
            </a:solidFill>
          </a:ln>
        </p:spPr>
        <p:txBody>
          <a:bodyPr wrap="square" lIns="35996" tIns="35996" rIns="35996" bIns="35996" rtlCol="0" anchor="ctr">
            <a:noAutofit/>
          </a:bodyPr>
          <a:lstStyle/>
          <a:p>
            <a:r>
              <a:rPr lang="ja-JP" altLang="en-US" sz="1400" b="1" dirty="0">
                <a:latin typeface="HGPｺﾞｼｯｸM" panose="020B0600000000000000" pitchFamily="50" charset="-128"/>
                <a:ea typeface="HGPｺﾞｼｯｸM" panose="020B0600000000000000" pitchFamily="50" charset="-128"/>
              </a:rPr>
              <a:t>みんな</a:t>
            </a:r>
            <a:r>
              <a:rPr lang="ja-JP" altLang="en-US" sz="1400" b="1" dirty="0" smtClean="0">
                <a:latin typeface="HGPｺﾞｼｯｸM" panose="020B0600000000000000" pitchFamily="50" charset="-128"/>
                <a:ea typeface="HGPｺﾞｼｯｸM" panose="020B0600000000000000" pitchFamily="50" charset="-128"/>
              </a:rPr>
              <a:t>で</a:t>
            </a:r>
            <a:r>
              <a:rPr lang="ja-JP" altLang="en-US" sz="1400" b="1" dirty="0" err="1" smtClean="0">
                <a:latin typeface="HGPｺﾞｼｯｸM" panose="020B0600000000000000" pitchFamily="50" charset="-128"/>
                <a:ea typeface="HGPｺﾞｼｯｸM" panose="020B0600000000000000" pitchFamily="50" charset="-128"/>
              </a:rPr>
              <a:t>めざ</a:t>
            </a:r>
            <a:r>
              <a:rPr lang="ja-JP" altLang="en-US" sz="1400" b="1" dirty="0" smtClean="0">
                <a:latin typeface="HGPｺﾞｼｯｸM" panose="020B0600000000000000" pitchFamily="50" charset="-128"/>
                <a:ea typeface="HGPｺﾞｼｯｸM" panose="020B0600000000000000" pitchFamily="50" charset="-128"/>
              </a:rPr>
              <a:t>そう値</a:t>
            </a:r>
            <a:endParaRPr lang="ja-JP" altLang="en-US" sz="1400" b="1" dirty="0">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val="198925768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角丸四角形 20"/>
          <p:cNvSpPr/>
          <p:nvPr/>
        </p:nvSpPr>
        <p:spPr>
          <a:xfrm>
            <a:off x="63191" y="4374975"/>
            <a:ext cx="3788729" cy="2198797"/>
          </a:xfrm>
          <a:prstGeom prst="roundRect">
            <a:avLst>
              <a:gd name="adj" fmla="val 7252"/>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77800" indent="-177800">
              <a:lnSpc>
                <a:spcPct val="130000"/>
              </a:lnSpc>
            </a:pPr>
            <a:endParaRPr lang="en-US" altLang="ja-JP" sz="1200" dirty="0">
              <a:solidFill>
                <a:schemeClr val="tx1"/>
              </a:solidFill>
            </a:endParaRPr>
          </a:p>
          <a:p>
            <a:pPr marL="266700" indent="-266700">
              <a:lnSpc>
                <a:spcPct val="130000"/>
              </a:lnSpc>
            </a:pPr>
            <a:r>
              <a:rPr lang="ja-JP" altLang="en-US" sz="1200" dirty="0">
                <a:solidFill>
                  <a:schemeClr val="tx1"/>
                </a:solidFill>
              </a:rPr>
              <a:t>（１）災害に強い都市の形成</a:t>
            </a:r>
          </a:p>
          <a:p>
            <a:pPr marL="266700" indent="-266700">
              <a:lnSpc>
                <a:spcPct val="130000"/>
              </a:lnSpc>
            </a:pPr>
            <a:r>
              <a:rPr lang="ja-JP" altLang="en-US" sz="1200" dirty="0">
                <a:solidFill>
                  <a:schemeClr val="tx1"/>
                </a:solidFill>
              </a:rPr>
              <a:t>　①密集市街地の整備</a:t>
            </a:r>
          </a:p>
          <a:p>
            <a:pPr marL="177800" indent="-177800" algn="r">
              <a:lnSpc>
                <a:spcPct val="130000"/>
              </a:lnSpc>
            </a:pPr>
            <a:r>
              <a:rPr lang="ja-JP" altLang="en-US" sz="1200" dirty="0" smtClean="0">
                <a:solidFill>
                  <a:schemeClr val="tx1"/>
                </a:solidFill>
              </a:rPr>
              <a:t>など</a:t>
            </a:r>
            <a:endParaRPr lang="en-US" altLang="ja-JP" sz="1200" dirty="0">
              <a:solidFill>
                <a:schemeClr val="tx1"/>
              </a:solidFill>
            </a:endParaRPr>
          </a:p>
        </p:txBody>
      </p:sp>
      <p:sp>
        <p:nvSpPr>
          <p:cNvPr id="22" name="角丸四角形 21"/>
          <p:cNvSpPr/>
          <p:nvPr/>
        </p:nvSpPr>
        <p:spPr>
          <a:xfrm>
            <a:off x="4042319" y="1206624"/>
            <a:ext cx="5040560" cy="5367148"/>
          </a:xfrm>
          <a:prstGeom prst="roundRect">
            <a:avLst>
              <a:gd name="adj" fmla="val 4920"/>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0" name="正方形/長方形 29"/>
          <p:cNvSpPr/>
          <p:nvPr/>
        </p:nvSpPr>
        <p:spPr>
          <a:xfrm>
            <a:off x="52113" y="1231573"/>
            <a:ext cx="3788729" cy="2898045"/>
          </a:xfrm>
          <a:prstGeom prst="rect">
            <a:avLst/>
          </a:prstGeom>
          <a:solidFill>
            <a:schemeClr val="accent1">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2554619" y="3873259"/>
            <a:ext cx="1289795" cy="253916"/>
          </a:xfrm>
          <a:prstGeom prst="rect">
            <a:avLst/>
          </a:prstGeom>
          <a:noFill/>
        </p:spPr>
        <p:txBody>
          <a:bodyPr wrap="square" rtlCol="0">
            <a:spAutoFit/>
          </a:bodyPr>
          <a:lstStyle/>
          <a:p>
            <a:r>
              <a:rPr kumimoji="1" lang="ja-JP" altLang="en-US" sz="1050" dirty="0" smtClean="0"/>
              <a:t>出典：大阪府調べ</a:t>
            </a:r>
            <a:endParaRPr kumimoji="1" lang="ja-JP" altLang="en-US" sz="1050" dirty="0"/>
          </a:p>
        </p:txBody>
      </p:sp>
      <p:sp>
        <p:nvSpPr>
          <p:cNvPr id="13" name="スライド番号プレースホルダー 3"/>
          <p:cNvSpPr>
            <a:spLocks noGrp="1"/>
          </p:cNvSpPr>
          <p:nvPr>
            <p:ph type="sldNum" sz="quarter" idx="12"/>
          </p:nvPr>
        </p:nvSpPr>
        <p:spPr>
          <a:xfrm>
            <a:off x="8368281" y="6597352"/>
            <a:ext cx="775471" cy="270321"/>
          </a:xfrm>
        </p:spPr>
        <p:txBody>
          <a:bodyPr/>
          <a:lstStyle/>
          <a:p>
            <a:fld id="{6C81B660-91B5-4B89-8AE3-65DE466522A0}" type="slidenum">
              <a:rPr kumimoji="1" lang="ja-JP" altLang="en-US"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40</a:t>
            </a:fld>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23"/>
          <p:cNvSpPr txBox="1"/>
          <p:nvPr/>
        </p:nvSpPr>
        <p:spPr>
          <a:xfrm>
            <a:off x="7735623" y="6271428"/>
            <a:ext cx="1289795" cy="253916"/>
          </a:xfrm>
          <a:prstGeom prst="rect">
            <a:avLst/>
          </a:prstGeom>
          <a:noFill/>
        </p:spPr>
        <p:txBody>
          <a:bodyPr wrap="square" rtlCol="0">
            <a:spAutoFit/>
          </a:bodyPr>
          <a:lstStyle/>
          <a:p>
            <a:r>
              <a:rPr kumimoji="1" lang="ja-JP" altLang="en-US" sz="1050" dirty="0" smtClean="0"/>
              <a:t>出典：大阪府調べ</a:t>
            </a:r>
            <a:endParaRPr kumimoji="1" lang="ja-JP" altLang="en-US" sz="1050" dirty="0"/>
          </a:p>
        </p:txBody>
      </p:sp>
      <p:sp>
        <p:nvSpPr>
          <p:cNvPr id="34" name="Rectangle 1"/>
          <p:cNvSpPr>
            <a:spLocks noChangeArrowheads="1"/>
          </p:cNvSpPr>
          <p:nvPr/>
        </p:nvSpPr>
        <p:spPr bwMode="auto">
          <a:xfrm>
            <a:off x="0" y="548728"/>
            <a:ext cx="9144000" cy="432000"/>
          </a:xfrm>
          <a:prstGeom prst="rect">
            <a:avLst/>
          </a:prstGeom>
          <a:noFill/>
          <a:ln>
            <a:noFill/>
          </a:ln>
          <a:effectLs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ctr" eaLnBrk="1" hangingPunct="1"/>
            <a:r>
              <a:rPr lang="ja-JP" altLang="en-US" sz="2000" b="1" u="sng"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地震</a:t>
            </a:r>
            <a:r>
              <a:rPr lang="ja-JP" altLang="en-US" sz="2000" b="1"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時等に著しく危険な密集市街地の面積</a:t>
            </a:r>
          </a:p>
        </p:txBody>
      </p:sp>
      <p:sp>
        <p:nvSpPr>
          <p:cNvPr id="35" name="テキスト ボックス 34"/>
          <p:cNvSpPr txBox="1"/>
          <p:nvPr/>
        </p:nvSpPr>
        <p:spPr>
          <a:xfrm>
            <a:off x="207208" y="4221089"/>
            <a:ext cx="1021960" cy="259658"/>
          </a:xfrm>
          <a:prstGeom prst="rect">
            <a:avLst/>
          </a:prstGeom>
          <a:solidFill>
            <a:schemeClr val="accent1">
              <a:lumMod val="75000"/>
            </a:schemeClr>
          </a:solidFill>
          <a:ln>
            <a:noFill/>
          </a:ln>
        </p:spPr>
        <p:txBody>
          <a:bodyPr wrap="square" lIns="0" tIns="0" rIns="0" bIns="0" rtlCol="0" anchor="ctr" anchorCtr="0">
            <a:noAutofit/>
          </a:bodyPr>
          <a:lstStyle/>
          <a:p>
            <a:pPr algn="ctr"/>
            <a:r>
              <a:rPr kumimoji="1" lang="ja-JP" altLang="en-US" sz="1400" b="1" dirty="0" smtClean="0">
                <a:solidFill>
                  <a:schemeClr val="bg1"/>
                </a:solidFill>
                <a:latin typeface="Meiryo UI" panose="020B0604030504040204" pitchFamily="50" charset="-128"/>
                <a:ea typeface="Meiryo UI" panose="020B0604030504040204" pitchFamily="50" charset="-128"/>
              </a:rPr>
              <a:t>関連施策等</a:t>
            </a:r>
            <a:endParaRPr kumimoji="1" lang="ja-JP" altLang="en-US" sz="1400" b="1" dirty="0">
              <a:solidFill>
                <a:schemeClr val="bg1"/>
              </a:solidFill>
              <a:latin typeface="Meiryo UI" panose="020B0604030504040204" pitchFamily="50" charset="-128"/>
              <a:ea typeface="Meiryo UI" panose="020B0604030504040204" pitchFamily="50" charset="-128"/>
            </a:endParaRPr>
          </a:p>
        </p:txBody>
      </p:sp>
      <p:sp>
        <p:nvSpPr>
          <p:cNvPr id="36" name="テキスト ボックス 35"/>
          <p:cNvSpPr txBox="1"/>
          <p:nvPr/>
        </p:nvSpPr>
        <p:spPr>
          <a:xfrm>
            <a:off x="195363" y="1101744"/>
            <a:ext cx="1980728" cy="259658"/>
          </a:xfrm>
          <a:prstGeom prst="rect">
            <a:avLst/>
          </a:prstGeom>
          <a:solidFill>
            <a:schemeClr val="accent1">
              <a:lumMod val="75000"/>
            </a:schemeClr>
          </a:solidFill>
          <a:ln>
            <a:noFill/>
          </a:ln>
        </p:spPr>
        <p:txBody>
          <a:bodyPr wrap="square" lIns="0" tIns="0" rIns="0" bIns="0" rtlCol="0" anchor="ctr" anchorCtr="0">
            <a:noAutofit/>
          </a:bodyPr>
          <a:lstStyle/>
          <a:p>
            <a:pPr algn="ctr"/>
            <a:r>
              <a:rPr lang="ja-JP" altLang="en-US" sz="1400" b="1" dirty="0">
                <a:solidFill>
                  <a:schemeClr val="bg1"/>
                </a:solidFill>
                <a:latin typeface="Meiryo UI" panose="020B0604030504040204" pitchFamily="50" charset="-128"/>
                <a:ea typeface="Meiryo UI" panose="020B0604030504040204" pitchFamily="50" charset="-128"/>
              </a:rPr>
              <a:t>みんなで</a:t>
            </a:r>
            <a:r>
              <a:rPr lang="ja-JP" altLang="en-US" sz="1400" b="1" dirty="0" err="1">
                <a:solidFill>
                  <a:schemeClr val="bg1"/>
                </a:solidFill>
                <a:latin typeface="Meiryo UI" panose="020B0604030504040204" pitchFamily="50" charset="-128"/>
                <a:ea typeface="Meiryo UI" panose="020B0604030504040204" pitchFamily="50" charset="-128"/>
              </a:rPr>
              <a:t>めざ</a:t>
            </a:r>
            <a:r>
              <a:rPr lang="ja-JP" altLang="en-US" sz="1400" b="1" dirty="0">
                <a:solidFill>
                  <a:schemeClr val="bg1"/>
                </a:solidFill>
                <a:latin typeface="Meiryo UI" panose="020B0604030504040204" pitchFamily="50" charset="-128"/>
                <a:ea typeface="Meiryo UI" panose="020B0604030504040204" pitchFamily="50" charset="-128"/>
              </a:rPr>
              <a:t>そう値の推移</a:t>
            </a:r>
          </a:p>
        </p:txBody>
      </p:sp>
      <p:sp>
        <p:nvSpPr>
          <p:cNvPr id="37" name="テキスト ボックス 36"/>
          <p:cNvSpPr txBox="1"/>
          <p:nvPr/>
        </p:nvSpPr>
        <p:spPr>
          <a:xfrm>
            <a:off x="4234502" y="1101744"/>
            <a:ext cx="1071736" cy="259658"/>
          </a:xfrm>
          <a:prstGeom prst="rect">
            <a:avLst/>
          </a:prstGeom>
          <a:solidFill>
            <a:schemeClr val="accent1">
              <a:lumMod val="75000"/>
            </a:schemeClr>
          </a:solidFill>
          <a:ln>
            <a:noFill/>
          </a:ln>
        </p:spPr>
        <p:txBody>
          <a:bodyPr wrap="square" lIns="0" tIns="0" rIns="0" bIns="0" rtlCol="0" anchor="ctr" anchorCtr="0">
            <a:noAutofit/>
          </a:bodyPr>
          <a:lstStyle/>
          <a:p>
            <a:pPr algn="ctr"/>
            <a:r>
              <a:rPr lang="ja-JP" altLang="en-US" sz="1400" b="1" dirty="0">
                <a:solidFill>
                  <a:schemeClr val="bg1"/>
                </a:solidFill>
                <a:latin typeface="Meiryo UI" panose="020B0604030504040204" pitchFamily="50" charset="-128"/>
                <a:ea typeface="Meiryo UI" panose="020B0604030504040204" pitchFamily="50" charset="-128"/>
              </a:rPr>
              <a:t>関係データ等</a:t>
            </a:r>
          </a:p>
        </p:txBody>
      </p:sp>
      <p:sp>
        <p:nvSpPr>
          <p:cNvPr id="17" name="Text Box 67"/>
          <p:cNvSpPr txBox="1">
            <a:spLocks noChangeArrowheads="1"/>
          </p:cNvSpPr>
          <p:nvPr/>
        </p:nvSpPr>
        <p:spPr bwMode="auto">
          <a:xfrm>
            <a:off x="4202776" y="1466326"/>
            <a:ext cx="1641475" cy="296863"/>
          </a:xfrm>
          <a:prstGeom prst="rect">
            <a:avLst/>
          </a:prstGeom>
          <a:noFill/>
          <a:ln>
            <a:noFill/>
          </a:ln>
          <a:extLst>
            <a:ext uri="{909E8E84-426E-40DD-AFC4-6F175D3DCCD1}">
              <a14:hiddenFill xmlns:a14="http://schemas.microsoft.com/office/drawing/2010/main">
                <a:solidFill>
                  <a:srgbClr val="B8CCE4"/>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ja-JP"/>
            </a:defPPr>
            <a:lvl1pPr marL="0" algn="l" defTabSz="914290" rtl="0" eaLnBrk="1" latinLnBrk="0" hangingPunct="1">
              <a:defRPr kumimoji="1" sz="1800" kern="1200">
                <a:solidFill>
                  <a:schemeClr val="tx1"/>
                </a:solidFill>
                <a:latin typeface="+mn-lt"/>
                <a:ea typeface="+mn-ea"/>
                <a:cs typeface="+mn-cs"/>
              </a:defRPr>
            </a:lvl1pPr>
            <a:lvl2pPr marL="457145" algn="l" defTabSz="914290" rtl="0" eaLnBrk="1" latinLnBrk="0" hangingPunct="1">
              <a:defRPr kumimoji="1" sz="1800" kern="1200">
                <a:solidFill>
                  <a:schemeClr val="tx1"/>
                </a:solidFill>
                <a:latin typeface="+mn-lt"/>
                <a:ea typeface="+mn-ea"/>
                <a:cs typeface="+mn-cs"/>
              </a:defRPr>
            </a:lvl2pPr>
            <a:lvl3pPr marL="914290" algn="l" defTabSz="914290" rtl="0" eaLnBrk="1" latinLnBrk="0" hangingPunct="1">
              <a:defRPr kumimoji="1" sz="1800" kern="1200">
                <a:solidFill>
                  <a:schemeClr val="tx1"/>
                </a:solidFill>
                <a:latin typeface="+mn-lt"/>
                <a:ea typeface="+mn-ea"/>
                <a:cs typeface="+mn-cs"/>
              </a:defRPr>
            </a:lvl3pPr>
            <a:lvl4pPr marL="1371435" algn="l" defTabSz="914290" rtl="0" eaLnBrk="1" latinLnBrk="0" hangingPunct="1">
              <a:defRPr kumimoji="1" sz="1800" kern="1200">
                <a:solidFill>
                  <a:schemeClr val="tx1"/>
                </a:solidFill>
                <a:latin typeface="+mn-lt"/>
                <a:ea typeface="+mn-ea"/>
                <a:cs typeface="+mn-cs"/>
              </a:defRPr>
            </a:lvl4pPr>
            <a:lvl5pPr marL="1828581" algn="l" defTabSz="914290" rtl="0" eaLnBrk="1" latinLnBrk="0" hangingPunct="1">
              <a:defRPr kumimoji="1" sz="1800" kern="1200">
                <a:solidFill>
                  <a:schemeClr val="tx1"/>
                </a:solidFill>
                <a:latin typeface="+mn-lt"/>
                <a:ea typeface="+mn-ea"/>
                <a:cs typeface="+mn-cs"/>
              </a:defRPr>
            </a:lvl5pPr>
            <a:lvl6pPr marL="2285726" algn="l" defTabSz="914290" rtl="0" eaLnBrk="1" latinLnBrk="0" hangingPunct="1">
              <a:defRPr kumimoji="1" sz="1800" kern="1200">
                <a:solidFill>
                  <a:schemeClr val="tx1"/>
                </a:solidFill>
                <a:latin typeface="+mn-lt"/>
                <a:ea typeface="+mn-ea"/>
                <a:cs typeface="+mn-cs"/>
              </a:defRPr>
            </a:lvl6pPr>
            <a:lvl7pPr marL="2742871" algn="l" defTabSz="914290" rtl="0" eaLnBrk="1" latinLnBrk="0" hangingPunct="1">
              <a:defRPr kumimoji="1" sz="1800" kern="1200">
                <a:solidFill>
                  <a:schemeClr val="tx1"/>
                </a:solidFill>
                <a:latin typeface="+mn-lt"/>
                <a:ea typeface="+mn-ea"/>
                <a:cs typeface="+mn-cs"/>
              </a:defRPr>
            </a:lvl7pPr>
            <a:lvl8pPr marL="3200016" algn="l" defTabSz="914290" rtl="0" eaLnBrk="1" latinLnBrk="0" hangingPunct="1">
              <a:defRPr kumimoji="1" sz="1800" kern="1200">
                <a:solidFill>
                  <a:schemeClr val="tx1"/>
                </a:solidFill>
                <a:latin typeface="+mn-lt"/>
                <a:ea typeface="+mn-ea"/>
                <a:cs typeface="+mn-cs"/>
              </a:defRPr>
            </a:lvl8pPr>
            <a:lvl9pPr marL="3657161" algn="l" defTabSz="914290" rtl="0" eaLnBrk="1" latinLnBrk="0" hangingPunct="1">
              <a:defRPr kumimoji="1"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400" b="1" i="0" u="sng" strike="noStrike" cap="none" normalizeH="0" baseline="0" dirty="0" smtClean="0">
                <a:ln>
                  <a:noFill/>
                </a:ln>
                <a:solidFill>
                  <a:srgbClr val="000000"/>
                </a:solidFill>
                <a:effectLst/>
                <a:latin typeface="+mj-ea"/>
                <a:ea typeface="+mj-ea"/>
                <a:cs typeface="Meiryo UI" pitchFamily="50" charset="-128"/>
              </a:rPr>
              <a:t>まちの不燃化</a:t>
            </a:r>
            <a:endParaRPr kumimoji="1" lang="ja-JP" altLang="ja-JP" sz="1800" b="0" i="0" u="none" strike="noStrike" cap="none" normalizeH="0" baseline="0" dirty="0" smtClean="0">
              <a:ln>
                <a:noFill/>
              </a:ln>
              <a:solidFill>
                <a:schemeClr val="tx1"/>
              </a:solidFill>
              <a:effectLst/>
              <a:latin typeface="+mj-ea"/>
              <a:ea typeface="+mj-ea"/>
              <a:cs typeface="ＭＳ Ｐゴシック" pitchFamily="50" charset="-128"/>
            </a:endParaRPr>
          </a:p>
        </p:txBody>
      </p:sp>
      <p:sp>
        <p:nvSpPr>
          <p:cNvPr id="18" name="Rectangle 63"/>
          <p:cNvSpPr>
            <a:spLocks noChangeArrowheads="1"/>
          </p:cNvSpPr>
          <p:nvPr/>
        </p:nvSpPr>
        <p:spPr bwMode="auto">
          <a:xfrm>
            <a:off x="4263575" y="1755018"/>
            <a:ext cx="4171950" cy="193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45720" rIns="36000" bIns="45720" numCol="1" anchor="t" anchorCtr="0" compatLnSpc="1">
            <a:prstTxWarp prst="textNoShape">
              <a:avLst/>
            </a:prstTxWarp>
          </a:bodyPr>
          <a:lstStyle>
            <a:defPPr>
              <a:defRPr lang="ja-JP"/>
            </a:defPPr>
            <a:lvl1pPr marL="0" algn="l" defTabSz="914290" rtl="0" eaLnBrk="1" latinLnBrk="0" hangingPunct="1">
              <a:defRPr kumimoji="1" sz="1800" kern="1200">
                <a:solidFill>
                  <a:schemeClr val="tx1"/>
                </a:solidFill>
                <a:latin typeface="+mn-lt"/>
                <a:ea typeface="+mn-ea"/>
                <a:cs typeface="+mn-cs"/>
              </a:defRPr>
            </a:lvl1pPr>
            <a:lvl2pPr marL="457145" algn="l" defTabSz="914290" rtl="0" eaLnBrk="1" latinLnBrk="0" hangingPunct="1">
              <a:defRPr kumimoji="1" sz="1800" kern="1200">
                <a:solidFill>
                  <a:schemeClr val="tx1"/>
                </a:solidFill>
                <a:latin typeface="+mn-lt"/>
                <a:ea typeface="+mn-ea"/>
                <a:cs typeface="+mn-cs"/>
              </a:defRPr>
            </a:lvl2pPr>
            <a:lvl3pPr marL="914290" algn="l" defTabSz="914290" rtl="0" eaLnBrk="1" latinLnBrk="0" hangingPunct="1">
              <a:defRPr kumimoji="1" sz="1800" kern="1200">
                <a:solidFill>
                  <a:schemeClr val="tx1"/>
                </a:solidFill>
                <a:latin typeface="+mn-lt"/>
                <a:ea typeface="+mn-ea"/>
                <a:cs typeface="+mn-cs"/>
              </a:defRPr>
            </a:lvl3pPr>
            <a:lvl4pPr marL="1371435" algn="l" defTabSz="914290" rtl="0" eaLnBrk="1" latinLnBrk="0" hangingPunct="1">
              <a:defRPr kumimoji="1" sz="1800" kern="1200">
                <a:solidFill>
                  <a:schemeClr val="tx1"/>
                </a:solidFill>
                <a:latin typeface="+mn-lt"/>
                <a:ea typeface="+mn-ea"/>
                <a:cs typeface="+mn-cs"/>
              </a:defRPr>
            </a:lvl4pPr>
            <a:lvl5pPr marL="1828581" algn="l" defTabSz="914290" rtl="0" eaLnBrk="1" latinLnBrk="0" hangingPunct="1">
              <a:defRPr kumimoji="1" sz="1800" kern="1200">
                <a:solidFill>
                  <a:schemeClr val="tx1"/>
                </a:solidFill>
                <a:latin typeface="+mn-lt"/>
                <a:ea typeface="+mn-ea"/>
                <a:cs typeface="+mn-cs"/>
              </a:defRPr>
            </a:lvl5pPr>
            <a:lvl6pPr marL="2285726" algn="l" defTabSz="914290" rtl="0" eaLnBrk="1" latinLnBrk="0" hangingPunct="1">
              <a:defRPr kumimoji="1" sz="1800" kern="1200">
                <a:solidFill>
                  <a:schemeClr val="tx1"/>
                </a:solidFill>
                <a:latin typeface="+mn-lt"/>
                <a:ea typeface="+mn-ea"/>
                <a:cs typeface="+mn-cs"/>
              </a:defRPr>
            </a:lvl6pPr>
            <a:lvl7pPr marL="2742871" algn="l" defTabSz="914290" rtl="0" eaLnBrk="1" latinLnBrk="0" hangingPunct="1">
              <a:defRPr kumimoji="1" sz="1800" kern="1200">
                <a:solidFill>
                  <a:schemeClr val="tx1"/>
                </a:solidFill>
                <a:latin typeface="+mn-lt"/>
                <a:ea typeface="+mn-ea"/>
                <a:cs typeface="+mn-cs"/>
              </a:defRPr>
            </a:lvl7pPr>
            <a:lvl8pPr marL="3200016" algn="l" defTabSz="914290" rtl="0" eaLnBrk="1" latinLnBrk="0" hangingPunct="1">
              <a:defRPr kumimoji="1" sz="1800" kern="1200">
                <a:solidFill>
                  <a:schemeClr val="tx1"/>
                </a:solidFill>
                <a:latin typeface="+mn-lt"/>
                <a:ea typeface="+mn-ea"/>
                <a:cs typeface="+mn-cs"/>
              </a:defRPr>
            </a:lvl8pPr>
            <a:lvl9pPr marL="3657161" algn="l" defTabSz="914290" rtl="0" eaLnBrk="1" latinLnBrk="0" hangingPunct="1">
              <a:defRPr kumimoji="1" sz="1800" kern="1200">
                <a:solidFill>
                  <a:schemeClr val="tx1"/>
                </a:solidFill>
                <a:latin typeface="+mn-lt"/>
                <a:ea typeface="+mn-ea"/>
                <a:cs typeface="+mn-cs"/>
              </a:defRPr>
            </a:lvl9pPr>
          </a:lstStyle>
          <a:p>
            <a:pPr lvl="0" defTabSz="914400" fontAlgn="base">
              <a:lnSpc>
                <a:spcPts val="1600"/>
              </a:lnSpc>
              <a:spcBef>
                <a:spcPct val="0"/>
              </a:spcBef>
              <a:spcAft>
                <a:spcPct val="0"/>
              </a:spcAft>
            </a:pPr>
            <a:r>
              <a:rPr lang="ja-JP" altLang="ja-JP" sz="1200" b="1" dirty="0">
                <a:solidFill>
                  <a:srgbClr val="000000"/>
                </a:solidFill>
                <a:latin typeface="+mj-ea"/>
                <a:ea typeface="+mj-ea"/>
                <a:cs typeface="Meiryo UI" pitchFamily="50" charset="-128"/>
              </a:rPr>
              <a:t>○老朽建築物等除却（実績</a:t>
            </a:r>
            <a:r>
              <a:rPr lang="en-US" altLang="ja-JP" sz="1200" b="1" dirty="0">
                <a:solidFill>
                  <a:srgbClr val="000000"/>
                </a:solidFill>
                <a:latin typeface="+mj-ea"/>
                <a:ea typeface="+mj-ea"/>
                <a:cs typeface="Meiryo UI" pitchFamily="50" charset="-128"/>
              </a:rPr>
              <a:t>/</a:t>
            </a:r>
            <a:r>
              <a:rPr lang="ja-JP" altLang="en-US" sz="1200" b="1" dirty="0">
                <a:solidFill>
                  <a:srgbClr val="000000"/>
                </a:solidFill>
                <a:latin typeface="+mj-ea"/>
                <a:ea typeface="+mj-ea"/>
                <a:cs typeface="Meiryo UI" pitchFamily="50" charset="-128"/>
              </a:rPr>
              <a:t>計画　　進捗率）</a:t>
            </a:r>
            <a:endParaRPr lang="ja-JP" altLang="en-US" sz="1200" dirty="0">
              <a:latin typeface="+mj-ea"/>
              <a:ea typeface="+mj-ea"/>
              <a:cs typeface="ＭＳ Ｐゴシック" pitchFamily="50" charset="-128"/>
            </a:endParaRPr>
          </a:p>
          <a:p>
            <a:pPr lvl="0" defTabSz="914400" eaLnBrk="0" fontAlgn="base" hangingPunct="0">
              <a:lnSpc>
                <a:spcPts val="1600"/>
              </a:lnSpc>
              <a:spcBef>
                <a:spcPct val="0"/>
              </a:spcBef>
              <a:spcAft>
                <a:spcPct val="0"/>
              </a:spcAft>
            </a:pPr>
            <a:r>
              <a:rPr lang="ja-JP" altLang="en-US" sz="1200" dirty="0">
                <a:solidFill>
                  <a:srgbClr val="000000"/>
                </a:solidFill>
                <a:latin typeface="+mj-ea"/>
                <a:ea typeface="+mj-ea"/>
                <a:cs typeface="Meiryo UI" pitchFamily="50" charset="-128"/>
              </a:rPr>
              <a:t>　　  </a:t>
            </a:r>
            <a:r>
              <a:rPr lang="en-US" altLang="ja-JP" sz="1200" dirty="0" smtClean="0">
                <a:solidFill>
                  <a:srgbClr val="000000"/>
                </a:solidFill>
                <a:latin typeface="+mj-ea"/>
                <a:ea typeface="+mj-ea"/>
                <a:cs typeface="Meiryo UI" pitchFamily="50" charset="-128"/>
              </a:rPr>
              <a:t>3,100</a:t>
            </a:r>
            <a:r>
              <a:rPr lang="ja-JP" altLang="en-US" sz="1200" dirty="0" smtClean="0">
                <a:solidFill>
                  <a:srgbClr val="000000"/>
                </a:solidFill>
                <a:latin typeface="+mj-ea"/>
                <a:ea typeface="+mj-ea"/>
                <a:cs typeface="Meiryo UI" pitchFamily="50" charset="-128"/>
              </a:rPr>
              <a:t>戸／</a:t>
            </a:r>
            <a:r>
              <a:rPr lang="en-US" altLang="ja-JP" sz="1200" dirty="0" smtClean="0">
                <a:solidFill>
                  <a:srgbClr val="000000"/>
                </a:solidFill>
                <a:latin typeface="+mj-ea"/>
                <a:ea typeface="+mj-ea"/>
                <a:cs typeface="Meiryo UI" pitchFamily="50" charset="-128"/>
              </a:rPr>
              <a:t>6,700</a:t>
            </a:r>
            <a:r>
              <a:rPr lang="ja-JP" altLang="en-US" sz="1200" dirty="0">
                <a:solidFill>
                  <a:srgbClr val="000000"/>
                </a:solidFill>
                <a:latin typeface="+mj-ea"/>
                <a:ea typeface="+mj-ea"/>
                <a:cs typeface="Meiryo UI" pitchFamily="50" charset="-128"/>
              </a:rPr>
              <a:t>戸　　</a:t>
            </a:r>
            <a:r>
              <a:rPr lang="en-US" altLang="ja-JP" sz="1200" dirty="0" smtClean="0">
                <a:solidFill>
                  <a:srgbClr val="000000"/>
                </a:solidFill>
                <a:latin typeface="+mj-ea"/>
                <a:ea typeface="+mj-ea"/>
                <a:cs typeface="Meiryo UI" pitchFamily="50" charset="-128"/>
              </a:rPr>
              <a:t>46</a:t>
            </a:r>
            <a:r>
              <a:rPr lang="ja-JP" altLang="en-US" sz="1200" dirty="0" smtClean="0">
                <a:solidFill>
                  <a:srgbClr val="000000"/>
                </a:solidFill>
                <a:latin typeface="+mj-ea"/>
                <a:ea typeface="+mj-ea"/>
                <a:cs typeface="Meiryo UI" pitchFamily="50" charset="-128"/>
              </a:rPr>
              <a:t>％</a:t>
            </a:r>
            <a:endParaRPr lang="ja-JP" altLang="en-US" sz="1200" dirty="0">
              <a:latin typeface="+mj-ea"/>
              <a:ea typeface="+mj-ea"/>
              <a:cs typeface="ＭＳ Ｐゴシック" pitchFamily="50" charset="-128"/>
            </a:endParaRPr>
          </a:p>
          <a:p>
            <a:pPr lvl="0" defTabSz="914400" eaLnBrk="0" fontAlgn="base" hangingPunct="0">
              <a:lnSpc>
                <a:spcPts val="1600"/>
              </a:lnSpc>
              <a:spcBef>
                <a:spcPct val="0"/>
              </a:spcBef>
              <a:spcAft>
                <a:spcPct val="0"/>
              </a:spcAft>
            </a:pPr>
            <a:endParaRPr lang="ja-JP" altLang="en-US" sz="1200" dirty="0">
              <a:latin typeface="+mj-ea"/>
              <a:ea typeface="+mj-ea"/>
              <a:cs typeface="ＭＳ Ｐゴシック" pitchFamily="50" charset="-128"/>
            </a:endParaRPr>
          </a:p>
          <a:p>
            <a:pPr lvl="0" defTabSz="914400" eaLnBrk="0" fontAlgn="base" hangingPunct="0">
              <a:lnSpc>
                <a:spcPts val="1600"/>
              </a:lnSpc>
              <a:spcBef>
                <a:spcPct val="0"/>
              </a:spcBef>
              <a:spcAft>
                <a:spcPct val="0"/>
              </a:spcAft>
            </a:pPr>
            <a:r>
              <a:rPr lang="ja-JP" altLang="en-US" sz="1200" b="1" dirty="0">
                <a:solidFill>
                  <a:srgbClr val="000000"/>
                </a:solidFill>
                <a:latin typeface="+mj-ea"/>
                <a:ea typeface="+mj-ea"/>
                <a:cs typeface="Meiryo UI" pitchFamily="50" charset="-128"/>
              </a:rPr>
              <a:t>○地区公共施設</a:t>
            </a:r>
            <a:r>
              <a:rPr lang="en-US" altLang="ja-JP" sz="1200" b="1" dirty="0">
                <a:solidFill>
                  <a:srgbClr val="000000"/>
                </a:solidFill>
                <a:latin typeface="+mj-ea"/>
                <a:ea typeface="+mj-ea"/>
                <a:cs typeface="Meiryo UI" pitchFamily="50" charset="-128"/>
              </a:rPr>
              <a:t>(</a:t>
            </a:r>
            <a:r>
              <a:rPr lang="ja-JP" altLang="en-US" sz="1200" b="1" dirty="0">
                <a:solidFill>
                  <a:srgbClr val="000000"/>
                </a:solidFill>
                <a:latin typeface="+mj-ea"/>
                <a:ea typeface="+mj-ea"/>
                <a:cs typeface="Meiryo UI" pitchFamily="50" charset="-128"/>
              </a:rPr>
              <a:t>道路・公園</a:t>
            </a:r>
            <a:r>
              <a:rPr lang="en-US" altLang="ja-JP" sz="1200" b="1" dirty="0">
                <a:solidFill>
                  <a:srgbClr val="000000"/>
                </a:solidFill>
                <a:latin typeface="+mj-ea"/>
                <a:ea typeface="+mj-ea"/>
                <a:cs typeface="Meiryo UI" pitchFamily="50" charset="-128"/>
              </a:rPr>
              <a:t>)</a:t>
            </a:r>
            <a:r>
              <a:rPr lang="ja-JP" altLang="en-US" sz="1200" b="1" dirty="0">
                <a:solidFill>
                  <a:srgbClr val="000000"/>
                </a:solidFill>
                <a:latin typeface="+mj-ea"/>
                <a:ea typeface="+mj-ea"/>
                <a:cs typeface="Meiryo UI" pitchFamily="50" charset="-128"/>
              </a:rPr>
              <a:t>の整備（実績</a:t>
            </a:r>
            <a:r>
              <a:rPr lang="en-US" altLang="ja-JP" sz="1200" b="1" dirty="0">
                <a:solidFill>
                  <a:srgbClr val="000000"/>
                </a:solidFill>
                <a:latin typeface="+mj-ea"/>
                <a:ea typeface="+mj-ea"/>
                <a:cs typeface="Meiryo UI" pitchFamily="50" charset="-128"/>
              </a:rPr>
              <a:t>/</a:t>
            </a:r>
            <a:r>
              <a:rPr lang="ja-JP" altLang="en-US" sz="1200" b="1" dirty="0">
                <a:solidFill>
                  <a:srgbClr val="000000"/>
                </a:solidFill>
                <a:latin typeface="+mj-ea"/>
                <a:ea typeface="+mj-ea"/>
                <a:cs typeface="Meiryo UI" pitchFamily="50" charset="-128"/>
              </a:rPr>
              <a:t>計画　　進捗率）</a:t>
            </a:r>
            <a:endParaRPr lang="ja-JP" altLang="en-US" sz="1200" dirty="0">
              <a:latin typeface="+mj-ea"/>
              <a:ea typeface="+mj-ea"/>
              <a:cs typeface="ＭＳ Ｐゴシック" pitchFamily="50" charset="-128"/>
            </a:endParaRPr>
          </a:p>
          <a:p>
            <a:pPr lvl="0" defTabSz="914400" eaLnBrk="0" fontAlgn="base" hangingPunct="0">
              <a:lnSpc>
                <a:spcPts val="1600"/>
              </a:lnSpc>
              <a:spcBef>
                <a:spcPct val="0"/>
              </a:spcBef>
              <a:spcAft>
                <a:spcPct val="0"/>
              </a:spcAft>
            </a:pPr>
            <a:r>
              <a:rPr lang="ja-JP" altLang="en-US" sz="1200" dirty="0">
                <a:solidFill>
                  <a:srgbClr val="000000"/>
                </a:solidFill>
                <a:latin typeface="+mj-ea"/>
                <a:ea typeface="+mj-ea"/>
                <a:cs typeface="Meiryo UI" pitchFamily="50" charset="-128"/>
              </a:rPr>
              <a:t>　　　</a:t>
            </a:r>
            <a:r>
              <a:rPr lang="en-US" altLang="ja-JP" sz="1200" dirty="0" smtClean="0">
                <a:solidFill>
                  <a:srgbClr val="000000"/>
                </a:solidFill>
                <a:latin typeface="+mj-ea"/>
                <a:ea typeface="+mj-ea"/>
                <a:cs typeface="Meiryo UI" pitchFamily="50" charset="-128"/>
              </a:rPr>
              <a:t>〔</a:t>
            </a:r>
            <a:r>
              <a:rPr lang="ja-JP" altLang="en-US" sz="1200" dirty="0">
                <a:solidFill>
                  <a:srgbClr val="000000"/>
                </a:solidFill>
                <a:latin typeface="+mj-ea"/>
                <a:ea typeface="+mj-ea"/>
                <a:cs typeface="Meiryo UI" pitchFamily="50" charset="-128"/>
              </a:rPr>
              <a:t>道路</a:t>
            </a:r>
            <a:r>
              <a:rPr lang="en-US" altLang="ja-JP" sz="1200" dirty="0" smtClean="0">
                <a:solidFill>
                  <a:srgbClr val="000000"/>
                </a:solidFill>
                <a:latin typeface="+mj-ea"/>
                <a:ea typeface="+mj-ea"/>
                <a:cs typeface="Meiryo UI" pitchFamily="50" charset="-128"/>
              </a:rPr>
              <a:t>〕 6,400</a:t>
            </a:r>
            <a:r>
              <a:rPr lang="en-US" altLang="ja-JP" sz="1200" dirty="0">
                <a:solidFill>
                  <a:srgbClr val="000000"/>
                </a:solidFill>
                <a:latin typeface="+mj-ea"/>
                <a:ea typeface="+mj-ea"/>
                <a:cs typeface="Meiryo UI" pitchFamily="50" charset="-128"/>
              </a:rPr>
              <a:t>㎡</a:t>
            </a:r>
            <a:r>
              <a:rPr lang="ja-JP" altLang="en-US" sz="1200" dirty="0">
                <a:solidFill>
                  <a:srgbClr val="000000"/>
                </a:solidFill>
                <a:latin typeface="+mj-ea"/>
                <a:ea typeface="+mj-ea"/>
                <a:cs typeface="Meiryo UI" pitchFamily="50" charset="-128"/>
              </a:rPr>
              <a:t>／</a:t>
            </a:r>
            <a:r>
              <a:rPr lang="en-US" altLang="ja-JP" sz="1200" dirty="0">
                <a:solidFill>
                  <a:srgbClr val="000000"/>
                </a:solidFill>
                <a:latin typeface="+mj-ea"/>
                <a:ea typeface="+mj-ea"/>
                <a:cs typeface="Meiryo UI" pitchFamily="50" charset="-128"/>
              </a:rPr>
              <a:t>46,000㎡</a:t>
            </a:r>
            <a:r>
              <a:rPr lang="ja-JP" altLang="en-US" sz="1200" dirty="0">
                <a:solidFill>
                  <a:srgbClr val="000000"/>
                </a:solidFill>
                <a:latin typeface="+mj-ea"/>
                <a:ea typeface="+mj-ea"/>
                <a:cs typeface="Meiryo UI" pitchFamily="50" charset="-128"/>
              </a:rPr>
              <a:t>　</a:t>
            </a:r>
            <a:r>
              <a:rPr lang="en-US" altLang="ja-JP" sz="1200" dirty="0" smtClean="0">
                <a:solidFill>
                  <a:srgbClr val="000000"/>
                </a:solidFill>
                <a:latin typeface="+mj-ea"/>
                <a:ea typeface="+mj-ea"/>
                <a:cs typeface="Meiryo UI" pitchFamily="50" charset="-128"/>
              </a:rPr>
              <a:t>14</a:t>
            </a:r>
            <a:r>
              <a:rPr lang="ja-JP" altLang="en-US" sz="1200" dirty="0" smtClean="0">
                <a:solidFill>
                  <a:srgbClr val="000000"/>
                </a:solidFill>
                <a:latin typeface="+mj-ea"/>
                <a:ea typeface="+mj-ea"/>
                <a:cs typeface="Meiryo UI" pitchFamily="50" charset="-128"/>
              </a:rPr>
              <a:t>％</a:t>
            </a:r>
            <a:endParaRPr lang="ja-JP" altLang="en-US" sz="1200" dirty="0">
              <a:latin typeface="+mj-ea"/>
              <a:ea typeface="+mj-ea"/>
              <a:cs typeface="ＭＳ Ｐゴシック" pitchFamily="50" charset="-128"/>
            </a:endParaRPr>
          </a:p>
          <a:p>
            <a:pPr lvl="0" defTabSz="914400" eaLnBrk="0" fontAlgn="base" hangingPunct="0">
              <a:lnSpc>
                <a:spcPts val="1600"/>
              </a:lnSpc>
              <a:spcBef>
                <a:spcPct val="0"/>
              </a:spcBef>
              <a:spcAft>
                <a:spcPct val="0"/>
              </a:spcAft>
            </a:pPr>
            <a:r>
              <a:rPr lang="ja-JP" altLang="en-US" sz="1200" dirty="0">
                <a:solidFill>
                  <a:srgbClr val="000000"/>
                </a:solidFill>
                <a:latin typeface="+mj-ea"/>
                <a:ea typeface="+mj-ea"/>
                <a:cs typeface="Meiryo UI" pitchFamily="50" charset="-128"/>
              </a:rPr>
              <a:t>　　　</a:t>
            </a:r>
            <a:r>
              <a:rPr lang="en-US" altLang="ja-JP" sz="1200" dirty="0" smtClean="0">
                <a:solidFill>
                  <a:srgbClr val="000000"/>
                </a:solidFill>
                <a:latin typeface="+mj-ea"/>
                <a:ea typeface="+mj-ea"/>
                <a:cs typeface="Meiryo UI" pitchFamily="50" charset="-128"/>
              </a:rPr>
              <a:t>〔</a:t>
            </a:r>
            <a:r>
              <a:rPr lang="ja-JP" altLang="en-US" sz="1200" dirty="0">
                <a:solidFill>
                  <a:srgbClr val="000000"/>
                </a:solidFill>
                <a:latin typeface="+mj-ea"/>
                <a:ea typeface="+mj-ea"/>
                <a:cs typeface="Meiryo UI" pitchFamily="50" charset="-128"/>
              </a:rPr>
              <a:t>公園</a:t>
            </a:r>
            <a:r>
              <a:rPr lang="en-US" altLang="ja-JP" sz="1200" dirty="0">
                <a:solidFill>
                  <a:srgbClr val="000000"/>
                </a:solidFill>
                <a:latin typeface="+mj-ea"/>
                <a:ea typeface="+mj-ea"/>
                <a:cs typeface="Meiryo UI" pitchFamily="50" charset="-128"/>
              </a:rPr>
              <a:t>〕</a:t>
            </a:r>
            <a:r>
              <a:rPr lang="ja-JP" altLang="en-US" sz="1200" dirty="0">
                <a:solidFill>
                  <a:srgbClr val="000000"/>
                </a:solidFill>
                <a:latin typeface="+mj-ea"/>
                <a:ea typeface="+mj-ea"/>
                <a:cs typeface="Meiryo UI" pitchFamily="50" charset="-128"/>
              </a:rPr>
              <a:t>　 </a:t>
            </a:r>
            <a:r>
              <a:rPr lang="en-US" altLang="ja-JP" sz="1200" dirty="0">
                <a:solidFill>
                  <a:srgbClr val="000000"/>
                </a:solidFill>
                <a:latin typeface="+mj-ea"/>
                <a:ea typeface="+mj-ea"/>
                <a:cs typeface="Meiryo UI" pitchFamily="50" charset="-128"/>
              </a:rPr>
              <a:t>880㎡</a:t>
            </a:r>
            <a:r>
              <a:rPr lang="ja-JP" altLang="en-US" sz="1200" dirty="0">
                <a:solidFill>
                  <a:srgbClr val="000000"/>
                </a:solidFill>
                <a:latin typeface="+mj-ea"/>
                <a:ea typeface="+mj-ea"/>
                <a:cs typeface="Meiryo UI" pitchFamily="50" charset="-128"/>
              </a:rPr>
              <a:t>／</a:t>
            </a:r>
            <a:r>
              <a:rPr lang="en-US" altLang="ja-JP" sz="1200" dirty="0" smtClean="0">
                <a:solidFill>
                  <a:srgbClr val="000000"/>
                </a:solidFill>
                <a:latin typeface="+mj-ea"/>
                <a:ea typeface="+mj-ea"/>
                <a:cs typeface="Meiryo UI" pitchFamily="50" charset="-128"/>
              </a:rPr>
              <a:t>22,000</a:t>
            </a:r>
            <a:r>
              <a:rPr lang="en-US" altLang="ja-JP" sz="1200" dirty="0">
                <a:solidFill>
                  <a:srgbClr val="000000"/>
                </a:solidFill>
                <a:latin typeface="+mj-ea"/>
                <a:ea typeface="+mj-ea"/>
                <a:cs typeface="Meiryo UI" pitchFamily="50" charset="-128"/>
              </a:rPr>
              <a:t>㎡</a:t>
            </a:r>
            <a:r>
              <a:rPr lang="ja-JP" altLang="en-US" sz="1200" dirty="0">
                <a:solidFill>
                  <a:srgbClr val="000000"/>
                </a:solidFill>
                <a:latin typeface="+mj-ea"/>
                <a:ea typeface="+mj-ea"/>
                <a:cs typeface="Meiryo UI" pitchFamily="50" charset="-128"/>
              </a:rPr>
              <a:t>　  </a:t>
            </a:r>
            <a:r>
              <a:rPr lang="en-US" altLang="ja-JP" sz="1200" dirty="0">
                <a:solidFill>
                  <a:srgbClr val="000000"/>
                </a:solidFill>
                <a:latin typeface="+mj-ea"/>
                <a:ea typeface="+mj-ea"/>
                <a:cs typeface="Meiryo UI" pitchFamily="50" charset="-128"/>
              </a:rPr>
              <a:t>4</a:t>
            </a:r>
            <a:r>
              <a:rPr lang="ja-JP" altLang="en-US" sz="1200" dirty="0">
                <a:solidFill>
                  <a:srgbClr val="000000"/>
                </a:solidFill>
                <a:latin typeface="+mj-ea"/>
                <a:ea typeface="+mj-ea"/>
                <a:cs typeface="Meiryo UI" pitchFamily="50" charset="-128"/>
              </a:rPr>
              <a:t>％</a:t>
            </a:r>
            <a:endParaRPr lang="ja-JP" altLang="en-US" sz="1200" dirty="0">
              <a:latin typeface="+mj-ea"/>
              <a:ea typeface="+mj-ea"/>
              <a:cs typeface="ＭＳ Ｐゴシック" pitchFamily="50" charset="-128"/>
            </a:endParaRPr>
          </a:p>
          <a:p>
            <a:pPr lvl="0" defTabSz="914400" eaLnBrk="0" fontAlgn="base" hangingPunct="0">
              <a:lnSpc>
                <a:spcPts val="1600"/>
              </a:lnSpc>
              <a:spcBef>
                <a:spcPct val="0"/>
              </a:spcBef>
              <a:spcAft>
                <a:spcPct val="0"/>
              </a:spcAft>
            </a:pPr>
            <a:endParaRPr lang="en-US" altLang="ja-JP" sz="1200" b="1" dirty="0" smtClean="0">
              <a:solidFill>
                <a:srgbClr val="000000"/>
              </a:solidFill>
              <a:latin typeface="+mj-ea"/>
              <a:ea typeface="+mj-ea"/>
              <a:cs typeface="Meiryo UI" pitchFamily="50" charset="-128"/>
            </a:endParaRPr>
          </a:p>
          <a:p>
            <a:pPr lvl="0" defTabSz="914400" eaLnBrk="0" fontAlgn="base" hangingPunct="0">
              <a:lnSpc>
                <a:spcPts val="1600"/>
              </a:lnSpc>
              <a:spcBef>
                <a:spcPct val="0"/>
              </a:spcBef>
              <a:spcAft>
                <a:spcPct val="0"/>
              </a:spcAft>
            </a:pPr>
            <a:r>
              <a:rPr lang="ja-JP" altLang="en-US" sz="1200" b="1" dirty="0" smtClean="0">
                <a:solidFill>
                  <a:srgbClr val="000000"/>
                </a:solidFill>
                <a:latin typeface="+mj-ea"/>
                <a:ea typeface="+mj-ea"/>
                <a:cs typeface="Meiryo UI" pitchFamily="50" charset="-128"/>
              </a:rPr>
              <a:t>○</a:t>
            </a:r>
            <a:r>
              <a:rPr lang="ja-JP" altLang="en-US" sz="1200" b="1" dirty="0">
                <a:solidFill>
                  <a:srgbClr val="000000"/>
                </a:solidFill>
                <a:latin typeface="+mj-ea"/>
                <a:ea typeface="+mj-ea"/>
                <a:cs typeface="Meiryo UI" pitchFamily="50" charset="-128"/>
              </a:rPr>
              <a:t>防火規制の強化（</a:t>
            </a:r>
            <a:r>
              <a:rPr lang="en-US" altLang="ja-JP" sz="1200" b="1" dirty="0">
                <a:solidFill>
                  <a:srgbClr val="000000"/>
                </a:solidFill>
                <a:latin typeface="+mj-ea"/>
                <a:ea typeface="+mj-ea"/>
                <a:cs typeface="Meiryo UI" pitchFamily="50" charset="-128"/>
              </a:rPr>
              <a:t>H26.3⇒H29.7</a:t>
            </a:r>
            <a:r>
              <a:rPr lang="ja-JP" altLang="en-US" sz="1200" b="1" dirty="0">
                <a:solidFill>
                  <a:srgbClr val="000000"/>
                </a:solidFill>
                <a:latin typeface="+mj-ea"/>
                <a:ea typeface="+mj-ea"/>
                <a:cs typeface="Meiryo UI" pitchFamily="50" charset="-128"/>
              </a:rPr>
              <a:t>実績／計画）</a:t>
            </a:r>
            <a:endParaRPr lang="ja-JP" altLang="en-US" sz="1200" dirty="0">
              <a:latin typeface="+mj-ea"/>
              <a:ea typeface="+mj-ea"/>
              <a:cs typeface="ＭＳ Ｐゴシック" pitchFamily="50" charset="-128"/>
            </a:endParaRPr>
          </a:p>
          <a:p>
            <a:pPr lvl="0" defTabSz="914400" eaLnBrk="0" fontAlgn="base" hangingPunct="0">
              <a:lnSpc>
                <a:spcPts val="1600"/>
              </a:lnSpc>
              <a:spcBef>
                <a:spcPct val="0"/>
              </a:spcBef>
              <a:spcAft>
                <a:spcPct val="0"/>
              </a:spcAft>
            </a:pPr>
            <a:r>
              <a:rPr lang="ja-JP" altLang="en-US" sz="1200" dirty="0">
                <a:solidFill>
                  <a:srgbClr val="000000"/>
                </a:solidFill>
                <a:latin typeface="+mj-ea"/>
                <a:ea typeface="+mj-ea"/>
                <a:cs typeface="Meiryo UI" pitchFamily="50" charset="-128"/>
              </a:rPr>
              <a:t>　　</a:t>
            </a:r>
            <a:r>
              <a:rPr lang="ja-JP" altLang="en-US" sz="1200" dirty="0" smtClean="0">
                <a:solidFill>
                  <a:srgbClr val="000000"/>
                </a:solidFill>
                <a:latin typeface="+mj-ea"/>
                <a:ea typeface="+mj-ea"/>
                <a:cs typeface="Meiryo UI" pitchFamily="50" charset="-128"/>
              </a:rPr>
              <a:t>　防災</a:t>
            </a:r>
            <a:r>
              <a:rPr lang="ja-JP" altLang="en-US" sz="1200" dirty="0">
                <a:solidFill>
                  <a:srgbClr val="000000"/>
                </a:solidFill>
                <a:latin typeface="+mj-ea"/>
                <a:ea typeface="+mj-ea"/>
                <a:cs typeface="Meiryo UI" pitchFamily="50" charset="-128"/>
              </a:rPr>
              <a:t>街区整備地区計画等　</a:t>
            </a:r>
            <a:endParaRPr lang="ja-JP" altLang="en-US" sz="1200" dirty="0">
              <a:latin typeface="+mj-ea"/>
              <a:ea typeface="+mj-ea"/>
              <a:cs typeface="ＭＳ Ｐゴシック" pitchFamily="50" charset="-128"/>
            </a:endParaRPr>
          </a:p>
          <a:p>
            <a:pPr lvl="0" defTabSz="914400" eaLnBrk="0" fontAlgn="base" hangingPunct="0">
              <a:lnSpc>
                <a:spcPts val="1600"/>
              </a:lnSpc>
              <a:spcBef>
                <a:spcPct val="0"/>
              </a:spcBef>
              <a:spcAft>
                <a:spcPct val="0"/>
              </a:spcAft>
            </a:pPr>
            <a:r>
              <a:rPr lang="ja-JP" altLang="en-US" sz="1200" dirty="0">
                <a:latin typeface="+mj-ea"/>
                <a:ea typeface="+mj-ea"/>
                <a:cs typeface="Meiryo UI" pitchFamily="50" charset="-128"/>
              </a:rPr>
              <a:t>　　　　</a:t>
            </a:r>
            <a:r>
              <a:rPr lang="en-US" altLang="ja-JP" sz="1200" dirty="0">
                <a:latin typeface="+mj-ea"/>
                <a:ea typeface="+mj-ea"/>
                <a:cs typeface="Meiryo UI" pitchFamily="50" charset="-128"/>
              </a:rPr>
              <a:t>2</a:t>
            </a:r>
            <a:r>
              <a:rPr lang="ja-JP" altLang="en-US" sz="1200" dirty="0">
                <a:latin typeface="+mj-ea"/>
                <a:ea typeface="+mj-ea"/>
                <a:cs typeface="Meiryo UI" pitchFamily="50" charset="-128"/>
              </a:rPr>
              <a:t>市</a:t>
            </a:r>
            <a:r>
              <a:rPr lang="en-US" altLang="ja-JP" sz="1200" dirty="0">
                <a:latin typeface="+mj-ea"/>
                <a:ea typeface="+mj-ea"/>
                <a:cs typeface="Meiryo UI" pitchFamily="50" charset="-128"/>
              </a:rPr>
              <a:t>1,579ha⇒5</a:t>
            </a:r>
            <a:r>
              <a:rPr lang="ja-JP" altLang="en-US" sz="1200" dirty="0">
                <a:latin typeface="+mj-ea"/>
                <a:ea typeface="+mj-ea"/>
                <a:cs typeface="Meiryo UI" pitchFamily="50" charset="-128"/>
              </a:rPr>
              <a:t>市</a:t>
            </a:r>
            <a:r>
              <a:rPr lang="en-US" altLang="ja-JP" sz="1200" dirty="0">
                <a:latin typeface="+mj-ea"/>
                <a:ea typeface="+mj-ea"/>
                <a:cs typeface="Meiryo UI" pitchFamily="50" charset="-128"/>
              </a:rPr>
              <a:t>2,145ha</a:t>
            </a:r>
            <a:r>
              <a:rPr lang="ja-JP" altLang="en-US" sz="1200" dirty="0">
                <a:latin typeface="+mj-ea"/>
                <a:ea typeface="+mj-ea"/>
                <a:cs typeface="Meiryo UI" pitchFamily="50" charset="-128"/>
              </a:rPr>
              <a:t>／</a:t>
            </a:r>
            <a:r>
              <a:rPr lang="en-US" altLang="ja-JP" sz="1200" dirty="0">
                <a:latin typeface="+mj-ea"/>
                <a:ea typeface="+mj-ea"/>
                <a:cs typeface="Meiryo UI" pitchFamily="50" charset="-128"/>
              </a:rPr>
              <a:t>7</a:t>
            </a:r>
            <a:r>
              <a:rPr lang="ja-JP" altLang="en-US" sz="1200" dirty="0">
                <a:latin typeface="+mj-ea"/>
                <a:ea typeface="+mj-ea"/>
                <a:cs typeface="Meiryo UI" pitchFamily="50" charset="-128"/>
              </a:rPr>
              <a:t>市</a:t>
            </a:r>
            <a:r>
              <a:rPr lang="en-US" altLang="ja-JP" sz="1200" dirty="0" smtClean="0">
                <a:latin typeface="+mj-ea"/>
                <a:ea typeface="+mj-ea"/>
                <a:cs typeface="Meiryo UI" pitchFamily="50" charset="-128"/>
              </a:rPr>
              <a:t>2,248ha</a:t>
            </a:r>
            <a:endParaRPr lang="en-US" altLang="ja-JP" sz="1800" dirty="0" smtClean="0">
              <a:latin typeface="+mj-ea"/>
              <a:ea typeface="+mj-ea"/>
              <a:cs typeface="ＭＳ Ｐゴシック" pitchFamily="50" charset="-128"/>
            </a:endParaRPr>
          </a:p>
          <a:p>
            <a:pPr lvl="0" defTabSz="914400" eaLnBrk="0" fontAlgn="base" hangingPunct="0">
              <a:lnSpc>
                <a:spcPts val="1600"/>
              </a:lnSpc>
              <a:spcBef>
                <a:spcPct val="0"/>
              </a:spcBef>
              <a:spcAft>
                <a:spcPct val="0"/>
              </a:spcAft>
            </a:pPr>
            <a:endParaRPr lang="en-US" altLang="ja-JP" sz="1800" dirty="0" smtClean="0">
              <a:latin typeface="+mj-ea"/>
              <a:ea typeface="+mj-ea"/>
              <a:cs typeface="ＭＳ Ｐゴシック" pitchFamily="50" charset="-128"/>
            </a:endParaRPr>
          </a:p>
          <a:p>
            <a:pPr lvl="0" defTabSz="914400" eaLnBrk="0" fontAlgn="base" hangingPunct="0">
              <a:lnSpc>
                <a:spcPts val="1600"/>
              </a:lnSpc>
              <a:spcBef>
                <a:spcPct val="0"/>
              </a:spcBef>
              <a:spcAft>
                <a:spcPct val="0"/>
              </a:spcAft>
            </a:pPr>
            <a:endParaRPr lang="en-US" altLang="ja-JP" sz="1200" b="1" dirty="0">
              <a:latin typeface="+mj-ea"/>
              <a:ea typeface="+mj-ea"/>
              <a:cs typeface="ＭＳ Ｐゴシック" pitchFamily="50" charset="-128"/>
            </a:endParaRPr>
          </a:p>
          <a:p>
            <a:pPr lvl="0" defTabSz="914400" eaLnBrk="0" fontAlgn="base" hangingPunct="0">
              <a:lnSpc>
                <a:spcPts val="1600"/>
              </a:lnSpc>
              <a:spcBef>
                <a:spcPct val="0"/>
              </a:spcBef>
              <a:spcAft>
                <a:spcPct val="0"/>
              </a:spcAft>
            </a:pPr>
            <a:r>
              <a:rPr lang="ja-JP" altLang="en-US" sz="1200" b="1" dirty="0" smtClean="0">
                <a:latin typeface="+mj-ea"/>
                <a:ea typeface="+mj-ea"/>
                <a:cs typeface="ＭＳ Ｐゴシック" pitchFamily="50" charset="-128"/>
              </a:rPr>
              <a:t>○三国塚口線、寝屋川大東線の整備</a:t>
            </a:r>
            <a:endParaRPr lang="en-US" altLang="ja-JP" sz="1200" b="1" dirty="0" smtClean="0">
              <a:latin typeface="+mj-ea"/>
              <a:ea typeface="+mj-ea"/>
              <a:cs typeface="ＭＳ Ｐゴシック" pitchFamily="50" charset="-128"/>
            </a:endParaRPr>
          </a:p>
          <a:p>
            <a:pPr lvl="0" defTabSz="914400" eaLnBrk="0" fontAlgn="base" hangingPunct="0">
              <a:lnSpc>
                <a:spcPts val="1600"/>
              </a:lnSpc>
              <a:spcBef>
                <a:spcPct val="0"/>
              </a:spcBef>
              <a:spcAft>
                <a:spcPct val="0"/>
              </a:spcAft>
            </a:pPr>
            <a:r>
              <a:rPr lang="ja-JP" altLang="en-US" sz="1200" b="1" dirty="0" smtClean="0">
                <a:latin typeface="+mj-ea"/>
                <a:ea typeface="+mj-ea"/>
                <a:cs typeface="ＭＳ Ｐゴシック" pitchFamily="50" charset="-128"/>
              </a:rPr>
              <a:t>　　・</a:t>
            </a:r>
            <a:r>
              <a:rPr lang="ja-JP" altLang="en-US" sz="1200" dirty="0" smtClean="0">
                <a:latin typeface="+mj-ea"/>
                <a:ea typeface="+mj-ea"/>
                <a:cs typeface="ＭＳ Ｐゴシック" pitchFamily="50" charset="-128"/>
              </a:rPr>
              <a:t>路線測量、道路予備設計、用地測量、物件調査等実施</a:t>
            </a:r>
            <a:endParaRPr lang="en-US" altLang="ja-JP" sz="1200" dirty="0" smtClean="0">
              <a:latin typeface="+mj-ea"/>
              <a:ea typeface="+mj-ea"/>
              <a:cs typeface="ＭＳ Ｐゴシック" pitchFamily="50" charset="-128"/>
            </a:endParaRPr>
          </a:p>
          <a:p>
            <a:pPr lvl="0" defTabSz="914400" eaLnBrk="0" fontAlgn="base" hangingPunct="0">
              <a:lnSpc>
                <a:spcPts val="1600"/>
              </a:lnSpc>
              <a:spcBef>
                <a:spcPct val="0"/>
              </a:spcBef>
              <a:spcAft>
                <a:spcPct val="0"/>
              </a:spcAft>
            </a:pPr>
            <a:r>
              <a:rPr lang="ja-JP" altLang="en-US" sz="1200" b="1" dirty="0" smtClean="0">
                <a:latin typeface="+mj-ea"/>
                <a:ea typeface="+mj-ea"/>
                <a:cs typeface="ＭＳ Ｐゴシック" pitchFamily="50" charset="-128"/>
              </a:rPr>
              <a:t>　　</a:t>
            </a:r>
            <a:r>
              <a:rPr lang="ja-JP" altLang="en-US" sz="1200" dirty="0" smtClean="0">
                <a:latin typeface="+mj-ea"/>
                <a:ea typeface="+mj-ea"/>
                <a:cs typeface="ＭＳ Ｐゴシック" pitchFamily="50" charset="-128"/>
              </a:rPr>
              <a:t>・寝屋川大東線：</a:t>
            </a:r>
            <a:r>
              <a:rPr lang="ja-JP" altLang="ja-JP" sz="1200" dirty="0">
                <a:latin typeface="+mj-ea"/>
                <a:ea typeface="+mj-ea"/>
                <a:cs typeface="Times New Roman"/>
              </a:rPr>
              <a:t>用地売買契約締結　</a:t>
            </a:r>
            <a:r>
              <a:rPr lang="en-US" altLang="ja-JP" sz="1200" dirty="0" smtClean="0">
                <a:latin typeface="+mj-ea"/>
                <a:ea typeface="+mj-ea"/>
                <a:cs typeface="Times New Roman"/>
              </a:rPr>
              <a:t>5</a:t>
            </a:r>
            <a:r>
              <a:rPr lang="ja-JP" altLang="ja-JP" sz="1200" dirty="0" smtClean="0">
                <a:latin typeface="+mj-ea"/>
                <a:ea typeface="+mj-ea"/>
                <a:cs typeface="Times New Roman"/>
              </a:rPr>
              <a:t>筆</a:t>
            </a:r>
            <a:r>
              <a:rPr lang="ja-JP" altLang="ja-JP" sz="1200" dirty="0">
                <a:latin typeface="+mj-ea"/>
                <a:ea typeface="+mj-ea"/>
                <a:cs typeface="Times New Roman"/>
              </a:rPr>
              <a:t>　</a:t>
            </a:r>
            <a:r>
              <a:rPr lang="en-US" altLang="ja-JP" sz="1200" dirty="0" smtClean="0">
                <a:latin typeface="+mj-ea"/>
                <a:ea typeface="+mj-ea"/>
                <a:cs typeface="Times New Roman"/>
              </a:rPr>
              <a:t>[</a:t>
            </a:r>
            <a:r>
              <a:rPr lang="ja-JP" altLang="en-US" sz="1200" dirty="0" smtClean="0">
                <a:latin typeface="+mj-ea"/>
                <a:ea typeface="+mj-ea"/>
                <a:cs typeface="Times New Roman"/>
              </a:rPr>
              <a:t>公社資金による</a:t>
            </a:r>
            <a:endParaRPr lang="en-US" altLang="ja-JP" sz="1200" dirty="0" smtClean="0">
              <a:latin typeface="+mj-ea"/>
              <a:ea typeface="+mj-ea"/>
              <a:cs typeface="Times New Roman"/>
            </a:endParaRPr>
          </a:p>
          <a:p>
            <a:pPr lvl="0" defTabSz="914400" eaLnBrk="0" fontAlgn="base" hangingPunct="0">
              <a:lnSpc>
                <a:spcPts val="1600"/>
              </a:lnSpc>
              <a:spcBef>
                <a:spcPct val="0"/>
              </a:spcBef>
              <a:spcAft>
                <a:spcPct val="0"/>
              </a:spcAft>
            </a:pPr>
            <a:r>
              <a:rPr lang="ja-JP" altLang="en-US" sz="1200" dirty="0">
                <a:latin typeface="+mj-ea"/>
                <a:ea typeface="+mj-ea"/>
                <a:cs typeface="Times New Roman"/>
              </a:rPr>
              <a:t>　</a:t>
            </a:r>
            <a:r>
              <a:rPr lang="ja-JP" altLang="en-US" sz="1200" dirty="0" smtClean="0">
                <a:latin typeface="+mj-ea"/>
                <a:ea typeface="+mj-ea"/>
                <a:cs typeface="Times New Roman"/>
              </a:rPr>
              <a:t>　　先行取得</a:t>
            </a:r>
            <a:r>
              <a:rPr lang="en-US" altLang="ja-JP" sz="1200" dirty="0" smtClean="0">
                <a:latin typeface="+mj-ea"/>
                <a:ea typeface="+mj-ea"/>
                <a:cs typeface="Times New Roman"/>
              </a:rPr>
              <a:t>]</a:t>
            </a:r>
            <a:endParaRPr lang="en-US" altLang="ja-JP" sz="1200" dirty="0" smtClean="0">
              <a:latin typeface="+mj-ea"/>
              <a:ea typeface="+mj-ea"/>
              <a:cs typeface="ＭＳ Ｐゴシック" pitchFamily="50" charset="-128"/>
            </a:endParaRPr>
          </a:p>
          <a:p>
            <a:pPr lvl="0" defTabSz="914400" eaLnBrk="0" fontAlgn="base" hangingPunct="0">
              <a:lnSpc>
                <a:spcPts val="1600"/>
              </a:lnSpc>
              <a:spcBef>
                <a:spcPct val="0"/>
              </a:spcBef>
              <a:spcAft>
                <a:spcPct val="0"/>
              </a:spcAft>
            </a:pPr>
            <a:endParaRPr lang="en-US" altLang="ja-JP" sz="1200" dirty="0">
              <a:latin typeface="+mj-ea"/>
              <a:ea typeface="+mj-ea"/>
              <a:cs typeface="ＭＳ Ｐゴシック" pitchFamily="50" charset="-128"/>
            </a:endParaRPr>
          </a:p>
          <a:p>
            <a:pPr lvl="0" defTabSz="914400" eaLnBrk="0" fontAlgn="base" hangingPunct="0">
              <a:lnSpc>
                <a:spcPts val="1600"/>
              </a:lnSpc>
              <a:spcBef>
                <a:spcPct val="0"/>
              </a:spcBef>
              <a:spcAft>
                <a:spcPct val="0"/>
              </a:spcAft>
            </a:pPr>
            <a:endParaRPr lang="en-US" altLang="ja-JP" sz="1200" b="1" dirty="0" smtClean="0">
              <a:latin typeface="+mj-ea"/>
              <a:ea typeface="+mj-ea"/>
              <a:cs typeface="ＭＳ Ｐゴシック" pitchFamily="50" charset="-128"/>
            </a:endParaRPr>
          </a:p>
          <a:p>
            <a:pPr lvl="0" defTabSz="914400" eaLnBrk="0" fontAlgn="base" hangingPunct="0">
              <a:lnSpc>
                <a:spcPts val="1600"/>
              </a:lnSpc>
              <a:spcBef>
                <a:spcPct val="0"/>
              </a:spcBef>
              <a:spcAft>
                <a:spcPct val="0"/>
              </a:spcAft>
            </a:pPr>
            <a:r>
              <a:rPr lang="ja-JP" altLang="en-US" sz="1200" b="1" dirty="0" smtClean="0">
                <a:latin typeface="+mj-ea"/>
                <a:ea typeface="+mj-ea"/>
                <a:cs typeface="ＭＳ Ｐゴシック" pitchFamily="50" charset="-128"/>
              </a:rPr>
              <a:t>○地域の自助・共助の取組促進</a:t>
            </a:r>
            <a:endParaRPr lang="en-US" altLang="ja-JP" sz="1200" b="1" dirty="0" smtClean="0">
              <a:latin typeface="+mj-ea"/>
              <a:ea typeface="+mj-ea"/>
              <a:cs typeface="ＭＳ Ｐゴシック" pitchFamily="50" charset="-128"/>
            </a:endParaRPr>
          </a:p>
          <a:p>
            <a:pPr lvl="0" defTabSz="914400" eaLnBrk="0" fontAlgn="base" hangingPunct="0">
              <a:lnSpc>
                <a:spcPts val="1600"/>
              </a:lnSpc>
              <a:spcBef>
                <a:spcPct val="0"/>
              </a:spcBef>
              <a:spcAft>
                <a:spcPct val="0"/>
              </a:spcAft>
            </a:pPr>
            <a:r>
              <a:rPr lang="ja-JP" altLang="en-US" sz="1200" b="1" dirty="0">
                <a:latin typeface="+mj-ea"/>
                <a:ea typeface="+mj-ea"/>
                <a:cs typeface="ＭＳ Ｐゴシック" pitchFamily="50" charset="-128"/>
              </a:rPr>
              <a:t>　</a:t>
            </a:r>
            <a:r>
              <a:rPr lang="ja-JP" altLang="en-US" sz="1200" b="1" dirty="0" smtClean="0">
                <a:latin typeface="+mj-ea"/>
                <a:ea typeface="+mj-ea"/>
                <a:cs typeface="ＭＳ Ｐゴシック" pitchFamily="50" charset="-128"/>
              </a:rPr>
              <a:t> </a:t>
            </a:r>
            <a:r>
              <a:rPr lang="ja-JP" altLang="en-US" sz="1200" dirty="0" smtClean="0">
                <a:latin typeface="+mj-ea"/>
                <a:ea typeface="+mj-ea"/>
                <a:cs typeface="ＭＳ Ｐゴシック" pitchFamily="50" charset="-128"/>
              </a:rPr>
              <a:t>５市９地区において、</a:t>
            </a:r>
            <a:r>
              <a:rPr lang="ja-JP" altLang="en-US" sz="1200" dirty="0">
                <a:latin typeface="+mj-ea"/>
                <a:ea typeface="+mj-ea"/>
                <a:cs typeface="ＭＳ Ｐゴシック" pitchFamily="50" charset="-128"/>
              </a:rPr>
              <a:t>　</a:t>
            </a:r>
            <a:r>
              <a:rPr lang="ja-JP" altLang="en-US" sz="1200" dirty="0" smtClean="0">
                <a:latin typeface="+mj-ea"/>
                <a:ea typeface="+mj-ea"/>
                <a:cs typeface="ＭＳ Ｐゴシック" pitchFamily="50" charset="-128"/>
              </a:rPr>
              <a:t>　</a:t>
            </a:r>
            <a:endParaRPr lang="en-US" altLang="ja-JP" sz="1200" dirty="0" smtClean="0">
              <a:latin typeface="+mj-ea"/>
              <a:ea typeface="+mj-ea"/>
              <a:cs typeface="ＭＳ Ｐゴシック" pitchFamily="50" charset="-128"/>
            </a:endParaRPr>
          </a:p>
          <a:p>
            <a:pPr lvl="0" defTabSz="914400" eaLnBrk="0" fontAlgn="base" hangingPunct="0">
              <a:lnSpc>
                <a:spcPts val="1600"/>
              </a:lnSpc>
              <a:spcBef>
                <a:spcPct val="0"/>
              </a:spcBef>
              <a:spcAft>
                <a:spcPct val="0"/>
              </a:spcAft>
            </a:pPr>
            <a:r>
              <a:rPr lang="ja-JP" altLang="en-US" sz="1200" dirty="0">
                <a:latin typeface="+mj-ea"/>
                <a:ea typeface="+mj-ea"/>
                <a:cs typeface="ＭＳ Ｐゴシック" pitchFamily="50" charset="-128"/>
              </a:rPr>
              <a:t>　</a:t>
            </a:r>
            <a:r>
              <a:rPr lang="ja-JP" altLang="en-US" sz="1200" dirty="0" smtClean="0">
                <a:latin typeface="+mj-ea"/>
                <a:ea typeface="+mj-ea"/>
                <a:cs typeface="ＭＳ Ｐゴシック" pitchFamily="50" charset="-128"/>
              </a:rPr>
              <a:t>　・防災訓練　計</a:t>
            </a:r>
            <a:r>
              <a:rPr lang="en-US" altLang="ja-JP" sz="1200" dirty="0" smtClean="0">
                <a:latin typeface="+mj-ea"/>
                <a:ea typeface="+mj-ea"/>
                <a:cs typeface="ＭＳ Ｐゴシック" pitchFamily="50" charset="-128"/>
              </a:rPr>
              <a:t>16</a:t>
            </a:r>
            <a:r>
              <a:rPr lang="ja-JP" altLang="en-US" sz="1200" dirty="0" smtClean="0">
                <a:latin typeface="+mj-ea"/>
                <a:ea typeface="+mj-ea"/>
                <a:cs typeface="ＭＳ Ｐゴシック" pitchFamily="50" charset="-128"/>
              </a:rPr>
              <a:t>回延べ約</a:t>
            </a:r>
            <a:r>
              <a:rPr lang="en-US" altLang="ja-JP" sz="1200" dirty="0" smtClean="0">
                <a:latin typeface="+mj-ea"/>
                <a:ea typeface="+mj-ea"/>
                <a:cs typeface="ＭＳ Ｐゴシック" pitchFamily="50" charset="-128"/>
              </a:rPr>
              <a:t>4,600</a:t>
            </a:r>
            <a:r>
              <a:rPr lang="ja-JP" altLang="en-US" sz="1200" dirty="0" smtClean="0">
                <a:latin typeface="+mj-ea"/>
                <a:ea typeface="+mj-ea"/>
                <a:cs typeface="ＭＳ Ｐゴシック" pitchFamily="50" charset="-128"/>
              </a:rPr>
              <a:t>人</a:t>
            </a:r>
            <a:endParaRPr lang="en-US" altLang="ja-JP" sz="1200" dirty="0" smtClean="0">
              <a:latin typeface="+mj-ea"/>
              <a:ea typeface="+mj-ea"/>
              <a:cs typeface="ＭＳ Ｐゴシック" pitchFamily="50" charset="-128"/>
            </a:endParaRPr>
          </a:p>
          <a:p>
            <a:pPr lvl="0" defTabSz="914400" eaLnBrk="0" fontAlgn="base" hangingPunct="0">
              <a:lnSpc>
                <a:spcPts val="1600"/>
              </a:lnSpc>
              <a:spcBef>
                <a:spcPct val="0"/>
              </a:spcBef>
              <a:spcAft>
                <a:spcPct val="0"/>
              </a:spcAft>
            </a:pPr>
            <a:r>
              <a:rPr lang="ja-JP" altLang="en-US" sz="1200" dirty="0" smtClean="0">
                <a:latin typeface="+mj-ea"/>
                <a:ea typeface="+mj-ea"/>
                <a:cs typeface="ＭＳ Ｐゴシック" pitchFamily="50" charset="-128"/>
              </a:rPr>
              <a:t>　　・防災講座・ワークショップ　計</a:t>
            </a:r>
            <a:r>
              <a:rPr lang="en-US" altLang="ja-JP" sz="1200" dirty="0" smtClean="0">
                <a:latin typeface="+mj-ea"/>
                <a:ea typeface="+mj-ea"/>
                <a:cs typeface="ＭＳ Ｐゴシック" pitchFamily="50" charset="-128"/>
              </a:rPr>
              <a:t>49</a:t>
            </a:r>
            <a:r>
              <a:rPr lang="ja-JP" altLang="en-US" sz="1200" dirty="0" smtClean="0">
                <a:latin typeface="+mj-ea"/>
                <a:ea typeface="+mj-ea"/>
                <a:cs typeface="ＭＳ Ｐゴシック" pitchFamily="50" charset="-128"/>
              </a:rPr>
              <a:t>回延べ約</a:t>
            </a:r>
            <a:r>
              <a:rPr lang="en-US" altLang="ja-JP" sz="1200" dirty="0" smtClean="0">
                <a:latin typeface="+mj-ea"/>
                <a:ea typeface="+mj-ea"/>
                <a:cs typeface="ＭＳ Ｐゴシック" pitchFamily="50" charset="-128"/>
              </a:rPr>
              <a:t>5,200</a:t>
            </a:r>
            <a:r>
              <a:rPr lang="ja-JP" altLang="en-US" sz="1200" dirty="0" smtClean="0">
                <a:latin typeface="+mj-ea"/>
                <a:ea typeface="+mj-ea"/>
                <a:cs typeface="ＭＳ Ｐゴシック" pitchFamily="50" charset="-128"/>
              </a:rPr>
              <a:t>人</a:t>
            </a:r>
            <a:endParaRPr lang="en-US" altLang="ja-JP" sz="1200" dirty="0" smtClean="0">
              <a:latin typeface="+mj-ea"/>
              <a:ea typeface="+mj-ea"/>
              <a:cs typeface="ＭＳ Ｐゴシック" pitchFamily="50" charset="-128"/>
            </a:endParaRPr>
          </a:p>
          <a:p>
            <a:pPr lvl="0" defTabSz="914400" eaLnBrk="0" fontAlgn="base" hangingPunct="0">
              <a:lnSpc>
                <a:spcPts val="1600"/>
              </a:lnSpc>
              <a:spcBef>
                <a:spcPct val="0"/>
              </a:spcBef>
              <a:spcAft>
                <a:spcPct val="0"/>
              </a:spcAft>
            </a:pPr>
            <a:r>
              <a:rPr lang="ja-JP" altLang="en-US" sz="1200" dirty="0">
                <a:latin typeface="+mj-ea"/>
                <a:ea typeface="+mj-ea"/>
                <a:cs typeface="ＭＳ Ｐゴシック" pitchFamily="50" charset="-128"/>
              </a:rPr>
              <a:t>　</a:t>
            </a:r>
            <a:r>
              <a:rPr lang="ja-JP" altLang="en-US" sz="1200" dirty="0" smtClean="0">
                <a:latin typeface="+mj-ea"/>
                <a:ea typeface="+mj-ea"/>
                <a:cs typeface="ＭＳ Ｐゴシック" pitchFamily="50" charset="-128"/>
              </a:rPr>
              <a:t>　・ブース出展　計</a:t>
            </a:r>
            <a:r>
              <a:rPr lang="en-US" altLang="ja-JP" sz="1200" dirty="0" smtClean="0">
                <a:latin typeface="+mj-ea"/>
                <a:ea typeface="+mj-ea"/>
                <a:cs typeface="ＭＳ Ｐゴシック" pitchFamily="50" charset="-128"/>
              </a:rPr>
              <a:t>26</a:t>
            </a:r>
            <a:r>
              <a:rPr lang="ja-JP" altLang="en-US" sz="1200" dirty="0" smtClean="0">
                <a:latin typeface="+mj-ea"/>
                <a:ea typeface="+mj-ea"/>
                <a:cs typeface="ＭＳ Ｐゴシック" pitchFamily="50" charset="-128"/>
              </a:rPr>
              <a:t>回延べ約</a:t>
            </a:r>
            <a:r>
              <a:rPr lang="en-US" altLang="ja-JP" sz="1200" dirty="0" smtClean="0">
                <a:latin typeface="+mj-ea"/>
                <a:ea typeface="+mj-ea"/>
                <a:cs typeface="ＭＳ Ｐゴシック" pitchFamily="50" charset="-128"/>
              </a:rPr>
              <a:t>8,000</a:t>
            </a:r>
            <a:r>
              <a:rPr lang="ja-JP" altLang="en-US" sz="1200" dirty="0" smtClean="0">
                <a:latin typeface="+mj-ea"/>
                <a:ea typeface="+mj-ea"/>
                <a:cs typeface="ＭＳ Ｐゴシック" pitchFamily="50" charset="-128"/>
              </a:rPr>
              <a:t>人</a:t>
            </a:r>
            <a:endParaRPr lang="en-US" altLang="ja-JP" sz="1200" dirty="0" smtClean="0">
              <a:latin typeface="+mj-ea"/>
              <a:ea typeface="+mj-ea"/>
              <a:cs typeface="ＭＳ Ｐゴシック" pitchFamily="50" charset="-128"/>
            </a:endParaRPr>
          </a:p>
          <a:p>
            <a:pPr lvl="0" defTabSz="914400" eaLnBrk="0" fontAlgn="base" hangingPunct="0">
              <a:lnSpc>
                <a:spcPct val="150000"/>
              </a:lnSpc>
              <a:spcBef>
                <a:spcPct val="0"/>
              </a:spcBef>
              <a:spcAft>
                <a:spcPct val="0"/>
              </a:spcAft>
            </a:pPr>
            <a:r>
              <a:rPr lang="ja-JP" altLang="en-US" sz="1200" dirty="0">
                <a:solidFill>
                  <a:srgbClr val="FF0000"/>
                </a:solidFill>
                <a:latin typeface="+mj-ea"/>
                <a:ea typeface="+mj-ea"/>
                <a:cs typeface="ＭＳ Ｐゴシック" pitchFamily="50" charset="-128"/>
              </a:rPr>
              <a:t>　</a:t>
            </a:r>
            <a:r>
              <a:rPr lang="ja-JP" altLang="en-US" sz="1200" dirty="0" smtClean="0">
                <a:solidFill>
                  <a:srgbClr val="FF0000"/>
                </a:solidFill>
                <a:latin typeface="+mj-ea"/>
                <a:ea typeface="+mj-ea"/>
                <a:cs typeface="ＭＳ Ｐゴシック" pitchFamily="50" charset="-128"/>
              </a:rPr>
              <a:t>　</a:t>
            </a:r>
            <a:endParaRPr lang="en-US" altLang="ja-JP" sz="1200" dirty="0" smtClean="0">
              <a:solidFill>
                <a:srgbClr val="FF0000"/>
              </a:solidFill>
              <a:latin typeface="+mj-ea"/>
              <a:ea typeface="+mj-ea"/>
              <a:cs typeface="ＭＳ Ｐゴシック" pitchFamily="50" charset="-128"/>
            </a:endParaRPr>
          </a:p>
          <a:p>
            <a:pPr lvl="0" defTabSz="914400" eaLnBrk="0" fontAlgn="base" hangingPunct="0">
              <a:lnSpc>
                <a:spcPct val="150000"/>
              </a:lnSpc>
              <a:spcBef>
                <a:spcPct val="0"/>
              </a:spcBef>
              <a:spcAft>
                <a:spcPct val="0"/>
              </a:spcAft>
            </a:pPr>
            <a:r>
              <a:rPr lang="ja-JP" altLang="en-US" sz="1200" b="1" dirty="0">
                <a:latin typeface="+mj-ea"/>
                <a:ea typeface="+mj-ea"/>
                <a:cs typeface="ＭＳ Ｐゴシック" pitchFamily="50" charset="-128"/>
              </a:rPr>
              <a:t>　</a:t>
            </a:r>
            <a:endParaRPr lang="en-US" altLang="ja-JP" sz="1200" b="1" dirty="0" smtClean="0">
              <a:latin typeface="+mj-ea"/>
              <a:ea typeface="+mj-ea"/>
              <a:cs typeface="ＭＳ Ｐゴシック" pitchFamily="50" charset="-128"/>
            </a:endParaRPr>
          </a:p>
          <a:p>
            <a:pPr lvl="0" defTabSz="914400" eaLnBrk="0" fontAlgn="base" hangingPunct="0">
              <a:lnSpc>
                <a:spcPct val="150000"/>
              </a:lnSpc>
              <a:spcBef>
                <a:spcPct val="0"/>
              </a:spcBef>
              <a:spcAft>
                <a:spcPct val="0"/>
              </a:spcAft>
            </a:pPr>
            <a:endParaRPr lang="en-US" altLang="ja-JP" sz="1200" b="1" dirty="0" smtClean="0">
              <a:latin typeface="+mj-ea"/>
              <a:ea typeface="+mj-ea"/>
              <a:cs typeface="ＭＳ Ｐゴシック" pitchFamily="50" charset="-128"/>
            </a:endParaRPr>
          </a:p>
          <a:p>
            <a:pPr lvl="0" defTabSz="914400" eaLnBrk="0" fontAlgn="base" hangingPunct="0">
              <a:lnSpc>
                <a:spcPct val="150000"/>
              </a:lnSpc>
              <a:spcBef>
                <a:spcPct val="0"/>
              </a:spcBef>
              <a:spcAft>
                <a:spcPct val="0"/>
              </a:spcAft>
            </a:pPr>
            <a:endParaRPr lang="en-US" altLang="ja-JP" sz="1200" b="1" dirty="0" smtClean="0">
              <a:latin typeface="+mj-ea"/>
              <a:ea typeface="+mj-ea"/>
              <a:cs typeface="ＭＳ Ｐゴシック" pitchFamily="50" charset="-128"/>
            </a:endParaRPr>
          </a:p>
          <a:p>
            <a:pPr lvl="0" defTabSz="914400" eaLnBrk="0" fontAlgn="base" hangingPunct="0">
              <a:lnSpc>
                <a:spcPct val="150000"/>
              </a:lnSpc>
              <a:spcBef>
                <a:spcPct val="0"/>
              </a:spcBef>
              <a:spcAft>
                <a:spcPct val="0"/>
              </a:spcAft>
            </a:pPr>
            <a:endParaRPr lang="en-US" altLang="ja-JP" sz="1200" b="1" dirty="0">
              <a:latin typeface="+mj-ea"/>
              <a:ea typeface="+mj-ea"/>
              <a:cs typeface="ＭＳ Ｐゴシック" pitchFamily="50" charset="-128"/>
            </a:endParaRPr>
          </a:p>
          <a:p>
            <a:pPr lvl="0" defTabSz="914400" eaLnBrk="0" fontAlgn="base" hangingPunct="0">
              <a:lnSpc>
                <a:spcPct val="150000"/>
              </a:lnSpc>
              <a:spcBef>
                <a:spcPct val="0"/>
              </a:spcBef>
              <a:spcAft>
                <a:spcPct val="0"/>
              </a:spcAft>
            </a:pPr>
            <a:endParaRPr lang="en-US" altLang="ja-JP" sz="1200" dirty="0" smtClean="0">
              <a:latin typeface="+mj-ea"/>
              <a:ea typeface="+mj-ea"/>
              <a:cs typeface="ＭＳ Ｐゴシック" pitchFamily="50" charset="-128"/>
            </a:endParaRPr>
          </a:p>
          <a:p>
            <a:pPr lvl="0" defTabSz="914400" eaLnBrk="0" fontAlgn="base" hangingPunct="0">
              <a:lnSpc>
                <a:spcPct val="150000"/>
              </a:lnSpc>
              <a:spcBef>
                <a:spcPct val="0"/>
              </a:spcBef>
              <a:spcAft>
                <a:spcPct val="0"/>
              </a:spcAft>
            </a:pPr>
            <a:endParaRPr lang="en-US" altLang="ja-JP" sz="1800" dirty="0">
              <a:latin typeface="+mj-ea"/>
              <a:ea typeface="+mj-ea"/>
              <a:cs typeface="ＭＳ Ｐゴシック" pitchFamily="50" charset="-128"/>
            </a:endParaRPr>
          </a:p>
        </p:txBody>
      </p:sp>
      <p:sp>
        <p:nvSpPr>
          <p:cNvPr id="20" name="Text Box 67"/>
          <p:cNvSpPr txBox="1">
            <a:spLocks noChangeArrowheads="1"/>
          </p:cNvSpPr>
          <p:nvPr/>
        </p:nvSpPr>
        <p:spPr bwMode="auto">
          <a:xfrm>
            <a:off x="4263575" y="3920033"/>
            <a:ext cx="2176894" cy="296863"/>
          </a:xfrm>
          <a:prstGeom prst="rect">
            <a:avLst/>
          </a:prstGeom>
          <a:noFill/>
          <a:ln>
            <a:noFill/>
          </a:ln>
          <a:extLst>
            <a:ext uri="{909E8E84-426E-40DD-AFC4-6F175D3DCCD1}">
              <a14:hiddenFill xmlns:a14="http://schemas.microsoft.com/office/drawing/2010/main">
                <a:solidFill>
                  <a:srgbClr val="B8CCE4"/>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ja-JP"/>
            </a:defPPr>
            <a:lvl1pPr marL="0" algn="l" defTabSz="914290" rtl="0" eaLnBrk="1" latinLnBrk="0" hangingPunct="1">
              <a:defRPr kumimoji="1" sz="1800" kern="1200">
                <a:solidFill>
                  <a:schemeClr val="tx1"/>
                </a:solidFill>
                <a:latin typeface="+mn-lt"/>
                <a:ea typeface="+mn-ea"/>
                <a:cs typeface="+mn-cs"/>
              </a:defRPr>
            </a:lvl1pPr>
            <a:lvl2pPr marL="457145" algn="l" defTabSz="914290" rtl="0" eaLnBrk="1" latinLnBrk="0" hangingPunct="1">
              <a:defRPr kumimoji="1" sz="1800" kern="1200">
                <a:solidFill>
                  <a:schemeClr val="tx1"/>
                </a:solidFill>
                <a:latin typeface="+mn-lt"/>
                <a:ea typeface="+mn-ea"/>
                <a:cs typeface="+mn-cs"/>
              </a:defRPr>
            </a:lvl2pPr>
            <a:lvl3pPr marL="914290" algn="l" defTabSz="914290" rtl="0" eaLnBrk="1" latinLnBrk="0" hangingPunct="1">
              <a:defRPr kumimoji="1" sz="1800" kern="1200">
                <a:solidFill>
                  <a:schemeClr val="tx1"/>
                </a:solidFill>
                <a:latin typeface="+mn-lt"/>
                <a:ea typeface="+mn-ea"/>
                <a:cs typeface="+mn-cs"/>
              </a:defRPr>
            </a:lvl3pPr>
            <a:lvl4pPr marL="1371435" algn="l" defTabSz="914290" rtl="0" eaLnBrk="1" latinLnBrk="0" hangingPunct="1">
              <a:defRPr kumimoji="1" sz="1800" kern="1200">
                <a:solidFill>
                  <a:schemeClr val="tx1"/>
                </a:solidFill>
                <a:latin typeface="+mn-lt"/>
                <a:ea typeface="+mn-ea"/>
                <a:cs typeface="+mn-cs"/>
              </a:defRPr>
            </a:lvl4pPr>
            <a:lvl5pPr marL="1828581" algn="l" defTabSz="914290" rtl="0" eaLnBrk="1" latinLnBrk="0" hangingPunct="1">
              <a:defRPr kumimoji="1" sz="1800" kern="1200">
                <a:solidFill>
                  <a:schemeClr val="tx1"/>
                </a:solidFill>
                <a:latin typeface="+mn-lt"/>
                <a:ea typeface="+mn-ea"/>
                <a:cs typeface="+mn-cs"/>
              </a:defRPr>
            </a:lvl5pPr>
            <a:lvl6pPr marL="2285726" algn="l" defTabSz="914290" rtl="0" eaLnBrk="1" latinLnBrk="0" hangingPunct="1">
              <a:defRPr kumimoji="1" sz="1800" kern="1200">
                <a:solidFill>
                  <a:schemeClr val="tx1"/>
                </a:solidFill>
                <a:latin typeface="+mn-lt"/>
                <a:ea typeface="+mn-ea"/>
                <a:cs typeface="+mn-cs"/>
              </a:defRPr>
            </a:lvl6pPr>
            <a:lvl7pPr marL="2742871" algn="l" defTabSz="914290" rtl="0" eaLnBrk="1" latinLnBrk="0" hangingPunct="1">
              <a:defRPr kumimoji="1" sz="1800" kern="1200">
                <a:solidFill>
                  <a:schemeClr val="tx1"/>
                </a:solidFill>
                <a:latin typeface="+mn-lt"/>
                <a:ea typeface="+mn-ea"/>
                <a:cs typeface="+mn-cs"/>
              </a:defRPr>
            </a:lvl7pPr>
            <a:lvl8pPr marL="3200016" algn="l" defTabSz="914290" rtl="0" eaLnBrk="1" latinLnBrk="0" hangingPunct="1">
              <a:defRPr kumimoji="1" sz="1800" kern="1200">
                <a:solidFill>
                  <a:schemeClr val="tx1"/>
                </a:solidFill>
                <a:latin typeface="+mn-lt"/>
                <a:ea typeface="+mn-ea"/>
                <a:cs typeface="+mn-cs"/>
              </a:defRPr>
            </a:lvl8pPr>
            <a:lvl9pPr marL="3657161" algn="l" defTabSz="914290" rtl="0" eaLnBrk="1" latinLnBrk="0" hangingPunct="1">
              <a:defRPr kumimoji="1"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400" b="1" i="0" u="sng" strike="noStrike" cap="none" normalizeH="0" baseline="0" dirty="0" smtClean="0">
                <a:ln>
                  <a:noFill/>
                </a:ln>
                <a:effectLst/>
                <a:latin typeface="+mj-ea"/>
                <a:ea typeface="+mj-ea"/>
                <a:cs typeface="ＭＳ Ｐゴシック" pitchFamily="50" charset="-128"/>
              </a:rPr>
              <a:t>延焼遮断帯の整備</a:t>
            </a:r>
            <a:endParaRPr kumimoji="1" lang="ja-JP" altLang="ja-JP" sz="1400" b="1" i="0" u="sng" strike="noStrike" cap="none" normalizeH="0" baseline="0" dirty="0" smtClean="0">
              <a:ln>
                <a:noFill/>
              </a:ln>
              <a:effectLst/>
              <a:latin typeface="+mj-ea"/>
              <a:ea typeface="+mj-ea"/>
              <a:cs typeface="ＭＳ Ｐゴシック" pitchFamily="50" charset="-128"/>
            </a:endParaRPr>
          </a:p>
        </p:txBody>
      </p:sp>
      <p:sp>
        <p:nvSpPr>
          <p:cNvPr id="23" name="Text Box 67"/>
          <p:cNvSpPr txBox="1">
            <a:spLocks noChangeArrowheads="1"/>
          </p:cNvSpPr>
          <p:nvPr/>
        </p:nvSpPr>
        <p:spPr bwMode="auto">
          <a:xfrm>
            <a:off x="4280286" y="5113759"/>
            <a:ext cx="2176894" cy="369077"/>
          </a:xfrm>
          <a:prstGeom prst="rect">
            <a:avLst/>
          </a:prstGeom>
          <a:noFill/>
          <a:ln>
            <a:noFill/>
          </a:ln>
          <a:extLst>
            <a:ext uri="{909E8E84-426E-40DD-AFC4-6F175D3DCCD1}">
              <a14:hiddenFill xmlns:a14="http://schemas.microsoft.com/office/drawing/2010/main">
                <a:solidFill>
                  <a:srgbClr val="B8CCE4"/>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ja-JP"/>
            </a:defPPr>
            <a:lvl1pPr marL="0" algn="l" defTabSz="914290" rtl="0" eaLnBrk="1" latinLnBrk="0" hangingPunct="1">
              <a:defRPr kumimoji="1" sz="1800" kern="1200">
                <a:solidFill>
                  <a:schemeClr val="tx1"/>
                </a:solidFill>
                <a:latin typeface="+mn-lt"/>
                <a:ea typeface="+mn-ea"/>
                <a:cs typeface="+mn-cs"/>
              </a:defRPr>
            </a:lvl1pPr>
            <a:lvl2pPr marL="457145" algn="l" defTabSz="914290" rtl="0" eaLnBrk="1" latinLnBrk="0" hangingPunct="1">
              <a:defRPr kumimoji="1" sz="1800" kern="1200">
                <a:solidFill>
                  <a:schemeClr val="tx1"/>
                </a:solidFill>
                <a:latin typeface="+mn-lt"/>
                <a:ea typeface="+mn-ea"/>
                <a:cs typeface="+mn-cs"/>
              </a:defRPr>
            </a:lvl2pPr>
            <a:lvl3pPr marL="914290" algn="l" defTabSz="914290" rtl="0" eaLnBrk="1" latinLnBrk="0" hangingPunct="1">
              <a:defRPr kumimoji="1" sz="1800" kern="1200">
                <a:solidFill>
                  <a:schemeClr val="tx1"/>
                </a:solidFill>
                <a:latin typeface="+mn-lt"/>
                <a:ea typeface="+mn-ea"/>
                <a:cs typeface="+mn-cs"/>
              </a:defRPr>
            </a:lvl3pPr>
            <a:lvl4pPr marL="1371435" algn="l" defTabSz="914290" rtl="0" eaLnBrk="1" latinLnBrk="0" hangingPunct="1">
              <a:defRPr kumimoji="1" sz="1800" kern="1200">
                <a:solidFill>
                  <a:schemeClr val="tx1"/>
                </a:solidFill>
                <a:latin typeface="+mn-lt"/>
                <a:ea typeface="+mn-ea"/>
                <a:cs typeface="+mn-cs"/>
              </a:defRPr>
            </a:lvl4pPr>
            <a:lvl5pPr marL="1828581" algn="l" defTabSz="914290" rtl="0" eaLnBrk="1" latinLnBrk="0" hangingPunct="1">
              <a:defRPr kumimoji="1" sz="1800" kern="1200">
                <a:solidFill>
                  <a:schemeClr val="tx1"/>
                </a:solidFill>
                <a:latin typeface="+mn-lt"/>
                <a:ea typeface="+mn-ea"/>
                <a:cs typeface="+mn-cs"/>
              </a:defRPr>
            </a:lvl5pPr>
            <a:lvl6pPr marL="2285726" algn="l" defTabSz="914290" rtl="0" eaLnBrk="1" latinLnBrk="0" hangingPunct="1">
              <a:defRPr kumimoji="1" sz="1800" kern="1200">
                <a:solidFill>
                  <a:schemeClr val="tx1"/>
                </a:solidFill>
                <a:latin typeface="+mn-lt"/>
                <a:ea typeface="+mn-ea"/>
                <a:cs typeface="+mn-cs"/>
              </a:defRPr>
            </a:lvl6pPr>
            <a:lvl7pPr marL="2742871" algn="l" defTabSz="914290" rtl="0" eaLnBrk="1" latinLnBrk="0" hangingPunct="1">
              <a:defRPr kumimoji="1" sz="1800" kern="1200">
                <a:solidFill>
                  <a:schemeClr val="tx1"/>
                </a:solidFill>
                <a:latin typeface="+mn-lt"/>
                <a:ea typeface="+mn-ea"/>
                <a:cs typeface="+mn-cs"/>
              </a:defRPr>
            </a:lvl7pPr>
            <a:lvl8pPr marL="3200016" algn="l" defTabSz="914290" rtl="0" eaLnBrk="1" latinLnBrk="0" hangingPunct="1">
              <a:defRPr kumimoji="1" sz="1800" kern="1200">
                <a:solidFill>
                  <a:schemeClr val="tx1"/>
                </a:solidFill>
                <a:latin typeface="+mn-lt"/>
                <a:ea typeface="+mn-ea"/>
                <a:cs typeface="+mn-cs"/>
              </a:defRPr>
            </a:lvl8pPr>
            <a:lvl9pPr marL="3657161" algn="l" defTabSz="914290" rtl="0" eaLnBrk="1" latinLnBrk="0" hangingPunct="1">
              <a:defRPr kumimoji="1"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400" b="1" i="0" u="sng" strike="noStrike" cap="none" normalizeH="0" baseline="0" dirty="0" smtClean="0">
                <a:ln>
                  <a:noFill/>
                </a:ln>
                <a:effectLst/>
                <a:latin typeface="+mj-ea"/>
                <a:ea typeface="+mj-ea"/>
                <a:cs typeface="ＭＳ Ｐゴシック" pitchFamily="50" charset="-128"/>
              </a:rPr>
              <a:t>地域防災力の向上</a:t>
            </a:r>
            <a:endParaRPr kumimoji="1" lang="ja-JP" altLang="ja-JP" sz="1400" b="1" i="0" u="sng" strike="noStrike" cap="none" normalizeH="0" baseline="0" dirty="0" smtClean="0">
              <a:ln>
                <a:noFill/>
              </a:ln>
              <a:effectLst/>
              <a:latin typeface="+mj-ea"/>
              <a:ea typeface="+mj-ea"/>
              <a:cs typeface="ＭＳ Ｐゴシック" pitchFamily="50" charset="-128"/>
            </a:endParaRPr>
          </a:p>
        </p:txBody>
      </p:sp>
      <p:sp>
        <p:nvSpPr>
          <p:cNvPr id="25" name="Rectangle 63"/>
          <p:cNvSpPr>
            <a:spLocks noChangeArrowheads="1"/>
          </p:cNvSpPr>
          <p:nvPr/>
        </p:nvSpPr>
        <p:spPr bwMode="auto">
          <a:xfrm>
            <a:off x="4522408" y="4602091"/>
            <a:ext cx="4171950" cy="186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45720" rIns="36000" bIns="45720" numCol="1" anchor="t" anchorCtr="0" compatLnSpc="1">
            <a:prstTxWarp prst="textNoShape">
              <a:avLst/>
            </a:prstTxWarp>
          </a:bodyPr>
          <a:lstStyle>
            <a:defPPr>
              <a:defRPr lang="ja-JP"/>
            </a:defPPr>
            <a:lvl1pPr marL="0" algn="l" defTabSz="914290" rtl="0" eaLnBrk="1" latinLnBrk="0" hangingPunct="1">
              <a:defRPr kumimoji="1" sz="1800" kern="1200">
                <a:solidFill>
                  <a:schemeClr val="tx1"/>
                </a:solidFill>
                <a:latin typeface="+mn-lt"/>
                <a:ea typeface="+mn-ea"/>
                <a:cs typeface="+mn-cs"/>
              </a:defRPr>
            </a:lvl1pPr>
            <a:lvl2pPr marL="457145" algn="l" defTabSz="914290" rtl="0" eaLnBrk="1" latinLnBrk="0" hangingPunct="1">
              <a:defRPr kumimoji="1" sz="1800" kern="1200">
                <a:solidFill>
                  <a:schemeClr val="tx1"/>
                </a:solidFill>
                <a:latin typeface="+mn-lt"/>
                <a:ea typeface="+mn-ea"/>
                <a:cs typeface="+mn-cs"/>
              </a:defRPr>
            </a:lvl2pPr>
            <a:lvl3pPr marL="914290" algn="l" defTabSz="914290" rtl="0" eaLnBrk="1" latinLnBrk="0" hangingPunct="1">
              <a:defRPr kumimoji="1" sz="1800" kern="1200">
                <a:solidFill>
                  <a:schemeClr val="tx1"/>
                </a:solidFill>
                <a:latin typeface="+mn-lt"/>
                <a:ea typeface="+mn-ea"/>
                <a:cs typeface="+mn-cs"/>
              </a:defRPr>
            </a:lvl3pPr>
            <a:lvl4pPr marL="1371435" algn="l" defTabSz="914290" rtl="0" eaLnBrk="1" latinLnBrk="0" hangingPunct="1">
              <a:defRPr kumimoji="1" sz="1800" kern="1200">
                <a:solidFill>
                  <a:schemeClr val="tx1"/>
                </a:solidFill>
                <a:latin typeface="+mn-lt"/>
                <a:ea typeface="+mn-ea"/>
                <a:cs typeface="+mn-cs"/>
              </a:defRPr>
            </a:lvl4pPr>
            <a:lvl5pPr marL="1828581" algn="l" defTabSz="914290" rtl="0" eaLnBrk="1" latinLnBrk="0" hangingPunct="1">
              <a:defRPr kumimoji="1" sz="1800" kern="1200">
                <a:solidFill>
                  <a:schemeClr val="tx1"/>
                </a:solidFill>
                <a:latin typeface="+mn-lt"/>
                <a:ea typeface="+mn-ea"/>
                <a:cs typeface="+mn-cs"/>
              </a:defRPr>
            </a:lvl5pPr>
            <a:lvl6pPr marL="2285726" algn="l" defTabSz="914290" rtl="0" eaLnBrk="1" latinLnBrk="0" hangingPunct="1">
              <a:defRPr kumimoji="1" sz="1800" kern="1200">
                <a:solidFill>
                  <a:schemeClr val="tx1"/>
                </a:solidFill>
                <a:latin typeface="+mn-lt"/>
                <a:ea typeface="+mn-ea"/>
                <a:cs typeface="+mn-cs"/>
              </a:defRPr>
            </a:lvl6pPr>
            <a:lvl7pPr marL="2742871" algn="l" defTabSz="914290" rtl="0" eaLnBrk="1" latinLnBrk="0" hangingPunct="1">
              <a:defRPr kumimoji="1" sz="1800" kern="1200">
                <a:solidFill>
                  <a:schemeClr val="tx1"/>
                </a:solidFill>
                <a:latin typeface="+mn-lt"/>
                <a:ea typeface="+mn-ea"/>
                <a:cs typeface="+mn-cs"/>
              </a:defRPr>
            </a:lvl7pPr>
            <a:lvl8pPr marL="3200016" algn="l" defTabSz="914290" rtl="0" eaLnBrk="1" latinLnBrk="0" hangingPunct="1">
              <a:defRPr kumimoji="1" sz="1800" kern="1200">
                <a:solidFill>
                  <a:schemeClr val="tx1"/>
                </a:solidFill>
                <a:latin typeface="+mn-lt"/>
                <a:ea typeface="+mn-ea"/>
                <a:cs typeface="+mn-cs"/>
              </a:defRPr>
            </a:lvl8pPr>
            <a:lvl9pPr marL="3657161" algn="l" defTabSz="914290" rtl="0" eaLnBrk="1" latinLnBrk="0" hangingPunct="1">
              <a:defRPr kumimoji="1" sz="1800" kern="1200">
                <a:solidFill>
                  <a:schemeClr val="tx1"/>
                </a:solidFill>
                <a:latin typeface="+mn-lt"/>
                <a:ea typeface="+mn-ea"/>
                <a:cs typeface="+mn-cs"/>
              </a:defRPr>
            </a:lvl9pPr>
          </a:lstStyle>
          <a:p>
            <a:pPr lvl="0" defTabSz="914400" eaLnBrk="0" fontAlgn="base" hangingPunct="0">
              <a:lnSpc>
                <a:spcPct val="150000"/>
              </a:lnSpc>
              <a:spcBef>
                <a:spcPct val="0"/>
              </a:spcBef>
              <a:spcAft>
                <a:spcPct val="0"/>
              </a:spcAft>
            </a:pPr>
            <a:endParaRPr lang="en-US" altLang="ja-JP" sz="1200" b="1" dirty="0" smtClean="0">
              <a:latin typeface="+mj-ea"/>
              <a:ea typeface="+mj-ea"/>
              <a:cs typeface="ＭＳ Ｐゴシック" pitchFamily="50" charset="-128"/>
            </a:endParaRPr>
          </a:p>
          <a:p>
            <a:pPr lvl="0" defTabSz="914400" eaLnBrk="0" fontAlgn="base" hangingPunct="0">
              <a:lnSpc>
                <a:spcPct val="150000"/>
              </a:lnSpc>
              <a:spcBef>
                <a:spcPct val="0"/>
              </a:spcBef>
              <a:spcAft>
                <a:spcPct val="0"/>
              </a:spcAft>
            </a:pPr>
            <a:endParaRPr lang="en-US" altLang="ja-JP" sz="1200" b="1" dirty="0" smtClean="0">
              <a:latin typeface="+mj-ea"/>
              <a:ea typeface="+mj-ea"/>
              <a:cs typeface="ＭＳ Ｐゴシック" pitchFamily="50" charset="-128"/>
            </a:endParaRPr>
          </a:p>
          <a:p>
            <a:pPr lvl="0" defTabSz="914400" eaLnBrk="0" fontAlgn="base" hangingPunct="0">
              <a:lnSpc>
                <a:spcPct val="150000"/>
              </a:lnSpc>
              <a:spcBef>
                <a:spcPct val="0"/>
              </a:spcBef>
              <a:spcAft>
                <a:spcPct val="0"/>
              </a:spcAft>
            </a:pPr>
            <a:endParaRPr lang="en-US" altLang="ja-JP" sz="1200" b="1" dirty="0" smtClean="0">
              <a:latin typeface="+mj-ea"/>
              <a:ea typeface="+mj-ea"/>
              <a:cs typeface="ＭＳ Ｐゴシック" pitchFamily="50" charset="-128"/>
            </a:endParaRPr>
          </a:p>
          <a:p>
            <a:pPr lvl="0" defTabSz="914400" eaLnBrk="0" fontAlgn="base" hangingPunct="0">
              <a:lnSpc>
                <a:spcPct val="150000"/>
              </a:lnSpc>
              <a:spcBef>
                <a:spcPct val="0"/>
              </a:spcBef>
              <a:spcAft>
                <a:spcPct val="0"/>
              </a:spcAft>
            </a:pPr>
            <a:endParaRPr lang="en-US" altLang="ja-JP" sz="1200" b="1" dirty="0">
              <a:latin typeface="+mj-ea"/>
              <a:ea typeface="+mj-ea"/>
              <a:cs typeface="ＭＳ Ｐゴシック" pitchFamily="50" charset="-128"/>
            </a:endParaRPr>
          </a:p>
          <a:p>
            <a:pPr lvl="0" defTabSz="914400" eaLnBrk="0" fontAlgn="base" hangingPunct="0">
              <a:lnSpc>
                <a:spcPct val="150000"/>
              </a:lnSpc>
              <a:spcBef>
                <a:spcPct val="0"/>
              </a:spcBef>
              <a:spcAft>
                <a:spcPct val="0"/>
              </a:spcAft>
            </a:pPr>
            <a:endParaRPr lang="en-US" altLang="ja-JP" sz="1200" dirty="0" smtClean="0">
              <a:latin typeface="+mj-ea"/>
              <a:ea typeface="+mj-ea"/>
              <a:cs typeface="ＭＳ Ｐゴシック" pitchFamily="50" charset="-128"/>
            </a:endParaRPr>
          </a:p>
          <a:p>
            <a:pPr lvl="0" defTabSz="914400" eaLnBrk="0" fontAlgn="base" hangingPunct="0">
              <a:lnSpc>
                <a:spcPct val="150000"/>
              </a:lnSpc>
              <a:spcBef>
                <a:spcPct val="0"/>
              </a:spcBef>
              <a:spcAft>
                <a:spcPct val="0"/>
              </a:spcAft>
            </a:pPr>
            <a:endParaRPr lang="en-US" altLang="ja-JP" sz="1800" dirty="0">
              <a:latin typeface="+mj-ea"/>
              <a:ea typeface="+mj-ea"/>
              <a:cs typeface="ＭＳ Ｐゴシック" pitchFamily="50" charset="-128"/>
            </a:endParaRPr>
          </a:p>
        </p:txBody>
      </p:sp>
      <p:sp>
        <p:nvSpPr>
          <p:cNvPr id="26" name="Rectangle 1"/>
          <p:cNvSpPr>
            <a:spLocks noChangeArrowheads="1"/>
          </p:cNvSpPr>
          <p:nvPr/>
        </p:nvSpPr>
        <p:spPr bwMode="auto">
          <a:xfrm>
            <a:off x="0" y="1"/>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４</a:t>
            </a:r>
            <a:r>
              <a:rPr lang="ja-JP" altLang="en-US"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．安全を支える住まいと都市の実現</a:t>
            </a:r>
            <a:endPar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9" name="グラフ 28"/>
          <p:cNvGraphicFramePr>
            <a:graphicFrameLocks/>
          </p:cNvGraphicFramePr>
          <p:nvPr>
            <p:extLst>
              <p:ext uri="{D42A27DB-BD31-4B8C-83A1-F6EECF244321}">
                <p14:modId xmlns:p14="http://schemas.microsoft.com/office/powerpoint/2010/main" val="1327191774"/>
              </p:ext>
            </p:extLst>
          </p:nvPr>
        </p:nvGraphicFramePr>
        <p:xfrm>
          <a:off x="153066" y="1439720"/>
          <a:ext cx="3586822" cy="23045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465342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1457869880"/>
              </p:ext>
            </p:extLst>
          </p:nvPr>
        </p:nvGraphicFramePr>
        <p:xfrm>
          <a:off x="122671" y="929054"/>
          <a:ext cx="8898657" cy="5740306"/>
        </p:xfrm>
        <a:graphic>
          <a:graphicData uri="http://schemas.openxmlformats.org/drawingml/2006/table">
            <a:tbl>
              <a:tblPr firstRow="1" bandRow="1">
                <a:tableStyleId>{5C22544A-7EE6-4342-B048-85BDC9FD1C3A}</a:tableStyleId>
              </a:tblPr>
              <a:tblGrid>
                <a:gridCol w="2698204"/>
                <a:gridCol w="6200453"/>
              </a:tblGrid>
              <a:tr h="129064">
                <a:tc>
                  <a:txBody>
                    <a:bodyPr/>
                    <a:lstStyle/>
                    <a:p>
                      <a:pPr algn="ctr">
                        <a:lnSpc>
                          <a:spcPts val="1100"/>
                        </a:lnSpc>
                        <a:spcBef>
                          <a:spcPts val="0"/>
                        </a:spcBef>
                        <a:spcAft>
                          <a:spcPts val="0"/>
                        </a:spcAft>
                      </a:pPr>
                      <a:r>
                        <a:rPr kumimoji="1" lang="ja-JP" altLang="en-US" sz="1050" u="none" dirty="0" smtClean="0">
                          <a:latin typeface="HGPｺﾞｼｯｸM" panose="020B0600000000000000" pitchFamily="50" charset="-128"/>
                          <a:ea typeface="HGPｺﾞｼｯｸM" panose="020B0600000000000000" pitchFamily="50" charset="-128"/>
                        </a:rPr>
                        <a:t>施策の方向性</a:t>
                      </a:r>
                      <a:endParaRPr kumimoji="1" lang="ja-JP" altLang="en-US" sz="1050" u="none" dirty="0">
                        <a:latin typeface="HGPｺﾞｼｯｸM" panose="020B0600000000000000" pitchFamily="50" charset="-128"/>
                        <a:ea typeface="HGPｺﾞｼｯｸM" panose="020B0600000000000000" pitchFamily="50" charset="-128"/>
                      </a:endParaRPr>
                    </a:p>
                  </a:txBody>
                  <a:tcPr marL="84406" marR="84406"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lnSpc>
                          <a:spcPts val="1100"/>
                        </a:lnSpc>
                        <a:spcBef>
                          <a:spcPts val="0"/>
                        </a:spcBef>
                        <a:spcAft>
                          <a:spcPts val="0"/>
                        </a:spcAft>
                      </a:pPr>
                      <a:r>
                        <a:rPr kumimoji="1" lang="ja-JP" altLang="en-US" sz="1050" u="none" dirty="0" smtClean="0">
                          <a:latin typeface="HGPｺﾞｼｯｸM" panose="020B0600000000000000" pitchFamily="50" charset="-128"/>
                          <a:ea typeface="HGPｺﾞｼｯｸM" panose="020B0600000000000000" pitchFamily="50" charset="-128"/>
                        </a:rPr>
                        <a:t>進捗状況（平成</a:t>
                      </a:r>
                      <a:r>
                        <a:rPr kumimoji="1" lang="en-US" altLang="ja-JP" sz="1050" u="none" dirty="0" smtClean="0">
                          <a:latin typeface="HGPｺﾞｼｯｸM" panose="020B0600000000000000" pitchFamily="50" charset="-128"/>
                          <a:ea typeface="HGPｺﾞｼｯｸM" panose="020B0600000000000000" pitchFamily="50" charset="-128"/>
                        </a:rPr>
                        <a:t>28</a:t>
                      </a:r>
                      <a:r>
                        <a:rPr kumimoji="1" lang="ja-JP" altLang="en-US" sz="1050" u="none" dirty="0" smtClean="0">
                          <a:latin typeface="HGPｺﾞｼｯｸM" panose="020B0600000000000000" pitchFamily="50" charset="-128"/>
                          <a:ea typeface="HGPｺﾞｼｯｸM" panose="020B0600000000000000" pitchFamily="50" charset="-128"/>
                        </a:rPr>
                        <a:t>年度～）</a:t>
                      </a:r>
                      <a:endParaRPr kumimoji="1" lang="ja-JP" altLang="en-US" sz="1050" u="none" dirty="0">
                        <a:latin typeface="HGPｺﾞｼｯｸM" panose="020B0600000000000000" pitchFamily="50" charset="-128"/>
                        <a:ea typeface="HGPｺﾞｼｯｸM" panose="020B0600000000000000" pitchFamily="50" charset="-128"/>
                      </a:endParaRPr>
                    </a:p>
                  </a:txBody>
                  <a:tcPr marL="84406" marR="84406" anchor="ctr">
                    <a:lnL w="12700" cmpd="sng">
                      <a:noFill/>
                    </a:lnL>
                    <a:lnR w="12700" cmpd="sng">
                      <a:noFill/>
                    </a:lnR>
                    <a:lnT w="12700" cmpd="sng">
                      <a:noFill/>
                    </a:lnT>
                    <a:lnB w="38100" cmpd="sng">
                      <a:noFill/>
                    </a:lnB>
                    <a:lnTlToBr w="12700" cmpd="sng">
                      <a:noFill/>
                      <a:prstDash val="solid"/>
                    </a:lnTlToBr>
                    <a:lnBlToTr w="12700" cmpd="sng">
                      <a:noFill/>
                      <a:prstDash val="solid"/>
                    </a:lnBlToTr>
                  </a:tcPr>
                </a:tc>
              </a:tr>
              <a:tr h="188058">
                <a:tc>
                  <a:txBody>
                    <a:bodyPr/>
                    <a:lstStyle/>
                    <a:p>
                      <a:pPr marL="92075" marR="0" indent="-92075" algn="l" defTabSz="914290" rtl="0" eaLnBrk="1" fontAlgn="auto" latinLnBrk="0" hangingPunct="1">
                        <a:lnSpc>
                          <a:spcPts val="1100"/>
                        </a:lnSpc>
                        <a:spcBef>
                          <a:spcPts val="0"/>
                        </a:spcBef>
                        <a:spcAft>
                          <a:spcPts val="0"/>
                        </a:spcAft>
                        <a:buClrTx/>
                        <a:buSzTx/>
                        <a:buFontTx/>
                        <a:buNone/>
                        <a:tabLst/>
                        <a:defRPr/>
                      </a:pPr>
                      <a:r>
                        <a:rPr kumimoji="1" lang="ja-JP" altLang="en-US" sz="1050" b="1" u="sng" kern="1200" dirty="0" smtClean="0">
                          <a:solidFill>
                            <a:schemeClr val="tx1"/>
                          </a:solidFill>
                          <a:effectLst/>
                          <a:latin typeface="HGPｺﾞｼｯｸM" panose="020B0600000000000000" pitchFamily="50" charset="-128"/>
                          <a:ea typeface="HGPｺﾞｼｯｸM" panose="020B0600000000000000" pitchFamily="50" charset="-128"/>
                          <a:cs typeface="+mn-cs"/>
                        </a:rPr>
                        <a:t>①密集市街地の整備</a:t>
                      </a:r>
                      <a:endParaRPr kumimoji="1" lang="en-US" altLang="ja-JP" sz="1050" b="1" u="sng"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ts val="1100"/>
                        </a:lnSpc>
                        <a:spcBef>
                          <a:spcPts val="0"/>
                        </a:spcBef>
                        <a:spcAft>
                          <a:spcPts val="0"/>
                        </a:spcAft>
                        <a:buClrTx/>
                        <a:buSzTx/>
                        <a:buFontTx/>
                        <a:buNone/>
                        <a:tabLst/>
                        <a:defRPr/>
                      </a:pP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38100" cmpd="sng">
                      <a:noFill/>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ts val="1100"/>
                        </a:lnSpc>
                        <a:spcBef>
                          <a:spcPts val="0"/>
                        </a:spcBef>
                        <a:spcAft>
                          <a:spcPts val="0"/>
                        </a:spcAft>
                      </a:pP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38100" cmpd="sng">
                      <a:noFill/>
                    </a:lnT>
                    <a:lnB w="12700" cap="flat" cmpd="sng" algn="ctr">
                      <a:noFill/>
                      <a:prstDash val="dash"/>
                      <a:round/>
                      <a:headEnd type="none" w="med" len="med"/>
                      <a:tailEnd type="none" w="med" len="med"/>
                    </a:lnB>
                    <a:lnTlToBr w="12700" cmpd="sng">
                      <a:noFill/>
                      <a:prstDash val="solid"/>
                    </a:lnTlToBr>
                    <a:lnBlToTr w="12700" cmpd="sng">
                      <a:noFill/>
                      <a:prstDash val="solid"/>
                    </a:lnBlToTr>
                  </a:tcPr>
                </a:tc>
              </a:tr>
              <a:tr h="972000">
                <a:tc>
                  <a:txBody>
                    <a:bodyPr/>
                    <a:lstStyle/>
                    <a:p>
                      <a:pPr marL="92075" marR="0" indent="-92075" algn="l" defTabSz="914290" rtl="0" eaLnBrk="1" fontAlgn="auto" latinLnBrk="0" hangingPunct="1">
                        <a:lnSpc>
                          <a:spcPts val="11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○地区公共施設の整備エリアの重点化や老朽住宅の除却の強化等を促進</a:t>
                      </a:r>
                    </a:p>
                    <a:p>
                      <a:pPr marL="92075" marR="0" indent="-92075" algn="l" defTabSz="914290" rtl="0" eaLnBrk="1" fontAlgn="auto" latinLnBrk="0" hangingPunct="1">
                        <a:lnSpc>
                          <a:spcPts val="11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○延焼遮断帯の整備を推進</a:t>
                      </a:r>
                    </a:p>
                    <a:p>
                      <a:pPr marL="92075" marR="0" indent="-92075" algn="l" defTabSz="914290" rtl="0" eaLnBrk="1" fontAlgn="auto" latinLnBrk="0" hangingPunct="1">
                        <a:lnSpc>
                          <a:spcPts val="11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○密集市街地整備の進捗状況や効果を情報発信</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ts val="11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7</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市</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11</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地区において、地域の特性に応じて、老朽建築物の除却促進や道路拡幅などの地区公共施設の整備等を実施</a:t>
                      </a: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ts val="11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H28</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実績）老朽住宅除却：</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572</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戸、道路整備：</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418㎡</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（用地取得</a:t>
                      </a:r>
                      <a:r>
                        <a:rPr kumimoji="1" lang="en-US" altLang="ja-JP" sz="1050" kern="1200" baseline="0" dirty="0" smtClean="0">
                          <a:solidFill>
                            <a:srgbClr val="C00000"/>
                          </a:solidFill>
                          <a:effectLst/>
                          <a:latin typeface="HGPｺﾞｼｯｸM" panose="020B0600000000000000" pitchFamily="50" charset="-128"/>
                          <a:ea typeface="HGPｺﾞｼｯｸM" panose="020B0600000000000000" pitchFamily="50" charset="-128"/>
                          <a:cs typeface="+mn-cs"/>
                        </a:rPr>
                        <a:t>1,955㎡</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）、公園整備：</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0㎡</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（用地取得</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579㎡</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　</a:t>
                      </a:r>
                      <a:r>
                        <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a:t>
                      </a:r>
                      <a:r>
                        <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H29</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実績）老朽建築物除却：</a:t>
                      </a:r>
                      <a:r>
                        <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826</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戸、道路整備：</a:t>
                      </a:r>
                      <a:r>
                        <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738㎡</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（用地取得</a:t>
                      </a:r>
                      <a:r>
                        <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1,819㎡</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）、公園整備：</a:t>
                      </a:r>
                      <a:r>
                        <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0㎡</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（用地取得</a:t>
                      </a:r>
                      <a:r>
                        <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764㎡</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a:t>
                      </a:r>
                      <a:r>
                        <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a:t>
                      </a:r>
                      <a:endPar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endParaRPr>
                    </a:p>
                    <a:p>
                      <a:pPr marL="92075" indent="-92075" algn="l">
                        <a:lnSpc>
                          <a:spcPts val="11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2</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路線（三国塚口線、寝屋川大東線）において延焼遮断帯の整備を実施</a:t>
                      </a:r>
                    </a:p>
                    <a:p>
                      <a:pPr marL="92075" indent="-92075" algn="l">
                        <a:lnSpc>
                          <a:spcPts val="11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路線測量・予備設計・用地測量・物件調査等実施</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endPar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ts val="11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HP</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において進捗状況等を公表</a:t>
                      </a: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r>
              <a:tr h="235653">
                <a:tc>
                  <a:txBody>
                    <a:bodyPr/>
                    <a:lstStyle/>
                    <a:p>
                      <a:pPr marL="92075" marR="0" indent="-92075" algn="l" defTabSz="914290" rtl="0" eaLnBrk="1" fontAlgn="auto" latinLnBrk="0" hangingPunct="1">
                        <a:lnSpc>
                          <a:spcPts val="11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○防災講座、ワークショップなど地域への働きかけにより地域防災力を向上</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ts val="11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7</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市</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10</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地区において防災講演会や防災マップ作成支援ワークショップ開催など地域への働きかけを実施</a:t>
                      </a: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ts val="11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H28</a:t>
                      </a:r>
                      <a:r>
                        <a:rPr kumimoji="1" lang="ja-JP" altLang="en-US" sz="1050" kern="1200" baseline="0" dirty="0" err="1" smtClean="0">
                          <a:solidFill>
                            <a:srgbClr val="C00000"/>
                          </a:solidFill>
                          <a:effectLst/>
                          <a:latin typeface="HGPｺﾞｼｯｸM" panose="020B0600000000000000" pitchFamily="50" charset="-128"/>
                          <a:ea typeface="HGPｺﾞｼｯｸM" panose="020B0600000000000000" pitchFamily="50" charset="-128"/>
                          <a:cs typeface="+mn-cs"/>
                        </a:rPr>
                        <a:t>、</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H29</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実績）ワークショップ開催等　</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10</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地区</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r>
              <a:tr h="864000">
                <a:tc>
                  <a:txBody>
                    <a:bodyPr/>
                    <a:lstStyle/>
                    <a:p>
                      <a:pPr marL="92075" marR="0" indent="-92075" algn="l" defTabSz="914290" rtl="0" eaLnBrk="1" fontAlgn="auto" latinLnBrk="0" hangingPunct="1">
                        <a:lnSpc>
                          <a:spcPts val="11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○建替え時期を捉えて不燃化等を促進</a:t>
                      </a:r>
                    </a:p>
                    <a:p>
                      <a:pPr marL="92075" marR="0" indent="-92075" algn="l" defTabSz="914290" rtl="0" eaLnBrk="1" fontAlgn="auto" latinLnBrk="0" hangingPunct="1">
                        <a:lnSpc>
                          <a:spcPts val="11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○防火・準防火地域の指定促進</a:t>
                      </a:r>
                    </a:p>
                    <a:p>
                      <a:pPr marL="92075" marR="0" indent="-92075" algn="l" defTabSz="914290" rtl="0" eaLnBrk="1" fontAlgn="auto" latinLnBrk="0" hangingPunct="1">
                        <a:lnSpc>
                          <a:spcPts val="11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○重点的に取り組む地区では、新たな防火規制の導入に取り組み、民間投資を整備に結び付ける。</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ts val="11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・寝屋川市、門真市、守口市において、防災街区整備地区計画の都市計画決定及び施行</a:t>
                      </a:r>
                    </a:p>
                    <a:p>
                      <a:pPr marL="92075" indent="-92075" algn="l">
                        <a:lnSpc>
                          <a:spcPts val="11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防火・準防火地域の指定拡大、および、防災街区整備地区計画等の導入を働きかけ</a:t>
                      </a: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266700" indent="-266700" algn="l">
                        <a:lnSpc>
                          <a:spcPts val="11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防火規制導入地区：</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9</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地区、新たな防火･準防火指定：東大阪市</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(H28.12)</a:t>
                      </a:r>
                      <a:r>
                        <a:rPr kumimoji="1" lang="ja-JP" altLang="en-US" sz="1050" kern="1200" baseline="0" dirty="0" err="1"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防街地区計画：寝屋川市</a:t>
                      </a:r>
                      <a:r>
                        <a:rPr kumimoji="1" lang="en-US" altLang="ja-JP" sz="1050" strike="noStrik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(H28.6)</a:t>
                      </a:r>
                      <a:r>
                        <a:rPr kumimoji="1" lang="ja-JP" altLang="en-US" sz="1050" strike="noStrike" kern="1200" baseline="0" dirty="0" err="1"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守口市･門真市（</a:t>
                      </a:r>
                      <a:r>
                        <a:rPr kumimoji="1" lang="en-GB" altLang="ja-JP" sz="1050" strike="noStrik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a:t>
                      </a:r>
                      <a:r>
                        <a:rPr kumimoji="1" lang="en-US" altLang="ja-JP" sz="1050" strike="noStrik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29.7</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p>
                    <a:p>
                      <a:pPr marL="92075" indent="-92075" algn="l">
                        <a:lnSpc>
                          <a:spcPts val="11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指定･導入済</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・防火・準防火：大阪市、堺市、守口市、門真市、寝屋川市</a:t>
                      </a:r>
                    </a:p>
                    <a:p>
                      <a:pPr marL="92075" indent="-92075" algn="l">
                        <a:lnSpc>
                          <a:spcPts val="11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・防街地区計画等：大阪市、豊中市</a:t>
                      </a: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r>
              <a:tr h="468797">
                <a:tc>
                  <a:txBody>
                    <a:bodyPr/>
                    <a:lstStyle/>
                    <a:p>
                      <a:pPr marL="92075" marR="0" indent="-92075" algn="l" defTabSz="914290" rtl="0" eaLnBrk="1" fontAlgn="auto" latinLnBrk="0" hangingPunct="1">
                        <a:lnSpc>
                          <a:spcPts val="11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○広幅員道路の整備や駅前地域の活性化により、良質な住宅や生活利便・支援施設等の立地を促進</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marR="0" indent="-92075" algn="l" defTabSz="914290" rtl="0" eaLnBrk="1" fontAlgn="auto" latinLnBrk="0" hangingPunct="1">
                        <a:lnSpc>
                          <a:spcPts val="1100"/>
                        </a:lnSpc>
                        <a:spcBef>
                          <a:spcPts val="0"/>
                        </a:spcBef>
                        <a:spcAft>
                          <a:spcPts val="0"/>
                        </a:spcAft>
                        <a:buClrTx/>
                        <a:buSzTx/>
                        <a:buFontTx/>
                        <a:buNone/>
                        <a:tabLst/>
                        <a:defRPr/>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・延焼遮断帯の整備により、住宅や生活利便・支援施設等の立地を促進</a:t>
                      </a: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r>
              <a:tr h="957486">
                <a:tc>
                  <a:txBody>
                    <a:bodyPr/>
                    <a:lstStyle/>
                    <a:p>
                      <a:pPr marL="92075" marR="0" indent="-92075" algn="l" defTabSz="914290" rtl="0" eaLnBrk="1" fontAlgn="auto" latinLnBrk="0" hangingPunct="1">
                        <a:lnSpc>
                          <a:spcPts val="11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○地元市や民間事業者と連携した感震ブレーカーの設置の普及促進</a:t>
                      </a:r>
                    </a:p>
                    <a:p>
                      <a:pPr marL="92075" marR="0" indent="-92075" algn="l" defTabSz="914290" rtl="0" eaLnBrk="1" fontAlgn="auto" latinLnBrk="0" hangingPunct="1">
                        <a:lnSpc>
                          <a:spcPts val="11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○感震ブレーカーの設置促進方策の提示を国に要望</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ts val="11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・防災訓練、防災講座等において実物の感震ブレーカーや啓発グッズを用いた普及啓発</a:t>
                      </a:r>
                    </a:p>
                    <a:p>
                      <a:pPr marL="92075" marR="0" indent="-92075" algn="l" defTabSz="914290" rtl="0" eaLnBrk="1" fontAlgn="auto" latinLnBrk="0" hangingPunct="1">
                        <a:lnSpc>
                          <a:spcPts val="1100"/>
                        </a:lnSpc>
                        <a:spcBef>
                          <a:spcPts val="0"/>
                        </a:spcBef>
                        <a:spcAft>
                          <a:spcPts val="0"/>
                        </a:spcAft>
                        <a:buClrTx/>
                        <a:buSzTx/>
                        <a:buFontTx/>
                        <a:buNone/>
                        <a:tabLst/>
                        <a:defRPr/>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H28</a:t>
                      </a:r>
                      <a:r>
                        <a:rPr kumimoji="1" lang="ja-JP" altLang="en-US" sz="1050" kern="1200" baseline="0" dirty="0" err="1"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H29</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実績）土木事務所において全地区（</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5</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市</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9</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地区）で普及啓発を実施</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endPar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ts val="11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・国庫補助の対象化などを国に要望</a:t>
                      </a: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ts val="11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H28</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実績）国庫補助の対象化が認められた</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p>
                    <a:p>
                      <a:pPr marL="92075" indent="-92075" algn="l">
                        <a:lnSpc>
                          <a:spcPts val="11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・大阪府建築防災啓発員制度の創設</a:t>
                      </a:r>
                    </a:p>
                    <a:p>
                      <a:pPr marL="92075" marR="0" indent="-92075" algn="l" defTabSz="914290" rtl="0" eaLnBrk="1" fontAlgn="auto" latinLnBrk="0" hangingPunct="1">
                        <a:lnSpc>
                          <a:spcPts val="1100"/>
                        </a:lnSpc>
                        <a:spcBef>
                          <a:spcPts val="0"/>
                        </a:spcBef>
                        <a:spcAft>
                          <a:spcPts val="0"/>
                        </a:spcAft>
                        <a:buClrTx/>
                        <a:buSzTx/>
                        <a:buFontTx/>
                        <a:buNone/>
                        <a:tabLst/>
                        <a:defRPr/>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ja-JP" altLang="en-US" sz="1050" kern="1200" baseline="0" dirty="0" smtClean="0">
                          <a:solidFill>
                            <a:srgbClr val="C00000"/>
                          </a:solidFill>
                          <a:effectLst/>
                          <a:latin typeface="HGPｺﾞｼｯｸM" panose="020B0600000000000000" pitchFamily="50" charset="-128"/>
                          <a:ea typeface="HGPｺﾞｼｯｸM" panose="020B0600000000000000" pitchFamily="50" charset="-128"/>
                          <a:cs typeface="+mn-cs"/>
                        </a:rPr>
                        <a:t>　</a:t>
                      </a:r>
                      <a:r>
                        <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東京海上日動火災保険株式会社が大阪府建築防災啓発員養成研修を実施</a:t>
                      </a:r>
                      <a:r>
                        <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(3</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回実施 </a:t>
                      </a:r>
                      <a:r>
                        <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H30.1</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a:t>
                      </a:r>
                      <a:r>
                        <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2</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月</a:t>
                      </a:r>
                      <a:r>
                        <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a:t>
                      </a:r>
                      <a:endPar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r>
              <a:tr h="444384">
                <a:tc>
                  <a:txBody>
                    <a:bodyPr/>
                    <a:lstStyle/>
                    <a:p>
                      <a:pPr marL="92075" marR="0" indent="-92075" algn="l" defTabSz="914290" rtl="0" eaLnBrk="1" fontAlgn="auto" latinLnBrk="0" hangingPunct="1">
                        <a:lnSpc>
                          <a:spcPts val="11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○土地区画整理事業などによる公園・緑地を創出</a:t>
                      </a:r>
                    </a:p>
                    <a:p>
                      <a:pPr marL="92075" marR="0" indent="-92075" algn="l" defTabSz="914290" rtl="0" eaLnBrk="1" fontAlgn="auto" latinLnBrk="0" hangingPunct="1">
                        <a:lnSpc>
                          <a:spcPts val="11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○空家の除却跡地等を活用した地域に潤いを与える空間の創出</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ts val="11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・土地区画整理事業や空家の除却跡地等を活用した公園・緑地等の創出</a:t>
                      </a:r>
                    </a:p>
                    <a:p>
                      <a:pPr marL="92075" indent="-92075" algn="l">
                        <a:lnSpc>
                          <a:spcPts val="11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・旧耐震基準の空家を除却し、跡地の活用を促進する固定資産税軽減措置等について、国家要望を実施</a:t>
                      </a: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r>
              <a:tr h="288928">
                <a:tc>
                  <a:txBody>
                    <a:bodyPr/>
                    <a:lstStyle/>
                    <a:p>
                      <a:pPr marL="92075" marR="0" indent="-92075" algn="l" defTabSz="914290" rtl="0" eaLnBrk="1" fontAlgn="auto" latinLnBrk="0" hangingPunct="1">
                        <a:lnSpc>
                          <a:spcPts val="11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○利用可能な長屋など地域資源を活用した地域の魅力向上</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ts val="11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・利用可能な長屋などを活用し、地域の魅力を高める取組みを促進</a:t>
                      </a:r>
                    </a:p>
                    <a:p>
                      <a:pPr marL="92075" indent="-92075" algn="l">
                        <a:lnSpc>
                          <a:spcPts val="11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・大阪府空家等対策市町村連携協議会等を通じて、リノベーションまちづくりの取組実施を働きかけ</a:t>
                      </a:r>
                      <a:r>
                        <a:rPr kumimoji="1" lang="en-US" altLang="ja-JP" sz="1050"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【6</a:t>
                      </a:r>
                      <a:r>
                        <a:rPr kumimoji="1" lang="ja-JP" altLang="en-US" sz="1050"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地区で取組み</a:t>
                      </a:r>
                      <a:r>
                        <a:rPr kumimoji="1" lang="en-US" altLang="ja-JP" sz="1050"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a:t>
                      </a:r>
                    </a:p>
                  </a:txBody>
                  <a:tcPr marL="84406" marR="84406">
                    <a:lnL w="12700" cmpd="sng">
                      <a:noFill/>
                    </a:lnL>
                    <a:lnR w="12700" cmpd="sng">
                      <a:noFill/>
                    </a:lnR>
                    <a:lnT w="12700" cap="flat" cmpd="sng" algn="ctr">
                      <a:noFill/>
                      <a:prstDash val="dash"/>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21" name="テキスト ボックス 20"/>
          <p:cNvSpPr txBox="1"/>
          <p:nvPr/>
        </p:nvSpPr>
        <p:spPr>
          <a:xfrm>
            <a:off x="35496" y="525957"/>
            <a:ext cx="4093378" cy="242586"/>
          </a:xfrm>
          <a:prstGeom prst="roundRect">
            <a:avLst/>
          </a:prstGeom>
          <a:solidFill>
            <a:schemeClr val="bg1"/>
          </a:solidFill>
          <a:ln>
            <a:solidFill>
              <a:schemeClr val="tx1">
                <a:lumMod val="50000"/>
                <a:lumOff val="50000"/>
              </a:schemeClr>
            </a:solidFill>
          </a:ln>
        </p:spPr>
        <p:txBody>
          <a:bodyPr wrap="square" lIns="35996" tIns="35996" rIns="35996" bIns="35996" rtlCol="0" anchor="ctr">
            <a:noAutofit/>
          </a:bodyPr>
          <a:lstStyle/>
          <a:p>
            <a:r>
              <a:rPr lang="ja-JP" altLang="en-US" sz="1200" b="1" dirty="0">
                <a:latin typeface="HGPｺﾞｼｯｸM" panose="020B0600000000000000" pitchFamily="50" charset="-128"/>
                <a:ea typeface="HGPｺﾞｼｯｸM" panose="020B0600000000000000" pitchFamily="50" charset="-128"/>
              </a:rPr>
              <a:t>（１）災害に強い都市の形成</a:t>
            </a:r>
          </a:p>
        </p:txBody>
      </p:sp>
      <p:sp>
        <p:nvSpPr>
          <p:cNvPr id="7" name="スライド番号プレースホルダー 3"/>
          <p:cNvSpPr>
            <a:spLocks noGrp="1"/>
          </p:cNvSpPr>
          <p:nvPr>
            <p:ph type="sldNum" sz="quarter" idx="12"/>
          </p:nvPr>
        </p:nvSpPr>
        <p:spPr>
          <a:xfrm>
            <a:off x="8368281" y="6597352"/>
            <a:ext cx="775471" cy="270321"/>
          </a:xfrm>
        </p:spPr>
        <p:txBody>
          <a:bodyPr/>
          <a:lstStyle/>
          <a:p>
            <a:fld id="{6C81B660-91B5-4B89-8AE3-65DE466522A0}" type="slidenum">
              <a:rPr kumimoji="1" lang="ja-JP" altLang="en-US"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41</a:t>
            </a:fld>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Rectangle 1"/>
          <p:cNvSpPr>
            <a:spLocks noChangeArrowheads="1"/>
          </p:cNvSpPr>
          <p:nvPr/>
        </p:nvSpPr>
        <p:spPr bwMode="auto">
          <a:xfrm>
            <a:off x="0" y="1"/>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４</a:t>
            </a:r>
            <a:r>
              <a:rPr lang="ja-JP" altLang="en-US"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．安全を支える住まいと都市の実現</a:t>
            </a:r>
            <a:endPar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32642818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167044891"/>
              </p:ext>
            </p:extLst>
          </p:nvPr>
        </p:nvGraphicFramePr>
        <p:xfrm>
          <a:off x="122671" y="908720"/>
          <a:ext cx="8898657" cy="5708064"/>
        </p:xfrm>
        <a:graphic>
          <a:graphicData uri="http://schemas.openxmlformats.org/drawingml/2006/table">
            <a:tbl>
              <a:tblPr firstRow="1" bandRow="1">
                <a:tableStyleId>{5C22544A-7EE6-4342-B048-85BDC9FD1C3A}</a:tableStyleId>
              </a:tblPr>
              <a:tblGrid>
                <a:gridCol w="2698204"/>
                <a:gridCol w="6200453"/>
              </a:tblGrid>
              <a:tr h="129064">
                <a:tc>
                  <a:txBody>
                    <a:bodyPr/>
                    <a:lstStyle/>
                    <a:p>
                      <a:pPr algn="ctr">
                        <a:lnSpc>
                          <a:spcPct val="100000"/>
                        </a:lnSpc>
                        <a:spcBef>
                          <a:spcPts val="0"/>
                        </a:spcBef>
                        <a:spcAft>
                          <a:spcPts val="0"/>
                        </a:spcAft>
                      </a:pPr>
                      <a:r>
                        <a:rPr kumimoji="1" lang="ja-JP" altLang="en-US" sz="1050" u="none" dirty="0" smtClean="0">
                          <a:solidFill>
                            <a:schemeClr val="tx1"/>
                          </a:solidFill>
                          <a:latin typeface="HGPｺﾞｼｯｸM" panose="020B0600000000000000" pitchFamily="50" charset="-128"/>
                          <a:ea typeface="HGPｺﾞｼｯｸM" panose="020B0600000000000000" pitchFamily="50" charset="-128"/>
                        </a:rPr>
                        <a:t>施策の方向性</a:t>
                      </a:r>
                      <a:endParaRPr kumimoji="1" lang="ja-JP" altLang="en-US" sz="1050" u="none" dirty="0">
                        <a:solidFill>
                          <a:schemeClr val="tx1"/>
                        </a:solidFill>
                        <a:latin typeface="HGPｺﾞｼｯｸM" panose="020B0600000000000000" pitchFamily="50" charset="-128"/>
                        <a:ea typeface="HGPｺﾞｼｯｸM" panose="020B0600000000000000" pitchFamily="50" charset="-128"/>
                      </a:endParaRPr>
                    </a:p>
                  </a:txBody>
                  <a:tcPr marL="84406" marR="84406"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lnSpc>
                          <a:spcPct val="100000"/>
                        </a:lnSpc>
                        <a:spcBef>
                          <a:spcPts val="0"/>
                        </a:spcBef>
                        <a:spcAft>
                          <a:spcPts val="0"/>
                        </a:spcAft>
                      </a:pPr>
                      <a:r>
                        <a:rPr kumimoji="1" lang="ja-JP" altLang="en-US" sz="1050" u="none" dirty="0" smtClean="0">
                          <a:solidFill>
                            <a:schemeClr val="tx1"/>
                          </a:solidFill>
                          <a:latin typeface="HGPｺﾞｼｯｸM" panose="020B0600000000000000" pitchFamily="50" charset="-128"/>
                          <a:ea typeface="HGPｺﾞｼｯｸM" panose="020B0600000000000000" pitchFamily="50" charset="-128"/>
                        </a:rPr>
                        <a:t>進捗状況（平成</a:t>
                      </a:r>
                      <a:r>
                        <a:rPr kumimoji="1" lang="en-US" altLang="ja-JP" sz="1050" u="none" dirty="0" smtClean="0">
                          <a:solidFill>
                            <a:schemeClr val="tx1"/>
                          </a:solidFill>
                          <a:latin typeface="HGPｺﾞｼｯｸM" panose="020B0600000000000000" pitchFamily="50" charset="-128"/>
                          <a:ea typeface="HGPｺﾞｼｯｸM" panose="020B0600000000000000" pitchFamily="50" charset="-128"/>
                        </a:rPr>
                        <a:t>28</a:t>
                      </a:r>
                      <a:r>
                        <a:rPr kumimoji="1" lang="ja-JP" altLang="en-US" sz="1050" u="none" dirty="0" smtClean="0">
                          <a:solidFill>
                            <a:schemeClr val="tx1"/>
                          </a:solidFill>
                          <a:latin typeface="HGPｺﾞｼｯｸM" panose="020B0600000000000000" pitchFamily="50" charset="-128"/>
                          <a:ea typeface="HGPｺﾞｼｯｸM" panose="020B0600000000000000" pitchFamily="50" charset="-128"/>
                        </a:rPr>
                        <a:t>年度～）</a:t>
                      </a:r>
                      <a:endParaRPr kumimoji="1" lang="ja-JP" altLang="en-US" sz="1050" u="none" dirty="0">
                        <a:solidFill>
                          <a:schemeClr val="tx1"/>
                        </a:solidFill>
                        <a:latin typeface="HGPｺﾞｼｯｸM" panose="020B0600000000000000" pitchFamily="50" charset="-128"/>
                        <a:ea typeface="HGPｺﾞｼｯｸM" panose="020B0600000000000000" pitchFamily="50" charset="-128"/>
                      </a:endParaRPr>
                    </a:p>
                  </a:txBody>
                  <a:tcPr marL="84406" marR="84406" anchor="ctr">
                    <a:lnL w="12700" cmpd="sng">
                      <a:noFill/>
                    </a:lnL>
                    <a:lnR w="12700" cmpd="sng">
                      <a:noFill/>
                    </a:lnR>
                    <a:lnT w="12700" cmpd="sng">
                      <a:noFill/>
                    </a:lnT>
                    <a:lnB w="38100" cmpd="sng">
                      <a:noFill/>
                    </a:lnB>
                    <a:lnTlToBr w="12700" cmpd="sng">
                      <a:noFill/>
                      <a:prstDash val="solid"/>
                    </a:lnTlToBr>
                    <a:lnBlToTr w="12700" cmpd="sng">
                      <a:noFill/>
                      <a:prstDash val="solid"/>
                    </a:lnBlToTr>
                  </a:tcPr>
                </a:tc>
              </a:tr>
              <a:tr h="180588">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b="1" u="sng" kern="1200" dirty="0" smtClean="0">
                          <a:solidFill>
                            <a:schemeClr val="tx1"/>
                          </a:solidFill>
                          <a:effectLst/>
                          <a:latin typeface="HGPｺﾞｼｯｸM" panose="020B0600000000000000" pitchFamily="50" charset="-128"/>
                          <a:ea typeface="HGPｺﾞｼｯｸM" panose="020B0600000000000000" pitchFamily="50" charset="-128"/>
                          <a:cs typeface="+mn-cs"/>
                        </a:rPr>
                        <a:t>②広域緊急交通路沿道建築物の耐震化の促進</a:t>
                      </a:r>
                      <a:endParaRPr kumimoji="1" lang="en-US" altLang="ja-JP" sz="1050" b="1" u="sng"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38100" cmpd="sng">
                      <a:noFill/>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38100" cmpd="sng">
                      <a:noFill/>
                    </a:lnT>
                    <a:lnB w="12700" cap="flat" cmpd="sng" algn="ctr">
                      <a:noFill/>
                      <a:prstDash val="dash"/>
                      <a:round/>
                      <a:headEnd type="none" w="med" len="med"/>
                      <a:tailEnd type="none" w="med" len="med"/>
                    </a:lnB>
                    <a:lnTlToBr w="12700" cmpd="sng">
                      <a:noFill/>
                      <a:prstDash val="solid"/>
                    </a:lnTlToBr>
                    <a:lnBlToTr w="12700" cmpd="sng">
                      <a:noFill/>
                      <a:prstDash val="solid"/>
                    </a:lnBlToTr>
                  </a:tcPr>
                </a:tc>
              </a:tr>
              <a:tr h="800100">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○広域緊急交通路沿道の耐震化に関する確実な普及啓発</a:t>
                      </a: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○建物の集積状況や診断結果報告をもとに、危険性が高い建築物を優先して働きかけ</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・耐震診断補助を延長し、広域緊急交通路沿道の耐震診断義務化対象建築物の所有者へ診断等の実施を働きかけ</a:t>
                      </a:r>
                    </a:p>
                    <a:p>
                      <a:pPr marL="92075" indent="-92075" algn="l">
                        <a:lnSpc>
                          <a:spcPct val="100000"/>
                        </a:lnSpc>
                        <a:spcBef>
                          <a:spcPts val="0"/>
                        </a:spcBef>
                        <a:spcAft>
                          <a:spcPts val="0"/>
                        </a:spcAft>
                      </a:pPr>
                      <a:r>
                        <a:rPr kumimoji="1" lang="ja-JP" altLang="en-US" sz="1050" u="sng"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耐震診断結果及び未報告者に対して命令を行った旨を公表（</a:t>
                      </a:r>
                      <a:r>
                        <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H30.3.28</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）（大阪市域については未公表）</a:t>
                      </a:r>
                      <a:endPar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endParaRPr>
                    </a:p>
                    <a:p>
                      <a:pPr marL="92075" indent="-92075" algn="l">
                        <a:lnSpc>
                          <a:spcPct val="100000"/>
                        </a:lnSpc>
                        <a:spcBef>
                          <a:spcPts val="0"/>
                        </a:spcBef>
                        <a:spcAft>
                          <a:spcPts val="0"/>
                        </a:spcAft>
                      </a:pP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　</a:t>
                      </a:r>
                      <a:r>
                        <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耐震診断結果の公表状況：</a:t>
                      </a:r>
                      <a:r>
                        <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138</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棟／</a:t>
                      </a:r>
                      <a:r>
                        <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153</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棟、未報告：</a:t>
                      </a:r>
                      <a:r>
                        <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15</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棟</a:t>
                      </a:r>
                      <a:r>
                        <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（要緊急安全確認大規模建築物との重複物件を含む）</a:t>
                      </a: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・耐震性が不足する建築物の所有者へ、所管行政庁と連携し、個別訪問等により耐震化の働きかけを実施</a:t>
                      </a: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r>
              <a:tr h="265152">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b="1" u="sng" kern="1200" dirty="0" smtClean="0">
                          <a:solidFill>
                            <a:schemeClr val="tx1"/>
                          </a:solidFill>
                          <a:effectLst/>
                          <a:latin typeface="HGPｺﾞｼｯｸM" panose="020B0600000000000000" pitchFamily="50" charset="-128"/>
                          <a:ea typeface="HGPｺﾞｼｯｸM" panose="020B0600000000000000" pitchFamily="50" charset="-128"/>
                          <a:cs typeface="+mn-cs"/>
                        </a:rPr>
                        <a:t>③地震、土砂災害、浸水被害など災害に強い都市づくり</a:t>
                      </a:r>
                      <a:endParaRPr kumimoji="1" lang="en-US" altLang="ja-JP" sz="1050" b="1" u="sng"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9525" cap="flat" cmpd="sng" algn="ctr">
                      <a:noFill/>
                      <a:prstDash val="solid"/>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9525" cap="flat" cmpd="sng" algn="ctr">
                      <a:noFill/>
                      <a:prstDash val="solid"/>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r>
              <a:tr h="213712">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○市街化区域内の建</a:t>
                      </a:r>
                      <a:r>
                        <a:rPr kumimoji="1" lang="ja-JP" altLang="en-US" sz="1050" kern="1200" dirty="0" err="1" smtClean="0">
                          <a:solidFill>
                            <a:schemeClr val="tx1"/>
                          </a:solidFill>
                          <a:effectLst/>
                          <a:latin typeface="HGPｺﾞｼｯｸM" panose="020B0600000000000000" pitchFamily="50" charset="-128"/>
                          <a:ea typeface="HGPｺﾞｼｯｸM" panose="020B0600000000000000" pitchFamily="50" charset="-128"/>
                          <a:cs typeface="+mn-cs"/>
                        </a:rPr>
                        <a:t>ぺい</a:t>
                      </a: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率</a:t>
                      </a:r>
                      <a:r>
                        <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60</a:t>
                      </a: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％以上の地域の準防火地域の指定を促進</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・東大阪市において、準防火地域の指定拡大</a:t>
                      </a: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zh-TW"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準防火地域指定面積</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／対象地域面積：</a:t>
                      </a:r>
                      <a:r>
                        <a:rPr kumimoji="1" lang="zh-TW"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約</a:t>
                      </a:r>
                      <a:r>
                        <a:rPr kumimoji="1" lang="en-US" altLang="zh-TW"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5.6</a:t>
                      </a:r>
                      <a:r>
                        <a:rPr kumimoji="1" lang="zh-TW"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万</a:t>
                      </a:r>
                      <a:r>
                        <a:rPr kumimoji="1" lang="en-US" altLang="zh-TW"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ha</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endParaRPr kumimoji="1" lang="en-US" altLang="zh-TW"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ct val="100000"/>
                        </a:lnSpc>
                        <a:spcBef>
                          <a:spcPts val="0"/>
                        </a:spcBef>
                        <a:spcAft>
                          <a:spcPts val="0"/>
                        </a:spcAft>
                      </a:pP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r>
              <a:tr h="290284">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○大規模盛土造成地マップの公表等により、府民の防災意識を向上</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・大規模</a:t>
                      </a:r>
                      <a:r>
                        <a:rPr kumimoji="1" lang="ja-JP" altLang="en-US" sz="1050" b="0" i="0" u="none" strike="noStrike" kern="1200" cap="none" spc="0" normalizeH="0" baseline="0" noProof="0" dirty="0" smtClean="0">
                          <a:ln>
                            <a:noFill/>
                          </a:ln>
                          <a:solidFill>
                            <a:schemeClr val="tx1"/>
                          </a:solidFill>
                          <a:effectLst/>
                          <a:uLnTx/>
                          <a:uFillTx/>
                          <a:latin typeface="HGPｺﾞｼｯｸM" panose="020B0600000000000000" pitchFamily="50" charset="-128"/>
                          <a:ea typeface="HGPｺﾞｼｯｸM" panose="020B0600000000000000" pitchFamily="50" charset="-128"/>
                          <a:cs typeface="+mn-cs"/>
                        </a:rPr>
                        <a:t>盛土</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造成地マップを公表（</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H28</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で全ての市町村が公表済）</a:t>
                      </a:r>
                    </a:p>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・大規模</a:t>
                      </a:r>
                      <a:r>
                        <a:rPr kumimoji="1" lang="ja-JP" altLang="en-US" sz="1050" b="0" i="0" u="none" strike="noStrike" kern="1200" cap="none" spc="0" normalizeH="0" baseline="0" noProof="0" dirty="0" smtClean="0">
                          <a:ln>
                            <a:noFill/>
                          </a:ln>
                          <a:solidFill>
                            <a:schemeClr val="tx1"/>
                          </a:solidFill>
                          <a:effectLst/>
                          <a:uLnTx/>
                          <a:uFillTx/>
                          <a:latin typeface="HGPｺﾞｼｯｸM" panose="020B0600000000000000" pitchFamily="50" charset="-128"/>
                          <a:ea typeface="HGPｺﾞｼｯｸM" panose="020B0600000000000000" pitchFamily="50" charset="-128"/>
                          <a:cs typeface="+mn-cs"/>
                        </a:rPr>
                        <a:t>盛土</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造成地マップのパネルを作成し、防災訓練や、防災イベントにおいて、府民の防災意識を啓発</a:t>
                      </a: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イベント回数：</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7</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回</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r>
              <a:tr h="800100">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○市町村と連携した地域防災力の向上</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・河川カメラ設置の全地域で説明会等の開催</a:t>
                      </a: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説明会等開催：５０箇所</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p>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土砂災害リスクの開示をした地域への周知として、ＨＭ作成支援、避難訓練支援を実施</a:t>
                      </a: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ＨＭ作成：</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5,250</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箇所／府内</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8,344</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箇所</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r>
              <a:tr h="800100">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○自然災害のリスクを府民に開示する取組み</a:t>
                      </a: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○耐水型都市づくりに向けた取組み</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・河川カメラの新設</a:t>
                      </a: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５０箇所、</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HP</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で画像公開</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p>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・土砂災害防止法に基づく区域指定の完了</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(H28.9</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月</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府内全域指定済（</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8,344</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箇所）</a:t>
                      </a:r>
                      <a:r>
                        <a:rPr kumimoji="1" lang="ja-JP" altLang="en-US" sz="1050"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a:t>
                      </a:r>
                      <a:r>
                        <a:rPr kumimoji="1" lang="en-US" altLang="ja-JP" sz="1050"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H30.3</a:t>
                      </a:r>
                      <a:r>
                        <a:rPr kumimoji="1" lang="ja-JP" altLang="en-US" sz="1050"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月時点）</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p>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・既存ストックであるため池を治水活用するための方策の確定</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熊取大池</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p>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ため池の治水活用方策確定</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(H29.3</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月</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r>
              <a:tr h="587424">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○宅地の安全性確保について、国や市町村と連携して注意喚起、情報提供及び相談先の紹介などを実施</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・大阪府建築士会、大阪府建築士事務所協会に相談窓口を設置し、相談事務を実施</a:t>
                      </a: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21" name="テキスト ボックス 20"/>
          <p:cNvSpPr txBox="1"/>
          <p:nvPr/>
        </p:nvSpPr>
        <p:spPr>
          <a:xfrm>
            <a:off x="35496" y="525957"/>
            <a:ext cx="4093378" cy="242586"/>
          </a:xfrm>
          <a:prstGeom prst="roundRect">
            <a:avLst/>
          </a:prstGeom>
          <a:solidFill>
            <a:schemeClr val="bg1"/>
          </a:solidFill>
          <a:ln>
            <a:solidFill>
              <a:schemeClr val="tx1">
                <a:lumMod val="50000"/>
                <a:lumOff val="50000"/>
              </a:schemeClr>
            </a:solidFill>
          </a:ln>
        </p:spPr>
        <p:txBody>
          <a:bodyPr wrap="square" lIns="35996" tIns="35996" rIns="35996" bIns="35996" rtlCol="0" anchor="ctr">
            <a:noAutofit/>
          </a:bodyPr>
          <a:lstStyle/>
          <a:p>
            <a:r>
              <a:rPr lang="ja-JP" altLang="en-US" sz="1200" b="1" dirty="0">
                <a:latin typeface="HGPｺﾞｼｯｸM" panose="020B0600000000000000" pitchFamily="50" charset="-128"/>
                <a:ea typeface="HGPｺﾞｼｯｸM" panose="020B0600000000000000" pitchFamily="50" charset="-128"/>
              </a:rPr>
              <a:t>（１）災害に強い都市の形成</a:t>
            </a:r>
          </a:p>
        </p:txBody>
      </p:sp>
      <p:sp>
        <p:nvSpPr>
          <p:cNvPr id="7" name="スライド番号プレースホルダー 3"/>
          <p:cNvSpPr>
            <a:spLocks noGrp="1"/>
          </p:cNvSpPr>
          <p:nvPr>
            <p:ph type="sldNum" sz="quarter" idx="12"/>
          </p:nvPr>
        </p:nvSpPr>
        <p:spPr>
          <a:xfrm>
            <a:off x="8368281" y="6597352"/>
            <a:ext cx="775471" cy="270321"/>
          </a:xfrm>
        </p:spPr>
        <p:txBody>
          <a:bodyPr/>
          <a:lstStyle/>
          <a:p>
            <a:fld id="{6C81B660-91B5-4B89-8AE3-65DE466522A0}" type="slidenum">
              <a:rPr kumimoji="1" lang="ja-JP" altLang="en-US"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42</a:t>
            </a:fld>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Rectangle 1"/>
          <p:cNvSpPr>
            <a:spLocks noChangeArrowheads="1"/>
          </p:cNvSpPr>
          <p:nvPr/>
        </p:nvSpPr>
        <p:spPr bwMode="auto">
          <a:xfrm>
            <a:off x="0" y="1"/>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４</a:t>
            </a:r>
            <a:r>
              <a:rPr lang="ja-JP" altLang="en-US"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．安全を支える住まいと都市の実現</a:t>
            </a:r>
            <a:endPar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9465094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4186635073"/>
              </p:ext>
            </p:extLst>
          </p:nvPr>
        </p:nvGraphicFramePr>
        <p:xfrm>
          <a:off x="122671" y="908720"/>
          <a:ext cx="8898657" cy="2697480"/>
        </p:xfrm>
        <a:graphic>
          <a:graphicData uri="http://schemas.openxmlformats.org/drawingml/2006/table">
            <a:tbl>
              <a:tblPr firstRow="1" bandRow="1">
                <a:tableStyleId>{5C22544A-7EE6-4342-B048-85BDC9FD1C3A}</a:tableStyleId>
              </a:tblPr>
              <a:tblGrid>
                <a:gridCol w="2698204"/>
                <a:gridCol w="6200453"/>
              </a:tblGrid>
              <a:tr h="129064">
                <a:tc>
                  <a:txBody>
                    <a:bodyPr/>
                    <a:lstStyle/>
                    <a:p>
                      <a:pPr algn="ctr">
                        <a:lnSpc>
                          <a:spcPct val="100000"/>
                        </a:lnSpc>
                        <a:spcBef>
                          <a:spcPts val="0"/>
                        </a:spcBef>
                        <a:spcAft>
                          <a:spcPts val="0"/>
                        </a:spcAft>
                      </a:pPr>
                      <a:r>
                        <a:rPr kumimoji="1" lang="ja-JP" altLang="en-US" sz="1050" u="none" dirty="0" smtClean="0">
                          <a:latin typeface="HGPｺﾞｼｯｸM" panose="020B0600000000000000" pitchFamily="50" charset="-128"/>
                          <a:ea typeface="HGPｺﾞｼｯｸM" panose="020B0600000000000000" pitchFamily="50" charset="-128"/>
                        </a:rPr>
                        <a:t>施策の方向性</a:t>
                      </a:r>
                      <a:endParaRPr kumimoji="1" lang="ja-JP" altLang="en-US" sz="1050" u="none" dirty="0">
                        <a:latin typeface="HGPｺﾞｼｯｸM" panose="020B0600000000000000" pitchFamily="50" charset="-128"/>
                        <a:ea typeface="HGPｺﾞｼｯｸM" panose="020B0600000000000000" pitchFamily="50" charset="-128"/>
                      </a:endParaRPr>
                    </a:p>
                  </a:txBody>
                  <a:tcPr marL="84406" marR="84406"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lnSpc>
                          <a:spcPct val="100000"/>
                        </a:lnSpc>
                        <a:spcBef>
                          <a:spcPts val="0"/>
                        </a:spcBef>
                        <a:spcAft>
                          <a:spcPts val="0"/>
                        </a:spcAft>
                      </a:pPr>
                      <a:r>
                        <a:rPr kumimoji="1" lang="ja-JP" altLang="en-US" sz="1050" u="none" dirty="0" smtClean="0">
                          <a:latin typeface="HGPｺﾞｼｯｸM" panose="020B0600000000000000" pitchFamily="50" charset="-128"/>
                          <a:ea typeface="HGPｺﾞｼｯｸM" panose="020B0600000000000000" pitchFamily="50" charset="-128"/>
                        </a:rPr>
                        <a:t>進捗状況（平成</a:t>
                      </a:r>
                      <a:r>
                        <a:rPr kumimoji="1" lang="en-US" altLang="ja-JP" sz="1050" u="none" dirty="0" smtClean="0">
                          <a:latin typeface="HGPｺﾞｼｯｸM" panose="020B0600000000000000" pitchFamily="50" charset="-128"/>
                          <a:ea typeface="HGPｺﾞｼｯｸM" panose="020B0600000000000000" pitchFamily="50" charset="-128"/>
                        </a:rPr>
                        <a:t>28</a:t>
                      </a:r>
                      <a:r>
                        <a:rPr kumimoji="1" lang="ja-JP" altLang="en-US" sz="1050" u="none" dirty="0" smtClean="0">
                          <a:latin typeface="HGPｺﾞｼｯｸM" panose="020B0600000000000000" pitchFamily="50" charset="-128"/>
                          <a:ea typeface="HGPｺﾞｼｯｸM" panose="020B0600000000000000" pitchFamily="50" charset="-128"/>
                        </a:rPr>
                        <a:t>年度～）</a:t>
                      </a:r>
                      <a:endParaRPr kumimoji="1" lang="ja-JP" altLang="en-US" sz="1050" u="none" dirty="0">
                        <a:latin typeface="HGPｺﾞｼｯｸM" panose="020B0600000000000000" pitchFamily="50" charset="-128"/>
                        <a:ea typeface="HGPｺﾞｼｯｸM" panose="020B0600000000000000" pitchFamily="50" charset="-128"/>
                      </a:endParaRPr>
                    </a:p>
                  </a:txBody>
                  <a:tcPr marL="84406" marR="84406" anchor="ctr">
                    <a:lnL w="12700" cmpd="sng">
                      <a:noFill/>
                    </a:lnL>
                    <a:lnR w="12700" cmpd="sng">
                      <a:noFill/>
                    </a:lnR>
                    <a:lnT w="12700" cmpd="sng">
                      <a:noFill/>
                    </a:lnT>
                    <a:lnB w="38100" cmpd="sng">
                      <a:noFill/>
                    </a:lnB>
                    <a:lnTlToBr w="12700" cmpd="sng">
                      <a:noFill/>
                      <a:prstDash val="solid"/>
                    </a:lnTlToBr>
                    <a:lnBlToTr w="12700" cmpd="sng">
                      <a:noFill/>
                      <a:prstDash val="solid"/>
                    </a:lnBlToTr>
                  </a:tcPr>
                </a:tc>
              </a:tr>
              <a:tr h="396612">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b="1" u="sng" kern="1200" dirty="0" smtClean="0">
                          <a:solidFill>
                            <a:schemeClr val="tx1"/>
                          </a:solidFill>
                          <a:effectLst/>
                          <a:latin typeface="HGPｺﾞｼｯｸM" panose="020B0600000000000000" pitchFamily="50" charset="-128"/>
                          <a:ea typeface="HGPｺﾞｼｯｸM" panose="020B0600000000000000" pitchFamily="50" charset="-128"/>
                          <a:cs typeface="+mn-cs"/>
                        </a:rPr>
                        <a:t>④地域の生活環境に深刻な影響を及ぼしている空家等の除却等促進</a:t>
                      </a:r>
                      <a:endParaRPr kumimoji="1" lang="en-US" altLang="ja-JP" sz="1050" b="1" u="sng"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38100" cmpd="sng">
                      <a:noFill/>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38100" cmpd="sng">
                      <a:noFill/>
                    </a:lnT>
                    <a:lnB w="12700" cap="flat" cmpd="sng" algn="ctr">
                      <a:noFill/>
                      <a:prstDash val="dash"/>
                      <a:round/>
                      <a:headEnd type="none" w="med" len="med"/>
                      <a:tailEnd type="none" w="med" len="med"/>
                    </a:lnB>
                    <a:lnTlToBr w="12700" cmpd="sng">
                      <a:noFill/>
                      <a:prstDash val="solid"/>
                    </a:lnTlToBr>
                    <a:lnBlToTr w="12700" cmpd="sng">
                      <a:noFill/>
                      <a:prstDash val="solid"/>
                    </a:lnBlToTr>
                  </a:tcPr>
                </a:tc>
              </a:tr>
              <a:tr h="561196">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○市町村による特定空家等の実態把握や除却等の適切な措置を促進</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○市町村における空家等対策計画の策定を促進</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大阪府空家等対策市町村連携協議会等を通じて、以下の取り組みを実施</a:t>
                      </a: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・市町村による特定空家等の判断基準の策定や適切な措置の実施を働きかけ</a:t>
                      </a: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特定空家等の判断基準を策定している市町村数：</a:t>
                      </a:r>
                      <a:r>
                        <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27</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a:t>
                      </a:r>
                      <a:r>
                        <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H30.3</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p>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・市町村の空家等対策計画の早期策定を働きかけ</a:t>
                      </a: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ct val="100000"/>
                        </a:lnSpc>
                        <a:spcBef>
                          <a:spcPts val="0"/>
                        </a:spcBef>
                        <a:spcAft>
                          <a:spcPts val="0"/>
                        </a:spcAft>
                      </a:pPr>
                      <a:r>
                        <a:rPr kumimoji="1" lang="ja-JP" altLang="en-US" sz="1050"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　</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空家等対策計画を策定した市町村数：</a:t>
                      </a:r>
                      <a:r>
                        <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24</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a:t>
                      </a:r>
                      <a:r>
                        <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H30.3</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r>
              <a:tr h="370304">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○空家等の適切な維持管理や除却・利活用等が促進されるよう周知・啓発</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・「大阪の住まい活性化フォーラム」や市町村と連携して空家所有者向けセミナーを開催し、適正管理や利活用に関する普及啓発を実施</a:t>
                      </a: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消費者セミナー：</a:t>
                      </a:r>
                      <a:r>
                        <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17</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市町</a:t>
                      </a:r>
                      <a:r>
                        <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27</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回開催</a:t>
                      </a:r>
                      <a:r>
                        <a:rPr kumimoji="1" lang="ja-JP" altLang="en-US" sz="1050" u="sng" kern="1200" dirty="0" smtClean="0">
                          <a:solidFill>
                            <a:srgbClr val="FF0000"/>
                          </a:solidFill>
                          <a:effectLst/>
                          <a:latin typeface="HGPｺﾞｼｯｸM" panose="020B0600000000000000" pitchFamily="50" charset="-128"/>
                          <a:ea typeface="HGPｺﾞｼｯｸM" panose="020B0600000000000000" pitchFamily="50" charset="-128"/>
                          <a:cs typeface="+mn-cs"/>
                        </a:rPr>
                        <a:t>（</a:t>
                      </a:r>
                      <a:r>
                        <a:rPr kumimoji="1" lang="en-US" altLang="ja-JP" sz="1050" u="sng" kern="1200" dirty="0" smtClean="0">
                          <a:solidFill>
                            <a:srgbClr val="FF0000"/>
                          </a:solidFill>
                          <a:effectLst/>
                          <a:latin typeface="HGPｺﾞｼｯｸM" panose="020B0600000000000000" pitchFamily="50" charset="-128"/>
                          <a:ea typeface="HGPｺﾞｼｯｸM" panose="020B0600000000000000" pitchFamily="50" charset="-128"/>
                          <a:cs typeface="+mn-cs"/>
                        </a:rPr>
                        <a:t>H30.3</a:t>
                      </a:r>
                      <a:r>
                        <a:rPr kumimoji="1" lang="ja-JP" altLang="en-US" sz="1050" u="sng" kern="1200" dirty="0" smtClean="0">
                          <a:solidFill>
                            <a:srgbClr val="FF0000"/>
                          </a:solidFill>
                          <a:effectLst/>
                          <a:latin typeface="HGPｺﾞｼｯｸM" panose="020B0600000000000000" pitchFamily="50" charset="-128"/>
                          <a:ea typeface="HGPｺﾞｼｯｸM" panose="020B0600000000000000" pitchFamily="50" charset="-128"/>
                          <a:cs typeface="+mn-cs"/>
                        </a:rPr>
                        <a:t>）</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r>
              <a:tr h="374868">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○特定空家等の除却を促進するための措置等を国に働きかけ</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00000"/>
                        </a:lnSpc>
                        <a:spcBef>
                          <a:spcPts val="0"/>
                        </a:spcBef>
                        <a:spcAft>
                          <a:spcPts val="0"/>
                        </a:spcAft>
                        <a:buClrTx/>
                        <a:buSzTx/>
                        <a:buFontTx/>
                        <a:buNone/>
                        <a:tabLst/>
                        <a:defRPr/>
                      </a:pP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再掲</a:t>
                      </a:r>
                      <a:r>
                        <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旧耐震基準の空家を除却し、跡地の活用を促進する固定資産税軽減措置等について、国家要望を実施</a:t>
                      </a: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ct val="100000"/>
                        </a:lnSpc>
                        <a:spcBef>
                          <a:spcPts val="0"/>
                        </a:spcBef>
                        <a:spcAft>
                          <a:spcPts val="0"/>
                        </a:spcAft>
                      </a:pP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mpd="sng">
                      <a:noFill/>
                    </a:lnB>
                    <a:lnTlToBr w="12700" cmpd="sng">
                      <a:noFill/>
                      <a:prstDash val="solid"/>
                    </a:lnTlToBr>
                    <a:lnBlToTr w="12700" cmpd="sng">
                      <a:noFill/>
                      <a:prstDash val="solid"/>
                    </a:lnBlToTr>
                  </a:tcPr>
                </a:tc>
              </a:tr>
            </a:tbl>
          </a:graphicData>
        </a:graphic>
      </p:graphicFrame>
      <p:sp>
        <p:nvSpPr>
          <p:cNvPr id="21" name="テキスト ボックス 20"/>
          <p:cNvSpPr txBox="1"/>
          <p:nvPr/>
        </p:nvSpPr>
        <p:spPr>
          <a:xfrm>
            <a:off x="35496" y="525957"/>
            <a:ext cx="4093378" cy="242586"/>
          </a:xfrm>
          <a:prstGeom prst="roundRect">
            <a:avLst/>
          </a:prstGeom>
          <a:solidFill>
            <a:schemeClr val="bg1"/>
          </a:solidFill>
          <a:ln>
            <a:solidFill>
              <a:schemeClr val="tx1">
                <a:lumMod val="50000"/>
                <a:lumOff val="50000"/>
              </a:schemeClr>
            </a:solidFill>
          </a:ln>
        </p:spPr>
        <p:txBody>
          <a:bodyPr wrap="square" lIns="35996" tIns="35996" rIns="35996" bIns="35996" rtlCol="0" anchor="ctr">
            <a:noAutofit/>
          </a:bodyPr>
          <a:lstStyle/>
          <a:p>
            <a:r>
              <a:rPr lang="ja-JP" altLang="en-US" sz="1200" b="1" dirty="0">
                <a:latin typeface="HGPｺﾞｼｯｸM" panose="020B0600000000000000" pitchFamily="50" charset="-128"/>
                <a:ea typeface="HGPｺﾞｼｯｸM" panose="020B0600000000000000" pitchFamily="50" charset="-128"/>
              </a:rPr>
              <a:t>（１）災害に強い都市の形成</a:t>
            </a:r>
          </a:p>
        </p:txBody>
      </p:sp>
      <p:sp>
        <p:nvSpPr>
          <p:cNvPr id="7" name="スライド番号プレースホルダー 3"/>
          <p:cNvSpPr>
            <a:spLocks noGrp="1"/>
          </p:cNvSpPr>
          <p:nvPr>
            <p:ph type="sldNum" sz="quarter" idx="12"/>
          </p:nvPr>
        </p:nvSpPr>
        <p:spPr>
          <a:xfrm>
            <a:off x="8368281" y="6597352"/>
            <a:ext cx="775471" cy="270321"/>
          </a:xfrm>
        </p:spPr>
        <p:txBody>
          <a:bodyPr/>
          <a:lstStyle/>
          <a:p>
            <a:fld id="{6C81B660-91B5-4B89-8AE3-65DE466522A0}" type="slidenum">
              <a:rPr kumimoji="1" lang="ja-JP" altLang="en-US"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43</a:t>
            </a:fld>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Rectangle 1"/>
          <p:cNvSpPr>
            <a:spLocks noChangeArrowheads="1"/>
          </p:cNvSpPr>
          <p:nvPr/>
        </p:nvSpPr>
        <p:spPr bwMode="auto">
          <a:xfrm>
            <a:off x="0" y="1"/>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４</a:t>
            </a:r>
            <a:r>
              <a:rPr lang="ja-JP" altLang="en-US"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．安全を支える住まいと都市の実現</a:t>
            </a:r>
            <a:endPar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9935754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 8"/>
          <p:cNvGraphicFramePr>
            <a:graphicFrameLocks noGrp="1"/>
          </p:cNvGraphicFramePr>
          <p:nvPr>
            <p:extLst>
              <p:ext uri="{D42A27DB-BD31-4B8C-83A1-F6EECF244321}">
                <p14:modId xmlns:p14="http://schemas.microsoft.com/office/powerpoint/2010/main" val="1911323887"/>
              </p:ext>
            </p:extLst>
          </p:nvPr>
        </p:nvGraphicFramePr>
        <p:xfrm>
          <a:off x="145604" y="794003"/>
          <a:ext cx="8898657" cy="4893573"/>
        </p:xfrm>
        <a:graphic>
          <a:graphicData uri="http://schemas.openxmlformats.org/drawingml/2006/table">
            <a:tbl>
              <a:tblPr firstRow="1" bandRow="1">
                <a:tableStyleId>{5C22544A-7EE6-4342-B048-85BDC9FD1C3A}</a:tableStyleId>
              </a:tblPr>
              <a:tblGrid>
                <a:gridCol w="2698204"/>
                <a:gridCol w="6200453"/>
              </a:tblGrid>
              <a:tr h="129064">
                <a:tc>
                  <a:txBody>
                    <a:bodyPr/>
                    <a:lstStyle/>
                    <a:p>
                      <a:pPr algn="ctr">
                        <a:lnSpc>
                          <a:spcPct val="100000"/>
                        </a:lnSpc>
                        <a:spcBef>
                          <a:spcPts val="0"/>
                        </a:spcBef>
                        <a:spcAft>
                          <a:spcPts val="0"/>
                        </a:spcAft>
                      </a:pPr>
                      <a:r>
                        <a:rPr kumimoji="1" lang="ja-JP" altLang="en-US" sz="1050" u="none" dirty="0" smtClean="0">
                          <a:latin typeface="HGPｺﾞｼｯｸM" panose="020B0600000000000000" pitchFamily="50" charset="-128"/>
                          <a:ea typeface="HGPｺﾞｼｯｸM" panose="020B0600000000000000" pitchFamily="50" charset="-128"/>
                        </a:rPr>
                        <a:t>施策の方向性</a:t>
                      </a:r>
                      <a:endParaRPr kumimoji="1" lang="ja-JP" altLang="en-US" sz="1050" u="none" dirty="0">
                        <a:latin typeface="HGPｺﾞｼｯｸM" panose="020B0600000000000000" pitchFamily="50" charset="-128"/>
                        <a:ea typeface="HGPｺﾞｼｯｸM" panose="020B0600000000000000" pitchFamily="50" charset="-128"/>
                      </a:endParaRPr>
                    </a:p>
                  </a:txBody>
                  <a:tcPr marL="84406" marR="84406"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lnSpc>
                          <a:spcPct val="100000"/>
                        </a:lnSpc>
                        <a:spcBef>
                          <a:spcPts val="0"/>
                        </a:spcBef>
                        <a:spcAft>
                          <a:spcPts val="0"/>
                        </a:spcAft>
                      </a:pPr>
                      <a:r>
                        <a:rPr kumimoji="1" lang="ja-JP" altLang="en-US" sz="1050" u="none" dirty="0" smtClean="0">
                          <a:latin typeface="HGPｺﾞｼｯｸM" panose="020B0600000000000000" pitchFamily="50" charset="-128"/>
                          <a:ea typeface="HGPｺﾞｼｯｸM" panose="020B0600000000000000" pitchFamily="50" charset="-128"/>
                        </a:rPr>
                        <a:t>進捗状況（平成</a:t>
                      </a:r>
                      <a:r>
                        <a:rPr kumimoji="1" lang="en-US" altLang="ja-JP" sz="1050" u="none" dirty="0" smtClean="0">
                          <a:latin typeface="HGPｺﾞｼｯｸM" panose="020B0600000000000000" pitchFamily="50" charset="-128"/>
                          <a:ea typeface="HGPｺﾞｼｯｸM" panose="020B0600000000000000" pitchFamily="50" charset="-128"/>
                        </a:rPr>
                        <a:t>28</a:t>
                      </a:r>
                      <a:r>
                        <a:rPr kumimoji="1" lang="ja-JP" altLang="en-US" sz="1050" u="none" dirty="0" smtClean="0">
                          <a:latin typeface="HGPｺﾞｼｯｸM" panose="020B0600000000000000" pitchFamily="50" charset="-128"/>
                          <a:ea typeface="HGPｺﾞｼｯｸM" panose="020B0600000000000000" pitchFamily="50" charset="-128"/>
                        </a:rPr>
                        <a:t>年度～）</a:t>
                      </a:r>
                      <a:endParaRPr kumimoji="1" lang="ja-JP" altLang="en-US" sz="1050" u="none" dirty="0">
                        <a:latin typeface="HGPｺﾞｼｯｸM" panose="020B0600000000000000" pitchFamily="50" charset="-128"/>
                        <a:ea typeface="HGPｺﾞｼｯｸM" panose="020B0600000000000000" pitchFamily="50" charset="-128"/>
                      </a:endParaRPr>
                    </a:p>
                  </a:txBody>
                  <a:tcPr marL="84406" marR="84406" anchor="ctr">
                    <a:lnL w="12700" cmpd="sng">
                      <a:noFill/>
                    </a:lnL>
                    <a:lnR w="12700" cmpd="sng">
                      <a:noFill/>
                    </a:lnR>
                    <a:lnT w="12700" cmpd="sng">
                      <a:noFill/>
                    </a:lnT>
                    <a:lnB w="38100" cmpd="sng">
                      <a:noFill/>
                    </a:lnB>
                    <a:lnTlToBr w="12700" cmpd="sng">
                      <a:noFill/>
                      <a:prstDash val="solid"/>
                    </a:lnTlToBr>
                    <a:lnBlToTr w="12700" cmpd="sng">
                      <a:noFill/>
                      <a:prstDash val="solid"/>
                    </a:lnBlToTr>
                  </a:tcPr>
                </a:tc>
              </a:tr>
              <a:tr h="151289">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b="1" u="sng" kern="1200" dirty="0" smtClean="0">
                          <a:solidFill>
                            <a:schemeClr val="tx1"/>
                          </a:solidFill>
                          <a:effectLst/>
                          <a:latin typeface="HGPｺﾞｼｯｸM" panose="020B0600000000000000" pitchFamily="50" charset="-128"/>
                          <a:ea typeface="HGPｺﾞｼｯｸM" panose="020B0600000000000000" pitchFamily="50" charset="-128"/>
                          <a:cs typeface="+mn-cs"/>
                        </a:rPr>
                        <a:t>①民間住宅・建築物の耐震化の促進</a:t>
                      </a:r>
                      <a:endParaRPr kumimoji="1" lang="en-US" altLang="ja-JP" sz="1050" b="1" u="sng"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00000"/>
                        </a:lnSpc>
                        <a:spcBef>
                          <a:spcPts val="0"/>
                        </a:spcBef>
                        <a:spcAft>
                          <a:spcPts val="0"/>
                        </a:spcAft>
                        <a:buClrTx/>
                        <a:buSzTx/>
                        <a:buFontTx/>
                        <a:buNone/>
                        <a:tabLst/>
                        <a:defRPr/>
                      </a:pP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38100" cmpd="sng">
                      <a:noFill/>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38100" cmpd="sng">
                      <a:noFill/>
                    </a:lnT>
                    <a:lnB w="12700" cap="flat" cmpd="sng" algn="ctr">
                      <a:noFill/>
                      <a:prstDash val="dash"/>
                      <a:round/>
                      <a:headEnd type="none" w="med" len="med"/>
                      <a:tailEnd type="none" w="med" len="med"/>
                    </a:lnB>
                    <a:lnTlToBr w="12700" cmpd="sng">
                      <a:noFill/>
                      <a:prstDash val="solid"/>
                    </a:lnTlToBr>
                    <a:lnBlToTr w="12700" cmpd="sng">
                      <a:noFill/>
                      <a:prstDash val="solid"/>
                    </a:lnBlToTr>
                  </a:tcPr>
                </a:tc>
              </a:tr>
              <a:tr h="243865">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○府民が耐震化の知識を深めるきっかけとなるよう、確実な普及啓発を実施</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・市町村と連携し、建物所有者へ補助制度を活用した耐震化の働きかけを個別訪問やダイレクトメール等により実施</a:t>
                      </a: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実施戸数：</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平成</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28</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年度</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７万戸、</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平成</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29</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年度</a:t>
                      </a:r>
                      <a:r>
                        <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7</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万戸</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r>
              <a:tr h="320437">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○府民によるリフォーム事業者選定等を支援する「大阪府住宅リフォームマイスター制度」の活用による情報提供</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再掲</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大阪府リフォームマイスター制度推進協議会</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HP</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において、一定の基準を満たしたリフォーム事業者の情報提供を実施　</a:t>
                      </a: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r>
              <a:tr h="325001">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○建物全体の耐震改修が困難な場合の最低限生命を守る改修等を促進</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00000"/>
                        </a:lnSpc>
                        <a:spcBef>
                          <a:spcPts val="0"/>
                        </a:spcBef>
                        <a:spcAft>
                          <a:spcPts val="0"/>
                        </a:spcAft>
                        <a:buClrTx/>
                        <a:buSzTx/>
                        <a:buFontTx/>
                        <a:buNone/>
                        <a:tabLst/>
                        <a:defRPr/>
                      </a:pP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・耐震化普及啓発のフォーラムやイベント等の機会を捉え、建物の一部を改修する部分改修や一部屋だけを耐震化する耐震シェルターの設置など、最低限生命を守る改修等について働きかけを実施</a:t>
                      </a: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シェルター改修補助制度を設けている市町村：</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35/43】</a:t>
                      </a: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r>
              <a:tr h="473581">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○優先的に耐震化が必要な地区での重点的な取組みを進め、さらに他地区への展開により効率的・効果的な耐震化を促進</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・旧耐震住宅が集中する地区等を耐震化取組モデル地区として抽出し、ワークショップ開催など地域への働きかけを実施</a:t>
                      </a: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平成</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28</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年度：寝屋川市、大阪狭山市　平成</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29</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年度：吹田市、寝屋川市</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endParaRPr kumimoji="1" lang="en-US" altLang="zh-CN"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r>
              <a:tr h="766177">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○病院や学校など公共性の高い建築物や災害時に避難所とできるホテル・旅館などの耐震化を促進</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・平成</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28</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年度に制度化した耐震改修補助を活用し、病院や学校、災害時に避難者を受け入れる協定などを市と締結したホテル・旅館などの耐震化を促進</a:t>
                      </a: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ct val="100000"/>
                        </a:lnSpc>
                        <a:spcBef>
                          <a:spcPts val="0"/>
                        </a:spcBef>
                        <a:spcAft>
                          <a:spcPts val="0"/>
                        </a:spcAft>
                      </a:pPr>
                      <a:r>
                        <a:rPr kumimoji="1" lang="ja-JP" altLang="en-US" sz="1050" strike="noStrik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・平成</a:t>
                      </a:r>
                      <a:r>
                        <a:rPr kumimoji="1" lang="en-US" altLang="ja-JP" sz="1050" strike="noStrik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28</a:t>
                      </a:r>
                      <a:r>
                        <a:rPr kumimoji="1" lang="ja-JP" altLang="en-US" sz="1050" strike="noStrik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年度に、業界団体を通じ建物所有者に対し補助制度の紹介、耐震化の働きかけを実施</a:t>
                      </a:r>
                      <a:endParaRPr kumimoji="1" lang="en-US" altLang="ja-JP" sz="1050" strike="noStrik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ct val="100000"/>
                        </a:lnSpc>
                        <a:spcBef>
                          <a:spcPts val="0"/>
                        </a:spcBef>
                        <a:spcAft>
                          <a:spcPts val="0"/>
                        </a:spcAft>
                      </a:pPr>
                      <a:r>
                        <a:rPr kumimoji="1" lang="ja-JP" altLang="en-US" sz="1050" strike="noStrike"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a:t>
                      </a:r>
                      <a:r>
                        <a:rPr kumimoji="1" lang="ja-JP" altLang="en-US" sz="1050" u="sng" strike="noStrike"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平成</a:t>
                      </a:r>
                      <a:r>
                        <a:rPr kumimoji="1" lang="en-US" altLang="ja-JP" sz="1050" u="sng" strike="noStrike"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29</a:t>
                      </a:r>
                      <a:r>
                        <a:rPr kumimoji="1" lang="ja-JP" altLang="en-US" sz="1050" u="sng" strike="noStrike"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年度に市町村との連携会議を３回開催し、建物所有者に対し</a:t>
                      </a:r>
                      <a:r>
                        <a:rPr kumimoji="1" lang="en-US" altLang="ja-JP" sz="1050" u="sng" strike="noStrike"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DM</a:t>
                      </a:r>
                      <a:r>
                        <a:rPr kumimoji="1" lang="ja-JP" altLang="en-US" sz="1050" u="sng" strike="noStrike"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や個別訪問などによる耐震化の働きかけを実施するよう所管行政庁に要請</a:t>
                      </a:r>
                      <a:endParaRPr kumimoji="1" lang="en-US" altLang="ja-JP" sz="1050" u="sng" strike="noStrike" kern="1200" baseline="0" dirty="0" smtClean="0">
                        <a:solidFill>
                          <a:srgbClr val="FF0000"/>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r>
              <a:tr h="1053093">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○長周期地震動による既存の超高層建築物の安全性を確保</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00000"/>
                        </a:lnSpc>
                        <a:spcBef>
                          <a:spcPts val="0"/>
                        </a:spcBef>
                        <a:spcAft>
                          <a:spcPts val="0"/>
                        </a:spcAft>
                        <a:buClrTx/>
                        <a:buSzTx/>
                        <a:buFontTx/>
                        <a:buNone/>
                        <a:tabLst/>
                        <a:defRPr/>
                      </a:pP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・既存建築物については、国土交通省から示された「超高層建築物等における南海トラフ沿いの巨大地震による長周期地震動対策について」（</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H28.6.24</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）を踏まえ、既存建築物の所有者等に対し、関係行政庁と連携し、安全性の検証</a:t>
                      </a:r>
                      <a:r>
                        <a:rPr kumimoji="1" lang="ja-JP" altLang="en-US" sz="1050" b="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及び補助制度を活用した対策を</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行うよう働きかけ</a:t>
                      </a:r>
                      <a:r>
                        <a:rPr kumimoji="1" lang="ja-JP" altLang="en-US" sz="1050" b="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を実施</a:t>
                      </a: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対象：府域全体　約</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350</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棟　うち、府所管行政庁分　６棟</a:t>
                      </a:r>
                    </a:p>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府所管行政庁分６棟：</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平成</a:t>
                      </a:r>
                      <a:r>
                        <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28</a:t>
                      </a:r>
                      <a:r>
                        <a:rPr kumimoji="1" lang="ja-JP" altLang="en-US" sz="1050" u="sng" kern="1200" baseline="0" dirty="0" err="1" smtClean="0">
                          <a:solidFill>
                            <a:srgbClr val="FF0000"/>
                          </a:solidFill>
                          <a:effectLst/>
                          <a:latin typeface="HGPｺﾞｼｯｸM" panose="020B0600000000000000" pitchFamily="50" charset="-128"/>
                          <a:ea typeface="HGPｺﾞｼｯｸM" panose="020B0600000000000000" pitchFamily="50" charset="-128"/>
                          <a:cs typeface="+mn-cs"/>
                        </a:rPr>
                        <a:t>、</a:t>
                      </a:r>
                      <a:r>
                        <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29</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年度</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戸別訪問を実施、うち１棟については、再検証の結果対策不要と判明</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endPar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0" name="テキスト ボックス 9"/>
          <p:cNvSpPr txBox="1"/>
          <p:nvPr/>
        </p:nvSpPr>
        <p:spPr>
          <a:xfrm>
            <a:off x="35496" y="500331"/>
            <a:ext cx="4093378" cy="242586"/>
          </a:xfrm>
          <a:prstGeom prst="roundRect">
            <a:avLst/>
          </a:prstGeom>
          <a:solidFill>
            <a:schemeClr val="bg1"/>
          </a:solidFill>
          <a:ln>
            <a:solidFill>
              <a:schemeClr val="tx1">
                <a:lumMod val="50000"/>
                <a:lumOff val="50000"/>
              </a:schemeClr>
            </a:solidFill>
          </a:ln>
        </p:spPr>
        <p:txBody>
          <a:bodyPr wrap="square" lIns="35996" tIns="35996" rIns="35996" bIns="35996" rtlCol="0" anchor="ctr">
            <a:noAutofit/>
          </a:bodyPr>
          <a:lstStyle/>
          <a:p>
            <a:r>
              <a:rPr lang="ja-JP" altLang="en-US" sz="1200" b="1" dirty="0">
                <a:latin typeface="HGPｺﾞｼｯｸM" panose="020B0600000000000000" pitchFamily="50" charset="-128"/>
                <a:ea typeface="HGPｺﾞｼｯｸM" panose="020B0600000000000000" pitchFamily="50" charset="-128"/>
              </a:rPr>
              <a:t>（２）住宅・建築物の耐震化</a:t>
            </a:r>
          </a:p>
        </p:txBody>
      </p:sp>
      <p:sp>
        <p:nvSpPr>
          <p:cNvPr id="7" name="スライド番号プレースホルダー 3"/>
          <p:cNvSpPr>
            <a:spLocks noGrp="1"/>
          </p:cNvSpPr>
          <p:nvPr>
            <p:ph type="sldNum" sz="quarter" idx="12"/>
          </p:nvPr>
        </p:nvSpPr>
        <p:spPr>
          <a:xfrm>
            <a:off x="8368281" y="6597352"/>
            <a:ext cx="775471" cy="270321"/>
          </a:xfrm>
        </p:spPr>
        <p:txBody>
          <a:bodyPr/>
          <a:lstStyle/>
          <a:p>
            <a:fld id="{6C81B660-91B5-4B89-8AE3-65DE466522A0}" type="slidenum">
              <a:rPr kumimoji="1" lang="ja-JP" altLang="en-US"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44</a:t>
            </a:fld>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Rectangle 1"/>
          <p:cNvSpPr>
            <a:spLocks noChangeArrowheads="1"/>
          </p:cNvSpPr>
          <p:nvPr/>
        </p:nvSpPr>
        <p:spPr bwMode="auto">
          <a:xfrm>
            <a:off x="0" y="1"/>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４</a:t>
            </a:r>
            <a:r>
              <a:rPr lang="ja-JP" altLang="en-US"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．安全を支える住まいと都市の実現</a:t>
            </a:r>
            <a:endPar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03413225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 8"/>
          <p:cNvGraphicFramePr>
            <a:graphicFrameLocks noGrp="1"/>
          </p:cNvGraphicFramePr>
          <p:nvPr>
            <p:extLst>
              <p:ext uri="{D42A27DB-BD31-4B8C-83A1-F6EECF244321}">
                <p14:modId xmlns:p14="http://schemas.microsoft.com/office/powerpoint/2010/main" val="3298601737"/>
              </p:ext>
            </p:extLst>
          </p:nvPr>
        </p:nvGraphicFramePr>
        <p:xfrm>
          <a:off x="145604" y="771520"/>
          <a:ext cx="8898657" cy="3017520"/>
        </p:xfrm>
        <a:graphic>
          <a:graphicData uri="http://schemas.openxmlformats.org/drawingml/2006/table">
            <a:tbl>
              <a:tblPr firstRow="1" bandRow="1">
                <a:tableStyleId>{5C22544A-7EE6-4342-B048-85BDC9FD1C3A}</a:tableStyleId>
              </a:tblPr>
              <a:tblGrid>
                <a:gridCol w="2698204"/>
                <a:gridCol w="6200453"/>
              </a:tblGrid>
              <a:tr h="129064">
                <a:tc>
                  <a:txBody>
                    <a:bodyPr/>
                    <a:lstStyle/>
                    <a:p>
                      <a:pPr algn="ctr">
                        <a:lnSpc>
                          <a:spcPct val="100000"/>
                        </a:lnSpc>
                        <a:spcBef>
                          <a:spcPts val="0"/>
                        </a:spcBef>
                        <a:spcAft>
                          <a:spcPts val="0"/>
                        </a:spcAft>
                      </a:pPr>
                      <a:r>
                        <a:rPr kumimoji="1" lang="ja-JP" altLang="en-US" sz="1050" u="none" dirty="0" smtClean="0">
                          <a:latin typeface="HGPｺﾞｼｯｸM" panose="020B0600000000000000" pitchFamily="50" charset="-128"/>
                          <a:ea typeface="HGPｺﾞｼｯｸM" panose="020B0600000000000000" pitchFamily="50" charset="-128"/>
                        </a:rPr>
                        <a:t>施策の方向性</a:t>
                      </a:r>
                      <a:endParaRPr kumimoji="1" lang="ja-JP" altLang="en-US" sz="1050" u="none" dirty="0">
                        <a:latin typeface="HGPｺﾞｼｯｸM" panose="020B0600000000000000" pitchFamily="50" charset="-128"/>
                        <a:ea typeface="HGPｺﾞｼｯｸM" panose="020B0600000000000000" pitchFamily="50" charset="-128"/>
                      </a:endParaRPr>
                    </a:p>
                  </a:txBody>
                  <a:tcPr marL="84406" marR="84406"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lnSpc>
                          <a:spcPct val="100000"/>
                        </a:lnSpc>
                        <a:spcBef>
                          <a:spcPts val="0"/>
                        </a:spcBef>
                        <a:spcAft>
                          <a:spcPts val="0"/>
                        </a:spcAft>
                      </a:pPr>
                      <a:r>
                        <a:rPr kumimoji="1" lang="ja-JP" altLang="en-US" sz="1050" u="none" dirty="0" smtClean="0">
                          <a:latin typeface="HGPｺﾞｼｯｸM" panose="020B0600000000000000" pitchFamily="50" charset="-128"/>
                          <a:ea typeface="HGPｺﾞｼｯｸM" panose="020B0600000000000000" pitchFamily="50" charset="-128"/>
                        </a:rPr>
                        <a:t>進捗状況（平成</a:t>
                      </a:r>
                      <a:r>
                        <a:rPr kumimoji="1" lang="en-US" altLang="ja-JP" sz="1050" u="none" dirty="0" smtClean="0">
                          <a:latin typeface="HGPｺﾞｼｯｸM" panose="020B0600000000000000" pitchFamily="50" charset="-128"/>
                          <a:ea typeface="HGPｺﾞｼｯｸM" panose="020B0600000000000000" pitchFamily="50" charset="-128"/>
                        </a:rPr>
                        <a:t>28</a:t>
                      </a:r>
                      <a:r>
                        <a:rPr kumimoji="1" lang="ja-JP" altLang="en-US" sz="1050" u="none" dirty="0" smtClean="0">
                          <a:latin typeface="HGPｺﾞｼｯｸM" panose="020B0600000000000000" pitchFamily="50" charset="-128"/>
                          <a:ea typeface="HGPｺﾞｼｯｸM" panose="020B0600000000000000" pitchFamily="50" charset="-128"/>
                        </a:rPr>
                        <a:t>年度～）</a:t>
                      </a:r>
                      <a:endParaRPr kumimoji="1" lang="ja-JP" altLang="en-US" sz="1050" u="none" dirty="0">
                        <a:latin typeface="HGPｺﾞｼｯｸM" panose="020B0600000000000000" pitchFamily="50" charset="-128"/>
                        <a:ea typeface="HGPｺﾞｼｯｸM" panose="020B0600000000000000" pitchFamily="50" charset="-128"/>
                      </a:endParaRPr>
                    </a:p>
                  </a:txBody>
                  <a:tcPr marL="84406" marR="84406" anchor="ctr">
                    <a:lnL w="12700" cmpd="sng">
                      <a:noFill/>
                    </a:lnL>
                    <a:lnR w="12700" cmpd="sng">
                      <a:noFill/>
                    </a:lnR>
                    <a:lnT w="12700" cmpd="sng">
                      <a:noFill/>
                    </a:lnT>
                    <a:lnB w="38100" cmpd="sng">
                      <a:noFill/>
                    </a:lnB>
                    <a:lnTlToBr w="12700" cmpd="sng">
                      <a:noFill/>
                      <a:prstDash val="solid"/>
                    </a:lnTlToBr>
                    <a:lnBlToTr w="12700" cmpd="sng">
                      <a:noFill/>
                      <a:prstDash val="solid"/>
                    </a:lnBlToTr>
                  </a:tcPr>
                </a:tc>
              </a:tr>
              <a:tr h="151289">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b="1" u="sng" kern="1200" dirty="0" smtClean="0">
                          <a:solidFill>
                            <a:schemeClr val="tx1"/>
                          </a:solidFill>
                          <a:effectLst/>
                          <a:latin typeface="HGPｺﾞｼｯｸM" panose="020B0600000000000000" pitchFamily="50" charset="-128"/>
                          <a:ea typeface="HGPｺﾞｼｯｸM" panose="020B0600000000000000" pitchFamily="50" charset="-128"/>
                          <a:cs typeface="+mn-cs"/>
                        </a:rPr>
                        <a:t>②公共住宅・建築物の耐震化の促進</a:t>
                      </a:r>
                      <a:endParaRPr kumimoji="1" lang="en-US" altLang="ja-JP" sz="1050" b="1" u="sng"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00000"/>
                        </a:lnSpc>
                        <a:spcBef>
                          <a:spcPts val="0"/>
                        </a:spcBef>
                        <a:spcAft>
                          <a:spcPts val="0"/>
                        </a:spcAft>
                        <a:buClrTx/>
                        <a:buSzTx/>
                        <a:buFontTx/>
                        <a:buNone/>
                        <a:tabLst/>
                        <a:defRPr/>
                      </a:pP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38100" cmpd="sng">
                      <a:noFill/>
                    </a:lnT>
                    <a:lnB w="12700" cmpd="sng">
                      <a:noFill/>
                    </a:lnB>
                    <a:lnTlToBr w="12700" cmpd="sng">
                      <a:noFill/>
                      <a:prstDash val="solid"/>
                    </a:lnTlToBr>
                    <a:lnBlToTr w="12700" cmpd="sng">
                      <a:noFill/>
                      <a:prstDash val="solid"/>
                    </a:lnBlToTr>
                  </a:tcPr>
                </a:tc>
              </a:tr>
              <a:tr h="800100">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○府有建築物の耐震化の推進</a:t>
                      </a: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○国等の基準に基づき庁舎等を耐震化するとともに、天井等の脱落防止対策など２次構造部材などの耐震化を推進</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・「新・府有建築物耐震化実施方針」（</a:t>
                      </a:r>
                      <a:r>
                        <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H28.8</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策定</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）に基づき、耐震化を推進</a:t>
                      </a: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府有建築物全体の耐震化率：</a:t>
                      </a:r>
                      <a:r>
                        <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90.1%</a:t>
                      </a:r>
                      <a:r>
                        <a:rPr kumimoji="1" lang="ja-JP" altLang="en-US" sz="1050" kern="1200" baseline="0" dirty="0" err="1"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うち災害時に重要な機能を果たす建築物：</a:t>
                      </a:r>
                      <a:r>
                        <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99.7</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p>
                    <a:p>
                      <a:pPr marL="92075" indent="-92075" algn="l">
                        <a:lnSpc>
                          <a:spcPct val="100000"/>
                        </a:lnSpc>
                        <a:spcBef>
                          <a:spcPts val="0"/>
                        </a:spcBef>
                        <a:spcAft>
                          <a:spcPts val="0"/>
                        </a:spcAft>
                      </a:pP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mpd="sng">
                      <a:noFill/>
                    </a:lnT>
                    <a:lnB w="12700" cmpd="sng">
                      <a:noFill/>
                    </a:lnB>
                    <a:lnTlToBr w="12700" cmpd="sng">
                      <a:noFill/>
                      <a:prstDash val="solid"/>
                    </a:lnTlToBr>
                    <a:lnBlToTr w="12700" cmpd="sng">
                      <a:noFill/>
                      <a:prstDash val="solid"/>
                    </a:lnBlToTr>
                  </a:tcPr>
                </a:tc>
              </a:tr>
              <a:tr h="379869">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○府営住宅の耐震化</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00000"/>
                        </a:lnSpc>
                        <a:spcBef>
                          <a:spcPts val="0"/>
                        </a:spcBef>
                        <a:spcAft>
                          <a:spcPts val="0"/>
                        </a:spcAft>
                        <a:buClrTx/>
                        <a:buSzTx/>
                        <a:buFontTx/>
                        <a:buNone/>
                        <a:tabLst/>
                        <a:defRPr/>
                      </a:pP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r>
                        <a:rPr kumimoji="1" lang="ja-JP" altLang="en-US"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・府営住宅の</a:t>
                      </a:r>
                      <a:r>
                        <a:rPr kumimoji="1" lang="en-US" altLang="ja-JP"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H37</a:t>
                      </a:r>
                      <a:r>
                        <a:rPr kumimoji="1" lang="ja-JP" altLang="en-US"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年度末</a:t>
                      </a:r>
                      <a:r>
                        <a:rPr kumimoji="1" lang="en-US" altLang="ja-JP"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98%</a:t>
                      </a:r>
                      <a:r>
                        <a:rPr kumimoji="1" lang="ja-JP" altLang="en-US"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以上の目標達成に向けて、建替え、耐震改修等により耐震化を推進</a:t>
                      </a:r>
                      <a:endParaRPr kumimoji="1" lang="en-US" altLang="ja-JP"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endParaRPr>
                    </a:p>
                    <a:p>
                      <a:pPr marL="92075" indent="-92075" algn="l">
                        <a:lnSpc>
                          <a:spcPct val="100000"/>
                        </a:lnSpc>
                        <a:spcBef>
                          <a:spcPts val="0"/>
                        </a:spcBef>
                        <a:spcAft>
                          <a:spcPts val="0"/>
                        </a:spcAft>
                      </a:pPr>
                      <a:r>
                        <a:rPr kumimoji="1" lang="ja-JP" altLang="en-US"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　　</a:t>
                      </a:r>
                      <a:r>
                        <a:rPr kumimoji="1" lang="en-US" altLang="ja-JP" sz="1050" b="0" i="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a:t>
                      </a:r>
                      <a:r>
                        <a:rPr kumimoji="1" lang="ja-JP" altLang="en-US" sz="1050" b="0" i="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建替え：</a:t>
                      </a:r>
                      <a:r>
                        <a:rPr kumimoji="1" lang="en-US" altLang="ja-JP" sz="1050" b="0" i="0" u="sng" kern="1200" baseline="0" dirty="0" smtClean="0">
                          <a:solidFill>
                            <a:srgbClr val="FF0000"/>
                          </a:solidFill>
                          <a:effectLst/>
                          <a:uFill>
                            <a:solidFill>
                              <a:srgbClr val="FF0000"/>
                            </a:solidFill>
                          </a:uFill>
                          <a:latin typeface="HGPｺﾞｼｯｸM" panose="020B0600000000000000" pitchFamily="50" charset="-128"/>
                          <a:ea typeface="HGPｺﾞｼｯｸM" panose="020B0600000000000000" pitchFamily="50" charset="-128"/>
                          <a:cs typeface="+mn-cs"/>
                        </a:rPr>
                        <a:t>2,957</a:t>
                      </a:r>
                      <a:r>
                        <a:rPr kumimoji="1" lang="ja-JP" altLang="en-US" sz="1050" b="0" i="0" u="sng" kern="1200" baseline="0" dirty="0" smtClean="0">
                          <a:solidFill>
                            <a:srgbClr val="FF0000"/>
                          </a:solidFill>
                          <a:effectLst/>
                          <a:uFill>
                            <a:solidFill>
                              <a:srgbClr val="FF0000"/>
                            </a:solidFill>
                          </a:uFill>
                          <a:latin typeface="HGPｺﾞｼｯｸM" panose="020B0600000000000000" pitchFamily="50" charset="-128"/>
                          <a:ea typeface="HGPｺﾞｼｯｸM" panose="020B0600000000000000" pitchFamily="50" charset="-128"/>
                          <a:cs typeface="+mn-cs"/>
                        </a:rPr>
                        <a:t>戸</a:t>
                      </a:r>
                      <a:r>
                        <a:rPr kumimoji="1" lang="ja-JP" altLang="en-US" sz="1050" b="0" i="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着工、耐震改修：</a:t>
                      </a:r>
                      <a:r>
                        <a:rPr kumimoji="1" lang="en-US" altLang="ja-JP" sz="1050" b="0" i="0" u="sng" kern="1200" baseline="0" dirty="0" smtClean="0">
                          <a:solidFill>
                            <a:srgbClr val="FF0000"/>
                          </a:solidFill>
                          <a:effectLst/>
                          <a:uFill>
                            <a:solidFill>
                              <a:srgbClr val="FF0000"/>
                            </a:solidFill>
                          </a:uFill>
                          <a:latin typeface="HGPｺﾞｼｯｸM" panose="020B0600000000000000" pitchFamily="50" charset="-128"/>
                          <a:ea typeface="HGPｺﾞｼｯｸM" panose="020B0600000000000000" pitchFamily="50" charset="-128"/>
                          <a:cs typeface="+mn-cs"/>
                        </a:rPr>
                        <a:t>2,738</a:t>
                      </a:r>
                      <a:r>
                        <a:rPr kumimoji="1" lang="ja-JP" altLang="en-US" sz="1050" b="0" i="0" u="sng" strike="noStrike" kern="1200" baseline="0" dirty="0" smtClean="0">
                          <a:solidFill>
                            <a:srgbClr val="FF0000"/>
                          </a:solidFill>
                          <a:effectLst/>
                          <a:uFill>
                            <a:solidFill>
                              <a:srgbClr val="FF0000"/>
                            </a:solidFill>
                          </a:uFill>
                          <a:latin typeface="HGPｺﾞｼｯｸM" panose="020B0600000000000000" pitchFamily="50" charset="-128"/>
                          <a:ea typeface="HGPｺﾞｼｯｸM" panose="020B0600000000000000" pitchFamily="50" charset="-128"/>
                          <a:cs typeface="+mn-cs"/>
                        </a:rPr>
                        <a:t>戸</a:t>
                      </a:r>
                      <a:r>
                        <a:rPr kumimoji="1" lang="ja-JP" altLang="en-US" sz="1050" b="0" i="0" u="none" strike="noStrik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着工、</a:t>
                      </a:r>
                      <a:r>
                        <a:rPr kumimoji="1" lang="ja-JP" altLang="en-US"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府営住宅の耐震化率</a:t>
                      </a:r>
                      <a:r>
                        <a:rPr kumimoji="1" lang="ja-JP" altLang="en-US" sz="1050" u="none" kern="1200" baseline="0" dirty="0" smtClean="0">
                          <a:solidFill>
                            <a:srgbClr val="FF0000"/>
                          </a:solidFill>
                          <a:effectLst/>
                          <a:uFill>
                            <a:solidFill>
                              <a:srgbClr val="FF0000"/>
                            </a:solidFill>
                          </a:uFill>
                          <a:latin typeface="HGPｺﾞｼｯｸM" panose="020B0600000000000000" pitchFamily="50" charset="-128"/>
                          <a:ea typeface="HGPｺﾞｼｯｸM" panose="020B0600000000000000" pitchFamily="50" charset="-128"/>
                          <a:cs typeface="+mn-cs"/>
                        </a:rPr>
                        <a:t>（</a:t>
                      </a:r>
                      <a:r>
                        <a:rPr kumimoji="1" lang="en-US" altLang="ja-JP" sz="1050" u="sng" kern="1200" baseline="0" dirty="0" smtClean="0">
                          <a:solidFill>
                            <a:srgbClr val="FF0000"/>
                          </a:solidFill>
                          <a:effectLst/>
                          <a:uFill>
                            <a:solidFill>
                              <a:srgbClr val="FF0000"/>
                            </a:solidFill>
                          </a:uFill>
                          <a:latin typeface="HGPｺﾞｼｯｸM" panose="020B0600000000000000" pitchFamily="50" charset="-128"/>
                          <a:ea typeface="HGPｺﾞｼｯｸM" panose="020B0600000000000000" pitchFamily="50" charset="-128"/>
                          <a:cs typeface="+mn-cs"/>
                        </a:rPr>
                        <a:t>H29</a:t>
                      </a:r>
                      <a:r>
                        <a:rPr kumimoji="1" lang="ja-JP" altLang="en-US"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年度末）：</a:t>
                      </a:r>
                      <a:r>
                        <a:rPr kumimoji="1" lang="en-US" altLang="ja-JP" sz="1050" u="sng" kern="1200" baseline="0" dirty="0" smtClean="0">
                          <a:solidFill>
                            <a:srgbClr val="FF0000"/>
                          </a:solidFill>
                          <a:effectLst/>
                          <a:uFill>
                            <a:solidFill>
                              <a:srgbClr val="FF0000"/>
                            </a:solidFill>
                          </a:uFill>
                          <a:latin typeface="HGPｺﾞｼｯｸM" panose="020B0600000000000000" pitchFamily="50" charset="-128"/>
                          <a:ea typeface="HGPｺﾞｼｯｸM" panose="020B0600000000000000" pitchFamily="50" charset="-128"/>
                          <a:cs typeface="+mn-cs"/>
                        </a:rPr>
                        <a:t>88.2</a:t>
                      </a:r>
                      <a:r>
                        <a:rPr kumimoji="1" lang="ja-JP" altLang="en-US" sz="1050" u="sng" kern="1200" baseline="0" dirty="0" smtClean="0">
                          <a:solidFill>
                            <a:srgbClr val="FF0000"/>
                          </a:solidFill>
                          <a:effectLst/>
                          <a:uFill>
                            <a:solidFill>
                              <a:srgbClr val="FF0000"/>
                            </a:solidFill>
                          </a:uFill>
                          <a:latin typeface="HGPｺﾞｼｯｸM" panose="020B0600000000000000" pitchFamily="50" charset="-128"/>
                          <a:ea typeface="HGPｺﾞｼｯｸM" panose="020B0600000000000000" pitchFamily="50" charset="-128"/>
                          <a:cs typeface="+mn-cs"/>
                        </a:rPr>
                        <a:t>％</a:t>
                      </a:r>
                      <a:r>
                        <a:rPr kumimoji="1" lang="en-US" altLang="ja-JP"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a:t>
                      </a:r>
                    </a:p>
                  </a:txBody>
                  <a:tcPr marL="84406" marR="84406">
                    <a:lnL w="12700" cmpd="sng">
                      <a:noFill/>
                    </a:lnL>
                    <a:lnR w="12700" cmpd="sng">
                      <a:noFill/>
                    </a:lnR>
                    <a:lnT w="12700" cmpd="sng">
                      <a:noFill/>
                    </a:lnT>
                    <a:lnB w="12700" cmpd="sng">
                      <a:noFill/>
                    </a:lnB>
                    <a:lnTlToBr w="12700" cmpd="sng">
                      <a:noFill/>
                      <a:prstDash val="solid"/>
                    </a:lnTlToBr>
                    <a:lnBlToTr w="12700" cmpd="sng">
                      <a:noFill/>
                      <a:prstDash val="solid"/>
                    </a:lnBlToTr>
                  </a:tcPr>
                </a:tc>
              </a:tr>
              <a:tr h="328429">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○市町村が保有する建築物の耐震化が行われるよう、市町村に働きかけ</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00000"/>
                        </a:lnSpc>
                        <a:spcBef>
                          <a:spcPts val="0"/>
                        </a:spcBef>
                        <a:spcAft>
                          <a:spcPts val="0"/>
                        </a:spcAft>
                        <a:buClrTx/>
                        <a:buSzTx/>
                        <a:buFontTx/>
                        <a:buNone/>
                        <a:tabLst/>
                        <a:defRPr/>
                      </a:pP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・各市町村が保有する建築物の耐震化を促進するため、市町村会議を</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5</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回（平成</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28</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年度</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3</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回、平成</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29</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年度</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2</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回）開催し、市町村へ働きかけを実施</a:t>
                      </a: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ct val="100000"/>
                        </a:lnSpc>
                        <a:spcBef>
                          <a:spcPts val="0"/>
                        </a:spcBef>
                        <a:spcAft>
                          <a:spcPts val="0"/>
                        </a:spcAft>
                      </a:pP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mpd="sng">
                      <a:noFill/>
                    </a:lnT>
                    <a:lnB w="12700" cmpd="sng">
                      <a:noFill/>
                    </a:lnB>
                    <a:lnTlToBr w="12700" cmpd="sng">
                      <a:noFill/>
                      <a:prstDash val="solid"/>
                    </a:lnTlToBr>
                    <a:lnBlToTr w="12700" cmpd="sng">
                      <a:noFill/>
                      <a:prstDash val="solid"/>
                    </a:lnBlToTr>
                  </a:tcPr>
                </a:tc>
              </a:tr>
              <a:tr h="549017">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○市町営住宅をはじめとした公的賃貸住宅の耐震化が図られるよう、各住宅供給主体へ働きかけ</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・市町営住宅の耐震状況や予定を把握し、公共建築物等の耐震化</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90%</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の目標</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達成に向</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けて耐震化を進めるよう、指導・助言を実施　　</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市町営住宅の耐震化率</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76%</a:t>
                      </a:r>
                      <a:r>
                        <a:rPr kumimoji="1" lang="ja-JP" altLang="en-US" sz="1050" kern="1200" baseline="0" dirty="0" err="1"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耐震改修：</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4</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市</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123</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戸着工</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p>
                  </a:txBody>
                  <a:tcPr marL="84406" marR="84406">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0" name="テキスト ボックス 9"/>
          <p:cNvSpPr txBox="1"/>
          <p:nvPr/>
        </p:nvSpPr>
        <p:spPr>
          <a:xfrm>
            <a:off x="35496" y="500331"/>
            <a:ext cx="4093378" cy="242586"/>
          </a:xfrm>
          <a:prstGeom prst="roundRect">
            <a:avLst/>
          </a:prstGeom>
          <a:solidFill>
            <a:schemeClr val="bg1"/>
          </a:solidFill>
          <a:ln>
            <a:solidFill>
              <a:schemeClr val="tx1">
                <a:lumMod val="50000"/>
                <a:lumOff val="50000"/>
              </a:schemeClr>
            </a:solidFill>
          </a:ln>
        </p:spPr>
        <p:txBody>
          <a:bodyPr wrap="square" lIns="35996" tIns="35996" rIns="35996" bIns="35996" rtlCol="0" anchor="ctr">
            <a:noAutofit/>
          </a:bodyPr>
          <a:lstStyle/>
          <a:p>
            <a:r>
              <a:rPr lang="ja-JP" altLang="en-US" sz="1200" b="1" dirty="0">
                <a:latin typeface="HGPｺﾞｼｯｸM" panose="020B0600000000000000" pitchFamily="50" charset="-128"/>
                <a:ea typeface="HGPｺﾞｼｯｸM" panose="020B0600000000000000" pitchFamily="50" charset="-128"/>
              </a:rPr>
              <a:t>（２）住宅・建築物の耐震化</a:t>
            </a:r>
          </a:p>
        </p:txBody>
      </p:sp>
      <p:sp>
        <p:nvSpPr>
          <p:cNvPr id="5" name="Rectangle 1"/>
          <p:cNvSpPr>
            <a:spLocks noChangeArrowheads="1"/>
          </p:cNvSpPr>
          <p:nvPr/>
        </p:nvSpPr>
        <p:spPr bwMode="auto">
          <a:xfrm>
            <a:off x="0" y="1"/>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４</a:t>
            </a:r>
            <a:r>
              <a:rPr lang="ja-JP" altLang="en-US"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．安全を支える住まいと都市の実現</a:t>
            </a:r>
            <a:endPar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91369431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1600169061"/>
              </p:ext>
            </p:extLst>
          </p:nvPr>
        </p:nvGraphicFramePr>
        <p:xfrm>
          <a:off x="122671" y="913036"/>
          <a:ext cx="8898657" cy="4229100"/>
        </p:xfrm>
        <a:graphic>
          <a:graphicData uri="http://schemas.openxmlformats.org/drawingml/2006/table">
            <a:tbl>
              <a:tblPr firstRow="1" bandRow="1">
                <a:tableStyleId>{5C22544A-7EE6-4342-B048-85BDC9FD1C3A}</a:tableStyleId>
              </a:tblPr>
              <a:tblGrid>
                <a:gridCol w="2698204"/>
                <a:gridCol w="6200453"/>
              </a:tblGrid>
              <a:tr h="129064">
                <a:tc>
                  <a:txBody>
                    <a:bodyPr/>
                    <a:lstStyle/>
                    <a:p>
                      <a:pPr algn="ctr">
                        <a:lnSpc>
                          <a:spcPct val="100000"/>
                        </a:lnSpc>
                        <a:spcBef>
                          <a:spcPts val="0"/>
                        </a:spcBef>
                        <a:spcAft>
                          <a:spcPts val="0"/>
                        </a:spcAft>
                      </a:pPr>
                      <a:r>
                        <a:rPr kumimoji="1" lang="ja-JP" altLang="en-US" sz="1050" u="none" dirty="0" smtClean="0">
                          <a:latin typeface="HGPｺﾞｼｯｸM" panose="020B0600000000000000" pitchFamily="50" charset="-128"/>
                          <a:ea typeface="HGPｺﾞｼｯｸM" panose="020B0600000000000000" pitchFamily="50" charset="-128"/>
                        </a:rPr>
                        <a:t>施策の方向性</a:t>
                      </a:r>
                      <a:endParaRPr kumimoji="1" lang="ja-JP" altLang="en-US" sz="1050" u="none" dirty="0">
                        <a:latin typeface="HGPｺﾞｼｯｸM" panose="020B0600000000000000" pitchFamily="50" charset="-128"/>
                        <a:ea typeface="HGPｺﾞｼｯｸM" panose="020B0600000000000000" pitchFamily="50" charset="-128"/>
                      </a:endParaRPr>
                    </a:p>
                  </a:txBody>
                  <a:tcPr marL="84406" marR="84406"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lnSpc>
                          <a:spcPct val="100000"/>
                        </a:lnSpc>
                        <a:spcBef>
                          <a:spcPts val="0"/>
                        </a:spcBef>
                        <a:spcAft>
                          <a:spcPts val="0"/>
                        </a:spcAft>
                      </a:pPr>
                      <a:r>
                        <a:rPr kumimoji="1" lang="ja-JP" altLang="en-US" sz="1050" u="none" dirty="0" smtClean="0">
                          <a:latin typeface="HGPｺﾞｼｯｸM" panose="020B0600000000000000" pitchFamily="50" charset="-128"/>
                          <a:ea typeface="HGPｺﾞｼｯｸM" panose="020B0600000000000000" pitchFamily="50" charset="-128"/>
                        </a:rPr>
                        <a:t>進捗状況（平成</a:t>
                      </a:r>
                      <a:r>
                        <a:rPr kumimoji="1" lang="en-US" altLang="ja-JP" sz="1050" u="none" dirty="0" smtClean="0">
                          <a:latin typeface="HGPｺﾞｼｯｸM" panose="020B0600000000000000" pitchFamily="50" charset="-128"/>
                          <a:ea typeface="HGPｺﾞｼｯｸM" panose="020B0600000000000000" pitchFamily="50" charset="-128"/>
                        </a:rPr>
                        <a:t>28</a:t>
                      </a:r>
                      <a:r>
                        <a:rPr kumimoji="1" lang="ja-JP" altLang="en-US" sz="1050" u="none" dirty="0" smtClean="0">
                          <a:latin typeface="HGPｺﾞｼｯｸM" panose="020B0600000000000000" pitchFamily="50" charset="-128"/>
                          <a:ea typeface="HGPｺﾞｼｯｸM" panose="020B0600000000000000" pitchFamily="50" charset="-128"/>
                        </a:rPr>
                        <a:t>年度～）</a:t>
                      </a:r>
                      <a:endParaRPr kumimoji="1" lang="ja-JP" altLang="en-US" sz="1050" u="none" dirty="0">
                        <a:latin typeface="HGPｺﾞｼｯｸM" panose="020B0600000000000000" pitchFamily="50" charset="-128"/>
                        <a:ea typeface="HGPｺﾞｼｯｸM" panose="020B0600000000000000" pitchFamily="50" charset="-128"/>
                      </a:endParaRPr>
                    </a:p>
                  </a:txBody>
                  <a:tcPr marL="84406" marR="84406" anchor="ctr">
                    <a:lnL w="12700" cmpd="sng">
                      <a:noFill/>
                    </a:lnL>
                    <a:lnR w="12700" cmpd="sng">
                      <a:noFill/>
                    </a:lnR>
                    <a:lnT w="12700" cmpd="sng">
                      <a:noFill/>
                    </a:lnT>
                    <a:lnB w="38100" cmpd="sng">
                      <a:noFill/>
                    </a:lnB>
                    <a:lnTlToBr w="12700" cmpd="sng">
                      <a:noFill/>
                      <a:prstDash val="solid"/>
                    </a:lnTlToBr>
                    <a:lnBlToTr w="12700" cmpd="sng">
                      <a:noFill/>
                      <a:prstDash val="solid"/>
                    </a:lnBlToTr>
                  </a:tcPr>
                </a:tc>
              </a:tr>
              <a:tr h="556880">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○地震発生後、被災状況を迅速かつ的確に把握し、二次災害を防止・軽減</a:t>
                      </a: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○民間団体と連携し、被災建築物の応急危険度判定及び被災宅地危険度判定体制の充実</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mpd="sng">
                      <a:noFill/>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・被災宅地危険度判定士の養成や登録を進め判定体制の充実に向け、被災宅地危険度判定講習会や図上訓練を実施</a:t>
                      </a: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273050" indent="-273050"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30</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年度は講習会</a:t>
                      </a:r>
                      <a:r>
                        <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2</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回、図上訓練</a:t>
                      </a:r>
                      <a:r>
                        <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1</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回実施　被災宅地危険度判定士登録者数は平成</a:t>
                      </a:r>
                      <a:r>
                        <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30</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年</a:t>
                      </a:r>
                      <a:r>
                        <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3</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月末時点で　　</a:t>
                      </a:r>
                      <a:r>
                        <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1,436</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名</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p>
                    <a:p>
                      <a:pPr marL="92075" indent="-92075" algn="l">
                        <a:lnSpc>
                          <a:spcPct val="1000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・被災建築物の応急危険度判定士の養成講習会を実施し、判定体制を充実</a:t>
                      </a: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ct val="1000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講習会</a:t>
                      </a:r>
                      <a:r>
                        <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12</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回</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（平成</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28</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年度</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5</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回、平成</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29</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年度</a:t>
                      </a:r>
                      <a:r>
                        <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7</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回</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平成</a:t>
                      </a:r>
                      <a:r>
                        <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30</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年</a:t>
                      </a:r>
                      <a:r>
                        <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3</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月末</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時点の応急危険度判定士登録者数は、</a:t>
                      </a:r>
                      <a:r>
                        <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5,349</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名</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endPar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mpd="sng">
                      <a:noFill/>
                    </a:lnT>
                    <a:lnB w="12700" cap="flat" cmpd="sng" algn="ctr">
                      <a:noFill/>
                      <a:prstDash val="dash"/>
                      <a:round/>
                      <a:headEnd type="none" w="med" len="med"/>
                      <a:tailEnd type="none" w="med" len="med"/>
                    </a:lnB>
                    <a:lnTlToBr w="12700" cmpd="sng">
                      <a:noFill/>
                      <a:prstDash val="solid"/>
                    </a:lnTlToBr>
                    <a:lnBlToTr w="12700" cmpd="sng">
                      <a:noFill/>
                      <a:prstDash val="solid"/>
                    </a:lnBlToTr>
                  </a:tcPr>
                </a:tc>
              </a:tr>
              <a:tr h="367883">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○災害時の被災者の住まいに関する相談にきめ細かく迅速に対応できる「住まいのケア・専門家チーム」を組織</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再掲</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「大阪の住まい活性化フォーラム」</a:t>
                      </a:r>
                      <a:r>
                        <a:rPr kumimoji="1" lang="ja-JP" altLang="en-US" sz="1050" strike="noStrik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連携し</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、復興段階における災害時の被災者の住まいに関する相談にきめ細かく迅速に対応できる「住まいのケア・専門家チーム」を立ち上げ</a:t>
                      </a: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大阪府内で実施される災害訓練と併せて派遣チーム組成の情報伝達訓練を実施</a:t>
                      </a:r>
                      <a:endPar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r>
              <a:tr h="732487">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○市町村と連携し、あらかじめ、公共空地の中から応急仮設住宅の建設候補地を選択</a:t>
                      </a: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○公的賃貸住宅の活用はもとより民間賃貸住宅等の活用の円滑化に向け、関係団体との連携体制を構築</a:t>
                      </a:r>
                      <a:endParaRPr kumimoji="1" lang="en-US" altLang="ja-JP"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・災害時に早期に住まいを確保・供給するため、市町村や関係団体と公的賃貸住宅及び民間賃貸住宅の活用の円滑化に向けた連携体制を強化</a:t>
                      </a: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・応急仮設住宅確保について関係団体の協力を得て、情報伝達訓練を実施（</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H28.</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１、</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H29.9</a:t>
                      </a:r>
                      <a:r>
                        <a:rPr kumimoji="1" lang="ja-JP" altLang="en-US" sz="1050" u="none" kern="1200" baseline="0" dirty="0" err="1"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H30.1</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ct val="1000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・アットホーム株式会社と「災害時民間賃貸住宅借上制度に関する協定」を</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H29.9</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に締結</a:t>
                      </a: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r>
              <a:tr h="128979">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○防災力強化マンション認定制度の普及促進</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00000"/>
                        </a:lnSpc>
                        <a:spcBef>
                          <a:spcPts val="0"/>
                        </a:spcBef>
                        <a:spcAft>
                          <a:spcPts val="0"/>
                        </a:spcAft>
                        <a:buClrTx/>
                        <a:buSzTx/>
                        <a:buFontTx/>
                        <a:buNone/>
                        <a:tabLst/>
                        <a:defRPr/>
                      </a:pP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・一定の防災力を備えたマンションを「大阪府防災力強化マンション」として認定し、大阪府</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HP</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に掲載</a:t>
                      </a: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認定件数：</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1</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件</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120</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戸、計画認定件数：</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1</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件</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25</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戸</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a:t>
                      </a:r>
                      <a:r>
                        <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H30.3</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r>
              <a:tr h="421575">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○小学校等への出前講座等の強化など、府民の防災に対する知識の普及促進や意識を向上</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○府民の防災意識の向上に向けた取組みの実施</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・小学校等地域の防災訓練、フォーラム、イベント等の機会を捉え、耐震化の普及啓発を幅広く実施</a:t>
                      </a: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21" name="テキスト ボックス 20"/>
          <p:cNvSpPr txBox="1"/>
          <p:nvPr/>
        </p:nvSpPr>
        <p:spPr>
          <a:xfrm>
            <a:off x="35496" y="548680"/>
            <a:ext cx="4093378" cy="242586"/>
          </a:xfrm>
          <a:prstGeom prst="roundRect">
            <a:avLst/>
          </a:prstGeom>
          <a:solidFill>
            <a:schemeClr val="bg1"/>
          </a:solidFill>
          <a:ln>
            <a:solidFill>
              <a:schemeClr val="tx1">
                <a:lumMod val="50000"/>
                <a:lumOff val="50000"/>
              </a:schemeClr>
            </a:solidFill>
          </a:ln>
        </p:spPr>
        <p:txBody>
          <a:bodyPr wrap="square" lIns="35996" tIns="35996" rIns="35996" bIns="35996" rtlCol="0" anchor="ctr">
            <a:noAutofit/>
          </a:bodyPr>
          <a:lstStyle/>
          <a:p>
            <a:r>
              <a:rPr lang="ja-JP" altLang="en-US" sz="1200" b="1" dirty="0">
                <a:latin typeface="HGPｺﾞｼｯｸM" panose="020B0600000000000000" pitchFamily="50" charset="-128"/>
                <a:ea typeface="HGPｺﾞｼｯｸM" panose="020B0600000000000000" pitchFamily="50" charset="-128"/>
              </a:rPr>
              <a:t>（３）大規模災害発生時に備えた体制の整備</a:t>
            </a:r>
          </a:p>
        </p:txBody>
      </p:sp>
      <p:sp>
        <p:nvSpPr>
          <p:cNvPr id="7" name="スライド番号プレースホルダー 3"/>
          <p:cNvSpPr>
            <a:spLocks noGrp="1"/>
          </p:cNvSpPr>
          <p:nvPr>
            <p:ph type="sldNum" sz="quarter" idx="12"/>
          </p:nvPr>
        </p:nvSpPr>
        <p:spPr>
          <a:xfrm>
            <a:off x="8368281" y="6597352"/>
            <a:ext cx="775471" cy="270321"/>
          </a:xfrm>
        </p:spPr>
        <p:txBody>
          <a:bodyPr/>
          <a:lstStyle/>
          <a:p>
            <a:fld id="{6C81B660-91B5-4B89-8AE3-65DE466522A0}" type="slidenum">
              <a:rPr kumimoji="1" lang="ja-JP" altLang="en-US"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46</a:t>
            </a:fld>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Rectangle 1"/>
          <p:cNvSpPr>
            <a:spLocks noChangeArrowheads="1"/>
          </p:cNvSpPr>
          <p:nvPr/>
        </p:nvSpPr>
        <p:spPr bwMode="auto">
          <a:xfrm>
            <a:off x="0" y="1"/>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４</a:t>
            </a:r>
            <a:r>
              <a:rPr lang="ja-JP" altLang="en-US"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．安全を支える住まいと都市の実現</a:t>
            </a:r>
            <a:endPar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60323615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 8"/>
          <p:cNvGraphicFramePr>
            <a:graphicFrameLocks noGrp="1"/>
          </p:cNvGraphicFramePr>
          <p:nvPr>
            <p:extLst>
              <p:ext uri="{D42A27DB-BD31-4B8C-83A1-F6EECF244321}">
                <p14:modId xmlns:p14="http://schemas.microsoft.com/office/powerpoint/2010/main" val="143505728"/>
              </p:ext>
            </p:extLst>
          </p:nvPr>
        </p:nvGraphicFramePr>
        <p:xfrm>
          <a:off x="122671" y="908720"/>
          <a:ext cx="8898657" cy="4261827"/>
        </p:xfrm>
        <a:graphic>
          <a:graphicData uri="http://schemas.openxmlformats.org/drawingml/2006/table">
            <a:tbl>
              <a:tblPr firstRow="1" bandRow="1">
                <a:tableStyleId>{5C22544A-7EE6-4342-B048-85BDC9FD1C3A}</a:tableStyleId>
              </a:tblPr>
              <a:tblGrid>
                <a:gridCol w="2698204"/>
                <a:gridCol w="6200453"/>
              </a:tblGrid>
              <a:tr h="129064">
                <a:tc>
                  <a:txBody>
                    <a:bodyPr/>
                    <a:lstStyle/>
                    <a:p>
                      <a:pPr algn="ctr">
                        <a:lnSpc>
                          <a:spcPct val="100000"/>
                        </a:lnSpc>
                        <a:spcBef>
                          <a:spcPts val="0"/>
                        </a:spcBef>
                        <a:spcAft>
                          <a:spcPts val="0"/>
                        </a:spcAft>
                      </a:pPr>
                      <a:r>
                        <a:rPr kumimoji="1" lang="ja-JP" altLang="en-US" sz="1050" u="none" dirty="0" smtClean="0">
                          <a:latin typeface="HGPｺﾞｼｯｸM" panose="020B0600000000000000" pitchFamily="50" charset="-128"/>
                          <a:ea typeface="HGPｺﾞｼｯｸM" panose="020B0600000000000000" pitchFamily="50" charset="-128"/>
                        </a:rPr>
                        <a:t>施策の方向性</a:t>
                      </a:r>
                      <a:endParaRPr kumimoji="1" lang="ja-JP" altLang="en-US" sz="1050" u="none" dirty="0">
                        <a:latin typeface="HGPｺﾞｼｯｸM" panose="020B0600000000000000" pitchFamily="50" charset="-128"/>
                        <a:ea typeface="HGPｺﾞｼｯｸM" panose="020B0600000000000000" pitchFamily="50" charset="-128"/>
                      </a:endParaRPr>
                    </a:p>
                  </a:txBody>
                  <a:tcPr marL="84406" marR="84406"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lnSpc>
                          <a:spcPct val="100000"/>
                        </a:lnSpc>
                        <a:spcBef>
                          <a:spcPts val="0"/>
                        </a:spcBef>
                        <a:spcAft>
                          <a:spcPts val="0"/>
                        </a:spcAft>
                      </a:pPr>
                      <a:r>
                        <a:rPr kumimoji="1" lang="ja-JP" altLang="en-US" sz="1050" u="none" dirty="0" smtClean="0">
                          <a:latin typeface="HGPｺﾞｼｯｸM" panose="020B0600000000000000" pitchFamily="50" charset="-128"/>
                          <a:ea typeface="HGPｺﾞｼｯｸM" panose="020B0600000000000000" pitchFamily="50" charset="-128"/>
                        </a:rPr>
                        <a:t>進捗状況（平成</a:t>
                      </a:r>
                      <a:r>
                        <a:rPr kumimoji="1" lang="en-US" altLang="ja-JP" sz="1050" u="none" dirty="0" smtClean="0">
                          <a:latin typeface="HGPｺﾞｼｯｸM" panose="020B0600000000000000" pitchFamily="50" charset="-128"/>
                          <a:ea typeface="HGPｺﾞｼｯｸM" panose="020B0600000000000000" pitchFamily="50" charset="-128"/>
                        </a:rPr>
                        <a:t>28</a:t>
                      </a:r>
                      <a:r>
                        <a:rPr kumimoji="1" lang="ja-JP" altLang="en-US" sz="1050" u="none" dirty="0" smtClean="0">
                          <a:latin typeface="HGPｺﾞｼｯｸM" panose="020B0600000000000000" pitchFamily="50" charset="-128"/>
                          <a:ea typeface="HGPｺﾞｼｯｸM" panose="020B0600000000000000" pitchFamily="50" charset="-128"/>
                        </a:rPr>
                        <a:t>年度～）</a:t>
                      </a:r>
                      <a:endParaRPr kumimoji="1" lang="ja-JP" altLang="en-US" sz="1050" u="none" dirty="0">
                        <a:latin typeface="HGPｺﾞｼｯｸM" panose="020B0600000000000000" pitchFamily="50" charset="-128"/>
                        <a:ea typeface="HGPｺﾞｼｯｸM" panose="020B0600000000000000" pitchFamily="50" charset="-128"/>
                      </a:endParaRPr>
                    </a:p>
                  </a:txBody>
                  <a:tcPr marL="84406" marR="84406" anchor="ctr">
                    <a:lnL w="12700" cmpd="sng">
                      <a:noFill/>
                    </a:lnL>
                    <a:lnR w="12700" cmpd="sng">
                      <a:noFill/>
                    </a:lnR>
                    <a:lnT w="12700" cmpd="sng">
                      <a:noFill/>
                    </a:lnT>
                    <a:lnB w="38100" cmpd="sng">
                      <a:noFill/>
                    </a:lnB>
                    <a:lnTlToBr w="12700" cmpd="sng">
                      <a:noFill/>
                      <a:prstDash val="solid"/>
                    </a:lnTlToBr>
                    <a:lnBlToTr w="12700" cmpd="sng">
                      <a:noFill/>
                      <a:prstDash val="solid"/>
                    </a:lnBlToTr>
                  </a:tcPr>
                </a:tc>
              </a:tr>
              <a:tr h="324604">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b="1" u="sng" kern="1200" dirty="0" smtClean="0">
                          <a:solidFill>
                            <a:schemeClr val="tx1"/>
                          </a:solidFill>
                          <a:effectLst/>
                          <a:latin typeface="HGPｺﾞｼｯｸM" panose="020B0600000000000000" pitchFamily="50" charset="-128"/>
                          <a:ea typeface="HGPｺﾞｼｯｸM" panose="020B0600000000000000" pitchFamily="50" charset="-128"/>
                          <a:cs typeface="+mn-cs"/>
                        </a:rPr>
                        <a:t>①犯罪に強い住まいづくりの推進及び地域コミュニティの強化</a:t>
                      </a:r>
                      <a:endParaRPr kumimoji="1" lang="en-US" altLang="ja-JP" sz="1050" b="1" u="sng"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381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381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tr>
              <a:tr h="345172">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○住宅設計者や住宅所有者による防犯対策を推進</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381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・大阪府</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HP</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に、防犯に配慮した戸建住宅と共同住宅の新築、改築を行う際の具体的な手法等を示したガイドブックを掲載</a:t>
                      </a: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381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tr>
              <a:tr h="444207">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○府警本部と連携した府民の防犯意識を高める取組み</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381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・大阪府</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HP</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にて、「防犯モデルマンション登録制度」や「大阪府防犯優良戸建住宅認定制度」に関する外部サイトを紹介</a:t>
                      </a: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381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tr>
              <a:tr h="360040">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○防犯ボランティアの方々の活動拠点となる地域安全センターの整備や青色防犯パトロールの普及を促進</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381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・府内の小学校区に地域安全センターの設置を働きかけ、約９９％の小学校区に設置</a:t>
                      </a: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地域安全センター設置：９８２校区／府内小学校９８５校区</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(99.7</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p>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・府を通じ、大阪府遊技業協同組合より青色防犯パトロールカー８台を府内市町村へ寄贈</a:t>
                      </a: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381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tr>
              <a:tr h="1053093">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○公的資産や空家などを活用した地域コミュニティを強化する仕組みづくり・場づくり</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381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再掲</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府営住宅ストックの一層の活用拡大を図るため、</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子育て支援拠点等の設置に関する意向調査を実施するとともに、公営住宅の目的外使用を円滑に進めるため地域再生計画「府営住宅地域資源化プラン・大阪」を策定</a:t>
                      </a: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H29.3</a:t>
                      </a: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　　</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空室活用：</a:t>
                      </a:r>
                      <a:r>
                        <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12</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件</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再掲</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府営住宅の</a:t>
                      </a:r>
                      <a:r>
                        <a:rPr kumimoji="1" lang="ja-JP" altLang="en-US"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建替事業</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により創出された土地（活用用地）の売却により</a:t>
                      </a:r>
                      <a:r>
                        <a:rPr kumimoji="1" lang="ja-JP" altLang="en-US"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地域のまちづくりに資する機能を</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導入　　　</a:t>
                      </a: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ct val="100000"/>
                        </a:lnSpc>
                        <a:spcBef>
                          <a:spcPts val="0"/>
                        </a:spcBef>
                        <a:spcAft>
                          <a:spcPts val="0"/>
                        </a:spcAft>
                      </a:pPr>
                      <a:r>
                        <a:rPr kumimoji="1" lang="ja-JP" altLang="en-US"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　</a:t>
                      </a:r>
                      <a:r>
                        <a:rPr kumimoji="1" lang="en-US" altLang="ja-JP"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活用用地の売却：新千里南（障がい者福祉施設）、八尾志紀（認定こども園）、元崇禅寺（特別養護老人ホーム）、千里高野台（共同住宅）</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ＰＦＩ事業、</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上町（共同住宅）、八尾植松（戸建て住宅）</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p>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・住民参加型のワークショップの団地内での展開や、団地集会所を利用した持ち寄り型の図書館を基点とした住民交流の場作り、住民ニーズの高い移動販売車の導入を検討など実施</a:t>
                      </a: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再掲</a:t>
                      </a:r>
                      <a:r>
                        <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strike="noStrike" kern="1200" dirty="0" smtClean="0">
                          <a:solidFill>
                            <a:schemeClr val="tx1"/>
                          </a:solidFill>
                          <a:effectLst/>
                          <a:latin typeface="HGPｺﾞｼｯｸM" panose="020B0600000000000000" pitchFamily="50" charset="-128"/>
                          <a:ea typeface="HGPｺﾞｼｯｸM" panose="020B0600000000000000" pitchFamily="50" charset="-128"/>
                          <a:cs typeface="+mn-cs"/>
                        </a:rPr>
                        <a:t>モデル地区（</a:t>
                      </a: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岬町</a:t>
                      </a:r>
                      <a:r>
                        <a:rPr kumimoji="1" lang="ja-JP" altLang="en-US" sz="1050" strike="noStrike" kern="1200" dirty="0" smtClean="0">
                          <a:solidFill>
                            <a:schemeClr val="tx1"/>
                          </a:solidFill>
                          <a:effectLst/>
                          <a:latin typeface="HGPｺﾞｼｯｸM" panose="020B0600000000000000" pitchFamily="50" charset="-128"/>
                          <a:ea typeface="HGPｺﾞｼｯｸM" panose="020B0600000000000000" pitchFamily="50" charset="-128"/>
                          <a:cs typeface="+mn-cs"/>
                        </a:rPr>
                        <a:t>深日地区や寝屋川市ふるさとリーサム地区）</a:t>
                      </a: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で空家リノベーション事業化を目指した</a:t>
                      </a: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事業者との</a:t>
                      </a: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マッチング支援を実施。</a:t>
                      </a: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また、</a:t>
                      </a: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大阪市東成区で空家所有者や利用希望者を対象にしたリノベーションまちづくりセミナーを開催（</a:t>
                      </a:r>
                      <a:r>
                        <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H29.11</a:t>
                      </a: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sng" kern="1200" dirty="0" smtClean="0">
                          <a:solidFill>
                            <a:srgbClr val="FF0000"/>
                          </a:solidFill>
                          <a:effectLst/>
                          <a:latin typeface="HGPｺﾞｼｯｸM" panose="020B0600000000000000" pitchFamily="50" charset="-128"/>
                          <a:ea typeface="HGPｺﾞｼｯｸM" panose="020B0600000000000000" pitchFamily="50" charset="-128"/>
                          <a:cs typeface="+mn-cs"/>
                        </a:rPr>
                        <a:t>太子町で竹内街道の空家利活用を考えるワークショップを開催（</a:t>
                      </a:r>
                      <a:r>
                        <a:rPr kumimoji="1" lang="en-US" altLang="ja-JP" sz="1050" u="sng" kern="1200" dirty="0" smtClean="0">
                          <a:solidFill>
                            <a:srgbClr val="FF0000"/>
                          </a:solidFill>
                          <a:effectLst/>
                          <a:latin typeface="HGPｺﾞｼｯｸM" panose="020B0600000000000000" pitchFamily="50" charset="-128"/>
                          <a:ea typeface="HGPｺﾞｼｯｸM" panose="020B0600000000000000" pitchFamily="50" charset="-128"/>
                          <a:cs typeface="+mn-cs"/>
                        </a:rPr>
                        <a:t>H30.3</a:t>
                      </a:r>
                      <a:r>
                        <a:rPr kumimoji="1" lang="ja-JP" altLang="en-US" sz="1050" u="sng" kern="1200" dirty="0" smtClean="0">
                          <a:solidFill>
                            <a:srgbClr val="FF0000"/>
                          </a:solidFill>
                          <a:effectLst/>
                          <a:latin typeface="HGPｺﾞｼｯｸM" panose="020B0600000000000000" pitchFamily="50" charset="-128"/>
                          <a:ea typeface="HGPｺﾞｼｯｸM" panose="020B0600000000000000" pitchFamily="50" charset="-128"/>
                          <a:cs typeface="+mn-cs"/>
                        </a:rPr>
                        <a:t>）</a:t>
                      </a:r>
                      <a:endParaRPr kumimoji="1" lang="en-US" altLang="ja-JP" sz="1050" u="sng"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381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0" name="テキスト ボックス 9"/>
          <p:cNvSpPr txBox="1"/>
          <p:nvPr/>
        </p:nvSpPr>
        <p:spPr>
          <a:xfrm>
            <a:off x="35496" y="525957"/>
            <a:ext cx="4093378" cy="242586"/>
          </a:xfrm>
          <a:prstGeom prst="roundRect">
            <a:avLst/>
          </a:prstGeom>
          <a:solidFill>
            <a:schemeClr val="bg1"/>
          </a:solidFill>
          <a:ln>
            <a:solidFill>
              <a:schemeClr val="tx1">
                <a:lumMod val="50000"/>
                <a:lumOff val="50000"/>
              </a:schemeClr>
            </a:solidFill>
          </a:ln>
        </p:spPr>
        <p:txBody>
          <a:bodyPr wrap="square" lIns="35996" tIns="35996" rIns="35996" bIns="35996" rtlCol="0" anchor="ctr">
            <a:noAutofit/>
          </a:bodyPr>
          <a:lstStyle/>
          <a:p>
            <a:r>
              <a:rPr lang="ja-JP" altLang="en-US" sz="1200" b="1" dirty="0">
                <a:latin typeface="HGPｺﾞｼｯｸM" panose="020B0600000000000000" pitchFamily="50" charset="-128"/>
                <a:ea typeface="HGPｺﾞｼｯｸM" panose="020B0600000000000000" pitchFamily="50" charset="-128"/>
              </a:rPr>
              <a:t>（４）住まいとまちづくりにおける様々な安全性への対応</a:t>
            </a:r>
          </a:p>
        </p:txBody>
      </p:sp>
      <p:sp>
        <p:nvSpPr>
          <p:cNvPr id="7" name="スライド番号プレースホルダー 3"/>
          <p:cNvSpPr>
            <a:spLocks noGrp="1"/>
          </p:cNvSpPr>
          <p:nvPr>
            <p:ph type="sldNum" sz="quarter" idx="12"/>
          </p:nvPr>
        </p:nvSpPr>
        <p:spPr>
          <a:xfrm>
            <a:off x="8368281" y="6597352"/>
            <a:ext cx="775471" cy="270321"/>
          </a:xfrm>
        </p:spPr>
        <p:txBody>
          <a:bodyPr/>
          <a:lstStyle/>
          <a:p>
            <a:fld id="{6C81B660-91B5-4B89-8AE3-65DE466522A0}" type="slidenum">
              <a:rPr kumimoji="1" lang="ja-JP" altLang="en-US"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47</a:t>
            </a:fld>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Rectangle 1"/>
          <p:cNvSpPr>
            <a:spLocks noChangeArrowheads="1"/>
          </p:cNvSpPr>
          <p:nvPr/>
        </p:nvSpPr>
        <p:spPr bwMode="auto">
          <a:xfrm>
            <a:off x="0" y="1"/>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４</a:t>
            </a:r>
            <a:r>
              <a:rPr lang="ja-JP" altLang="en-US"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．安全を支える住まいと都市の実現</a:t>
            </a:r>
            <a:endPar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51277581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 8"/>
          <p:cNvGraphicFramePr>
            <a:graphicFrameLocks noGrp="1"/>
          </p:cNvGraphicFramePr>
          <p:nvPr>
            <p:extLst>
              <p:ext uri="{D42A27DB-BD31-4B8C-83A1-F6EECF244321}">
                <p14:modId xmlns:p14="http://schemas.microsoft.com/office/powerpoint/2010/main" val="3227246307"/>
              </p:ext>
            </p:extLst>
          </p:nvPr>
        </p:nvGraphicFramePr>
        <p:xfrm>
          <a:off x="122671" y="908720"/>
          <a:ext cx="8898657" cy="5944736"/>
        </p:xfrm>
        <a:graphic>
          <a:graphicData uri="http://schemas.openxmlformats.org/drawingml/2006/table">
            <a:tbl>
              <a:tblPr firstRow="1" bandRow="1">
                <a:tableStyleId>{5C22544A-7EE6-4342-B048-85BDC9FD1C3A}</a:tableStyleId>
              </a:tblPr>
              <a:tblGrid>
                <a:gridCol w="2698204"/>
                <a:gridCol w="6200453"/>
              </a:tblGrid>
              <a:tr h="129064">
                <a:tc>
                  <a:txBody>
                    <a:bodyPr/>
                    <a:lstStyle/>
                    <a:p>
                      <a:pPr algn="ctr">
                        <a:lnSpc>
                          <a:spcPct val="100000"/>
                        </a:lnSpc>
                        <a:spcBef>
                          <a:spcPts val="0"/>
                        </a:spcBef>
                        <a:spcAft>
                          <a:spcPts val="0"/>
                        </a:spcAft>
                      </a:pPr>
                      <a:r>
                        <a:rPr kumimoji="1" lang="ja-JP" altLang="en-US" sz="1050" u="none" dirty="0" smtClean="0">
                          <a:latin typeface="HGPｺﾞｼｯｸM" panose="020B0600000000000000" pitchFamily="50" charset="-128"/>
                          <a:ea typeface="HGPｺﾞｼｯｸM" panose="020B0600000000000000" pitchFamily="50" charset="-128"/>
                        </a:rPr>
                        <a:t>施策の方向性</a:t>
                      </a:r>
                      <a:endParaRPr kumimoji="1" lang="ja-JP" altLang="en-US" sz="1050" u="none" dirty="0">
                        <a:latin typeface="HGPｺﾞｼｯｸM" panose="020B0600000000000000" pitchFamily="50" charset="-128"/>
                        <a:ea typeface="HGPｺﾞｼｯｸM" panose="020B0600000000000000" pitchFamily="50" charset="-128"/>
                      </a:endParaRPr>
                    </a:p>
                  </a:txBody>
                  <a:tcPr marL="84406" marR="84406"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lnSpc>
                          <a:spcPct val="100000"/>
                        </a:lnSpc>
                        <a:spcBef>
                          <a:spcPts val="0"/>
                        </a:spcBef>
                        <a:spcAft>
                          <a:spcPts val="0"/>
                        </a:spcAft>
                      </a:pPr>
                      <a:r>
                        <a:rPr kumimoji="1" lang="ja-JP" altLang="en-US" sz="1050" u="none" dirty="0" smtClean="0">
                          <a:latin typeface="HGPｺﾞｼｯｸM" panose="020B0600000000000000" pitchFamily="50" charset="-128"/>
                          <a:ea typeface="HGPｺﾞｼｯｸM" panose="020B0600000000000000" pitchFamily="50" charset="-128"/>
                        </a:rPr>
                        <a:t>進捗状況（平成</a:t>
                      </a:r>
                      <a:r>
                        <a:rPr kumimoji="1" lang="en-US" altLang="ja-JP" sz="1050" u="none" dirty="0" smtClean="0">
                          <a:latin typeface="HGPｺﾞｼｯｸM" panose="020B0600000000000000" pitchFamily="50" charset="-128"/>
                          <a:ea typeface="HGPｺﾞｼｯｸM" panose="020B0600000000000000" pitchFamily="50" charset="-128"/>
                        </a:rPr>
                        <a:t>28</a:t>
                      </a:r>
                      <a:r>
                        <a:rPr kumimoji="1" lang="ja-JP" altLang="en-US" sz="1050" u="none" dirty="0" smtClean="0">
                          <a:latin typeface="HGPｺﾞｼｯｸM" panose="020B0600000000000000" pitchFamily="50" charset="-128"/>
                          <a:ea typeface="HGPｺﾞｼｯｸM" panose="020B0600000000000000" pitchFamily="50" charset="-128"/>
                        </a:rPr>
                        <a:t>年度～）</a:t>
                      </a:r>
                      <a:endParaRPr kumimoji="1" lang="ja-JP" altLang="en-US" sz="1050" u="none" dirty="0">
                        <a:latin typeface="HGPｺﾞｼｯｸM" panose="020B0600000000000000" pitchFamily="50" charset="-128"/>
                        <a:ea typeface="HGPｺﾞｼｯｸM" panose="020B0600000000000000" pitchFamily="50" charset="-128"/>
                      </a:endParaRPr>
                    </a:p>
                  </a:txBody>
                  <a:tcPr marL="84406" marR="84406" anchor="ctr">
                    <a:lnL w="12700" cmpd="sng">
                      <a:noFill/>
                    </a:lnL>
                    <a:lnR w="12700" cmpd="sng">
                      <a:noFill/>
                    </a:lnR>
                    <a:lnT w="12700" cmpd="sng">
                      <a:noFill/>
                    </a:lnT>
                    <a:lnB w="38100" cmpd="sng">
                      <a:noFill/>
                    </a:lnB>
                    <a:lnTlToBr w="12700" cmpd="sng">
                      <a:noFill/>
                      <a:prstDash val="solid"/>
                    </a:lnTlToBr>
                    <a:lnBlToTr w="12700" cmpd="sng">
                      <a:noFill/>
                      <a:prstDash val="solid"/>
                    </a:lnBlToTr>
                  </a:tcPr>
                </a:tc>
              </a:tr>
              <a:tr h="252596">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b="1" u="sng" kern="1200" dirty="0" smtClean="0">
                          <a:solidFill>
                            <a:schemeClr val="tx1"/>
                          </a:solidFill>
                          <a:effectLst/>
                          <a:latin typeface="HGPｺﾞｼｯｸM" panose="020B0600000000000000" pitchFamily="50" charset="-128"/>
                          <a:ea typeface="HGPｺﾞｼｯｸM" panose="020B0600000000000000" pitchFamily="50" charset="-128"/>
                          <a:cs typeface="+mn-cs"/>
                        </a:rPr>
                        <a:t>②住宅・建築物等における安全性の確保</a:t>
                      </a:r>
                      <a:endParaRPr kumimoji="1" lang="en-US" altLang="ja-JP" sz="1050" b="1" u="sng"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38100" cmpd="sng">
                      <a:noFill/>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38100" cmpd="sng">
                      <a:noFill/>
                    </a:lnT>
                    <a:lnB w="12700" cap="flat" cmpd="sng" algn="ctr">
                      <a:noFill/>
                      <a:prstDash val="dash"/>
                      <a:round/>
                      <a:headEnd type="none" w="med" len="med"/>
                      <a:tailEnd type="none" w="med" len="med"/>
                    </a:lnB>
                    <a:lnTlToBr w="12700" cmpd="sng">
                      <a:noFill/>
                      <a:prstDash val="solid"/>
                    </a:lnTlToBr>
                    <a:lnBlToTr w="12700" cmpd="sng">
                      <a:noFill/>
                      <a:prstDash val="solid"/>
                    </a:lnBlToTr>
                  </a:tcPr>
                </a:tc>
              </a:tr>
              <a:tr h="201156">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○指定確認検査機関等への立入検査や指導</a:t>
                      </a: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○法令順守に向け、特定行政庁と指定確認検査機関等が連携した取組みを実施</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・建築基準法の規定に基づき指定確認検査機関及び指定構造計算適合性判定機関への立入検査を実施</a:t>
                      </a: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実施機関数：指定確認検査機関１８機関、指定構造計算適合性判定機関５機関</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p>
                    <a:p>
                      <a:pPr marL="92075" indent="-92075" algn="l">
                        <a:lnSpc>
                          <a:spcPct val="100000"/>
                        </a:lnSpc>
                        <a:spcBef>
                          <a:spcPts val="0"/>
                        </a:spcBef>
                        <a:spcAft>
                          <a:spcPts val="0"/>
                        </a:spcAft>
                      </a:pP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r>
              <a:tr h="800100">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○定期報告制度の的確な運用</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00000"/>
                        </a:lnSpc>
                        <a:spcBef>
                          <a:spcPts val="0"/>
                        </a:spcBef>
                        <a:spcAft>
                          <a:spcPts val="0"/>
                        </a:spcAft>
                        <a:buClrTx/>
                        <a:buSzTx/>
                        <a:buFontTx/>
                        <a:buNone/>
                        <a:tabLst/>
                        <a:defRPr/>
                      </a:pP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改正建築基準法の</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H28</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年</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6</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月施行に合わせ、大阪府建築基準法施行細則を改正</a:t>
                      </a: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・建物所有者向け制度説明会による意識啓発の実施（</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H28.4</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テーマ：制度改正全般、</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H29.1</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テーマ：防火設備、</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H29.11</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：共同住宅所有者対象）</a:t>
                      </a:r>
                    </a:p>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・報告対象者へ提出年度である旨の案内通知の送付（例年</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5</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月実施）</a:t>
                      </a:r>
                    </a:p>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該当年度未報告者への督促（例年</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2</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月実施）。別途、報告率の比較的低い旅館・ホテル、物販店舗に対し重点督促を実施</a:t>
                      </a:r>
                    </a:p>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・要是正項目のある所有者等に対し、改善計画書、改善報告書の提出を求め、是正指導を実施</a:t>
                      </a:r>
                    </a:p>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・宅建関係団体と連携し、宅建業者等に制度周知のための説明会開催、チラシ配付等を実施</a:t>
                      </a: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・（一財</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大阪建築防災センターを通じ、調査者等を対象に講習会を毎年度を開催</a:t>
                      </a: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zh-TW"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定期報告率（大阪府特定行政庁分）</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69.4</a:t>
                      </a:r>
                      <a:r>
                        <a:rPr kumimoji="1" lang="zh-TW"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％（＝報告</a:t>
                      </a:r>
                      <a:r>
                        <a:rPr kumimoji="1" lang="en-US" altLang="zh-TW"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2,</a:t>
                      </a:r>
                      <a:r>
                        <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437</a:t>
                      </a:r>
                      <a:r>
                        <a:rPr kumimoji="1" lang="zh-TW"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件</a:t>
                      </a:r>
                      <a:r>
                        <a:rPr kumimoji="1" lang="en-US" altLang="zh-TW"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a:t>
                      </a:r>
                      <a:r>
                        <a:rPr kumimoji="1" lang="zh-TW"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対象</a:t>
                      </a:r>
                      <a:r>
                        <a:rPr kumimoji="1" lang="en-US" altLang="zh-TW"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3,5</a:t>
                      </a:r>
                      <a:r>
                        <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09</a:t>
                      </a:r>
                      <a:r>
                        <a:rPr kumimoji="1" lang="zh-TW"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件</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a:t>
                      </a:r>
                      <a:r>
                        <a:rPr kumimoji="1" lang="en-US" altLang="ja-JP" sz="1050" u="sng"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endParaRPr kumimoji="1" lang="en-US" altLang="zh-TW" sz="1050" u="sng"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r>
              <a:tr h="442292">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○警察、消防などの関係部局との連携により、既存建築物の安全性確保のための取組みを実施</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・消防等関係機関と情報共有化を図るとともに、合同で違反案件の査察を実施</a:t>
                      </a:r>
                    </a:p>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H28</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年</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12</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月、能勢町での建築基準法違反に対する是正命令において、警察と連携し現場対応を実施</a:t>
                      </a: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ct val="100000"/>
                        </a:lnSpc>
                        <a:spcBef>
                          <a:spcPts val="0"/>
                        </a:spcBef>
                        <a:spcAft>
                          <a:spcPts val="0"/>
                        </a:spcAft>
                      </a:pP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r>
              <a:tr h="446856">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○「大阪府建築物に附属する特定の設備等の安全確保に関する条例」に基づく事故の再発を防止</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・「大阪府建築物に附属する特定の設備等の安全確保に関する条例」に基づき届出のあった事故事例について、再発防止の意識啓発を図るため、毎年度、府の</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HP</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で公表（例年翌年</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6</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月）</a:t>
                      </a: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ct val="100000"/>
                        </a:lnSpc>
                        <a:spcBef>
                          <a:spcPts val="0"/>
                        </a:spcBef>
                        <a:spcAft>
                          <a:spcPts val="0"/>
                        </a:spcAft>
                      </a:pPr>
                      <a:r>
                        <a:rPr kumimoji="1" lang="ja-JP" altLang="en-US" sz="9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en-US" altLang="ja-JP" sz="950"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【H29</a:t>
                      </a:r>
                      <a:r>
                        <a:rPr kumimoji="1" lang="ja-JP" altLang="en-US" sz="950"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届出件数：</a:t>
                      </a:r>
                      <a:r>
                        <a:rPr kumimoji="1" lang="en-US" altLang="ja-JP" sz="950"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278</a:t>
                      </a:r>
                      <a:r>
                        <a:rPr kumimoji="1" lang="ja-JP" altLang="en-US" sz="950"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件（内訳　ｴｽｶﾚｰﾀｰ</a:t>
                      </a:r>
                      <a:r>
                        <a:rPr kumimoji="1" lang="en-US" altLang="ja-JP" sz="950"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253</a:t>
                      </a:r>
                      <a:r>
                        <a:rPr kumimoji="1" lang="ja-JP" altLang="en-US" sz="950"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件、ｴﾚﾍﾞｰﾀｰ</a:t>
                      </a:r>
                      <a:r>
                        <a:rPr kumimoji="1" lang="en-US" altLang="ja-JP" sz="950"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14</a:t>
                      </a:r>
                      <a:r>
                        <a:rPr kumimoji="1" lang="ja-JP" altLang="en-US" sz="950"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件、遊戯施設</a:t>
                      </a:r>
                      <a:r>
                        <a:rPr kumimoji="1" lang="en-US" altLang="ja-JP" sz="950"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8</a:t>
                      </a:r>
                      <a:r>
                        <a:rPr kumimoji="1" lang="ja-JP" altLang="en-US" sz="950"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件、自動ドア</a:t>
                      </a:r>
                      <a:r>
                        <a:rPr kumimoji="1" lang="en-US" altLang="ja-JP" sz="950"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2</a:t>
                      </a:r>
                      <a:r>
                        <a:rPr kumimoji="1" lang="ja-JP" altLang="en-US" sz="950"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件、機械式駐車場</a:t>
                      </a:r>
                      <a:r>
                        <a:rPr kumimoji="1" lang="en-US" altLang="ja-JP" sz="950"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1</a:t>
                      </a:r>
                      <a:r>
                        <a:rPr kumimoji="1" lang="ja-JP" altLang="en-US" sz="950"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件）</a:t>
                      </a:r>
                      <a:r>
                        <a:rPr kumimoji="1" lang="en-US" altLang="ja-JP" sz="950"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a:t>
                      </a: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r>
              <a:tr h="451420">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○吹付けアスベスト等の使用状況を把握し、建築物の所有者へ指導・啓発</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・府が特定行政庁である区域において、吹付けアスベスト等使用の延べ面積</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1,000㎡</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以上の民間建築物（</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S31</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H1</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築）のうち、未対策のものに対し所有者へ指導を実施</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指導件数：</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40</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件（</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H28</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年度）</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p>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あわせて不特定多数の者が利用する小規模建築物（</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300</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㎡以上</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1,000</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㎡未満、</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S31</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H1</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築）における使用状況調査に着手（</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H29.6</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r>
              <a:tr h="151948">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○アスベストの飛散防止が適切に行われるよう、府民、事業者向けに情報提供・啓発を推進</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・宅建関係団体と連携し、宅建業者等に意識啓発を図る説明会を開催（</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H29.11</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12</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ct val="100000"/>
                        </a:lnSpc>
                        <a:spcBef>
                          <a:spcPts val="0"/>
                        </a:spcBef>
                        <a:spcAft>
                          <a:spcPts val="0"/>
                        </a:spcAft>
                      </a:pP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r>
              <a:tr h="800100">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○建築物の解体等における法令に基づく適切な運用を周知</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・建設リサイクル法に基づく届出の際の情報提供に併せて、アスベストの飛散防止についてのチラシ・リーフレットも配布　　　</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配布件数：</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3,813</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件</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p>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建築物等の新築・解体現場での分別取組等の実態把握を実施するとともに、建設業者向けの啓発リーフレットを作成。建設リサイクル法に基づく届け出の際に配布を行い、建設業者・発注者に情報提供を実施</a:t>
                      </a: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チラシ・リーフレット等の配布数：</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3,813</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件</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p>
                  </a:txBody>
                  <a:tcPr marL="84406" marR="84406">
                    <a:lnL w="12700" cmpd="sng">
                      <a:noFill/>
                    </a:lnL>
                    <a:lnR w="12700" cmpd="sng">
                      <a:noFill/>
                    </a:lnR>
                    <a:lnT w="12700" cap="flat" cmpd="sng" algn="ctr">
                      <a:noFill/>
                      <a:prstDash val="dash"/>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0" name="テキスト ボックス 9"/>
          <p:cNvSpPr txBox="1"/>
          <p:nvPr/>
        </p:nvSpPr>
        <p:spPr>
          <a:xfrm>
            <a:off x="35496" y="525957"/>
            <a:ext cx="4093378" cy="242586"/>
          </a:xfrm>
          <a:prstGeom prst="roundRect">
            <a:avLst/>
          </a:prstGeom>
          <a:solidFill>
            <a:schemeClr val="bg1"/>
          </a:solidFill>
          <a:ln>
            <a:solidFill>
              <a:schemeClr val="tx1">
                <a:lumMod val="50000"/>
                <a:lumOff val="50000"/>
              </a:schemeClr>
            </a:solidFill>
          </a:ln>
        </p:spPr>
        <p:txBody>
          <a:bodyPr wrap="square" lIns="35996" tIns="35996" rIns="35996" bIns="35996" rtlCol="0" anchor="ctr">
            <a:noAutofit/>
          </a:bodyPr>
          <a:lstStyle/>
          <a:p>
            <a:r>
              <a:rPr lang="ja-JP" altLang="en-US" sz="1200" b="1" dirty="0">
                <a:latin typeface="HGPｺﾞｼｯｸM" panose="020B0600000000000000" pitchFamily="50" charset="-128"/>
                <a:ea typeface="HGPｺﾞｼｯｸM" panose="020B0600000000000000" pitchFamily="50" charset="-128"/>
              </a:rPr>
              <a:t>（４）住まいとまちづくりにおける様々な安全性への対応</a:t>
            </a:r>
          </a:p>
        </p:txBody>
      </p:sp>
      <p:sp>
        <p:nvSpPr>
          <p:cNvPr id="7" name="スライド番号プレースホルダー 3"/>
          <p:cNvSpPr>
            <a:spLocks noGrp="1"/>
          </p:cNvSpPr>
          <p:nvPr>
            <p:ph type="sldNum" sz="quarter" idx="12"/>
          </p:nvPr>
        </p:nvSpPr>
        <p:spPr>
          <a:xfrm>
            <a:off x="8368281" y="6597352"/>
            <a:ext cx="775471" cy="270321"/>
          </a:xfrm>
        </p:spPr>
        <p:txBody>
          <a:bodyPr/>
          <a:lstStyle/>
          <a:p>
            <a:fld id="{6C81B660-91B5-4B89-8AE3-65DE466522A0}" type="slidenum">
              <a:rPr kumimoji="1" lang="ja-JP" altLang="en-US"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48</a:t>
            </a:fld>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Rectangle 1"/>
          <p:cNvSpPr>
            <a:spLocks noChangeArrowheads="1"/>
          </p:cNvSpPr>
          <p:nvPr/>
        </p:nvSpPr>
        <p:spPr bwMode="auto">
          <a:xfrm>
            <a:off x="0" y="1"/>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４</a:t>
            </a:r>
            <a:r>
              <a:rPr lang="ja-JP" altLang="en-US"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．安全を支える住まいと都市の実現</a:t>
            </a:r>
            <a:endPar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67023746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
          <p:cNvSpPr>
            <a:spLocks noChangeArrowheads="1"/>
          </p:cNvSpPr>
          <p:nvPr/>
        </p:nvSpPr>
        <p:spPr bwMode="auto">
          <a:xfrm>
            <a:off x="0" y="1"/>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５</a:t>
            </a:r>
            <a:r>
              <a:rPr lang="ja-JP" altLang="en-US"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．安心してくらすことができる住まいと都市の実現</a:t>
            </a:r>
            <a:endPar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1711930432"/>
              </p:ext>
            </p:extLst>
          </p:nvPr>
        </p:nvGraphicFramePr>
        <p:xfrm>
          <a:off x="160765" y="692696"/>
          <a:ext cx="8822469" cy="6083998"/>
        </p:xfrm>
        <a:graphic>
          <a:graphicData uri="http://schemas.openxmlformats.org/drawingml/2006/table">
            <a:tbl>
              <a:tblPr firstRow="1" bandRow="1">
                <a:tableStyleId>{5C22544A-7EE6-4342-B048-85BDC9FD1C3A}</a:tableStyleId>
              </a:tblPr>
              <a:tblGrid>
                <a:gridCol w="4690634"/>
                <a:gridCol w="1179008"/>
                <a:gridCol w="1179008"/>
                <a:gridCol w="1179008"/>
                <a:gridCol w="594811"/>
              </a:tblGrid>
              <a:tr h="360040">
                <a:tc>
                  <a:txBody>
                    <a:bodyPr/>
                    <a:lstStyle/>
                    <a:p>
                      <a:pPr algn="ctr" fontAlgn="ctr">
                        <a:lnSpc>
                          <a:spcPct val="100000"/>
                        </a:lnSpc>
                      </a:pPr>
                      <a:r>
                        <a:rPr lang="ja-JP" altLang="en-US" sz="14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　項目</a:t>
                      </a:r>
                      <a:endParaRPr lang="ja-JP" altLang="en-US" sz="1400" b="1"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377" marR="3377" marT="3658" marB="0" anchor="ctr">
                    <a:lnR w="12700" cap="flat" cmpd="sng" algn="ctr">
                      <a:solidFill>
                        <a:schemeClr val="bg1">
                          <a:lumMod val="95000"/>
                        </a:schemeClr>
                      </a:solidFill>
                      <a:prstDash val="solid"/>
                      <a:round/>
                      <a:headEnd type="none" w="med" len="med"/>
                      <a:tailEnd type="none" w="med" len="med"/>
                    </a:lnR>
                  </a:tcPr>
                </a:tc>
                <a:tc>
                  <a:txBody>
                    <a:bodyPr/>
                    <a:lstStyle/>
                    <a:p>
                      <a:pPr algn="ctr" fontAlgn="ctr">
                        <a:lnSpc>
                          <a:spcPct val="100000"/>
                        </a:lnSpc>
                      </a:pPr>
                      <a:r>
                        <a:rPr lang="ja-JP" altLang="en-US" sz="14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当初</a:t>
                      </a:r>
                      <a:endParaRPr lang="ja-JP" altLang="en-US" sz="1400" b="1"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377" marR="3377" marT="3658" marB="0" anchor="ctr">
                    <a:lnL w="12700" cap="flat" cmpd="sng" algn="ctr">
                      <a:solidFill>
                        <a:schemeClr val="bg1">
                          <a:lumMod val="95000"/>
                        </a:schemeClr>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algn="ctr" fontAlgn="ctr">
                        <a:lnSpc>
                          <a:spcPct val="100000"/>
                        </a:lnSpc>
                      </a:pPr>
                      <a:r>
                        <a:rPr lang="ja-JP" altLang="en-US" sz="14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現状</a:t>
                      </a:r>
                      <a:endParaRPr lang="ja-JP" altLang="en-US" sz="1400" b="1"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377" marR="3377" marT="3658"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pPr algn="ctr" fontAlgn="ctr">
                        <a:lnSpc>
                          <a:spcPct val="100000"/>
                        </a:lnSpc>
                      </a:pPr>
                      <a:r>
                        <a:rPr lang="ja-JP" altLang="en-US" sz="14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目標</a:t>
                      </a:r>
                      <a:endParaRPr lang="ja-JP" altLang="en-US" sz="1400" b="1"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377" marR="3377" marT="3658" marB="0" anchor="ctr">
                    <a:lnL w="38100" cap="flat" cmpd="sng" algn="ctr">
                      <a:solidFill>
                        <a:schemeClr val="tx1"/>
                      </a:solidFill>
                      <a:prstDash val="solid"/>
                      <a:round/>
                      <a:headEnd type="none" w="med" len="med"/>
                      <a:tailEnd type="none" w="med" len="med"/>
                    </a:lnL>
                  </a:tcPr>
                </a:tc>
                <a:tc>
                  <a:txBody>
                    <a:bodyPr/>
                    <a:lstStyle/>
                    <a:p>
                      <a:pPr algn="ctr" fontAlgn="ctr">
                        <a:lnSpc>
                          <a:spcPct val="100000"/>
                        </a:lnSpc>
                      </a:pPr>
                      <a:endParaRPr lang="ja-JP" altLang="en-US" sz="1400" b="1"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377" marR="3377" marT="3658" marB="0" anchor="ctr"/>
                </a:tc>
              </a:tr>
              <a:tr h="51109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自分の住んでいる地域に愛着を感じる府民の割合</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txBody>
                  <a:tcPr marL="102349" marR="0" marT="0" marB="0" anchor="ctr">
                    <a:lnR w="12700" cap="flat" cmpd="sng" algn="ctr">
                      <a:solidFill>
                        <a:schemeClr val="bg1">
                          <a:lumMod val="95000"/>
                        </a:schemeClr>
                      </a:solidFill>
                      <a:prstDash val="solid"/>
                      <a:round/>
                      <a:headEnd type="none" w="med" len="med"/>
                      <a:tailEnd type="none" w="med" len="med"/>
                    </a:lnR>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７４．２％</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20000"/>
                        </a:lnSpc>
                        <a:spcBef>
                          <a:spcPts val="0"/>
                        </a:spcBef>
                        <a:spcAft>
                          <a:spcPts val="0"/>
                        </a:spcAft>
                        <a:buClrTx/>
                        <a:buSzTx/>
                        <a:buFontTx/>
                        <a:buNone/>
                        <a:tabLst/>
                        <a:defRPr/>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(H27)</a:t>
                      </a:r>
                    </a:p>
                  </a:txBody>
                  <a:tcPr marL="102349" marR="0" marT="0" marB="0" anchor="ctr">
                    <a:lnL w="12700" cap="flat" cmpd="sng" algn="ctr">
                      <a:solidFill>
                        <a:schemeClr val="bg1">
                          <a:lumMod val="95000"/>
                        </a:schemeClr>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７１．７％</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20000"/>
                        </a:lnSpc>
                        <a:spcBef>
                          <a:spcPts val="0"/>
                        </a:spcBef>
                        <a:spcAft>
                          <a:spcPts val="0"/>
                        </a:spcAft>
                        <a:buClrTx/>
                        <a:buSzTx/>
                        <a:buFontTx/>
                        <a:buNone/>
                        <a:tabLst/>
                        <a:defRPr/>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(H29)</a:t>
                      </a:r>
                    </a:p>
                  </a:txBody>
                  <a:tcPr marL="102349"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７５％</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20000"/>
                        </a:lnSpc>
                        <a:spcBef>
                          <a:spcPts val="0"/>
                        </a:spcBef>
                        <a:spcAft>
                          <a:spcPts val="0"/>
                        </a:spcAft>
                        <a:buClrTx/>
                        <a:buSzTx/>
                        <a:buFontTx/>
                        <a:buNone/>
                        <a:tabLst/>
                        <a:defRPr/>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(H37)</a:t>
                      </a:r>
                    </a:p>
                  </a:txBody>
                  <a:tcPr marL="102349" marR="0" marT="0" marB="0" anchor="ctr">
                    <a:lnL w="38100" cap="flat" cmpd="sng" algn="ctr">
                      <a:solidFill>
                        <a:schemeClr val="tx1"/>
                      </a:solidFill>
                      <a:prstDash val="solid"/>
                      <a:round/>
                      <a:headEnd type="none" w="med" len="med"/>
                      <a:tailEnd type="none" w="med" len="med"/>
                    </a:lnL>
                  </a:tcPr>
                </a:tc>
                <a:tc>
                  <a:txBody>
                    <a:bodyPr/>
                    <a:lstStyle/>
                    <a:p>
                      <a:pPr marL="0" marR="0" indent="0" algn="ctr" defTabSz="914290" rtl="0" eaLnBrk="1" fontAlgn="auto" latinLnBrk="0" hangingPunct="1">
                        <a:lnSpc>
                          <a:spcPct val="100000"/>
                        </a:lnSpc>
                        <a:spcBef>
                          <a:spcPts val="0"/>
                        </a:spcBef>
                        <a:spcAft>
                          <a:spcPts val="0"/>
                        </a:spcAft>
                        <a:buClrTx/>
                        <a:buSzTx/>
                        <a:buFontTx/>
                        <a:buNone/>
                        <a:tabLst/>
                        <a:defRPr/>
                      </a:pPr>
                      <a:r>
                        <a:rPr lang="en-US" altLang="ja-JP" sz="1200" b="0" baseline="0" dirty="0" smtClean="0">
                          <a:latin typeface="Meiryo UI" panose="020B0604030504040204" pitchFamily="50" charset="-128"/>
                          <a:ea typeface="Meiryo UI" panose="020B0604030504040204" pitchFamily="50" charset="-128"/>
                          <a:cs typeface="Meiryo UI" panose="020B0604030504040204" pitchFamily="50" charset="-128"/>
                        </a:rPr>
                        <a:t>P </a:t>
                      </a:r>
                      <a:r>
                        <a:rPr lang="en-US" altLang="ja-JP" sz="1200" b="0" baseline="0" dirty="0" smtClean="0">
                          <a:latin typeface="Meiryo UI" panose="020B0604030504040204" pitchFamily="50" charset="-128"/>
                          <a:ea typeface="Meiryo UI" panose="020B0604030504040204" pitchFamily="50" charset="-128"/>
                          <a:cs typeface="Meiryo UI" panose="020B0604030504040204" pitchFamily="50" charset="-128"/>
                        </a:rPr>
                        <a:t>50</a:t>
                      </a:r>
                      <a:r>
                        <a:rPr lang="ja-JP" altLang="en-US" sz="1200" b="0" baseline="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txBody>
                  <a:tcPr marL="3377" marR="3377" marT="3658" marB="0" anchor="ctr"/>
                </a:tc>
              </a:tr>
              <a:tr h="5030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まちのバリアフリー化の状況に満足している府民の割合</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txBody>
                  <a:tcPr marL="102349" marR="0" marT="0" marB="0" anchor="ctr">
                    <a:lnR w="12700" cap="flat" cmpd="sng" algn="ctr">
                      <a:solidFill>
                        <a:schemeClr val="bg1">
                          <a:lumMod val="95000"/>
                        </a:schemeClr>
                      </a:solidFill>
                      <a:prstDash val="solid"/>
                      <a:round/>
                      <a:headEnd type="none" w="med" len="med"/>
                      <a:tailEnd type="none" w="med" len="med"/>
                    </a:lnR>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４５．１％</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20000"/>
                        </a:lnSpc>
                        <a:spcBef>
                          <a:spcPts val="0"/>
                        </a:spcBef>
                        <a:spcAft>
                          <a:spcPts val="0"/>
                        </a:spcAft>
                        <a:buClrTx/>
                        <a:buSzTx/>
                        <a:buFontTx/>
                        <a:buNone/>
                        <a:tabLst/>
                        <a:defRPr/>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(H25)</a:t>
                      </a:r>
                    </a:p>
                  </a:txBody>
                  <a:tcPr marL="102349" marR="0" marT="0" marB="0" anchor="ctr">
                    <a:lnL w="12700" cap="flat" cmpd="sng" algn="ctr">
                      <a:solidFill>
                        <a:schemeClr val="bg1">
                          <a:lumMod val="95000"/>
                        </a:schemeClr>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txBody>
                  <a:tcPr marL="102349"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５５％</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20000"/>
                        </a:lnSpc>
                        <a:spcBef>
                          <a:spcPts val="0"/>
                        </a:spcBef>
                        <a:spcAft>
                          <a:spcPts val="0"/>
                        </a:spcAft>
                        <a:buClrTx/>
                        <a:buSzTx/>
                        <a:buFontTx/>
                        <a:buNone/>
                        <a:tabLst/>
                        <a:defRPr/>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(H37)</a:t>
                      </a:r>
                    </a:p>
                  </a:txBody>
                  <a:tcPr marL="102349" marR="0" marT="0" marB="0" anchor="ctr">
                    <a:lnL w="38100" cap="flat" cmpd="sng" algn="ctr">
                      <a:solidFill>
                        <a:schemeClr val="tx1"/>
                      </a:solidFill>
                      <a:prstDash val="solid"/>
                      <a:round/>
                      <a:headEnd type="none" w="med" len="med"/>
                      <a:tailEnd type="none" w="med" len="med"/>
                    </a:lnL>
                  </a:tcPr>
                </a:tc>
                <a:tc>
                  <a:txBody>
                    <a:bodyPr/>
                    <a:lstStyle/>
                    <a:p>
                      <a:pPr marL="0" marR="0" indent="0" algn="ctr" defTabSz="914290" rtl="0" eaLnBrk="1" fontAlgn="auto" latinLnBrk="0" hangingPunct="1">
                        <a:lnSpc>
                          <a:spcPct val="100000"/>
                        </a:lnSpc>
                        <a:spcBef>
                          <a:spcPts val="0"/>
                        </a:spcBef>
                        <a:spcAft>
                          <a:spcPts val="0"/>
                        </a:spcAft>
                        <a:buClrTx/>
                        <a:buSzTx/>
                        <a:buFontTx/>
                        <a:buNone/>
                        <a:tabLst/>
                        <a:defRPr/>
                      </a:pP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0" dirty="0" smtClean="0">
                        <a:latin typeface="Meiryo UI" panose="020B0604030504040204" pitchFamily="50" charset="-128"/>
                        <a:ea typeface="Meiryo UI" panose="020B0604030504040204" pitchFamily="50" charset="-128"/>
                        <a:cs typeface="Meiryo UI" panose="020B0604030504040204" pitchFamily="50" charset="-128"/>
                      </a:endParaRPr>
                    </a:p>
                  </a:txBody>
                  <a:tcPr marL="3377" marR="3377" marT="3658" marB="0" anchor="ctr"/>
                </a:tc>
              </a:tr>
              <a:tr h="5030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近隣の人たちやコミュニティの関わりに満足している府民の割合</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txBody>
                  <a:tcPr marL="102349" marR="0" marT="0" marB="0" anchor="ctr">
                    <a:lnR w="12700" cap="flat" cmpd="sng" algn="ctr">
                      <a:solidFill>
                        <a:schemeClr val="bg1">
                          <a:lumMod val="95000"/>
                        </a:schemeClr>
                      </a:solidFill>
                      <a:prstDash val="solid"/>
                      <a:round/>
                      <a:headEnd type="none" w="med" len="med"/>
                      <a:tailEnd type="none" w="med" len="med"/>
                    </a:lnR>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６７．０％</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20000"/>
                        </a:lnSpc>
                        <a:spcBef>
                          <a:spcPts val="0"/>
                        </a:spcBef>
                        <a:spcAft>
                          <a:spcPts val="0"/>
                        </a:spcAft>
                        <a:buClrTx/>
                        <a:buSzTx/>
                        <a:buFontTx/>
                        <a:buNone/>
                        <a:tabLst/>
                        <a:defRPr/>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(H25)</a:t>
                      </a:r>
                    </a:p>
                  </a:txBody>
                  <a:tcPr marL="102349" marR="0" marT="0" marB="0" anchor="ctr">
                    <a:lnL w="12700" cap="flat" cmpd="sng" algn="ctr">
                      <a:solidFill>
                        <a:schemeClr val="bg1">
                          <a:lumMod val="95000"/>
                        </a:schemeClr>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txBody>
                  <a:tcPr marL="102349"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７５％</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20000"/>
                        </a:lnSpc>
                        <a:spcBef>
                          <a:spcPts val="0"/>
                        </a:spcBef>
                        <a:spcAft>
                          <a:spcPts val="0"/>
                        </a:spcAft>
                        <a:buClrTx/>
                        <a:buSzTx/>
                        <a:buFontTx/>
                        <a:buNone/>
                        <a:tabLst/>
                        <a:defRPr/>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(H37)</a:t>
                      </a:r>
                    </a:p>
                  </a:txBody>
                  <a:tcPr marL="102349" marR="0" marT="0" marB="0" anchor="ctr">
                    <a:lnL w="38100" cap="flat" cmpd="sng" algn="ctr">
                      <a:solidFill>
                        <a:schemeClr val="tx1"/>
                      </a:solidFill>
                      <a:prstDash val="solid"/>
                      <a:round/>
                      <a:headEnd type="none" w="med" len="med"/>
                      <a:tailEnd type="none" w="med" len="med"/>
                    </a:lnL>
                  </a:tcPr>
                </a:tc>
                <a:tc>
                  <a:txBody>
                    <a:bodyPr/>
                    <a:lstStyle/>
                    <a:p>
                      <a:pPr algn="ctr">
                        <a:lnSpc>
                          <a:spcPct val="100000"/>
                        </a:lnSpc>
                      </a:pP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0" dirty="0">
                        <a:latin typeface="Meiryo UI" panose="020B0604030504040204" pitchFamily="50" charset="-128"/>
                        <a:ea typeface="Meiryo UI" panose="020B0604030504040204" pitchFamily="50" charset="-128"/>
                        <a:cs typeface="Meiryo UI" panose="020B0604030504040204" pitchFamily="50" charset="-128"/>
                      </a:endParaRPr>
                    </a:p>
                  </a:txBody>
                  <a:tcPr marL="3377" marR="3377" marT="3658" marB="0" anchor="ctr">
                    <a:lnBlToTr w="12700" cap="flat" cmpd="sng" algn="ctr">
                      <a:noFill/>
                      <a:prstDash val="solid"/>
                      <a:round/>
                      <a:headEnd type="none" w="med" len="med"/>
                      <a:tailEnd type="none" w="med" len="med"/>
                    </a:lnBlToTr>
                  </a:tcPr>
                </a:tc>
              </a:tr>
              <a:tr h="503050">
                <a:tc>
                  <a:txBody>
                    <a:bodyPr/>
                    <a:lstStyle/>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鉄道駅舎のバリアフリー化率</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marL="102349" marR="0" marT="0" marB="0" anchor="ctr">
                    <a:lnR w="12700" cap="flat" cmpd="sng" algn="ctr">
                      <a:solidFill>
                        <a:schemeClr val="bg1">
                          <a:lumMod val="95000"/>
                        </a:schemeClr>
                      </a:solidFill>
                      <a:prstDash val="solid"/>
                      <a:round/>
                      <a:headEnd type="none" w="med" len="med"/>
                      <a:tailEnd type="none" w="med" len="med"/>
                    </a:lnR>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８６．２％</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20000"/>
                        </a:lnSpc>
                        <a:spcBef>
                          <a:spcPts val="0"/>
                        </a:spcBef>
                        <a:spcAft>
                          <a:spcPts val="0"/>
                        </a:spcAft>
                        <a:buClrTx/>
                        <a:buSzTx/>
                        <a:buFontTx/>
                        <a:buNone/>
                        <a:tabLst/>
                        <a:defRPr/>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(H26)</a:t>
                      </a:r>
                    </a:p>
                  </a:txBody>
                  <a:tcPr marL="102349" marR="0" marT="0" marB="0" anchor="ctr">
                    <a:lnL w="12700" cap="flat" cmpd="sng" algn="ctr">
                      <a:solidFill>
                        <a:schemeClr val="bg1">
                          <a:lumMod val="95000"/>
                        </a:schemeClr>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algn="ctr">
                        <a:lnSpc>
                          <a:spcPct val="100000"/>
                        </a:lnSpc>
                      </a:pP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８７．２％</a:t>
                      </a:r>
                      <a:endParaRPr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290" rtl="0" eaLnBrk="1" fontAlgn="auto" latinLnBrk="0" hangingPunct="1">
                        <a:lnSpc>
                          <a:spcPct val="100000"/>
                        </a:lnSpc>
                        <a:spcBef>
                          <a:spcPts val="0"/>
                        </a:spcBef>
                        <a:spcAft>
                          <a:spcPts val="0"/>
                        </a:spcAft>
                        <a:buClrTx/>
                        <a:buSzTx/>
                        <a:buFontTx/>
                        <a:buNone/>
                        <a:tabLst/>
                        <a:defRPr/>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(H28)</a:t>
                      </a:r>
                    </a:p>
                  </a:txBody>
                  <a:tcPr marL="102349"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１００％</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20000"/>
                        </a:lnSpc>
                        <a:spcBef>
                          <a:spcPts val="0"/>
                        </a:spcBef>
                        <a:spcAft>
                          <a:spcPts val="0"/>
                        </a:spcAft>
                        <a:buClrTx/>
                        <a:buSzTx/>
                        <a:buFontTx/>
                        <a:buNone/>
                        <a:tabLst/>
                        <a:defRPr/>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(H32)</a:t>
                      </a:r>
                    </a:p>
                  </a:txBody>
                  <a:tcPr marL="102349" marR="0" marT="0" marB="0" anchor="ctr">
                    <a:lnL w="38100" cap="flat" cmpd="sng" algn="ctr">
                      <a:solidFill>
                        <a:schemeClr val="tx1"/>
                      </a:solidFill>
                      <a:prstDash val="solid"/>
                      <a:round/>
                      <a:headEnd type="none" w="med" len="med"/>
                      <a:tailEnd type="none" w="med" len="med"/>
                    </a:lnL>
                  </a:tcPr>
                </a:tc>
                <a:tc>
                  <a:txBody>
                    <a:bodyPr/>
                    <a:lstStyle/>
                    <a:p>
                      <a:pPr marL="0" marR="0" indent="0" algn="ctr" defTabSz="914290" rtl="0" eaLnBrk="1" fontAlgn="auto" latinLnBrk="0" hangingPunct="1">
                        <a:lnSpc>
                          <a:spcPct val="100000"/>
                        </a:lnSpc>
                        <a:spcBef>
                          <a:spcPts val="0"/>
                        </a:spcBef>
                        <a:spcAft>
                          <a:spcPts val="0"/>
                        </a:spcAft>
                        <a:buClrTx/>
                        <a:buSzTx/>
                        <a:buFontTx/>
                        <a:buNone/>
                        <a:tabLst/>
                        <a:defRPr/>
                      </a:pPr>
                      <a:r>
                        <a:rPr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P</a:t>
                      </a:r>
                      <a:r>
                        <a:rPr lang="en-US" altLang="ja-JP" sz="1200" b="0" baseline="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51</a:t>
                      </a: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a:t>
                      </a:r>
                      <a:endParaRPr lang="ja-JP" altLang="en-US" sz="1200" b="0" dirty="0">
                        <a:latin typeface="Meiryo UI" panose="020B0604030504040204" pitchFamily="50" charset="-128"/>
                        <a:ea typeface="Meiryo UI" panose="020B0604030504040204" pitchFamily="50" charset="-128"/>
                        <a:cs typeface="Meiryo UI" panose="020B0604030504040204" pitchFamily="50" charset="-128"/>
                      </a:endParaRPr>
                    </a:p>
                  </a:txBody>
                  <a:tcPr marL="3377" marR="3377" marT="3658" marB="0" anchor="ctr"/>
                </a:tc>
              </a:tr>
              <a:tr h="5030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高齢者の居住する住宅のバリアフリー化率</a:t>
                      </a:r>
                      <a:endParaRPr lang="ja-JP" altLang="en-US" sz="12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txBody>
                  <a:tcPr marL="102349" marR="0" marT="0" marB="0" anchor="ctr">
                    <a:lnR w="12700" cap="flat" cmpd="sng" algn="ctr">
                      <a:solidFill>
                        <a:schemeClr val="bg1">
                          <a:lumMod val="95000"/>
                        </a:schemeClr>
                      </a:solidFill>
                      <a:prstDash val="solid"/>
                      <a:round/>
                      <a:headEnd type="none" w="med" len="med"/>
                      <a:tailEnd type="none" w="med" len="med"/>
                    </a:lnR>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６０％</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20000"/>
                        </a:lnSpc>
                        <a:spcBef>
                          <a:spcPts val="0"/>
                        </a:spcBef>
                        <a:spcAft>
                          <a:spcPts val="0"/>
                        </a:spcAft>
                        <a:buClrTx/>
                        <a:buSzTx/>
                        <a:buFontTx/>
                        <a:buNone/>
                        <a:tabLst/>
                        <a:defRPr/>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(H25)</a:t>
                      </a:r>
                    </a:p>
                  </a:txBody>
                  <a:tcPr marL="102349" marR="0" marT="0" marB="0" anchor="ctr">
                    <a:lnL w="12700" cap="flat" cmpd="sng" algn="ctr">
                      <a:solidFill>
                        <a:schemeClr val="bg1">
                          <a:lumMod val="95000"/>
                        </a:schemeClr>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txBody>
                  <a:tcPr marL="102349"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７５％</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20000"/>
                        </a:lnSpc>
                        <a:spcBef>
                          <a:spcPts val="0"/>
                        </a:spcBef>
                        <a:spcAft>
                          <a:spcPts val="0"/>
                        </a:spcAft>
                        <a:buClrTx/>
                        <a:buSzTx/>
                        <a:buFontTx/>
                        <a:buNone/>
                        <a:tabLst/>
                        <a:defRPr/>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(H37)</a:t>
                      </a:r>
                    </a:p>
                  </a:txBody>
                  <a:tcPr marL="102349" marR="0" marT="0" marB="0" anchor="ctr">
                    <a:lnL w="38100" cap="flat" cmpd="sng" algn="ctr">
                      <a:solidFill>
                        <a:schemeClr val="tx1"/>
                      </a:solidFill>
                      <a:prstDash val="solid"/>
                      <a:round/>
                      <a:headEnd type="none" w="med" len="med"/>
                      <a:tailEnd type="none" w="med" len="med"/>
                    </a:lnL>
                  </a:tcPr>
                </a:tc>
                <a:tc>
                  <a:txBody>
                    <a:bodyPr/>
                    <a:lstStyle/>
                    <a:p>
                      <a:pPr algn="ctr">
                        <a:lnSpc>
                          <a:spcPct val="100000"/>
                        </a:lnSpc>
                      </a:pP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0" dirty="0">
                        <a:latin typeface="Meiryo UI" panose="020B0604030504040204" pitchFamily="50" charset="-128"/>
                        <a:ea typeface="Meiryo UI" panose="020B0604030504040204" pitchFamily="50" charset="-128"/>
                        <a:cs typeface="Meiryo UI" panose="020B0604030504040204" pitchFamily="50" charset="-128"/>
                      </a:endParaRPr>
                    </a:p>
                  </a:txBody>
                  <a:tcPr marL="3377" marR="3377" marT="3658" marB="0" anchor="ctr"/>
                </a:tc>
              </a:tr>
              <a:tr h="5030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賃貸住宅における入居差別の状況</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（①高齢者　②</a:t>
                      </a:r>
                      <a:r>
                        <a:rPr lang="ja-JP" altLang="en-US" sz="1200" dirty="0" err="1" smtClean="0">
                          <a:latin typeface="Meiryo UI" panose="020B0604030504040204" pitchFamily="50" charset="-128"/>
                          <a:ea typeface="Meiryo UI" panose="020B0604030504040204" pitchFamily="50" charset="-128"/>
                          <a:cs typeface="Meiryo UI" panose="020B0604030504040204" pitchFamily="50" charset="-128"/>
                        </a:rPr>
                        <a:t>障がい</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者　③母子（父子）家庭　④外国人）</a:t>
                      </a:r>
                    </a:p>
                  </a:txBody>
                  <a:tcPr marL="102349" marR="0" marT="0" marB="0" anchor="ctr">
                    <a:lnR w="12700" cap="flat" cmpd="sng" algn="ctr">
                      <a:solidFill>
                        <a:schemeClr val="bg1">
                          <a:lumMod val="95000"/>
                        </a:schemeClr>
                      </a:solidFill>
                      <a:prstDash val="solid"/>
                      <a:round/>
                      <a:headEnd type="none" w="med" len="med"/>
                      <a:tailEnd type="none" w="med" len="med"/>
                    </a:lnR>
                  </a:tcPr>
                </a:tc>
                <a:tc>
                  <a:txBody>
                    <a:bodyPr/>
                    <a:lstStyle/>
                    <a:p>
                      <a:pPr marL="0" marR="0" indent="0" algn="l" defTabSz="914400" rtl="0" eaLnBrk="1" fontAlgn="auto" latinLnBrk="0" hangingPunct="1">
                        <a:lnSpc>
                          <a:spcPct val="12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①３０．０％</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2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②１４．１％</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2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③６．４％</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2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④２３．２％</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20000"/>
                        </a:lnSpc>
                        <a:spcBef>
                          <a:spcPts val="0"/>
                        </a:spcBef>
                        <a:spcAft>
                          <a:spcPts val="0"/>
                        </a:spcAft>
                        <a:buClrTx/>
                        <a:buSzTx/>
                        <a:buFontTx/>
                        <a:buNone/>
                        <a:tabLst/>
                        <a:defRPr/>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(H27)</a:t>
                      </a:r>
                    </a:p>
                  </a:txBody>
                  <a:tcPr marL="102349" marR="0" marT="0" marB="0" anchor="ctr">
                    <a:lnL w="12700" cap="flat" cmpd="sng" algn="ctr">
                      <a:solidFill>
                        <a:schemeClr val="bg1">
                          <a:lumMod val="95000"/>
                        </a:schemeClr>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txBody>
                  <a:tcPr marL="3377" marR="3377" marT="3658"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解消</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20000"/>
                        </a:lnSpc>
                        <a:spcBef>
                          <a:spcPts val="0"/>
                        </a:spcBef>
                        <a:spcAft>
                          <a:spcPts val="0"/>
                        </a:spcAft>
                        <a:buClrTx/>
                        <a:buSzTx/>
                        <a:buFontTx/>
                        <a:buNone/>
                        <a:tabLst/>
                        <a:defRPr/>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(H32)</a:t>
                      </a:r>
                    </a:p>
                  </a:txBody>
                  <a:tcPr marL="102349" marR="0" marT="0" marB="0" anchor="ctr">
                    <a:lnL w="38100" cap="flat" cmpd="sng" algn="ctr">
                      <a:solidFill>
                        <a:schemeClr val="tx1"/>
                      </a:solidFill>
                      <a:prstDash val="solid"/>
                      <a:round/>
                      <a:headEnd type="none" w="med" len="med"/>
                      <a:tailEnd type="none" w="med" len="med"/>
                    </a:lnL>
                  </a:tcPr>
                </a:tc>
                <a:tc>
                  <a:txBody>
                    <a:bodyPr/>
                    <a:lstStyle/>
                    <a:p>
                      <a:pPr algn="ctr">
                        <a:lnSpc>
                          <a:spcPct val="100000"/>
                        </a:lnSpc>
                      </a:pP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txBody>
                  <a:tcPr marL="3377" marR="3377" marT="3658" marB="0" anchor="ctr"/>
                </a:tc>
              </a:tr>
              <a:tr h="5030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一定の質を備えた</a:t>
                      </a:r>
                      <a:r>
                        <a:rPr lang="ja-JP" altLang="en-US"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あんしん賃貸住宅の数</a:t>
                      </a:r>
                      <a:endParaRPr lang="en-US" altLang="ja-JP" sz="12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102349" marR="0" marT="0" marB="0" anchor="ctr">
                    <a:lnR w="12700" cap="flat" cmpd="sng" algn="ctr">
                      <a:solidFill>
                        <a:schemeClr val="bg1">
                          <a:lumMod val="95000"/>
                        </a:schemeClr>
                      </a:solidFill>
                      <a:prstDash val="solid"/>
                      <a:round/>
                      <a:headEnd type="none" w="med" len="med"/>
                      <a:tailEnd type="none" w="med" len="med"/>
                    </a:lnR>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約５千戸</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20000"/>
                        </a:lnSpc>
                        <a:spcBef>
                          <a:spcPts val="0"/>
                        </a:spcBef>
                        <a:spcAft>
                          <a:spcPts val="0"/>
                        </a:spcAft>
                        <a:buClrTx/>
                        <a:buSzTx/>
                        <a:buFontTx/>
                        <a:buNone/>
                        <a:tabLst/>
                        <a:defRPr/>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(H27)</a:t>
                      </a:r>
                    </a:p>
                  </a:txBody>
                  <a:tcPr marL="102349" marR="0" marT="0" marB="0" anchor="ctr">
                    <a:lnL w="12700" cap="flat" cmpd="sng" algn="ctr">
                      <a:solidFill>
                        <a:schemeClr val="bg1">
                          <a:lumMod val="95000"/>
                        </a:schemeClr>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８，５４１戸</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20000"/>
                        </a:lnSpc>
                        <a:spcBef>
                          <a:spcPts val="0"/>
                        </a:spcBef>
                        <a:spcAft>
                          <a:spcPts val="0"/>
                        </a:spcAft>
                        <a:buClrTx/>
                        <a:buSzTx/>
                        <a:buFontTx/>
                        <a:buNone/>
                        <a:tabLst/>
                        <a:defRPr/>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(H29)</a:t>
                      </a:r>
                    </a:p>
                  </a:txBody>
                  <a:tcPr marL="3377" marR="3377" marT="3658"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約２万戸</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20000"/>
                        </a:lnSpc>
                        <a:spcBef>
                          <a:spcPts val="0"/>
                        </a:spcBef>
                        <a:spcAft>
                          <a:spcPts val="0"/>
                        </a:spcAft>
                        <a:buClrTx/>
                        <a:buSzTx/>
                        <a:buFontTx/>
                        <a:buNone/>
                        <a:tabLst/>
                        <a:defRPr/>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(H37)</a:t>
                      </a:r>
                    </a:p>
                  </a:txBody>
                  <a:tcPr marL="102349" marR="0" marT="0" marB="0" anchor="ctr">
                    <a:lnL w="38100" cap="flat" cmpd="sng" algn="ctr">
                      <a:solidFill>
                        <a:schemeClr val="tx1"/>
                      </a:solidFill>
                      <a:prstDash val="solid"/>
                      <a:round/>
                      <a:headEnd type="none" w="med" len="med"/>
                      <a:tailEnd type="none" w="med" len="med"/>
                    </a:lnL>
                  </a:tcPr>
                </a:tc>
                <a:tc>
                  <a:txBody>
                    <a:bodyPr/>
                    <a:lstStyle/>
                    <a:p>
                      <a:pPr marL="0" marR="0" indent="0" algn="ctr" defTabSz="914290" rtl="0" eaLnBrk="1" fontAlgn="auto" latinLnBrk="0" hangingPunct="1">
                        <a:lnSpc>
                          <a:spcPct val="100000"/>
                        </a:lnSpc>
                        <a:spcBef>
                          <a:spcPts val="0"/>
                        </a:spcBef>
                        <a:spcAft>
                          <a:spcPts val="0"/>
                        </a:spcAft>
                        <a:buClrTx/>
                        <a:buSzTx/>
                        <a:buFontTx/>
                        <a:buNone/>
                        <a:tabLst/>
                        <a:defRPr/>
                      </a:pPr>
                      <a:r>
                        <a:rPr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P</a:t>
                      </a:r>
                      <a:r>
                        <a:rPr lang="en-US" altLang="ja-JP" sz="1200" b="0" baseline="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52</a:t>
                      </a:r>
                      <a:endParaRPr lang="ja-JP" altLang="en-US" sz="1200" b="1" dirty="0" smtClean="0">
                        <a:latin typeface="Meiryo UI" panose="020B0604030504040204" pitchFamily="50" charset="-128"/>
                        <a:ea typeface="Meiryo UI" panose="020B0604030504040204" pitchFamily="50" charset="-128"/>
                        <a:cs typeface="Meiryo UI" panose="020B0604030504040204" pitchFamily="50" charset="-128"/>
                      </a:endParaRPr>
                    </a:p>
                  </a:txBody>
                  <a:tcPr marL="3377" marR="3377" marT="3658" marB="0" anchor="ctr"/>
                </a:tc>
              </a:tr>
              <a:tr h="503050">
                <a:tc>
                  <a:txBody>
                    <a:bodyPr/>
                    <a:lstStyle/>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土地取引等における差別の状況</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marL="102349" marR="0" marT="0" marB="0" anchor="ctr">
                    <a:lnR w="12700" cap="flat" cmpd="sng" algn="ctr">
                      <a:solidFill>
                        <a:schemeClr val="bg1">
                          <a:lumMod val="95000"/>
                        </a:schemeClr>
                      </a:solidFill>
                      <a:prstDash val="solid"/>
                      <a:round/>
                      <a:headEnd type="none" w="med" len="med"/>
                      <a:tailEnd type="none" w="med" len="med"/>
                    </a:lnR>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１６．３％</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20000"/>
                        </a:lnSpc>
                        <a:spcBef>
                          <a:spcPts val="0"/>
                        </a:spcBef>
                        <a:spcAft>
                          <a:spcPts val="0"/>
                        </a:spcAft>
                        <a:buClrTx/>
                        <a:buSzTx/>
                        <a:buFontTx/>
                        <a:buNone/>
                        <a:tabLst/>
                        <a:defRPr/>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(H27)</a:t>
                      </a:r>
                    </a:p>
                  </a:txBody>
                  <a:tcPr marL="102349" marR="0" marT="0" marB="0" anchor="ctr">
                    <a:lnL w="12700" cap="flat" cmpd="sng" algn="ctr">
                      <a:solidFill>
                        <a:schemeClr val="bg1">
                          <a:lumMod val="95000"/>
                        </a:schemeClr>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algn="ctr">
                        <a:lnSpc>
                          <a:spcPct val="100000"/>
                        </a:lnSpc>
                      </a:pP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txBody>
                  <a:tcPr marL="3377" marR="3377" marT="3658"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解消</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20000"/>
                        </a:lnSpc>
                        <a:spcBef>
                          <a:spcPts val="0"/>
                        </a:spcBef>
                        <a:spcAft>
                          <a:spcPts val="0"/>
                        </a:spcAft>
                        <a:buClrTx/>
                        <a:buSzTx/>
                        <a:buFontTx/>
                        <a:buNone/>
                        <a:tabLst/>
                        <a:defRPr/>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(H33)</a:t>
                      </a:r>
                    </a:p>
                  </a:txBody>
                  <a:tcPr marL="102349" marR="0" marT="0" marB="0" anchor="ctr">
                    <a:lnL w="38100" cap="flat" cmpd="sng" algn="ctr">
                      <a:solidFill>
                        <a:schemeClr val="tx1"/>
                      </a:solidFill>
                      <a:prstDash val="solid"/>
                      <a:round/>
                      <a:headEnd type="none" w="med" len="med"/>
                      <a:tailEnd type="none" w="med" len="med"/>
                    </a:lnL>
                  </a:tcPr>
                </a:tc>
                <a:tc>
                  <a:txBody>
                    <a:bodyPr/>
                    <a:lstStyle/>
                    <a:p>
                      <a:pPr algn="ctr">
                        <a:lnSpc>
                          <a:spcPct val="100000"/>
                        </a:lnSpc>
                      </a:pP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txBody>
                  <a:tcPr marL="3377" marR="3377" marT="3658" marB="0" anchor="ctr"/>
                </a:tc>
              </a:tr>
              <a:tr h="503050">
                <a:tc>
                  <a:txBody>
                    <a:bodyPr/>
                    <a:lstStyle/>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宅地建物取引業者の人権意識</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①宅地建物取引業法に基づく指導監督基準の規制内容の認識割合</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444500" indent="-444500"/>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②宅地建物取引業法第</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47</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条関係の解釈に関する国土交通大臣答弁の認識割合</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444500" indent="-444500"/>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③大阪府部落差別事象に係る調査等の規制等に関する条例の改正内容の認識割合</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marL="102349" marR="0" marT="0" marB="0" anchor="ctr">
                    <a:lnR w="12700" cap="flat" cmpd="sng" algn="ctr">
                      <a:solidFill>
                        <a:schemeClr val="bg1">
                          <a:lumMod val="95000"/>
                        </a:schemeClr>
                      </a:solidFill>
                      <a:prstDash val="solid"/>
                      <a:round/>
                      <a:headEnd type="none" w="med" len="med"/>
                      <a:tailEnd type="none" w="med" len="med"/>
                    </a:lnR>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①７５．８％</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2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②７４．６％</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2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③６８．５％</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20000"/>
                        </a:lnSpc>
                        <a:spcBef>
                          <a:spcPts val="0"/>
                        </a:spcBef>
                        <a:spcAft>
                          <a:spcPts val="0"/>
                        </a:spcAft>
                        <a:buClrTx/>
                        <a:buSzTx/>
                        <a:buFontTx/>
                        <a:buNone/>
                        <a:tabLst/>
                        <a:defRPr/>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(H27)</a:t>
                      </a:r>
                    </a:p>
                  </a:txBody>
                  <a:tcPr marL="102349" marR="0" marT="0" marB="0" anchor="ctr">
                    <a:lnL w="12700" cap="flat" cmpd="sng" algn="ctr">
                      <a:solidFill>
                        <a:schemeClr val="bg1">
                          <a:lumMod val="95000"/>
                        </a:schemeClr>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marL="0" marR="0" indent="0" algn="ctr" defTabSz="914290" rtl="0" eaLnBrk="1" fontAlgn="auto" latinLnBrk="0" hangingPunct="1">
                        <a:lnSpc>
                          <a:spcPct val="100000"/>
                        </a:lnSpc>
                        <a:spcBef>
                          <a:spcPts val="0"/>
                        </a:spcBef>
                        <a:spcAft>
                          <a:spcPts val="0"/>
                        </a:spcAft>
                        <a:buClrTx/>
                        <a:buSzTx/>
                        <a:buFontTx/>
                        <a:buNone/>
                        <a:tabLst/>
                        <a:defRPr/>
                      </a:pP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lnSpc>
                          <a:spcPct val="100000"/>
                        </a:lnSpc>
                      </a:pPr>
                      <a:endParaRPr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txBody>
                  <a:tcPr marL="3377" marR="3377" marT="3658"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１００％</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20000"/>
                        </a:lnSpc>
                        <a:spcBef>
                          <a:spcPts val="0"/>
                        </a:spcBef>
                        <a:spcAft>
                          <a:spcPts val="0"/>
                        </a:spcAft>
                        <a:buClrTx/>
                        <a:buSzTx/>
                        <a:buFontTx/>
                        <a:buNone/>
                        <a:tabLst/>
                        <a:defRPr/>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(H32)</a:t>
                      </a:r>
                    </a:p>
                  </a:txBody>
                  <a:tcPr marL="102349" marR="0" marT="0" marB="0" anchor="ctr">
                    <a:lnL w="38100" cap="flat" cmpd="sng" algn="ctr">
                      <a:solidFill>
                        <a:schemeClr val="tx1"/>
                      </a:solidFill>
                      <a:prstDash val="solid"/>
                      <a:round/>
                      <a:headEnd type="none" w="med" len="med"/>
                      <a:tailEnd type="none" w="med" len="med"/>
                    </a:lnL>
                  </a:tcPr>
                </a:tc>
                <a:tc>
                  <a:txBody>
                    <a:bodyPr/>
                    <a:lstStyle/>
                    <a:p>
                      <a:pPr marL="0" marR="0" indent="0" algn="ctr" defTabSz="914290" rtl="0" eaLnBrk="1" fontAlgn="auto" latinLnBrk="0" hangingPunct="1">
                        <a:lnSpc>
                          <a:spcPct val="100000"/>
                        </a:lnSpc>
                        <a:spcBef>
                          <a:spcPts val="0"/>
                        </a:spcBef>
                        <a:spcAft>
                          <a:spcPts val="0"/>
                        </a:spcAft>
                        <a:buClrTx/>
                        <a:buSzTx/>
                        <a:buFontTx/>
                        <a:buNone/>
                        <a:tabLst/>
                        <a:defRPr/>
                      </a:pP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1" dirty="0" smtClean="0">
                        <a:latin typeface="Meiryo UI" panose="020B0604030504040204" pitchFamily="50" charset="-128"/>
                        <a:ea typeface="Meiryo UI" panose="020B0604030504040204" pitchFamily="50" charset="-128"/>
                        <a:cs typeface="Meiryo UI" panose="020B0604030504040204" pitchFamily="50" charset="-128"/>
                      </a:endParaRPr>
                    </a:p>
                  </a:txBody>
                  <a:tcPr marL="3377" marR="3377" marT="3658" marB="0" anchor="ctr"/>
                </a:tc>
              </a:tr>
            </a:tbl>
          </a:graphicData>
        </a:graphic>
      </p:graphicFrame>
      <p:sp>
        <p:nvSpPr>
          <p:cNvPr id="7" name="テキスト ボックス 6"/>
          <p:cNvSpPr txBox="1"/>
          <p:nvPr/>
        </p:nvSpPr>
        <p:spPr>
          <a:xfrm>
            <a:off x="35496" y="450110"/>
            <a:ext cx="4093378" cy="242586"/>
          </a:xfrm>
          <a:prstGeom prst="roundRect">
            <a:avLst/>
          </a:prstGeom>
          <a:solidFill>
            <a:schemeClr val="bg1"/>
          </a:solidFill>
          <a:ln>
            <a:solidFill>
              <a:schemeClr val="tx1">
                <a:lumMod val="50000"/>
                <a:lumOff val="50000"/>
              </a:schemeClr>
            </a:solidFill>
          </a:ln>
        </p:spPr>
        <p:txBody>
          <a:bodyPr wrap="square" lIns="35996" tIns="35996" rIns="35996" bIns="35996" rtlCol="0" anchor="ctr">
            <a:noAutofit/>
          </a:bodyPr>
          <a:lstStyle/>
          <a:p>
            <a:r>
              <a:rPr lang="ja-JP" altLang="en-US" sz="1400" b="1" dirty="0">
                <a:latin typeface="HGPｺﾞｼｯｸM" panose="020B0600000000000000" pitchFamily="50" charset="-128"/>
                <a:ea typeface="HGPｺﾞｼｯｸM" panose="020B0600000000000000" pitchFamily="50" charset="-128"/>
              </a:rPr>
              <a:t>みんな</a:t>
            </a:r>
            <a:r>
              <a:rPr lang="ja-JP" altLang="en-US" sz="1400" b="1" dirty="0" smtClean="0">
                <a:latin typeface="HGPｺﾞｼｯｸM" panose="020B0600000000000000" pitchFamily="50" charset="-128"/>
                <a:ea typeface="HGPｺﾞｼｯｸM" panose="020B0600000000000000" pitchFamily="50" charset="-128"/>
              </a:rPr>
              <a:t>で</a:t>
            </a:r>
            <a:r>
              <a:rPr lang="ja-JP" altLang="en-US" sz="1400" b="1" dirty="0" err="1" smtClean="0">
                <a:latin typeface="HGPｺﾞｼｯｸM" panose="020B0600000000000000" pitchFamily="50" charset="-128"/>
                <a:ea typeface="HGPｺﾞｼｯｸM" panose="020B0600000000000000" pitchFamily="50" charset="-128"/>
              </a:rPr>
              <a:t>めざ</a:t>
            </a:r>
            <a:r>
              <a:rPr lang="ja-JP" altLang="en-US" sz="1400" b="1" dirty="0" smtClean="0">
                <a:latin typeface="HGPｺﾞｼｯｸM" panose="020B0600000000000000" pitchFamily="50" charset="-128"/>
                <a:ea typeface="HGPｺﾞｼｯｸM" panose="020B0600000000000000" pitchFamily="50" charset="-128"/>
              </a:rPr>
              <a:t>そう値</a:t>
            </a:r>
            <a:endParaRPr lang="ja-JP" altLang="en-US" sz="1400" b="1" dirty="0">
              <a:latin typeface="HGPｺﾞｼｯｸM" panose="020B0600000000000000" pitchFamily="50" charset="-128"/>
              <a:ea typeface="HGPｺﾞｼｯｸM" panose="020B0600000000000000" pitchFamily="50" charset="-128"/>
            </a:endParaRPr>
          </a:p>
        </p:txBody>
      </p:sp>
      <p:sp>
        <p:nvSpPr>
          <p:cNvPr id="6" name="スライド番号プレースホルダー 3"/>
          <p:cNvSpPr>
            <a:spLocks noGrp="1"/>
          </p:cNvSpPr>
          <p:nvPr>
            <p:ph type="sldNum" sz="quarter" idx="12"/>
          </p:nvPr>
        </p:nvSpPr>
        <p:spPr>
          <a:xfrm>
            <a:off x="8368281" y="6597352"/>
            <a:ext cx="775471" cy="270321"/>
          </a:xfrm>
        </p:spPr>
        <p:txBody>
          <a:bodyPr/>
          <a:lstStyle/>
          <a:p>
            <a:fld id="{6C81B660-91B5-4B89-8AE3-65DE466522A0}" type="slidenum">
              <a:rPr kumimoji="1" lang="ja-JP" altLang="en-US"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49</a:t>
            </a:fld>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5240850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角丸四角形 31"/>
          <p:cNvSpPr/>
          <p:nvPr/>
        </p:nvSpPr>
        <p:spPr>
          <a:xfrm>
            <a:off x="63191" y="4374975"/>
            <a:ext cx="3788729" cy="2198797"/>
          </a:xfrm>
          <a:prstGeom prst="roundRect">
            <a:avLst>
              <a:gd name="adj" fmla="val 7252"/>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77800" indent="-177800">
              <a:lnSpc>
                <a:spcPct val="130000"/>
              </a:lnSpc>
            </a:pPr>
            <a:endParaRPr lang="en-US" altLang="ja-JP" sz="1200" dirty="0">
              <a:solidFill>
                <a:schemeClr val="tx1"/>
              </a:solidFill>
            </a:endParaRPr>
          </a:p>
          <a:p>
            <a:pPr marL="266700" indent="-266700">
              <a:lnSpc>
                <a:spcPct val="130000"/>
              </a:lnSpc>
            </a:pPr>
            <a:r>
              <a:rPr lang="ja-JP" altLang="en-US" sz="1200" dirty="0">
                <a:solidFill>
                  <a:schemeClr val="tx1"/>
                </a:solidFill>
              </a:rPr>
              <a:t>（１）活力と魅力ある都市空間の創造</a:t>
            </a:r>
            <a:endParaRPr lang="en-US" altLang="ja-JP" sz="1200" dirty="0">
              <a:solidFill>
                <a:schemeClr val="tx1"/>
              </a:solidFill>
            </a:endParaRPr>
          </a:p>
          <a:p>
            <a:pPr marL="266700" indent="-266700">
              <a:lnSpc>
                <a:spcPct val="130000"/>
              </a:lnSpc>
            </a:pPr>
            <a:r>
              <a:rPr lang="ja-JP" altLang="en-US" sz="1200" dirty="0">
                <a:solidFill>
                  <a:schemeClr val="tx1"/>
                </a:solidFill>
              </a:rPr>
              <a:t>（２）多様で魅力的な住まいを選択できる環境の整備</a:t>
            </a:r>
            <a:endParaRPr lang="en-US" altLang="ja-JP" sz="1200" dirty="0">
              <a:solidFill>
                <a:schemeClr val="tx1"/>
              </a:solidFill>
            </a:endParaRPr>
          </a:p>
          <a:p>
            <a:pPr marL="266700" indent="-266700">
              <a:lnSpc>
                <a:spcPct val="130000"/>
              </a:lnSpc>
            </a:pPr>
            <a:r>
              <a:rPr lang="ja-JP" altLang="en-US" sz="1200" dirty="0">
                <a:solidFill>
                  <a:schemeClr val="tx1"/>
                </a:solidFill>
              </a:rPr>
              <a:t>（３）大阪の魅力を活かした移住・定住促進</a:t>
            </a:r>
          </a:p>
          <a:p>
            <a:pPr marL="177800" indent="-177800" algn="r">
              <a:lnSpc>
                <a:spcPct val="130000"/>
              </a:lnSpc>
            </a:pPr>
            <a:r>
              <a:rPr lang="ja-JP" altLang="en-US" sz="1200" dirty="0">
                <a:solidFill>
                  <a:schemeClr val="tx1"/>
                </a:solidFill>
              </a:rPr>
              <a:t>など</a:t>
            </a:r>
            <a:endParaRPr lang="en-US" altLang="ja-JP" sz="1200" dirty="0">
              <a:solidFill>
                <a:schemeClr val="tx1"/>
              </a:solidFill>
            </a:endParaRPr>
          </a:p>
        </p:txBody>
      </p:sp>
      <p:sp>
        <p:nvSpPr>
          <p:cNvPr id="26" name="角丸四角形 25"/>
          <p:cNvSpPr/>
          <p:nvPr/>
        </p:nvSpPr>
        <p:spPr>
          <a:xfrm>
            <a:off x="4042319" y="1206624"/>
            <a:ext cx="5040560" cy="5367148"/>
          </a:xfrm>
          <a:prstGeom prst="roundRect">
            <a:avLst>
              <a:gd name="adj" fmla="val 4920"/>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0" name="Rectangle 1"/>
          <p:cNvSpPr>
            <a:spLocks noChangeArrowheads="1"/>
          </p:cNvSpPr>
          <p:nvPr/>
        </p:nvSpPr>
        <p:spPr bwMode="auto">
          <a:xfrm>
            <a:off x="0" y="548728"/>
            <a:ext cx="9144000" cy="432000"/>
          </a:xfrm>
          <a:prstGeom prst="rect">
            <a:avLst/>
          </a:prstGeom>
          <a:noFill/>
          <a:ln>
            <a:noFill/>
          </a:ln>
          <a:effectLs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ctr" eaLnBrk="1" hangingPunct="1"/>
            <a:r>
              <a:rPr lang="ja-JP" altLang="en-US" sz="2000" b="1" u="sng"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大阪でくらしたいと思っている全国の人々の割合</a:t>
            </a:r>
            <a:endParaRPr lang="ja-JP" altLang="en-US" sz="2000" b="1"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52113" y="1231573"/>
            <a:ext cx="3788729" cy="2898045"/>
          </a:xfrm>
          <a:prstGeom prst="rect">
            <a:avLst/>
          </a:prstGeom>
          <a:solidFill>
            <a:schemeClr val="accent1">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35496" y="3865983"/>
            <a:ext cx="3780928" cy="253916"/>
          </a:xfrm>
          <a:prstGeom prst="rect">
            <a:avLst/>
          </a:prstGeom>
          <a:noFill/>
        </p:spPr>
        <p:txBody>
          <a:bodyPr wrap="square" rtlCol="0">
            <a:spAutoFit/>
          </a:bodyPr>
          <a:lstStyle/>
          <a:p>
            <a:pPr algn="r"/>
            <a:r>
              <a:rPr lang="ja-JP" altLang="en-US" sz="1050" dirty="0" smtClean="0"/>
              <a:t>出典：</a:t>
            </a:r>
            <a:r>
              <a:rPr lang="ja-JP" altLang="ja-JP" sz="1050" dirty="0"/>
              <a:t>将来ビジョン・</a:t>
            </a:r>
            <a:r>
              <a:rPr lang="ja-JP" altLang="ja-JP" sz="1050" dirty="0" smtClean="0"/>
              <a:t>大阪に</a:t>
            </a:r>
            <a:r>
              <a:rPr lang="ja-JP" altLang="ja-JP" sz="1050" dirty="0"/>
              <a:t>関する調査</a:t>
            </a:r>
            <a:r>
              <a:rPr kumimoji="1" lang="ja-JP" altLang="en-US" sz="1050" dirty="0" smtClean="0"/>
              <a:t>（大阪府）</a:t>
            </a:r>
            <a:endParaRPr kumimoji="1" lang="ja-JP" altLang="en-US" sz="1050" dirty="0"/>
          </a:p>
        </p:txBody>
      </p:sp>
      <p:sp>
        <p:nvSpPr>
          <p:cNvPr id="2" name="テキスト ボックス 1"/>
          <p:cNvSpPr txBox="1"/>
          <p:nvPr/>
        </p:nvSpPr>
        <p:spPr>
          <a:xfrm>
            <a:off x="4087833" y="1412776"/>
            <a:ext cx="2788423" cy="261610"/>
          </a:xfrm>
          <a:prstGeom prst="rect">
            <a:avLst/>
          </a:prstGeom>
          <a:noFill/>
        </p:spPr>
        <p:txBody>
          <a:bodyPr wrap="square" rtlCol="0">
            <a:spAutoFit/>
          </a:bodyPr>
          <a:lstStyle/>
          <a:p>
            <a:r>
              <a:rPr lang="ja-JP" altLang="en-US" sz="1100" dirty="0" smtClean="0"/>
              <a:t>■大阪府</a:t>
            </a:r>
            <a:r>
              <a:rPr lang="ja-JP" altLang="en-US" sz="1100" dirty="0"/>
              <a:t>でくらしてみたいと</a:t>
            </a:r>
            <a:r>
              <a:rPr lang="ja-JP" altLang="en-US" sz="1100" dirty="0" smtClean="0"/>
              <a:t>思うか（全国）</a:t>
            </a:r>
            <a:endParaRPr kumimoji="1" lang="ja-JP" altLang="en-US" sz="2000" dirty="0"/>
          </a:p>
        </p:txBody>
      </p:sp>
      <p:sp>
        <p:nvSpPr>
          <p:cNvPr id="29" name="スライド番号プレースホルダー 3"/>
          <p:cNvSpPr>
            <a:spLocks noGrp="1"/>
          </p:cNvSpPr>
          <p:nvPr>
            <p:ph type="sldNum" sz="quarter" idx="12"/>
          </p:nvPr>
        </p:nvSpPr>
        <p:spPr>
          <a:xfrm>
            <a:off x="8368281" y="6597352"/>
            <a:ext cx="775471" cy="270321"/>
          </a:xfrm>
        </p:spPr>
        <p:txBody>
          <a:bodyPr/>
          <a:lstStyle/>
          <a:p>
            <a:fld id="{6C81B660-91B5-4B89-8AE3-65DE466522A0}" type="slidenum">
              <a:rPr kumimoji="1" lang="ja-JP" altLang="en-US"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a:t>
            </a:fld>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テキスト ボックス 22"/>
          <p:cNvSpPr txBox="1"/>
          <p:nvPr/>
        </p:nvSpPr>
        <p:spPr>
          <a:xfrm>
            <a:off x="5306238" y="6319856"/>
            <a:ext cx="3780928" cy="253916"/>
          </a:xfrm>
          <a:prstGeom prst="rect">
            <a:avLst/>
          </a:prstGeom>
          <a:noFill/>
        </p:spPr>
        <p:txBody>
          <a:bodyPr wrap="square" rtlCol="0">
            <a:spAutoFit/>
          </a:bodyPr>
          <a:lstStyle/>
          <a:p>
            <a:pPr algn="r"/>
            <a:r>
              <a:rPr lang="ja-JP" altLang="en-US" sz="1050" dirty="0" smtClean="0"/>
              <a:t>出典：平成</a:t>
            </a:r>
            <a:r>
              <a:rPr lang="en-US" altLang="ja-JP" sz="1050" dirty="0" smtClean="0"/>
              <a:t>29</a:t>
            </a:r>
            <a:r>
              <a:rPr lang="ja-JP" altLang="en-US" sz="1050" dirty="0" smtClean="0"/>
              <a:t>年度　</a:t>
            </a:r>
            <a:r>
              <a:rPr lang="ja-JP" altLang="ja-JP" sz="1050" dirty="0" smtClean="0"/>
              <a:t>将来</a:t>
            </a:r>
            <a:r>
              <a:rPr lang="ja-JP" altLang="ja-JP" sz="1050" dirty="0"/>
              <a:t>ビジョン・</a:t>
            </a:r>
            <a:r>
              <a:rPr lang="ja-JP" altLang="ja-JP" sz="1050" dirty="0" smtClean="0"/>
              <a:t>大阪に</a:t>
            </a:r>
            <a:r>
              <a:rPr lang="ja-JP" altLang="ja-JP" sz="1050" dirty="0"/>
              <a:t>関する調査</a:t>
            </a:r>
            <a:r>
              <a:rPr kumimoji="1" lang="ja-JP" altLang="en-US" sz="1050" dirty="0" smtClean="0"/>
              <a:t>（大阪府）</a:t>
            </a:r>
            <a:endParaRPr kumimoji="1" lang="ja-JP" altLang="en-US" sz="1050" dirty="0"/>
          </a:p>
        </p:txBody>
      </p:sp>
      <p:sp>
        <p:nvSpPr>
          <p:cNvPr id="31" name="テキスト ボックス 30"/>
          <p:cNvSpPr txBox="1"/>
          <p:nvPr/>
        </p:nvSpPr>
        <p:spPr>
          <a:xfrm>
            <a:off x="207208" y="4221089"/>
            <a:ext cx="1021960" cy="259658"/>
          </a:xfrm>
          <a:prstGeom prst="rect">
            <a:avLst/>
          </a:prstGeom>
          <a:solidFill>
            <a:schemeClr val="accent1">
              <a:lumMod val="75000"/>
            </a:schemeClr>
          </a:solidFill>
          <a:ln>
            <a:noFill/>
          </a:ln>
        </p:spPr>
        <p:txBody>
          <a:bodyPr wrap="square" lIns="0" tIns="0" rIns="0" bIns="0" rtlCol="0" anchor="ctr" anchorCtr="0">
            <a:noAutofit/>
          </a:bodyPr>
          <a:lstStyle/>
          <a:p>
            <a:pPr algn="ctr"/>
            <a:r>
              <a:rPr kumimoji="1" lang="ja-JP" altLang="en-US" sz="1400" b="1" dirty="0" smtClean="0">
                <a:solidFill>
                  <a:schemeClr val="bg1"/>
                </a:solidFill>
                <a:latin typeface="Meiryo UI" panose="020B0604030504040204" pitchFamily="50" charset="-128"/>
                <a:ea typeface="Meiryo UI" panose="020B0604030504040204" pitchFamily="50" charset="-128"/>
              </a:rPr>
              <a:t>関連施策等</a:t>
            </a:r>
            <a:endParaRPr kumimoji="1" lang="ja-JP" altLang="en-US" sz="1400" b="1" dirty="0">
              <a:solidFill>
                <a:schemeClr val="bg1"/>
              </a:solidFill>
              <a:latin typeface="Meiryo UI" panose="020B0604030504040204" pitchFamily="50" charset="-128"/>
              <a:ea typeface="Meiryo UI" panose="020B0604030504040204" pitchFamily="50" charset="-128"/>
            </a:endParaRPr>
          </a:p>
        </p:txBody>
      </p:sp>
      <p:sp>
        <p:nvSpPr>
          <p:cNvPr id="35" name="テキスト ボックス 34"/>
          <p:cNvSpPr txBox="1"/>
          <p:nvPr/>
        </p:nvSpPr>
        <p:spPr>
          <a:xfrm>
            <a:off x="195363" y="1101744"/>
            <a:ext cx="1980728" cy="259658"/>
          </a:xfrm>
          <a:prstGeom prst="rect">
            <a:avLst/>
          </a:prstGeom>
          <a:solidFill>
            <a:schemeClr val="accent1">
              <a:lumMod val="75000"/>
            </a:schemeClr>
          </a:solidFill>
          <a:ln>
            <a:noFill/>
          </a:ln>
        </p:spPr>
        <p:txBody>
          <a:bodyPr wrap="square" lIns="0" tIns="0" rIns="0" bIns="0" rtlCol="0" anchor="ctr" anchorCtr="0">
            <a:noAutofit/>
          </a:bodyPr>
          <a:lstStyle/>
          <a:p>
            <a:pPr algn="ctr"/>
            <a:r>
              <a:rPr lang="ja-JP" altLang="en-US" sz="1400" b="1" dirty="0">
                <a:solidFill>
                  <a:schemeClr val="bg1"/>
                </a:solidFill>
                <a:latin typeface="Meiryo UI" panose="020B0604030504040204" pitchFamily="50" charset="-128"/>
                <a:ea typeface="Meiryo UI" panose="020B0604030504040204" pitchFamily="50" charset="-128"/>
              </a:rPr>
              <a:t>みんなで</a:t>
            </a:r>
            <a:r>
              <a:rPr lang="ja-JP" altLang="en-US" sz="1400" b="1" dirty="0" err="1">
                <a:solidFill>
                  <a:schemeClr val="bg1"/>
                </a:solidFill>
                <a:latin typeface="Meiryo UI" panose="020B0604030504040204" pitchFamily="50" charset="-128"/>
                <a:ea typeface="Meiryo UI" panose="020B0604030504040204" pitchFamily="50" charset="-128"/>
              </a:rPr>
              <a:t>めざ</a:t>
            </a:r>
            <a:r>
              <a:rPr lang="ja-JP" altLang="en-US" sz="1400" b="1" dirty="0">
                <a:solidFill>
                  <a:schemeClr val="bg1"/>
                </a:solidFill>
                <a:latin typeface="Meiryo UI" panose="020B0604030504040204" pitchFamily="50" charset="-128"/>
                <a:ea typeface="Meiryo UI" panose="020B0604030504040204" pitchFamily="50" charset="-128"/>
              </a:rPr>
              <a:t>そう値の推移</a:t>
            </a:r>
          </a:p>
        </p:txBody>
      </p:sp>
      <p:sp>
        <p:nvSpPr>
          <p:cNvPr id="36" name="テキスト ボックス 35"/>
          <p:cNvSpPr txBox="1"/>
          <p:nvPr/>
        </p:nvSpPr>
        <p:spPr>
          <a:xfrm>
            <a:off x="4234502" y="1101744"/>
            <a:ext cx="1071736" cy="259658"/>
          </a:xfrm>
          <a:prstGeom prst="rect">
            <a:avLst/>
          </a:prstGeom>
          <a:solidFill>
            <a:schemeClr val="accent1">
              <a:lumMod val="75000"/>
            </a:schemeClr>
          </a:solidFill>
          <a:ln>
            <a:noFill/>
          </a:ln>
        </p:spPr>
        <p:txBody>
          <a:bodyPr wrap="square" lIns="0" tIns="0" rIns="0" bIns="0" rtlCol="0" anchor="ctr" anchorCtr="0">
            <a:noAutofit/>
          </a:bodyPr>
          <a:lstStyle/>
          <a:p>
            <a:pPr algn="ctr"/>
            <a:r>
              <a:rPr lang="ja-JP" altLang="en-US" sz="1400" b="1" dirty="0">
                <a:solidFill>
                  <a:schemeClr val="bg1"/>
                </a:solidFill>
                <a:latin typeface="Meiryo UI" panose="020B0604030504040204" pitchFamily="50" charset="-128"/>
                <a:ea typeface="Meiryo UI" panose="020B0604030504040204" pitchFamily="50" charset="-128"/>
              </a:rPr>
              <a:t>関係データ等</a:t>
            </a:r>
          </a:p>
        </p:txBody>
      </p:sp>
      <p:sp>
        <p:nvSpPr>
          <p:cNvPr id="28" name="Rectangle 1"/>
          <p:cNvSpPr>
            <a:spLocks noChangeArrowheads="1"/>
          </p:cNvSpPr>
          <p:nvPr/>
        </p:nvSpPr>
        <p:spPr bwMode="auto">
          <a:xfrm>
            <a:off x="0" y="1"/>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１</a:t>
            </a:r>
            <a:r>
              <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．国内外から多様な人々を惹きつける住まいと</a:t>
            </a:r>
            <a:r>
              <a:rPr lang="ja-JP" altLang="en-US"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都市の実現</a:t>
            </a:r>
            <a:endPar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4" name="グラフ 23"/>
          <p:cNvGraphicFramePr>
            <a:graphicFrameLocks/>
          </p:cNvGraphicFramePr>
          <p:nvPr>
            <p:extLst>
              <p:ext uri="{D42A27DB-BD31-4B8C-83A1-F6EECF244321}">
                <p14:modId xmlns:p14="http://schemas.microsoft.com/office/powerpoint/2010/main" val="802539361"/>
              </p:ext>
            </p:extLst>
          </p:nvPr>
        </p:nvGraphicFramePr>
        <p:xfrm>
          <a:off x="183931" y="1390814"/>
          <a:ext cx="3451965" cy="241637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4" name="グラフ 33"/>
          <p:cNvGraphicFramePr>
            <a:graphicFrameLocks/>
          </p:cNvGraphicFramePr>
          <p:nvPr>
            <p:extLst>
              <p:ext uri="{D42A27DB-BD31-4B8C-83A1-F6EECF244321}">
                <p14:modId xmlns:p14="http://schemas.microsoft.com/office/powerpoint/2010/main" val="1628656545"/>
              </p:ext>
            </p:extLst>
          </p:nvPr>
        </p:nvGraphicFramePr>
        <p:xfrm>
          <a:off x="4312794" y="2492896"/>
          <a:ext cx="4572000"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37" name="パイ 36"/>
          <p:cNvSpPr/>
          <p:nvPr/>
        </p:nvSpPr>
        <p:spPr>
          <a:xfrm rot="7592738">
            <a:off x="5560021" y="2772250"/>
            <a:ext cx="2087931" cy="2149570"/>
          </a:xfrm>
          <a:prstGeom prst="pie">
            <a:avLst>
              <a:gd name="adj1" fmla="val 8626185"/>
              <a:gd name="adj2" fmla="val 15919628"/>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solidFill>
                <a:schemeClr val="tx1"/>
              </a:solidFill>
            </a:endParaRPr>
          </a:p>
        </p:txBody>
      </p:sp>
      <p:sp>
        <p:nvSpPr>
          <p:cNvPr id="38" name="テキスト ボックス 6"/>
          <p:cNvSpPr txBox="1"/>
          <p:nvPr/>
        </p:nvSpPr>
        <p:spPr>
          <a:xfrm>
            <a:off x="7740352" y="3135835"/>
            <a:ext cx="923925" cy="228600"/>
          </a:xfrm>
          <a:prstGeom prst="rect">
            <a:avLst/>
          </a:prstGeom>
          <a:solidFill>
            <a:schemeClr val="lt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100"/>
              <a:t>思う：</a:t>
            </a:r>
            <a:r>
              <a:rPr kumimoji="1" lang="en-US" altLang="ja-JP" sz="1100"/>
              <a:t>34.2%</a:t>
            </a:r>
            <a:endParaRPr kumimoji="1" lang="ja-JP" altLang="en-US" sz="1100"/>
          </a:p>
        </p:txBody>
      </p:sp>
      <p:sp>
        <p:nvSpPr>
          <p:cNvPr id="39" name="パイ 38"/>
          <p:cNvSpPr/>
          <p:nvPr/>
        </p:nvSpPr>
        <p:spPr>
          <a:xfrm>
            <a:off x="5513248" y="2815634"/>
            <a:ext cx="2105025" cy="2105025"/>
          </a:xfrm>
          <a:prstGeom prst="pie">
            <a:avLst>
              <a:gd name="adj1" fmla="val 1866794"/>
              <a:gd name="adj2" fmla="val 16200000"/>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solidFill>
                <a:schemeClr val="tx1"/>
              </a:solidFill>
            </a:endParaRPr>
          </a:p>
        </p:txBody>
      </p:sp>
      <p:sp>
        <p:nvSpPr>
          <p:cNvPr id="40" name="テキスト ボックス 8"/>
          <p:cNvSpPr txBox="1"/>
          <p:nvPr/>
        </p:nvSpPr>
        <p:spPr>
          <a:xfrm>
            <a:off x="4283968" y="3586210"/>
            <a:ext cx="1143000" cy="257175"/>
          </a:xfrm>
          <a:prstGeom prst="rect">
            <a:avLst/>
          </a:prstGeom>
          <a:solidFill>
            <a:schemeClr val="lt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100" dirty="0"/>
              <a:t>思わない：</a:t>
            </a:r>
            <a:r>
              <a:rPr kumimoji="1" lang="en-US" altLang="ja-JP" sz="1100" dirty="0"/>
              <a:t>65.8%</a:t>
            </a:r>
            <a:endParaRPr kumimoji="1" lang="ja-JP" altLang="en-US" sz="1100" dirty="0"/>
          </a:p>
        </p:txBody>
      </p:sp>
      <p:sp>
        <p:nvSpPr>
          <p:cNvPr id="3" name="テキスト ボックス 2"/>
          <p:cNvSpPr txBox="1"/>
          <p:nvPr/>
        </p:nvSpPr>
        <p:spPr>
          <a:xfrm>
            <a:off x="9828584" y="3843385"/>
            <a:ext cx="1080120" cy="369332"/>
          </a:xfrm>
          <a:prstGeom prst="rect">
            <a:avLst/>
          </a:prstGeom>
          <a:noFill/>
          <a:ln>
            <a:solidFill>
              <a:schemeClr val="tx1"/>
            </a:solidFill>
          </a:ln>
        </p:spPr>
        <p:txBody>
          <a:bodyPr wrap="square" rtlCol="0">
            <a:spAutoFit/>
          </a:bodyPr>
          <a:lstStyle/>
          <a:p>
            <a:pPr algn="ctr"/>
            <a:r>
              <a:rPr lang="ja-JP" altLang="en-US" b="1" dirty="0"/>
              <a:t>済</a:t>
            </a:r>
            <a:endParaRPr kumimoji="1" lang="ja-JP" altLang="en-US" b="1" dirty="0"/>
          </a:p>
        </p:txBody>
      </p:sp>
    </p:spTree>
    <p:extLst>
      <p:ext uri="{BB962C8B-B14F-4D97-AF65-F5344CB8AC3E}">
        <p14:creationId xmlns:p14="http://schemas.microsoft.com/office/powerpoint/2010/main" val="120900654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角丸四角形 27"/>
          <p:cNvSpPr/>
          <p:nvPr/>
        </p:nvSpPr>
        <p:spPr>
          <a:xfrm>
            <a:off x="4042319" y="1206624"/>
            <a:ext cx="5040560" cy="5367148"/>
          </a:xfrm>
          <a:prstGeom prst="roundRect">
            <a:avLst>
              <a:gd name="adj" fmla="val 4920"/>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aphicFrame>
        <p:nvGraphicFramePr>
          <p:cNvPr id="29" name="グラフ 28"/>
          <p:cNvGraphicFramePr>
            <a:graphicFrameLocks/>
          </p:cNvGraphicFramePr>
          <p:nvPr>
            <p:extLst>
              <p:ext uri="{D42A27DB-BD31-4B8C-83A1-F6EECF244321}">
                <p14:modId xmlns:p14="http://schemas.microsoft.com/office/powerpoint/2010/main" val="1036636263"/>
              </p:ext>
            </p:extLst>
          </p:nvPr>
        </p:nvGraphicFramePr>
        <p:xfrm>
          <a:off x="5005311" y="1594896"/>
          <a:ext cx="3239097" cy="1730622"/>
        </p:xfrm>
        <a:graphic>
          <a:graphicData uri="http://schemas.openxmlformats.org/drawingml/2006/chart">
            <c:chart xmlns:c="http://schemas.openxmlformats.org/drawingml/2006/chart" xmlns:r="http://schemas.openxmlformats.org/officeDocument/2006/relationships" r:id="rId3"/>
          </a:graphicData>
        </a:graphic>
      </p:graphicFrame>
      <p:sp>
        <p:nvSpPr>
          <p:cNvPr id="26" name="角丸四角形 25"/>
          <p:cNvSpPr/>
          <p:nvPr/>
        </p:nvSpPr>
        <p:spPr>
          <a:xfrm>
            <a:off x="63191" y="4374975"/>
            <a:ext cx="3788729" cy="2198797"/>
          </a:xfrm>
          <a:prstGeom prst="roundRect">
            <a:avLst>
              <a:gd name="adj" fmla="val 7252"/>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77800" indent="-177800">
              <a:lnSpc>
                <a:spcPct val="130000"/>
              </a:lnSpc>
            </a:pPr>
            <a:endParaRPr lang="en-US" altLang="ja-JP" sz="1200" dirty="0">
              <a:solidFill>
                <a:schemeClr val="tx1"/>
              </a:solidFill>
            </a:endParaRPr>
          </a:p>
          <a:p>
            <a:pPr marL="266700" indent="-266700">
              <a:lnSpc>
                <a:spcPct val="130000"/>
              </a:lnSpc>
            </a:pPr>
            <a:r>
              <a:rPr lang="ja-JP" altLang="en-US" sz="1200" dirty="0">
                <a:solidFill>
                  <a:schemeClr val="tx1"/>
                </a:solidFill>
              </a:rPr>
              <a:t>（１）住み慣れた地域で安心してくらすことができる都市の形成</a:t>
            </a:r>
          </a:p>
          <a:p>
            <a:pPr marL="266700" indent="-266700">
              <a:lnSpc>
                <a:spcPct val="130000"/>
              </a:lnSpc>
            </a:pPr>
            <a:r>
              <a:rPr lang="ja-JP" altLang="en-US" sz="1200" dirty="0">
                <a:solidFill>
                  <a:schemeClr val="tx1"/>
                </a:solidFill>
              </a:rPr>
              <a:t>（２）住宅ストック全体を活用した府民の居住の安定確保</a:t>
            </a:r>
          </a:p>
          <a:p>
            <a:pPr marL="266700" indent="-266700">
              <a:lnSpc>
                <a:spcPct val="130000"/>
              </a:lnSpc>
            </a:pPr>
            <a:r>
              <a:rPr lang="ja-JP" altLang="en-US" sz="1200" dirty="0">
                <a:solidFill>
                  <a:schemeClr val="tx1"/>
                </a:solidFill>
              </a:rPr>
              <a:t>（３）不動産取引等における差別の解消</a:t>
            </a:r>
          </a:p>
          <a:p>
            <a:pPr marL="266700" indent="-266700">
              <a:lnSpc>
                <a:spcPct val="130000"/>
              </a:lnSpc>
            </a:pPr>
            <a:r>
              <a:rPr lang="ja-JP" altLang="en-US" sz="1200" dirty="0">
                <a:solidFill>
                  <a:schemeClr val="tx1"/>
                </a:solidFill>
              </a:rPr>
              <a:t>（４）健全な住宅関連産業の育成</a:t>
            </a:r>
          </a:p>
          <a:p>
            <a:pPr marL="177800" indent="-177800" algn="r">
              <a:lnSpc>
                <a:spcPct val="130000"/>
              </a:lnSpc>
            </a:pPr>
            <a:r>
              <a:rPr lang="ja-JP" altLang="en-US" sz="1200" dirty="0" smtClean="0">
                <a:solidFill>
                  <a:schemeClr val="tx1"/>
                </a:solidFill>
              </a:rPr>
              <a:t>など</a:t>
            </a:r>
            <a:endParaRPr lang="en-US" altLang="ja-JP" sz="1200" dirty="0">
              <a:solidFill>
                <a:schemeClr val="tx1"/>
              </a:solidFill>
            </a:endParaRPr>
          </a:p>
        </p:txBody>
      </p:sp>
      <p:sp>
        <p:nvSpPr>
          <p:cNvPr id="37" name="正方形/長方形 36"/>
          <p:cNvSpPr/>
          <p:nvPr/>
        </p:nvSpPr>
        <p:spPr>
          <a:xfrm>
            <a:off x="52113" y="1231573"/>
            <a:ext cx="3788729" cy="2898045"/>
          </a:xfrm>
          <a:prstGeom prst="rect">
            <a:avLst/>
          </a:prstGeom>
          <a:solidFill>
            <a:schemeClr val="accent1">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6152114" y="3602889"/>
            <a:ext cx="426479" cy="246221"/>
          </a:xfrm>
          <a:prstGeom prst="rect">
            <a:avLst/>
          </a:prstGeom>
          <a:noFill/>
        </p:spPr>
        <p:txBody>
          <a:bodyPr wrap="square" rtlCol="0">
            <a:spAutoFit/>
          </a:bodyPr>
          <a:lstStyle/>
          <a:p>
            <a:r>
              <a:rPr kumimoji="1" lang="en-US" altLang="ja-JP" sz="1000" dirty="0" smtClean="0"/>
              <a:t>(%)</a:t>
            </a:r>
            <a:endParaRPr kumimoji="1" lang="ja-JP" altLang="en-US" sz="1000" dirty="0"/>
          </a:p>
        </p:txBody>
      </p:sp>
      <p:sp>
        <p:nvSpPr>
          <p:cNvPr id="18" name="テキスト ボックス 17"/>
          <p:cNvSpPr txBox="1"/>
          <p:nvPr/>
        </p:nvSpPr>
        <p:spPr>
          <a:xfrm>
            <a:off x="8538009" y="3567548"/>
            <a:ext cx="426479" cy="246221"/>
          </a:xfrm>
          <a:prstGeom prst="rect">
            <a:avLst/>
          </a:prstGeom>
          <a:noFill/>
        </p:spPr>
        <p:txBody>
          <a:bodyPr wrap="square" rtlCol="0">
            <a:spAutoFit/>
          </a:bodyPr>
          <a:lstStyle/>
          <a:p>
            <a:r>
              <a:rPr kumimoji="1" lang="en-US" altLang="ja-JP" sz="1000" dirty="0" smtClean="0"/>
              <a:t>(%)</a:t>
            </a:r>
            <a:endParaRPr kumimoji="1" lang="ja-JP" altLang="en-US" sz="1000" dirty="0"/>
          </a:p>
        </p:txBody>
      </p:sp>
      <p:sp>
        <p:nvSpPr>
          <p:cNvPr id="6" name="テキスト ボックス 5"/>
          <p:cNvSpPr txBox="1"/>
          <p:nvPr/>
        </p:nvSpPr>
        <p:spPr>
          <a:xfrm>
            <a:off x="4140139" y="1395286"/>
            <a:ext cx="3191383" cy="261610"/>
          </a:xfrm>
          <a:prstGeom prst="rect">
            <a:avLst/>
          </a:prstGeom>
          <a:noFill/>
        </p:spPr>
        <p:txBody>
          <a:bodyPr wrap="square" rtlCol="0">
            <a:spAutoFit/>
          </a:bodyPr>
          <a:lstStyle/>
          <a:p>
            <a:r>
              <a:rPr kumimoji="1" lang="ja-JP" altLang="en-US" sz="1100" dirty="0" smtClean="0"/>
              <a:t>■自分の住んでいる地域に愛着を感じているか</a:t>
            </a:r>
            <a:endParaRPr kumimoji="1" lang="ja-JP" altLang="en-US" sz="1100" dirty="0"/>
          </a:p>
        </p:txBody>
      </p:sp>
      <p:sp>
        <p:nvSpPr>
          <p:cNvPr id="22" name="テキスト ボックス 21"/>
          <p:cNvSpPr txBox="1"/>
          <p:nvPr/>
        </p:nvSpPr>
        <p:spPr>
          <a:xfrm>
            <a:off x="6857044" y="3516531"/>
            <a:ext cx="1852377" cy="261610"/>
          </a:xfrm>
          <a:prstGeom prst="rect">
            <a:avLst/>
          </a:prstGeom>
          <a:noFill/>
        </p:spPr>
        <p:txBody>
          <a:bodyPr wrap="square" rtlCol="0">
            <a:spAutoFit/>
          </a:bodyPr>
          <a:lstStyle/>
          <a:p>
            <a:r>
              <a:rPr kumimoji="1" lang="ja-JP" altLang="en-US" sz="1100" dirty="0" smtClean="0"/>
              <a:t>■</a:t>
            </a:r>
            <a:r>
              <a:rPr lang="ja-JP" altLang="en-US" sz="1100" dirty="0" smtClean="0"/>
              <a:t> </a:t>
            </a:r>
            <a:r>
              <a:rPr kumimoji="1" lang="ja-JP" altLang="en-US" sz="1100" dirty="0" smtClean="0"/>
              <a:t>愛着を感じている理由</a:t>
            </a:r>
            <a:endParaRPr kumimoji="1" lang="ja-JP" altLang="en-US" sz="1100" dirty="0"/>
          </a:p>
        </p:txBody>
      </p:sp>
      <p:sp>
        <p:nvSpPr>
          <p:cNvPr id="23" name="テキスト ボックス 22"/>
          <p:cNvSpPr txBox="1"/>
          <p:nvPr/>
        </p:nvSpPr>
        <p:spPr>
          <a:xfrm>
            <a:off x="4143085" y="3544126"/>
            <a:ext cx="1852377" cy="261610"/>
          </a:xfrm>
          <a:prstGeom prst="rect">
            <a:avLst/>
          </a:prstGeom>
          <a:noFill/>
        </p:spPr>
        <p:txBody>
          <a:bodyPr wrap="square" rtlCol="0">
            <a:spAutoFit/>
          </a:bodyPr>
          <a:lstStyle/>
          <a:p>
            <a:r>
              <a:rPr kumimoji="1" lang="ja-JP" altLang="en-US" sz="1100" dirty="0" smtClean="0"/>
              <a:t>■</a:t>
            </a:r>
            <a:r>
              <a:rPr lang="ja-JP" altLang="en-US" sz="1100" dirty="0" smtClean="0"/>
              <a:t> </a:t>
            </a:r>
            <a:r>
              <a:rPr kumimoji="1" lang="ja-JP" altLang="en-US" sz="1100" dirty="0" smtClean="0"/>
              <a:t>愛着を感じていない理由</a:t>
            </a:r>
            <a:endParaRPr kumimoji="1" lang="ja-JP" altLang="en-US" sz="1100" dirty="0"/>
          </a:p>
        </p:txBody>
      </p:sp>
      <p:sp>
        <p:nvSpPr>
          <p:cNvPr id="7" name="パイ 6"/>
          <p:cNvSpPr/>
          <p:nvPr/>
        </p:nvSpPr>
        <p:spPr>
          <a:xfrm>
            <a:off x="6029807" y="1820619"/>
            <a:ext cx="1221865" cy="1296144"/>
          </a:xfrm>
          <a:prstGeom prst="pie">
            <a:avLst>
              <a:gd name="adj1" fmla="val 16034951"/>
              <a:gd name="adj2" fmla="val 10122499"/>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9" name="パイ 8"/>
          <p:cNvSpPr/>
          <p:nvPr/>
        </p:nvSpPr>
        <p:spPr>
          <a:xfrm>
            <a:off x="6009438" y="1840790"/>
            <a:ext cx="1168590" cy="1296144"/>
          </a:xfrm>
          <a:prstGeom prst="pie">
            <a:avLst>
              <a:gd name="adj1" fmla="val 14466351"/>
              <a:gd name="adj2" fmla="val 16200000"/>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7" name="テキスト ボックス 16"/>
          <p:cNvSpPr txBox="1"/>
          <p:nvPr/>
        </p:nvSpPr>
        <p:spPr>
          <a:xfrm>
            <a:off x="7613071" y="2079457"/>
            <a:ext cx="836738" cy="246221"/>
          </a:xfrm>
          <a:prstGeom prst="rect">
            <a:avLst/>
          </a:prstGeom>
          <a:solidFill>
            <a:schemeClr val="bg1"/>
          </a:solidFill>
          <a:ln>
            <a:solidFill>
              <a:schemeClr val="tx1"/>
            </a:solidFill>
          </a:ln>
        </p:spPr>
        <p:txBody>
          <a:bodyPr wrap="square" rtlCol="0">
            <a:spAutoFit/>
          </a:bodyPr>
          <a:lstStyle/>
          <a:p>
            <a:r>
              <a:rPr kumimoji="1" lang="ja-JP" altLang="en-US" sz="1000" dirty="0" smtClean="0"/>
              <a:t>思う：</a:t>
            </a:r>
            <a:r>
              <a:rPr lang="en-US" altLang="ja-JP" sz="1000" dirty="0" smtClean="0"/>
              <a:t>71</a:t>
            </a:r>
            <a:r>
              <a:rPr kumimoji="1" lang="en-US" altLang="ja-JP" sz="1000" dirty="0" smtClean="0"/>
              <a:t>.7%</a:t>
            </a:r>
            <a:endParaRPr kumimoji="1" lang="ja-JP" altLang="en-US" sz="1000" dirty="0"/>
          </a:p>
        </p:txBody>
      </p:sp>
      <p:sp>
        <p:nvSpPr>
          <p:cNvPr id="25" name="テキスト ボックス 24"/>
          <p:cNvSpPr txBox="1"/>
          <p:nvPr/>
        </p:nvSpPr>
        <p:spPr>
          <a:xfrm>
            <a:off x="4520435" y="1876088"/>
            <a:ext cx="776689" cy="400110"/>
          </a:xfrm>
          <a:prstGeom prst="rect">
            <a:avLst/>
          </a:prstGeom>
          <a:solidFill>
            <a:schemeClr val="bg1"/>
          </a:solidFill>
          <a:ln>
            <a:solidFill>
              <a:schemeClr val="tx1"/>
            </a:solidFill>
          </a:ln>
        </p:spPr>
        <p:txBody>
          <a:bodyPr wrap="square" rtlCol="0">
            <a:spAutoFit/>
          </a:bodyPr>
          <a:lstStyle/>
          <a:p>
            <a:r>
              <a:rPr kumimoji="1" lang="ja-JP" altLang="en-US" sz="1000" dirty="0" smtClean="0"/>
              <a:t>思わない：</a:t>
            </a:r>
            <a:r>
              <a:rPr lang="en-US" altLang="ja-JP" sz="1000" dirty="0" smtClean="0"/>
              <a:t>24.8</a:t>
            </a:r>
            <a:r>
              <a:rPr kumimoji="1" lang="en-US" altLang="ja-JP" sz="1000" dirty="0" smtClean="0"/>
              <a:t>%</a:t>
            </a:r>
            <a:endParaRPr kumimoji="1" lang="ja-JP" altLang="en-US" sz="1000" dirty="0"/>
          </a:p>
        </p:txBody>
      </p:sp>
      <p:sp>
        <p:nvSpPr>
          <p:cNvPr id="27" name="スライド番号プレースホルダー 3"/>
          <p:cNvSpPr>
            <a:spLocks noGrp="1"/>
          </p:cNvSpPr>
          <p:nvPr>
            <p:ph type="sldNum" sz="quarter" idx="12"/>
          </p:nvPr>
        </p:nvSpPr>
        <p:spPr>
          <a:xfrm>
            <a:off x="8368281" y="6597352"/>
            <a:ext cx="775471" cy="270321"/>
          </a:xfrm>
        </p:spPr>
        <p:txBody>
          <a:bodyPr/>
          <a:lstStyle/>
          <a:p>
            <a:fld id="{6C81B660-91B5-4B89-8AE3-65DE466522A0}" type="slidenum">
              <a:rPr kumimoji="1" lang="ja-JP" altLang="en-US"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50</a:t>
            </a:fld>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テキスト ボックス 34"/>
          <p:cNvSpPr txBox="1"/>
          <p:nvPr/>
        </p:nvSpPr>
        <p:spPr>
          <a:xfrm>
            <a:off x="162984" y="3865983"/>
            <a:ext cx="3677858" cy="253916"/>
          </a:xfrm>
          <a:prstGeom prst="rect">
            <a:avLst/>
          </a:prstGeom>
          <a:noFill/>
        </p:spPr>
        <p:txBody>
          <a:bodyPr wrap="square" rtlCol="0">
            <a:spAutoFit/>
          </a:bodyPr>
          <a:lstStyle/>
          <a:p>
            <a:pPr algn="r"/>
            <a:r>
              <a:rPr lang="ja-JP" altLang="en-US" sz="1050" dirty="0" smtClean="0"/>
              <a:t>出典：</a:t>
            </a:r>
            <a:r>
              <a:rPr lang="ja-JP" altLang="ja-JP" sz="1050" dirty="0"/>
              <a:t>将来ビジョン・</a:t>
            </a:r>
            <a:r>
              <a:rPr lang="ja-JP" altLang="ja-JP" sz="1050" dirty="0" smtClean="0"/>
              <a:t>大阪に</a:t>
            </a:r>
            <a:r>
              <a:rPr lang="ja-JP" altLang="ja-JP" sz="1050" dirty="0"/>
              <a:t>関する調査</a:t>
            </a:r>
            <a:r>
              <a:rPr kumimoji="1" lang="ja-JP" altLang="en-US" sz="1050" dirty="0" smtClean="0"/>
              <a:t>（大阪府）</a:t>
            </a:r>
            <a:endParaRPr kumimoji="1" lang="ja-JP" altLang="en-US" sz="1050" dirty="0"/>
          </a:p>
        </p:txBody>
      </p:sp>
      <p:sp>
        <p:nvSpPr>
          <p:cNvPr id="36" name="テキスト ボックス 35"/>
          <p:cNvSpPr txBox="1"/>
          <p:nvPr/>
        </p:nvSpPr>
        <p:spPr>
          <a:xfrm>
            <a:off x="5297124" y="6252452"/>
            <a:ext cx="3780928" cy="253916"/>
          </a:xfrm>
          <a:prstGeom prst="rect">
            <a:avLst/>
          </a:prstGeom>
          <a:noFill/>
        </p:spPr>
        <p:txBody>
          <a:bodyPr wrap="square" rtlCol="0">
            <a:spAutoFit/>
          </a:bodyPr>
          <a:lstStyle/>
          <a:p>
            <a:pPr algn="r"/>
            <a:r>
              <a:rPr lang="ja-JP" altLang="en-US" sz="1050" dirty="0" smtClean="0"/>
              <a:t>出典</a:t>
            </a:r>
            <a:r>
              <a:rPr lang="ja-JP" altLang="en-US" sz="1050" dirty="0"/>
              <a:t>：平成</a:t>
            </a:r>
            <a:r>
              <a:rPr lang="en-US" altLang="ja-JP" sz="1050" dirty="0" smtClean="0"/>
              <a:t>29</a:t>
            </a:r>
            <a:r>
              <a:rPr lang="ja-JP" altLang="en-US" sz="1050" dirty="0" smtClean="0"/>
              <a:t>年度</a:t>
            </a:r>
            <a:r>
              <a:rPr lang="ja-JP" altLang="en-US" sz="1050" dirty="0"/>
              <a:t>　</a:t>
            </a:r>
            <a:r>
              <a:rPr lang="ja-JP" altLang="ja-JP" sz="1050" dirty="0" smtClean="0"/>
              <a:t>将来</a:t>
            </a:r>
            <a:r>
              <a:rPr lang="ja-JP" altLang="ja-JP" sz="1050" dirty="0"/>
              <a:t>ビジョン・</a:t>
            </a:r>
            <a:r>
              <a:rPr lang="ja-JP" altLang="ja-JP" sz="1050" dirty="0" smtClean="0"/>
              <a:t>大阪に</a:t>
            </a:r>
            <a:r>
              <a:rPr lang="ja-JP" altLang="ja-JP" sz="1050" dirty="0"/>
              <a:t>関する調査</a:t>
            </a:r>
            <a:r>
              <a:rPr kumimoji="1" lang="ja-JP" altLang="en-US" sz="1050" dirty="0" smtClean="0"/>
              <a:t>（大阪府）</a:t>
            </a:r>
            <a:endParaRPr kumimoji="1" lang="ja-JP" altLang="en-US" sz="1050" dirty="0"/>
          </a:p>
        </p:txBody>
      </p:sp>
      <p:sp>
        <p:nvSpPr>
          <p:cNvPr id="45" name="環状矢印 44"/>
          <p:cNvSpPr/>
          <p:nvPr/>
        </p:nvSpPr>
        <p:spPr>
          <a:xfrm flipH="1">
            <a:off x="4552283" y="2260955"/>
            <a:ext cx="1399063" cy="1988054"/>
          </a:xfrm>
          <a:prstGeom prst="circularArrow">
            <a:avLst>
              <a:gd name="adj1" fmla="val 8686"/>
              <a:gd name="adj2" fmla="val 1142319"/>
              <a:gd name="adj3" fmla="val 553990"/>
              <a:gd name="adj4" fmla="val 16647029"/>
              <a:gd name="adj5" fmla="val 1221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6" name="環状矢印 45"/>
          <p:cNvSpPr/>
          <p:nvPr/>
        </p:nvSpPr>
        <p:spPr>
          <a:xfrm>
            <a:off x="7142203" y="2325678"/>
            <a:ext cx="1307606" cy="1702887"/>
          </a:xfrm>
          <a:prstGeom prst="circularArrow">
            <a:avLst>
              <a:gd name="adj1" fmla="val 8686"/>
              <a:gd name="adj2" fmla="val 1142319"/>
              <a:gd name="adj3" fmla="val 553990"/>
              <a:gd name="adj4" fmla="val 16647029"/>
              <a:gd name="adj5" fmla="val 1221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7" name="Rectangle 1"/>
          <p:cNvSpPr>
            <a:spLocks noChangeArrowheads="1"/>
          </p:cNvSpPr>
          <p:nvPr/>
        </p:nvSpPr>
        <p:spPr bwMode="auto">
          <a:xfrm>
            <a:off x="0" y="548728"/>
            <a:ext cx="9144000" cy="432000"/>
          </a:xfrm>
          <a:prstGeom prst="rect">
            <a:avLst/>
          </a:prstGeom>
          <a:noFill/>
          <a:ln>
            <a:noFill/>
          </a:ln>
          <a:effectLs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ctr" eaLnBrk="1" hangingPunct="1"/>
            <a:r>
              <a:rPr lang="ja-JP" altLang="en-US" sz="2000" b="1" u="sng"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自分</a:t>
            </a:r>
            <a:r>
              <a:rPr lang="ja-JP" altLang="en-US" sz="2000" b="1"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の住んでいる地域に愛着を感じる府民の割合</a:t>
            </a:r>
          </a:p>
        </p:txBody>
      </p:sp>
      <p:sp>
        <p:nvSpPr>
          <p:cNvPr id="48" name="テキスト ボックス 47"/>
          <p:cNvSpPr txBox="1"/>
          <p:nvPr/>
        </p:nvSpPr>
        <p:spPr>
          <a:xfrm>
            <a:off x="207208" y="4221089"/>
            <a:ext cx="1021960" cy="259658"/>
          </a:xfrm>
          <a:prstGeom prst="rect">
            <a:avLst/>
          </a:prstGeom>
          <a:solidFill>
            <a:schemeClr val="accent1">
              <a:lumMod val="75000"/>
            </a:schemeClr>
          </a:solidFill>
          <a:ln>
            <a:noFill/>
          </a:ln>
        </p:spPr>
        <p:txBody>
          <a:bodyPr wrap="square" lIns="0" tIns="0" rIns="0" bIns="0" rtlCol="0" anchor="ctr" anchorCtr="0">
            <a:noAutofit/>
          </a:bodyPr>
          <a:lstStyle/>
          <a:p>
            <a:pPr algn="ctr"/>
            <a:r>
              <a:rPr kumimoji="1" lang="ja-JP" altLang="en-US" sz="1400" b="1" dirty="0" smtClean="0">
                <a:solidFill>
                  <a:schemeClr val="bg1"/>
                </a:solidFill>
                <a:latin typeface="Meiryo UI" panose="020B0604030504040204" pitchFamily="50" charset="-128"/>
                <a:ea typeface="Meiryo UI" panose="020B0604030504040204" pitchFamily="50" charset="-128"/>
              </a:rPr>
              <a:t>関連施策等</a:t>
            </a:r>
            <a:endParaRPr kumimoji="1" lang="ja-JP" altLang="en-US" sz="1400" b="1" dirty="0">
              <a:solidFill>
                <a:schemeClr val="bg1"/>
              </a:solidFill>
              <a:latin typeface="Meiryo UI" panose="020B0604030504040204" pitchFamily="50" charset="-128"/>
              <a:ea typeface="Meiryo UI" panose="020B0604030504040204" pitchFamily="50" charset="-128"/>
            </a:endParaRPr>
          </a:p>
        </p:txBody>
      </p:sp>
      <p:sp>
        <p:nvSpPr>
          <p:cNvPr id="49" name="テキスト ボックス 48"/>
          <p:cNvSpPr txBox="1"/>
          <p:nvPr/>
        </p:nvSpPr>
        <p:spPr>
          <a:xfrm>
            <a:off x="195363" y="1101744"/>
            <a:ext cx="1980728" cy="259658"/>
          </a:xfrm>
          <a:prstGeom prst="rect">
            <a:avLst/>
          </a:prstGeom>
          <a:solidFill>
            <a:schemeClr val="accent1">
              <a:lumMod val="75000"/>
            </a:schemeClr>
          </a:solidFill>
          <a:ln>
            <a:noFill/>
          </a:ln>
        </p:spPr>
        <p:txBody>
          <a:bodyPr wrap="square" lIns="0" tIns="0" rIns="0" bIns="0" rtlCol="0" anchor="ctr" anchorCtr="0">
            <a:noAutofit/>
          </a:bodyPr>
          <a:lstStyle/>
          <a:p>
            <a:pPr algn="ctr"/>
            <a:r>
              <a:rPr lang="ja-JP" altLang="en-US" sz="1400" b="1" dirty="0">
                <a:solidFill>
                  <a:schemeClr val="bg1"/>
                </a:solidFill>
                <a:latin typeface="Meiryo UI" panose="020B0604030504040204" pitchFamily="50" charset="-128"/>
                <a:ea typeface="Meiryo UI" panose="020B0604030504040204" pitchFamily="50" charset="-128"/>
              </a:rPr>
              <a:t>みんなで</a:t>
            </a:r>
            <a:r>
              <a:rPr lang="ja-JP" altLang="en-US" sz="1400" b="1" dirty="0" err="1">
                <a:solidFill>
                  <a:schemeClr val="bg1"/>
                </a:solidFill>
                <a:latin typeface="Meiryo UI" panose="020B0604030504040204" pitchFamily="50" charset="-128"/>
                <a:ea typeface="Meiryo UI" panose="020B0604030504040204" pitchFamily="50" charset="-128"/>
              </a:rPr>
              <a:t>めざ</a:t>
            </a:r>
            <a:r>
              <a:rPr lang="ja-JP" altLang="en-US" sz="1400" b="1" dirty="0">
                <a:solidFill>
                  <a:schemeClr val="bg1"/>
                </a:solidFill>
                <a:latin typeface="Meiryo UI" panose="020B0604030504040204" pitchFamily="50" charset="-128"/>
                <a:ea typeface="Meiryo UI" panose="020B0604030504040204" pitchFamily="50" charset="-128"/>
              </a:rPr>
              <a:t>そう値の推移</a:t>
            </a:r>
          </a:p>
        </p:txBody>
      </p:sp>
      <p:sp>
        <p:nvSpPr>
          <p:cNvPr id="50" name="テキスト ボックス 49"/>
          <p:cNvSpPr txBox="1"/>
          <p:nvPr/>
        </p:nvSpPr>
        <p:spPr>
          <a:xfrm>
            <a:off x="4234502" y="1101744"/>
            <a:ext cx="1071736" cy="259658"/>
          </a:xfrm>
          <a:prstGeom prst="rect">
            <a:avLst/>
          </a:prstGeom>
          <a:solidFill>
            <a:schemeClr val="accent1">
              <a:lumMod val="75000"/>
            </a:schemeClr>
          </a:solidFill>
          <a:ln>
            <a:noFill/>
          </a:ln>
        </p:spPr>
        <p:txBody>
          <a:bodyPr wrap="square" lIns="0" tIns="0" rIns="0" bIns="0" rtlCol="0" anchor="ctr" anchorCtr="0">
            <a:noAutofit/>
          </a:bodyPr>
          <a:lstStyle/>
          <a:p>
            <a:pPr algn="ctr"/>
            <a:r>
              <a:rPr lang="ja-JP" altLang="en-US" sz="1400" b="1" dirty="0">
                <a:solidFill>
                  <a:schemeClr val="bg1"/>
                </a:solidFill>
                <a:latin typeface="Meiryo UI" panose="020B0604030504040204" pitchFamily="50" charset="-128"/>
                <a:ea typeface="Meiryo UI" panose="020B0604030504040204" pitchFamily="50" charset="-128"/>
              </a:rPr>
              <a:t>関係データ等</a:t>
            </a:r>
          </a:p>
        </p:txBody>
      </p:sp>
      <p:sp>
        <p:nvSpPr>
          <p:cNvPr id="30" name="Rectangle 1"/>
          <p:cNvSpPr>
            <a:spLocks noChangeArrowheads="1"/>
          </p:cNvSpPr>
          <p:nvPr/>
        </p:nvSpPr>
        <p:spPr bwMode="auto">
          <a:xfrm>
            <a:off x="0" y="1"/>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５</a:t>
            </a:r>
            <a:r>
              <a:rPr lang="ja-JP" altLang="en-US"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．安心してくらすことができる住まいと都市の実現</a:t>
            </a:r>
            <a:endPar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1" name="グラフ 30"/>
          <p:cNvGraphicFramePr>
            <a:graphicFrameLocks/>
          </p:cNvGraphicFramePr>
          <p:nvPr>
            <p:extLst>
              <p:ext uri="{D42A27DB-BD31-4B8C-83A1-F6EECF244321}">
                <p14:modId xmlns:p14="http://schemas.microsoft.com/office/powerpoint/2010/main" val="884655509"/>
              </p:ext>
            </p:extLst>
          </p:nvPr>
        </p:nvGraphicFramePr>
        <p:xfrm>
          <a:off x="63191" y="1395286"/>
          <a:ext cx="3777651" cy="226659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3" name="グラフ 32"/>
          <p:cNvGraphicFramePr>
            <a:graphicFrameLocks/>
          </p:cNvGraphicFramePr>
          <p:nvPr>
            <p:extLst>
              <p:ext uri="{D42A27DB-BD31-4B8C-83A1-F6EECF244321}">
                <p14:modId xmlns:p14="http://schemas.microsoft.com/office/powerpoint/2010/main" val="1623935532"/>
              </p:ext>
            </p:extLst>
          </p:nvPr>
        </p:nvGraphicFramePr>
        <p:xfrm>
          <a:off x="6561623" y="3708821"/>
          <a:ext cx="2582378" cy="241797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4" name="グラフ 33"/>
          <p:cNvGraphicFramePr>
            <a:graphicFrameLocks/>
          </p:cNvGraphicFramePr>
          <p:nvPr>
            <p:extLst>
              <p:ext uri="{D42A27DB-BD31-4B8C-83A1-F6EECF244321}">
                <p14:modId xmlns:p14="http://schemas.microsoft.com/office/powerpoint/2010/main" val="4074695118"/>
              </p:ext>
            </p:extLst>
          </p:nvPr>
        </p:nvGraphicFramePr>
        <p:xfrm>
          <a:off x="4178535" y="3787153"/>
          <a:ext cx="2400058" cy="2330630"/>
        </p:xfrm>
        <a:graphic>
          <a:graphicData uri="http://schemas.openxmlformats.org/drawingml/2006/chart">
            <c:chart xmlns:c="http://schemas.openxmlformats.org/drawingml/2006/chart" xmlns:r="http://schemas.openxmlformats.org/officeDocument/2006/relationships" r:id="rId6"/>
          </a:graphicData>
        </a:graphic>
      </p:graphicFrame>
      <p:sp>
        <p:nvSpPr>
          <p:cNvPr id="32" name="テキスト ボックス 31"/>
          <p:cNvSpPr txBox="1"/>
          <p:nvPr/>
        </p:nvSpPr>
        <p:spPr>
          <a:xfrm>
            <a:off x="9828584" y="3843385"/>
            <a:ext cx="1080120" cy="369332"/>
          </a:xfrm>
          <a:prstGeom prst="rect">
            <a:avLst/>
          </a:prstGeom>
          <a:noFill/>
          <a:ln>
            <a:solidFill>
              <a:schemeClr val="tx1"/>
            </a:solidFill>
          </a:ln>
        </p:spPr>
        <p:txBody>
          <a:bodyPr wrap="square" rtlCol="0">
            <a:spAutoFit/>
          </a:bodyPr>
          <a:lstStyle/>
          <a:p>
            <a:pPr algn="ctr"/>
            <a:r>
              <a:rPr lang="ja-JP" altLang="en-US" b="1" dirty="0"/>
              <a:t>済</a:t>
            </a:r>
            <a:endParaRPr kumimoji="1" lang="ja-JP" altLang="en-US" b="1" dirty="0"/>
          </a:p>
        </p:txBody>
      </p:sp>
    </p:spTree>
    <p:extLst>
      <p:ext uri="{BB962C8B-B14F-4D97-AF65-F5344CB8AC3E}">
        <p14:creationId xmlns:p14="http://schemas.microsoft.com/office/powerpoint/2010/main" val="254609768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角丸四角形 16"/>
          <p:cNvSpPr/>
          <p:nvPr/>
        </p:nvSpPr>
        <p:spPr>
          <a:xfrm>
            <a:off x="63191" y="4374975"/>
            <a:ext cx="3788729" cy="2198797"/>
          </a:xfrm>
          <a:prstGeom prst="roundRect">
            <a:avLst>
              <a:gd name="adj" fmla="val 7252"/>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77800" indent="-177800">
              <a:lnSpc>
                <a:spcPct val="130000"/>
              </a:lnSpc>
            </a:pPr>
            <a:endParaRPr lang="en-US" altLang="ja-JP" sz="1200" dirty="0">
              <a:solidFill>
                <a:schemeClr val="tx1"/>
              </a:solidFill>
            </a:endParaRPr>
          </a:p>
          <a:p>
            <a:pPr marL="266700" indent="-266700">
              <a:lnSpc>
                <a:spcPct val="130000"/>
              </a:lnSpc>
            </a:pPr>
            <a:r>
              <a:rPr lang="ja-JP" altLang="en-US" sz="1200" dirty="0">
                <a:solidFill>
                  <a:schemeClr val="tx1"/>
                </a:solidFill>
              </a:rPr>
              <a:t>（１）住み慣れた地域で安心してくらすことができる都市の形成</a:t>
            </a:r>
          </a:p>
          <a:p>
            <a:pPr marL="266700" indent="-266700">
              <a:lnSpc>
                <a:spcPct val="130000"/>
              </a:lnSpc>
            </a:pPr>
            <a:r>
              <a:rPr lang="ja-JP" altLang="en-US" sz="1200" dirty="0">
                <a:solidFill>
                  <a:schemeClr val="tx1"/>
                </a:solidFill>
              </a:rPr>
              <a:t>　②福祉のまちづくりの推進</a:t>
            </a:r>
          </a:p>
          <a:p>
            <a:pPr marL="177800" indent="-177800" algn="r">
              <a:lnSpc>
                <a:spcPct val="130000"/>
              </a:lnSpc>
            </a:pPr>
            <a:r>
              <a:rPr lang="ja-JP" altLang="en-US" sz="1200" dirty="0" smtClean="0">
                <a:solidFill>
                  <a:schemeClr val="tx1"/>
                </a:solidFill>
              </a:rPr>
              <a:t>など</a:t>
            </a:r>
            <a:endParaRPr lang="en-US" altLang="ja-JP" sz="1200" dirty="0">
              <a:solidFill>
                <a:schemeClr val="tx1"/>
              </a:solidFill>
            </a:endParaRPr>
          </a:p>
        </p:txBody>
      </p:sp>
      <p:sp>
        <p:nvSpPr>
          <p:cNvPr id="20" name="角丸四角形 19"/>
          <p:cNvSpPr/>
          <p:nvPr/>
        </p:nvSpPr>
        <p:spPr>
          <a:xfrm>
            <a:off x="4042319" y="1206624"/>
            <a:ext cx="5040560" cy="5367148"/>
          </a:xfrm>
          <a:prstGeom prst="roundRect">
            <a:avLst>
              <a:gd name="adj" fmla="val 4920"/>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0" name="正方形/長方形 29"/>
          <p:cNvSpPr/>
          <p:nvPr/>
        </p:nvSpPr>
        <p:spPr>
          <a:xfrm>
            <a:off x="52113" y="1231573"/>
            <a:ext cx="3788729" cy="2898045"/>
          </a:xfrm>
          <a:prstGeom prst="rect">
            <a:avLst/>
          </a:prstGeom>
          <a:solidFill>
            <a:schemeClr val="accent1">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1690737" y="3889354"/>
            <a:ext cx="2362831" cy="253916"/>
          </a:xfrm>
          <a:prstGeom prst="rect">
            <a:avLst/>
          </a:prstGeom>
          <a:noFill/>
        </p:spPr>
        <p:txBody>
          <a:bodyPr wrap="square" rtlCol="0">
            <a:spAutoFit/>
          </a:bodyPr>
          <a:lstStyle/>
          <a:p>
            <a:r>
              <a:rPr kumimoji="1" lang="ja-JP" altLang="en-US" sz="1050" dirty="0" smtClean="0"/>
              <a:t>出典：</a:t>
            </a:r>
            <a:r>
              <a:rPr lang="ja-JP" altLang="en-US" sz="1050" dirty="0" smtClean="0"/>
              <a:t>国土交通省近畿運輸局調べ</a:t>
            </a:r>
            <a:endParaRPr kumimoji="1" lang="ja-JP" altLang="en-US" sz="1050" dirty="0"/>
          </a:p>
        </p:txBody>
      </p:sp>
      <p:sp>
        <p:nvSpPr>
          <p:cNvPr id="4" name="テキスト ボックス 3"/>
          <p:cNvSpPr txBox="1"/>
          <p:nvPr/>
        </p:nvSpPr>
        <p:spPr>
          <a:xfrm>
            <a:off x="4334734" y="2204864"/>
            <a:ext cx="4299155" cy="261610"/>
          </a:xfrm>
          <a:prstGeom prst="rect">
            <a:avLst/>
          </a:prstGeom>
          <a:noFill/>
        </p:spPr>
        <p:txBody>
          <a:bodyPr wrap="square" rtlCol="0">
            <a:spAutoFit/>
          </a:bodyPr>
          <a:lstStyle/>
          <a:p>
            <a:r>
              <a:rPr kumimoji="1" lang="ja-JP" altLang="en-US" sz="1100" dirty="0" smtClean="0"/>
              <a:t>■鉄道駅舎の段差解消率</a:t>
            </a:r>
            <a:r>
              <a:rPr kumimoji="1" lang="en-US" altLang="ja-JP" sz="1100" dirty="0" smtClean="0"/>
              <a:t>【</a:t>
            </a:r>
            <a:r>
              <a:rPr kumimoji="1" lang="ja-JP" altLang="en-US" sz="1100" dirty="0" smtClean="0"/>
              <a:t>他都道府県比較</a:t>
            </a:r>
            <a:r>
              <a:rPr kumimoji="1" lang="en-US" altLang="ja-JP" sz="1100" dirty="0" smtClean="0"/>
              <a:t>】</a:t>
            </a:r>
            <a:r>
              <a:rPr kumimoji="1" lang="ja-JP" altLang="en-US" sz="1100" dirty="0" smtClean="0"/>
              <a:t>（平成</a:t>
            </a:r>
            <a:r>
              <a:rPr kumimoji="1" lang="en-US" altLang="ja-JP" sz="1100" dirty="0" smtClean="0"/>
              <a:t>28</a:t>
            </a:r>
            <a:r>
              <a:rPr kumimoji="1" lang="ja-JP" altLang="en-US" sz="1100" dirty="0" smtClean="0"/>
              <a:t>年度末時点）</a:t>
            </a:r>
            <a:endParaRPr kumimoji="1" lang="ja-JP" altLang="en-US" sz="1100" dirty="0"/>
          </a:p>
        </p:txBody>
      </p:sp>
      <p:sp>
        <p:nvSpPr>
          <p:cNvPr id="16" name="テキスト ボックス 15"/>
          <p:cNvSpPr txBox="1"/>
          <p:nvPr/>
        </p:nvSpPr>
        <p:spPr>
          <a:xfrm>
            <a:off x="7543603" y="6321189"/>
            <a:ext cx="1539276" cy="246221"/>
          </a:xfrm>
          <a:prstGeom prst="rect">
            <a:avLst/>
          </a:prstGeom>
          <a:noFill/>
        </p:spPr>
        <p:txBody>
          <a:bodyPr wrap="square" rtlCol="0">
            <a:spAutoFit/>
          </a:bodyPr>
          <a:lstStyle/>
          <a:p>
            <a:r>
              <a:rPr lang="ja-JP" altLang="en-US" sz="1000" dirty="0" smtClean="0"/>
              <a:t>出典：国土交通省調べ</a:t>
            </a:r>
            <a:endParaRPr kumimoji="1" lang="ja-JP" altLang="en-US" sz="1000" dirty="0"/>
          </a:p>
        </p:txBody>
      </p:sp>
      <p:sp>
        <p:nvSpPr>
          <p:cNvPr id="19" name="スライド番号プレースホルダー 3"/>
          <p:cNvSpPr>
            <a:spLocks noGrp="1"/>
          </p:cNvSpPr>
          <p:nvPr>
            <p:ph type="sldNum" sz="quarter" idx="12"/>
          </p:nvPr>
        </p:nvSpPr>
        <p:spPr>
          <a:xfrm>
            <a:off x="8368281" y="6597352"/>
            <a:ext cx="775471" cy="270321"/>
          </a:xfrm>
        </p:spPr>
        <p:txBody>
          <a:bodyPr/>
          <a:lstStyle/>
          <a:p>
            <a:fld id="{6C81B660-91B5-4B89-8AE3-65DE466522A0}" type="slidenum">
              <a:rPr kumimoji="1" lang="ja-JP" altLang="en-US"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51</a:t>
            </a:fld>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7" name="グラフ 26"/>
          <p:cNvGraphicFramePr>
            <a:graphicFrameLocks/>
          </p:cNvGraphicFramePr>
          <p:nvPr>
            <p:extLst>
              <p:ext uri="{D42A27DB-BD31-4B8C-83A1-F6EECF244321}">
                <p14:modId xmlns:p14="http://schemas.microsoft.com/office/powerpoint/2010/main" val="951361389"/>
              </p:ext>
            </p:extLst>
          </p:nvPr>
        </p:nvGraphicFramePr>
        <p:xfrm>
          <a:off x="4064121" y="2517754"/>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34" name="Rectangle 1"/>
          <p:cNvSpPr>
            <a:spLocks noChangeArrowheads="1"/>
          </p:cNvSpPr>
          <p:nvPr/>
        </p:nvSpPr>
        <p:spPr bwMode="auto">
          <a:xfrm>
            <a:off x="0" y="548728"/>
            <a:ext cx="9144000" cy="432000"/>
          </a:xfrm>
          <a:prstGeom prst="rect">
            <a:avLst/>
          </a:prstGeom>
          <a:noFill/>
          <a:ln>
            <a:noFill/>
          </a:ln>
          <a:effectLs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ctr" eaLnBrk="1" hangingPunct="1"/>
            <a:r>
              <a:rPr lang="ja-JP" altLang="en-US" sz="2000" b="1"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鉄道駅舎のバリアフリー化率</a:t>
            </a:r>
          </a:p>
        </p:txBody>
      </p:sp>
      <p:sp>
        <p:nvSpPr>
          <p:cNvPr id="35" name="テキスト ボックス 34"/>
          <p:cNvSpPr txBox="1"/>
          <p:nvPr/>
        </p:nvSpPr>
        <p:spPr>
          <a:xfrm>
            <a:off x="207208" y="4221089"/>
            <a:ext cx="1021960" cy="259658"/>
          </a:xfrm>
          <a:prstGeom prst="rect">
            <a:avLst/>
          </a:prstGeom>
          <a:solidFill>
            <a:schemeClr val="accent1">
              <a:lumMod val="75000"/>
            </a:schemeClr>
          </a:solidFill>
          <a:ln>
            <a:noFill/>
          </a:ln>
        </p:spPr>
        <p:txBody>
          <a:bodyPr wrap="square" lIns="0" tIns="0" rIns="0" bIns="0" rtlCol="0" anchor="ctr" anchorCtr="0">
            <a:noAutofit/>
          </a:bodyPr>
          <a:lstStyle/>
          <a:p>
            <a:pPr algn="ctr"/>
            <a:r>
              <a:rPr kumimoji="1" lang="ja-JP" altLang="en-US" sz="1400" b="1" dirty="0" smtClean="0">
                <a:solidFill>
                  <a:schemeClr val="bg1"/>
                </a:solidFill>
                <a:latin typeface="Meiryo UI" panose="020B0604030504040204" pitchFamily="50" charset="-128"/>
                <a:ea typeface="Meiryo UI" panose="020B0604030504040204" pitchFamily="50" charset="-128"/>
              </a:rPr>
              <a:t>関連施策等</a:t>
            </a:r>
            <a:endParaRPr kumimoji="1" lang="ja-JP" altLang="en-US" sz="1400" b="1" dirty="0">
              <a:solidFill>
                <a:schemeClr val="bg1"/>
              </a:solidFill>
              <a:latin typeface="Meiryo UI" panose="020B0604030504040204" pitchFamily="50" charset="-128"/>
              <a:ea typeface="Meiryo UI" panose="020B0604030504040204" pitchFamily="50" charset="-128"/>
            </a:endParaRPr>
          </a:p>
        </p:txBody>
      </p:sp>
      <p:sp>
        <p:nvSpPr>
          <p:cNvPr id="36" name="テキスト ボックス 35"/>
          <p:cNvSpPr txBox="1"/>
          <p:nvPr/>
        </p:nvSpPr>
        <p:spPr>
          <a:xfrm>
            <a:off x="195363" y="1101744"/>
            <a:ext cx="1980728" cy="259658"/>
          </a:xfrm>
          <a:prstGeom prst="rect">
            <a:avLst/>
          </a:prstGeom>
          <a:solidFill>
            <a:schemeClr val="accent1">
              <a:lumMod val="75000"/>
            </a:schemeClr>
          </a:solidFill>
          <a:ln>
            <a:noFill/>
          </a:ln>
        </p:spPr>
        <p:txBody>
          <a:bodyPr wrap="square" lIns="0" tIns="0" rIns="0" bIns="0" rtlCol="0" anchor="ctr" anchorCtr="0">
            <a:noAutofit/>
          </a:bodyPr>
          <a:lstStyle/>
          <a:p>
            <a:pPr algn="ctr"/>
            <a:r>
              <a:rPr lang="ja-JP" altLang="en-US" sz="1400" b="1" dirty="0">
                <a:solidFill>
                  <a:schemeClr val="bg1"/>
                </a:solidFill>
                <a:latin typeface="Meiryo UI" panose="020B0604030504040204" pitchFamily="50" charset="-128"/>
                <a:ea typeface="Meiryo UI" panose="020B0604030504040204" pitchFamily="50" charset="-128"/>
              </a:rPr>
              <a:t>みんなで</a:t>
            </a:r>
            <a:r>
              <a:rPr lang="ja-JP" altLang="en-US" sz="1400" b="1" dirty="0" err="1">
                <a:solidFill>
                  <a:schemeClr val="bg1"/>
                </a:solidFill>
                <a:latin typeface="Meiryo UI" panose="020B0604030504040204" pitchFamily="50" charset="-128"/>
                <a:ea typeface="Meiryo UI" panose="020B0604030504040204" pitchFamily="50" charset="-128"/>
              </a:rPr>
              <a:t>めざ</a:t>
            </a:r>
            <a:r>
              <a:rPr lang="ja-JP" altLang="en-US" sz="1400" b="1" dirty="0">
                <a:solidFill>
                  <a:schemeClr val="bg1"/>
                </a:solidFill>
                <a:latin typeface="Meiryo UI" panose="020B0604030504040204" pitchFamily="50" charset="-128"/>
                <a:ea typeface="Meiryo UI" panose="020B0604030504040204" pitchFamily="50" charset="-128"/>
              </a:rPr>
              <a:t>そう値の推移</a:t>
            </a:r>
          </a:p>
        </p:txBody>
      </p:sp>
      <p:sp>
        <p:nvSpPr>
          <p:cNvPr id="37" name="テキスト ボックス 36"/>
          <p:cNvSpPr txBox="1"/>
          <p:nvPr/>
        </p:nvSpPr>
        <p:spPr>
          <a:xfrm>
            <a:off x="4234502" y="1101744"/>
            <a:ext cx="1071736" cy="259658"/>
          </a:xfrm>
          <a:prstGeom prst="rect">
            <a:avLst/>
          </a:prstGeom>
          <a:solidFill>
            <a:schemeClr val="accent1">
              <a:lumMod val="75000"/>
            </a:schemeClr>
          </a:solidFill>
          <a:ln>
            <a:noFill/>
          </a:ln>
        </p:spPr>
        <p:txBody>
          <a:bodyPr wrap="square" lIns="0" tIns="0" rIns="0" bIns="0" rtlCol="0" anchor="ctr" anchorCtr="0">
            <a:noAutofit/>
          </a:bodyPr>
          <a:lstStyle/>
          <a:p>
            <a:pPr algn="ctr"/>
            <a:r>
              <a:rPr lang="ja-JP" altLang="en-US" sz="1400" b="1" dirty="0">
                <a:solidFill>
                  <a:schemeClr val="bg1"/>
                </a:solidFill>
                <a:latin typeface="Meiryo UI" panose="020B0604030504040204" pitchFamily="50" charset="-128"/>
                <a:ea typeface="Meiryo UI" panose="020B0604030504040204" pitchFamily="50" charset="-128"/>
              </a:rPr>
              <a:t>関係データ等</a:t>
            </a:r>
          </a:p>
        </p:txBody>
      </p:sp>
      <p:sp>
        <p:nvSpPr>
          <p:cNvPr id="21" name="Rectangle 1"/>
          <p:cNvSpPr>
            <a:spLocks noChangeArrowheads="1"/>
          </p:cNvSpPr>
          <p:nvPr/>
        </p:nvSpPr>
        <p:spPr bwMode="auto">
          <a:xfrm>
            <a:off x="0" y="1"/>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５</a:t>
            </a:r>
            <a:r>
              <a:rPr lang="ja-JP" altLang="en-US"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．安心してくらすことができる住まいと都市の実現</a:t>
            </a:r>
            <a:endPar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2" name="グラフ 21"/>
          <p:cNvGraphicFramePr>
            <a:graphicFrameLocks/>
          </p:cNvGraphicFramePr>
          <p:nvPr>
            <p:extLst>
              <p:ext uri="{D42A27DB-BD31-4B8C-83A1-F6EECF244321}">
                <p14:modId xmlns:p14="http://schemas.microsoft.com/office/powerpoint/2010/main" val="3819531896"/>
              </p:ext>
            </p:extLst>
          </p:nvPr>
        </p:nvGraphicFramePr>
        <p:xfrm>
          <a:off x="63191" y="1415266"/>
          <a:ext cx="3777651" cy="226659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7444023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角丸四角形 26"/>
          <p:cNvSpPr/>
          <p:nvPr/>
        </p:nvSpPr>
        <p:spPr>
          <a:xfrm>
            <a:off x="63191" y="4374975"/>
            <a:ext cx="3788729" cy="2198797"/>
          </a:xfrm>
          <a:prstGeom prst="roundRect">
            <a:avLst>
              <a:gd name="adj" fmla="val 7252"/>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77800" indent="-177800">
              <a:lnSpc>
                <a:spcPct val="130000"/>
              </a:lnSpc>
            </a:pPr>
            <a:endParaRPr lang="en-US" altLang="ja-JP" sz="1200" dirty="0">
              <a:solidFill>
                <a:schemeClr val="tx1"/>
              </a:solidFill>
            </a:endParaRPr>
          </a:p>
          <a:p>
            <a:pPr marL="266700" indent="-266700">
              <a:lnSpc>
                <a:spcPct val="130000"/>
              </a:lnSpc>
            </a:pPr>
            <a:r>
              <a:rPr lang="ja-JP" altLang="en-US" sz="1200" dirty="0">
                <a:solidFill>
                  <a:schemeClr val="tx1"/>
                </a:solidFill>
              </a:rPr>
              <a:t>（２）住宅ストック全体を活用した府民の居住の安定確保</a:t>
            </a:r>
          </a:p>
          <a:p>
            <a:pPr marL="266700" indent="-266700">
              <a:lnSpc>
                <a:spcPct val="130000"/>
              </a:lnSpc>
            </a:pPr>
            <a:r>
              <a:rPr lang="ja-JP" altLang="en-US" sz="1200" dirty="0">
                <a:solidFill>
                  <a:schemeClr val="tx1"/>
                </a:solidFill>
              </a:rPr>
              <a:t>　①民間賃貸住宅における安心確保</a:t>
            </a:r>
          </a:p>
          <a:p>
            <a:pPr marL="177800" indent="-177800" algn="r">
              <a:lnSpc>
                <a:spcPct val="130000"/>
              </a:lnSpc>
            </a:pPr>
            <a:r>
              <a:rPr lang="ja-JP" altLang="en-US" sz="1200" dirty="0" smtClean="0">
                <a:solidFill>
                  <a:schemeClr val="tx1"/>
                </a:solidFill>
              </a:rPr>
              <a:t>など</a:t>
            </a:r>
            <a:endParaRPr lang="en-US" altLang="ja-JP" sz="1200" dirty="0">
              <a:solidFill>
                <a:schemeClr val="tx1"/>
              </a:solidFill>
            </a:endParaRPr>
          </a:p>
        </p:txBody>
      </p:sp>
      <p:sp>
        <p:nvSpPr>
          <p:cNvPr id="29" name="角丸四角形 28"/>
          <p:cNvSpPr/>
          <p:nvPr/>
        </p:nvSpPr>
        <p:spPr>
          <a:xfrm>
            <a:off x="3973504" y="1158196"/>
            <a:ext cx="5040560" cy="5367148"/>
          </a:xfrm>
          <a:prstGeom prst="roundRect">
            <a:avLst>
              <a:gd name="adj" fmla="val 4920"/>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2" name="正方形/長方形 31"/>
          <p:cNvSpPr/>
          <p:nvPr/>
        </p:nvSpPr>
        <p:spPr>
          <a:xfrm>
            <a:off x="52113" y="1231573"/>
            <a:ext cx="3788729" cy="2898045"/>
          </a:xfrm>
          <a:prstGeom prst="rect">
            <a:avLst/>
          </a:prstGeom>
          <a:solidFill>
            <a:schemeClr val="accent1">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2683709" y="3903702"/>
            <a:ext cx="1289795" cy="253916"/>
          </a:xfrm>
          <a:prstGeom prst="rect">
            <a:avLst/>
          </a:prstGeom>
          <a:noFill/>
        </p:spPr>
        <p:txBody>
          <a:bodyPr wrap="square" rtlCol="0">
            <a:spAutoFit/>
          </a:bodyPr>
          <a:lstStyle/>
          <a:p>
            <a:r>
              <a:rPr kumimoji="1" lang="ja-JP" altLang="en-US" sz="1050" dirty="0" smtClean="0"/>
              <a:t>出典：大阪府調べ</a:t>
            </a:r>
            <a:endParaRPr kumimoji="1" lang="ja-JP" altLang="en-US" sz="1050" dirty="0"/>
          </a:p>
        </p:txBody>
      </p:sp>
      <p:sp>
        <p:nvSpPr>
          <p:cNvPr id="4" name="テキスト ボックス 3"/>
          <p:cNvSpPr txBox="1"/>
          <p:nvPr/>
        </p:nvSpPr>
        <p:spPr>
          <a:xfrm>
            <a:off x="4139952" y="1340768"/>
            <a:ext cx="4765638" cy="5539978"/>
          </a:xfrm>
          <a:prstGeom prst="rect">
            <a:avLst/>
          </a:prstGeom>
          <a:noFill/>
        </p:spPr>
        <p:txBody>
          <a:bodyPr wrap="square" rtlCol="0">
            <a:spAutoFit/>
          </a:bodyPr>
          <a:lstStyle/>
          <a:p>
            <a:r>
              <a:rPr lang="ja-JP" altLang="en-US" sz="1400" b="1" dirty="0" smtClean="0"/>
              <a:t>あんしん賃貸住宅の制度経緯</a:t>
            </a:r>
            <a:endParaRPr lang="en-US" altLang="ja-JP" sz="1400" b="1" dirty="0" smtClean="0"/>
          </a:p>
          <a:p>
            <a:endParaRPr lang="en-US" altLang="ja-JP" sz="1400" dirty="0" smtClean="0"/>
          </a:p>
          <a:p>
            <a:r>
              <a:rPr lang="ja-JP" altLang="en-US" sz="1400" dirty="0"/>
              <a:t>平成</a:t>
            </a:r>
            <a:r>
              <a:rPr lang="en-US" altLang="ja-JP" sz="1400" dirty="0"/>
              <a:t>19</a:t>
            </a:r>
            <a:r>
              <a:rPr lang="ja-JP" altLang="en-US" sz="1400" dirty="0"/>
              <a:t>年</a:t>
            </a:r>
            <a:r>
              <a:rPr lang="en-US" altLang="ja-JP" sz="1400" dirty="0"/>
              <a:t>2</a:t>
            </a:r>
            <a:r>
              <a:rPr lang="ja-JP" altLang="en-US" sz="1400" dirty="0"/>
              <a:t>月</a:t>
            </a:r>
            <a:r>
              <a:rPr lang="en-US" altLang="ja-JP" sz="1400" dirty="0"/>
              <a:t>7</a:t>
            </a:r>
            <a:r>
              <a:rPr lang="ja-JP" altLang="en-US" sz="1400" dirty="0"/>
              <a:t>日～</a:t>
            </a:r>
            <a:endParaRPr lang="en-US" altLang="ja-JP" sz="1400" dirty="0" smtClean="0"/>
          </a:p>
          <a:p>
            <a:r>
              <a:rPr lang="ja-JP" altLang="en-US" sz="1200" dirty="0" smtClean="0"/>
              <a:t>○あんしん</a:t>
            </a:r>
            <a:r>
              <a:rPr lang="ja-JP" altLang="en-US" sz="1200" dirty="0"/>
              <a:t>賃貸</a:t>
            </a:r>
            <a:r>
              <a:rPr lang="ja-JP" altLang="en-US" sz="1200" dirty="0" smtClean="0"/>
              <a:t>住宅</a:t>
            </a:r>
            <a:r>
              <a:rPr lang="ja-JP" altLang="en-US" sz="1200" dirty="0"/>
              <a:t>　</a:t>
            </a:r>
          </a:p>
          <a:p>
            <a:r>
              <a:rPr lang="ja-JP" altLang="en-US" sz="1200" dirty="0" smtClean="0"/>
              <a:t>　・</a:t>
            </a:r>
            <a:r>
              <a:rPr lang="ja-JP" altLang="en-US" sz="1200" dirty="0"/>
              <a:t>対象となる全ての要配慮者の入居を拒まない</a:t>
            </a:r>
          </a:p>
          <a:p>
            <a:r>
              <a:rPr lang="ja-JP" altLang="en-US" sz="1200" dirty="0"/>
              <a:t>　・要配慮者：高齢者・</a:t>
            </a:r>
            <a:r>
              <a:rPr lang="ja-JP" altLang="en-US" sz="1200" dirty="0" err="1"/>
              <a:t>障がい</a:t>
            </a:r>
            <a:r>
              <a:rPr lang="ja-JP" altLang="en-US" sz="1200" dirty="0"/>
              <a:t>者・低額所得者・子育て・外国人</a:t>
            </a:r>
          </a:p>
          <a:p>
            <a:r>
              <a:rPr lang="ja-JP" altLang="en-US" sz="1200" dirty="0"/>
              <a:t>　・耐震性や面積は問わない</a:t>
            </a:r>
          </a:p>
          <a:p>
            <a:endParaRPr lang="en-US" altLang="ja-JP" sz="1200" dirty="0" smtClean="0"/>
          </a:p>
          <a:p>
            <a:r>
              <a:rPr lang="ja-JP" altLang="en-US" sz="1200" dirty="0"/>
              <a:t>平成</a:t>
            </a:r>
            <a:r>
              <a:rPr lang="en-US" altLang="ja-JP" sz="1200" dirty="0"/>
              <a:t>29</a:t>
            </a:r>
            <a:r>
              <a:rPr lang="ja-JP" altLang="en-US" sz="1200" dirty="0"/>
              <a:t>年</a:t>
            </a:r>
            <a:r>
              <a:rPr lang="en-US" altLang="ja-JP" sz="1200" dirty="0"/>
              <a:t>3</a:t>
            </a:r>
            <a:r>
              <a:rPr lang="ja-JP" altLang="en-US" sz="1200" dirty="0"/>
              <a:t>月</a:t>
            </a:r>
            <a:r>
              <a:rPr lang="en-US" altLang="ja-JP" sz="1200" dirty="0"/>
              <a:t>24</a:t>
            </a:r>
            <a:r>
              <a:rPr lang="ja-JP" altLang="en-US" sz="1200" dirty="0"/>
              <a:t>日～</a:t>
            </a:r>
          </a:p>
          <a:p>
            <a:r>
              <a:rPr lang="ja-JP" altLang="en-US" sz="1200" dirty="0" smtClean="0"/>
              <a:t>○あんぜん</a:t>
            </a:r>
            <a:r>
              <a:rPr lang="ja-JP" altLang="en-US" sz="1200" dirty="0"/>
              <a:t>・あんしん賃貸</a:t>
            </a:r>
            <a:r>
              <a:rPr lang="ja-JP" altLang="en-US" sz="1200" dirty="0" smtClean="0"/>
              <a:t>住宅</a:t>
            </a:r>
            <a:endParaRPr lang="ja-JP" altLang="en-US" sz="1200" dirty="0"/>
          </a:p>
          <a:p>
            <a:r>
              <a:rPr lang="ja-JP" altLang="en-US" sz="1200" dirty="0"/>
              <a:t>　・対象となる全ての要配慮者の入居を拒まない</a:t>
            </a:r>
          </a:p>
          <a:p>
            <a:r>
              <a:rPr lang="ja-JP" altLang="en-US" sz="1200" dirty="0"/>
              <a:t>　　要配慮者：高齢者・</a:t>
            </a:r>
            <a:r>
              <a:rPr lang="ja-JP" altLang="en-US" sz="1200" dirty="0" err="1"/>
              <a:t>障がい</a:t>
            </a:r>
            <a:r>
              <a:rPr lang="ja-JP" altLang="en-US" sz="1200" dirty="0"/>
              <a:t>者・低額所得者・子育て・被災者・外国人</a:t>
            </a:r>
          </a:p>
          <a:p>
            <a:r>
              <a:rPr lang="ja-JP" altLang="en-US" sz="1200" dirty="0"/>
              <a:t>　・</a:t>
            </a:r>
            <a:r>
              <a:rPr lang="ja-JP" altLang="en-US" sz="1200" dirty="0">
                <a:solidFill>
                  <a:srgbClr val="FF0000"/>
                </a:solidFill>
              </a:rPr>
              <a:t>耐震性が</a:t>
            </a:r>
            <a:r>
              <a:rPr lang="ja-JP" altLang="en-US" sz="1200" dirty="0" smtClean="0">
                <a:solidFill>
                  <a:srgbClr val="FF0000"/>
                </a:solidFill>
              </a:rPr>
              <a:t>あり、面積</a:t>
            </a:r>
            <a:r>
              <a:rPr lang="en-US" altLang="ja-JP" sz="1200" dirty="0">
                <a:solidFill>
                  <a:srgbClr val="FF0000"/>
                </a:solidFill>
              </a:rPr>
              <a:t>25㎡</a:t>
            </a:r>
            <a:r>
              <a:rPr lang="ja-JP" altLang="en-US" sz="1200" dirty="0">
                <a:solidFill>
                  <a:srgbClr val="FF0000"/>
                </a:solidFill>
              </a:rPr>
              <a:t>以上</a:t>
            </a:r>
          </a:p>
          <a:p>
            <a:r>
              <a:rPr lang="ja-JP" altLang="en-US" sz="1200" dirty="0"/>
              <a:t>　・家賃及び設備の要件を備えている</a:t>
            </a:r>
          </a:p>
          <a:p>
            <a:endParaRPr lang="en-US" altLang="ja-JP" sz="1200" dirty="0" smtClean="0"/>
          </a:p>
          <a:p>
            <a:r>
              <a:rPr lang="ja-JP" altLang="en-US" sz="1200" dirty="0"/>
              <a:t>平成</a:t>
            </a:r>
            <a:r>
              <a:rPr lang="en-US" altLang="ja-JP" sz="1200" dirty="0"/>
              <a:t>29</a:t>
            </a:r>
            <a:r>
              <a:rPr lang="ja-JP" altLang="en-US" sz="1200" dirty="0"/>
              <a:t>年</a:t>
            </a:r>
            <a:r>
              <a:rPr lang="en-US" altLang="ja-JP" sz="1200" dirty="0"/>
              <a:t>10</a:t>
            </a:r>
            <a:r>
              <a:rPr lang="ja-JP" altLang="en-US" sz="1200" dirty="0"/>
              <a:t>月</a:t>
            </a:r>
            <a:r>
              <a:rPr lang="en-US" altLang="ja-JP" sz="1200" dirty="0"/>
              <a:t>25</a:t>
            </a:r>
            <a:r>
              <a:rPr lang="ja-JP" altLang="en-US" sz="1200" dirty="0"/>
              <a:t>日～</a:t>
            </a:r>
          </a:p>
          <a:p>
            <a:r>
              <a:rPr lang="ja-JP" altLang="en-US" sz="1200" dirty="0" smtClean="0"/>
              <a:t>○改正</a:t>
            </a:r>
            <a:r>
              <a:rPr lang="ja-JP" altLang="en-US" sz="1200" dirty="0"/>
              <a:t>住宅ＳＮ法を踏まえた、あんぜん・あんしん賃貸</a:t>
            </a:r>
            <a:r>
              <a:rPr lang="ja-JP" altLang="en-US" sz="1200" dirty="0" smtClean="0"/>
              <a:t>住宅</a:t>
            </a:r>
            <a:r>
              <a:rPr lang="ja-JP" altLang="en-US" sz="1200" dirty="0"/>
              <a:t>（住宅</a:t>
            </a:r>
            <a:r>
              <a:rPr lang="ja-JP" altLang="en-US" sz="1200" dirty="0" smtClean="0"/>
              <a:t>確保</a:t>
            </a:r>
            <a:endParaRPr lang="en-US" altLang="ja-JP" sz="1200" dirty="0" smtClean="0"/>
          </a:p>
          <a:p>
            <a:r>
              <a:rPr lang="ja-JP" altLang="en-US" sz="1200" dirty="0" smtClean="0"/>
              <a:t>　要配慮者</a:t>
            </a:r>
            <a:r>
              <a:rPr lang="ja-JP" altLang="en-US" sz="1200" dirty="0"/>
              <a:t>円滑入居賃貸住宅</a:t>
            </a:r>
            <a:r>
              <a:rPr lang="ja-JP" altLang="en-US" sz="1200" dirty="0" smtClean="0"/>
              <a:t>）</a:t>
            </a:r>
            <a:endParaRPr lang="ja-JP" altLang="en-US" sz="1200" dirty="0"/>
          </a:p>
          <a:p>
            <a:r>
              <a:rPr lang="ja-JP" altLang="en-US" sz="1200" dirty="0" smtClean="0"/>
              <a:t>　・</a:t>
            </a:r>
            <a:r>
              <a:rPr lang="ja-JP" altLang="en-US" sz="1200" dirty="0"/>
              <a:t>対象となる全ての要配慮者の入居を拒まない</a:t>
            </a:r>
          </a:p>
          <a:p>
            <a:r>
              <a:rPr lang="ja-JP" altLang="en-US" sz="1200" dirty="0" smtClean="0"/>
              <a:t>　　要配慮者</a:t>
            </a:r>
            <a:r>
              <a:rPr lang="ja-JP" altLang="en-US" sz="1200" dirty="0"/>
              <a:t>：法、省令、基本方針に示す者全てを</a:t>
            </a:r>
            <a:r>
              <a:rPr lang="ja-JP" altLang="en-US" sz="1200" dirty="0" smtClean="0"/>
              <a:t>対象</a:t>
            </a:r>
            <a:endParaRPr lang="en-US" altLang="ja-JP" sz="1200" dirty="0" smtClean="0"/>
          </a:p>
          <a:p>
            <a:r>
              <a:rPr lang="ja-JP" altLang="en-US" sz="1200" dirty="0" smtClean="0"/>
              <a:t>　・</a:t>
            </a:r>
            <a:r>
              <a:rPr lang="ja-JP" altLang="en-US" sz="1200" dirty="0">
                <a:solidFill>
                  <a:srgbClr val="FF0000"/>
                </a:solidFill>
              </a:rPr>
              <a:t>耐震性が</a:t>
            </a:r>
            <a:r>
              <a:rPr lang="ja-JP" altLang="en-US" sz="1200" dirty="0" smtClean="0">
                <a:solidFill>
                  <a:srgbClr val="FF0000"/>
                </a:solidFill>
              </a:rPr>
              <a:t>あり、面積</a:t>
            </a:r>
            <a:r>
              <a:rPr lang="en-US" altLang="ja-JP" sz="1200" dirty="0">
                <a:solidFill>
                  <a:srgbClr val="FF0000"/>
                </a:solidFill>
              </a:rPr>
              <a:t>18㎡</a:t>
            </a:r>
            <a:r>
              <a:rPr lang="ja-JP" altLang="en-US" sz="1200" dirty="0" smtClean="0">
                <a:solidFill>
                  <a:srgbClr val="FF0000"/>
                </a:solidFill>
              </a:rPr>
              <a:t>以上</a:t>
            </a:r>
            <a:endParaRPr lang="en-US" altLang="ja-JP" sz="1200" dirty="0" smtClean="0">
              <a:solidFill>
                <a:srgbClr val="FF0000"/>
              </a:solidFill>
            </a:endParaRPr>
          </a:p>
          <a:p>
            <a:r>
              <a:rPr lang="ja-JP" altLang="en-US" sz="1200" dirty="0" smtClean="0"/>
              <a:t>　・</a:t>
            </a:r>
            <a:r>
              <a:rPr lang="ja-JP" altLang="en-US" sz="1200" dirty="0"/>
              <a:t>家賃及び設備の要件を備えている　</a:t>
            </a:r>
            <a:endParaRPr lang="en-US" altLang="ja-JP" sz="1200" dirty="0" smtClean="0"/>
          </a:p>
          <a:p>
            <a:endParaRPr lang="en-US" altLang="ja-JP" sz="1200" dirty="0"/>
          </a:p>
          <a:p>
            <a:r>
              <a:rPr lang="ja-JP" altLang="en-US" sz="1200" dirty="0" smtClean="0"/>
              <a:t>　</a:t>
            </a:r>
            <a:r>
              <a:rPr lang="ja-JP" altLang="en-US" sz="1200" dirty="0" smtClean="0">
                <a:solidFill>
                  <a:srgbClr val="FF0000"/>
                </a:solidFill>
              </a:rPr>
              <a:t>なお、現在は住宅ＳＮ法を</a:t>
            </a:r>
            <a:r>
              <a:rPr lang="ja-JP" altLang="en-US" sz="1200" dirty="0" err="1" smtClean="0">
                <a:solidFill>
                  <a:srgbClr val="FF0000"/>
                </a:solidFill>
              </a:rPr>
              <a:t>踏まえたあんぜん</a:t>
            </a:r>
            <a:r>
              <a:rPr lang="ja-JP" altLang="en-US" sz="1200" dirty="0" smtClean="0">
                <a:solidFill>
                  <a:srgbClr val="FF0000"/>
                </a:solidFill>
              </a:rPr>
              <a:t>・あんしん賃貸住宅（住宅　</a:t>
            </a:r>
            <a:endParaRPr lang="en-US" altLang="ja-JP" sz="1200" dirty="0" smtClean="0">
              <a:solidFill>
                <a:srgbClr val="FF0000"/>
              </a:solidFill>
            </a:endParaRPr>
          </a:p>
          <a:p>
            <a:r>
              <a:rPr lang="ja-JP" altLang="en-US" sz="1200" dirty="0">
                <a:solidFill>
                  <a:srgbClr val="FF0000"/>
                </a:solidFill>
              </a:rPr>
              <a:t>　</a:t>
            </a:r>
            <a:r>
              <a:rPr lang="ja-JP" altLang="en-US" sz="1200" dirty="0" smtClean="0">
                <a:solidFill>
                  <a:srgbClr val="FF0000"/>
                </a:solidFill>
              </a:rPr>
              <a:t>確保要配慮者円滑入居賃貸住宅）の登録のみを行っている。</a:t>
            </a:r>
            <a:endParaRPr lang="en-US" altLang="ja-JP" sz="1200" dirty="0" smtClean="0">
              <a:solidFill>
                <a:srgbClr val="FF0000"/>
              </a:solidFill>
            </a:endParaRPr>
          </a:p>
          <a:p>
            <a:r>
              <a:rPr lang="ja-JP" altLang="en-US" sz="1200" dirty="0" smtClean="0">
                <a:solidFill>
                  <a:srgbClr val="FF0000"/>
                </a:solidFill>
              </a:rPr>
              <a:t>　　</a:t>
            </a:r>
            <a:r>
              <a:rPr lang="en-US" altLang="ja-JP" sz="1200" dirty="0" smtClean="0">
                <a:solidFill>
                  <a:srgbClr val="FF0000"/>
                </a:solidFill>
              </a:rPr>
              <a:t>H29</a:t>
            </a:r>
            <a:r>
              <a:rPr lang="ja-JP" altLang="en-US" sz="1200" dirty="0" smtClean="0">
                <a:solidFill>
                  <a:srgbClr val="FF0000"/>
                </a:solidFill>
              </a:rPr>
              <a:t>年度末の登録数</a:t>
            </a:r>
            <a:r>
              <a:rPr lang="zh-TW" altLang="en-US" sz="1200" dirty="0">
                <a:solidFill>
                  <a:srgbClr val="FF0000"/>
                </a:solidFill>
              </a:rPr>
              <a:t>：（府要綱）</a:t>
            </a:r>
            <a:r>
              <a:rPr lang="en-US" altLang="zh-TW" sz="1200" dirty="0" smtClean="0">
                <a:solidFill>
                  <a:srgbClr val="FF0000"/>
                </a:solidFill>
              </a:rPr>
              <a:t>8,304</a:t>
            </a:r>
            <a:r>
              <a:rPr lang="zh-TW" altLang="en-US" sz="1200" dirty="0" smtClean="0">
                <a:solidFill>
                  <a:srgbClr val="FF0000"/>
                </a:solidFill>
              </a:rPr>
              <a:t>戸（</a:t>
            </a:r>
            <a:r>
              <a:rPr lang="zh-TW" altLang="en-US" sz="1200" dirty="0">
                <a:solidFill>
                  <a:srgbClr val="FF0000"/>
                </a:solidFill>
              </a:rPr>
              <a:t>法律）</a:t>
            </a:r>
            <a:r>
              <a:rPr lang="en-US" altLang="zh-TW" sz="1200" dirty="0" smtClean="0">
                <a:solidFill>
                  <a:srgbClr val="FF0000"/>
                </a:solidFill>
              </a:rPr>
              <a:t>237</a:t>
            </a:r>
            <a:r>
              <a:rPr lang="zh-TW" altLang="en-US" sz="1200" dirty="0" smtClean="0">
                <a:solidFill>
                  <a:srgbClr val="FF0000"/>
                </a:solidFill>
              </a:rPr>
              <a:t>戸</a:t>
            </a:r>
            <a:endParaRPr lang="en-US" altLang="ja-JP" sz="1200" dirty="0" smtClean="0">
              <a:solidFill>
                <a:srgbClr val="FF0000"/>
              </a:solidFill>
            </a:endParaRPr>
          </a:p>
          <a:p>
            <a:r>
              <a:rPr lang="ja-JP" altLang="en-US" sz="1200" dirty="0">
                <a:solidFill>
                  <a:srgbClr val="FF0000"/>
                </a:solidFill>
              </a:rPr>
              <a:t>　</a:t>
            </a:r>
            <a:r>
              <a:rPr lang="ja-JP" altLang="en-US" sz="1200" dirty="0" smtClean="0">
                <a:solidFill>
                  <a:srgbClr val="FF0000"/>
                </a:solidFill>
              </a:rPr>
              <a:t>　</a:t>
            </a:r>
            <a:r>
              <a:rPr lang="en-US" altLang="ja-JP" sz="1200" dirty="0" smtClean="0">
                <a:solidFill>
                  <a:srgbClr val="FF0000"/>
                </a:solidFill>
              </a:rPr>
              <a:t>H37</a:t>
            </a:r>
            <a:r>
              <a:rPr lang="ja-JP" altLang="en-US" sz="1200" dirty="0" smtClean="0">
                <a:solidFill>
                  <a:srgbClr val="FF0000"/>
                </a:solidFill>
              </a:rPr>
              <a:t>年度末の目標数</a:t>
            </a:r>
            <a:r>
              <a:rPr lang="en-US" altLang="ja-JP" sz="1200" dirty="0" smtClean="0">
                <a:solidFill>
                  <a:srgbClr val="FF0000"/>
                </a:solidFill>
              </a:rPr>
              <a:t>20000</a:t>
            </a:r>
            <a:r>
              <a:rPr lang="ja-JP" altLang="en-US" sz="1200" dirty="0" smtClean="0">
                <a:solidFill>
                  <a:srgbClr val="FF0000"/>
                </a:solidFill>
              </a:rPr>
              <a:t>戸</a:t>
            </a:r>
            <a:endParaRPr lang="ja-JP" altLang="en-US" sz="1200" dirty="0"/>
          </a:p>
          <a:p>
            <a:endParaRPr kumimoji="1" lang="en-US" altLang="ja-JP" sz="1200" dirty="0" smtClean="0"/>
          </a:p>
        </p:txBody>
      </p:sp>
      <p:sp>
        <p:nvSpPr>
          <p:cNvPr id="24" name="スライド番号プレースホルダー 3"/>
          <p:cNvSpPr>
            <a:spLocks noGrp="1"/>
          </p:cNvSpPr>
          <p:nvPr>
            <p:ph type="sldNum" sz="quarter" idx="12"/>
          </p:nvPr>
        </p:nvSpPr>
        <p:spPr>
          <a:xfrm>
            <a:off x="8368281" y="6597352"/>
            <a:ext cx="775471" cy="270321"/>
          </a:xfrm>
        </p:spPr>
        <p:txBody>
          <a:bodyPr/>
          <a:lstStyle/>
          <a:p>
            <a:fld id="{6C81B660-91B5-4B89-8AE3-65DE466522A0}" type="slidenum">
              <a:rPr kumimoji="1" lang="ja-JP" altLang="en-US"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52</a:t>
            </a:fld>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Rectangle 1"/>
          <p:cNvSpPr>
            <a:spLocks noChangeArrowheads="1"/>
          </p:cNvSpPr>
          <p:nvPr/>
        </p:nvSpPr>
        <p:spPr bwMode="auto">
          <a:xfrm>
            <a:off x="0" y="548728"/>
            <a:ext cx="9144000" cy="432000"/>
          </a:xfrm>
          <a:prstGeom prst="rect">
            <a:avLst/>
          </a:prstGeom>
          <a:noFill/>
          <a:ln>
            <a:noFill/>
          </a:ln>
          <a:effectLs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ctr" eaLnBrk="1" hangingPunct="1"/>
            <a:r>
              <a:rPr lang="ja-JP" altLang="en-US" sz="2000" b="1" u="sng"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一定</a:t>
            </a:r>
            <a:r>
              <a:rPr lang="ja-JP" altLang="en-US" sz="2000" b="1"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の質を備えたあんしん賃貸住宅の数</a:t>
            </a:r>
          </a:p>
        </p:txBody>
      </p:sp>
      <p:sp>
        <p:nvSpPr>
          <p:cNvPr id="41" name="テキスト ボックス 40"/>
          <p:cNvSpPr txBox="1"/>
          <p:nvPr/>
        </p:nvSpPr>
        <p:spPr>
          <a:xfrm>
            <a:off x="207208" y="4221089"/>
            <a:ext cx="1021960" cy="259658"/>
          </a:xfrm>
          <a:prstGeom prst="rect">
            <a:avLst/>
          </a:prstGeom>
          <a:solidFill>
            <a:schemeClr val="accent1">
              <a:lumMod val="75000"/>
            </a:schemeClr>
          </a:solidFill>
          <a:ln>
            <a:noFill/>
          </a:ln>
        </p:spPr>
        <p:txBody>
          <a:bodyPr wrap="square" lIns="0" tIns="0" rIns="0" bIns="0" rtlCol="0" anchor="ctr" anchorCtr="0">
            <a:noAutofit/>
          </a:bodyPr>
          <a:lstStyle/>
          <a:p>
            <a:pPr algn="ctr"/>
            <a:r>
              <a:rPr kumimoji="1" lang="ja-JP" altLang="en-US" sz="1400" b="1" dirty="0" smtClean="0">
                <a:solidFill>
                  <a:schemeClr val="bg1"/>
                </a:solidFill>
                <a:latin typeface="Meiryo UI" panose="020B0604030504040204" pitchFamily="50" charset="-128"/>
                <a:ea typeface="Meiryo UI" panose="020B0604030504040204" pitchFamily="50" charset="-128"/>
              </a:rPr>
              <a:t>関連施策等</a:t>
            </a:r>
            <a:endParaRPr kumimoji="1" lang="ja-JP" altLang="en-US" sz="1400" b="1" dirty="0">
              <a:solidFill>
                <a:schemeClr val="bg1"/>
              </a:solidFill>
              <a:latin typeface="Meiryo UI" panose="020B0604030504040204" pitchFamily="50" charset="-128"/>
              <a:ea typeface="Meiryo UI" panose="020B0604030504040204" pitchFamily="50" charset="-128"/>
            </a:endParaRPr>
          </a:p>
        </p:txBody>
      </p:sp>
      <p:sp>
        <p:nvSpPr>
          <p:cNvPr id="42" name="テキスト ボックス 41"/>
          <p:cNvSpPr txBox="1"/>
          <p:nvPr/>
        </p:nvSpPr>
        <p:spPr>
          <a:xfrm>
            <a:off x="195363" y="1101744"/>
            <a:ext cx="1980728" cy="259658"/>
          </a:xfrm>
          <a:prstGeom prst="rect">
            <a:avLst/>
          </a:prstGeom>
          <a:solidFill>
            <a:schemeClr val="accent1">
              <a:lumMod val="75000"/>
            </a:schemeClr>
          </a:solidFill>
          <a:ln>
            <a:noFill/>
          </a:ln>
        </p:spPr>
        <p:txBody>
          <a:bodyPr wrap="square" lIns="0" tIns="0" rIns="0" bIns="0" rtlCol="0" anchor="ctr" anchorCtr="0">
            <a:noAutofit/>
          </a:bodyPr>
          <a:lstStyle/>
          <a:p>
            <a:pPr algn="ctr"/>
            <a:r>
              <a:rPr lang="ja-JP" altLang="en-US" sz="1400" b="1" dirty="0">
                <a:solidFill>
                  <a:schemeClr val="bg1"/>
                </a:solidFill>
                <a:latin typeface="Meiryo UI" panose="020B0604030504040204" pitchFamily="50" charset="-128"/>
                <a:ea typeface="Meiryo UI" panose="020B0604030504040204" pitchFamily="50" charset="-128"/>
              </a:rPr>
              <a:t>みんなで</a:t>
            </a:r>
            <a:r>
              <a:rPr lang="ja-JP" altLang="en-US" sz="1400" b="1" dirty="0" err="1">
                <a:solidFill>
                  <a:schemeClr val="bg1"/>
                </a:solidFill>
                <a:latin typeface="Meiryo UI" panose="020B0604030504040204" pitchFamily="50" charset="-128"/>
                <a:ea typeface="Meiryo UI" panose="020B0604030504040204" pitchFamily="50" charset="-128"/>
              </a:rPr>
              <a:t>めざ</a:t>
            </a:r>
            <a:r>
              <a:rPr lang="ja-JP" altLang="en-US" sz="1400" b="1" dirty="0">
                <a:solidFill>
                  <a:schemeClr val="bg1"/>
                </a:solidFill>
                <a:latin typeface="Meiryo UI" panose="020B0604030504040204" pitchFamily="50" charset="-128"/>
                <a:ea typeface="Meiryo UI" panose="020B0604030504040204" pitchFamily="50" charset="-128"/>
              </a:rPr>
              <a:t>そう値の推移</a:t>
            </a:r>
          </a:p>
        </p:txBody>
      </p:sp>
      <p:sp>
        <p:nvSpPr>
          <p:cNvPr id="43" name="テキスト ボックス 42"/>
          <p:cNvSpPr txBox="1"/>
          <p:nvPr/>
        </p:nvSpPr>
        <p:spPr>
          <a:xfrm>
            <a:off x="4234502" y="1101744"/>
            <a:ext cx="1071736" cy="259658"/>
          </a:xfrm>
          <a:prstGeom prst="rect">
            <a:avLst/>
          </a:prstGeom>
          <a:solidFill>
            <a:schemeClr val="accent1">
              <a:lumMod val="75000"/>
            </a:schemeClr>
          </a:solidFill>
          <a:ln>
            <a:noFill/>
          </a:ln>
        </p:spPr>
        <p:txBody>
          <a:bodyPr wrap="square" lIns="0" tIns="0" rIns="0" bIns="0" rtlCol="0" anchor="ctr" anchorCtr="0">
            <a:noAutofit/>
          </a:bodyPr>
          <a:lstStyle/>
          <a:p>
            <a:pPr algn="ctr"/>
            <a:r>
              <a:rPr lang="ja-JP" altLang="en-US" sz="1400" b="1" dirty="0">
                <a:solidFill>
                  <a:schemeClr val="bg1"/>
                </a:solidFill>
                <a:latin typeface="Meiryo UI" panose="020B0604030504040204" pitchFamily="50" charset="-128"/>
                <a:ea typeface="Meiryo UI" panose="020B0604030504040204" pitchFamily="50" charset="-128"/>
              </a:rPr>
              <a:t>関係データ等</a:t>
            </a:r>
          </a:p>
        </p:txBody>
      </p:sp>
      <p:sp>
        <p:nvSpPr>
          <p:cNvPr id="14" name="Rectangle 1"/>
          <p:cNvSpPr>
            <a:spLocks noChangeArrowheads="1"/>
          </p:cNvSpPr>
          <p:nvPr/>
        </p:nvSpPr>
        <p:spPr bwMode="auto">
          <a:xfrm>
            <a:off x="0" y="1"/>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５</a:t>
            </a:r>
            <a:r>
              <a:rPr lang="ja-JP" altLang="en-US"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．安心してくらすことができる住まいと都市の実現</a:t>
            </a:r>
            <a:endPar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6" name="グラフ 15"/>
          <p:cNvGraphicFramePr>
            <a:graphicFrameLocks/>
          </p:cNvGraphicFramePr>
          <p:nvPr>
            <p:extLst>
              <p:ext uri="{D42A27DB-BD31-4B8C-83A1-F6EECF244321}">
                <p14:modId xmlns:p14="http://schemas.microsoft.com/office/powerpoint/2010/main" val="1787805956"/>
              </p:ext>
            </p:extLst>
          </p:nvPr>
        </p:nvGraphicFramePr>
        <p:xfrm>
          <a:off x="123554" y="1386418"/>
          <a:ext cx="3644330" cy="218659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4784455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3916064661"/>
              </p:ext>
            </p:extLst>
          </p:nvPr>
        </p:nvGraphicFramePr>
        <p:xfrm>
          <a:off x="122671" y="853772"/>
          <a:ext cx="8898657" cy="5811688"/>
        </p:xfrm>
        <a:graphic>
          <a:graphicData uri="http://schemas.openxmlformats.org/drawingml/2006/table">
            <a:tbl>
              <a:tblPr firstRow="1" bandRow="1">
                <a:tableStyleId>{5C22544A-7EE6-4342-B048-85BDC9FD1C3A}</a:tableStyleId>
              </a:tblPr>
              <a:tblGrid>
                <a:gridCol w="2698204"/>
                <a:gridCol w="6200453"/>
              </a:tblGrid>
              <a:tr h="129064">
                <a:tc>
                  <a:txBody>
                    <a:bodyPr/>
                    <a:lstStyle/>
                    <a:p>
                      <a:pPr algn="ctr">
                        <a:lnSpc>
                          <a:spcPct val="100000"/>
                        </a:lnSpc>
                        <a:spcBef>
                          <a:spcPts val="0"/>
                        </a:spcBef>
                        <a:spcAft>
                          <a:spcPts val="0"/>
                        </a:spcAft>
                      </a:pPr>
                      <a:r>
                        <a:rPr kumimoji="1" lang="ja-JP" altLang="en-US" sz="1050" u="none" dirty="0" smtClean="0">
                          <a:latin typeface="HGPｺﾞｼｯｸM" panose="020B0600000000000000" pitchFamily="50" charset="-128"/>
                          <a:ea typeface="HGPｺﾞｼｯｸM" panose="020B0600000000000000" pitchFamily="50" charset="-128"/>
                        </a:rPr>
                        <a:t>施策の方向性</a:t>
                      </a:r>
                      <a:endParaRPr kumimoji="1" lang="ja-JP" altLang="en-US" sz="1050" u="none" dirty="0">
                        <a:latin typeface="HGPｺﾞｼｯｸM" panose="020B0600000000000000" pitchFamily="50" charset="-128"/>
                        <a:ea typeface="HGPｺﾞｼｯｸM" panose="020B0600000000000000" pitchFamily="50" charset="-128"/>
                      </a:endParaRPr>
                    </a:p>
                  </a:txBody>
                  <a:tcPr marL="84406" marR="84406"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lnSpc>
                          <a:spcPct val="100000"/>
                        </a:lnSpc>
                        <a:spcBef>
                          <a:spcPts val="0"/>
                        </a:spcBef>
                        <a:spcAft>
                          <a:spcPts val="0"/>
                        </a:spcAft>
                      </a:pPr>
                      <a:r>
                        <a:rPr kumimoji="1" lang="ja-JP" altLang="en-US" sz="1050" u="none" dirty="0" smtClean="0">
                          <a:latin typeface="HGPｺﾞｼｯｸM" panose="020B0600000000000000" pitchFamily="50" charset="-128"/>
                          <a:ea typeface="HGPｺﾞｼｯｸM" panose="020B0600000000000000" pitchFamily="50" charset="-128"/>
                        </a:rPr>
                        <a:t>進捗状況（平成</a:t>
                      </a:r>
                      <a:r>
                        <a:rPr kumimoji="1" lang="en-US" altLang="ja-JP" sz="1050" u="none" dirty="0" smtClean="0">
                          <a:latin typeface="HGPｺﾞｼｯｸM" panose="020B0600000000000000" pitchFamily="50" charset="-128"/>
                          <a:ea typeface="HGPｺﾞｼｯｸM" panose="020B0600000000000000" pitchFamily="50" charset="-128"/>
                        </a:rPr>
                        <a:t>28</a:t>
                      </a:r>
                      <a:r>
                        <a:rPr kumimoji="1" lang="ja-JP" altLang="en-US" sz="1050" u="none" dirty="0" smtClean="0">
                          <a:latin typeface="HGPｺﾞｼｯｸM" panose="020B0600000000000000" pitchFamily="50" charset="-128"/>
                          <a:ea typeface="HGPｺﾞｼｯｸM" panose="020B0600000000000000" pitchFamily="50" charset="-128"/>
                        </a:rPr>
                        <a:t>年度～）</a:t>
                      </a:r>
                      <a:endParaRPr kumimoji="1" lang="ja-JP" altLang="en-US" sz="1050" u="none" dirty="0">
                        <a:latin typeface="HGPｺﾞｼｯｸM" panose="020B0600000000000000" pitchFamily="50" charset="-128"/>
                        <a:ea typeface="HGPｺﾞｼｯｸM" panose="020B0600000000000000" pitchFamily="50" charset="-128"/>
                      </a:endParaRPr>
                    </a:p>
                  </a:txBody>
                  <a:tcPr marL="84406" marR="84406" anchor="ctr">
                    <a:lnL w="12700" cmpd="sng">
                      <a:noFill/>
                    </a:lnL>
                    <a:lnR w="12700" cmpd="sng">
                      <a:noFill/>
                    </a:lnR>
                    <a:lnT w="12700" cmpd="sng">
                      <a:noFill/>
                    </a:lnT>
                    <a:lnB w="38100" cmpd="sng">
                      <a:noFill/>
                    </a:lnB>
                    <a:lnTlToBr w="12700" cmpd="sng">
                      <a:noFill/>
                      <a:prstDash val="solid"/>
                    </a:lnTlToBr>
                    <a:lnBlToTr w="12700" cmpd="sng">
                      <a:noFill/>
                      <a:prstDash val="solid"/>
                    </a:lnBlToTr>
                  </a:tcPr>
                </a:tc>
              </a:tr>
              <a:tr h="175632">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b="1" u="sng" kern="1200" dirty="0" smtClean="0">
                          <a:solidFill>
                            <a:schemeClr val="tx1"/>
                          </a:solidFill>
                          <a:effectLst/>
                          <a:latin typeface="HGPｺﾞｼｯｸM" panose="020B0600000000000000" pitchFamily="50" charset="-128"/>
                          <a:ea typeface="HGPｺﾞｼｯｸM" panose="020B0600000000000000" pitchFamily="50" charset="-128"/>
                          <a:cs typeface="+mn-cs"/>
                        </a:rPr>
                        <a:t>①スマートエイジング・シティの形成</a:t>
                      </a:r>
                    </a:p>
                  </a:txBody>
                  <a:tcPr marL="84406" marR="84406">
                    <a:lnL w="12700" cmpd="sng">
                      <a:noFill/>
                    </a:lnL>
                    <a:lnR w="12700" cmpd="sng">
                      <a:noFill/>
                    </a:lnR>
                    <a:lnT w="38100" cmpd="sng">
                      <a:noFill/>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38100" cmpd="sng">
                      <a:noFill/>
                    </a:lnT>
                    <a:lnB w="12700" cap="flat" cmpd="sng" algn="ctr">
                      <a:noFill/>
                      <a:prstDash val="dash"/>
                      <a:round/>
                      <a:headEnd type="none" w="med" len="med"/>
                      <a:tailEnd type="none" w="med" len="med"/>
                    </a:lnB>
                    <a:lnTlToBr w="12700" cmpd="sng">
                      <a:noFill/>
                      <a:prstDash val="solid"/>
                    </a:lnTlToBr>
                    <a:lnBlToTr w="12700" cmpd="sng">
                      <a:noFill/>
                      <a:prstDash val="solid"/>
                    </a:lnBlToTr>
                  </a:tcPr>
                </a:tc>
              </a:tr>
              <a:tr h="860276">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○公的賃貸住宅の空室や用地等において、介護・医療、生活支援施設や子育て支援施設などの導入を促進</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再掲</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府営住宅ストックの一層の活用拡大を図るため、</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子育て支援拠点等の設置に関する意向調査を実施するとともに、公営住宅の目的外使用を円滑に進めるため地域再生計画「府営住宅地域資源化プラン・大阪」を策定</a:t>
                      </a: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H29.3</a:t>
                      </a: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　　</a:t>
                      </a:r>
                      <a:r>
                        <a:rPr kumimoji="1" lang="en-US" altLang="ja-JP"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空室活用：</a:t>
                      </a:r>
                      <a:r>
                        <a:rPr kumimoji="1" lang="en-US" altLang="ja-JP" sz="1050" u="sng" kern="1200" baseline="0" dirty="0" smtClean="0">
                          <a:solidFill>
                            <a:srgbClr val="FF0000"/>
                          </a:solidFill>
                          <a:effectLst/>
                          <a:uFill>
                            <a:solidFill>
                              <a:srgbClr val="FF0000"/>
                            </a:solidFill>
                          </a:uFill>
                          <a:latin typeface="HGPｺﾞｼｯｸM" panose="020B0600000000000000" pitchFamily="50" charset="-128"/>
                          <a:ea typeface="HGPｺﾞｼｯｸM" panose="020B0600000000000000" pitchFamily="50" charset="-128"/>
                          <a:cs typeface="+mn-cs"/>
                        </a:rPr>
                        <a:t>12</a:t>
                      </a:r>
                      <a:r>
                        <a:rPr kumimoji="1" lang="ja-JP" altLang="en-US" sz="1050" u="sng" kern="1200" baseline="0" dirty="0" smtClean="0">
                          <a:solidFill>
                            <a:srgbClr val="FF0000"/>
                          </a:solidFill>
                          <a:effectLst/>
                          <a:uFill>
                            <a:solidFill>
                              <a:srgbClr val="FF0000"/>
                            </a:solidFill>
                          </a:uFill>
                          <a:latin typeface="HGPｺﾞｼｯｸM" panose="020B0600000000000000" pitchFamily="50" charset="-128"/>
                          <a:ea typeface="HGPｺﾞｼｯｸM" panose="020B0600000000000000" pitchFamily="50" charset="-128"/>
                          <a:cs typeface="+mn-cs"/>
                        </a:rPr>
                        <a:t>件</a:t>
                      </a:r>
                      <a:r>
                        <a:rPr kumimoji="1" lang="en-US" altLang="ja-JP"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a:t>
                      </a: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再掲</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府営住宅の</a:t>
                      </a:r>
                      <a:r>
                        <a:rPr kumimoji="1" lang="ja-JP" altLang="en-US"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建替事業</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により創出された土地（活用用地）の売却により</a:t>
                      </a:r>
                      <a:r>
                        <a:rPr kumimoji="1" lang="ja-JP" altLang="en-US"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地域のまちづくりに資する機能を</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導入　　　</a:t>
                      </a: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ct val="100000"/>
                        </a:lnSpc>
                        <a:spcBef>
                          <a:spcPts val="0"/>
                        </a:spcBef>
                        <a:spcAft>
                          <a:spcPts val="0"/>
                        </a:spcAft>
                      </a:pPr>
                      <a:r>
                        <a:rPr kumimoji="1" lang="ja-JP" altLang="en-US"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　</a:t>
                      </a:r>
                      <a:r>
                        <a:rPr kumimoji="1" lang="en-US" altLang="ja-JP"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活用用地の売却：新千里南（障がい者福祉施設）、八尾志紀（認定こども園）、元崇禅寺（特別養護老人ホーム）、千里高野台（共同住宅）</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ＰＦＩ事業、</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上町（共同住宅）、八尾植松（戸建て住宅）</a:t>
                      </a:r>
                      <a:r>
                        <a:rPr kumimoji="1" lang="en-US" altLang="ja-JP" sz="1050" u="sng"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r>
              <a:tr h="184760">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b="1" u="sng" kern="1200" dirty="0" smtClean="0">
                          <a:solidFill>
                            <a:schemeClr val="tx1"/>
                          </a:solidFill>
                          <a:effectLst/>
                          <a:latin typeface="HGPｺﾞｼｯｸM" panose="020B0600000000000000" pitchFamily="50" charset="-128"/>
                          <a:ea typeface="HGPｺﾞｼｯｸM" panose="020B0600000000000000" pitchFamily="50" charset="-128"/>
                          <a:cs typeface="+mn-cs"/>
                        </a:rPr>
                        <a:t>②福祉のまちづくりの推進</a:t>
                      </a:r>
                      <a:endParaRPr kumimoji="1" lang="en-US" altLang="ja-JP" sz="1050" b="1" u="sng"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9525" cap="flat" cmpd="sng" algn="ctr">
                      <a:noFill/>
                      <a:prstDash val="solid"/>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r>
              <a:tr h="365348">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○大阪府福祉のまちづくり条例の的確な運用やバリアフリー法に基づく認定制度の活用を促進</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・特定行政庁や指定確認検査機関と連携して、基準が適正に運用されるよう連絡調整等を実施</a:t>
                      </a: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・バリアフリー法に基づく認定を行い、高齢者、</a:t>
                      </a:r>
                      <a:r>
                        <a:rPr kumimoji="1" lang="ja-JP" altLang="en-US" sz="1050" kern="1200" baseline="0" dirty="0" err="1" smtClean="0">
                          <a:solidFill>
                            <a:schemeClr val="tx1"/>
                          </a:solidFill>
                          <a:effectLst/>
                          <a:latin typeface="HGPｺﾞｼｯｸM" panose="020B0600000000000000" pitchFamily="50" charset="-128"/>
                          <a:ea typeface="HGPｺﾞｼｯｸM" panose="020B0600000000000000" pitchFamily="50" charset="-128"/>
                          <a:cs typeface="+mn-cs"/>
                        </a:rPr>
                        <a:t>障がい</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者等がより円滑に利用できる建築物の普及を促進</a:t>
                      </a:r>
                    </a:p>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認定実績（うち府認定分）：</a:t>
                      </a:r>
                      <a:r>
                        <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26</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件（</a:t>
                      </a:r>
                      <a:r>
                        <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3</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件）</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r>
              <a:tr h="800100">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○市町村や鉄道事業者等の関係者に対し、駅舎のバリアフリー化をめざした情報提供･助言を実施</a:t>
                      </a: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○市町村のバリアフリー基本構想に基づき、鉄道事業者の移動円滑化事業を促進</a:t>
                      </a: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○可動式ホーム柵について、鉄道事業者に情報提供・助言を行うとともに、設置を働きかけ</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・基本構想を作成（見直し、継続協議会設置含む）する市町村に対して、作成の進め方、補助制度等の情報提供や助言を実施　　</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基本構想作成：</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33</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市町　</a:t>
                      </a:r>
                      <a:r>
                        <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135</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地区</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継続協議会の設置：</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10</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市町</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endPar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・基本構想に基づき既存駅舎にエレベーターを設置する事業者に対して補助金を交付</a:t>
                      </a: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エレベーター補助実績：</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68</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駅　</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135</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基（</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H13</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29</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年度）</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p>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・鉄道事業者が実施する可動式ホーム柵整備に対して補助を実施。また、「大阪府重点整備地区バリアフリー推進連絡会議」の場等において、事業者に対して、可動式ホーム柵設置を働きかけ</a:t>
                      </a: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266700" indent="-266700"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可動式ホーム柵補助実績（</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H23</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H29</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年度）：市交門真南駅、</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JR</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京橋駅・大阪駅・高槻駅、阪急十三駅、　　　　北急千里中央駅・桃山台駅・緑地公園駅</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r>
              <a:tr h="590480">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○施設整備におけるバリアフリー化と適切な利用・維持管理を民間事業者等に働きかけ</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・誰もが出かけやすいまちづくり、使いやすい施設づくりを推進するため、</a:t>
                      </a:r>
                      <a:r>
                        <a:rPr kumimoji="1" lang="ja-JP" altLang="en-US" sz="1050" strike="noStrik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バリアフリー法及び福祉のまちづくり条例に定める基準の考え方をまとめた「大阪府福祉のまちづくり条例ガイドライン」を策定（</a:t>
                      </a:r>
                      <a:r>
                        <a:rPr kumimoji="1" lang="en-US" altLang="ja-JP" sz="1050" strike="noStrik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H28.4</a:t>
                      </a:r>
                      <a:r>
                        <a:rPr kumimoji="1" lang="ja-JP" altLang="en-US" sz="1050" strike="noStrik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strike="noStrik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ja-JP" altLang="en-US" sz="1050" strike="noStrik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また、外国人観光客の増加、２０２５日本万国博覧会の大阪誘致等の動き及び国土交通省における「高齢者、障害者等の円滑な移動等に配慮した建築設計標準」の改正等も踏まえ、同ガイドラインを改訂（</a:t>
                      </a:r>
                      <a:r>
                        <a:rPr kumimoji="1" lang="en-US" altLang="ja-JP" sz="1050" strike="noStrik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H29.12)</a:t>
                      </a: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r>
              <a:tr h="435024">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○施設のバリアフリー性能を補うソフト面の対応の必要性について、民間業界団体等との意見交換や勉強会等を実施</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・ソフト面の対応の必要性に関する課題など、ガイドラインのスパイラルアップを図るため、</a:t>
                      </a:r>
                      <a:r>
                        <a:rPr kumimoji="1" lang="ja-JP" altLang="en-US" sz="1050" kern="1200" baseline="0" dirty="0" err="1" smtClean="0">
                          <a:solidFill>
                            <a:schemeClr val="tx1"/>
                          </a:solidFill>
                          <a:effectLst/>
                          <a:latin typeface="HGPｺﾞｼｯｸM" panose="020B0600000000000000" pitchFamily="50" charset="-128"/>
                          <a:ea typeface="HGPｺﾞｼｯｸM" panose="020B0600000000000000" pitchFamily="50" charset="-128"/>
                          <a:cs typeface="+mn-cs"/>
                        </a:rPr>
                        <a:t>障がい</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者団体や各種事業者団体も参加する勉強会等を開催</a:t>
                      </a: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審議会の開催：</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2</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回、条例施行状況調査検討部会の開催：</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3</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回、勉強会の開催：</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4</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回</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endPar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r>
              <a:tr h="599608">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○誰もが分かりやすい標準案内用図記号（ピクトサイン）や外国語を併記した表示や案内の整備を促進</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・誰もが分かりやすい案内表示を啓発するため、建築設計の事業者団体や、公共施設の設計や維持管理を担当する大阪府や市町村職員に対して、ガイドラインを活用した研修会を開催</a:t>
                      </a: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21" name="テキスト ボックス 20"/>
          <p:cNvSpPr txBox="1"/>
          <p:nvPr/>
        </p:nvSpPr>
        <p:spPr>
          <a:xfrm>
            <a:off x="35496" y="525957"/>
            <a:ext cx="4093378" cy="242586"/>
          </a:xfrm>
          <a:prstGeom prst="roundRect">
            <a:avLst/>
          </a:prstGeom>
          <a:solidFill>
            <a:schemeClr val="bg1"/>
          </a:solidFill>
          <a:ln>
            <a:solidFill>
              <a:schemeClr val="tx1">
                <a:lumMod val="50000"/>
                <a:lumOff val="50000"/>
              </a:schemeClr>
            </a:solidFill>
          </a:ln>
        </p:spPr>
        <p:txBody>
          <a:bodyPr wrap="square" lIns="35996" tIns="35996" rIns="35996" bIns="35996" rtlCol="0" anchor="ctr">
            <a:noAutofit/>
          </a:bodyPr>
          <a:lstStyle/>
          <a:p>
            <a:r>
              <a:rPr lang="ja-JP" altLang="en-US" sz="1200" b="1" dirty="0">
                <a:latin typeface="HGPｺﾞｼｯｸM" panose="020B0600000000000000" pitchFamily="50" charset="-128"/>
                <a:ea typeface="HGPｺﾞｼｯｸM" panose="020B0600000000000000" pitchFamily="50" charset="-128"/>
              </a:rPr>
              <a:t>（１）住み慣れた地域で安心してくらすことができる都市の形成</a:t>
            </a:r>
          </a:p>
        </p:txBody>
      </p:sp>
      <p:sp>
        <p:nvSpPr>
          <p:cNvPr id="7" name="スライド番号プレースホルダー 3"/>
          <p:cNvSpPr>
            <a:spLocks noGrp="1"/>
          </p:cNvSpPr>
          <p:nvPr>
            <p:ph type="sldNum" sz="quarter" idx="12"/>
          </p:nvPr>
        </p:nvSpPr>
        <p:spPr>
          <a:xfrm>
            <a:off x="8368281" y="6597352"/>
            <a:ext cx="775471" cy="270321"/>
          </a:xfrm>
        </p:spPr>
        <p:txBody>
          <a:bodyPr/>
          <a:lstStyle/>
          <a:p>
            <a:fld id="{6C81B660-91B5-4B89-8AE3-65DE466522A0}" type="slidenum">
              <a:rPr kumimoji="1" lang="ja-JP" altLang="en-US"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53</a:t>
            </a:fld>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Rectangle 1"/>
          <p:cNvSpPr>
            <a:spLocks noChangeArrowheads="1"/>
          </p:cNvSpPr>
          <p:nvPr/>
        </p:nvSpPr>
        <p:spPr bwMode="auto">
          <a:xfrm>
            <a:off x="0" y="1"/>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５</a:t>
            </a:r>
            <a:r>
              <a:rPr lang="ja-JP" altLang="en-US"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．安心してくらすことができる住まいと都市の実現</a:t>
            </a:r>
            <a:endPar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55123275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 8"/>
          <p:cNvGraphicFramePr>
            <a:graphicFrameLocks noGrp="1"/>
          </p:cNvGraphicFramePr>
          <p:nvPr>
            <p:extLst>
              <p:ext uri="{D42A27DB-BD31-4B8C-83A1-F6EECF244321}">
                <p14:modId xmlns:p14="http://schemas.microsoft.com/office/powerpoint/2010/main" val="104691915"/>
              </p:ext>
            </p:extLst>
          </p:nvPr>
        </p:nvGraphicFramePr>
        <p:xfrm>
          <a:off x="122671" y="864096"/>
          <a:ext cx="8898657" cy="4161656"/>
        </p:xfrm>
        <a:graphic>
          <a:graphicData uri="http://schemas.openxmlformats.org/drawingml/2006/table">
            <a:tbl>
              <a:tblPr firstRow="1" bandRow="1">
                <a:tableStyleId>{5C22544A-7EE6-4342-B048-85BDC9FD1C3A}</a:tableStyleId>
              </a:tblPr>
              <a:tblGrid>
                <a:gridCol w="2698204"/>
                <a:gridCol w="6200453"/>
              </a:tblGrid>
              <a:tr h="129064">
                <a:tc>
                  <a:txBody>
                    <a:bodyPr/>
                    <a:lstStyle/>
                    <a:p>
                      <a:pPr algn="ctr">
                        <a:lnSpc>
                          <a:spcPct val="100000"/>
                        </a:lnSpc>
                        <a:spcBef>
                          <a:spcPts val="0"/>
                        </a:spcBef>
                        <a:spcAft>
                          <a:spcPts val="0"/>
                        </a:spcAft>
                      </a:pPr>
                      <a:r>
                        <a:rPr kumimoji="1" lang="ja-JP" altLang="en-US" sz="1050" u="none" dirty="0" smtClean="0">
                          <a:latin typeface="HGPｺﾞｼｯｸM" panose="020B0600000000000000" pitchFamily="50" charset="-128"/>
                          <a:ea typeface="HGPｺﾞｼｯｸM" panose="020B0600000000000000" pitchFamily="50" charset="-128"/>
                        </a:rPr>
                        <a:t>施策の方向性</a:t>
                      </a:r>
                      <a:endParaRPr kumimoji="1" lang="ja-JP" altLang="en-US" sz="1050" u="none" dirty="0">
                        <a:latin typeface="HGPｺﾞｼｯｸM" panose="020B0600000000000000" pitchFamily="50" charset="-128"/>
                        <a:ea typeface="HGPｺﾞｼｯｸM" panose="020B0600000000000000" pitchFamily="50" charset="-128"/>
                      </a:endParaRPr>
                    </a:p>
                  </a:txBody>
                  <a:tcPr marL="84406" marR="84406"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lnSpc>
                          <a:spcPct val="100000"/>
                        </a:lnSpc>
                        <a:spcBef>
                          <a:spcPts val="0"/>
                        </a:spcBef>
                        <a:spcAft>
                          <a:spcPts val="0"/>
                        </a:spcAft>
                      </a:pPr>
                      <a:r>
                        <a:rPr kumimoji="1" lang="ja-JP" altLang="en-US" sz="1050" u="none" dirty="0" smtClean="0">
                          <a:latin typeface="HGPｺﾞｼｯｸM" panose="020B0600000000000000" pitchFamily="50" charset="-128"/>
                          <a:ea typeface="HGPｺﾞｼｯｸM" panose="020B0600000000000000" pitchFamily="50" charset="-128"/>
                        </a:rPr>
                        <a:t>進捗状況（平成</a:t>
                      </a:r>
                      <a:r>
                        <a:rPr kumimoji="1" lang="en-US" altLang="ja-JP" sz="1050" u="none" dirty="0" smtClean="0">
                          <a:latin typeface="HGPｺﾞｼｯｸM" panose="020B0600000000000000" pitchFamily="50" charset="-128"/>
                          <a:ea typeface="HGPｺﾞｼｯｸM" panose="020B0600000000000000" pitchFamily="50" charset="-128"/>
                        </a:rPr>
                        <a:t>28</a:t>
                      </a:r>
                      <a:r>
                        <a:rPr kumimoji="1" lang="ja-JP" altLang="en-US" sz="1050" u="none" dirty="0" smtClean="0">
                          <a:latin typeface="HGPｺﾞｼｯｸM" panose="020B0600000000000000" pitchFamily="50" charset="-128"/>
                          <a:ea typeface="HGPｺﾞｼｯｸM" panose="020B0600000000000000" pitchFamily="50" charset="-128"/>
                        </a:rPr>
                        <a:t>年度～）</a:t>
                      </a:r>
                      <a:endParaRPr kumimoji="1" lang="ja-JP" altLang="en-US" sz="1050" u="none" dirty="0">
                        <a:latin typeface="HGPｺﾞｼｯｸM" panose="020B0600000000000000" pitchFamily="50" charset="-128"/>
                        <a:ea typeface="HGPｺﾞｼｯｸM" panose="020B0600000000000000" pitchFamily="50" charset="-128"/>
                      </a:endParaRPr>
                    </a:p>
                  </a:txBody>
                  <a:tcPr marL="84406" marR="84406" anchor="ctr">
                    <a:lnL w="12700" cmpd="sng">
                      <a:noFill/>
                    </a:lnL>
                    <a:lnR w="12700" cmpd="sng">
                      <a:noFill/>
                    </a:lnR>
                    <a:lnT w="12700" cmpd="sng">
                      <a:noFill/>
                    </a:lnT>
                    <a:lnB w="38100" cmpd="sng">
                      <a:noFill/>
                    </a:lnB>
                    <a:lnTlToBr w="12700" cmpd="sng">
                      <a:noFill/>
                      <a:prstDash val="solid"/>
                    </a:lnTlToBr>
                    <a:lnBlToTr w="12700" cmpd="sng">
                      <a:noFill/>
                      <a:prstDash val="solid"/>
                    </a:lnBlToTr>
                  </a:tcPr>
                </a:tc>
              </a:tr>
              <a:tr h="252596">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b="1" u="sng" kern="1200" dirty="0" smtClean="0">
                          <a:solidFill>
                            <a:schemeClr val="tx1"/>
                          </a:solidFill>
                          <a:effectLst/>
                          <a:latin typeface="HGPｺﾞｼｯｸM" panose="020B0600000000000000" pitchFamily="50" charset="-128"/>
                          <a:ea typeface="HGPｺﾞｼｯｸM" panose="020B0600000000000000" pitchFamily="50" charset="-128"/>
                          <a:cs typeface="+mn-cs"/>
                        </a:rPr>
                        <a:t>①民間賃貸住宅における安心確保</a:t>
                      </a:r>
                      <a:endParaRPr kumimoji="1" lang="en-US" altLang="ja-JP" sz="1050" b="1" u="sng"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38100" cmpd="sng">
                      <a:noFill/>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38100" cmpd="sng">
                      <a:noFill/>
                    </a:lnT>
                    <a:lnB w="12700" cap="flat" cmpd="sng" algn="ctr">
                      <a:noFill/>
                      <a:prstDash val="dash"/>
                      <a:round/>
                      <a:headEnd type="none" w="med" len="med"/>
                      <a:tailEnd type="none" w="med" len="med"/>
                    </a:lnB>
                    <a:lnTlToBr w="12700" cmpd="sng">
                      <a:noFill/>
                      <a:prstDash val="solid"/>
                    </a:lnTlToBr>
                    <a:lnBlToTr w="12700" cmpd="sng">
                      <a:noFill/>
                      <a:prstDash val="solid"/>
                    </a:lnBlToTr>
                  </a:tcPr>
                </a:tc>
              </a:tr>
              <a:tr h="432048">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○一定の質を備えた</a:t>
                      </a:r>
                      <a:r>
                        <a:rPr kumimoji="1" lang="ja-JP" altLang="en-US" sz="1050" kern="1200" dirty="0" smtClean="0">
                          <a:solidFill>
                            <a:srgbClr val="FF0000"/>
                          </a:solidFill>
                          <a:effectLst/>
                          <a:latin typeface="HGPｺﾞｼｯｸM" panose="020B0600000000000000" pitchFamily="50" charset="-128"/>
                          <a:ea typeface="HGPｺﾞｼｯｸM" panose="020B0600000000000000" pitchFamily="50" charset="-128"/>
                          <a:cs typeface="+mn-cs"/>
                        </a:rPr>
                        <a:t>「あんしん賃貸住宅」</a:t>
                      </a: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の登録を促進</a:t>
                      </a: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kern="1200" dirty="0" smtClean="0">
                          <a:solidFill>
                            <a:srgbClr val="FF0000"/>
                          </a:solidFill>
                          <a:effectLst/>
                          <a:latin typeface="HGPｺﾞｼｯｸM" panose="020B0600000000000000" pitchFamily="50" charset="-128"/>
                          <a:ea typeface="HGPｺﾞｼｯｸM" panose="020B0600000000000000" pitchFamily="50" charset="-128"/>
                          <a:cs typeface="+mn-cs"/>
                        </a:rPr>
                        <a:t>「あんしん賃貸検索システム」</a:t>
                      </a: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を活用した情報発信</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再掲</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高齢者、</a:t>
                      </a:r>
                      <a:r>
                        <a:rPr kumimoji="1" lang="ja-JP" altLang="en-US" sz="1050" kern="1200" baseline="0" dirty="0" err="1" smtClean="0">
                          <a:solidFill>
                            <a:schemeClr val="tx1"/>
                          </a:solidFill>
                          <a:effectLst/>
                          <a:latin typeface="HGPｺﾞｼｯｸM" panose="020B0600000000000000" pitchFamily="50" charset="-128"/>
                          <a:ea typeface="HGPｺﾞｼｯｸM" panose="020B0600000000000000" pitchFamily="50" charset="-128"/>
                          <a:cs typeface="+mn-cs"/>
                        </a:rPr>
                        <a:t>障がい</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者、子育て世帯、外国人並びに低額所得者等からの住まい探し相談に応じる不動産店とこれらの方の入居に積極的な民間賃貸住宅等の情報を提供している「あんぜん・あんしん賃貸検索システム」を活用した情報発信を実施</a:t>
                      </a: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登録協力店：</a:t>
                      </a:r>
                      <a:r>
                        <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540</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店</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、あんぜん・あんしん賃貸住宅</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（府要綱）</a:t>
                      </a:r>
                      <a:r>
                        <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8,304</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戸、（法律）</a:t>
                      </a:r>
                      <a:r>
                        <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237</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戸　（</a:t>
                      </a:r>
                      <a:r>
                        <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H30.3)</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r>
              <a:tr h="420608">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○地元市町村や福祉関係団体と連携した</a:t>
                      </a:r>
                      <a:r>
                        <a:rPr kumimoji="1" lang="ja-JP" altLang="en-US" sz="1050" kern="1200" dirty="0" smtClean="0">
                          <a:solidFill>
                            <a:srgbClr val="FF0000"/>
                          </a:solidFill>
                          <a:effectLst/>
                          <a:latin typeface="HGPｺﾞｼｯｸM" panose="020B0600000000000000" pitchFamily="50" charset="-128"/>
                          <a:ea typeface="HGPｺﾞｼｯｸM" panose="020B0600000000000000" pitchFamily="50" charset="-128"/>
                          <a:cs typeface="+mn-cs"/>
                        </a:rPr>
                        <a:t>「あんしん賃貸住宅」</a:t>
                      </a: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の利用促進</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○ＨＰを見ることができない府民に向けた、広報誌やパンフレット、相談窓口など様々な機会を通して住まいの情報を提供</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あんぜん・あんしん賃貸住宅システムの利用が促進されるよう、以下の取り組みを実施</a:t>
                      </a: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・地元市町村やコミュニティーソーシャルワ－カー（</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CSW</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）に、住まい探し相談時に活用してもらえるよう本システムの利用方法等を分かりやすく解説したリーフレットを配布。併せて、各地域の相談窓口機能のある協力店について情報提供を実施</a:t>
                      </a: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本システムの利用について、府広報や各市町村で開催する住まい探し相談会の広報誌への掲載を通じて啓発を実施。</a:t>
                      </a:r>
                      <a:endPar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・消費者セミナーなど各種説明会やイベントにおいても啓発を実施</a:t>
                      </a:r>
                      <a:endPar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　</a:t>
                      </a:r>
                      <a:r>
                        <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広報誌掲載　</a:t>
                      </a:r>
                      <a:r>
                        <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13</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回</a:t>
                      </a:r>
                      <a:r>
                        <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(H30.3)】</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　</a:t>
                      </a:r>
                      <a:endPar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r>
              <a:tr h="281156">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○入居差別、不当な追い出し行為等の解消に向けた関係団体等への啓発や居住支援サービスの活用を促進</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・高齢者や</a:t>
                      </a:r>
                      <a:r>
                        <a:rPr kumimoji="1" lang="ja-JP" altLang="en-US" sz="1050" kern="1200" baseline="0" dirty="0" err="1" smtClean="0">
                          <a:solidFill>
                            <a:schemeClr val="tx1"/>
                          </a:solidFill>
                          <a:effectLst/>
                          <a:latin typeface="HGPｺﾞｼｯｸM" panose="020B0600000000000000" pitchFamily="50" charset="-128"/>
                          <a:ea typeface="HGPｺﾞｼｯｸM" panose="020B0600000000000000" pitchFamily="50" charset="-128"/>
                          <a:cs typeface="+mn-cs"/>
                        </a:rPr>
                        <a:t>障がい</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者などに対する入居差別、不当な追い出し行為等を</a:t>
                      </a:r>
                      <a:r>
                        <a:rPr kumimoji="1" lang="ja-JP" altLang="en-US" sz="1050" strike="noStrik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防止</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するため、「</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Osaka</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あんしん住まい推進協議会」において、関係団体等への啓発を行うとともに、賃貸人や入居者の不安を軽減するため、家賃債務保証や保証人の確保、入居後の見守りなど、居住支援サービスの情報提供を実施</a:t>
                      </a: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r>
              <a:tr h="357728">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○市町村、不動産関係団体等と連携した住宅確保要配慮者の円滑な入居を促進</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・各市町村が開催する住まい探し相談会を通じて、協力店と連携し住宅確保要配慮者</a:t>
                      </a:r>
                      <a:r>
                        <a:rPr kumimoji="1" lang="ja-JP" altLang="en-US" sz="1050" strike="noStrik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の</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円滑な入居を促進</a:t>
                      </a:r>
                      <a:endParaRPr kumimoji="1" lang="en-US" altLang="ja-JP" sz="1050" strike="sngStrik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r>
              <a:tr h="526876">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○府民の状況に応じた居住支援を充実させるため、自立相談支援事業と居住支援協議会の取組みを連携</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・住居に関する課題を抱える生活困窮者に対する民間賃貸住宅の情報提供に向け、市町村への「あんぜん・あんしん賃貸検索システム」の利用など情報提供を実施</a:t>
                      </a: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0" name="テキスト ボックス 9"/>
          <p:cNvSpPr txBox="1"/>
          <p:nvPr/>
        </p:nvSpPr>
        <p:spPr>
          <a:xfrm>
            <a:off x="48196" y="506264"/>
            <a:ext cx="4093378" cy="242586"/>
          </a:xfrm>
          <a:prstGeom prst="roundRect">
            <a:avLst/>
          </a:prstGeom>
          <a:solidFill>
            <a:schemeClr val="bg1"/>
          </a:solidFill>
          <a:ln>
            <a:solidFill>
              <a:schemeClr val="tx1">
                <a:lumMod val="50000"/>
                <a:lumOff val="50000"/>
              </a:schemeClr>
            </a:solidFill>
          </a:ln>
        </p:spPr>
        <p:txBody>
          <a:bodyPr wrap="square" lIns="35996" tIns="35996" rIns="35996" bIns="35996" rtlCol="0" anchor="ctr">
            <a:noAutofit/>
          </a:bodyPr>
          <a:lstStyle/>
          <a:p>
            <a:r>
              <a:rPr lang="ja-JP" altLang="en-US" sz="1200" b="1" dirty="0">
                <a:latin typeface="HGPｺﾞｼｯｸM" panose="020B0600000000000000" pitchFamily="50" charset="-128"/>
                <a:ea typeface="HGPｺﾞｼｯｸM" panose="020B0600000000000000" pitchFamily="50" charset="-128"/>
              </a:rPr>
              <a:t>（２）住宅ストック全体を活用した府民の居住の安定確保</a:t>
            </a:r>
          </a:p>
        </p:txBody>
      </p:sp>
      <p:sp>
        <p:nvSpPr>
          <p:cNvPr id="7" name="スライド番号プレースホルダー 3"/>
          <p:cNvSpPr>
            <a:spLocks noGrp="1"/>
          </p:cNvSpPr>
          <p:nvPr>
            <p:ph type="sldNum" sz="quarter" idx="12"/>
          </p:nvPr>
        </p:nvSpPr>
        <p:spPr>
          <a:xfrm>
            <a:off x="8368281" y="6597352"/>
            <a:ext cx="775471" cy="270321"/>
          </a:xfrm>
        </p:spPr>
        <p:txBody>
          <a:bodyPr/>
          <a:lstStyle/>
          <a:p>
            <a:fld id="{6C81B660-91B5-4B89-8AE3-65DE466522A0}" type="slidenum">
              <a:rPr kumimoji="1" lang="ja-JP" altLang="en-US"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54</a:t>
            </a:fld>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Rectangle 1"/>
          <p:cNvSpPr>
            <a:spLocks noChangeArrowheads="1"/>
          </p:cNvSpPr>
          <p:nvPr/>
        </p:nvSpPr>
        <p:spPr bwMode="auto">
          <a:xfrm>
            <a:off x="0" y="1"/>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５</a:t>
            </a:r>
            <a:r>
              <a:rPr lang="ja-JP" altLang="en-US"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．安心してくらすことができる住まいと都市の実現</a:t>
            </a:r>
            <a:endPar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28890890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 8"/>
          <p:cNvGraphicFramePr>
            <a:graphicFrameLocks noGrp="1"/>
          </p:cNvGraphicFramePr>
          <p:nvPr>
            <p:extLst>
              <p:ext uri="{D42A27DB-BD31-4B8C-83A1-F6EECF244321}">
                <p14:modId xmlns:p14="http://schemas.microsoft.com/office/powerpoint/2010/main" val="1076553901"/>
              </p:ext>
            </p:extLst>
          </p:nvPr>
        </p:nvGraphicFramePr>
        <p:xfrm>
          <a:off x="122671" y="829776"/>
          <a:ext cx="8898657" cy="5862320"/>
        </p:xfrm>
        <a:graphic>
          <a:graphicData uri="http://schemas.openxmlformats.org/drawingml/2006/table">
            <a:tbl>
              <a:tblPr firstRow="1" bandRow="1">
                <a:tableStyleId>{5C22544A-7EE6-4342-B048-85BDC9FD1C3A}</a:tableStyleId>
              </a:tblPr>
              <a:tblGrid>
                <a:gridCol w="2698204"/>
                <a:gridCol w="6200453"/>
              </a:tblGrid>
              <a:tr h="129064">
                <a:tc>
                  <a:txBody>
                    <a:bodyPr/>
                    <a:lstStyle/>
                    <a:p>
                      <a:pPr algn="ctr">
                        <a:lnSpc>
                          <a:spcPct val="100000"/>
                        </a:lnSpc>
                        <a:spcBef>
                          <a:spcPts val="0"/>
                        </a:spcBef>
                        <a:spcAft>
                          <a:spcPts val="0"/>
                        </a:spcAft>
                      </a:pPr>
                      <a:r>
                        <a:rPr kumimoji="1" lang="ja-JP" altLang="en-US" sz="1050" u="none" dirty="0" smtClean="0">
                          <a:latin typeface="HGPｺﾞｼｯｸM" panose="020B0600000000000000" pitchFamily="50" charset="-128"/>
                          <a:ea typeface="HGPｺﾞｼｯｸM" panose="020B0600000000000000" pitchFamily="50" charset="-128"/>
                        </a:rPr>
                        <a:t>施策の方向性</a:t>
                      </a:r>
                      <a:endParaRPr kumimoji="1" lang="ja-JP" altLang="en-US" sz="1050" u="none" dirty="0">
                        <a:latin typeface="HGPｺﾞｼｯｸM" panose="020B0600000000000000" pitchFamily="50" charset="-128"/>
                        <a:ea typeface="HGPｺﾞｼｯｸM" panose="020B0600000000000000" pitchFamily="50" charset="-128"/>
                      </a:endParaRPr>
                    </a:p>
                  </a:txBody>
                  <a:tcPr marL="84406" marR="84406"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lnSpc>
                          <a:spcPct val="100000"/>
                        </a:lnSpc>
                        <a:spcBef>
                          <a:spcPts val="0"/>
                        </a:spcBef>
                        <a:spcAft>
                          <a:spcPts val="0"/>
                        </a:spcAft>
                      </a:pPr>
                      <a:r>
                        <a:rPr kumimoji="1" lang="ja-JP" altLang="en-US" sz="1050" u="none" dirty="0" smtClean="0">
                          <a:latin typeface="HGPｺﾞｼｯｸM" panose="020B0600000000000000" pitchFamily="50" charset="-128"/>
                          <a:ea typeface="HGPｺﾞｼｯｸM" panose="020B0600000000000000" pitchFamily="50" charset="-128"/>
                        </a:rPr>
                        <a:t>進捗状況（平成</a:t>
                      </a:r>
                      <a:r>
                        <a:rPr kumimoji="1" lang="en-US" altLang="ja-JP" sz="1050" u="none" dirty="0" smtClean="0">
                          <a:latin typeface="HGPｺﾞｼｯｸM" panose="020B0600000000000000" pitchFamily="50" charset="-128"/>
                          <a:ea typeface="HGPｺﾞｼｯｸM" panose="020B0600000000000000" pitchFamily="50" charset="-128"/>
                        </a:rPr>
                        <a:t>28</a:t>
                      </a:r>
                      <a:r>
                        <a:rPr kumimoji="1" lang="ja-JP" altLang="en-US" sz="1050" u="none" dirty="0" smtClean="0">
                          <a:latin typeface="HGPｺﾞｼｯｸM" panose="020B0600000000000000" pitchFamily="50" charset="-128"/>
                          <a:ea typeface="HGPｺﾞｼｯｸM" panose="020B0600000000000000" pitchFamily="50" charset="-128"/>
                        </a:rPr>
                        <a:t>年度～）</a:t>
                      </a:r>
                      <a:endParaRPr kumimoji="1" lang="ja-JP" altLang="en-US" sz="1050" u="none" dirty="0">
                        <a:latin typeface="HGPｺﾞｼｯｸM" panose="020B0600000000000000" pitchFamily="50" charset="-128"/>
                        <a:ea typeface="HGPｺﾞｼｯｸM" panose="020B0600000000000000" pitchFamily="50" charset="-128"/>
                      </a:endParaRPr>
                    </a:p>
                  </a:txBody>
                  <a:tcPr marL="84406" marR="84406" anchor="ctr">
                    <a:lnL w="12700" cmpd="sng">
                      <a:noFill/>
                    </a:lnL>
                    <a:lnR w="12700" cmpd="sng">
                      <a:noFill/>
                    </a:lnR>
                    <a:lnT w="12700" cmpd="sng">
                      <a:noFill/>
                    </a:lnT>
                    <a:lnB w="38100" cmpd="sng">
                      <a:noFill/>
                    </a:lnB>
                    <a:lnTlToBr w="12700" cmpd="sng">
                      <a:noFill/>
                      <a:prstDash val="solid"/>
                    </a:lnTlToBr>
                    <a:lnBlToTr w="12700" cmpd="sng">
                      <a:noFill/>
                      <a:prstDash val="solid"/>
                    </a:lnBlToTr>
                  </a:tcPr>
                </a:tc>
              </a:tr>
              <a:tr h="324604">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b="1" u="sng" kern="1200" dirty="0" smtClean="0">
                          <a:solidFill>
                            <a:schemeClr val="tx1"/>
                          </a:solidFill>
                          <a:effectLst/>
                          <a:latin typeface="HGPｺﾞｼｯｸM" panose="020B0600000000000000" pitchFamily="50" charset="-128"/>
                          <a:ea typeface="HGPｺﾞｼｯｸM" panose="020B0600000000000000" pitchFamily="50" charset="-128"/>
                          <a:cs typeface="+mn-cs"/>
                        </a:rPr>
                        <a:t>②公的賃貸住宅ストックの有効活用と地域主権の推進</a:t>
                      </a:r>
                      <a:endParaRPr kumimoji="1" lang="en-US" altLang="ja-JP" sz="1050" b="1" u="sng"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38100" cmpd="sng">
                      <a:noFill/>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38100" cmpd="sng">
                      <a:noFill/>
                    </a:lnT>
                    <a:lnB w="12700" cap="flat" cmpd="sng" algn="ctr">
                      <a:noFill/>
                      <a:prstDash val="dash"/>
                      <a:round/>
                      <a:headEnd type="none" w="med" len="med"/>
                      <a:tailEnd type="none" w="med" len="med"/>
                    </a:lnB>
                    <a:lnTlToBr w="12700" cmpd="sng">
                      <a:noFill/>
                      <a:prstDash val="solid"/>
                    </a:lnTlToBr>
                    <a:lnBlToTr w="12700" cmpd="sng">
                      <a:noFill/>
                      <a:prstDash val="solid"/>
                    </a:lnBlToTr>
                  </a:tcPr>
                </a:tc>
              </a:tr>
              <a:tr h="800100">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○府営住宅の移管を推進するとともに、府営住宅の建替えにあたり市町と連携したまちづくりを推進</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r>
                        <a:rPr kumimoji="1" lang="ja-JP" altLang="en-US"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・大阪市へ建替事業等が完了した府営住宅を移管</a:t>
                      </a:r>
                    </a:p>
                    <a:p>
                      <a:pPr marL="92075" indent="-92075" algn="l">
                        <a:lnSpc>
                          <a:spcPct val="100000"/>
                        </a:lnSpc>
                        <a:spcBef>
                          <a:spcPts val="0"/>
                        </a:spcBef>
                        <a:spcAft>
                          <a:spcPts val="0"/>
                        </a:spcAft>
                      </a:pPr>
                      <a:r>
                        <a:rPr kumimoji="1" lang="ja-JP" altLang="en-US"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大東市と</a:t>
                      </a:r>
                      <a:r>
                        <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H29.12</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に移管協定書を締結し、第</a:t>
                      </a:r>
                      <a:r>
                        <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1</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次移管として</a:t>
                      </a:r>
                      <a:r>
                        <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H30.4.1</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に</a:t>
                      </a:r>
                      <a:r>
                        <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1</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住宅</a:t>
                      </a:r>
                      <a:r>
                        <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144</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戸を移管</a:t>
                      </a: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・池田市と</a:t>
                      </a:r>
                      <a:r>
                        <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H28.12</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に覚書を締結し、移管の時期や順序等のスキーム案を決定</a:t>
                      </a:r>
                      <a:endPar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u="none"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門真市と</a:t>
                      </a:r>
                      <a:r>
                        <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H30.3</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に</a:t>
                      </a:r>
                      <a:r>
                        <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H31</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年度からの順次移管に向けた覚書を締結</a:t>
                      </a:r>
                      <a:endPar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endParaRPr>
                    </a:p>
                    <a:p>
                      <a:pPr marL="92075" indent="-92075" algn="l">
                        <a:lnSpc>
                          <a:spcPct val="100000"/>
                        </a:lnSpc>
                        <a:spcBef>
                          <a:spcPts val="0"/>
                        </a:spcBef>
                        <a:spcAft>
                          <a:spcPts val="0"/>
                        </a:spcAft>
                      </a:pPr>
                      <a:r>
                        <a:rPr kumimoji="1" lang="ja-JP" altLang="en-US"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　　</a:t>
                      </a:r>
                      <a:r>
                        <a:rPr kumimoji="1" lang="en-US" altLang="ja-JP"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移管実績：大阪市：</a:t>
                      </a:r>
                      <a:r>
                        <a:rPr kumimoji="1" lang="en-US" altLang="ja-JP"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H28.4.1</a:t>
                      </a:r>
                      <a:r>
                        <a:rPr kumimoji="1" lang="ja-JP" altLang="en-US"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に</a:t>
                      </a:r>
                      <a:r>
                        <a:rPr kumimoji="1" lang="en-US" altLang="ja-JP"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4</a:t>
                      </a:r>
                      <a:r>
                        <a:rPr kumimoji="1" lang="ja-JP" altLang="en-US"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団地</a:t>
                      </a:r>
                      <a:r>
                        <a:rPr kumimoji="1" lang="en-US" altLang="ja-JP"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1,239</a:t>
                      </a:r>
                      <a:r>
                        <a:rPr kumimoji="1" lang="ja-JP" altLang="en-US"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戸</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H29.4.1</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に</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1</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団地</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524</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戸を移管（</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59</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団地</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11,879</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戸移管済）</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a:t>
                      </a:r>
                      <a:r>
                        <a:rPr kumimoji="1" lang="en-US" altLang="ja-JP"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再掲</a:t>
                      </a:r>
                      <a:r>
                        <a:rPr kumimoji="1" lang="en-US" altLang="ja-JP"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府営住宅の建替事業により創出された土地（活用用地）の売却により地域のまちづくりに資する機能を導入</a:t>
                      </a:r>
                      <a:endParaRPr kumimoji="1" lang="en-US" altLang="ja-JP"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endParaRPr>
                    </a:p>
                    <a:p>
                      <a:pPr marL="266700" marR="0" indent="-266700" algn="l" defTabSz="914290" rtl="0" eaLnBrk="1" fontAlgn="auto" latinLnBrk="0" hangingPunct="1">
                        <a:lnSpc>
                          <a:spcPts val="1100"/>
                        </a:lnSpc>
                        <a:spcBef>
                          <a:spcPts val="0"/>
                        </a:spcBef>
                        <a:spcAft>
                          <a:spcPts val="0"/>
                        </a:spcAft>
                        <a:buClrTx/>
                        <a:buSzTx/>
                        <a:buFontTx/>
                        <a:buNone/>
                        <a:tabLst/>
                        <a:defRPr/>
                      </a:pPr>
                      <a:r>
                        <a:rPr kumimoji="1" lang="ja-JP" altLang="en-US"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　　</a:t>
                      </a:r>
                      <a:r>
                        <a:rPr kumimoji="1" lang="en-US" altLang="ja-JP"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活用用地の売却：新千里南（障がい者福祉施設）、八尾志紀（認定こども園）、元崇禅寺（特別養護老人ホーム）、千里高野台（共同住宅）</a:t>
                      </a:r>
                      <a:r>
                        <a:rPr kumimoji="1" lang="en-US" altLang="ja-JP"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ＰＦＩ事業、</a:t>
                      </a:r>
                      <a:r>
                        <a:rPr kumimoji="1" lang="ja-JP" altLang="en-US" sz="1050" u="sng" kern="1200" baseline="0" dirty="0" smtClean="0">
                          <a:solidFill>
                            <a:srgbClr val="FF0000"/>
                          </a:solidFill>
                          <a:effectLst/>
                          <a:uFill>
                            <a:solidFill>
                              <a:srgbClr val="FF0000"/>
                            </a:solidFill>
                          </a:uFill>
                          <a:latin typeface="HGPｺﾞｼｯｸM" panose="020B0600000000000000" pitchFamily="50" charset="-128"/>
                          <a:ea typeface="HGPｺﾞｼｯｸM" panose="020B0600000000000000" pitchFamily="50" charset="-128"/>
                          <a:cs typeface="+mn-cs"/>
                        </a:rPr>
                        <a:t>上町（共同住宅）、八尾植松（戸建て住宅）</a:t>
                      </a:r>
                      <a:r>
                        <a:rPr kumimoji="1" lang="en-US" altLang="ja-JP"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a:t>
                      </a: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r>
              <a:tr h="121116">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○市町営住宅ストックを有効活用</a:t>
                      </a: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○良好な住環境の形成と地域コミュニティの育成に資するよう、市町に対して指導・助言</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・市町に対し、随時研修会等を通じ、適法かつ積極的な活用が図られるように指導・助言を実施</a:t>
                      </a: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zh-TW"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建替</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5</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市</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786</a:t>
                      </a:r>
                      <a:r>
                        <a:rPr kumimoji="1" lang="zh-TW"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戸</a:t>
                      </a:r>
                      <a:r>
                        <a:rPr kumimoji="1" lang="ja-JP" altLang="en-US" sz="1050" kern="1200" baseline="0" dirty="0" err="1"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福祉対応：</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1</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市</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12</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戸（住戸別）、</a:t>
                      </a:r>
                      <a:r>
                        <a:rPr kumimoji="1" lang="zh-TW"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耐震</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4</a:t>
                      </a:r>
                      <a:r>
                        <a:rPr kumimoji="1" lang="zh-TW"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市</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123</a:t>
                      </a:r>
                      <a:r>
                        <a:rPr kumimoji="1" lang="zh-TW"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戸（共用）</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endParaRPr kumimoji="1" lang="en-US" altLang="zh-TW"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ct val="100000"/>
                        </a:lnSpc>
                        <a:spcBef>
                          <a:spcPts val="0"/>
                        </a:spcBef>
                        <a:spcAft>
                          <a:spcPts val="0"/>
                        </a:spcAft>
                      </a:pP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r>
              <a:tr h="362292">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○同和地区を含む旧地域改善向け公営・改良住宅が建設された地域等において、多様な住宅供給等が、地域の実情に即して進められるよう、市町に対して指導・助言</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・市町営住宅のまちづくり勉強会を立ち上げ、八尾市等の先進事例を紹介するとともに、意見交換を実施</a:t>
                      </a: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SｺﾞｼｯｸM" panose="020B0600000000000000" pitchFamily="50" charset="-128"/>
                          <a:ea typeface="HGSｺﾞｼｯｸM" panose="020B0600000000000000" pitchFamily="50" charset="-128"/>
                        </a:rPr>
                        <a:t>・和泉市において、まちづくり協議会が中心となり、地元住民の意見を収集し、民間住宅等の導入も視野に入れた「まちづくり構想」の策定に向け、府・市・関係団体等と連携し、検討・協議を実施</a:t>
                      </a:r>
                      <a:endParaRPr kumimoji="1" lang="en-US" altLang="ja-JP" sz="1050" kern="1200" baseline="0" dirty="0" smtClean="0">
                        <a:solidFill>
                          <a:schemeClr val="tx1"/>
                        </a:solidFill>
                        <a:effectLst/>
                        <a:latin typeface="HGSｺﾞｼｯｸM" panose="020B0600000000000000" pitchFamily="50" charset="-128"/>
                        <a:ea typeface="HGSｺﾞｼｯｸM" panose="020B0600000000000000" pitchFamily="50" charset="-128"/>
                      </a:endParaRP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まちづくり勉強会：</a:t>
                      </a:r>
                      <a:r>
                        <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4</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回</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H29.2</a:t>
                      </a:r>
                      <a:r>
                        <a:rPr kumimoji="1" lang="ja-JP" altLang="en-US" sz="1050" kern="1200" baseline="0" dirty="0" err="1"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H29.7</a:t>
                      </a:r>
                      <a:r>
                        <a:rPr kumimoji="1" lang="ja-JP" altLang="en-US" sz="1050" kern="1200" baseline="0" dirty="0" err="1"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H29,12</a:t>
                      </a:r>
                      <a:r>
                        <a:rPr kumimoji="1" lang="ja-JP" altLang="en-US" sz="1050" kern="1200" baseline="0" dirty="0" err="1" smtClean="0">
                          <a:solidFill>
                            <a:srgbClr val="FF0000"/>
                          </a:solidFill>
                          <a:effectLst/>
                          <a:latin typeface="HGPｺﾞｼｯｸM" panose="020B0600000000000000" pitchFamily="50" charset="-128"/>
                          <a:ea typeface="HGPｺﾞｼｯｸM" panose="020B0600000000000000" pitchFamily="50" charset="-128"/>
                          <a:cs typeface="+mn-cs"/>
                        </a:rPr>
                        <a:t>、</a:t>
                      </a:r>
                      <a:r>
                        <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H30.3</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r>
              <a:tr h="253772">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○市町営住宅の共同施設の開放や、空家の地域活動拠点としての活用等について、市町に対し指導・助言や先進事例を情報提供</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・市町営住宅のまちづくり勉強会において、「市町営公営・改良住宅におけるコミュニティバランスの確保及び建替えにより生み出された用地等の利活用について</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(H19.2)</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」通知文の再周知、及び目的外使用や用途廃止による子育て支援施設等の導入、</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PFI</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等の手法に取組み事例の紹介などを実施</a:t>
                      </a: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r>
              <a:tr h="216000">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b="1" u="sng" kern="1200" dirty="0" smtClean="0">
                          <a:solidFill>
                            <a:schemeClr val="tx1"/>
                          </a:solidFill>
                          <a:effectLst/>
                          <a:latin typeface="HGPｺﾞｼｯｸM" panose="020B0600000000000000" pitchFamily="50" charset="-128"/>
                          <a:ea typeface="HGPｺﾞｼｯｸM" panose="020B0600000000000000" pitchFamily="50" charset="-128"/>
                          <a:cs typeface="+mn-cs"/>
                        </a:rPr>
                        <a:t>③住まいのバリアフリー化の推進</a:t>
                      </a:r>
                      <a:endParaRPr kumimoji="1" lang="en-US" altLang="ja-JP" sz="1050" b="1" u="sng"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r>
              <a:tr h="720020">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○公的賃貸住宅のバリアフリー化の推進</a:t>
                      </a: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○民間住宅におけるバリアフリー化の促進</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00000"/>
                        </a:lnSpc>
                        <a:spcBef>
                          <a:spcPts val="0"/>
                        </a:spcBef>
                        <a:spcAft>
                          <a:spcPts val="0"/>
                        </a:spcAft>
                        <a:buClrTx/>
                        <a:buSzTx/>
                        <a:buFontTx/>
                        <a:buNone/>
                        <a:tabLst/>
                        <a:defRPr/>
                      </a:pP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再掲</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府営住宅について、建替え、住戸内バリアフリー化事業等によりバリアフリー化を推進　</a:t>
                      </a:r>
                    </a:p>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建替事業：</a:t>
                      </a:r>
                      <a:r>
                        <a:rPr kumimoji="1" lang="en-US" altLang="ja-JP" sz="1050" u="sng" kern="1200" baseline="0" dirty="0" smtClean="0">
                          <a:solidFill>
                            <a:srgbClr val="FF0000"/>
                          </a:solidFill>
                          <a:effectLst/>
                          <a:uFill>
                            <a:solidFill>
                              <a:srgbClr val="FF0000"/>
                            </a:solidFill>
                          </a:uFill>
                          <a:latin typeface="HGPｺﾞｼｯｸM" panose="020B0600000000000000" pitchFamily="50" charset="-128"/>
                          <a:ea typeface="HGPｺﾞｼｯｸM" panose="020B0600000000000000" pitchFamily="50" charset="-128"/>
                          <a:cs typeface="+mn-cs"/>
                        </a:rPr>
                        <a:t>2,957</a:t>
                      </a:r>
                      <a:r>
                        <a:rPr kumimoji="1" lang="ja-JP" altLang="en-US" sz="1050" u="sng" kern="1200" baseline="0" dirty="0" smtClean="0">
                          <a:solidFill>
                            <a:srgbClr val="FF0000"/>
                          </a:solidFill>
                          <a:effectLst/>
                          <a:uFill>
                            <a:solidFill>
                              <a:srgbClr val="FF0000"/>
                            </a:solidFill>
                          </a:uFill>
                          <a:latin typeface="HGPｺﾞｼｯｸM" panose="020B0600000000000000" pitchFamily="50" charset="-128"/>
                          <a:ea typeface="HGPｺﾞｼｯｸM" panose="020B0600000000000000" pitchFamily="50" charset="-128"/>
                          <a:cs typeface="+mn-cs"/>
                        </a:rPr>
                        <a:t>戸</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着工</a:t>
                      </a:r>
                      <a:r>
                        <a:rPr kumimoji="1" lang="ja-JP" altLang="en-US" sz="1050" u="sng"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住戸内バリアフリー化事業：</a:t>
                      </a:r>
                      <a:r>
                        <a:rPr kumimoji="1" lang="en-US" altLang="ja-JP" sz="1050" b="0" u="sng" kern="1200" baseline="0" dirty="0" smtClean="0">
                          <a:solidFill>
                            <a:srgbClr val="FF0000"/>
                          </a:solidFill>
                          <a:effectLst/>
                          <a:uFill>
                            <a:solidFill>
                              <a:srgbClr val="FF0000"/>
                            </a:solidFill>
                          </a:uFill>
                          <a:latin typeface="HGPｺﾞｼｯｸM" panose="020B0600000000000000" pitchFamily="50" charset="-128"/>
                          <a:ea typeface="HGPｺﾞｼｯｸM" panose="020B0600000000000000" pitchFamily="50" charset="-128"/>
                          <a:cs typeface="+mn-cs"/>
                        </a:rPr>
                        <a:t>2,363</a:t>
                      </a:r>
                      <a:r>
                        <a:rPr kumimoji="1" lang="ja-JP" altLang="en-US" sz="1050" b="0" u="sng" kern="1200" baseline="0" dirty="0" smtClean="0">
                          <a:solidFill>
                            <a:srgbClr val="FF0000"/>
                          </a:solidFill>
                          <a:effectLst/>
                          <a:uFill>
                            <a:solidFill>
                              <a:srgbClr val="FF0000"/>
                            </a:solidFill>
                          </a:uFill>
                          <a:latin typeface="HGPｺﾞｼｯｸM" panose="020B0600000000000000" pitchFamily="50" charset="-128"/>
                          <a:ea typeface="HGPｺﾞｼｯｸM" panose="020B0600000000000000" pitchFamily="50" charset="-128"/>
                          <a:cs typeface="+mn-cs"/>
                        </a:rPr>
                        <a:t>戸</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着工　中層</a:t>
                      </a:r>
                      <a:r>
                        <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EV</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設置事業：</a:t>
                      </a:r>
                      <a:r>
                        <a:rPr kumimoji="1" lang="en-US" altLang="ja-JP" sz="1050" b="0" u="sng" kern="1200" baseline="0" dirty="0" smtClean="0">
                          <a:solidFill>
                            <a:srgbClr val="FF0000"/>
                          </a:solidFill>
                          <a:effectLst/>
                          <a:uFill>
                            <a:solidFill>
                              <a:srgbClr val="FF0000"/>
                            </a:solidFill>
                          </a:uFill>
                          <a:latin typeface="HGPｺﾞｼｯｸM" panose="020B0600000000000000" pitchFamily="50" charset="-128"/>
                          <a:ea typeface="HGPｺﾞｼｯｸM" panose="020B0600000000000000" pitchFamily="50" charset="-128"/>
                          <a:cs typeface="+mn-cs"/>
                        </a:rPr>
                        <a:t>254</a:t>
                      </a:r>
                      <a:r>
                        <a:rPr kumimoji="1" lang="ja-JP" altLang="en-US" sz="1050" b="0" u="sng" kern="1200" baseline="0" dirty="0" smtClean="0">
                          <a:solidFill>
                            <a:srgbClr val="FF0000"/>
                          </a:solidFill>
                          <a:effectLst/>
                          <a:uFill>
                            <a:solidFill>
                              <a:srgbClr val="FF0000"/>
                            </a:solidFill>
                          </a:uFill>
                          <a:latin typeface="HGPｺﾞｼｯｸM" panose="020B0600000000000000" pitchFamily="50" charset="-128"/>
                          <a:ea typeface="HGPｺﾞｼｯｸM" panose="020B0600000000000000" pitchFamily="50" charset="-128"/>
                          <a:cs typeface="+mn-cs"/>
                        </a:rPr>
                        <a:t>基</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着工</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p>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再掲</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市町営住宅につ</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いて、積極的な改善が進められるよう、</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市町に対し指導・助言を実施</a:t>
                      </a: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建替事業：</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5</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市</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786</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戸着工　住戸内バリアフリー化事業：</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1</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市</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12</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戸着工</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endPar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再掲</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国による「</a:t>
                      </a:r>
                      <a:r>
                        <a:rPr kumimoji="1" lang="zh-TW"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住宅確保要配慮者専用賃貸住宅改修事業</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」による改修費補助制度の紹介や、介護保険制度、府・市町村の助成制度等の活用のため、消費者セミナーなど各種説明会やイベントにおいて制度啓発を実施</a:t>
                      </a: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r>
              <a:tr h="332536">
                <a:tc>
                  <a:txBody>
                    <a:bodyPr/>
                    <a:lstStyle/>
                    <a:p>
                      <a:pPr marL="92075" marR="0" indent="-92075" algn="l" defTabSz="914290" rtl="0" eaLnBrk="1" fontAlgn="auto" latinLnBrk="0" hangingPunct="1">
                        <a:lnSpc>
                          <a:spcPts val="11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○「高齢者・</a:t>
                      </a:r>
                      <a:r>
                        <a:rPr kumimoji="1" lang="ja-JP" altLang="en-US" sz="1050" kern="1200" dirty="0" err="1" smtClean="0">
                          <a:solidFill>
                            <a:schemeClr val="tx1"/>
                          </a:solidFill>
                          <a:effectLst/>
                          <a:latin typeface="HGPｺﾞｼｯｸM" panose="020B0600000000000000" pitchFamily="50" charset="-128"/>
                          <a:ea typeface="HGPｺﾞｼｯｸM" panose="020B0600000000000000" pitchFamily="50" charset="-128"/>
                          <a:cs typeface="+mn-cs"/>
                        </a:rPr>
                        <a:t>障がい</a:t>
                      </a: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者向け住宅改造相談のための研修」の推進</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92075" marR="0" indent="-92075" algn="l" defTabSz="914290" rtl="0" eaLnBrk="1" fontAlgn="auto" latinLnBrk="0" hangingPunct="1">
                        <a:lnSpc>
                          <a:spcPts val="1100"/>
                        </a:lnSpc>
                        <a:spcBef>
                          <a:spcPts val="0"/>
                        </a:spcBef>
                        <a:spcAft>
                          <a:spcPts val="0"/>
                        </a:spcAft>
                        <a:buClrTx/>
                        <a:buSzTx/>
                        <a:buFontTx/>
                        <a:buNone/>
                        <a:tabLst/>
                        <a:defRPr/>
                      </a:pPr>
                      <a:r>
                        <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再掲</a:t>
                      </a:r>
                      <a:r>
                        <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事業者の技術力向上に向け、「大阪の住まい活性化フォーラム」</a:t>
                      </a:r>
                      <a:r>
                        <a:rPr kumimoji="1" lang="ja-JP" altLang="en-US" sz="1050" kern="1200" dirty="0" smtClean="0">
                          <a:solidFill>
                            <a:srgbClr val="FF0000"/>
                          </a:solidFill>
                          <a:effectLst/>
                          <a:latin typeface="HGPｺﾞｼｯｸM" panose="020B0600000000000000" pitchFamily="50" charset="-128"/>
                          <a:ea typeface="HGPｺﾞｼｯｸM" panose="020B0600000000000000" pitchFamily="50" charset="-128"/>
                          <a:cs typeface="+mn-cs"/>
                        </a:rPr>
                        <a:t>と連携し</a:t>
                      </a: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、「高齢者・</a:t>
                      </a:r>
                      <a:r>
                        <a:rPr kumimoji="1" lang="ja-JP" altLang="en-US" sz="1050" kern="1200" dirty="0" err="1" smtClean="0">
                          <a:solidFill>
                            <a:schemeClr val="tx1"/>
                          </a:solidFill>
                          <a:effectLst/>
                          <a:latin typeface="HGPｺﾞｼｯｸM" panose="020B0600000000000000" pitchFamily="50" charset="-128"/>
                          <a:ea typeface="HGPｺﾞｼｯｸM" panose="020B0600000000000000" pitchFamily="50" charset="-128"/>
                          <a:cs typeface="+mn-cs"/>
                        </a:rPr>
                        <a:t>障がい</a:t>
                      </a: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者向け住宅改造相談のための研修」</a:t>
                      </a:r>
                      <a:r>
                        <a:rPr kumimoji="1" lang="ja-JP" altLang="en-US" sz="1050" strike="noStrik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を開催</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0" name="テキスト ボックス 9"/>
          <p:cNvSpPr txBox="1"/>
          <p:nvPr/>
        </p:nvSpPr>
        <p:spPr>
          <a:xfrm>
            <a:off x="48196" y="506264"/>
            <a:ext cx="4093378" cy="242586"/>
          </a:xfrm>
          <a:prstGeom prst="roundRect">
            <a:avLst/>
          </a:prstGeom>
          <a:solidFill>
            <a:schemeClr val="bg1"/>
          </a:solidFill>
          <a:ln>
            <a:solidFill>
              <a:schemeClr val="tx1">
                <a:lumMod val="50000"/>
                <a:lumOff val="50000"/>
              </a:schemeClr>
            </a:solidFill>
          </a:ln>
        </p:spPr>
        <p:txBody>
          <a:bodyPr wrap="square" lIns="35996" tIns="35996" rIns="35996" bIns="35996" rtlCol="0" anchor="ctr">
            <a:noAutofit/>
          </a:bodyPr>
          <a:lstStyle/>
          <a:p>
            <a:r>
              <a:rPr lang="ja-JP" altLang="en-US" sz="1200" b="1" dirty="0">
                <a:latin typeface="HGPｺﾞｼｯｸM" panose="020B0600000000000000" pitchFamily="50" charset="-128"/>
                <a:ea typeface="HGPｺﾞｼｯｸM" panose="020B0600000000000000" pitchFamily="50" charset="-128"/>
              </a:rPr>
              <a:t>（２）住宅ストック全体を活用した府民の居住の安定確保</a:t>
            </a:r>
          </a:p>
        </p:txBody>
      </p:sp>
      <p:sp>
        <p:nvSpPr>
          <p:cNvPr id="7" name="スライド番号プレースホルダー 3"/>
          <p:cNvSpPr>
            <a:spLocks noGrp="1"/>
          </p:cNvSpPr>
          <p:nvPr>
            <p:ph type="sldNum" sz="quarter" idx="12"/>
          </p:nvPr>
        </p:nvSpPr>
        <p:spPr>
          <a:xfrm>
            <a:off x="8368281" y="6597352"/>
            <a:ext cx="775471" cy="270321"/>
          </a:xfrm>
        </p:spPr>
        <p:txBody>
          <a:bodyPr/>
          <a:lstStyle/>
          <a:p>
            <a:fld id="{6C81B660-91B5-4B89-8AE3-65DE466522A0}" type="slidenum">
              <a:rPr kumimoji="1" lang="ja-JP" altLang="en-US"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55</a:t>
            </a:fld>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Rectangle 1"/>
          <p:cNvSpPr>
            <a:spLocks noChangeArrowheads="1"/>
          </p:cNvSpPr>
          <p:nvPr/>
        </p:nvSpPr>
        <p:spPr bwMode="auto">
          <a:xfrm>
            <a:off x="0" y="1"/>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５</a:t>
            </a:r>
            <a:r>
              <a:rPr lang="ja-JP" altLang="en-US"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．安心してくらすことができる住まいと都市の実現</a:t>
            </a:r>
            <a:endPar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71549166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1098929560"/>
              </p:ext>
            </p:extLst>
          </p:nvPr>
        </p:nvGraphicFramePr>
        <p:xfrm>
          <a:off x="122671" y="864438"/>
          <a:ext cx="8898657" cy="3205381"/>
        </p:xfrm>
        <a:graphic>
          <a:graphicData uri="http://schemas.openxmlformats.org/drawingml/2006/table">
            <a:tbl>
              <a:tblPr firstRow="1" bandRow="1">
                <a:tableStyleId>{5C22544A-7EE6-4342-B048-85BDC9FD1C3A}</a:tableStyleId>
              </a:tblPr>
              <a:tblGrid>
                <a:gridCol w="2698204"/>
                <a:gridCol w="6200453"/>
              </a:tblGrid>
              <a:tr h="129064">
                <a:tc>
                  <a:txBody>
                    <a:bodyPr/>
                    <a:lstStyle/>
                    <a:p>
                      <a:pPr algn="ctr">
                        <a:lnSpc>
                          <a:spcPct val="100000"/>
                        </a:lnSpc>
                        <a:spcBef>
                          <a:spcPts val="0"/>
                        </a:spcBef>
                        <a:spcAft>
                          <a:spcPts val="0"/>
                        </a:spcAft>
                      </a:pPr>
                      <a:r>
                        <a:rPr kumimoji="1" lang="ja-JP" altLang="en-US" sz="1050" u="none" dirty="0" smtClean="0">
                          <a:latin typeface="HGPｺﾞｼｯｸM" panose="020B0600000000000000" pitchFamily="50" charset="-128"/>
                          <a:ea typeface="HGPｺﾞｼｯｸM" panose="020B0600000000000000" pitchFamily="50" charset="-128"/>
                        </a:rPr>
                        <a:t>施策の方向性</a:t>
                      </a:r>
                      <a:endParaRPr kumimoji="1" lang="ja-JP" altLang="en-US" sz="1050" u="none" dirty="0">
                        <a:latin typeface="HGPｺﾞｼｯｸM" panose="020B0600000000000000" pitchFamily="50" charset="-128"/>
                        <a:ea typeface="HGPｺﾞｼｯｸM" panose="020B0600000000000000" pitchFamily="50" charset="-128"/>
                      </a:endParaRPr>
                    </a:p>
                  </a:txBody>
                  <a:tcPr marL="84406" marR="84406"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lnSpc>
                          <a:spcPct val="100000"/>
                        </a:lnSpc>
                        <a:spcBef>
                          <a:spcPts val="0"/>
                        </a:spcBef>
                        <a:spcAft>
                          <a:spcPts val="0"/>
                        </a:spcAft>
                      </a:pPr>
                      <a:r>
                        <a:rPr kumimoji="1" lang="ja-JP" altLang="en-US" sz="1050" u="none" dirty="0" smtClean="0">
                          <a:latin typeface="HGPｺﾞｼｯｸM" panose="020B0600000000000000" pitchFamily="50" charset="-128"/>
                          <a:ea typeface="HGPｺﾞｼｯｸM" panose="020B0600000000000000" pitchFamily="50" charset="-128"/>
                        </a:rPr>
                        <a:t>進捗状況（平成</a:t>
                      </a:r>
                      <a:r>
                        <a:rPr kumimoji="1" lang="en-US" altLang="ja-JP" sz="1050" u="none" dirty="0" smtClean="0">
                          <a:latin typeface="HGPｺﾞｼｯｸM" panose="020B0600000000000000" pitchFamily="50" charset="-128"/>
                          <a:ea typeface="HGPｺﾞｼｯｸM" panose="020B0600000000000000" pitchFamily="50" charset="-128"/>
                        </a:rPr>
                        <a:t>28</a:t>
                      </a:r>
                      <a:r>
                        <a:rPr kumimoji="1" lang="ja-JP" altLang="en-US" sz="1050" u="none" dirty="0" smtClean="0">
                          <a:latin typeface="HGPｺﾞｼｯｸM" panose="020B0600000000000000" pitchFamily="50" charset="-128"/>
                          <a:ea typeface="HGPｺﾞｼｯｸM" panose="020B0600000000000000" pitchFamily="50" charset="-128"/>
                        </a:rPr>
                        <a:t>年度～）</a:t>
                      </a:r>
                      <a:endParaRPr kumimoji="1" lang="ja-JP" altLang="en-US" sz="1050" u="none" dirty="0">
                        <a:latin typeface="HGPｺﾞｼｯｸM" panose="020B0600000000000000" pitchFamily="50" charset="-128"/>
                        <a:ea typeface="HGPｺﾞｼｯｸM" panose="020B0600000000000000" pitchFamily="50" charset="-128"/>
                      </a:endParaRPr>
                    </a:p>
                  </a:txBody>
                  <a:tcPr marL="84406" marR="84406" anchor="ctr">
                    <a:lnL w="12700" cmpd="sng">
                      <a:noFill/>
                    </a:lnL>
                    <a:lnR w="12700" cmpd="sng">
                      <a:noFill/>
                    </a:lnR>
                    <a:lnT w="12700" cmpd="sng">
                      <a:noFill/>
                    </a:lnT>
                    <a:lnB w="38100" cmpd="sng">
                      <a:noFill/>
                    </a:lnB>
                    <a:lnTlToBr w="12700" cmpd="sng">
                      <a:noFill/>
                      <a:prstDash val="solid"/>
                    </a:lnTlToBr>
                    <a:lnBlToTr w="12700" cmpd="sng">
                      <a:noFill/>
                      <a:prstDash val="solid"/>
                    </a:lnBlToTr>
                  </a:tcPr>
                </a:tc>
              </a:tr>
              <a:tr h="224870">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b="1" u="sng" kern="1200" dirty="0" smtClean="0">
                          <a:solidFill>
                            <a:schemeClr val="tx1"/>
                          </a:solidFill>
                          <a:effectLst/>
                          <a:latin typeface="HGPｺﾞｼｯｸM" panose="020B0600000000000000" pitchFamily="50" charset="-128"/>
                          <a:ea typeface="HGPｺﾞｼｯｸM" panose="020B0600000000000000" pitchFamily="50" charset="-128"/>
                          <a:cs typeface="+mn-cs"/>
                        </a:rPr>
                        <a:t>①府民や民間事業者の意識の啓発</a:t>
                      </a:r>
                      <a:endParaRPr kumimoji="1" lang="en-US" altLang="ja-JP" sz="1050" b="1" u="sng"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00000"/>
                        </a:lnSpc>
                        <a:spcBef>
                          <a:spcPts val="0"/>
                        </a:spcBef>
                        <a:spcAft>
                          <a:spcPts val="0"/>
                        </a:spcAft>
                        <a:buClrTx/>
                        <a:buSzTx/>
                        <a:buFontTx/>
                        <a:buNone/>
                        <a:tabLst/>
                        <a:defRPr/>
                      </a:pP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ct val="100000"/>
                        </a:lnSpc>
                        <a:spcBef>
                          <a:spcPts val="0"/>
                        </a:spcBef>
                        <a:spcAft>
                          <a:spcPts val="0"/>
                        </a:spcAft>
                      </a:pP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38100" cmpd="sng">
                      <a:noFill/>
                    </a:lnT>
                    <a:lnB w="12700" cmpd="sng">
                      <a:noFill/>
                    </a:lnB>
                    <a:lnTlToBr w="12700" cmpd="sng">
                      <a:noFill/>
                      <a:prstDash val="solid"/>
                    </a:lnTlToBr>
                    <a:lnBlToTr w="12700" cmpd="sng">
                      <a:noFill/>
                      <a:prstDash val="solid"/>
                    </a:lnBlToTr>
                  </a:tcPr>
                </a:tc>
              </a:tr>
              <a:tr h="461462">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○土地取引等における差別の解消に向けた府民等への周知・啓発</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00000"/>
                        </a:lnSpc>
                        <a:spcBef>
                          <a:spcPts val="0"/>
                        </a:spcBef>
                        <a:spcAft>
                          <a:spcPts val="0"/>
                        </a:spcAft>
                        <a:buClrTx/>
                        <a:buSzTx/>
                        <a:buFontTx/>
                        <a:buNone/>
                        <a:tabLst/>
                        <a:defRPr/>
                      </a:pP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・「大阪府部落差別事象に係る調査等の規制等に関する条例」の内容について、府主催の説明会を開催</a:t>
                      </a: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・業界団体等の研修会等を活用して、周知啓発を実施</a:t>
                      </a: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・府や市町村の広報媒体を活用するなど、府民・事業者への周知啓発を実施</a:t>
                      </a: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mpd="sng">
                      <a:noFill/>
                    </a:lnT>
                    <a:lnB w="12700" cmpd="sng">
                      <a:noFill/>
                    </a:lnB>
                    <a:lnTlToBr w="12700" cmpd="sng">
                      <a:noFill/>
                      <a:prstDash val="solid"/>
                    </a:lnTlToBr>
                    <a:lnBlToTr w="12700" cmpd="sng">
                      <a:noFill/>
                      <a:prstDash val="solid"/>
                    </a:lnBlToTr>
                  </a:tcPr>
                </a:tc>
              </a:tr>
              <a:tr h="0">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○宅地建物取引業者の人権意識の向上に向けた指導監督基準の適正な運用</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・指導監督基準の適正な運用により、宅地建物取引業法第７１条に基づく指導を実施</a:t>
                      </a: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ct val="100000"/>
                        </a:lnSpc>
                        <a:spcBef>
                          <a:spcPts val="0"/>
                        </a:spcBef>
                        <a:spcAft>
                          <a:spcPts val="0"/>
                        </a:spcAft>
                      </a:pP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mpd="sng">
                      <a:noFill/>
                    </a:lnT>
                    <a:lnB w="12700" cmpd="sng">
                      <a:noFill/>
                    </a:lnB>
                    <a:lnTlToBr w="12700" cmpd="sng">
                      <a:noFill/>
                      <a:prstDash val="solid"/>
                    </a:lnTlToBr>
                    <a:lnBlToTr w="12700" cmpd="sng">
                      <a:noFill/>
                      <a:prstDash val="solid"/>
                    </a:lnBlToTr>
                  </a:tcPr>
                </a:tc>
              </a:tr>
              <a:tr h="414586">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○宅地建物取引業人権推進指導員制度のあり方を検討し、宅地建物取引業者の一層の人権意識の向上に向けた制度の見直し</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・人権推進員の養成に向け、宅地建物取引業に従事するすべての従業者に対象を拡大した「人権推進員制度」を創設（</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H29.4</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mpd="sng">
                      <a:noFill/>
                    </a:lnT>
                    <a:lnB w="12700" cmpd="sng">
                      <a:noFill/>
                    </a:lnB>
                    <a:lnTlToBr w="12700" cmpd="sng">
                      <a:noFill/>
                      <a:prstDash val="solid"/>
                    </a:lnTlToBr>
                    <a:lnBlToTr w="12700" cmpd="sng">
                      <a:noFill/>
                      <a:prstDash val="solid"/>
                    </a:lnBlToTr>
                  </a:tcPr>
                </a:tc>
              </a:tr>
              <a:tr h="416461">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○宅地建物取引業者に対する法令等の周知啓発や人権研修を実施</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・宅地建物取引業に関する人権研修を実施（</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H28.9</a:t>
                      </a:r>
                      <a:r>
                        <a:rPr kumimoji="1" lang="ja-JP" altLang="en-US" sz="1050" kern="1200" baseline="0" dirty="0" err="1"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H29.2</a:t>
                      </a:r>
                      <a:r>
                        <a:rPr kumimoji="1" lang="ja-JP" altLang="en-US" sz="1050" kern="1200" baseline="0" dirty="0" err="1"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H29.8</a:t>
                      </a:r>
                      <a:r>
                        <a:rPr kumimoji="1" lang="ja-JP" altLang="en-US" sz="1050" kern="1200" baseline="0" dirty="0" err="1"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H30.2</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ct val="100000"/>
                        </a:lnSpc>
                        <a:spcBef>
                          <a:spcPts val="0"/>
                        </a:spcBef>
                        <a:spcAft>
                          <a:spcPts val="0"/>
                        </a:spcAft>
                      </a:pP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mpd="sng">
                      <a:noFill/>
                    </a:lnT>
                    <a:lnB w="12700" cmpd="sng">
                      <a:noFill/>
                    </a:lnB>
                    <a:lnTlToBr w="12700" cmpd="sng">
                      <a:noFill/>
                      <a:prstDash val="solid"/>
                    </a:lnTlToBr>
                    <a:lnBlToTr w="12700" cmpd="sng">
                      <a:noFill/>
                      <a:prstDash val="solid"/>
                    </a:lnBlToTr>
                  </a:tcPr>
                </a:tc>
              </a:tr>
              <a:tr h="455210">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○差別につながる土地調査問題の再発防止に向けた民間事業者の自主的な取組みの促進</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・不動産関係団体が主催する人権研修で「大阪府部落差別事象に係る調査等の規制等に関する条例」について説明</a:t>
                      </a:r>
                    </a:p>
                  </a:txBody>
                  <a:tcPr marL="84406" marR="84406">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21" name="テキスト ボックス 20"/>
          <p:cNvSpPr txBox="1"/>
          <p:nvPr/>
        </p:nvSpPr>
        <p:spPr>
          <a:xfrm>
            <a:off x="35496" y="557064"/>
            <a:ext cx="4093378" cy="242586"/>
          </a:xfrm>
          <a:prstGeom prst="roundRect">
            <a:avLst/>
          </a:prstGeom>
          <a:solidFill>
            <a:schemeClr val="bg1"/>
          </a:solidFill>
          <a:ln>
            <a:solidFill>
              <a:schemeClr val="tx1">
                <a:lumMod val="50000"/>
                <a:lumOff val="50000"/>
              </a:schemeClr>
            </a:solidFill>
          </a:ln>
        </p:spPr>
        <p:txBody>
          <a:bodyPr wrap="square" lIns="35996" tIns="35996" rIns="35996" bIns="35996" rtlCol="0" anchor="ctr">
            <a:noAutofit/>
          </a:bodyPr>
          <a:lstStyle/>
          <a:p>
            <a:r>
              <a:rPr lang="ja-JP" altLang="en-US" sz="1200" b="1" dirty="0" smtClean="0">
                <a:latin typeface="HGPｺﾞｼｯｸM" panose="020B0600000000000000" pitchFamily="50" charset="-128"/>
                <a:ea typeface="HGPｺﾞｼｯｸM" panose="020B0600000000000000" pitchFamily="50" charset="-128"/>
              </a:rPr>
              <a:t>（</a:t>
            </a:r>
            <a:r>
              <a:rPr lang="ja-JP" altLang="en-US" sz="1200" b="1" dirty="0">
                <a:latin typeface="HGPｺﾞｼｯｸM" panose="020B0600000000000000" pitchFamily="50" charset="-128"/>
                <a:ea typeface="HGPｺﾞｼｯｸM" panose="020B0600000000000000" pitchFamily="50" charset="-128"/>
              </a:rPr>
              <a:t>３）不動産取引等における差別の解消</a:t>
            </a:r>
          </a:p>
        </p:txBody>
      </p:sp>
      <p:sp>
        <p:nvSpPr>
          <p:cNvPr id="7" name="スライド番号プレースホルダー 3"/>
          <p:cNvSpPr>
            <a:spLocks noGrp="1"/>
          </p:cNvSpPr>
          <p:nvPr>
            <p:ph type="sldNum" sz="quarter" idx="12"/>
          </p:nvPr>
        </p:nvSpPr>
        <p:spPr>
          <a:xfrm>
            <a:off x="8368281" y="6597352"/>
            <a:ext cx="775471" cy="270321"/>
          </a:xfrm>
        </p:spPr>
        <p:txBody>
          <a:bodyPr/>
          <a:lstStyle/>
          <a:p>
            <a:fld id="{6C81B660-91B5-4B89-8AE3-65DE466522A0}" type="slidenum">
              <a:rPr kumimoji="1" lang="ja-JP" altLang="en-US"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56</a:t>
            </a:fld>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Rectangle 1"/>
          <p:cNvSpPr>
            <a:spLocks noChangeArrowheads="1"/>
          </p:cNvSpPr>
          <p:nvPr/>
        </p:nvSpPr>
        <p:spPr bwMode="auto">
          <a:xfrm>
            <a:off x="0" y="1"/>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５</a:t>
            </a:r>
            <a:r>
              <a:rPr lang="ja-JP" altLang="en-US"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．安心してくらすことができる住まいと都市の実現</a:t>
            </a:r>
            <a:endPar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73172704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 8"/>
          <p:cNvGraphicFramePr>
            <a:graphicFrameLocks noGrp="1"/>
          </p:cNvGraphicFramePr>
          <p:nvPr>
            <p:extLst>
              <p:ext uri="{D42A27DB-BD31-4B8C-83A1-F6EECF244321}">
                <p14:modId xmlns:p14="http://schemas.microsoft.com/office/powerpoint/2010/main" val="2575710176"/>
              </p:ext>
            </p:extLst>
          </p:nvPr>
        </p:nvGraphicFramePr>
        <p:xfrm>
          <a:off x="145604" y="836712"/>
          <a:ext cx="8898657" cy="3429000"/>
        </p:xfrm>
        <a:graphic>
          <a:graphicData uri="http://schemas.openxmlformats.org/drawingml/2006/table">
            <a:tbl>
              <a:tblPr firstRow="1" bandRow="1">
                <a:tableStyleId>{5C22544A-7EE6-4342-B048-85BDC9FD1C3A}</a:tableStyleId>
              </a:tblPr>
              <a:tblGrid>
                <a:gridCol w="2698204"/>
                <a:gridCol w="6200453"/>
              </a:tblGrid>
              <a:tr h="129064">
                <a:tc>
                  <a:txBody>
                    <a:bodyPr/>
                    <a:lstStyle/>
                    <a:p>
                      <a:pPr algn="ctr">
                        <a:lnSpc>
                          <a:spcPct val="100000"/>
                        </a:lnSpc>
                        <a:spcBef>
                          <a:spcPts val="0"/>
                        </a:spcBef>
                        <a:spcAft>
                          <a:spcPts val="0"/>
                        </a:spcAft>
                      </a:pPr>
                      <a:r>
                        <a:rPr kumimoji="1" lang="ja-JP" altLang="en-US" sz="1050" u="none" dirty="0" smtClean="0">
                          <a:latin typeface="HGPｺﾞｼｯｸM" panose="020B0600000000000000" pitchFamily="50" charset="-128"/>
                          <a:ea typeface="HGPｺﾞｼｯｸM" panose="020B0600000000000000" pitchFamily="50" charset="-128"/>
                        </a:rPr>
                        <a:t>施策の方向性</a:t>
                      </a:r>
                      <a:endParaRPr kumimoji="1" lang="ja-JP" altLang="en-US" sz="1050" u="none" dirty="0">
                        <a:latin typeface="HGPｺﾞｼｯｸM" panose="020B0600000000000000" pitchFamily="50" charset="-128"/>
                        <a:ea typeface="HGPｺﾞｼｯｸM" panose="020B0600000000000000" pitchFamily="50" charset="-128"/>
                      </a:endParaRPr>
                    </a:p>
                  </a:txBody>
                  <a:tcPr marL="84406" marR="84406"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lnSpc>
                          <a:spcPct val="100000"/>
                        </a:lnSpc>
                        <a:spcBef>
                          <a:spcPts val="0"/>
                        </a:spcBef>
                        <a:spcAft>
                          <a:spcPts val="0"/>
                        </a:spcAft>
                      </a:pPr>
                      <a:r>
                        <a:rPr kumimoji="1" lang="ja-JP" altLang="en-US" sz="1050" u="none" dirty="0" smtClean="0">
                          <a:latin typeface="HGPｺﾞｼｯｸM" panose="020B0600000000000000" pitchFamily="50" charset="-128"/>
                          <a:ea typeface="HGPｺﾞｼｯｸM" panose="020B0600000000000000" pitchFamily="50" charset="-128"/>
                        </a:rPr>
                        <a:t>進捗状況（平成</a:t>
                      </a:r>
                      <a:r>
                        <a:rPr kumimoji="1" lang="en-US" altLang="ja-JP" sz="1050" u="none" dirty="0" smtClean="0">
                          <a:latin typeface="HGPｺﾞｼｯｸM" panose="020B0600000000000000" pitchFamily="50" charset="-128"/>
                          <a:ea typeface="HGPｺﾞｼｯｸM" panose="020B0600000000000000" pitchFamily="50" charset="-128"/>
                        </a:rPr>
                        <a:t>28</a:t>
                      </a:r>
                      <a:r>
                        <a:rPr kumimoji="1" lang="ja-JP" altLang="en-US" sz="1050" u="none" dirty="0" smtClean="0">
                          <a:latin typeface="HGPｺﾞｼｯｸM" panose="020B0600000000000000" pitchFamily="50" charset="-128"/>
                          <a:ea typeface="HGPｺﾞｼｯｸM" panose="020B0600000000000000" pitchFamily="50" charset="-128"/>
                        </a:rPr>
                        <a:t>年度～）</a:t>
                      </a:r>
                      <a:endParaRPr kumimoji="1" lang="ja-JP" altLang="en-US" sz="1050" u="none" dirty="0">
                        <a:latin typeface="HGPｺﾞｼｯｸM" panose="020B0600000000000000" pitchFamily="50" charset="-128"/>
                        <a:ea typeface="HGPｺﾞｼｯｸM" panose="020B0600000000000000" pitchFamily="50" charset="-128"/>
                      </a:endParaRPr>
                    </a:p>
                  </a:txBody>
                  <a:tcPr marL="84406" marR="84406" anchor="ctr">
                    <a:lnL w="12700" cmpd="sng">
                      <a:noFill/>
                    </a:lnL>
                    <a:lnR w="12700" cmpd="sng">
                      <a:noFill/>
                    </a:lnR>
                    <a:lnT w="12700" cmpd="sng">
                      <a:noFill/>
                    </a:lnT>
                    <a:lnB w="38100" cmpd="sng">
                      <a:noFill/>
                    </a:lnB>
                    <a:lnTlToBr w="12700" cmpd="sng">
                      <a:noFill/>
                      <a:prstDash val="solid"/>
                    </a:lnTlToBr>
                    <a:lnBlToTr w="12700" cmpd="sng">
                      <a:noFill/>
                      <a:prstDash val="solid"/>
                    </a:lnBlToTr>
                  </a:tcPr>
                </a:tc>
              </a:tr>
              <a:tr h="0">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b="1" u="sng" kern="1200" dirty="0" smtClean="0">
                          <a:solidFill>
                            <a:schemeClr val="tx1"/>
                          </a:solidFill>
                          <a:effectLst/>
                          <a:latin typeface="HGPｺﾞｼｯｸM" panose="020B0600000000000000" pitchFamily="50" charset="-128"/>
                          <a:ea typeface="HGPｺﾞｼｯｸM" panose="020B0600000000000000" pitchFamily="50" charset="-128"/>
                          <a:cs typeface="+mn-cs"/>
                        </a:rPr>
                        <a:t>①住まいに関する相談体制の充実</a:t>
                      </a:r>
                      <a:endParaRPr kumimoji="1" lang="en-US" altLang="ja-JP" sz="1050" b="1" u="sng"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　</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38100" cmpd="sng">
                      <a:noFill/>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ct val="100000"/>
                        </a:lnSpc>
                        <a:spcBef>
                          <a:spcPts val="0"/>
                        </a:spcBef>
                        <a:spcAft>
                          <a:spcPts val="0"/>
                        </a:spcAft>
                      </a:pPr>
                      <a:endPar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38100" cmpd="sng">
                      <a:noFill/>
                    </a:lnT>
                    <a:lnB w="12700" cap="flat" cmpd="sng" algn="ctr">
                      <a:noFill/>
                      <a:prstDash val="dash"/>
                      <a:round/>
                      <a:headEnd type="none" w="med" len="med"/>
                      <a:tailEnd type="none" w="med" len="med"/>
                    </a:lnB>
                    <a:lnTlToBr w="12700" cmpd="sng">
                      <a:noFill/>
                      <a:prstDash val="solid"/>
                    </a:lnTlToBr>
                    <a:lnBlToTr w="12700" cmpd="sng">
                      <a:noFill/>
                      <a:prstDash val="solid"/>
                    </a:lnBlToTr>
                  </a:tcPr>
                </a:tc>
              </a:tr>
              <a:tr h="267524">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○福祉部局等や市町村等と連携した相談体制の整備</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・福祉部と連携し、大阪府住宅相談室において障害者差別解消法に基づく広域支援相談員への取次ぎなどを実施</a:t>
                      </a: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r>
              <a:tr h="121955">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○建設工事に関する相談や宅地建物取引に関する相談対応</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・建設工事に関する相談対応を実施</a:t>
                      </a: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相談実績：</a:t>
                      </a:r>
                      <a:r>
                        <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3,460</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件</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・宅地建物取引に関する相談対応を実施</a:t>
                      </a: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相談実績：</a:t>
                      </a:r>
                      <a:r>
                        <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464</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件</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r>
              <a:tr h="0">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○府民への住宅リフォームに関する情報提供や相談体制の充実</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rgbClr val="FF0000"/>
                          </a:solidFill>
                          <a:effectLst/>
                          <a:latin typeface="HGPｺﾞｼｯｸM" panose="020B0600000000000000" pitchFamily="50" charset="-128"/>
                          <a:ea typeface="HGPｺﾞｼｯｸM" panose="020B0600000000000000" pitchFamily="50" charset="-128"/>
                          <a:cs typeface="+mn-cs"/>
                        </a:rPr>
                        <a:t>○府民や事業者等への情報提供や、価格の妥当性や事業者の紹介、トラブルなどへの相談体制の充実</a:t>
                      </a:r>
                      <a:endParaRPr kumimoji="1" lang="en-US" altLang="ja-JP" sz="1050" kern="1200" dirty="0" smtClean="0">
                        <a:solidFill>
                          <a:srgbClr val="FF0000"/>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再掲</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「大阪府住宅リフォームマイスター制度」について、</a:t>
                      </a:r>
                      <a:r>
                        <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HP</a:t>
                      </a: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の活用や、消費者セミナー等におけるチラシの配布等により制度を広く周知</a:t>
                      </a:r>
                      <a:endParaRPr kumimoji="1" lang="en-US" altLang="ja-JP" sz="1050" strike="sngStrike"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ct val="1000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・「大阪の住まい活性化フォーラム」と連携し、空き家・住まいの相談窓口を設置し、空家等所有者の相談に対応</a:t>
                      </a: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ct val="100000"/>
                        </a:lnSpc>
                        <a:spcBef>
                          <a:spcPts val="0"/>
                        </a:spcBef>
                        <a:spcAft>
                          <a:spcPts val="0"/>
                        </a:spcAft>
                      </a:pPr>
                      <a:r>
                        <a:rPr kumimoji="1" lang="ja-JP" altLang="en-US" sz="1050" u="none"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　　</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空き家</a:t>
                      </a: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・住まいの</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相談窓口相談件数：</a:t>
                      </a:r>
                      <a:r>
                        <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174</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件（</a:t>
                      </a:r>
                      <a:r>
                        <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H29</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実績）</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p>
                    <a:p>
                      <a:pPr marL="92075" marR="0" indent="-92075" algn="l" defTabSz="914290" rtl="0" eaLnBrk="1" fontAlgn="auto" latinLnBrk="0" hangingPunct="1">
                        <a:lnSpc>
                          <a:spcPct val="100000"/>
                        </a:lnSpc>
                        <a:spcBef>
                          <a:spcPts val="0"/>
                        </a:spcBef>
                        <a:spcAft>
                          <a:spcPts val="0"/>
                        </a:spcAft>
                        <a:buClrTx/>
                        <a:buSzTx/>
                        <a:buFontTx/>
                        <a:buNone/>
                        <a:tabLst/>
                        <a:defRPr/>
                      </a:pPr>
                      <a:endParaRPr kumimoji="1" lang="en-US" altLang="ja-JP" sz="1050" strike="sngStrike" kern="1200" baseline="0" dirty="0" smtClean="0">
                        <a:solidFill>
                          <a:srgbClr val="FF0000"/>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r>
              <a:tr h="401216">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○住宅リフォーム・紛争処理支援センターが実施する相談等の仕組みの普及</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00000"/>
                        </a:lnSpc>
                        <a:spcBef>
                          <a:spcPts val="0"/>
                        </a:spcBef>
                        <a:spcAft>
                          <a:spcPts val="0"/>
                        </a:spcAft>
                        <a:buClrTx/>
                        <a:buSzTx/>
                        <a:buFontTx/>
                        <a:buNone/>
                        <a:tabLst/>
                        <a:defRPr/>
                      </a:pP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・住宅リフォーム・紛争処理支援センターが実施する相談等の仕組みの普及に向け、同センターや関係団体と連携して「住宅リフォーム相談窓口担当者等講習会」を開催　　</a:t>
                      </a:r>
                      <a:r>
                        <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【H28.12</a:t>
                      </a:r>
                      <a:r>
                        <a:rPr kumimoji="1" lang="ja-JP" altLang="en-US" sz="1050" kern="1200" dirty="0" err="1"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H29.12</a:t>
                      </a: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開催</a:t>
                      </a:r>
                      <a:r>
                        <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a:t>
                      </a: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0" name="テキスト ボックス 9"/>
          <p:cNvSpPr txBox="1"/>
          <p:nvPr/>
        </p:nvSpPr>
        <p:spPr>
          <a:xfrm>
            <a:off x="35496" y="476672"/>
            <a:ext cx="4093378" cy="242586"/>
          </a:xfrm>
          <a:prstGeom prst="roundRect">
            <a:avLst/>
          </a:prstGeom>
          <a:solidFill>
            <a:schemeClr val="bg1"/>
          </a:solidFill>
          <a:ln>
            <a:solidFill>
              <a:schemeClr val="tx1">
                <a:lumMod val="50000"/>
                <a:lumOff val="50000"/>
              </a:schemeClr>
            </a:solidFill>
          </a:ln>
        </p:spPr>
        <p:txBody>
          <a:bodyPr wrap="square" lIns="35996" tIns="35996" rIns="35996" bIns="35996" rtlCol="0" anchor="ctr">
            <a:noAutofit/>
          </a:bodyPr>
          <a:lstStyle/>
          <a:p>
            <a:r>
              <a:rPr lang="ja-JP" altLang="en-US" sz="1200" b="1" dirty="0">
                <a:latin typeface="HGPｺﾞｼｯｸM" panose="020B0600000000000000" pitchFamily="50" charset="-128"/>
                <a:ea typeface="HGPｺﾞｼｯｸM" panose="020B0600000000000000" pitchFamily="50" charset="-128"/>
              </a:rPr>
              <a:t>（４）健全な住宅関連産業の育成</a:t>
            </a:r>
          </a:p>
        </p:txBody>
      </p:sp>
      <p:sp>
        <p:nvSpPr>
          <p:cNvPr id="8" name="スライド番号プレースホルダー 3"/>
          <p:cNvSpPr>
            <a:spLocks noGrp="1"/>
          </p:cNvSpPr>
          <p:nvPr>
            <p:ph type="sldNum" sz="quarter" idx="12"/>
          </p:nvPr>
        </p:nvSpPr>
        <p:spPr>
          <a:xfrm>
            <a:off x="8368281" y="6597352"/>
            <a:ext cx="775471" cy="270321"/>
          </a:xfrm>
        </p:spPr>
        <p:txBody>
          <a:bodyPr/>
          <a:lstStyle/>
          <a:p>
            <a:fld id="{6C81B660-91B5-4B89-8AE3-65DE466522A0}" type="slidenum">
              <a:rPr kumimoji="1" lang="ja-JP" altLang="en-US"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57</a:t>
            </a:fld>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Rectangle 1"/>
          <p:cNvSpPr>
            <a:spLocks noChangeArrowheads="1"/>
          </p:cNvSpPr>
          <p:nvPr/>
        </p:nvSpPr>
        <p:spPr bwMode="auto">
          <a:xfrm>
            <a:off x="0" y="1"/>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５</a:t>
            </a:r>
            <a:r>
              <a:rPr lang="ja-JP" altLang="en-US"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．安心してくらすことができる住まいと都市の実現</a:t>
            </a:r>
            <a:endPar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66889993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 8"/>
          <p:cNvGraphicFramePr>
            <a:graphicFrameLocks noGrp="1"/>
          </p:cNvGraphicFramePr>
          <p:nvPr>
            <p:extLst>
              <p:ext uri="{D42A27DB-BD31-4B8C-83A1-F6EECF244321}">
                <p14:modId xmlns:p14="http://schemas.microsoft.com/office/powerpoint/2010/main" val="2993871733"/>
              </p:ext>
            </p:extLst>
          </p:nvPr>
        </p:nvGraphicFramePr>
        <p:xfrm>
          <a:off x="145604" y="770344"/>
          <a:ext cx="8898657" cy="3657600"/>
        </p:xfrm>
        <a:graphic>
          <a:graphicData uri="http://schemas.openxmlformats.org/drawingml/2006/table">
            <a:tbl>
              <a:tblPr firstRow="1" bandRow="1">
                <a:tableStyleId>{5C22544A-7EE6-4342-B048-85BDC9FD1C3A}</a:tableStyleId>
              </a:tblPr>
              <a:tblGrid>
                <a:gridCol w="2698204"/>
                <a:gridCol w="6200453"/>
              </a:tblGrid>
              <a:tr h="129064">
                <a:tc>
                  <a:txBody>
                    <a:bodyPr/>
                    <a:lstStyle/>
                    <a:p>
                      <a:pPr algn="ctr">
                        <a:lnSpc>
                          <a:spcPct val="100000"/>
                        </a:lnSpc>
                        <a:spcBef>
                          <a:spcPts val="0"/>
                        </a:spcBef>
                        <a:spcAft>
                          <a:spcPts val="0"/>
                        </a:spcAft>
                      </a:pPr>
                      <a:r>
                        <a:rPr kumimoji="1" lang="ja-JP" altLang="en-US" sz="1050" u="none" dirty="0" smtClean="0">
                          <a:latin typeface="HGPｺﾞｼｯｸM" panose="020B0600000000000000" pitchFamily="50" charset="-128"/>
                          <a:ea typeface="HGPｺﾞｼｯｸM" panose="020B0600000000000000" pitchFamily="50" charset="-128"/>
                        </a:rPr>
                        <a:t>施策の方向性</a:t>
                      </a:r>
                      <a:endParaRPr kumimoji="1" lang="ja-JP" altLang="en-US" sz="1050" u="none" dirty="0">
                        <a:latin typeface="HGPｺﾞｼｯｸM" panose="020B0600000000000000" pitchFamily="50" charset="-128"/>
                        <a:ea typeface="HGPｺﾞｼｯｸM" panose="020B0600000000000000" pitchFamily="50" charset="-128"/>
                      </a:endParaRPr>
                    </a:p>
                  </a:txBody>
                  <a:tcPr marL="84406" marR="84406"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lnSpc>
                          <a:spcPct val="100000"/>
                        </a:lnSpc>
                        <a:spcBef>
                          <a:spcPts val="0"/>
                        </a:spcBef>
                        <a:spcAft>
                          <a:spcPts val="0"/>
                        </a:spcAft>
                      </a:pPr>
                      <a:r>
                        <a:rPr kumimoji="1" lang="ja-JP" altLang="en-US" sz="1050" u="none" dirty="0" smtClean="0">
                          <a:latin typeface="HGPｺﾞｼｯｸM" panose="020B0600000000000000" pitchFamily="50" charset="-128"/>
                          <a:ea typeface="HGPｺﾞｼｯｸM" panose="020B0600000000000000" pitchFamily="50" charset="-128"/>
                        </a:rPr>
                        <a:t>進捗状況（平成</a:t>
                      </a:r>
                      <a:r>
                        <a:rPr kumimoji="1" lang="en-US" altLang="ja-JP" sz="1050" u="none" dirty="0" smtClean="0">
                          <a:latin typeface="HGPｺﾞｼｯｸM" panose="020B0600000000000000" pitchFamily="50" charset="-128"/>
                          <a:ea typeface="HGPｺﾞｼｯｸM" panose="020B0600000000000000" pitchFamily="50" charset="-128"/>
                        </a:rPr>
                        <a:t>28</a:t>
                      </a:r>
                      <a:r>
                        <a:rPr kumimoji="1" lang="ja-JP" altLang="en-US" sz="1050" u="none" dirty="0" smtClean="0">
                          <a:latin typeface="HGPｺﾞｼｯｸM" panose="020B0600000000000000" pitchFamily="50" charset="-128"/>
                          <a:ea typeface="HGPｺﾞｼｯｸM" panose="020B0600000000000000" pitchFamily="50" charset="-128"/>
                        </a:rPr>
                        <a:t>年度～）</a:t>
                      </a:r>
                      <a:endParaRPr kumimoji="1" lang="ja-JP" altLang="en-US" sz="1050" u="none" dirty="0">
                        <a:latin typeface="HGPｺﾞｼｯｸM" panose="020B0600000000000000" pitchFamily="50" charset="-128"/>
                        <a:ea typeface="HGPｺﾞｼｯｸM" panose="020B0600000000000000" pitchFamily="50" charset="-128"/>
                      </a:endParaRPr>
                    </a:p>
                  </a:txBody>
                  <a:tcPr marL="84406" marR="84406" anchor="ctr">
                    <a:lnL w="12700" cmpd="sng">
                      <a:noFill/>
                    </a:lnL>
                    <a:lnR w="12700" cmpd="sng">
                      <a:noFill/>
                    </a:lnR>
                    <a:lnT w="12700" cmpd="sng">
                      <a:noFill/>
                    </a:lnT>
                    <a:lnB w="38100" cmpd="sng">
                      <a:noFill/>
                    </a:lnB>
                    <a:lnTlToBr w="12700" cmpd="sng">
                      <a:noFill/>
                      <a:prstDash val="solid"/>
                    </a:lnTlToBr>
                    <a:lnBlToTr w="12700" cmpd="sng">
                      <a:noFill/>
                      <a:prstDash val="solid"/>
                    </a:lnBlToTr>
                  </a:tcPr>
                </a:tc>
              </a:tr>
              <a:tr h="318964">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b="1" u="sng" kern="1200" dirty="0" smtClean="0">
                          <a:solidFill>
                            <a:schemeClr val="tx1"/>
                          </a:solidFill>
                          <a:effectLst/>
                          <a:latin typeface="HGPｺﾞｼｯｸM" panose="020B0600000000000000" pitchFamily="50" charset="-128"/>
                          <a:ea typeface="HGPｺﾞｼｯｸM" panose="020B0600000000000000" pitchFamily="50" charset="-128"/>
                          <a:cs typeface="+mn-cs"/>
                        </a:rPr>
                        <a:t>②建設産業の振興に向けた環境整備</a:t>
                      </a:r>
                      <a:endParaRPr kumimoji="1" lang="en-US" altLang="ja-JP" sz="1050" b="1" u="sng"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00000"/>
                        </a:lnSpc>
                        <a:spcBef>
                          <a:spcPts val="0"/>
                        </a:spcBef>
                        <a:spcAft>
                          <a:spcPts val="0"/>
                        </a:spcAft>
                        <a:buClrTx/>
                        <a:buSzTx/>
                        <a:buFontTx/>
                        <a:buNone/>
                        <a:tabLst/>
                        <a:defRPr/>
                      </a:pP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38100" cmpd="sng">
                      <a:noFill/>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38100" cmpd="sng">
                      <a:noFill/>
                    </a:lnT>
                    <a:lnB w="12700" cap="flat" cmpd="sng" algn="ctr">
                      <a:noFill/>
                      <a:prstDash val="dash"/>
                      <a:round/>
                      <a:headEnd type="none" w="med" len="med"/>
                      <a:tailEnd type="none" w="med" len="med"/>
                    </a:lnB>
                    <a:lnTlToBr w="12700" cmpd="sng">
                      <a:noFill/>
                      <a:prstDash val="solid"/>
                    </a:lnTlToBr>
                    <a:lnBlToTr w="12700" cmpd="sng">
                      <a:noFill/>
                      <a:prstDash val="solid"/>
                    </a:lnBlToTr>
                  </a:tcPr>
                </a:tc>
              </a:tr>
              <a:tr h="800100">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○若年建設従事者の入職促進</a:t>
                      </a: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○建設産業を支える技能労働者の雇用環境の改善</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00000"/>
                        </a:lnSpc>
                        <a:spcBef>
                          <a:spcPts val="0"/>
                        </a:spcBef>
                        <a:spcAft>
                          <a:spcPts val="0"/>
                        </a:spcAft>
                        <a:buClrTx/>
                        <a:buSzTx/>
                        <a:buFontTx/>
                        <a:buNone/>
                        <a:tabLst/>
                        <a:defRPr/>
                      </a:pP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・若手建設従事者の入職促進に関する知事表彰、現場見学会を実施</a:t>
                      </a: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優秀建設施工者大阪府知事表彰：</a:t>
                      </a:r>
                      <a:r>
                        <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2</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回</a:t>
                      </a:r>
                      <a:r>
                        <a:rPr kumimoji="1" lang="en-US" altLang="ja-JP" sz="1050" u="none" strike="noStrik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u="sng" strike="noStrike"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48</a:t>
                      </a:r>
                      <a:r>
                        <a:rPr kumimoji="1" lang="ja-JP" altLang="en-US" sz="1050" u="sng" strike="noStrike"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名表彰</a:t>
                      </a:r>
                      <a:r>
                        <a:rPr kumimoji="1" lang="ja-JP" altLang="en-US" sz="1050" u="none" strike="noStrik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u="none" strike="noStrik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ct val="1000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現場見学会：</a:t>
                      </a:r>
                      <a:r>
                        <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2</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回（高校生</a:t>
                      </a:r>
                      <a:r>
                        <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82</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名参加）</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p>
                    <a:p>
                      <a:pPr marL="92075" indent="-92075" algn="l">
                        <a:lnSpc>
                          <a:spcPct val="1000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・社会保険の未加入対策として、許可申請時における加入状況の確認、加入報告書の提出指導、社会保険担当機関への未加入事業者の通報を実施</a:t>
                      </a: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ct val="1000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加入状況の確認件数：</a:t>
                      </a:r>
                      <a:r>
                        <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20,716</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件</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、報告書の提出指導件数：</a:t>
                      </a:r>
                      <a:r>
                        <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2,</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１</a:t>
                      </a:r>
                      <a:r>
                        <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00</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件</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、報告書の受理件数：</a:t>
                      </a:r>
                      <a:r>
                        <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798</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件</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、通報件数：</a:t>
                      </a:r>
                      <a:r>
                        <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1,346</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件</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r>
              <a:tr h="800100">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○建設業者や発注者の建設業法令遵守の徹底</a:t>
                      </a: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○不良・不適格業者の排除</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00000"/>
                        </a:lnSpc>
                        <a:spcBef>
                          <a:spcPts val="0"/>
                        </a:spcBef>
                        <a:spcAft>
                          <a:spcPts val="0"/>
                        </a:spcAft>
                        <a:buClrTx/>
                        <a:buSzTx/>
                        <a:buFontTx/>
                        <a:buNone/>
                        <a:tabLst/>
                        <a:defRPr/>
                      </a:pP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・建設業法講習会を実施</a:t>
                      </a: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ct val="1000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発注者向け：</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2</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回（</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316</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名参加）、事業者向け：</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4</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回（</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406</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名参加）</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p>
                    <a:p>
                      <a:pPr marL="92075" indent="-92075" algn="l">
                        <a:lnSpc>
                          <a:spcPct val="1000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・不良・不適格業者の排除に向け、犯罪履歴調査、行政処分を実施</a:t>
                      </a:r>
                    </a:p>
                    <a:p>
                      <a:pPr marL="92075" indent="-92075" algn="l">
                        <a:lnSpc>
                          <a:spcPct val="1000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犯罪履歴調査：調査件数</a:t>
                      </a:r>
                      <a:r>
                        <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39,019</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人分</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、欠格要件該当数</a:t>
                      </a:r>
                      <a:r>
                        <a:rPr kumimoji="1" lang="en-US" altLang="ja-JP" sz="1050" i="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48</a:t>
                      </a:r>
                      <a:r>
                        <a:rPr kumimoji="1" lang="ja-JP" altLang="en-US" sz="1050" i="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件</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p>
                    <a:p>
                      <a:pPr marL="92075" indent="-92075" algn="l">
                        <a:lnSpc>
                          <a:spcPct val="1000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行政処分：指示</a:t>
                      </a:r>
                      <a:r>
                        <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23</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件</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、営業停止</a:t>
                      </a:r>
                      <a:r>
                        <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14</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件</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、許可取消</a:t>
                      </a:r>
                      <a:r>
                        <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63</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件</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r>
              <a:tr h="800100">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○府有建築物に係る適正な工事発注、工事の品質の確保</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・技術力のある受注者の選定に向け、登録基幹技能者の配置などを評価項目とした総合評価落札方式及び実績申告型による一般競争入札により工事発注を実施</a:t>
                      </a: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総合評価落札方式による契約：</a:t>
                      </a:r>
                      <a:r>
                        <a:rPr kumimoji="1" lang="en-US" altLang="ja-JP" sz="1050"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21</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件、実績申告型による契約：</a:t>
                      </a:r>
                      <a:r>
                        <a:rPr kumimoji="1" lang="en-US" altLang="ja-JP" sz="1050"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7</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件</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p>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・現場施工体制点検強化チームによる施工体制点検を実施</a:t>
                      </a: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施工体制点検実施：延べ</a:t>
                      </a:r>
                      <a:r>
                        <a:rPr kumimoji="1" lang="en-US" altLang="ja-JP" sz="1050"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323</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件</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0" name="テキスト ボックス 9"/>
          <p:cNvSpPr txBox="1"/>
          <p:nvPr/>
        </p:nvSpPr>
        <p:spPr>
          <a:xfrm>
            <a:off x="35496" y="476672"/>
            <a:ext cx="4093378" cy="242586"/>
          </a:xfrm>
          <a:prstGeom prst="roundRect">
            <a:avLst/>
          </a:prstGeom>
          <a:solidFill>
            <a:schemeClr val="bg1"/>
          </a:solidFill>
          <a:ln>
            <a:solidFill>
              <a:schemeClr val="tx1">
                <a:lumMod val="50000"/>
                <a:lumOff val="50000"/>
              </a:schemeClr>
            </a:solidFill>
          </a:ln>
        </p:spPr>
        <p:txBody>
          <a:bodyPr wrap="square" lIns="35996" tIns="35996" rIns="35996" bIns="35996" rtlCol="0" anchor="ctr">
            <a:noAutofit/>
          </a:bodyPr>
          <a:lstStyle/>
          <a:p>
            <a:r>
              <a:rPr lang="ja-JP" altLang="en-US" sz="1200" b="1" dirty="0">
                <a:latin typeface="HGPｺﾞｼｯｸM" panose="020B0600000000000000" pitchFamily="50" charset="-128"/>
                <a:ea typeface="HGPｺﾞｼｯｸM" panose="020B0600000000000000" pitchFamily="50" charset="-128"/>
              </a:rPr>
              <a:t>（４）健全な住宅関連産業の育成</a:t>
            </a:r>
          </a:p>
        </p:txBody>
      </p:sp>
      <p:sp>
        <p:nvSpPr>
          <p:cNvPr id="8" name="スライド番号プレースホルダー 3"/>
          <p:cNvSpPr>
            <a:spLocks noGrp="1"/>
          </p:cNvSpPr>
          <p:nvPr>
            <p:ph type="sldNum" sz="quarter" idx="12"/>
          </p:nvPr>
        </p:nvSpPr>
        <p:spPr>
          <a:xfrm>
            <a:off x="8368281" y="6597352"/>
            <a:ext cx="775471" cy="270321"/>
          </a:xfrm>
        </p:spPr>
        <p:txBody>
          <a:bodyPr/>
          <a:lstStyle/>
          <a:p>
            <a:fld id="{6C81B660-91B5-4B89-8AE3-65DE466522A0}" type="slidenum">
              <a:rPr kumimoji="1" lang="ja-JP" altLang="en-US"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58</a:t>
            </a:fld>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Rectangle 1"/>
          <p:cNvSpPr>
            <a:spLocks noChangeArrowheads="1"/>
          </p:cNvSpPr>
          <p:nvPr/>
        </p:nvSpPr>
        <p:spPr bwMode="auto">
          <a:xfrm>
            <a:off x="0" y="1"/>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５</a:t>
            </a:r>
            <a:r>
              <a:rPr lang="ja-JP" altLang="en-US"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．安心してくらすことができる住まいと都市の実現</a:t>
            </a:r>
            <a:endPar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01845492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
          <p:cNvSpPr>
            <a:spLocks noChangeArrowheads="1"/>
          </p:cNvSpPr>
          <p:nvPr/>
        </p:nvSpPr>
        <p:spPr bwMode="auto">
          <a:xfrm>
            <a:off x="-248" y="2852936"/>
            <a:ext cx="9144000" cy="792088"/>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ctr" eaLnBrk="1" hangingPunct="1"/>
            <a:r>
              <a:rPr lang="ja-JP" altLang="en-US" sz="2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重点的に取り組む施策の</a:t>
            </a:r>
            <a:r>
              <a:rPr lang="ja-JP" altLang="en-US" sz="2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進捗状況</a:t>
            </a:r>
          </a:p>
        </p:txBody>
      </p:sp>
      <p:sp>
        <p:nvSpPr>
          <p:cNvPr id="4" name="スライド番号プレースホルダー 3"/>
          <p:cNvSpPr>
            <a:spLocks noGrp="1"/>
          </p:cNvSpPr>
          <p:nvPr>
            <p:ph type="sldNum" sz="quarter" idx="12"/>
          </p:nvPr>
        </p:nvSpPr>
        <p:spPr>
          <a:xfrm>
            <a:off x="8368281" y="6597352"/>
            <a:ext cx="775471" cy="270321"/>
          </a:xfrm>
        </p:spPr>
        <p:txBody>
          <a:bodyPr/>
          <a:lstStyle/>
          <a:p>
            <a:fld id="{6C81B660-91B5-4B89-8AE3-65DE466522A0}" type="slidenum">
              <a:rPr kumimoji="1" lang="ja-JP" altLang="en-US"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59</a:t>
            </a:fld>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3801062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角丸四角形 26"/>
          <p:cNvSpPr/>
          <p:nvPr/>
        </p:nvSpPr>
        <p:spPr>
          <a:xfrm>
            <a:off x="63191" y="4374975"/>
            <a:ext cx="3788729" cy="2198797"/>
          </a:xfrm>
          <a:prstGeom prst="roundRect">
            <a:avLst>
              <a:gd name="adj" fmla="val 7252"/>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77800" indent="-177800">
              <a:lnSpc>
                <a:spcPct val="130000"/>
              </a:lnSpc>
            </a:pPr>
            <a:endParaRPr lang="en-US" altLang="ja-JP" sz="1200" dirty="0">
              <a:solidFill>
                <a:schemeClr val="tx1"/>
              </a:solidFill>
            </a:endParaRPr>
          </a:p>
          <a:p>
            <a:pPr marL="266700" indent="-266700">
              <a:lnSpc>
                <a:spcPct val="130000"/>
              </a:lnSpc>
            </a:pPr>
            <a:r>
              <a:rPr lang="ja-JP" altLang="en-US" sz="1200" dirty="0">
                <a:solidFill>
                  <a:schemeClr val="tx1"/>
                </a:solidFill>
              </a:rPr>
              <a:t>（１）活力と魅力ある都市空間の創造</a:t>
            </a:r>
          </a:p>
          <a:p>
            <a:pPr marL="266700" indent="-266700">
              <a:lnSpc>
                <a:spcPct val="130000"/>
              </a:lnSpc>
            </a:pPr>
            <a:r>
              <a:rPr lang="ja-JP" altLang="en-US" sz="1200" dirty="0">
                <a:solidFill>
                  <a:schemeClr val="tx1"/>
                </a:solidFill>
              </a:rPr>
              <a:t>　①グランドデザインに基づく魅力ある都市空間の創造</a:t>
            </a:r>
          </a:p>
          <a:p>
            <a:pPr marL="266700" indent="-266700">
              <a:lnSpc>
                <a:spcPct val="130000"/>
              </a:lnSpc>
            </a:pPr>
            <a:r>
              <a:rPr lang="ja-JP" altLang="en-US" sz="1200" dirty="0">
                <a:solidFill>
                  <a:schemeClr val="tx1"/>
                </a:solidFill>
              </a:rPr>
              <a:t>など</a:t>
            </a:r>
          </a:p>
        </p:txBody>
      </p:sp>
      <p:sp>
        <p:nvSpPr>
          <p:cNvPr id="30" name="角丸四角形 29"/>
          <p:cNvSpPr/>
          <p:nvPr/>
        </p:nvSpPr>
        <p:spPr>
          <a:xfrm>
            <a:off x="4042319" y="1206624"/>
            <a:ext cx="5040560" cy="5367148"/>
          </a:xfrm>
          <a:prstGeom prst="roundRect">
            <a:avLst>
              <a:gd name="adj" fmla="val 4920"/>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2" name="正方形/長方形 31"/>
          <p:cNvSpPr/>
          <p:nvPr/>
        </p:nvSpPr>
        <p:spPr>
          <a:xfrm>
            <a:off x="52113" y="1231573"/>
            <a:ext cx="3788729" cy="2898045"/>
          </a:xfrm>
          <a:prstGeom prst="rect">
            <a:avLst/>
          </a:prstGeom>
          <a:solidFill>
            <a:schemeClr val="accent1">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p:cNvSpPr txBox="1"/>
          <p:nvPr/>
        </p:nvSpPr>
        <p:spPr>
          <a:xfrm>
            <a:off x="4067944" y="1340768"/>
            <a:ext cx="4211067" cy="261610"/>
          </a:xfrm>
          <a:prstGeom prst="rect">
            <a:avLst/>
          </a:prstGeom>
          <a:noFill/>
        </p:spPr>
        <p:txBody>
          <a:bodyPr wrap="square" rtlCol="0">
            <a:spAutoFit/>
          </a:bodyPr>
          <a:lstStyle/>
          <a:p>
            <a:r>
              <a:rPr lang="ja-JP" altLang="en-US" sz="1100" dirty="0" smtClean="0"/>
              <a:t>■にぎわい</a:t>
            </a:r>
            <a:r>
              <a:rPr lang="ja-JP" altLang="en-US" sz="1100" dirty="0"/>
              <a:t>のある「楽しいまち」のイメージに一番近い</a:t>
            </a:r>
            <a:r>
              <a:rPr lang="ja-JP" altLang="en-US" sz="1100" dirty="0" smtClean="0"/>
              <a:t>都市（全国）</a:t>
            </a:r>
            <a:endParaRPr kumimoji="1" lang="ja-JP" altLang="en-US" sz="1100" dirty="0"/>
          </a:p>
        </p:txBody>
      </p:sp>
      <p:sp>
        <p:nvSpPr>
          <p:cNvPr id="22" name="スライド番号プレースホルダー 3"/>
          <p:cNvSpPr>
            <a:spLocks noGrp="1"/>
          </p:cNvSpPr>
          <p:nvPr>
            <p:ph type="sldNum" sz="quarter" idx="12"/>
          </p:nvPr>
        </p:nvSpPr>
        <p:spPr>
          <a:xfrm>
            <a:off x="8368281" y="6597352"/>
            <a:ext cx="775471" cy="270321"/>
          </a:xfrm>
        </p:spPr>
        <p:txBody>
          <a:bodyPr/>
          <a:lstStyle/>
          <a:p>
            <a:fld id="{6C81B660-91B5-4B89-8AE3-65DE466522A0}" type="slidenum">
              <a:rPr kumimoji="1" lang="ja-JP" altLang="en-US"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a:t>
            </a:fld>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p:cNvSpPr txBox="1"/>
          <p:nvPr/>
        </p:nvSpPr>
        <p:spPr>
          <a:xfrm>
            <a:off x="35496" y="3865983"/>
            <a:ext cx="3780928" cy="253916"/>
          </a:xfrm>
          <a:prstGeom prst="rect">
            <a:avLst/>
          </a:prstGeom>
          <a:noFill/>
        </p:spPr>
        <p:txBody>
          <a:bodyPr wrap="square" rtlCol="0">
            <a:spAutoFit/>
          </a:bodyPr>
          <a:lstStyle/>
          <a:p>
            <a:pPr algn="r"/>
            <a:r>
              <a:rPr lang="ja-JP" altLang="en-US" sz="1050" dirty="0" smtClean="0"/>
              <a:t>出典：</a:t>
            </a:r>
            <a:r>
              <a:rPr lang="ja-JP" altLang="ja-JP" sz="1050" dirty="0"/>
              <a:t>将来ビジョン・</a:t>
            </a:r>
            <a:r>
              <a:rPr lang="ja-JP" altLang="ja-JP" sz="1050" dirty="0" smtClean="0"/>
              <a:t>大阪に</a:t>
            </a:r>
            <a:r>
              <a:rPr lang="ja-JP" altLang="ja-JP" sz="1050" dirty="0"/>
              <a:t>関する調査</a:t>
            </a:r>
            <a:r>
              <a:rPr kumimoji="1" lang="ja-JP" altLang="en-US" sz="1050" dirty="0" smtClean="0"/>
              <a:t>（大阪府）</a:t>
            </a:r>
            <a:endParaRPr kumimoji="1" lang="ja-JP" altLang="en-US" sz="1050" dirty="0"/>
          </a:p>
        </p:txBody>
      </p:sp>
      <p:sp>
        <p:nvSpPr>
          <p:cNvPr id="20" name="テキスト ボックス 19"/>
          <p:cNvSpPr txBox="1"/>
          <p:nvPr/>
        </p:nvSpPr>
        <p:spPr>
          <a:xfrm>
            <a:off x="5326956" y="6276527"/>
            <a:ext cx="3780928" cy="253916"/>
          </a:xfrm>
          <a:prstGeom prst="rect">
            <a:avLst/>
          </a:prstGeom>
          <a:noFill/>
        </p:spPr>
        <p:txBody>
          <a:bodyPr wrap="square" rtlCol="0">
            <a:spAutoFit/>
          </a:bodyPr>
          <a:lstStyle/>
          <a:p>
            <a:pPr algn="r"/>
            <a:r>
              <a:rPr lang="ja-JP" altLang="en-US" sz="1050" dirty="0" smtClean="0"/>
              <a:t>出典</a:t>
            </a:r>
            <a:r>
              <a:rPr lang="ja-JP" altLang="en-US" sz="1050" dirty="0"/>
              <a:t>：平成</a:t>
            </a:r>
            <a:r>
              <a:rPr lang="en-US" altLang="ja-JP" sz="1050" dirty="0" smtClean="0"/>
              <a:t>29</a:t>
            </a:r>
            <a:r>
              <a:rPr lang="ja-JP" altLang="en-US" sz="1050" dirty="0" smtClean="0"/>
              <a:t>年度</a:t>
            </a:r>
            <a:r>
              <a:rPr lang="ja-JP" altLang="en-US" sz="1050" dirty="0"/>
              <a:t>　</a:t>
            </a:r>
            <a:r>
              <a:rPr lang="ja-JP" altLang="ja-JP" sz="1050" dirty="0" smtClean="0"/>
              <a:t>将来ビジョン</a:t>
            </a:r>
            <a:r>
              <a:rPr lang="ja-JP" altLang="ja-JP" sz="1050" dirty="0"/>
              <a:t>・</a:t>
            </a:r>
            <a:r>
              <a:rPr lang="ja-JP" altLang="ja-JP" sz="1050" dirty="0" smtClean="0"/>
              <a:t>大阪に</a:t>
            </a:r>
            <a:r>
              <a:rPr lang="ja-JP" altLang="ja-JP" sz="1050" dirty="0"/>
              <a:t>関する調査</a:t>
            </a:r>
            <a:r>
              <a:rPr kumimoji="1" lang="ja-JP" altLang="en-US" sz="1050" dirty="0" smtClean="0"/>
              <a:t>（大阪府）</a:t>
            </a:r>
            <a:endParaRPr kumimoji="1" lang="ja-JP" altLang="en-US" sz="1050" dirty="0"/>
          </a:p>
        </p:txBody>
      </p:sp>
      <p:sp>
        <p:nvSpPr>
          <p:cNvPr id="37" name="Rectangle 1"/>
          <p:cNvSpPr>
            <a:spLocks noChangeArrowheads="1"/>
          </p:cNvSpPr>
          <p:nvPr/>
        </p:nvSpPr>
        <p:spPr bwMode="auto">
          <a:xfrm>
            <a:off x="0" y="548728"/>
            <a:ext cx="9144000" cy="432000"/>
          </a:xfrm>
          <a:prstGeom prst="rect">
            <a:avLst/>
          </a:prstGeom>
          <a:noFill/>
          <a:ln>
            <a:noFill/>
          </a:ln>
          <a:effectLs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ctr" eaLnBrk="1" hangingPunct="1"/>
            <a:r>
              <a:rPr lang="ja-JP" altLang="en-US" sz="2000" b="1"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大阪がにぎわいのある楽しいまちだと思っている全国の人々の割合</a:t>
            </a:r>
          </a:p>
        </p:txBody>
      </p:sp>
      <p:sp>
        <p:nvSpPr>
          <p:cNvPr id="38" name="テキスト ボックス 37"/>
          <p:cNvSpPr txBox="1"/>
          <p:nvPr/>
        </p:nvSpPr>
        <p:spPr>
          <a:xfrm>
            <a:off x="207208" y="4221089"/>
            <a:ext cx="1021960" cy="259658"/>
          </a:xfrm>
          <a:prstGeom prst="rect">
            <a:avLst/>
          </a:prstGeom>
          <a:solidFill>
            <a:schemeClr val="accent1">
              <a:lumMod val="75000"/>
            </a:schemeClr>
          </a:solidFill>
          <a:ln>
            <a:noFill/>
          </a:ln>
        </p:spPr>
        <p:txBody>
          <a:bodyPr wrap="square" lIns="0" tIns="0" rIns="0" bIns="0" rtlCol="0" anchor="ctr" anchorCtr="0">
            <a:noAutofit/>
          </a:bodyPr>
          <a:lstStyle/>
          <a:p>
            <a:pPr algn="ctr"/>
            <a:r>
              <a:rPr kumimoji="1" lang="ja-JP" altLang="en-US" sz="1400" b="1" dirty="0" smtClean="0">
                <a:solidFill>
                  <a:schemeClr val="bg1"/>
                </a:solidFill>
                <a:latin typeface="Meiryo UI" panose="020B0604030504040204" pitchFamily="50" charset="-128"/>
                <a:ea typeface="Meiryo UI" panose="020B0604030504040204" pitchFamily="50" charset="-128"/>
              </a:rPr>
              <a:t>関連施策等</a:t>
            </a:r>
            <a:endParaRPr kumimoji="1" lang="ja-JP" altLang="en-US" sz="1400" b="1" dirty="0">
              <a:solidFill>
                <a:schemeClr val="bg1"/>
              </a:solidFill>
              <a:latin typeface="Meiryo UI" panose="020B0604030504040204" pitchFamily="50" charset="-128"/>
              <a:ea typeface="Meiryo UI" panose="020B0604030504040204" pitchFamily="50" charset="-128"/>
            </a:endParaRPr>
          </a:p>
        </p:txBody>
      </p:sp>
      <p:sp>
        <p:nvSpPr>
          <p:cNvPr id="39" name="テキスト ボックス 38"/>
          <p:cNvSpPr txBox="1"/>
          <p:nvPr/>
        </p:nvSpPr>
        <p:spPr>
          <a:xfrm>
            <a:off x="195363" y="1101744"/>
            <a:ext cx="1980728" cy="259658"/>
          </a:xfrm>
          <a:prstGeom prst="rect">
            <a:avLst/>
          </a:prstGeom>
          <a:solidFill>
            <a:schemeClr val="accent1">
              <a:lumMod val="75000"/>
            </a:schemeClr>
          </a:solidFill>
          <a:ln>
            <a:noFill/>
          </a:ln>
        </p:spPr>
        <p:txBody>
          <a:bodyPr wrap="square" lIns="0" tIns="0" rIns="0" bIns="0" rtlCol="0" anchor="ctr" anchorCtr="0">
            <a:noAutofit/>
          </a:bodyPr>
          <a:lstStyle/>
          <a:p>
            <a:pPr algn="ctr"/>
            <a:r>
              <a:rPr lang="ja-JP" altLang="en-US" sz="1400" b="1" dirty="0">
                <a:solidFill>
                  <a:schemeClr val="bg1"/>
                </a:solidFill>
                <a:latin typeface="Meiryo UI" panose="020B0604030504040204" pitchFamily="50" charset="-128"/>
                <a:ea typeface="Meiryo UI" panose="020B0604030504040204" pitchFamily="50" charset="-128"/>
              </a:rPr>
              <a:t>みんなで</a:t>
            </a:r>
            <a:r>
              <a:rPr lang="ja-JP" altLang="en-US" sz="1400" b="1" dirty="0" err="1">
                <a:solidFill>
                  <a:schemeClr val="bg1"/>
                </a:solidFill>
                <a:latin typeface="Meiryo UI" panose="020B0604030504040204" pitchFamily="50" charset="-128"/>
                <a:ea typeface="Meiryo UI" panose="020B0604030504040204" pitchFamily="50" charset="-128"/>
              </a:rPr>
              <a:t>めざ</a:t>
            </a:r>
            <a:r>
              <a:rPr lang="ja-JP" altLang="en-US" sz="1400" b="1" dirty="0">
                <a:solidFill>
                  <a:schemeClr val="bg1"/>
                </a:solidFill>
                <a:latin typeface="Meiryo UI" panose="020B0604030504040204" pitchFamily="50" charset="-128"/>
                <a:ea typeface="Meiryo UI" panose="020B0604030504040204" pitchFamily="50" charset="-128"/>
              </a:rPr>
              <a:t>そう値の推移</a:t>
            </a:r>
          </a:p>
        </p:txBody>
      </p:sp>
      <p:sp>
        <p:nvSpPr>
          <p:cNvPr id="40" name="テキスト ボックス 39"/>
          <p:cNvSpPr txBox="1"/>
          <p:nvPr/>
        </p:nvSpPr>
        <p:spPr>
          <a:xfrm>
            <a:off x="4234502" y="1101744"/>
            <a:ext cx="1071736" cy="259658"/>
          </a:xfrm>
          <a:prstGeom prst="rect">
            <a:avLst/>
          </a:prstGeom>
          <a:solidFill>
            <a:schemeClr val="accent1">
              <a:lumMod val="75000"/>
            </a:schemeClr>
          </a:solidFill>
          <a:ln>
            <a:noFill/>
          </a:ln>
        </p:spPr>
        <p:txBody>
          <a:bodyPr wrap="square" lIns="0" tIns="0" rIns="0" bIns="0" rtlCol="0" anchor="ctr" anchorCtr="0">
            <a:noAutofit/>
          </a:bodyPr>
          <a:lstStyle/>
          <a:p>
            <a:pPr algn="ctr"/>
            <a:r>
              <a:rPr lang="ja-JP" altLang="en-US" sz="1400" b="1" dirty="0">
                <a:solidFill>
                  <a:schemeClr val="bg1"/>
                </a:solidFill>
                <a:latin typeface="Meiryo UI" panose="020B0604030504040204" pitchFamily="50" charset="-128"/>
                <a:ea typeface="Meiryo UI" panose="020B0604030504040204" pitchFamily="50" charset="-128"/>
              </a:rPr>
              <a:t>関係データ等</a:t>
            </a:r>
          </a:p>
        </p:txBody>
      </p:sp>
      <p:sp>
        <p:nvSpPr>
          <p:cNvPr id="17" name="Rectangle 1"/>
          <p:cNvSpPr>
            <a:spLocks noChangeArrowheads="1"/>
          </p:cNvSpPr>
          <p:nvPr/>
        </p:nvSpPr>
        <p:spPr bwMode="auto">
          <a:xfrm>
            <a:off x="0" y="1"/>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１</a:t>
            </a:r>
            <a:r>
              <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．国内外から多様な人々を惹きつける住まいと</a:t>
            </a:r>
            <a:r>
              <a:rPr lang="ja-JP" altLang="en-US"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都市の実現</a:t>
            </a:r>
            <a:endPar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3" name="グラフ 22"/>
          <p:cNvGraphicFramePr>
            <a:graphicFrameLocks/>
          </p:cNvGraphicFramePr>
          <p:nvPr>
            <p:extLst>
              <p:ext uri="{D42A27DB-BD31-4B8C-83A1-F6EECF244321}">
                <p14:modId xmlns:p14="http://schemas.microsoft.com/office/powerpoint/2010/main" val="2207131734"/>
              </p:ext>
            </p:extLst>
          </p:nvPr>
        </p:nvGraphicFramePr>
        <p:xfrm>
          <a:off x="195363" y="1626832"/>
          <a:ext cx="3512541" cy="21075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4" name="グラフ 23"/>
          <p:cNvGraphicFramePr>
            <a:graphicFrameLocks/>
          </p:cNvGraphicFramePr>
          <p:nvPr>
            <p:extLst>
              <p:ext uri="{D42A27DB-BD31-4B8C-83A1-F6EECF244321}">
                <p14:modId xmlns:p14="http://schemas.microsoft.com/office/powerpoint/2010/main" val="1015971431"/>
              </p:ext>
            </p:extLst>
          </p:nvPr>
        </p:nvGraphicFramePr>
        <p:xfrm>
          <a:off x="4427984" y="1666258"/>
          <a:ext cx="4105600" cy="246336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5" name="グラフ 24"/>
          <p:cNvGraphicFramePr>
            <a:graphicFrameLocks/>
          </p:cNvGraphicFramePr>
          <p:nvPr>
            <p:extLst>
              <p:ext uri="{D42A27DB-BD31-4B8C-83A1-F6EECF244321}">
                <p14:modId xmlns:p14="http://schemas.microsoft.com/office/powerpoint/2010/main" val="3925310333"/>
              </p:ext>
            </p:extLst>
          </p:nvPr>
        </p:nvGraphicFramePr>
        <p:xfrm>
          <a:off x="4543143" y="4221089"/>
          <a:ext cx="4038912" cy="2191508"/>
        </p:xfrm>
        <a:graphic>
          <a:graphicData uri="http://schemas.openxmlformats.org/drawingml/2006/chart">
            <c:chart xmlns:c="http://schemas.openxmlformats.org/drawingml/2006/chart" xmlns:r="http://schemas.openxmlformats.org/officeDocument/2006/relationships" r:id="rId5"/>
          </a:graphicData>
        </a:graphic>
      </p:graphicFrame>
      <p:sp>
        <p:nvSpPr>
          <p:cNvPr id="26" name="テキスト ボックス 25"/>
          <p:cNvSpPr txBox="1"/>
          <p:nvPr/>
        </p:nvSpPr>
        <p:spPr>
          <a:xfrm>
            <a:off x="4067944" y="4014453"/>
            <a:ext cx="4211067" cy="261610"/>
          </a:xfrm>
          <a:prstGeom prst="rect">
            <a:avLst/>
          </a:prstGeom>
          <a:noFill/>
        </p:spPr>
        <p:txBody>
          <a:bodyPr wrap="square" rtlCol="0">
            <a:spAutoFit/>
          </a:bodyPr>
          <a:lstStyle/>
          <a:p>
            <a:r>
              <a:rPr lang="ja-JP" altLang="en-US" sz="1100" dirty="0" smtClean="0"/>
              <a:t>■</a:t>
            </a:r>
            <a:r>
              <a:rPr lang="ja-JP" altLang="en-US" sz="1100" dirty="0"/>
              <a:t>選んだ</a:t>
            </a:r>
            <a:r>
              <a:rPr lang="ja-JP" altLang="en-US" sz="1100" dirty="0" smtClean="0"/>
              <a:t>理由（複数回答）</a:t>
            </a:r>
            <a:endParaRPr kumimoji="1" lang="ja-JP" altLang="en-US" sz="1100" dirty="0"/>
          </a:p>
        </p:txBody>
      </p:sp>
      <p:sp>
        <p:nvSpPr>
          <p:cNvPr id="18" name="テキスト ボックス 17"/>
          <p:cNvSpPr txBox="1"/>
          <p:nvPr/>
        </p:nvSpPr>
        <p:spPr>
          <a:xfrm>
            <a:off x="9828584" y="3843385"/>
            <a:ext cx="1080120" cy="369332"/>
          </a:xfrm>
          <a:prstGeom prst="rect">
            <a:avLst/>
          </a:prstGeom>
          <a:noFill/>
          <a:ln>
            <a:solidFill>
              <a:schemeClr val="tx1"/>
            </a:solidFill>
          </a:ln>
        </p:spPr>
        <p:txBody>
          <a:bodyPr wrap="square" rtlCol="0">
            <a:spAutoFit/>
          </a:bodyPr>
          <a:lstStyle/>
          <a:p>
            <a:pPr algn="ctr"/>
            <a:r>
              <a:rPr lang="ja-JP" altLang="en-US" b="1" dirty="0"/>
              <a:t>済</a:t>
            </a:r>
            <a:endParaRPr kumimoji="1" lang="ja-JP" altLang="en-US" b="1" dirty="0"/>
          </a:p>
        </p:txBody>
      </p:sp>
    </p:spTree>
    <p:extLst>
      <p:ext uri="{BB962C8B-B14F-4D97-AF65-F5344CB8AC3E}">
        <p14:creationId xmlns:p14="http://schemas.microsoft.com/office/powerpoint/2010/main" val="332842623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 8"/>
          <p:cNvGraphicFramePr>
            <a:graphicFrameLocks noGrp="1"/>
          </p:cNvGraphicFramePr>
          <p:nvPr>
            <p:extLst>
              <p:ext uri="{D42A27DB-BD31-4B8C-83A1-F6EECF244321}">
                <p14:modId xmlns:p14="http://schemas.microsoft.com/office/powerpoint/2010/main" val="1275433375"/>
              </p:ext>
            </p:extLst>
          </p:nvPr>
        </p:nvGraphicFramePr>
        <p:xfrm>
          <a:off x="122671" y="647020"/>
          <a:ext cx="8898657" cy="1874520"/>
        </p:xfrm>
        <a:graphic>
          <a:graphicData uri="http://schemas.openxmlformats.org/drawingml/2006/table">
            <a:tbl>
              <a:tblPr firstRow="1" bandRow="1">
                <a:tableStyleId>{5C22544A-7EE6-4342-B048-85BDC9FD1C3A}</a:tableStyleId>
              </a:tblPr>
              <a:tblGrid>
                <a:gridCol w="2698204"/>
                <a:gridCol w="6200453"/>
              </a:tblGrid>
              <a:tr h="129064">
                <a:tc>
                  <a:txBody>
                    <a:bodyPr/>
                    <a:lstStyle/>
                    <a:p>
                      <a:pPr algn="ctr">
                        <a:lnSpc>
                          <a:spcPct val="100000"/>
                        </a:lnSpc>
                        <a:spcBef>
                          <a:spcPts val="0"/>
                        </a:spcBef>
                        <a:spcAft>
                          <a:spcPts val="0"/>
                        </a:spcAft>
                      </a:pPr>
                      <a:r>
                        <a:rPr kumimoji="1" lang="ja-JP" altLang="en-US" sz="1050" u="none" dirty="0" smtClean="0">
                          <a:latin typeface="HGPｺﾞｼｯｸM" panose="020B0600000000000000" pitchFamily="50" charset="-128"/>
                          <a:ea typeface="HGPｺﾞｼｯｸM" panose="020B0600000000000000" pitchFamily="50" charset="-128"/>
                        </a:rPr>
                        <a:t>施策の方向性</a:t>
                      </a:r>
                      <a:endParaRPr kumimoji="1" lang="ja-JP" altLang="en-US" sz="1050" u="none" dirty="0">
                        <a:latin typeface="HGPｺﾞｼｯｸM" panose="020B0600000000000000" pitchFamily="50" charset="-128"/>
                        <a:ea typeface="HGPｺﾞｼｯｸM" panose="020B0600000000000000" pitchFamily="50" charset="-128"/>
                      </a:endParaRPr>
                    </a:p>
                  </a:txBody>
                  <a:tcPr marL="84406" marR="84406"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lnSpc>
                          <a:spcPct val="100000"/>
                        </a:lnSpc>
                        <a:spcBef>
                          <a:spcPts val="0"/>
                        </a:spcBef>
                        <a:spcAft>
                          <a:spcPts val="0"/>
                        </a:spcAft>
                      </a:pPr>
                      <a:r>
                        <a:rPr kumimoji="1" lang="ja-JP" altLang="en-US" sz="1050" u="none" dirty="0" smtClean="0">
                          <a:latin typeface="HGPｺﾞｼｯｸM" panose="020B0600000000000000" pitchFamily="50" charset="-128"/>
                          <a:ea typeface="HGPｺﾞｼｯｸM" panose="020B0600000000000000" pitchFamily="50" charset="-128"/>
                        </a:rPr>
                        <a:t>進捗状況（平成</a:t>
                      </a:r>
                      <a:r>
                        <a:rPr kumimoji="1" lang="en-US" altLang="ja-JP" sz="1050" u="none" dirty="0" smtClean="0">
                          <a:latin typeface="HGPｺﾞｼｯｸM" panose="020B0600000000000000" pitchFamily="50" charset="-128"/>
                          <a:ea typeface="HGPｺﾞｼｯｸM" panose="020B0600000000000000" pitchFamily="50" charset="-128"/>
                        </a:rPr>
                        <a:t>28</a:t>
                      </a:r>
                      <a:r>
                        <a:rPr kumimoji="1" lang="ja-JP" altLang="en-US" sz="1050" u="none" dirty="0" smtClean="0">
                          <a:latin typeface="HGPｺﾞｼｯｸM" panose="020B0600000000000000" pitchFamily="50" charset="-128"/>
                          <a:ea typeface="HGPｺﾞｼｯｸM" panose="020B0600000000000000" pitchFamily="50" charset="-128"/>
                        </a:rPr>
                        <a:t>年度～）</a:t>
                      </a:r>
                      <a:endParaRPr kumimoji="1" lang="ja-JP" altLang="en-US" sz="1050" u="none" dirty="0">
                        <a:latin typeface="HGPｺﾞｼｯｸM" panose="020B0600000000000000" pitchFamily="50" charset="-128"/>
                        <a:ea typeface="HGPｺﾞｼｯｸM" panose="020B0600000000000000" pitchFamily="50" charset="-128"/>
                      </a:endParaRPr>
                    </a:p>
                  </a:txBody>
                  <a:tcPr marL="84406" marR="84406" anchor="ctr">
                    <a:lnL w="12700" cmpd="sng">
                      <a:noFill/>
                    </a:lnL>
                    <a:lnR w="12700" cmpd="sng">
                      <a:noFill/>
                    </a:lnR>
                    <a:lnT w="12700" cmpd="sng">
                      <a:noFill/>
                    </a:lnT>
                    <a:lnB w="38100" cmpd="sng">
                      <a:noFill/>
                    </a:lnB>
                    <a:lnTlToBr w="12700" cmpd="sng">
                      <a:noFill/>
                      <a:prstDash val="solid"/>
                    </a:lnTlToBr>
                    <a:lnBlToTr w="12700" cmpd="sng">
                      <a:noFill/>
                      <a:prstDash val="solid"/>
                    </a:lnBlToTr>
                  </a:tcPr>
                </a:tc>
              </a:tr>
              <a:tr h="324604">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b="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「グランドデザイン・大阪都市圏」の推進</a:t>
                      </a:r>
                      <a:endParaRPr kumimoji="1" lang="en-US" altLang="ja-JP" sz="1050" b="0" u="none"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38100" cmpd="sng">
                      <a:noFill/>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再掲）都市間連携の強化や大胆な土地利用転換を行い、民間主導により人・モノ・情報・投資を呼び込める、府域全体の都市空間創造に向けた大きな方向性を示す「グランドデザイン・大阪都市圏」を策定（</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H28.12</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38100" cmpd="sng">
                      <a:noFill/>
                    </a:lnT>
                    <a:lnB w="12700" cap="flat" cmpd="sng" algn="ctr">
                      <a:noFill/>
                      <a:prstDash val="dash"/>
                      <a:round/>
                      <a:headEnd type="none" w="med" len="med"/>
                      <a:tailEnd type="none" w="med" len="med"/>
                    </a:lnB>
                    <a:lnTlToBr w="12700" cmpd="sng">
                      <a:noFill/>
                      <a:prstDash val="solid"/>
                    </a:lnTlToBr>
                    <a:lnBlToTr w="12700" cmpd="sng">
                      <a:noFill/>
                      <a:prstDash val="solid"/>
                    </a:lnBlToTr>
                  </a:tcPr>
                </a:tc>
              </a:tr>
              <a:tr h="800100">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○「広域連携型都市構造」を踏まえた都市空　　　　間創造</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r>
                        <a:rPr kumimoji="1" lang="ja-JP" altLang="en-US" sz="1050"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（再掲）淀川沿いのまちづくり団体等が自由に意見交換を行う「淀川沿川まちづくりプラットフォーム」を設置（</a:t>
                      </a:r>
                      <a:r>
                        <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H29.8</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）。このプラットフォームにおいて、国、市町、民間団体等と連携し、民間主導のまちづくりに向けた取組みを推進。</a:t>
                      </a:r>
                    </a:p>
                    <a:p>
                      <a:pPr marL="92075" indent="-92075" algn="l">
                        <a:lnSpc>
                          <a:spcPct val="100000"/>
                        </a:lnSpc>
                        <a:spcBef>
                          <a:spcPts val="0"/>
                        </a:spcBef>
                        <a:spcAft>
                          <a:spcPts val="0"/>
                        </a:spcAft>
                      </a:pPr>
                      <a:r>
                        <a:rPr kumimoji="1" lang="ja-JP" altLang="en-US" sz="1050" u="none"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（再掲）「淀川沿川まちづくり船出の会」において、「淀川沿川まちづくりプラットフォーム」でとりまとめた「淀川沿川広域連携型まちづくり戦略」を発表（</a:t>
                      </a:r>
                      <a:r>
                        <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H30.3</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a:t>
                      </a: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・（再掲）</a:t>
                      </a: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大阪府景観審議会による「大阪府の景観形成のあり方について」答申（</a:t>
                      </a:r>
                      <a:r>
                        <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H29.12</a:t>
                      </a: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）を受け、「都市景観ビジョン・大阪」を平成</a:t>
                      </a:r>
                      <a:r>
                        <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29</a:t>
                      </a: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年度内に策定（</a:t>
                      </a:r>
                      <a:r>
                        <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H29.1</a:t>
                      </a: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r>
            </a:tbl>
          </a:graphicData>
        </a:graphic>
      </p:graphicFrame>
      <p:sp>
        <p:nvSpPr>
          <p:cNvPr id="7" name="スライド番号プレースホルダー 3"/>
          <p:cNvSpPr>
            <a:spLocks noGrp="1"/>
          </p:cNvSpPr>
          <p:nvPr>
            <p:ph type="sldNum" sz="quarter" idx="12"/>
          </p:nvPr>
        </p:nvSpPr>
        <p:spPr>
          <a:xfrm>
            <a:off x="8368281" y="6597352"/>
            <a:ext cx="775471" cy="270321"/>
          </a:xfrm>
        </p:spPr>
        <p:txBody>
          <a:bodyPr/>
          <a:lstStyle/>
          <a:p>
            <a:fld id="{6C81B660-91B5-4B89-8AE3-65DE466522A0}" type="slidenum">
              <a:rPr kumimoji="1" lang="ja-JP" altLang="en-US"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60</a:t>
            </a:fld>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Rectangle 1"/>
          <p:cNvSpPr>
            <a:spLocks noChangeArrowheads="1"/>
          </p:cNvSpPr>
          <p:nvPr/>
        </p:nvSpPr>
        <p:spPr bwMode="auto">
          <a:xfrm>
            <a:off x="0" y="1"/>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１．大阪らしいストック・ポテンシャルを活かした魅力ある都市空間の形成</a:t>
            </a:r>
            <a:endPar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60934230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 8"/>
          <p:cNvGraphicFramePr>
            <a:graphicFrameLocks noGrp="1"/>
          </p:cNvGraphicFramePr>
          <p:nvPr>
            <p:extLst>
              <p:ext uri="{D42A27DB-BD31-4B8C-83A1-F6EECF244321}">
                <p14:modId xmlns:p14="http://schemas.microsoft.com/office/powerpoint/2010/main" val="3620245126"/>
              </p:ext>
            </p:extLst>
          </p:nvPr>
        </p:nvGraphicFramePr>
        <p:xfrm>
          <a:off x="122671" y="647020"/>
          <a:ext cx="8898657" cy="1943100"/>
        </p:xfrm>
        <a:graphic>
          <a:graphicData uri="http://schemas.openxmlformats.org/drawingml/2006/table">
            <a:tbl>
              <a:tblPr firstRow="1" bandRow="1">
                <a:tableStyleId>{5C22544A-7EE6-4342-B048-85BDC9FD1C3A}</a:tableStyleId>
              </a:tblPr>
              <a:tblGrid>
                <a:gridCol w="2698204"/>
                <a:gridCol w="6200453"/>
              </a:tblGrid>
              <a:tr h="129064">
                <a:tc>
                  <a:txBody>
                    <a:bodyPr/>
                    <a:lstStyle/>
                    <a:p>
                      <a:pPr algn="ctr">
                        <a:lnSpc>
                          <a:spcPct val="100000"/>
                        </a:lnSpc>
                        <a:spcBef>
                          <a:spcPts val="0"/>
                        </a:spcBef>
                        <a:spcAft>
                          <a:spcPts val="0"/>
                        </a:spcAft>
                      </a:pPr>
                      <a:r>
                        <a:rPr kumimoji="1" lang="ja-JP" altLang="en-US" sz="1050" u="none" dirty="0" smtClean="0">
                          <a:latin typeface="HGPｺﾞｼｯｸM" panose="020B0600000000000000" pitchFamily="50" charset="-128"/>
                          <a:ea typeface="HGPｺﾞｼｯｸM" panose="020B0600000000000000" pitchFamily="50" charset="-128"/>
                        </a:rPr>
                        <a:t>施策の方向性</a:t>
                      </a:r>
                      <a:endParaRPr kumimoji="1" lang="ja-JP" altLang="en-US" sz="1050" u="none" dirty="0">
                        <a:latin typeface="HGPｺﾞｼｯｸM" panose="020B0600000000000000" pitchFamily="50" charset="-128"/>
                        <a:ea typeface="HGPｺﾞｼｯｸM" panose="020B0600000000000000" pitchFamily="50" charset="-128"/>
                      </a:endParaRPr>
                    </a:p>
                  </a:txBody>
                  <a:tcPr marL="84406" marR="84406"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lnSpc>
                          <a:spcPct val="100000"/>
                        </a:lnSpc>
                        <a:spcBef>
                          <a:spcPts val="0"/>
                        </a:spcBef>
                        <a:spcAft>
                          <a:spcPts val="0"/>
                        </a:spcAft>
                      </a:pPr>
                      <a:r>
                        <a:rPr kumimoji="1" lang="ja-JP" altLang="en-US" sz="1050" u="none" dirty="0" smtClean="0">
                          <a:latin typeface="HGPｺﾞｼｯｸM" panose="020B0600000000000000" pitchFamily="50" charset="-128"/>
                          <a:ea typeface="HGPｺﾞｼｯｸM" panose="020B0600000000000000" pitchFamily="50" charset="-128"/>
                        </a:rPr>
                        <a:t>進捗状況（平成</a:t>
                      </a:r>
                      <a:r>
                        <a:rPr kumimoji="1" lang="en-US" altLang="ja-JP" sz="1050" u="none" dirty="0" smtClean="0">
                          <a:latin typeface="HGPｺﾞｼｯｸM" panose="020B0600000000000000" pitchFamily="50" charset="-128"/>
                          <a:ea typeface="HGPｺﾞｼｯｸM" panose="020B0600000000000000" pitchFamily="50" charset="-128"/>
                        </a:rPr>
                        <a:t>28</a:t>
                      </a:r>
                      <a:r>
                        <a:rPr kumimoji="1" lang="ja-JP" altLang="en-US" sz="1050" u="none" dirty="0" smtClean="0">
                          <a:latin typeface="HGPｺﾞｼｯｸM" panose="020B0600000000000000" pitchFamily="50" charset="-128"/>
                          <a:ea typeface="HGPｺﾞｼｯｸM" panose="020B0600000000000000" pitchFamily="50" charset="-128"/>
                        </a:rPr>
                        <a:t>年度～）</a:t>
                      </a:r>
                      <a:endParaRPr kumimoji="1" lang="ja-JP" altLang="en-US" sz="1050" u="none" dirty="0">
                        <a:latin typeface="HGPｺﾞｼｯｸM" panose="020B0600000000000000" pitchFamily="50" charset="-128"/>
                        <a:ea typeface="HGPｺﾞｼｯｸM" panose="020B0600000000000000" pitchFamily="50" charset="-128"/>
                      </a:endParaRPr>
                    </a:p>
                  </a:txBody>
                  <a:tcPr marL="84406" marR="84406" anchor="ctr">
                    <a:lnL w="12700" cmpd="sng">
                      <a:noFill/>
                    </a:lnL>
                    <a:lnR w="12700" cmpd="sng">
                      <a:noFill/>
                    </a:lnR>
                    <a:lnT w="12700" cmpd="sng">
                      <a:noFill/>
                    </a:lnT>
                    <a:lnB w="38100" cmpd="sng">
                      <a:noFill/>
                    </a:lnB>
                    <a:lnTlToBr w="12700" cmpd="sng">
                      <a:noFill/>
                      <a:prstDash val="solid"/>
                    </a:lnTlToBr>
                    <a:lnBlToTr w="12700" cmpd="sng">
                      <a:noFill/>
                      <a:prstDash val="solid"/>
                    </a:lnBlToTr>
                  </a:tcPr>
                </a:tc>
              </a:tr>
              <a:tr h="324604">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b="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大阪の住まう魅力の情報発信</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○くらしに関する支援・情報等をパッケージで提供し、大阪への移住や定住を促進</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00000"/>
                        </a:lnSpc>
                        <a:spcBef>
                          <a:spcPts val="0"/>
                        </a:spcBef>
                        <a:spcAft>
                          <a:spcPts val="0"/>
                        </a:spcAft>
                        <a:buClrTx/>
                        <a:buSzTx/>
                        <a:buFontTx/>
                        <a:buNone/>
                        <a:tabLst/>
                        <a:defRPr/>
                      </a:pPr>
                      <a:endParaRPr kumimoji="1" lang="en-US" altLang="ja-JP" sz="1050" b="0" u="none"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38100" cmpd="sng">
                      <a:noFill/>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パナソニックセンター大阪の協力のもと、</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移住・定住イベントを開催し、市町村の魅力を中心に、「仕事」や「住まい」の情報を発信</a:t>
                      </a:r>
                    </a:p>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・府ＨＰや全国移住ナビにおいて、「仕事」や「住まい」なの移住関連情報を発信</a:t>
                      </a:r>
                    </a:p>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・移住定住関連雑誌の無料掲載などにより、府内市町村のイベント情報などを発信</a:t>
                      </a: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ct val="100000"/>
                        </a:lnSpc>
                        <a:spcBef>
                          <a:spcPts val="0"/>
                        </a:spcBef>
                        <a:spcAft>
                          <a:spcPts val="0"/>
                        </a:spcAft>
                      </a:pPr>
                      <a:r>
                        <a:rPr kumimoji="1" lang="ja-JP" altLang="en-US" sz="1050"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国主催の地域の魅力発信イベントへの出展（大阪産（もん）事業者等との連携）</a:t>
                      </a:r>
                      <a:endParaRPr kumimoji="1" lang="en-US" altLang="ja-JP" sz="1050" u="none" kern="1200" baseline="0" dirty="0" smtClean="0">
                        <a:solidFill>
                          <a:srgbClr val="FF0000"/>
                        </a:solidFill>
                        <a:effectLst/>
                        <a:latin typeface="HGPｺﾞｼｯｸM" panose="020B0600000000000000" pitchFamily="50" charset="-128"/>
                        <a:ea typeface="HGPｺﾞｼｯｸM" panose="020B0600000000000000" pitchFamily="50" charset="-128"/>
                        <a:cs typeface="+mn-cs"/>
                      </a:endParaRPr>
                    </a:p>
                    <a:p>
                      <a:pPr marL="92075" indent="-92075" algn="l">
                        <a:lnSpc>
                          <a:spcPct val="100000"/>
                        </a:lnSpc>
                        <a:spcBef>
                          <a:spcPts val="0"/>
                        </a:spcBef>
                        <a:spcAft>
                          <a:spcPts val="0"/>
                        </a:spcAft>
                      </a:pPr>
                      <a:r>
                        <a:rPr kumimoji="1" lang="ja-JP" altLang="en-US" sz="1050" u="none"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パナソニックセンター大阪、市町村（富田林市、豊能町、岬町）と連携して、魅力発信映像・小冊子を作成</a:t>
                      </a:r>
                    </a:p>
                    <a:p>
                      <a:pPr marL="92075" indent="-92075" algn="l">
                        <a:lnSpc>
                          <a:spcPct val="100000"/>
                        </a:lnSpc>
                        <a:spcBef>
                          <a:spcPts val="0"/>
                        </a:spcBef>
                        <a:spcAft>
                          <a:spcPts val="0"/>
                        </a:spcAft>
                      </a:pPr>
                      <a:endPar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・（再掲）「</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Osaka</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あんしん住まい推進協議会」の</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HP</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と「あんぜん・あんしん賃貸検索システム」により、住まいに関する相談先や高齢者や</a:t>
                      </a:r>
                      <a:r>
                        <a:rPr kumimoji="1" lang="ja-JP" altLang="en-US" sz="1050" kern="1200" baseline="0" dirty="0" err="1" smtClean="0">
                          <a:solidFill>
                            <a:schemeClr val="tx1"/>
                          </a:solidFill>
                          <a:effectLst/>
                          <a:latin typeface="HGPｺﾞｼｯｸM" panose="020B0600000000000000" pitchFamily="50" charset="-128"/>
                          <a:ea typeface="HGPｺﾞｼｯｸM" panose="020B0600000000000000" pitchFamily="50" charset="-128"/>
                          <a:cs typeface="+mn-cs"/>
                        </a:rPr>
                        <a:t>障がい</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者の相談先などの検索や、公営住宅の募集情報、サービス付き高齢者向け住宅など様々な情報発信を実施</a:t>
                      </a:r>
                    </a:p>
                  </a:txBody>
                  <a:tcPr marL="84406" marR="84406">
                    <a:lnL w="12700" cmpd="sng">
                      <a:noFill/>
                    </a:lnL>
                    <a:lnR w="12700" cmpd="sng">
                      <a:noFill/>
                    </a:lnR>
                    <a:lnT w="38100" cmpd="sng">
                      <a:noFill/>
                    </a:lnT>
                    <a:lnB w="12700" cap="flat" cmpd="sng" algn="ctr">
                      <a:noFill/>
                      <a:prstDash val="dash"/>
                      <a:round/>
                      <a:headEnd type="none" w="med" len="med"/>
                      <a:tailEnd type="none" w="med" len="med"/>
                    </a:lnB>
                    <a:lnTlToBr w="12700" cmpd="sng">
                      <a:noFill/>
                      <a:prstDash val="solid"/>
                    </a:lnTlToBr>
                    <a:lnBlToTr w="12700" cmpd="sng">
                      <a:noFill/>
                      <a:prstDash val="solid"/>
                    </a:lnBlToTr>
                  </a:tcPr>
                </a:tc>
              </a:tr>
            </a:tbl>
          </a:graphicData>
        </a:graphic>
      </p:graphicFrame>
      <p:sp>
        <p:nvSpPr>
          <p:cNvPr id="7" name="スライド番号プレースホルダー 3"/>
          <p:cNvSpPr>
            <a:spLocks noGrp="1"/>
          </p:cNvSpPr>
          <p:nvPr>
            <p:ph type="sldNum" sz="quarter" idx="12"/>
          </p:nvPr>
        </p:nvSpPr>
        <p:spPr>
          <a:xfrm>
            <a:off x="8368281" y="6597352"/>
            <a:ext cx="775471" cy="270321"/>
          </a:xfrm>
        </p:spPr>
        <p:txBody>
          <a:bodyPr/>
          <a:lstStyle/>
          <a:p>
            <a:fld id="{6C81B660-91B5-4B89-8AE3-65DE466522A0}" type="slidenum">
              <a:rPr kumimoji="1" lang="ja-JP" altLang="en-US"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61</a:t>
            </a:fld>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Rectangle 1"/>
          <p:cNvSpPr>
            <a:spLocks noChangeArrowheads="1"/>
          </p:cNvSpPr>
          <p:nvPr/>
        </p:nvSpPr>
        <p:spPr bwMode="auto">
          <a:xfrm>
            <a:off x="0" y="1"/>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大阪に住まう魅力の情報発信による若年・子育て世代の移住や定住の促進</a:t>
            </a:r>
          </a:p>
        </p:txBody>
      </p:sp>
    </p:spTree>
    <p:extLst>
      <p:ext uri="{BB962C8B-B14F-4D97-AF65-F5344CB8AC3E}">
        <p14:creationId xmlns:p14="http://schemas.microsoft.com/office/powerpoint/2010/main" val="73623627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 8"/>
          <p:cNvGraphicFramePr>
            <a:graphicFrameLocks noGrp="1"/>
          </p:cNvGraphicFramePr>
          <p:nvPr>
            <p:extLst>
              <p:ext uri="{D42A27DB-BD31-4B8C-83A1-F6EECF244321}">
                <p14:modId xmlns:p14="http://schemas.microsoft.com/office/powerpoint/2010/main" val="1055323829"/>
              </p:ext>
            </p:extLst>
          </p:nvPr>
        </p:nvGraphicFramePr>
        <p:xfrm>
          <a:off x="122671" y="647020"/>
          <a:ext cx="8898657" cy="4023360"/>
        </p:xfrm>
        <a:graphic>
          <a:graphicData uri="http://schemas.openxmlformats.org/drawingml/2006/table">
            <a:tbl>
              <a:tblPr firstRow="1" bandRow="1">
                <a:tableStyleId>{5C22544A-7EE6-4342-B048-85BDC9FD1C3A}</a:tableStyleId>
              </a:tblPr>
              <a:tblGrid>
                <a:gridCol w="2698204"/>
                <a:gridCol w="6200453"/>
              </a:tblGrid>
              <a:tr h="129064">
                <a:tc>
                  <a:txBody>
                    <a:bodyPr/>
                    <a:lstStyle/>
                    <a:p>
                      <a:pPr algn="ctr">
                        <a:lnSpc>
                          <a:spcPct val="100000"/>
                        </a:lnSpc>
                        <a:spcBef>
                          <a:spcPts val="0"/>
                        </a:spcBef>
                        <a:spcAft>
                          <a:spcPts val="0"/>
                        </a:spcAft>
                      </a:pPr>
                      <a:r>
                        <a:rPr kumimoji="1" lang="ja-JP" altLang="en-US" sz="1050" u="none" dirty="0" smtClean="0">
                          <a:latin typeface="HGPｺﾞｼｯｸM" panose="020B0600000000000000" pitchFamily="50" charset="-128"/>
                          <a:ea typeface="HGPｺﾞｼｯｸM" panose="020B0600000000000000" pitchFamily="50" charset="-128"/>
                        </a:rPr>
                        <a:t>施策の方向性</a:t>
                      </a:r>
                      <a:endParaRPr kumimoji="1" lang="ja-JP" altLang="en-US" sz="1050" u="none" dirty="0">
                        <a:latin typeface="HGPｺﾞｼｯｸM" panose="020B0600000000000000" pitchFamily="50" charset="-128"/>
                        <a:ea typeface="HGPｺﾞｼｯｸM" panose="020B0600000000000000" pitchFamily="50" charset="-128"/>
                      </a:endParaRPr>
                    </a:p>
                  </a:txBody>
                  <a:tcPr marL="84406" marR="84406"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lnSpc>
                          <a:spcPct val="100000"/>
                        </a:lnSpc>
                        <a:spcBef>
                          <a:spcPts val="0"/>
                        </a:spcBef>
                        <a:spcAft>
                          <a:spcPts val="0"/>
                        </a:spcAft>
                      </a:pPr>
                      <a:r>
                        <a:rPr kumimoji="1" lang="ja-JP" altLang="en-US" sz="1050" u="none" dirty="0" smtClean="0">
                          <a:latin typeface="HGPｺﾞｼｯｸM" panose="020B0600000000000000" pitchFamily="50" charset="-128"/>
                          <a:ea typeface="HGPｺﾞｼｯｸM" panose="020B0600000000000000" pitchFamily="50" charset="-128"/>
                        </a:rPr>
                        <a:t>進捗状況（平成</a:t>
                      </a:r>
                      <a:r>
                        <a:rPr kumimoji="1" lang="en-US" altLang="ja-JP" sz="1050" u="none" dirty="0" smtClean="0">
                          <a:latin typeface="HGPｺﾞｼｯｸM" panose="020B0600000000000000" pitchFamily="50" charset="-128"/>
                          <a:ea typeface="HGPｺﾞｼｯｸM" panose="020B0600000000000000" pitchFamily="50" charset="-128"/>
                        </a:rPr>
                        <a:t>28</a:t>
                      </a:r>
                      <a:r>
                        <a:rPr kumimoji="1" lang="ja-JP" altLang="en-US" sz="1050" u="none" dirty="0" smtClean="0">
                          <a:latin typeface="HGPｺﾞｼｯｸM" panose="020B0600000000000000" pitchFamily="50" charset="-128"/>
                          <a:ea typeface="HGPｺﾞｼｯｸM" panose="020B0600000000000000" pitchFamily="50" charset="-128"/>
                        </a:rPr>
                        <a:t>年度～）</a:t>
                      </a:r>
                      <a:endParaRPr kumimoji="1" lang="ja-JP" altLang="en-US" sz="1050" u="none" dirty="0">
                        <a:latin typeface="HGPｺﾞｼｯｸM" panose="020B0600000000000000" pitchFamily="50" charset="-128"/>
                        <a:ea typeface="HGPｺﾞｼｯｸM" panose="020B0600000000000000" pitchFamily="50" charset="-128"/>
                      </a:endParaRPr>
                    </a:p>
                  </a:txBody>
                  <a:tcPr marL="84406" marR="84406" anchor="ctr">
                    <a:lnL w="12700" cmpd="sng">
                      <a:noFill/>
                    </a:lnL>
                    <a:lnR w="12700" cmpd="sng">
                      <a:noFill/>
                    </a:lnR>
                    <a:lnT w="12700" cmpd="sng">
                      <a:noFill/>
                    </a:lnT>
                    <a:lnB w="38100" cmpd="sng">
                      <a:noFill/>
                    </a:lnB>
                    <a:lnTlToBr w="12700" cmpd="sng">
                      <a:noFill/>
                      <a:prstDash val="solid"/>
                    </a:lnTlToBr>
                    <a:lnBlToTr w="12700" cmpd="sng">
                      <a:noFill/>
                      <a:prstDash val="solid"/>
                    </a:lnBlToTr>
                  </a:tcPr>
                </a:tc>
              </a:tr>
              <a:tr h="324604">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b="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○中古住宅流通・リフォーム市場の活性化・環境整備</a:t>
                      </a: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b="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○民間主導による「リノベーションまちづくり」</a:t>
                      </a:r>
                      <a:endParaRPr kumimoji="1" lang="en-US" altLang="ja-JP" sz="1050" b="0" u="none"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38100" cmpd="sng">
                      <a:noFill/>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再掲</a:t>
                      </a:r>
                      <a:r>
                        <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「大阪の住まい活性化フォーラム」と連携し、以下の取組みを実施</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参画団体で空き家・住まいの相談窓口を設置し、空家等所有者の相談に対応するとともに、同フォーラムの　　　</a:t>
                      </a:r>
                      <a:endParaRPr kumimoji="1" lang="en-US" altLang="ja-JP"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en-US" altLang="ja-JP"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HP</a:t>
                      </a: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において、中古住宅・リフォームに係る一元的な情報を発信</a:t>
                      </a:r>
                      <a:endParaRPr kumimoji="1" lang="en-US" altLang="ja-JP" sz="1050" u="none" strike="sngStrike"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再掲</a:t>
                      </a:r>
                      <a:r>
                        <a:rPr kumimoji="1" lang="en-US" altLang="ja-JP"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大阪府空家等対策市町村連携協議会等を通じた働きかけにより、</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リノベーションまちづくりに取り組む地域が、３地区から６地区に増加。</a:t>
                      </a: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再掲</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モデル地区（岬町深日地区や寝屋川市ふるさとリーサム地区）で空家リノベーション事業化を目指した事業者とのマッチング支援を実施。また、大阪市東成区で空家所有者や利用希望者を対象にしたリノベーションまちづくりセミナーを開催（</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H29.11</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太子町で竹内街道の空家利活用を考えるワークショップを開（</a:t>
                      </a:r>
                      <a:r>
                        <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H30.3</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a:t>
                      </a:r>
                      <a:r>
                        <a:rPr kumimoji="1" lang="ja-JP" altLang="en-US" sz="1050"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a:t>
                      </a:r>
                    </a:p>
                  </a:txBody>
                  <a:tcPr marL="84406" marR="84406">
                    <a:lnL w="12700" cmpd="sng">
                      <a:noFill/>
                    </a:lnL>
                    <a:lnR w="12700" cmpd="sng">
                      <a:noFill/>
                    </a:lnR>
                    <a:lnT w="38100" cmpd="sng">
                      <a:noFill/>
                    </a:lnT>
                    <a:lnB w="12700" cap="flat" cmpd="sng" algn="ctr">
                      <a:noFill/>
                      <a:prstDash val="dash"/>
                      <a:round/>
                      <a:headEnd type="none" w="med" len="med"/>
                      <a:tailEnd type="none" w="med" len="med"/>
                    </a:lnB>
                    <a:lnTlToBr w="12700" cmpd="sng">
                      <a:noFill/>
                      <a:prstDash val="solid"/>
                    </a:lnTlToBr>
                    <a:lnBlToTr w="12700" cmpd="sng">
                      <a:noFill/>
                      <a:prstDash val="solid"/>
                    </a:lnBlToTr>
                  </a:tcPr>
                </a:tc>
              </a:tr>
              <a:tr h="800100">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○「大阪版・空家バンク」の設置</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再掲</a:t>
                      </a:r>
                      <a:r>
                        <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新たな市町の空家バンクの設置の促進</a:t>
                      </a:r>
                      <a:r>
                        <a:rPr kumimoji="1" lang="en-US" altLang="ja-JP" sz="1050" kern="1200" dirty="0" smtClean="0">
                          <a:solidFill>
                            <a:srgbClr val="FF0000"/>
                          </a:solidFill>
                          <a:effectLst/>
                          <a:latin typeface="HGPｺﾞｼｯｸM" panose="020B0600000000000000" pitchFamily="50" charset="-128"/>
                          <a:ea typeface="HGPｺﾞｼｯｸM" panose="020B0600000000000000" pitchFamily="50" charset="-128"/>
                          <a:cs typeface="+mn-cs"/>
                        </a:rPr>
                        <a:t>【</a:t>
                      </a:r>
                      <a:r>
                        <a:rPr kumimoji="1" lang="ja-JP" altLang="en-US" sz="1050" u="sng" kern="1200" dirty="0" smtClean="0">
                          <a:solidFill>
                            <a:srgbClr val="FF0000"/>
                          </a:solidFill>
                          <a:effectLst/>
                          <a:latin typeface="HGPｺﾞｼｯｸM" panose="020B0600000000000000" pitchFamily="50" charset="-128"/>
                          <a:ea typeface="HGPｺﾞｼｯｸM" panose="020B0600000000000000" pitchFamily="50" charset="-128"/>
                          <a:cs typeface="+mn-cs"/>
                        </a:rPr>
                        <a:t>空家バンク設置市町村数：１</a:t>
                      </a:r>
                      <a:r>
                        <a:rPr kumimoji="1" lang="en-US" altLang="ja-JP" sz="1050" u="sng" kern="1200" dirty="0" smtClean="0">
                          <a:solidFill>
                            <a:srgbClr val="FF0000"/>
                          </a:solidFill>
                          <a:effectLst/>
                          <a:latin typeface="HGPｺﾞｼｯｸM" panose="020B0600000000000000" pitchFamily="50" charset="-128"/>
                          <a:ea typeface="HGPｺﾞｼｯｸM" panose="020B0600000000000000" pitchFamily="50" charset="-128"/>
                          <a:cs typeface="+mn-cs"/>
                        </a:rPr>
                        <a:t>7</a:t>
                      </a:r>
                      <a:r>
                        <a:rPr kumimoji="1" lang="ja-JP" altLang="en-US" sz="1050" u="sng" kern="1200" dirty="0" smtClean="0">
                          <a:solidFill>
                            <a:srgbClr val="FF0000"/>
                          </a:solidFill>
                          <a:effectLst/>
                          <a:latin typeface="HGPｺﾞｼｯｸM" panose="020B0600000000000000" pitchFamily="50" charset="-128"/>
                          <a:ea typeface="HGPｺﾞｼｯｸM" panose="020B0600000000000000" pitchFamily="50" charset="-128"/>
                          <a:cs typeface="+mn-cs"/>
                        </a:rPr>
                        <a:t>市町村</a:t>
                      </a:r>
                      <a:r>
                        <a:rPr kumimoji="1" lang="en-US" altLang="ja-JP" sz="1050" kern="1200" dirty="0" smtClean="0">
                          <a:solidFill>
                            <a:srgbClr val="FF0000"/>
                          </a:solidFill>
                          <a:effectLst/>
                          <a:latin typeface="HGPｺﾞｼｯｸM" panose="020B0600000000000000" pitchFamily="50" charset="-128"/>
                          <a:ea typeface="HGPｺﾞｼｯｸM" panose="020B0600000000000000" pitchFamily="50" charset="-128"/>
                          <a:cs typeface="+mn-cs"/>
                        </a:rPr>
                        <a:t>】</a:t>
                      </a:r>
                      <a:endParaRPr kumimoji="1" lang="ja-JP" altLang="en-US" sz="1050" kern="1200" baseline="0" dirty="0" smtClean="0">
                        <a:solidFill>
                          <a:srgbClr val="FF0000"/>
                        </a:solidFill>
                        <a:effectLst/>
                        <a:latin typeface="HGPｺﾞｼｯｸM" panose="020B0600000000000000" pitchFamily="50" charset="-128"/>
                        <a:ea typeface="HGPｺﾞｼｯｸM" panose="020B0600000000000000" pitchFamily="50" charset="-128"/>
                        <a:cs typeface="+mn-cs"/>
                      </a:endParaRPr>
                    </a:p>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・大阪版・空家バンクの普及啓発による活用促進</a:t>
                      </a: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r>
              <a:tr h="800100">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○特定空家等の適正管理や除却等の促進</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大阪弁護士会空家等対策プロジェクトチームにおいて、市町村が抱える困難事例の解決策の検討・共有を図る事例検討会を開催（</a:t>
                      </a:r>
                      <a:r>
                        <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H29.12</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a:t>
                      </a:r>
                      <a:endParaRPr kumimoji="1" lang="en-US" altLang="ja-JP" sz="1050" u="sng"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再掲</a:t>
                      </a:r>
                      <a:r>
                        <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大阪府空家等対策市町村連携協議会等を通じて、市町村における特定空家等の判断基準の策定や特定空家等に対する措置の適切な実施を働きかけ</a:t>
                      </a: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r>
              <a:tr h="800100">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○府の空家総合戦略等を提示</a:t>
                      </a: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○市町村の空家等対策計画の策定等を促進</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・引き続き、大阪府空家等対策市町村連携協議会を通じて、市町村の空家等対策計画の早期策定を促進するとともに、市町村との個別協議により、策定の前倒しや早期検討着手できるよう支援</a:t>
                      </a: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r>
            </a:tbl>
          </a:graphicData>
        </a:graphic>
      </p:graphicFrame>
      <p:sp>
        <p:nvSpPr>
          <p:cNvPr id="7" name="スライド番号プレースホルダー 3"/>
          <p:cNvSpPr>
            <a:spLocks noGrp="1"/>
          </p:cNvSpPr>
          <p:nvPr>
            <p:ph type="sldNum" sz="quarter" idx="12"/>
          </p:nvPr>
        </p:nvSpPr>
        <p:spPr>
          <a:xfrm>
            <a:off x="8368281" y="6597352"/>
            <a:ext cx="775471" cy="270321"/>
          </a:xfrm>
        </p:spPr>
        <p:txBody>
          <a:bodyPr/>
          <a:lstStyle/>
          <a:p>
            <a:fld id="{6C81B660-91B5-4B89-8AE3-65DE466522A0}" type="slidenum">
              <a:rPr kumimoji="1" lang="ja-JP" altLang="en-US"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62</a:t>
            </a:fld>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Rectangle 1"/>
          <p:cNvSpPr>
            <a:spLocks noChangeArrowheads="1"/>
          </p:cNvSpPr>
          <p:nvPr/>
        </p:nvSpPr>
        <p:spPr bwMode="auto">
          <a:xfrm>
            <a:off x="0" y="1"/>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３．</a:t>
            </a:r>
            <a:r>
              <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空家の多様な活用による居住魅力の向上</a:t>
            </a:r>
          </a:p>
        </p:txBody>
      </p:sp>
    </p:spTree>
    <p:extLst>
      <p:ext uri="{BB962C8B-B14F-4D97-AF65-F5344CB8AC3E}">
        <p14:creationId xmlns:p14="http://schemas.microsoft.com/office/powerpoint/2010/main" val="71227574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 8"/>
          <p:cNvGraphicFramePr>
            <a:graphicFrameLocks noGrp="1"/>
          </p:cNvGraphicFramePr>
          <p:nvPr>
            <p:extLst>
              <p:ext uri="{D42A27DB-BD31-4B8C-83A1-F6EECF244321}">
                <p14:modId xmlns:p14="http://schemas.microsoft.com/office/powerpoint/2010/main" val="1680710767"/>
              </p:ext>
            </p:extLst>
          </p:nvPr>
        </p:nvGraphicFramePr>
        <p:xfrm>
          <a:off x="122671" y="647020"/>
          <a:ext cx="8898657" cy="1943100"/>
        </p:xfrm>
        <a:graphic>
          <a:graphicData uri="http://schemas.openxmlformats.org/drawingml/2006/table">
            <a:tbl>
              <a:tblPr firstRow="1" bandRow="1">
                <a:tableStyleId>{5C22544A-7EE6-4342-B048-85BDC9FD1C3A}</a:tableStyleId>
              </a:tblPr>
              <a:tblGrid>
                <a:gridCol w="2698204"/>
                <a:gridCol w="6200453"/>
              </a:tblGrid>
              <a:tr h="129064">
                <a:tc>
                  <a:txBody>
                    <a:bodyPr/>
                    <a:lstStyle/>
                    <a:p>
                      <a:pPr algn="ctr">
                        <a:lnSpc>
                          <a:spcPct val="100000"/>
                        </a:lnSpc>
                        <a:spcBef>
                          <a:spcPts val="0"/>
                        </a:spcBef>
                        <a:spcAft>
                          <a:spcPts val="0"/>
                        </a:spcAft>
                      </a:pPr>
                      <a:r>
                        <a:rPr kumimoji="1" lang="ja-JP" altLang="en-US" sz="1050" u="none" dirty="0" smtClean="0">
                          <a:latin typeface="HGPｺﾞｼｯｸM" panose="020B0600000000000000" pitchFamily="50" charset="-128"/>
                          <a:ea typeface="HGPｺﾞｼｯｸM" panose="020B0600000000000000" pitchFamily="50" charset="-128"/>
                        </a:rPr>
                        <a:t>施策の方向性</a:t>
                      </a:r>
                      <a:endParaRPr kumimoji="1" lang="ja-JP" altLang="en-US" sz="1050" u="none" dirty="0">
                        <a:latin typeface="HGPｺﾞｼｯｸM" panose="020B0600000000000000" pitchFamily="50" charset="-128"/>
                        <a:ea typeface="HGPｺﾞｼｯｸM" panose="020B0600000000000000" pitchFamily="50" charset="-128"/>
                      </a:endParaRPr>
                    </a:p>
                  </a:txBody>
                  <a:tcPr marL="84406" marR="84406"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lnSpc>
                          <a:spcPct val="100000"/>
                        </a:lnSpc>
                        <a:spcBef>
                          <a:spcPts val="0"/>
                        </a:spcBef>
                        <a:spcAft>
                          <a:spcPts val="0"/>
                        </a:spcAft>
                      </a:pPr>
                      <a:r>
                        <a:rPr kumimoji="1" lang="ja-JP" altLang="en-US" sz="1050" u="none" dirty="0" smtClean="0">
                          <a:latin typeface="HGPｺﾞｼｯｸM" panose="020B0600000000000000" pitchFamily="50" charset="-128"/>
                          <a:ea typeface="HGPｺﾞｼｯｸM" panose="020B0600000000000000" pitchFamily="50" charset="-128"/>
                        </a:rPr>
                        <a:t>進捗状況（平成</a:t>
                      </a:r>
                      <a:r>
                        <a:rPr kumimoji="1" lang="en-US" altLang="ja-JP" sz="1050" u="none" dirty="0" smtClean="0">
                          <a:latin typeface="HGPｺﾞｼｯｸM" panose="020B0600000000000000" pitchFamily="50" charset="-128"/>
                          <a:ea typeface="HGPｺﾞｼｯｸM" panose="020B0600000000000000" pitchFamily="50" charset="-128"/>
                        </a:rPr>
                        <a:t>28</a:t>
                      </a:r>
                      <a:r>
                        <a:rPr kumimoji="1" lang="ja-JP" altLang="en-US" sz="1050" u="none" dirty="0" smtClean="0">
                          <a:latin typeface="HGPｺﾞｼｯｸM" panose="020B0600000000000000" pitchFamily="50" charset="-128"/>
                          <a:ea typeface="HGPｺﾞｼｯｸM" panose="020B0600000000000000" pitchFamily="50" charset="-128"/>
                        </a:rPr>
                        <a:t>年度～）</a:t>
                      </a:r>
                      <a:endParaRPr kumimoji="1" lang="ja-JP" altLang="en-US" sz="1050" u="none" dirty="0">
                        <a:latin typeface="HGPｺﾞｼｯｸM" panose="020B0600000000000000" pitchFamily="50" charset="-128"/>
                        <a:ea typeface="HGPｺﾞｼｯｸM" panose="020B0600000000000000" pitchFamily="50" charset="-128"/>
                      </a:endParaRPr>
                    </a:p>
                  </a:txBody>
                  <a:tcPr marL="84406" marR="84406" anchor="ctr">
                    <a:lnL w="12700" cmpd="sng">
                      <a:noFill/>
                    </a:lnL>
                    <a:lnR w="12700" cmpd="sng">
                      <a:noFill/>
                    </a:lnR>
                    <a:lnT w="12700" cmpd="sng">
                      <a:noFill/>
                    </a:lnT>
                    <a:lnB w="38100" cmpd="sng">
                      <a:noFill/>
                    </a:lnB>
                    <a:lnTlToBr w="12700" cmpd="sng">
                      <a:noFill/>
                      <a:prstDash val="solid"/>
                    </a:lnTlToBr>
                    <a:lnBlToTr w="12700" cmpd="sng">
                      <a:noFill/>
                      <a:prstDash val="solid"/>
                    </a:lnBlToTr>
                  </a:tcPr>
                </a:tc>
              </a:tr>
              <a:tr h="324604">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b="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公的賃貸住宅ストックを活用した子育てしやすいまちづくり</a:t>
                      </a:r>
                      <a:endParaRPr kumimoji="1" lang="en-US" altLang="ja-JP" sz="1050" b="0" u="none"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38100" cmpd="sng">
                      <a:noFill/>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・市町、</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NPO</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等に対し、子育て支援拠点等の設置に関する意向調査の実施</a:t>
                      </a:r>
                    </a:p>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・大阪府営住宅ストック活用事例集の作成、周知</a:t>
                      </a:r>
                    </a:p>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・空室活用手引きの改定</a:t>
                      </a:r>
                    </a:p>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・市町との個別協議の実施</a:t>
                      </a:r>
                    </a:p>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・重点テーマの実現に向けて関係者と連携し、</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WG</a:t>
                      </a:r>
                      <a:r>
                        <a:rPr kumimoji="1" lang="ja-JP" altLang="en-US" sz="1050" kern="1200" baseline="0" dirty="0" err="1" smtClean="0">
                          <a:solidFill>
                            <a:schemeClr val="tx1"/>
                          </a:solidFill>
                          <a:effectLst/>
                          <a:latin typeface="HGPｺﾞｼｯｸM" panose="020B0600000000000000" pitchFamily="50" charset="-128"/>
                          <a:ea typeface="HGPｺﾞｼｯｸM" panose="020B0600000000000000" pitchFamily="50" charset="-128"/>
                          <a:cs typeface="+mn-cs"/>
                        </a:rPr>
                        <a:t>を開</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催し検討を進める。</a:t>
                      </a: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38100" cmpd="sng">
                      <a:noFill/>
                    </a:lnT>
                    <a:lnB w="12700" cap="flat" cmpd="sng" algn="ctr">
                      <a:noFill/>
                      <a:prstDash val="dash"/>
                      <a:round/>
                      <a:headEnd type="none" w="med" len="med"/>
                      <a:tailEnd type="none" w="med" len="med"/>
                    </a:lnB>
                    <a:lnTlToBr w="12700" cmpd="sng">
                      <a:noFill/>
                      <a:prstDash val="solid"/>
                    </a:lnTlToBr>
                    <a:lnBlToTr w="12700" cmpd="sng">
                      <a:noFill/>
                      <a:prstDash val="solid"/>
                    </a:lnBlToTr>
                  </a:tcPr>
                </a:tc>
              </a:tr>
              <a:tr h="800100">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○府営住宅の移管推進</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・大阪市へ建替事業等が完了した府営住宅を移管</a:t>
                      </a:r>
                    </a:p>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・大東市</a:t>
                      </a:r>
                      <a:r>
                        <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H29.12</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に移管協定書を締結し、第</a:t>
                      </a:r>
                      <a:r>
                        <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1</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次移管として</a:t>
                      </a:r>
                      <a:r>
                        <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H30.4.1</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に</a:t>
                      </a:r>
                      <a:r>
                        <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1</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住宅</a:t>
                      </a:r>
                      <a:r>
                        <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144</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戸を移管</a:t>
                      </a:r>
                    </a:p>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・池田市</a:t>
                      </a:r>
                      <a:r>
                        <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H28.12</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に覚書を締結し、移管の時期や順序等のスキーム案を決定</a:t>
                      </a:r>
                      <a:endPar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門真市と</a:t>
                      </a:r>
                      <a:r>
                        <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H30.3</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に</a:t>
                      </a:r>
                      <a:r>
                        <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H31</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年度からの順次移管に向けた覚書を締結</a:t>
                      </a:r>
                      <a:endPar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r>
            </a:tbl>
          </a:graphicData>
        </a:graphic>
      </p:graphicFrame>
      <p:sp>
        <p:nvSpPr>
          <p:cNvPr id="7" name="スライド番号プレースホルダー 3"/>
          <p:cNvSpPr>
            <a:spLocks noGrp="1"/>
          </p:cNvSpPr>
          <p:nvPr>
            <p:ph type="sldNum" sz="quarter" idx="12"/>
          </p:nvPr>
        </p:nvSpPr>
        <p:spPr>
          <a:xfrm>
            <a:off x="8368281" y="6597352"/>
            <a:ext cx="775471" cy="270321"/>
          </a:xfrm>
        </p:spPr>
        <p:txBody>
          <a:bodyPr/>
          <a:lstStyle/>
          <a:p>
            <a:fld id="{6C81B660-91B5-4B89-8AE3-65DE466522A0}" type="slidenum">
              <a:rPr kumimoji="1" lang="ja-JP" altLang="en-US"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63</a:t>
            </a:fld>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Rectangle 1"/>
          <p:cNvSpPr>
            <a:spLocks noChangeArrowheads="1"/>
          </p:cNvSpPr>
          <p:nvPr/>
        </p:nvSpPr>
        <p:spPr bwMode="auto">
          <a:xfrm>
            <a:off x="0" y="1"/>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４．</a:t>
            </a:r>
            <a:r>
              <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公的賃貸住宅ストックを活用した子育てしやすいまちづくりの推進</a:t>
            </a:r>
          </a:p>
        </p:txBody>
      </p:sp>
    </p:spTree>
    <p:extLst>
      <p:ext uri="{BB962C8B-B14F-4D97-AF65-F5344CB8AC3E}">
        <p14:creationId xmlns:p14="http://schemas.microsoft.com/office/powerpoint/2010/main" val="194879640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 8"/>
          <p:cNvGraphicFramePr>
            <a:graphicFrameLocks noGrp="1"/>
          </p:cNvGraphicFramePr>
          <p:nvPr>
            <p:extLst>
              <p:ext uri="{D42A27DB-BD31-4B8C-83A1-F6EECF244321}">
                <p14:modId xmlns:p14="http://schemas.microsoft.com/office/powerpoint/2010/main" val="1668486322"/>
              </p:ext>
            </p:extLst>
          </p:nvPr>
        </p:nvGraphicFramePr>
        <p:xfrm>
          <a:off x="122671" y="647020"/>
          <a:ext cx="8898657" cy="3154680"/>
        </p:xfrm>
        <a:graphic>
          <a:graphicData uri="http://schemas.openxmlformats.org/drawingml/2006/table">
            <a:tbl>
              <a:tblPr firstRow="1" bandRow="1">
                <a:tableStyleId>{5C22544A-7EE6-4342-B048-85BDC9FD1C3A}</a:tableStyleId>
              </a:tblPr>
              <a:tblGrid>
                <a:gridCol w="2698204"/>
                <a:gridCol w="6200453"/>
              </a:tblGrid>
              <a:tr h="129064">
                <a:tc>
                  <a:txBody>
                    <a:bodyPr/>
                    <a:lstStyle/>
                    <a:p>
                      <a:pPr algn="ctr">
                        <a:lnSpc>
                          <a:spcPct val="100000"/>
                        </a:lnSpc>
                        <a:spcBef>
                          <a:spcPts val="0"/>
                        </a:spcBef>
                        <a:spcAft>
                          <a:spcPts val="0"/>
                        </a:spcAft>
                      </a:pPr>
                      <a:r>
                        <a:rPr kumimoji="1" lang="ja-JP" altLang="en-US" sz="1050" u="none" dirty="0" smtClean="0">
                          <a:latin typeface="HGPｺﾞｼｯｸM" panose="020B0600000000000000" pitchFamily="50" charset="-128"/>
                          <a:ea typeface="HGPｺﾞｼｯｸM" panose="020B0600000000000000" pitchFamily="50" charset="-128"/>
                        </a:rPr>
                        <a:t>施策の方向性</a:t>
                      </a:r>
                      <a:endParaRPr kumimoji="1" lang="ja-JP" altLang="en-US" sz="1050" u="none" dirty="0">
                        <a:latin typeface="HGPｺﾞｼｯｸM" panose="020B0600000000000000" pitchFamily="50" charset="-128"/>
                        <a:ea typeface="HGPｺﾞｼｯｸM" panose="020B0600000000000000" pitchFamily="50" charset="-128"/>
                      </a:endParaRPr>
                    </a:p>
                  </a:txBody>
                  <a:tcPr marL="84406" marR="84406"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lnSpc>
                          <a:spcPct val="100000"/>
                        </a:lnSpc>
                        <a:spcBef>
                          <a:spcPts val="0"/>
                        </a:spcBef>
                        <a:spcAft>
                          <a:spcPts val="0"/>
                        </a:spcAft>
                      </a:pPr>
                      <a:r>
                        <a:rPr kumimoji="1" lang="ja-JP" altLang="en-US" sz="1050" u="none" dirty="0" smtClean="0">
                          <a:latin typeface="HGPｺﾞｼｯｸM" panose="020B0600000000000000" pitchFamily="50" charset="-128"/>
                          <a:ea typeface="HGPｺﾞｼｯｸM" panose="020B0600000000000000" pitchFamily="50" charset="-128"/>
                        </a:rPr>
                        <a:t>進捗状況（平成</a:t>
                      </a:r>
                      <a:r>
                        <a:rPr kumimoji="1" lang="en-US" altLang="ja-JP" sz="1050" u="none" dirty="0" smtClean="0">
                          <a:latin typeface="HGPｺﾞｼｯｸM" panose="020B0600000000000000" pitchFamily="50" charset="-128"/>
                          <a:ea typeface="HGPｺﾞｼｯｸM" panose="020B0600000000000000" pitchFamily="50" charset="-128"/>
                        </a:rPr>
                        <a:t>28</a:t>
                      </a:r>
                      <a:r>
                        <a:rPr kumimoji="1" lang="ja-JP" altLang="en-US" sz="1050" u="none" dirty="0" smtClean="0">
                          <a:latin typeface="HGPｺﾞｼｯｸM" panose="020B0600000000000000" pitchFamily="50" charset="-128"/>
                          <a:ea typeface="HGPｺﾞｼｯｸM" panose="020B0600000000000000" pitchFamily="50" charset="-128"/>
                        </a:rPr>
                        <a:t>年度～）</a:t>
                      </a:r>
                      <a:endParaRPr kumimoji="1" lang="ja-JP" altLang="en-US" sz="1050" u="none" dirty="0">
                        <a:latin typeface="HGPｺﾞｼｯｸM" panose="020B0600000000000000" pitchFamily="50" charset="-128"/>
                        <a:ea typeface="HGPｺﾞｼｯｸM" panose="020B0600000000000000" pitchFamily="50" charset="-128"/>
                      </a:endParaRPr>
                    </a:p>
                  </a:txBody>
                  <a:tcPr marL="84406" marR="84406" anchor="ctr">
                    <a:lnL w="12700" cmpd="sng">
                      <a:noFill/>
                    </a:lnL>
                    <a:lnR w="12700" cmpd="sng">
                      <a:noFill/>
                    </a:lnR>
                    <a:lnT w="12700" cmpd="sng">
                      <a:noFill/>
                    </a:lnT>
                    <a:lnB w="38100" cmpd="sng">
                      <a:noFill/>
                    </a:lnB>
                    <a:lnTlToBr w="12700" cmpd="sng">
                      <a:noFill/>
                      <a:prstDash val="solid"/>
                    </a:lnTlToBr>
                    <a:lnBlToTr w="12700" cmpd="sng">
                      <a:noFill/>
                      <a:prstDash val="solid"/>
                    </a:lnBlToTr>
                  </a:tcPr>
                </a:tc>
              </a:tr>
              <a:tr h="324604">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b="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快適性や健康面、経済面でのメリット等の周知</a:t>
                      </a: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○中小工務店や大工技能者の技術力向上</a:t>
                      </a:r>
                      <a:endParaRPr kumimoji="1" lang="en-US" altLang="ja-JP" sz="1050" b="0" u="none"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38100" cmpd="sng">
                      <a:noFill/>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・低炭素建築物の認定、建築物エネルギー消費性能向上計画の認定、長期優良住宅建築等計画について認定を行い、新築住宅の省エネルギー化を促進する。</a:t>
                      </a:r>
                    </a:p>
                    <a:p>
                      <a:pPr marL="92075" indent="-92075" algn="l">
                        <a:lnSpc>
                          <a:spcPct val="100000"/>
                        </a:lnSpc>
                        <a:spcBef>
                          <a:spcPts val="0"/>
                        </a:spcBef>
                        <a:spcAft>
                          <a:spcPts val="0"/>
                        </a:spcAft>
                      </a:pPr>
                      <a:endPar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・「大阪府地域産材活用フォーラム」において、住宅省エネルギー技術講習会を開催し、府内の事業者に対して新築住宅の省エネルギー化や既存住宅の断熱改修などの知識・技術の向上を図る。</a:t>
                      </a:r>
                    </a:p>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・省エネ住宅の快適性や健康面、経済面などのメリットについての説明を記載したパンフレット「なんで</a:t>
                      </a:r>
                      <a:r>
                        <a:rPr kumimoji="1" lang="ja-JP" altLang="en-US" sz="1050" kern="1200" baseline="0" dirty="0" err="1" smtClean="0">
                          <a:solidFill>
                            <a:schemeClr val="tx1"/>
                          </a:solidFill>
                          <a:effectLst/>
                          <a:latin typeface="HGPｺﾞｼｯｸM" panose="020B0600000000000000" pitchFamily="50" charset="-128"/>
                          <a:ea typeface="HGPｺﾞｼｯｸM" panose="020B0600000000000000" pitchFamily="50" charset="-128"/>
                          <a:cs typeface="+mn-cs"/>
                        </a:rPr>
                        <a:t>やねん</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？省エネ住宅」を配布し、府民に対する普及・啓発を行う。</a:t>
                      </a: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38100" cmpd="sng">
                      <a:noFill/>
                    </a:lnT>
                    <a:lnB w="12700" cap="flat" cmpd="sng" algn="ctr">
                      <a:noFill/>
                      <a:prstDash val="dash"/>
                      <a:round/>
                      <a:headEnd type="none" w="med" len="med"/>
                      <a:tailEnd type="none" w="med" len="med"/>
                    </a:lnB>
                    <a:lnTlToBr w="12700" cmpd="sng">
                      <a:noFill/>
                      <a:prstDash val="solid"/>
                    </a:lnTlToBr>
                    <a:lnBlToTr w="12700" cmpd="sng">
                      <a:noFill/>
                      <a:prstDash val="solid"/>
                    </a:lnBlToTr>
                  </a:tcPr>
                </a:tc>
              </a:tr>
              <a:tr h="800100">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○住宅性能のラベリング制度</a:t>
                      </a: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○住宅のさらなる環境配慮の誘導</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・低炭素建築物の認定、建築物エネルギー消費性能向上計画の認定、長期優良住宅建築等計画について認定を行い、新築住宅の省エネルギー化を促進する。</a:t>
                      </a:r>
                    </a:p>
                    <a:p>
                      <a:pPr marL="92075" indent="-92075" algn="l">
                        <a:lnSpc>
                          <a:spcPct val="100000"/>
                        </a:lnSpc>
                        <a:spcBef>
                          <a:spcPts val="0"/>
                        </a:spcBef>
                        <a:spcAft>
                          <a:spcPts val="0"/>
                        </a:spcAft>
                      </a:pPr>
                      <a:endPar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再掲</a:t>
                      </a:r>
                      <a:r>
                        <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府</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HP</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において、府民が住宅購入時に住宅の性能を確認できるよう、住宅性能表示制度について情報提供を行う。</a:t>
                      </a: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r>
              <a:tr h="800100">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○建築物の環境配慮制度のあり方を検討</a:t>
                      </a: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○条例の円滑な運用や府民への周知による環境に配慮した住宅･建築物の普及促進</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・建築物環境性能表示をより判りやすくするよう見直しを行うとともに、条例改正の周知に努める。</a:t>
                      </a:r>
                    </a:p>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・大阪府・大阪市で「おおさか環境にやさしい建築賞」を実施し、環境に配慮した住宅･建築物の普及を促進する。</a:t>
                      </a: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r>
            </a:tbl>
          </a:graphicData>
        </a:graphic>
      </p:graphicFrame>
      <p:sp>
        <p:nvSpPr>
          <p:cNvPr id="7" name="スライド番号プレースホルダー 3"/>
          <p:cNvSpPr>
            <a:spLocks noGrp="1"/>
          </p:cNvSpPr>
          <p:nvPr>
            <p:ph type="sldNum" sz="quarter" idx="12"/>
          </p:nvPr>
        </p:nvSpPr>
        <p:spPr>
          <a:xfrm>
            <a:off x="8368281" y="6597352"/>
            <a:ext cx="775471" cy="270321"/>
          </a:xfrm>
        </p:spPr>
        <p:txBody>
          <a:bodyPr/>
          <a:lstStyle/>
          <a:p>
            <a:fld id="{6C81B660-91B5-4B89-8AE3-65DE466522A0}" type="slidenum">
              <a:rPr kumimoji="1" lang="ja-JP" altLang="en-US"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64</a:t>
            </a:fld>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Rectangle 1"/>
          <p:cNvSpPr>
            <a:spLocks noChangeArrowheads="1"/>
          </p:cNvSpPr>
          <p:nvPr/>
        </p:nvSpPr>
        <p:spPr bwMode="auto">
          <a:xfrm>
            <a:off x="0" y="1"/>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５．</a:t>
            </a:r>
            <a:r>
              <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省エネ化の推進による大阪の住まいの魅力向上</a:t>
            </a:r>
          </a:p>
        </p:txBody>
      </p:sp>
    </p:spTree>
    <p:extLst>
      <p:ext uri="{BB962C8B-B14F-4D97-AF65-F5344CB8AC3E}">
        <p14:creationId xmlns:p14="http://schemas.microsoft.com/office/powerpoint/2010/main" val="333219557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 8"/>
          <p:cNvGraphicFramePr>
            <a:graphicFrameLocks noGrp="1"/>
          </p:cNvGraphicFramePr>
          <p:nvPr>
            <p:extLst>
              <p:ext uri="{D42A27DB-BD31-4B8C-83A1-F6EECF244321}">
                <p14:modId xmlns:p14="http://schemas.microsoft.com/office/powerpoint/2010/main" val="3761104711"/>
              </p:ext>
            </p:extLst>
          </p:nvPr>
        </p:nvGraphicFramePr>
        <p:xfrm>
          <a:off x="122671" y="647020"/>
          <a:ext cx="8898657" cy="3063240"/>
        </p:xfrm>
        <a:graphic>
          <a:graphicData uri="http://schemas.openxmlformats.org/drawingml/2006/table">
            <a:tbl>
              <a:tblPr firstRow="1" bandRow="1">
                <a:tableStyleId>{5C22544A-7EE6-4342-B048-85BDC9FD1C3A}</a:tableStyleId>
              </a:tblPr>
              <a:tblGrid>
                <a:gridCol w="2698204"/>
                <a:gridCol w="6200453"/>
              </a:tblGrid>
              <a:tr h="129064">
                <a:tc>
                  <a:txBody>
                    <a:bodyPr/>
                    <a:lstStyle/>
                    <a:p>
                      <a:pPr algn="ctr">
                        <a:lnSpc>
                          <a:spcPct val="100000"/>
                        </a:lnSpc>
                        <a:spcBef>
                          <a:spcPts val="0"/>
                        </a:spcBef>
                        <a:spcAft>
                          <a:spcPts val="0"/>
                        </a:spcAft>
                      </a:pPr>
                      <a:r>
                        <a:rPr kumimoji="1" lang="ja-JP" altLang="en-US" sz="1050" u="none" dirty="0" smtClean="0">
                          <a:latin typeface="HGPｺﾞｼｯｸM" panose="020B0600000000000000" pitchFamily="50" charset="-128"/>
                          <a:ea typeface="HGPｺﾞｼｯｸM" panose="020B0600000000000000" pitchFamily="50" charset="-128"/>
                        </a:rPr>
                        <a:t>施策の方向性</a:t>
                      </a:r>
                      <a:endParaRPr kumimoji="1" lang="ja-JP" altLang="en-US" sz="1050" u="none" dirty="0">
                        <a:latin typeface="HGPｺﾞｼｯｸM" panose="020B0600000000000000" pitchFamily="50" charset="-128"/>
                        <a:ea typeface="HGPｺﾞｼｯｸM" panose="020B0600000000000000" pitchFamily="50" charset="-128"/>
                      </a:endParaRPr>
                    </a:p>
                  </a:txBody>
                  <a:tcPr marL="84406" marR="84406"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lnSpc>
                          <a:spcPct val="100000"/>
                        </a:lnSpc>
                        <a:spcBef>
                          <a:spcPts val="0"/>
                        </a:spcBef>
                        <a:spcAft>
                          <a:spcPts val="0"/>
                        </a:spcAft>
                      </a:pPr>
                      <a:r>
                        <a:rPr kumimoji="1" lang="ja-JP" altLang="en-US" sz="1050" u="none" dirty="0" smtClean="0">
                          <a:latin typeface="HGPｺﾞｼｯｸM" panose="020B0600000000000000" pitchFamily="50" charset="-128"/>
                          <a:ea typeface="HGPｺﾞｼｯｸM" panose="020B0600000000000000" pitchFamily="50" charset="-128"/>
                        </a:rPr>
                        <a:t>進捗状況（平成</a:t>
                      </a:r>
                      <a:r>
                        <a:rPr kumimoji="1" lang="en-US" altLang="ja-JP" sz="1050" u="none" dirty="0" smtClean="0">
                          <a:latin typeface="HGPｺﾞｼｯｸM" panose="020B0600000000000000" pitchFamily="50" charset="-128"/>
                          <a:ea typeface="HGPｺﾞｼｯｸM" panose="020B0600000000000000" pitchFamily="50" charset="-128"/>
                        </a:rPr>
                        <a:t>28</a:t>
                      </a:r>
                      <a:r>
                        <a:rPr kumimoji="1" lang="ja-JP" altLang="en-US" sz="1050" u="none" dirty="0" smtClean="0">
                          <a:latin typeface="HGPｺﾞｼｯｸM" panose="020B0600000000000000" pitchFamily="50" charset="-128"/>
                          <a:ea typeface="HGPｺﾞｼｯｸM" panose="020B0600000000000000" pitchFamily="50" charset="-128"/>
                        </a:rPr>
                        <a:t>年度～）</a:t>
                      </a:r>
                      <a:endParaRPr kumimoji="1" lang="ja-JP" altLang="en-US" sz="1050" u="none" dirty="0">
                        <a:latin typeface="HGPｺﾞｼｯｸM" panose="020B0600000000000000" pitchFamily="50" charset="-128"/>
                        <a:ea typeface="HGPｺﾞｼｯｸM" panose="020B0600000000000000" pitchFamily="50" charset="-128"/>
                      </a:endParaRPr>
                    </a:p>
                  </a:txBody>
                  <a:tcPr marL="84406" marR="84406" anchor="ctr">
                    <a:lnL w="12700" cmpd="sng">
                      <a:noFill/>
                    </a:lnL>
                    <a:lnR w="12700" cmpd="sng">
                      <a:noFill/>
                    </a:lnR>
                    <a:lnT w="12700" cmpd="sng">
                      <a:noFill/>
                    </a:lnT>
                    <a:lnB w="38100" cmpd="sng">
                      <a:noFill/>
                    </a:lnB>
                    <a:lnTlToBr w="12700" cmpd="sng">
                      <a:noFill/>
                      <a:prstDash val="solid"/>
                    </a:lnTlToBr>
                    <a:lnBlToTr w="12700" cmpd="sng">
                      <a:noFill/>
                      <a:prstDash val="solid"/>
                    </a:lnBlToTr>
                  </a:tcPr>
                </a:tc>
              </a:tr>
              <a:tr h="324604">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b="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まちの不燃化</a:t>
                      </a: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○延焼遮断帯の整備</a:t>
                      </a: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○地域防災力の向上</a:t>
                      </a:r>
                      <a:endParaRPr kumimoji="1" lang="en-US" altLang="ja-JP" sz="1050" b="0" u="none"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38100" cmpd="sng">
                      <a:noFill/>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7</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市</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11</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地区において、地域の特性に応じて、老朽建築物の除却促進や道路拡幅などの地区公共施設の整備等を実施</a:t>
                      </a:r>
                    </a:p>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・延焼遮断帯の整備</a:t>
                      </a:r>
                    </a:p>
                    <a:p>
                      <a:pPr marL="92075" marR="0" indent="-92075" algn="l" defTabSz="914400" rtl="0" eaLnBrk="1" fontAlgn="auto" latinLnBrk="0" hangingPunct="1">
                        <a:lnSpc>
                          <a:spcPct val="100000"/>
                        </a:lnSpc>
                        <a:spcBef>
                          <a:spcPts val="0"/>
                        </a:spcBef>
                        <a:spcAft>
                          <a:spcPts val="0"/>
                        </a:spcAft>
                        <a:buClrTx/>
                        <a:buSzTx/>
                        <a:buFontTx/>
                        <a:buNone/>
                        <a:tabLst/>
                        <a:defRPr/>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・三国塚口線　　・寝屋川大東線</a:t>
                      </a:r>
                    </a:p>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7</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市</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11</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地区において防災講演会や防災マップ作成支援ワークショップ開催など地域への働きかけを実施</a:t>
                      </a:r>
                    </a:p>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密集市街地整備方針に基づくこれまでの取組の成果の検証と、今後の新たな推進方策の検討を行い、その結果を踏まえ、整備方針を改定（</a:t>
                      </a:r>
                      <a:r>
                        <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H30.3</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a:t>
                      </a:r>
                      <a:endPar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38100" cmpd="sng">
                      <a:noFill/>
                    </a:lnT>
                    <a:lnB w="12700" cap="flat" cmpd="sng" algn="ctr">
                      <a:noFill/>
                      <a:prstDash val="dash"/>
                      <a:round/>
                      <a:headEnd type="none" w="med" len="med"/>
                      <a:tailEnd type="none" w="med" len="med"/>
                    </a:lnB>
                    <a:lnTlToBr w="12700" cmpd="sng">
                      <a:noFill/>
                      <a:prstDash val="solid"/>
                    </a:lnTlToBr>
                    <a:lnBlToTr w="12700" cmpd="sng">
                      <a:noFill/>
                      <a:prstDash val="solid"/>
                    </a:lnBlToTr>
                  </a:tcPr>
                </a:tc>
              </a:tr>
              <a:tr h="800100">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○良質な住宅や生活利便・支援施設等の立地促進</a:t>
                      </a: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○地域資源を活用した地域の魅力を高める取組み</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・延焼遮断帯の整備により、住宅や生活利便・支援施設等の立地を促進</a:t>
                      </a:r>
                    </a:p>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・利用可能な長屋などを活用し、地域の魅力を高める取組みを促進</a:t>
                      </a: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r>
              <a:tr h="800100">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○地域との協働</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・まちづくり協議会など地域住民等の理解を得ながら、緊密な連携のもと協働して進める。</a:t>
                      </a: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r>
            </a:tbl>
          </a:graphicData>
        </a:graphic>
      </p:graphicFrame>
      <p:sp>
        <p:nvSpPr>
          <p:cNvPr id="7" name="スライド番号プレースホルダー 3"/>
          <p:cNvSpPr>
            <a:spLocks noGrp="1"/>
          </p:cNvSpPr>
          <p:nvPr>
            <p:ph type="sldNum" sz="quarter" idx="12"/>
          </p:nvPr>
        </p:nvSpPr>
        <p:spPr>
          <a:xfrm>
            <a:off x="8368281" y="6597352"/>
            <a:ext cx="775471" cy="270321"/>
          </a:xfrm>
        </p:spPr>
        <p:txBody>
          <a:bodyPr/>
          <a:lstStyle/>
          <a:p>
            <a:fld id="{6C81B660-91B5-4B89-8AE3-65DE466522A0}" type="slidenum">
              <a:rPr kumimoji="1" lang="ja-JP" altLang="en-US"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65</a:t>
            </a:fld>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Rectangle 1"/>
          <p:cNvSpPr>
            <a:spLocks noChangeArrowheads="1"/>
          </p:cNvSpPr>
          <p:nvPr/>
        </p:nvSpPr>
        <p:spPr bwMode="auto">
          <a:xfrm>
            <a:off x="0" y="1"/>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６．</a:t>
            </a:r>
            <a:r>
              <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密集市街地における魅力あるまちづくりの推進</a:t>
            </a:r>
          </a:p>
        </p:txBody>
      </p:sp>
    </p:spTree>
    <p:extLst>
      <p:ext uri="{BB962C8B-B14F-4D97-AF65-F5344CB8AC3E}">
        <p14:creationId xmlns:p14="http://schemas.microsoft.com/office/powerpoint/2010/main" val="293753865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 8"/>
          <p:cNvGraphicFramePr>
            <a:graphicFrameLocks noGrp="1"/>
          </p:cNvGraphicFramePr>
          <p:nvPr>
            <p:extLst>
              <p:ext uri="{D42A27DB-BD31-4B8C-83A1-F6EECF244321}">
                <p14:modId xmlns:p14="http://schemas.microsoft.com/office/powerpoint/2010/main" val="1530259433"/>
              </p:ext>
            </p:extLst>
          </p:nvPr>
        </p:nvGraphicFramePr>
        <p:xfrm>
          <a:off x="122671" y="647020"/>
          <a:ext cx="8898657" cy="1623060"/>
        </p:xfrm>
        <a:graphic>
          <a:graphicData uri="http://schemas.openxmlformats.org/drawingml/2006/table">
            <a:tbl>
              <a:tblPr firstRow="1" bandRow="1">
                <a:tableStyleId>{5C22544A-7EE6-4342-B048-85BDC9FD1C3A}</a:tableStyleId>
              </a:tblPr>
              <a:tblGrid>
                <a:gridCol w="2698204"/>
                <a:gridCol w="6200453"/>
              </a:tblGrid>
              <a:tr h="129064">
                <a:tc>
                  <a:txBody>
                    <a:bodyPr/>
                    <a:lstStyle/>
                    <a:p>
                      <a:pPr algn="ctr">
                        <a:lnSpc>
                          <a:spcPct val="100000"/>
                        </a:lnSpc>
                        <a:spcBef>
                          <a:spcPts val="0"/>
                        </a:spcBef>
                        <a:spcAft>
                          <a:spcPts val="0"/>
                        </a:spcAft>
                      </a:pPr>
                      <a:r>
                        <a:rPr kumimoji="1" lang="ja-JP" altLang="en-US" sz="1050" u="none" dirty="0" smtClean="0">
                          <a:latin typeface="HGPｺﾞｼｯｸM" panose="020B0600000000000000" pitchFamily="50" charset="-128"/>
                          <a:ea typeface="HGPｺﾞｼｯｸM" panose="020B0600000000000000" pitchFamily="50" charset="-128"/>
                        </a:rPr>
                        <a:t>施策の方向性</a:t>
                      </a:r>
                      <a:endParaRPr kumimoji="1" lang="ja-JP" altLang="en-US" sz="1050" u="none" dirty="0">
                        <a:latin typeface="HGPｺﾞｼｯｸM" panose="020B0600000000000000" pitchFamily="50" charset="-128"/>
                        <a:ea typeface="HGPｺﾞｼｯｸM" panose="020B0600000000000000" pitchFamily="50" charset="-128"/>
                      </a:endParaRPr>
                    </a:p>
                  </a:txBody>
                  <a:tcPr marL="84406" marR="84406"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lnSpc>
                          <a:spcPct val="100000"/>
                        </a:lnSpc>
                        <a:spcBef>
                          <a:spcPts val="0"/>
                        </a:spcBef>
                        <a:spcAft>
                          <a:spcPts val="0"/>
                        </a:spcAft>
                      </a:pPr>
                      <a:r>
                        <a:rPr kumimoji="1" lang="ja-JP" altLang="en-US" sz="1050" u="none" dirty="0" smtClean="0">
                          <a:latin typeface="HGPｺﾞｼｯｸM" panose="020B0600000000000000" pitchFamily="50" charset="-128"/>
                          <a:ea typeface="HGPｺﾞｼｯｸM" panose="020B0600000000000000" pitchFamily="50" charset="-128"/>
                        </a:rPr>
                        <a:t>進捗状況（平成</a:t>
                      </a:r>
                      <a:r>
                        <a:rPr kumimoji="1" lang="en-US" altLang="ja-JP" sz="1050" u="none" dirty="0" smtClean="0">
                          <a:latin typeface="HGPｺﾞｼｯｸM" panose="020B0600000000000000" pitchFamily="50" charset="-128"/>
                          <a:ea typeface="HGPｺﾞｼｯｸM" panose="020B0600000000000000" pitchFamily="50" charset="-128"/>
                        </a:rPr>
                        <a:t>28</a:t>
                      </a:r>
                      <a:r>
                        <a:rPr kumimoji="1" lang="ja-JP" altLang="en-US" sz="1050" u="none" dirty="0" smtClean="0">
                          <a:latin typeface="HGPｺﾞｼｯｸM" panose="020B0600000000000000" pitchFamily="50" charset="-128"/>
                          <a:ea typeface="HGPｺﾞｼｯｸM" panose="020B0600000000000000" pitchFamily="50" charset="-128"/>
                        </a:rPr>
                        <a:t>年度～）</a:t>
                      </a:r>
                      <a:endParaRPr kumimoji="1" lang="ja-JP" altLang="en-US" sz="1050" u="none" dirty="0">
                        <a:latin typeface="HGPｺﾞｼｯｸM" panose="020B0600000000000000" pitchFamily="50" charset="-128"/>
                        <a:ea typeface="HGPｺﾞｼｯｸM" panose="020B0600000000000000" pitchFamily="50" charset="-128"/>
                      </a:endParaRPr>
                    </a:p>
                  </a:txBody>
                  <a:tcPr marL="84406" marR="84406" anchor="ctr">
                    <a:lnL w="12700" cmpd="sng">
                      <a:noFill/>
                    </a:lnL>
                    <a:lnR w="12700" cmpd="sng">
                      <a:noFill/>
                    </a:lnR>
                    <a:lnT w="12700" cmpd="sng">
                      <a:noFill/>
                    </a:lnT>
                    <a:lnB w="38100" cmpd="sng">
                      <a:noFill/>
                    </a:lnB>
                    <a:lnTlToBr w="12700" cmpd="sng">
                      <a:noFill/>
                      <a:prstDash val="solid"/>
                    </a:lnTlToBr>
                    <a:lnBlToTr w="12700" cmpd="sng">
                      <a:noFill/>
                      <a:prstDash val="solid"/>
                    </a:lnBlToTr>
                  </a:tcPr>
                </a:tc>
              </a:tr>
              <a:tr h="324604">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b="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地区の特性に応じた効果的な耐震化の促進</a:t>
                      </a: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○地域への働きかけ</a:t>
                      </a:r>
                      <a:endParaRPr kumimoji="1" lang="en-US" altLang="ja-JP" sz="1050" b="0" u="none"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38100" cmpd="sng">
                      <a:noFill/>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・旧耐震住宅が集中する地区等</a:t>
                      </a:r>
                      <a:r>
                        <a:rPr kumimoji="1" lang="ja-JP" altLang="en-US" sz="1050" b="1"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を</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耐震化取組モデル地区として抽出し、ワークショップ開催など地域への働きかけを行う</a:t>
                      </a:r>
                      <a:r>
                        <a:rPr kumimoji="1" lang="ja-JP" altLang="en-US" sz="1050" b="1"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endParaRPr kumimoji="1" lang="en-US" altLang="ja-JP" sz="1050" b="1"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b="1"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en-US" altLang="ja-JP" sz="1050" b="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b="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平成</a:t>
                      </a:r>
                      <a:r>
                        <a:rPr kumimoji="1" lang="en-US" altLang="ja-JP" sz="1050" b="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28</a:t>
                      </a:r>
                      <a:r>
                        <a:rPr kumimoji="1" lang="ja-JP" altLang="en-US" sz="1050" b="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年度：寝屋川市、大阪狭山市　平成</a:t>
                      </a:r>
                      <a:r>
                        <a:rPr kumimoji="1" lang="en-US" altLang="ja-JP" sz="1050" b="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29</a:t>
                      </a:r>
                      <a:r>
                        <a:rPr kumimoji="1" lang="ja-JP" altLang="en-US" sz="1050" b="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年度：吹田市、寝屋川市</a:t>
                      </a:r>
                      <a:r>
                        <a:rPr kumimoji="1" lang="en-US" altLang="ja-JP" sz="1050" b="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p>
                  </a:txBody>
                  <a:tcPr marL="84406" marR="84406">
                    <a:lnL w="12700" cmpd="sng">
                      <a:noFill/>
                    </a:lnL>
                    <a:lnR w="12700" cmpd="sng">
                      <a:noFill/>
                    </a:lnR>
                    <a:lnT w="38100" cmpd="sng">
                      <a:noFill/>
                    </a:lnT>
                    <a:lnB w="12700" cap="flat" cmpd="sng" algn="ctr">
                      <a:noFill/>
                      <a:prstDash val="dash"/>
                      <a:round/>
                      <a:headEnd type="none" w="med" len="med"/>
                      <a:tailEnd type="none" w="med" len="med"/>
                    </a:lnB>
                    <a:lnTlToBr w="12700" cmpd="sng">
                      <a:noFill/>
                      <a:prstDash val="solid"/>
                    </a:lnTlToBr>
                    <a:lnBlToTr w="12700" cmpd="sng">
                      <a:noFill/>
                      <a:prstDash val="solid"/>
                    </a:lnBlToTr>
                  </a:tcPr>
                </a:tc>
              </a:tr>
              <a:tr h="800100">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○耐震化事例の成果を他地区に展開</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b="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耐震化取組モデル地区における成果及び取組みの中で明らかとなった取組手法等の課題について改善し、市町村連絡会議や大阪建築物震災対策推進協議会の場で事例として共有するなどにより、類似地区の的確な取組につなげる。</a:t>
                      </a:r>
                      <a:endParaRPr kumimoji="1" lang="en-US" altLang="ja-JP" sz="1050" b="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r>
            </a:tbl>
          </a:graphicData>
        </a:graphic>
      </p:graphicFrame>
      <p:sp>
        <p:nvSpPr>
          <p:cNvPr id="7" name="スライド番号プレースホルダー 3"/>
          <p:cNvSpPr>
            <a:spLocks noGrp="1"/>
          </p:cNvSpPr>
          <p:nvPr>
            <p:ph type="sldNum" sz="quarter" idx="12"/>
          </p:nvPr>
        </p:nvSpPr>
        <p:spPr>
          <a:xfrm>
            <a:off x="8368281" y="6597352"/>
            <a:ext cx="775471" cy="270321"/>
          </a:xfrm>
        </p:spPr>
        <p:txBody>
          <a:bodyPr/>
          <a:lstStyle/>
          <a:p>
            <a:fld id="{6C81B660-91B5-4B89-8AE3-65DE466522A0}" type="slidenum">
              <a:rPr kumimoji="1" lang="ja-JP" altLang="en-US"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66</a:t>
            </a:fld>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Rectangle 1"/>
          <p:cNvSpPr>
            <a:spLocks noChangeArrowheads="1"/>
          </p:cNvSpPr>
          <p:nvPr/>
        </p:nvSpPr>
        <p:spPr bwMode="auto">
          <a:xfrm>
            <a:off x="0" y="1"/>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７．地域特性に応じた総合的な施策展開による耐震化の促進</a:t>
            </a:r>
          </a:p>
        </p:txBody>
      </p:sp>
    </p:spTree>
    <p:extLst>
      <p:ext uri="{BB962C8B-B14F-4D97-AF65-F5344CB8AC3E}">
        <p14:creationId xmlns:p14="http://schemas.microsoft.com/office/powerpoint/2010/main" val="36693031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 8"/>
          <p:cNvGraphicFramePr>
            <a:graphicFrameLocks noGrp="1"/>
          </p:cNvGraphicFramePr>
          <p:nvPr>
            <p:extLst>
              <p:ext uri="{D42A27DB-BD31-4B8C-83A1-F6EECF244321}">
                <p14:modId xmlns:p14="http://schemas.microsoft.com/office/powerpoint/2010/main" val="1436992910"/>
              </p:ext>
            </p:extLst>
          </p:nvPr>
        </p:nvGraphicFramePr>
        <p:xfrm>
          <a:off x="122671" y="647020"/>
          <a:ext cx="8898657" cy="2423160"/>
        </p:xfrm>
        <a:graphic>
          <a:graphicData uri="http://schemas.openxmlformats.org/drawingml/2006/table">
            <a:tbl>
              <a:tblPr firstRow="1" bandRow="1">
                <a:tableStyleId>{5C22544A-7EE6-4342-B048-85BDC9FD1C3A}</a:tableStyleId>
              </a:tblPr>
              <a:tblGrid>
                <a:gridCol w="2698204"/>
                <a:gridCol w="6200453"/>
              </a:tblGrid>
              <a:tr h="129064">
                <a:tc>
                  <a:txBody>
                    <a:bodyPr/>
                    <a:lstStyle/>
                    <a:p>
                      <a:pPr algn="ctr">
                        <a:lnSpc>
                          <a:spcPct val="100000"/>
                        </a:lnSpc>
                        <a:spcBef>
                          <a:spcPts val="0"/>
                        </a:spcBef>
                        <a:spcAft>
                          <a:spcPts val="0"/>
                        </a:spcAft>
                      </a:pPr>
                      <a:r>
                        <a:rPr kumimoji="1" lang="ja-JP" altLang="en-US" sz="1050" u="none" dirty="0" smtClean="0">
                          <a:latin typeface="HGPｺﾞｼｯｸM" panose="020B0600000000000000" pitchFamily="50" charset="-128"/>
                          <a:ea typeface="HGPｺﾞｼｯｸM" panose="020B0600000000000000" pitchFamily="50" charset="-128"/>
                        </a:rPr>
                        <a:t>施策の方向性</a:t>
                      </a:r>
                      <a:endParaRPr kumimoji="1" lang="ja-JP" altLang="en-US" sz="1050" u="none" dirty="0">
                        <a:latin typeface="HGPｺﾞｼｯｸM" panose="020B0600000000000000" pitchFamily="50" charset="-128"/>
                        <a:ea typeface="HGPｺﾞｼｯｸM" panose="020B0600000000000000" pitchFamily="50" charset="-128"/>
                      </a:endParaRPr>
                    </a:p>
                  </a:txBody>
                  <a:tcPr marL="84406" marR="84406"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lnSpc>
                          <a:spcPct val="100000"/>
                        </a:lnSpc>
                        <a:spcBef>
                          <a:spcPts val="0"/>
                        </a:spcBef>
                        <a:spcAft>
                          <a:spcPts val="0"/>
                        </a:spcAft>
                      </a:pPr>
                      <a:r>
                        <a:rPr kumimoji="1" lang="ja-JP" altLang="en-US" sz="1050" u="none" dirty="0" smtClean="0">
                          <a:latin typeface="HGPｺﾞｼｯｸM" panose="020B0600000000000000" pitchFamily="50" charset="-128"/>
                          <a:ea typeface="HGPｺﾞｼｯｸM" panose="020B0600000000000000" pitchFamily="50" charset="-128"/>
                        </a:rPr>
                        <a:t>進捗状況（平成</a:t>
                      </a:r>
                      <a:r>
                        <a:rPr kumimoji="1" lang="en-US" altLang="ja-JP" sz="1050" u="none" dirty="0" smtClean="0">
                          <a:latin typeface="HGPｺﾞｼｯｸM" panose="020B0600000000000000" pitchFamily="50" charset="-128"/>
                          <a:ea typeface="HGPｺﾞｼｯｸM" panose="020B0600000000000000" pitchFamily="50" charset="-128"/>
                        </a:rPr>
                        <a:t>28</a:t>
                      </a:r>
                      <a:r>
                        <a:rPr kumimoji="1" lang="ja-JP" altLang="en-US" sz="1050" u="none" dirty="0" smtClean="0">
                          <a:latin typeface="HGPｺﾞｼｯｸM" panose="020B0600000000000000" pitchFamily="50" charset="-128"/>
                          <a:ea typeface="HGPｺﾞｼｯｸM" panose="020B0600000000000000" pitchFamily="50" charset="-128"/>
                        </a:rPr>
                        <a:t>年度～）</a:t>
                      </a:r>
                      <a:endParaRPr kumimoji="1" lang="ja-JP" altLang="en-US" sz="1050" u="none" dirty="0">
                        <a:latin typeface="HGPｺﾞｼｯｸM" panose="020B0600000000000000" pitchFamily="50" charset="-128"/>
                        <a:ea typeface="HGPｺﾞｼｯｸM" panose="020B0600000000000000" pitchFamily="50" charset="-128"/>
                      </a:endParaRPr>
                    </a:p>
                  </a:txBody>
                  <a:tcPr marL="84406" marR="84406" anchor="ctr">
                    <a:lnL w="12700" cmpd="sng">
                      <a:noFill/>
                    </a:lnL>
                    <a:lnR w="12700" cmpd="sng">
                      <a:noFill/>
                    </a:lnR>
                    <a:lnT w="12700" cmpd="sng">
                      <a:noFill/>
                    </a:lnT>
                    <a:lnB w="38100" cmpd="sng">
                      <a:noFill/>
                    </a:lnB>
                    <a:lnTlToBr w="12700" cmpd="sng">
                      <a:noFill/>
                      <a:prstDash val="solid"/>
                    </a:lnTlToBr>
                    <a:lnBlToTr w="12700" cmpd="sng">
                      <a:noFill/>
                      <a:prstDash val="solid"/>
                    </a:lnBlToTr>
                  </a:tcPr>
                </a:tc>
              </a:tr>
              <a:tr h="324604">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b="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住宅確保要配慮者の住まい確保の支援</a:t>
                      </a:r>
                      <a:endParaRPr kumimoji="1" lang="en-US" altLang="ja-JP" sz="1050" b="0" u="none"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38100" cmpd="sng">
                      <a:noFill/>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住宅確保要配慮者に対する賃貸住宅の供給の促進に関する法律の一部を改正する法律」に基づく居住支援法人の指定を行う。また、住まい探し相談会の開催、情報弱者に対する情報発信の充実など住宅確保要配慮者に対する支援を行う</a:t>
                      </a:r>
                      <a:endPar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38100" cmpd="sng">
                      <a:noFill/>
                    </a:lnT>
                    <a:lnB w="12700" cap="flat" cmpd="sng" algn="ctr">
                      <a:noFill/>
                      <a:prstDash val="dash"/>
                      <a:round/>
                      <a:headEnd type="none" w="med" len="med"/>
                      <a:tailEnd type="none" w="med" len="med"/>
                    </a:lnB>
                    <a:lnTlToBr w="12700" cmpd="sng">
                      <a:noFill/>
                      <a:prstDash val="solid"/>
                    </a:lnTlToBr>
                    <a:lnBlToTr w="12700" cmpd="sng">
                      <a:noFill/>
                      <a:prstDash val="solid"/>
                    </a:lnBlToTr>
                  </a:tcPr>
                </a:tc>
              </a:tr>
              <a:tr h="800100">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○家賃債務保証や緊急時対応、日常の見守りサービス等の普及促進</a:t>
                      </a:r>
                      <a:endParaRPr kumimoji="1" lang="en-US" altLang="ja-JP"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○貸主の賃貸に係る不安を軽減</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a:t>
                      </a:r>
                      <a:r>
                        <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Osaka</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あんしん住まい推進協議会」の賛助会員による家賃債務保証などの居住支援サービス、居住支援法人の登録促進や登録情報の提供により住宅確保要配慮者に対する支援を実施</a:t>
                      </a:r>
                      <a:endPar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r>
              <a:tr h="800100">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○一定の質を備えた民間賃貸住宅の供給促進</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Osaka</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あんしん住まい推進協議会」の構成員である、不動産関係団体や家主団体に対して「あんぜん・あんしん賃貸検索システム」を活用した情報発信を紹介し、協力店の登録、あんぜん・あんしん賃貸住宅の登録に向けた啓発活動を行う。また、平成</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29</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年</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10</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月</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25</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日施行予定の「住宅確保要配慮者に対する賃貸住宅の供給の促進に関する法律の一部を改正する法律」による登録住宅の拡充に向けた啓発活動</a:t>
                      </a:r>
                      <a:r>
                        <a:rPr kumimoji="1" lang="ja-JP" altLang="en-US" sz="1050" strike="noStrik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の実施</a:t>
                      </a: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r>
            </a:tbl>
          </a:graphicData>
        </a:graphic>
      </p:graphicFrame>
      <p:sp>
        <p:nvSpPr>
          <p:cNvPr id="7" name="スライド番号プレースホルダー 3"/>
          <p:cNvSpPr>
            <a:spLocks noGrp="1"/>
          </p:cNvSpPr>
          <p:nvPr>
            <p:ph type="sldNum" sz="quarter" idx="12"/>
          </p:nvPr>
        </p:nvSpPr>
        <p:spPr>
          <a:xfrm>
            <a:off x="8368281" y="6597352"/>
            <a:ext cx="775471" cy="270321"/>
          </a:xfrm>
        </p:spPr>
        <p:txBody>
          <a:bodyPr/>
          <a:lstStyle/>
          <a:p>
            <a:fld id="{6C81B660-91B5-4B89-8AE3-65DE466522A0}" type="slidenum">
              <a:rPr kumimoji="1" lang="ja-JP" altLang="en-US"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67</a:t>
            </a:fld>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Rectangle 1"/>
          <p:cNvSpPr>
            <a:spLocks noChangeArrowheads="1"/>
          </p:cNvSpPr>
          <p:nvPr/>
        </p:nvSpPr>
        <p:spPr bwMode="auto">
          <a:xfrm>
            <a:off x="0" y="1"/>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８．</a:t>
            </a:r>
            <a:r>
              <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あんしん住まいの充実による居住魅力の向上</a:t>
            </a:r>
          </a:p>
        </p:txBody>
      </p:sp>
    </p:spTree>
    <p:extLst>
      <p:ext uri="{BB962C8B-B14F-4D97-AF65-F5344CB8AC3E}">
        <p14:creationId xmlns:p14="http://schemas.microsoft.com/office/powerpoint/2010/main" val="146159568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
          <p:cNvSpPr>
            <a:spLocks noChangeArrowheads="1"/>
          </p:cNvSpPr>
          <p:nvPr/>
        </p:nvSpPr>
        <p:spPr bwMode="auto">
          <a:xfrm>
            <a:off x="-248" y="2852936"/>
            <a:ext cx="9144000" cy="792088"/>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ctr" eaLnBrk="1" hangingPunct="1"/>
            <a:r>
              <a:rPr lang="ja-JP" altLang="en-US" sz="2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地域特性を踏まえた施策の進捗状況</a:t>
            </a:r>
          </a:p>
        </p:txBody>
      </p:sp>
      <p:sp>
        <p:nvSpPr>
          <p:cNvPr id="4" name="スライド番号プレースホルダー 3"/>
          <p:cNvSpPr>
            <a:spLocks noGrp="1"/>
          </p:cNvSpPr>
          <p:nvPr>
            <p:ph type="sldNum" sz="quarter" idx="12"/>
          </p:nvPr>
        </p:nvSpPr>
        <p:spPr>
          <a:xfrm>
            <a:off x="8368281" y="6597352"/>
            <a:ext cx="775471" cy="270321"/>
          </a:xfrm>
        </p:spPr>
        <p:txBody>
          <a:bodyPr/>
          <a:lstStyle/>
          <a:p>
            <a:fld id="{6C81B660-91B5-4B89-8AE3-65DE466522A0}" type="slidenum">
              <a:rPr kumimoji="1" lang="ja-JP" altLang="en-US"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68</a:t>
            </a:fld>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06102381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2195655464"/>
              </p:ext>
            </p:extLst>
          </p:nvPr>
        </p:nvGraphicFramePr>
        <p:xfrm>
          <a:off x="145605" y="548716"/>
          <a:ext cx="8898657" cy="2126679"/>
        </p:xfrm>
        <a:graphic>
          <a:graphicData uri="http://schemas.openxmlformats.org/drawingml/2006/table">
            <a:tbl>
              <a:tblPr firstRow="1" bandRow="1">
                <a:tableStyleId>{5C22544A-7EE6-4342-B048-85BDC9FD1C3A}</a:tableStyleId>
              </a:tblPr>
              <a:tblGrid>
                <a:gridCol w="2698204"/>
                <a:gridCol w="6200453"/>
              </a:tblGrid>
              <a:tr h="129064">
                <a:tc>
                  <a:txBody>
                    <a:bodyPr/>
                    <a:lstStyle/>
                    <a:p>
                      <a:pPr algn="ctr">
                        <a:lnSpc>
                          <a:spcPct val="100000"/>
                        </a:lnSpc>
                        <a:spcBef>
                          <a:spcPts val="0"/>
                        </a:spcBef>
                        <a:spcAft>
                          <a:spcPts val="0"/>
                        </a:spcAft>
                      </a:pPr>
                      <a:r>
                        <a:rPr kumimoji="1" lang="ja-JP" altLang="en-US" sz="1050" u="none" dirty="0" smtClean="0">
                          <a:latin typeface="HGSｺﾞｼｯｸM" panose="020B0600000000000000" pitchFamily="50" charset="-128"/>
                          <a:ea typeface="HGSｺﾞｼｯｸM" panose="020B0600000000000000" pitchFamily="50" charset="-128"/>
                        </a:rPr>
                        <a:t>施策の方向性</a:t>
                      </a:r>
                      <a:endParaRPr kumimoji="1" lang="ja-JP" altLang="en-US" sz="1050" u="none" dirty="0">
                        <a:solidFill>
                          <a:schemeClr val="tx1"/>
                        </a:solidFill>
                        <a:latin typeface="HGSｺﾞｼｯｸM" panose="020B0600000000000000" pitchFamily="50" charset="-128"/>
                        <a:ea typeface="HGSｺﾞｼｯｸM" panose="020B0600000000000000" pitchFamily="50" charset="-128"/>
                      </a:endParaRPr>
                    </a:p>
                  </a:txBody>
                  <a:tcPr marL="84406" marR="84406"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lnSpc>
                          <a:spcPct val="100000"/>
                        </a:lnSpc>
                        <a:spcBef>
                          <a:spcPts val="0"/>
                        </a:spcBef>
                        <a:spcAft>
                          <a:spcPts val="0"/>
                        </a:spcAft>
                      </a:pPr>
                      <a:r>
                        <a:rPr kumimoji="1" lang="ja-JP" altLang="en-US" sz="1050" u="none" dirty="0" smtClean="0">
                          <a:latin typeface="HGSｺﾞｼｯｸM" panose="020B0600000000000000" pitchFamily="50" charset="-128"/>
                          <a:ea typeface="HGSｺﾞｼｯｸM" panose="020B0600000000000000" pitchFamily="50" charset="-128"/>
                        </a:rPr>
                        <a:t>進捗状況（平成</a:t>
                      </a:r>
                      <a:r>
                        <a:rPr kumimoji="1" lang="en-US" altLang="ja-JP" sz="1050" u="none" dirty="0" smtClean="0">
                          <a:latin typeface="HGSｺﾞｼｯｸM" panose="020B0600000000000000" pitchFamily="50" charset="-128"/>
                          <a:ea typeface="HGSｺﾞｼｯｸM" panose="020B0600000000000000" pitchFamily="50" charset="-128"/>
                        </a:rPr>
                        <a:t>28</a:t>
                      </a:r>
                      <a:r>
                        <a:rPr kumimoji="1" lang="ja-JP" altLang="en-US" sz="1050" u="none" dirty="0" smtClean="0">
                          <a:latin typeface="HGSｺﾞｼｯｸM" panose="020B0600000000000000" pitchFamily="50" charset="-128"/>
                          <a:ea typeface="HGSｺﾞｼｯｸM" panose="020B0600000000000000" pitchFamily="50" charset="-128"/>
                        </a:rPr>
                        <a:t>年度～）</a:t>
                      </a:r>
                      <a:endParaRPr kumimoji="1" lang="ja-JP" altLang="en-US" sz="1050" u="none" dirty="0">
                        <a:solidFill>
                          <a:schemeClr val="tx1"/>
                        </a:solidFill>
                        <a:latin typeface="HGSｺﾞｼｯｸM" panose="020B0600000000000000" pitchFamily="50" charset="-128"/>
                        <a:ea typeface="HGSｺﾞｼｯｸM" panose="020B0600000000000000" pitchFamily="50" charset="-128"/>
                      </a:endParaRPr>
                    </a:p>
                  </a:txBody>
                  <a:tcPr marL="84406" marR="84406" anchor="ctr">
                    <a:lnL w="12700" cmpd="sng">
                      <a:noFill/>
                    </a:lnL>
                    <a:lnR w="12700" cmpd="sng">
                      <a:noFill/>
                    </a:lnR>
                    <a:lnT w="12700" cmpd="sng">
                      <a:noFill/>
                    </a:lnT>
                    <a:lnB w="38100" cmpd="sng">
                      <a:noFill/>
                    </a:lnB>
                    <a:lnTlToBr w="12700" cmpd="sng">
                      <a:noFill/>
                      <a:prstDash val="solid"/>
                    </a:lnTlToBr>
                    <a:lnBlToTr w="12700" cmpd="sng">
                      <a:noFill/>
                      <a:prstDash val="solid"/>
                    </a:lnBlToTr>
                  </a:tcPr>
                </a:tc>
              </a:tr>
              <a:tr h="1057788">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effectLst/>
                          <a:latin typeface="HGSｺﾞｼｯｸM" panose="020B0600000000000000" pitchFamily="50" charset="-128"/>
                          <a:ea typeface="HGSｺﾞｼｯｸM" panose="020B0600000000000000" pitchFamily="50" charset="-128"/>
                        </a:rPr>
                        <a:t>○まちの不燃化</a:t>
                      </a:r>
                      <a:endParaRPr kumimoji="1" lang="en-US" altLang="ja-JP" sz="1050" kern="1200" dirty="0" smtClean="0">
                        <a:effectLst/>
                        <a:latin typeface="HGSｺﾞｼｯｸM" panose="020B0600000000000000" pitchFamily="50" charset="-128"/>
                        <a:ea typeface="HGSｺﾞｼｯｸM" panose="020B0600000000000000" pitchFamily="50" charset="-128"/>
                      </a:endParaRP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effectLst/>
                          <a:latin typeface="HGSｺﾞｼｯｸM" panose="020B0600000000000000" pitchFamily="50" charset="-128"/>
                          <a:ea typeface="HGSｺﾞｼｯｸM" panose="020B0600000000000000" pitchFamily="50" charset="-128"/>
                        </a:rPr>
                        <a:t>　延焼遮断帯の整備</a:t>
                      </a:r>
                      <a:endParaRPr kumimoji="1" lang="en-US" altLang="ja-JP" sz="1050" kern="1200" dirty="0" smtClean="0">
                        <a:effectLst/>
                        <a:latin typeface="HGSｺﾞｼｯｸM" panose="020B0600000000000000" pitchFamily="50" charset="-128"/>
                        <a:ea typeface="HGSｺﾞｼｯｸM" panose="020B0600000000000000" pitchFamily="50" charset="-128"/>
                      </a:endParaRP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effectLst/>
                          <a:latin typeface="HGSｺﾞｼｯｸM" panose="020B0600000000000000" pitchFamily="50" charset="-128"/>
                          <a:ea typeface="HGSｺﾞｼｯｸM" panose="020B0600000000000000" pitchFamily="50" charset="-128"/>
                        </a:rPr>
                        <a:t>　地域防災力の向上</a:t>
                      </a:r>
                      <a:endParaRPr kumimoji="1" lang="en-US" altLang="ja-JP" sz="1050" kern="1200" dirty="0" smtClean="0">
                        <a:effectLst/>
                        <a:latin typeface="HGSｺﾞｼｯｸM" panose="020B0600000000000000" pitchFamily="50" charset="-128"/>
                        <a:ea typeface="HGSｺﾞｼｯｸM" panose="020B0600000000000000" pitchFamily="50" charset="-128"/>
                      </a:endParaRPr>
                    </a:p>
                    <a:p>
                      <a:pPr marL="92075" marR="0" indent="-92075" algn="l" defTabSz="914290" rtl="0" eaLnBrk="1" fontAlgn="auto" latinLnBrk="0" hangingPunct="1">
                        <a:lnSpc>
                          <a:spcPct val="100000"/>
                        </a:lnSpc>
                        <a:spcBef>
                          <a:spcPts val="0"/>
                        </a:spcBef>
                        <a:spcAft>
                          <a:spcPts val="0"/>
                        </a:spcAft>
                        <a:buClrTx/>
                        <a:buSzTx/>
                        <a:buFontTx/>
                        <a:buNone/>
                        <a:tabLst/>
                        <a:defRPr/>
                      </a:pPr>
                      <a:endParaRPr kumimoji="1" lang="en-US" altLang="ja-JP" sz="1050" kern="1200" dirty="0" smtClean="0">
                        <a:effectLst/>
                        <a:latin typeface="HGSｺﾞｼｯｸM" panose="020B0600000000000000" pitchFamily="50" charset="-128"/>
                        <a:ea typeface="HGSｺﾞｼｯｸM" panose="020B0600000000000000" pitchFamily="50" charset="-128"/>
                      </a:endParaRPr>
                    </a:p>
                    <a:p>
                      <a:pPr marL="92075" marR="0" indent="-92075" algn="l" defTabSz="914290" rtl="0" eaLnBrk="1" fontAlgn="auto" latinLnBrk="0" hangingPunct="1">
                        <a:lnSpc>
                          <a:spcPct val="100000"/>
                        </a:lnSpc>
                        <a:spcBef>
                          <a:spcPts val="0"/>
                        </a:spcBef>
                        <a:spcAft>
                          <a:spcPts val="0"/>
                        </a:spcAft>
                        <a:buClrTx/>
                        <a:buSzTx/>
                        <a:buFontTx/>
                        <a:buNone/>
                        <a:tabLst/>
                        <a:defRPr/>
                      </a:pPr>
                      <a:endParaRPr kumimoji="1" lang="en-US" altLang="ja-JP" sz="1050" kern="1200" dirty="0" smtClean="0">
                        <a:effectLst/>
                        <a:latin typeface="HGSｺﾞｼｯｸM" panose="020B0600000000000000" pitchFamily="50" charset="-128"/>
                        <a:ea typeface="HGSｺﾞｼｯｸM" panose="020B0600000000000000" pitchFamily="50" charset="-128"/>
                      </a:endParaRPr>
                    </a:p>
                  </a:txBody>
                  <a:tcPr marL="84406" marR="84406">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r>
                        <a:rPr kumimoji="1" lang="ja-JP" altLang="en-US" sz="1050" kern="1200" baseline="0" dirty="0" smtClean="0">
                          <a:effectLst/>
                          <a:latin typeface="HGSｺﾞｼｯｸM" panose="020B0600000000000000" pitchFamily="50" charset="-128"/>
                          <a:ea typeface="HGSｺﾞｼｯｸM" panose="020B0600000000000000" pitchFamily="50" charset="-128"/>
                        </a:rPr>
                        <a:t>・</a:t>
                      </a:r>
                      <a:r>
                        <a:rPr kumimoji="1" lang="en-US" altLang="ja-JP" sz="1050" kern="1200" baseline="0" dirty="0" smtClean="0">
                          <a:effectLst/>
                          <a:latin typeface="HGSｺﾞｼｯｸM" panose="020B0600000000000000" pitchFamily="50" charset="-128"/>
                          <a:ea typeface="HGSｺﾞｼｯｸM" panose="020B0600000000000000" pitchFamily="50" charset="-128"/>
                        </a:rPr>
                        <a:t>7</a:t>
                      </a:r>
                      <a:r>
                        <a:rPr kumimoji="1" lang="ja-JP" altLang="en-US" sz="1050" kern="1200" baseline="0" dirty="0" smtClean="0">
                          <a:effectLst/>
                          <a:latin typeface="HGSｺﾞｼｯｸM" panose="020B0600000000000000" pitchFamily="50" charset="-128"/>
                          <a:ea typeface="HGSｺﾞｼｯｸM" panose="020B0600000000000000" pitchFamily="50" charset="-128"/>
                        </a:rPr>
                        <a:t>市</a:t>
                      </a:r>
                      <a:r>
                        <a:rPr kumimoji="1" lang="en-US" altLang="ja-JP" sz="1050" kern="1200" baseline="0" dirty="0" smtClean="0">
                          <a:effectLst/>
                          <a:latin typeface="HGSｺﾞｼｯｸM" panose="020B0600000000000000" pitchFamily="50" charset="-128"/>
                          <a:ea typeface="HGSｺﾞｼｯｸM" panose="020B0600000000000000" pitchFamily="50" charset="-128"/>
                        </a:rPr>
                        <a:t>11</a:t>
                      </a:r>
                      <a:r>
                        <a:rPr kumimoji="1" lang="ja-JP" altLang="en-US" sz="1050" kern="1200" baseline="0" dirty="0" smtClean="0">
                          <a:effectLst/>
                          <a:latin typeface="HGSｺﾞｼｯｸM" panose="020B0600000000000000" pitchFamily="50" charset="-128"/>
                          <a:ea typeface="HGSｺﾞｼｯｸM" panose="020B0600000000000000" pitchFamily="50" charset="-128"/>
                        </a:rPr>
                        <a:t>地区において、地域</a:t>
                      </a:r>
                      <a:r>
                        <a:rPr kumimoji="1" lang="ja-JP" altLang="en-US" sz="1050" kern="1200" baseline="0" dirty="0" smtClean="0">
                          <a:solidFill>
                            <a:schemeClr val="tx1"/>
                          </a:solidFill>
                          <a:effectLst/>
                          <a:latin typeface="HGSｺﾞｼｯｸM" panose="020B0600000000000000" pitchFamily="50" charset="-128"/>
                          <a:ea typeface="HGSｺﾞｼｯｸM" panose="020B0600000000000000" pitchFamily="50" charset="-128"/>
                        </a:rPr>
                        <a:t>の特性に応じて、老朽建築物の除却促進や道路拡幅などの地区公共施設の整備等を実施</a:t>
                      </a:r>
                    </a:p>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SｺﾞｼｯｸM" panose="020B0600000000000000" pitchFamily="50" charset="-128"/>
                          <a:ea typeface="HGSｺﾞｼｯｸM" panose="020B0600000000000000" pitchFamily="50" charset="-128"/>
                        </a:rPr>
                        <a:t>・延焼遮断帯の整備</a:t>
                      </a:r>
                    </a:p>
                    <a:p>
                      <a:pPr marL="92075" marR="0" indent="-92075" algn="l" defTabSz="914400" rtl="0" eaLnBrk="1" fontAlgn="auto" latinLnBrk="0" hangingPunct="1">
                        <a:lnSpc>
                          <a:spcPct val="100000"/>
                        </a:lnSpc>
                        <a:spcBef>
                          <a:spcPts val="0"/>
                        </a:spcBef>
                        <a:spcAft>
                          <a:spcPts val="0"/>
                        </a:spcAft>
                        <a:buClrTx/>
                        <a:buSzTx/>
                        <a:buFontTx/>
                        <a:buNone/>
                        <a:tabLst/>
                        <a:defRPr/>
                      </a:pPr>
                      <a:r>
                        <a:rPr kumimoji="1" lang="ja-JP" altLang="en-US" sz="1050" kern="1200" baseline="0" dirty="0" smtClean="0">
                          <a:solidFill>
                            <a:schemeClr val="tx1"/>
                          </a:solidFill>
                          <a:effectLst/>
                          <a:latin typeface="HGSｺﾞｼｯｸM" panose="020B0600000000000000" pitchFamily="50" charset="-128"/>
                          <a:ea typeface="HGSｺﾞｼｯｸM" panose="020B0600000000000000" pitchFamily="50" charset="-128"/>
                        </a:rPr>
                        <a:t>　・三国塚口線　・寝屋川大東線</a:t>
                      </a:r>
                    </a:p>
                    <a:p>
                      <a:pPr marL="92075" marR="0" indent="-92075" algn="l" defTabSz="957674" rtl="0" eaLnBrk="1" fontAlgn="auto" latinLnBrk="0" hangingPunct="1">
                        <a:lnSpc>
                          <a:spcPct val="100000"/>
                        </a:lnSpc>
                        <a:spcBef>
                          <a:spcPts val="0"/>
                        </a:spcBef>
                        <a:spcAft>
                          <a:spcPts val="0"/>
                        </a:spcAft>
                        <a:buClrTx/>
                        <a:buSzTx/>
                        <a:buFontTx/>
                        <a:buNone/>
                        <a:tabLst/>
                        <a:defRPr/>
                      </a:pPr>
                      <a:r>
                        <a:rPr kumimoji="1" lang="ja-JP" altLang="en-US" sz="1050" kern="1200" baseline="0" dirty="0" smtClean="0">
                          <a:effectLst/>
                          <a:latin typeface="HGSｺﾞｼｯｸM" panose="020B0600000000000000" pitchFamily="50" charset="-128"/>
                          <a:ea typeface="HGSｺﾞｼｯｸM" panose="020B0600000000000000" pitchFamily="50" charset="-128"/>
                        </a:rPr>
                        <a:t>・</a:t>
                      </a:r>
                      <a:r>
                        <a:rPr kumimoji="1" lang="en-US" altLang="ja-JP" sz="1050" kern="1200" baseline="0" dirty="0" smtClean="0">
                          <a:effectLst/>
                          <a:latin typeface="HGSｺﾞｼｯｸM" panose="020B0600000000000000" pitchFamily="50" charset="-128"/>
                          <a:ea typeface="HGSｺﾞｼｯｸM" panose="020B0600000000000000" pitchFamily="50" charset="-128"/>
                        </a:rPr>
                        <a:t>7</a:t>
                      </a:r>
                      <a:r>
                        <a:rPr kumimoji="1" lang="ja-JP" altLang="en-US" sz="1050" kern="1200" baseline="0" dirty="0" smtClean="0">
                          <a:effectLst/>
                          <a:latin typeface="HGSｺﾞｼｯｸM" panose="020B0600000000000000" pitchFamily="50" charset="-128"/>
                          <a:ea typeface="HGSｺﾞｼｯｸM" panose="020B0600000000000000" pitchFamily="50" charset="-128"/>
                        </a:rPr>
                        <a:t>市</a:t>
                      </a:r>
                      <a:r>
                        <a:rPr kumimoji="1" lang="en-US" altLang="ja-JP" sz="1050" kern="1200" baseline="0" dirty="0" smtClean="0">
                          <a:effectLst/>
                          <a:latin typeface="HGSｺﾞｼｯｸM" panose="020B0600000000000000" pitchFamily="50" charset="-128"/>
                          <a:ea typeface="HGSｺﾞｼｯｸM" panose="020B0600000000000000" pitchFamily="50" charset="-128"/>
                        </a:rPr>
                        <a:t>10</a:t>
                      </a:r>
                      <a:r>
                        <a:rPr kumimoji="1" lang="ja-JP" altLang="en-US" sz="1050" kern="1200" baseline="0" dirty="0" smtClean="0">
                          <a:effectLst/>
                          <a:latin typeface="HGSｺﾞｼｯｸM" panose="020B0600000000000000" pitchFamily="50" charset="-128"/>
                          <a:ea typeface="HGSｺﾞｼｯｸM" panose="020B0600000000000000" pitchFamily="50" charset="-128"/>
                        </a:rPr>
                        <a:t>地区において防災講演会や防災マップ作成支援ワークショップ開催など地域への働きかけを実施</a:t>
                      </a:r>
                      <a:endParaRPr kumimoji="1" lang="en-US" altLang="ja-JP" sz="1050" kern="1200" baseline="0" dirty="0" smtClean="0">
                        <a:solidFill>
                          <a:schemeClr val="tx1"/>
                        </a:solidFill>
                        <a:effectLst/>
                        <a:latin typeface="HGSｺﾞｼｯｸM" panose="020B0600000000000000" pitchFamily="50" charset="-128"/>
                        <a:ea typeface="HGSｺﾞｼｯｸM" panose="020B0600000000000000" pitchFamily="50" charset="-128"/>
                        <a:cs typeface="+mn-cs"/>
                      </a:endParaRPr>
                    </a:p>
                  </a:txBody>
                  <a:tcPr marL="84406" marR="84406">
                    <a:lnL w="12700" cmpd="sng">
                      <a:noFill/>
                    </a:lnL>
                    <a:lnR w="12700" cmpd="sng">
                      <a:noFill/>
                    </a:lnR>
                    <a:lnT w="38100" cmpd="sng">
                      <a:noFill/>
                    </a:lnT>
                    <a:lnB w="12700" cmpd="sng">
                      <a:noFill/>
                    </a:lnB>
                    <a:lnTlToBr w="12700" cmpd="sng">
                      <a:noFill/>
                      <a:prstDash val="solid"/>
                    </a:lnTlToBr>
                    <a:lnBlToTr w="12700" cmpd="sng">
                      <a:noFill/>
                      <a:prstDash val="solid"/>
                    </a:lnBlToTr>
                  </a:tcPr>
                </a:tc>
              </a:tr>
              <a:tr h="817431">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effectLst/>
                          <a:latin typeface="HGSｺﾞｼｯｸM" panose="020B0600000000000000" pitchFamily="50" charset="-128"/>
                          <a:ea typeface="HGSｺﾞｼｯｸM" panose="020B0600000000000000" pitchFamily="50" charset="-128"/>
                        </a:rPr>
                        <a:t>○良質な住宅や生活利便・支援施設の立地促進、地域資源を活用した地域の魅力を高める取組み、地域との協働</a:t>
                      </a:r>
                      <a:endParaRPr kumimoji="1" lang="en-US" altLang="ja-JP" sz="1050" kern="1200" dirty="0" smtClean="0">
                        <a:solidFill>
                          <a:schemeClr val="tx1"/>
                        </a:solidFill>
                        <a:effectLst/>
                        <a:latin typeface="HGSｺﾞｼｯｸM" panose="020B0600000000000000" pitchFamily="50" charset="-128"/>
                        <a:ea typeface="HGSｺﾞｼｯｸM" panose="020B0600000000000000" pitchFamily="50" charset="-128"/>
                        <a:cs typeface="+mn-cs"/>
                      </a:endParaRPr>
                    </a:p>
                  </a:txBody>
                  <a:tcPr marL="84406" marR="84406">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r>
                        <a:rPr kumimoji="1" lang="ja-JP" altLang="en-US" sz="1050" kern="1200" baseline="0" dirty="0" smtClean="0">
                          <a:effectLst/>
                          <a:latin typeface="HGSｺﾞｼｯｸM" panose="020B0600000000000000" pitchFamily="50" charset="-128"/>
                          <a:ea typeface="HGSｺﾞｼｯｸM" panose="020B0600000000000000" pitchFamily="50" charset="-128"/>
                        </a:rPr>
                        <a:t>・延焼遮断帯の整備により、住宅や生活利便・支援施設等の立地を促進</a:t>
                      </a:r>
                    </a:p>
                    <a:p>
                      <a:pPr marL="92075" indent="-92075" algn="l">
                        <a:lnSpc>
                          <a:spcPct val="100000"/>
                        </a:lnSpc>
                        <a:spcBef>
                          <a:spcPts val="0"/>
                        </a:spcBef>
                        <a:spcAft>
                          <a:spcPts val="0"/>
                        </a:spcAft>
                      </a:pPr>
                      <a:r>
                        <a:rPr kumimoji="1" lang="ja-JP" altLang="en-US" sz="1050" kern="1200" baseline="0" dirty="0" smtClean="0">
                          <a:effectLst/>
                          <a:latin typeface="HGSｺﾞｼｯｸM" panose="020B0600000000000000" pitchFamily="50" charset="-128"/>
                          <a:ea typeface="HGSｺﾞｼｯｸM" panose="020B0600000000000000" pitchFamily="50" charset="-128"/>
                        </a:rPr>
                        <a:t>・利用可能な長屋などを活用</a:t>
                      </a:r>
                      <a:r>
                        <a:rPr kumimoji="1" lang="ja-JP" altLang="en-US" sz="1050" kern="1200" baseline="0" dirty="0" smtClean="0">
                          <a:solidFill>
                            <a:schemeClr val="tx1"/>
                          </a:solidFill>
                          <a:effectLst/>
                          <a:latin typeface="HGSｺﾞｼｯｸM" panose="020B0600000000000000" pitchFamily="50" charset="-128"/>
                          <a:ea typeface="HGSｺﾞｼｯｸM" panose="020B0600000000000000" pitchFamily="50" charset="-128"/>
                        </a:rPr>
                        <a:t>し、地域の魅力を高める取組みを促進</a:t>
                      </a:r>
                    </a:p>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SｺﾞｼｯｸM" panose="020B0600000000000000" pitchFamily="50" charset="-128"/>
                          <a:ea typeface="HGSｺﾞｼｯｸM" panose="020B0600000000000000" pitchFamily="50" charset="-128"/>
                        </a:rPr>
                        <a:t>・地域住民等の理解を得ながら、協働して事業を推進</a:t>
                      </a:r>
                      <a:endParaRPr kumimoji="1" lang="en-US" altLang="ja-JP" sz="1050" kern="1200" baseline="0" dirty="0" smtClean="0">
                        <a:solidFill>
                          <a:schemeClr val="tx1"/>
                        </a:solidFill>
                        <a:effectLst/>
                        <a:latin typeface="HGSｺﾞｼｯｸM" panose="020B0600000000000000" pitchFamily="50" charset="-128"/>
                        <a:ea typeface="HGSｺﾞｼｯｸM" panose="020B0600000000000000" pitchFamily="50" charset="-128"/>
                        <a:cs typeface="+mn-cs"/>
                      </a:endParaRPr>
                    </a:p>
                  </a:txBody>
                  <a:tcPr marL="84406" marR="84406">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
        <p:nvSpPr>
          <p:cNvPr id="7" name="スライド番号プレースホルダー 3"/>
          <p:cNvSpPr>
            <a:spLocks noGrp="1"/>
          </p:cNvSpPr>
          <p:nvPr>
            <p:ph type="sldNum" sz="quarter" idx="12"/>
          </p:nvPr>
        </p:nvSpPr>
        <p:spPr>
          <a:xfrm>
            <a:off x="8368281" y="6597352"/>
            <a:ext cx="775471" cy="270321"/>
          </a:xfrm>
        </p:spPr>
        <p:txBody>
          <a:bodyPr/>
          <a:lstStyle/>
          <a:p>
            <a:fld id="{6C81B660-91B5-4B89-8AE3-65DE466522A0}" type="slidenum">
              <a:rPr kumimoji="1" lang="ja-JP" altLang="en-US"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69</a:t>
            </a:fld>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Rectangle 1"/>
          <p:cNvSpPr>
            <a:spLocks noChangeArrowheads="1"/>
          </p:cNvSpPr>
          <p:nvPr/>
        </p:nvSpPr>
        <p:spPr bwMode="auto">
          <a:xfrm>
            <a:off x="0" y="1"/>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１．</a:t>
            </a:r>
            <a:r>
              <a:rPr lang="ja-JP" altLang="en-US"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木造住宅が密集する地域</a:t>
            </a:r>
            <a:endPar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3288028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角丸四角形 31"/>
          <p:cNvSpPr/>
          <p:nvPr/>
        </p:nvSpPr>
        <p:spPr>
          <a:xfrm>
            <a:off x="63191" y="4374975"/>
            <a:ext cx="3788729" cy="2198797"/>
          </a:xfrm>
          <a:prstGeom prst="roundRect">
            <a:avLst>
              <a:gd name="adj" fmla="val 7252"/>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77800" indent="-177800">
              <a:lnSpc>
                <a:spcPct val="130000"/>
              </a:lnSpc>
            </a:pPr>
            <a:endParaRPr lang="en-US" altLang="ja-JP" sz="1200" dirty="0">
              <a:solidFill>
                <a:schemeClr val="tx1"/>
              </a:solidFill>
            </a:endParaRPr>
          </a:p>
          <a:p>
            <a:pPr marL="266700" indent="-266700">
              <a:lnSpc>
                <a:spcPct val="130000"/>
              </a:lnSpc>
            </a:pPr>
            <a:r>
              <a:rPr lang="ja-JP" altLang="en-US" sz="1200" dirty="0">
                <a:solidFill>
                  <a:schemeClr val="tx1"/>
                </a:solidFill>
              </a:rPr>
              <a:t>（１）活力と魅力ある都市空間の創造</a:t>
            </a:r>
          </a:p>
          <a:p>
            <a:pPr marL="266700" indent="-266700">
              <a:lnSpc>
                <a:spcPct val="130000"/>
              </a:lnSpc>
            </a:pPr>
            <a:r>
              <a:rPr lang="ja-JP" altLang="en-US" sz="1200" dirty="0">
                <a:solidFill>
                  <a:schemeClr val="tx1"/>
                </a:solidFill>
              </a:rPr>
              <a:t>　②歴史的・文化的資源、自然環境などを活かした美しい景観づくり</a:t>
            </a:r>
          </a:p>
        </p:txBody>
      </p:sp>
      <p:sp>
        <p:nvSpPr>
          <p:cNvPr id="37" name="角丸四角形 36"/>
          <p:cNvSpPr/>
          <p:nvPr/>
        </p:nvSpPr>
        <p:spPr>
          <a:xfrm>
            <a:off x="4042319" y="1206624"/>
            <a:ext cx="5040560" cy="5367148"/>
          </a:xfrm>
          <a:prstGeom prst="roundRect">
            <a:avLst>
              <a:gd name="adj" fmla="val 4920"/>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8" name="正方形/長方形 37"/>
          <p:cNvSpPr/>
          <p:nvPr/>
        </p:nvSpPr>
        <p:spPr>
          <a:xfrm>
            <a:off x="52113" y="1231573"/>
            <a:ext cx="3788729" cy="2898045"/>
          </a:xfrm>
          <a:prstGeom prst="rect">
            <a:avLst/>
          </a:prstGeom>
          <a:solidFill>
            <a:schemeClr val="accent1">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p:cNvSpPr txBox="1"/>
          <p:nvPr/>
        </p:nvSpPr>
        <p:spPr>
          <a:xfrm>
            <a:off x="4139952" y="1412776"/>
            <a:ext cx="2930246" cy="261610"/>
          </a:xfrm>
          <a:prstGeom prst="rect">
            <a:avLst/>
          </a:prstGeom>
          <a:noFill/>
        </p:spPr>
        <p:txBody>
          <a:bodyPr wrap="square" rtlCol="0">
            <a:spAutoFit/>
          </a:bodyPr>
          <a:lstStyle/>
          <a:p>
            <a:r>
              <a:rPr lang="ja-JP" altLang="en-US" sz="1100" dirty="0" smtClean="0"/>
              <a:t>■大阪のまちがきれいだと思うか（府民）</a:t>
            </a:r>
            <a:endParaRPr kumimoji="1" lang="ja-JP" altLang="en-US" sz="1100" dirty="0"/>
          </a:p>
        </p:txBody>
      </p:sp>
      <p:sp>
        <p:nvSpPr>
          <p:cNvPr id="33" name="スライド番号プレースホルダー 3"/>
          <p:cNvSpPr>
            <a:spLocks noGrp="1"/>
          </p:cNvSpPr>
          <p:nvPr>
            <p:ph type="sldNum" sz="quarter" idx="12"/>
          </p:nvPr>
        </p:nvSpPr>
        <p:spPr>
          <a:xfrm>
            <a:off x="8368281" y="6597352"/>
            <a:ext cx="775471" cy="270321"/>
          </a:xfrm>
        </p:spPr>
        <p:txBody>
          <a:bodyPr/>
          <a:lstStyle/>
          <a:p>
            <a:fld id="{6C81B660-91B5-4B89-8AE3-65DE466522A0}" type="slidenum">
              <a:rPr kumimoji="1" lang="ja-JP" altLang="en-US"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a:t>
            </a:fld>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テキスト ボックス 25"/>
          <p:cNvSpPr txBox="1"/>
          <p:nvPr/>
        </p:nvSpPr>
        <p:spPr>
          <a:xfrm>
            <a:off x="162984" y="3865983"/>
            <a:ext cx="3677858" cy="253916"/>
          </a:xfrm>
          <a:prstGeom prst="rect">
            <a:avLst/>
          </a:prstGeom>
          <a:noFill/>
        </p:spPr>
        <p:txBody>
          <a:bodyPr wrap="square" rtlCol="0">
            <a:spAutoFit/>
          </a:bodyPr>
          <a:lstStyle/>
          <a:p>
            <a:pPr algn="r"/>
            <a:r>
              <a:rPr lang="ja-JP" altLang="en-US" sz="1050" dirty="0" smtClean="0"/>
              <a:t>出典：</a:t>
            </a:r>
            <a:r>
              <a:rPr lang="ja-JP" altLang="ja-JP" sz="1050" dirty="0"/>
              <a:t>将来ビジョン・</a:t>
            </a:r>
            <a:r>
              <a:rPr lang="ja-JP" altLang="ja-JP" sz="1050" dirty="0" smtClean="0"/>
              <a:t>大阪に</a:t>
            </a:r>
            <a:r>
              <a:rPr lang="ja-JP" altLang="ja-JP" sz="1050" dirty="0"/>
              <a:t>関する調査</a:t>
            </a:r>
            <a:r>
              <a:rPr kumimoji="1" lang="ja-JP" altLang="en-US" sz="1050" dirty="0" smtClean="0"/>
              <a:t>（大阪府）</a:t>
            </a:r>
            <a:endParaRPr kumimoji="1" lang="ja-JP" altLang="en-US" sz="1050" dirty="0"/>
          </a:p>
        </p:txBody>
      </p:sp>
      <p:sp>
        <p:nvSpPr>
          <p:cNvPr id="30" name="テキスト ボックス 29"/>
          <p:cNvSpPr txBox="1"/>
          <p:nvPr/>
        </p:nvSpPr>
        <p:spPr>
          <a:xfrm>
            <a:off x="5327576" y="6263827"/>
            <a:ext cx="3780928" cy="253916"/>
          </a:xfrm>
          <a:prstGeom prst="rect">
            <a:avLst/>
          </a:prstGeom>
          <a:noFill/>
        </p:spPr>
        <p:txBody>
          <a:bodyPr wrap="square" rtlCol="0">
            <a:spAutoFit/>
          </a:bodyPr>
          <a:lstStyle/>
          <a:p>
            <a:pPr algn="r"/>
            <a:r>
              <a:rPr lang="ja-JP" altLang="en-US" sz="1050" dirty="0" smtClean="0"/>
              <a:t>出典</a:t>
            </a:r>
            <a:r>
              <a:rPr lang="ja-JP" altLang="en-US" sz="1050" dirty="0"/>
              <a:t>：平成</a:t>
            </a:r>
            <a:r>
              <a:rPr lang="en-US" altLang="ja-JP" sz="1050" dirty="0" smtClean="0"/>
              <a:t>29</a:t>
            </a:r>
            <a:r>
              <a:rPr lang="ja-JP" altLang="en-US" sz="1050" dirty="0" smtClean="0"/>
              <a:t>年度</a:t>
            </a:r>
            <a:r>
              <a:rPr lang="ja-JP" altLang="en-US" sz="1050" dirty="0"/>
              <a:t>　</a:t>
            </a:r>
            <a:r>
              <a:rPr lang="ja-JP" altLang="ja-JP" sz="1050" dirty="0" smtClean="0"/>
              <a:t>将来</a:t>
            </a:r>
            <a:r>
              <a:rPr lang="ja-JP" altLang="ja-JP" sz="1050" dirty="0"/>
              <a:t>ビジョン・</a:t>
            </a:r>
            <a:r>
              <a:rPr lang="ja-JP" altLang="ja-JP" sz="1050" dirty="0" smtClean="0"/>
              <a:t>大阪に</a:t>
            </a:r>
            <a:r>
              <a:rPr lang="ja-JP" altLang="ja-JP" sz="1050" dirty="0"/>
              <a:t>関する調査</a:t>
            </a:r>
            <a:r>
              <a:rPr kumimoji="1" lang="ja-JP" altLang="en-US" sz="1050" dirty="0" smtClean="0"/>
              <a:t>（大阪府）</a:t>
            </a:r>
            <a:endParaRPr kumimoji="1" lang="ja-JP" altLang="en-US" sz="1050" dirty="0"/>
          </a:p>
        </p:txBody>
      </p:sp>
      <p:sp>
        <p:nvSpPr>
          <p:cNvPr id="44" name="Rectangle 1"/>
          <p:cNvSpPr>
            <a:spLocks noChangeArrowheads="1"/>
          </p:cNvSpPr>
          <p:nvPr/>
        </p:nvSpPr>
        <p:spPr bwMode="auto">
          <a:xfrm>
            <a:off x="0" y="548728"/>
            <a:ext cx="9144000" cy="432000"/>
          </a:xfrm>
          <a:prstGeom prst="rect">
            <a:avLst/>
          </a:prstGeom>
          <a:noFill/>
          <a:ln>
            <a:noFill/>
          </a:ln>
          <a:effectLs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ctr" eaLnBrk="1" hangingPunct="1"/>
            <a:r>
              <a:rPr lang="ja-JP" altLang="en-US" sz="2000" b="1" u="sng"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2000" b="1"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のまちがきれいだと思っている府民の割合</a:t>
            </a:r>
          </a:p>
        </p:txBody>
      </p:sp>
      <p:sp>
        <p:nvSpPr>
          <p:cNvPr id="45" name="テキスト ボックス 44"/>
          <p:cNvSpPr txBox="1"/>
          <p:nvPr/>
        </p:nvSpPr>
        <p:spPr>
          <a:xfrm>
            <a:off x="207208" y="4221089"/>
            <a:ext cx="1021960" cy="259658"/>
          </a:xfrm>
          <a:prstGeom prst="rect">
            <a:avLst/>
          </a:prstGeom>
          <a:solidFill>
            <a:schemeClr val="accent1">
              <a:lumMod val="75000"/>
            </a:schemeClr>
          </a:solidFill>
          <a:ln>
            <a:noFill/>
          </a:ln>
        </p:spPr>
        <p:txBody>
          <a:bodyPr wrap="square" lIns="0" tIns="0" rIns="0" bIns="0" rtlCol="0" anchor="ctr" anchorCtr="0">
            <a:noAutofit/>
          </a:bodyPr>
          <a:lstStyle/>
          <a:p>
            <a:pPr algn="ctr"/>
            <a:r>
              <a:rPr kumimoji="1" lang="ja-JP" altLang="en-US" sz="1400" b="1" dirty="0" smtClean="0">
                <a:solidFill>
                  <a:schemeClr val="bg1"/>
                </a:solidFill>
                <a:latin typeface="Meiryo UI" panose="020B0604030504040204" pitchFamily="50" charset="-128"/>
                <a:ea typeface="Meiryo UI" panose="020B0604030504040204" pitchFamily="50" charset="-128"/>
              </a:rPr>
              <a:t>関連施策等</a:t>
            </a:r>
            <a:endParaRPr kumimoji="1" lang="ja-JP" altLang="en-US" sz="1400" b="1" dirty="0">
              <a:solidFill>
                <a:schemeClr val="bg1"/>
              </a:solidFill>
              <a:latin typeface="Meiryo UI" panose="020B0604030504040204" pitchFamily="50" charset="-128"/>
              <a:ea typeface="Meiryo UI" panose="020B0604030504040204" pitchFamily="50" charset="-128"/>
            </a:endParaRPr>
          </a:p>
        </p:txBody>
      </p:sp>
      <p:sp>
        <p:nvSpPr>
          <p:cNvPr id="46" name="テキスト ボックス 45"/>
          <p:cNvSpPr txBox="1"/>
          <p:nvPr/>
        </p:nvSpPr>
        <p:spPr>
          <a:xfrm>
            <a:off x="195363" y="1101744"/>
            <a:ext cx="1980728" cy="259658"/>
          </a:xfrm>
          <a:prstGeom prst="rect">
            <a:avLst/>
          </a:prstGeom>
          <a:solidFill>
            <a:schemeClr val="accent1">
              <a:lumMod val="75000"/>
            </a:schemeClr>
          </a:solidFill>
          <a:ln>
            <a:noFill/>
          </a:ln>
        </p:spPr>
        <p:txBody>
          <a:bodyPr wrap="square" lIns="0" tIns="0" rIns="0" bIns="0" rtlCol="0" anchor="ctr" anchorCtr="0">
            <a:noAutofit/>
          </a:bodyPr>
          <a:lstStyle/>
          <a:p>
            <a:pPr algn="ctr"/>
            <a:r>
              <a:rPr lang="ja-JP" altLang="en-US" sz="1400" b="1" dirty="0">
                <a:solidFill>
                  <a:schemeClr val="bg1"/>
                </a:solidFill>
                <a:latin typeface="Meiryo UI" panose="020B0604030504040204" pitchFamily="50" charset="-128"/>
                <a:ea typeface="Meiryo UI" panose="020B0604030504040204" pitchFamily="50" charset="-128"/>
              </a:rPr>
              <a:t>みんなで</a:t>
            </a:r>
            <a:r>
              <a:rPr lang="ja-JP" altLang="en-US" sz="1400" b="1" dirty="0" err="1">
                <a:solidFill>
                  <a:schemeClr val="bg1"/>
                </a:solidFill>
                <a:latin typeface="Meiryo UI" panose="020B0604030504040204" pitchFamily="50" charset="-128"/>
                <a:ea typeface="Meiryo UI" panose="020B0604030504040204" pitchFamily="50" charset="-128"/>
              </a:rPr>
              <a:t>めざ</a:t>
            </a:r>
            <a:r>
              <a:rPr lang="ja-JP" altLang="en-US" sz="1400" b="1" dirty="0">
                <a:solidFill>
                  <a:schemeClr val="bg1"/>
                </a:solidFill>
                <a:latin typeface="Meiryo UI" panose="020B0604030504040204" pitchFamily="50" charset="-128"/>
                <a:ea typeface="Meiryo UI" panose="020B0604030504040204" pitchFamily="50" charset="-128"/>
              </a:rPr>
              <a:t>そう値の推移</a:t>
            </a:r>
          </a:p>
        </p:txBody>
      </p:sp>
      <p:sp>
        <p:nvSpPr>
          <p:cNvPr id="47" name="テキスト ボックス 46"/>
          <p:cNvSpPr txBox="1"/>
          <p:nvPr/>
        </p:nvSpPr>
        <p:spPr>
          <a:xfrm>
            <a:off x="4234502" y="1101744"/>
            <a:ext cx="1071736" cy="259658"/>
          </a:xfrm>
          <a:prstGeom prst="rect">
            <a:avLst/>
          </a:prstGeom>
          <a:solidFill>
            <a:schemeClr val="accent1">
              <a:lumMod val="75000"/>
            </a:schemeClr>
          </a:solidFill>
          <a:ln>
            <a:noFill/>
          </a:ln>
        </p:spPr>
        <p:txBody>
          <a:bodyPr wrap="square" lIns="0" tIns="0" rIns="0" bIns="0" rtlCol="0" anchor="ctr" anchorCtr="0">
            <a:noAutofit/>
          </a:bodyPr>
          <a:lstStyle/>
          <a:p>
            <a:pPr algn="ctr"/>
            <a:r>
              <a:rPr lang="ja-JP" altLang="en-US" sz="1400" b="1" dirty="0">
                <a:solidFill>
                  <a:schemeClr val="bg1"/>
                </a:solidFill>
                <a:latin typeface="Meiryo UI" panose="020B0604030504040204" pitchFamily="50" charset="-128"/>
                <a:ea typeface="Meiryo UI" panose="020B0604030504040204" pitchFamily="50" charset="-128"/>
              </a:rPr>
              <a:t>関係データ等</a:t>
            </a:r>
          </a:p>
        </p:txBody>
      </p:sp>
      <p:sp>
        <p:nvSpPr>
          <p:cNvPr id="35" name="Rectangle 1"/>
          <p:cNvSpPr>
            <a:spLocks noChangeArrowheads="1"/>
          </p:cNvSpPr>
          <p:nvPr/>
        </p:nvSpPr>
        <p:spPr bwMode="auto">
          <a:xfrm>
            <a:off x="0" y="1"/>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１</a:t>
            </a:r>
            <a:r>
              <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．国内外から多様な人々を惹きつける住まいと</a:t>
            </a:r>
            <a:r>
              <a:rPr lang="ja-JP" altLang="en-US"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都市の実現</a:t>
            </a:r>
            <a:endPar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4" name="グラフ 33"/>
          <p:cNvGraphicFramePr>
            <a:graphicFrameLocks/>
          </p:cNvGraphicFramePr>
          <p:nvPr>
            <p:extLst>
              <p:ext uri="{D42A27DB-BD31-4B8C-83A1-F6EECF244321}">
                <p14:modId xmlns:p14="http://schemas.microsoft.com/office/powerpoint/2010/main" val="1109180646"/>
              </p:ext>
            </p:extLst>
          </p:nvPr>
        </p:nvGraphicFramePr>
        <p:xfrm>
          <a:off x="141016" y="1568723"/>
          <a:ext cx="3677859" cy="220671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3" name="グラフ 42"/>
          <p:cNvGraphicFramePr>
            <a:graphicFrameLocks/>
          </p:cNvGraphicFramePr>
          <p:nvPr>
            <p:extLst>
              <p:ext uri="{D42A27DB-BD31-4B8C-83A1-F6EECF244321}">
                <p14:modId xmlns:p14="http://schemas.microsoft.com/office/powerpoint/2010/main" val="1498858486"/>
              </p:ext>
            </p:extLst>
          </p:nvPr>
        </p:nvGraphicFramePr>
        <p:xfrm>
          <a:off x="3823348" y="2019397"/>
          <a:ext cx="5410000" cy="3246000"/>
        </p:xfrm>
        <a:graphic>
          <a:graphicData uri="http://schemas.openxmlformats.org/drawingml/2006/chart">
            <c:chart xmlns:c="http://schemas.openxmlformats.org/drawingml/2006/chart" xmlns:r="http://schemas.openxmlformats.org/officeDocument/2006/relationships" r:id="rId4"/>
          </a:graphicData>
        </a:graphic>
      </p:graphicFrame>
      <p:sp>
        <p:nvSpPr>
          <p:cNvPr id="48" name="パイ 47"/>
          <p:cNvSpPr/>
          <p:nvPr/>
        </p:nvSpPr>
        <p:spPr>
          <a:xfrm rot="16200000">
            <a:off x="5263369" y="2355155"/>
            <a:ext cx="2545838" cy="2545838"/>
          </a:xfrm>
          <a:prstGeom prst="pie">
            <a:avLst>
              <a:gd name="adj1" fmla="val 32712"/>
              <a:gd name="adj2" fmla="val 3985169"/>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solidFill>
                <a:schemeClr val="tx1"/>
              </a:solidFill>
            </a:endParaRPr>
          </a:p>
        </p:txBody>
      </p:sp>
      <p:sp>
        <p:nvSpPr>
          <p:cNvPr id="49" name="パイ 48"/>
          <p:cNvSpPr/>
          <p:nvPr/>
        </p:nvSpPr>
        <p:spPr>
          <a:xfrm>
            <a:off x="5219273" y="2355155"/>
            <a:ext cx="2634031" cy="2514006"/>
          </a:xfrm>
          <a:prstGeom prst="pie">
            <a:avLst>
              <a:gd name="adj1" fmla="val 7976133"/>
              <a:gd name="adj2" fmla="val 16233089"/>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solidFill>
                <a:schemeClr val="tx1"/>
              </a:solidFill>
            </a:endParaRPr>
          </a:p>
        </p:txBody>
      </p:sp>
      <p:sp>
        <p:nvSpPr>
          <p:cNvPr id="50" name="テキスト ボックス 5"/>
          <p:cNvSpPr txBox="1"/>
          <p:nvPr/>
        </p:nvSpPr>
        <p:spPr>
          <a:xfrm>
            <a:off x="7524328" y="2429417"/>
            <a:ext cx="959301" cy="251178"/>
          </a:xfrm>
          <a:prstGeom prst="rect">
            <a:avLst/>
          </a:prstGeom>
          <a:solidFill>
            <a:schemeClr val="lt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100" dirty="0"/>
              <a:t>思う：</a:t>
            </a:r>
            <a:r>
              <a:rPr kumimoji="1" lang="en-US" altLang="ja-JP" sz="1100" dirty="0"/>
              <a:t>18.1%</a:t>
            </a:r>
            <a:endParaRPr kumimoji="1" lang="ja-JP" altLang="en-US" sz="1100" dirty="0"/>
          </a:p>
        </p:txBody>
      </p:sp>
      <p:sp>
        <p:nvSpPr>
          <p:cNvPr id="51" name="テキスト ボックス 6"/>
          <p:cNvSpPr txBox="1"/>
          <p:nvPr/>
        </p:nvSpPr>
        <p:spPr>
          <a:xfrm>
            <a:off x="4194306" y="2644559"/>
            <a:ext cx="1152128" cy="260830"/>
          </a:xfrm>
          <a:prstGeom prst="rect">
            <a:avLst/>
          </a:prstGeom>
          <a:solidFill>
            <a:schemeClr val="lt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100" dirty="0"/>
              <a:t>思わない：</a:t>
            </a:r>
            <a:r>
              <a:rPr kumimoji="1" lang="en-US" altLang="ja-JP" sz="1100" dirty="0"/>
              <a:t>37.7%</a:t>
            </a:r>
            <a:endParaRPr kumimoji="1" lang="ja-JP" altLang="en-US" sz="1100" dirty="0"/>
          </a:p>
        </p:txBody>
      </p:sp>
      <p:sp>
        <p:nvSpPr>
          <p:cNvPr id="20" name="テキスト ボックス 19"/>
          <p:cNvSpPr txBox="1"/>
          <p:nvPr/>
        </p:nvSpPr>
        <p:spPr>
          <a:xfrm>
            <a:off x="9828584" y="3843385"/>
            <a:ext cx="1080120" cy="369332"/>
          </a:xfrm>
          <a:prstGeom prst="rect">
            <a:avLst/>
          </a:prstGeom>
          <a:noFill/>
          <a:ln>
            <a:solidFill>
              <a:schemeClr val="tx1"/>
            </a:solidFill>
          </a:ln>
        </p:spPr>
        <p:txBody>
          <a:bodyPr wrap="square" rtlCol="0">
            <a:spAutoFit/>
          </a:bodyPr>
          <a:lstStyle/>
          <a:p>
            <a:pPr algn="ctr"/>
            <a:r>
              <a:rPr lang="ja-JP" altLang="en-US" b="1" dirty="0"/>
              <a:t>済</a:t>
            </a:r>
            <a:endParaRPr kumimoji="1" lang="ja-JP" altLang="en-US" b="1" dirty="0"/>
          </a:p>
        </p:txBody>
      </p:sp>
    </p:spTree>
    <p:extLst>
      <p:ext uri="{BB962C8B-B14F-4D97-AF65-F5344CB8AC3E}">
        <p14:creationId xmlns:p14="http://schemas.microsoft.com/office/powerpoint/2010/main" val="119889309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713608041"/>
              </p:ext>
            </p:extLst>
          </p:nvPr>
        </p:nvGraphicFramePr>
        <p:xfrm>
          <a:off x="145605" y="548715"/>
          <a:ext cx="8898657" cy="3629211"/>
        </p:xfrm>
        <a:graphic>
          <a:graphicData uri="http://schemas.openxmlformats.org/drawingml/2006/table">
            <a:tbl>
              <a:tblPr firstRow="1" bandRow="1">
                <a:tableStyleId>{5C22544A-7EE6-4342-B048-85BDC9FD1C3A}</a:tableStyleId>
              </a:tblPr>
              <a:tblGrid>
                <a:gridCol w="2698204"/>
                <a:gridCol w="6200453"/>
              </a:tblGrid>
              <a:tr h="129064">
                <a:tc>
                  <a:txBody>
                    <a:bodyPr/>
                    <a:lstStyle/>
                    <a:p>
                      <a:pPr algn="ctr">
                        <a:lnSpc>
                          <a:spcPct val="120000"/>
                        </a:lnSpc>
                        <a:spcBef>
                          <a:spcPts val="0"/>
                        </a:spcBef>
                        <a:spcAft>
                          <a:spcPts val="0"/>
                        </a:spcAft>
                      </a:pPr>
                      <a:r>
                        <a:rPr kumimoji="1" lang="ja-JP" altLang="en-US" sz="1100" u="none" dirty="0" smtClean="0">
                          <a:latin typeface="HGSｺﾞｼｯｸM" panose="020B0600000000000000" pitchFamily="50" charset="-128"/>
                          <a:ea typeface="HGSｺﾞｼｯｸM" panose="020B0600000000000000" pitchFamily="50" charset="-128"/>
                        </a:rPr>
                        <a:t>施策の方向性</a:t>
                      </a:r>
                      <a:endParaRPr kumimoji="1" lang="ja-JP" altLang="en-US" sz="1100" u="none" dirty="0">
                        <a:solidFill>
                          <a:schemeClr val="tx1"/>
                        </a:solidFill>
                        <a:latin typeface="HGSｺﾞｼｯｸM" panose="020B0600000000000000" pitchFamily="50" charset="-128"/>
                        <a:ea typeface="HGSｺﾞｼｯｸM" panose="020B0600000000000000" pitchFamily="50" charset="-128"/>
                      </a:endParaRPr>
                    </a:p>
                  </a:txBody>
                  <a:tcPr marL="84406" marR="84406"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lnSpc>
                          <a:spcPct val="100000"/>
                        </a:lnSpc>
                        <a:spcBef>
                          <a:spcPts val="0"/>
                        </a:spcBef>
                        <a:spcAft>
                          <a:spcPts val="0"/>
                        </a:spcAft>
                      </a:pPr>
                      <a:r>
                        <a:rPr kumimoji="1" lang="ja-JP" altLang="en-US" sz="1050" u="none" dirty="0" smtClean="0">
                          <a:latin typeface="HGSｺﾞｼｯｸM" panose="020B0600000000000000" pitchFamily="50" charset="-128"/>
                          <a:ea typeface="HGSｺﾞｼｯｸM" panose="020B0600000000000000" pitchFamily="50" charset="-128"/>
                        </a:rPr>
                        <a:t>進捗状況（平成</a:t>
                      </a:r>
                      <a:r>
                        <a:rPr kumimoji="1" lang="en-US" altLang="ja-JP" sz="1050" u="none" dirty="0" smtClean="0">
                          <a:latin typeface="HGSｺﾞｼｯｸM" panose="020B0600000000000000" pitchFamily="50" charset="-128"/>
                          <a:ea typeface="HGSｺﾞｼｯｸM" panose="020B0600000000000000" pitchFamily="50" charset="-128"/>
                        </a:rPr>
                        <a:t>28</a:t>
                      </a:r>
                      <a:r>
                        <a:rPr kumimoji="1" lang="ja-JP" altLang="en-US" sz="1050" u="none" dirty="0" smtClean="0">
                          <a:latin typeface="HGSｺﾞｼｯｸM" panose="020B0600000000000000" pitchFamily="50" charset="-128"/>
                          <a:ea typeface="HGSｺﾞｼｯｸM" panose="020B0600000000000000" pitchFamily="50" charset="-128"/>
                        </a:rPr>
                        <a:t>年度～）</a:t>
                      </a:r>
                      <a:endParaRPr kumimoji="1" lang="ja-JP" altLang="en-US" sz="1050" u="none" dirty="0">
                        <a:solidFill>
                          <a:schemeClr val="tx1"/>
                        </a:solidFill>
                        <a:latin typeface="HGSｺﾞｼｯｸM" panose="020B0600000000000000" pitchFamily="50" charset="-128"/>
                        <a:ea typeface="HGSｺﾞｼｯｸM" panose="020B0600000000000000" pitchFamily="50" charset="-128"/>
                      </a:endParaRPr>
                    </a:p>
                  </a:txBody>
                  <a:tcPr marL="84406" marR="84406" anchor="ctr">
                    <a:lnL w="12700" cmpd="sng">
                      <a:noFill/>
                    </a:lnL>
                    <a:lnR w="12700" cmpd="sng">
                      <a:noFill/>
                    </a:lnR>
                    <a:lnT w="12700" cmpd="sng">
                      <a:noFill/>
                    </a:lnT>
                    <a:lnB w="38100" cmpd="sng">
                      <a:noFill/>
                    </a:lnB>
                    <a:lnTlToBr w="12700" cmpd="sng">
                      <a:noFill/>
                      <a:prstDash val="solid"/>
                    </a:lnTlToBr>
                    <a:lnBlToTr w="12700" cmpd="sng">
                      <a:noFill/>
                      <a:prstDash val="solid"/>
                    </a:lnBlToTr>
                  </a:tcPr>
                </a:tc>
              </a:tr>
              <a:tr h="571453">
                <a:tc>
                  <a:txBody>
                    <a:bodyPr/>
                    <a:lstStyle/>
                    <a:p>
                      <a:pPr marL="92075" marR="0" indent="-92075" algn="l" defTabSz="914290" rtl="0" eaLnBrk="1" fontAlgn="auto" latinLnBrk="0" hangingPunct="1">
                        <a:lnSpc>
                          <a:spcPct val="120000"/>
                        </a:lnSpc>
                        <a:spcBef>
                          <a:spcPts val="0"/>
                        </a:spcBef>
                        <a:spcAft>
                          <a:spcPts val="0"/>
                        </a:spcAft>
                        <a:buClrTx/>
                        <a:buSzTx/>
                        <a:buFontTx/>
                        <a:buNone/>
                        <a:tabLst/>
                        <a:defRPr/>
                      </a:pPr>
                      <a:r>
                        <a:rPr kumimoji="1" lang="ja-JP" altLang="en-US" sz="1100" kern="1200" dirty="0" smtClean="0">
                          <a:solidFill>
                            <a:schemeClr val="tx1"/>
                          </a:solidFill>
                          <a:effectLst/>
                          <a:latin typeface="HGSｺﾞｼｯｸM" panose="020B0600000000000000" pitchFamily="50" charset="-128"/>
                          <a:ea typeface="HGSｺﾞｼｯｸM" panose="020B0600000000000000" pitchFamily="50" charset="-128"/>
                        </a:rPr>
                        <a:t>○府民や事業者の景観形成について適切な規制･誘導</a:t>
                      </a:r>
                      <a:endParaRPr kumimoji="1" lang="en-US" altLang="ja-JP" sz="1100" kern="1200" dirty="0" smtClean="0">
                        <a:solidFill>
                          <a:schemeClr val="tx1"/>
                        </a:solidFill>
                        <a:effectLst/>
                        <a:latin typeface="HGSｺﾞｼｯｸM" panose="020B0600000000000000" pitchFamily="50" charset="-128"/>
                        <a:ea typeface="HGSｺﾞｼｯｸM" panose="020B0600000000000000" pitchFamily="50" charset="-128"/>
                      </a:endParaRPr>
                    </a:p>
                    <a:p>
                      <a:pPr marL="92075" marR="0" indent="-92075" algn="l" defTabSz="914290" rtl="0" eaLnBrk="1" fontAlgn="auto" latinLnBrk="0" hangingPunct="1">
                        <a:lnSpc>
                          <a:spcPct val="120000"/>
                        </a:lnSpc>
                        <a:spcBef>
                          <a:spcPts val="0"/>
                        </a:spcBef>
                        <a:spcAft>
                          <a:spcPts val="0"/>
                        </a:spcAft>
                        <a:buClrTx/>
                        <a:buSzTx/>
                        <a:buFontTx/>
                        <a:buNone/>
                        <a:tabLst/>
                        <a:defRPr/>
                      </a:pPr>
                      <a:endParaRPr kumimoji="1" lang="en-US" altLang="ja-JP" sz="1100" kern="1200" dirty="0" smtClean="0">
                        <a:solidFill>
                          <a:schemeClr val="tx1"/>
                        </a:solidFill>
                        <a:effectLst/>
                        <a:latin typeface="HGSｺﾞｼｯｸM" panose="020B0600000000000000" pitchFamily="50" charset="-128"/>
                        <a:ea typeface="HGSｺﾞｼｯｸM" panose="020B0600000000000000" pitchFamily="50" charset="-128"/>
                      </a:endParaRPr>
                    </a:p>
                  </a:txBody>
                  <a:tcPr marL="84406" marR="84406">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SｺﾞｼｯｸM" panose="020B0600000000000000" pitchFamily="50" charset="-128"/>
                          <a:ea typeface="HGSｺﾞｼｯｸM" panose="020B0600000000000000" pitchFamily="50" charset="-128"/>
                        </a:rPr>
                        <a:t>・景観法、大阪府景観条例に基づき、大規模建築物等の建築行為等について、届出対象行為とし、良好な景観形成に向けた適切な規制・誘導を実施</a:t>
                      </a:r>
                      <a:endParaRPr kumimoji="1" lang="en-US" altLang="ja-JP" sz="1050" kern="1200" baseline="0" dirty="0" smtClean="0">
                        <a:solidFill>
                          <a:schemeClr val="tx1"/>
                        </a:solidFill>
                        <a:effectLst/>
                        <a:latin typeface="HGSｺﾞｼｯｸM" panose="020B0600000000000000" pitchFamily="50" charset="-128"/>
                        <a:ea typeface="HGSｺﾞｼｯｸM" panose="020B0600000000000000" pitchFamily="50" charset="-128"/>
                      </a:endParaRPr>
                    </a:p>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SｺﾞｼｯｸM" panose="020B0600000000000000" pitchFamily="50" charset="-128"/>
                          <a:ea typeface="HGSｺﾞｼｯｸM" panose="020B0600000000000000" pitchFamily="50" charset="-128"/>
                          <a:cs typeface="+mn-cs"/>
                        </a:rPr>
                        <a:t>・景観法、大阪府景観条例に基く届出の受理</a:t>
                      </a:r>
                      <a:endParaRPr kumimoji="1" lang="en-US" altLang="ja-JP" sz="1050" kern="1200" baseline="0" dirty="0" smtClean="0">
                        <a:solidFill>
                          <a:schemeClr val="tx1"/>
                        </a:solidFill>
                        <a:effectLst/>
                        <a:latin typeface="HGSｺﾞｼｯｸM" panose="020B0600000000000000" pitchFamily="50" charset="-128"/>
                        <a:ea typeface="HGSｺﾞｼｯｸM" panose="020B0600000000000000" pitchFamily="50" charset="-128"/>
                        <a:cs typeface="+mn-cs"/>
                      </a:endParaRPr>
                    </a:p>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SｺﾞｼｯｸM" panose="020B0600000000000000" pitchFamily="50" charset="-128"/>
                          <a:ea typeface="HGSｺﾞｼｯｸM" panose="020B0600000000000000" pitchFamily="50" charset="-128"/>
                          <a:cs typeface="+mn-cs"/>
                        </a:rPr>
                        <a:t>　</a:t>
                      </a:r>
                      <a:r>
                        <a:rPr kumimoji="1" lang="en-US" altLang="ja-JP" sz="1050" kern="1200" baseline="0" dirty="0" smtClean="0">
                          <a:solidFill>
                            <a:schemeClr val="tx1"/>
                          </a:solidFill>
                          <a:effectLst/>
                          <a:latin typeface="HGSｺﾞｼｯｸM" panose="020B0600000000000000" pitchFamily="50" charset="-128"/>
                          <a:ea typeface="HGSｺﾞｼｯｸM" panose="020B0600000000000000" pitchFamily="50" charset="-128"/>
                          <a:cs typeface="+mn-cs"/>
                        </a:rPr>
                        <a:t>【</a:t>
                      </a:r>
                      <a:r>
                        <a:rPr kumimoji="1" lang="ja-JP" altLang="en-US" sz="1050" kern="1200" baseline="0" dirty="0" smtClean="0">
                          <a:solidFill>
                            <a:schemeClr val="tx1"/>
                          </a:solidFill>
                          <a:effectLst/>
                          <a:latin typeface="HGSｺﾞｼｯｸM" panose="020B0600000000000000" pitchFamily="50" charset="-128"/>
                          <a:ea typeface="HGSｺﾞｼｯｸM" panose="020B0600000000000000" pitchFamily="50" charset="-128"/>
                          <a:cs typeface="+mn-cs"/>
                        </a:rPr>
                        <a:t>歴史的街道区域の届出：</a:t>
                      </a:r>
                      <a:r>
                        <a:rPr kumimoji="1" lang="en-US" altLang="ja-JP" sz="1050" kern="1200" baseline="0" dirty="0" smtClean="0">
                          <a:solidFill>
                            <a:schemeClr val="tx1"/>
                          </a:solidFill>
                          <a:effectLst/>
                          <a:latin typeface="HGSｺﾞｼｯｸM" panose="020B0600000000000000" pitchFamily="50" charset="-128"/>
                          <a:ea typeface="HGSｺﾞｼｯｸM" panose="020B0600000000000000" pitchFamily="50" charset="-128"/>
                          <a:cs typeface="+mn-cs"/>
                        </a:rPr>
                        <a:t>0</a:t>
                      </a:r>
                      <a:r>
                        <a:rPr kumimoji="1" lang="ja-JP" altLang="en-US" sz="1050" kern="1200" baseline="0" dirty="0" smtClean="0">
                          <a:solidFill>
                            <a:schemeClr val="tx1"/>
                          </a:solidFill>
                          <a:effectLst/>
                          <a:latin typeface="HGSｺﾞｼｯｸM" panose="020B0600000000000000" pitchFamily="50" charset="-128"/>
                          <a:ea typeface="HGSｺﾞｼｯｸM" panose="020B0600000000000000" pitchFamily="50" charset="-128"/>
                          <a:cs typeface="+mn-cs"/>
                        </a:rPr>
                        <a:t>件</a:t>
                      </a:r>
                      <a:r>
                        <a:rPr kumimoji="1" lang="en-US" altLang="ja-JP" sz="1050" kern="1200" baseline="0" dirty="0" smtClean="0">
                          <a:solidFill>
                            <a:schemeClr val="tx1"/>
                          </a:solidFill>
                          <a:effectLst/>
                          <a:latin typeface="HGSｺﾞｼｯｸM" panose="020B0600000000000000" pitchFamily="50" charset="-128"/>
                          <a:ea typeface="HGSｺﾞｼｯｸM" panose="020B0600000000000000" pitchFamily="50" charset="-128"/>
                          <a:cs typeface="+mn-cs"/>
                        </a:rPr>
                        <a:t>】</a:t>
                      </a:r>
                    </a:p>
                  </a:txBody>
                  <a:tcPr marL="84406" marR="84406">
                    <a:lnL w="12700" cmpd="sng">
                      <a:noFill/>
                    </a:lnL>
                    <a:lnR w="12700" cmpd="sng">
                      <a:noFill/>
                    </a:lnR>
                    <a:lnT w="38100" cmpd="sng">
                      <a:noFill/>
                    </a:lnT>
                    <a:lnB w="12700" cmpd="sng">
                      <a:noFill/>
                    </a:lnB>
                    <a:lnTlToBr w="12700" cmpd="sng">
                      <a:noFill/>
                      <a:prstDash val="solid"/>
                    </a:lnTlToBr>
                    <a:lnBlToTr w="12700" cmpd="sng">
                      <a:noFill/>
                      <a:prstDash val="solid"/>
                    </a:lnBlToTr>
                  </a:tcPr>
                </a:tc>
              </a:tr>
              <a:tr h="407298">
                <a:tc>
                  <a:txBody>
                    <a:bodyPr/>
                    <a:lstStyle/>
                    <a:p>
                      <a:pPr marL="92075" marR="0" indent="-92075" algn="l" defTabSz="914290" rtl="0" eaLnBrk="1" fontAlgn="auto" latinLnBrk="0" hangingPunct="1">
                        <a:lnSpc>
                          <a:spcPct val="120000"/>
                        </a:lnSpc>
                        <a:spcBef>
                          <a:spcPts val="0"/>
                        </a:spcBef>
                        <a:spcAft>
                          <a:spcPts val="0"/>
                        </a:spcAft>
                        <a:buClrTx/>
                        <a:buSzTx/>
                        <a:buFontTx/>
                        <a:buNone/>
                        <a:tabLst/>
                        <a:defRPr/>
                      </a:pPr>
                      <a:r>
                        <a:rPr kumimoji="1" lang="ja-JP" altLang="en-US" sz="1100" kern="1200" dirty="0" smtClean="0">
                          <a:solidFill>
                            <a:schemeClr val="tx1"/>
                          </a:solidFill>
                          <a:effectLst/>
                          <a:latin typeface="HGSｺﾞｼｯｸM" panose="020B0600000000000000" pitchFamily="50" charset="-128"/>
                          <a:ea typeface="HGSｺﾞｼｯｸM" panose="020B0600000000000000" pitchFamily="50" charset="-128"/>
                        </a:rPr>
                        <a:t>○歴史的・文化的な景観を有する地区の取組み支援</a:t>
                      </a:r>
                      <a:endParaRPr kumimoji="1" lang="en-US" altLang="ja-JP" sz="1100" kern="1200" dirty="0" smtClean="0">
                        <a:solidFill>
                          <a:schemeClr val="tx1"/>
                        </a:solidFill>
                        <a:effectLst/>
                        <a:latin typeface="HGSｺﾞｼｯｸM" panose="020B0600000000000000" pitchFamily="50" charset="-128"/>
                        <a:ea typeface="HGSｺﾞｼｯｸM" panose="020B0600000000000000" pitchFamily="50" charset="-128"/>
                        <a:cs typeface="+mn-cs"/>
                      </a:endParaRPr>
                    </a:p>
                  </a:txBody>
                  <a:tcPr marL="84406" marR="84406">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SｺﾞｼｯｸM" panose="020B0600000000000000" pitchFamily="50" charset="-128"/>
                          <a:ea typeface="HGSｺﾞｼｯｸM" panose="020B0600000000000000" pitchFamily="50" charset="-128"/>
                        </a:rPr>
                        <a:t>・当該市町村と、情報交換のための担当者連絡会議の開催や、指導・助言を随時実施</a:t>
                      </a:r>
                      <a:endParaRPr kumimoji="1" lang="en-US" altLang="ja-JP" sz="1050" kern="1200" baseline="0" dirty="0" smtClean="0">
                        <a:solidFill>
                          <a:schemeClr val="tx1"/>
                        </a:solidFill>
                        <a:effectLst/>
                        <a:latin typeface="HGSｺﾞｼｯｸM" panose="020B0600000000000000" pitchFamily="50" charset="-128"/>
                        <a:ea typeface="HGSｺﾞｼｯｸM" panose="020B0600000000000000" pitchFamily="50" charset="-128"/>
                      </a:endParaRPr>
                    </a:p>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SｺﾞｼｯｸM" panose="020B0600000000000000" pitchFamily="50" charset="-128"/>
                          <a:ea typeface="HGSｺﾞｼｯｸM" panose="020B0600000000000000" pitchFamily="50" charset="-128"/>
                        </a:rPr>
                        <a:t>　</a:t>
                      </a:r>
                      <a:r>
                        <a:rPr kumimoji="1" lang="en-US" altLang="ja-JP" sz="1050" kern="1200" baseline="0" dirty="0" smtClean="0">
                          <a:solidFill>
                            <a:schemeClr val="tx1"/>
                          </a:solidFill>
                          <a:effectLst/>
                          <a:latin typeface="HGSｺﾞｼｯｸM" panose="020B0600000000000000" pitchFamily="50" charset="-128"/>
                          <a:ea typeface="HGSｺﾞｼｯｸM" panose="020B0600000000000000" pitchFamily="50" charset="-128"/>
                        </a:rPr>
                        <a:t>【</a:t>
                      </a:r>
                      <a:r>
                        <a:rPr kumimoji="1" lang="ja-JP" altLang="en-US" sz="1050" kern="1200" baseline="0" dirty="0" smtClean="0">
                          <a:solidFill>
                            <a:schemeClr val="tx1"/>
                          </a:solidFill>
                          <a:effectLst/>
                          <a:latin typeface="HGSｺﾞｼｯｸM" panose="020B0600000000000000" pitchFamily="50" charset="-128"/>
                          <a:ea typeface="HGSｺﾞｼｯｸM" panose="020B0600000000000000" pitchFamily="50" charset="-128"/>
                        </a:rPr>
                        <a:t>実施市町村：枚方市、富田林市</a:t>
                      </a:r>
                      <a:r>
                        <a:rPr kumimoji="1" lang="en-US" altLang="ja-JP" sz="1050" kern="1200" baseline="0" dirty="0" smtClean="0">
                          <a:solidFill>
                            <a:schemeClr val="tx1"/>
                          </a:solidFill>
                          <a:effectLst/>
                          <a:latin typeface="HGSｺﾞｼｯｸM" panose="020B0600000000000000" pitchFamily="50" charset="-128"/>
                          <a:ea typeface="HGSｺﾞｼｯｸM" panose="020B0600000000000000" pitchFamily="50" charset="-128"/>
                        </a:rPr>
                        <a:t>】</a:t>
                      </a:r>
                    </a:p>
                    <a:p>
                      <a:pPr marL="92075" marR="0" lvl="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HGSｺﾞｼｯｸM" panose="020B0600000000000000" pitchFamily="50" charset="-128"/>
                          <a:ea typeface="HGSｺﾞｼｯｸM" panose="020B0600000000000000" pitchFamily="50" charset="-128"/>
                          <a:cs typeface="+mn-cs"/>
                        </a:rPr>
                        <a:t>・</a:t>
                      </a:r>
                      <a:r>
                        <a:rPr kumimoji="1" lang="ja-JP" altLang="en-US" sz="1050" b="0" i="0" u="none" strike="noStrike" kern="1200" cap="none" spc="0" normalizeH="0" baseline="0" noProof="0" dirty="0" smtClean="0">
                          <a:ln>
                            <a:noFill/>
                          </a:ln>
                          <a:solidFill>
                            <a:srgbClr val="FF0000"/>
                          </a:solidFill>
                          <a:effectLst/>
                          <a:uLnTx/>
                          <a:uFillTx/>
                          <a:latin typeface="HGSｺﾞｼｯｸM" panose="020B0600000000000000" pitchFamily="50" charset="-128"/>
                          <a:ea typeface="HGSｺﾞｼｯｸM" panose="020B0600000000000000" pitchFamily="50" charset="-128"/>
                          <a:cs typeface="+mn-cs"/>
                        </a:rPr>
                        <a:t>当該市町村と共に、歴史的・文化的な景観を有する地区における勉強会や寄合会などに参加し、　意見交換等を実施</a:t>
                      </a:r>
                    </a:p>
                    <a:p>
                      <a:pPr marL="92075" marR="0" lvl="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srgbClr val="FF0000"/>
                          </a:solidFill>
                          <a:effectLst/>
                          <a:uLnTx/>
                          <a:uFillTx/>
                          <a:latin typeface="HGSｺﾞｼｯｸM" panose="020B0600000000000000" pitchFamily="50" charset="-128"/>
                          <a:ea typeface="HGSｺﾞｼｯｸM" panose="020B0600000000000000" pitchFamily="50" charset="-128"/>
                          <a:cs typeface="+mn-cs"/>
                        </a:rPr>
                        <a:t>　</a:t>
                      </a:r>
                      <a:r>
                        <a:rPr kumimoji="1" lang="en-US" altLang="ja-JP" sz="1050" b="0" i="0" u="none" strike="noStrike" kern="1200" cap="none" spc="0" normalizeH="0" baseline="0" noProof="0" dirty="0" smtClean="0">
                          <a:ln>
                            <a:noFill/>
                          </a:ln>
                          <a:solidFill>
                            <a:srgbClr val="FF0000"/>
                          </a:solidFill>
                          <a:effectLst/>
                          <a:uLnTx/>
                          <a:uFillTx/>
                          <a:latin typeface="HGSｺﾞｼｯｸM" panose="020B0600000000000000" pitchFamily="50" charset="-128"/>
                          <a:ea typeface="HGSｺﾞｼｯｸM" panose="020B0600000000000000" pitchFamily="50" charset="-128"/>
                          <a:cs typeface="+mn-cs"/>
                        </a:rPr>
                        <a:t>【</a:t>
                      </a:r>
                      <a:r>
                        <a:rPr kumimoji="1" lang="ja-JP" altLang="en-US" sz="1050" b="0" i="0" u="none" strike="noStrike" kern="1200" cap="none" spc="0" normalizeH="0" baseline="0" noProof="0" dirty="0" smtClean="0">
                          <a:ln>
                            <a:noFill/>
                          </a:ln>
                          <a:solidFill>
                            <a:srgbClr val="FF0000"/>
                          </a:solidFill>
                          <a:effectLst/>
                          <a:uLnTx/>
                          <a:uFillTx/>
                          <a:latin typeface="HGSｺﾞｼｯｸM" panose="020B0600000000000000" pitchFamily="50" charset="-128"/>
                          <a:ea typeface="HGSｺﾞｼｯｸM" panose="020B0600000000000000" pitchFamily="50" charset="-128"/>
                          <a:cs typeface="+mn-cs"/>
                        </a:rPr>
                        <a:t>阪南市：山中渓地区</a:t>
                      </a:r>
                      <a:r>
                        <a:rPr kumimoji="1" lang="en-US" altLang="ja-JP" sz="1050" b="0" i="0" u="none" strike="noStrike" kern="1200" cap="none" spc="0" normalizeH="0" baseline="0" noProof="0" dirty="0" smtClean="0">
                          <a:ln>
                            <a:noFill/>
                          </a:ln>
                          <a:solidFill>
                            <a:srgbClr val="FF0000"/>
                          </a:solidFill>
                          <a:effectLst/>
                          <a:uLnTx/>
                          <a:uFillTx/>
                          <a:latin typeface="HGSｺﾞｼｯｸM" panose="020B0600000000000000" pitchFamily="50" charset="-128"/>
                          <a:ea typeface="HGSｺﾞｼｯｸM" panose="020B0600000000000000" pitchFamily="50" charset="-128"/>
                          <a:cs typeface="+mn-cs"/>
                        </a:rPr>
                        <a:t>】</a:t>
                      </a:r>
                    </a:p>
                  </a:txBody>
                  <a:tcPr marL="84406" marR="84406">
                    <a:lnL w="12700" cmpd="sng">
                      <a:noFill/>
                    </a:lnL>
                    <a:lnR w="12700" cmpd="sng">
                      <a:noFill/>
                    </a:lnR>
                    <a:lnT w="12700" cmpd="sng">
                      <a:noFill/>
                    </a:lnT>
                    <a:lnB w="12700" cmpd="sng">
                      <a:noFill/>
                    </a:lnB>
                    <a:lnTlToBr w="12700" cmpd="sng">
                      <a:noFill/>
                      <a:prstDash val="solid"/>
                    </a:lnTlToBr>
                    <a:lnBlToTr w="12700" cmpd="sng">
                      <a:noFill/>
                      <a:prstDash val="solid"/>
                    </a:lnBlToTr>
                  </a:tcPr>
                </a:tc>
              </a:tr>
              <a:tr h="817431">
                <a:tc>
                  <a:txBody>
                    <a:bodyPr/>
                    <a:lstStyle/>
                    <a:p>
                      <a:pPr marL="92075" marR="0" indent="-92075" algn="l" defTabSz="914290" rtl="0" eaLnBrk="1" fontAlgn="auto" latinLnBrk="0" hangingPunct="1">
                        <a:lnSpc>
                          <a:spcPct val="120000"/>
                        </a:lnSpc>
                        <a:spcBef>
                          <a:spcPts val="0"/>
                        </a:spcBef>
                        <a:spcAft>
                          <a:spcPts val="0"/>
                        </a:spcAft>
                        <a:buClrTx/>
                        <a:buSzTx/>
                        <a:buFontTx/>
                        <a:buNone/>
                        <a:tabLst/>
                        <a:defRPr/>
                      </a:pPr>
                      <a:r>
                        <a:rPr kumimoji="1" lang="ja-JP" altLang="en-US" sz="1100" kern="1200" dirty="0" smtClean="0">
                          <a:solidFill>
                            <a:schemeClr val="tx1"/>
                          </a:solidFill>
                          <a:effectLst/>
                          <a:latin typeface="HGSｺﾞｼｯｸM" panose="020B0600000000000000" pitchFamily="50" charset="-128"/>
                          <a:ea typeface="HGSｺﾞｼｯｸM" panose="020B0600000000000000" pitchFamily="50" charset="-128"/>
                        </a:rPr>
                        <a:t>○ビュースポット等の景観資源の情報発信等の実施</a:t>
                      </a:r>
                    </a:p>
                    <a:p>
                      <a:pPr marL="92075" marR="0" indent="-92075" algn="l" defTabSz="914290" rtl="0" eaLnBrk="1" fontAlgn="auto" latinLnBrk="0" hangingPunct="1">
                        <a:lnSpc>
                          <a:spcPct val="120000"/>
                        </a:lnSpc>
                        <a:spcBef>
                          <a:spcPts val="0"/>
                        </a:spcBef>
                        <a:spcAft>
                          <a:spcPts val="0"/>
                        </a:spcAft>
                        <a:buClrTx/>
                        <a:buSzTx/>
                        <a:buFontTx/>
                        <a:buNone/>
                        <a:tabLst/>
                        <a:defRPr/>
                      </a:pPr>
                      <a:r>
                        <a:rPr kumimoji="1" lang="ja-JP" altLang="en-US" sz="1100" kern="1200" dirty="0" smtClean="0">
                          <a:solidFill>
                            <a:schemeClr val="tx1"/>
                          </a:solidFill>
                          <a:effectLst/>
                          <a:latin typeface="HGSｺﾞｼｯｸM" panose="020B0600000000000000" pitchFamily="50" charset="-128"/>
                          <a:ea typeface="HGSｺﾞｼｯｸM" panose="020B0600000000000000" pitchFamily="50" charset="-128"/>
                        </a:rPr>
                        <a:t>〇民間寄付や景観活動団体の育成や活性化方策等の検討</a:t>
                      </a:r>
                      <a:endParaRPr kumimoji="1" lang="en-US" altLang="ja-JP" sz="1100" kern="1200" dirty="0" smtClean="0">
                        <a:solidFill>
                          <a:schemeClr val="tx1"/>
                        </a:solidFill>
                        <a:effectLst/>
                        <a:latin typeface="HGSｺﾞｼｯｸM" panose="020B0600000000000000" pitchFamily="50" charset="-128"/>
                        <a:ea typeface="HGSｺﾞｼｯｸM" panose="020B0600000000000000" pitchFamily="50" charset="-128"/>
                        <a:cs typeface="+mn-cs"/>
                      </a:endParaRPr>
                    </a:p>
                  </a:txBody>
                  <a:tcPr marL="84406" marR="84406">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SｺﾞｼｯｸM" panose="020B0600000000000000" pitchFamily="50" charset="-128"/>
                          <a:ea typeface="HGSｺﾞｼｯｸM" panose="020B0600000000000000" pitchFamily="50" charset="-128"/>
                        </a:rPr>
                        <a:t>・「大阪美しい景観づくり推進会議」において、有識者等との座談会・講演会や、景観関連の取組みの情報提供、「景観づくり活動報告書」の配布を実施</a:t>
                      </a:r>
                    </a:p>
                  </a:txBody>
                  <a:tcPr marL="84406" marR="84406">
                    <a:lnL w="12700" cmpd="sng">
                      <a:noFill/>
                    </a:lnL>
                    <a:lnR w="12700" cmpd="sng">
                      <a:noFill/>
                    </a:lnR>
                    <a:lnT w="12700" cmpd="sng">
                      <a:noFill/>
                    </a:lnT>
                    <a:lnB w="12700" cmpd="sng">
                      <a:noFill/>
                    </a:lnB>
                    <a:lnTlToBr w="12700" cmpd="sng">
                      <a:noFill/>
                      <a:prstDash val="solid"/>
                    </a:lnTlToBr>
                    <a:lnBlToTr w="12700" cmpd="sng">
                      <a:noFill/>
                      <a:prstDash val="solid"/>
                    </a:lnBlToTr>
                  </a:tcPr>
                </a:tc>
              </a:tr>
              <a:tr h="817431">
                <a:tc>
                  <a:txBody>
                    <a:bodyPr/>
                    <a:lstStyle/>
                    <a:p>
                      <a:pPr marL="92075" marR="0" indent="-92075" algn="l" defTabSz="914290" rtl="0" eaLnBrk="1" fontAlgn="auto" latinLnBrk="0" hangingPunct="1">
                        <a:lnSpc>
                          <a:spcPct val="120000"/>
                        </a:lnSpc>
                        <a:spcBef>
                          <a:spcPts val="0"/>
                        </a:spcBef>
                        <a:spcAft>
                          <a:spcPts val="0"/>
                        </a:spcAft>
                        <a:buClrTx/>
                        <a:buSzTx/>
                        <a:buFontTx/>
                        <a:buNone/>
                        <a:tabLst/>
                        <a:defRPr/>
                      </a:pPr>
                      <a:r>
                        <a:rPr kumimoji="1" lang="ja-JP" altLang="en-US" sz="1100" kern="1200" dirty="0" smtClean="0">
                          <a:solidFill>
                            <a:schemeClr val="tx1"/>
                          </a:solidFill>
                          <a:effectLst/>
                          <a:latin typeface="HGSｺﾞｼｯｸM" panose="020B0600000000000000" pitchFamily="50" charset="-128"/>
                          <a:ea typeface="HGSｺﾞｼｯｸM" panose="020B0600000000000000" pitchFamily="50" charset="-128"/>
                        </a:rPr>
                        <a:t>○市町村の連携、府民や事業者の取組み支援</a:t>
                      </a:r>
                      <a:endParaRPr kumimoji="1" lang="en-US" altLang="ja-JP" sz="1100" kern="1200" dirty="0" smtClean="0">
                        <a:solidFill>
                          <a:schemeClr val="tx1"/>
                        </a:solidFill>
                        <a:effectLst/>
                        <a:latin typeface="HGSｺﾞｼｯｸM" panose="020B0600000000000000" pitchFamily="50" charset="-128"/>
                        <a:ea typeface="HGSｺﾞｼｯｸM" panose="020B0600000000000000" pitchFamily="50" charset="-128"/>
                        <a:cs typeface="+mn-cs"/>
                      </a:endParaRPr>
                    </a:p>
                  </a:txBody>
                  <a:tcPr marL="84406" marR="84406">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SｺﾞｼｯｸM" panose="020B0600000000000000" pitchFamily="50" charset="-128"/>
                          <a:ea typeface="HGSｺﾞｼｯｸM" panose="020B0600000000000000" pitchFamily="50" charset="-128"/>
                        </a:rPr>
                        <a:t>・「大阪府景観形成誘導推進協議会」において、講習会（平成</a:t>
                      </a:r>
                      <a:r>
                        <a:rPr kumimoji="1" lang="en-US" altLang="ja-JP" sz="1050" kern="1200" baseline="0" dirty="0" smtClean="0">
                          <a:solidFill>
                            <a:schemeClr val="tx1"/>
                          </a:solidFill>
                          <a:effectLst/>
                          <a:latin typeface="HGSｺﾞｼｯｸM" panose="020B0600000000000000" pitchFamily="50" charset="-128"/>
                          <a:ea typeface="HGSｺﾞｼｯｸM" panose="020B0600000000000000" pitchFamily="50" charset="-128"/>
                        </a:rPr>
                        <a:t>29</a:t>
                      </a:r>
                      <a:r>
                        <a:rPr kumimoji="1" lang="ja-JP" altLang="en-US" sz="1050" kern="1200" baseline="0" dirty="0" smtClean="0">
                          <a:solidFill>
                            <a:schemeClr val="tx1"/>
                          </a:solidFill>
                          <a:effectLst/>
                          <a:latin typeface="HGSｺﾞｼｯｸM" panose="020B0600000000000000" pitchFamily="50" charset="-128"/>
                          <a:ea typeface="HGSｺﾞｼｯｸM" panose="020B0600000000000000" pitchFamily="50" charset="-128"/>
                        </a:rPr>
                        <a:t>年度テーマ：「景観計画の実践事例から見た効果的な運用のポイント」）、景観行政団体・非景観行政団体部会、ブロック会議を実施</a:t>
                      </a:r>
                    </a:p>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SｺﾞｼｯｸM" panose="020B0600000000000000" pitchFamily="50" charset="-128"/>
                          <a:ea typeface="HGSｺﾞｼｯｸM" panose="020B0600000000000000" pitchFamily="50" charset="-128"/>
                        </a:rPr>
                        <a:t>・</a:t>
                      </a:r>
                      <a:r>
                        <a:rPr kumimoji="1" lang="en-US" altLang="ja-JP" sz="1050" kern="1200" baseline="0" dirty="0" smtClean="0">
                          <a:solidFill>
                            <a:schemeClr val="tx1"/>
                          </a:solidFill>
                          <a:effectLst/>
                          <a:latin typeface="HGSｺﾞｼｯｸM" panose="020B0600000000000000" pitchFamily="50" charset="-128"/>
                          <a:ea typeface="HGSｺﾞｼｯｸM" panose="020B0600000000000000" pitchFamily="50" charset="-128"/>
                        </a:rPr>
                        <a:t>〔</a:t>
                      </a:r>
                      <a:r>
                        <a:rPr kumimoji="1" lang="ja-JP" altLang="en-US" sz="1050" kern="1200" baseline="0" dirty="0" smtClean="0">
                          <a:solidFill>
                            <a:schemeClr val="tx1"/>
                          </a:solidFill>
                          <a:effectLst/>
                          <a:latin typeface="HGSｺﾞｼｯｸM" panose="020B0600000000000000" pitchFamily="50" charset="-128"/>
                          <a:ea typeface="HGSｺﾞｼｯｸM" panose="020B0600000000000000" pitchFamily="50" charset="-128"/>
                        </a:rPr>
                        <a:t>再掲</a:t>
                      </a:r>
                      <a:r>
                        <a:rPr kumimoji="1" lang="en-US" altLang="ja-JP" sz="1050" kern="1200" baseline="0" dirty="0" smtClean="0">
                          <a:solidFill>
                            <a:schemeClr val="tx1"/>
                          </a:solidFill>
                          <a:effectLst/>
                          <a:latin typeface="HGSｺﾞｼｯｸM" panose="020B0600000000000000" pitchFamily="50" charset="-128"/>
                          <a:ea typeface="HGSｺﾞｼｯｸM" panose="020B0600000000000000" pitchFamily="50" charset="-128"/>
                        </a:rPr>
                        <a:t>〕</a:t>
                      </a:r>
                      <a:r>
                        <a:rPr kumimoji="1" lang="ja-JP" altLang="en-US" sz="1050" kern="1200" baseline="0" dirty="0" smtClean="0">
                          <a:solidFill>
                            <a:schemeClr val="tx1"/>
                          </a:solidFill>
                          <a:effectLst/>
                          <a:latin typeface="HGSｺﾞｼｯｸM" panose="020B0600000000000000" pitchFamily="50" charset="-128"/>
                          <a:ea typeface="HGSｺﾞｼｯｸM" panose="020B0600000000000000" pitchFamily="50" charset="-128"/>
                        </a:rPr>
                        <a:t>「大阪美しい景観づくり推進会議」において、有識者等との座談会・講演会や、景観関連の取組みの情報提供、「景観づくり活動報告書」の配布を実施</a:t>
                      </a:r>
                    </a:p>
                  </a:txBody>
                  <a:tcPr marL="84406" marR="84406">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
        <p:nvSpPr>
          <p:cNvPr id="7" name="スライド番号プレースホルダー 3"/>
          <p:cNvSpPr>
            <a:spLocks noGrp="1"/>
          </p:cNvSpPr>
          <p:nvPr>
            <p:ph type="sldNum" sz="quarter" idx="12"/>
          </p:nvPr>
        </p:nvSpPr>
        <p:spPr>
          <a:xfrm>
            <a:off x="8368281" y="6597352"/>
            <a:ext cx="775471" cy="270321"/>
          </a:xfrm>
        </p:spPr>
        <p:txBody>
          <a:bodyPr/>
          <a:lstStyle/>
          <a:p>
            <a:fld id="{6C81B660-91B5-4B89-8AE3-65DE466522A0}" type="slidenum">
              <a:rPr kumimoji="1" lang="ja-JP" altLang="en-US"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70</a:t>
            </a:fld>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Rectangle 1"/>
          <p:cNvSpPr>
            <a:spLocks noChangeArrowheads="1"/>
          </p:cNvSpPr>
          <p:nvPr/>
        </p:nvSpPr>
        <p:spPr bwMode="auto">
          <a:xfrm>
            <a:off x="0" y="1"/>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歴史的まちなみなどの景観資源がある地域</a:t>
            </a:r>
            <a:endPar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74149248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951118714"/>
              </p:ext>
            </p:extLst>
          </p:nvPr>
        </p:nvGraphicFramePr>
        <p:xfrm>
          <a:off x="145605" y="548715"/>
          <a:ext cx="8898657" cy="1303020"/>
        </p:xfrm>
        <a:graphic>
          <a:graphicData uri="http://schemas.openxmlformats.org/drawingml/2006/table">
            <a:tbl>
              <a:tblPr firstRow="1" bandRow="1">
                <a:tableStyleId>{5C22544A-7EE6-4342-B048-85BDC9FD1C3A}</a:tableStyleId>
              </a:tblPr>
              <a:tblGrid>
                <a:gridCol w="2698204"/>
                <a:gridCol w="6200453"/>
              </a:tblGrid>
              <a:tr h="129064">
                <a:tc>
                  <a:txBody>
                    <a:bodyPr/>
                    <a:lstStyle/>
                    <a:p>
                      <a:pPr algn="ctr">
                        <a:lnSpc>
                          <a:spcPct val="100000"/>
                        </a:lnSpc>
                        <a:spcBef>
                          <a:spcPts val="0"/>
                        </a:spcBef>
                        <a:spcAft>
                          <a:spcPts val="0"/>
                        </a:spcAft>
                      </a:pPr>
                      <a:r>
                        <a:rPr kumimoji="1" lang="ja-JP" altLang="en-US" sz="1050" u="none" dirty="0" smtClean="0">
                          <a:latin typeface="HGSｺﾞｼｯｸM" panose="020B0600000000000000" pitchFamily="50" charset="-128"/>
                          <a:ea typeface="HGSｺﾞｼｯｸM" panose="020B0600000000000000" pitchFamily="50" charset="-128"/>
                        </a:rPr>
                        <a:t>施策の方向性</a:t>
                      </a:r>
                      <a:endParaRPr kumimoji="1" lang="ja-JP" altLang="en-US" sz="1050" u="none" dirty="0">
                        <a:solidFill>
                          <a:schemeClr val="tx1"/>
                        </a:solidFill>
                        <a:latin typeface="HGSｺﾞｼｯｸM" panose="020B0600000000000000" pitchFamily="50" charset="-128"/>
                        <a:ea typeface="HGSｺﾞｼｯｸM" panose="020B0600000000000000" pitchFamily="50" charset="-128"/>
                      </a:endParaRPr>
                    </a:p>
                  </a:txBody>
                  <a:tcPr marL="84406" marR="84406"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lnSpc>
                          <a:spcPct val="100000"/>
                        </a:lnSpc>
                        <a:spcBef>
                          <a:spcPts val="0"/>
                        </a:spcBef>
                        <a:spcAft>
                          <a:spcPts val="0"/>
                        </a:spcAft>
                      </a:pPr>
                      <a:r>
                        <a:rPr kumimoji="1" lang="ja-JP" altLang="en-US" sz="1050" u="none" dirty="0" smtClean="0">
                          <a:latin typeface="HGSｺﾞｼｯｸM" panose="020B0600000000000000" pitchFamily="50" charset="-128"/>
                          <a:ea typeface="HGSｺﾞｼｯｸM" panose="020B0600000000000000" pitchFamily="50" charset="-128"/>
                        </a:rPr>
                        <a:t>進捗状況（平成</a:t>
                      </a:r>
                      <a:r>
                        <a:rPr kumimoji="1" lang="en-US" altLang="ja-JP" sz="1050" u="none" dirty="0" smtClean="0">
                          <a:latin typeface="HGSｺﾞｼｯｸM" panose="020B0600000000000000" pitchFamily="50" charset="-128"/>
                          <a:ea typeface="HGSｺﾞｼｯｸM" panose="020B0600000000000000" pitchFamily="50" charset="-128"/>
                        </a:rPr>
                        <a:t>28</a:t>
                      </a:r>
                      <a:r>
                        <a:rPr kumimoji="1" lang="ja-JP" altLang="en-US" sz="1050" u="none" dirty="0" smtClean="0">
                          <a:latin typeface="HGSｺﾞｼｯｸM" panose="020B0600000000000000" pitchFamily="50" charset="-128"/>
                          <a:ea typeface="HGSｺﾞｼｯｸM" panose="020B0600000000000000" pitchFamily="50" charset="-128"/>
                        </a:rPr>
                        <a:t>年度～）</a:t>
                      </a:r>
                      <a:endParaRPr kumimoji="1" lang="ja-JP" altLang="en-US" sz="1050" u="none" dirty="0">
                        <a:solidFill>
                          <a:schemeClr val="tx1"/>
                        </a:solidFill>
                        <a:latin typeface="HGSｺﾞｼｯｸM" panose="020B0600000000000000" pitchFamily="50" charset="-128"/>
                        <a:ea typeface="HGSｺﾞｼｯｸM" panose="020B0600000000000000" pitchFamily="50" charset="-128"/>
                      </a:endParaRPr>
                    </a:p>
                  </a:txBody>
                  <a:tcPr marL="84406" marR="84406" anchor="ctr">
                    <a:lnL w="12700" cmpd="sng">
                      <a:noFill/>
                    </a:lnL>
                    <a:lnR w="12700" cmpd="sng">
                      <a:noFill/>
                    </a:lnR>
                    <a:lnT w="12700" cmpd="sng">
                      <a:noFill/>
                    </a:lnT>
                    <a:lnB w="38100" cmpd="sng">
                      <a:noFill/>
                    </a:lnB>
                    <a:lnTlToBr w="12700" cmpd="sng">
                      <a:noFill/>
                      <a:prstDash val="solid"/>
                    </a:lnTlToBr>
                    <a:lnBlToTr w="12700" cmpd="sng">
                      <a:noFill/>
                      <a:prstDash val="solid"/>
                    </a:lnBlToTr>
                  </a:tcPr>
                </a:tc>
              </a:tr>
              <a:tr h="571453">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effectLst/>
                          <a:latin typeface="HGSｺﾞｼｯｸM" panose="020B0600000000000000" pitchFamily="50" charset="-128"/>
                          <a:ea typeface="HGSｺﾞｼｯｸM" panose="020B0600000000000000" pitchFamily="50" charset="-128"/>
                        </a:rPr>
                        <a:t>○地域の状況に応じた土地利用の誘導を促進</a:t>
                      </a: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effectLst/>
                          <a:latin typeface="HGSｺﾞｼｯｸM" panose="020B0600000000000000" pitchFamily="50" charset="-128"/>
                          <a:ea typeface="HGSｺﾞｼｯｸM" panose="020B0600000000000000" pitchFamily="50" charset="-128"/>
                        </a:rPr>
                        <a:t>〇住工共生のルールづくりの促進</a:t>
                      </a:r>
                      <a:endParaRPr kumimoji="1" lang="en-US" altLang="ja-JP" sz="1050" kern="1200" dirty="0" smtClean="0">
                        <a:effectLst/>
                        <a:latin typeface="HGSｺﾞｼｯｸM" panose="020B0600000000000000" pitchFamily="50" charset="-128"/>
                        <a:ea typeface="HGSｺﾞｼｯｸM" panose="020B0600000000000000" pitchFamily="50" charset="-128"/>
                      </a:endParaRPr>
                    </a:p>
                  </a:txBody>
                  <a:tcPr marL="84406" marR="84406">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r>
                        <a:rPr kumimoji="1" lang="ja-JP" altLang="en-US" sz="1050" kern="1200" baseline="0" dirty="0" smtClean="0">
                          <a:effectLst/>
                          <a:latin typeface="HGSｺﾞｼｯｸM" panose="020B0600000000000000" pitchFamily="50" charset="-128"/>
                          <a:ea typeface="HGSｺﾞｼｯｸM" panose="020B0600000000000000" pitchFamily="50" charset="-128"/>
                        </a:rPr>
                        <a:t>・</a:t>
                      </a:r>
                      <a:r>
                        <a:rPr kumimoji="1" lang="ja-JP" altLang="en-US" sz="1050" kern="1200" baseline="0" dirty="0" smtClean="0">
                          <a:solidFill>
                            <a:schemeClr val="tx1"/>
                          </a:solidFill>
                          <a:effectLst/>
                          <a:latin typeface="HGSｺﾞｼｯｸM" panose="020B0600000000000000" pitchFamily="50" charset="-128"/>
                          <a:ea typeface="HGSｺﾞｼｯｸM" panose="020B0600000000000000" pitchFamily="50" charset="-128"/>
                        </a:rPr>
                        <a:t>地区計画等を活用した住工共存のルールづくりを市へ働きかけを行い、必要に応じて助言を実施</a:t>
                      </a:r>
                      <a:endParaRPr kumimoji="1" lang="en-US" altLang="ja-JP" sz="1050" kern="1200" baseline="0" dirty="0" smtClean="0">
                        <a:solidFill>
                          <a:schemeClr val="tx1"/>
                        </a:solidFill>
                        <a:effectLst/>
                        <a:latin typeface="HGSｺﾞｼｯｸM" panose="020B0600000000000000" pitchFamily="50" charset="-128"/>
                        <a:ea typeface="HGSｺﾞｼｯｸM" panose="020B0600000000000000" pitchFamily="50" charset="-128"/>
                      </a:endParaRPr>
                    </a:p>
                    <a:p>
                      <a:pPr marL="92075" indent="-92075" algn="l">
                        <a:lnSpc>
                          <a:spcPct val="100000"/>
                        </a:lnSpc>
                        <a:spcBef>
                          <a:spcPts val="0"/>
                        </a:spcBef>
                        <a:spcAft>
                          <a:spcPts val="0"/>
                        </a:spcAft>
                      </a:pPr>
                      <a:r>
                        <a:rPr kumimoji="1" lang="en-US" altLang="ja-JP" sz="1050" kern="1200" baseline="0" dirty="0" smtClean="0">
                          <a:solidFill>
                            <a:schemeClr val="tx1"/>
                          </a:solidFill>
                          <a:effectLst/>
                          <a:latin typeface="HGSｺﾞｼｯｸM" panose="020B0600000000000000" pitchFamily="50" charset="-128"/>
                          <a:ea typeface="HGSｺﾞｼｯｸM" panose="020B0600000000000000" pitchFamily="50" charset="-128"/>
                          <a:cs typeface="+mn-cs"/>
                        </a:rPr>
                        <a:t>【</a:t>
                      </a:r>
                      <a:r>
                        <a:rPr kumimoji="1" lang="ja-JP" altLang="en-US" sz="1050" kern="1200" baseline="0" dirty="0" smtClean="0">
                          <a:solidFill>
                            <a:schemeClr val="tx1"/>
                          </a:solidFill>
                          <a:effectLst/>
                          <a:latin typeface="HGSｺﾞｼｯｸM" panose="020B0600000000000000" pitchFamily="50" charset="-128"/>
                          <a:ea typeface="HGSｺﾞｼｯｸM" panose="020B0600000000000000" pitchFamily="50" charset="-128"/>
                          <a:cs typeface="+mn-cs"/>
                        </a:rPr>
                        <a:t>市のルールづくり</a:t>
                      </a:r>
                      <a:r>
                        <a:rPr kumimoji="1" lang="en-US" altLang="ja-JP" sz="1050" kern="1200" baseline="0" dirty="0" smtClean="0">
                          <a:solidFill>
                            <a:schemeClr val="tx1"/>
                          </a:solidFill>
                          <a:effectLst/>
                          <a:latin typeface="HGSｺﾞｼｯｸM" panose="020B0600000000000000" pitchFamily="50" charset="-128"/>
                          <a:ea typeface="HGSｺﾞｼｯｸM" panose="020B0600000000000000" pitchFamily="50" charset="-128"/>
                          <a:cs typeface="+mn-cs"/>
                        </a:rPr>
                        <a:t>】</a:t>
                      </a:r>
                    </a:p>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SｺﾞｼｯｸM" panose="020B0600000000000000" pitchFamily="50" charset="-128"/>
                          <a:ea typeface="HGSｺﾞｼｯｸM" panose="020B0600000000000000" pitchFamily="50" charset="-128"/>
                          <a:cs typeface="+mn-cs"/>
                        </a:rPr>
                        <a:t>　大東市　　「大東市住工調和条例」の施行（</a:t>
                      </a:r>
                      <a:r>
                        <a:rPr kumimoji="1" lang="en-US" altLang="ja-JP" sz="1050" kern="1200" baseline="0" dirty="0" smtClean="0">
                          <a:solidFill>
                            <a:schemeClr val="tx1"/>
                          </a:solidFill>
                          <a:effectLst/>
                          <a:latin typeface="HGSｺﾞｼｯｸM" panose="020B0600000000000000" pitchFamily="50" charset="-128"/>
                          <a:ea typeface="HGSｺﾞｼｯｸM" panose="020B0600000000000000" pitchFamily="50" charset="-128"/>
                          <a:cs typeface="+mn-cs"/>
                        </a:rPr>
                        <a:t>H22.10</a:t>
                      </a:r>
                      <a:r>
                        <a:rPr kumimoji="1" lang="ja-JP" altLang="en-US" sz="1050" kern="1200" baseline="0" dirty="0" smtClean="0">
                          <a:solidFill>
                            <a:schemeClr val="tx1"/>
                          </a:solidFill>
                          <a:effectLst/>
                          <a:latin typeface="HGSｺﾞｼｯｸM" panose="020B0600000000000000" pitchFamily="50" charset="-128"/>
                          <a:ea typeface="HGSｺﾞｼｯｸM" panose="020B0600000000000000" pitchFamily="50" charset="-128"/>
                          <a:cs typeface="+mn-cs"/>
                        </a:rPr>
                        <a:t>）</a:t>
                      </a:r>
                      <a:endParaRPr kumimoji="1" lang="en-US" altLang="ja-JP" sz="1050" kern="1200" baseline="0" dirty="0" smtClean="0">
                        <a:solidFill>
                          <a:schemeClr val="tx1"/>
                        </a:solidFill>
                        <a:effectLst/>
                        <a:latin typeface="HGSｺﾞｼｯｸM" panose="020B0600000000000000" pitchFamily="50" charset="-128"/>
                        <a:ea typeface="HGSｺﾞｼｯｸM" panose="020B0600000000000000" pitchFamily="50" charset="-128"/>
                        <a:cs typeface="+mn-cs"/>
                      </a:endParaRPr>
                    </a:p>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SｺﾞｼｯｸM" panose="020B0600000000000000" pitchFamily="50" charset="-128"/>
                          <a:ea typeface="HGSｺﾞｼｯｸM" panose="020B0600000000000000" pitchFamily="50" charset="-128"/>
                          <a:cs typeface="+mn-cs"/>
                        </a:rPr>
                        <a:t>　東大阪市　「東大阪市住工共生のまちづくり条例」の施行（</a:t>
                      </a:r>
                      <a:r>
                        <a:rPr kumimoji="1" lang="en-US" altLang="ja-JP" sz="1050" kern="1200" baseline="0" dirty="0" smtClean="0">
                          <a:solidFill>
                            <a:schemeClr val="tx1"/>
                          </a:solidFill>
                          <a:effectLst/>
                          <a:latin typeface="HGSｺﾞｼｯｸM" panose="020B0600000000000000" pitchFamily="50" charset="-128"/>
                          <a:ea typeface="HGSｺﾞｼｯｸM" panose="020B0600000000000000" pitchFamily="50" charset="-128"/>
                          <a:cs typeface="+mn-cs"/>
                        </a:rPr>
                        <a:t>H25.4</a:t>
                      </a:r>
                      <a:r>
                        <a:rPr kumimoji="1" lang="ja-JP" altLang="en-US" sz="1050" kern="1200" baseline="0" dirty="0" smtClean="0">
                          <a:solidFill>
                            <a:schemeClr val="tx1"/>
                          </a:solidFill>
                          <a:effectLst/>
                          <a:latin typeface="HGSｺﾞｼｯｸM" panose="020B0600000000000000" pitchFamily="50" charset="-128"/>
                          <a:ea typeface="HGSｺﾞｼｯｸM" panose="020B0600000000000000" pitchFamily="50" charset="-128"/>
                          <a:cs typeface="+mn-cs"/>
                        </a:rPr>
                        <a:t>）</a:t>
                      </a:r>
                    </a:p>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SｺﾞｼｯｸM" panose="020B0600000000000000" pitchFamily="50" charset="-128"/>
                          <a:ea typeface="HGSｺﾞｼｯｸM" panose="020B0600000000000000" pitchFamily="50" charset="-128"/>
                          <a:cs typeface="+mn-cs"/>
                        </a:rPr>
                        <a:t>　　　　　　「工業保全地区（特別用途地区）」を指定（</a:t>
                      </a:r>
                      <a:r>
                        <a:rPr kumimoji="1" lang="en-US" altLang="ja-JP" sz="1050" kern="1200" baseline="0" dirty="0" smtClean="0">
                          <a:solidFill>
                            <a:schemeClr val="tx1"/>
                          </a:solidFill>
                          <a:effectLst/>
                          <a:latin typeface="HGSｺﾞｼｯｸM" panose="020B0600000000000000" pitchFamily="50" charset="-128"/>
                          <a:ea typeface="HGSｺﾞｼｯｸM" panose="020B0600000000000000" pitchFamily="50" charset="-128"/>
                          <a:cs typeface="+mn-cs"/>
                        </a:rPr>
                        <a:t>H29.4</a:t>
                      </a:r>
                      <a:r>
                        <a:rPr kumimoji="1" lang="ja-JP" altLang="en-US" sz="1050" kern="1200" baseline="0" dirty="0" smtClean="0">
                          <a:solidFill>
                            <a:schemeClr val="tx1"/>
                          </a:solidFill>
                          <a:effectLst/>
                          <a:latin typeface="HGSｺﾞｼｯｸM" panose="020B0600000000000000" pitchFamily="50" charset="-128"/>
                          <a:ea typeface="HGSｺﾞｼｯｸM" panose="020B0600000000000000" pitchFamily="50" charset="-128"/>
                          <a:cs typeface="+mn-cs"/>
                        </a:rPr>
                        <a:t>）</a:t>
                      </a:r>
                      <a:endParaRPr kumimoji="1" lang="en-US" altLang="ja-JP" sz="1050" kern="1200" baseline="0" dirty="0" smtClean="0">
                        <a:solidFill>
                          <a:schemeClr val="tx1"/>
                        </a:solidFill>
                        <a:effectLst/>
                        <a:latin typeface="HGSｺﾞｼｯｸM" panose="020B0600000000000000" pitchFamily="50" charset="-128"/>
                        <a:ea typeface="HGSｺﾞｼｯｸM" panose="020B0600000000000000" pitchFamily="50" charset="-128"/>
                        <a:cs typeface="+mn-cs"/>
                      </a:endParaRPr>
                    </a:p>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SｺﾞｼｯｸM" panose="020B0600000000000000" pitchFamily="50" charset="-128"/>
                          <a:ea typeface="HGSｺﾞｼｯｸM" panose="020B0600000000000000" pitchFamily="50" charset="-128"/>
                          <a:cs typeface="+mn-cs"/>
                        </a:rPr>
                        <a:t>　　　　　　住工が調和して共存するものづくりのまちの形成を図るための「地区計画」決定</a:t>
                      </a:r>
                      <a:r>
                        <a:rPr kumimoji="1" lang="en-US" altLang="ja-JP" sz="1050" kern="1200" baseline="0" dirty="0" smtClean="0">
                          <a:solidFill>
                            <a:schemeClr val="tx1"/>
                          </a:solidFill>
                          <a:effectLst/>
                          <a:latin typeface="HGSｺﾞｼｯｸM" panose="020B0600000000000000" pitchFamily="50" charset="-128"/>
                          <a:ea typeface="HGSｺﾞｼｯｸM" panose="020B0600000000000000" pitchFamily="50" charset="-128"/>
                          <a:cs typeface="+mn-cs"/>
                        </a:rPr>
                        <a:t>(H29.4)</a:t>
                      </a:r>
                      <a:endParaRPr kumimoji="1" lang="ja-JP" altLang="en-US" sz="1050" kern="1200" baseline="0" dirty="0" smtClean="0">
                        <a:solidFill>
                          <a:schemeClr val="tx1"/>
                        </a:solidFill>
                        <a:effectLst/>
                        <a:latin typeface="HGSｺﾞｼｯｸM" panose="020B0600000000000000" pitchFamily="50" charset="-128"/>
                        <a:ea typeface="HGSｺﾞｼｯｸM" panose="020B0600000000000000" pitchFamily="50" charset="-128"/>
                        <a:cs typeface="+mn-cs"/>
                      </a:endParaRPr>
                    </a:p>
                  </a:txBody>
                  <a:tcPr marL="84406" marR="84406">
                    <a:lnL w="12700" cmpd="sng">
                      <a:noFill/>
                    </a:lnL>
                    <a:lnR w="12700" cmpd="sng">
                      <a:noFill/>
                    </a:lnR>
                    <a:lnT w="38100" cmpd="sng">
                      <a:noFill/>
                    </a:lnT>
                    <a:lnB w="12700" cmpd="sng">
                      <a:noFill/>
                    </a:lnB>
                    <a:lnTlToBr w="12700" cmpd="sng">
                      <a:noFill/>
                      <a:prstDash val="solid"/>
                    </a:lnTlToBr>
                    <a:lnBlToTr w="12700" cmpd="sng">
                      <a:noFill/>
                      <a:prstDash val="solid"/>
                    </a:lnBlToTr>
                  </a:tcPr>
                </a:tc>
              </a:tr>
            </a:tbl>
          </a:graphicData>
        </a:graphic>
      </p:graphicFrame>
      <p:sp>
        <p:nvSpPr>
          <p:cNvPr id="6" name="スライド番号プレースホルダー 3"/>
          <p:cNvSpPr>
            <a:spLocks noGrp="1"/>
          </p:cNvSpPr>
          <p:nvPr>
            <p:ph type="sldNum" sz="quarter" idx="12"/>
          </p:nvPr>
        </p:nvSpPr>
        <p:spPr>
          <a:xfrm>
            <a:off x="8368281" y="6597352"/>
            <a:ext cx="775471" cy="270321"/>
          </a:xfrm>
        </p:spPr>
        <p:txBody>
          <a:bodyPr/>
          <a:lstStyle/>
          <a:p>
            <a:fld id="{6C81B660-91B5-4B89-8AE3-65DE466522A0}" type="slidenum">
              <a:rPr kumimoji="1" lang="ja-JP" altLang="en-US"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71</a:t>
            </a:fld>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Rectangle 1"/>
          <p:cNvSpPr>
            <a:spLocks noChangeArrowheads="1"/>
          </p:cNvSpPr>
          <p:nvPr/>
        </p:nvSpPr>
        <p:spPr bwMode="auto">
          <a:xfrm>
            <a:off x="0" y="1"/>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３．</a:t>
            </a:r>
            <a:r>
              <a:rPr lang="ja-JP" altLang="en-US"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住宅と工場等が混在する地域</a:t>
            </a:r>
            <a:endPar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24458381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1581739355"/>
              </p:ext>
            </p:extLst>
          </p:nvPr>
        </p:nvGraphicFramePr>
        <p:xfrm>
          <a:off x="145605" y="483489"/>
          <a:ext cx="8898657" cy="3977640"/>
        </p:xfrm>
        <a:graphic>
          <a:graphicData uri="http://schemas.openxmlformats.org/drawingml/2006/table">
            <a:tbl>
              <a:tblPr firstRow="1" bandRow="1">
                <a:tableStyleId>{5C22544A-7EE6-4342-B048-85BDC9FD1C3A}</a:tableStyleId>
              </a:tblPr>
              <a:tblGrid>
                <a:gridCol w="2698204"/>
                <a:gridCol w="6200453"/>
              </a:tblGrid>
              <a:tr h="214018">
                <a:tc>
                  <a:txBody>
                    <a:bodyPr/>
                    <a:lstStyle/>
                    <a:p>
                      <a:pPr algn="ctr">
                        <a:lnSpc>
                          <a:spcPct val="100000"/>
                        </a:lnSpc>
                        <a:spcBef>
                          <a:spcPts val="0"/>
                        </a:spcBef>
                        <a:spcAft>
                          <a:spcPts val="0"/>
                        </a:spcAft>
                      </a:pPr>
                      <a:r>
                        <a:rPr kumimoji="1" lang="ja-JP" altLang="en-US" sz="1050" u="none" dirty="0" smtClean="0">
                          <a:latin typeface="HGSｺﾞｼｯｸM" panose="020B0600000000000000" pitchFamily="50" charset="-128"/>
                          <a:ea typeface="HGSｺﾞｼｯｸM" panose="020B0600000000000000" pitchFamily="50" charset="-128"/>
                        </a:rPr>
                        <a:t>施策の方向性</a:t>
                      </a:r>
                      <a:endParaRPr kumimoji="1" lang="ja-JP" altLang="en-US" sz="1050" u="none" dirty="0">
                        <a:solidFill>
                          <a:schemeClr val="tx1"/>
                        </a:solidFill>
                        <a:latin typeface="HGSｺﾞｼｯｸM" panose="020B0600000000000000" pitchFamily="50" charset="-128"/>
                        <a:ea typeface="HGSｺﾞｼｯｸM" panose="020B0600000000000000" pitchFamily="50" charset="-128"/>
                      </a:endParaRPr>
                    </a:p>
                  </a:txBody>
                  <a:tcPr marL="84406" marR="84406"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lnSpc>
                          <a:spcPct val="100000"/>
                        </a:lnSpc>
                        <a:spcBef>
                          <a:spcPts val="0"/>
                        </a:spcBef>
                        <a:spcAft>
                          <a:spcPts val="0"/>
                        </a:spcAft>
                      </a:pPr>
                      <a:r>
                        <a:rPr kumimoji="1" lang="ja-JP" altLang="en-US" sz="1050" u="none" dirty="0" smtClean="0">
                          <a:latin typeface="HGSｺﾞｼｯｸM" panose="020B0600000000000000" pitchFamily="50" charset="-128"/>
                          <a:ea typeface="HGSｺﾞｼｯｸM" panose="020B0600000000000000" pitchFamily="50" charset="-128"/>
                        </a:rPr>
                        <a:t>進捗状況（平成</a:t>
                      </a:r>
                      <a:r>
                        <a:rPr kumimoji="1" lang="en-US" altLang="ja-JP" sz="1050" u="none" dirty="0" smtClean="0">
                          <a:latin typeface="HGSｺﾞｼｯｸM" panose="020B0600000000000000" pitchFamily="50" charset="-128"/>
                          <a:ea typeface="HGSｺﾞｼｯｸM" panose="020B0600000000000000" pitchFamily="50" charset="-128"/>
                        </a:rPr>
                        <a:t>28</a:t>
                      </a:r>
                      <a:r>
                        <a:rPr kumimoji="1" lang="ja-JP" altLang="en-US" sz="1050" u="none" dirty="0" smtClean="0">
                          <a:latin typeface="HGSｺﾞｼｯｸM" panose="020B0600000000000000" pitchFamily="50" charset="-128"/>
                          <a:ea typeface="HGSｺﾞｼｯｸM" panose="020B0600000000000000" pitchFamily="50" charset="-128"/>
                        </a:rPr>
                        <a:t>年度～）</a:t>
                      </a:r>
                      <a:endParaRPr kumimoji="1" lang="ja-JP" altLang="en-US" sz="1050" u="none" dirty="0">
                        <a:solidFill>
                          <a:schemeClr val="tx1"/>
                        </a:solidFill>
                        <a:latin typeface="HGSｺﾞｼｯｸM" panose="020B0600000000000000" pitchFamily="50" charset="-128"/>
                        <a:ea typeface="HGSｺﾞｼｯｸM" panose="020B0600000000000000" pitchFamily="50" charset="-128"/>
                      </a:endParaRPr>
                    </a:p>
                  </a:txBody>
                  <a:tcPr marL="84406" marR="84406" anchor="ctr">
                    <a:lnL w="12700" cmpd="sng">
                      <a:noFill/>
                    </a:lnL>
                    <a:lnR w="12700" cmpd="sng">
                      <a:noFill/>
                    </a:lnR>
                    <a:lnT w="12700" cmpd="sng">
                      <a:noFill/>
                    </a:lnT>
                    <a:lnB w="38100" cmpd="sng">
                      <a:noFill/>
                    </a:lnB>
                    <a:lnTlToBr w="12700" cmpd="sng">
                      <a:noFill/>
                      <a:prstDash val="solid"/>
                    </a:lnTlToBr>
                    <a:lnBlToTr w="12700" cmpd="sng">
                      <a:noFill/>
                      <a:prstDash val="solid"/>
                    </a:lnBlToTr>
                  </a:tcPr>
                </a:tc>
              </a:tr>
              <a:tr h="894986">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effectLst/>
                          <a:latin typeface="HGSｺﾞｼｯｸM" panose="020B0600000000000000" pitchFamily="50" charset="-128"/>
                          <a:ea typeface="HGSｺﾞｼｯｸM" panose="020B0600000000000000" pitchFamily="50" charset="-128"/>
                        </a:rPr>
                        <a:t>○公的資産や空家などを活用した地域のくらしを支える多様な機能導入</a:t>
                      </a:r>
                      <a:endParaRPr kumimoji="1" lang="en-US" altLang="ja-JP" sz="1050" kern="1200" dirty="0" smtClean="0">
                        <a:effectLst/>
                        <a:latin typeface="HGSｺﾞｼｯｸM" panose="020B0600000000000000" pitchFamily="50" charset="-128"/>
                        <a:ea typeface="HGSｺﾞｼｯｸM" panose="020B0600000000000000" pitchFamily="50" charset="-128"/>
                      </a:endParaRPr>
                    </a:p>
                  </a:txBody>
                  <a:tcPr marL="84406" marR="84406">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再掲</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府営住宅ストックの一層の活用拡大を図るため、</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子育て支援拠点等の設置に関する意向調査を実施するとともに、公営住宅の目的外使用を円滑に進めるため地域再生計画「府営住宅地域資源化プラン・大阪」を策定</a:t>
                      </a: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H29.3</a:t>
                      </a: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　　</a:t>
                      </a:r>
                      <a:r>
                        <a:rPr kumimoji="1" lang="en-US" altLang="ja-JP" sz="1050" u="none" kern="120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空室活用：</a:t>
                      </a:r>
                      <a:r>
                        <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3</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件</a:t>
                      </a:r>
                      <a:r>
                        <a:rPr kumimoji="1" lang="en-US" altLang="ja-JP" sz="1050" b="0" u="none" kern="120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a:t>
                      </a: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再掲</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府営住宅の</a:t>
                      </a:r>
                      <a:r>
                        <a:rPr kumimoji="1" lang="ja-JP" altLang="en-US"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建替事業</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により創出された土地（活用用地）の売却により</a:t>
                      </a:r>
                      <a:r>
                        <a:rPr kumimoji="1" lang="ja-JP" altLang="en-US"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地域のまちづくりに資する機能を</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導入　　　</a:t>
                      </a: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ct val="100000"/>
                        </a:lnSpc>
                        <a:spcBef>
                          <a:spcPts val="0"/>
                        </a:spcBef>
                        <a:spcAft>
                          <a:spcPts val="0"/>
                        </a:spcAft>
                      </a:pPr>
                      <a:r>
                        <a:rPr kumimoji="1" lang="ja-JP" altLang="en-US"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　</a:t>
                      </a:r>
                      <a:r>
                        <a:rPr kumimoji="1" lang="en-US" altLang="ja-JP"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活用用地の売却：</a:t>
                      </a:r>
                      <a:r>
                        <a:rPr kumimoji="1" lang="ja-JP" altLang="en-US"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活用用地の売却：</a:t>
                      </a:r>
                      <a:r>
                        <a:rPr kumimoji="1" lang="ja-JP" altLang="en-US" sz="1050" u="sng" kern="1200" baseline="0" dirty="0" smtClean="0">
                          <a:solidFill>
                            <a:srgbClr val="FF0000"/>
                          </a:solidFill>
                          <a:effectLst/>
                          <a:uFill>
                            <a:solidFill>
                              <a:srgbClr val="FF0000"/>
                            </a:solidFill>
                          </a:uFill>
                          <a:latin typeface="HGPｺﾞｼｯｸM" panose="020B0600000000000000" pitchFamily="50" charset="-128"/>
                          <a:ea typeface="HGPｺﾞｼｯｸM" panose="020B0600000000000000" pitchFamily="50" charset="-128"/>
                          <a:cs typeface="+mn-cs"/>
                        </a:rPr>
                        <a:t>新千里南（障がい者福祉施設）</a:t>
                      </a:r>
                      <a:r>
                        <a:rPr kumimoji="1" lang="ja-JP" altLang="en-US"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、八尾志紀（認定こども園）、千里高野台（共同住宅）</a:t>
                      </a:r>
                      <a:r>
                        <a:rPr kumimoji="1" lang="en-US" altLang="ja-JP"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※PFI</a:t>
                      </a:r>
                      <a:r>
                        <a:rPr kumimoji="1" lang="ja-JP" altLang="en-US"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事業）</a:t>
                      </a:r>
                      <a:r>
                        <a:rPr kumimoji="1" lang="en-US" altLang="ja-JP"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a:t>
                      </a: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u="none" kern="1200" baseline="0" dirty="0" smtClean="0">
                          <a:solidFill>
                            <a:srgbClr val="FF0000"/>
                          </a:solidFill>
                          <a:effectLst/>
                          <a:uFill>
                            <a:solidFill>
                              <a:srgbClr val="FF0000"/>
                            </a:solidFill>
                          </a:uFill>
                          <a:latin typeface="HGPｺﾞｼｯｸM" panose="020B0600000000000000" pitchFamily="50" charset="-128"/>
                          <a:ea typeface="HGPｺﾞｼｯｸM" panose="020B0600000000000000" pitchFamily="50" charset="-128"/>
                        </a:rPr>
                        <a:t>・</a:t>
                      </a:r>
                      <a:r>
                        <a:rPr kumimoji="1" lang="ja-JP" altLang="en-US" sz="1050" u="sng" kern="1200" baseline="0" dirty="0" smtClean="0">
                          <a:solidFill>
                            <a:srgbClr val="FF0000"/>
                          </a:solidFill>
                          <a:effectLst/>
                          <a:uFill>
                            <a:solidFill>
                              <a:srgbClr val="FF0000"/>
                            </a:solidFill>
                          </a:uFill>
                          <a:latin typeface="HGPｺﾞｼｯｸM" panose="020B0600000000000000" pitchFamily="50" charset="-128"/>
                          <a:ea typeface="HGPｺﾞｼｯｸM" panose="020B0600000000000000" pitchFamily="50" charset="-128"/>
                        </a:rPr>
                        <a:t>公社賃貸住宅において、</a:t>
                      </a:r>
                      <a:r>
                        <a:rPr kumimoji="1" lang="ja-JP" altLang="ja-JP" sz="1050" u="sng" kern="1200" dirty="0" smtClean="0">
                          <a:solidFill>
                            <a:srgbClr val="FF0000"/>
                          </a:solidFill>
                          <a:effectLst/>
                          <a:latin typeface="HGPｺﾞｼｯｸM" panose="020B0600000000000000" pitchFamily="50" charset="-128"/>
                          <a:ea typeface="HGPｺﾞｼｯｸM" panose="020B0600000000000000" pitchFamily="50" charset="-128"/>
                          <a:cs typeface="+mn-cs"/>
                        </a:rPr>
                        <a:t>住民同士のゆるやかなつながりを生み出すため、</a:t>
                      </a:r>
                      <a:r>
                        <a:rPr kumimoji="1" lang="ja-JP" altLang="en-US" sz="1050" u="sng" kern="1200" dirty="0" smtClean="0">
                          <a:solidFill>
                            <a:srgbClr val="FF0000"/>
                          </a:solidFill>
                          <a:effectLst/>
                          <a:latin typeface="HGPｺﾞｼｯｸM" panose="020B0600000000000000" pitchFamily="50" charset="-128"/>
                          <a:ea typeface="HGPｺﾞｼｯｸM" panose="020B0600000000000000" pitchFamily="50" charset="-128"/>
                          <a:cs typeface="+mn-cs"/>
                        </a:rPr>
                        <a:t>茶山台</a:t>
                      </a:r>
                      <a:r>
                        <a:rPr kumimoji="1" lang="ja-JP" altLang="ja-JP" sz="1050" u="sng" kern="1200" dirty="0" smtClean="0">
                          <a:solidFill>
                            <a:srgbClr val="FF0000"/>
                          </a:solidFill>
                          <a:effectLst/>
                          <a:latin typeface="HGPｺﾞｼｯｸM" panose="020B0600000000000000" pitchFamily="50" charset="-128"/>
                          <a:ea typeface="HGPｺﾞｼｯｸM" panose="020B0600000000000000" pitchFamily="50" charset="-128"/>
                          <a:cs typeface="+mn-cs"/>
                        </a:rPr>
                        <a:t>団地内の集会所を利用し、「茶山台としょかん」を</a:t>
                      </a:r>
                      <a:r>
                        <a:rPr kumimoji="1" lang="ja-JP" altLang="en-US" sz="1050" u="sng" kern="1200" dirty="0" smtClean="0">
                          <a:solidFill>
                            <a:srgbClr val="FF0000"/>
                          </a:solidFill>
                          <a:effectLst/>
                          <a:latin typeface="HGPｺﾞｼｯｸM" panose="020B0600000000000000" pitchFamily="50" charset="-128"/>
                          <a:ea typeface="HGPｺﾞｼｯｸM" panose="020B0600000000000000" pitchFamily="50" charset="-128"/>
                          <a:cs typeface="+mn-cs"/>
                        </a:rPr>
                        <a:t>開館・運営（</a:t>
                      </a:r>
                      <a:r>
                        <a:rPr kumimoji="1" lang="en-US" altLang="ja-JP" sz="1050" u="sng" kern="1200" dirty="0" smtClean="0">
                          <a:solidFill>
                            <a:srgbClr val="FF0000"/>
                          </a:solidFill>
                          <a:effectLst/>
                          <a:latin typeface="HGPｺﾞｼｯｸM" panose="020B0600000000000000" pitchFamily="50" charset="-128"/>
                          <a:ea typeface="HGPｺﾞｼｯｸM" panose="020B0600000000000000" pitchFamily="50" charset="-128"/>
                          <a:cs typeface="+mn-cs"/>
                        </a:rPr>
                        <a:t>H27.11</a:t>
                      </a:r>
                      <a:r>
                        <a:rPr kumimoji="1" lang="ja-JP" altLang="en-US" sz="1050" u="sng" kern="1200" dirty="0" smtClean="0">
                          <a:solidFill>
                            <a:srgbClr val="FF0000"/>
                          </a:solidFill>
                          <a:effectLst/>
                          <a:latin typeface="HGPｺﾞｼｯｸM" panose="020B0600000000000000" pitchFamily="50" charset="-128"/>
                          <a:ea typeface="HGPｺﾞｼｯｸM" panose="020B0600000000000000" pitchFamily="50" charset="-128"/>
                          <a:cs typeface="+mn-cs"/>
                        </a:rPr>
                        <a:t>～）</a:t>
                      </a:r>
                      <a:endPar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38100" cmpd="sng">
                      <a:noFill/>
                    </a:lnT>
                    <a:lnB w="12700" cmpd="sng">
                      <a:noFill/>
                    </a:lnB>
                    <a:lnTlToBr w="12700" cmpd="sng">
                      <a:noFill/>
                      <a:prstDash val="solid"/>
                    </a:lnTlToBr>
                    <a:lnBlToTr w="12700" cmpd="sng">
                      <a:noFill/>
                      <a:prstDash val="solid"/>
                    </a:lnBlToTr>
                  </a:tcPr>
                </a:tc>
              </a:tr>
              <a:tr h="894986">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effectLst/>
                          <a:latin typeface="HGSｺﾞｼｯｸM" panose="020B0600000000000000" pitchFamily="50" charset="-128"/>
                          <a:ea typeface="HGSｺﾞｼｯｸM" panose="020B0600000000000000" pitchFamily="50" charset="-128"/>
                        </a:rPr>
                        <a:t>○地域コミュニティの活性化に向けた多様な世代の入居促進</a:t>
                      </a:r>
                      <a:endParaRPr kumimoji="1" lang="en-US" altLang="ja-JP" sz="1050" kern="1200" dirty="0" smtClean="0">
                        <a:solidFill>
                          <a:schemeClr val="tx1"/>
                        </a:solidFill>
                        <a:effectLst/>
                        <a:latin typeface="HGSｺﾞｼｯｸM" panose="020B0600000000000000" pitchFamily="50" charset="-128"/>
                        <a:ea typeface="HGSｺﾞｼｯｸM" panose="020B0600000000000000" pitchFamily="50" charset="-128"/>
                        <a:cs typeface="+mn-cs"/>
                      </a:endParaRPr>
                    </a:p>
                  </a:txBody>
                  <a:tcPr marL="84406" marR="84406">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r>
                        <a:rPr kumimoji="1" lang="ja-JP" altLang="en-US" sz="1050" u="none" kern="1200" baseline="0" dirty="0" smtClean="0">
                          <a:solidFill>
                            <a:srgbClr val="FF0000"/>
                          </a:solidFill>
                          <a:effectLst/>
                          <a:uFill>
                            <a:solidFill>
                              <a:srgbClr val="FF0000"/>
                            </a:solidFill>
                          </a:uFill>
                          <a:latin typeface="HGPｺﾞｼｯｸM" panose="020B0600000000000000" pitchFamily="50" charset="-128"/>
                          <a:ea typeface="HGPｺﾞｼｯｸM" panose="020B0600000000000000" pitchFamily="50" charset="-128"/>
                          <a:cs typeface="+mn-cs"/>
                        </a:rPr>
                        <a:t>・</a:t>
                      </a:r>
                      <a:r>
                        <a:rPr kumimoji="1" lang="en-US" altLang="ja-JP" sz="1050" u="none" kern="1200" baseline="0" dirty="0" smtClean="0">
                          <a:solidFill>
                            <a:srgbClr val="FF0000"/>
                          </a:solidFill>
                          <a:effectLst/>
                          <a:uFill>
                            <a:solidFill>
                              <a:srgbClr val="FF0000"/>
                            </a:solidFill>
                          </a:uFill>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rgbClr val="FF0000"/>
                          </a:solidFill>
                          <a:effectLst/>
                          <a:uFill>
                            <a:solidFill>
                              <a:srgbClr val="FF0000"/>
                            </a:solidFill>
                          </a:uFill>
                          <a:latin typeface="HGPｺﾞｼｯｸM" panose="020B0600000000000000" pitchFamily="50" charset="-128"/>
                          <a:ea typeface="HGPｺﾞｼｯｸM" panose="020B0600000000000000" pitchFamily="50" charset="-128"/>
                          <a:cs typeface="+mn-cs"/>
                        </a:rPr>
                        <a:t>再掲</a:t>
                      </a:r>
                      <a:r>
                        <a:rPr kumimoji="1" lang="en-US" altLang="ja-JP" sz="1050" u="none" kern="1200" baseline="0" dirty="0" smtClean="0">
                          <a:solidFill>
                            <a:srgbClr val="FF0000"/>
                          </a:solidFill>
                          <a:effectLst/>
                          <a:uFill>
                            <a:solidFill>
                              <a:srgbClr val="FF0000"/>
                            </a:solidFill>
                          </a:uFill>
                          <a:latin typeface="HGPｺﾞｼｯｸM" panose="020B0600000000000000" pitchFamily="50" charset="-128"/>
                          <a:ea typeface="HGPｺﾞｼｯｸM" panose="020B0600000000000000" pitchFamily="50" charset="-128"/>
                          <a:cs typeface="+mn-cs"/>
                        </a:rPr>
                        <a:t>〕</a:t>
                      </a:r>
                      <a:r>
                        <a:rPr kumimoji="1" lang="ja-JP" altLang="en-US" sz="1050" u="sng" kern="1200" baseline="0" dirty="0" smtClean="0">
                          <a:solidFill>
                            <a:srgbClr val="FF0000"/>
                          </a:solidFill>
                          <a:effectLst/>
                          <a:uFill>
                            <a:solidFill>
                              <a:srgbClr val="FF0000"/>
                            </a:solidFill>
                          </a:uFill>
                          <a:latin typeface="HGPｺﾞｼｯｸM" panose="020B0600000000000000" pitchFamily="50" charset="-128"/>
                          <a:ea typeface="HGPｺﾞｼｯｸM" panose="020B0600000000000000" pitchFamily="50" charset="-128"/>
                          <a:cs typeface="+mn-cs"/>
                        </a:rPr>
                        <a:t>公社住宅において、より快適な居住空間を確保するため、２つの住戸を１つにつなぎ合わせ既存の間取りから大きく形を変えたリノベーション住宅「ニコイチ」を実施（平成</a:t>
                      </a:r>
                      <a:r>
                        <a:rPr kumimoji="1" lang="en-US" altLang="ja-JP" sz="1050" u="sng" kern="1200" baseline="0" dirty="0" smtClean="0">
                          <a:solidFill>
                            <a:srgbClr val="FF0000"/>
                          </a:solidFill>
                          <a:effectLst/>
                          <a:uFill>
                            <a:solidFill>
                              <a:srgbClr val="FF0000"/>
                            </a:solidFill>
                          </a:uFill>
                          <a:latin typeface="HGPｺﾞｼｯｸM" panose="020B0600000000000000" pitchFamily="50" charset="-128"/>
                          <a:ea typeface="HGPｺﾞｼｯｸM" panose="020B0600000000000000" pitchFamily="50" charset="-128"/>
                          <a:cs typeface="+mn-cs"/>
                        </a:rPr>
                        <a:t>27</a:t>
                      </a:r>
                      <a:r>
                        <a:rPr kumimoji="1" lang="ja-JP" altLang="en-US" sz="1050" u="sng" kern="1200" baseline="0" dirty="0" smtClean="0">
                          <a:solidFill>
                            <a:srgbClr val="FF0000"/>
                          </a:solidFill>
                          <a:effectLst/>
                          <a:uFill>
                            <a:solidFill>
                              <a:srgbClr val="FF0000"/>
                            </a:solidFill>
                          </a:uFill>
                          <a:latin typeface="HGPｺﾞｼｯｸM" panose="020B0600000000000000" pitchFamily="50" charset="-128"/>
                          <a:ea typeface="HGPｺﾞｼｯｸM" panose="020B0600000000000000" pitchFamily="50" charset="-128"/>
                          <a:cs typeface="+mn-cs"/>
                        </a:rPr>
                        <a:t>年度から実施）</a:t>
                      </a:r>
                      <a:endParaRPr kumimoji="1" lang="en-US" altLang="ja-JP" sz="1050" u="sng" kern="1200" baseline="0" dirty="0" smtClean="0">
                        <a:solidFill>
                          <a:srgbClr val="FF0000"/>
                        </a:solidFill>
                        <a:effectLst/>
                        <a:uFill>
                          <a:solidFill>
                            <a:srgbClr val="FF0000"/>
                          </a:solidFill>
                        </a:uFill>
                        <a:latin typeface="HGSｺﾞｼｯｸM" panose="020B0600000000000000" pitchFamily="50" charset="-128"/>
                        <a:ea typeface="HGSｺﾞｼｯｸM" panose="020B0600000000000000" pitchFamily="50" charset="-128"/>
                      </a:endParaRPr>
                    </a:p>
                    <a:p>
                      <a:pPr marL="92075" indent="-92075" algn="l">
                        <a:lnSpc>
                          <a:spcPct val="100000"/>
                        </a:lnSpc>
                        <a:spcBef>
                          <a:spcPts val="0"/>
                        </a:spcBef>
                        <a:spcAft>
                          <a:spcPts val="0"/>
                        </a:spcAft>
                      </a:pPr>
                      <a:r>
                        <a:rPr kumimoji="1" lang="ja-JP" altLang="en-US" sz="1050" u="none" kern="1200" baseline="0" dirty="0" smtClean="0">
                          <a:solidFill>
                            <a:schemeClr val="tx1"/>
                          </a:solidFill>
                          <a:effectLst/>
                          <a:uFill>
                            <a:solidFill>
                              <a:srgbClr val="FF0000"/>
                            </a:solidFill>
                          </a:uFill>
                          <a:latin typeface="HGSｺﾞｼｯｸM" panose="020B0600000000000000" pitchFamily="50" charset="-128"/>
                          <a:ea typeface="HGSｺﾞｼｯｸM" panose="020B0600000000000000" pitchFamily="50" charset="-128"/>
                        </a:rPr>
                        <a:t>・</a:t>
                      </a:r>
                      <a:r>
                        <a:rPr kumimoji="1" lang="en-US" altLang="ja-JP"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再掲</a:t>
                      </a:r>
                      <a:r>
                        <a:rPr kumimoji="1" lang="en-US" altLang="ja-JP"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uFill>
                            <a:solidFill>
                              <a:srgbClr val="FF0000"/>
                            </a:solidFill>
                          </a:uFill>
                          <a:latin typeface="HGSｺﾞｼｯｸM" panose="020B0600000000000000" pitchFamily="50" charset="-128"/>
                          <a:ea typeface="HGSｺﾞｼｯｸM" panose="020B0600000000000000" pitchFamily="50" charset="-128"/>
                        </a:rPr>
                        <a:t>府営住宅において、若年世帯の入居促進による団地コミュニティの活性化のため、「新婚・子育て世帯向け募集」及び「期限付入居募集（若年者世帯向け）」を優先入居枠として実施</a:t>
                      </a:r>
                    </a:p>
                    <a:p>
                      <a:pPr marL="92075" indent="-92075" algn="l">
                        <a:lnSpc>
                          <a:spcPct val="100000"/>
                        </a:lnSpc>
                        <a:spcBef>
                          <a:spcPts val="0"/>
                        </a:spcBef>
                        <a:spcAft>
                          <a:spcPts val="0"/>
                        </a:spcAft>
                      </a:pPr>
                      <a:r>
                        <a:rPr kumimoji="1" lang="ja-JP" altLang="en-US" sz="1050" u="none" kern="1200" baseline="0" dirty="0" smtClean="0">
                          <a:solidFill>
                            <a:schemeClr val="tx1"/>
                          </a:solidFill>
                          <a:effectLst/>
                          <a:uFill>
                            <a:solidFill>
                              <a:srgbClr val="FF0000"/>
                            </a:solidFill>
                          </a:uFill>
                          <a:latin typeface="HGSｺﾞｼｯｸM" panose="020B0600000000000000" pitchFamily="50" charset="-128"/>
                          <a:ea typeface="HGSｺﾞｼｯｸM" panose="020B0600000000000000" pitchFamily="50" charset="-128"/>
                        </a:rPr>
                        <a:t>　　</a:t>
                      </a:r>
                      <a:r>
                        <a:rPr kumimoji="1" lang="en-US" altLang="ja-JP" sz="1050" u="none" kern="1200" baseline="0" dirty="0" smtClean="0">
                          <a:solidFill>
                            <a:schemeClr val="tx1"/>
                          </a:solidFill>
                          <a:effectLst/>
                          <a:uFill>
                            <a:solidFill>
                              <a:srgbClr val="FF0000"/>
                            </a:solidFill>
                          </a:uFill>
                          <a:latin typeface="HGSｺﾞｼｯｸM" panose="020B0600000000000000" pitchFamily="50" charset="-128"/>
                          <a:ea typeface="HGSｺﾞｼｯｸM" panose="020B0600000000000000" pitchFamily="50" charset="-128"/>
                        </a:rPr>
                        <a:t>【</a:t>
                      </a:r>
                      <a:r>
                        <a:rPr kumimoji="1" lang="ja-JP" altLang="en-US" sz="1050" u="sng" kern="1200" baseline="0" dirty="0" smtClean="0">
                          <a:solidFill>
                            <a:srgbClr val="FF0000"/>
                          </a:solidFill>
                          <a:effectLst/>
                          <a:uFill>
                            <a:solidFill>
                              <a:srgbClr val="FF0000"/>
                            </a:solidFill>
                          </a:uFill>
                          <a:latin typeface="HGSｺﾞｼｯｸM" panose="020B0600000000000000" pitchFamily="50" charset="-128"/>
                          <a:ea typeface="HGSｺﾞｼｯｸM" panose="020B0600000000000000" pitchFamily="50" charset="-128"/>
                          <a:cs typeface="+mn-cs"/>
                        </a:rPr>
                        <a:t>新婚・子育て世帯向け：</a:t>
                      </a:r>
                      <a:r>
                        <a:rPr kumimoji="1" lang="en-US" altLang="ja-JP" sz="1050" u="sng" kern="1200" baseline="0" dirty="0" smtClean="0">
                          <a:solidFill>
                            <a:srgbClr val="FF0000"/>
                          </a:solidFill>
                          <a:effectLst/>
                          <a:uFill>
                            <a:solidFill>
                              <a:srgbClr val="FF0000"/>
                            </a:solidFill>
                          </a:uFill>
                          <a:latin typeface="HGSｺﾞｼｯｸM" panose="020B0600000000000000" pitchFamily="50" charset="-128"/>
                          <a:ea typeface="HGSｺﾞｼｯｸM" panose="020B0600000000000000" pitchFamily="50" charset="-128"/>
                          <a:cs typeface="+mn-cs"/>
                        </a:rPr>
                        <a:t>1,412</a:t>
                      </a:r>
                      <a:r>
                        <a:rPr kumimoji="1" lang="ja-JP" altLang="en-US" sz="1050" u="sng" kern="1200" baseline="0" dirty="0" smtClean="0">
                          <a:solidFill>
                            <a:srgbClr val="FF0000"/>
                          </a:solidFill>
                          <a:effectLst/>
                          <a:uFill>
                            <a:solidFill>
                              <a:srgbClr val="FF0000"/>
                            </a:solidFill>
                          </a:uFill>
                          <a:latin typeface="HGSｺﾞｼｯｸM" panose="020B0600000000000000" pitchFamily="50" charset="-128"/>
                          <a:ea typeface="HGSｺﾞｼｯｸM" panose="020B0600000000000000" pitchFamily="50" charset="-128"/>
                          <a:cs typeface="+mn-cs"/>
                        </a:rPr>
                        <a:t>戸、うち大規模団地：</a:t>
                      </a:r>
                      <a:r>
                        <a:rPr kumimoji="1" lang="en-US" altLang="ja-JP" sz="1050" u="sng" kern="1200" baseline="0" dirty="0" smtClean="0">
                          <a:solidFill>
                            <a:srgbClr val="FF0000"/>
                          </a:solidFill>
                          <a:effectLst/>
                          <a:uFill>
                            <a:solidFill>
                              <a:srgbClr val="FF0000"/>
                            </a:solidFill>
                          </a:uFill>
                          <a:latin typeface="HGSｺﾞｼｯｸM" panose="020B0600000000000000" pitchFamily="50" charset="-128"/>
                          <a:ea typeface="HGSｺﾞｼｯｸM" panose="020B0600000000000000" pitchFamily="50" charset="-128"/>
                          <a:cs typeface="+mn-cs"/>
                        </a:rPr>
                        <a:t>351</a:t>
                      </a:r>
                      <a:r>
                        <a:rPr kumimoji="1" lang="ja-JP" altLang="en-US" sz="1050" u="sng" kern="1200" baseline="0" dirty="0" smtClean="0">
                          <a:solidFill>
                            <a:srgbClr val="FF0000"/>
                          </a:solidFill>
                          <a:effectLst/>
                          <a:uFill>
                            <a:solidFill>
                              <a:srgbClr val="FF0000"/>
                            </a:solidFill>
                          </a:uFill>
                          <a:latin typeface="HGSｺﾞｼｯｸM" panose="020B0600000000000000" pitchFamily="50" charset="-128"/>
                          <a:ea typeface="HGSｺﾞｼｯｸM" panose="020B0600000000000000" pitchFamily="50" charset="-128"/>
                          <a:cs typeface="+mn-cs"/>
                        </a:rPr>
                        <a:t>戸</a:t>
                      </a:r>
                    </a:p>
                    <a:p>
                      <a:pPr marL="92075" indent="-92075" algn="l">
                        <a:lnSpc>
                          <a:spcPct val="100000"/>
                        </a:lnSpc>
                        <a:spcBef>
                          <a:spcPts val="0"/>
                        </a:spcBef>
                        <a:spcAft>
                          <a:spcPts val="0"/>
                        </a:spcAft>
                      </a:pPr>
                      <a:r>
                        <a:rPr kumimoji="1" lang="ja-JP" altLang="en-US" sz="1050" u="none" kern="1200" baseline="0" dirty="0" smtClean="0">
                          <a:solidFill>
                            <a:srgbClr val="FF0000"/>
                          </a:solidFill>
                          <a:effectLst/>
                          <a:uFill>
                            <a:solidFill>
                              <a:srgbClr val="FF0000"/>
                            </a:solidFill>
                          </a:uFill>
                          <a:latin typeface="HGSｺﾞｼｯｸM" panose="020B0600000000000000" pitchFamily="50" charset="-128"/>
                          <a:ea typeface="HGSｺﾞｼｯｸM" panose="020B0600000000000000" pitchFamily="50" charset="-128"/>
                          <a:cs typeface="+mn-cs"/>
                        </a:rPr>
                        <a:t>　　　</a:t>
                      </a:r>
                      <a:r>
                        <a:rPr kumimoji="1" lang="ja-JP" altLang="en-US" sz="1050" u="sng" kern="1200" baseline="0" dirty="0" smtClean="0">
                          <a:solidFill>
                            <a:srgbClr val="FF0000"/>
                          </a:solidFill>
                          <a:effectLst/>
                          <a:uFill>
                            <a:solidFill>
                              <a:srgbClr val="FF0000"/>
                            </a:solidFill>
                          </a:uFill>
                          <a:latin typeface="HGSｺﾞｼｯｸM" panose="020B0600000000000000" pitchFamily="50" charset="-128"/>
                          <a:ea typeface="HGSｺﾞｼｯｸM" panose="020B0600000000000000" pitchFamily="50" charset="-128"/>
                          <a:cs typeface="+mn-cs"/>
                        </a:rPr>
                        <a:t>期限付入居住宅： </a:t>
                      </a:r>
                      <a:r>
                        <a:rPr kumimoji="1" lang="en-US" altLang="ja-JP" sz="1050" u="sng" kern="1200" baseline="0" dirty="0" smtClean="0">
                          <a:solidFill>
                            <a:srgbClr val="FF0000"/>
                          </a:solidFill>
                          <a:effectLst/>
                          <a:uFill>
                            <a:solidFill>
                              <a:srgbClr val="FF0000"/>
                            </a:solidFill>
                          </a:uFill>
                          <a:latin typeface="HGSｺﾞｼｯｸM" panose="020B0600000000000000" pitchFamily="50" charset="-128"/>
                          <a:ea typeface="HGSｺﾞｼｯｸM" panose="020B0600000000000000" pitchFamily="50" charset="-128"/>
                          <a:cs typeface="+mn-cs"/>
                        </a:rPr>
                        <a:t>62</a:t>
                      </a:r>
                      <a:r>
                        <a:rPr kumimoji="1" lang="ja-JP" altLang="en-US" sz="1050" u="sng" kern="1200" baseline="0" dirty="0" smtClean="0">
                          <a:solidFill>
                            <a:srgbClr val="FF0000"/>
                          </a:solidFill>
                          <a:effectLst/>
                          <a:uFill>
                            <a:solidFill>
                              <a:srgbClr val="FF0000"/>
                            </a:solidFill>
                          </a:uFill>
                          <a:latin typeface="HGSｺﾞｼｯｸM" panose="020B0600000000000000" pitchFamily="50" charset="-128"/>
                          <a:ea typeface="HGSｺﾞｼｯｸM" panose="020B0600000000000000" pitchFamily="50" charset="-128"/>
                          <a:cs typeface="+mn-cs"/>
                        </a:rPr>
                        <a:t>戸、うち大規模団地：</a:t>
                      </a:r>
                      <a:r>
                        <a:rPr kumimoji="1" lang="en-US" altLang="ja-JP" sz="1050" u="sng" kern="1200" baseline="0" dirty="0" smtClean="0">
                          <a:solidFill>
                            <a:srgbClr val="FF0000"/>
                          </a:solidFill>
                          <a:effectLst/>
                          <a:uFill>
                            <a:solidFill>
                              <a:srgbClr val="FF0000"/>
                            </a:solidFill>
                          </a:uFill>
                          <a:latin typeface="HGSｺﾞｼｯｸM" panose="020B0600000000000000" pitchFamily="50" charset="-128"/>
                          <a:ea typeface="HGSｺﾞｼｯｸM" panose="020B0600000000000000" pitchFamily="50" charset="-128"/>
                          <a:cs typeface="+mn-cs"/>
                        </a:rPr>
                        <a:t>13</a:t>
                      </a:r>
                      <a:r>
                        <a:rPr kumimoji="1" lang="ja-JP" altLang="en-US" sz="1050" u="sng" kern="1200" baseline="0" dirty="0" smtClean="0">
                          <a:solidFill>
                            <a:srgbClr val="FF0000"/>
                          </a:solidFill>
                          <a:effectLst/>
                          <a:uFill>
                            <a:solidFill>
                              <a:srgbClr val="FF0000"/>
                            </a:solidFill>
                          </a:uFill>
                          <a:latin typeface="HGSｺﾞｼｯｸM" panose="020B0600000000000000" pitchFamily="50" charset="-128"/>
                          <a:ea typeface="HGSｺﾞｼｯｸM" panose="020B0600000000000000" pitchFamily="50" charset="-128"/>
                          <a:cs typeface="+mn-cs"/>
                        </a:rPr>
                        <a:t>戸</a:t>
                      </a:r>
                      <a:r>
                        <a:rPr kumimoji="1" lang="en-US" altLang="ja-JP" sz="1050" u="none" kern="1200" baseline="0" dirty="0" smtClean="0">
                          <a:solidFill>
                            <a:schemeClr val="tx1"/>
                          </a:solidFill>
                          <a:effectLst/>
                          <a:uFill>
                            <a:solidFill>
                              <a:srgbClr val="FF0000"/>
                            </a:solidFill>
                          </a:uFill>
                          <a:latin typeface="HGSｺﾞｼｯｸM" panose="020B0600000000000000" pitchFamily="50" charset="-128"/>
                          <a:ea typeface="HGSｺﾞｼｯｸM" panose="020B0600000000000000" pitchFamily="50" charset="-128"/>
                          <a:cs typeface="+mn-cs"/>
                        </a:rPr>
                        <a:t>】</a:t>
                      </a:r>
                    </a:p>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SｺﾞｼｯｸM" panose="020B0600000000000000" pitchFamily="50" charset="-128"/>
                          <a:ea typeface="HGSｺﾞｼｯｸM" panose="020B0600000000000000" pitchFamily="50" charset="-128"/>
                        </a:rPr>
                        <a:t>・市町村向け研修会等を通じて優先入居に係る制度について周知</a:t>
                      </a:r>
                      <a:endParaRPr kumimoji="1" lang="en-US" altLang="ja-JP" sz="1050" kern="1200" baseline="0" dirty="0" smtClean="0">
                        <a:solidFill>
                          <a:schemeClr val="tx1"/>
                        </a:solidFill>
                        <a:effectLst/>
                        <a:latin typeface="HGSｺﾞｼｯｸM" panose="020B0600000000000000" pitchFamily="50" charset="-128"/>
                        <a:ea typeface="HGSｺﾞｼｯｸM" panose="020B0600000000000000" pitchFamily="50" charset="-128"/>
                      </a:endParaRPr>
                    </a:p>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SｺﾞｼｯｸM" panose="020B0600000000000000" pitchFamily="50" charset="-128"/>
                          <a:ea typeface="HGSｺﾞｼｯｸM" panose="020B0600000000000000" pitchFamily="50" charset="-128"/>
                          <a:cs typeface="+mn-cs"/>
                        </a:rPr>
                        <a:t>・用途廃止後の空き室を住民向けの集会所として活用</a:t>
                      </a:r>
                      <a:r>
                        <a:rPr kumimoji="1" lang="en-US" altLang="ja-JP" sz="1050" kern="1200" baseline="0" dirty="0" smtClean="0">
                          <a:solidFill>
                            <a:schemeClr val="tx1"/>
                          </a:solidFill>
                          <a:effectLst/>
                          <a:latin typeface="HGSｺﾞｼｯｸM" panose="020B0600000000000000" pitchFamily="50" charset="-128"/>
                          <a:ea typeface="HGSｺﾞｼｯｸM" panose="020B0600000000000000" pitchFamily="50" charset="-128"/>
                          <a:cs typeface="+mn-cs"/>
                        </a:rPr>
                        <a:t>【</a:t>
                      </a:r>
                      <a:r>
                        <a:rPr kumimoji="1" lang="ja-JP" altLang="en-US" sz="1050" kern="1200" baseline="0" dirty="0" smtClean="0">
                          <a:solidFill>
                            <a:schemeClr val="tx1"/>
                          </a:solidFill>
                          <a:effectLst/>
                          <a:latin typeface="HGSｺﾞｼｯｸM" panose="020B0600000000000000" pitchFamily="50" charset="-128"/>
                          <a:ea typeface="HGSｺﾞｼｯｸM" panose="020B0600000000000000" pitchFamily="50" charset="-128"/>
                          <a:cs typeface="+mn-cs"/>
                        </a:rPr>
                        <a:t>１件</a:t>
                      </a:r>
                      <a:r>
                        <a:rPr kumimoji="1" lang="en-US" altLang="ja-JP" sz="1050" kern="1200" baseline="0" dirty="0" smtClean="0">
                          <a:solidFill>
                            <a:schemeClr val="tx1"/>
                          </a:solidFill>
                          <a:effectLst/>
                          <a:latin typeface="HGSｺﾞｼｯｸM" panose="020B0600000000000000" pitchFamily="50" charset="-128"/>
                          <a:ea typeface="HGSｺﾞｼｯｸM" panose="020B0600000000000000" pitchFamily="50" charset="-128"/>
                          <a:cs typeface="+mn-cs"/>
                        </a:rPr>
                        <a:t>】</a:t>
                      </a:r>
                    </a:p>
                  </a:txBody>
                  <a:tcPr marL="84406" marR="84406">
                    <a:lnL w="12700" cmpd="sng">
                      <a:noFill/>
                    </a:lnL>
                    <a:lnR w="12700" cmpd="sng">
                      <a:noFill/>
                    </a:lnR>
                    <a:lnT w="12700" cmpd="sng">
                      <a:noFill/>
                    </a:lnT>
                    <a:lnB w="12700" cmpd="sng">
                      <a:noFill/>
                    </a:lnB>
                    <a:lnTlToBr w="12700" cmpd="sng">
                      <a:noFill/>
                      <a:prstDash val="solid"/>
                    </a:lnTlToBr>
                    <a:lnBlToTr w="12700" cmpd="sng">
                      <a:noFill/>
                      <a:prstDash val="solid"/>
                    </a:lnBlToTr>
                  </a:tcPr>
                </a:tc>
              </a:tr>
              <a:tr h="396600">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effectLst/>
                          <a:latin typeface="HGSｺﾞｼｯｸM" panose="020B0600000000000000" pitchFamily="50" charset="-128"/>
                          <a:ea typeface="HGSｺﾞｼｯｸM" panose="020B0600000000000000" pitchFamily="50" charset="-128"/>
                        </a:rPr>
                        <a:t>○地域の担い手として期待できる大学生や研究者などの入居促進</a:t>
                      </a:r>
                      <a:endParaRPr kumimoji="1" lang="en-US" altLang="ja-JP" sz="1050" kern="1200" dirty="0" smtClean="0">
                        <a:solidFill>
                          <a:schemeClr val="tx1"/>
                        </a:solidFill>
                        <a:effectLst/>
                        <a:latin typeface="HGSｺﾞｼｯｸM" panose="020B0600000000000000" pitchFamily="50" charset="-128"/>
                        <a:ea typeface="HGSｺﾞｼｯｸM" panose="020B0600000000000000" pitchFamily="50" charset="-128"/>
                        <a:cs typeface="+mn-cs"/>
                      </a:endParaRPr>
                    </a:p>
                  </a:txBody>
                  <a:tcPr marL="84406" marR="84406">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baseline="0" dirty="0" smtClean="0">
                          <a:solidFill>
                            <a:srgbClr val="FF0000"/>
                          </a:solidFill>
                          <a:effectLst/>
                          <a:latin typeface="HGSｺﾞｼｯｸM" panose="020B0600000000000000" pitchFamily="50" charset="-128"/>
                          <a:ea typeface="HGSｺﾞｼｯｸM" panose="020B0600000000000000" pitchFamily="50" charset="-128"/>
                          <a:cs typeface="+mn-cs"/>
                        </a:rPr>
                        <a:t>・</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住宅供給公社が、住宅確保が困難な留学生に対し安定した住宅を提供するため、各学校法人に対して公社住宅の活用について提案を実施</a:t>
                      </a:r>
                      <a:endPar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mpd="sng">
                      <a:noFill/>
                    </a:lnT>
                    <a:lnB w="12700" cmpd="sng">
                      <a:noFill/>
                    </a:lnB>
                    <a:lnTlToBr w="12700" cmpd="sng">
                      <a:noFill/>
                      <a:prstDash val="solid"/>
                    </a:lnTlToBr>
                    <a:lnBlToTr w="12700" cmpd="sng">
                      <a:noFill/>
                      <a:prstDash val="solid"/>
                    </a:lnBlToTr>
                  </a:tcPr>
                </a:tc>
              </a:tr>
              <a:tr h="186233">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effectLst/>
                          <a:latin typeface="HGSｺﾞｼｯｸM" panose="020B0600000000000000" pitchFamily="50" charset="-128"/>
                          <a:ea typeface="HGSｺﾞｼｯｸM" panose="020B0600000000000000" pitchFamily="50" charset="-128"/>
                        </a:rPr>
                        <a:t>○先進的な取組みの情報展開</a:t>
                      </a:r>
                      <a:endParaRPr kumimoji="1" lang="en-US" altLang="ja-JP" sz="1050" kern="1200" dirty="0" smtClean="0">
                        <a:solidFill>
                          <a:schemeClr val="tx1"/>
                        </a:solidFill>
                        <a:effectLst/>
                        <a:latin typeface="HGSｺﾞｼｯｸM" panose="020B0600000000000000" pitchFamily="50" charset="-128"/>
                        <a:ea typeface="HGSｺﾞｼｯｸM" panose="020B0600000000000000" pitchFamily="50" charset="-128"/>
                        <a:cs typeface="+mn-cs"/>
                      </a:endParaRPr>
                    </a:p>
                  </a:txBody>
                  <a:tcPr marL="84406" marR="84406">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r>
                        <a:rPr kumimoji="1" lang="ja-JP" altLang="en-US" sz="1050" u="none" kern="1200" baseline="0" dirty="0" smtClean="0">
                          <a:solidFill>
                            <a:schemeClr val="tx1"/>
                          </a:solidFill>
                          <a:effectLst/>
                          <a:uFill>
                            <a:solidFill>
                              <a:srgbClr val="FF0000"/>
                            </a:solidFill>
                          </a:uFill>
                          <a:latin typeface="HGSｺﾞｼｯｸM" panose="020B0600000000000000" pitchFamily="50" charset="-128"/>
                          <a:ea typeface="HGSｺﾞｼｯｸM" panose="020B0600000000000000" pitchFamily="50" charset="-128"/>
                        </a:rPr>
                        <a:t>○府営住宅ストックの一層の拡大を図るため、府営住宅の空室や土地等の活用事例をとりまとめた「大阪府営住宅ストック活用事例集」を作成（</a:t>
                      </a:r>
                      <a:r>
                        <a:rPr kumimoji="1" lang="en-US" altLang="ja-JP" sz="1050" u="none" kern="1200" baseline="0" dirty="0" smtClean="0">
                          <a:solidFill>
                            <a:schemeClr val="tx1"/>
                          </a:solidFill>
                          <a:effectLst/>
                          <a:uFill>
                            <a:solidFill>
                              <a:srgbClr val="FF0000"/>
                            </a:solidFill>
                          </a:uFill>
                          <a:latin typeface="HGSｺﾞｼｯｸM" panose="020B0600000000000000" pitchFamily="50" charset="-128"/>
                          <a:ea typeface="HGSｺﾞｼｯｸM" panose="020B0600000000000000" pitchFamily="50" charset="-128"/>
                        </a:rPr>
                        <a:t>H29.7</a:t>
                      </a:r>
                      <a:r>
                        <a:rPr kumimoji="1" lang="ja-JP" altLang="en-US" sz="1050" u="none" kern="1200" baseline="0" dirty="0" smtClean="0">
                          <a:solidFill>
                            <a:schemeClr val="tx1"/>
                          </a:solidFill>
                          <a:effectLst/>
                          <a:uFill>
                            <a:solidFill>
                              <a:srgbClr val="FF0000"/>
                            </a:solidFill>
                          </a:uFill>
                          <a:latin typeface="HGSｺﾞｼｯｸM" panose="020B0600000000000000" pitchFamily="50" charset="-128"/>
                          <a:ea typeface="HGSｺﾞｼｯｸM" panose="020B0600000000000000" pitchFamily="50" charset="-128"/>
                        </a:rPr>
                        <a:t>）し、</a:t>
                      </a:r>
                      <a:r>
                        <a:rPr kumimoji="1" lang="en-US" altLang="ja-JP" sz="1050" u="none" kern="1200" baseline="0" dirty="0" smtClean="0">
                          <a:solidFill>
                            <a:schemeClr val="tx1"/>
                          </a:solidFill>
                          <a:effectLst/>
                          <a:uFill>
                            <a:solidFill>
                              <a:srgbClr val="FF0000"/>
                            </a:solidFill>
                          </a:uFill>
                          <a:latin typeface="HGSｺﾞｼｯｸM" panose="020B0600000000000000" pitchFamily="50" charset="-128"/>
                          <a:ea typeface="HGSｺﾞｼｯｸM" panose="020B0600000000000000" pitchFamily="50" charset="-128"/>
                        </a:rPr>
                        <a:t>HP</a:t>
                      </a:r>
                      <a:r>
                        <a:rPr kumimoji="1" lang="ja-JP" altLang="en-US" sz="1050" u="none" kern="1200" baseline="0" dirty="0" smtClean="0">
                          <a:solidFill>
                            <a:schemeClr val="tx1"/>
                          </a:solidFill>
                          <a:effectLst/>
                          <a:uFill>
                            <a:solidFill>
                              <a:srgbClr val="FF0000"/>
                            </a:solidFill>
                          </a:uFill>
                          <a:latin typeface="HGSｺﾞｼｯｸM" panose="020B0600000000000000" pitchFamily="50" charset="-128"/>
                          <a:ea typeface="HGSｺﾞｼｯｸM" panose="020B0600000000000000" pitchFamily="50" charset="-128"/>
                        </a:rPr>
                        <a:t>や冊子等で情報を発信</a:t>
                      </a:r>
                      <a:endParaRPr kumimoji="1" lang="ja-JP" altLang="en-US" sz="1050" kern="1200" baseline="0" dirty="0" smtClean="0">
                        <a:solidFill>
                          <a:schemeClr val="tx1"/>
                        </a:solidFill>
                        <a:effectLst/>
                        <a:latin typeface="HGSｺﾞｼｯｸM" panose="020B0600000000000000" pitchFamily="50" charset="-128"/>
                        <a:ea typeface="HGSｺﾞｼｯｸM" panose="020B0600000000000000" pitchFamily="50" charset="-128"/>
                      </a:endParaRPr>
                    </a:p>
                  </a:txBody>
                  <a:tcPr marL="84406" marR="84406">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
        <p:nvSpPr>
          <p:cNvPr id="7" name="スライド番号プレースホルダー 3"/>
          <p:cNvSpPr>
            <a:spLocks noGrp="1"/>
          </p:cNvSpPr>
          <p:nvPr>
            <p:ph type="sldNum" sz="quarter" idx="12"/>
          </p:nvPr>
        </p:nvSpPr>
        <p:spPr>
          <a:xfrm>
            <a:off x="8368281" y="6597352"/>
            <a:ext cx="775471" cy="270321"/>
          </a:xfrm>
        </p:spPr>
        <p:txBody>
          <a:bodyPr/>
          <a:lstStyle/>
          <a:p>
            <a:fld id="{6C81B660-91B5-4B89-8AE3-65DE466522A0}" type="slidenum">
              <a:rPr kumimoji="1" lang="ja-JP" altLang="en-US"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72</a:t>
            </a:fld>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Rectangle 1"/>
          <p:cNvSpPr>
            <a:spLocks noChangeArrowheads="1"/>
          </p:cNvSpPr>
          <p:nvPr/>
        </p:nvSpPr>
        <p:spPr bwMode="auto">
          <a:xfrm>
            <a:off x="0" y="1"/>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４．大規模な公的賃貸住宅団地のある地域</a:t>
            </a:r>
            <a:endPar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40155404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3655246570"/>
              </p:ext>
            </p:extLst>
          </p:nvPr>
        </p:nvGraphicFramePr>
        <p:xfrm>
          <a:off x="145605" y="483403"/>
          <a:ext cx="8898657" cy="4351020"/>
        </p:xfrm>
        <a:graphic>
          <a:graphicData uri="http://schemas.openxmlformats.org/drawingml/2006/table">
            <a:tbl>
              <a:tblPr firstRow="1" bandRow="1">
                <a:tableStyleId>{5C22544A-7EE6-4342-B048-85BDC9FD1C3A}</a:tableStyleId>
              </a:tblPr>
              <a:tblGrid>
                <a:gridCol w="2698204"/>
                <a:gridCol w="6200453"/>
              </a:tblGrid>
              <a:tr h="129064">
                <a:tc>
                  <a:txBody>
                    <a:bodyPr/>
                    <a:lstStyle/>
                    <a:p>
                      <a:pPr algn="ctr">
                        <a:lnSpc>
                          <a:spcPct val="100000"/>
                        </a:lnSpc>
                        <a:spcBef>
                          <a:spcPts val="0"/>
                        </a:spcBef>
                        <a:spcAft>
                          <a:spcPts val="0"/>
                        </a:spcAft>
                      </a:pPr>
                      <a:r>
                        <a:rPr kumimoji="1" lang="ja-JP" altLang="en-US" sz="1050" u="none" dirty="0" smtClean="0">
                          <a:latin typeface="HGSｺﾞｼｯｸM" panose="020B0600000000000000" pitchFamily="50" charset="-128"/>
                          <a:ea typeface="HGSｺﾞｼｯｸM" panose="020B0600000000000000" pitchFamily="50" charset="-128"/>
                        </a:rPr>
                        <a:t>施策の方向性</a:t>
                      </a:r>
                      <a:endParaRPr kumimoji="1" lang="ja-JP" altLang="en-US" sz="1050" u="none" dirty="0">
                        <a:solidFill>
                          <a:schemeClr val="tx1"/>
                        </a:solidFill>
                        <a:latin typeface="HGSｺﾞｼｯｸM" panose="020B0600000000000000" pitchFamily="50" charset="-128"/>
                        <a:ea typeface="HGSｺﾞｼｯｸM" panose="020B0600000000000000" pitchFamily="50" charset="-128"/>
                      </a:endParaRPr>
                    </a:p>
                  </a:txBody>
                  <a:tcPr marL="84406" marR="84406"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lnSpc>
                          <a:spcPct val="100000"/>
                        </a:lnSpc>
                        <a:spcBef>
                          <a:spcPts val="0"/>
                        </a:spcBef>
                        <a:spcAft>
                          <a:spcPts val="0"/>
                        </a:spcAft>
                      </a:pPr>
                      <a:r>
                        <a:rPr kumimoji="1" lang="ja-JP" altLang="en-US" sz="1050" u="none" dirty="0" smtClean="0">
                          <a:latin typeface="HGSｺﾞｼｯｸM" panose="020B0600000000000000" pitchFamily="50" charset="-128"/>
                          <a:ea typeface="HGSｺﾞｼｯｸM" panose="020B0600000000000000" pitchFamily="50" charset="-128"/>
                        </a:rPr>
                        <a:t>進捗状況（平成</a:t>
                      </a:r>
                      <a:r>
                        <a:rPr kumimoji="1" lang="en-US" altLang="ja-JP" sz="1050" u="none" dirty="0" smtClean="0">
                          <a:latin typeface="HGSｺﾞｼｯｸM" panose="020B0600000000000000" pitchFamily="50" charset="-128"/>
                          <a:ea typeface="HGSｺﾞｼｯｸM" panose="020B0600000000000000" pitchFamily="50" charset="-128"/>
                        </a:rPr>
                        <a:t>28</a:t>
                      </a:r>
                      <a:r>
                        <a:rPr kumimoji="1" lang="ja-JP" altLang="en-US" sz="1050" u="none" dirty="0" smtClean="0">
                          <a:latin typeface="HGSｺﾞｼｯｸM" panose="020B0600000000000000" pitchFamily="50" charset="-128"/>
                          <a:ea typeface="HGSｺﾞｼｯｸM" panose="020B0600000000000000" pitchFamily="50" charset="-128"/>
                        </a:rPr>
                        <a:t>年度～）</a:t>
                      </a:r>
                      <a:endParaRPr kumimoji="1" lang="ja-JP" altLang="en-US" sz="1050" u="none" dirty="0">
                        <a:solidFill>
                          <a:schemeClr val="tx1"/>
                        </a:solidFill>
                        <a:latin typeface="HGSｺﾞｼｯｸM" panose="020B0600000000000000" pitchFamily="50" charset="-128"/>
                        <a:ea typeface="HGSｺﾞｼｯｸM" panose="020B0600000000000000" pitchFamily="50" charset="-128"/>
                      </a:endParaRPr>
                    </a:p>
                  </a:txBody>
                  <a:tcPr marL="84406" marR="84406" anchor="ctr">
                    <a:lnL w="12700" cmpd="sng">
                      <a:noFill/>
                    </a:lnL>
                    <a:lnR w="12700" cmpd="sng">
                      <a:noFill/>
                    </a:lnR>
                    <a:lnT w="12700" cmpd="sng">
                      <a:noFill/>
                    </a:lnT>
                    <a:lnB w="38100" cmpd="sng">
                      <a:noFill/>
                    </a:lnB>
                    <a:lnTlToBr w="12700" cmpd="sng">
                      <a:noFill/>
                      <a:prstDash val="solid"/>
                    </a:lnTlToBr>
                    <a:lnBlToTr w="12700" cmpd="sng">
                      <a:noFill/>
                      <a:prstDash val="solid"/>
                    </a:lnBlToTr>
                  </a:tcPr>
                </a:tc>
              </a:tr>
              <a:tr h="571453">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SｺﾞｼｯｸM" panose="020B0600000000000000" pitchFamily="50" charset="-128"/>
                          <a:ea typeface="HGSｺﾞｼｯｸM" panose="020B0600000000000000" pitchFamily="50" charset="-128"/>
                        </a:rPr>
                        <a:t>○公営・改良住宅の居住水準の向上</a:t>
                      </a:r>
                      <a:endParaRPr kumimoji="1" lang="en-US" altLang="ja-JP" sz="1050" kern="1200" dirty="0" smtClean="0">
                        <a:solidFill>
                          <a:schemeClr val="tx1"/>
                        </a:solidFill>
                        <a:effectLst/>
                        <a:latin typeface="HGSｺﾞｼｯｸM" panose="020B0600000000000000" pitchFamily="50" charset="-128"/>
                        <a:ea typeface="HGSｺﾞｼｯｸM" panose="020B0600000000000000" pitchFamily="50" charset="-128"/>
                      </a:endParaRPr>
                    </a:p>
                  </a:txBody>
                  <a:tcPr marL="84406" marR="84406">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SｺﾞｼｯｸM" panose="020B0600000000000000" pitchFamily="50" charset="-128"/>
                          <a:ea typeface="HGSｺﾞｼｯｸM" panose="020B0600000000000000" pitchFamily="50" charset="-128"/>
                        </a:rPr>
                        <a:t>・</a:t>
                      </a:r>
                      <a:r>
                        <a:rPr kumimoji="1" lang="ja-JP" altLang="en-US" sz="1050" u="sng" kern="1200" baseline="0" dirty="0" smtClean="0">
                          <a:solidFill>
                            <a:srgbClr val="FF0000"/>
                          </a:solidFill>
                          <a:effectLst/>
                          <a:latin typeface="HGSｺﾞｼｯｸM" panose="020B0600000000000000" pitchFamily="50" charset="-128"/>
                          <a:ea typeface="HGSｺﾞｼｯｸM" panose="020B0600000000000000" pitchFamily="50" charset="-128"/>
                        </a:rPr>
                        <a:t>居住水準の向上に向けた事業を実施する</a:t>
                      </a:r>
                      <a:r>
                        <a:rPr kumimoji="1" lang="ja-JP" altLang="en-US" sz="1050" kern="1200" baseline="0" dirty="0" smtClean="0">
                          <a:solidFill>
                            <a:schemeClr val="tx1"/>
                          </a:solidFill>
                          <a:effectLst/>
                          <a:latin typeface="HGSｺﾞｼｯｸM" panose="020B0600000000000000" pitchFamily="50" charset="-128"/>
                          <a:ea typeface="HGSｺﾞｼｯｸM" panose="020B0600000000000000" pitchFamily="50" charset="-128"/>
                        </a:rPr>
                        <a:t>市町に対し、引続き指導・助言を実施</a:t>
                      </a:r>
                      <a:endParaRPr kumimoji="1" lang="en-US" altLang="ja-JP" sz="1050" kern="1200" baseline="0" dirty="0" smtClean="0">
                        <a:solidFill>
                          <a:schemeClr val="tx1"/>
                        </a:solidFill>
                        <a:effectLst/>
                        <a:latin typeface="HGSｺﾞｼｯｸM" panose="020B0600000000000000" pitchFamily="50" charset="-128"/>
                        <a:ea typeface="HGSｺﾞｼｯｸM" panose="020B0600000000000000" pitchFamily="50" charset="-128"/>
                      </a:endParaRPr>
                    </a:p>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SｺﾞｼｯｸM" panose="020B0600000000000000" pitchFamily="50" charset="-128"/>
                          <a:ea typeface="HGSｺﾞｼｯｸM" panose="020B0600000000000000" pitchFamily="50" charset="-128"/>
                        </a:rPr>
                        <a:t>　　</a:t>
                      </a:r>
                      <a:r>
                        <a:rPr kumimoji="1" lang="en-US" altLang="ja-JP" sz="1050" kern="1200" baseline="0" dirty="0" smtClean="0">
                          <a:solidFill>
                            <a:schemeClr val="tx1"/>
                          </a:solidFill>
                          <a:effectLst/>
                          <a:latin typeface="HGSｺﾞｼｯｸM" panose="020B0600000000000000" pitchFamily="50" charset="-128"/>
                          <a:ea typeface="HGSｺﾞｼｯｸM" panose="020B0600000000000000" pitchFamily="50" charset="-128"/>
                        </a:rPr>
                        <a:t>【</a:t>
                      </a:r>
                      <a:r>
                        <a:rPr kumimoji="1" lang="zh-TW" altLang="en-US" sz="1050" kern="1200" baseline="0" dirty="0" smtClean="0">
                          <a:solidFill>
                            <a:schemeClr val="tx1"/>
                          </a:solidFill>
                          <a:effectLst/>
                          <a:latin typeface="HGSｺﾞｼｯｸM" panose="020B0600000000000000" pitchFamily="50" charset="-128"/>
                          <a:ea typeface="HGSｺﾞｼｯｸM" panose="020B0600000000000000" pitchFamily="50" charset="-128"/>
                        </a:rPr>
                        <a:t>建替</a:t>
                      </a:r>
                      <a:r>
                        <a:rPr kumimoji="1" lang="ja-JP" altLang="en-US" sz="1050" kern="1200" baseline="0" dirty="0" smtClean="0">
                          <a:solidFill>
                            <a:schemeClr val="tx1"/>
                          </a:solidFill>
                          <a:effectLst/>
                          <a:latin typeface="HGSｺﾞｼｯｸM" panose="020B0600000000000000" pitchFamily="50" charset="-128"/>
                          <a:ea typeface="HGSｺﾞｼｯｸM" panose="020B0600000000000000" pitchFamily="50" charset="-128"/>
                        </a:rPr>
                        <a:t>：</a:t>
                      </a:r>
                      <a:r>
                        <a:rPr kumimoji="1" lang="en-US" altLang="ja-JP" sz="1050" u="sng" kern="1200" baseline="0" dirty="0" smtClean="0">
                          <a:solidFill>
                            <a:srgbClr val="FF0000"/>
                          </a:solidFill>
                          <a:effectLst/>
                          <a:latin typeface="HGSｺﾞｼｯｸM" panose="020B0600000000000000" pitchFamily="50" charset="-128"/>
                          <a:ea typeface="HGSｺﾞｼｯｸM" panose="020B0600000000000000" pitchFamily="50" charset="-128"/>
                        </a:rPr>
                        <a:t>691</a:t>
                      </a:r>
                      <a:r>
                        <a:rPr kumimoji="1" lang="zh-TW" altLang="en-US" sz="1050" u="sng" kern="1200" baseline="0" dirty="0" smtClean="0">
                          <a:solidFill>
                            <a:srgbClr val="FF0000"/>
                          </a:solidFill>
                          <a:effectLst/>
                          <a:latin typeface="HGSｺﾞｼｯｸM" panose="020B0600000000000000" pitchFamily="50" charset="-128"/>
                          <a:ea typeface="HGSｺﾞｼｯｸM" panose="020B0600000000000000" pitchFamily="50" charset="-128"/>
                        </a:rPr>
                        <a:t>戸</a:t>
                      </a:r>
                      <a:r>
                        <a:rPr kumimoji="1" lang="ja-JP" altLang="en-US" sz="1050" kern="1200" baseline="0" dirty="0" err="1" smtClean="0">
                          <a:solidFill>
                            <a:schemeClr val="tx1"/>
                          </a:solidFill>
                          <a:effectLst/>
                          <a:latin typeface="HGSｺﾞｼｯｸM" panose="020B0600000000000000" pitchFamily="50" charset="-128"/>
                          <a:ea typeface="HGSｺﾞｼｯｸM" panose="020B0600000000000000" pitchFamily="50" charset="-128"/>
                        </a:rPr>
                        <a:t>、</a:t>
                      </a:r>
                      <a:r>
                        <a:rPr kumimoji="1" lang="zh-TW" altLang="en-US" sz="1050" kern="1200" baseline="0" dirty="0" smtClean="0">
                          <a:solidFill>
                            <a:schemeClr val="tx1"/>
                          </a:solidFill>
                          <a:effectLst/>
                          <a:latin typeface="HGSｺﾞｼｯｸM" panose="020B0600000000000000" pitchFamily="50" charset="-128"/>
                          <a:ea typeface="HGSｺﾞｼｯｸM" panose="020B0600000000000000" pitchFamily="50" charset="-128"/>
                        </a:rPr>
                        <a:t>浴室設置</a:t>
                      </a:r>
                      <a:r>
                        <a:rPr kumimoji="1" lang="ja-JP" altLang="en-US" sz="1050" kern="1200" baseline="0" dirty="0" smtClean="0">
                          <a:solidFill>
                            <a:schemeClr val="tx1"/>
                          </a:solidFill>
                          <a:effectLst/>
                          <a:latin typeface="HGSｺﾞｼｯｸM" panose="020B0600000000000000" pitchFamily="50" charset="-128"/>
                          <a:ea typeface="HGSｺﾞｼｯｸM" panose="020B0600000000000000" pitchFamily="50" charset="-128"/>
                        </a:rPr>
                        <a:t>：</a:t>
                      </a:r>
                      <a:r>
                        <a:rPr kumimoji="1" lang="en-US" altLang="zh-TW" sz="1050" u="sng" kern="1200" baseline="0" dirty="0" smtClean="0">
                          <a:solidFill>
                            <a:srgbClr val="FF0000"/>
                          </a:solidFill>
                          <a:effectLst/>
                          <a:latin typeface="HGSｺﾞｼｯｸM" panose="020B0600000000000000" pitchFamily="50" charset="-128"/>
                          <a:ea typeface="HGSｺﾞｼｯｸM" panose="020B0600000000000000" pitchFamily="50" charset="-128"/>
                        </a:rPr>
                        <a:t>3</a:t>
                      </a:r>
                      <a:r>
                        <a:rPr kumimoji="1" lang="en-US" altLang="ja-JP" sz="1050" u="sng" kern="1200" baseline="0" dirty="0" smtClean="0">
                          <a:solidFill>
                            <a:srgbClr val="FF0000"/>
                          </a:solidFill>
                          <a:effectLst/>
                          <a:latin typeface="HGSｺﾞｼｯｸM" panose="020B0600000000000000" pitchFamily="50" charset="-128"/>
                          <a:ea typeface="HGSｺﾞｼｯｸM" panose="020B0600000000000000" pitchFamily="50" charset="-128"/>
                        </a:rPr>
                        <a:t>9</a:t>
                      </a:r>
                      <a:r>
                        <a:rPr kumimoji="1" lang="zh-TW" altLang="en-US" sz="1050" u="sng" kern="1200" baseline="0" dirty="0" smtClean="0">
                          <a:solidFill>
                            <a:srgbClr val="FF0000"/>
                          </a:solidFill>
                          <a:effectLst/>
                          <a:latin typeface="HGSｺﾞｼｯｸM" panose="020B0600000000000000" pitchFamily="50" charset="-128"/>
                          <a:ea typeface="HGSｺﾞｼｯｸM" panose="020B0600000000000000" pitchFamily="50" charset="-128"/>
                        </a:rPr>
                        <a:t>戸</a:t>
                      </a:r>
                      <a:r>
                        <a:rPr kumimoji="1" lang="ja-JP" altLang="en-US" sz="1050" kern="1200" baseline="0" dirty="0" err="1" smtClean="0">
                          <a:solidFill>
                            <a:schemeClr val="tx1"/>
                          </a:solidFill>
                          <a:effectLst/>
                          <a:latin typeface="HGSｺﾞｼｯｸM" panose="020B0600000000000000" pitchFamily="50" charset="-128"/>
                          <a:ea typeface="HGSｺﾞｼｯｸM" panose="020B0600000000000000" pitchFamily="50" charset="-128"/>
                        </a:rPr>
                        <a:t>、</a:t>
                      </a:r>
                      <a:r>
                        <a:rPr kumimoji="1" lang="ja-JP" altLang="en-US" sz="1050" u="sng" kern="1200" baseline="0" dirty="0" smtClean="0">
                          <a:solidFill>
                            <a:srgbClr val="FF0000"/>
                          </a:solidFill>
                          <a:effectLst/>
                          <a:latin typeface="HGSｺﾞｼｯｸM" panose="020B0600000000000000" pitchFamily="50" charset="-128"/>
                          <a:ea typeface="HGSｺﾞｼｯｸM" panose="020B0600000000000000" pitchFamily="50" charset="-128"/>
                        </a:rPr>
                        <a:t>耐震化：</a:t>
                      </a:r>
                      <a:r>
                        <a:rPr kumimoji="1" lang="en-US" altLang="ja-JP" sz="1050" u="sng" kern="1200" baseline="0" dirty="0" smtClean="0">
                          <a:solidFill>
                            <a:srgbClr val="FF0000"/>
                          </a:solidFill>
                          <a:effectLst/>
                          <a:latin typeface="HGSｺﾞｼｯｸM" panose="020B0600000000000000" pitchFamily="50" charset="-128"/>
                          <a:ea typeface="HGSｺﾞｼｯｸM" panose="020B0600000000000000" pitchFamily="50" charset="-128"/>
                        </a:rPr>
                        <a:t>107</a:t>
                      </a:r>
                      <a:r>
                        <a:rPr kumimoji="1" lang="zh-TW" altLang="en-US" sz="1050" u="sng" kern="1200" baseline="0" dirty="0" smtClean="0">
                          <a:solidFill>
                            <a:srgbClr val="FF0000"/>
                          </a:solidFill>
                          <a:effectLst/>
                          <a:latin typeface="HGSｺﾞｼｯｸM" panose="020B0600000000000000" pitchFamily="50" charset="-128"/>
                          <a:ea typeface="HGSｺﾞｼｯｸM" panose="020B0600000000000000" pitchFamily="50" charset="-128"/>
                        </a:rPr>
                        <a:t>戸</a:t>
                      </a:r>
                      <a:r>
                        <a:rPr kumimoji="1" lang="en-US" altLang="ja-JP" sz="1050" kern="1200" baseline="0" dirty="0" smtClean="0">
                          <a:solidFill>
                            <a:schemeClr val="tx1"/>
                          </a:solidFill>
                          <a:effectLst/>
                          <a:latin typeface="HGSｺﾞｼｯｸM" panose="020B0600000000000000" pitchFamily="50" charset="-128"/>
                          <a:ea typeface="HGSｺﾞｼｯｸM" panose="020B0600000000000000" pitchFamily="50" charset="-128"/>
                        </a:rPr>
                        <a:t>】</a:t>
                      </a:r>
                    </a:p>
                  </a:txBody>
                  <a:tcPr marL="84406" marR="84406">
                    <a:lnL w="12700" cmpd="sng">
                      <a:noFill/>
                    </a:lnL>
                    <a:lnR w="12700" cmpd="sng">
                      <a:noFill/>
                    </a:lnR>
                    <a:lnT w="38100" cmpd="sng">
                      <a:noFill/>
                    </a:lnT>
                    <a:lnB w="12700" cmpd="sng">
                      <a:noFill/>
                    </a:lnB>
                    <a:lnTlToBr w="12700" cmpd="sng">
                      <a:noFill/>
                      <a:prstDash val="solid"/>
                    </a:lnTlToBr>
                    <a:lnBlToTr w="12700" cmpd="sng">
                      <a:noFill/>
                      <a:prstDash val="solid"/>
                    </a:lnBlToTr>
                  </a:tcPr>
                </a:tc>
              </a:tr>
              <a:tr h="407298">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SｺﾞｼｯｸM" panose="020B0600000000000000" pitchFamily="50" charset="-128"/>
                          <a:ea typeface="HGSｺﾞｼｯｸM" panose="020B0600000000000000" pitchFamily="50" charset="-128"/>
                        </a:rPr>
                        <a:t>○適切なコミュニティバランスの確保、多様な世帯の居住の推進</a:t>
                      </a:r>
                      <a:endParaRPr kumimoji="1" lang="en-US" altLang="ja-JP" sz="1050" kern="1200" dirty="0" smtClean="0">
                        <a:solidFill>
                          <a:schemeClr val="tx1"/>
                        </a:solidFill>
                        <a:effectLst/>
                        <a:latin typeface="HGSｺﾞｼｯｸM" panose="020B0600000000000000" pitchFamily="50" charset="-128"/>
                        <a:ea typeface="HGSｺﾞｼｯｸM" panose="020B0600000000000000" pitchFamily="50" charset="-128"/>
                        <a:cs typeface="+mn-cs"/>
                      </a:endParaRPr>
                    </a:p>
                  </a:txBody>
                  <a:tcPr marL="84406" marR="84406">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92075" marR="0" lvl="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baseline="0" dirty="0" smtClean="0">
                          <a:solidFill>
                            <a:schemeClr val="tx1"/>
                          </a:solidFill>
                          <a:effectLst/>
                          <a:latin typeface="HGSｺﾞｼｯｸM" panose="020B0600000000000000" pitchFamily="50" charset="-128"/>
                          <a:ea typeface="HGSｺﾞｼｯｸM" panose="020B0600000000000000" pitchFamily="50" charset="-128"/>
                        </a:rPr>
                        <a:t>・</a:t>
                      </a:r>
                      <a:r>
                        <a:rPr kumimoji="1" lang="ja-JP" altLang="en-US" sz="1050" b="0" i="0" u="none" strike="noStrike" kern="1200" cap="none" spc="0" normalizeH="0" baseline="0" noProof="0" dirty="0" smtClean="0">
                          <a:ln>
                            <a:noFill/>
                          </a:ln>
                          <a:solidFill>
                            <a:schemeClr val="tx1"/>
                          </a:solidFill>
                          <a:effectLst/>
                          <a:uLnTx/>
                          <a:uFillTx/>
                          <a:latin typeface="HGPｺﾞｼｯｸM" panose="020B0600000000000000" pitchFamily="50" charset="-128"/>
                          <a:ea typeface="HGPｺﾞｼｯｸM" panose="020B0600000000000000" pitchFamily="50" charset="-128"/>
                          <a:cs typeface="+mn-cs"/>
                        </a:rPr>
                        <a:t>市町営住宅のまちづくり勉強会において、「市町営公営・改良住宅におけるコミュニティバランスの確保及び建替えにより生み出された用地等の利活用について</a:t>
                      </a:r>
                      <a:r>
                        <a:rPr kumimoji="1" lang="en-US" altLang="ja-JP" sz="1050" b="0" i="0" u="none" strike="noStrike" kern="1200" cap="none" spc="0" normalizeH="0" baseline="0" noProof="0" dirty="0" smtClean="0">
                          <a:ln>
                            <a:noFill/>
                          </a:ln>
                          <a:solidFill>
                            <a:schemeClr val="tx1"/>
                          </a:solidFill>
                          <a:effectLst/>
                          <a:uLnTx/>
                          <a:uFillTx/>
                          <a:latin typeface="HGPｺﾞｼｯｸM" panose="020B0600000000000000" pitchFamily="50" charset="-128"/>
                          <a:ea typeface="HGPｺﾞｼｯｸM" panose="020B0600000000000000" pitchFamily="50" charset="-128"/>
                          <a:cs typeface="+mn-cs"/>
                        </a:rPr>
                        <a:t>(H19.2)</a:t>
                      </a:r>
                      <a:r>
                        <a:rPr kumimoji="1" lang="ja-JP" altLang="en-US" sz="1050" b="0" i="0" u="none" strike="noStrike" kern="1200" cap="none" spc="0" normalizeH="0" baseline="0" noProof="0" dirty="0" smtClean="0">
                          <a:ln>
                            <a:noFill/>
                          </a:ln>
                          <a:solidFill>
                            <a:schemeClr val="tx1"/>
                          </a:solidFill>
                          <a:effectLst/>
                          <a:uLnTx/>
                          <a:uFillTx/>
                          <a:latin typeface="HGPｺﾞｼｯｸM" panose="020B0600000000000000" pitchFamily="50" charset="-128"/>
                          <a:ea typeface="HGPｺﾞｼｯｸM" panose="020B0600000000000000" pitchFamily="50" charset="-128"/>
                          <a:cs typeface="+mn-cs"/>
                        </a:rPr>
                        <a:t>」国通知文の再周知、及び目的外使用や用途廃止による子育て支援施設等の導入事例の紹介などを実施</a:t>
                      </a:r>
                      <a:endParaRPr kumimoji="1" lang="en-US" altLang="ja-JP" sz="1050" b="0" i="0" u="none" strike="noStrike" kern="1200" cap="none" spc="0" normalizeH="0" baseline="0" noProof="0" dirty="0" smtClean="0">
                        <a:ln>
                          <a:noFill/>
                        </a:ln>
                        <a:solidFill>
                          <a:schemeClr val="tx1"/>
                        </a:solidFill>
                        <a:effectLst/>
                        <a:uLnTx/>
                        <a:uFillTx/>
                        <a:latin typeface="HGPｺﾞｼｯｸM" panose="020B0600000000000000" pitchFamily="50" charset="-128"/>
                        <a:ea typeface="HGPｺﾞｼｯｸM" panose="020B0600000000000000" pitchFamily="50" charset="-128"/>
                        <a:cs typeface="+mn-cs"/>
                      </a:endParaRPr>
                    </a:p>
                    <a:p>
                      <a:pPr marL="92075" marR="0" lvl="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baseline="0" dirty="0" smtClean="0">
                          <a:solidFill>
                            <a:schemeClr val="tx1"/>
                          </a:solidFill>
                          <a:effectLst/>
                          <a:latin typeface="HGSｺﾞｼｯｸM" panose="020B0600000000000000" pitchFamily="50" charset="-128"/>
                          <a:ea typeface="HGSｺﾞｼｯｸM" panose="020B0600000000000000" pitchFamily="50" charset="-128"/>
                          <a:cs typeface="+mn-cs"/>
                        </a:rPr>
                        <a:t>・市町営住宅のまちづくり勉強会の開催（</a:t>
                      </a:r>
                      <a:r>
                        <a:rPr kumimoji="1" lang="en-US" altLang="ja-JP" sz="1050" kern="1200" baseline="0" dirty="0" smtClean="0">
                          <a:solidFill>
                            <a:schemeClr val="tx1"/>
                          </a:solidFill>
                          <a:effectLst/>
                          <a:latin typeface="HGSｺﾞｼｯｸM" panose="020B0600000000000000" pitchFamily="50" charset="-128"/>
                          <a:ea typeface="HGSｺﾞｼｯｸM" panose="020B0600000000000000" pitchFamily="50" charset="-128"/>
                          <a:cs typeface="+mn-cs"/>
                        </a:rPr>
                        <a:t>H29.2</a:t>
                      </a:r>
                      <a:r>
                        <a:rPr kumimoji="1" lang="ja-JP" altLang="en-US" sz="1050" kern="1200" baseline="0" dirty="0" err="1" smtClean="0">
                          <a:solidFill>
                            <a:srgbClr val="FF0000"/>
                          </a:solidFill>
                          <a:effectLst/>
                          <a:latin typeface="HGSｺﾞｼｯｸM" panose="020B0600000000000000" pitchFamily="50" charset="-128"/>
                          <a:ea typeface="HGSｺﾞｼｯｸM" panose="020B0600000000000000" pitchFamily="50" charset="-128"/>
                          <a:cs typeface="+mn-cs"/>
                        </a:rPr>
                        <a:t>、</a:t>
                      </a:r>
                      <a:r>
                        <a:rPr kumimoji="1" lang="en-US" altLang="ja-JP" sz="1050" u="sng" kern="1200" baseline="0" dirty="0" smtClean="0">
                          <a:solidFill>
                            <a:srgbClr val="FF0000"/>
                          </a:solidFill>
                          <a:effectLst/>
                          <a:latin typeface="HGSｺﾞｼｯｸM" panose="020B0600000000000000" pitchFamily="50" charset="-128"/>
                          <a:ea typeface="HGSｺﾞｼｯｸM" panose="020B0600000000000000" pitchFamily="50" charset="-128"/>
                          <a:cs typeface="+mn-cs"/>
                        </a:rPr>
                        <a:t>H30.3</a:t>
                      </a:r>
                      <a:r>
                        <a:rPr kumimoji="1" lang="ja-JP" altLang="en-US" sz="1050" kern="1200" baseline="0" dirty="0" smtClean="0">
                          <a:solidFill>
                            <a:schemeClr val="tx1"/>
                          </a:solidFill>
                          <a:effectLst/>
                          <a:latin typeface="HGSｺﾞｼｯｸM" panose="020B0600000000000000" pitchFamily="50" charset="-128"/>
                          <a:ea typeface="HGSｺﾞｼｯｸM" panose="020B0600000000000000" pitchFamily="50" charset="-128"/>
                          <a:cs typeface="+mn-cs"/>
                        </a:rPr>
                        <a:t>）</a:t>
                      </a:r>
                      <a:endParaRPr kumimoji="1" lang="en-US" altLang="ja-JP" sz="1050" kern="1200" baseline="0" dirty="0" smtClean="0">
                        <a:solidFill>
                          <a:schemeClr val="tx1"/>
                        </a:solidFill>
                        <a:effectLst/>
                        <a:latin typeface="HGSｺﾞｼｯｸM" panose="020B0600000000000000" pitchFamily="50" charset="-128"/>
                        <a:ea typeface="HGSｺﾞｼｯｸM" panose="020B0600000000000000" pitchFamily="50" charset="-128"/>
                        <a:cs typeface="+mn-cs"/>
                      </a:endParaRPr>
                    </a:p>
                  </a:txBody>
                  <a:tcPr marL="84406" marR="84406">
                    <a:lnL w="12700" cmpd="sng">
                      <a:noFill/>
                    </a:lnL>
                    <a:lnR w="12700" cmpd="sng">
                      <a:noFill/>
                    </a:lnR>
                    <a:lnT w="12700" cmpd="sng">
                      <a:noFill/>
                    </a:lnT>
                    <a:lnB w="12700" cmpd="sng">
                      <a:noFill/>
                    </a:lnB>
                    <a:lnTlToBr w="12700" cmpd="sng">
                      <a:noFill/>
                      <a:prstDash val="solid"/>
                    </a:lnTlToBr>
                    <a:lnBlToTr w="12700" cmpd="sng">
                      <a:noFill/>
                      <a:prstDash val="solid"/>
                    </a:lnBlToTr>
                  </a:tcPr>
                </a:tc>
              </a:tr>
              <a:tr h="465983">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SｺﾞｼｯｸM" panose="020B0600000000000000" pitchFamily="50" charset="-128"/>
                          <a:ea typeface="HGSｺﾞｼｯｸM" panose="020B0600000000000000" pitchFamily="50" charset="-128"/>
                        </a:rPr>
                        <a:t>○地域の空家や空地等を活用した子育て・高齢者生活支援活動拠点、生活利便施設などの地域活動・支援拠点の立地促進</a:t>
                      </a:r>
                      <a:endParaRPr kumimoji="1" lang="en-US" altLang="ja-JP" sz="1050" kern="1200" dirty="0" smtClean="0">
                        <a:solidFill>
                          <a:schemeClr val="tx1"/>
                        </a:solidFill>
                        <a:effectLst/>
                        <a:latin typeface="HGSｺﾞｼｯｸM" panose="020B0600000000000000" pitchFamily="50" charset="-128"/>
                        <a:ea typeface="HGSｺﾞｼｯｸM" panose="020B0600000000000000" pitchFamily="50" charset="-128"/>
                        <a:cs typeface="+mn-cs"/>
                      </a:endParaRPr>
                    </a:p>
                  </a:txBody>
                  <a:tcPr marL="84406" marR="84406">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SｺﾞｼｯｸM" panose="020B0600000000000000" pitchFamily="50" charset="-128"/>
                          <a:ea typeface="HGSｺﾞｼｯｸM" panose="020B0600000000000000" pitchFamily="50" charset="-128"/>
                        </a:rPr>
                        <a:t>・市町村向け研修会等を通じて目的外使用や用途廃止による地域包括支援センターの設置事例の情報提供等を実施。</a:t>
                      </a:r>
                      <a:endParaRPr kumimoji="1" lang="en-US" altLang="ja-JP" sz="1050" kern="1200" baseline="0" dirty="0" smtClean="0">
                        <a:solidFill>
                          <a:schemeClr val="tx1"/>
                        </a:solidFill>
                        <a:effectLst/>
                        <a:latin typeface="HGSｺﾞｼｯｸM" panose="020B0600000000000000" pitchFamily="50" charset="-128"/>
                        <a:ea typeface="HGSｺﾞｼｯｸM" panose="020B0600000000000000" pitchFamily="50" charset="-128"/>
                      </a:endParaRPr>
                    </a:p>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SｺﾞｼｯｸM" panose="020B0600000000000000" pitchFamily="50" charset="-128"/>
                          <a:ea typeface="HGSｺﾞｼｯｸM" panose="020B0600000000000000" pitchFamily="50" charset="-128"/>
                          <a:cs typeface="+mn-cs"/>
                        </a:rPr>
                        <a:t>・用途廃止後の住宅を地域包括支援センターとして活用：１件</a:t>
                      </a:r>
                      <a:endParaRPr kumimoji="1" lang="en-US" altLang="ja-JP" sz="1050" kern="1200" baseline="0" dirty="0" smtClean="0">
                        <a:solidFill>
                          <a:schemeClr val="tx1"/>
                        </a:solidFill>
                        <a:effectLst/>
                        <a:latin typeface="HGSｺﾞｼｯｸM" panose="020B0600000000000000" pitchFamily="50" charset="-128"/>
                        <a:ea typeface="HGSｺﾞｼｯｸM" panose="020B0600000000000000" pitchFamily="50" charset="-128"/>
                        <a:cs typeface="+mn-cs"/>
                      </a:endParaRPr>
                    </a:p>
                    <a:p>
                      <a:pPr marL="92075" marR="0" lvl="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baseline="0" dirty="0" smtClean="0">
                          <a:solidFill>
                            <a:schemeClr val="tx1"/>
                          </a:solidFill>
                          <a:effectLst/>
                          <a:latin typeface="HGSｺﾞｼｯｸM" panose="020B0600000000000000" pitchFamily="50" charset="-128"/>
                          <a:ea typeface="HGSｺﾞｼｯｸM" panose="020B0600000000000000" pitchFamily="50" charset="-128"/>
                          <a:cs typeface="+mn-cs"/>
                        </a:rPr>
                        <a:t>・</a:t>
                      </a:r>
                      <a:r>
                        <a:rPr kumimoji="1" lang="en-US" altLang="ja-JP"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再掲</a:t>
                      </a:r>
                      <a:r>
                        <a:rPr kumimoji="1" lang="en-US" altLang="ja-JP"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a:t>
                      </a:r>
                      <a:r>
                        <a:rPr kumimoji="1" lang="ja-JP" altLang="en-US" sz="1050" kern="1200" baseline="0" dirty="0" smtClean="0">
                          <a:solidFill>
                            <a:schemeClr val="tx1"/>
                          </a:solidFill>
                          <a:effectLst/>
                          <a:latin typeface="HGSｺﾞｼｯｸM" panose="020B0600000000000000" pitchFamily="50" charset="-128"/>
                          <a:ea typeface="HGSｺﾞｼｯｸM" panose="020B0600000000000000" pitchFamily="50" charset="-128"/>
                          <a:cs typeface="+mn-cs"/>
                        </a:rPr>
                        <a:t>市町営住宅のまちづくり勉強会の開催（</a:t>
                      </a:r>
                      <a:r>
                        <a:rPr kumimoji="1" lang="en-US" altLang="ja-JP" sz="1050" kern="1200" baseline="0" dirty="0" smtClean="0">
                          <a:solidFill>
                            <a:schemeClr val="tx1"/>
                          </a:solidFill>
                          <a:effectLst/>
                          <a:latin typeface="HGSｺﾞｼｯｸM" panose="020B0600000000000000" pitchFamily="50" charset="-128"/>
                          <a:ea typeface="HGSｺﾞｼｯｸM" panose="020B0600000000000000" pitchFamily="50" charset="-128"/>
                          <a:cs typeface="+mn-cs"/>
                        </a:rPr>
                        <a:t>H29.2</a:t>
                      </a:r>
                      <a:r>
                        <a:rPr kumimoji="1" lang="ja-JP" altLang="en-US" sz="1050" kern="1200" baseline="0" dirty="0" err="1" smtClean="0">
                          <a:solidFill>
                            <a:srgbClr val="FF0000"/>
                          </a:solidFill>
                          <a:effectLst/>
                          <a:latin typeface="HGSｺﾞｼｯｸM" panose="020B0600000000000000" pitchFamily="50" charset="-128"/>
                          <a:ea typeface="HGSｺﾞｼｯｸM" panose="020B0600000000000000" pitchFamily="50" charset="-128"/>
                          <a:cs typeface="+mn-cs"/>
                        </a:rPr>
                        <a:t>、</a:t>
                      </a:r>
                      <a:r>
                        <a:rPr kumimoji="1" lang="en-US" altLang="ja-JP" sz="1050" u="sng" kern="1200" baseline="0" dirty="0" smtClean="0">
                          <a:solidFill>
                            <a:srgbClr val="FF0000"/>
                          </a:solidFill>
                          <a:effectLst/>
                          <a:latin typeface="HGSｺﾞｼｯｸM" panose="020B0600000000000000" pitchFamily="50" charset="-128"/>
                          <a:ea typeface="HGSｺﾞｼｯｸM" panose="020B0600000000000000" pitchFamily="50" charset="-128"/>
                          <a:cs typeface="+mn-cs"/>
                        </a:rPr>
                        <a:t>H30.3</a:t>
                      </a:r>
                      <a:r>
                        <a:rPr kumimoji="1" lang="ja-JP" altLang="en-US" sz="1050" kern="1200" baseline="0" dirty="0" smtClean="0">
                          <a:solidFill>
                            <a:schemeClr val="tx1"/>
                          </a:solidFill>
                          <a:effectLst/>
                          <a:latin typeface="HGSｺﾞｼｯｸM" panose="020B0600000000000000" pitchFamily="50" charset="-128"/>
                          <a:ea typeface="HGSｺﾞｼｯｸM" panose="020B0600000000000000" pitchFamily="50" charset="-128"/>
                          <a:cs typeface="+mn-cs"/>
                        </a:rPr>
                        <a:t>）</a:t>
                      </a:r>
                      <a:endParaRPr kumimoji="1" lang="en-US" altLang="ja-JP" sz="1050" kern="1200" baseline="0" dirty="0" smtClean="0">
                        <a:solidFill>
                          <a:schemeClr val="tx1"/>
                        </a:solidFill>
                        <a:effectLst/>
                        <a:latin typeface="HGSｺﾞｼｯｸM" panose="020B0600000000000000" pitchFamily="50" charset="-128"/>
                        <a:ea typeface="HGSｺﾞｼｯｸM" panose="020B0600000000000000" pitchFamily="50" charset="-128"/>
                        <a:cs typeface="+mn-cs"/>
                      </a:endParaRPr>
                    </a:p>
                  </a:txBody>
                  <a:tcPr marL="84406" marR="84406">
                    <a:lnL w="12700" cmpd="sng">
                      <a:noFill/>
                    </a:lnL>
                    <a:lnR w="12700" cmpd="sng">
                      <a:noFill/>
                    </a:lnR>
                    <a:lnT w="12700" cmpd="sng">
                      <a:noFill/>
                    </a:lnT>
                    <a:lnB w="12700" cmpd="sng">
                      <a:noFill/>
                    </a:lnB>
                    <a:lnTlToBr w="12700" cmpd="sng">
                      <a:noFill/>
                      <a:prstDash val="solid"/>
                    </a:lnTlToBr>
                    <a:lnBlToTr w="12700" cmpd="sng">
                      <a:noFill/>
                      <a:prstDash val="solid"/>
                    </a:lnBlToTr>
                  </a:tcPr>
                </a:tc>
              </a:tr>
              <a:tr h="442007">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SｺﾞｼｯｸM" panose="020B0600000000000000" pitchFamily="50" charset="-128"/>
                          <a:ea typeface="HGSｺﾞｼｯｸM" panose="020B0600000000000000" pitchFamily="50" charset="-128"/>
                        </a:rPr>
                        <a:t>○市町村に</a:t>
                      </a:r>
                      <a:r>
                        <a:rPr kumimoji="1" lang="en-US" altLang="ja-JP" sz="1050" kern="1200" dirty="0" smtClean="0">
                          <a:solidFill>
                            <a:schemeClr val="tx1"/>
                          </a:solidFill>
                          <a:effectLst/>
                          <a:latin typeface="HGSｺﾞｼｯｸM" panose="020B0600000000000000" pitchFamily="50" charset="-128"/>
                          <a:ea typeface="HGSｺﾞｼｯｸM" panose="020B0600000000000000" pitchFamily="50" charset="-128"/>
                        </a:rPr>
                        <a:t>PFI</a:t>
                      </a:r>
                      <a:r>
                        <a:rPr kumimoji="1" lang="ja-JP" altLang="en-US" sz="1050" kern="1200" dirty="0" smtClean="0">
                          <a:solidFill>
                            <a:schemeClr val="tx1"/>
                          </a:solidFill>
                          <a:effectLst/>
                          <a:latin typeface="HGSｺﾞｼｯｸM" panose="020B0600000000000000" pitchFamily="50" charset="-128"/>
                          <a:ea typeface="HGSｺﾞｼｯｸM" panose="020B0600000000000000" pitchFamily="50" charset="-128"/>
                        </a:rPr>
                        <a:t>事業などの先進事例の情報提供や指導・助言</a:t>
                      </a:r>
                      <a:endParaRPr kumimoji="1" lang="en-US" altLang="ja-JP" sz="1050" kern="1200" dirty="0" smtClean="0">
                        <a:solidFill>
                          <a:schemeClr val="tx1"/>
                        </a:solidFill>
                        <a:effectLst/>
                        <a:latin typeface="HGSｺﾞｼｯｸM" panose="020B0600000000000000" pitchFamily="50" charset="-128"/>
                        <a:ea typeface="HGSｺﾞｼｯｸM" panose="020B0600000000000000" pitchFamily="50" charset="-128"/>
                        <a:cs typeface="+mn-cs"/>
                      </a:endParaRPr>
                    </a:p>
                  </a:txBody>
                  <a:tcPr marL="84406" marR="84406">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SｺﾞｼｯｸM" panose="020B0600000000000000" pitchFamily="50" charset="-128"/>
                          <a:ea typeface="HGSｺﾞｼｯｸM" panose="020B0600000000000000" pitchFamily="50" charset="-128"/>
                        </a:rPr>
                        <a:t>・</a:t>
                      </a:r>
                      <a:r>
                        <a:rPr kumimoji="1" lang="en-US" altLang="ja-JP"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再掲</a:t>
                      </a:r>
                      <a:r>
                        <a:rPr kumimoji="1" lang="en-US" altLang="ja-JP"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a:t>
                      </a:r>
                      <a:r>
                        <a:rPr kumimoji="1" lang="ja-JP" altLang="en-US" sz="1050" kern="1200" baseline="0" dirty="0" smtClean="0">
                          <a:solidFill>
                            <a:schemeClr val="tx1"/>
                          </a:solidFill>
                          <a:effectLst/>
                          <a:latin typeface="HGSｺﾞｼｯｸM" panose="020B0600000000000000" pitchFamily="50" charset="-128"/>
                          <a:ea typeface="HGSｺﾞｼｯｸM" panose="020B0600000000000000" pitchFamily="50" charset="-128"/>
                        </a:rPr>
                        <a:t>市町村向け研修会等を通じて未利用地等の活用事例の情報提供等を実施</a:t>
                      </a:r>
                      <a:endParaRPr kumimoji="1" lang="en-US" altLang="ja-JP" sz="1050" kern="1200" baseline="0" dirty="0" smtClean="0">
                        <a:solidFill>
                          <a:schemeClr val="tx1"/>
                        </a:solidFill>
                        <a:effectLst/>
                        <a:latin typeface="HGSｺﾞｼｯｸM" panose="020B0600000000000000" pitchFamily="50" charset="-128"/>
                        <a:ea typeface="HGSｺﾞｼｯｸM" panose="020B0600000000000000" pitchFamily="50" charset="-128"/>
                      </a:endParaRPr>
                    </a:p>
                    <a:p>
                      <a:pPr marL="92075" marR="0" lvl="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baseline="0" dirty="0" smtClean="0">
                          <a:solidFill>
                            <a:schemeClr val="tx1"/>
                          </a:solidFill>
                          <a:effectLst/>
                          <a:latin typeface="HGSｺﾞｼｯｸM" panose="020B0600000000000000" pitchFamily="50" charset="-128"/>
                          <a:ea typeface="HGSｺﾞｼｯｸM" panose="020B0600000000000000" pitchFamily="50" charset="-128"/>
                          <a:cs typeface="+mn-cs"/>
                        </a:rPr>
                        <a:t>・</a:t>
                      </a:r>
                      <a:r>
                        <a:rPr kumimoji="1" lang="en-US" altLang="ja-JP"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再掲</a:t>
                      </a:r>
                      <a:r>
                        <a:rPr kumimoji="1" lang="en-US" altLang="ja-JP"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a:t>
                      </a:r>
                      <a:r>
                        <a:rPr kumimoji="1" lang="ja-JP" altLang="en-US" sz="1050" kern="1200" baseline="0" dirty="0" smtClean="0">
                          <a:solidFill>
                            <a:schemeClr val="tx1"/>
                          </a:solidFill>
                          <a:effectLst/>
                          <a:latin typeface="HGSｺﾞｼｯｸM" panose="020B0600000000000000" pitchFamily="50" charset="-128"/>
                          <a:ea typeface="HGSｺﾞｼｯｸM" panose="020B0600000000000000" pitchFamily="50" charset="-128"/>
                          <a:cs typeface="+mn-cs"/>
                        </a:rPr>
                        <a:t>市町営住宅のまちづくり勉強会の開催（</a:t>
                      </a:r>
                      <a:r>
                        <a:rPr kumimoji="1" lang="en-US" altLang="ja-JP" sz="1050" kern="1200" baseline="0" dirty="0" smtClean="0">
                          <a:solidFill>
                            <a:schemeClr val="tx1"/>
                          </a:solidFill>
                          <a:effectLst/>
                          <a:latin typeface="HGSｺﾞｼｯｸM" panose="020B0600000000000000" pitchFamily="50" charset="-128"/>
                          <a:ea typeface="HGSｺﾞｼｯｸM" panose="020B0600000000000000" pitchFamily="50" charset="-128"/>
                          <a:cs typeface="+mn-cs"/>
                        </a:rPr>
                        <a:t>H29.2</a:t>
                      </a:r>
                      <a:r>
                        <a:rPr kumimoji="1" lang="ja-JP" altLang="en-US" sz="1050" kern="1200" baseline="0" dirty="0" err="1" smtClean="0">
                          <a:solidFill>
                            <a:srgbClr val="FF0000"/>
                          </a:solidFill>
                          <a:effectLst/>
                          <a:latin typeface="HGSｺﾞｼｯｸM" panose="020B0600000000000000" pitchFamily="50" charset="-128"/>
                          <a:ea typeface="HGSｺﾞｼｯｸM" panose="020B0600000000000000" pitchFamily="50" charset="-128"/>
                          <a:cs typeface="+mn-cs"/>
                        </a:rPr>
                        <a:t>、</a:t>
                      </a:r>
                      <a:r>
                        <a:rPr kumimoji="1" lang="en-US" altLang="ja-JP" sz="1050" u="sng" kern="1200" baseline="0" dirty="0" smtClean="0">
                          <a:solidFill>
                            <a:srgbClr val="FF0000"/>
                          </a:solidFill>
                          <a:effectLst/>
                          <a:latin typeface="HGSｺﾞｼｯｸM" panose="020B0600000000000000" pitchFamily="50" charset="-128"/>
                          <a:ea typeface="HGSｺﾞｼｯｸM" panose="020B0600000000000000" pitchFamily="50" charset="-128"/>
                          <a:cs typeface="+mn-cs"/>
                        </a:rPr>
                        <a:t>H30.3</a:t>
                      </a:r>
                      <a:r>
                        <a:rPr kumimoji="1" lang="ja-JP" altLang="en-US" sz="1050" kern="1200" baseline="0" dirty="0" smtClean="0">
                          <a:solidFill>
                            <a:schemeClr val="tx1"/>
                          </a:solidFill>
                          <a:effectLst/>
                          <a:latin typeface="HGSｺﾞｼｯｸM" panose="020B0600000000000000" pitchFamily="50" charset="-128"/>
                          <a:ea typeface="HGSｺﾞｼｯｸM" panose="020B0600000000000000" pitchFamily="50" charset="-128"/>
                          <a:cs typeface="+mn-cs"/>
                        </a:rPr>
                        <a:t>）</a:t>
                      </a:r>
                      <a:endParaRPr kumimoji="1" lang="en-US" altLang="ja-JP" sz="1050" kern="1200" baseline="0" dirty="0" smtClean="0">
                        <a:solidFill>
                          <a:schemeClr val="tx1"/>
                        </a:solidFill>
                        <a:effectLst/>
                        <a:latin typeface="HGSｺﾞｼｯｸM" panose="020B0600000000000000" pitchFamily="50" charset="-128"/>
                        <a:ea typeface="HGSｺﾞｼｯｸM" panose="020B0600000000000000" pitchFamily="50" charset="-128"/>
                        <a:cs typeface="+mn-cs"/>
                      </a:endParaRPr>
                    </a:p>
                  </a:txBody>
                  <a:tcPr marL="84406" marR="84406">
                    <a:lnL w="12700" cmpd="sng">
                      <a:noFill/>
                    </a:lnL>
                    <a:lnR w="12700" cmpd="sng">
                      <a:noFill/>
                    </a:lnR>
                    <a:lnT w="12700" cmpd="sng">
                      <a:noFill/>
                    </a:lnT>
                    <a:lnB w="12700" cmpd="sng">
                      <a:noFill/>
                    </a:lnB>
                    <a:lnTlToBr w="12700" cmpd="sng">
                      <a:noFill/>
                      <a:prstDash val="solid"/>
                    </a:lnTlToBr>
                    <a:lnBlToTr w="12700" cmpd="sng">
                      <a:noFill/>
                      <a:prstDash val="solid"/>
                    </a:lnBlToTr>
                  </a:tcPr>
                </a:tc>
              </a:tr>
              <a:tr h="623036">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SｺﾞｼｯｸM" panose="020B0600000000000000" pitchFamily="50" charset="-128"/>
                          <a:ea typeface="HGSｺﾞｼｯｸM" panose="020B0600000000000000" pitchFamily="50" charset="-128"/>
                          <a:cs typeface="+mn-cs"/>
                        </a:rPr>
                        <a:t>○用地等の利活用における市町と地元住民等との連携</a:t>
                      </a:r>
                      <a:endParaRPr kumimoji="1" lang="en-US" altLang="ja-JP" sz="1050" kern="1200" dirty="0" smtClean="0">
                        <a:solidFill>
                          <a:schemeClr val="tx1"/>
                        </a:solidFill>
                        <a:effectLst/>
                        <a:latin typeface="HGSｺﾞｼｯｸM" panose="020B0600000000000000" pitchFamily="50" charset="-128"/>
                        <a:ea typeface="HGSｺﾞｼｯｸM" panose="020B0600000000000000" pitchFamily="50" charset="-128"/>
                        <a:cs typeface="+mn-cs"/>
                      </a:endParaRPr>
                    </a:p>
                  </a:txBody>
                  <a:tcPr marL="84406" marR="84406">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SｺﾞｼｯｸM" panose="020B0600000000000000" pitchFamily="50" charset="-128"/>
                          <a:ea typeface="HGSｺﾞｼｯｸM" panose="020B0600000000000000" pitchFamily="50" charset="-128"/>
                        </a:rPr>
                        <a:t>・</a:t>
                      </a:r>
                      <a:r>
                        <a:rPr kumimoji="1" lang="en-US" altLang="ja-JP"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再掲</a:t>
                      </a:r>
                      <a:r>
                        <a:rPr kumimoji="1" lang="en-US" altLang="ja-JP"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a:t>
                      </a:r>
                      <a:r>
                        <a:rPr kumimoji="1" lang="ja-JP" altLang="en-US" sz="1050" kern="1200" baseline="0" dirty="0" smtClean="0">
                          <a:solidFill>
                            <a:schemeClr val="tx1"/>
                          </a:solidFill>
                          <a:effectLst/>
                          <a:latin typeface="HGSｺﾞｼｯｸM" panose="020B0600000000000000" pitchFamily="50" charset="-128"/>
                          <a:ea typeface="HGSｺﾞｼｯｸM" panose="020B0600000000000000" pitchFamily="50" charset="-128"/>
                        </a:rPr>
                        <a:t>和泉市において、まちづくり協議会が中心となり、地元住民の意見を収集し、民間住宅等の導入も視野に入れた「まちづくり構想」の策定に向け、府・市・関係団体等と連携し、検討・協議を実施</a:t>
                      </a:r>
                      <a:endParaRPr kumimoji="1" lang="en-US" altLang="ja-JP" sz="1050" kern="1200" baseline="0" dirty="0" smtClean="0">
                        <a:solidFill>
                          <a:schemeClr val="tx1"/>
                        </a:solidFill>
                        <a:effectLst/>
                        <a:latin typeface="HGSｺﾞｼｯｸM" panose="020B0600000000000000" pitchFamily="50" charset="-128"/>
                        <a:ea typeface="HGSｺﾞｼｯｸM" panose="020B0600000000000000" pitchFamily="50" charset="-128"/>
                      </a:endParaRP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まちづくり勉強会：</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2</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回（</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H29.7</a:t>
                      </a:r>
                      <a:r>
                        <a:rPr kumimoji="1" lang="ja-JP" altLang="en-US" sz="1050" kern="1200" baseline="0" dirty="0" err="1"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H29,12</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p>
                  </a:txBody>
                  <a:tcPr marL="84406" marR="84406">
                    <a:lnL w="12700" cmpd="sng">
                      <a:noFill/>
                    </a:lnL>
                    <a:lnR w="12700" cmpd="sng">
                      <a:noFill/>
                    </a:lnR>
                    <a:lnT w="12700" cmpd="sng">
                      <a:noFill/>
                    </a:lnT>
                    <a:lnB w="12700" cmpd="sng">
                      <a:noFill/>
                    </a:lnB>
                    <a:lnTlToBr w="12700" cmpd="sng">
                      <a:noFill/>
                      <a:prstDash val="solid"/>
                    </a:lnTlToBr>
                    <a:lnBlToTr w="12700" cmpd="sng">
                      <a:noFill/>
                      <a:prstDash val="solid"/>
                    </a:lnBlToTr>
                  </a:tcPr>
                </a:tc>
              </a:tr>
              <a:tr h="602897">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SｺﾞｼｯｸM" panose="020B0600000000000000" pitchFamily="50" charset="-128"/>
                          <a:ea typeface="HGSｺﾞｼｯｸM" panose="020B0600000000000000" pitchFamily="50" charset="-128"/>
                          <a:cs typeface="+mn-cs"/>
                        </a:rPr>
                        <a:t>○隣保館をはじめとした地域の施設などの場を活用し、公と民のパートナーシップによるまちづくりを促進</a:t>
                      </a:r>
                      <a:endParaRPr kumimoji="1" lang="en-US" altLang="ja-JP" sz="1050" kern="1200" dirty="0" smtClean="0">
                        <a:solidFill>
                          <a:schemeClr val="tx1"/>
                        </a:solidFill>
                        <a:effectLst/>
                        <a:latin typeface="HGSｺﾞｼｯｸM" panose="020B0600000000000000" pitchFamily="50" charset="-128"/>
                        <a:ea typeface="HGSｺﾞｼｯｸM" panose="020B0600000000000000" pitchFamily="50" charset="-128"/>
                        <a:cs typeface="+mn-cs"/>
                      </a:endParaRPr>
                    </a:p>
                  </a:txBody>
                  <a:tcPr marL="84406" marR="84406">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SｺﾞｼｯｸM" panose="020B0600000000000000" pitchFamily="50" charset="-128"/>
                          <a:ea typeface="HGSｺﾞｼｯｸM" panose="020B0600000000000000" pitchFamily="50" charset="-128"/>
                        </a:rPr>
                        <a:t>・市町営住宅のまちづくり勉強会において、八尾市の先進事例（まちづくり協議会の活動や用途廃止公営住宅を活用した地域包括支援センターの設置など）を紹介、意見交換の実施</a:t>
                      </a:r>
                      <a:endParaRPr kumimoji="1" lang="en-US" altLang="ja-JP" sz="1050" kern="1200" baseline="0" dirty="0" smtClean="0">
                        <a:solidFill>
                          <a:schemeClr val="tx1"/>
                        </a:solidFill>
                        <a:effectLst/>
                        <a:latin typeface="HGSｺﾞｼｯｸM" panose="020B0600000000000000" pitchFamily="50" charset="-128"/>
                        <a:ea typeface="HGSｺﾞｼｯｸM" panose="020B0600000000000000" pitchFamily="50" charset="-128"/>
                      </a:endParaRPr>
                    </a:p>
                    <a:p>
                      <a:pPr marL="92075" marR="0" lvl="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schemeClr val="tx1"/>
                          </a:solidFill>
                          <a:effectLst/>
                          <a:uLnTx/>
                          <a:uFillTx/>
                          <a:latin typeface="HGSｺﾞｼｯｸM" panose="020B0600000000000000" pitchFamily="50" charset="-128"/>
                          <a:ea typeface="HGSｺﾞｼｯｸM" panose="020B0600000000000000" pitchFamily="50" charset="-128"/>
                          <a:cs typeface="+mn-cs"/>
                        </a:rPr>
                        <a:t>・</a:t>
                      </a:r>
                      <a:r>
                        <a:rPr kumimoji="1" lang="en-US" altLang="ja-JP" sz="1050" b="0" i="0" u="none" strike="noStrike" kern="1200" cap="none" spc="0" normalizeH="0" baseline="0" noProof="0" dirty="0" smtClean="0">
                          <a:ln>
                            <a:noFill/>
                          </a:ln>
                          <a:solidFill>
                            <a:schemeClr val="tx1"/>
                          </a:solidFill>
                          <a:effectLst/>
                          <a:uLnTx/>
                          <a:uFill>
                            <a:solidFill>
                              <a:srgbClr val="FF0000"/>
                            </a:solidFill>
                          </a:uFill>
                          <a:latin typeface="HGPｺﾞｼｯｸM" panose="020B0600000000000000" pitchFamily="50" charset="-128"/>
                          <a:ea typeface="HGPｺﾞｼｯｸM" panose="020B0600000000000000" pitchFamily="50" charset="-128"/>
                          <a:cs typeface="+mn-cs"/>
                        </a:rPr>
                        <a:t>〔</a:t>
                      </a:r>
                      <a:r>
                        <a:rPr kumimoji="1" lang="ja-JP" altLang="en-US" sz="1050" b="0" i="0" u="none" strike="noStrike" kern="1200" cap="none" spc="0" normalizeH="0" baseline="0" noProof="0" dirty="0" smtClean="0">
                          <a:ln>
                            <a:noFill/>
                          </a:ln>
                          <a:solidFill>
                            <a:schemeClr val="tx1"/>
                          </a:solidFill>
                          <a:effectLst/>
                          <a:uLnTx/>
                          <a:uFill>
                            <a:solidFill>
                              <a:srgbClr val="FF0000"/>
                            </a:solidFill>
                          </a:uFill>
                          <a:latin typeface="HGPｺﾞｼｯｸM" panose="020B0600000000000000" pitchFamily="50" charset="-128"/>
                          <a:ea typeface="HGPｺﾞｼｯｸM" panose="020B0600000000000000" pitchFamily="50" charset="-128"/>
                          <a:cs typeface="+mn-cs"/>
                        </a:rPr>
                        <a:t>再掲</a:t>
                      </a:r>
                      <a:r>
                        <a:rPr kumimoji="1" lang="en-US" altLang="ja-JP" sz="1050" b="0" i="0" u="none" strike="noStrike" kern="1200" cap="none" spc="0" normalizeH="0" baseline="0" noProof="0" dirty="0" smtClean="0">
                          <a:ln>
                            <a:noFill/>
                          </a:ln>
                          <a:solidFill>
                            <a:schemeClr val="tx1"/>
                          </a:solidFill>
                          <a:effectLst/>
                          <a:uLnTx/>
                          <a:uFill>
                            <a:solidFill>
                              <a:srgbClr val="FF0000"/>
                            </a:solidFill>
                          </a:uFill>
                          <a:latin typeface="HGPｺﾞｼｯｸM" panose="020B0600000000000000" pitchFamily="50" charset="-128"/>
                          <a:ea typeface="HGPｺﾞｼｯｸM" panose="020B0600000000000000" pitchFamily="50" charset="-128"/>
                          <a:cs typeface="+mn-cs"/>
                        </a:rPr>
                        <a:t>〕</a:t>
                      </a:r>
                      <a:r>
                        <a:rPr kumimoji="1" lang="ja-JP" altLang="en-US" sz="1050" b="0" i="0" u="none" strike="noStrike" kern="1200" cap="none" spc="0" normalizeH="0" baseline="0" noProof="0" dirty="0" smtClean="0">
                          <a:ln>
                            <a:noFill/>
                          </a:ln>
                          <a:solidFill>
                            <a:schemeClr val="tx1"/>
                          </a:solidFill>
                          <a:effectLst/>
                          <a:uLnTx/>
                          <a:uFillTx/>
                          <a:latin typeface="HGSｺﾞｼｯｸM" panose="020B0600000000000000" pitchFamily="50" charset="-128"/>
                          <a:ea typeface="HGSｺﾞｼｯｸM" panose="020B0600000000000000" pitchFamily="50" charset="-128"/>
                          <a:cs typeface="+mn-cs"/>
                        </a:rPr>
                        <a:t>市町営住宅のまちづくり勉強会の開催（</a:t>
                      </a:r>
                      <a:r>
                        <a:rPr kumimoji="1" lang="en-US" altLang="ja-JP" sz="1050" kern="1200" baseline="0" dirty="0" smtClean="0">
                          <a:solidFill>
                            <a:schemeClr val="tx1"/>
                          </a:solidFill>
                          <a:effectLst/>
                          <a:latin typeface="HGSｺﾞｼｯｸM" panose="020B0600000000000000" pitchFamily="50" charset="-128"/>
                          <a:ea typeface="HGSｺﾞｼｯｸM" panose="020B0600000000000000" pitchFamily="50" charset="-128"/>
                          <a:cs typeface="+mn-cs"/>
                        </a:rPr>
                        <a:t>H29.2</a:t>
                      </a:r>
                      <a:r>
                        <a:rPr kumimoji="1" lang="ja-JP" altLang="en-US" sz="1050" kern="1200" baseline="0" dirty="0" err="1" smtClean="0">
                          <a:solidFill>
                            <a:srgbClr val="FF0000"/>
                          </a:solidFill>
                          <a:effectLst/>
                          <a:latin typeface="HGSｺﾞｼｯｸM" panose="020B0600000000000000" pitchFamily="50" charset="-128"/>
                          <a:ea typeface="HGSｺﾞｼｯｸM" panose="020B0600000000000000" pitchFamily="50" charset="-128"/>
                          <a:cs typeface="+mn-cs"/>
                        </a:rPr>
                        <a:t>、</a:t>
                      </a:r>
                      <a:r>
                        <a:rPr kumimoji="1" lang="en-US" altLang="ja-JP" sz="1050" u="sng" kern="1200" baseline="0" dirty="0" smtClean="0">
                          <a:solidFill>
                            <a:srgbClr val="FF0000"/>
                          </a:solidFill>
                          <a:effectLst/>
                          <a:latin typeface="HGSｺﾞｼｯｸM" panose="020B0600000000000000" pitchFamily="50" charset="-128"/>
                          <a:ea typeface="HGSｺﾞｼｯｸM" panose="020B0600000000000000" pitchFamily="50" charset="-128"/>
                          <a:cs typeface="+mn-cs"/>
                        </a:rPr>
                        <a:t>H30.3</a:t>
                      </a:r>
                      <a:r>
                        <a:rPr kumimoji="1" lang="ja-JP" altLang="en-US" sz="1050" kern="1200" baseline="0" dirty="0" smtClean="0">
                          <a:solidFill>
                            <a:schemeClr val="tx1"/>
                          </a:solidFill>
                          <a:effectLst/>
                          <a:latin typeface="HGSｺﾞｼｯｸM" panose="020B0600000000000000" pitchFamily="50" charset="-128"/>
                          <a:ea typeface="HGSｺﾞｼｯｸM" panose="020B0600000000000000" pitchFamily="50" charset="-128"/>
                          <a:cs typeface="+mn-cs"/>
                        </a:rPr>
                        <a:t>）</a:t>
                      </a:r>
                      <a:endParaRPr kumimoji="1" lang="en-US" altLang="ja-JP" sz="1050" kern="1200" baseline="0" dirty="0" smtClean="0">
                        <a:solidFill>
                          <a:schemeClr val="tx1"/>
                        </a:solidFill>
                        <a:effectLst/>
                        <a:latin typeface="HGSｺﾞｼｯｸM" panose="020B0600000000000000" pitchFamily="50" charset="-128"/>
                        <a:ea typeface="HGSｺﾞｼｯｸM" panose="020B0600000000000000" pitchFamily="50" charset="-128"/>
                        <a:cs typeface="+mn-cs"/>
                      </a:endParaRPr>
                    </a:p>
                    <a:p>
                      <a:pPr marL="92075" marR="0" lvl="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baseline="0" dirty="0" smtClean="0">
                          <a:solidFill>
                            <a:schemeClr val="tx1"/>
                          </a:solidFill>
                          <a:effectLst/>
                          <a:latin typeface="HGSｺﾞｼｯｸM" panose="020B0600000000000000" pitchFamily="50" charset="-128"/>
                          <a:ea typeface="HGSｺﾞｼｯｸM" panose="020B0600000000000000" pitchFamily="50" charset="-128"/>
                        </a:rPr>
                        <a:t>・まちづくり協議会の活動等における隣保館や集会所等の活用</a:t>
                      </a:r>
                      <a:endParaRPr kumimoji="1" lang="en-US" altLang="ja-JP" sz="1050" kern="1200" baseline="0" dirty="0" smtClean="0">
                        <a:solidFill>
                          <a:schemeClr val="tx1"/>
                        </a:solidFill>
                        <a:effectLst/>
                        <a:latin typeface="HGSｺﾞｼｯｸM" panose="020B0600000000000000" pitchFamily="50" charset="-128"/>
                        <a:ea typeface="HGSｺﾞｼｯｸM" panose="020B0600000000000000" pitchFamily="50" charset="-128"/>
                      </a:endParaRP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baseline="0" dirty="0" smtClean="0">
                          <a:solidFill>
                            <a:schemeClr val="tx1"/>
                          </a:solidFill>
                          <a:effectLst/>
                          <a:latin typeface="HGSｺﾞｼｯｸM" panose="020B0600000000000000" pitchFamily="50" charset="-128"/>
                          <a:ea typeface="HGSｺﾞｼｯｸM" panose="020B0600000000000000" pitchFamily="50" charset="-128"/>
                        </a:rPr>
                        <a:t>　</a:t>
                      </a:r>
                      <a:r>
                        <a:rPr kumimoji="1" lang="en-US" altLang="ja-JP" sz="1050" kern="1200" baseline="0" dirty="0" smtClean="0">
                          <a:solidFill>
                            <a:schemeClr val="tx1"/>
                          </a:solidFill>
                          <a:effectLst/>
                          <a:latin typeface="HGSｺﾞｼｯｸM" panose="020B0600000000000000" pitchFamily="50" charset="-128"/>
                          <a:ea typeface="HGSｺﾞｼｯｸM" panose="020B0600000000000000" pitchFamily="50" charset="-128"/>
                        </a:rPr>
                        <a:t>【</a:t>
                      </a:r>
                      <a:r>
                        <a:rPr kumimoji="1" lang="ja-JP" altLang="en-US" sz="1050" kern="1200" baseline="0" dirty="0" smtClean="0">
                          <a:solidFill>
                            <a:schemeClr val="tx1"/>
                          </a:solidFill>
                          <a:effectLst/>
                          <a:latin typeface="HGSｺﾞｼｯｸM" panose="020B0600000000000000" pitchFamily="50" charset="-128"/>
                          <a:ea typeface="HGSｺﾞｼｯｸM" panose="020B0600000000000000" pitchFamily="50" charset="-128"/>
                        </a:rPr>
                        <a:t>活用実績：</a:t>
                      </a:r>
                      <a:r>
                        <a:rPr kumimoji="1" lang="en-US" altLang="ja-JP" sz="1050" kern="1200" baseline="0" dirty="0" smtClean="0">
                          <a:solidFill>
                            <a:schemeClr val="tx1"/>
                          </a:solidFill>
                          <a:effectLst/>
                          <a:latin typeface="HGSｺﾞｼｯｸM" panose="020B0600000000000000" pitchFamily="50" charset="-128"/>
                          <a:ea typeface="HGSｺﾞｼｯｸM" panose="020B0600000000000000" pitchFamily="50" charset="-128"/>
                        </a:rPr>
                        <a:t>184</a:t>
                      </a:r>
                      <a:r>
                        <a:rPr kumimoji="1" lang="ja-JP" altLang="en-US" sz="1050" kern="1200" baseline="0" dirty="0" smtClean="0">
                          <a:solidFill>
                            <a:schemeClr val="tx1"/>
                          </a:solidFill>
                          <a:effectLst/>
                          <a:latin typeface="HGSｺﾞｼｯｸM" panose="020B0600000000000000" pitchFamily="50" charset="-128"/>
                          <a:ea typeface="HGSｺﾞｼｯｸM" panose="020B0600000000000000" pitchFamily="50" charset="-128"/>
                        </a:rPr>
                        <a:t>回</a:t>
                      </a:r>
                      <a:r>
                        <a:rPr kumimoji="1" lang="en-US" altLang="ja-JP" sz="1050" kern="1200" baseline="0" dirty="0" smtClean="0">
                          <a:solidFill>
                            <a:schemeClr val="tx1"/>
                          </a:solidFill>
                          <a:effectLst/>
                          <a:latin typeface="HGSｺﾞｼｯｸM" panose="020B0600000000000000" pitchFamily="50" charset="-128"/>
                          <a:ea typeface="HGSｺﾞｼｯｸM" panose="020B0600000000000000" pitchFamily="50" charset="-128"/>
                        </a:rPr>
                        <a:t>】</a:t>
                      </a:r>
                    </a:p>
                  </a:txBody>
                  <a:tcPr marL="84406" marR="84406">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
        <p:nvSpPr>
          <p:cNvPr id="7" name="スライド番号プレースホルダー 3"/>
          <p:cNvSpPr>
            <a:spLocks noGrp="1"/>
          </p:cNvSpPr>
          <p:nvPr>
            <p:ph type="sldNum" sz="quarter" idx="12"/>
          </p:nvPr>
        </p:nvSpPr>
        <p:spPr>
          <a:xfrm>
            <a:off x="8368281" y="6597352"/>
            <a:ext cx="775471" cy="270321"/>
          </a:xfrm>
        </p:spPr>
        <p:txBody>
          <a:bodyPr/>
          <a:lstStyle/>
          <a:p>
            <a:fld id="{6C81B660-91B5-4B89-8AE3-65DE466522A0}" type="slidenum">
              <a:rPr kumimoji="1" lang="ja-JP" altLang="en-US"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73</a:t>
            </a:fld>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Rectangle 1"/>
          <p:cNvSpPr>
            <a:spLocks noChangeArrowheads="1"/>
          </p:cNvSpPr>
          <p:nvPr/>
        </p:nvSpPr>
        <p:spPr bwMode="auto">
          <a:xfrm>
            <a:off x="0" y="1"/>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５．</a:t>
            </a:r>
            <a:r>
              <a:rPr lang="ja-JP" altLang="en-US"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同和地区を含む旧地域改善向け公営・改良住宅が建設された地域</a:t>
            </a:r>
            <a:endPar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07476061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2266170800"/>
              </p:ext>
            </p:extLst>
          </p:nvPr>
        </p:nvGraphicFramePr>
        <p:xfrm>
          <a:off x="145605" y="548716"/>
          <a:ext cx="8898657" cy="5989320"/>
        </p:xfrm>
        <a:graphic>
          <a:graphicData uri="http://schemas.openxmlformats.org/drawingml/2006/table">
            <a:tbl>
              <a:tblPr firstRow="1" bandRow="1">
                <a:tableStyleId>{5C22544A-7EE6-4342-B048-85BDC9FD1C3A}</a:tableStyleId>
              </a:tblPr>
              <a:tblGrid>
                <a:gridCol w="2698204"/>
                <a:gridCol w="6200453"/>
              </a:tblGrid>
              <a:tr h="129064">
                <a:tc>
                  <a:txBody>
                    <a:bodyPr/>
                    <a:lstStyle/>
                    <a:p>
                      <a:pPr algn="ctr">
                        <a:lnSpc>
                          <a:spcPct val="100000"/>
                        </a:lnSpc>
                        <a:spcBef>
                          <a:spcPts val="0"/>
                        </a:spcBef>
                        <a:spcAft>
                          <a:spcPts val="0"/>
                        </a:spcAft>
                      </a:pPr>
                      <a:r>
                        <a:rPr kumimoji="1" lang="ja-JP" altLang="en-US" sz="1050" u="none" dirty="0" smtClean="0">
                          <a:latin typeface="HGSｺﾞｼｯｸM" panose="020B0600000000000000" pitchFamily="50" charset="-128"/>
                          <a:ea typeface="HGSｺﾞｼｯｸM" panose="020B0600000000000000" pitchFamily="50" charset="-128"/>
                        </a:rPr>
                        <a:t>施策の方向性</a:t>
                      </a:r>
                      <a:endParaRPr kumimoji="1" lang="ja-JP" altLang="en-US" sz="1050" u="none" dirty="0">
                        <a:solidFill>
                          <a:schemeClr val="tx1"/>
                        </a:solidFill>
                        <a:latin typeface="HGSｺﾞｼｯｸM" panose="020B0600000000000000" pitchFamily="50" charset="-128"/>
                        <a:ea typeface="HGSｺﾞｼｯｸM" panose="020B0600000000000000" pitchFamily="50" charset="-128"/>
                      </a:endParaRPr>
                    </a:p>
                  </a:txBody>
                  <a:tcPr marL="84406" marR="84406"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lnSpc>
                          <a:spcPct val="100000"/>
                        </a:lnSpc>
                        <a:spcBef>
                          <a:spcPts val="0"/>
                        </a:spcBef>
                        <a:spcAft>
                          <a:spcPts val="0"/>
                        </a:spcAft>
                      </a:pPr>
                      <a:r>
                        <a:rPr kumimoji="1" lang="ja-JP" altLang="en-US" sz="1050" u="none" dirty="0" smtClean="0">
                          <a:latin typeface="HGSｺﾞｼｯｸM" panose="020B0600000000000000" pitchFamily="50" charset="-128"/>
                          <a:ea typeface="HGSｺﾞｼｯｸM" panose="020B0600000000000000" pitchFamily="50" charset="-128"/>
                        </a:rPr>
                        <a:t>進捗状況（平成</a:t>
                      </a:r>
                      <a:r>
                        <a:rPr kumimoji="1" lang="en-US" altLang="ja-JP" sz="1050" u="none" dirty="0" smtClean="0">
                          <a:latin typeface="HGSｺﾞｼｯｸM" panose="020B0600000000000000" pitchFamily="50" charset="-128"/>
                          <a:ea typeface="HGSｺﾞｼｯｸM" panose="020B0600000000000000" pitchFamily="50" charset="-128"/>
                        </a:rPr>
                        <a:t>28</a:t>
                      </a:r>
                      <a:r>
                        <a:rPr kumimoji="1" lang="ja-JP" altLang="en-US" sz="1050" u="none" dirty="0" smtClean="0">
                          <a:latin typeface="HGSｺﾞｼｯｸM" panose="020B0600000000000000" pitchFamily="50" charset="-128"/>
                          <a:ea typeface="HGSｺﾞｼｯｸM" panose="020B0600000000000000" pitchFamily="50" charset="-128"/>
                        </a:rPr>
                        <a:t>年度～）</a:t>
                      </a:r>
                      <a:endParaRPr kumimoji="1" lang="ja-JP" altLang="en-US" sz="1050" u="none" dirty="0">
                        <a:solidFill>
                          <a:schemeClr val="tx1"/>
                        </a:solidFill>
                        <a:latin typeface="HGSｺﾞｼｯｸM" panose="020B0600000000000000" pitchFamily="50" charset="-128"/>
                        <a:ea typeface="HGSｺﾞｼｯｸM" panose="020B0600000000000000" pitchFamily="50" charset="-128"/>
                      </a:endParaRPr>
                    </a:p>
                  </a:txBody>
                  <a:tcPr marL="84406" marR="84406" anchor="ctr">
                    <a:lnL w="12700" cmpd="sng">
                      <a:noFill/>
                    </a:lnL>
                    <a:lnR w="12700" cmpd="sng">
                      <a:noFill/>
                    </a:lnR>
                    <a:lnT w="12700" cmpd="sng">
                      <a:noFill/>
                    </a:lnT>
                    <a:lnB w="38100" cmpd="sng">
                      <a:noFill/>
                    </a:lnB>
                    <a:lnTlToBr w="12700" cmpd="sng">
                      <a:noFill/>
                      <a:prstDash val="solid"/>
                    </a:lnTlToBr>
                    <a:lnBlToTr w="12700" cmpd="sng">
                      <a:noFill/>
                      <a:prstDash val="solid"/>
                    </a:lnBlToTr>
                  </a:tcPr>
                </a:tc>
              </a:tr>
              <a:tr h="571453">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effectLst/>
                          <a:latin typeface="HGSｺﾞｼｯｸM" panose="020B0600000000000000" pitchFamily="50" charset="-128"/>
                          <a:ea typeface="HGSｺﾞｼｯｸM" panose="020B0600000000000000" pitchFamily="50" charset="-128"/>
                        </a:rPr>
                        <a:t>○公的資産の地域ニーズにあった活用の推進</a:t>
                      </a:r>
                      <a:endParaRPr kumimoji="1" lang="en-US" altLang="ja-JP" sz="1050" kern="1200" dirty="0" smtClean="0">
                        <a:effectLst/>
                        <a:latin typeface="HGSｺﾞｼｯｸM" panose="020B0600000000000000" pitchFamily="50" charset="-128"/>
                        <a:ea typeface="HGSｺﾞｼｯｸM" panose="020B0600000000000000" pitchFamily="50" charset="-128"/>
                      </a:endParaRPr>
                    </a:p>
                  </a:txBody>
                  <a:tcPr marL="84406" marR="84406">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再掲</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千里ニュータウン</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p>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・千里中央地区活性化ビジョンの実現に向けて、関係者と協議会を</a:t>
                      </a: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H28.7</a:t>
                      </a: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発足、エリアマネジメント部会</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開発部会</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を開催</a:t>
                      </a: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・北千里駅周辺活性化ビジョンを策定（</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H28.4</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）し、</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関係者とビジョンの具体化を検討</a:t>
                      </a:r>
                      <a:endParaRPr kumimoji="1" lang="ja-JP" altLang="en-US" sz="1050" u="sng"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・府営住宅の</a:t>
                      </a:r>
                      <a:r>
                        <a:rPr kumimoji="1" lang="ja-JP" altLang="en-US"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建替事業</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により創出された土地（活用用地）の売却により</a:t>
                      </a:r>
                      <a:r>
                        <a:rPr kumimoji="1" lang="ja-JP" altLang="en-US"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地域のまちづくりに資する機能を</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導入　　</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活用用地の売却：</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新千里南（障がい者福祉施設）、千里高野台（共同住宅）</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ＰＦＩ事業</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p>
                    <a:p>
                      <a:pPr marL="92075" indent="-92075" algn="l">
                        <a:lnSpc>
                          <a:spcPct val="100000"/>
                        </a:lnSpc>
                        <a:spcBef>
                          <a:spcPts val="0"/>
                        </a:spcBef>
                        <a:spcAft>
                          <a:spcPts val="0"/>
                        </a:spcAft>
                      </a:pP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再掲</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泉北ニュータウン</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baseline="0" dirty="0" smtClean="0">
                          <a:solidFill>
                            <a:schemeClr val="tx1"/>
                          </a:solidFill>
                          <a:effectLst/>
                          <a:latin typeface="HGSｺﾞｼｯｸM" panose="020B0600000000000000" pitchFamily="50" charset="-128"/>
                          <a:ea typeface="HGSｺﾞｼｯｸM" panose="020B0600000000000000" pitchFamily="50" charset="-128"/>
                        </a:rPr>
                        <a:t>・公的賃貸住宅再生に向けた連携を促進するため、泉北ニュータウン再生府市等連携協議会において「泉北ニュータウン公的賃貸住宅再生計画」を改定（</a:t>
                      </a:r>
                      <a:r>
                        <a:rPr kumimoji="1" lang="en-US" altLang="ja-JP" sz="1050" kern="1200" baseline="0" dirty="0" smtClean="0">
                          <a:solidFill>
                            <a:schemeClr val="tx1"/>
                          </a:solidFill>
                          <a:effectLst/>
                          <a:latin typeface="HGSｺﾞｼｯｸM" panose="020B0600000000000000" pitchFamily="50" charset="-128"/>
                          <a:ea typeface="HGSｺﾞｼｯｸM" panose="020B0600000000000000" pitchFamily="50" charset="-128"/>
                        </a:rPr>
                        <a:t>H29.3</a:t>
                      </a:r>
                      <a:r>
                        <a:rPr kumimoji="1" lang="ja-JP" altLang="en-US" sz="1050" kern="1200" baseline="0" dirty="0" smtClean="0">
                          <a:solidFill>
                            <a:schemeClr val="tx1"/>
                          </a:solidFill>
                          <a:effectLst/>
                          <a:latin typeface="HGSｺﾞｼｯｸM" panose="020B0600000000000000" pitchFamily="50" charset="-128"/>
                          <a:ea typeface="HGSｺﾞｼｯｸM" panose="020B0600000000000000" pitchFamily="50" charset="-128"/>
                        </a:rPr>
                        <a:t>）し、</a:t>
                      </a:r>
                      <a:r>
                        <a:rPr kumimoji="1" lang="ja-JP" altLang="en-US" sz="1050" u="sng" kern="1200" baseline="0" dirty="0" smtClean="0">
                          <a:solidFill>
                            <a:srgbClr val="FF0000"/>
                          </a:solidFill>
                          <a:effectLst/>
                          <a:latin typeface="HGSｺﾞｼｯｸM" panose="020B0600000000000000" pitchFamily="50" charset="-128"/>
                          <a:ea typeface="HGSｺﾞｼｯｸM" panose="020B0600000000000000" pitchFamily="50" charset="-128"/>
                        </a:rPr>
                        <a:t>関係者と住宅ストックや活用地の活用等について検討</a:t>
                      </a:r>
                      <a:endParaRPr kumimoji="1" lang="ja-JP" altLang="en-US" sz="1050" u="sng" kern="1200" baseline="0" dirty="0" smtClean="0">
                        <a:solidFill>
                          <a:schemeClr val="tx1"/>
                        </a:solidFill>
                        <a:effectLst/>
                        <a:latin typeface="HGSｺﾞｼｯｸM" panose="020B0600000000000000" pitchFamily="50" charset="-128"/>
                        <a:ea typeface="HGSｺﾞｼｯｸM" panose="020B0600000000000000" pitchFamily="50" charset="-128"/>
                      </a:endParaRP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公的賃貸住宅再生計画に基づき民間事業者から相談や提案をうけながら、事業スキーム等の構築を進めていくため「泉北ニュータウンまちづくりプラットフォーム」を設置（</a:t>
                      </a:r>
                      <a:r>
                        <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H29.12</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）し、説明会および意見交換会を開催（</a:t>
                      </a:r>
                      <a:r>
                        <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H30.3</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a:t>
                      </a:r>
                      <a:endParaRPr kumimoji="1" lang="ja-JP" altLang="en-US" sz="1050" u="sng" kern="1200" baseline="0" dirty="0" smtClean="0">
                        <a:solidFill>
                          <a:schemeClr val="tx1"/>
                        </a:solidFill>
                        <a:effectLst/>
                        <a:latin typeface="HGSｺﾞｼｯｸM" panose="020B0600000000000000" pitchFamily="50" charset="-128"/>
                        <a:ea typeface="HGSｺﾞｼｯｸM" panose="020B0600000000000000" pitchFamily="50" charset="-128"/>
                      </a:endParaRP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・府営住宅ストックの一層の活用拡大を図るため、</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子育て支援拠点等の設置に関する意向調査を実施するとともに、公営住宅の目的外使用を円滑に進めるため地域再生計画「府営住宅地域資源化プラン・大阪」を策定</a:t>
                      </a: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H29.3</a:t>
                      </a: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空室活用件数：</a:t>
                      </a:r>
                      <a:r>
                        <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2</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件</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endParaRPr kumimoji="1" lang="en-US" altLang="ja-JP" sz="1050" kern="1200" baseline="0" dirty="0" smtClean="0">
                        <a:solidFill>
                          <a:srgbClr val="FF0000"/>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baseline="0" dirty="0" smtClean="0">
                          <a:solidFill>
                            <a:srgbClr val="FF0000"/>
                          </a:solidFill>
                          <a:effectLst/>
                          <a:latin typeface="HGSｺﾞｼｯｸM" panose="020B0600000000000000" pitchFamily="50" charset="-128"/>
                          <a:ea typeface="HGSｺﾞｼｯｸM" panose="020B0600000000000000" pitchFamily="50" charset="-128"/>
                        </a:rPr>
                        <a:t>・</a:t>
                      </a:r>
                      <a:r>
                        <a:rPr kumimoji="1" lang="en-US" altLang="ja-JP" sz="1050" u="none" kern="1200" baseline="0" dirty="0" smtClean="0">
                          <a:solidFill>
                            <a:srgbClr val="FF0000"/>
                          </a:solidFill>
                          <a:effectLst/>
                          <a:uFill>
                            <a:solidFill>
                              <a:srgbClr val="FF0000"/>
                            </a:solidFill>
                          </a:uFill>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rgbClr val="FF0000"/>
                          </a:solidFill>
                          <a:effectLst/>
                          <a:uFill>
                            <a:solidFill>
                              <a:srgbClr val="FF0000"/>
                            </a:solidFill>
                          </a:uFill>
                          <a:latin typeface="HGPｺﾞｼｯｸM" panose="020B0600000000000000" pitchFamily="50" charset="-128"/>
                          <a:ea typeface="HGPｺﾞｼｯｸM" panose="020B0600000000000000" pitchFamily="50" charset="-128"/>
                          <a:cs typeface="+mn-cs"/>
                        </a:rPr>
                        <a:t>再掲</a:t>
                      </a:r>
                      <a:r>
                        <a:rPr kumimoji="1" lang="en-US" altLang="ja-JP" sz="1050" u="none" kern="1200" baseline="0" dirty="0" smtClean="0">
                          <a:solidFill>
                            <a:srgbClr val="FF0000"/>
                          </a:solidFill>
                          <a:effectLst/>
                          <a:uFill>
                            <a:solidFill>
                              <a:srgbClr val="FF0000"/>
                            </a:solidFill>
                          </a:uFill>
                          <a:latin typeface="HGPｺﾞｼｯｸM" panose="020B0600000000000000" pitchFamily="50" charset="-128"/>
                          <a:ea typeface="HGPｺﾞｼｯｸM" panose="020B0600000000000000" pitchFamily="50" charset="-128"/>
                          <a:cs typeface="+mn-cs"/>
                        </a:rPr>
                        <a:t>〕</a:t>
                      </a:r>
                      <a:r>
                        <a:rPr kumimoji="1" lang="ja-JP" altLang="en-US" sz="1050" u="sng" kern="1200" baseline="0" dirty="0" smtClean="0">
                          <a:solidFill>
                            <a:srgbClr val="FF0000"/>
                          </a:solidFill>
                          <a:effectLst/>
                          <a:uFill>
                            <a:solidFill>
                              <a:srgbClr val="FF0000"/>
                            </a:solidFill>
                          </a:uFill>
                          <a:latin typeface="HGPｺﾞｼｯｸM" panose="020B0600000000000000" pitchFamily="50" charset="-128"/>
                          <a:ea typeface="HGPｺﾞｼｯｸM" panose="020B0600000000000000" pitchFamily="50" charset="-128"/>
                          <a:cs typeface="+mn-cs"/>
                        </a:rPr>
                        <a:t>公社住宅において、より快適な居住空間を確保するため、２つの住戸を１つにつなぎ合わせ既存の間取りから大きく形を変えたリノベーション住宅「ニコイチ」を実施（平成</a:t>
                      </a:r>
                      <a:r>
                        <a:rPr kumimoji="1" lang="en-US" altLang="ja-JP" sz="1050" u="sng" kern="1200" baseline="0" dirty="0" smtClean="0">
                          <a:solidFill>
                            <a:srgbClr val="FF0000"/>
                          </a:solidFill>
                          <a:effectLst/>
                          <a:uFill>
                            <a:solidFill>
                              <a:srgbClr val="FF0000"/>
                            </a:solidFill>
                          </a:uFill>
                          <a:latin typeface="HGPｺﾞｼｯｸM" panose="020B0600000000000000" pitchFamily="50" charset="-128"/>
                          <a:ea typeface="HGPｺﾞｼｯｸM" panose="020B0600000000000000" pitchFamily="50" charset="-128"/>
                          <a:cs typeface="+mn-cs"/>
                        </a:rPr>
                        <a:t>27</a:t>
                      </a:r>
                      <a:r>
                        <a:rPr kumimoji="1" lang="ja-JP" altLang="en-US" sz="1050" u="sng" kern="1200" baseline="0" dirty="0" smtClean="0">
                          <a:solidFill>
                            <a:srgbClr val="FF0000"/>
                          </a:solidFill>
                          <a:effectLst/>
                          <a:uFill>
                            <a:solidFill>
                              <a:srgbClr val="FF0000"/>
                            </a:solidFill>
                          </a:uFill>
                          <a:latin typeface="HGPｺﾞｼｯｸM" panose="020B0600000000000000" pitchFamily="50" charset="-128"/>
                          <a:ea typeface="HGPｺﾞｼｯｸM" panose="020B0600000000000000" pitchFamily="50" charset="-128"/>
                          <a:cs typeface="+mn-cs"/>
                        </a:rPr>
                        <a:t>年度から実施）</a:t>
                      </a:r>
                      <a:endPar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38100" cmpd="sng">
                      <a:noFill/>
                    </a:lnT>
                    <a:lnB w="12700" cmpd="sng">
                      <a:noFill/>
                    </a:lnB>
                    <a:lnTlToBr w="12700" cmpd="sng">
                      <a:noFill/>
                      <a:prstDash val="solid"/>
                    </a:lnTlToBr>
                    <a:lnBlToTr w="12700" cmpd="sng">
                      <a:noFill/>
                      <a:prstDash val="solid"/>
                    </a:lnBlToTr>
                  </a:tcPr>
                </a:tc>
              </a:tr>
              <a:tr h="407298">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effectLst/>
                          <a:latin typeface="HGSｺﾞｼｯｸM" panose="020B0600000000000000" pitchFamily="50" charset="-128"/>
                          <a:ea typeface="HGSｺﾞｼｯｸM" panose="020B0600000000000000" pitchFamily="50" charset="-128"/>
                        </a:rPr>
                        <a:t>○高齢者向け住宅等への住替えを促進</a:t>
                      </a: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effectLst/>
                          <a:latin typeface="HGSｺﾞｼｯｸM" panose="020B0600000000000000" pitchFamily="50" charset="-128"/>
                          <a:ea typeface="HGSｺﾞｼｯｸM" panose="020B0600000000000000" pitchFamily="50" charset="-128"/>
                        </a:rPr>
                        <a:t>　地域の住民活動の担い手ともなる子育て世帯等の入居の促進</a:t>
                      </a:r>
                      <a:endParaRPr kumimoji="1" lang="en-US" altLang="ja-JP" sz="1050" kern="1200" dirty="0" smtClean="0">
                        <a:solidFill>
                          <a:schemeClr val="tx1"/>
                        </a:solidFill>
                        <a:effectLst/>
                        <a:latin typeface="HGSｺﾞｼｯｸM" panose="020B0600000000000000" pitchFamily="50" charset="-128"/>
                        <a:ea typeface="HGSｺﾞｼｯｸM" panose="020B0600000000000000" pitchFamily="50" charset="-128"/>
                        <a:cs typeface="+mn-cs"/>
                      </a:endParaRPr>
                    </a:p>
                  </a:txBody>
                  <a:tcPr marL="84406" marR="84406">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SｺﾞｼｯｸM" panose="020B0600000000000000" pitchFamily="50" charset="-128"/>
                          <a:ea typeface="HGSｺﾞｼｯｸM" panose="020B0600000000000000" pitchFamily="50" charset="-128"/>
                        </a:rPr>
                        <a:t>・「泉北ニュータウン公的賃貸住宅再生計画」の改定（</a:t>
                      </a:r>
                      <a:r>
                        <a:rPr kumimoji="1" lang="en-US" altLang="ja-JP" sz="1050" kern="1200" baseline="0" dirty="0" smtClean="0">
                          <a:solidFill>
                            <a:schemeClr val="tx1"/>
                          </a:solidFill>
                          <a:effectLst/>
                          <a:latin typeface="HGSｺﾞｼｯｸM" panose="020B0600000000000000" pitchFamily="50" charset="-128"/>
                          <a:ea typeface="HGSｺﾞｼｯｸM" panose="020B0600000000000000" pitchFamily="50" charset="-128"/>
                        </a:rPr>
                        <a:t>H29.3</a:t>
                      </a:r>
                      <a:r>
                        <a:rPr kumimoji="1" lang="ja-JP" altLang="en-US" sz="1050" kern="1200" baseline="0" dirty="0" smtClean="0">
                          <a:solidFill>
                            <a:schemeClr val="tx1"/>
                          </a:solidFill>
                          <a:effectLst/>
                          <a:latin typeface="HGSｺﾞｼｯｸM" panose="020B0600000000000000" pitchFamily="50" charset="-128"/>
                          <a:ea typeface="HGSｺﾞｼｯｸM" panose="020B0600000000000000" pitchFamily="50" charset="-128"/>
                        </a:rPr>
                        <a:t>）において、「若年、子育て世代の居住促進」を重点テーマに設定</a:t>
                      </a:r>
                      <a:endParaRPr kumimoji="1" lang="en-US" altLang="ja-JP" sz="1050" kern="1200" baseline="0" dirty="0" smtClean="0">
                        <a:solidFill>
                          <a:schemeClr val="tx1"/>
                        </a:solidFill>
                        <a:effectLst/>
                        <a:latin typeface="HGSｺﾞｼｯｸM" panose="020B0600000000000000" pitchFamily="50" charset="-128"/>
                        <a:ea typeface="HGSｺﾞｼｯｸM" panose="020B0600000000000000" pitchFamily="50" charset="-128"/>
                        <a:cs typeface="+mn-cs"/>
                      </a:endParaRPr>
                    </a:p>
                  </a:txBody>
                  <a:tcPr marL="84406" marR="84406">
                    <a:lnL w="12700" cmpd="sng">
                      <a:noFill/>
                    </a:lnL>
                    <a:lnR w="12700" cmpd="sng">
                      <a:noFill/>
                    </a:lnR>
                    <a:lnT w="12700" cmpd="sng">
                      <a:noFill/>
                    </a:lnT>
                    <a:lnB w="12700" cmpd="sng">
                      <a:noFill/>
                    </a:lnB>
                    <a:lnTlToBr w="12700" cmpd="sng">
                      <a:noFill/>
                      <a:prstDash val="solid"/>
                    </a:lnTlToBr>
                    <a:lnBlToTr w="12700" cmpd="sng">
                      <a:noFill/>
                      <a:prstDash val="solid"/>
                    </a:lnBlToTr>
                  </a:tcPr>
                </a:tc>
              </a:tr>
              <a:tr h="465983">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effectLst/>
                          <a:latin typeface="HGSｺﾞｼｯｸM" panose="020B0600000000000000" pitchFamily="50" charset="-128"/>
                          <a:ea typeface="HGSｺﾞｼｯｸM" panose="020B0600000000000000" pitchFamily="50" charset="-128"/>
                        </a:rPr>
                        <a:t>○周辺の大学・研究機関などを活かし、多様な人々が交流する魅力あるまちづくりを推進</a:t>
                      </a:r>
                      <a:endParaRPr kumimoji="1" lang="en-US" altLang="ja-JP" sz="1050" kern="1200" dirty="0" smtClean="0">
                        <a:solidFill>
                          <a:schemeClr val="tx1"/>
                        </a:solidFill>
                        <a:effectLst/>
                        <a:latin typeface="HGSｺﾞｼｯｸM" panose="020B0600000000000000" pitchFamily="50" charset="-128"/>
                        <a:ea typeface="HGSｺﾞｼｯｸM" panose="020B0600000000000000" pitchFamily="50" charset="-128"/>
                        <a:cs typeface="+mn-cs"/>
                      </a:endParaRPr>
                    </a:p>
                  </a:txBody>
                  <a:tcPr marL="84406" marR="84406">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SｺﾞｼｯｸM" panose="020B0600000000000000" pitchFamily="50" charset="-128"/>
                          <a:ea typeface="HGSｺﾞｼｯｸM" panose="020B0600000000000000" pitchFamily="50" charset="-128"/>
                        </a:rPr>
                        <a:t>・千里図書館で大学生ボランティアによる読み聞かせの会を実施</a:t>
                      </a:r>
                      <a:endParaRPr kumimoji="1" lang="en-US" altLang="ja-JP" sz="1050" kern="1200" baseline="0" dirty="0" smtClean="0">
                        <a:solidFill>
                          <a:schemeClr val="tx1"/>
                        </a:solidFill>
                        <a:effectLst/>
                        <a:latin typeface="HGSｺﾞｼｯｸM" panose="020B0600000000000000" pitchFamily="50" charset="-128"/>
                        <a:ea typeface="HGSｺﾞｼｯｸM" panose="020B0600000000000000" pitchFamily="50" charset="-128"/>
                      </a:endParaRP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baseline="0" dirty="0" smtClean="0">
                          <a:solidFill>
                            <a:srgbClr val="FF0000"/>
                          </a:solidFill>
                          <a:effectLst/>
                          <a:latin typeface="HGSｺﾞｼｯｸM" panose="020B0600000000000000" pitchFamily="50" charset="-128"/>
                          <a:ea typeface="HGSｺﾞｼｯｸM" panose="020B0600000000000000" pitchFamily="50" charset="-128"/>
                          <a:cs typeface="+mn-cs"/>
                        </a:rPr>
                        <a:t>・</a:t>
                      </a:r>
                      <a:r>
                        <a:rPr kumimoji="1" lang="ja-JP" altLang="en-US" sz="1050" u="sng" kern="1200" dirty="0" smtClean="0">
                          <a:solidFill>
                            <a:srgbClr val="FF0000"/>
                          </a:solidFill>
                          <a:effectLst/>
                          <a:latin typeface="HGPｺﾞｼｯｸM" panose="020B0600000000000000" pitchFamily="50" charset="-128"/>
                          <a:ea typeface="HGPｺﾞｼｯｸM" panose="020B0600000000000000" pitchFamily="50" charset="-128"/>
                          <a:cs typeface="+mn-cs"/>
                        </a:rPr>
                        <a:t>住宅供給公社・大学・地域の社会医療法人が連携し、住宅供給公社</a:t>
                      </a:r>
                      <a:r>
                        <a:rPr kumimoji="1" lang="ja-JP" altLang="ja-JP" sz="1050" u="sng" kern="1200" dirty="0" smtClean="0">
                          <a:solidFill>
                            <a:srgbClr val="FF0000"/>
                          </a:solidFill>
                          <a:effectLst/>
                          <a:latin typeface="HGPｺﾞｼｯｸM" panose="020B0600000000000000" pitchFamily="50" charset="-128"/>
                          <a:ea typeface="HGPｺﾞｼｯｸM" panose="020B0600000000000000" pitchFamily="50" charset="-128"/>
                          <a:cs typeface="+mn-cs"/>
                        </a:rPr>
                        <a:t>茶山台団地内の集会所において健康講話や健康測定、健康相談会などを行う「まちかど保健室」を</a:t>
                      </a:r>
                      <a:r>
                        <a:rPr kumimoji="1" lang="ja-JP" altLang="en-US" sz="1050" u="sng" kern="1200" dirty="0" smtClean="0">
                          <a:solidFill>
                            <a:srgbClr val="FF0000"/>
                          </a:solidFill>
                          <a:effectLst/>
                          <a:latin typeface="HGPｺﾞｼｯｸM" panose="020B0600000000000000" pitchFamily="50" charset="-128"/>
                          <a:ea typeface="HGPｺﾞｼｯｸM" panose="020B0600000000000000" pitchFamily="50" charset="-128"/>
                          <a:cs typeface="+mn-cs"/>
                        </a:rPr>
                        <a:t>開催</a:t>
                      </a:r>
                      <a:endPar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mpd="sng">
                      <a:noFill/>
                    </a:lnT>
                    <a:lnB w="12700" cmpd="sng">
                      <a:noFill/>
                    </a:lnB>
                    <a:lnTlToBr w="12700" cmpd="sng">
                      <a:noFill/>
                      <a:prstDash val="solid"/>
                    </a:lnTlToBr>
                    <a:lnBlToTr w="12700" cmpd="sng">
                      <a:noFill/>
                      <a:prstDash val="solid"/>
                    </a:lnBlToTr>
                  </a:tcPr>
                </a:tc>
              </a:tr>
              <a:tr h="186212">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effectLst/>
                          <a:latin typeface="HGSｺﾞｼｯｸM" panose="020B0600000000000000" pitchFamily="50" charset="-128"/>
                          <a:ea typeface="HGSｺﾞｼｯｸM" panose="020B0600000000000000" pitchFamily="50" charset="-128"/>
                        </a:rPr>
                        <a:t>○千里ニュータウン再生指針の策定</a:t>
                      </a:r>
                      <a:endParaRPr kumimoji="1" lang="en-US" altLang="ja-JP" sz="1050" kern="1200" dirty="0" smtClean="0">
                        <a:solidFill>
                          <a:schemeClr val="tx1"/>
                        </a:solidFill>
                        <a:effectLst/>
                        <a:latin typeface="HGSｺﾞｼｯｸM" panose="020B0600000000000000" pitchFamily="50" charset="-128"/>
                        <a:ea typeface="HGSｺﾞｼｯｸM" panose="020B0600000000000000" pitchFamily="50" charset="-128"/>
                        <a:cs typeface="+mn-cs"/>
                      </a:endParaRPr>
                    </a:p>
                  </a:txBody>
                  <a:tcPr marL="84406" marR="84406">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baseline="0" dirty="0" smtClean="0">
                          <a:solidFill>
                            <a:schemeClr val="tx1"/>
                          </a:solidFill>
                          <a:effectLst/>
                          <a:latin typeface="HGSｺﾞｼｯｸM" panose="020B0600000000000000" pitchFamily="50" charset="-128"/>
                          <a:ea typeface="HGSｺﾞｼｯｸM" panose="020B0600000000000000" pitchFamily="50" charset="-128"/>
                        </a:rPr>
                        <a:t>・</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千里ニュータウン再生連絡協議会を構成する大阪府、豊中市、吹田市、独立行政法人都市再生機構、大阪府住宅供給公社、一般財団法人大阪府タウン管理財団の</a:t>
                      </a:r>
                      <a:r>
                        <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6</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者で</a:t>
                      </a:r>
                      <a:r>
                        <a:rPr kumimoji="1" lang="ja-JP" altLang="en-US" sz="1050" u="sng" kern="1200" baseline="0" dirty="0" smtClean="0">
                          <a:solidFill>
                            <a:srgbClr val="FF0000"/>
                          </a:solidFill>
                          <a:effectLst/>
                          <a:latin typeface="HGSｺﾞｼｯｸM" panose="020B0600000000000000" pitchFamily="50" charset="-128"/>
                          <a:ea typeface="HGSｺﾞｼｯｸM" panose="020B0600000000000000" pitchFamily="50" charset="-128"/>
                        </a:rPr>
                        <a:t>「千里ニュータウン再生指針</a:t>
                      </a:r>
                      <a:r>
                        <a:rPr kumimoji="1" lang="en-US" altLang="ja-JP" sz="1050" u="sng" kern="1200" baseline="0" dirty="0" smtClean="0">
                          <a:solidFill>
                            <a:srgbClr val="FF0000"/>
                          </a:solidFill>
                          <a:effectLst/>
                          <a:latin typeface="HGSｺﾞｼｯｸM" panose="020B0600000000000000" pitchFamily="50" charset="-128"/>
                          <a:ea typeface="HGSｺﾞｼｯｸM" panose="020B0600000000000000" pitchFamily="50" charset="-128"/>
                        </a:rPr>
                        <a:t>2018</a:t>
                      </a:r>
                      <a:r>
                        <a:rPr kumimoji="1" lang="ja-JP" altLang="en-US" sz="1050" u="sng" kern="1200" baseline="0" dirty="0" smtClean="0">
                          <a:solidFill>
                            <a:srgbClr val="FF0000"/>
                          </a:solidFill>
                          <a:effectLst/>
                          <a:latin typeface="HGSｺﾞｼｯｸM" panose="020B0600000000000000" pitchFamily="50" charset="-128"/>
                          <a:ea typeface="HGSｺﾞｼｯｸM" panose="020B0600000000000000" pitchFamily="50" charset="-128"/>
                        </a:rPr>
                        <a:t>」を策定（</a:t>
                      </a:r>
                      <a:r>
                        <a:rPr kumimoji="1" lang="en-US" altLang="ja-JP" sz="1050" u="sng" kern="1200" baseline="0" dirty="0" smtClean="0">
                          <a:solidFill>
                            <a:srgbClr val="FF0000"/>
                          </a:solidFill>
                          <a:effectLst/>
                          <a:latin typeface="HGSｺﾞｼｯｸM" panose="020B0600000000000000" pitchFamily="50" charset="-128"/>
                          <a:ea typeface="HGSｺﾞｼｯｸM" panose="020B0600000000000000" pitchFamily="50" charset="-128"/>
                        </a:rPr>
                        <a:t>H30.3</a:t>
                      </a:r>
                      <a:r>
                        <a:rPr kumimoji="1" lang="ja-JP" altLang="en-US" sz="1050" u="sng" kern="1200" baseline="0" dirty="0" smtClean="0">
                          <a:solidFill>
                            <a:srgbClr val="FF0000"/>
                          </a:solidFill>
                          <a:effectLst/>
                          <a:latin typeface="HGSｺﾞｼｯｸM" panose="020B0600000000000000" pitchFamily="50" charset="-128"/>
                          <a:ea typeface="HGSｺﾞｼｯｸM" panose="020B0600000000000000" pitchFamily="50" charset="-128"/>
                        </a:rPr>
                        <a:t>）</a:t>
                      </a:r>
                    </a:p>
                  </a:txBody>
                  <a:tcPr marL="84406" marR="84406">
                    <a:lnL w="12700" cmpd="sng">
                      <a:noFill/>
                    </a:lnL>
                    <a:lnR w="12700" cmpd="sng">
                      <a:noFill/>
                    </a:lnR>
                    <a:lnT w="12700" cmpd="sng">
                      <a:noFill/>
                    </a:lnT>
                    <a:lnB w="12700" cmpd="sng">
                      <a:noFill/>
                    </a:lnB>
                    <a:lnTlToBr w="12700" cmpd="sng">
                      <a:noFill/>
                      <a:prstDash val="solid"/>
                    </a:lnTlToBr>
                    <a:lnBlToTr w="12700" cmpd="sng">
                      <a:noFill/>
                      <a:prstDash val="solid"/>
                    </a:lnBlToTr>
                  </a:tcPr>
                </a:tc>
              </a:tr>
              <a:tr h="817431">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SｺﾞｼｯｸM" panose="020B0600000000000000" pitchFamily="50" charset="-128"/>
                          <a:ea typeface="HGSｺﾞｼｯｸM" panose="020B0600000000000000" pitchFamily="50" charset="-128"/>
                          <a:cs typeface="+mn-cs"/>
                        </a:rPr>
                        <a:t>○泉北ニュータウンの再生</a:t>
                      </a: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SｺﾞｼｯｸM" panose="020B0600000000000000" pitchFamily="50" charset="-128"/>
                          <a:ea typeface="HGSｺﾞｼｯｸM" panose="020B0600000000000000" pitchFamily="50" charset="-128"/>
                          <a:cs typeface="+mn-cs"/>
                        </a:rPr>
                        <a:t>○泉ヶ丘駅前地域の</a:t>
                      </a:r>
                      <a:r>
                        <a:rPr kumimoji="1" lang="en-US" altLang="ja-JP" sz="1050" kern="1200" dirty="0" smtClean="0">
                          <a:solidFill>
                            <a:schemeClr val="tx1"/>
                          </a:solidFill>
                          <a:effectLst/>
                          <a:latin typeface="HGSｺﾞｼｯｸM" panose="020B0600000000000000" pitchFamily="50" charset="-128"/>
                          <a:ea typeface="HGSｺﾞｼｯｸM" panose="020B0600000000000000" pitchFamily="50" charset="-128"/>
                          <a:cs typeface="+mn-cs"/>
                        </a:rPr>
                        <a:t>CID</a:t>
                      </a:r>
                      <a:r>
                        <a:rPr kumimoji="1" lang="ja-JP" altLang="en-US" sz="1050" kern="1200" dirty="0" smtClean="0">
                          <a:solidFill>
                            <a:schemeClr val="tx1"/>
                          </a:solidFill>
                          <a:effectLst/>
                          <a:latin typeface="HGSｺﾞｼｯｸM" panose="020B0600000000000000" pitchFamily="50" charset="-128"/>
                          <a:ea typeface="HGSｺﾞｼｯｸM" panose="020B0600000000000000" pitchFamily="50" charset="-128"/>
                          <a:cs typeface="+mn-cs"/>
                        </a:rPr>
                        <a:t>組織設立に向けた検討</a:t>
                      </a: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SｺﾞｼｯｸM" panose="020B0600000000000000" pitchFamily="50" charset="-128"/>
                          <a:ea typeface="HGSｺﾞｼｯｸM" panose="020B0600000000000000" pitchFamily="50" charset="-128"/>
                          <a:cs typeface="+mn-cs"/>
                        </a:rPr>
                        <a:t>○他地域と連鎖的につながるよう、情報発信</a:t>
                      </a:r>
                      <a:endParaRPr kumimoji="1" lang="en-US" altLang="ja-JP" sz="1050" kern="1200" dirty="0" smtClean="0">
                        <a:solidFill>
                          <a:schemeClr val="tx1"/>
                        </a:solidFill>
                        <a:effectLst/>
                        <a:latin typeface="HGSｺﾞｼｯｸM" panose="020B0600000000000000" pitchFamily="50" charset="-128"/>
                        <a:ea typeface="HGSｺﾞｼｯｸM" panose="020B0600000000000000" pitchFamily="50" charset="-128"/>
                        <a:cs typeface="+mn-cs"/>
                      </a:endParaRPr>
                    </a:p>
                  </a:txBody>
                  <a:tcPr marL="84406" marR="84406">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SｺﾞｼｯｸM" panose="020B0600000000000000" pitchFamily="50" charset="-128"/>
                          <a:ea typeface="HGSｺﾞｼｯｸM" panose="020B0600000000000000" pitchFamily="50" charset="-128"/>
                        </a:rPr>
                        <a:t>・公民関係者とともにラウンドテーブルを開催し、泉ヶ丘駅前活性化アクションプランの具体化を検討</a:t>
                      </a:r>
                      <a:endParaRPr kumimoji="1" lang="en-US" altLang="ja-JP" sz="1050" kern="1200" baseline="0" dirty="0" smtClean="0">
                        <a:solidFill>
                          <a:schemeClr val="tx1"/>
                        </a:solidFill>
                        <a:effectLst/>
                        <a:latin typeface="HGSｺﾞｼｯｸM" panose="020B0600000000000000" pitchFamily="50" charset="-128"/>
                        <a:ea typeface="HGSｺﾞｼｯｸM" panose="020B0600000000000000" pitchFamily="50" charset="-128"/>
                      </a:endParaRPr>
                    </a:p>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SｺﾞｼｯｸM" panose="020B0600000000000000" pitchFamily="50" charset="-128"/>
                          <a:ea typeface="HGSｺﾞｼｯｸM" panose="020B0600000000000000" pitchFamily="50" charset="-128"/>
                        </a:rPr>
                        <a:t>・</a:t>
                      </a:r>
                      <a:r>
                        <a:rPr kumimoji="1" lang="en-US" altLang="ja-JP" sz="1050" kern="1200" baseline="0" dirty="0" smtClean="0">
                          <a:solidFill>
                            <a:schemeClr val="tx1"/>
                          </a:solidFill>
                          <a:effectLst/>
                          <a:latin typeface="HGSｺﾞｼｯｸM" panose="020B0600000000000000" pitchFamily="50" charset="-128"/>
                          <a:ea typeface="HGSｺﾞｼｯｸM" panose="020B0600000000000000" pitchFamily="50" charset="-128"/>
                        </a:rPr>
                        <a:t>〔</a:t>
                      </a:r>
                      <a:r>
                        <a:rPr kumimoji="1" lang="ja-JP" altLang="en-US" sz="1050" kern="1200" baseline="0" dirty="0" smtClean="0">
                          <a:solidFill>
                            <a:schemeClr val="tx1"/>
                          </a:solidFill>
                          <a:effectLst/>
                          <a:latin typeface="HGSｺﾞｼｯｸM" panose="020B0600000000000000" pitchFamily="50" charset="-128"/>
                          <a:ea typeface="HGSｺﾞｼｯｸM" panose="020B0600000000000000" pitchFamily="50" charset="-128"/>
                        </a:rPr>
                        <a:t>再掲</a:t>
                      </a:r>
                      <a:r>
                        <a:rPr kumimoji="1" lang="en-US" altLang="ja-JP" sz="1050" kern="1200" baseline="0" dirty="0" smtClean="0">
                          <a:solidFill>
                            <a:schemeClr val="tx1"/>
                          </a:solidFill>
                          <a:effectLst/>
                          <a:latin typeface="HGSｺﾞｼｯｸM" panose="020B0600000000000000" pitchFamily="50" charset="-128"/>
                          <a:ea typeface="HGSｺﾞｼｯｸM" panose="020B0600000000000000" pitchFamily="50" charset="-128"/>
                        </a:rPr>
                        <a:t>〕</a:t>
                      </a:r>
                      <a:r>
                        <a:rPr kumimoji="1" lang="ja-JP" altLang="en-US" sz="1050" kern="1200" baseline="0" dirty="0" smtClean="0">
                          <a:solidFill>
                            <a:schemeClr val="tx1"/>
                          </a:solidFill>
                          <a:effectLst/>
                          <a:latin typeface="HGSｺﾞｼｯｸM" panose="020B0600000000000000" pitchFamily="50" charset="-128"/>
                          <a:ea typeface="HGSｺﾞｼｯｸM" panose="020B0600000000000000" pitchFamily="50" charset="-128"/>
                        </a:rPr>
                        <a:t>公的賃貸住宅再生に向けた連携を促進するため、泉北ニュータウン再生府市等連携協議会において「泉北ニュータウン公的賃貸住宅再生計画」を改定（</a:t>
                      </a:r>
                      <a:r>
                        <a:rPr kumimoji="1" lang="en-US" altLang="ja-JP" sz="1050" kern="1200" baseline="0" dirty="0" smtClean="0">
                          <a:solidFill>
                            <a:schemeClr val="tx1"/>
                          </a:solidFill>
                          <a:effectLst/>
                          <a:latin typeface="HGSｺﾞｼｯｸM" panose="020B0600000000000000" pitchFamily="50" charset="-128"/>
                          <a:ea typeface="HGSｺﾞｼｯｸM" panose="020B0600000000000000" pitchFamily="50" charset="-128"/>
                        </a:rPr>
                        <a:t>H29.3</a:t>
                      </a:r>
                      <a:r>
                        <a:rPr kumimoji="1" lang="ja-JP" altLang="en-US" sz="1050" kern="1200" baseline="0" dirty="0" smtClean="0">
                          <a:solidFill>
                            <a:schemeClr val="tx1"/>
                          </a:solidFill>
                          <a:effectLst/>
                          <a:latin typeface="HGSｺﾞｼｯｸM" panose="020B0600000000000000" pitchFamily="50" charset="-128"/>
                          <a:ea typeface="HGSｺﾞｼｯｸM" panose="020B0600000000000000" pitchFamily="50" charset="-128"/>
                        </a:rPr>
                        <a:t>）</a:t>
                      </a:r>
                      <a:endParaRPr kumimoji="1" lang="en-US" altLang="ja-JP" sz="1050" kern="1200" baseline="0" dirty="0" smtClean="0">
                        <a:solidFill>
                          <a:schemeClr val="tx1"/>
                        </a:solidFill>
                        <a:effectLst/>
                        <a:latin typeface="HGSｺﾞｼｯｸM" panose="020B0600000000000000" pitchFamily="50" charset="-128"/>
                        <a:ea typeface="HGSｺﾞｼｯｸM" panose="020B0600000000000000" pitchFamily="50" charset="-128"/>
                      </a:endParaRP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baseline="0" dirty="0" smtClean="0">
                          <a:solidFill>
                            <a:srgbClr val="FF0000"/>
                          </a:solidFill>
                          <a:effectLst/>
                          <a:latin typeface="HGSｺﾞｼｯｸM" panose="020B0600000000000000" pitchFamily="50" charset="-128"/>
                          <a:ea typeface="HGSｺﾞｼｯｸM" panose="020B0600000000000000" pitchFamily="50" charset="-128"/>
                        </a:rPr>
                        <a:t>・</a:t>
                      </a:r>
                      <a:r>
                        <a:rPr kumimoji="1" lang="ja-JP" altLang="ja-JP" sz="1050" u="sng" kern="1200" dirty="0" smtClean="0">
                          <a:solidFill>
                            <a:srgbClr val="FF0000"/>
                          </a:solidFill>
                          <a:effectLst/>
                          <a:latin typeface="HGSｺﾞｼｯｸM" panose="020B0600000000000000" pitchFamily="50" charset="-128"/>
                          <a:ea typeface="HGSｺﾞｼｯｸM" panose="020B0600000000000000" pitchFamily="50" charset="-128"/>
                          <a:cs typeface="+mn-cs"/>
                        </a:rPr>
                        <a:t>自治体、研究者及び事業者</a:t>
                      </a:r>
                      <a:r>
                        <a:rPr kumimoji="1" lang="ja-JP" altLang="en-US" sz="1050" u="sng" kern="1200" dirty="0" smtClean="0">
                          <a:solidFill>
                            <a:srgbClr val="FF0000"/>
                          </a:solidFill>
                          <a:effectLst/>
                          <a:latin typeface="HGSｺﾞｼｯｸM" panose="020B0600000000000000" pitchFamily="50" charset="-128"/>
                          <a:ea typeface="HGSｺﾞｼｯｸM" panose="020B0600000000000000" pitchFamily="50" charset="-128"/>
                          <a:cs typeface="+mn-cs"/>
                        </a:rPr>
                        <a:t>等</a:t>
                      </a:r>
                      <a:r>
                        <a:rPr kumimoji="1" lang="ja-JP" altLang="ja-JP" sz="1050" u="sng" kern="1200" dirty="0" smtClean="0">
                          <a:solidFill>
                            <a:srgbClr val="FF0000"/>
                          </a:solidFill>
                          <a:effectLst/>
                          <a:latin typeface="HGSｺﾞｼｯｸM" panose="020B0600000000000000" pitchFamily="50" charset="-128"/>
                          <a:ea typeface="HGSｺﾞｼｯｸM" panose="020B0600000000000000" pitchFamily="50" charset="-128"/>
                          <a:cs typeface="+mn-cs"/>
                        </a:rPr>
                        <a:t>が広域的に情報の収集と発信、課題と多角的な視点の共有、意見交換できる取組み</a:t>
                      </a:r>
                      <a:r>
                        <a:rPr kumimoji="1" lang="ja-JP" altLang="en-US" sz="1050" u="sng" kern="1200" dirty="0" smtClean="0">
                          <a:solidFill>
                            <a:srgbClr val="FF0000"/>
                          </a:solidFill>
                          <a:effectLst/>
                          <a:latin typeface="HGSｺﾞｼｯｸM" panose="020B0600000000000000" pitchFamily="50" charset="-128"/>
                          <a:ea typeface="HGSｺﾞｼｯｸM" panose="020B0600000000000000" pitchFamily="50" charset="-128"/>
                          <a:cs typeface="+mn-cs"/>
                        </a:rPr>
                        <a:t>として「ニュータウン全国会議」を開催（</a:t>
                      </a:r>
                      <a:r>
                        <a:rPr kumimoji="1" lang="en-US" altLang="ja-JP" sz="1050" u="sng" kern="1200" dirty="0" smtClean="0">
                          <a:solidFill>
                            <a:srgbClr val="FF0000"/>
                          </a:solidFill>
                          <a:effectLst/>
                          <a:latin typeface="HGSｺﾞｼｯｸM" panose="020B0600000000000000" pitchFamily="50" charset="-128"/>
                          <a:ea typeface="HGSｺﾞｼｯｸM" panose="020B0600000000000000" pitchFamily="50" charset="-128"/>
                          <a:cs typeface="+mn-cs"/>
                        </a:rPr>
                        <a:t>H29.7</a:t>
                      </a:r>
                      <a:r>
                        <a:rPr kumimoji="1" lang="ja-JP" altLang="en-US" sz="1050" u="sng" kern="1200" dirty="0" smtClean="0">
                          <a:solidFill>
                            <a:srgbClr val="FF0000"/>
                          </a:solidFill>
                          <a:effectLst/>
                          <a:latin typeface="HGSｺﾞｼｯｸM" panose="020B0600000000000000" pitchFamily="50" charset="-128"/>
                          <a:ea typeface="HGSｺﾞｼｯｸM" panose="020B0600000000000000" pitchFamily="50" charset="-128"/>
                          <a:cs typeface="+mn-cs"/>
                        </a:rPr>
                        <a:t>）。今年度は春日井市で開催予定</a:t>
                      </a:r>
                      <a:endParaRPr kumimoji="1" lang="ja-JP" altLang="en-US" sz="1050" kern="1200" baseline="0" dirty="0" smtClean="0">
                        <a:solidFill>
                          <a:srgbClr val="FF0000"/>
                        </a:solidFill>
                        <a:effectLst/>
                        <a:latin typeface="HGSｺﾞｼｯｸM" panose="020B0600000000000000" pitchFamily="50" charset="-128"/>
                        <a:ea typeface="HGSｺﾞｼｯｸM" panose="020B0600000000000000" pitchFamily="50" charset="-128"/>
                      </a:endParaRPr>
                    </a:p>
                  </a:txBody>
                  <a:tcPr marL="84406" marR="84406">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
        <p:nvSpPr>
          <p:cNvPr id="7" name="スライド番号プレースホルダー 3"/>
          <p:cNvSpPr>
            <a:spLocks noGrp="1"/>
          </p:cNvSpPr>
          <p:nvPr>
            <p:ph type="sldNum" sz="quarter" idx="12"/>
          </p:nvPr>
        </p:nvSpPr>
        <p:spPr>
          <a:xfrm>
            <a:off x="8368281" y="6597352"/>
            <a:ext cx="775471" cy="270321"/>
          </a:xfrm>
        </p:spPr>
        <p:txBody>
          <a:bodyPr/>
          <a:lstStyle/>
          <a:p>
            <a:fld id="{6C81B660-91B5-4B89-8AE3-65DE466522A0}" type="slidenum">
              <a:rPr kumimoji="1" lang="ja-JP" altLang="en-US"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74</a:t>
            </a:fld>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Rectangle 1"/>
          <p:cNvSpPr>
            <a:spLocks noChangeArrowheads="1"/>
          </p:cNvSpPr>
          <p:nvPr/>
        </p:nvSpPr>
        <p:spPr bwMode="auto">
          <a:xfrm>
            <a:off x="0" y="1"/>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６．高度経済成長期を中心に整備されたニュータウン</a:t>
            </a:r>
            <a:endPar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55933873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3959802684"/>
              </p:ext>
            </p:extLst>
          </p:nvPr>
        </p:nvGraphicFramePr>
        <p:xfrm>
          <a:off x="145605" y="548715"/>
          <a:ext cx="8898657" cy="2971800"/>
        </p:xfrm>
        <a:graphic>
          <a:graphicData uri="http://schemas.openxmlformats.org/drawingml/2006/table">
            <a:tbl>
              <a:tblPr firstRow="1" bandRow="1">
                <a:tableStyleId>{5C22544A-7EE6-4342-B048-85BDC9FD1C3A}</a:tableStyleId>
              </a:tblPr>
              <a:tblGrid>
                <a:gridCol w="2698204"/>
                <a:gridCol w="6200453"/>
              </a:tblGrid>
              <a:tr h="129064">
                <a:tc>
                  <a:txBody>
                    <a:bodyPr/>
                    <a:lstStyle/>
                    <a:p>
                      <a:pPr algn="ctr">
                        <a:lnSpc>
                          <a:spcPct val="100000"/>
                        </a:lnSpc>
                        <a:spcBef>
                          <a:spcPts val="0"/>
                        </a:spcBef>
                        <a:spcAft>
                          <a:spcPts val="0"/>
                        </a:spcAft>
                      </a:pPr>
                      <a:r>
                        <a:rPr kumimoji="1" lang="ja-JP" altLang="en-US" sz="1050" u="none" dirty="0" smtClean="0">
                          <a:latin typeface="HGSｺﾞｼｯｸM" panose="020B0600000000000000" pitchFamily="50" charset="-128"/>
                          <a:ea typeface="HGSｺﾞｼｯｸM" panose="020B0600000000000000" pitchFamily="50" charset="-128"/>
                        </a:rPr>
                        <a:t>施策の方向性</a:t>
                      </a:r>
                      <a:endParaRPr kumimoji="1" lang="ja-JP" altLang="en-US" sz="1050" u="none" dirty="0">
                        <a:solidFill>
                          <a:schemeClr val="tx1"/>
                        </a:solidFill>
                        <a:latin typeface="HGSｺﾞｼｯｸM" panose="020B0600000000000000" pitchFamily="50" charset="-128"/>
                        <a:ea typeface="HGSｺﾞｼｯｸM" panose="020B0600000000000000" pitchFamily="50" charset="-128"/>
                      </a:endParaRPr>
                    </a:p>
                  </a:txBody>
                  <a:tcPr marL="84406" marR="84406"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lnSpc>
                          <a:spcPct val="100000"/>
                        </a:lnSpc>
                        <a:spcBef>
                          <a:spcPts val="0"/>
                        </a:spcBef>
                        <a:spcAft>
                          <a:spcPts val="0"/>
                        </a:spcAft>
                      </a:pPr>
                      <a:r>
                        <a:rPr kumimoji="1" lang="ja-JP" altLang="en-US" sz="1050" u="none" dirty="0" smtClean="0">
                          <a:latin typeface="HGSｺﾞｼｯｸM" panose="020B0600000000000000" pitchFamily="50" charset="-128"/>
                          <a:ea typeface="HGSｺﾞｼｯｸM" panose="020B0600000000000000" pitchFamily="50" charset="-128"/>
                        </a:rPr>
                        <a:t>進捗状況（平成</a:t>
                      </a:r>
                      <a:r>
                        <a:rPr kumimoji="1" lang="en-US" altLang="ja-JP" sz="1050" u="none" dirty="0" smtClean="0">
                          <a:latin typeface="HGSｺﾞｼｯｸM" panose="020B0600000000000000" pitchFamily="50" charset="-128"/>
                          <a:ea typeface="HGSｺﾞｼｯｸM" panose="020B0600000000000000" pitchFamily="50" charset="-128"/>
                        </a:rPr>
                        <a:t>28</a:t>
                      </a:r>
                      <a:r>
                        <a:rPr kumimoji="1" lang="ja-JP" altLang="en-US" sz="1050" u="none" dirty="0" smtClean="0">
                          <a:latin typeface="HGSｺﾞｼｯｸM" panose="020B0600000000000000" pitchFamily="50" charset="-128"/>
                          <a:ea typeface="HGSｺﾞｼｯｸM" panose="020B0600000000000000" pitchFamily="50" charset="-128"/>
                        </a:rPr>
                        <a:t>年度～）</a:t>
                      </a:r>
                      <a:endParaRPr kumimoji="1" lang="ja-JP" altLang="en-US" sz="1050" u="none" dirty="0">
                        <a:solidFill>
                          <a:schemeClr val="tx1"/>
                        </a:solidFill>
                        <a:latin typeface="HGSｺﾞｼｯｸM" panose="020B0600000000000000" pitchFamily="50" charset="-128"/>
                        <a:ea typeface="HGSｺﾞｼｯｸM" panose="020B0600000000000000" pitchFamily="50" charset="-128"/>
                      </a:endParaRPr>
                    </a:p>
                  </a:txBody>
                  <a:tcPr marL="84406" marR="84406" anchor="ctr">
                    <a:lnL w="12700" cmpd="sng">
                      <a:noFill/>
                    </a:lnL>
                    <a:lnR w="12700" cmpd="sng">
                      <a:noFill/>
                    </a:lnR>
                    <a:lnT w="12700" cmpd="sng">
                      <a:noFill/>
                    </a:lnT>
                    <a:lnB w="38100" cmpd="sng">
                      <a:noFill/>
                    </a:lnB>
                    <a:lnTlToBr w="12700" cmpd="sng">
                      <a:noFill/>
                      <a:prstDash val="solid"/>
                    </a:lnTlToBr>
                    <a:lnBlToTr w="12700" cmpd="sng">
                      <a:noFill/>
                      <a:prstDash val="solid"/>
                    </a:lnBlToTr>
                  </a:tcPr>
                </a:tc>
              </a:tr>
              <a:tr h="571453">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effectLst/>
                          <a:latin typeface="HGSｺﾞｼｯｸM" panose="020B0600000000000000" pitchFamily="50" charset="-128"/>
                          <a:ea typeface="HGSｺﾞｼｯｸM" panose="020B0600000000000000" pitchFamily="50" charset="-128"/>
                        </a:rPr>
                        <a:t>○大学・研究機関や、農村や里山が持つ自然環境を活かし、多様な人々が交流する魅力あるまちづくり</a:t>
                      </a:r>
                      <a:endParaRPr kumimoji="1" lang="en-US" altLang="ja-JP" sz="1050" kern="1200" dirty="0" smtClean="0">
                        <a:effectLst/>
                        <a:latin typeface="HGSｺﾞｼｯｸM" panose="020B0600000000000000" pitchFamily="50" charset="-128"/>
                        <a:ea typeface="HGSｺﾞｼｯｸM" panose="020B0600000000000000" pitchFamily="50" charset="-128"/>
                      </a:endParaRPr>
                    </a:p>
                  </a:txBody>
                  <a:tcPr marL="84406" marR="84406">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SｺﾞｼｯｸM" panose="020B0600000000000000" pitchFamily="50" charset="-128"/>
                          <a:ea typeface="HGSｺﾞｼｯｸM" panose="020B0600000000000000" pitchFamily="50" charset="-128"/>
                        </a:rPr>
                        <a:t>・彩都において、住民自らが体験し交流する場づくりを進めるため、里山環境と生物多様性の保全に向け、地元の小中学生に対する自然体験や環境教育や生物生息状況調査などを含めた総合的な活動として大阪大学の環境サークルや水生生物センター等と連携しながら「彩都凸凹プロジェクト」を実施</a:t>
                      </a:r>
                      <a:endParaRPr kumimoji="1" lang="en-US" altLang="ja-JP" sz="1050" kern="1200" baseline="0" dirty="0" smtClean="0">
                        <a:solidFill>
                          <a:schemeClr val="tx1"/>
                        </a:solidFill>
                        <a:effectLst/>
                        <a:latin typeface="HGSｺﾞｼｯｸM" panose="020B0600000000000000" pitchFamily="50" charset="-128"/>
                        <a:ea typeface="HGSｺﾞｼｯｸM" panose="020B0600000000000000" pitchFamily="50" charset="-128"/>
                      </a:endParaRPr>
                    </a:p>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SｺﾞｼｯｸM" panose="020B0600000000000000" pitchFamily="50" charset="-128"/>
                          <a:ea typeface="HGSｺﾞｼｯｸM" panose="020B0600000000000000" pitchFamily="50" charset="-128"/>
                        </a:rPr>
                        <a:t>　　</a:t>
                      </a:r>
                      <a:r>
                        <a:rPr kumimoji="1" lang="en-US" altLang="ja-JP" sz="1050" kern="1200" baseline="0" dirty="0" smtClean="0">
                          <a:solidFill>
                            <a:schemeClr val="tx1"/>
                          </a:solidFill>
                          <a:effectLst/>
                          <a:latin typeface="HGSｺﾞｼｯｸM" panose="020B0600000000000000" pitchFamily="50" charset="-128"/>
                          <a:ea typeface="HGSｺﾞｼｯｸM" panose="020B0600000000000000" pitchFamily="50" charset="-128"/>
                        </a:rPr>
                        <a:t>【</a:t>
                      </a:r>
                      <a:r>
                        <a:rPr kumimoji="1" lang="ja-JP" altLang="en-US" sz="1050" kern="1200" baseline="0" dirty="0" smtClean="0">
                          <a:solidFill>
                            <a:schemeClr val="tx1"/>
                          </a:solidFill>
                          <a:effectLst/>
                          <a:latin typeface="HGSｺﾞｼｯｸM" panose="020B0600000000000000" pitchFamily="50" charset="-128"/>
                          <a:ea typeface="HGSｺﾞｼｯｸM" panose="020B0600000000000000" pitchFamily="50" charset="-128"/>
                        </a:rPr>
                        <a:t>凸凹プロジェクト・特別授業実施回数：</a:t>
                      </a:r>
                      <a:r>
                        <a:rPr kumimoji="1" lang="en-US" altLang="ja-JP" sz="1050" u="sng" kern="1200" baseline="0" dirty="0" smtClean="0">
                          <a:solidFill>
                            <a:srgbClr val="FF0000"/>
                          </a:solidFill>
                          <a:effectLst/>
                          <a:latin typeface="HGSｺﾞｼｯｸM" panose="020B0600000000000000" pitchFamily="50" charset="-128"/>
                          <a:ea typeface="HGSｺﾞｼｯｸM" panose="020B0600000000000000" pitchFamily="50" charset="-128"/>
                        </a:rPr>
                        <a:t>22</a:t>
                      </a:r>
                      <a:r>
                        <a:rPr kumimoji="1" lang="ja-JP" altLang="en-US" sz="1050" u="sng" kern="1200" baseline="0" dirty="0" smtClean="0">
                          <a:solidFill>
                            <a:srgbClr val="FF0000"/>
                          </a:solidFill>
                          <a:effectLst/>
                          <a:latin typeface="HGSｺﾞｼｯｸM" panose="020B0600000000000000" pitchFamily="50" charset="-128"/>
                          <a:ea typeface="HGSｺﾞｼｯｸM" panose="020B0600000000000000" pitchFamily="50" charset="-128"/>
                        </a:rPr>
                        <a:t>回</a:t>
                      </a:r>
                      <a:r>
                        <a:rPr kumimoji="1" lang="en-US" altLang="ja-JP" sz="1050" kern="1200" baseline="0" dirty="0" smtClean="0">
                          <a:solidFill>
                            <a:schemeClr val="tx1"/>
                          </a:solidFill>
                          <a:effectLst/>
                          <a:latin typeface="HGSｺﾞｼｯｸM" panose="020B0600000000000000" pitchFamily="50" charset="-128"/>
                          <a:ea typeface="HGSｺﾞｼｯｸM" panose="020B0600000000000000" pitchFamily="50" charset="-128"/>
                        </a:rPr>
                        <a:t>(H28.4</a:t>
                      </a:r>
                      <a:r>
                        <a:rPr kumimoji="1" lang="ja-JP" altLang="en-US" sz="1050" kern="1200" baseline="0" dirty="0" smtClean="0">
                          <a:solidFill>
                            <a:schemeClr val="tx1"/>
                          </a:solidFill>
                          <a:effectLst/>
                          <a:latin typeface="HGSｺﾞｼｯｸM" panose="020B0600000000000000" pitchFamily="50" charset="-128"/>
                          <a:ea typeface="HGSｺﾞｼｯｸM" panose="020B0600000000000000" pitchFamily="50" charset="-128"/>
                        </a:rPr>
                        <a:t>～</a:t>
                      </a:r>
                      <a:r>
                        <a:rPr kumimoji="1" lang="en-US" altLang="ja-JP" sz="1050" u="sng" kern="1200" baseline="0" dirty="0" smtClean="0">
                          <a:solidFill>
                            <a:srgbClr val="FF0000"/>
                          </a:solidFill>
                          <a:effectLst/>
                          <a:latin typeface="HGSｺﾞｼｯｸM" panose="020B0600000000000000" pitchFamily="50" charset="-128"/>
                          <a:ea typeface="HGSｺﾞｼｯｸM" panose="020B0600000000000000" pitchFamily="50" charset="-128"/>
                        </a:rPr>
                        <a:t>H30.3</a:t>
                      </a:r>
                      <a:r>
                        <a:rPr kumimoji="1" lang="en-US" altLang="ja-JP" sz="1050" kern="1200" baseline="0" dirty="0" smtClean="0">
                          <a:solidFill>
                            <a:schemeClr val="tx1"/>
                          </a:solidFill>
                          <a:effectLst/>
                          <a:latin typeface="HGSｺﾞｼｯｸM" panose="020B0600000000000000" pitchFamily="50" charset="-128"/>
                          <a:ea typeface="HGSｺﾞｼｯｸM" panose="020B0600000000000000" pitchFamily="50" charset="-128"/>
                        </a:rPr>
                        <a:t>)】</a:t>
                      </a:r>
                    </a:p>
                  </a:txBody>
                  <a:tcPr marL="84406" marR="84406">
                    <a:lnL w="12700" cmpd="sng">
                      <a:noFill/>
                    </a:lnL>
                    <a:lnR w="12700" cmpd="sng">
                      <a:noFill/>
                    </a:lnR>
                    <a:lnT w="38100" cmpd="sng">
                      <a:noFill/>
                    </a:lnT>
                    <a:lnB w="12700" cmpd="sng">
                      <a:noFill/>
                    </a:lnB>
                    <a:lnTlToBr w="12700" cmpd="sng">
                      <a:noFill/>
                      <a:prstDash val="solid"/>
                    </a:lnTlToBr>
                    <a:lnBlToTr w="12700" cmpd="sng">
                      <a:noFill/>
                      <a:prstDash val="solid"/>
                    </a:lnBlToTr>
                  </a:tcPr>
                </a:tc>
              </a:tr>
              <a:tr h="407298">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effectLst/>
                          <a:latin typeface="HGSｺﾞｼｯｸM" panose="020B0600000000000000" pitchFamily="50" charset="-128"/>
                          <a:ea typeface="HGSｺﾞｼｯｸM" panose="020B0600000000000000" pitchFamily="50" charset="-128"/>
                        </a:rPr>
                        <a:t>○多様な世代が健康を意識し安心していきいきと地域にくらし続けられる、超高齢社会に対応したまちづくり</a:t>
                      </a:r>
                      <a:endParaRPr kumimoji="1" lang="en-US" altLang="ja-JP" sz="1050" kern="1200" dirty="0" smtClean="0">
                        <a:effectLst/>
                        <a:latin typeface="HGSｺﾞｼｯｸM" panose="020B0600000000000000" pitchFamily="50" charset="-128"/>
                        <a:ea typeface="HGSｺﾞｼｯｸM" panose="020B0600000000000000" pitchFamily="50" charset="-128"/>
                      </a:endParaRP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effectLst/>
                          <a:latin typeface="HGSｺﾞｼｯｸM" panose="020B0600000000000000" pitchFamily="50" charset="-128"/>
                          <a:ea typeface="HGSｺﾞｼｯｸM" panose="020B0600000000000000" pitchFamily="50" charset="-128"/>
                        </a:rPr>
                        <a:t>○住まうだけでなく、働く機能を導入するため、新たな雇用創出により地域活力を向上</a:t>
                      </a:r>
                      <a:endParaRPr kumimoji="1" lang="en-US" altLang="ja-JP" sz="1050" kern="1200" dirty="0" smtClean="0">
                        <a:solidFill>
                          <a:schemeClr val="tx1"/>
                        </a:solidFill>
                        <a:effectLst/>
                        <a:latin typeface="HGSｺﾞｼｯｸM" panose="020B0600000000000000" pitchFamily="50" charset="-128"/>
                        <a:ea typeface="HGSｺﾞｼｯｸM" panose="020B0600000000000000" pitchFamily="50" charset="-128"/>
                        <a:cs typeface="+mn-cs"/>
                      </a:endParaRP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effectLst/>
                          <a:latin typeface="HGSｺﾞｼｯｸM" panose="020B0600000000000000" pitchFamily="50" charset="-128"/>
                          <a:ea typeface="HGSｺﾞｼｯｸM" panose="020B0600000000000000" pitchFamily="50" charset="-128"/>
                        </a:rPr>
                        <a:t>○地域資源である自然と共生する社会、再生可能エネルギーの活用などによる低炭素社会の構築に向けて、社会ニーズに対応した環境配慮型のまちづくり</a:t>
                      </a:r>
                      <a:endParaRPr kumimoji="1" lang="en-US" altLang="ja-JP" sz="1050" kern="1200" dirty="0" smtClean="0">
                        <a:solidFill>
                          <a:schemeClr val="tx1"/>
                        </a:solidFill>
                        <a:effectLst/>
                        <a:latin typeface="HGSｺﾞｼｯｸM" panose="020B0600000000000000" pitchFamily="50" charset="-128"/>
                        <a:ea typeface="HGSｺﾞｼｯｸM" panose="020B0600000000000000" pitchFamily="50" charset="-128"/>
                        <a:cs typeface="+mn-cs"/>
                      </a:endParaRPr>
                    </a:p>
                  </a:txBody>
                  <a:tcPr marL="84406" marR="84406">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92075" marR="0" lvl="0" indent="-92075" algn="l" defTabSz="957674"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smtClean="0">
                          <a:ln>
                            <a:noFill/>
                          </a:ln>
                          <a:solidFill>
                            <a:schemeClr val="tx1"/>
                          </a:solidFill>
                          <a:effectLst/>
                          <a:uLnTx/>
                          <a:uFillTx/>
                          <a:latin typeface="HGSｺﾞｼｯｸM" panose="020B0600000000000000" pitchFamily="50" charset="-128"/>
                          <a:ea typeface="HGSｺﾞｼｯｸM" panose="020B0600000000000000" pitchFamily="50" charset="-128"/>
                          <a:cs typeface="+mn-cs"/>
                        </a:rPr>
                        <a:t>[</a:t>
                      </a:r>
                      <a:r>
                        <a:rPr kumimoji="1" lang="ja-JP" altLang="en-US" sz="1050" b="0" i="0" u="none" strike="noStrike" kern="1200" cap="none" spc="0" normalizeH="0" baseline="0" noProof="0" dirty="0" smtClean="0">
                          <a:ln>
                            <a:noFill/>
                          </a:ln>
                          <a:solidFill>
                            <a:schemeClr val="tx1"/>
                          </a:solidFill>
                          <a:effectLst/>
                          <a:uLnTx/>
                          <a:uFillTx/>
                          <a:latin typeface="HGSｺﾞｼｯｸM" panose="020B0600000000000000" pitchFamily="50" charset="-128"/>
                          <a:ea typeface="HGSｺﾞｼｯｸM" panose="020B0600000000000000" pitchFamily="50" charset="-128"/>
                          <a:cs typeface="+mn-cs"/>
                        </a:rPr>
                        <a:t>彩都</a:t>
                      </a:r>
                      <a:r>
                        <a:rPr kumimoji="1" lang="en-US" altLang="ja-JP" sz="1050" b="0" i="0" u="none" strike="noStrike" kern="1200" cap="none" spc="0" normalizeH="0" baseline="0" noProof="0" dirty="0" smtClean="0">
                          <a:ln>
                            <a:noFill/>
                          </a:ln>
                          <a:solidFill>
                            <a:schemeClr val="tx1"/>
                          </a:solidFill>
                          <a:effectLst/>
                          <a:uLnTx/>
                          <a:uFillTx/>
                          <a:latin typeface="HGSｺﾞｼｯｸM" panose="020B0600000000000000" pitchFamily="50" charset="-128"/>
                          <a:ea typeface="HGSｺﾞｼｯｸM" panose="020B0600000000000000" pitchFamily="50" charset="-128"/>
                          <a:cs typeface="+mn-cs"/>
                        </a:rPr>
                        <a:t>]</a:t>
                      </a:r>
                    </a:p>
                    <a:p>
                      <a:pPr marL="92075" marR="0" lvl="0" indent="-92075" algn="l" defTabSz="957674"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schemeClr val="tx1"/>
                          </a:solidFill>
                          <a:effectLst/>
                          <a:uLnTx/>
                          <a:uFillTx/>
                          <a:latin typeface="HGSｺﾞｼｯｸM" panose="020B0600000000000000" pitchFamily="50" charset="-128"/>
                          <a:ea typeface="HGSｺﾞｼｯｸM" panose="020B0600000000000000" pitchFamily="50" charset="-128"/>
                          <a:cs typeface="+mn-cs"/>
                        </a:rPr>
                        <a:t>・</a:t>
                      </a:r>
                      <a:r>
                        <a:rPr kumimoji="1" lang="en-US" altLang="ja-JP" sz="1050" b="0" i="0" u="none" strike="noStrike" kern="1200" cap="none" spc="0" normalizeH="0" baseline="0" noProof="0" dirty="0" smtClean="0">
                          <a:ln>
                            <a:noFill/>
                          </a:ln>
                          <a:solidFill>
                            <a:schemeClr val="tx1"/>
                          </a:solidFill>
                          <a:effectLst/>
                          <a:uLnTx/>
                          <a:uFillTx/>
                          <a:latin typeface="HGSｺﾞｼｯｸM" panose="020B0600000000000000" pitchFamily="50" charset="-128"/>
                          <a:ea typeface="HGSｺﾞｼｯｸM" panose="020B0600000000000000" pitchFamily="50" charset="-128"/>
                          <a:cs typeface="+mn-cs"/>
                        </a:rPr>
                        <a:t>28</a:t>
                      </a:r>
                      <a:r>
                        <a:rPr kumimoji="1" lang="ja-JP" altLang="en-US" sz="1050" b="0" i="0" u="none" strike="noStrike" kern="1200" cap="none" spc="0" normalizeH="0" baseline="0" noProof="0" dirty="0" smtClean="0">
                          <a:ln>
                            <a:noFill/>
                          </a:ln>
                          <a:solidFill>
                            <a:schemeClr val="tx1"/>
                          </a:solidFill>
                          <a:effectLst/>
                          <a:uLnTx/>
                          <a:uFillTx/>
                          <a:latin typeface="HGSｺﾞｼｯｸM" panose="020B0600000000000000" pitchFamily="50" charset="-128"/>
                          <a:ea typeface="HGSｺﾞｼｯｸM" panose="020B0600000000000000" pitchFamily="50" charset="-128"/>
                          <a:cs typeface="+mn-cs"/>
                        </a:rPr>
                        <a:t>年度末に彩都東部地区の新たなまちづくり・土地利用計画案が彩都建設推進協議会において取りまとめられ、その中で産業系中心の土地利用を進め、ものづくり系企業や商業系の施設立地に加え高齢者向けの生活支援サービスを提供する施設などを整備する区域を設ける考え方などを整理</a:t>
                      </a:r>
                      <a:endParaRPr kumimoji="1" lang="en-US" altLang="ja-JP" sz="1050" b="0" i="0" u="none" strike="noStrike" kern="1200" cap="none" spc="0" normalizeH="0" baseline="0" noProof="0" dirty="0" smtClean="0">
                        <a:ln>
                          <a:noFill/>
                        </a:ln>
                        <a:solidFill>
                          <a:schemeClr val="tx1"/>
                        </a:solidFill>
                        <a:effectLst/>
                        <a:uLnTx/>
                        <a:uFillTx/>
                        <a:latin typeface="HGSｺﾞｼｯｸM" panose="020B0600000000000000" pitchFamily="50" charset="-128"/>
                        <a:ea typeface="HGSｺﾞｼｯｸM" panose="020B0600000000000000" pitchFamily="50" charset="-128"/>
                        <a:cs typeface="+mn-cs"/>
                      </a:endParaRPr>
                    </a:p>
                    <a:p>
                      <a:pPr marL="92075" marR="0" lvl="0" indent="-92075" algn="l" defTabSz="957674"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schemeClr val="tx1"/>
                          </a:solidFill>
                          <a:effectLst/>
                          <a:uLnTx/>
                          <a:uFillTx/>
                          <a:latin typeface="HGSｺﾞｼｯｸM" panose="020B0600000000000000" pitchFamily="50" charset="-128"/>
                          <a:ea typeface="HGSｺﾞｼｯｸM" panose="020B0600000000000000" pitchFamily="50" charset="-128"/>
                          <a:cs typeface="+mn-cs"/>
                        </a:rPr>
                        <a:t>・上記の考え方を踏まえ、地元地権者で構成する「彩都東部地区地権者協議会」において、東部地区全体の土地利用計画案（たたき台）等について検討を実施、</a:t>
                      </a:r>
                      <a:r>
                        <a:rPr kumimoji="1" lang="en-US" altLang="ja-JP" sz="1050" b="0" i="0" u="sng" strike="noStrike" kern="1200" cap="none" spc="0" normalizeH="0" baseline="0" noProof="0" dirty="0" smtClean="0">
                          <a:ln>
                            <a:noFill/>
                          </a:ln>
                          <a:solidFill>
                            <a:srgbClr val="FF0000"/>
                          </a:solidFill>
                          <a:effectLst/>
                          <a:uLnTx/>
                          <a:uFillTx/>
                          <a:latin typeface="HGSｺﾞｼｯｸM" panose="020B0600000000000000" pitchFamily="50" charset="-128"/>
                          <a:ea typeface="HGSｺﾞｼｯｸM" panose="020B0600000000000000" pitchFamily="50" charset="-128"/>
                          <a:cs typeface="+mn-cs"/>
                        </a:rPr>
                        <a:t>29</a:t>
                      </a:r>
                      <a:r>
                        <a:rPr kumimoji="1" lang="ja-JP" altLang="en-US" sz="1050" b="0" i="0" u="sng" strike="noStrike" kern="1200" cap="none" spc="0" normalizeH="0" baseline="0" noProof="0" dirty="0" smtClean="0">
                          <a:ln>
                            <a:noFill/>
                          </a:ln>
                          <a:solidFill>
                            <a:srgbClr val="FF0000"/>
                          </a:solidFill>
                          <a:effectLst/>
                          <a:uLnTx/>
                          <a:uFillTx/>
                          <a:latin typeface="HGSｺﾞｼｯｸM" panose="020B0600000000000000" pitchFamily="50" charset="-128"/>
                          <a:ea typeface="HGSｺﾞｼｯｸM" panose="020B0600000000000000" pitchFamily="50" charset="-128"/>
                          <a:cs typeface="+mn-cs"/>
                        </a:rPr>
                        <a:t>年度末には協議会としての土地利用計画案を策定（</a:t>
                      </a:r>
                      <a:r>
                        <a:rPr kumimoji="1" lang="en-US" altLang="ja-JP" sz="1050" b="0" i="0" u="sng" strike="noStrike" kern="1200" cap="none" spc="0" normalizeH="0" baseline="0" noProof="0" dirty="0" smtClean="0">
                          <a:ln>
                            <a:noFill/>
                          </a:ln>
                          <a:solidFill>
                            <a:srgbClr val="FF0000"/>
                          </a:solidFill>
                          <a:effectLst/>
                          <a:uLnTx/>
                          <a:uFillTx/>
                          <a:latin typeface="HGSｺﾞｼｯｸM" panose="020B0600000000000000" pitchFamily="50" charset="-128"/>
                          <a:ea typeface="HGSｺﾞｼｯｸM" panose="020B0600000000000000" pitchFamily="50" charset="-128"/>
                          <a:cs typeface="+mn-cs"/>
                        </a:rPr>
                        <a:t>H30.3.25</a:t>
                      </a:r>
                      <a:r>
                        <a:rPr kumimoji="1" lang="ja-JP" altLang="en-US" sz="1050" b="0" i="0" u="sng" strike="noStrike" kern="1200" cap="none" spc="0" normalizeH="0" baseline="0" noProof="0" dirty="0" smtClean="0">
                          <a:ln>
                            <a:noFill/>
                          </a:ln>
                          <a:solidFill>
                            <a:srgbClr val="FF0000"/>
                          </a:solidFill>
                          <a:effectLst/>
                          <a:uLnTx/>
                          <a:uFillTx/>
                          <a:latin typeface="HGSｺﾞｼｯｸM" panose="020B0600000000000000" pitchFamily="50" charset="-128"/>
                          <a:ea typeface="HGSｺﾞｼｯｸM" panose="020B0600000000000000" pitchFamily="50" charset="-128"/>
                          <a:cs typeface="+mn-cs"/>
                        </a:rPr>
                        <a:t>）</a:t>
                      </a:r>
                      <a:endParaRPr kumimoji="1" lang="en-US" altLang="ja-JP" sz="1050" b="0" i="0" u="sng" strike="noStrike" kern="1200" cap="none" spc="0" normalizeH="0" baseline="0" noProof="0" dirty="0" smtClean="0">
                        <a:ln>
                          <a:noFill/>
                        </a:ln>
                        <a:solidFill>
                          <a:srgbClr val="FF0000"/>
                        </a:solidFill>
                        <a:effectLst/>
                        <a:uLnTx/>
                        <a:uFillTx/>
                        <a:latin typeface="HGSｺﾞｼｯｸM" panose="020B0600000000000000" pitchFamily="50" charset="-128"/>
                        <a:ea typeface="HGSｺﾞｼｯｸM" panose="020B0600000000000000" pitchFamily="50" charset="-128"/>
                        <a:cs typeface="+mn-cs"/>
                      </a:endParaRPr>
                    </a:p>
                    <a:p>
                      <a:pPr marL="92075" marR="0" lvl="0" indent="-92075" algn="l" defTabSz="957674" rtl="0" eaLnBrk="1" fontAlgn="auto" latinLnBrk="0" hangingPunct="1">
                        <a:lnSpc>
                          <a:spcPct val="100000"/>
                        </a:lnSpc>
                        <a:spcBef>
                          <a:spcPts val="0"/>
                        </a:spcBef>
                        <a:spcAft>
                          <a:spcPts val="0"/>
                        </a:spcAft>
                        <a:buClrTx/>
                        <a:buSzTx/>
                        <a:buFontTx/>
                        <a:buNone/>
                        <a:tabLst/>
                        <a:defRPr/>
                      </a:pP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再掲</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［箕面森町］</a:t>
                      </a: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ts val="1200"/>
                        </a:lnSpc>
                        <a:spcBef>
                          <a:spcPts val="0"/>
                        </a:spcBef>
                        <a:spcAft>
                          <a:spcPts val="0"/>
                        </a:spcAft>
                        <a:buClrTx/>
                        <a:buSzTx/>
                        <a:buFontTx/>
                        <a:buNone/>
                        <a:tabLst/>
                        <a:defRPr/>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企業用地ゾーン全て契約済み（約</a:t>
                      </a:r>
                      <a:r>
                        <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2</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７</a:t>
                      </a:r>
                      <a:r>
                        <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ha</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a:t>
                      </a:r>
                      <a:r>
                        <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H30.5</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a:t>
                      </a:r>
                      <a:endPar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ts val="1200"/>
                        </a:lnSpc>
                        <a:spcBef>
                          <a:spcPts val="0"/>
                        </a:spcBef>
                        <a:spcAft>
                          <a:spcPts val="0"/>
                        </a:spcAft>
                        <a:buClrTx/>
                        <a:buSzTx/>
                        <a:buFontTx/>
                        <a:buNone/>
                        <a:tabLst/>
                        <a:defRPr/>
                      </a:pPr>
                      <a:r>
                        <a:rPr kumimoji="1" lang="ja-JP" altLang="en-US" sz="1050"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進出企業は、大半が物流と工場。平成</a:t>
                      </a:r>
                      <a:r>
                        <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30</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年</a:t>
                      </a:r>
                      <a:r>
                        <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3</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月末に</a:t>
                      </a:r>
                      <a:r>
                        <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6</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区画引渡し済み。残り</a:t>
                      </a:r>
                      <a:r>
                        <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17</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区画中、</a:t>
                      </a:r>
                      <a:r>
                        <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15</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区画は平成</a:t>
                      </a:r>
                      <a:r>
                        <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31</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年</a:t>
                      </a:r>
                      <a:r>
                        <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3</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月末、</a:t>
                      </a:r>
                      <a:r>
                        <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2</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区画は平成</a:t>
                      </a:r>
                      <a:r>
                        <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31</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年</a:t>
                      </a:r>
                      <a:r>
                        <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12</a:t>
                      </a:r>
                      <a:r>
                        <a:rPr kumimoji="1" lang="ja-JP" altLang="en-US"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rPr>
                        <a:t>月末の引き渡し予定</a:t>
                      </a:r>
                      <a:endParaRPr kumimoji="1" lang="en-US" altLang="ja-JP" sz="1050" u="sng" kern="1200" baseline="0" dirty="0" smtClean="0">
                        <a:solidFill>
                          <a:srgbClr val="FF0000"/>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
        <p:nvSpPr>
          <p:cNvPr id="7" name="スライド番号プレースホルダー 3"/>
          <p:cNvSpPr>
            <a:spLocks noGrp="1"/>
          </p:cNvSpPr>
          <p:nvPr>
            <p:ph type="sldNum" sz="quarter" idx="12"/>
          </p:nvPr>
        </p:nvSpPr>
        <p:spPr>
          <a:xfrm>
            <a:off x="8368281" y="6597352"/>
            <a:ext cx="775471" cy="270321"/>
          </a:xfrm>
        </p:spPr>
        <p:txBody>
          <a:bodyPr/>
          <a:lstStyle/>
          <a:p>
            <a:fld id="{6C81B660-91B5-4B89-8AE3-65DE466522A0}" type="slidenum">
              <a:rPr kumimoji="1" lang="ja-JP" altLang="en-US"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75</a:t>
            </a:fld>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Rectangle 1"/>
          <p:cNvSpPr>
            <a:spLocks noChangeArrowheads="1"/>
          </p:cNvSpPr>
          <p:nvPr/>
        </p:nvSpPr>
        <p:spPr bwMode="auto">
          <a:xfrm>
            <a:off x="0" y="1"/>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７．新たに整備が進む計画的市街地</a:t>
            </a:r>
            <a:endPar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57600657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1322003026"/>
              </p:ext>
            </p:extLst>
          </p:nvPr>
        </p:nvGraphicFramePr>
        <p:xfrm>
          <a:off x="145605" y="548715"/>
          <a:ext cx="8898657" cy="2034540"/>
        </p:xfrm>
        <a:graphic>
          <a:graphicData uri="http://schemas.openxmlformats.org/drawingml/2006/table">
            <a:tbl>
              <a:tblPr firstRow="1" bandRow="1">
                <a:tableStyleId>{5C22544A-7EE6-4342-B048-85BDC9FD1C3A}</a:tableStyleId>
              </a:tblPr>
              <a:tblGrid>
                <a:gridCol w="2698204"/>
                <a:gridCol w="6200453"/>
              </a:tblGrid>
              <a:tr h="129064">
                <a:tc>
                  <a:txBody>
                    <a:bodyPr/>
                    <a:lstStyle/>
                    <a:p>
                      <a:pPr algn="ctr">
                        <a:lnSpc>
                          <a:spcPct val="100000"/>
                        </a:lnSpc>
                        <a:spcBef>
                          <a:spcPts val="0"/>
                        </a:spcBef>
                        <a:spcAft>
                          <a:spcPts val="0"/>
                        </a:spcAft>
                      </a:pPr>
                      <a:r>
                        <a:rPr kumimoji="1" lang="ja-JP" altLang="en-US" sz="1050" u="none" dirty="0" smtClean="0">
                          <a:latin typeface="HGSｺﾞｼｯｸM" panose="020B0600000000000000" pitchFamily="50" charset="-128"/>
                          <a:ea typeface="HGSｺﾞｼｯｸM" panose="020B0600000000000000" pitchFamily="50" charset="-128"/>
                        </a:rPr>
                        <a:t>施策の方向性</a:t>
                      </a:r>
                      <a:endParaRPr kumimoji="1" lang="ja-JP" altLang="en-US" sz="1050" u="none" dirty="0">
                        <a:solidFill>
                          <a:schemeClr val="tx1"/>
                        </a:solidFill>
                        <a:latin typeface="HGSｺﾞｼｯｸM" panose="020B0600000000000000" pitchFamily="50" charset="-128"/>
                        <a:ea typeface="HGSｺﾞｼｯｸM" panose="020B0600000000000000" pitchFamily="50" charset="-128"/>
                      </a:endParaRPr>
                    </a:p>
                  </a:txBody>
                  <a:tcPr marL="84406" marR="84406"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lnSpc>
                          <a:spcPct val="100000"/>
                        </a:lnSpc>
                        <a:spcBef>
                          <a:spcPts val="0"/>
                        </a:spcBef>
                        <a:spcAft>
                          <a:spcPts val="0"/>
                        </a:spcAft>
                      </a:pPr>
                      <a:r>
                        <a:rPr kumimoji="1" lang="ja-JP" altLang="en-US" sz="1050" u="none" dirty="0" smtClean="0">
                          <a:latin typeface="HGSｺﾞｼｯｸM" panose="020B0600000000000000" pitchFamily="50" charset="-128"/>
                          <a:ea typeface="HGSｺﾞｼｯｸM" panose="020B0600000000000000" pitchFamily="50" charset="-128"/>
                        </a:rPr>
                        <a:t>進捗状況（平成</a:t>
                      </a:r>
                      <a:r>
                        <a:rPr kumimoji="1" lang="en-US" altLang="ja-JP" sz="1050" u="none" dirty="0" smtClean="0">
                          <a:latin typeface="HGSｺﾞｼｯｸM" panose="020B0600000000000000" pitchFamily="50" charset="-128"/>
                          <a:ea typeface="HGSｺﾞｼｯｸM" panose="020B0600000000000000" pitchFamily="50" charset="-128"/>
                        </a:rPr>
                        <a:t>28</a:t>
                      </a:r>
                      <a:r>
                        <a:rPr kumimoji="1" lang="ja-JP" altLang="en-US" sz="1050" u="none" dirty="0" smtClean="0">
                          <a:latin typeface="HGSｺﾞｼｯｸM" panose="020B0600000000000000" pitchFamily="50" charset="-128"/>
                          <a:ea typeface="HGSｺﾞｼｯｸM" panose="020B0600000000000000" pitchFamily="50" charset="-128"/>
                        </a:rPr>
                        <a:t>年度～）</a:t>
                      </a:r>
                      <a:endParaRPr kumimoji="1" lang="ja-JP" altLang="en-US" sz="1050" u="none" dirty="0">
                        <a:solidFill>
                          <a:schemeClr val="tx1"/>
                        </a:solidFill>
                        <a:latin typeface="HGSｺﾞｼｯｸM" panose="020B0600000000000000" pitchFamily="50" charset="-128"/>
                        <a:ea typeface="HGSｺﾞｼｯｸM" panose="020B0600000000000000" pitchFamily="50" charset="-128"/>
                      </a:endParaRPr>
                    </a:p>
                  </a:txBody>
                  <a:tcPr marL="84406" marR="84406" anchor="ctr">
                    <a:lnL w="12700" cmpd="sng">
                      <a:noFill/>
                    </a:lnL>
                    <a:lnR w="12700" cmpd="sng">
                      <a:noFill/>
                    </a:lnR>
                    <a:lnT w="12700" cmpd="sng">
                      <a:noFill/>
                    </a:lnT>
                    <a:lnB w="38100" cmpd="sng">
                      <a:noFill/>
                    </a:lnB>
                    <a:lnTlToBr w="12700" cmpd="sng">
                      <a:noFill/>
                      <a:prstDash val="solid"/>
                    </a:lnTlToBr>
                    <a:lnBlToTr w="12700" cmpd="sng">
                      <a:noFill/>
                      <a:prstDash val="solid"/>
                    </a:lnBlToTr>
                  </a:tcPr>
                </a:tc>
              </a:tr>
              <a:tr h="571453">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SｺﾞｼｯｸM" panose="020B0600000000000000" pitchFamily="50" charset="-128"/>
                          <a:ea typeface="HGSｺﾞｼｯｸM" panose="020B0600000000000000" pitchFamily="50" charset="-128"/>
                        </a:rPr>
                        <a:t>○都市部と農山漁村など豊かな自然を有する地域との地域間交流を促進</a:t>
                      </a: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SｺﾞｼｯｸM" panose="020B0600000000000000" pitchFamily="50" charset="-128"/>
                          <a:ea typeface="HGSｺﾞｼｯｸM" panose="020B0600000000000000" pitchFamily="50" charset="-128"/>
                        </a:rPr>
                        <a:t>○二地域居住等のマルチハビテーションや住替えを促進</a:t>
                      </a: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SｺﾞｼｯｸM" panose="020B0600000000000000" pitchFamily="50" charset="-128"/>
                          <a:ea typeface="HGSｺﾞｼｯｸM" panose="020B0600000000000000" pitchFamily="50" charset="-128"/>
                        </a:rPr>
                        <a:t>○移住者の誘致や受け入れができるよう、空家バンクの開設等を促進</a:t>
                      </a: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SｺﾞｼｯｸM" panose="020B0600000000000000" pitchFamily="50" charset="-128"/>
                          <a:ea typeface="HGSｺﾞｼｯｸM" panose="020B0600000000000000" pitchFamily="50" charset="-128"/>
                        </a:rPr>
                        <a:t>○地域の創意工夫による土地利用計画制度の柔軟な活用</a:t>
                      </a:r>
                      <a:endParaRPr kumimoji="1" lang="en-US" altLang="ja-JP" sz="1050" kern="1200" dirty="0" smtClean="0">
                        <a:solidFill>
                          <a:schemeClr val="tx1"/>
                        </a:solidFill>
                        <a:effectLst/>
                        <a:latin typeface="HGSｺﾞｼｯｸM" panose="020B0600000000000000" pitchFamily="50" charset="-128"/>
                        <a:ea typeface="HGSｺﾞｼｯｸM" panose="020B0600000000000000" pitchFamily="50" charset="-128"/>
                      </a:endParaRPr>
                    </a:p>
                  </a:txBody>
                  <a:tcPr marL="84406" marR="84406">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marL="92075" marR="0" indent="-92075" algn="l" defTabSz="957674" rtl="0" eaLnBrk="1" fontAlgn="auto" latinLnBrk="0" hangingPunct="1">
                        <a:lnSpc>
                          <a:spcPct val="100000"/>
                        </a:lnSpc>
                        <a:spcBef>
                          <a:spcPts val="0"/>
                        </a:spcBef>
                        <a:spcAft>
                          <a:spcPts val="0"/>
                        </a:spcAft>
                        <a:buClrTx/>
                        <a:buSzTx/>
                        <a:buFontTx/>
                        <a:buNone/>
                        <a:tabLst/>
                        <a:defRPr/>
                      </a:pPr>
                      <a:r>
                        <a:rPr kumimoji="1" lang="ja-JP" altLang="en-US" sz="1050" strike="noStrike" kern="1200" baseline="0" dirty="0" smtClean="0">
                          <a:solidFill>
                            <a:schemeClr val="tx1"/>
                          </a:solidFill>
                          <a:effectLst/>
                          <a:latin typeface="HGSｺﾞｼｯｸM" panose="020B0600000000000000" pitchFamily="50" charset="-128"/>
                          <a:ea typeface="HGSｺﾞｼｯｸM" panose="020B0600000000000000" pitchFamily="50" charset="-128"/>
                        </a:rPr>
                        <a:t>・「大阪版・空家バンク」において、市町村の空家バンクの空家情報とともに、移住・定住につながる市町村の魅力・支援情報等を全国に向けて発信</a:t>
                      </a:r>
                      <a:endParaRPr kumimoji="1" lang="en-US" altLang="ja-JP" sz="1050" strike="noStrike" kern="1200" baseline="0" dirty="0" smtClean="0">
                        <a:solidFill>
                          <a:schemeClr val="tx1"/>
                        </a:solidFill>
                        <a:effectLst/>
                        <a:latin typeface="HGSｺﾞｼｯｸM" panose="020B0600000000000000" pitchFamily="50" charset="-128"/>
                        <a:ea typeface="HGSｺﾞｼｯｸM" panose="020B0600000000000000" pitchFamily="50" charset="-128"/>
                      </a:endParaRPr>
                    </a:p>
                    <a:p>
                      <a:pPr marL="92075" marR="0" indent="-92075" algn="l" defTabSz="957674" rtl="0" eaLnBrk="1" fontAlgn="auto" latinLnBrk="0" hangingPunct="1">
                        <a:lnSpc>
                          <a:spcPct val="100000"/>
                        </a:lnSpc>
                        <a:spcBef>
                          <a:spcPts val="0"/>
                        </a:spcBef>
                        <a:spcAft>
                          <a:spcPts val="0"/>
                        </a:spcAft>
                        <a:buClrTx/>
                        <a:buSzTx/>
                        <a:buFontTx/>
                        <a:buNone/>
                        <a:tabLst/>
                        <a:defRPr/>
                      </a:pPr>
                      <a:r>
                        <a:rPr kumimoji="1" lang="ja-JP" altLang="en-US" sz="1050" strike="noStrike" kern="1200" baseline="0" dirty="0" smtClean="0">
                          <a:solidFill>
                            <a:schemeClr val="tx1"/>
                          </a:solidFill>
                          <a:effectLst/>
                          <a:latin typeface="HGSｺﾞｼｯｸM" panose="020B0600000000000000" pitchFamily="50" charset="-128"/>
                          <a:ea typeface="HGSｺﾞｼｯｸM" panose="020B0600000000000000" pitchFamily="50" charset="-128"/>
                        </a:rPr>
                        <a:t>　また、現在、都市の利便性を享受しながら農業や漁業と関わりくらすなど大阪に住まう魅力発信の充実や、空家バンクを設置していない市町村に新たな設置を働きかけるなど、「大阪版・空家バンク」の更なる充実を実施</a:t>
                      </a:r>
                      <a:endParaRPr kumimoji="1" lang="en-US" altLang="ja-JP" sz="1050" strike="noStrike" kern="1200" baseline="0" dirty="0" smtClean="0">
                        <a:solidFill>
                          <a:schemeClr val="tx1"/>
                        </a:solidFill>
                        <a:effectLst/>
                        <a:latin typeface="HGSｺﾞｼｯｸM" panose="020B0600000000000000" pitchFamily="50" charset="-128"/>
                        <a:ea typeface="HGSｺﾞｼｯｸM" panose="020B0600000000000000" pitchFamily="50" charset="-128"/>
                      </a:endParaRPr>
                    </a:p>
                    <a:p>
                      <a:pPr marL="92075" marR="0" indent="-92075" algn="l" defTabSz="957674" rtl="0" eaLnBrk="1" fontAlgn="auto" latinLnBrk="0" hangingPunct="1">
                        <a:lnSpc>
                          <a:spcPct val="100000"/>
                        </a:lnSpc>
                        <a:spcBef>
                          <a:spcPts val="0"/>
                        </a:spcBef>
                        <a:spcAft>
                          <a:spcPts val="0"/>
                        </a:spcAft>
                        <a:buClrTx/>
                        <a:buSzTx/>
                        <a:buFontTx/>
                        <a:buNone/>
                        <a:tabLst/>
                        <a:defRPr/>
                      </a:pPr>
                      <a:r>
                        <a:rPr kumimoji="1" lang="ja-JP" altLang="en-US" sz="1050" strike="noStrike" kern="1200" baseline="0" dirty="0" smtClean="0">
                          <a:solidFill>
                            <a:schemeClr val="tx1"/>
                          </a:solidFill>
                          <a:effectLst/>
                          <a:latin typeface="HGSｺﾞｼｯｸM" panose="020B0600000000000000" pitchFamily="50" charset="-128"/>
                          <a:ea typeface="HGSｺﾞｼｯｸM" panose="020B0600000000000000" pitchFamily="50" charset="-128"/>
                        </a:rPr>
                        <a:t>　</a:t>
                      </a:r>
                      <a:r>
                        <a:rPr kumimoji="1" lang="en-US" altLang="ja-JP" sz="1050" strike="noStrike" kern="1200" baseline="0" dirty="0" smtClean="0">
                          <a:solidFill>
                            <a:schemeClr val="tx1"/>
                          </a:solidFill>
                          <a:effectLst/>
                          <a:latin typeface="HGSｺﾞｼｯｸM" panose="020B0600000000000000" pitchFamily="50" charset="-128"/>
                          <a:ea typeface="HGSｺﾞｼｯｸM" panose="020B0600000000000000" pitchFamily="50" charset="-128"/>
                        </a:rPr>
                        <a:t>【</a:t>
                      </a:r>
                      <a:r>
                        <a:rPr kumimoji="1" lang="ja-JP" altLang="en-US" sz="1050" strike="noStrike" kern="1200" baseline="0" dirty="0" smtClean="0">
                          <a:solidFill>
                            <a:schemeClr val="tx1"/>
                          </a:solidFill>
                          <a:effectLst/>
                          <a:latin typeface="HGSｺﾞｼｯｸM" panose="020B0600000000000000" pitchFamily="50" charset="-128"/>
                          <a:ea typeface="HGSｺﾞｼｯｸM" panose="020B0600000000000000" pitchFamily="50" charset="-128"/>
                        </a:rPr>
                        <a:t>大阪版・空家バンクと連携し、市町村の魅力情報を発信している市町村数：</a:t>
                      </a:r>
                      <a:r>
                        <a:rPr kumimoji="1" lang="en-US" altLang="ja-JP" sz="1050" u="sng" strike="noStrike" kern="1200" baseline="0" dirty="0" smtClean="0">
                          <a:solidFill>
                            <a:srgbClr val="FF0000"/>
                          </a:solidFill>
                          <a:effectLst/>
                          <a:latin typeface="HGSｺﾞｼｯｸM" panose="020B0600000000000000" pitchFamily="50" charset="-128"/>
                          <a:ea typeface="HGSｺﾞｼｯｸM" panose="020B0600000000000000" pitchFamily="50" charset="-128"/>
                        </a:rPr>
                        <a:t>16</a:t>
                      </a:r>
                      <a:r>
                        <a:rPr kumimoji="1" lang="ja-JP" altLang="en-US" sz="1050" u="sng" strike="noStrike" kern="1200" baseline="0" dirty="0" smtClean="0">
                          <a:solidFill>
                            <a:srgbClr val="FF0000"/>
                          </a:solidFill>
                          <a:effectLst/>
                          <a:latin typeface="HGSｺﾞｼｯｸM" panose="020B0600000000000000" pitchFamily="50" charset="-128"/>
                          <a:ea typeface="HGSｺﾞｼｯｸM" panose="020B0600000000000000" pitchFamily="50" charset="-128"/>
                        </a:rPr>
                        <a:t>（</a:t>
                      </a:r>
                      <a:r>
                        <a:rPr kumimoji="1" lang="en-US" altLang="ja-JP" sz="1050" u="sng" strike="noStrike" kern="1200" baseline="0" dirty="0" smtClean="0">
                          <a:solidFill>
                            <a:srgbClr val="FF0000"/>
                          </a:solidFill>
                          <a:effectLst/>
                          <a:latin typeface="HGSｺﾞｼｯｸM" panose="020B0600000000000000" pitchFamily="50" charset="-128"/>
                          <a:ea typeface="HGSｺﾞｼｯｸM" panose="020B0600000000000000" pitchFamily="50" charset="-128"/>
                        </a:rPr>
                        <a:t>H30.3)</a:t>
                      </a:r>
                      <a:r>
                        <a:rPr kumimoji="1" lang="en-US" altLang="ja-JP" sz="1050" strike="noStrike" kern="1200" baseline="0" dirty="0" smtClean="0">
                          <a:solidFill>
                            <a:schemeClr val="tx1"/>
                          </a:solidFill>
                          <a:effectLst/>
                          <a:latin typeface="HGSｺﾞｼｯｸM" panose="020B0600000000000000" pitchFamily="50" charset="-128"/>
                          <a:ea typeface="HGSｺﾞｼｯｸM" panose="020B0600000000000000" pitchFamily="50" charset="-128"/>
                        </a:rPr>
                        <a:t>】</a:t>
                      </a:r>
                    </a:p>
                    <a:p>
                      <a:pPr marL="92075" marR="0" indent="-92075" algn="l" defTabSz="957674" rtl="0" eaLnBrk="1" fontAlgn="auto" latinLnBrk="0" hangingPunct="1">
                        <a:lnSpc>
                          <a:spcPct val="100000"/>
                        </a:lnSpc>
                        <a:spcBef>
                          <a:spcPts val="0"/>
                        </a:spcBef>
                        <a:spcAft>
                          <a:spcPts val="0"/>
                        </a:spcAft>
                        <a:buClrTx/>
                        <a:buSzTx/>
                        <a:buFontTx/>
                        <a:buNone/>
                        <a:tabLst/>
                        <a:defRPr/>
                      </a:pPr>
                      <a:r>
                        <a:rPr kumimoji="1" lang="ja-JP" altLang="en-US" sz="1050" kern="1200" baseline="0" dirty="0" smtClean="0">
                          <a:solidFill>
                            <a:schemeClr val="tx1"/>
                          </a:solidFill>
                          <a:effectLst/>
                          <a:latin typeface="HGSｺﾞｼｯｸM" panose="020B0600000000000000" pitchFamily="50" charset="-128"/>
                          <a:ea typeface="HGSｺﾞｼｯｸM" panose="020B0600000000000000" pitchFamily="50" charset="-128"/>
                        </a:rPr>
                        <a:t>・集落としての機能やコミュニティ維持を目的とした市街化調整区域における開発許可の審査基準を施行（</a:t>
                      </a:r>
                      <a:r>
                        <a:rPr kumimoji="1" lang="en-US" altLang="ja-JP" sz="1050" kern="1200" baseline="0" dirty="0" smtClean="0">
                          <a:solidFill>
                            <a:schemeClr val="tx1"/>
                          </a:solidFill>
                          <a:effectLst/>
                          <a:latin typeface="HGSｺﾞｼｯｸM" panose="020B0600000000000000" pitchFamily="50" charset="-128"/>
                          <a:ea typeface="HGSｺﾞｼｯｸM" panose="020B0600000000000000" pitchFamily="50" charset="-128"/>
                        </a:rPr>
                        <a:t>H29.4</a:t>
                      </a:r>
                      <a:r>
                        <a:rPr kumimoji="1" lang="ja-JP" altLang="en-US" sz="1050" kern="1200" baseline="0" dirty="0" smtClean="0">
                          <a:solidFill>
                            <a:schemeClr val="tx1"/>
                          </a:solidFill>
                          <a:effectLst/>
                          <a:latin typeface="HGSｺﾞｼｯｸM" panose="020B0600000000000000" pitchFamily="50" charset="-128"/>
                          <a:ea typeface="HGSｺﾞｼｯｸM" panose="020B0600000000000000" pitchFamily="50" charset="-128"/>
                        </a:rPr>
                        <a:t>）</a:t>
                      </a:r>
                    </a:p>
                  </a:txBody>
                  <a:tcPr marL="84406" marR="84406">
                    <a:lnL w="12700" cmpd="sng">
                      <a:noFill/>
                    </a:lnL>
                    <a:lnR w="12700" cmpd="sng">
                      <a:noFill/>
                    </a:lnR>
                    <a:lnT w="38100" cmpd="sng">
                      <a:noFill/>
                    </a:lnT>
                    <a:lnB w="12700" cmpd="sng">
                      <a:noFill/>
                    </a:lnB>
                    <a:lnTlToBr w="12700" cmpd="sng">
                      <a:noFill/>
                      <a:prstDash val="solid"/>
                    </a:lnTlToBr>
                    <a:lnBlToTr w="12700" cmpd="sng">
                      <a:noFill/>
                      <a:prstDash val="solid"/>
                    </a:lnBlToTr>
                  </a:tcPr>
                </a:tc>
              </a:tr>
              <a:tr h="407298">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SｺﾞｼｯｸM" panose="020B0600000000000000" pitchFamily="50" charset="-128"/>
                          <a:ea typeface="HGSｺﾞｼｯｸM" panose="020B0600000000000000" pitchFamily="50" charset="-128"/>
                        </a:rPr>
                        <a:t>○地域のあらゆる資源を活用し、美しい景観作りを行い、魅力的な地域を形成</a:t>
                      </a:r>
                      <a:endParaRPr kumimoji="1" lang="en-US" altLang="ja-JP" sz="1050" kern="1200" dirty="0" smtClean="0">
                        <a:solidFill>
                          <a:schemeClr val="tx1"/>
                        </a:solidFill>
                        <a:effectLst/>
                        <a:latin typeface="HGSｺﾞｼｯｸM" panose="020B0600000000000000" pitchFamily="50" charset="-128"/>
                        <a:ea typeface="HGSｺﾞｼｯｸM" panose="020B0600000000000000" pitchFamily="50" charset="-128"/>
                        <a:cs typeface="+mn-cs"/>
                      </a:endParaRPr>
                    </a:p>
                  </a:txBody>
                  <a:tcPr marL="84406" marR="84406">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SｺﾞｼｯｸM" panose="020B0600000000000000" pitchFamily="50" charset="-128"/>
                          <a:ea typeface="HGSｺﾞｼｯｸM" panose="020B0600000000000000" pitchFamily="50" charset="-128"/>
                        </a:rPr>
                        <a:t>・国内外の人々に対し大阪の魅力を発信するため、市町村と連携して地域の景観資源を発掘し、併せて景観学習やイベントの実施、府</a:t>
                      </a:r>
                      <a:r>
                        <a:rPr kumimoji="1" lang="en-US" altLang="ja-JP" sz="1050" kern="1200" baseline="0" dirty="0" smtClean="0">
                          <a:solidFill>
                            <a:schemeClr val="tx1"/>
                          </a:solidFill>
                          <a:effectLst/>
                          <a:latin typeface="HGSｺﾞｼｯｸM" panose="020B0600000000000000" pitchFamily="50" charset="-128"/>
                          <a:ea typeface="HGSｺﾞｼｯｸM" panose="020B0600000000000000" pitchFamily="50" charset="-128"/>
                        </a:rPr>
                        <a:t>HP</a:t>
                      </a:r>
                      <a:r>
                        <a:rPr kumimoji="1" lang="ja-JP" altLang="en-US" sz="1050" kern="1200" baseline="0" dirty="0" smtClean="0">
                          <a:solidFill>
                            <a:schemeClr val="tx1"/>
                          </a:solidFill>
                          <a:effectLst/>
                          <a:latin typeface="HGSｺﾞｼｯｸM" panose="020B0600000000000000" pitchFamily="50" charset="-128"/>
                          <a:ea typeface="HGSｺﾞｼｯｸM" panose="020B0600000000000000" pitchFamily="50" charset="-128"/>
                        </a:rPr>
                        <a:t>等を利用した周知等を実施</a:t>
                      </a:r>
                      <a:endParaRPr kumimoji="1" lang="en-US" altLang="ja-JP" sz="1050" kern="1200" baseline="0" dirty="0" smtClean="0">
                        <a:solidFill>
                          <a:schemeClr val="tx1"/>
                        </a:solidFill>
                        <a:effectLst/>
                        <a:latin typeface="HGSｺﾞｼｯｸM" panose="020B0600000000000000" pitchFamily="50" charset="-128"/>
                        <a:ea typeface="HGSｺﾞｼｯｸM" panose="020B0600000000000000" pitchFamily="50" charset="-128"/>
                        <a:cs typeface="+mn-cs"/>
                      </a:endParaRPr>
                    </a:p>
                  </a:txBody>
                  <a:tcPr marL="84406" marR="84406">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
        <p:nvSpPr>
          <p:cNvPr id="7" name="スライド番号プレースホルダー 3"/>
          <p:cNvSpPr>
            <a:spLocks noGrp="1"/>
          </p:cNvSpPr>
          <p:nvPr>
            <p:ph type="sldNum" sz="quarter" idx="12"/>
          </p:nvPr>
        </p:nvSpPr>
        <p:spPr>
          <a:xfrm>
            <a:off x="8368281" y="6597352"/>
            <a:ext cx="775471" cy="270321"/>
          </a:xfrm>
        </p:spPr>
        <p:txBody>
          <a:bodyPr/>
          <a:lstStyle/>
          <a:p>
            <a:fld id="{6C81B660-91B5-4B89-8AE3-65DE466522A0}" type="slidenum">
              <a:rPr kumimoji="1" lang="ja-JP" altLang="en-US"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76</a:t>
            </a:fld>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Rectangle 1"/>
          <p:cNvSpPr>
            <a:spLocks noChangeArrowheads="1"/>
          </p:cNvSpPr>
          <p:nvPr/>
        </p:nvSpPr>
        <p:spPr bwMode="auto">
          <a:xfrm>
            <a:off x="0" y="1"/>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８．農山漁村など豊かな自然を有する地域</a:t>
            </a:r>
            <a:endPar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42223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角丸四角形 27"/>
          <p:cNvSpPr/>
          <p:nvPr/>
        </p:nvSpPr>
        <p:spPr>
          <a:xfrm>
            <a:off x="63191" y="4374975"/>
            <a:ext cx="3788729" cy="2198797"/>
          </a:xfrm>
          <a:prstGeom prst="roundRect">
            <a:avLst>
              <a:gd name="adj" fmla="val 7252"/>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77800" indent="-177800">
              <a:lnSpc>
                <a:spcPct val="130000"/>
              </a:lnSpc>
            </a:pPr>
            <a:endParaRPr lang="en-US" altLang="ja-JP" sz="1200" dirty="0">
              <a:solidFill>
                <a:schemeClr val="tx1"/>
              </a:solidFill>
            </a:endParaRPr>
          </a:p>
          <a:p>
            <a:pPr marL="266700" indent="-266700">
              <a:lnSpc>
                <a:spcPct val="130000"/>
              </a:lnSpc>
            </a:pPr>
            <a:r>
              <a:rPr lang="ja-JP" altLang="en-US" sz="1200" dirty="0">
                <a:solidFill>
                  <a:schemeClr val="tx1"/>
                </a:solidFill>
              </a:rPr>
              <a:t>（２）多様で魅力的な住まいを選択できる環境の整備</a:t>
            </a:r>
          </a:p>
          <a:p>
            <a:pPr marL="266700" indent="-266700">
              <a:lnSpc>
                <a:spcPct val="130000"/>
              </a:lnSpc>
            </a:pPr>
            <a:r>
              <a:rPr lang="ja-JP" altLang="en-US" sz="1200" dirty="0">
                <a:solidFill>
                  <a:schemeClr val="tx1"/>
                </a:solidFill>
              </a:rPr>
              <a:t>（３）大阪の魅力を活かした移住・定住促進</a:t>
            </a:r>
          </a:p>
          <a:p>
            <a:pPr marL="266700" indent="-266700" algn="r">
              <a:lnSpc>
                <a:spcPct val="130000"/>
              </a:lnSpc>
            </a:pPr>
            <a:r>
              <a:rPr lang="ja-JP" altLang="en-US" sz="1200" dirty="0">
                <a:solidFill>
                  <a:schemeClr val="tx1"/>
                </a:solidFill>
              </a:rPr>
              <a:t>など</a:t>
            </a:r>
          </a:p>
        </p:txBody>
      </p:sp>
      <p:sp>
        <p:nvSpPr>
          <p:cNvPr id="32" name="角丸四角形 31"/>
          <p:cNvSpPr/>
          <p:nvPr/>
        </p:nvSpPr>
        <p:spPr>
          <a:xfrm>
            <a:off x="4042319" y="1206624"/>
            <a:ext cx="5040560" cy="5367148"/>
          </a:xfrm>
          <a:prstGeom prst="roundRect">
            <a:avLst>
              <a:gd name="adj" fmla="val 4920"/>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3" name="正方形/長方形 32"/>
          <p:cNvSpPr/>
          <p:nvPr/>
        </p:nvSpPr>
        <p:spPr>
          <a:xfrm>
            <a:off x="52113" y="1231573"/>
            <a:ext cx="3788729" cy="2898045"/>
          </a:xfrm>
          <a:prstGeom prst="rect">
            <a:avLst/>
          </a:prstGeom>
          <a:solidFill>
            <a:schemeClr val="accent1">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1140483" y="3885451"/>
            <a:ext cx="3295036" cy="253916"/>
          </a:xfrm>
          <a:prstGeom prst="rect">
            <a:avLst/>
          </a:prstGeom>
          <a:noFill/>
        </p:spPr>
        <p:txBody>
          <a:bodyPr wrap="square" rtlCol="0">
            <a:spAutoFit/>
          </a:bodyPr>
          <a:lstStyle/>
          <a:p>
            <a:r>
              <a:rPr kumimoji="1" lang="ja-JP" altLang="en-US" sz="1050" dirty="0" smtClean="0"/>
              <a:t>出典：</a:t>
            </a:r>
            <a:r>
              <a:rPr lang="ja-JP" altLang="en-US" sz="1050" dirty="0" smtClean="0"/>
              <a:t>住民基本台帳人口移動報告（総務省）</a:t>
            </a:r>
            <a:endParaRPr kumimoji="1" lang="ja-JP" altLang="en-US" sz="1050" dirty="0"/>
          </a:p>
        </p:txBody>
      </p:sp>
      <p:sp>
        <p:nvSpPr>
          <p:cNvPr id="2" name="テキスト ボックス 1"/>
          <p:cNvSpPr txBox="1"/>
          <p:nvPr/>
        </p:nvSpPr>
        <p:spPr>
          <a:xfrm>
            <a:off x="4139952" y="3828972"/>
            <a:ext cx="3753230" cy="261610"/>
          </a:xfrm>
          <a:prstGeom prst="rect">
            <a:avLst/>
          </a:prstGeom>
          <a:noFill/>
        </p:spPr>
        <p:txBody>
          <a:bodyPr wrap="square" rtlCol="0">
            <a:spAutoFit/>
          </a:bodyPr>
          <a:lstStyle/>
          <a:p>
            <a:r>
              <a:rPr lang="ja-JP" altLang="en-US" sz="1100" dirty="0" smtClean="0"/>
              <a:t>■主な都道府県の転入</a:t>
            </a:r>
            <a:r>
              <a:rPr lang="ja-JP" altLang="en-US" sz="1100" dirty="0"/>
              <a:t>超過数（－は転出超過）</a:t>
            </a:r>
            <a:endParaRPr kumimoji="1" lang="ja-JP" altLang="en-US" sz="1100" dirty="0"/>
          </a:p>
        </p:txBody>
      </p:sp>
      <p:sp>
        <p:nvSpPr>
          <p:cNvPr id="22" name="テキスト ボックス 21"/>
          <p:cNvSpPr txBox="1"/>
          <p:nvPr/>
        </p:nvSpPr>
        <p:spPr>
          <a:xfrm>
            <a:off x="5652120" y="6309320"/>
            <a:ext cx="3383809" cy="253916"/>
          </a:xfrm>
          <a:prstGeom prst="rect">
            <a:avLst/>
          </a:prstGeom>
          <a:noFill/>
        </p:spPr>
        <p:txBody>
          <a:bodyPr wrap="square" rtlCol="0">
            <a:spAutoFit/>
          </a:bodyPr>
          <a:lstStyle/>
          <a:p>
            <a:pPr algn="r"/>
            <a:r>
              <a:rPr lang="ja-JP" altLang="en-US" sz="1050" dirty="0" smtClean="0"/>
              <a:t>出典：住民基本台帳人口移動報告　平成</a:t>
            </a:r>
            <a:r>
              <a:rPr lang="en-US" altLang="ja-JP" sz="1050" dirty="0" smtClean="0"/>
              <a:t>29</a:t>
            </a:r>
            <a:r>
              <a:rPr lang="ja-JP" altLang="en-US" sz="1050" dirty="0" smtClean="0"/>
              <a:t>年（総務省）</a:t>
            </a:r>
            <a:endParaRPr kumimoji="1" lang="ja-JP" altLang="en-US" sz="1050" dirty="0"/>
          </a:p>
        </p:txBody>
      </p:sp>
      <p:sp>
        <p:nvSpPr>
          <p:cNvPr id="23" name="スライド番号プレースホルダー 3"/>
          <p:cNvSpPr>
            <a:spLocks noGrp="1"/>
          </p:cNvSpPr>
          <p:nvPr>
            <p:ph type="sldNum" sz="quarter" idx="12"/>
          </p:nvPr>
        </p:nvSpPr>
        <p:spPr>
          <a:xfrm>
            <a:off x="8368281" y="6597352"/>
            <a:ext cx="775471" cy="270321"/>
          </a:xfrm>
        </p:spPr>
        <p:txBody>
          <a:bodyPr/>
          <a:lstStyle/>
          <a:p>
            <a:fld id="{6C81B660-91B5-4B89-8AE3-65DE466522A0}" type="slidenum">
              <a:rPr kumimoji="1" lang="ja-JP" altLang="en-US"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a:t>
            </a:fld>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p:cNvSpPr txBox="1"/>
          <p:nvPr/>
        </p:nvSpPr>
        <p:spPr>
          <a:xfrm>
            <a:off x="4139952" y="1377306"/>
            <a:ext cx="3753230" cy="261610"/>
          </a:xfrm>
          <a:prstGeom prst="rect">
            <a:avLst/>
          </a:prstGeom>
          <a:noFill/>
        </p:spPr>
        <p:txBody>
          <a:bodyPr wrap="square" rtlCol="0">
            <a:spAutoFit/>
          </a:bodyPr>
          <a:lstStyle/>
          <a:p>
            <a:r>
              <a:rPr lang="ja-JP" altLang="en-US" sz="1100" dirty="0" smtClean="0"/>
              <a:t>■</a:t>
            </a:r>
            <a:r>
              <a:rPr lang="ja-JP" altLang="ja-JP" sz="1100" dirty="0" smtClean="0"/>
              <a:t>子育て</a:t>
            </a:r>
            <a:r>
              <a:rPr lang="ja-JP" altLang="ja-JP" sz="1100" dirty="0"/>
              <a:t>世帯の全国</a:t>
            </a:r>
            <a:r>
              <a:rPr lang="ja-JP" altLang="ja-JP" sz="1100" dirty="0" smtClean="0"/>
              <a:t>から</a:t>
            </a:r>
            <a:r>
              <a:rPr lang="ja-JP" altLang="en-US" sz="1100" dirty="0" smtClean="0"/>
              <a:t>大阪府へ</a:t>
            </a:r>
            <a:r>
              <a:rPr lang="ja-JP" altLang="ja-JP" sz="1100" dirty="0" smtClean="0"/>
              <a:t>の</a:t>
            </a:r>
            <a:r>
              <a:rPr lang="ja-JP" altLang="ja-JP" sz="1100" dirty="0"/>
              <a:t>転入者数の推移</a:t>
            </a:r>
            <a:endParaRPr kumimoji="1" lang="ja-JP" altLang="en-US" sz="1100" dirty="0"/>
          </a:p>
        </p:txBody>
      </p:sp>
      <p:sp>
        <p:nvSpPr>
          <p:cNvPr id="27" name="テキスト ボックス 26"/>
          <p:cNvSpPr txBox="1"/>
          <p:nvPr/>
        </p:nvSpPr>
        <p:spPr>
          <a:xfrm>
            <a:off x="4674148" y="1594311"/>
            <a:ext cx="545924" cy="230832"/>
          </a:xfrm>
          <a:prstGeom prst="rect">
            <a:avLst/>
          </a:prstGeom>
          <a:noFill/>
        </p:spPr>
        <p:txBody>
          <a:bodyPr wrap="square" rtlCol="0">
            <a:spAutoFit/>
          </a:bodyPr>
          <a:lstStyle/>
          <a:p>
            <a:r>
              <a:rPr kumimoji="1" lang="en-US" altLang="ja-JP" sz="900" dirty="0" smtClean="0"/>
              <a:t>(</a:t>
            </a:r>
            <a:r>
              <a:rPr lang="ja-JP" altLang="en-US" sz="900" dirty="0"/>
              <a:t>人</a:t>
            </a:r>
            <a:r>
              <a:rPr kumimoji="1" lang="en-US" altLang="ja-JP" sz="900" dirty="0" smtClean="0"/>
              <a:t>)</a:t>
            </a:r>
            <a:endParaRPr kumimoji="1" lang="ja-JP" altLang="en-US" sz="900" dirty="0"/>
          </a:p>
        </p:txBody>
      </p:sp>
      <p:sp>
        <p:nvSpPr>
          <p:cNvPr id="37" name="Rectangle 1"/>
          <p:cNvSpPr>
            <a:spLocks noChangeArrowheads="1"/>
          </p:cNvSpPr>
          <p:nvPr/>
        </p:nvSpPr>
        <p:spPr bwMode="auto">
          <a:xfrm>
            <a:off x="0" y="548728"/>
            <a:ext cx="9144000" cy="432000"/>
          </a:xfrm>
          <a:prstGeom prst="rect">
            <a:avLst/>
          </a:prstGeom>
          <a:noFill/>
          <a:ln>
            <a:noFill/>
          </a:ln>
          <a:effectLs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ctr" eaLnBrk="1" hangingPunct="1"/>
            <a:r>
              <a:rPr lang="ja-JP" altLang="en-US" sz="2000" b="1" u="sng"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子育て</a:t>
            </a:r>
            <a:r>
              <a:rPr lang="ja-JP" altLang="en-US" sz="2000" b="1"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世帯の転入者数（対全国）</a:t>
            </a:r>
          </a:p>
        </p:txBody>
      </p:sp>
      <p:sp>
        <p:nvSpPr>
          <p:cNvPr id="39" name="テキスト ボックス 38"/>
          <p:cNvSpPr txBox="1"/>
          <p:nvPr/>
        </p:nvSpPr>
        <p:spPr>
          <a:xfrm>
            <a:off x="207208" y="4221089"/>
            <a:ext cx="1021960" cy="259658"/>
          </a:xfrm>
          <a:prstGeom prst="rect">
            <a:avLst/>
          </a:prstGeom>
          <a:solidFill>
            <a:schemeClr val="accent1">
              <a:lumMod val="75000"/>
            </a:schemeClr>
          </a:solidFill>
          <a:ln>
            <a:noFill/>
          </a:ln>
        </p:spPr>
        <p:txBody>
          <a:bodyPr wrap="square" lIns="0" tIns="0" rIns="0" bIns="0" rtlCol="0" anchor="ctr" anchorCtr="0">
            <a:noAutofit/>
          </a:bodyPr>
          <a:lstStyle/>
          <a:p>
            <a:pPr algn="ctr"/>
            <a:r>
              <a:rPr kumimoji="1" lang="ja-JP" altLang="en-US" sz="1400" b="1" dirty="0" smtClean="0">
                <a:solidFill>
                  <a:schemeClr val="bg1"/>
                </a:solidFill>
                <a:latin typeface="Meiryo UI" panose="020B0604030504040204" pitchFamily="50" charset="-128"/>
                <a:ea typeface="Meiryo UI" panose="020B0604030504040204" pitchFamily="50" charset="-128"/>
              </a:rPr>
              <a:t>関連施策等</a:t>
            </a:r>
            <a:endParaRPr kumimoji="1" lang="ja-JP" altLang="en-US" sz="1400" b="1" dirty="0">
              <a:solidFill>
                <a:schemeClr val="bg1"/>
              </a:solidFill>
              <a:latin typeface="Meiryo UI" panose="020B0604030504040204" pitchFamily="50" charset="-128"/>
              <a:ea typeface="Meiryo UI" panose="020B0604030504040204" pitchFamily="50" charset="-128"/>
            </a:endParaRPr>
          </a:p>
        </p:txBody>
      </p:sp>
      <p:sp>
        <p:nvSpPr>
          <p:cNvPr id="40" name="テキスト ボックス 39"/>
          <p:cNvSpPr txBox="1"/>
          <p:nvPr/>
        </p:nvSpPr>
        <p:spPr>
          <a:xfrm>
            <a:off x="195363" y="1101744"/>
            <a:ext cx="1980728" cy="259658"/>
          </a:xfrm>
          <a:prstGeom prst="rect">
            <a:avLst/>
          </a:prstGeom>
          <a:solidFill>
            <a:schemeClr val="accent1">
              <a:lumMod val="75000"/>
            </a:schemeClr>
          </a:solidFill>
          <a:ln>
            <a:noFill/>
          </a:ln>
        </p:spPr>
        <p:txBody>
          <a:bodyPr wrap="square" lIns="0" tIns="0" rIns="0" bIns="0" rtlCol="0" anchor="ctr" anchorCtr="0">
            <a:noAutofit/>
          </a:bodyPr>
          <a:lstStyle/>
          <a:p>
            <a:pPr algn="ctr"/>
            <a:r>
              <a:rPr lang="ja-JP" altLang="en-US" sz="1400" b="1" dirty="0">
                <a:solidFill>
                  <a:schemeClr val="bg1"/>
                </a:solidFill>
                <a:latin typeface="Meiryo UI" panose="020B0604030504040204" pitchFamily="50" charset="-128"/>
                <a:ea typeface="Meiryo UI" panose="020B0604030504040204" pitchFamily="50" charset="-128"/>
              </a:rPr>
              <a:t>みんなで</a:t>
            </a:r>
            <a:r>
              <a:rPr lang="ja-JP" altLang="en-US" sz="1400" b="1" dirty="0" err="1">
                <a:solidFill>
                  <a:schemeClr val="bg1"/>
                </a:solidFill>
                <a:latin typeface="Meiryo UI" panose="020B0604030504040204" pitchFamily="50" charset="-128"/>
                <a:ea typeface="Meiryo UI" panose="020B0604030504040204" pitchFamily="50" charset="-128"/>
              </a:rPr>
              <a:t>めざ</a:t>
            </a:r>
            <a:r>
              <a:rPr lang="ja-JP" altLang="en-US" sz="1400" b="1" dirty="0">
                <a:solidFill>
                  <a:schemeClr val="bg1"/>
                </a:solidFill>
                <a:latin typeface="Meiryo UI" panose="020B0604030504040204" pitchFamily="50" charset="-128"/>
                <a:ea typeface="Meiryo UI" panose="020B0604030504040204" pitchFamily="50" charset="-128"/>
              </a:rPr>
              <a:t>そう値の推移</a:t>
            </a:r>
          </a:p>
        </p:txBody>
      </p:sp>
      <p:sp>
        <p:nvSpPr>
          <p:cNvPr id="41" name="テキスト ボックス 40"/>
          <p:cNvSpPr txBox="1"/>
          <p:nvPr/>
        </p:nvSpPr>
        <p:spPr>
          <a:xfrm>
            <a:off x="4234502" y="1101744"/>
            <a:ext cx="1071736" cy="259658"/>
          </a:xfrm>
          <a:prstGeom prst="rect">
            <a:avLst/>
          </a:prstGeom>
          <a:solidFill>
            <a:schemeClr val="accent1">
              <a:lumMod val="75000"/>
            </a:schemeClr>
          </a:solidFill>
          <a:ln>
            <a:noFill/>
          </a:ln>
        </p:spPr>
        <p:txBody>
          <a:bodyPr wrap="square" lIns="0" tIns="0" rIns="0" bIns="0" rtlCol="0" anchor="ctr" anchorCtr="0">
            <a:noAutofit/>
          </a:bodyPr>
          <a:lstStyle/>
          <a:p>
            <a:pPr algn="ctr"/>
            <a:r>
              <a:rPr lang="ja-JP" altLang="en-US" sz="1400" b="1" dirty="0">
                <a:solidFill>
                  <a:schemeClr val="bg1"/>
                </a:solidFill>
                <a:latin typeface="Meiryo UI" panose="020B0604030504040204" pitchFamily="50" charset="-128"/>
                <a:ea typeface="Meiryo UI" panose="020B0604030504040204" pitchFamily="50" charset="-128"/>
              </a:rPr>
              <a:t>関係データ等</a:t>
            </a:r>
          </a:p>
        </p:txBody>
      </p:sp>
      <p:sp>
        <p:nvSpPr>
          <p:cNvPr id="42" name="テキスト ボックス 41"/>
          <p:cNvSpPr txBox="1"/>
          <p:nvPr/>
        </p:nvSpPr>
        <p:spPr>
          <a:xfrm>
            <a:off x="5652070" y="3575056"/>
            <a:ext cx="3383809" cy="253916"/>
          </a:xfrm>
          <a:prstGeom prst="rect">
            <a:avLst/>
          </a:prstGeom>
          <a:noFill/>
        </p:spPr>
        <p:txBody>
          <a:bodyPr wrap="square" rtlCol="0">
            <a:spAutoFit/>
          </a:bodyPr>
          <a:lstStyle/>
          <a:p>
            <a:pPr algn="r"/>
            <a:r>
              <a:rPr lang="ja-JP" altLang="en-US" sz="1050" dirty="0" smtClean="0"/>
              <a:t>出典：住民基本台帳人口移動報告（総務省）</a:t>
            </a:r>
            <a:endParaRPr kumimoji="1" lang="ja-JP" altLang="en-US" sz="1050" dirty="0"/>
          </a:p>
        </p:txBody>
      </p:sp>
      <p:sp>
        <p:nvSpPr>
          <p:cNvPr id="20" name="Rectangle 1"/>
          <p:cNvSpPr>
            <a:spLocks noChangeArrowheads="1"/>
          </p:cNvSpPr>
          <p:nvPr/>
        </p:nvSpPr>
        <p:spPr bwMode="auto">
          <a:xfrm>
            <a:off x="0" y="1"/>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１</a:t>
            </a:r>
            <a:r>
              <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．国内外から多様な人々を惹きつける住まいと</a:t>
            </a:r>
            <a:r>
              <a:rPr lang="ja-JP" altLang="en-US"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都市の実現</a:t>
            </a:r>
            <a:endPar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1" name="グラフ 20"/>
          <p:cNvGraphicFramePr>
            <a:graphicFrameLocks/>
          </p:cNvGraphicFramePr>
          <p:nvPr>
            <p:extLst>
              <p:ext uri="{D42A27DB-BD31-4B8C-83A1-F6EECF244321}">
                <p14:modId xmlns:p14="http://schemas.microsoft.com/office/powerpoint/2010/main" val="433539478"/>
              </p:ext>
            </p:extLst>
          </p:nvPr>
        </p:nvGraphicFramePr>
        <p:xfrm>
          <a:off x="195363" y="1508111"/>
          <a:ext cx="3656505" cy="219390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4" name="グラフ 23"/>
          <p:cNvGraphicFramePr>
            <a:graphicFrameLocks/>
          </p:cNvGraphicFramePr>
          <p:nvPr>
            <p:extLst>
              <p:ext uri="{D42A27DB-BD31-4B8C-83A1-F6EECF244321}">
                <p14:modId xmlns:p14="http://schemas.microsoft.com/office/powerpoint/2010/main" val="3481326133"/>
              </p:ext>
            </p:extLst>
          </p:nvPr>
        </p:nvGraphicFramePr>
        <p:xfrm>
          <a:off x="4947110" y="1594311"/>
          <a:ext cx="3463753" cy="209680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5" name="グラフ 24"/>
          <p:cNvGraphicFramePr>
            <a:graphicFrameLocks/>
          </p:cNvGraphicFramePr>
          <p:nvPr>
            <p:extLst>
              <p:ext uri="{D42A27DB-BD31-4B8C-83A1-F6EECF244321}">
                <p14:modId xmlns:p14="http://schemas.microsoft.com/office/powerpoint/2010/main" val="1812422088"/>
              </p:ext>
            </p:extLst>
          </p:nvPr>
        </p:nvGraphicFramePr>
        <p:xfrm>
          <a:off x="4770370" y="4090582"/>
          <a:ext cx="4077700" cy="2423869"/>
        </p:xfrm>
        <a:graphic>
          <a:graphicData uri="http://schemas.openxmlformats.org/drawingml/2006/chart">
            <c:chart xmlns:c="http://schemas.openxmlformats.org/drawingml/2006/chart" xmlns:r="http://schemas.openxmlformats.org/officeDocument/2006/relationships" r:id="rId5"/>
          </a:graphicData>
        </a:graphic>
      </p:graphicFrame>
      <p:sp>
        <p:nvSpPr>
          <p:cNvPr id="26" name="テキスト ボックス 25"/>
          <p:cNvSpPr txBox="1"/>
          <p:nvPr/>
        </p:nvSpPr>
        <p:spPr>
          <a:xfrm>
            <a:off x="9828584" y="3843385"/>
            <a:ext cx="1080120" cy="369332"/>
          </a:xfrm>
          <a:prstGeom prst="rect">
            <a:avLst/>
          </a:prstGeom>
          <a:noFill/>
          <a:ln>
            <a:solidFill>
              <a:schemeClr val="tx1"/>
            </a:solidFill>
          </a:ln>
        </p:spPr>
        <p:txBody>
          <a:bodyPr wrap="square" rtlCol="0">
            <a:spAutoFit/>
          </a:bodyPr>
          <a:lstStyle/>
          <a:p>
            <a:pPr algn="ctr"/>
            <a:r>
              <a:rPr lang="ja-JP" altLang="en-US" b="1" dirty="0"/>
              <a:t>済</a:t>
            </a:r>
            <a:endParaRPr kumimoji="1" lang="ja-JP" altLang="en-US" b="1" dirty="0"/>
          </a:p>
        </p:txBody>
      </p:sp>
      <p:sp>
        <p:nvSpPr>
          <p:cNvPr id="29" name="テキスト ボックス 28"/>
          <p:cNvSpPr txBox="1"/>
          <p:nvPr/>
        </p:nvSpPr>
        <p:spPr>
          <a:xfrm>
            <a:off x="8388424" y="4059672"/>
            <a:ext cx="511608" cy="246221"/>
          </a:xfrm>
          <a:prstGeom prst="rect">
            <a:avLst/>
          </a:prstGeom>
          <a:noFill/>
        </p:spPr>
        <p:txBody>
          <a:bodyPr wrap="square" rtlCol="0">
            <a:spAutoFit/>
          </a:bodyPr>
          <a:lstStyle/>
          <a:p>
            <a:r>
              <a:rPr kumimoji="1" lang="ja-JP" altLang="en-US" sz="1000" dirty="0" smtClean="0"/>
              <a:t>（人）</a:t>
            </a:r>
            <a:endParaRPr kumimoji="1" lang="ja-JP" altLang="en-US" sz="1000" dirty="0"/>
          </a:p>
        </p:txBody>
      </p:sp>
    </p:spTree>
    <p:extLst>
      <p:ext uri="{BB962C8B-B14F-4D97-AF65-F5344CB8AC3E}">
        <p14:creationId xmlns:p14="http://schemas.microsoft.com/office/powerpoint/2010/main" val="12001114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角丸四角形 31"/>
          <p:cNvSpPr/>
          <p:nvPr/>
        </p:nvSpPr>
        <p:spPr>
          <a:xfrm>
            <a:off x="63191" y="4374975"/>
            <a:ext cx="3788729" cy="2198797"/>
          </a:xfrm>
          <a:prstGeom prst="roundRect">
            <a:avLst>
              <a:gd name="adj" fmla="val 7252"/>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77800" indent="-177800">
              <a:lnSpc>
                <a:spcPct val="130000"/>
              </a:lnSpc>
            </a:pPr>
            <a:endParaRPr lang="en-US" altLang="ja-JP" sz="1200" dirty="0">
              <a:solidFill>
                <a:schemeClr val="tx1"/>
              </a:solidFill>
            </a:endParaRPr>
          </a:p>
          <a:p>
            <a:pPr marL="266700" indent="-266700">
              <a:lnSpc>
                <a:spcPct val="130000"/>
              </a:lnSpc>
            </a:pPr>
            <a:r>
              <a:rPr lang="ja-JP" altLang="en-US" sz="1200" dirty="0">
                <a:solidFill>
                  <a:schemeClr val="tx1"/>
                </a:solidFill>
              </a:rPr>
              <a:t>（１）活力と魅力ある都市空間の創造</a:t>
            </a:r>
          </a:p>
          <a:p>
            <a:pPr marL="266700" indent="-266700">
              <a:lnSpc>
                <a:spcPct val="130000"/>
              </a:lnSpc>
            </a:pPr>
            <a:r>
              <a:rPr lang="ja-JP" altLang="en-US" sz="1200" dirty="0">
                <a:solidFill>
                  <a:schemeClr val="tx1"/>
                </a:solidFill>
              </a:rPr>
              <a:t>　②歴史的・文化的資源、自然環境などを活かした美しい景観づくり</a:t>
            </a:r>
          </a:p>
          <a:p>
            <a:pPr marL="177800" indent="-177800" algn="r">
              <a:lnSpc>
                <a:spcPct val="130000"/>
              </a:lnSpc>
            </a:pPr>
            <a:r>
              <a:rPr lang="ja-JP" altLang="en-US" sz="1200" dirty="0" smtClean="0">
                <a:solidFill>
                  <a:schemeClr val="tx1"/>
                </a:solidFill>
              </a:rPr>
              <a:t>など</a:t>
            </a:r>
            <a:endParaRPr lang="en-US" altLang="ja-JP" sz="1200" dirty="0">
              <a:solidFill>
                <a:schemeClr val="tx1"/>
              </a:solidFill>
            </a:endParaRPr>
          </a:p>
        </p:txBody>
      </p:sp>
      <p:sp>
        <p:nvSpPr>
          <p:cNvPr id="33" name="角丸四角形 32"/>
          <p:cNvSpPr/>
          <p:nvPr/>
        </p:nvSpPr>
        <p:spPr>
          <a:xfrm>
            <a:off x="4042319" y="1206624"/>
            <a:ext cx="5040560" cy="5367148"/>
          </a:xfrm>
          <a:prstGeom prst="roundRect">
            <a:avLst>
              <a:gd name="adj" fmla="val 4920"/>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4" name="正方形/長方形 33"/>
          <p:cNvSpPr/>
          <p:nvPr/>
        </p:nvSpPr>
        <p:spPr>
          <a:xfrm>
            <a:off x="52113" y="1231573"/>
            <a:ext cx="3788729" cy="2898045"/>
          </a:xfrm>
          <a:prstGeom prst="rect">
            <a:avLst/>
          </a:prstGeom>
          <a:solidFill>
            <a:schemeClr val="accent1">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2665901" y="3855198"/>
            <a:ext cx="1286519" cy="253916"/>
          </a:xfrm>
          <a:prstGeom prst="rect">
            <a:avLst/>
          </a:prstGeom>
          <a:noFill/>
        </p:spPr>
        <p:txBody>
          <a:bodyPr wrap="square" rtlCol="0">
            <a:spAutoFit/>
          </a:bodyPr>
          <a:lstStyle/>
          <a:p>
            <a:r>
              <a:rPr kumimoji="1" lang="ja-JP" altLang="en-US" sz="1050" dirty="0" smtClean="0"/>
              <a:t>出典：</a:t>
            </a:r>
            <a:r>
              <a:rPr lang="ja-JP" altLang="en-US" sz="1050" dirty="0" smtClean="0"/>
              <a:t>大阪府調べ</a:t>
            </a:r>
            <a:endParaRPr kumimoji="1" lang="ja-JP" altLang="en-US" sz="1050" dirty="0"/>
          </a:p>
        </p:txBody>
      </p:sp>
      <p:sp>
        <p:nvSpPr>
          <p:cNvPr id="29" name="テキスト ボックス 28"/>
          <p:cNvSpPr txBox="1"/>
          <p:nvPr/>
        </p:nvSpPr>
        <p:spPr>
          <a:xfrm>
            <a:off x="4048089" y="3685834"/>
            <a:ext cx="1555391" cy="136300"/>
          </a:xfrm>
          <a:prstGeom prst="rect">
            <a:avLst/>
          </a:prstGeom>
          <a:noFill/>
          <a:ln>
            <a:noFill/>
          </a:ln>
        </p:spPr>
        <p:txBody>
          <a:bodyPr wrap="square" lIns="36000" tIns="36000" rIns="36000" bIns="36000" rtlCol="0" anchor="t" anchorCtr="0">
            <a:noAutofit/>
          </a:bodyPr>
          <a:lstStyle/>
          <a:p>
            <a:pPr marL="88900" indent="-88900">
              <a:spcBef>
                <a:spcPts val="300"/>
              </a:spcBef>
            </a:pP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テキスト ボックス 30"/>
          <p:cNvSpPr txBox="1"/>
          <p:nvPr/>
        </p:nvSpPr>
        <p:spPr>
          <a:xfrm>
            <a:off x="6005901" y="7032135"/>
            <a:ext cx="524857" cy="116828"/>
          </a:xfrm>
          <a:prstGeom prst="rect">
            <a:avLst/>
          </a:prstGeom>
          <a:noFill/>
          <a:ln>
            <a:noFill/>
          </a:ln>
        </p:spPr>
        <p:txBody>
          <a:bodyPr wrap="square" lIns="36000" tIns="36000" rIns="36000" bIns="36000" rtlCol="0" anchor="t" anchorCtr="0">
            <a:noAutofit/>
          </a:bodyPr>
          <a:lstStyle/>
          <a:p>
            <a:pPr marL="88900" indent="-88900" algn="r">
              <a:spcBef>
                <a:spcPts val="300"/>
              </a:spcBef>
            </a:pPr>
            <a:r>
              <a:rPr lang="en-US" altLang="ja-JP" sz="8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出典</a:t>
            </a:r>
            <a:r>
              <a:rPr lang="en-US" altLang="ja-JP" sz="8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大阪府調べ</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スライド番号プレースホルダー 3"/>
          <p:cNvSpPr>
            <a:spLocks noGrp="1"/>
          </p:cNvSpPr>
          <p:nvPr>
            <p:ph type="sldNum" sz="quarter" idx="12"/>
          </p:nvPr>
        </p:nvSpPr>
        <p:spPr>
          <a:xfrm>
            <a:off x="8368281" y="6597352"/>
            <a:ext cx="775471" cy="270321"/>
          </a:xfrm>
        </p:spPr>
        <p:txBody>
          <a:bodyPr/>
          <a:lstStyle/>
          <a:p>
            <a:fld id="{6C81B660-91B5-4B89-8AE3-65DE466522A0}" type="slidenum">
              <a:rPr kumimoji="1" lang="ja-JP" altLang="en-US"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a:t>
            </a:fld>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8" name="グラフ 17"/>
          <p:cNvGraphicFramePr>
            <a:graphicFrameLocks/>
          </p:cNvGraphicFramePr>
          <p:nvPr>
            <p:extLst>
              <p:ext uri="{D42A27DB-BD31-4B8C-83A1-F6EECF244321}">
                <p14:modId xmlns:p14="http://schemas.microsoft.com/office/powerpoint/2010/main" val="463681486"/>
              </p:ext>
            </p:extLst>
          </p:nvPr>
        </p:nvGraphicFramePr>
        <p:xfrm>
          <a:off x="4572000" y="1616030"/>
          <a:ext cx="3449673" cy="206980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4" name="グラフ 23"/>
          <p:cNvGraphicFramePr>
            <a:graphicFrameLocks/>
          </p:cNvGraphicFramePr>
          <p:nvPr>
            <p:extLst>
              <p:ext uri="{D42A27DB-BD31-4B8C-83A1-F6EECF244321}">
                <p14:modId xmlns:p14="http://schemas.microsoft.com/office/powerpoint/2010/main" val="4200899013"/>
              </p:ext>
            </p:extLst>
          </p:nvPr>
        </p:nvGraphicFramePr>
        <p:xfrm>
          <a:off x="4623156" y="3855198"/>
          <a:ext cx="3364019" cy="2018411"/>
        </p:xfrm>
        <a:graphic>
          <a:graphicData uri="http://schemas.openxmlformats.org/drawingml/2006/chart">
            <c:chart xmlns:c="http://schemas.openxmlformats.org/drawingml/2006/chart" xmlns:r="http://schemas.openxmlformats.org/officeDocument/2006/relationships" r:id="rId4"/>
          </a:graphicData>
        </a:graphic>
      </p:graphicFrame>
      <p:sp>
        <p:nvSpPr>
          <p:cNvPr id="25" name="テキスト ボックス 24"/>
          <p:cNvSpPr txBox="1"/>
          <p:nvPr/>
        </p:nvSpPr>
        <p:spPr>
          <a:xfrm>
            <a:off x="4211960" y="1505784"/>
            <a:ext cx="1907602" cy="261610"/>
          </a:xfrm>
          <a:prstGeom prst="rect">
            <a:avLst/>
          </a:prstGeom>
          <a:noFill/>
        </p:spPr>
        <p:txBody>
          <a:bodyPr wrap="square" rtlCol="0">
            <a:spAutoFit/>
          </a:bodyPr>
          <a:lstStyle/>
          <a:p>
            <a:r>
              <a:rPr lang="ja-JP" altLang="en-US" sz="1100" dirty="0" smtClean="0"/>
              <a:t>■景観行政団体数（市町村）</a:t>
            </a:r>
            <a:endParaRPr kumimoji="1" lang="ja-JP" altLang="en-US" sz="1100" dirty="0"/>
          </a:p>
        </p:txBody>
      </p:sp>
      <p:sp>
        <p:nvSpPr>
          <p:cNvPr id="26" name="テキスト ボックス 25"/>
          <p:cNvSpPr txBox="1"/>
          <p:nvPr/>
        </p:nvSpPr>
        <p:spPr>
          <a:xfrm>
            <a:off x="4211960" y="3717032"/>
            <a:ext cx="1645173" cy="261610"/>
          </a:xfrm>
          <a:prstGeom prst="rect">
            <a:avLst/>
          </a:prstGeom>
          <a:noFill/>
        </p:spPr>
        <p:txBody>
          <a:bodyPr wrap="square" rtlCol="0">
            <a:spAutoFit/>
          </a:bodyPr>
          <a:lstStyle/>
          <a:p>
            <a:r>
              <a:rPr lang="ja-JP" altLang="en-US" sz="1100" dirty="0" smtClean="0"/>
              <a:t>■景観計画策定団体数</a:t>
            </a:r>
            <a:endParaRPr kumimoji="1" lang="ja-JP" altLang="en-US" sz="1100" dirty="0"/>
          </a:p>
        </p:txBody>
      </p:sp>
      <p:sp>
        <p:nvSpPr>
          <p:cNvPr id="27" name="テキスト ボックス 26"/>
          <p:cNvSpPr txBox="1"/>
          <p:nvPr/>
        </p:nvSpPr>
        <p:spPr>
          <a:xfrm>
            <a:off x="7771935" y="6309320"/>
            <a:ext cx="1286519" cy="253916"/>
          </a:xfrm>
          <a:prstGeom prst="rect">
            <a:avLst/>
          </a:prstGeom>
          <a:noFill/>
        </p:spPr>
        <p:txBody>
          <a:bodyPr wrap="square" rtlCol="0">
            <a:spAutoFit/>
          </a:bodyPr>
          <a:lstStyle/>
          <a:p>
            <a:r>
              <a:rPr kumimoji="1" lang="ja-JP" altLang="en-US" sz="1050" dirty="0" smtClean="0"/>
              <a:t>出典：</a:t>
            </a:r>
            <a:r>
              <a:rPr lang="ja-JP" altLang="en-US" sz="1050" dirty="0" smtClean="0"/>
              <a:t>大阪府調べ</a:t>
            </a:r>
            <a:endParaRPr kumimoji="1" lang="ja-JP" altLang="en-US" sz="1050" dirty="0"/>
          </a:p>
        </p:txBody>
      </p:sp>
      <p:sp>
        <p:nvSpPr>
          <p:cNvPr id="38" name="Rectangle 1"/>
          <p:cNvSpPr>
            <a:spLocks noChangeArrowheads="1"/>
          </p:cNvSpPr>
          <p:nvPr/>
        </p:nvSpPr>
        <p:spPr bwMode="auto">
          <a:xfrm>
            <a:off x="0" y="548728"/>
            <a:ext cx="9144000" cy="432000"/>
          </a:xfrm>
          <a:prstGeom prst="rect">
            <a:avLst/>
          </a:prstGeom>
          <a:noFill/>
          <a:ln>
            <a:noFill/>
          </a:ln>
          <a:effectLs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ctr" eaLnBrk="1" hangingPunct="1"/>
            <a:r>
              <a:rPr lang="ja-JP" altLang="en-US" sz="2000" b="1" u="sng"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ビュースポット</a:t>
            </a:r>
            <a:r>
              <a:rPr lang="ja-JP" altLang="en-US" sz="2000" b="1"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景観形成など美しい景観づくりに取り組む地域活動団体数</a:t>
            </a:r>
          </a:p>
        </p:txBody>
      </p:sp>
      <p:sp>
        <p:nvSpPr>
          <p:cNvPr id="40" name="テキスト ボックス 39"/>
          <p:cNvSpPr txBox="1"/>
          <p:nvPr/>
        </p:nvSpPr>
        <p:spPr>
          <a:xfrm>
            <a:off x="207208" y="4221089"/>
            <a:ext cx="1021960" cy="259658"/>
          </a:xfrm>
          <a:prstGeom prst="rect">
            <a:avLst/>
          </a:prstGeom>
          <a:solidFill>
            <a:schemeClr val="accent1">
              <a:lumMod val="75000"/>
            </a:schemeClr>
          </a:solidFill>
          <a:ln>
            <a:noFill/>
          </a:ln>
        </p:spPr>
        <p:txBody>
          <a:bodyPr wrap="square" lIns="0" tIns="0" rIns="0" bIns="0" rtlCol="0" anchor="ctr" anchorCtr="0">
            <a:noAutofit/>
          </a:bodyPr>
          <a:lstStyle/>
          <a:p>
            <a:pPr algn="ctr"/>
            <a:r>
              <a:rPr kumimoji="1" lang="ja-JP" altLang="en-US" sz="1400" b="1" dirty="0" smtClean="0">
                <a:solidFill>
                  <a:schemeClr val="bg1"/>
                </a:solidFill>
                <a:latin typeface="Meiryo UI" panose="020B0604030504040204" pitchFamily="50" charset="-128"/>
                <a:ea typeface="Meiryo UI" panose="020B0604030504040204" pitchFamily="50" charset="-128"/>
              </a:rPr>
              <a:t>関連施策等</a:t>
            </a:r>
            <a:endParaRPr kumimoji="1" lang="ja-JP" altLang="en-US" sz="1400" b="1" dirty="0">
              <a:solidFill>
                <a:schemeClr val="bg1"/>
              </a:solidFill>
              <a:latin typeface="Meiryo UI" panose="020B0604030504040204" pitchFamily="50" charset="-128"/>
              <a:ea typeface="Meiryo UI" panose="020B0604030504040204" pitchFamily="50" charset="-128"/>
            </a:endParaRPr>
          </a:p>
        </p:txBody>
      </p:sp>
      <p:sp>
        <p:nvSpPr>
          <p:cNvPr id="41" name="テキスト ボックス 40"/>
          <p:cNvSpPr txBox="1"/>
          <p:nvPr/>
        </p:nvSpPr>
        <p:spPr>
          <a:xfrm>
            <a:off x="195363" y="1101744"/>
            <a:ext cx="1980728" cy="259658"/>
          </a:xfrm>
          <a:prstGeom prst="rect">
            <a:avLst/>
          </a:prstGeom>
          <a:solidFill>
            <a:schemeClr val="accent1">
              <a:lumMod val="75000"/>
            </a:schemeClr>
          </a:solidFill>
          <a:ln>
            <a:noFill/>
          </a:ln>
        </p:spPr>
        <p:txBody>
          <a:bodyPr wrap="square" lIns="0" tIns="0" rIns="0" bIns="0" rtlCol="0" anchor="ctr" anchorCtr="0">
            <a:noAutofit/>
          </a:bodyPr>
          <a:lstStyle/>
          <a:p>
            <a:pPr algn="ctr"/>
            <a:r>
              <a:rPr lang="ja-JP" altLang="en-US" sz="1400" b="1" dirty="0">
                <a:solidFill>
                  <a:schemeClr val="bg1"/>
                </a:solidFill>
                <a:latin typeface="Meiryo UI" panose="020B0604030504040204" pitchFamily="50" charset="-128"/>
                <a:ea typeface="Meiryo UI" panose="020B0604030504040204" pitchFamily="50" charset="-128"/>
              </a:rPr>
              <a:t>みんなで</a:t>
            </a:r>
            <a:r>
              <a:rPr lang="ja-JP" altLang="en-US" sz="1400" b="1" dirty="0" err="1">
                <a:solidFill>
                  <a:schemeClr val="bg1"/>
                </a:solidFill>
                <a:latin typeface="Meiryo UI" panose="020B0604030504040204" pitchFamily="50" charset="-128"/>
                <a:ea typeface="Meiryo UI" panose="020B0604030504040204" pitchFamily="50" charset="-128"/>
              </a:rPr>
              <a:t>めざ</a:t>
            </a:r>
            <a:r>
              <a:rPr lang="ja-JP" altLang="en-US" sz="1400" b="1" dirty="0">
                <a:solidFill>
                  <a:schemeClr val="bg1"/>
                </a:solidFill>
                <a:latin typeface="Meiryo UI" panose="020B0604030504040204" pitchFamily="50" charset="-128"/>
                <a:ea typeface="Meiryo UI" panose="020B0604030504040204" pitchFamily="50" charset="-128"/>
              </a:rPr>
              <a:t>そう値の推移</a:t>
            </a:r>
          </a:p>
        </p:txBody>
      </p:sp>
      <p:sp>
        <p:nvSpPr>
          <p:cNvPr id="42" name="テキスト ボックス 41"/>
          <p:cNvSpPr txBox="1"/>
          <p:nvPr/>
        </p:nvSpPr>
        <p:spPr>
          <a:xfrm>
            <a:off x="4234502" y="1101744"/>
            <a:ext cx="1071736" cy="259658"/>
          </a:xfrm>
          <a:prstGeom prst="rect">
            <a:avLst/>
          </a:prstGeom>
          <a:solidFill>
            <a:schemeClr val="accent1">
              <a:lumMod val="75000"/>
            </a:schemeClr>
          </a:solidFill>
          <a:ln>
            <a:noFill/>
          </a:ln>
        </p:spPr>
        <p:txBody>
          <a:bodyPr wrap="square" lIns="0" tIns="0" rIns="0" bIns="0" rtlCol="0" anchor="ctr" anchorCtr="0">
            <a:noAutofit/>
          </a:bodyPr>
          <a:lstStyle/>
          <a:p>
            <a:pPr algn="ctr"/>
            <a:r>
              <a:rPr lang="ja-JP" altLang="en-US" sz="1400" b="1" dirty="0">
                <a:solidFill>
                  <a:schemeClr val="bg1"/>
                </a:solidFill>
                <a:latin typeface="Meiryo UI" panose="020B0604030504040204" pitchFamily="50" charset="-128"/>
                <a:ea typeface="Meiryo UI" panose="020B0604030504040204" pitchFamily="50" charset="-128"/>
              </a:rPr>
              <a:t>関係データ等</a:t>
            </a:r>
          </a:p>
        </p:txBody>
      </p:sp>
      <p:sp>
        <p:nvSpPr>
          <p:cNvPr id="20" name="Rectangle 1"/>
          <p:cNvSpPr>
            <a:spLocks noChangeArrowheads="1"/>
          </p:cNvSpPr>
          <p:nvPr/>
        </p:nvSpPr>
        <p:spPr bwMode="auto">
          <a:xfrm>
            <a:off x="0" y="1"/>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１</a:t>
            </a:r>
            <a:r>
              <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．国内外から多様な人々を惹きつける住まいと</a:t>
            </a:r>
            <a:r>
              <a:rPr lang="ja-JP" altLang="en-US"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都市の実現</a:t>
            </a:r>
            <a:endPar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2" name="グラフ 21"/>
          <p:cNvGraphicFramePr>
            <a:graphicFrameLocks/>
          </p:cNvGraphicFramePr>
          <p:nvPr>
            <p:extLst>
              <p:ext uri="{D42A27DB-BD31-4B8C-83A1-F6EECF244321}">
                <p14:modId xmlns:p14="http://schemas.microsoft.com/office/powerpoint/2010/main" val="588065767"/>
              </p:ext>
            </p:extLst>
          </p:nvPr>
        </p:nvGraphicFramePr>
        <p:xfrm>
          <a:off x="160180" y="1473606"/>
          <a:ext cx="3547724" cy="2128634"/>
        </p:xfrm>
        <a:graphic>
          <a:graphicData uri="http://schemas.openxmlformats.org/drawingml/2006/chart">
            <c:chart xmlns:c="http://schemas.openxmlformats.org/drawingml/2006/chart" xmlns:r="http://schemas.openxmlformats.org/officeDocument/2006/relationships" r:id="rId5"/>
          </a:graphicData>
        </a:graphic>
      </p:graphicFrame>
      <p:sp>
        <p:nvSpPr>
          <p:cNvPr id="21" name="テキスト ボックス 20"/>
          <p:cNvSpPr txBox="1"/>
          <p:nvPr/>
        </p:nvSpPr>
        <p:spPr>
          <a:xfrm>
            <a:off x="9828584" y="3843385"/>
            <a:ext cx="1080120" cy="369332"/>
          </a:xfrm>
          <a:prstGeom prst="rect">
            <a:avLst/>
          </a:prstGeom>
          <a:noFill/>
          <a:ln>
            <a:solidFill>
              <a:schemeClr val="tx1"/>
            </a:solidFill>
          </a:ln>
        </p:spPr>
        <p:txBody>
          <a:bodyPr wrap="square" rtlCol="0">
            <a:spAutoFit/>
          </a:bodyPr>
          <a:lstStyle/>
          <a:p>
            <a:pPr algn="ctr"/>
            <a:r>
              <a:rPr lang="ja-JP" altLang="en-US" b="1" dirty="0"/>
              <a:t>済</a:t>
            </a:r>
            <a:endParaRPr kumimoji="1" lang="ja-JP" altLang="en-US" b="1" dirty="0"/>
          </a:p>
        </p:txBody>
      </p:sp>
    </p:spTree>
    <p:extLst>
      <p:ext uri="{BB962C8B-B14F-4D97-AF65-F5344CB8AC3E}">
        <p14:creationId xmlns:p14="http://schemas.microsoft.com/office/powerpoint/2010/main" val="384865824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tx1"/>
          </a:solidFill>
        </a:ln>
      </a:spPr>
      <a:bodyPr rtlCol="0" anchor="ctr"/>
      <a:lstStyle>
        <a:defPPr algn="ctr">
          <a:defRPr kumimoji="1">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D0914A58C7C9D94DB435116EF43D38D7" ma:contentTypeVersion="1" ma:contentTypeDescription="新しいドキュメントを作成します。" ma:contentTypeScope="" ma:versionID="942bdad79e90e32b7aa339969f001042">
  <xsd:schema xmlns:xsd="http://www.w3.org/2001/XMLSchema" xmlns:xs="http://www.w3.org/2001/XMLSchema" xmlns:p="http://schemas.microsoft.com/office/2006/metadata/properties" xmlns:ns2="46689e31-b03d-4afa-a735-a1f8d7beadb1" targetNamespace="http://schemas.microsoft.com/office/2006/metadata/properties" ma:root="true" ma:fieldsID="2c9f98b6516b9dba60a2d94ebc4473d3" ns2:_="">
    <xsd:import namespace="46689e31-b03d-4afa-a735-a1f8d7beadb1"/>
    <xsd:element name="properties">
      <xsd:complexType>
        <xsd:sequence>
          <xsd:element name="documentManagement">
            <xsd:complexType>
              <xsd:all>
                <xsd:element ref="ns2:_x5bfe__x8c61__x30e6__x30fc__x30b6__x30fc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689e31-b03d-4afa-a735-a1f8d7beadb1" elementFormDefault="qualified">
    <xsd:import namespace="http://schemas.microsoft.com/office/2006/documentManagement/types"/>
    <xsd:import namespace="http://schemas.microsoft.com/office/infopath/2007/PartnerControls"/>
    <xsd:element name="_x5bfe__x8c61__x30e6__x30fc__x30b6__x30fc_" ma:index="8" nillable="true" ma:displayName="対象ユーザー" ma:internalName="_x5bfe__x8c61__x30e6__x30fc__x30b6__x30fc_">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x5bfe__x8c61__x30e6__x30fc__x30b6__x30fc_ xmlns="46689e31-b03d-4afa-a735-a1f8d7beadb1"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F14B459-E033-4B75-916F-ABD04A73F60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6689e31-b03d-4afa-a735-a1f8d7beadb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7AA61AB-F5AA-46C7-BFD0-89ED5BE11251}">
  <ds:schemaRefs>
    <ds:schemaRef ds:uri="http://purl.org/dc/dcmitype/"/>
    <ds:schemaRef ds:uri="http://schemas.microsoft.com/office/2006/documentManagement/types"/>
    <ds:schemaRef ds:uri="http://schemas.microsoft.com/office/infopath/2007/PartnerControls"/>
    <ds:schemaRef ds:uri="http://purl.org/dc/terms/"/>
    <ds:schemaRef ds:uri="http://purl.org/dc/elements/1.1/"/>
    <ds:schemaRef ds:uri="http://schemas.openxmlformats.org/package/2006/metadata/core-properties"/>
    <ds:schemaRef ds:uri="http://www.w3.org/XML/1998/namespace"/>
    <ds:schemaRef ds:uri="46689e31-b03d-4afa-a735-a1f8d7beadb1"/>
    <ds:schemaRef ds:uri="http://schemas.microsoft.com/office/2006/metadata/properties"/>
  </ds:schemaRefs>
</ds:datastoreItem>
</file>

<file path=customXml/itemProps3.xml><?xml version="1.0" encoding="utf-8"?>
<ds:datastoreItem xmlns:ds="http://schemas.openxmlformats.org/officeDocument/2006/customXml" ds:itemID="{65AFCB3D-1D49-4C6B-8570-F2C82FEF030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11533</TotalTime>
  <Words>19232</Words>
  <Application>Microsoft Office PowerPoint</Application>
  <PresentationFormat>画面に合わせる (4:3)</PresentationFormat>
  <Paragraphs>1962</Paragraphs>
  <Slides>76</Slides>
  <Notes>26</Notes>
  <HiddenSlides>0</HiddenSlides>
  <MMClips>0</MMClips>
  <ScaleCrop>false</ScaleCrop>
  <HeadingPairs>
    <vt:vector size="4" baseType="variant">
      <vt:variant>
        <vt:lpstr>テーマ</vt:lpstr>
      </vt:variant>
      <vt:variant>
        <vt:i4>1</vt:i4>
      </vt:variant>
      <vt:variant>
        <vt:lpstr>スライド タイトル</vt:lpstr>
      </vt:variant>
      <vt:variant>
        <vt:i4>76</vt:i4>
      </vt:variant>
    </vt:vector>
  </HeadingPairs>
  <TitlesOfParts>
    <vt:vector size="77" baseType="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大阪府</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長谷川　正樹</dc:creator>
  <cp:lastModifiedBy>興津　亮大</cp:lastModifiedBy>
  <cp:revision>808</cp:revision>
  <cp:lastPrinted>2018-01-23T02:53:10Z</cp:lastPrinted>
  <dcterms:created xsi:type="dcterms:W3CDTF">2015-09-08T11:59:32Z</dcterms:created>
  <dcterms:modified xsi:type="dcterms:W3CDTF">2018-07-31T04:45:37Z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0x010100D0914A58C7C9D94DB435116EF43D38D7</vt:lpwstr>
  </property>
</Properties>
</file>