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2"/>
  </p:notesMasterIdLst>
  <p:sldIdLst>
    <p:sldId id="279" r:id="rId5"/>
    <p:sldId id="396" r:id="rId6"/>
    <p:sldId id="395" r:id="rId7"/>
    <p:sldId id="354" r:id="rId8"/>
    <p:sldId id="430" r:id="rId9"/>
    <p:sldId id="431" r:id="rId10"/>
    <p:sldId id="427" r:id="rId11"/>
    <p:sldId id="310" r:id="rId12"/>
    <p:sldId id="314" r:id="rId13"/>
    <p:sldId id="315" r:id="rId14"/>
    <p:sldId id="316" r:id="rId15"/>
    <p:sldId id="317" r:id="rId16"/>
    <p:sldId id="428" r:id="rId17"/>
    <p:sldId id="400" r:id="rId18"/>
    <p:sldId id="418" r:id="rId19"/>
    <p:sldId id="358" r:id="rId20"/>
    <p:sldId id="413" r:id="rId21"/>
    <p:sldId id="411" r:id="rId22"/>
    <p:sldId id="412" r:id="rId23"/>
    <p:sldId id="419" r:id="rId24"/>
    <p:sldId id="435" r:id="rId25"/>
    <p:sldId id="420" r:id="rId26"/>
    <p:sldId id="373" r:id="rId27"/>
    <p:sldId id="374" r:id="rId28"/>
    <p:sldId id="414" r:id="rId29"/>
    <p:sldId id="404" r:id="rId30"/>
    <p:sldId id="421" r:id="rId31"/>
    <p:sldId id="377" r:id="rId32"/>
    <p:sldId id="378" r:id="rId33"/>
    <p:sldId id="379" r:id="rId34"/>
    <p:sldId id="380" r:id="rId35"/>
    <p:sldId id="410" r:id="rId36"/>
    <p:sldId id="422" r:id="rId37"/>
    <p:sldId id="384" r:id="rId38"/>
    <p:sldId id="385" r:id="rId39"/>
    <p:sldId id="423" r:id="rId40"/>
    <p:sldId id="388" r:id="rId41"/>
    <p:sldId id="416" r:id="rId42"/>
    <p:sldId id="417" r:id="rId43"/>
    <p:sldId id="424" r:id="rId44"/>
    <p:sldId id="433" r:id="rId45"/>
    <p:sldId id="434" r:id="rId46"/>
    <p:sldId id="425" r:id="rId47"/>
    <p:sldId id="392" r:id="rId48"/>
    <p:sldId id="408" r:id="rId49"/>
    <p:sldId id="393" r:id="rId50"/>
    <p:sldId id="409" r:id="rId51"/>
  </p:sldIdLst>
  <p:sldSz cx="9144000" cy="6858000" type="screen4x3"/>
  <p:notesSz cx="6807200" cy="9939338"/>
  <p:defaultTextStyle>
    <a:defPPr>
      <a:defRPr lang="ja-JP"/>
    </a:defPPr>
    <a:lvl1pPr marL="0" algn="l" defTabSz="914290" rtl="0" eaLnBrk="1" latinLnBrk="0" hangingPunct="1">
      <a:defRPr kumimoji="1" sz="1800" kern="1200">
        <a:solidFill>
          <a:schemeClr val="tx1"/>
        </a:solidFill>
        <a:latin typeface="+mn-lt"/>
        <a:ea typeface="+mn-ea"/>
        <a:cs typeface="+mn-cs"/>
      </a:defRPr>
    </a:lvl1pPr>
    <a:lvl2pPr marL="457145" algn="l" defTabSz="914290" rtl="0" eaLnBrk="1" latinLnBrk="0" hangingPunct="1">
      <a:defRPr kumimoji="1" sz="1800" kern="1200">
        <a:solidFill>
          <a:schemeClr val="tx1"/>
        </a:solidFill>
        <a:latin typeface="+mn-lt"/>
        <a:ea typeface="+mn-ea"/>
        <a:cs typeface="+mn-cs"/>
      </a:defRPr>
    </a:lvl2pPr>
    <a:lvl3pPr marL="914290" algn="l" defTabSz="914290" rtl="0" eaLnBrk="1" latinLnBrk="0" hangingPunct="1">
      <a:defRPr kumimoji="1" sz="1800" kern="1200">
        <a:solidFill>
          <a:schemeClr val="tx1"/>
        </a:solidFill>
        <a:latin typeface="+mn-lt"/>
        <a:ea typeface="+mn-ea"/>
        <a:cs typeface="+mn-cs"/>
      </a:defRPr>
    </a:lvl3pPr>
    <a:lvl4pPr marL="1371435" algn="l" defTabSz="914290" rtl="0" eaLnBrk="1" latinLnBrk="0" hangingPunct="1">
      <a:defRPr kumimoji="1" sz="1800" kern="1200">
        <a:solidFill>
          <a:schemeClr val="tx1"/>
        </a:solidFill>
        <a:latin typeface="+mn-lt"/>
        <a:ea typeface="+mn-ea"/>
        <a:cs typeface="+mn-cs"/>
      </a:defRPr>
    </a:lvl4pPr>
    <a:lvl5pPr marL="1828581" algn="l" defTabSz="914290" rtl="0" eaLnBrk="1" latinLnBrk="0" hangingPunct="1">
      <a:defRPr kumimoji="1" sz="1800" kern="1200">
        <a:solidFill>
          <a:schemeClr val="tx1"/>
        </a:solidFill>
        <a:latin typeface="+mn-lt"/>
        <a:ea typeface="+mn-ea"/>
        <a:cs typeface="+mn-cs"/>
      </a:defRPr>
    </a:lvl5pPr>
    <a:lvl6pPr marL="2285726" algn="l" defTabSz="914290" rtl="0" eaLnBrk="1" latinLnBrk="0" hangingPunct="1">
      <a:defRPr kumimoji="1" sz="1800" kern="1200">
        <a:solidFill>
          <a:schemeClr val="tx1"/>
        </a:solidFill>
        <a:latin typeface="+mn-lt"/>
        <a:ea typeface="+mn-ea"/>
        <a:cs typeface="+mn-cs"/>
      </a:defRPr>
    </a:lvl6pPr>
    <a:lvl7pPr marL="2742871" algn="l" defTabSz="914290" rtl="0" eaLnBrk="1" latinLnBrk="0" hangingPunct="1">
      <a:defRPr kumimoji="1" sz="1800" kern="1200">
        <a:solidFill>
          <a:schemeClr val="tx1"/>
        </a:solidFill>
        <a:latin typeface="+mn-lt"/>
        <a:ea typeface="+mn-ea"/>
        <a:cs typeface="+mn-cs"/>
      </a:defRPr>
    </a:lvl7pPr>
    <a:lvl8pPr marL="3200016" algn="l" defTabSz="914290" rtl="0" eaLnBrk="1" latinLnBrk="0" hangingPunct="1">
      <a:defRPr kumimoji="1" sz="1800" kern="1200">
        <a:solidFill>
          <a:schemeClr val="tx1"/>
        </a:solidFill>
        <a:latin typeface="+mn-lt"/>
        <a:ea typeface="+mn-ea"/>
        <a:cs typeface="+mn-cs"/>
      </a:defRPr>
    </a:lvl8pPr>
    <a:lvl9pPr marL="3657161" algn="l" defTabSz="91429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テーマ スタイル 1 - アクセント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淡色スタイル 3 - アクセント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14" autoAdjust="0"/>
    <p:restoredTop sz="83146" autoAdjust="0"/>
  </p:normalViewPr>
  <p:slideViewPr>
    <p:cSldViewPr snapToGrid="0">
      <p:cViewPr varScale="1">
        <p:scale>
          <a:sx n="69" d="100"/>
          <a:sy n="69" d="100"/>
        </p:scale>
        <p:origin x="-1380" y="-10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9575" cy="496888"/>
          </a:xfrm>
          <a:prstGeom prst="rect">
            <a:avLst/>
          </a:prstGeom>
        </p:spPr>
        <p:txBody>
          <a:bodyPr vert="horz" lIns="91433" tIns="45717" rIns="91433" bIns="45717"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9" y="0"/>
            <a:ext cx="2949575" cy="496888"/>
          </a:xfrm>
          <a:prstGeom prst="rect">
            <a:avLst/>
          </a:prstGeom>
        </p:spPr>
        <p:txBody>
          <a:bodyPr vert="horz" lIns="91433" tIns="45717" rIns="91433" bIns="45717" rtlCol="0"/>
          <a:lstStyle>
            <a:lvl1pPr algn="r">
              <a:defRPr sz="1200"/>
            </a:lvl1pPr>
          </a:lstStyle>
          <a:p>
            <a:fld id="{485394BA-47FE-44C3-B0BC-BF9107A377DF}" type="datetimeFigureOut">
              <a:rPr kumimoji="1" lang="ja-JP" altLang="en-US" smtClean="0"/>
              <a:t>2018/3/28</a:t>
            </a:fld>
            <a:endParaRPr kumimoji="1" lang="ja-JP" altLang="en-US"/>
          </a:p>
        </p:txBody>
      </p:sp>
      <p:sp>
        <p:nvSpPr>
          <p:cNvPr id="4" name="スライド イメージ プレースホルダー 3"/>
          <p:cNvSpPr>
            <a:spLocks noGrp="1" noRot="1" noChangeAspect="1"/>
          </p:cNvSpPr>
          <p:nvPr>
            <p:ph type="sldImg" idx="2"/>
          </p:nvPr>
        </p:nvSpPr>
        <p:spPr>
          <a:xfrm>
            <a:off x="919163" y="746125"/>
            <a:ext cx="4968875" cy="3725863"/>
          </a:xfrm>
          <a:prstGeom prst="rect">
            <a:avLst/>
          </a:prstGeom>
          <a:noFill/>
          <a:ln w="12700">
            <a:solidFill>
              <a:prstClr val="black"/>
            </a:solidFill>
          </a:ln>
        </p:spPr>
        <p:txBody>
          <a:bodyPr vert="horz" lIns="91433" tIns="45717" rIns="91433" bIns="45717" rtlCol="0" anchor="ctr"/>
          <a:lstStyle/>
          <a:p>
            <a:endParaRPr lang="ja-JP" altLang="en-US"/>
          </a:p>
        </p:txBody>
      </p:sp>
      <p:sp>
        <p:nvSpPr>
          <p:cNvPr id="5" name="ノート プレースホルダー 4"/>
          <p:cNvSpPr>
            <a:spLocks noGrp="1"/>
          </p:cNvSpPr>
          <p:nvPr>
            <p:ph type="body" sz="quarter" idx="3"/>
          </p:nvPr>
        </p:nvSpPr>
        <p:spPr>
          <a:xfrm>
            <a:off x="681038" y="4721225"/>
            <a:ext cx="5445125" cy="4471988"/>
          </a:xfrm>
          <a:prstGeom prst="rect">
            <a:avLst/>
          </a:prstGeom>
        </p:spPr>
        <p:txBody>
          <a:bodyPr vert="horz" lIns="91433" tIns="45717" rIns="91433" bIns="45717"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1" y="9440863"/>
            <a:ext cx="2949575" cy="496887"/>
          </a:xfrm>
          <a:prstGeom prst="rect">
            <a:avLst/>
          </a:prstGeom>
        </p:spPr>
        <p:txBody>
          <a:bodyPr vert="horz" lIns="91433" tIns="45717" rIns="91433" bIns="45717"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9" y="9440863"/>
            <a:ext cx="2949575" cy="496887"/>
          </a:xfrm>
          <a:prstGeom prst="rect">
            <a:avLst/>
          </a:prstGeom>
        </p:spPr>
        <p:txBody>
          <a:bodyPr vert="horz" lIns="91433" tIns="45717" rIns="91433" bIns="45717" rtlCol="0" anchor="b"/>
          <a:lstStyle>
            <a:lvl1pPr algn="r">
              <a:defRPr sz="1200"/>
            </a:lvl1pPr>
          </a:lstStyle>
          <a:p>
            <a:fld id="{DB386519-46F3-475F-B838-117A44731A1B}" type="slidenum">
              <a:rPr kumimoji="1" lang="ja-JP" altLang="en-US" smtClean="0"/>
              <a:t>‹#›</a:t>
            </a:fld>
            <a:endParaRPr kumimoji="1" lang="ja-JP" altLang="en-US"/>
          </a:p>
        </p:txBody>
      </p:sp>
    </p:spTree>
    <p:extLst>
      <p:ext uri="{BB962C8B-B14F-4D97-AF65-F5344CB8AC3E}">
        <p14:creationId xmlns:p14="http://schemas.microsoft.com/office/powerpoint/2010/main" val="398979693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3</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12</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13</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15</a:t>
            </a:fld>
            <a:endParaRPr kumimoji="1" lang="ja-JP" altLang="en-US"/>
          </a:p>
        </p:txBody>
      </p:sp>
    </p:spTree>
    <p:extLst>
      <p:ext uri="{BB962C8B-B14F-4D97-AF65-F5344CB8AC3E}">
        <p14:creationId xmlns:p14="http://schemas.microsoft.com/office/powerpoint/2010/main" val="27575326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endParaRPr lang="ja-JP" altLang="en-US">
              <a:solidFill>
                <a:prstClr val="black"/>
              </a:solidFill>
            </a:endParaRPr>
          </a:p>
        </p:txBody>
      </p:sp>
      <p:sp>
        <p:nvSpPr>
          <p:cNvPr id="5" name="日付プレースホルダー 4"/>
          <p:cNvSpPr>
            <a:spLocks noGrp="1"/>
          </p:cNvSpPr>
          <p:nvPr>
            <p:ph type="dt" idx="11"/>
          </p:nvPr>
        </p:nvSpPr>
        <p:spPr/>
        <p:txBody>
          <a:bodyPr/>
          <a:lstStyle/>
          <a:p>
            <a:endParaRPr lang="ja-JP" altLang="en-US">
              <a:solidFill>
                <a:prstClr val="black"/>
              </a:solidFill>
            </a:endParaRPr>
          </a:p>
        </p:txBody>
      </p:sp>
      <p:sp>
        <p:nvSpPr>
          <p:cNvPr id="6" name="スライド番号プレースホルダー 5"/>
          <p:cNvSpPr>
            <a:spLocks noGrp="1"/>
          </p:cNvSpPr>
          <p:nvPr>
            <p:ph type="sldNum" sz="quarter" idx="12"/>
          </p:nvPr>
        </p:nvSpPr>
        <p:spPr/>
        <p:txBody>
          <a:bodyPr/>
          <a:lstStyle/>
          <a:p>
            <a:fld id="{CE2F61C8-56B2-432A-BF71-F30109C7CF41}" type="slidenum">
              <a:rPr lang="ja-JP" altLang="en-US" smtClean="0">
                <a:solidFill>
                  <a:prstClr val="black"/>
                </a:solidFill>
              </a:rPr>
              <a:pPr/>
              <a:t>16</a:t>
            </a:fld>
            <a:endParaRPr lang="ja-JP" altLang="en-US">
              <a:solidFill>
                <a:prstClr val="black"/>
              </a:solidFill>
            </a:endParaRPr>
          </a:p>
        </p:txBody>
      </p:sp>
    </p:spTree>
    <p:extLst>
      <p:ext uri="{BB962C8B-B14F-4D97-AF65-F5344CB8AC3E}">
        <p14:creationId xmlns:p14="http://schemas.microsoft.com/office/powerpoint/2010/main" val="4097900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328">
              <a:spcBef>
                <a:spcPts val="600"/>
              </a:spcBef>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次に、「グランドデザイン・大阪都市圏」の現在の取組みを紹介します。</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marL="171437" indent="-171437" defTabSz="914328">
              <a:spcBef>
                <a:spcPts val="600"/>
              </a:spcBef>
              <a:buFont typeface="Wingdings" panose="05000000000000000000" pitchFamily="2" charset="2"/>
              <a:buChar char="Ø"/>
              <a:defRPr/>
            </a:pPr>
            <a:r>
              <a:rPr lang="ja-JP" altLang="en-US" dirty="0">
                <a:effectLst>
                  <a:glow rad="127000">
                    <a:schemeClr val="bg1">
                      <a:alpha val="80000"/>
                    </a:schemeClr>
                  </a:glow>
                </a:effectLst>
                <a:latin typeface="Meiryo UI" panose="020B0604030504040204" pitchFamily="50" charset="-128"/>
                <a:ea typeface="Meiryo UI" panose="020B0604030504040204" pitchFamily="50" charset="-128"/>
                <a:cs typeface="Meiryo UI" panose="020B0604030504040204" pitchFamily="50" charset="-128"/>
              </a:rPr>
              <a:t>現在先行的に取組みが進んでいるものとしまして、</a:t>
            </a:r>
            <a:r>
              <a:rPr lang="en-US" altLang="ja-JP" dirty="0">
                <a:effectLst>
                  <a:glow rad="127000">
                    <a:schemeClr val="bg1">
                      <a:alpha val="80000"/>
                    </a:schemeClr>
                  </a:glow>
                </a:effectLst>
                <a:latin typeface="Meiryo UI" panose="020B0604030504040204" pitchFamily="50" charset="-128"/>
                <a:ea typeface="Meiryo UI" panose="020B0604030504040204" pitchFamily="50" charset="-128"/>
                <a:cs typeface="Meiryo UI" panose="020B0604030504040204" pitchFamily="50" charset="-128"/>
              </a:rPr>
              <a:t>【</a:t>
            </a:r>
            <a:r>
              <a:rPr lang="ja-JP" altLang="en-US" b="1" dirty="0">
                <a:effectLst>
                  <a:glow rad="127000">
                    <a:schemeClr val="bg1">
                      <a:alpha val="80000"/>
                    </a:schemeClr>
                  </a:glow>
                </a:effectLst>
                <a:latin typeface="Meiryo UI" panose="020B0604030504040204" pitchFamily="50" charset="-128"/>
                <a:ea typeface="Meiryo UI" panose="020B0604030504040204" pitchFamily="50" charset="-128"/>
                <a:cs typeface="Meiryo UI" panose="020B0604030504040204" pitchFamily="50" charset="-128"/>
              </a:rPr>
              <a:t>自然／歴史・文化</a:t>
            </a:r>
            <a:r>
              <a:rPr lang="en-US" altLang="ja-JP" b="1" dirty="0">
                <a:effectLst>
                  <a:glow rad="127000">
                    <a:schemeClr val="bg1">
                      <a:alpha val="80000"/>
                    </a:schemeClr>
                  </a:glow>
                </a:effectLst>
                <a:latin typeface="Meiryo UI" panose="020B0604030504040204" pitchFamily="50" charset="-128"/>
                <a:ea typeface="Meiryo UI" panose="020B0604030504040204" pitchFamily="50" charset="-128"/>
                <a:cs typeface="Meiryo UI" panose="020B0604030504040204" pitchFamily="50" charset="-128"/>
              </a:rPr>
              <a:t>】</a:t>
            </a:r>
            <a:r>
              <a:rPr lang="ja-JP" altLang="en-US" dirty="0">
                <a:effectLst>
                  <a:glow rad="127000">
                    <a:schemeClr val="bg1">
                      <a:alpha val="80000"/>
                    </a:schemeClr>
                  </a:glow>
                </a:effectLst>
                <a:latin typeface="Meiryo UI" panose="020B0604030504040204" pitchFamily="50" charset="-128"/>
                <a:ea typeface="Meiryo UI" panose="020B0604030504040204" pitchFamily="50" charset="-128"/>
                <a:cs typeface="Meiryo UI" panose="020B0604030504040204" pitchFamily="50" charset="-128"/>
              </a:rPr>
              <a:t>を活かした</a:t>
            </a:r>
            <a:r>
              <a:rPr lang="ja-JP" altLang="en-US" b="1" dirty="0">
                <a:latin typeface="Meiryo UI" panose="020B0604030504040204" pitchFamily="50" charset="-128"/>
                <a:ea typeface="Meiryo UI" panose="020B0604030504040204" pitchFamily="50" charset="-128"/>
                <a:cs typeface="Meiryo UI" panose="020B0604030504040204" pitchFamily="50" charset="-128"/>
              </a:rPr>
              <a:t>淀川・京街道</a:t>
            </a:r>
            <a:r>
              <a:rPr lang="ja-JP" altLang="en-US" dirty="0">
                <a:latin typeface="Meiryo UI" panose="020B0604030504040204" pitchFamily="50" charset="-128"/>
                <a:ea typeface="Meiryo UI" panose="020B0604030504040204" pitchFamily="50" charset="-128"/>
                <a:cs typeface="Meiryo UI" panose="020B0604030504040204" pitchFamily="50" charset="-128"/>
              </a:rPr>
              <a:t>の取組みや、</a:t>
            </a:r>
            <a:r>
              <a:rPr lang="en-US" altLang="ja-JP" b="1" dirty="0">
                <a:effectLst>
                  <a:glow rad="127000">
                    <a:schemeClr val="bg1">
                      <a:alpha val="80000"/>
                    </a:schemeClr>
                  </a:glow>
                </a:effectLst>
                <a:latin typeface="Meiryo UI" panose="020B0604030504040204" pitchFamily="50" charset="-128"/>
                <a:ea typeface="Meiryo UI" panose="020B0604030504040204" pitchFamily="50" charset="-128"/>
                <a:cs typeface="Meiryo UI" panose="020B0604030504040204" pitchFamily="50" charset="-128"/>
              </a:rPr>
              <a:t>【</a:t>
            </a:r>
            <a:r>
              <a:rPr lang="ja-JP" altLang="en-US" b="1" dirty="0">
                <a:effectLst>
                  <a:glow rad="127000">
                    <a:schemeClr val="bg1">
                      <a:alpha val="80000"/>
                    </a:schemeClr>
                  </a:glow>
                </a:effectLst>
                <a:latin typeface="Meiryo UI" panose="020B0604030504040204" pitchFamily="50" charset="-128"/>
                <a:ea typeface="Meiryo UI" panose="020B0604030504040204" pitchFamily="50" charset="-128"/>
                <a:cs typeface="Meiryo UI" panose="020B0604030504040204" pitchFamily="50" charset="-128"/>
              </a:rPr>
              <a:t>歴史・文化</a:t>
            </a:r>
            <a:r>
              <a:rPr lang="en-US" altLang="ja-JP" b="1" dirty="0">
                <a:effectLst>
                  <a:glow rad="127000">
                    <a:schemeClr val="bg1">
                      <a:alpha val="80000"/>
                    </a:schemeClr>
                  </a:glow>
                </a:effectLst>
                <a:latin typeface="Meiryo UI" panose="020B0604030504040204" pitchFamily="50" charset="-128"/>
                <a:ea typeface="Meiryo UI" panose="020B0604030504040204" pitchFamily="50" charset="-128"/>
                <a:cs typeface="Meiryo UI" panose="020B0604030504040204" pitchFamily="50" charset="-128"/>
              </a:rPr>
              <a:t>】</a:t>
            </a:r>
            <a:r>
              <a:rPr lang="ja-JP" altLang="en-US" dirty="0">
                <a:effectLst>
                  <a:glow rad="127000">
                    <a:schemeClr val="bg1">
                      <a:alpha val="80000"/>
                    </a:schemeClr>
                  </a:glow>
                </a:effectLst>
                <a:latin typeface="Meiryo UI" panose="020B0604030504040204" pitchFamily="50" charset="-128"/>
                <a:ea typeface="Meiryo UI" panose="020B0604030504040204" pitchFamily="50" charset="-128"/>
                <a:cs typeface="Meiryo UI" panose="020B0604030504040204" pitchFamily="50" charset="-128"/>
              </a:rPr>
              <a:t>を活かした</a:t>
            </a:r>
            <a:r>
              <a:rPr lang="ja-JP" altLang="en-US" b="1" dirty="0">
                <a:latin typeface="Meiryo UI" panose="020B0604030504040204" pitchFamily="50" charset="-128"/>
                <a:ea typeface="Meiryo UI" panose="020B0604030504040204" pitchFamily="50" charset="-128"/>
                <a:cs typeface="Meiryo UI" panose="020B0604030504040204" pitchFamily="50" charset="-128"/>
              </a:rPr>
              <a:t>竹内街道</a:t>
            </a:r>
            <a:r>
              <a:rPr lang="ja-JP" altLang="en-US" dirty="0">
                <a:latin typeface="Meiryo UI" panose="020B0604030504040204" pitchFamily="50" charset="-128"/>
                <a:ea typeface="Meiryo UI" panose="020B0604030504040204" pitchFamily="50" charset="-128"/>
                <a:cs typeface="Meiryo UI" panose="020B0604030504040204" pitchFamily="50" charset="-128"/>
              </a:rPr>
              <a:t>の取組みがあります。</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marL="171437" indent="-171437" defTabSz="914328">
              <a:spcBef>
                <a:spcPts val="600"/>
              </a:spcBef>
              <a:buFont typeface="Wingdings" panose="05000000000000000000" pitchFamily="2" charset="2"/>
              <a:buChar char="Ø"/>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次に取組みを進めていこうとしている、</a:t>
            </a:r>
            <a:r>
              <a:rPr lang="en-US" altLang="ja-JP" b="1" dirty="0">
                <a:effectLst>
                  <a:glow rad="127000">
                    <a:schemeClr val="bg1">
                      <a:alpha val="80000"/>
                    </a:schemeClr>
                  </a:glow>
                </a:effectLst>
                <a:latin typeface="Meiryo UI" panose="020B0604030504040204" pitchFamily="50" charset="-128"/>
                <a:ea typeface="Meiryo UI" panose="020B0604030504040204" pitchFamily="50" charset="-128"/>
                <a:cs typeface="Meiryo UI" panose="020B0604030504040204" pitchFamily="50" charset="-128"/>
              </a:rPr>
              <a:t>【</a:t>
            </a:r>
            <a:r>
              <a:rPr lang="ja-JP" altLang="en-US" b="1" dirty="0">
                <a:effectLst>
                  <a:glow rad="127000">
                    <a:schemeClr val="bg1">
                      <a:alpha val="80000"/>
                    </a:schemeClr>
                  </a:glow>
                </a:effectLst>
                <a:latin typeface="Meiryo UI" panose="020B0604030504040204" pitchFamily="50" charset="-128"/>
                <a:ea typeface="Meiryo UI" panose="020B0604030504040204" pitchFamily="50" charset="-128"/>
                <a:cs typeface="Meiryo UI" panose="020B0604030504040204" pitchFamily="50" charset="-128"/>
              </a:rPr>
              <a:t>歴史・文化／自然</a:t>
            </a:r>
            <a:r>
              <a:rPr lang="en-US" altLang="ja-JP" b="1" dirty="0">
                <a:effectLst>
                  <a:glow rad="127000">
                    <a:schemeClr val="bg1">
                      <a:alpha val="80000"/>
                    </a:schemeClr>
                  </a:glow>
                </a:effectLst>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を活かした、</a:t>
            </a:r>
            <a:r>
              <a:rPr lang="ja-JP" altLang="en-US" b="1" dirty="0">
                <a:latin typeface="Meiryo UI" panose="020B0604030504040204" pitchFamily="50" charset="-128"/>
                <a:ea typeface="Meiryo UI" panose="020B0604030504040204" pitchFamily="50" charset="-128"/>
                <a:cs typeface="Meiryo UI" panose="020B0604030504040204" pitchFamily="50" charset="-128"/>
              </a:rPr>
              <a:t>能勢街道</a:t>
            </a:r>
            <a:r>
              <a:rPr lang="ja-JP" altLang="en-US" dirty="0">
                <a:latin typeface="Meiryo UI" panose="020B0604030504040204" pitchFamily="50" charset="-128"/>
                <a:ea typeface="Meiryo UI" panose="020B0604030504040204" pitchFamily="50" charset="-128"/>
                <a:cs typeface="Meiryo UI" panose="020B0604030504040204" pitchFamily="50" charset="-128"/>
              </a:rPr>
              <a:t>の歴史街道の新たな楽しみ方の実現、</a:t>
            </a:r>
            <a:r>
              <a:rPr lang="en-US" altLang="ja-JP" b="1" dirty="0">
                <a:effectLst>
                  <a:glow rad="127000">
                    <a:schemeClr val="bg1">
                      <a:alpha val="80000"/>
                    </a:schemeClr>
                  </a:glow>
                </a:effectLst>
                <a:latin typeface="Meiryo UI" panose="020B0604030504040204" pitchFamily="50" charset="-128"/>
                <a:ea typeface="Meiryo UI" panose="020B0604030504040204" pitchFamily="50" charset="-128"/>
                <a:cs typeface="Meiryo UI" panose="020B0604030504040204" pitchFamily="50" charset="-128"/>
              </a:rPr>
              <a:t>【</a:t>
            </a:r>
            <a:r>
              <a:rPr lang="ja-JP" altLang="en-US" b="1" dirty="0">
                <a:effectLst>
                  <a:glow rad="127000">
                    <a:schemeClr val="bg1">
                      <a:alpha val="80000"/>
                    </a:schemeClr>
                  </a:glow>
                </a:effectLst>
                <a:latin typeface="Meiryo UI" panose="020B0604030504040204" pitchFamily="50" charset="-128"/>
                <a:ea typeface="Meiryo UI" panose="020B0604030504040204" pitchFamily="50" charset="-128"/>
                <a:cs typeface="Meiryo UI" panose="020B0604030504040204" pitchFamily="50" charset="-128"/>
              </a:rPr>
              <a:t>産業／学術・研究</a:t>
            </a:r>
            <a:r>
              <a:rPr lang="en-US" altLang="ja-JP" b="1" dirty="0">
                <a:effectLst>
                  <a:glow rad="127000">
                    <a:schemeClr val="bg1">
                      <a:alpha val="80000"/>
                    </a:schemeClr>
                  </a:glow>
                </a:effectLst>
                <a:latin typeface="Meiryo UI" panose="020B0604030504040204" pitchFamily="50" charset="-128"/>
                <a:ea typeface="Meiryo UI" panose="020B0604030504040204" pitchFamily="50" charset="-128"/>
                <a:cs typeface="Meiryo UI" panose="020B0604030504040204" pitchFamily="50" charset="-128"/>
              </a:rPr>
              <a:t>】</a:t>
            </a:r>
            <a:r>
              <a:rPr lang="ja-JP" altLang="en-US" dirty="0">
                <a:effectLst>
                  <a:glow rad="127000">
                    <a:schemeClr val="bg1">
                      <a:alpha val="80000"/>
                    </a:schemeClr>
                  </a:glow>
                </a:effectLst>
                <a:latin typeface="Meiryo UI" panose="020B0604030504040204" pitchFamily="50" charset="-128"/>
                <a:ea typeface="Meiryo UI" panose="020B0604030504040204" pitchFamily="50" charset="-128"/>
                <a:cs typeface="Meiryo UI" panose="020B0604030504040204" pitchFamily="50" charset="-128"/>
              </a:rPr>
              <a:t>を活かした</a:t>
            </a:r>
            <a:r>
              <a:rPr lang="ja-JP" altLang="en-US" dirty="0">
                <a:latin typeface="Meiryo UI" panose="020B0604030504040204" pitchFamily="50" charset="-128"/>
                <a:ea typeface="Meiryo UI" panose="020B0604030504040204" pitchFamily="50" charset="-128"/>
                <a:cs typeface="Meiryo UI" panose="020B0604030504040204" pitchFamily="50" charset="-128"/>
              </a:rPr>
              <a:t>四條畷市総合公園を核とした産学官連携による研究開発型企業の誘致、</a:t>
            </a:r>
            <a:r>
              <a:rPr lang="en-US" altLang="ja-JP" b="1" dirty="0">
                <a:effectLst>
                  <a:glow rad="127000">
                    <a:schemeClr val="bg1">
                      <a:alpha val="80000"/>
                    </a:schemeClr>
                  </a:glow>
                </a:effectLst>
                <a:latin typeface="Meiryo UI" panose="020B0604030504040204" pitchFamily="50" charset="-128"/>
                <a:ea typeface="Meiryo UI" panose="020B0604030504040204" pitchFamily="50" charset="-128"/>
                <a:cs typeface="Meiryo UI" panose="020B0604030504040204" pitchFamily="50" charset="-128"/>
              </a:rPr>
              <a:t>【</a:t>
            </a:r>
            <a:r>
              <a:rPr lang="ja-JP" altLang="en-US" b="1" dirty="0">
                <a:effectLst>
                  <a:glow rad="127000">
                    <a:schemeClr val="bg1">
                      <a:alpha val="80000"/>
                    </a:schemeClr>
                  </a:glow>
                </a:effectLst>
                <a:latin typeface="Meiryo UI" panose="020B0604030504040204" pitchFamily="50" charset="-128"/>
                <a:ea typeface="Meiryo UI" panose="020B0604030504040204" pitchFamily="50" charset="-128"/>
                <a:cs typeface="Meiryo UI" panose="020B0604030504040204" pitchFamily="50" charset="-128"/>
              </a:rPr>
              <a:t>自然</a:t>
            </a:r>
            <a:r>
              <a:rPr lang="en-US" altLang="ja-JP" b="1" dirty="0">
                <a:effectLst>
                  <a:glow rad="127000">
                    <a:schemeClr val="bg1">
                      <a:alpha val="80000"/>
                    </a:schemeClr>
                  </a:glow>
                </a:effectLst>
                <a:latin typeface="Meiryo UI" panose="020B0604030504040204" pitchFamily="50" charset="-128"/>
                <a:ea typeface="Meiryo UI" panose="020B0604030504040204" pitchFamily="50" charset="-128"/>
                <a:cs typeface="Meiryo UI" panose="020B0604030504040204" pitchFamily="50" charset="-128"/>
              </a:rPr>
              <a:t>】</a:t>
            </a:r>
            <a:r>
              <a:rPr lang="ja-JP" altLang="en-US" dirty="0">
                <a:effectLst>
                  <a:glow rad="127000">
                    <a:schemeClr val="bg1">
                      <a:alpha val="80000"/>
                    </a:schemeClr>
                  </a:glow>
                </a:effectLst>
                <a:latin typeface="Meiryo UI" panose="020B0604030504040204" pitchFamily="50" charset="-128"/>
                <a:ea typeface="Meiryo UI" panose="020B0604030504040204" pitchFamily="50" charset="-128"/>
                <a:cs typeface="Meiryo UI" panose="020B0604030504040204" pitchFamily="50" charset="-128"/>
              </a:rPr>
              <a:t>を活かした</a:t>
            </a:r>
            <a:r>
              <a:rPr lang="ja-JP" altLang="en-US" b="1" dirty="0">
                <a:latin typeface="Meiryo UI" panose="020B0604030504040204" pitchFamily="50" charset="-128"/>
                <a:ea typeface="Meiryo UI" panose="020B0604030504040204" pitchFamily="50" charset="-128"/>
                <a:cs typeface="Meiryo UI" panose="020B0604030504040204" pitchFamily="50" charset="-128"/>
              </a:rPr>
              <a:t>生駒山系</a:t>
            </a:r>
            <a:r>
              <a:rPr lang="ja-JP" altLang="en-US" dirty="0">
                <a:latin typeface="Meiryo UI" panose="020B0604030504040204" pitchFamily="50" charset="-128"/>
                <a:ea typeface="Meiryo UI" panose="020B0604030504040204" pitchFamily="50" charset="-128"/>
                <a:cs typeface="Meiryo UI" panose="020B0604030504040204" pitchFamily="50" charset="-128"/>
              </a:rPr>
              <a:t>周辺の歴史・文化を府県を超えた連携などがあります。</a:t>
            </a:r>
          </a:p>
        </p:txBody>
      </p:sp>
      <p:sp>
        <p:nvSpPr>
          <p:cNvPr id="4" name="スライド番号プレースホルダー 3"/>
          <p:cNvSpPr>
            <a:spLocks noGrp="1"/>
          </p:cNvSpPr>
          <p:nvPr>
            <p:ph type="sldNum" sz="quarter" idx="10"/>
          </p:nvPr>
        </p:nvSpPr>
        <p:spPr/>
        <p:txBody>
          <a:bodyPr/>
          <a:lstStyle/>
          <a:p>
            <a:fld id="{6C11C00D-D227-4832-87AF-C49A2253DBF9}" type="slidenum">
              <a:rPr kumimoji="1" lang="ja-JP" altLang="en-US" smtClean="0"/>
              <a:t>17</a:t>
            </a:fld>
            <a:endParaRPr kumimoji="1" lang="ja-JP" altLang="en-US"/>
          </a:p>
        </p:txBody>
      </p:sp>
    </p:spTree>
    <p:extLst>
      <p:ext uri="{BB962C8B-B14F-4D97-AF65-F5344CB8AC3E}">
        <p14:creationId xmlns:p14="http://schemas.microsoft.com/office/powerpoint/2010/main" val="33942804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endParaRPr lang="ja-JP" altLang="en-US">
              <a:solidFill>
                <a:prstClr val="black"/>
              </a:solidFill>
            </a:endParaRPr>
          </a:p>
        </p:txBody>
      </p:sp>
      <p:sp>
        <p:nvSpPr>
          <p:cNvPr id="5" name="日付プレースホルダー 4"/>
          <p:cNvSpPr>
            <a:spLocks noGrp="1"/>
          </p:cNvSpPr>
          <p:nvPr>
            <p:ph type="dt" idx="11"/>
          </p:nvPr>
        </p:nvSpPr>
        <p:spPr/>
        <p:txBody>
          <a:bodyPr/>
          <a:lstStyle/>
          <a:p>
            <a:endParaRPr lang="ja-JP" altLang="en-US">
              <a:solidFill>
                <a:prstClr val="black"/>
              </a:solidFill>
            </a:endParaRPr>
          </a:p>
        </p:txBody>
      </p:sp>
      <p:sp>
        <p:nvSpPr>
          <p:cNvPr id="6" name="スライド番号プレースホルダー 5"/>
          <p:cNvSpPr>
            <a:spLocks noGrp="1"/>
          </p:cNvSpPr>
          <p:nvPr>
            <p:ph type="sldNum" sz="quarter" idx="12"/>
          </p:nvPr>
        </p:nvSpPr>
        <p:spPr/>
        <p:txBody>
          <a:bodyPr/>
          <a:lstStyle/>
          <a:p>
            <a:fld id="{CE2F61C8-56B2-432A-BF71-F30109C7CF41}" type="slidenum">
              <a:rPr lang="ja-JP" altLang="en-US" smtClean="0">
                <a:solidFill>
                  <a:prstClr val="black"/>
                </a:solidFill>
              </a:rPr>
              <a:pPr/>
              <a:t>18</a:t>
            </a:fld>
            <a:endParaRPr lang="ja-JP" altLang="en-US">
              <a:solidFill>
                <a:prstClr val="black"/>
              </a:solidFill>
            </a:endParaRPr>
          </a:p>
        </p:txBody>
      </p:sp>
    </p:spTree>
    <p:extLst>
      <p:ext uri="{BB962C8B-B14F-4D97-AF65-F5344CB8AC3E}">
        <p14:creationId xmlns:p14="http://schemas.microsoft.com/office/powerpoint/2010/main" val="4097900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endParaRPr lang="ja-JP" altLang="en-US">
              <a:solidFill>
                <a:prstClr val="black"/>
              </a:solidFill>
            </a:endParaRPr>
          </a:p>
        </p:txBody>
      </p:sp>
      <p:sp>
        <p:nvSpPr>
          <p:cNvPr id="5" name="日付プレースホルダー 4"/>
          <p:cNvSpPr>
            <a:spLocks noGrp="1"/>
          </p:cNvSpPr>
          <p:nvPr>
            <p:ph type="dt" idx="11"/>
          </p:nvPr>
        </p:nvSpPr>
        <p:spPr/>
        <p:txBody>
          <a:bodyPr/>
          <a:lstStyle/>
          <a:p>
            <a:endParaRPr lang="ja-JP" altLang="en-US">
              <a:solidFill>
                <a:prstClr val="black"/>
              </a:solidFill>
            </a:endParaRPr>
          </a:p>
        </p:txBody>
      </p:sp>
      <p:sp>
        <p:nvSpPr>
          <p:cNvPr id="6" name="スライド番号プレースホルダー 5"/>
          <p:cNvSpPr>
            <a:spLocks noGrp="1"/>
          </p:cNvSpPr>
          <p:nvPr>
            <p:ph type="sldNum" sz="quarter" idx="12"/>
          </p:nvPr>
        </p:nvSpPr>
        <p:spPr/>
        <p:txBody>
          <a:bodyPr/>
          <a:lstStyle/>
          <a:p>
            <a:fld id="{CE2F61C8-56B2-432A-BF71-F30109C7CF41}" type="slidenum">
              <a:rPr lang="ja-JP" altLang="en-US" smtClean="0">
                <a:solidFill>
                  <a:prstClr val="black"/>
                </a:solidFill>
              </a:rPr>
              <a:pPr/>
              <a:t>19</a:t>
            </a:fld>
            <a:endParaRPr lang="ja-JP" altLang="en-US">
              <a:solidFill>
                <a:prstClr val="black"/>
              </a:solidFill>
            </a:endParaRPr>
          </a:p>
        </p:txBody>
      </p:sp>
    </p:spTree>
    <p:extLst>
      <p:ext uri="{BB962C8B-B14F-4D97-AF65-F5344CB8AC3E}">
        <p14:creationId xmlns:p14="http://schemas.microsoft.com/office/powerpoint/2010/main" val="4097900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20</a:t>
            </a:fld>
            <a:endParaRPr kumimoji="1" lang="ja-JP" altLang="en-US"/>
          </a:p>
        </p:txBody>
      </p:sp>
    </p:spTree>
    <p:extLst>
      <p:ext uri="{BB962C8B-B14F-4D97-AF65-F5344CB8AC3E}">
        <p14:creationId xmlns:p14="http://schemas.microsoft.com/office/powerpoint/2010/main" val="37238617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21</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22</a:t>
            </a:fld>
            <a:endParaRPr kumimoji="1" lang="ja-JP" altLang="en-US"/>
          </a:p>
        </p:txBody>
      </p:sp>
    </p:spTree>
    <p:extLst>
      <p:ext uri="{BB962C8B-B14F-4D97-AF65-F5344CB8AC3E}">
        <p14:creationId xmlns:p14="http://schemas.microsoft.com/office/powerpoint/2010/main" val="3084151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4</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23</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7575" y="746125"/>
            <a:ext cx="4972050" cy="3729038"/>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25</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27</a:t>
            </a:fld>
            <a:endParaRPr kumimoji="1" lang="ja-JP" altLang="en-US"/>
          </a:p>
        </p:txBody>
      </p:sp>
    </p:spTree>
    <p:extLst>
      <p:ext uri="{BB962C8B-B14F-4D97-AF65-F5344CB8AC3E}">
        <p14:creationId xmlns:p14="http://schemas.microsoft.com/office/powerpoint/2010/main" val="25967058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28</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29</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30</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31</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32</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33</a:t>
            </a:fld>
            <a:endParaRPr kumimoji="1" lang="ja-JP" altLang="en-US"/>
          </a:p>
        </p:txBody>
      </p:sp>
    </p:spTree>
    <p:extLst>
      <p:ext uri="{BB962C8B-B14F-4D97-AF65-F5344CB8AC3E}">
        <p14:creationId xmlns:p14="http://schemas.microsoft.com/office/powerpoint/2010/main" val="20068162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34</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5</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35</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36</a:t>
            </a:fld>
            <a:endParaRPr kumimoji="1" lang="ja-JP" altLang="en-US"/>
          </a:p>
        </p:txBody>
      </p:sp>
    </p:spTree>
    <p:extLst>
      <p:ext uri="{BB962C8B-B14F-4D97-AF65-F5344CB8AC3E}">
        <p14:creationId xmlns:p14="http://schemas.microsoft.com/office/powerpoint/2010/main" val="585027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37</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38</a:t>
            </a:fld>
            <a:endParaRPr kumimoji="1" lang="ja-JP" altLang="en-US"/>
          </a:p>
        </p:txBody>
      </p:sp>
    </p:spTree>
    <p:extLst>
      <p:ext uri="{BB962C8B-B14F-4D97-AF65-F5344CB8AC3E}">
        <p14:creationId xmlns:p14="http://schemas.microsoft.com/office/powerpoint/2010/main" val="29269799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39</a:t>
            </a:fld>
            <a:endParaRPr kumimoji="1" lang="ja-JP" altLang="en-US"/>
          </a:p>
        </p:txBody>
      </p:sp>
    </p:spTree>
    <p:extLst>
      <p:ext uri="{BB962C8B-B14F-4D97-AF65-F5344CB8AC3E}">
        <p14:creationId xmlns:p14="http://schemas.microsoft.com/office/powerpoint/2010/main" val="22066317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40</a:t>
            </a:fld>
            <a:endParaRPr kumimoji="1" lang="ja-JP" altLang="en-US"/>
          </a:p>
        </p:txBody>
      </p:sp>
    </p:spTree>
    <p:extLst>
      <p:ext uri="{BB962C8B-B14F-4D97-AF65-F5344CB8AC3E}">
        <p14:creationId xmlns:p14="http://schemas.microsoft.com/office/powerpoint/2010/main" val="1383342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41</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lang="ja-JP" altLang="en-US" smtClean="0">
                <a:solidFill>
                  <a:prstClr val="black"/>
                </a:solidFill>
              </a:rPr>
              <a:pPr/>
              <a:t>42</a:t>
            </a:fld>
            <a:endParaRPr lang="ja-JP" altLang="en-US">
              <a:solidFill>
                <a:prstClr val="black"/>
              </a:solidFill>
            </a:endParaRPr>
          </a:p>
        </p:txBody>
      </p:sp>
    </p:spTree>
    <p:extLst>
      <p:ext uri="{BB962C8B-B14F-4D97-AF65-F5344CB8AC3E}">
        <p14:creationId xmlns:p14="http://schemas.microsoft.com/office/powerpoint/2010/main" val="12542702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43</a:t>
            </a:fld>
            <a:endParaRPr kumimoji="1" lang="ja-JP" altLang="en-US"/>
          </a:p>
        </p:txBody>
      </p:sp>
    </p:spTree>
    <p:extLst>
      <p:ext uri="{BB962C8B-B14F-4D97-AF65-F5344CB8AC3E}">
        <p14:creationId xmlns:p14="http://schemas.microsoft.com/office/powerpoint/2010/main" val="962713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44</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6</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45</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46</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47</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7</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8</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9</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10</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11</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6"/>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45" indent="0" algn="ctr">
              <a:buNone/>
              <a:defRPr>
                <a:solidFill>
                  <a:schemeClr val="tx1">
                    <a:tint val="75000"/>
                  </a:schemeClr>
                </a:solidFill>
              </a:defRPr>
            </a:lvl2pPr>
            <a:lvl3pPr marL="914290" indent="0" algn="ctr">
              <a:buNone/>
              <a:defRPr>
                <a:solidFill>
                  <a:schemeClr val="tx1">
                    <a:tint val="75000"/>
                  </a:schemeClr>
                </a:solidFill>
              </a:defRPr>
            </a:lvl3pPr>
            <a:lvl4pPr marL="1371435" indent="0" algn="ctr">
              <a:buNone/>
              <a:defRPr>
                <a:solidFill>
                  <a:schemeClr val="tx1">
                    <a:tint val="75000"/>
                  </a:schemeClr>
                </a:solidFill>
              </a:defRPr>
            </a:lvl4pPr>
            <a:lvl5pPr marL="1828581" indent="0" algn="ctr">
              <a:buNone/>
              <a:defRPr>
                <a:solidFill>
                  <a:schemeClr val="tx1">
                    <a:tint val="75000"/>
                  </a:schemeClr>
                </a:solidFill>
              </a:defRPr>
            </a:lvl5pPr>
            <a:lvl6pPr marL="2285726" indent="0" algn="ctr">
              <a:buNone/>
              <a:defRPr>
                <a:solidFill>
                  <a:schemeClr val="tx1">
                    <a:tint val="75000"/>
                  </a:schemeClr>
                </a:solidFill>
              </a:defRPr>
            </a:lvl6pPr>
            <a:lvl7pPr marL="2742871" indent="0" algn="ctr">
              <a:buNone/>
              <a:defRPr>
                <a:solidFill>
                  <a:schemeClr val="tx1">
                    <a:tint val="75000"/>
                  </a:schemeClr>
                </a:solidFill>
              </a:defRPr>
            </a:lvl7pPr>
            <a:lvl8pPr marL="3200016" indent="0" algn="ctr">
              <a:buNone/>
              <a:defRPr>
                <a:solidFill>
                  <a:schemeClr val="tx1">
                    <a:tint val="75000"/>
                  </a:schemeClr>
                </a:solidFill>
              </a:defRPr>
            </a:lvl8pPr>
            <a:lvl9pPr marL="3657161"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7910C2DA-F3EB-48DD-B289-19C30F2D23C7}" type="datetimeFigureOut">
              <a:rPr kumimoji="1" lang="ja-JP" altLang="en-US" smtClean="0"/>
              <a:t>2018/3/28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2680129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7910C2DA-F3EB-48DD-B289-19C30F2D23C7}" type="datetimeFigureOut">
              <a:rPr kumimoji="1" lang="ja-JP" altLang="en-US" smtClean="0"/>
              <a:t>2018/3/28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3587741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9"/>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9"/>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7910C2DA-F3EB-48DD-B289-19C30F2D23C7}" type="datetimeFigureOut">
              <a:rPr kumimoji="1" lang="ja-JP" altLang="en-US" smtClean="0"/>
              <a:t>2018/3/28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386652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7910C2DA-F3EB-48DD-B289-19C30F2D23C7}" type="datetimeFigureOut">
              <a:rPr kumimoji="1" lang="ja-JP" altLang="en-US" smtClean="0"/>
              <a:t>2018/3/28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3410605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1"/>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45" indent="0">
              <a:buNone/>
              <a:defRPr sz="1800">
                <a:solidFill>
                  <a:schemeClr val="tx1">
                    <a:tint val="75000"/>
                  </a:schemeClr>
                </a:solidFill>
              </a:defRPr>
            </a:lvl2pPr>
            <a:lvl3pPr marL="914290" indent="0">
              <a:buNone/>
              <a:defRPr sz="1600">
                <a:solidFill>
                  <a:schemeClr val="tx1">
                    <a:tint val="75000"/>
                  </a:schemeClr>
                </a:solidFill>
              </a:defRPr>
            </a:lvl3pPr>
            <a:lvl4pPr marL="1371435" indent="0">
              <a:buNone/>
              <a:defRPr sz="1400">
                <a:solidFill>
                  <a:schemeClr val="tx1">
                    <a:tint val="75000"/>
                  </a:schemeClr>
                </a:solidFill>
              </a:defRPr>
            </a:lvl4pPr>
            <a:lvl5pPr marL="1828581" indent="0">
              <a:buNone/>
              <a:defRPr sz="1400">
                <a:solidFill>
                  <a:schemeClr val="tx1">
                    <a:tint val="75000"/>
                  </a:schemeClr>
                </a:solidFill>
              </a:defRPr>
            </a:lvl5pPr>
            <a:lvl6pPr marL="2285726" indent="0">
              <a:buNone/>
              <a:defRPr sz="1400">
                <a:solidFill>
                  <a:schemeClr val="tx1">
                    <a:tint val="75000"/>
                  </a:schemeClr>
                </a:solidFill>
              </a:defRPr>
            </a:lvl6pPr>
            <a:lvl7pPr marL="2742871" indent="0">
              <a:buNone/>
              <a:defRPr sz="1400">
                <a:solidFill>
                  <a:schemeClr val="tx1">
                    <a:tint val="75000"/>
                  </a:schemeClr>
                </a:solidFill>
              </a:defRPr>
            </a:lvl7pPr>
            <a:lvl8pPr marL="3200016" indent="0">
              <a:buNone/>
              <a:defRPr sz="1400">
                <a:solidFill>
                  <a:schemeClr val="tx1">
                    <a:tint val="75000"/>
                  </a:schemeClr>
                </a:solidFill>
              </a:defRPr>
            </a:lvl8pPr>
            <a:lvl9pPr marL="3657161"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7910C2DA-F3EB-48DD-B289-19C30F2D23C7}" type="datetimeFigureOut">
              <a:rPr kumimoji="1" lang="ja-JP" altLang="en-US" smtClean="0"/>
              <a:t>2018/3/28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2745973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7910C2DA-F3EB-48DD-B289-19C30F2D23C7}" type="datetimeFigureOut">
              <a:rPr kumimoji="1" lang="ja-JP" altLang="en-US" smtClean="0"/>
              <a:t>2018/3/28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1981675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145" indent="0">
              <a:buNone/>
              <a:defRPr sz="2000" b="1"/>
            </a:lvl2pPr>
            <a:lvl3pPr marL="914290" indent="0">
              <a:buNone/>
              <a:defRPr sz="1800" b="1"/>
            </a:lvl3pPr>
            <a:lvl4pPr marL="1371435" indent="0">
              <a:buNone/>
              <a:defRPr sz="1600" b="1"/>
            </a:lvl4pPr>
            <a:lvl5pPr marL="1828581" indent="0">
              <a:buNone/>
              <a:defRPr sz="1600" b="1"/>
            </a:lvl5pPr>
            <a:lvl6pPr marL="2285726" indent="0">
              <a:buNone/>
              <a:defRPr sz="1600" b="1"/>
            </a:lvl6pPr>
            <a:lvl7pPr marL="2742871" indent="0">
              <a:buNone/>
              <a:defRPr sz="1600" b="1"/>
            </a:lvl7pPr>
            <a:lvl8pPr marL="3200016" indent="0">
              <a:buNone/>
              <a:defRPr sz="1600" b="1"/>
            </a:lvl8pPr>
            <a:lvl9pPr marL="3657161"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6" y="1535113"/>
            <a:ext cx="4041775" cy="639762"/>
          </a:xfrm>
        </p:spPr>
        <p:txBody>
          <a:bodyPr anchor="b"/>
          <a:lstStyle>
            <a:lvl1pPr marL="0" indent="0">
              <a:buNone/>
              <a:defRPr sz="2400" b="1"/>
            </a:lvl1pPr>
            <a:lvl2pPr marL="457145" indent="0">
              <a:buNone/>
              <a:defRPr sz="2000" b="1"/>
            </a:lvl2pPr>
            <a:lvl3pPr marL="914290" indent="0">
              <a:buNone/>
              <a:defRPr sz="1800" b="1"/>
            </a:lvl3pPr>
            <a:lvl4pPr marL="1371435" indent="0">
              <a:buNone/>
              <a:defRPr sz="1600" b="1"/>
            </a:lvl4pPr>
            <a:lvl5pPr marL="1828581" indent="0">
              <a:buNone/>
              <a:defRPr sz="1600" b="1"/>
            </a:lvl5pPr>
            <a:lvl6pPr marL="2285726" indent="0">
              <a:buNone/>
              <a:defRPr sz="1600" b="1"/>
            </a:lvl6pPr>
            <a:lvl7pPr marL="2742871" indent="0">
              <a:buNone/>
              <a:defRPr sz="1600" b="1"/>
            </a:lvl7pPr>
            <a:lvl8pPr marL="3200016" indent="0">
              <a:buNone/>
              <a:defRPr sz="1600" b="1"/>
            </a:lvl8pPr>
            <a:lvl9pPr marL="3657161"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7910C2DA-F3EB-48DD-B289-19C30F2D23C7}" type="datetimeFigureOut">
              <a:rPr kumimoji="1" lang="ja-JP" altLang="en-US" smtClean="0"/>
              <a:t>2018/3/28</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491725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7910C2DA-F3EB-48DD-B289-19C30F2D23C7}" type="datetimeFigureOut">
              <a:rPr kumimoji="1" lang="ja-JP" altLang="en-US" smtClean="0"/>
              <a:t>2018/3/28</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1497660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7910C2DA-F3EB-48DD-B289-19C30F2D23C7}" type="datetimeFigureOut">
              <a:rPr kumimoji="1" lang="ja-JP" altLang="en-US" smtClean="0"/>
              <a:t>2018/3/28</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2603439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1" y="1435101"/>
            <a:ext cx="3008313" cy="4691063"/>
          </a:xfrm>
        </p:spPr>
        <p:txBody>
          <a:bodyPr/>
          <a:lstStyle>
            <a:lvl1pPr marL="0" indent="0">
              <a:buNone/>
              <a:defRPr sz="1400"/>
            </a:lvl1pPr>
            <a:lvl2pPr marL="457145" indent="0">
              <a:buNone/>
              <a:defRPr sz="1200"/>
            </a:lvl2pPr>
            <a:lvl3pPr marL="914290" indent="0">
              <a:buNone/>
              <a:defRPr sz="1000"/>
            </a:lvl3pPr>
            <a:lvl4pPr marL="1371435" indent="0">
              <a:buNone/>
              <a:defRPr sz="900"/>
            </a:lvl4pPr>
            <a:lvl5pPr marL="1828581" indent="0">
              <a:buNone/>
              <a:defRPr sz="900"/>
            </a:lvl5pPr>
            <a:lvl6pPr marL="2285726" indent="0">
              <a:buNone/>
              <a:defRPr sz="900"/>
            </a:lvl6pPr>
            <a:lvl7pPr marL="2742871" indent="0">
              <a:buNone/>
              <a:defRPr sz="900"/>
            </a:lvl7pPr>
            <a:lvl8pPr marL="3200016" indent="0">
              <a:buNone/>
              <a:defRPr sz="900"/>
            </a:lvl8pPr>
            <a:lvl9pPr marL="3657161"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7910C2DA-F3EB-48DD-B289-19C30F2D23C7}" type="datetimeFigureOut">
              <a:rPr kumimoji="1" lang="ja-JP" altLang="en-US" smtClean="0"/>
              <a:t>2018/3/28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1868986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145" indent="0">
              <a:buNone/>
              <a:defRPr sz="2800"/>
            </a:lvl2pPr>
            <a:lvl3pPr marL="914290" indent="0">
              <a:buNone/>
              <a:defRPr sz="2400"/>
            </a:lvl3pPr>
            <a:lvl4pPr marL="1371435" indent="0">
              <a:buNone/>
              <a:defRPr sz="2000"/>
            </a:lvl4pPr>
            <a:lvl5pPr marL="1828581" indent="0">
              <a:buNone/>
              <a:defRPr sz="2000"/>
            </a:lvl5pPr>
            <a:lvl6pPr marL="2285726" indent="0">
              <a:buNone/>
              <a:defRPr sz="2000"/>
            </a:lvl6pPr>
            <a:lvl7pPr marL="2742871" indent="0">
              <a:buNone/>
              <a:defRPr sz="2000"/>
            </a:lvl7pPr>
            <a:lvl8pPr marL="3200016" indent="0">
              <a:buNone/>
              <a:defRPr sz="2000"/>
            </a:lvl8pPr>
            <a:lvl9pPr marL="3657161"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145" indent="0">
              <a:buNone/>
              <a:defRPr sz="1200"/>
            </a:lvl2pPr>
            <a:lvl3pPr marL="914290" indent="0">
              <a:buNone/>
              <a:defRPr sz="1000"/>
            </a:lvl3pPr>
            <a:lvl4pPr marL="1371435" indent="0">
              <a:buNone/>
              <a:defRPr sz="900"/>
            </a:lvl4pPr>
            <a:lvl5pPr marL="1828581" indent="0">
              <a:buNone/>
              <a:defRPr sz="900"/>
            </a:lvl5pPr>
            <a:lvl6pPr marL="2285726" indent="0">
              <a:buNone/>
              <a:defRPr sz="900"/>
            </a:lvl6pPr>
            <a:lvl7pPr marL="2742871" indent="0">
              <a:buNone/>
              <a:defRPr sz="900"/>
            </a:lvl7pPr>
            <a:lvl8pPr marL="3200016" indent="0">
              <a:buNone/>
              <a:defRPr sz="900"/>
            </a:lvl8pPr>
            <a:lvl9pPr marL="3657161"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7910C2DA-F3EB-48DD-B289-19C30F2D23C7}" type="datetimeFigureOut">
              <a:rPr kumimoji="1" lang="ja-JP" altLang="en-US" smtClean="0"/>
              <a:t>2018/3/28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2783275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29" tIns="45715" rIns="91429" bIns="45715"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1"/>
            <a:ext cx="8229600" cy="4525963"/>
          </a:xfrm>
          <a:prstGeom prst="rect">
            <a:avLst/>
          </a:prstGeom>
        </p:spPr>
        <p:txBody>
          <a:bodyPr vert="horz" lIns="91429" tIns="45715" rIns="91429" bIns="45715"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1"/>
            <a:ext cx="2133600" cy="365125"/>
          </a:xfrm>
          <a:prstGeom prst="rect">
            <a:avLst/>
          </a:prstGeom>
        </p:spPr>
        <p:txBody>
          <a:bodyPr vert="horz" lIns="91429" tIns="45715" rIns="91429" bIns="45715" rtlCol="0" anchor="ctr"/>
          <a:lstStyle>
            <a:lvl1pPr algn="l">
              <a:defRPr sz="1200">
                <a:solidFill>
                  <a:schemeClr val="tx1">
                    <a:tint val="75000"/>
                  </a:schemeClr>
                </a:solidFill>
              </a:defRPr>
            </a:lvl1pPr>
          </a:lstStyle>
          <a:p>
            <a:fld id="{7910C2DA-F3EB-48DD-B289-19C30F2D23C7}" type="datetimeFigureOut">
              <a:rPr kumimoji="1" lang="ja-JP" altLang="en-US" smtClean="0"/>
              <a:t>2018/3/28</a:t>
            </a:fld>
            <a:endParaRPr kumimoji="1" lang="ja-JP" altLang="en-US"/>
          </a:p>
        </p:txBody>
      </p:sp>
      <p:sp>
        <p:nvSpPr>
          <p:cNvPr id="5" name="フッター プレースホルダー 4"/>
          <p:cNvSpPr>
            <a:spLocks noGrp="1"/>
          </p:cNvSpPr>
          <p:nvPr>
            <p:ph type="ftr" sz="quarter" idx="3"/>
          </p:nvPr>
        </p:nvSpPr>
        <p:spPr>
          <a:xfrm>
            <a:off x="3124200" y="6356351"/>
            <a:ext cx="2895600" cy="365125"/>
          </a:xfrm>
          <a:prstGeom prst="rect">
            <a:avLst/>
          </a:prstGeom>
        </p:spPr>
        <p:txBody>
          <a:bodyPr vert="horz" lIns="91429" tIns="45715" rIns="91429" bIns="45715"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1"/>
            <a:ext cx="2133600" cy="365125"/>
          </a:xfrm>
          <a:prstGeom prst="rect">
            <a:avLst/>
          </a:prstGeom>
        </p:spPr>
        <p:txBody>
          <a:bodyPr vert="horz" lIns="91429" tIns="45715" rIns="91429" bIns="45715" rtlCol="0" anchor="ctr"/>
          <a:lstStyle>
            <a:lvl1pPr algn="r">
              <a:defRPr sz="2000">
                <a:solidFill>
                  <a:schemeClr val="tx1">
                    <a:tint val="75000"/>
                  </a:schemeClr>
                </a:solidFill>
              </a:defRPr>
            </a:lvl1pPr>
          </a:lstStyle>
          <a:p>
            <a:fld id="{EA6D242B-6A52-4C5C-AF40-54B5FB6D04E5}" type="slidenum">
              <a:rPr lang="ja-JP" altLang="en-US" smtClean="0"/>
              <a:pPr/>
              <a:t>‹#›</a:t>
            </a:fld>
            <a:endParaRPr lang="ja-JP" altLang="en-US"/>
          </a:p>
        </p:txBody>
      </p:sp>
    </p:spTree>
    <p:extLst>
      <p:ext uri="{BB962C8B-B14F-4D97-AF65-F5344CB8AC3E}">
        <p14:creationId xmlns:p14="http://schemas.microsoft.com/office/powerpoint/2010/main" val="21012862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290" rtl="0" eaLnBrk="1" latinLnBrk="0" hangingPunct="1">
        <a:spcBef>
          <a:spcPct val="0"/>
        </a:spcBef>
        <a:buNone/>
        <a:defRPr kumimoji="1" sz="4400" kern="1200">
          <a:solidFill>
            <a:schemeClr val="tx1"/>
          </a:solidFill>
          <a:latin typeface="+mj-lt"/>
          <a:ea typeface="+mj-ea"/>
          <a:cs typeface="+mj-cs"/>
        </a:defRPr>
      </a:lvl1pPr>
    </p:titleStyle>
    <p:bodyStyle>
      <a:lvl1pPr marL="342859" indent="-342859" algn="l" defTabSz="91429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861" indent="-285716" algn="l" defTabSz="91429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2863" indent="-228573" algn="l" defTabSz="91429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008" indent="-228573" algn="l" defTabSz="91429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153" indent="-228573" algn="l" defTabSz="91429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298" indent="-228573" algn="l" defTabSz="91429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443" indent="-228573" algn="l" defTabSz="91429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8589" indent="-228573" algn="l" defTabSz="91429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5734" indent="-228573" algn="l" defTabSz="91429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290" rtl="0" eaLnBrk="1" latinLnBrk="0" hangingPunct="1">
        <a:defRPr kumimoji="1" sz="1800" kern="1200">
          <a:solidFill>
            <a:schemeClr val="tx1"/>
          </a:solidFill>
          <a:latin typeface="+mn-lt"/>
          <a:ea typeface="+mn-ea"/>
          <a:cs typeface="+mn-cs"/>
        </a:defRPr>
      </a:lvl1pPr>
      <a:lvl2pPr marL="457145" algn="l" defTabSz="914290" rtl="0" eaLnBrk="1" latinLnBrk="0" hangingPunct="1">
        <a:defRPr kumimoji="1" sz="1800" kern="1200">
          <a:solidFill>
            <a:schemeClr val="tx1"/>
          </a:solidFill>
          <a:latin typeface="+mn-lt"/>
          <a:ea typeface="+mn-ea"/>
          <a:cs typeface="+mn-cs"/>
        </a:defRPr>
      </a:lvl2pPr>
      <a:lvl3pPr marL="914290" algn="l" defTabSz="914290" rtl="0" eaLnBrk="1" latinLnBrk="0" hangingPunct="1">
        <a:defRPr kumimoji="1" sz="1800" kern="1200">
          <a:solidFill>
            <a:schemeClr val="tx1"/>
          </a:solidFill>
          <a:latin typeface="+mn-lt"/>
          <a:ea typeface="+mn-ea"/>
          <a:cs typeface="+mn-cs"/>
        </a:defRPr>
      </a:lvl3pPr>
      <a:lvl4pPr marL="1371435" algn="l" defTabSz="914290" rtl="0" eaLnBrk="1" latinLnBrk="0" hangingPunct="1">
        <a:defRPr kumimoji="1" sz="1800" kern="1200">
          <a:solidFill>
            <a:schemeClr val="tx1"/>
          </a:solidFill>
          <a:latin typeface="+mn-lt"/>
          <a:ea typeface="+mn-ea"/>
          <a:cs typeface="+mn-cs"/>
        </a:defRPr>
      </a:lvl4pPr>
      <a:lvl5pPr marL="1828581" algn="l" defTabSz="914290" rtl="0" eaLnBrk="1" latinLnBrk="0" hangingPunct="1">
        <a:defRPr kumimoji="1" sz="1800" kern="1200">
          <a:solidFill>
            <a:schemeClr val="tx1"/>
          </a:solidFill>
          <a:latin typeface="+mn-lt"/>
          <a:ea typeface="+mn-ea"/>
          <a:cs typeface="+mn-cs"/>
        </a:defRPr>
      </a:lvl5pPr>
      <a:lvl6pPr marL="2285726" algn="l" defTabSz="914290" rtl="0" eaLnBrk="1" latinLnBrk="0" hangingPunct="1">
        <a:defRPr kumimoji="1" sz="1800" kern="1200">
          <a:solidFill>
            <a:schemeClr val="tx1"/>
          </a:solidFill>
          <a:latin typeface="+mn-lt"/>
          <a:ea typeface="+mn-ea"/>
          <a:cs typeface="+mn-cs"/>
        </a:defRPr>
      </a:lvl6pPr>
      <a:lvl7pPr marL="2742871" algn="l" defTabSz="914290" rtl="0" eaLnBrk="1" latinLnBrk="0" hangingPunct="1">
        <a:defRPr kumimoji="1" sz="1800" kern="1200">
          <a:solidFill>
            <a:schemeClr val="tx1"/>
          </a:solidFill>
          <a:latin typeface="+mn-lt"/>
          <a:ea typeface="+mn-ea"/>
          <a:cs typeface="+mn-cs"/>
        </a:defRPr>
      </a:lvl7pPr>
      <a:lvl8pPr marL="3200016" algn="l" defTabSz="914290" rtl="0" eaLnBrk="1" latinLnBrk="0" hangingPunct="1">
        <a:defRPr kumimoji="1" sz="1800" kern="1200">
          <a:solidFill>
            <a:schemeClr val="tx1"/>
          </a:solidFill>
          <a:latin typeface="+mn-lt"/>
          <a:ea typeface="+mn-ea"/>
          <a:cs typeface="+mn-cs"/>
        </a:defRPr>
      </a:lvl8pPr>
      <a:lvl9pPr marL="3657161" algn="l" defTabSz="91429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wmf"/><Relationship Id="rId14" Type="http://schemas.openxmlformats.org/officeDocument/2006/relationships/image" Target="../media/image18.png"/></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wmf"/><Relationship Id="rId18" Type="http://schemas.openxmlformats.org/officeDocument/2006/relationships/image" Target="../media/image32.png"/><Relationship Id="rId26" Type="http://schemas.openxmlformats.org/officeDocument/2006/relationships/image" Target="../media/image40.wmf"/><Relationship Id="rId3" Type="http://schemas.openxmlformats.org/officeDocument/2006/relationships/hyperlink" Target="http://3.bp.blogspot.com/-fxfKUmP1x1U/VSufpINzucI/AAAAAAAAs_4/YL5YhxstkY0/s800/kominka_nihonkaoku.png" TargetMode="External"/><Relationship Id="rId21" Type="http://schemas.openxmlformats.org/officeDocument/2006/relationships/image" Target="../media/image35.wmf"/><Relationship Id="rId7" Type="http://schemas.openxmlformats.org/officeDocument/2006/relationships/image" Target="../media/image22.png"/><Relationship Id="rId12" Type="http://schemas.openxmlformats.org/officeDocument/2006/relationships/image" Target="../media/image27.wmf"/><Relationship Id="rId17" Type="http://schemas.openxmlformats.org/officeDocument/2006/relationships/image" Target="../media/image31.png"/><Relationship Id="rId25" Type="http://schemas.openxmlformats.org/officeDocument/2006/relationships/image" Target="../media/image39.png"/><Relationship Id="rId2" Type="http://schemas.openxmlformats.org/officeDocument/2006/relationships/notesSlide" Target="../notesSlides/notesSlide15.xml"/><Relationship Id="rId16" Type="http://schemas.openxmlformats.org/officeDocument/2006/relationships/image" Target="../media/image30.png"/><Relationship Id="rId20" Type="http://schemas.openxmlformats.org/officeDocument/2006/relationships/image" Target="../media/image34.wmf"/><Relationship Id="rId29" Type="http://schemas.openxmlformats.org/officeDocument/2006/relationships/image" Target="../media/image43.wmf"/><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6.png"/><Relationship Id="rId24" Type="http://schemas.openxmlformats.org/officeDocument/2006/relationships/image" Target="../media/image38.png"/><Relationship Id="rId32" Type="http://schemas.openxmlformats.org/officeDocument/2006/relationships/image" Target="../media/image46.png"/><Relationship Id="rId5" Type="http://schemas.openxmlformats.org/officeDocument/2006/relationships/image" Target="../media/image20.wmf"/><Relationship Id="rId15" Type="http://schemas.openxmlformats.org/officeDocument/2006/relationships/image" Target="../media/image29.png"/><Relationship Id="rId23" Type="http://schemas.openxmlformats.org/officeDocument/2006/relationships/image" Target="../media/image37.png"/><Relationship Id="rId28" Type="http://schemas.openxmlformats.org/officeDocument/2006/relationships/image" Target="../media/image42.gif"/><Relationship Id="rId10" Type="http://schemas.openxmlformats.org/officeDocument/2006/relationships/image" Target="../media/image25.png"/><Relationship Id="rId19" Type="http://schemas.openxmlformats.org/officeDocument/2006/relationships/image" Target="../media/image33.wmf"/><Relationship Id="rId31" Type="http://schemas.openxmlformats.org/officeDocument/2006/relationships/image" Target="../media/image4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hyperlink" Target="http://www.google.co.jp/url?sa=i&amp;rct=j&amp;q=&amp;esrc=s&amp;source=images&amp;cd=&amp;cad=rja&amp;uact=8&amp;ved=0ahUKEwju3o-788fNAhXMq5QKHb7MDzgQjRwIBw&amp;url=http://www.jpnsport.go.jp/anzen/anzen_school/download/tabid/1681/Default.aspx&amp;psig=AFQjCNFIYm1UPre0-wr-zlgsqaykgdauyw&amp;ust=1467106409110465" TargetMode="External"/><Relationship Id="rId22" Type="http://schemas.openxmlformats.org/officeDocument/2006/relationships/image" Target="../media/image36.gif"/><Relationship Id="rId27" Type="http://schemas.openxmlformats.org/officeDocument/2006/relationships/image" Target="../media/image41.png"/><Relationship Id="rId30"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image" Target="../media/image60.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em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75.e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4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4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7547655" y="263578"/>
            <a:ext cx="1368152" cy="40011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sz="2000" dirty="0" smtClean="0">
                <a:solidFill>
                  <a:schemeClr val="tx1"/>
                </a:solidFill>
              </a:rPr>
              <a:t>資料１</a:t>
            </a:r>
            <a:endParaRPr kumimoji="1" lang="ja-JP" altLang="en-US" sz="2000" dirty="0">
              <a:solidFill>
                <a:schemeClr val="tx1"/>
              </a:solidFill>
            </a:endParaRPr>
          </a:p>
        </p:txBody>
      </p:sp>
      <p:sp>
        <p:nvSpPr>
          <p:cNvPr id="6" name="テキスト ボックス 5"/>
          <p:cNvSpPr txBox="1"/>
          <p:nvPr/>
        </p:nvSpPr>
        <p:spPr>
          <a:xfrm>
            <a:off x="701824" y="3043614"/>
            <a:ext cx="7740353" cy="770774"/>
          </a:xfrm>
          <a:prstGeom prst="rect">
            <a:avLst/>
          </a:prstGeom>
          <a:solidFill>
            <a:schemeClr val="accent1">
              <a:lumMod val="40000"/>
              <a:lumOff val="60000"/>
            </a:schemeClr>
          </a:solidFill>
          <a:effectLst>
            <a:outerShdw blurRad="50800" dist="38100" dir="2700000" sx="101000" sy="101000" algn="tl" rotWithShape="0">
              <a:prstClr val="black">
                <a:alpha val="56000"/>
              </a:prstClr>
            </a:outerShdw>
          </a:effectLst>
        </p:spPr>
        <p:txBody>
          <a:bodyPr wrap="square" bIns="108000" rtlCol="0" anchor="ctr" anchorCtr="0">
            <a:spAutoFit/>
          </a:bodyPr>
          <a:lstStyle/>
          <a:p>
            <a:pPr algn="ctr"/>
            <a:r>
              <a:rPr kumimoji="1" lang="ja-JP" altLang="en-US" sz="4000" spc="300" dirty="0" smtClean="0">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住まうビジョン・大阪</a:t>
            </a:r>
            <a:r>
              <a:rPr lang="ja-JP" altLang="en-US" sz="4000" spc="300" dirty="0" smtClean="0">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の進捗状況</a:t>
            </a:r>
            <a:endParaRPr kumimoji="1" lang="ja-JP" altLang="en-US" sz="4000" spc="300" dirty="0">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endParaRPr>
          </a:p>
        </p:txBody>
      </p:sp>
      <p:sp>
        <p:nvSpPr>
          <p:cNvPr id="8" name="Rectangle 1"/>
          <p:cNvSpPr>
            <a:spLocks noChangeArrowheads="1"/>
          </p:cNvSpPr>
          <p:nvPr/>
        </p:nvSpPr>
        <p:spPr bwMode="auto">
          <a:xfrm>
            <a:off x="1547664" y="5517232"/>
            <a:ext cx="6048672" cy="792088"/>
          </a:xfrm>
          <a:prstGeom prst="rect">
            <a:avLst/>
          </a:prstGeom>
          <a:noFill/>
          <a:ln>
            <a:noFill/>
          </a:ln>
          <a:effectLs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lnSpc>
                <a:spcPct val="150000"/>
              </a:lnSpc>
            </a:pPr>
            <a:r>
              <a:rPr lang="ja-JP" altLang="en-US" sz="16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6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6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6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23</a:t>
            </a:r>
            <a:r>
              <a:rPr lang="ja-JP" altLang="en-US" sz="16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日</a:t>
            </a:r>
            <a:endParaRPr lang="en-US" altLang="ja-JP" sz="16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ctr" eaLnBrk="1" hangingPunct="1">
              <a:lnSpc>
                <a:spcPct val="150000"/>
              </a:lnSpc>
            </a:pPr>
            <a:r>
              <a:rPr lang="ja-JP" altLang="en-US" sz="16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第</a:t>
            </a:r>
            <a:r>
              <a:rPr lang="en-US" altLang="ja-JP" sz="16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41</a:t>
            </a:r>
            <a:r>
              <a:rPr lang="ja-JP" altLang="en-US" sz="16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回大阪府住宅まちづくり審議会　資料</a:t>
            </a:r>
            <a:endParaRPr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701823" y="3032956"/>
            <a:ext cx="7740353"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35141426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ChangeArrowheads="1"/>
          </p:cNvSpPr>
          <p:nvPr/>
        </p:nvSpPr>
        <p:spPr bwMode="auto">
          <a:xfrm>
            <a:off x="0" y="1"/>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３</a:t>
            </a:r>
            <a:r>
              <a:rPr lang="ja-JP" altLang="en-US" sz="2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．環境</a:t>
            </a:r>
            <a:r>
              <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にやさしく快適にくらすことができる住まいと</a:t>
            </a:r>
            <a:r>
              <a:rPr lang="ja-JP" altLang="en-US" sz="2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都市</a:t>
            </a:r>
            <a:endPar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4"/>
          <p:cNvSpPr txBox="1"/>
          <p:nvPr/>
        </p:nvSpPr>
        <p:spPr>
          <a:xfrm>
            <a:off x="179512" y="692696"/>
            <a:ext cx="8794993" cy="4968552"/>
          </a:xfrm>
          <a:prstGeom prst="roundRect">
            <a:avLst>
              <a:gd name="adj" fmla="val 3755"/>
            </a:avLst>
          </a:prstGeom>
          <a:solidFill>
            <a:schemeClr val="accent5">
              <a:lumMod val="20000"/>
              <a:lumOff val="80000"/>
            </a:schemeClr>
          </a:solidFill>
          <a:ln w="15875">
            <a:noFill/>
          </a:ln>
        </p:spPr>
        <p:style>
          <a:lnRef idx="2">
            <a:schemeClr val="dk1"/>
          </a:lnRef>
          <a:fillRef idx="1">
            <a:schemeClr val="lt1"/>
          </a:fillRef>
          <a:effectRef idx="0">
            <a:schemeClr val="dk1"/>
          </a:effectRef>
          <a:fontRef idx="minor">
            <a:schemeClr val="dk1"/>
          </a:fontRef>
        </p:style>
        <p:txBody>
          <a:bodyPr wrap="square" lIns="36000" tIns="36000" rIns="36000" bIns="0" rtlCol="0" anchor="t" anchorCtr="0">
            <a:noAutofit/>
          </a:bodyPr>
          <a:lstStyle/>
          <a:p>
            <a:pPr marL="180975" indent="-180975">
              <a:lnSpc>
                <a:spcPct val="150000"/>
              </a:lnSpc>
            </a:pPr>
            <a:endParaRPr lang="en-US" altLang="ja-JP" sz="600" b="1"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50000"/>
              </a:lnSpc>
            </a:pP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快適性の高い都市の形成</a:t>
            </a:r>
          </a:p>
          <a:p>
            <a:pPr marL="180975" indent="-180975">
              <a:lnSpc>
                <a:spcPct val="150000"/>
              </a:lnSpc>
            </a:pPr>
            <a:endParaRPr lang="ja-JP" altLang="en-US" b="1"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50000"/>
              </a:lnSpc>
            </a:pPr>
            <a:endParaRPr lang="ja-JP" altLang="en-US" b="1"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50000"/>
              </a:lnSpc>
            </a:pP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環境にやさしく快適な住宅・建築物の普及</a:t>
            </a:r>
          </a:p>
          <a:p>
            <a:pPr marL="180975" indent="-180975">
              <a:lnSpc>
                <a:spcPct val="150000"/>
              </a:lnSpc>
            </a:pPr>
            <a:endParaRPr lang="ja-JP" altLang="en-US" b="1"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50000"/>
              </a:lnSpc>
            </a:pPr>
            <a:endParaRPr lang="ja-JP" altLang="en-US" b="1"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50000"/>
              </a:lnSpc>
            </a:pP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環境と調和したライフスタイルの普及</a:t>
            </a:r>
          </a:p>
        </p:txBody>
      </p:sp>
      <p:sp>
        <p:nvSpPr>
          <p:cNvPr id="9" name="テキスト ボックス 8"/>
          <p:cNvSpPr txBox="1"/>
          <p:nvPr/>
        </p:nvSpPr>
        <p:spPr>
          <a:xfrm>
            <a:off x="442065" y="1340768"/>
            <a:ext cx="4134943" cy="720080"/>
          </a:xfrm>
          <a:prstGeom prst="rect">
            <a:avLst/>
          </a:prstGeom>
          <a:solidFill>
            <a:schemeClr val="bg1"/>
          </a:solidFill>
          <a:ln w="3175">
            <a:solidFill>
              <a:schemeClr val="tx2"/>
            </a:solidFill>
            <a:prstDash val="dash"/>
          </a:ln>
        </p:spPr>
        <p:txBody>
          <a:bodyPr wrap="square" lIns="36000" tIns="0" rIns="36000" bIns="0" rtlCol="0" anchor="t" anchorCtr="0">
            <a:noAutofit/>
          </a:bodyPr>
          <a:lstStyle/>
          <a:p>
            <a:pPr marL="177800" indent="-95250">
              <a:lnSpc>
                <a:spcPct val="1300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・みどりのネットワークの形成</a:t>
            </a:r>
          </a:p>
          <a:p>
            <a:pPr marL="177800" indent="-95250">
              <a:lnSpc>
                <a:spcPct val="1300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・エネルギーの地産地消の促進</a:t>
            </a:r>
          </a:p>
        </p:txBody>
      </p:sp>
      <p:sp>
        <p:nvSpPr>
          <p:cNvPr id="12" name="テキスト ボックス 11"/>
          <p:cNvSpPr txBox="1"/>
          <p:nvPr/>
        </p:nvSpPr>
        <p:spPr>
          <a:xfrm>
            <a:off x="442065" y="2587918"/>
            <a:ext cx="4134943" cy="769074"/>
          </a:xfrm>
          <a:prstGeom prst="rect">
            <a:avLst/>
          </a:prstGeom>
          <a:solidFill>
            <a:schemeClr val="bg1"/>
          </a:solidFill>
          <a:ln w="3175">
            <a:solidFill>
              <a:schemeClr val="tx2"/>
            </a:solidFill>
            <a:prstDash val="dash"/>
          </a:ln>
        </p:spPr>
        <p:txBody>
          <a:bodyPr wrap="square" lIns="36000" tIns="36000" rIns="36000" bIns="36000" rtlCol="0" anchor="t" anchorCtr="0">
            <a:noAutofit/>
          </a:bodyPr>
          <a:lstStyle/>
          <a:p>
            <a:pPr marL="177800" indent="-95250">
              <a:lnSpc>
                <a:spcPct val="1300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・住宅・建築物の省エネルギー化等の推進</a:t>
            </a:r>
          </a:p>
          <a:p>
            <a:pPr marL="177800" indent="-95250">
              <a:lnSpc>
                <a:spcPct val="1300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・地域産材等木材利用の促進</a:t>
            </a:r>
          </a:p>
        </p:txBody>
      </p:sp>
      <p:sp>
        <p:nvSpPr>
          <p:cNvPr id="13" name="テキスト ボックス 12"/>
          <p:cNvSpPr txBox="1"/>
          <p:nvPr/>
        </p:nvSpPr>
        <p:spPr>
          <a:xfrm>
            <a:off x="444112" y="3861048"/>
            <a:ext cx="4134943" cy="648072"/>
          </a:xfrm>
          <a:prstGeom prst="rect">
            <a:avLst/>
          </a:prstGeom>
          <a:solidFill>
            <a:schemeClr val="bg1"/>
          </a:solidFill>
          <a:ln w="3175">
            <a:solidFill>
              <a:schemeClr val="tx2"/>
            </a:solidFill>
            <a:prstDash val="dash"/>
          </a:ln>
        </p:spPr>
        <p:txBody>
          <a:bodyPr wrap="square" lIns="50400" tIns="50400" rIns="50400" bIns="50400" rtlCol="0" anchor="t" anchorCtr="0">
            <a:noAutofit/>
          </a:bodyPr>
          <a:lstStyle/>
          <a:p>
            <a:pPr marL="177800" indent="-95250">
              <a:lnSpc>
                <a:spcPct val="130000"/>
              </a:lnSpc>
              <a:spcBef>
                <a:spcPts val="280"/>
              </a:spcBef>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・快適で利便性が高く、魅力あるくらし方の情報発信</a:t>
            </a:r>
          </a:p>
        </p:txBody>
      </p:sp>
      <p:pic>
        <p:nvPicPr>
          <p:cNvPr id="10" name="図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0883" y="3611723"/>
            <a:ext cx="2880000" cy="1935287"/>
          </a:xfrm>
          <a:prstGeom prst="roundRect">
            <a:avLst>
              <a:gd name="adj" fmla="val 8594"/>
            </a:avLst>
          </a:prstGeom>
          <a:solidFill>
            <a:srgbClr val="FFFFFF">
              <a:shade val="85000"/>
            </a:srgbClr>
          </a:solidFill>
          <a:ln>
            <a:noFill/>
          </a:ln>
          <a:effectLst/>
        </p:spPr>
      </p:pic>
      <p:grpSp>
        <p:nvGrpSpPr>
          <p:cNvPr id="17" name="グループ化 16"/>
          <p:cNvGrpSpPr/>
          <p:nvPr/>
        </p:nvGrpSpPr>
        <p:grpSpPr>
          <a:xfrm>
            <a:off x="5049286" y="1484784"/>
            <a:ext cx="3843194" cy="2016224"/>
            <a:chOff x="6422013" y="4098314"/>
            <a:chExt cx="3348000" cy="1440000"/>
          </a:xfrm>
        </p:grpSpPr>
        <p:sp>
          <p:nvSpPr>
            <p:cNvPr id="18" name="角丸四角形 17"/>
            <p:cNvSpPr/>
            <p:nvPr/>
          </p:nvSpPr>
          <p:spPr>
            <a:xfrm>
              <a:off x="6422013" y="4098314"/>
              <a:ext cx="3348000" cy="1440000"/>
            </a:xfrm>
            <a:prstGeom prst="roundRect">
              <a:avLst>
                <a:gd name="adj" fmla="val 9353"/>
              </a:avLst>
            </a:prstGeom>
            <a:solidFill>
              <a:schemeClr val="accent6">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a:p>
          </p:txBody>
        </p:sp>
        <p:sp>
          <p:nvSpPr>
            <p:cNvPr id="19" name="テキスト ボックス 18"/>
            <p:cNvSpPr txBox="1"/>
            <p:nvPr/>
          </p:nvSpPr>
          <p:spPr>
            <a:xfrm>
              <a:off x="6444208" y="4116314"/>
              <a:ext cx="3276000" cy="1404000"/>
            </a:xfrm>
            <a:prstGeom prst="rect">
              <a:avLst/>
            </a:prstGeom>
            <a:noFill/>
            <a:ln w="15875">
              <a:noFill/>
            </a:ln>
          </p:spPr>
          <p:style>
            <a:lnRef idx="2">
              <a:schemeClr val="dk1"/>
            </a:lnRef>
            <a:fillRef idx="1">
              <a:schemeClr val="lt1"/>
            </a:fillRef>
            <a:effectRef idx="0">
              <a:schemeClr val="dk1"/>
            </a:effectRef>
            <a:fontRef idx="minor">
              <a:schemeClr val="dk1"/>
            </a:fontRef>
          </p:style>
          <p:txBody>
            <a:bodyPr wrap="square" lIns="36000" tIns="0" rIns="36000" bIns="0" rtlCol="0" anchor="t" anchorCtr="0">
              <a:noAutofit/>
            </a:bodyPr>
            <a:lstStyle/>
            <a:p>
              <a:pPr marL="92075" indent="-92075"/>
              <a:r>
                <a:rPr lang="ja-JP" altLang="en-US" sz="1200" b="1" dirty="0" smtClean="0">
                  <a:latin typeface="HG丸ｺﾞｼｯｸM-PRO" panose="020F0600000000000000" pitchFamily="50" charset="-128"/>
                  <a:ea typeface="HG丸ｺﾞｼｯｸM-PRO" panose="020F0600000000000000" pitchFamily="50" charset="-128"/>
                </a:rPr>
                <a:t>○大阪にみどりがあると感じる府民の割合</a:t>
              </a:r>
              <a:endParaRPr lang="en-US" altLang="ja-JP" sz="1200" b="1" dirty="0" smtClean="0">
                <a:latin typeface="HG丸ｺﾞｼｯｸM-PRO" panose="020F0600000000000000" pitchFamily="50" charset="-128"/>
                <a:ea typeface="HG丸ｺﾞｼｯｸM-PRO" panose="020F0600000000000000" pitchFamily="50" charset="-128"/>
              </a:endParaRPr>
            </a:p>
            <a:p>
              <a:pPr marL="92075" indent="-92075" algn="ctr"/>
              <a:r>
                <a:rPr kumimoji="1" lang="en-US" altLang="ja-JP" sz="1100" dirty="0" smtClean="0">
                  <a:latin typeface="HG丸ｺﾞｼｯｸM-PRO" panose="020F0600000000000000" pitchFamily="50" charset="-128"/>
                  <a:ea typeface="HG丸ｺﾞｼｯｸM-PRO" panose="020F0600000000000000" pitchFamily="50" charset="-128"/>
                </a:rPr>
                <a:t>【</a:t>
              </a:r>
              <a:r>
                <a:rPr kumimoji="1" lang="ja-JP" altLang="en-US" sz="1100" dirty="0" smtClean="0">
                  <a:latin typeface="HG丸ｺﾞｼｯｸM-PRO" panose="020F0600000000000000" pitchFamily="50" charset="-128"/>
                  <a:ea typeface="HG丸ｺﾞｼｯｸM-PRO" panose="020F0600000000000000" pitchFamily="50" charset="-128"/>
                </a:rPr>
                <a:t>約５割</a:t>
              </a:r>
              <a:r>
                <a:rPr lang="en-US" altLang="ja-JP" sz="1100" dirty="0" smtClean="0">
                  <a:latin typeface="HG丸ｺﾞｼｯｸM-PRO" panose="020F0600000000000000" pitchFamily="50" charset="-128"/>
                  <a:ea typeface="HG丸ｺﾞｼｯｸM-PRO" panose="020F0600000000000000" pitchFamily="50" charset="-128"/>
                </a:rPr>
                <a:t>(H27) </a:t>
              </a:r>
              <a:r>
                <a:rPr lang="ja-JP" altLang="en-US" sz="1100" dirty="0" smtClean="0">
                  <a:latin typeface="HG丸ｺﾞｼｯｸM-PRO" panose="020F0600000000000000" pitchFamily="50" charset="-128"/>
                  <a:ea typeface="HG丸ｺﾞｼｯｸM-PRO" panose="020F0600000000000000" pitchFamily="50" charset="-128"/>
                </a:rPr>
                <a:t>⇒ 約８割</a:t>
              </a:r>
              <a:r>
                <a:rPr kumimoji="1" lang="en-US" altLang="ja-JP" sz="1100" dirty="0" smtClean="0">
                  <a:latin typeface="HG丸ｺﾞｼｯｸM-PRO" panose="020F0600000000000000" pitchFamily="50" charset="-128"/>
                  <a:ea typeface="HG丸ｺﾞｼｯｸM-PRO" panose="020F0600000000000000" pitchFamily="50" charset="-128"/>
                </a:rPr>
                <a:t>(H37)】</a:t>
              </a:r>
            </a:p>
            <a:p>
              <a:pPr marL="92075" indent="-92075">
                <a:spcBef>
                  <a:spcPts val="300"/>
                </a:spcBef>
              </a:pPr>
              <a:r>
                <a:rPr lang="ja-JP" altLang="en-US" sz="1200" b="1" dirty="0" smtClean="0">
                  <a:latin typeface="HG丸ｺﾞｼｯｸM-PRO" panose="020F0600000000000000" pitchFamily="50" charset="-128"/>
                  <a:ea typeface="HG丸ｺﾞｼｯｸM-PRO" panose="020F0600000000000000" pitchFamily="50" charset="-128"/>
                </a:rPr>
                <a:t>○住まいの省エネ性能に満足している府民の割合</a:t>
              </a:r>
              <a:endParaRPr lang="en-US" altLang="ja-JP" sz="1200" b="1" dirty="0" smtClean="0">
                <a:latin typeface="HG丸ｺﾞｼｯｸM-PRO" panose="020F0600000000000000" pitchFamily="50" charset="-128"/>
                <a:ea typeface="HG丸ｺﾞｼｯｸM-PRO" panose="020F0600000000000000" pitchFamily="50" charset="-128"/>
              </a:endParaRPr>
            </a:p>
            <a:p>
              <a:pPr marL="92075" indent="-92075" algn="ctr"/>
              <a:r>
                <a:rPr lang="en-US" altLang="ja-JP" sz="1100" dirty="0" smtClean="0">
                  <a:latin typeface="HG丸ｺﾞｼｯｸM-PRO" panose="020F0600000000000000" pitchFamily="50" charset="-128"/>
                  <a:ea typeface="HG丸ｺﾞｼｯｸM-PRO" panose="020F0600000000000000" pitchFamily="50" charset="-128"/>
                </a:rPr>
                <a:t>【53.0%(H27) </a:t>
              </a:r>
              <a:r>
                <a:rPr lang="ja-JP" altLang="en-US" sz="1100" dirty="0" smtClean="0">
                  <a:latin typeface="HG丸ｺﾞｼｯｸM-PRO" panose="020F0600000000000000" pitchFamily="50" charset="-128"/>
                  <a:ea typeface="HG丸ｺﾞｼｯｸM-PRO" panose="020F0600000000000000" pitchFamily="50" charset="-128"/>
                </a:rPr>
                <a:t>⇒ </a:t>
              </a:r>
              <a:r>
                <a:rPr lang="en-US" altLang="ja-JP" sz="1100" dirty="0" smtClean="0">
                  <a:latin typeface="HG丸ｺﾞｼｯｸM-PRO" panose="020F0600000000000000" pitchFamily="50" charset="-128"/>
                  <a:ea typeface="HG丸ｺﾞｼｯｸM-PRO" panose="020F0600000000000000" pitchFamily="50" charset="-128"/>
                </a:rPr>
                <a:t>60</a:t>
              </a:r>
              <a:r>
                <a:rPr lang="en-US" altLang="ja-JP" sz="1100" dirty="0">
                  <a:latin typeface="HG丸ｺﾞｼｯｸM-PRO" panose="020F0600000000000000" pitchFamily="50" charset="-128"/>
                  <a:ea typeface="HG丸ｺﾞｼｯｸM-PRO" panose="020F0600000000000000" pitchFamily="50" charset="-128"/>
                </a:rPr>
                <a:t>%(H37</a:t>
              </a:r>
              <a:r>
                <a:rPr lang="en-US" altLang="ja-JP" sz="1100" dirty="0" smtClean="0">
                  <a:latin typeface="HG丸ｺﾞｼｯｸM-PRO" panose="020F0600000000000000" pitchFamily="50" charset="-128"/>
                  <a:ea typeface="HG丸ｺﾞｼｯｸM-PRO" panose="020F0600000000000000" pitchFamily="50" charset="-128"/>
                </a:rPr>
                <a:t>)】</a:t>
              </a:r>
            </a:p>
            <a:p>
              <a:pPr marL="92075" indent="-92075">
                <a:spcBef>
                  <a:spcPts val="300"/>
                </a:spcBef>
              </a:pPr>
              <a:r>
                <a:rPr lang="ja-JP" altLang="en-US" sz="1200" b="1" dirty="0" smtClean="0">
                  <a:latin typeface="HG丸ｺﾞｼｯｸM-PRO" panose="020F0600000000000000" pitchFamily="50" charset="-128"/>
                  <a:ea typeface="HG丸ｺﾞｼｯｸM-PRO" panose="020F0600000000000000" pitchFamily="50" charset="-128"/>
                </a:rPr>
                <a:t>○市街地</a:t>
              </a:r>
              <a:r>
                <a:rPr lang="ja-JP" altLang="en-US" sz="1200" b="1" dirty="0">
                  <a:latin typeface="HG丸ｺﾞｼｯｸM-PRO" panose="020F0600000000000000" pitchFamily="50" charset="-128"/>
                  <a:ea typeface="HG丸ｺﾞｼｯｸM-PRO" panose="020F0600000000000000" pitchFamily="50" charset="-128"/>
                </a:rPr>
                <a:t>に</a:t>
              </a:r>
              <a:r>
                <a:rPr lang="ja-JP" altLang="en-US" sz="1200" b="1" dirty="0" smtClean="0">
                  <a:latin typeface="HG丸ｺﾞｼｯｸM-PRO" panose="020F0600000000000000" pitchFamily="50" charset="-128"/>
                  <a:ea typeface="HG丸ｺﾞｼｯｸM-PRO" panose="020F0600000000000000" pitchFamily="50" charset="-128"/>
                </a:rPr>
                <a:t>おける緑被率 </a:t>
              </a:r>
              <a:endParaRPr lang="en-US" altLang="ja-JP" sz="1200" b="1" dirty="0" smtClean="0">
                <a:latin typeface="HG丸ｺﾞｼｯｸM-PRO" panose="020F0600000000000000" pitchFamily="50" charset="-128"/>
                <a:ea typeface="HG丸ｺﾞｼｯｸM-PRO" panose="020F0600000000000000" pitchFamily="50" charset="-128"/>
              </a:endParaRPr>
            </a:p>
            <a:p>
              <a:pPr marL="92075" indent="-92075" algn="ctr">
                <a:spcBef>
                  <a:spcPts val="300"/>
                </a:spcBef>
              </a:pPr>
              <a:r>
                <a:rPr lang="en-US" altLang="ja-JP" sz="1100" dirty="0" smtClean="0">
                  <a:latin typeface="HG丸ｺﾞｼｯｸM-PRO" panose="020F0600000000000000" pitchFamily="50" charset="-128"/>
                  <a:ea typeface="HG丸ｺﾞｼｯｸM-PRO" panose="020F0600000000000000" pitchFamily="50" charset="-128"/>
                </a:rPr>
                <a:t>【14%(H24) </a:t>
              </a:r>
              <a:r>
                <a:rPr lang="ja-JP" altLang="en-US" sz="1100" dirty="0" smtClean="0">
                  <a:latin typeface="HG丸ｺﾞｼｯｸM-PRO" panose="020F0600000000000000" pitchFamily="50" charset="-128"/>
                  <a:ea typeface="HG丸ｺﾞｼｯｸM-PRO" panose="020F0600000000000000" pitchFamily="50" charset="-128"/>
                </a:rPr>
                <a:t>⇒ </a:t>
              </a:r>
              <a:r>
                <a:rPr lang="en-US" altLang="ja-JP" sz="1100" dirty="0" smtClean="0">
                  <a:latin typeface="HG丸ｺﾞｼｯｸM-PRO" panose="020F0600000000000000" pitchFamily="50" charset="-128"/>
                  <a:ea typeface="HG丸ｺﾞｼｯｸM-PRO" panose="020F0600000000000000" pitchFamily="50" charset="-128"/>
                </a:rPr>
                <a:t>20%(H37)】</a:t>
              </a:r>
            </a:p>
            <a:p>
              <a:pPr marL="92075" indent="-92075">
                <a:spcBef>
                  <a:spcPts val="1000"/>
                </a:spcBef>
              </a:pPr>
              <a:r>
                <a:rPr lang="ja-JP" altLang="en-US" sz="1200" b="1" dirty="0" smtClean="0">
                  <a:latin typeface="HG丸ｺﾞｼｯｸM-PRO" panose="020F0600000000000000" pitchFamily="50" charset="-128"/>
                  <a:ea typeface="HG丸ｺﾞｼｯｸM-PRO" panose="020F0600000000000000" pitchFamily="50" charset="-128"/>
                </a:rPr>
                <a:t>○断熱改修工事の年間実施戸</a:t>
              </a:r>
              <a:endParaRPr lang="en-US" altLang="ja-JP" sz="1200" b="1" dirty="0" smtClean="0">
                <a:latin typeface="HG丸ｺﾞｼｯｸM-PRO" panose="020F0600000000000000" pitchFamily="50" charset="-128"/>
                <a:ea typeface="HG丸ｺﾞｼｯｸM-PRO" panose="020F0600000000000000" pitchFamily="50" charset="-128"/>
              </a:endParaRPr>
            </a:p>
            <a:p>
              <a:pPr marL="92075" indent="-92075" algn="ctr"/>
              <a:r>
                <a:rPr lang="en-US" altLang="ja-JP" sz="1100" dirty="0" smtClean="0">
                  <a:latin typeface="HG丸ｺﾞｼｯｸM-PRO" panose="020F0600000000000000" pitchFamily="50" charset="-128"/>
                  <a:ea typeface="HG丸ｺﾞｼｯｸM-PRO" panose="020F0600000000000000" pitchFamily="50" charset="-128"/>
                </a:rPr>
                <a:t>【</a:t>
              </a:r>
              <a:r>
                <a:rPr lang="ja-JP" altLang="en-US" sz="1100" dirty="0" smtClean="0">
                  <a:latin typeface="HG丸ｺﾞｼｯｸM-PRO" panose="020F0600000000000000" pitchFamily="50" charset="-128"/>
                  <a:ea typeface="HG丸ｺﾞｼｯｸM-PRO" panose="020F0600000000000000" pitchFamily="50" charset="-128"/>
                </a:rPr>
                <a:t>約</a:t>
              </a:r>
              <a:r>
                <a:rPr lang="en-US" altLang="ja-JP" sz="1100" dirty="0" smtClean="0">
                  <a:latin typeface="HG丸ｺﾞｼｯｸM-PRO" panose="020F0600000000000000" pitchFamily="50" charset="-128"/>
                  <a:ea typeface="HG丸ｺﾞｼｯｸM-PRO" panose="020F0600000000000000" pitchFamily="50" charset="-128"/>
                </a:rPr>
                <a:t>6,500</a:t>
              </a:r>
              <a:r>
                <a:rPr lang="ja-JP" altLang="en-US" sz="1100" dirty="0" smtClean="0">
                  <a:latin typeface="HG丸ｺﾞｼｯｸM-PRO" panose="020F0600000000000000" pitchFamily="50" charset="-128"/>
                  <a:ea typeface="HG丸ｺﾞｼｯｸM-PRO" panose="020F0600000000000000" pitchFamily="50" charset="-128"/>
                </a:rPr>
                <a:t>戸</a:t>
              </a:r>
              <a:r>
                <a:rPr lang="en-US" altLang="ja-JP" sz="1100" dirty="0" smtClean="0">
                  <a:latin typeface="HG丸ｺﾞｼｯｸM-PRO" panose="020F0600000000000000" pitchFamily="50" charset="-128"/>
                  <a:ea typeface="HG丸ｺﾞｼｯｸM-PRO" panose="020F0600000000000000" pitchFamily="50" charset="-128"/>
                </a:rPr>
                <a:t>(H25) </a:t>
              </a:r>
              <a:r>
                <a:rPr lang="ja-JP" altLang="en-US" sz="1100" dirty="0" smtClean="0">
                  <a:latin typeface="HG丸ｺﾞｼｯｸM-PRO" panose="020F0600000000000000" pitchFamily="50" charset="-128"/>
                  <a:ea typeface="HG丸ｺﾞｼｯｸM-PRO" panose="020F0600000000000000" pitchFamily="50" charset="-128"/>
                </a:rPr>
                <a:t>⇒ 約</a:t>
              </a:r>
              <a:r>
                <a:rPr lang="en-US" altLang="ja-JP" sz="1100" dirty="0" smtClean="0">
                  <a:latin typeface="HG丸ｺﾞｼｯｸM-PRO" panose="020F0600000000000000" pitchFamily="50" charset="-128"/>
                  <a:ea typeface="HG丸ｺﾞｼｯｸM-PRO" panose="020F0600000000000000" pitchFamily="50" charset="-128"/>
                </a:rPr>
                <a:t>10,000</a:t>
              </a:r>
              <a:r>
                <a:rPr lang="ja-JP" altLang="en-US" sz="1100" dirty="0" smtClean="0">
                  <a:latin typeface="HG丸ｺﾞｼｯｸM-PRO" panose="020F0600000000000000" pitchFamily="50" charset="-128"/>
                  <a:ea typeface="HG丸ｺﾞｼｯｸM-PRO" panose="020F0600000000000000" pitchFamily="50" charset="-128"/>
                </a:rPr>
                <a:t>戸</a:t>
              </a:r>
              <a:r>
                <a:rPr lang="en-US" altLang="ja-JP" sz="1100" dirty="0" smtClean="0">
                  <a:latin typeface="HG丸ｺﾞｼｯｸM-PRO" panose="020F0600000000000000" pitchFamily="50" charset="-128"/>
                  <a:ea typeface="HG丸ｺﾞｼｯｸM-PRO" panose="020F0600000000000000" pitchFamily="50" charset="-128"/>
                </a:rPr>
                <a:t>(H37)】</a:t>
              </a:r>
            </a:p>
            <a:p>
              <a:pPr marL="92075" indent="-92075" algn="r"/>
              <a:r>
                <a:rPr lang="ja-JP" altLang="en-US" sz="1100" dirty="0">
                  <a:latin typeface="HG丸ｺﾞｼｯｸM-PRO" panose="020F0600000000000000" pitchFamily="50" charset="-128"/>
                  <a:ea typeface="HG丸ｺﾞｼｯｸM-PRO" panose="020F0600000000000000" pitchFamily="50" charset="-128"/>
                </a:rPr>
                <a:t>など</a:t>
              </a:r>
              <a:endParaRPr kumimoji="1" lang="ja-JP" altLang="en-US" sz="1200" dirty="0">
                <a:latin typeface="HG丸ｺﾞｼｯｸM-PRO" panose="020F0600000000000000" pitchFamily="50" charset="-128"/>
                <a:ea typeface="HG丸ｺﾞｼｯｸM-PRO" panose="020F0600000000000000" pitchFamily="50" charset="-128"/>
              </a:endParaRPr>
            </a:p>
          </p:txBody>
        </p:sp>
      </p:grpSp>
      <p:sp>
        <p:nvSpPr>
          <p:cNvPr id="16" name="角丸四角形 15"/>
          <p:cNvSpPr/>
          <p:nvPr/>
        </p:nvSpPr>
        <p:spPr>
          <a:xfrm>
            <a:off x="591478" y="5877272"/>
            <a:ext cx="7890090" cy="43204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「グリーンデザイン推進戦略」を</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今年度内</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に取りまとめ予定</a:t>
            </a: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角丸四角形 22"/>
          <p:cNvSpPr/>
          <p:nvPr/>
        </p:nvSpPr>
        <p:spPr>
          <a:xfrm>
            <a:off x="497137" y="1380367"/>
            <a:ext cx="4002292" cy="28990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fld>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5" name="グループ化 24"/>
          <p:cNvGrpSpPr/>
          <p:nvPr/>
        </p:nvGrpSpPr>
        <p:grpSpPr>
          <a:xfrm>
            <a:off x="5230391" y="980728"/>
            <a:ext cx="3480984" cy="372531"/>
            <a:chOff x="5364456" y="1232784"/>
            <a:chExt cx="3312000" cy="252000"/>
          </a:xfrm>
        </p:grpSpPr>
        <p:sp>
          <p:nvSpPr>
            <p:cNvPr id="26" name="テキスト ボックス 25"/>
            <p:cNvSpPr txBox="1"/>
            <p:nvPr/>
          </p:nvSpPr>
          <p:spPr>
            <a:xfrm>
              <a:off x="5364456" y="1232784"/>
              <a:ext cx="3312000" cy="252000"/>
            </a:xfrm>
            <a:prstGeom prst="ellipse">
              <a:avLst/>
            </a:prstGeom>
            <a:ln/>
          </p:spPr>
          <p:style>
            <a:lnRef idx="0">
              <a:schemeClr val="accent6"/>
            </a:lnRef>
            <a:fillRef idx="3">
              <a:schemeClr val="accent6"/>
            </a:fillRef>
            <a:effectRef idx="3">
              <a:schemeClr val="accent6"/>
            </a:effectRef>
            <a:fontRef idx="minor">
              <a:schemeClr val="lt1"/>
            </a:fontRef>
          </p:style>
          <p:txBody>
            <a:bodyPr wrap="none" lIns="0" tIns="0" rIns="0" bIns="0" rtlCol="0" anchor="ctr" anchorCtr="0">
              <a:noAutofit/>
            </a:bodyPr>
            <a:lstStyle/>
            <a:p>
              <a:pPr marL="92075" indent="-92075">
                <a:lnSpc>
                  <a:spcPts val="1100"/>
                </a:lnSpc>
              </a:pPr>
              <a:endParaRPr kumimoji="1" lang="ja-JP" altLang="en-US" sz="1200" dirty="0">
                <a:latin typeface="HG丸ｺﾞｼｯｸM-PRO" panose="020F0600000000000000" pitchFamily="50" charset="-128"/>
                <a:ea typeface="HG丸ｺﾞｼｯｸM-PRO" panose="020F0600000000000000" pitchFamily="50" charset="-128"/>
              </a:endParaRPr>
            </a:p>
          </p:txBody>
        </p:sp>
        <p:sp>
          <p:nvSpPr>
            <p:cNvPr id="27" name="テキスト ボックス 26"/>
            <p:cNvSpPr txBox="1"/>
            <p:nvPr/>
          </p:nvSpPr>
          <p:spPr>
            <a:xfrm>
              <a:off x="6390456" y="1250784"/>
              <a:ext cx="1260000" cy="216000"/>
            </a:xfrm>
            <a:prstGeom prst="rect">
              <a:avLst/>
            </a:prstGeom>
            <a:noFill/>
            <a:ln/>
          </p:spPr>
          <p:style>
            <a:lnRef idx="0">
              <a:schemeClr val="accent6"/>
            </a:lnRef>
            <a:fillRef idx="3">
              <a:schemeClr val="accent6"/>
            </a:fillRef>
            <a:effectRef idx="3">
              <a:schemeClr val="accent6"/>
            </a:effectRef>
            <a:fontRef idx="minor">
              <a:schemeClr val="lt1"/>
            </a:fontRef>
          </p:style>
          <p:txBody>
            <a:bodyPr wrap="none" lIns="0" tIns="0" rIns="0" bIns="0" rtlCol="0" anchor="ctr" anchorCtr="0">
              <a:noAutofit/>
            </a:bodyPr>
            <a:lstStyle/>
            <a:p>
              <a:pPr marL="92075" indent="-92075" algn="ctr">
                <a:lnSpc>
                  <a:spcPts val="1200"/>
                </a:lnSpc>
              </a:pPr>
              <a:r>
                <a:rPr kumimoji="1" lang="ja-JP" altLang="en-US" sz="1400" b="1" dirty="0" smtClean="0">
                  <a:latin typeface="HG丸ｺﾞｼｯｸM-PRO" panose="020F0600000000000000" pitchFamily="50" charset="-128"/>
                  <a:ea typeface="HG丸ｺﾞｼｯｸM-PRO" panose="020F0600000000000000" pitchFamily="50" charset="-128"/>
                </a:rPr>
                <a:t>みんなで</a:t>
              </a:r>
              <a:r>
                <a:rPr kumimoji="1" lang="ja-JP" altLang="en-US" sz="1400" b="1" dirty="0" err="1" smtClean="0">
                  <a:latin typeface="HG丸ｺﾞｼｯｸM-PRO" panose="020F0600000000000000" pitchFamily="50" charset="-128"/>
                  <a:ea typeface="HG丸ｺﾞｼｯｸM-PRO" panose="020F0600000000000000" pitchFamily="50" charset="-128"/>
                </a:rPr>
                <a:t>めざ</a:t>
              </a:r>
              <a:r>
                <a:rPr kumimoji="1" lang="ja-JP" altLang="en-US" sz="1400" b="1" dirty="0" smtClean="0">
                  <a:latin typeface="HG丸ｺﾞｼｯｸM-PRO" panose="020F0600000000000000" pitchFamily="50" charset="-128"/>
                  <a:ea typeface="HG丸ｺﾞｼｯｸM-PRO" panose="020F0600000000000000" pitchFamily="50" charset="-128"/>
                </a:rPr>
                <a:t>そう値</a:t>
              </a:r>
              <a:endParaRPr kumimoji="1" lang="ja-JP" altLang="en-US" sz="1400" b="1" dirty="0">
                <a:latin typeface="HG丸ｺﾞｼｯｸM-PRO" panose="020F0600000000000000" pitchFamily="50" charset="-128"/>
                <a:ea typeface="HG丸ｺﾞｼｯｸM-PRO" panose="020F0600000000000000" pitchFamily="50" charset="-128"/>
              </a:endParaRPr>
            </a:p>
          </p:txBody>
        </p:sp>
      </p:grpSp>
    </p:spTree>
    <p:extLst>
      <p:ext uri="{BB962C8B-B14F-4D97-AF65-F5344CB8AC3E}">
        <p14:creationId xmlns:p14="http://schemas.microsoft.com/office/powerpoint/2010/main" val="1155507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ChangeArrowheads="1"/>
          </p:cNvSpPr>
          <p:nvPr/>
        </p:nvSpPr>
        <p:spPr bwMode="auto">
          <a:xfrm>
            <a:off x="0" y="1"/>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４</a:t>
            </a:r>
            <a:r>
              <a:rPr lang="ja-JP" altLang="en-US" sz="2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．安全</a:t>
            </a:r>
            <a:r>
              <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を支える住まいと</a:t>
            </a:r>
            <a:r>
              <a:rPr lang="ja-JP" altLang="en-US" sz="2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都市</a:t>
            </a:r>
            <a:endPar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4"/>
          <p:cNvSpPr txBox="1"/>
          <p:nvPr/>
        </p:nvSpPr>
        <p:spPr>
          <a:xfrm>
            <a:off x="179512" y="548680"/>
            <a:ext cx="8794993" cy="5760640"/>
          </a:xfrm>
          <a:prstGeom prst="roundRect">
            <a:avLst>
              <a:gd name="adj" fmla="val 3755"/>
            </a:avLst>
          </a:prstGeom>
          <a:solidFill>
            <a:schemeClr val="accent5">
              <a:lumMod val="20000"/>
              <a:lumOff val="80000"/>
            </a:schemeClr>
          </a:solidFill>
          <a:ln w="15875">
            <a:noFill/>
          </a:ln>
        </p:spPr>
        <p:style>
          <a:lnRef idx="2">
            <a:schemeClr val="dk1"/>
          </a:lnRef>
          <a:fillRef idx="1">
            <a:schemeClr val="lt1"/>
          </a:fillRef>
          <a:effectRef idx="0">
            <a:schemeClr val="dk1"/>
          </a:effectRef>
          <a:fontRef idx="minor">
            <a:schemeClr val="dk1"/>
          </a:fontRef>
        </p:style>
        <p:txBody>
          <a:bodyPr wrap="square" lIns="36000" tIns="36000" rIns="36000" bIns="0" rtlCol="0" anchor="t" anchorCtr="0">
            <a:noAutofit/>
          </a:bodyPr>
          <a:lstStyle/>
          <a:p>
            <a:pPr marL="180975" indent="-180975">
              <a:lnSpc>
                <a:spcPct val="150000"/>
              </a:lnSpc>
            </a:pPr>
            <a:endParaRPr lang="en-US" altLang="ja-JP" sz="600" b="1"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50000"/>
              </a:lnSpc>
            </a:pP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災害に強い都市の形成</a:t>
            </a:r>
          </a:p>
          <a:p>
            <a:pPr marL="180975" indent="-180975">
              <a:lnSpc>
                <a:spcPct val="150000"/>
              </a:lnSpc>
            </a:pPr>
            <a:endParaRPr lang="ja-JP" altLang="en-US" b="1"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50000"/>
              </a:lnSpc>
            </a:pPr>
            <a:endParaRPr lang="ja-JP" altLang="en-US" b="1"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50000"/>
              </a:lnSpc>
            </a:pPr>
            <a:endParaRPr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50000"/>
              </a:lnSpc>
            </a:pP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50000"/>
              </a:lnSpc>
            </a:pPr>
            <a:r>
              <a:rPr lang="ja-JP" altLang="en-US" b="1" dirty="0">
                <a:latin typeface="Meiryo UI" panose="020B0604030504040204" pitchFamily="50" charset="-128"/>
                <a:ea typeface="Meiryo UI" panose="020B0604030504040204" pitchFamily="50" charset="-128"/>
                <a:cs typeface="Meiryo UI" panose="020B0604030504040204" pitchFamily="50" charset="-128"/>
              </a:rPr>
              <a:t>○住宅・建築物の耐震化</a:t>
            </a:r>
          </a:p>
          <a:p>
            <a:pPr marL="180975" indent="-180975">
              <a:lnSpc>
                <a:spcPct val="150000"/>
              </a:lnSpc>
            </a:pPr>
            <a:endParaRPr lang="en-US" altLang="ja-JP" sz="1100" b="1"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50000"/>
              </a:lnSpc>
            </a:pPr>
            <a:endParaRPr lang="ja-JP" altLang="en-US" sz="1100" b="1"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50000"/>
              </a:lnSpc>
            </a:pPr>
            <a:r>
              <a:rPr lang="ja-JP" altLang="en-US" b="1" dirty="0">
                <a:latin typeface="Meiryo UI" panose="020B0604030504040204" pitchFamily="50" charset="-128"/>
                <a:ea typeface="Meiryo UI" panose="020B0604030504040204" pitchFamily="50" charset="-128"/>
                <a:cs typeface="Meiryo UI" panose="020B0604030504040204" pitchFamily="50" charset="-128"/>
              </a:rPr>
              <a:t>○大規模災害発生時に備えた体制の整備</a:t>
            </a:r>
          </a:p>
          <a:p>
            <a:pPr marL="180975" indent="-180975">
              <a:lnSpc>
                <a:spcPct val="150000"/>
              </a:lnSpc>
            </a:pPr>
            <a:endParaRPr lang="ja-JP" altLang="en-US" b="1"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50000"/>
              </a:lnSpc>
            </a:pPr>
            <a:endParaRPr lang="ja-JP" altLang="en-US" sz="1050" b="1"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50000"/>
              </a:lnSpc>
            </a:pPr>
            <a:r>
              <a:rPr lang="ja-JP" altLang="en-US" b="1" dirty="0">
                <a:latin typeface="Meiryo UI" panose="020B0604030504040204" pitchFamily="50" charset="-128"/>
                <a:ea typeface="Meiryo UI" panose="020B0604030504040204" pitchFamily="50" charset="-128"/>
                <a:cs typeface="Meiryo UI" panose="020B0604030504040204" pitchFamily="50" charset="-128"/>
              </a:rPr>
              <a:t>○住まいとまちづくりにおける様々な安全性への対応</a:t>
            </a:r>
          </a:p>
        </p:txBody>
      </p:sp>
      <p:sp>
        <p:nvSpPr>
          <p:cNvPr id="9" name="テキスト ボックス 8"/>
          <p:cNvSpPr txBox="1"/>
          <p:nvPr/>
        </p:nvSpPr>
        <p:spPr>
          <a:xfrm>
            <a:off x="442065" y="1196752"/>
            <a:ext cx="4176464" cy="1512168"/>
          </a:xfrm>
          <a:prstGeom prst="rect">
            <a:avLst/>
          </a:prstGeom>
          <a:solidFill>
            <a:schemeClr val="bg1"/>
          </a:solidFill>
          <a:ln w="3175">
            <a:solidFill>
              <a:schemeClr val="tx2"/>
            </a:solidFill>
            <a:prstDash val="dash"/>
          </a:ln>
        </p:spPr>
        <p:txBody>
          <a:bodyPr wrap="square" lIns="36000" tIns="0" rIns="36000" bIns="0" rtlCol="0" anchor="t" anchorCtr="0">
            <a:noAutofit/>
          </a:bodyPr>
          <a:lstStyle/>
          <a:p>
            <a:pPr marL="177800" indent="-95250"/>
            <a:r>
              <a:rPr lang="ja-JP" altLang="en-US" sz="1600" dirty="0">
                <a:latin typeface="Meiryo UI" panose="020B0604030504040204" pitchFamily="50" charset="-128"/>
                <a:ea typeface="Meiryo UI" panose="020B0604030504040204" pitchFamily="50" charset="-128"/>
                <a:cs typeface="Meiryo UI" panose="020B0604030504040204" pitchFamily="50" charset="-128"/>
              </a:rPr>
              <a:t>・密集市街地の整備</a:t>
            </a:r>
          </a:p>
          <a:p>
            <a:pPr marL="177800" indent="-95250"/>
            <a:r>
              <a:rPr lang="ja-JP" altLang="en-US" sz="1600" dirty="0">
                <a:latin typeface="Meiryo UI" panose="020B0604030504040204" pitchFamily="50" charset="-128"/>
                <a:ea typeface="Meiryo UI" panose="020B0604030504040204" pitchFamily="50" charset="-128"/>
                <a:cs typeface="Meiryo UI" panose="020B0604030504040204" pitchFamily="50" charset="-128"/>
              </a:rPr>
              <a:t>・広域緊急交通路沿道建築物の耐震化</a:t>
            </a:r>
          </a:p>
          <a:p>
            <a:pPr marL="177800" indent="-95250"/>
            <a:r>
              <a:rPr lang="ja-JP" altLang="en-US" sz="1600" dirty="0">
                <a:latin typeface="Meiryo UI" panose="020B0604030504040204" pitchFamily="50" charset="-128"/>
                <a:ea typeface="Meiryo UI" panose="020B0604030504040204" pitchFamily="50" charset="-128"/>
                <a:cs typeface="Meiryo UI" panose="020B0604030504040204" pitchFamily="50" charset="-128"/>
              </a:rPr>
              <a:t>・地震、土砂災害、浸水被害など災害に強い都市づくり</a:t>
            </a:r>
          </a:p>
          <a:p>
            <a:pPr marL="177800" indent="-95250"/>
            <a:r>
              <a:rPr lang="ja-JP" altLang="en-US" sz="1600" dirty="0">
                <a:latin typeface="Meiryo UI" panose="020B0604030504040204" pitchFamily="50" charset="-128"/>
                <a:ea typeface="Meiryo UI" panose="020B0604030504040204" pitchFamily="50" charset="-128"/>
                <a:cs typeface="Meiryo UI" panose="020B0604030504040204" pitchFamily="50" charset="-128"/>
              </a:rPr>
              <a:t>・地域の生活環境に深刻な影響を及ぼしている空家等の除却等促進</a:t>
            </a:r>
          </a:p>
        </p:txBody>
      </p:sp>
      <p:sp>
        <p:nvSpPr>
          <p:cNvPr id="12" name="テキスト ボックス 11"/>
          <p:cNvSpPr txBox="1"/>
          <p:nvPr/>
        </p:nvSpPr>
        <p:spPr>
          <a:xfrm>
            <a:off x="442065" y="3140968"/>
            <a:ext cx="4176464" cy="569007"/>
          </a:xfrm>
          <a:prstGeom prst="rect">
            <a:avLst/>
          </a:prstGeom>
          <a:solidFill>
            <a:schemeClr val="bg1"/>
          </a:solidFill>
          <a:ln w="3175">
            <a:solidFill>
              <a:schemeClr val="tx2"/>
            </a:solidFill>
            <a:prstDash val="dash"/>
          </a:ln>
        </p:spPr>
        <p:txBody>
          <a:bodyPr wrap="square" lIns="36000" tIns="36000" rIns="36000" bIns="36000" rtlCol="0" anchor="t" anchorCtr="0">
            <a:noAutofit/>
          </a:bodyPr>
          <a:lstStyle/>
          <a:p>
            <a:pPr marL="177800" indent="-95250"/>
            <a:r>
              <a:rPr lang="ja-JP" altLang="en-US" sz="1600" dirty="0">
                <a:latin typeface="Meiryo UI" panose="020B0604030504040204" pitchFamily="50" charset="-128"/>
                <a:ea typeface="Meiryo UI" panose="020B0604030504040204" pitchFamily="50" charset="-128"/>
                <a:cs typeface="Meiryo UI" panose="020B0604030504040204" pitchFamily="50" charset="-128"/>
              </a:rPr>
              <a:t>・民間住宅・建築物の耐震化の促進</a:t>
            </a:r>
          </a:p>
          <a:p>
            <a:pPr marL="177800" indent="-95250"/>
            <a:r>
              <a:rPr lang="ja-JP" altLang="en-US" sz="1600" dirty="0">
                <a:latin typeface="Meiryo UI" panose="020B0604030504040204" pitchFamily="50" charset="-128"/>
                <a:ea typeface="Meiryo UI" panose="020B0604030504040204" pitchFamily="50" charset="-128"/>
                <a:cs typeface="Meiryo UI" panose="020B0604030504040204" pitchFamily="50" charset="-128"/>
              </a:rPr>
              <a:t>・公共住宅・建築物の耐震化の促進</a:t>
            </a:r>
          </a:p>
        </p:txBody>
      </p:sp>
      <p:sp>
        <p:nvSpPr>
          <p:cNvPr id="13" name="テキスト ボックス 12"/>
          <p:cNvSpPr txBox="1"/>
          <p:nvPr/>
        </p:nvSpPr>
        <p:spPr>
          <a:xfrm>
            <a:off x="444112" y="4077072"/>
            <a:ext cx="4176464" cy="572570"/>
          </a:xfrm>
          <a:prstGeom prst="rect">
            <a:avLst/>
          </a:prstGeom>
          <a:solidFill>
            <a:schemeClr val="bg1"/>
          </a:solidFill>
          <a:ln w="3175">
            <a:solidFill>
              <a:schemeClr val="tx2"/>
            </a:solidFill>
            <a:prstDash val="dash"/>
          </a:ln>
        </p:spPr>
        <p:txBody>
          <a:bodyPr wrap="square" lIns="50400" tIns="50400" rIns="50400" bIns="50400" rtlCol="0" anchor="t" anchorCtr="0">
            <a:noAutofit/>
          </a:bodyPr>
          <a:lstStyle/>
          <a:p>
            <a:pPr marL="177800" indent="-95250">
              <a:spcBef>
                <a:spcPts val="280"/>
              </a:spcBef>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・建築物・宅地の被災状況の迅速な把握、</a:t>
            </a:r>
            <a:br>
              <a:rPr lang="ja-JP" altLang="en-US" sz="1600" dirty="0">
                <a:latin typeface="Meiryo UI" panose="020B0604030504040204" pitchFamily="50" charset="-128"/>
                <a:ea typeface="Meiryo UI" panose="020B0604030504040204" pitchFamily="50" charset="-128"/>
                <a:cs typeface="Meiryo UI" panose="020B0604030504040204" pitchFamily="50" charset="-128"/>
              </a:rPr>
            </a:br>
            <a:r>
              <a:rPr lang="ja-JP" altLang="en-US" sz="1600" dirty="0">
                <a:latin typeface="Meiryo UI" panose="020B0604030504040204" pitchFamily="50" charset="-128"/>
                <a:ea typeface="Meiryo UI" panose="020B0604030504040204" pitchFamily="50" charset="-128"/>
                <a:cs typeface="Meiryo UI" panose="020B0604030504040204" pitchFamily="50" charset="-128"/>
              </a:rPr>
              <a:t>被災者の住まいの早期確保　等</a:t>
            </a:r>
          </a:p>
        </p:txBody>
      </p:sp>
      <p:sp>
        <p:nvSpPr>
          <p:cNvPr id="10" name="テキスト ボックス 9"/>
          <p:cNvSpPr txBox="1"/>
          <p:nvPr/>
        </p:nvSpPr>
        <p:spPr>
          <a:xfrm>
            <a:off x="442065" y="5157192"/>
            <a:ext cx="4176464" cy="864096"/>
          </a:xfrm>
          <a:prstGeom prst="rect">
            <a:avLst/>
          </a:prstGeom>
          <a:solidFill>
            <a:schemeClr val="bg1"/>
          </a:solidFill>
          <a:ln w="3175">
            <a:solidFill>
              <a:schemeClr val="tx2"/>
            </a:solidFill>
            <a:prstDash val="dash"/>
          </a:ln>
        </p:spPr>
        <p:txBody>
          <a:bodyPr wrap="square" lIns="50400" tIns="50400" rIns="50400" bIns="50400" rtlCol="0" anchor="t" anchorCtr="0">
            <a:noAutofit/>
          </a:bodyPr>
          <a:lstStyle/>
          <a:p>
            <a:pPr marL="177800" indent="-95250">
              <a:spcBef>
                <a:spcPts val="280"/>
              </a:spcBef>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・犯罪に強い住まいづくりの推進及び地域コミュニティの強化</a:t>
            </a:r>
          </a:p>
          <a:p>
            <a:pPr marL="177800" indent="-95250">
              <a:spcBef>
                <a:spcPts val="280"/>
              </a:spcBef>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・住宅・建築物における安全性の確保</a:t>
            </a:r>
          </a:p>
        </p:txBody>
      </p:sp>
      <p:pic>
        <p:nvPicPr>
          <p:cNvPr id="15" name="図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5472260" y="4192689"/>
            <a:ext cx="2880000" cy="1633845"/>
          </a:xfrm>
          <a:prstGeom prst="roundRect">
            <a:avLst>
              <a:gd name="adj" fmla="val 8594"/>
            </a:avLst>
          </a:prstGeom>
          <a:solidFill>
            <a:srgbClr val="FFFFFF">
              <a:shade val="85000"/>
            </a:srgbClr>
          </a:solidFill>
          <a:ln>
            <a:noFill/>
          </a:ln>
          <a:effectLst/>
          <a:extLst>
            <a:ext uri="{53640926-AAD7-44D8-BBD7-CCE9431645EC}">
              <a14:shadowObscured xmlns:a14="http://schemas.microsoft.com/office/drawing/2010/main"/>
            </a:ext>
          </a:extLst>
        </p:spPr>
      </p:pic>
      <p:grpSp>
        <p:nvGrpSpPr>
          <p:cNvPr id="16" name="グループ化 15"/>
          <p:cNvGrpSpPr/>
          <p:nvPr/>
        </p:nvGrpSpPr>
        <p:grpSpPr>
          <a:xfrm>
            <a:off x="5004048" y="1401712"/>
            <a:ext cx="3816424" cy="2315320"/>
            <a:chOff x="6205064" y="4003488"/>
            <a:chExt cx="3348000" cy="1800000"/>
          </a:xfrm>
        </p:grpSpPr>
        <p:sp>
          <p:nvSpPr>
            <p:cNvPr id="17" name="角丸四角形 16"/>
            <p:cNvSpPr/>
            <p:nvPr/>
          </p:nvSpPr>
          <p:spPr>
            <a:xfrm>
              <a:off x="6205064" y="4003488"/>
              <a:ext cx="3348000" cy="1800000"/>
            </a:xfrm>
            <a:prstGeom prst="roundRect">
              <a:avLst>
                <a:gd name="adj" fmla="val 8651"/>
              </a:avLst>
            </a:prstGeom>
            <a:solidFill>
              <a:schemeClr val="accent6">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8" name="テキスト ボックス 17"/>
            <p:cNvSpPr txBox="1"/>
            <p:nvPr/>
          </p:nvSpPr>
          <p:spPr>
            <a:xfrm>
              <a:off x="6228184" y="4039488"/>
              <a:ext cx="3299883" cy="1728000"/>
            </a:xfrm>
            <a:prstGeom prst="rect">
              <a:avLst/>
            </a:prstGeom>
            <a:noFill/>
            <a:ln w="15875">
              <a:noFill/>
            </a:ln>
          </p:spPr>
          <p:style>
            <a:lnRef idx="2">
              <a:schemeClr val="dk1"/>
            </a:lnRef>
            <a:fillRef idx="1">
              <a:schemeClr val="lt1"/>
            </a:fillRef>
            <a:effectRef idx="0">
              <a:schemeClr val="dk1"/>
            </a:effectRef>
            <a:fontRef idx="minor">
              <a:schemeClr val="dk1"/>
            </a:fontRef>
          </p:style>
          <p:txBody>
            <a:bodyPr wrap="square" lIns="36000" tIns="0" rIns="36000" bIns="0" rtlCol="0" anchor="t" anchorCtr="0">
              <a:noAutofit/>
            </a:bodyPr>
            <a:lstStyle/>
            <a:p>
              <a:pPr marL="92075" indent="-92075"/>
              <a:r>
                <a:rPr lang="ja-JP" altLang="en-US" sz="1200" b="1" dirty="0" smtClean="0">
                  <a:latin typeface="HG丸ｺﾞｼｯｸM-PRO" panose="020F0600000000000000" pitchFamily="50" charset="-128"/>
                  <a:ea typeface="HG丸ｺﾞｼｯｸM-PRO" panose="020F0600000000000000" pitchFamily="50" charset="-128"/>
                </a:rPr>
                <a:t>○大阪が災害に強いまちだと思っている府民の割合</a:t>
              </a:r>
              <a:endParaRPr lang="en-US" altLang="ja-JP" sz="1200" b="1" dirty="0" smtClean="0">
                <a:latin typeface="HG丸ｺﾞｼｯｸM-PRO" panose="020F0600000000000000" pitchFamily="50" charset="-128"/>
                <a:ea typeface="HG丸ｺﾞｼｯｸM-PRO" panose="020F0600000000000000" pitchFamily="50" charset="-128"/>
              </a:endParaRPr>
            </a:p>
            <a:p>
              <a:pPr marL="92075" indent="-92075" algn="ctr"/>
              <a:r>
                <a:rPr kumimoji="1" lang="en-US" altLang="ja-JP" sz="1100" dirty="0" smtClean="0">
                  <a:latin typeface="HG丸ｺﾞｼｯｸM-PRO" panose="020F0600000000000000" pitchFamily="50" charset="-128"/>
                  <a:ea typeface="HG丸ｺﾞｼｯｸM-PRO" panose="020F0600000000000000" pitchFamily="50" charset="-128"/>
                </a:rPr>
                <a:t>【43.5%</a:t>
              </a:r>
              <a:r>
                <a:rPr lang="en-US" altLang="ja-JP" sz="1100" dirty="0" smtClean="0">
                  <a:latin typeface="HG丸ｺﾞｼｯｸM-PRO" panose="020F0600000000000000" pitchFamily="50" charset="-128"/>
                  <a:ea typeface="HG丸ｺﾞｼｯｸM-PRO" panose="020F0600000000000000" pitchFamily="50" charset="-128"/>
                </a:rPr>
                <a:t>(H27) </a:t>
              </a:r>
              <a:r>
                <a:rPr lang="ja-JP" altLang="en-US" sz="1100" dirty="0" smtClean="0">
                  <a:latin typeface="HG丸ｺﾞｼｯｸM-PRO" panose="020F0600000000000000" pitchFamily="50" charset="-128"/>
                  <a:ea typeface="HG丸ｺﾞｼｯｸM-PRO" panose="020F0600000000000000" pitchFamily="50" charset="-128"/>
                </a:rPr>
                <a:t>⇒ </a:t>
              </a:r>
              <a:r>
                <a:rPr lang="en-US" altLang="ja-JP" sz="1100" dirty="0" smtClean="0">
                  <a:latin typeface="HG丸ｺﾞｼｯｸM-PRO" panose="020F0600000000000000" pitchFamily="50" charset="-128"/>
                  <a:ea typeface="HG丸ｺﾞｼｯｸM-PRO" panose="020F0600000000000000" pitchFamily="50" charset="-128"/>
                </a:rPr>
                <a:t>55</a:t>
              </a:r>
              <a:r>
                <a:rPr kumimoji="1" lang="en-US" altLang="ja-JP" sz="1100" dirty="0" smtClean="0">
                  <a:latin typeface="HG丸ｺﾞｼｯｸM-PRO" panose="020F0600000000000000" pitchFamily="50" charset="-128"/>
                  <a:ea typeface="HG丸ｺﾞｼｯｸM-PRO" panose="020F0600000000000000" pitchFamily="50" charset="-128"/>
                </a:rPr>
                <a:t>%(H37)】</a:t>
              </a:r>
            </a:p>
            <a:p>
              <a:pPr marL="92075" indent="-92075">
                <a:spcBef>
                  <a:spcPts val="300"/>
                </a:spcBef>
              </a:pPr>
              <a:r>
                <a:rPr lang="ja-JP" altLang="en-US" sz="1200" b="1" dirty="0" smtClean="0">
                  <a:latin typeface="HG丸ｺﾞｼｯｸM-PRO" panose="020F0600000000000000" pitchFamily="50" charset="-128"/>
                  <a:ea typeface="HG丸ｺﾞｼｯｸM-PRO" panose="020F0600000000000000" pitchFamily="50" charset="-128"/>
                </a:rPr>
                <a:t>○治安が良いと感じる府民の割合　　</a:t>
              </a:r>
              <a:r>
                <a:rPr lang="ja-JP" altLang="en-US" sz="1100" b="1" dirty="0" smtClean="0">
                  <a:latin typeface="HG丸ｺﾞｼｯｸM-PRO" panose="020F0600000000000000" pitchFamily="50" charset="-128"/>
                  <a:ea typeface="HG丸ｺﾞｼｯｸM-PRO" panose="020F0600000000000000" pitchFamily="50" charset="-128"/>
                </a:rPr>
                <a:t>　　　 </a:t>
              </a:r>
              <a:endParaRPr lang="en-US" altLang="ja-JP" sz="1100" b="1" dirty="0" smtClean="0">
                <a:latin typeface="HG丸ｺﾞｼｯｸM-PRO" panose="020F0600000000000000" pitchFamily="50" charset="-128"/>
                <a:ea typeface="HG丸ｺﾞｼｯｸM-PRO" panose="020F0600000000000000" pitchFamily="50" charset="-128"/>
              </a:endParaRPr>
            </a:p>
            <a:p>
              <a:pPr marL="92075" indent="-92075" algn="ctr"/>
              <a:r>
                <a:rPr lang="en-US" altLang="ja-JP" sz="1100" dirty="0" smtClean="0">
                  <a:latin typeface="HG丸ｺﾞｼｯｸM-PRO" panose="020F0600000000000000" pitchFamily="50" charset="-128"/>
                  <a:ea typeface="HG丸ｺﾞｼｯｸM-PRO" panose="020F0600000000000000" pitchFamily="50" charset="-128"/>
                </a:rPr>
                <a:t>【20.9%(H27) </a:t>
              </a:r>
              <a:r>
                <a:rPr lang="ja-JP" altLang="en-US" sz="1100" dirty="0" smtClean="0">
                  <a:latin typeface="HG丸ｺﾞｼｯｸM-PRO" panose="020F0600000000000000" pitchFamily="50" charset="-128"/>
                  <a:ea typeface="HG丸ｺﾞｼｯｸM-PRO" panose="020F0600000000000000" pitchFamily="50" charset="-128"/>
                </a:rPr>
                <a:t>⇒ </a:t>
              </a:r>
              <a:r>
                <a:rPr lang="en-US" altLang="ja-JP" sz="1100" dirty="0" smtClean="0">
                  <a:latin typeface="HG丸ｺﾞｼｯｸM-PRO" panose="020F0600000000000000" pitchFamily="50" charset="-128"/>
                  <a:ea typeface="HG丸ｺﾞｼｯｸM-PRO" panose="020F0600000000000000" pitchFamily="50" charset="-128"/>
                </a:rPr>
                <a:t>40%(</a:t>
              </a:r>
              <a:r>
                <a:rPr lang="en-US" altLang="ja-JP" sz="1100" dirty="0">
                  <a:latin typeface="HG丸ｺﾞｼｯｸM-PRO" panose="020F0600000000000000" pitchFamily="50" charset="-128"/>
                  <a:ea typeface="HG丸ｺﾞｼｯｸM-PRO" panose="020F0600000000000000" pitchFamily="50" charset="-128"/>
                </a:rPr>
                <a:t>H37</a:t>
              </a:r>
              <a:r>
                <a:rPr lang="en-US" altLang="ja-JP" sz="1100" dirty="0" smtClean="0">
                  <a:latin typeface="HG丸ｺﾞｼｯｸM-PRO" panose="020F0600000000000000" pitchFamily="50" charset="-128"/>
                  <a:ea typeface="HG丸ｺﾞｼｯｸM-PRO" panose="020F0600000000000000" pitchFamily="50" charset="-128"/>
                </a:rPr>
                <a:t>)】</a:t>
              </a:r>
            </a:p>
            <a:p>
              <a:pPr marL="92075" indent="-92075">
                <a:spcBef>
                  <a:spcPts val="300"/>
                </a:spcBef>
              </a:pPr>
              <a:r>
                <a:rPr lang="ja-JP" altLang="en-US" sz="1200" b="1" dirty="0" smtClean="0">
                  <a:latin typeface="HG丸ｺﾞｼｯｸM-PRO" panose="020F0600000000000000" pitchFamily="50" charset="-128"/>
                  <a:ea typeface="HG丸ｺﾞｼｯｸM-PRO" panose="020F0600000000000000" pitchFamily="50" charset="-128"/>
                </a:rPr>
                <a:t>○地震時等に著しく危険な密集市街地の面積</a:t>
              </a:r>
              <a:endParaRPr lang="en-US" altLang="ja-JP" sz="1200" b="1" dirty="0">
                <a:latin typeface="HG丸ｺﾞｼｯｸM-PRO" panose="020F0600000000000000" pitchFamily="50" charset="-128"/>
                <a:ea typeface="HG丸ｺﾞｼｯｸM-PRO" panose="020F0600000000000000" pitchFamily="50" charset="-128"/>
              </a:endParaRPr>
            </a:p>
            <a:p>
              <a:pPr marL="92075" indent="-92075" algn="ctr"/>
              <a:r>
                <a:rPr lang="en-US" altLang="ja-JP" sz="1100" dirty="0" smtClean="0">
                  <a:latin typeface="HG丸ｺﾞｼｯｸM-PRO" panose="020F0600000000000000" pitchFamily="50" charset="-128"/>
                  <a:ea typeface="HG丸ｺﾞｼｯｸM-PRO" panose="020F0600000000000000" pitchFamily="50" charset="-128"/>
                </a:rPr>
                <a:t>【2,248ha(H26) </a:t>
              </a:r>
              <a:r>
                <a:rPr lang="ja-JP" altLang="en-US" sz="1100" dirty="0" smtClean="0">
                  <a:latin typeface="HG丸ｺﾞｼｯｸM-PRO" panose="020F0600000000000000" pitchFamily="50" charset="-128"/>
                  <a:ea typeface="HG丸ｺﾞｼｯｸM-PRO" panose="020F0600000000000000" pitchFamily="50" charset="-128"/>
                </a:rPr>
                <a:t>⇒ 解消</a:t>
              </a:r>
              <a:r>
                <a:rPr lang="en-US" altLang="ja-JP" sz="1100" dirty="0" smtClean="0">
                  <a:latin typeface="HG丸ｺﾞｼｯｸM-PRO" panose="020F0600000000000000" pitchFamily="50" charset="-128"/>
                  <a:ea typeface="HG丸ｺﾞｼｯｸM-PRO" panose="020F0600000000000000" pitchFamily="50" charset="-128"/>
                </a:rPr>
                <a:t>(H32)】</a:t>
              </a:r>
              <a:endParaRPr lang="en-US" altLang="ja-JP" sz="1100" dirty="0">
                <a:latin typeface="HG丸ｺﾞｼｯｸM-PRO" panose="020F0600000000000000" pitchFamily="50" charset="-128"/>
                <a:ea typeface="HG丸ｺﾞｼｯｸM-PRO" panose="020F0600000000000000" pitchFamily="50" charset="-128"/>
              </a:endParaRPr>
            </a:p>
            <a:p>
              <a:pPr marL="92075" indent="-92075">
                <a:spcBef>
                  <a:spcPts val="300"/>
                </a:spcBef>
              </a:pPr>
              <a:r>
                <a:rPr lang="ja-JP" altLang="en-US" sz="1200" b="1" dirty="0" smtClean="0">
                  <a:latin typeface="HG丸ｺﾞｼｯｸM-PRO" panose="020F0600000000000000" pitchFamily="50" charset="-128"/>
                  <a:ea typeface="HG丸ｺﾞｼｯｸM-PRO" panose="020F0600000000000000" pitchFamily="50" charset="-128"/>
                </a:rPr>
                <a:t>○住宅の耐震化率          </a:t>
              </a:r>
              <a:endParaRPr lang="en-US" altLang="ja-JP" sz="1200" b="1" dirty="0" smtClean="0">
                <a:latin typeface="HG丸ｺﾞｼｯｸM-PRO" panose="020F0600000000000000" pitchFamily="50" charset="-128"/>
                <a:ea typeface="HG丸ｺﾞｼｯｸM-PRO" panose="020F0600000000000000" pitchFamily="50" charset="-128"/>
              </a:endParaRPr>
            </a:p>
            <a:p>
              <a:pPr marL="92075" indent="-92075" algn="ctr">
                <a:spcBef>
                  <a:spcPts val="300"/>
                </a:spcBef>
              </a:pPr>
              <a:r>
                <a:rPr lang="en-US" altLang="ja-JP" sz="1100" dirty="0" smtClean="0">
                  <a:latin typeface="HG丸ｺﾞｼｯｸM-PRO" panose="020F0600000000000000" pitchFamily="50" charset="-128"/>
                  <a:ea typeface="HG丸ｺﾞｼｯｸM-PRO" panose="020F0600000000000000" pitchFamily="50" charset="-128"/>
                </a:rPr>
                <a:t>【83.5%(H27) </a:t>
              </a:r>
              <a:r>
                <a:rPr lang="ja-JP" altLang="en-US" sz="1100" dirty="0" smtClean="0">
                  <a:latin typeface="HG丸ｺﾞｼｯｸM-PRO" panose="020F0600000000000000" pitchFamily="50" charset="-128"/>
                  <a:ea typeface="HG丸ｺﾞｼｯｸM-PRO" panose="020F0600000000000000" pitchFamily="50" charset="-128"/>
                </a:rPr>
                <a:t>⇒ </a:t>
              </a:r>
              <a:r>
                <a:rPr lang="en-US" altLang="ja-JP" sz="1100" dirty="0" smtClean="0">
                  <a:latin typeface="HG丸ｺﾞｼｯｸM-PRO" panose="020F0600000000000000" pitchFamily="50" charset="-128"/>
                  <a:ea typeface="HG丸ｺﾞｼｯｸM-PRO" panose="020F0600000000000000" pitchFamily="50" charset="-128"/>
                </a:rPr>
                <a:t>95%(H37)】</a:t>
              </a:r>
            </a:p>
            <a:p>
              <a:pPr marL="92075" indent="-92075">
                <a:spcBef>
                  <a:spcPts val="1000"/>
                </a:spcBef>
              </a:pPr>
              <a:r>
                <a:rPr lang="ja-JP" altLang="en-US" sz="1200" b="1" dirty="0" smtClean="0">
                  <a:latin typeface="HG丸ｺﾞｼｯｸM-PRO" panose="020F0600000000000000" pitchFamily="50" charset="-128"/>
                  <a:ea typeface="HG丸ｺﾞｼｯｸM-PRO" panose="020F0600000000000000" pitchFamily="50" charset="-128"/>
                </a:rPr>
                <a:t>○腐朽・破損のある空家の割合</a:t>
              </a:r>
              <a:endParaRPr lang="en-US" altLang="ja-JP" sz="1200" b="1" dirty="0">
                <a:latin typeface="HG丸ｺﾞｼｯｸM-PRO" panose="020F0600000000000000" pitchFamily="50" charset="-128"/>
                <a:ea typeface="HG丸ｺﾞｼｯｸM-PRO" panose="020F0600000000000000" pitchFamily="50" charset="-128"/>
              </a:endParaRPr>
            </a:p>
            <a:p>
              <a:pPr marL="92075" indent="-92075" algn="ctr"/>
              <a:r>
                <a:rPr lang="en-US" altLang="ja-JP" sz="1100" dirty="0" smtClean="0">
                  <a:latin typeface="HG丸ｺﾞｼｯｸM-PRO" panose="020F0600000000000000" pitchFamily="50" charset="-128"/>
                  <a:ea typeface="HG丸ｺﾞｼｯｸM-PRO" panose="020F0600000000000000" pitchFamily="50" charset="-128"/>
                </a:rPr>
                <a:t>【26.8%(</a:t>
              </a:r>
              <a:r>
                <a:rPr lang="en-US" altLang="ja-JP" sz="1100" dirty="0">
                  <a:latin typeface="HG丸ｺﾞｼｯｸM-PRO" panose="020F0600000000000000" pitchFamily="50" charset="-128"/>
                  <a:ea typeface="HG丸ｺﾞｼｯｸM-PRO" panose="020F0600000000000000" pitchFamily="50" charset="-128"/>
                </a:rPr>
                <a:t>H25</a:t>
              </a:r>
              <a:r>
                <a:rPr lang="en-US" altLang="ja-JP" sz="1100" dirty="0" smtClean="0">
                  <a:latin typeface="HG丸ｺﾞｼｯｸM-PRO" panose="020F0600000000000000" pitchFamily="50" charset="-128"/>
                  <a:ea typeface="HG丸ｺﾞｼｯｸM-PRO" panose="020F0600000000000000" pitchFamily="50" charset="-128"/>
                </a:rPr>
                <a:t>) </a:t>
              </a:r>
              <a:r>
                <a:rPr lang="ja-JP" altLang="en-US" sz="1100" dirty="0" smtClean="0">
                  <a:latin typeface="HG丸ｺﾞｼｯｸM-PRO" panose="020F0600000000000000" pitchFamily="50" charset="-128"/>
                  <a:ea typeface="HG丸ｺﾞｼｯｸM-PRO" panose="020F0600000000000000" pitchFamily="50" charset="-128"/>
                </a:rPr>
                <a:t>⇒ おおむね１割以下</a:t>
              </a:r>
              <a:r>
                <a:rPr lang="en-US" altLang="ja-JP" sz="1100" dirty="0" smtClean="0">
                  <a:latin typeface="HG丸ｺﾞｼｯｸM-PRO" panose="020F0600000000000000" pitchFamily="50" charset="-128"/>
                  <a:ea typeface="HG丸ｺﾞｼｯｸM-PRO" panose="020F0600000000000000" pitchFamily="50" charset="-128"/>
                </a:rPr>
                <a:t>(H37)】</a:t>
              </a:r>
            </a:p>
            <a:p>
              <a:pPr marL="92075" indent="-92075" algn="r"/>
              <a:r>
                <a:rPr kumimoji="1" lang="ja-JP" altLang="en-US" sz="1100" dirty="0">
                  <a:latin typeface="HG丸ｺﾞｼｯｸM-PRO" panose="020F0600000000000000" pitchFamily="50" charset="-128"/>
                  <a:ea typeface="HG丸ｺﾞｼｯｸM-PRO" panose="020F0600000000000000" pitchFamily="50" charset="-128"/>
                </a:rPr>
                <a:t>など</a:t>
              </a:r>
            </a:p>
          </p:txBody>
        </p:sp>
      </p:grpSp>
      <p:sp>
        <p:nvSpPr>
          <p:cNvPr id="22" name="角丸四角形 21"/>
          <p:cNvSpPr/>
          <p:nvPr/>
        </p:nvSpPr>
        <p:spPr>
          <a:xfrm>
            <a:off x="591478" y="6381328"/>
            <a:ext cx="7890090" cy="43204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「災害時民間賃貸住宅借り上げ制度」に</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基づき、</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H29.</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に民間企業と協定締結</a:t>
            </a: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角丸四角形 22"/>
          <p:cNvSpPr/>
          <p:nvPr/>
        </p:nvSpPr>
        <p:spPr>
          <a:xfrm>
            <a:off x="525037" y="4135129"/>
            <a:ext cx="4017933" cy="46815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fld>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5" name="グループ化 24"/>
          <p:cNvGrpSpPr/>
          <p:nvPr/>
        </p:nvGrpSpPr>
        <p:grpSpPr>
          <a:xfrm>
            <a:off x="5171768" y="836712"/>
            <a:ext cx="3480984" cy="372531"/>
            <a:chOff x="5364456" y="1232784"/>
            <a:chExt cx="3312000" cy="252000"/>
          </a:xfrm>
        </p:grpSpPr>
        <p:sp>
          <p:nvSpPr>
            <p:cNvPr id="26" name="テキスト ボックス 25"/>
            <p:cNvSpPr txBox="1"/>
            <p:nvPr/>
          </p:nvSpPr>
          <p:spPr>
            <a:xfrm>
              <a:off x="5364456" y="1232784"/>
              <a:ext cx="3312000" cy="252000"/>
            </a:xfrm>
            <a:prstGeom prst="ellipse">
              <a:avLst/>
            </a:prstGeom>
            <a:ln/>
          </p:spPr>
          <p:style>
            <a:lnRef idx="0">
              <a:schemeClr val="accent6"/>
            </a:lnRef>
            <a:fillRef idx="3">
              <a:schemeClr val="accent6"/>
            </a:fillRef>
            <a:effectRef idx="3">
              <a:schemeClr val="accent6"/>
            </a:effectRef>
            <a:fontRef idx="minor">
              <a:schemeClr val="lt1"/>
            </a:fontRef>
          </p:style>
          <p:txBody>
            <a:bodyPr wrap="none" lIns="0" tIns="0" rIns="0" bIns="0" rtlCol="0" anchor="ctr" anchorCtr="0">
              <a:noAutofit/>
            </a:bodyPr>
            <a:lstStyle/>
            <a:p>
              <a:pPr marL="92075" indent="-92075">
                <a:lnSpc>
                  <a:spcPts val="1100"/>
                </a:lnSpc>
              </a:pPr>
              <a:endParaRPr kumimoji="1" lang="ja-JP" altLang="en-US" sz="1200" dirty="0">
                <a:latin typeface="HG丸ｺﾞｼｯｸM-PRO" panose="020F0600000000000000" pitchFamily="50" charset="-128"/>
                <a:ea typeface="HG丸ｺﾞｼｯｸM-PRO" panose="020F0600000000000000" pitchFamily="50" charset="-128"/>
              </a:endParaRPr>
            </a:p>
          </p:txBody>
        </p:sp>
        <p:sp>
          <p:nvSpPr>
            <p:cNvPr id="27" name="テキスト ボックス 26"/>
            <p:cNvSpPr txBox="1"/>
            <p:nvPr/>
          </p:nvSpPr>
          <p:spPr>
            <a:xfrm>
              <a:off x="6390456" y="1250784"/>
              <a:ext cx="1260000" cy="216000"/>
            </a:xfrm>
            <a:prstGeom prst="rect">
              <a:avLst/>
            </a:prstGeom>
            <a:noFill/>
            <a:ln/>
          </p:spPr>
          <p:style>
            <a:lnRef idx="0">
              <a:schemeClr val="accent6"/>
            </a:lnRef>
            <a:fillRef idx="3">
              <a:schemeClr val="accent6"/>
            </a:fillRef>
            <a:effectRef idx="3">
              <a:schemeClr val="accent6"/>
            </a:effectRef>
            <a:fontRef idx="minor">
              <a:schemeClr val="lt1"/>
            </a:fontRef>
          </p:style>
          <p:txBody>
            <a:bodyPr wrap="none" lIns="0" tIns="0" rIns="0" bIns="0" rtlCol="0" anchor="ctr" anchorCtr="0">
              <a:noAutofit/>
            </a:bodyPr>
            <a:lstStyle/>
            <a:p>
              <a:pPr marL="92075" indent="-92075" algn="ctr">
                <a:lnSpc>
                  <a:spcPts val="1200"/>
                </a:lnSpc>
              </a:pPr>
              <a:r>
                <a:rPr kumimoji="1" lang="ja-JP" altLang="en-US" sz="1400" b="1" dirty="0" smtClean="0">
                  <a:latin typeface="HG丸ｺﾞｼｯｸM-PRO" panose="020F0600000000000000" pitchFamily="50" charset="-128"/>
                  <a:ea typeface="HG丸ｺﾞｼｯｸM-PRO" panose="020F0600000000000000" pitchFamily="50" charset="-128"/>
                </a:rPr>
                <a:t>みんなで</a:t>
              </a:r>
              <a:r>
                <a:rPr kumimoji="1" lang="ja-JP" altLang="en-US" sz="1400" b="1" dirty="0" err="1" smtClean="0">
                  <a:latin typeface="HG丸ｺﾞｼｯｸM-PRO" panose="020F0600000000000000" pitchFamily="50" charset="-128"/>
                  <a:ea typeface="HG丸ｺﾞｼｯｸM-PRO" panose="020F0600000000000000" pitchFamily="50" charset="-128"/>
                </a:rPr>
                <a:t>めざ</a:t>
              </a:r>
              <a:r>
                <a:rPr kumimoji="1" lang="ja-JP" altLang="en-US" sz="1400" b="1" dirty="0" smtClean="0">
                  <a:latin typeface="HG丸ｺﾞｼｯｸM-PRO" panose="020F0600000000000000" pitchFamily="50" charset="-128"/>
                  <a:ea typeface="HG丸ｺﾞｼｯｸM-PRO" panose="020F0600000000000000" pitchFamily="50" charset="-128"/>
                </a:rPr>
                <a:t>そう値</a:t>
              </a:r>
              <a:endParaRPr kumimoji="1" lang="ja-JP" altLang="en-US" sz="1400" b="1" dirty="0">
                <a:latin typeface="HG丸ｺﾞｼｯｸM-PRO" panose="020F0600000000000000" pitchFamily="50" charset="-128"/>
                <a:ea typeface="HG丸ｺﾞｼｯｸM-PRO" panose="020F0600000000000000" pitchFamily="50" charset="-128"/>
              </a:endParaRPr>
            </a:p>
          </p:txBody>
        </p:sp>
      </p:grpSp>
    </p:spTree>
    <p:extLst>
      <p:ext uri="{BB962C8B-B14F-4D97-AF65-F5344CB8AC3E}">
        <p14:creationId xmlns:p14="http://schemas.microsoft.com/office/powerpoint/2010/main" val="597061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ChangeArrowheads="1"/>
          </p:cNvSpPr>
          <p:nvPr/>
        </p:nvSpPr>
        <p:spPr bwMode="auto">
          <a:xfrm>
            <a:off x="0" y="1"/>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５</a:t>
            </a:r>
            <a:r>
              <a:rPr lang="ja-JP" altLang="en-US" sz="2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．安心</a:t>
            </a:r>
            <a:r>
              <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してくらすことができる住まいと</a:t>
            </a:r>
            <a:r>
              <a:rPr lang="ja-JP" altLang="en-US" sz="2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都市</a:t>
            </a:r>
            <a:endPar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4"/>
          <p:cNvSpPr txBox="1"/>
          <p:nvPr/>
        </p:nvSpPr>
        <p:spPr>
          <a:xfrm>
            <a:off x="179512" y="548680"/>
            <a:ext cx="8794993" cy="5760640"/>
          </a:xfrm>
          <a:prstGeom prst="roundRect">
            <a:avLst>
              <a:gd name="adj" fmla="val 3755"/>
            </a:avLst>
          </a:prstGeom>
          <a:solidFill>
            <a:schemeClr val="accent5">
              <a:lumMod val="20000"/>
              <a:lumOff val="80000"/>
            </a:schemeClr>
          </a:solidFill>
          <a:ln w="15875">
            <a:noFill/>
          </a:ln>
        </p:spPr>
        <p:style>
          <a:lnRef idx="2">
            <a:schemeClr val="dk1"/>
          </a:lnRef>
          <a:fillRef idx="1">
            <a:schemeClr val="lt1"/>
          </a:fillRef>
          <a:effectRef idx="0">
            <a:schemeClr val="dk1"/>
          </a:effectRef>
          <a:fontRef idx="minor">
            <a:schemeClr val="dk1"/>
          </a:fontRef>
        </p:style>
        <p:txBody>
          <a:bodyPr wrap="square" lIns="36000" tIns="36000" rIns="36000" bIns="0" rtlCol="0" anchor="t" anchorCtr="0">
            <a:noAutofit/>
          </a:bodyPr>
          <a:lstStyle/>
          <a:p>
            <a:pPr marL="180975" indent="-180975">
              <a:lnSpc>
                <a:spcPct val="150000"/>
              </a:lnSpc>
            </a:pPr>
            <a:endParaRPr lang="en-US" altLang="ja-JP" sz="800" b="1"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50000"/>
              </a:lnSpc>
            </a:pP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住み慣れた地域で安心してくらすことができる都市の形成</a:t>
            </a:r>
          </a:p>
          <a:p>
            <a:pPr marL="180975" indent="-180975">
              <a:lnSpc>
                <a:spcPct val="150000"/>
              </a:lnSpc>
            </a:pPr>
            <a:endParaRPr lang="ja-JP" altLang="en-US" b="1"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50000"/>
              </a:lnSpc>
            </a:pPr>
            <a:endParaRPr lang="ja-JP" altLang="en-US" b="1"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50000"/>
              </a:lnSpc>
            </a:pPr>
            <a:r>
              <a:rPr lang="ja-JP" altLang="en-US" b="1" dirty="0">
                <a:latin typeface="Meiryo UI" panose="020B0604030504040204" pitchFamily="50" charset="-128"/>
                <a:ea typeface="Meiryo UI" panose="020B0604030504040204" pitchFamily="50" charset="-128"/>
                <a:cs typeface="Meiryo UI" panose="020B0604030504040204" pitchFamily="50" charset="-128"/>
              </a:rPr>
              <a:t>○住宅ストック全体を活用した府民の居住の安定確保</a:t>
            </a:r>
          </a:p>
          <a:p>
            <a:pPr marL="180975" indent="-180975">
              <a:lnSpc>
                <a:spcPct val="150000"/>
              </a:lnSpc>
            </a:pPr>
            <a:endParaRPr lang="ja-JP" altLang="en-US" b="1"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50000"/>
              </a:lnSpc>
            </a:pPr>
            <a:endParaRPr lang="ja-JP" altLang="en-US" b="1"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50000"/>
              </a:lnSpc>
            </a:pPr>
            <a:endParaRPr lang="ja-JP" altLang="en-US" b="1"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50000"/>
              </a:lnSpc>
            </a:pP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不動産取引等における差別の解消</a:t>
            </a:r>
          </a:p>
          <a:p>
            <a:pPr marL="180975" indent="-180975">
              <a:lnSpc>
                <a:spcPct val="150000"/>
              </a:lnSpc>
            </a:pPr>
            <a:endParaRPr lang="ja-JP" altLang="en-US" b="1"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50000"/>
              </a:lnSpc>
            </a:pPr>
            <a:r>
              <a:rPr lang="ja-JP" altLang="en-US" b="1" dirty="0">
                <a:latin typeface="Meiryo UI" panose="020B0604030504040204" pitchFamily="50" charset="-128"/>
                <a:ea typeface="Meiryo UI" panose="020B0604030504040204" pitchFamily="50" charset="-128"/>
                <a:cs typeface="Meiryo UI" panose="020B0604030504040204" pitchFamily="50" charset="-128"/>
              </a:rPr>
              <a:t>○健全な住宅関連産業の育成</a:t>
            </a:r>
          </a:p>
        </p:txBody>
      </p:sp>
      <p:sp>
        <p:nvSpPr>
          <p:cNvPr id="9" name="テキスト ボックス 8"/>
          <p:cNvSpPr txBox="1"/>
          <p:nvPr/>
        </p:nvSpPr>
        <p:spPr>
          <a:xfrm>
            <a:off x="442065" y="1196752"/>
            <a:ext cx="4561983" cy="735676"/>
          </a:xfrm>
          <a:prstGeom prst="rect">
            <a:avLst/>
          </a:prstGeom>
          <a:solidFill>
            <a:schemeClr val="bg1"/>
          </a:solidFill>
          <a:ln w="3175">
            <a:solidFill>
              <a:schemeClr val="tx2"/>
            </a:solidFill>
            <a:prstDash val="dash"/>
          </a:ln>
        </p:spPr>
        <p:txBody>
          <a:bodyPr wrap="square" lIns="36000" tIns="0" rIns="36000" bIns="0" rtlCol="0" anchor="t" anchorCtr="0">
            <a:noAutofit/>
          </a:bodyPr>
          <a:lstStyle/>
          <a:p>
            <a:pPr marL="177800" indent="-95250">
              <a:lnSpc>
                <a:spcPct val="1300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・スマートエイジング・シティの形成</a:t>
            </a:r>
          </a:p>
          <a:p>
            <a:pPr marL="177800" indent="-95250">
              <a:lnSpc>
                <a:spcPct val="1300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・福祉のまちづくりの推進</a:t>
            </a:r>
          </a:p>
        </p:txBody>
      </p:sp>
      <p:sp>
        <p:nvSpPr>
          <p:cNvPr id="12" name="テキスト ボックス 11"/>
          <p:cNvSpPr txBox="1"/>
          <p:nvPr/>
        </p:nvSpPr>
        <p:spPr>
          <a:xfrm>
            <a:off x="442065" y="2456022"/>
            <a:ext cx="4561983" cy="1044986"/>
          </a:xfrm>
          <a:prstGeom prst="rect">
            <a:avLst/>
          </a:prstGeom>
          <a:solidFill>
            <a:schemeClr val="bg1"/>
          </a:solidFill>
          <a:ln w="3175">
            <a:solidFill>
              <a:schemeClr val="tx2"/>
            </a:solidFill>
            <a:prstDash val="dash"/>
          </a:ln>
        </p:spPr>
        <p:txBody>
          <a:bodyPr wrap="square" lIns="36000" tIns="36000" rIns="36000" bIns="36000" rtlCol="0" anchor="t" anchorCtr="0">
            <a:noAutofit/>
          </a:bodyPr>
          <a:lstStyle/>
          <a:p>
            <a:pPr marL="177800" indent="-95250">
              <a:lnSpc>
                <a:spcPct val="1300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・民間賃貸住宅における安心確保</a:t>
            </a:r>
          </a:p>
          <a:p>
            <a:pPr marL="177800" indent="-95250">
              <a:lnSpc>
                <a:spcPct val="1300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・公的賃貸住宅ストックの有効活用と地域主権の推進</a:t>
            </a:r>
          </a:p>
          <a:p>
            <a:pPr marL="177800" indent="-95250">
              <a:lnSpc>
                <a:spcPct val="1300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・住まいのバリアフリー化の推進</a:t>
            </a:r>
          </a:p>
        </p:txBody>
      </p:sp>
      <p:sp>
        <p:nvSpPr>
          <p:cNvPr id="13" name="テキスト ボックス 12"/>
          <p:cNvSpPr txBox="1"/>
          <p:nvPr/>
        </p:nvSpPr>
        <p:spPr>
          <a:xfrm>
            <a:off x="444112" y="4077072"/>
            <a:ext cx="4561983" cy="432048"/>
          </a:xfrm>
          <a:prstGeom prst="rect">
            <a:avLst/>
          </a:prstGeom>
          <a:solidFill>
            <a:schemeClr val="bg1"/>
          </a:solidFill>
          <a:ln w="3175">
            <a:solidFill>
              <a:schemeClr val="tx2"/>
            </a:solidFill>
            <a:prstDash val="dash"/>
          </a:ln>
        </p:spPr>
        <p:txBody>
          <a:bodyPr wrap="square" lIns="50400" tIns="50400" rIns="50400" bIns="50400" rtlCol="0" anchor="t" anchorCtr="0">
            <a:noAutofit/>
          </a:bodyPr>
          <a:lstStyle/>
          <a:p>
            <a:pPr marL="177800" indent="-95250">
              <a:lnSpc>
                <a:spcPct val="130000"/>
              </a:lnSpc>
              <a:spcBef>
                <a:spcPts val="280"/>
              </a:spcBef>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・府民や民間事業者の意識の啓発</a:t>
            </a:r>
          </a:p>
        </p:txBody>
      </p:sp>
      <p:sp>
        <p:nvSpPr>
          <p:cNvPr id="10" name="テキスト ボックス 9"/>
          <p:cNvSpPr txBox="1"/>
          <p:nvPr/>
        </p:nvSpPr>
        <p:spPr>
          <a:xfrm>
            <a:off x="442065" y="4941168"/>
            <a:ext cx="4561983" cy="716998"/>
          </a:xfrm>
          <a:prstGeom prst="rect">
            <a:avLst/>
          </a:prstGeom>
          <a:solidFill>
            <a:schemeClr val="bg1"/>
          </a:solidFill>
          <a:ln w="3175">
            <a:solidFill>
              <a:schemeClr val="tx2"/>
            </a:solidFill>
            <a:prstDash val="dash"/>
          </a:ln>
        </p:spPr>
        <p:txBody>
          <a:bodyPr wrap="square" lIns="50400" tIns="50400" rIns="50400" bIns="50400" rtlCol="0" anchor="t" anchorCtr="0">
            <a:noAutofit/>
          </a:bodyPr>
          <a:lstStyle/>
          <a:p>
            <a:pPr marL="177800" indent="-95250">
              <a:lnSpc>
                <a:spcPct val="130000"/>
              </a:lnSpc>
              <a:spcBef>
                <a:spcPts val="280"/>
              </a:spcBef>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・住まいに関する相談体制の充実</a:t>
            </a:r>
          </a:p>
          <a:p>
            <a:pPr marL="177800" indent="-95250">
              <a:lnSpc>
                <a:spcPct val="130000"/>
              </a:lnSpc>
              <a:spcBef>
                <a:spcPts val="280"/>
              </a:spcBef>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・建設産業の振興に向けた環境整備</a:t>
            </a:r>
          </a:p>
        </p:txBody>
      </p:sp>
      <p:pic>
        <p:nvPicPr>
          <p:cNvPr id="16" name="図 15"/>
          <p:cNvPicPr>
            <a:picLocks/>
          </p:cNvPicPr>
          <p:nvPr/>
        </p:nvPicPr>
        <p:blipFill rotWithShape="1">
          <a:blip r:embed="rId3" cstate="print">
            <a:extLst>
              <a:ext uri="{28A0092B-C50C-407E-A947-70E740481C1C}">
                <a14:useLocalDpi xmlns:a14="http://schemas.microsoft.com/office/drawing/2010/main" val="0"/>
              </a:ext>
            </a:extLst>
          </a:blip>
          <a:srcRect l="-1" r="4838" b="2794"/>
          <a:stretch/>
        </p:blipFill>
        <p:spPr bwMode="auto">
          <a:xfrm>
            <a:off x="6228184" y="4079266"/>
            <a:ext cx="1805483" cy="2158046"/>
          </a:xfrm>
          <a:prstGeom prst="roundRect">
            <a:avLst>
              <a:gd name="adj" fmla="val 8594"/>
            </a:avLst>
          </a:prstGeom>
          <a:solidFill>
            <a:srgbClr val="FFFFFF">
              <a:shade val="85000"/>
            </a:srgbClr>
          </a:solidFill>
          <a:ln>
            <a:noFill/>
          </a:ln>
          <a:effectLst/>
        </p:spPr>
      </p:pic>
      <p:grpSp>
        <p:nvGrpSpPr>
          <p:cNvPr id="2" name="グループ化 1"/>
          <p:cNvGrpSpPr/>
          <p:nvPr/>
        </p:nvGrpSpPr>
        <p:grpSpPr>
          <a:xfrm>
            <a:off x="5508104" y="1658189"/>
            <a:ext cx="3312368" cy="2346875"/>
            <a:chOff x="5989965" y="4280003"/>
            <a:chExt cx="3348000" cy="1656000"/>
          </a:xfrm>
        </p:grpSpPr>
        <p:sp>
          <p:nvSpPr>
            <p:cNvPr id="15" name="角丸四角形 14"/>
            <p:cNvSpPr/>
            <p:nvPr/>
          </p:nvSpPr>
          <p:spPr>
            <a:xfrm>
              <a:off x="5989965" y="4280003"/>
              <a:ext cx="3348000" cy="1656000"/>
            </a:xfrm>
            <a:prstGeom prst="roundRect">
              <a:avLst>
                <a:gd name="adj" fmla="val 6948"/>
              </a:avLst>
            </a:prstGeom>
            <a:solidFill>
              <a:schemeClr val="accent6">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7" name="テキスト ボックス 16"/>
            <p:cNvSpPr txBox="1"/>
            <p:nvPr/>
          </p:nvSpPr>
          <p:spPr>
            <a:xfrm>
              <a:off x="6012160" y="4334003"/>
              <a:ext cx="3276000" cy="1548000"/>
            </a:xfrm>
            <a:prstGeom prst="rect">
              <a:avLst/>
            </a:prstGeom>
            <a:noFill/>
            <a:ln w="15875">
              <a:noFill/>
            </a:ln>
          </p:spPr>
          <p:style>
            <a:lnRef idx="2">
              <a:schemeClr val="dk1"/>
            </a:lnRef>
            <a:fillRef idx="1">
              <a:schemeClr val="lt1"/>
            </a:fillRef>
            <a:effectRef idx="0">
              <a:schemeClr val="dk1"/>
            </a:effectRef>
            <a:fontRef idx="minor">
              <a:schemeClr val="dk1"/>
            </a:fontRef>
          </p:style>
          <p:txBody>
            <a:bodyPr wrap="square" lIns="36000" tIns="0" rIns="36000" bIns="0" rtlCol="0" anchor="t" anchorCtr="0">
              <a:noAutofit/>
            </a:bodyPr>
            <a:lstStyle/>
            <a:p>
              <a:pPr marL="92075" indent="-92075"/>
              <a:r>
                <a:rPr lang="ja-JP" altLang="en-US" sz="1200" b="1" dirty="0" smtClean="0">
                  <a:latin typeface="HG丸ｺﾞｼｯｸM-PRO" panose="020F0600000000000000" pitchFamily="50" charset="-128"/>
                  <a:ea typeface="HG丸ｺﾞｼｯｸM-PRO" panose="020F0600000000000000" pitchFamily="50" charset="-128"/>
                </a:rPr>
                <a:t>○自分の住んでいる地域に愛着を感じる府民の割合</a:t>
              </a:r>
              <a:endParaRPr lang="en-US" altLang="ja-JP" sz="1200" b="1" dirty="0" smtClean="0">
                <a:latin typeface="HG丸ｺﾞｼｯｸM-PRO" panose="020F0600000000000000" pitchFamily="50" charset="-128"/>
                <a:ea typeface="HG丸ｺﾞｼｯｸM-PRO" panose="020F0600000000000000" pitchFamily="50" charset="-128"/>
              </a:endParaRPr>
            </a:p>
            <a:p>
              <a:pPr marL="92075" indent="-92075" algn="ctr"/>
              <a:r>
                <a:rPr kumimoji="1" lang="en-US" altLang="ja-JP" sz="1100" dirty="0" smtClean="0">
                  <a:latin typeface="HG丸ｺﾞｼｯｸM-PRO" panose="020F0600000000000000" pitchFamily="50" charset="-128"/>
                  <a:ea typeface="HG丸ｺﾞｼｯｸM-PRO" panose="020F0600000000000000" pitchFamily="50" charset="-128"/>
                </a:rPr>
                <a:t>【74.2%</a:t>
              </a:r>
              <a:r>
                <a:rPr lang="en-US" altLang="ja-JP" sz="1100" dirty="0" smtClean="0">
                  <a:latin typeface="HG丸ｺﾞｼｯｸM-PRO" panose="020F0600000000000000" pitchFamily="50" charset="-128"/>
                  <a:ea typeface="HG丸ｺﾞｼｯｸM-PRO" panose="020F0600000000000000" pitchFamily="50" charset="-128"/>
                </a:rPr>
                <a:t>(H27) </a:t>
              </a:r>
              <a:r>
                <a:rPr lang="ja-JP" altLang="en-US" sz="1100" dirty="0" smtClean="0">
                  <a:latin typeface="HG丸ｺﾞｼｯｸM-PRO" panose="020F0600000000000000" pitchFamily="50" charset="-128"/>
                  <a:ea typeface="HG丸ｺﾞｼｯｸM-PRO" panose="020F0600000000000000" pitchFamily="50" charset="-128"/>
                </a:rPr>
                <a:t>⇒ </a:t>
              </a:r>
              <a:r>
                <a:rPr lang="en-US" altLang="ja-JP" sz="1100" dirty="0" smtClean="0">
                  <a:latin typeface="HG丸ｺﾞｼｯｸM-PRO" panose="020F0600000000000000" pitchFamily="50" charset="-128"/>
                  <a:ea typeface="HG丸ｺﾞｼｯｸM-PRO" panose="020F0600000000000000" pitchFamily="50" charset="-128"/>
                </a:rPr>
                <a:t>75</a:t>
              </a:r>
              <a:r>
                <a:rPr kumimoji="1" lang="en-US" altLang="ja-JP" sz="1100" dirty="0" smtClean="0">
                  <a:latin typeface="HG丸ｺﾞｼｯｸM-PRO" panose="020F0600000000000000" pitchFamily="50" charset="-128"/>
                  <a:ea typeface="HG丸ｺﾞｼｯｸM-PRO" panose="020F0600000000000000" pitchFamily="50" charset="-128"/>
                </a:rPr>
                <a:t>%(H37)】</a:t>
              </a:r>
            </a:p>
            <a:p>
              <a:pPr marL="92075" indent="-92075">
                <a:spcBef>
                  <a:spcPts val="300"/>
                </a:spcBef>
              </a:pPr>
              <a:r>
                <a:rPr lang="ja-JP" altLang="en-US" sz="1200" b="1" dirty="0" smtClean="0">
                  <a:latin typeface="HG丸ｺﾞｼｯｸM-PRO" panose="020F0600000000000000" pitchFamily="50" charset="-128"/>
                  <a:ea typeface="HG丸ｺﾞｼｯｸM-PRO" panose="020F0600000000000000" pitchFamily="50" charset="-128"/>
                </a:rPr>
                <a:t>○近隣の人たちやコミュニティの関わりに満足している府民の割合</a:t>
              </a:r>
              <a:r>
                <a:rPr lang="ja-JP" altLang="en-US" sz="1200" b="1" dirty="0">
                  <a:latin typeface="HG丸ｺﾞｼｯｸM-PRO" panose="020F0600000000000000" pitchFamily="50" charset="-128"/>
                  <a:ea typeface="HG丸ｺﾞｼｯｸM-PRO" panose="020F0600000000000000" pitchFamily="50" charset="-128"/>
                </a:rPr>
                <a:t>　</a:t>
              </a:r>
              <a:r>
                <a:rPr lang="ja-JP" altLang="en-US" sz="1200" b="1" dirty="0" smtClean="0">
                  <a:latin typeface="HG丸ｺﾞｼｯｸM-PRO" panose="020F0600000000000000" pitchFamily="50" charset="-128"/>
                  <a:ea typeface="HG丸ｺﾞｼｯｸM-PRO" panose="020F0600000000000000" pitchFamily="50" charset="-128"/>
                </a:rPr>
                <a:t>     　　 </a:t>
              </a:r>
              <a:endParaRPr lang="en-US" altLang="ja-JP" sz="1200" b="1" dirty="0" smtClean="0">
                <a:latin typeface="HG丸ｺﾞｼｯｸM-PRO" panose="020F0600000000000000" pitchFamily="50" charset="-128"/>
                <a:ea typeface="HG丸ｺﾞｼｯｸM-PRO" panose="020F0600000000000000" pitchFamily="50" charset="-128"/>
              </a:endParaRPr>
            </a:p>
            <a:p>
              <a:pPr marL="92075" indent="-92075" algn="ctr">
                <a:spcBef>
                  <a:spcPts val="300"/>
                </a:spcBef>
              </a:pPr>
              <a:r>
                <a:rPr lang="en-US" altLang="ja-JP" sz="1100" dirty="0" smtClean="0">
                  <a:latin typeface="HG丸ｺﾞｼｯｸM-PRO" panose="020F0600000000000000" pitchFamily="50" charset="-128"/>
                  <a:ea typeface="HG丸ｺﾞｼｯｸM-PRO" panose="020F0600000000000000" pitchFamily="50" charset="-128"/>
                </a:rPr>
                <a:t>【67.0%(H25) </a:t>
              </a:r>
              <a:r>
                <a:rPr lang="ja-JP" altLang="en-US" sz="1100" dirty="0" smtClean="0">
                  <a:latin typeface="HG丸ｺﾞｼｯｸM-PRO" panose="020F0600000000000000" pitchFamily="50" charset="-128"/>
                  <a:ea typeface="HG丸ｺﾞｼｯｸM-PRO" panose="020F0600000000000000" pitchFamily="50" charset="-128"/>
                </a:rPr>
                <a:t>⇒ </a:t>
              </a:r>
              <a:r>
                <a:rPr lang="en-US" altLang="ja-JP" sz="1100" dirty="0" smtClean="0">
                  <a:latin typeface="HG丸ｺﾞｼｯｸM-PRO" panose="020F0600000000000000" pitchFamily="50" charset="-128"/>
                  <a:ea typeface="HG丸ｺﾞｼｯｸM-PRO" panose="020F0600000000000000" pitchFamily="50" charset="-128"/>
                </a:rPr>
                <a:t>75%(</a:t>
              </a:r>
              <a:r>
                <a:rPr lang="en-US" altLang="ja-JP" sz="1100" dirty="0">
                  <a:latin typeface="HG丸ｺﾞｼｯｸM-PRO" panose="020F0600000000000000" pitchFamily="50" charset="-128"/>
                  <a:ea typeface="HG丸ｺﾞｼｯｸM-PRO" panose="020F0600000000000000" pitchFamily="50" charset="-128"/>
                </a:rPr>
                <a:t>H37</a:t>
              </a:r>
              <a:r>
                <a:rPr lang="en-US" altLang="ja-JP" sz="1100" dirty="0" smtClean="0">
                  <a:latin typeface="HG丸ｺﾞｼｯｸM-PRO" panose="020F0600000000000000" pitchFamily="50" charset="-128"/>
                  <a:ea typeface="HG丸ｺﾞｼｯｸM-PRO" panose="020F0600000000000000" pitchFamily="50" charset="-128"/>
                </a:rPr>
                <a:t>)】</a:t>
              </a:r>
            </a:p>
            <a:p>
              <a:pPr marL="92075" indent="-92075">
                <a:spcBef>
                  <a:spcPts val="1000"/>
                </a:spcBef>
              </a:pPr>
              <a:r>
                <a:rPr lang="ja-JP" altLang="en-US" sz="1200" b="1" dirty="0" smtClean="0">
                  <a:latin typeface="HG丸ｺﾞｼｯｸM-PRO" panose="020F0600000000000000" pitchFamily="50" charset="-128"/>
                  <a:ea typeface="HG丸ｺﾞｼｯｸM-PRO" panose="020F0600000000000000" pitchFamily="50" charset="-128"/>
                </a:rPr>
                <a:t>○賃貸住宅における入居差別の状況</a:t>
              </a:r>
              <a:endParaRPr lang="en-US" altLang="ja-JP" sz="1200" b="1" dirty="0">
                <a:latin typeface="HG丸ｺﾞｼｯｸM-PRO" panose="020F0600000000000000" pitchFamily="50" charset="-128"/>
                <a:ea typeface="HG丸ｺﾞｼｯｸM-PRO" panose="020F0600000000000000" pitchFamily="50" charset="-128"/>
              </a:endParaRPr>
            </a:p>
            <a:p>
              <a:pPr marL="92075" indent="-92075" algn="ctr"/>
              <a:r>
                <a:rPr lang="en-US" altLang="ja-JP" sz="1100" dirty="0" smtClean="0">
                  <a:latin typeface="HG丸ｺﾞｼｯｸM-PRO" panose="020F0600000000000000" pitchFamily="50" charset="-128"/>
                  <a:ea typeface="HG丸ｺﾞｼｯｸM-PRO" panose="020F0600000000000000" pitchFamily="50" charset="-128"/>
                </a:rPr>
                <a:t>【</a:t>
              </a:r>
              <a:r>
                <a:rPr lang="ja-JP" altLang="en-US" sz="1100" dirty="0" smtClean="0">
                  <a:latin typeface="HG丸ｺﾞｼｯｸM-PRO" panose="020F0600000000000000" pitchFamily="50" charset="-128"/>
                  <a:ea typeface="HG丸ｺﾞｼｯｸM-PRO" panose="020F0600000000000000" pitchFamily="50" charset="-128"/>
                </a:rPr>
                <a:t>入居差別の解消</a:t>
              </a:r>
              <a:r>
                <a:rPr lang="en-US" altLang="ja-JP" sz="1100" dirty="0" smtClean="0">
                  <a:latin typeface="HG丸ｺﾞｼｯｸM-PRO" panose="020F0600000000000000" pitchFamily="50" charset="-128"/>
                  <a:ea typeface="HG丸ｺﾞｼｯｸM-PRO" panose="020F0600000000000000" pitchFamily="50" charset="-128"/>
                </a:rPr>
                <a:t>(H32)】</a:t>
              </a:r>
              <a:endParaRPr lang="en-US" altLang="ja-JP" sz="1100" dirty="0">
                <a:latin typeface="HG丸ｺﾞｼｯｸM-PRO" panose="020F0600000000000000" pitchFamily="50" charset="-128"/>
                <a:ea typeface="HG丸ｺﾞｼｯｸM-PRO" panose="020F0600000000000000" pitchFamily="50" charset="-128"/>
              </a:endParaRPr>
            </a:p>
            <a:p>
              <a:pPr marL="92075" indent="-92075">
                <a:spcBef>
                  <a:spcPts val="300"/>
                </a:spcBef>
              </a:pPr>
              <a:r>
                <a:rPr lang="ja-JP" altLang="en-US" sz="1200" b="1" dirty="0" smtClean="0">
                  <a:latin typeface="HG丸ｺﾞｼｯｸM-PRO" panose="020F0600000000000000" pitchFamily="50" charset="-128"/>
                  <a:ea typeface="HG丸ｺﾞｼｯｸM-PRO" panose="020F0600000000000000" pitchFamily="50" charset="-128"/>
                </a:rPr>
                <a:t>○一定の質を備えたあんしん賃貸住宅の数</a:t>
              </a:r>
              <a:endParaRPr lang="en-US" altLang="ja-JP" sz="1200" b="1" dirty="0" smtClean="0">
                <a:latin typeface="HG丸ｺﾞｼｯｸM-PRO" panose="020F0600000000000000" pitchFamily="50" charset="-128"/>
                <a:ea typeface="HG丸ｺﾞｼｯｸM-PRO" panose="020F0600000000000000" pitchFamily="50" charset="-128"/>
              </a:endParaRPr>
            </a:p>
            <a:p>
              <a:pPr marL="92075" indent="-92075" algn="ctr"/>
              <a:r>
                <a:rPr lang="ja-JP" altLang="en-US" sz="1100" b="1" dirty="0" smtClean="0">
                  <a:latin typeface="HG丸ｺﾞｼｯｸM-PRO" panose="020F0600000000000000" pitchFamily="50" charset="-128"/>
                  <a:ea typeface="HG丸ｺﾞｼｯｸM-PRO" panose="020F0600000000000000" pitchFamily="50" charset="-128"/>
                </a:rPr>
                <a:t>  </a:t>
              </a:r>
              <a:r>
                <a:rPr lang="en-US" altLang="ja-JP" sz="1100" dirty="0" smtClean="0">
                  <a:latin typeface="HG丸ｺﾞｼｯｸM-PRO" panose="020F0600000000000000" pitchFamily="50" charset="-128"/>
                  <a:ea typeface="HG丸ｺﾞｼｯｸM-PRO" panose="020F0600000000000000" pitchFamily="50" charset="-128"/>
                </a:rPr>
                <a:t>【</a:t>
              </a:r>
              <a:r>
                <a:rPr lang="ja-JP" altLang="en-US" sz="1100" dirty="0" smtClean="0">
                  <a:latin typeface="HG丸ｺﾞｼｯｸM-PRO" panose="020F0600000000000000" pitchFamily="50" charset="-128"/>
                  <a:ea typeface="HG丸ｺﾞｼｯｸM-PRO" panose="020F0600000000000000" pitchFamily="50" charset="-128"/>
                </a:rPr>
                <a:t>約５千戸</a:t>
              </a:r>
              <a:r>
                <a:rPr lang="en-US" altLang="ja-JP" sz="1100" dirty="0" smtClean="0">
                  <a:latin typeface="HG丸ｺﾞｼｯｸM-PRO" panose="020F0600000000000000" pitchFamily="50" charset="-128"/>
                  <a:ea typeface="HG丸ｺﾞｼｯｸM-PRO" panose="020F0600000000000000" pitchFamily="50" charset="-128"/>
                </a:rPr>
                <a:t>(H27) </a:t>
              </a:r>
              <a:r>
                <a:rPr lang="ja-JP" altLang="en-US" sz="1100" dirty="0" smtClean="0">
                  <a:latin typeface="HG丸ｺﾞｼｯｸM-PRO" panose="020F0600000000000000" pitchFamily="50" charset="-128"/>
                  <a:ea typeface="HG丸ｺﾞｼｯｸM-PRO" panose="020F0600000000000000" pitchFamily="50" charset="-128"/>
                </a:rPr>
                <a:t>⇒ 約２万戸</a:t>
              </a:r>
              <a:r>
                <a:rPr lang="en-US" altLang="ja-JP" sz="1100" dirty="0" smtClean="0">
                  <a:latin typeface="HG丸ｺﾞｼｯｸM-PRO" panose="020F0600000000000000" pitchFamily="50" charset="-128"/>
                  <a:ea typeface="HG丸ｺﾞｼｯｸM-PRO" panose="020F0600000000000000" pitchFamily="50" charset="-128"/>
                </a:rPr>
                <a:t>(H37)】</a:t>
              </a:r>
            </a:p>
            <a:p>
              <a:pPr marL="92075" indent="-92075" algn="r"/>
              <a:r>
                <a:rPr lang="ja-JP" altLang="en-US" sz="1100" dirty="0">
                  <a:latin typeface="HG丸ｺﾞｼｯｸM-PRO" panose="020F0600000000000000" pitchFamily="50" charset="-128"/>
                  <a:ea typeface="HG丸ｺﾞｼｯｸM-PRO" panose="020F0600000000000000" pitchFamily="50" charset="-128"/>
                </a:rPr>
                <a:t>など</a:t>
              </a:r>
              <a:endParaRPr lang="en-US" altLang="ja-JP" sz="1100" dirty="0" smtClean="0">
                <a:latin typeface="HG丸ｺﾞｼｯｸM-PRO" panose="020F0600000000000000" pitchFamily="50" charset="-128"/>
                <a:ea typeface="HG丸ｺﾞｼｯｸM-PRO" panose="020F0600000000000000" pitchFamily="50" charset="-128"/>
              </a:endParaRPr>
            </a:p>
          </p:txBody>
        </p:sp>
      </p:grpSp>
      <p:sp>
        <p:nvSpPr>
          <p:cNvPr id="21" name="角丸四角形 20"/>
          <p:cNvSpPr/>
          <p:nvPr/>
        </p:nvSpPr>
        <p:spPr>
          <a:xfrm>
            <a:off x="527604" y="6381328"/>
            <a:ext cx="7890090" cy="43204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「大阪府福祉のまちづくり条例ガイドライン」</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kumimoji="1"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H29.12</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に改訂</a:t>
            </a: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角丸四角形 21"/>
          <p:cNvSpPr/>
          <p:nvPr/>
        </p:nvSpPr>
        <p:spPr>
          <a:xfrm>
            <a:off x="548745" y="1492823"/>
            <a:ext cx="2179941" cy="36725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fld>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4" name="グループ化 23"/>
          <p:cNvGrpSpPr/>
          <p:nvPr/>
        </p:nvGrpSpPr>
        <p:grpSpPr>
          <a:xfrm>
            <a:off x="5411496" y="1184261"/>
            <a:ext cx="3480984" cy="372531"/>
            <a:chOff x="5364456" y="1232784"/>
            <a:chExt cx="3312000" cy="252000"/>
          </a:xfrm>
        </p:grpSpPr>
        <p:sp>
          <p:nvSpPr>
            <p:cNvPr id="25" name="テキスト ボックス 24"/>
            <p:cNvSpPr txBox="1"/>
            <p:nvPr/>
          </p:nvSpPr>
          <p:spPr>
            <a:xfrm>
              <a:off x="5364456" y="1232784"/>
              <a:ext cx="3312000" cy="252000"/>
            </a:xfrm>
            <a:prstGeom prst="ellipse">
              <a:avLst/>
            </a:prstGeom>
            <a:ln/>
          </p:spPr>
          <p:style>
            <a:lnRef idx="0">
              <a:schemeClr val="accent6"/>
            </a:lnRef>
            <a:fillRef idx="3">
              <a:schemeClr val="accent6"/>
            </a:fillRef>
            <a:effectRef idx="3">
              <a:schemeClr val="accent6"/>
            </a:effectRef>
            <a:fontRef idx="minor">
              <a:schemeClr val="lt1"/>
            </a:fontRef>
          </p:style>
          <p:txBody>
            <a:bodyPr wrap="none" lIns="0" tIns="0" rIns="0" bIns="0" rtlCol="0" anchor="ctr" anchorCtr="0">
              <a:noAutofit/>
            </a:bodyPr>
            <a:lstStyle/>
            <a:p>
              <a:pPr marL="92075" indent="-92075">
                <a:lnSpc>
                  <a:spcPts val="1100"/>
                </a:lnSpc>
              </a:pPr>
              <a:endParaRPr kumimoji="1" lang="ja-JP" altLang="en-US" sz="1200" dirty="0">
                <a:latin typeface="HG丸ｺﾞｼｯｸM-PRO" panose="020F0600000000000000" pitchFamily="50" charset="-128"/>
                <a:ea typeface="HG丸ｺﾞｼｯｸM-PRO" panose="020F0600000000000000" pitchFamily="50" charset="-128"/>
              </a:endParaRPr>
            </a:p>
          </p:txBody>
        </p:sp>
        <p:sp>
          <p:nvSpPr>
            <p:cNvPr id="26" name="テキスト ボックス 25"/>
            <p:cNvSpPr txBox="1"/>
            <p:nvPr/>
          </p:nvSpPr>
          <p:spPr>
            <a:xfrm>
              <a:off x="6390456" y="1250784"/>
              <a:ext cx="1260000" cy="216000"/>
            </a:xfrm>
            <a:prstGeom prst="rect">
              <a:avLst/>
            </a:prstGeom>
            <a:noFill/>
            <a:ln/>
          </p:spPr>
          <p:style>
            <a:lnRef idx="0">
              <a:schemeClr val="accent6"/>
            </a:lnRef>
            <a:fillRef idx="3">
              <a:schemeClr val="accent6"/>
            </a:fillRef>
            <a:effectRef idx="3">
              <a:schemeClr val="accent6"/>
            </a:effectRef>
            <a:fontRef idx="minor">
              <a:schemeClr val="lt1"/>
            </a:fontRef>
          </p:style>
          <p:txBody>
            <a:bodyPr wrap="none" lIns="0" tIns="0" rIns="0" bIns="0" rtlCol="0" anchor="ctr" anchorCtr="0">
              <a:noAutofit/>
            </a:bodyPr>
            <a:lstStyle/>
            <a:p>
              <a:pPr marL="92075" indent="-92075" algn="ctr">
                <a:lnSpc>
                  <a:spcPts val="1200"/>
                </a:lnSpc>
              </a:pPr>
              <a:r>
                <a:rPr kumimoji="1" lang="ja-JP" altLang="en-US" sz="1400" b="1" dirty="0" smtClean="0">
                  <a:latin typeface="HG丸ｺﾞｼｯｸM-PRO" panose="020F0600000000000000" pitchFamily="50" charset="-128"/>
                  <a:ea typeface="HG丸ｺﾞｼｯｸM-PRO" panose="020F0600000000000000" pitchFamily="50" charset="-128"/>
                </a:rPr>
                <a:t>みんなで</a:t>
              </a:r>
              <a:r>
                <a:rPr kumimoji="1" lang="ja-JP" altLang="en-US" sz="1400" b="1" dirty="0" err="1" smtClean="0">
                  <a:latin typeface="HG丸ｺﾞｼｯｸM-PRO" panose="020F0600000000000000" pitchFamily="50" charset="-128"/>
                  <a:ea typeface="HG丸ｺﾞｼｯｸM-PRO" panose="020F0600000000000000" pitchFamily="50" charset="-128"/>
                </a:rPr>
                <a:t>めざ</a:t>
              </a:r>
              <a:r>
                <a:rPr kumimoji="1" lang="ja-JP" altLang="en-US" sz="1400" b="1" dirty="0" smtClean="0">
                  <a:latin typeface="HG丸ｺﾞｼｯｸM-PRO" panose="020F0600000000000000" pitchFamily="50" charset="-128"/>
                  <a:ea typeface="HG丸ｺﾞｼｯｸM-PRO" panose="020F0600000000000000" pitchFamily="50" charset="-128"/>
                </a:rPr>
                <a:t>そう値</a:t>
              </a:r>
              <a:endParaRPr kumimoji="1" lang="ja-JP" altLang="en-US" sz="1400" b="1" dirty="0">
                <a:latin typeface="HG丸ｺﾞｼｯｸM-PRO" panose="020F0600000000000000" pitchFamily="50" charset="-128"/>
                <a:ea typeface="HG丸ｺﾞｼｯｸM-PRO" panose="020F0600000000000000" pitchFamily="50" charset="-128"/>
              </a:endParaRPr>
            </a:p>
          </p:txBody>
        </p:sp>
      </p:grpSp>
    </p:spTree>
    <p:extLst>
      <p:ext uri="{BB962C8B-B14F-4D97-AF65-F5344CB8AC3E}">
        <p14:creationId xmlns:p14="http://schemas.microsoft.com/office/powerpoint/2010/main" val="140645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
          <p:cNvSpPr>
            <a:spLocks noChangeArrowheads="1"/>
          </p:cNvSpPr>
          <p:nvPr/>
        </p:nvSpPr>
        <p:spPr bwMode="auto">
          <a:xfrm>
            <a:off x="-248" y="2852936"/>
            <a:ext cx="9144000" cy="792088"/>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r>
              <a:rPr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「重点的に取り組む施策」の進捗状況</a:t>
            </a:r>
          </a:p>
        </p:txBody>
      </p:sp>
      <p:sp>
        <p:nvSpPr>
          <p:cNvPr id="4"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a:t>
            </a:fld>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6379696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1"/>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「重点的に取り組む施策」</a:t>
            </a:r>
            <a:endPar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角丸四角形 5"/>
          <p:cNvSpPr/>
          <p:nvPr/>
        </p:nvSpPr>
        <p:spPr>
          <a:xfrm>
            <a:off x="684286" y="1577381"/>
            <a:ext cx="7992170" cy="432000"/>
          </a:xfrm>
          <a:prstGeom prst="roundRect">
            <a:avLst>
              <a:gd name="adj" fmla="val 13779"/>
            </a:avLst>
          </a:prstGeom>
          <a:ln/>
        </p:spPr>
        <p:style>
          <a:lnRef idx="0">
            <a:schemeClr val="accent3"/>
          </a:lnRef>
          <a:fillRef idx="3">
            <a:schemeClr val="accent3"/>
          </a:fillRef>
          <a:effectRef idx="3">
            <a:schemeClr val="accent3"/>
          </a:effectRef>
          <a:fontRef idx="minor">
            <a:schemeClr val="lt1"/>
          </a:fontRef>
        </p:style>
        <p:txBody>
          <a:bodyPr wrap="square" lIns="0" tIns="32653" rIns="0" bIns="32653" rtlCol="0" anchor="ctr" anchorCtr="0">
            <a:noAutofit/>
          </a:bodyPr>
          <a:lstStyle/>
          <a:p>
            <a:pPr>
              <a:spcAft>
                <a:spcPts val="0"/>
              </a:spcAft>
            </a:pPr>
            <a:r>
              <a:rPr lang="ja-JP" altLang="en-US" sz="2000" b="1" kern="1200" dirty="0" smtClean="0">
                <a:solidFill>
                  <a:srgbClr val="FFFFFF"/>
                </a:solidFill>
                <a:effectLst/>
                <a:latin typeface="ＭＳ Ｐゴシック"/>
                <a:ea typeface="Meiryo UI"/>
                <a:cs typeface="ＭＳ Ｐゴシック"/>
              </a:rPr>
              <a:t>　大阪らしいストック・ポテンシャルを活かした魅力ある</a:t>
            </a:r>
            <a:r>
              <a:rPr lang="ja-JP" sz="2000" b="1" kern="1200" dirty="0" smtClean="0">
                <a:solidFill>
                  <a:srgbClr val="FFFFFF"/>
                </a:solidFill>
                <a:effectLst/>
                <a:latin typeface="ＭＳ Ｐゴシック"/>
                <a:ea typeface="Meiryo UI"/>
                <a:cs typeface="ＭＳ Ｐゴシック"/>
              </a:rPr>
              <a:t>都市</a:t>
            </a:r>
            <a:r>
              <a:rPr lang="ja-JP" altLang="en-US" sz="2000" b="1" kern="1200" dirty="0" smtClean="0">
                <a:solidFill>
                  <a:srgbClr val="FFFFFF"/>
                </a:solidFill>
                <a:effectLst/>
                <a:latin typeface="ＭＳ Ｐゴシック"/>
                <a:ea typeface="Meiryo UI"/>
                <a:cs typeface="ＭＳ Ｐゴシック"/>
              </a:rPr>
              <a:t>空間の形成</a:t>
            </a:r>
            <a:endParaRPr lang="ja-JP" sz="2000" dirty="0">
              <a:effectLst/>
              <a:latin typeface="ＭＳ Ｐゴシック"/>
              <a:cs typeface="ＭＳ Ｐゴシック"/>
            </a:endParaRPr>
          </a:p>
        </p:txBody>
      </p:sp>
      <p:sp>
        <p:nvSpPr>
          <p:cNvPr id="10" name="角丸四角形 9"/>
          <p:cNvSpPr/>
          <p:nvPr/>
        </p:nvSpPr>
        <p:spPr>
          <a:xfrm>
            <a:off x="684286" y="2232805"/>
            <a:ext cx="7992170" cy="432000"/>
          </a:xfrm>
          <a:prstGeom prst="roundRect">
            <a:avLst>
              <a:gd name="adj" fmla="val 13779"/>
            </a:avLst>
          </a:prstGeom>
          <a:ln/>
        </p:spPr>
        <p:style>
          <a:lnRef idx="0">
            <a:schemeClr val="accent3"/>
          </a:lnRef>
          <a:fillRef idx="3">
            <a:schemeClr val="accent3"/>
          </a:fillRef>
          <a:effectRef idx="3">
            <a:schemeClr val="accent3"/>
          </a:effectRef>
          <a:fontRef idx="minor">
            <a:schemeClr val="lt1"/>
          </a:fontRef>
        </p:style>
        <p:txBody>
          <a:bodyPr wrap="square" lIns="0" tIns="32653" rIns="0" bIns="32653" rtlCol="0" anchor="ctr" anchorCtr="0">
            <a:noAutofit/>
          </a:bodyPr>
          <a:lstStyle/>
          <a:p>
            <a:pPr>
              <a:spcAft>
                <a:spcPts val="0"/>
              </a:spcAft>
            </a:pPr>
            <a:r>
              <a:rPr lang="ja-JP" altLang="en-US" sz="2000" b="1" dirty="0" smtClean="0">
                <a:solidFill>
                  <a:srgbClr val="FFFFFF"/>
                </a:solidFill>
                <a:latin typeface="ＭＳ Ｐゴシック"/>
                <a:ea typeface="Meiryo UI"/>
                <a:cs typeface="ＭＳ Ｐゴシック"/>
              </a:rPr>
              <a:t>　大阪に住まう魅力の情報発信による若年・子育て世代の移住・定住促進</a:t>
            </a:r>
            <a:endParaRPr lang="ja-JP" sz="2000" dirty="0">
              <a:effectLst/>
              <a:latin typeface="ＭＳ Ｐゴシック"/>
              <a:cs typeface="ＭＳ Ｐゴシック"/>
            </a:endParaRPr>
          </a:p>
        </p:txBody>
      </p:sp>
      <p:sp>
        <p:nvSpPr>
          <p:cNvPr id="12" name="角丸四角形 11"/>
          <p:cNvSpPr/>
          <p:nvPr/>
        </p:nvSpPr>
        <p:spPr>
          <a:xfrm>
            <a:off x="684286" y="2888229"/>
            <a:ext cx="7992170" cy="432000"/>
          </a:xfrm>
          <a:prstGeom prst="roundRect">
            <a:avLst>
              <a:gd name="adj" fmla="val 13779"/>
            </a:avLst>
          </a:prstGeom>
          <a:ln/>
        </p:spPr>
        <p:style>
          <a:lnRef idx="0">
            <a:schemeClr val="accent3"/>
          </a:lnRef>
          <a:fillRef idx="3">
            <a:schemeClr val="accent3"/>
          </a:fillRef>
          <a:effectRef idx="3">
            <a:schemeClr val="accent3"/>
          </a:effectRef>
          <a:fontRef idx="minor">
            <a:schemeClr val="lt1"/>
          </a:fontRef>
        </p:style>
        <p:txBody>
          <a:bodyPr wrap="square" lIns="0" tIns="32653" rIns="0" bIns="32653" rtlCol="0" anchor="ctr" anchorCtr="0">
            <a:noAutofit/>
          </a:bodyPr>
          <a:lstStyle/>
          <a:p>
            <a:pPr>
              <a:spcAft>
                <a:spcPts val="0"/>
              </a:spcAft>
            </a:pPr>
            <a:r>
              <a:rPr lang="ja-JP" altLang="en-US" sz="2000" b="1" dirty="0" smtClean="0">
                <a:solidFill>
                  <a:srgbClr val="FFFFFF"/>
                </a:solidFill>
                <a:latin typeface="ＭＳ Ｐゴシック"/>
                <a:ea typeface="Meiryo UI"/>
                <a:cs typeface="ＭＳ Ｐゴシック"/>
              </a:rPr>
              <a:t>　空家の多様な活用による居住魅力の向上</a:t>
            </a:r>
            <a:endParaRPr lang="ja-JP" sz="2000" dirty="0">
              <a:effectLst/>
              <a:latin typeface="ＭＳ Ｐゴシック"/>
              <a:cs typeface="ＭＳ Ｐゴシック"/>
            </a:endParaRPr>
          </a:p>
        </p:txBody>
      </p:sp>
      <p:sp>
        <p:nvSpPr>
          <p:cNvPr id="14" name="角丸四角形 13"/>
          <p:cNvSpPr/>
          <p:nvPr/>
        </p:nvSpPr>
        <p:spPr>
          <a:xfrm>
            <a:off x="684286" y="3543653"/>
            <a:ext cx="7961934" cy="432000"/>
          </a:xfrm>
          <a:prstGeom prst="roundRect">
            <a:avLst>
              <a:gd name="adj" fmla="val 13779"/>
            </a:avLst>
          </a:prstGeom>
          <a:ln/>
        </p:spPr>
        <p:style>
          <a:lnRef idx="0">
            <a:schemeClr val="accent3"/>
          </a:lnRef>
          <a:fillRef idx="3">
            <a:schemeClr val="accent3"/>
          </a:fillRef>
          <a:effectRef idx="3">
            <a:schemeClr val="accent3"/>
          </a:effectRef>
          <a:fontRef idx="minor">
            <a:schemeClr val="lt1"/>
          </a:fontRef>
        </p:style>
        <p:txBody>
          <a:bodyPr wrap="square" lIns="0" tIns="32653" rIns="0" bIns="32653" rtlCol="0" anchor="ctr" anchorCtr="0">
            <a:noAutofit/>
          </a:bodyPr>
          <a:lstStyle/>
          <a:p>
            <a:pPr>
              <a:spcAft>
                <a:spcPts val="0"/>
              </a:spcAft>
            </a:pPr>
            <a:r>
              <a:rPr lang="ja-JP" altLang="en-US" sz="2000" b="1" dirty="0" smtClean="0">
                <a:solidFill>
                  <a:srgbClr val="FFFFFF"/>
                </a:solidFill>
                <a:latin typeface="ＭＳ Ｐゴシック"/>
                <a:ea typeface="Meiryo UI"/>
                <a:cs typeface="ＭＳ Ｐゴシック"/>
              </a:rPr>
              <a:t>　公的賃貸住宅ｽﾄｯｸを活用した子育てしやすいまちづくりの推進</a:t>
            </a:r>
            <a:endParaRPr lang="ja-JP" sz="2000" dirty="0">
              <a:effectLst/>
              <a:latin typeface="ＭＳ Ｐゴシック"/>
              <a:cs typeface="ＭＳ Ｐゴシック"/>
            </a:endParaRPr>
          </a:p>
        </p:txBody>
      </p:sp>
      <p:sp>
        <p:nvSpPr>
          <p:cNvPr id="17"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a:t>
            </a:fld>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角丸四角形 17"/>
          <p:cNvSpPr/>
          <p:nvPr/>
        </p:nvSpPr>
        <p:spPr>
          <a:xfrm>
            <a:off x="684286" y="4854501"/>
            <a:ext cx="7961934" cy="432000"/>
          </a:xfrm>
          <a:prstGeom prst="roundRect">
            <a:avLst>
              <a:gd name="adj" fmla="val 13779"/>
            </a:avLst>
          </a:prstGeom>
          <a:ln/>
        </p:spPr>
        <p:style>
          <a:lnRef idx="0">
            <a:schemeClr val="accent3"/>
          </a:lnRef>
          <a:fillRef idx="3">
            <a:schemeClr val="accent3"/>
          </a:fillRef>
          <a:effectRef idx="3">
            <a:schemeClr val="accent3"/>
          </a:effectRef>
          <a:fontRef idx="minor">
            <a:schemeClr val="lt1"/>
          </a:fontRef>
        </p:style>
        <p:txBody>
          <a:bodyPr wrap="square" lIns="0" tIns="32653" rIns="0" bIns="32653" rtlCol="0" anchor="ctr">
            <a:noAutofit/>
          </a:bodyPr>
          <a:lstStyle/>
          <a:p>
            <a:pPr>
              <a:spcAft>
                <a:spcPts val="0"/>
              </a:spcAft>
            </a:pPr>
            <a:r>
              <a:rPr lang="ja-JP" altLang="en-US" sz="2000" b="1" dirty="0">
                <a:solidFill>
                  <a:srgbClr val="FFFFFF"/>
                </a:solidFill>
                <a:latin typeface="ＭＳ Ｐゴシック"/>
                <a:ea typeface="Meiryo UI"/>
                <a:cs typeface="ＭＳ Ｐゴシック"/>
              </a:rPr>
              <a:t>　</a:t>
            </a:r>
            <a:r>
              <a:rPr lang="ja-JP" altLang="en-US" sz="2000" b="1" dirty="0" smtClean="0">
                <a:solidFill>
                  <a:srgbClr val="FFFFFF"/>
                </a:solidFill>
                <a:latin typeface="ＭＳ Ｐゴシック"/>
                <a:ea typeface="Meiryo UI"/>
                <a:cs typeface="ＭＳ Ｐゴシック"/>
              </a:rPr>
              <a:t>密集市街地</a:t>
            </a:r>
            <a:r>
              <a:rPr lang="ja-JP" altLang="en-US" sz="2000" b="1" dirty="0">
                <a:solidFill>
                  <a:srgbClr val="FFFFFF"/>
                </a:solidFill>
                <a:latin typeface="ＭＳ Ｐゴシック"/>
                <a:ea typeface="Meiryo UI"/>
                <a:cs typeface="ＭＳ Ｐゴシック"/>
              </a:rPr>
              <a:t>に</a:t>
            </a:r>
            <a:r>
              <a:rPr lang="ja-JP" altLang="en-US" sz="2000" b="1" dirty="0" smtClean="0">
                <a:solidFill>
                  <a:srgbClr val="FFFFFF"/>
                </a:solidFill>
                <a:latin typeface="ＭＳ Ｐゴシック"/>
                <a:ea typeface="Meiryo UI"/>
                <a:cs typeface="ＭＳ Ｐゴシック"/>
              </a:rPr>
              <a:t>おける魅力あるまちづくりの推進</a:t>
            </a:r>
            <a:endParaRPr lang="ja-JP" sz="2000" dirty="0">
              <a:effectLst/>
              <a:latin typeface="ＭＳ Ｐゴシック"/>
              <a:cs typeface="ＭＳ Ｐゴシック"/>
            </a:endParaRPr>
          </a:p>
        </p:txBody>
      </p:sp>
      <p:sp>
        <p:nvSpPr>
          <p:cNvPr id="19" name="角丸四角形 18"/>
          <p:cNvSpPr/>
          <p:nvPr/>
        </p:nvSpPr>
        <p:spPr>
          <a:xfrm>
            <a:off x="684286" y="5509925"/>
            <a:ext cx="7961934" cy="432000"/>
          </a:xfrm>
          <a:prstGeom prst="roundRect">
            <a:avLst>
              <a:gd name="adj" fmla="val 13779"/>
            </a:avLst>
          </a:prstGeom>
          <a:ln/>
        </p:spPr>
        <p:style>
          <a:lnRef idx="0">
            <a:schemeClr val="accent3"/>
          </a:lnRef>
          <a:fillRef idx="3">
            <a:schemeClr val="accent3"/>
          </a:fillRef>
          <a:effectRef idx="3">
            <a:schemeClr val="accent3"/>
          </a:effectRef>
          <a:fontRef idx="minor">
            <a:schemeClr val="lt1"/>
          </a:fontRef>
        </p:style>
        <p:txBody>
          <a:bodyPr wrap="square" lIns="0" tIns="32653" rIns="0" bIns="32653" rtlCol="0" anchor="ctr">
            <a:noAutofit/>
          </a:bodyPr>
          <a:lstStyle/>
          <a:p>
            <a:pPr>
              <a:spcAft>
                <a:spcPts val="0"/>
              </a:spcAft>
            </a:pPr>
            <a:r>
              <a:rPr lang="ja-JP" altLang="en-US" sz="2000" b="1" dirty="0">
                <a:solidFill>
                  <a:srgbClr val="FFFFFF"/>
                </a:solidFill>
                <a:latin typeface="ＭＳ Ｐゴシック"/>
                <a:ea typeface="Meiryo UI"/>
                <a:cs typeface="ＭＳ Ｐゴシック"/>
              </a:rPr>
              <a:t>　</a:t>
            </a:r>
            <a:r>
              <a:rPr lang="ja-JP" altLang="en-US" sz="2000" b="1" dirty="0" smtClean="0">
                <a:solidFill>
                  <a:srgbClr val="FFFFFF"/>
                </a:solidFill>
                <a:latin typeface="ＭＳ Ｐゴシック"/>
                <a:ea typeface="Meiryo UI"/>
                <a:cs typeface="ＭＳ Ｐゴシック"/>
              </a:rPr>
              <a:t>地域</a:t>
            </a:r>
            <a:r>
              <a:rPr lang="ja-JP" altLang="en-US" sz="2000" b="1" dirty="0">
                <a:solidFill>
                  <a:srgbClr val="FFFFFF"/>
                </a:solidFill>
                <a:latin typeface="ＭＳ Ｐゴシック"/>
                <a:ea typeface="Meiryo UI"/>
                <a:cs typeface="ＭＳ Ｐゴシック"/>
              </a:rPr>
              <a:t>特性</a:t>
            </a:r>
            <a:r>
              <a:rPr lang="ja-JP" altLang="en-US" sz="2000" b="1" dirty="0" smtClean="0">
                <a:solidFill>
                  <a:srgbClr val="FFFFFF"/>
                </a:solidFill>
                <a:latin typeface="ＭＳ Ｐゴシック"/>
                <a:ea typeface="Meiryo UI"/>
                <a:cs typeface="ＭＳ Ｐゴシック"/>
              </a:rPr>
              <a:t>に応じた総合的な施策展開による耐震化の促進</a:t>
            </a:r>
            <a:endParaRPr lang="ja-JP" sz="2000" dirty="0">
              <a:effectLst/>
              <a:latin typeface="ＭＳ Ｐゴシック"/>
              <a:cs typeface="ＭＳ Ｐゴシック"/>
            </a:endParaRPr>
          </a:p>
        </p:txBody>
      </p:sp>
      <p:sp>
        <p:nvSpPr>
          <p:cNvPr id="20" name="角丸四角形 19"/>
          <p:cNvSpPr/>
          <p:nvPr/>
        </p:nvSpPr>
        <p:spPr>
          <a:xfrm>
            <a:off x="684286" y="4199077"/>
            <a:ext cx="7961934" cy="432000"/>
          </a:xfrm>
          <a:prstGeom prst="roundRect">
            <a:avLst>
              <a:gd name="adj" fmla="val 13779"/>
            </a:avLst>
          </a:prstGeom>
          <a:ln/>
        </p:spPr>
        <p:style>
          <a:lnRef idx="0">
            <a:schemeClr val="accent3"/>
          </a:lnRef>
          <a:fillRef idx="3">
            <a:schemeClr val="accent3"/>
          </a:fillRef>
          <a:effectRef idx="3">
            <a:schemeClr val="accent3"/>
          </a:effectRef>
          <a:fontRef idx="minor">
            <a:schemeClr val="lt1"/>
          </a:fontRef>
        </p:style>
        <p:txBody>
          <a:bodyPr wrap="square" lIns="0" tIns="32653" rIns="0" bIns="32653" rtlCol="0" anchor="ctr">
            <a:noAutofit/>
          </a:bodyPr>
          <a:lstStyle/>
          <a:p>
            <a:pPr>
              <a:spcAft>
                <a:spcPts val="0"/>
              </a:spcAft>
            </a:pPr>
            <a:r>
              <a:rPr lang="ja-JP" altLang="en-US" sz="2000" b="1" dirty="0" smtClean="0">
                <a:solidFill>
                  <a:srgbClr val="FFFFFF"/>
                </a:solidFill>
                <a:latin typeface="ＭＳ Ｐゴシック"/>
                <a:ea typeface="Meiryo UI"/>
                <a:cs typeface="ＭＳ Ｐゴシック"/>
              </a:rPr>
              <a:t>　省エネ化の推進による大阪の住まいの魅力向上</a:t>
            </a:r>
            <a:endParaRPr lang="ja-JP" sz="2000" dirty="0">
              <a:effectLst/>
              <a:latin typeface="ＭＳ Ｐゴシック"/>
              <a:cs typeface="ＭＳ Ｐゴシック"/>
            </a:endParaRPr>
          </a:p>
        </p:txBody>
      </p:sp>
      <p:sp>
        <p:nvSpPr>
          <p:cNvPr id="21" name="角丸四角形 20"/>
          <p:cNvSpPr/>
          <p:nvPr/>
        </p:nvSpPr>
        <p:spPr>
          <a:xfrm>
            <a:off x="684286" y="6165352"/>
            <a:ext cx="7961934" cy="432000"/>
          </a:xfrm>
          <a:prstGeom prst="roundRect">
            <a:avLst>
              <a:gd name="adj" fmla="val 13779"/>
            </a:avLst>
          </a:prstGeom>
          <a:ln/>
        </p:spPr>
        <p:style>
          <a:lnRef idx="0">
            <a:schemeClr val="accent3"/>
          </a:lnRef>
          <a:fillRef idx="3">
            <a:schemeClr val="accent3"/>
          </a:fillRef>
          <a:effectRef idx="3">
            <a:schemeClr val="accent3"/>
          </a:effectRef>
          <a:fontRef idx="minor">
            <a:schemeClr val="lt1"/>
          </a:fontRef>
        </p:style>
        <p:txBody>
          <a:bodyPr wrap="square" lIns="0" tIns="32653" rIns="0" bIns="32653" rtlCol="0" anchor="ctr">
            <a:noAutofit/>
          </a:bodyPr>
          <a:lstStyle/>
          <a:p>
            <a:pPr>
              <a:spcAft>
                <a:spcPts val="0"/>
              </a:spcAft>
            </a:pPr>
            <a:r>
              <a:rPr lang="ja-JP" altLang="en-US" sz="2000" b="1" dirty="0" smtClean="0">
                <a:solidFill>
                  <a:srgbClr val="FFFFFF"/>
                </a:solidFill>
                <a:latin typeface="ＭＳ Ｐゴシック"/>
                <a:ea typeface="Meiryo UI"/>
                <a:cs typeface="ＭＳ Ｐゴシック"/>
              </a:rPr>
              <a:t>　あんしん住まいの充実による居住魅力の向上</a:t>
            </a:r>
            <a:endParaRPr lang="ja-JP" sz="2000" dirty="0">
              <a:effectLst/>
              <a:latin typeface="ＭＳ Ｐゴシック"/>
              <a:cs typeface="ＭＳ Ｐゴシック"/>
            </a:endParaRPr>
          </a:p>
        </p:txBody>
      </p:sp>
      <p:sp>
        <p:nvSpPr>
          <p:cNvPr id="22" name="正方形/長方形 21"/>
          <p:cNvSpPr/>
          <p:nvPr/>
        </p:nvSpPr>
        <p:spPr>
          <a:xfrm>
            <a:off x="141064" y="605126"/>
            <a:ext cx="8823424" cy="737501"/>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indent="173038" defTabSz="793425">
              <a:lnSpc>
                <a:spcPct val="120000"/>
              </a:lnSpc>
              <a:spcBef>
                <a:spcPts val="300"/>
              </a:spcBef>
              <a:defRPr/>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基本目標の実現に向け、「活力・魅力の創出」と「安全・安心の確保」の好循環を生み出す取組みを重点的に推進</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Rectangle 2"/>
          <p:cNvSpPr>
            <a:spLocks noChangeArrowheads="1"/>
          </p:cNvSpPr>
          <p:nvPr/>
        </p:nvSpPr>
        <p:spPr bwMode="auto">
          <a:xfrm>
            <a:off x="145195" y="1649389"/>
            <a:ext cx="394357" cy="5019971"/>
          </a:xfrm>
          <a:prstGeom prst="roundRect">
            <a:avLst/>
          </a:prstGeom>
          <a:solidFill>
            <a:srgbClr val="4F81BD"/>
          </a:solidFill>
          <a:ln w="9525">
            <a:solidFill>
              <a:schemeClr val="tx2"/>
            </a:solidFill>
            <a:prstDash val="solid"/>
            <a:miter lim="800000"/>
            <a:headEnd/>
            <a:tailEnd/>
          </a:ln>
          <a:extLst/>
        </p:spPr>
        <p:txBody>
          <a:bodyPr vert="eaVert" wrap="square" lIns="0" tIns="0" rIns="0" bIns="0" anchor="ctr" anchorCtr="0">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ts val="0"/>
              </a:spcBef>
              <a:tabLst>
                <a:tab pos="1000125" algn="l"/>
              </a:tabLst>
            </a:pPr>
            <a:r>
              <a:rPr lang="ja-JP" altLang="en-US" sz="2000" b="1" dirty="0" smtClean="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rPr>
              <a:t>重点的に取り組む施策</a:t>
            </a:r>
            <a:endParaRPr lang="en-US" altLang="ja-JP" sz="2000" b="1" dirty="0" smtClean="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endParaRPr>
          </a:p>
        </p:txBody>
      </p:sp>
    </p:spTree>
    <p:extLst>
      <p:ext uri="{BB962C8B-B14F-4D97-AF65-F5344CB8AC3E}">
        <p14:creationId xmlns:p14="http://schemas.microsoft.com/office/powerpoint/2010/main" val="3915339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
          <p:cNvSpPr>
            <a:spLocks noChangeArrowheads="1"/>
          </p:cNvSpPr>
          <p:nvPr/>
        </p:nvSpPr>
        <p:spPr bwMode="auto">
          <a:xfrm>
            <a:off x="-248" y="1844824"/>
            <a:ext cx="9144000" cy="288032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t" anchorCtr="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endParaRPr lang="en-US" altLang="ja-JP" sz="24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ctr" eaLnBrk="1" hangingPunct="1"/>
            <a:r>
              <a:rPr lang="ja-JP" altLang="en-US" sz="2400" b="1" dirty="0" smtClean="0">
                <a:solidFill>
                  <a:srgbClr val="0070C0"/>
                </a:solidFill>
                <a:latin typeface="Meiryo UI" panose="020B0604030504040204" pitchFamily="50" charset="-128"/>
                <a:ea typeface="Meiryo UI" panose="020B0604030504040204" pitchFamily="50" charset="-128"/>
                <a:cs typeface="Meiryo UI" panose="020B0604030504040204" pitchFamily="50" charset="-128"/>
              </a:rPr>
              <a:t>１</a:t>
            </a:r>
            <a:r>
              <a:rPr lang="ja-JP" altLang="en-US" sz="2400" b="1"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t>．大阪らしいストック・ポテンシャルを活かした魅力ある都市空間の形成</a:t>
            </a:r>
          </a:p>
        </p:txBody>
      </p:sp>
      <p:sp>
        <p:nvSpPr>
          <p:cNvPr id="4"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fld>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bwMode="white">
          <a:xfrm>
            <a:off x="269652" y="2852936"/>
            <a:ext cx="8604200" cy="1628514"/>
          </a:xfrm>
          <a:prstGeom prst="rect">
            <a:avLst/>
          </a:prstGeom>
          <a:solidFill>
            <a:schemeClr val="bg1"/>
          </a:solid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algn="ctr" defTabSz="793425">
              <a:lnSpc>
                <a:spcPct val="130000"/>
              </a:lnSpc>
              <a:spcBef>
                <a:spcPts val="300"/>
              </a:spcBef>
              <a:defRPr/>
            </a:pPr>
            <a:r>
              <a:rPr lang="ja-JP" altLang="en-US" b="1" dirty="0" smtClean="0">
                <a:solidFill>
                  <a:srgbClr val="0070C0"/>
                </a:solidFill>
                <a:latin typeface="Meiryo UI" panose="020B0604030504040204" pitchFamily="50" charset="-128"/>
                <a:ea typeface="Meiryo UI" panose="020B0604030504040204" pitchFamily="50" charset="-128"/>
                <a:cs typeface="Meiryo UI" panose="020B0604030504040204" pitchFamily="50" charset="-128"/>
              </a:rPr>
              <a:t>取組内容</a:t>
            </a:r>
            <a:endParaRPr lang="en-US" altLang="ja-JP" b="1" dirty="0" smtClean="0">
              <a:solidFill>
                <a:srgbClr val="0070C0"/>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defTabSz="793425">
              <a:lnSpc>
                <a:spcPct val="130000"/>
              </a:lnSpc>
              <a:spcBef>
                <a:spcPts val="300"/>
              </a:spcBef>
              <a:defRPr/>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グランドデザイン・大阪都市圏」</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に基づく、「</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広域連携型都市構造」に</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よる都市空間の創造</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defTabSz="793425">
              <a:lnSpc>
                <a:spcPct val="130000"/>
              </a:lnSpc>
              <a:spcBef>
                <a:spcPts val="300"/>
              </a:spcBef>
              <a:defRPr/>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河川</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、街道等という広域的なインフラを十分に</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活用した魅力的</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な都市</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空間の創造</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defTabSz="793425">
              <a:lnSpc>
                <a:spcPct val="130000"/>
              </a:lnSpc>
              <a:spcBef>
                <a:spcPts val="300"/>
              </a:spcBef>
              <a:defRPr/>
            </a:pP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Rectangle 2"/>
          <p:cNvSpPr>
            <a:spLocks noChangeArrowheads="1"/>
          </p:cNvSpPr>
          <p:nvPr/>
        </p:nvSpPr>
        <p:spPr bwMode="auto">
          <a:xfrm>
            <a:off x="107504" y="1621092"/>
            <a:ext cx="2736304" cy="447463"/>
          </a:xfrm>
          <a:prstGeom prst="roundRect">
            <a:avLst/>
          </a:prstGeom>
          <a:solidFill>
            <a:srgbClr val="4F81BD"/>
          </a:solidFill>
          <a:ln w="9525">
            <a:noFill/>
            <a:prstDash val="solid"/>
            <a:miter lim="800000"/>
            <a:headEnd/>
            <a:tailEnd/>
          </a:ln>
          <a:extLst/>
        </p:spPr>
        <p:txBody>
          <a:bodyPr vert="horz" wrap="square" lIns="0" tIns="0" rIns="0" bIns="0" anchor="ctr" anchorCtr="0">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ts val="0"/>
              </a:spcBef>
              <a:tabLst>
                <a:tab pos="1000125" algn="l"/>
              </a:tabLst>
            </a:pPr>
            <a:r>
              <a:rPr lang="ja-JP" altLang="en-US" sz="2000" b="1" dirty="0" smtClean="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rPr>
              <a:t>重点的</a:t>
            </a:r>
            <a:r>
              <a:rPr lang="ja-JP" altLang="en-US" sz="2000" b="1" dirty="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rPr>
              <a:t>に取り組む</a:t>
            </a:r>
            <a:r>
              <a:rPr lang="ja-JP" altLang="en-US" sz="2000" b="1" dirty="0" smtClean="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rPr>
              <a:t>施策</a:t>
            </a:r>
            <a:endParaRPr lang="ja-JP" altLang="en-US" sz="2000" b="1" dirty="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endParaRPr>
          </a:p>
        </p:txBody>
      </p:sp>
    </p:spTree>
    <p:extLst>
      <p:ext uri="{BB962C8B-B14F-4D97-AF65-F5344CB8AC3E}">
        <p14:creationId xmlns:p14="http://schemas.microsoft.com/office/powerpoint/2010/main" val="12524326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テキスト ボックス 30"/>
          <p:cNvSpPr txBox="1"/>
          <p:nvPr/>
        </p:nvSpPr>
        <p:spPr>
          <a:xfrm>
            <a:off x="0" y="27203"/>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「グランドデザイン・大阪都市圏」（</a:t>
            </a:r>
            <a:r>
              <a:rPr lang="en-US" altLang="ja-JP" sz="2400" b="1" dirty="0" smtClean="0">
                <a:latin typeface="Meiryo UI" panose="020B0604030504040204" pitchFamily="50" charset="-128"/>
                <a:ea typeface="Meiryo UI" panose="020B0604030504040204" pitchFamily="50" charset="-128"/>
                <a:cs typeface="Meiryo UI" panose="020B0604030504040204" pitchFamily="50" charset="-128"/>
              </a:rPr>
              <a:t>H28.12</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策定）</a:t>
            </a:r>
            <a:endParaRPr lang="ja-JP" altLang="en-US" sz="24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987" r="4239" b="9748"/>
          <a:stretch/>
        </p:blipFill>
        <p:spPr bwMode="auto">
          <a:xfrm>
            <a:off x="3896059" y="2305974"/>
            <a:ext cx="5212111" cy="3441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正方形/長方形 35"/>
          <p:cNvSpPr/>
          <p:nvPr/>
        </p:nvSpPr>
        <p:spPr>
          <a:xfrm>
            <a:off x="0" y="387243"/>
            <a:ext cx="9144000" cy="737501"/>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82550" indent="90488" defTabSz="793425">
              <a:lnSpc>
                <a:spcPct val="120000"/>
              </a:lnSpc>
              <a:spcBef>
                <a:spcPts val="300"/>
              </a:spcBef>
              <a:defRPr/>
            </a:pP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2050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年を目標に</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全体を視野に、概ね関西大環状道路の範囲内を大阪都市圏として</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広域連携型都市構造」を</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踏まえた府域全体の都市</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空間創造に</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向けた大きな</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方向性を</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示すもの</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角丸四角形 38"/>
          <p:cNvSpPr/>
          <p:nvPr/>
        </p:nvSpPr>
        <p:spPr>
          <a:xfrm>
            <a:off x="4572000" y="1818245"/>
            <a:ext cx="4210294" cy="421280"/>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広域連携型都市構造</a:t>
            </a:r>
            <a:r>
              <a:rPr lang="ja-JP" altLang="en-US" sz="1600"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」全体イメージ</a:t>
            </a:r>
            <a:endParaRPr lang="ja-JP" altLang="en-US" sz="16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a:t>
            </a:fld>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角丸四角形 12"/>
          <p:cNvSpPr/>
          <p:nvPr/>
        </p:nvSpPr>
        <p:spPr>
          <a:xfrm>
            <a:off x="67000" y="1596254"/>
            <a:ext cx="3838127" cy="2473456"/>
          </a:xfrm>
          <a:prstGeom prst="roundRect">
            <a:avLst>
              <a:gd name="adj" fmla="val 72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30000"/>
              </a:lnSpc>
            </a:pP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indent="82550">
              <a:lnSpc>
                <a:spcPct val="130000"/>
              </a:lnSpc>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・多様</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な産業の集積を活かす	　　　　　　</a:t>
            </a:r>
          </a:p>
          <a:p>
            <a:pPr indent="82550">
              <a:lnSpc>
                <a:spcPct val="130000"/>
              </a:lnSpc>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・多彩</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な集客機能の集積を活かす　　　　</a:t>
            </a:r>
          </a:p>
          <a:p>
            <a:pPr indent="82550">
              <a:lnSpc>
                <a:spcPct val="130000"/>
              </a:lnSpc>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・豊富</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な歴史・文化の集積を活かす　</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indent="82550">
              <a:lnSpc>
                <a:spcPct val="130000"/>
              </a:lnSpc>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・優れた</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学術・研究の集積を活かす</a:t>
            </a:r>
          </a:p>
          <a:p>
            <a:pPr indent="82550">
              <a:lnSpc>
                <a:spcPct val="130000"/>
              </a:lnSpc>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・豊か</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な自然環境を活かす</a:t>
            </a:r>
          </a:p>
          <a:p>
            <a:pPr indent="82550">
              <a:lnSpc>
                <a:spcPct val="130000"/>
              </a:lnSpc>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・良好</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な居住環境を活かす</a:t>
            </a:r>
          </a:p>
        </p:txBody>
      </p:sp>
      <p:sp>
        <p:nvSpPr>
          <p:cNvPr id="15" name="角丸四角形 14"/>
          <p:cNvSpPr/>
          <p:nvPr/>
        </p:nvSpPr>
        <p:spPr>
          <a:xfrm>
            <a:off x="57932" y="4377969"/>
            <a:ext cx="3838127" cy="2100824"/>
          </a:xfrm>
          <a:prstGeom prst="roundRect">
            <a:avLst>
              <a:gd name="adj" fmla="val 72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ct val="130000"/>
              </a:lnSpc>
            </a:pP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30000"/>
              </a:lnSpc>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・みどり</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a:p>
            <a:pPr>
              <a:lnSpc>
                <a:spcPct val="130000"/>
              </a:lnSpc>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・交通</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（道路ネットワーク、鉄道ネットワーク、</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空港、港湾）</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30000"/>
              </a:lnSpc>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・防災</a:t>
            </a: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72352" y="1397387"/>
            <a:ext cx="2728632" cy="400110"/>
          </a:xfrm>
          <a:prstGeom prst="rect">
            <a:avLst/>
          </a:prstGeom>
          <a:solidFill>
            <a:schemeClr val="tx2">
              <a:lumMod val="40000"/>
              <a:lumOff val="60000"/>
            </a:schemeClr>
          </a:solidFill>
        </p:spPr>
        <p:txBody>
          <a:bodyPr wrap="none" rtlCol="0" anchor="ctr" anchorCtr="0">
            <a:spAutoFit/>
          </a:bodyPr>
          <a:lstStyle/>
          <a:p>
            <a:pPr algn="ctr"/>
            <a:r>
              <a:rPr lang="ja-JP" altLang="en-US" sz="2000" b="1" dirty="0">
                <a:latin typeface="Meiryo UI" panose="020B0604030504040204" pitchFamily="50" charset="-128"/>
                <a:ea typeface="Meiryo UI" panose="020B0604030504040204" pitchFamily="50" charset="-128"/>
              </a:rPr>
              <a:t>都市空間創造の</a:t>
            </a:r>
            <a:r>
              <a:rPr lang="ja-JP" altLang="en-US" sz="2000" b="1" dirty="0" smtClean="0">
                <a:latin typeface="Meiryo UI" panose="020B0604030504040204" pitchFamily="50" charset="-128"/>
                <a:ea typeface="Meiryo UI" panose="020B0604030504040204" pitchFamily="50" charset="-128"/>
              </a:rPr>
              <a:t>方向性</a:t>
            </a:r>
            <a:endParaRPr lang="ja-JP" altLang="en-US" sz="2000" b="1" dirty="0">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123649" y="4210261"/>
            <a:ext cx="1702710" cy="400110"/>
          </a:xfrm>
          <a:prstGeom prst="rect">
            <a:avLst/>
          </a:prstGeom>
          <a:solidFill>
            <a:schemeClr val="tx2">
              <a:lumMod val="40000"/>
              <a:lumOff val="60000"/>
            </a:schemeClr>
          </a:solidFill>
        </p:spPr>
        <p:txBody>
          <a:bodyPr wrap="none" rtlCol="0" anchor="ctr" anchorCtr="0">
            <a:spAutoFit/>
          </a:bodyPr>
          <a:lstStyle/>
          <a:p>
            <a:pPr algn="ctr"/>
            <a:r>
              <a:rPr lang="ja-JP" altLang="en-US" sz="2000" b="1" dirty="0" smtClean="0">
                <a:latin typeface="Meiryo UI" panose="020B0604030504040204" pitchFamily="50" charset="-128"/>
                <a:ea typeface="Meiryo UI" panose="020B0604030504040204" pitchFamily="50" charset="-128"/>
              </a:rPr>
              <a:t>基盤の方向性</a:t>
            </a:r>
            <a:endParaRPr lang="ja-JP" altLang="en-US" sz="20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3561983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17</a:t>
            </a:fld>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0" name="テキスト ボックス 99"/>
          <p:cNvSpPr txBox="1"/>
          <p:nvPr/>
        </p:nvSpPr>
        <p:spPr>
          <a:xfrm>
            <a:off x="0" y="16047"/>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「グランドデザイン・大阪都市圏」の取組み状況</a:t>
            </a:r>
          </a:p>
        </p:txBody>
      </p:sp>
      <p:sp>
        <p:nvSpPr>
          <p:cNvPr id="102" name="正方形/長方形 101"/>
          <p:cNvSpPr/>
          <p:nvPr/>
        </p:nvSpPr>
        <p:spPr>
          <a:xfrm>
            <a:off x="0" y="376087"/>
            <a:ext cx="9144000" cy="737501"/>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82550" indent="90488" defTabSz="793425">
              <a:lnSpc>
                <a:spcPct val="120000"/>
              </a:lnSpc>
              <a:spcBef>
                <a:spcPts val="300"/>
              </a:spcBef>
              <a:defRPr/>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歴史街道、みどりなど、豊富な地域資源を最大限に活かし、魅力あふれる都市</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空間づくり</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向けた具体化の取組みを</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推進</a:t>
            </a:r>
          </a:p>
        </p:txBody>
      </p:sp>
      <p:pic>
        <p:nvPicPr>
          <p:cNvPr id="262" name="Picture 3" descr="D:\ishiguroA\Desktop\2.png"/>
          <p:cNvPicPr>
            <a:picLocks noChangeAspect="1" noChangeArrowheads="1"/>
          </p:cNvPicPr>
          <p:nvPr/>
        </p:nvPicPr>
        <p:blipFill rotWithShape="1">
          <a:blip r:embed="rId3">
            <a:extLst>
              <a:ext uri="{28A0092B-C50C-407E-A947-70E740481C1C}">
                <a14:useLocalDpi xmlns:a14="http://schemas.microsoft.com/office/drawing/2010/main" val="0"/>
              </a:ext>
            </a:extLst>
          </a:blip>
          <a:srcRect l="25167" t="36828" r="33085" b="38413"/>
          <a:stretch/>
        </p:blipFill>
        <p:spPr bwMode="auto">
          <a:xfrm>
            <a:off x="1094692" y="1113588"/>
            <a:ext cx="6696001" cy="5621818"/>
          </a:xfrm>
          <a:prstGeom prst="rect">
            <a:avLst/>
          </a:prstGeom>
          <a:noFill/>
          <a:effectLst/>
          <a:extLst>
            <a:ext uri="{909E8E84-426E-40DD-AFC4-6F175D3DCCD1}">
              <a14:hiddenFill xmlns:a14="http://schemas.microsoft.com/office/drawing/2010/main">
                <a:solidFill>
                  <a:srgbClr val="FFFFFF"/>
                </a:solidFill>
              </a14:hiddenFill>
            </a:ext>
          </a:extLst>
        </p:spPr>
      </p:pic>
      <p:sp>
        <p:nvSpPr>
          <p:cNvPr id="263" name="フリーフォーム 262"/>
          <p:cNvSpPr>
            <a:spLocks noChangeAspect="1"/>
          </p:cNvSpPr>
          <p:nvPr/>
        </p:nvSpPr>
        <p:spPr>
          <a:xfrm>
            <a:off x="3936262" y="2291644"/>
            <a:ext cx="1531246" cy="1571845"/>
          </a:xfrm>
          <a:custGeom>
            <a:avLst/>
            <a:gdLst>
              <a:gd name="connsiteX0" fmla="*/ 0 w 2361909"/>
              <a:gd name="connsiteY0" fmla="*/ 2196935 h 2196935"/>
              <a:gd name="connsiteX1" fmla="*/ 1223159 w 2361909"/>
              <a:gd name="connsiteY1" fmla="*/ 1638795 h 2196935"/>
              <a:gd name="connsiteX2" fmla="*/ 2185060 w 2361909"/>
              <a:gd name="connsiteY2" fmla="*/ 605642 h 2196935"/>
              <a:gd name="connsiteX3" fmla="*/ 2315688 w 2361909"/>
              <a:gd name="connsiteY3" fmla="*/ 0 h 2196935"/>
              <a:gd name="connsiteX0" fmla="*/ 0 w 2331889"/>
              <a:gd name="connsiteY0" fmla="*/ 2196935 h 2196935"/>
              <a:gd name="connsiteX1" fmla="*/ 1223159 w 2331889"/>
              <a:gd name="connsiteY1" fmla="*/ 1638795 h 2196935"/>
              <a:gd name="connsiteX2" fmla="*/ 1923803 w 2331889"/>
              <a:gd name="connsiteY2" fmla="*/ 855023 h 2196935"/>
              <a:gd name="connsiteX3" fmla="*/ 2315688 w 2331889"/>
              <a:gd name="connsiteY3" fmla="*/ 0 h 2196935"/>
              <a:gd name="connsiteX0" fmla="*/ 0 w 2284388"/>
              <a:gd name="connsiteY0" fmla="*/ 2101932 h 2101932"/>
              <a:gd name="connsiteX1" fmla="*/ 1175658 w 2284388"/>
              <a:gd name="connsiteY1" fmla="*/ 1638795 h 2101932"/>
              <a:gd name="connsiteX2" fmla="*/ 1876302 w 2284388"/>
              <a:gd name="connsiteY2" fmla="*/ 855023 h 2101932"/>
              <a:gd name="connsiteX3" fmla="*/ 2268187 w 2284388"/>
              <a:gd name="connsiteY3" fmla="*/ 0 h 2101932"/>
              <a:gd name="connsiteX0" fmla="*/ 0 w 2284388"/>
              <a:gd name="connsiteY0" fmla="*/ 2101932 h 2101932"/>
              <a:gd name="connsiteX1" fmla="*/ 1876302 w 2284388"/>
              <a:gd name="connsiteY1" fmla="*/ 855023 h 2101932"/>
              <a:gd name="connsiteX2" fmla="*/ 2268187 w 2284388"/>
              <a:gd name="connsiteY2" fmla="*/ 0 h 2101932"/>
              <a:gd name="connsiteX0" fmla="*/ 0 w 2268187"/>
              <a:gd name="connsiteY0" fmla="*/ 2101932 h 2101932"/>
              <a:gd name="connsiteX1" fmla="*/ 2268187 w 2268187"/>
              <a:gd name="connsiteY1" fmla="*/ 0 h 2101932"/>
              <a:gd name="connsiteX0" fmla="*/ 0 w 2268187"/>
              <a:gd name="connsiteY0" fmla="*/ 2101932 h 2101932"/>
              <a:gd name="connsiteX1" fmla="*/ 2268187 w 2268187"/>
              <a:gd name="connsiteY1" fmla="*/ 0 h 2101932"/>
              <a:gd name="connsiteX0" fmla="*/ 0 w 2268187"/>
              <a:gd name="connsiteY0" fmla="*/ 2101932 h 2101932"/>
              <a:gd name="connsiteX1" fmla="*/ 2268187 w 2268187"/>
              <a:gd name="connsiteY1" fmla="*/ 0 h 2101932"/>
              <a:gd name="connsiteX0" fmla="*/ 0 w 2149434"/>
              <a:gd name="connsiteY0" fmla="*/ 2006929 h 2006929"/>
              <a:gd name="connsiteX1" fmla="*/ 2149434 w 2149434"/>
              <a:gd name="connsiteY1" fmla="*/ 0 h 2006929"/>
              <a:gd name="connsiteX0" fmla="*/ 0 w 2149434"/>
              <a:gd name="connsiteY0" fmla="*/ 2006929 h 2006929"/>
              <a:gd name="connsiteX1" fmla="*/ 2149434 w 2149434"/>
              <a:gd name="connsiteY1" fmla="*/ 0 h 2006929"/>
              <a:gd name="connsiteX0" fmla="*/ 0 w 2149434"/>
              <a:gd name="connsiteY0" fmla="*/ 2006929 h 2006929"/>
              <a:gd name="connsiteX1" fmla="*/ 2149434 w 2149434"/>
              <a:gd name="connsiteY1" fmla="*/ 0 h 2006929"/>
              <a:gd name="connsiteX0" fmla="*/ 0 w 2149434"/>
              <a:gd name="connsiteY0" fmla="*/ 2006929 h 2011730"/>
              <a:gd name="connsiteX1" fmla="*/ 2149434 w 2149434"/>
              <a:gd name="connsiteY1" fmla="*/ 0 h 2011730"/>
              <a:gd name="connsiteX0" fmla="*/ 0 w 2149434"/>
              <a:gd name="connsiteY0" fmla="*/ 2006929 h 2035498"/>
              <a:gd name="connsiteX1" fmla="*/ 2149434 w 2149434"/>
              <a:gd name="connsiteY1" fmla="*/ 0 h 2035498"/>
              <a:gd name="connsiteX0" fmla="*/ 0 w 2149434"/>
              <a:gd name="connsiteY0" fmla="*/ 2006929 h 2006929"/>
              <a:gd name="connsiteX1" fmla="*/ 2149434 w 2149434"/>
              <a:gd name="connsiteY1" fmla="*/ 0 h 2006929"/>
              <a:gd name="connsiteX0" fmla="*/ 0 w 2149434"/>
              <a:gd name="connsiteY0" fmla="*/ 2006929 h 2006929"/>
              <a:gd name="connsiteX1" fmla="*/ 2149434 w 2149434"/>
              <a:gd name="connsiteY1" fmla="*/ 0 h 2006929"/>
              <a:gd name="connsiteX0" fmla="*/ 0 w 2149434"/>
              <a:gd name="connsiteY0" fmla="*/ 2006929 h 2006929"/>
              <a:gd name="connsiteX1" fmla="*/ 2149434 w 2149434"/>
              <a:gd name="connsiteY1" fmla="*/ 0 h 2006929"/>
              <a:gd name="connsiteX0" fmla="*/ 0 w 2319366"/>
              <a:gd name="connsiteY0" fmla="*/ 3916649 h 3916649"/>
              <a:gd name="connsiteX1" fmla="*/ 2319366 w 2319366"/>
              <a:gd name="connsiteY1" fmla="*/ 0 h 3916649"/>
              <a:gd name="connsiteX0" fmla="*/ 26768 w 351221"/>
              <a:gd name="connsiteY0" fmla="*/ 2160678 h 2160678"/>
              <a:gd name="connsiteX1" fmla="*/ 161284 w 351221"/>
              <a:gd name="connsiteY1" fmla="*/ 0 h 2160678"/>
              <a:gd name="connsiteX0" fmla="*/ 263659 w 398175"/>
              <a:gd name="connsiteY0" fmla="*/ 2160678 h 2160678"/>
              <a:gd name="connsiteX1" fmla="*/ 398175 w 398175"/>
              <a:gd name="connsiteY1" fmla="*/ 0 h 2160678"/>
              <a:gd name="connsiteX0" fmla="*/ 285854 w 379910"/>
              <a:gd name="connsiteY0" fmla="*/ 2071666 h 2071666"/>
              <a:gd name="connsiteX1" fmla="*/ 379910 w 379910"/>
              <a:gd name="connsiteY1" fmla="*/ 0 h 2071666"/>
              <a:gd name="connsiteX0" fmla="*/ 373066 w 467122"/>
              <a:gd name="connsiteY0" fmla="*/ 2071666 h 2071666"/>
              <a:gd name="connsiteX1" fmla="*/ 467122 w 467122"/>
              <a:gd name="connsiteY1" fmla="*/ 0 h 2071666"/>
              <a:gd name="connsiteX0" fmla="*/ 55038 w 1361206"/>
              <a:gd name="connsiteY0" fmla="*/ 1348652 h 1348652"/>
              <a:gd name="connsiteX1" fmla="*/ 1361206 w 1361206"/>
              <a:gd name="connsiteY1" fmla="*/ 0 h 1348652"/>
              <a:gd name="connsiteX0" fmla="*/ 42177 w 1656689"/>
              <a:gd name="connsiteY0" fmla="*/ 1646364 h 1646364"/>
              <a:gd name="connsiteX1" fmla="*/ 1656689 w 1656689"/>
              <a:gd name="connsiteY1" fmla="*/ 0 h 1646364"/>
              <a:gd name="connsiteX0" fmla="*/ 0 w 1614512"/>
              <a:gd name="connsiteY0" fmla="*/ 1646364 h 1646364"/>
              <a:gd name="connsiteX1" fmla="*/ 1614512 w 1614512"/>
              <a:gd name="connsiteY1" fmla="*/ 0 h 1646364"/>
              <a:gd name="connsiteX0" fmla="*/ 0 w 1614512"/>
              <a:gd name="connsiteY0" fmla="*/ 1646364 h 1646364"/>
              <a:gd name="connsiteX1" fmla="*/ 1614512 w 1614512"/>
              <a:gd name="connsiteY1" fmla="*/ 0 h 1646364"/>
              <a:gd name="connsiteX0" fmla="*/ 0 w 1369963"/>
              <a:gd name="connsiteY0" fmla="*/ 1614466 h 1614466"/>
              <a:gd name="connsiteX1" fmla="*/ 1369963 w 1369963"/>
              <a:gd name="connsiteY1" fmla="*/ 0 h 1614466"/>
              <a:gd name="connsiteX0" fmla="*/ 0 w 1465656"/>
              <a:gd name="connsiteY0" fmla="*/ 1678262 h 1678262"/>
              <a:gd name="connsiteX1" fmla="*/ 1465656 w 1465656"/>
              <a:gd name="connsiteY1" fmla="*/ 0 h 1678262"/>
              <a:gd name="connsiteX0" fmla="*/ 0 w 1465656"/>
              <a:gd name="connsiteY0" fmla="*/ 1678262 h 1678262"/>
              <a:gd name="connsiteX1" fmla="*/ 1465656 w 1465656"/>
              <a:gd name="connsiteY1" fmla="*/ 0 h 1678262"/>
              <a:gd name="connsiteX0" fmla="*/ 0 w 1382529"/>
              <a:gd name="connsiteY0" fmla="*/ 1523883 h 1523883"/>
              <a:gd name="connsiteX1" fmla="*/ 1382529 w 1382529"/>
              <a:gd name="connsiteY1" fmla="*/ 0 h 1523883"/>
              <a:gd name="connsiteX0" fmla="*/ 0 w 1180648"/>
              <a:gd name="connsiteY0" fmla="*/ 1298251 h 1298251"/>
              <a:gd name="connsiteX1" fmla="*/ 1180648 w 1180648"/>
              <a:gd name="connsiteY1" fmla="*/ 0 h 1298251"/>
              <a:gd name="connsiteX0" fmla="*/ 0 w 1168772"/>
              <a:gd name="connsiteY0" fmla="*/ 1523882 h 1523882"/>
              <a:gd name="connsiteX1" fmla="*/ 1168772 w 1168772"/>
              <a:gd name="connsiteY1" fmla="*/ 0 h 1523882"/>
              <a:gd name="connsiteX0" fmla="*/ 0 w 1168772"/>
              <a:gd name="connsiteY0" fmla="*/ 1523882 h 1523882"/>
              <a:gd name="connsiteX1" fmla="*/ 235834 w 1168772"/>
              <a:gd name="connsiteY1" fmla="*/ 1123000 h 1523882"/>
              <a:gd name="connsiteX2" fmla="*/ 1168772 w 1168772"/>
              <a:gd name="connsiteY2" fmla="*/ 0 h 1523882"/>
              <a:gd name="connsiteX0" fmla="*/ 0 w 1168772"/>
              <a:gd name="connsiteY0" fmla="*/ 1523882 h 1523882"/>
              <a:gd name="connsiteX1" fmla="*/ 235834 w 1168772"/>
              <a:gd name="connsiteY1" fmla="*/ 1123000 h 1523882"/>
              <a:gd name="connsiteX2" fmla="*/ 1168772 w 1168772"/>
              <a:gd name="connsiteY2" fmla="*/ 0 h 1523882"/>
              <a:gd name="connsiteX0" fmla="*/ 0 w 1168772"/>
              <a:gd name="connsiteY0" fmla="*/ 1523882 h 1523882"/>
              <a:gd name="connsiteX1" fmla="*/ 235834 w 1168772"/>
              <a:gd name="connsiteY1" fmla="*/ 1123000 h 1523882"/>
              <a:gd name="connsiteX2" fmla="*/ 1168772 w 1168772"/>
              <a:gd name="connsiteY2" fmla="*/ 0 h 1523882"/>
              <a:gd name="connsiteX0" fmla="*/ 0 w 1168772"/>
              <a:gd name="connsiteY0" fmla="*/ 1523882 h 1523882"/>
              <a:gd name="connsiteX1" fmla="*/ 235834 w 1168772"/>
              <a:gd name="connsiteY1" fmla="*/ 1123000 h 1523882"/>
              <a:gd name="connsiteX2" fmla="*/ 1168772 w 1168772"/>
              <a:gd name="connsiteY2" fmla="*/ 0 h 1523882"/>
              <a:gd name="connsiteX0" fmla="*/ 0 w 1168772"/>
              <a:gd name="connsiteY0" fmla="*/ 1523882 h 1523882"/>
              <a:gd name="connsiteX1" fmla="*/ 235834 w 1168772"/>
              <a:gd name="connsiteY1" fmla="*/ 1123000 h 1523882"/>
              <a:gd name="connsiteX2" fmla="*/ 1168772 w 1168772"/>
              <a:gd name="connsiteY2" fmla="*/ 0 h 1523882"/>
              <a:gd name="connsiteX0" fmla="*/ 0 w 1789874"/>
              <a:gd name="connsiteY0" fmla="*/ 1529633 h 1529633"/>
              <a:gd name="connsiteX1" fmla="*/ 856936 w 1789874"/>
              <a:gd name="connsiteY1" fmla="*/ 1123000 h 1529633"/>
              <a:gd name="connsiteX2" fmla="*/ 1789874 w 1789874"/>
              <a:gd name="connsiteY2" fmla="*/ 0 h 1529633"/>
              <a:gd name="connsiteX0" fmla="*/ 0 w 1680606"/>
              <a:gd name="connsiteY0" fmla="*/ 1725165 h 1725165"/>
              <a:gd name="connsiteX1" fmla="*/ 856936 w 1680606"/>
              <a:gd name="connsiteY1" fmla="*/ 1318532 h 1725165"/>
              <a:gd name="connsiteX2" fmla="*/ 1680606 w 1680606"/>
              <a:gd name="connsiteY2" fmla="*/ 0 h 1725165"/>
              <a:gd name="connsiteX0" fmla="*/ 0 w 1680606"/>
              <a:gd name="connsiteY0" fmla="*/ 1725165 h 1725165"/>
              <a:gd name="connsiteX1" fmla="*/ 787925 w 1680606"/>
              <a:gd name="connsiteY1" fmla="*/ 1019483 h 1725165"/>
              <a:gd name="connsiteX2" fmla="*/ 1680606 w 1680606"/>
              <a:gd name="connsiteY2" fmla="*/ 0 h 1725165"/>
              <a:gd name="connsiteX0" fmla="*/ 0 w 1680606"/>
              <a:gd name="connsiteY0" fmla="*/ 1725165 h 1725165"/>
              <a:gd name="connsiteX1" fmla="*/ 787925 w 1680606"/>
              <a:gd name="connsiteY1" fmla="*/ 1019483 h 1725165"/>
              <a:gd name="connsiteX2" fmla="*/ 1680606 w 1680606"/>
              <a:gd name="connsiteY2" fmla="*/ 0 h 1725165"/>
              <a:gd name="connsiteX0" fmla="*/ 0 w 1680606"/>
              <a:gd name="connsiteY0" fmla="*/ 1725165 h 1725165"/>
              <a:gd name="connsiteX1" fmla="*/ 1680606 w 1680606"/>
              <a:gd name="connsiteY1" fmla="*/ 0 h 1725165"/>
              <a:gd name="connsiteX0" fmla="*/ 0 w 1680606"/>
              <a:gd name="connsiteY0" fmla="*/ 1725165 h 1725165"/>
              <a:gd name="connsiteX1" fmla="*/ 1680606 w 1680606"/>
              <a:gd name="connsiteY1" fmla="*/ 0 h 1725165"/>
            </a:gdLst>
            <a:ahLst/>
            <a:cxnLst>
              <a:cxn ang="0">
                <a:pos x="connsiteX0" y="connsiteY0"/>
              </a:cxn>
              <a:cxn ang="0">
                <a:pos x="connsiteX1" y="connsiteY1"/>
              </a:cxn>
            </a:cxnLst>
            <a:rect l="l" t="t" r="r" b="b"/>
            <a:pathLst>
              <a:path w="1680606" h="1725165">
                <a:moveTo>
                  <a:pt x="0" y="1725165"/>
                </a:moveTo>
                <a:cubicBezTo>
                  <a:pt x="560202" y="1150110"/>
                  <a:pt x="1062895" y="598058"/>
                  <a:pt x="1680606" y="0"/>
                </a:cubicBezTo>
              </a:path>
            </a:pathLst>
          </a:custGeom>
          <a:noFill/>
          <a:ln w="101600" cap="rnd">
            <a:solidFill>
              <a:schemeClr val="tx2">
                <a:lumMod val="40000"/>
                <a:lumOff val="60000"/>
              </a:schemeClr>
            </a:solidFill>
          </a:ln>
          <a:effectLst>
            <a:glow rad="254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4" name="フリーフォーム 263"/>
          <p:cNvSpPr>
            <a:spLocks noChangeAspect="1"/>
          </p:cNvSpPr>
          <p:nvPr/>
        </p:nvSpPr>
        <p:spPr>
          <a:xfrm>
            <a:off x="4669033" y="1792043"/>
            <a:ext cx="1818331" cy="1883119"/>
          </a:xfrm>
          <a:custGeom>
            <a:avLst/>
            <a:gdLst>
              <a:gd name="connsiteX0" fmla="*/ 0 w 2361909"/>
              <a:gd name="connsiteY0" fmla="*/ 2196935 h 2196935"/>
              <a:gd name="connsiteX1" fmla="*/ 1223159 w 2361909"/>
              <a:gd name="connsiteY1" fmla="*/ 1638795 h 2196935"/>
              <a:gd name="connsiteX2" fmla="*/ 2185060 w 2361909"/>
              <a:gd name="connsiteY2" fmla="*/ 605642 h 2196935"/>
              <a:gd name="connsiteX3" fmla="*/ 2315688 w 2361909"/>
              <a:gd name="connsiteY3" fmla="*/ 0 h 2196935"/>
              <a:gd name="connsiteX0" fmla="*/ 0 w 2331889"/>
              <a:gd name="connsiteY0" fmla="*/ 2196935 h 2196935"/>
              <a:gd name="connsiteX1" fmla="*/ 1223159 w 2331889"/>
              <a:gd name="connsiteY1" fmla="*/ 1638795 h 2196935"/>
              <a:gd name="connsiteX2" fmla="*/ 1923803 w 2331889"/>
              <a:gd name="connsiteY2" fmla="*/ 855023 h 2196935"/>
              <a:gd name="connsiteX3" fmla="*/ 2315688 w 2331889"/>
              <a:gd name="connsiteY3" fmla="*/ 0 h 2196935"/>
              <a:gd name="connsiteX0" fmla="*/ 0 w 2284388"/>
              <a:gd name="connsiteY0" fmla="*/ 2101932 h 2101932"/>
              <a:gd name="connsiteX1" fmla="*/ 1175658 w 2284388"/>
              <a:gd name="connsiteY1" fmla="*/ 1638795 h 2101932"/>
              <a:gd name="connsiteX2" fmla="*/ 1876302 w 2284388"/>
              <a:gd name="connsiteY2" fmla="*/ 855023 h 2101932"/>
              <a:gd name="connsiteX3" fmla="*/ 2268187 w 2284388"/>
              <a:gd name="connsiteY3" fmla="*/ 0 h 2101932"/>
              <a:gd name="connsiteX0" fmla="*/ 0 w 2284388"/>
              <a:gd name="connsiteY0" fmla="*/ 2101932 h 2101932"/>
              <a:gd name="connsiteX1" fmla="*/ 1876302 w 2284388"/>
              <a:gd name="connsiteY1" fmla="*/ 855023 h 2101932"/>
              <a:gd name="connsiteX2" fmla="*/ 2268187 w 2284388"/>
              <a:gd name="connsiteY2" fmla="*/ 0 h 2101932"/>
              <a:gd name="connsiteX0" fmla="*/ 0 w 2268187"/>
              <a:gd name="connsiteY0" fmla="*/ 2101932 h 2101932"/>
              <a:gd name="connsiteX1" fmla="*/ 2268187 w 2268187"/>
              <a:gd name="connsiteY1" fmla="*/ 0 h 2101932"/>
              <a:gd name="connsiteX0" fmla="*/ 0 w 2268187"/>
              <a:gd name="connsiteY0" fmla="*/ 2101932 h 2101932"/>
              <a:gd name="connsiteX1" fmla="*/ 2268187 w 2268187"/>
              <a:gd name="connsiteY1" fmla="*/ 0 h 2101932"/>
              <a:gd name="connsiteX0" fmla="*/ 0 w 2268187"/>
              <a:gd name="connsiteY0" fmla="*/ 2101932 h 2101932"/>
              <a:gd name="connsiteX1" fmla="*/ 2268187 w 2268187"/>
              <a:gd name="connsiteY1" fmla="*/ 0 h 2101932"/>
              <a:gd name="connsiteX0" fmla="*/ 0 w 2149434"/>
              <a:gd name="connsiteY0" fmla="*/ 2006929 h 2006929"/>
              <a:gd name="connsiteX1" fmla="*/ 2149434 w 2149434"/>
              <a:gd name="connsiteY1" fmla="*/ 0 h 2006929"/>
              <a:gd name="connsiteX0" fmla="*/ 0 w 2149434"/>
              <a:gd name="connsiteY0" fmla="*/ 2006929 h 2006929"/>
              <a:gd name="connsiteX1" fmla="*/ 2149434 w 2149434"/>
              <a:gd name="connsiteY1" fmla="*/ 0 h 2006929"/>
              <a:gd name="connsiteX0" fmla="*/ 0 w 2149434"/>
              <a:gd name="connsiteY0" fmla="*/ 2006929 h 2006929"/>
              <a:gd name="connsiteX1" fmla="*/ 2149434 w 2149434"/>
              <a:gd name="connsiteY1" fmla="*/ 0 h 2006929"/>
              <a:gd name="connsiteX0" fmla="*/ 0 w 2149434"/>
              <a:gd name="connsiteY0" fmla="*/ 2006929 h 2011730"/>
              <a:gd name="connsiteX1" fmla="*/ 2149434 w 2149434"/>
              <a:gd name="connsiteY1" fmla="*/ 0 h 2011730"/>
              <a:gd name="connsiteX0" fmla="*/ 0 w 2149434"/>
              <a:gd name="connsiteY0" fmla="*/ 2006929 h 2035498"/>
              <a:gd name="connsiteX1" fmla="*/ 2149434 w 2149434"/>
              <a:gd name="connsiteY1" fmla="*/ 0 h 2035498"/>
              <a:gd name="connsiteX0" fmla="*/ 0 w 2149434"/>
              <a:gd name="connsiteY0" fmla="*/ 2006929 h 2006929"/>
              <a:gd name="connsiteX1" fmla="*/ 2149434 w 2149434"/>
              <a:gd name="connsiteY1" fmla="*/ 0 h 2006929"/>
              <a:gd name="connsiteX0" fmla="*/ 0 w 2149434"/>
              <a:gd name="connsiteY0" fmla="*/ 2006929 h 2006929"/>
              <a:gd name="connsiteX1" fmla="*/ 2149434 w 2149434"/>
              <a:gd name="connsiteY1" fmla="*/ 0 h 2006929"/>
              <a:gd name="connsiteX0" fmla="*/ 0 w 2149434"/>
              <a:gd name="connsiteY0" fmla="*/ 2006929 h 2006929"/>
              <a:gd name="connsiteX1" fmla="*/ 2149434 w 2149434"/>
              <a:gd name="connsiteY1" fmla="*/ 0 h 2006929"/>
              <a:gd name="connsiteX0" fmla="*/ 0 w 2319366"/>
              <a:gd name="connsiteY0" fmla="*/ 3916649 h 3916649"/>
              <a:gd name="connsiteX1" fmla="*/ 2319366 w 2319366"/>
              <a:gd name="connsiteY1" fmla="*/ 0 h 3916649"/>
              <a:gd name="connsiteX0" fmla="*/ 26768 w 351221"/>
              <a:gd name="connsiteY0" fmla="*/ 2160678 h 2160678"/>
              <a:gd name="connsiteX1" fmla="*/ 161284 w 351221"/>
              <a:gd name="connsiteY1" fmla="*/ 0 h 2160678"/>
              <a:gd name="connsiteX0" fmla="*/ 263659 w 398175"/>
              <a:gd name="connsiteY0" fmla="*/ 2160678 h 2160678"/>
              <a:gd name="connsiteX1" fmla="*/ 398175 w 398175"/>
              <a:gd name="connsiteY1" fmla="*/ 0 h 2160678"/>
              <a:gd name="connsiteX0" fmla="*/ 285854 w 379910"/>
              <a:gd name="connsiteY0" fmla="*/ 2071666 h 2071666"/>
              <a:gd name="connsiteX1" fmla="*/ 379910 w 379910"/>
              <a:gd name="connsiteY1" fmla="*/ 0 h 2071666"/>
              <a:gd name="connsiteX0" fmla="*/ 373066 w 467122"/>
              <a:gd name="connsiteY0" fmla="*/ 2071666 h 2071666"/>
              <a:gd name="connsiteX1" fmla="*/ 467122 w 467122"/>
              <a:gd name="connsiteY1" fmla="*/ 0 h 2071666"/>
              <a:gd name="connsiteX0" fmla="*/ 780522 w 780522"/>
              <a:gd name="connsiteY0" fmla="*/ 1798711 h 1798711"/>
              <a:gd name="connsiteX1" fmla="*/ 315020 w 780522"/>
              <a:gd name="connsiteY1" fmla="*/ 0 h 1798711"/>
              <a:gd name="connsiteX0" fmla="*/ 481431 w 481431"/>
              <a:gd name="connsiteY0" fmla="*/ 1798711 h 1798711"/>
              <a:gd name="connsiteX1" fmla="*/ 15929 w 481431"/>
              <a:gd name="connsiteY1" fmla="*/ 0 h 1798711"/>
              <a:gd name="connsiteX0" fmla="*/ 1479619 w 1479619"/>
              <a:gd name="connsiteY0" fmla="*/ 952550 h 952550"/>
              <a:gd name="connsiteX1" fmla="*/ 4183 w 1479619"/>
              <a:gd name="connsiteY1" fmla="*/ 0 h 952550"/>
              <a:gd name="connsiteX0" fmla="*/ 1481547 w 1481547"/>
              <a:gd name="connsiteY0" fmla="*/ 952550 h 952550"/>
              <a:gd name="connsiteX1" fmla="*/ 6111 w 1481547"/>
              <a:gd name="connsiteY1" fmla="*/ 0 h 952550"/>
              <a:gd name="connsiteX0" fmla="*/ 1481547 w 1481547"/>
              <a:gd name="connsiteY0" fmla="*/ 897959 h 897959"/>
              <a:gd name="connsiteX1" fmla="*/ 6111 w 1481547"/>
              <a:gd name="connsiteY1" fmla="*/ 0 h 897959"/>
              <a:gd name="connsiteX0" fmla="*/ 1440882 w 1440882"/>
              <a:gd name="connsiteY0" fmla="*/ 693242 h 693242"/>
              <a:gd name="connsiteX1" fmla="*/ 6389 w 1440882"/>
              <a:gd name="connsiteY1" fmla="*/ 0 h 693242"/>
              <a:gd name="connsiteX0" fmla="*/ 1495108 w 1495108"/>
              <a:gd name="connsiteY0" fmla="*/ 734185 h 734185"/>
              <a:gd name="connsiteX1" fmla="*/ 6024 w 1495108"/>
              <a:gd name="connsiteY1" fmla="*/ 0 h 734185"/>
              <a:gd name="connsiteX0" fmla="*/ 1489084 w 1489084"/>
              <a:gd name="connsiteY0" fmla="*/ 734185 h 734185"/>
              <a:gd name="connsiteX1" fmla="*/ 0 w 1489084"/>
              <a:gd name="connsiteY1" fmla="*/ 0 h 734185"/>
              <a:gd name="connsiteX0" fmla="*/ 1475436 w 1475436"/>
              <a:gd name="connsiteY0" fmla="*/ 611355 h 611355"/>
              <a:gd name="connsiteX1" fmla="*/ 0 w 1475436"/>
              <a:gd name="connsiteY1" fmla="*/ 0 h 611355"/>
              <a:gd name="connsiteX0" fmla="*/ 1475436 w 1475436"/>
              <a:gd name="connsiteY0" fmla="*/ 611355 h 611355"/>
              <a:gd name="connsiteX1" fmla="*/ 0 w 1475436"/>
              <a:gd name="connsiteY1" fmla="*/ 0 h 611355"/>
              <a:gd name="connsiteX0" fmla="*/ 1731468 w 1731468"/>
              <a:gd name="connsiteY0" fmla="*/ 635739 h 635739"/>
              <a:gd name="connsiteX1" fmla="*/ 0 w 1731468"/>
              <a:gd name="connsiteY1" fmla="*/ 0 h 635739"/>
              <a:gd name="connsiteX0" fmla="*/ 1731468 w 1731468"/>
              <a:gd name="connsiteY0" fmla="*/ 635739 h 635739"/>
              <a:gd name="connsiteX1" fmla="*/ 0 w 1731468"/>
              <a:gd name="connsiteY1" fmla="*/ 0 h 635739"/>
              <a:gd name="connsiteX0" fmla="*/ 1731468 w 1731468"/>
              <a:gd name="connsiteY0" fmla="*/ 416664 h 416664"/>
              <a:gd name="connsiteX1" fmla="*/ 0 w 1731468"/>
              <a:gd name="connsiteY1" fmla="*/ 0 h 416664"/>
              <a:gd name="connsiteX0" fmla="*/ 1302843 w 1302843"/>
              <a:gd name="connsiteY0" fmla="*/ 426189 h 426189"/>
              <a:gd name="connsiteX1" fmla="*/ 0 w 1302843"/>
              <a:gd name="connsiteY1" fmla="*/ 0 h 426189"/>
              <a:gd name="connsiteX0" fmla="*/ 1464768 w 1464768"/>
              <a:gd name="connsiteY0" fmla="*/ 426189 h 426189"/>
              <a:gd name="connsiteX1" fmla="*/ 0 w 1464768"/>
              <a:gd name="connsiteY1" fmla="*/ 0 h 426189"/>
              <a:gd name="connsiteX0" fmla="*/ 1464768 w 1464768"/>
              <a:gd name="connsiteY0" fmla="*/ 426189 h 432559"/>
              <a:gd name="connsiteX1" fmla="*/ 0 w 1464768"/>
              <a:gd name="connsiteY1" fmla="*/ 0 h 432559"/>
              <a:gd name="connsiteX0" fmla="*/ 1550493 w 1550493"/>
              <a:gd name="connsiteY0" fmla="*/ 378564 h 406427"/>
              <a:gd name="connsiteX1" fmla="*/ 0 w 1550493"/>
              <a:gd name="connsiteY1" fmla="*/ 0 h 406427"/>
              <a:gd name="connsiteX0" fmla="*/ 1550493 w 1550493"/>
              <a:gd name="connsiteY0" fmla="*/ 378564 h 378564"/>
              <a:gd name="connsiteX1" fmla="*/ 0 w 1550493"/>
              <a:gd name="connsiteY1" fmla="*/ 0 h 378564"/>
              <a:gd name="connsiteX0" fmla="*/ 1588593 w 1588593"/>
              <a:gd name="connsiteY0" fmla="*/ 407139 h 407139"/>
              <a:gd name="connsiteX1" fmla="*/ 0 w 1588593"/>
              <a:gd name="connsiteY1" fmla="*/ 0 h 407139"/>
              <a:gd name="connsiteX0" fmla="*/ 1655268 w 1655268"/>
              <a:gd name="connsiteY0" fmla="*/ 407139 h 407139"/>
              <a:gd name="connsiteX1" fmla="*/ 0 w 1655268"/>
              <a:gd name="connsiteY1" fmla="*/ 0 h 407139"/>
              <a:gd name="connsiteX0" fmla="*/ 1655268 w 1655268"/>
              <a:gd name="connsiteY0" fmla="*/ 407139 h 407139"/>
              <a:gd name="connsiteX1" fmla="*/ 0 w 1655268"/>
              <a:gd name="connsiteY1" fmla="*/ 0 h 407139"/>
              <a:gd name="connsiteX0" fmla="*/ 1655268 w 1655268"/>
              <a:gd name="connsiteY0" fmla="*/ 407139 h 428972"/>
              <a:gd name="connsiteX1" fmla="*/ 0 w 1655268"/>
              <a:gd name="connsiteY1" fmla="*/ 0 h 428972"/>
              <a:gd name="connsiteX0" fmla="*/ 1655268 w 1655268"/>
              <a:gd name="connsiteY0" fmla="*/ 407139 h 412999"/>
              <a:gd name="connsiteX1" fmla="*/ 0 w 1655268"/>
              <a:gd name="connsiteY1" fmla="*/ 0 h 412999"/>
              <a:gd name="connsiteX0" fmla="*/ 1655268 w 1655268"/>
              <a:gd name="connsiteY0" fmla="*/ 407139 h 426107"/>
              <a:gd name="connsiteX1" fmla="*/ 0 w 1655268"/>
              <a:gd name="connsiteY1" fmla="*/ 0 h 426107"/>
              <a:gd name="connsiteX0" fmla="*/ 3064968 w 3064968"/>
              <a:gd name="connsiteY0" fmla="*/ 328 h 1662439"/>
              <a:gd name="connsiteX1" fmla="*/ 0 w 3064968"/>
              <a:gd name="connsiteY1" fmla="*/ 1555339 h 1662439"/>
              <a:gd name="connsiteX0" fmla="*/ 3064968 w 3064968"/>
              <a:gd name="connsiteY0" fmla="*/ 3 h 1663246"/>
              <a:gd name="connsiteX1" fmla="*/ 0 w 3064968"/>
              <a:gd name="connsiteY1" fmla="*/ 1555014 h 1663246"/>
              <a:gd name="connsiteX0" fmla="*/ 3064968 w 3064968"/>
              <a:gd name="connsiteY0" fmla="*/ 0 h 1664396"/>
              <a:gd name="connsiteX1" fmla="*/ 2829118 w 3064968"/>
              <a:gd name="connsiteY1" fmla="*/ 199378 h 1664396"/>
              <a:gd name="connsiteX2" fmla="*/ 0 w 3064968"/>
              <a:gd name="connsiteY2" fmla="*/ 1555011 h 1664396"/>
              <a:gd name="connsiteX0" fmla="*/ 3064968 w 3064968"/>
              <a:gd name="connsiteY0" fmla="*/ 0 h 1679386"/>
              <a:gd name="connsiteX1" fmla="*/ 2829118 w 3064968"/>
              <a:gd name="connsiteY1" fmla="*/ 199378 h 1679386"/>
              <a:gd name="connsiteX2" fmla="*/ 0 w 3064968"/>
              <a:gd name="connsiteY2" fmla="*/ 1555011 h 1679386"/>
              <a:gd name="connsiteX0" fmla="*/ 3169743 w 3169743"/>
              <a:gd name="connsiteY0" fmla="*/ 0 h 1942045"/>
              <a:gd name="connsiteX1" fmla="*/ 2933893 w 3169743"/>
              <a:gd name="connsiteY1" fmla="*/ 199378 h 1942045"/>
              <a:gd name="connsiteX2" fmla="*/ 0 w 3169743"/>
              <a:gd name="connsiteY2" fmla="*/ 1831236 h 1942045"/>
              <a:gd name="connsiteX0" fmla="*/ 3169743 w 3169743"/>
              <a:gd name="connsiteY0" fmla="*/ 0 h 1831236"/>
              <a:gd name="connsiteX1" fmla="*/ 2933893 w 3169743"/>
              <a:gd name="connsiteY1" fmla="*/ 199378 h 1831236"/>
              <a:gd name="connsiteX2" fmla="*/ 0 w 3169743"/>
              <a:gd name="connsiteY2" fmla="*/ 1831236 h 1831236"/>
              <a:gd name="connsiteX0" fmla="*/ 3169743 w 3169743"/>
              <a:gd name="connsiteY0" fmla="*/ 0 h 1831236"/>
              <a:gd name="connsiteX1" fmla="*/ 2933893 w 3169743"/>
              <a:gd name="connsiteY1" fmla="*/ 199378 h 1831236"/>
              <a:gd name="connsiteX2" fmla="*/ 1152719 w 3169743"/>
              <a:gd name="connsiteY2" fmla="*/ 1504302 h 1831236"/>
              <a:gd name="connsiteX3" fmla="*/ 0 w 3169743"/>
              <a:gd name="connsiteY3" fmla="*/ 1831236 h 1831236"/>
              <a:gd name="connsiteX0" fmla="*/ 3169743 w 3169743"/>
              <a:gd name="connsiteY0" fmla="*/ 0 h 1831236"/>
              <a:gd name="connsiteX1" fmla="*/ 2933893 w 3169743"/>
              <a:gd name="connsiteY1" fmla="*/ 332728 h 1831236"/>
              <a:gd name="connsiteX2" fmla="*/ 1152719 w 3169743"/>
              <a:gd name="connsiteY2" fmla="*/ 1504302 h 1831236"/>
              <a:gd name="connsiteX3" fmla="*/ 0 w 3169743"/>
              <a:gd name="connsiteY3" fmla="*/ 1831236 h 1831236"/>
              <a:gd name="connsiteX0" fmla="*/ 3169743 w 3169743"/>
              <a:gd name="connsiteY0" fmla="*/ 0 h 1831236"/>
              <a:gd name="connsiteX1" fmla="*/ 2933893 w 3169743"/>
              <a:gd name="connsiteY1" fmla="*/ 332728 h 1831236"/>
              <a:gd name="connsiteX2" fmla="*/ 1152719 w 3169743"/>
              <a:gd name="connsiteY2" fmla="*/ 1504302 h 1831236"/>
              <a:gd name="connsiteX3" fmla="*/ 0 w 3169743"/>
              <a:gd name="connsiteY3" fmla="*/ 1831236 h 1831236"/>
              <a:gd name="connsiteX0" fmla="*/ 3169743 w 3169743"/>
              <a:gd name="connsiteY0" fmla="*/ 0 h 1831236"/>
              <a:gd name="connsiteX1" fmla="*/ 2933893 w 3169743"/>
              <a:gd name="connsiteY1" fmla="*/ 332728 h 1831236"/>
              <a:gd name="connsiteX2" fmla="*/ 1257494 w 3169743"/>
              <a:gd name="connsiteY2" fmla="*/ 1485252 h 1831236"/>
              <a:gd name="connsiteX3" fmla="*/ 0 w 3169743"/>
              <a:gd name="connsiteY3" fmla="*/ 1831236 h 1831236"/>
              <a:gd name="connsiteX0" fmla="*/ 3169743 w 3169743"/>
              <a:gd name="connsiteY0" fmla="*/ 0 h 1831236"/>
              <a:gd name="connsiteX1" fmla="*/ 2486218 w 3169743"/>
              <a:gd name="connsiteY1" fmla="*/ 723253 h 1831236"/>
              <a:gd name="connsiteX2" fmla="*/ 1257494 w 3169743"/>
              <a:gd name="connsiteY2" fmla="*/ 1485252 h 1831236"/>
              <a:gd name="connsiteX3" fmla="*/ 0 w 3169743"/>
              <a:gd name="connsiteY3" fmla="*/ 1831236 h 1831236"/>
              <a:gd name="connsiteX0" fmla="*/ 3169743 w 3169743"/>
              <a:gd name="connsiteY0" fmla="*/ 0 h 1831236"/>
              <a:gd name="connsiteX1" fmla="*/ 2486218 w 3169743"/>
              <a:gd name="connsiteY1" fmla="*/ 723253 h 1831236"/>
              <a:gd name="connsiteX2" fmla="*/ 1257494 w 3169743"/>
              <a:gd name="connsiteY2" fmla="*/ 1485252 h 1831236"/>
              <a:gd name="connsiteX3" fmla="*/ 0 w 3169743"/>
              <a:gd name="connsiteY3" fmla="*/ 1831236 h 1831236"/>
              <a:gd name="connsiteX0" fmla="*/ 3169743 w 3169743"/>
              <a:gd name="connsiteY0" fmla="*/ 0 h 1831236"/>
              <a:gd name="connsiteX1" fmla="*/ 2486218 w 3169743"/>
              <a:gd name="connsiteY1" fmla="*/ 723253 h 1831236"/>
              <a:gd name="connsiteX2" fmla="*/ 1257494 w 3169743"/>
              <a:gd name="connsiteY2" fmla="*/ 1485252 h 1831236"/>
              <a:gd name="connsiteX3" fmla="*/ 0 w 3169743"/>
              <a:gd name="connsiteY3" fmla="*/ 1831236 h 1831236"/>
              <a:gd name="connsiteX0" fmla="*/ 3169743 w 3169743"/>
              <a:gd name="connsiteY0" fmla="*/ 0 h 1831236"/>
              <a:gd name="connsiteX1" fmla="*/ 2648143 w 3169743"/>
              <a:gd name="connsiteY1" fmla="*/ 589903 h 1831236"/>
              <a:gd name="connsiteX2" fmla="*/ 1257494 w 3169743"/>
              <a:gd name="connsiteY2" fmla="*/ 1485252 h 1831236"/>
              <a:gd name="connsiteX3" fmla="*/ 0 w 3169743"/>
              <a:gd name="connsiteY3" fmla="*/ 1831236 h 1831236"/>
              <a:gd name="connsiteX0" fmla="*/ 3169743 w 3169743"/>
              <a:gd name="connsiteY0" fmla="*/ 0 h 1831236"/>
              <a:gd name="connsiteX1" fmla="*/ 2648143 w 3169743"/>
              <a:gd name="connsiteY1" fmla="*/ 589903 h 1831236"/>
              <a:gd name="connsiteX2" fmla="*/ 1257494 w 3169743"/>
              <a:gd name="connsiteY2" fmla="*/ 1485252 h 1831236"/>
              <a:gd name="connsiteX3" fmla="*/ 0 w 3169743"/>
              <a:gd name="connsiteY3" fmla="*/ 1831236 h 1831236"/>
              <a:gd name="connsiteX0" fmla="*/ 3169743 w 3169743"/>
              <a:gd name="connsiteY0" fmla="*/ 0 h 1831236"/>
              <a:gd name="connsiteX1" fmla="*/ 2648143 w 3169743"/>
              <a:gd name="connsiteY1" fmla="*/ 589903 h 1831236"/>
              <a:gd name="connsiteX2" fmla="*/ 1257494 w 3169743"/>
              <a:gd name="connsiteY2" fmla="*/ 1485252 h 1831236"/>
              <a:gd name="connsiteX3" fmla="*/ 0 w 3169743"/>
              <a:gd name="connsiteY3" fmla="*/ 1831236 h 1831236"/>
              <a:gd name="connsiteX0" fmla="*/ 2021473 w 2021473"/>
              <a:gd name="connsiteY0" fmla="*/ 0 h 1764561"/>
              <a:gd name="connsiteX1" fmla="*/ 1499873 w 2021473"/>
              <a:gd name="connsiteY1" fmla="*/ 589903 h 1764561"/>
              <a:gd name="connsiteX2" fmla="*/ 109224 w 2021473"/>
              <a:gd name="connsiteY2" fmla="*/ 1485252 h 1764561"/>
              <a:gd name="connsiteX3" fmla="*/ 832930 w 2021473"/>
              <a:gd name="connsiteY3" fmla="*/ 1764561 h 1764561"/>
              <a:gd name="connsiteX0" fmla="*/ 1188543 w 1188543"/>
              <a:gd name="connsiteY0" fmla="*/ 0 h 1764561"/>
              <a:gd name="connsiteX1" fmla="*/ 666943 w 1188543"/>
              <a:gd name="connsiteY1" fmla="*/ 589903 h 1764561"/>
              <a:gd name="connsiteX2" fmla="*/ 0 w 1188543"/>
              <a:gd name="connsiteY2" fmla="*/ 1764561 h 1764561"/>
              <a:gd name="connsiteX0" fmla="*/ 1998168 w 1998168"/>
              <a:gd name="connsiteY0" fmla="*/ 0 h 2069361"/>
              <a:gd name="connsiteX1" fmla="*/ 666943 w 1998168"/>
              <a:gd name="connsiteY1" fmla="*/ 894703 h 2069361"/>
              <a:gd name="connsiteX2" fmla="*/ 0 w 1998168"/>
              <a:gd name="connsiteY2" fmla="*/ 2069361 h 2069361"/>
              <a:gd name="connsiteX0" fmla="*/ 1998168 w 1998168"/>
              <a:gd name="connsiteY0" fmla="*/ 0 h 2069361"/>
              <a:gd name="connsiteX1" fmla="*/ 666943 w 1998168"/>
              <a:gd name="connsiteY1" fmla="*/ 894703 h 2069361"/>
              <a:gd name="connsiteX2" fmla="*/ 0 w 1998168"/>
              <a:gd name="connsiteY2" fmla="*/ 2069361 h 2069361"/>
              <a:gd name="connsiteX0" fmla="*/ 1998168 w 1998168"/>
              <a:gd name="connsiteY0" fmla="*/ 0 h 2069361"/>
              <a:gd name="connsiteX1" fmla="*/ 524068 w 1998168"/>
              <a:gd name="connsiteY1" fmla="*/ 980428 h 2069361"/>
              <a:gd name="connsiteX2" fmla="*/ 0 w 1998168"/>
              <a:gd name="connsiteY2" fmla="*/ 2069361 h 2069361"/>
              <a:gd name="connsiteX0" fmla="*/ 1998168 w 1998168"/>
              <a:gd name="connsiteY0" fmla="*/ 0 h 2069361"/>
              <a:gd name="connsiteX1" fmla="*/ 524068 w 1998168"/>
              <a:gd name="connsiteY1" fmla="*/ 980428 h 2069361"/>
              <a:gd name="connsiteX2" fmla="*/ 0 w 1998168"/>
              <a:gd name="connsiteY2" fmla="*/ 2069361 h 2069361"/>
              <a:gd name="connsiteX0" fmla="*/ 1998168 w 1998168"/>
              <a:gd name="connsiteY0" fmla="*/ 0 h 2069361"/>
              <a:gd name="connsiteX1" fmla="*/ 524068 w 1998168"/>
              <a:gd name="connsiteY1" fmla="*/ 980428 h 2069361"/>
              <a:gd name="connsiteX2" fmla="*/ 0 w 1998168"/>
              <a:gd name="connsiteY2" fmla="*/ 2069361 h 2069361"/>
              <a:gd name="connsiteX0" fmla="*/ 1998168 w 1998168"/>
              <a:gd name="connsiteY0" fmla="*/ 0 h 2069361"/>
              <a:gd name="connsiteX1" fmla="*/ 524068 w 1998168"/>
              <a:gd name="connsiteY1" fmla="*/ 980428 h 2069361"/>
              <a:gd name="connsiteX2" fmla="*/ 0 w 1998168"/>
              <a:gd name="connsiteY2" fmla="*/ 2069361 h 2069361"/>
            </a:gdLst>
            <a:ahLst/>
            <a:cxnLst>
              <a:cxn ang="0">
                <a:pos x="connsiteX0" y="connsiteY0"/>
              </a:cxn>
              <a:cxn ang="0">
                <a:pos x="connsiteX1" y="connsiteY1"/>
              </a:cxn>
              <a:cxn ang="0">
                <a:pos x="connsiteX2" y="connsiteY2"/>
              </a:cxn>
            </a:cxnLst>
            <a:rect l="l" t="t" r="r" b="b"/>
            <a:pathLst>
              <a:path w="1998168" h="2069361">
                <a:moveTo>
                  <a:pt x="1998168" y="0"/>
                </a:moveTo>
                <a:cubicBezTo>
                  <a:pt x="1695335" y="144355"/>
                  <a:pt x="692804" y="814240"/>
                  <a:pt x="524068" y="980428"/>
                </a:cubicBezTo>
                <a:cubicBezTo>
                  <a:pt x="278437" y="1222350"/>
                  <a:pt x="62747" y="1700816"/>
                  <a:pt x="0" y="2069361"/>
                </a:cubicBezTo>
              </a:path>
            </a:pathLst>
          </a:custGeom>
          <a:noFill/>
          <a:ln w="101600" cap="rnd">
            <a:solidFill>
              <a:schemeClr val="accent6">
                <a:lumMod val="50000"/>
                <a:alpha val="50000"/>
              </a:schemeClr>
            </a:solidFill>
            <a:headEnd type="none"/>
            <a:tailEnd type="none"/>
          </a:ln>
          <a:effectLst>
            <a:glow rad="254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5" name="フリーフォーム 264"/>
          <p:cNvSpPr>
            <a:spLocks noChangeAspect="1"/>
          </p:cNvSpPr>
          <p:nvPr/>
        </p:nvSpPr>
        <p:spPr>
          <a:xfrm>
            <a:off x="2726219" y="1961434"/>
            <a:ext cx="2884466" cy="1666425"/>
          </a:xfrm>
          <a:custGeom>
            <a:avLst/>
            <a:gdLst>
              <a:gd name="connsiteX0" fmla="*/ 0 w 2361909"/>
              <a:gd name="connsiteY0" fmla="*/ 2196935 h 2196935"/>
              <a:gd name="connsiteX1" fmla="*/ 1223159 w 2361909"/>
              <a:gd name="connsiteY1" fmla="*/ 1638795 h 2196935"/>
              <a:gd name="connsiteX2" fmla="*/ 2185060 w 2361909"/>
              <a:gd name="connsiteY2" fmla="*/ 605642 h 2196935"/>
              <a:gd name="connsiteX3" fmla="*/ 2315688 w 2361909"/>
              <a:gd name="connsiteY3" fmla="*/ 0 h 2196935"/>
              <a:gd name="connsiteX0" fmla="*/ 0 w 2331889"/>
              <a:gd name="connsiteY0" fmla="*/ 2196935 h 2196935"/>
              <a:gd name="connsiteX1" fmla="*/ 1223159 w 2331889"/>
              <a:gd name="connsiteY1" fmla="*/ 1638795 h 2196935"/>
              <a:gd name="connsiteX2" fmla="*/ 1923803 w 2331889"/>
              <a:gd name="connsiteY2" fmla="*/ 855023 h 2196935"/>
              <a:gd name="connsiteX3" fmla="*/ 2315688 w 2331889"/>
              <a:gd name="connsiteY3" fmla="*/ 0 h 2196935"/>
              <a:gd name="connsiteX0" fmla="*/ 0 w 2284388"/>
              <a:gd name="connsiteY0" fmla="*/ 2101932 h 2101932"/>
              <a:gd name="connsiteX1" fmla="*/ 1175658 w 2284388"/>
              <a:gd name="connsiteY1" fmla="*/ 1638795 h 2101932"/>
              <a:gd name="connsiteX2" fmla="*/ 1876302 w 2284388"/>
              <a:gd name="connsiteY2" fmla="*/ 855023 h 2101932"/>
              <a:gd name="connsiteX3" fmla="*/ 2268187 w 2284388"/>
              <a:gd name="connsiteY3" fmla="*/ 0 h 2101932"/>
              <a:gd name="connsiteX0" fmla="*/ 0 w 2284388"/>
              <a:gd name="connsiteY0" fmla="*/ 2101932 h 2101932"/>
              <a:gd name="connsiteX1" fmla="*/ 1876302 w 2284388"/>
              <a:gd name="connsiteY1" fmla="*/ 855023 h 2101932"/>
              <a:gd name="connsiteX2" fmla="*/ 2268187 w 2284388"/>
              <a:gd name="connsiteY2" fmla="*/ 0 h 2101932"/>
              <a:gd name="connsiteX0" fmla="*/ 0 w 2268187"/>
              <a:gd name="connsiteY0" fmla="*/ 2101932 h 2101932"/>
              <a:gd name="connsiteX1" fmla="*/ 2268187 w 2268187"/>
              <a:gd name="connsiteY1" fmla="*/ 0 h 2101932"/>
              <a:gd name="connsiteX0" fmla="*/ 0 w 2268187"/>
              <a:gd name="connsiteY0" fmla="*/ 2101932 h 2101932"/>
              <a:gd name="connsiteX1" fmla="*/ 2268187 w 2268187"/>
              <a:gd name="connsiteY1" fmla="*/ 0 h 2101932"/>
              <a:gd name="connsiteX0" fmla="*/ 0 w 2268187"/>
              <a:gd name="connsiteY0" fmla="*/ 2101932 h 2101932"/>
              <a:gd name="connsiteX1" fmla="*/ 2268187 w 2268187"/>
              <a:gd name="connsiteY1" fmla="*/ 0 h 2101932"/>
              <a:gd name="connsiteX0" fmla="*/ 0 w 2149434"/>
              <a:gd name="connsiteY0" fmla="*/ 2006929 h 2006929"/>
              <a:gd name="connsiteX1" fmla="*/ 2149434 w 2149434"/>
              <a:gd name="connsiteY1" fmla="*/ 0 h 2006929"/>
              <a:gd name="connsiteX0" fmla="*/ 0 w 2149434"/>
              <a:gd name="connsiteY0" fmla="*/ 2006929 h 2006929"/>
              <a:gd name="connsiteX1" fmla="*/ 2149434 w 2149434"/>
              <a:gd name="connsiteY1" fmla="*/ 0 h 2006929"/>
              <a:gd name="connsiteX0" fmla="*/ 0 w 2149434"/>
              <a:gd name="connsiteY0" fmla="*/ 2006929 h 2006929"/>
              <a:gd name="connsiteX1" fmla="*/ 2149434 w 2149434"/>
              <a:gd name="connsiteY1" fmla="*/ 0 h 2006929"/>
              <a:gd name="connsiteX0" fmla="*/ 0 w 2149434"/>
              <a:gd name="connsiteY0" fmla="*/ 2006929 h 2011730"/>
              <a:gd name="connsiteX1" fmla="*/ 2149434 w 2149434"/>
              <a:gd name="connsiteY1" fmla="*/ 0 h 2011730"/>
              <a:gd name="connsiteX0" fmla="*/ 0 w 2149434"/>
              <a:gd name="connsiteY0" fmla="*/ 2006929 h 2035498"/>
              <a:gd name="connsiteX1" fmla="*/ 2149434 w 2149434"/>
              <a:gd name="connsiteY1" fmla="*/ 0 h 2035498"/>
              <a:gd name="connsiteX0" fmla="*/ 0 w 2149434"/>
              <a:gd name="connsiteY0" fmla="*/ 2006929 h 2006929"/>
              <a:gd name="connsiteX1" fmla="*/ 2149434 w 2149434"/>
              <a:gd name="connsiteY1" fmla="*/ 0 h 2006929"/>
              <a:gd name="connsiteX0" fmla="*/ 0 w 2149434"/>
              <a:gd name="connsiteY0" fmla="*/ 2006929 h 2006929"/>
              <a:gd name="connsiteX1" fmla="*/ 2149434 w 2149434"/>
              <a:gd name="connsiteY1" fmla="*/ 0 h 2006929"/>
              <a:gd name="connsiteX0" fmla="*/ 0 w 2149434"/>
              <a:gd name="connsiteY0" fmla="*/ 2006929 h 2006929"/>
              <a:gd name="connsiteX1" fmla="*/ 2149434 w 2149434"/>
              <a:gd name="connsiteY1" fmla="*/ 0 h 2006929"/>
              <a:gd name="connsiteX0" fmla="*/ 0 w 2319366"/>
              <a:gd name="connsiteY0" fmla="*/ 3916649 h 3916649"/>
              <a:gd name="connsiteX1" fmla="*/ 2319366 w 2319366"/>
              <a:gd name="connsiteY1" fmla="*/ 0 h 3916649"/>
              <a:gd name="connsiteX0" fmla="*/ 26768 w 351221"/>
              <a:gd name="connsiteY0" fmla="*/ 2160678 h 2160678"/>
              <a:gd name="connsiteX1" fmla="*/ 161284 w 351221"/>
              <a:gd name="connsiteY1" fmla="*/ 0 h 2160678"/>
              <a:gd name="connsiteX0" fmla="*/ 263659 w 398175"/>
              <a:gd name="connsiteY0" fmla="*/ 2160678 h 2160678"/>
              <a:gd name="connsiteX1" fmla="*/ 398175 w 398175"/>
              <a:gd name="connsiteY1" fmla="*/ 0 h 2160678"/>
              <a:gd name="connsiteX0" fmla="*/ 285854 w 379910"/>
              <a:gd name="connsiteY0" fmla="*/ 2071666 h 2071666"/>
              <a:gd name="connsiteX1" fmla="*/ 379910 w 379910"/>
              <a:gd name="connsiteY1" fmla="*/ 0 h 2071666"/>
              <a:gd name="connsiteX0" fmla="*/ 373066 w 467122"/>
              <a:gd name="connsiteY0" fmla="*/ 2071666 h 2071666"/>
              <a:gd name="connsiteX1" fmla="*/ 467122 w 467122"/>
              <a:gd name="connsiteY1" fmla="*/ 0 h 2071666"/>
              <a:gd name="connsiteX0" fmla="*/ 780522 w 780522"/>
              <a:gd name="connsiteY0" fmla="*/ 1798711 h 1798711"/>
              <a:gd name="connsiteX1" fmla="*/ 315020 w 780522"/>
              <a:gd name="connsiteY1" fmla="*/ 0 h 1798711"/>
              <a:gd name="connsiteX0" fmla="*/ 481431 w 481431"/>
              <a:gd name="connsiteY0" fmla="*/ 1798711 h 1798711"/>
              <a:gd name="connsiteX1" fmla="*/ 15929 w 481431"/>
              <a:gd name="connsiteY1" fmla="*/ 0 h 1798711"/>
              <a:gd name="connsiteX0" fmla="*/ 1479619 w 1479619"/>
              <a:gd name="connsiteY0" fmla="*/ 952550 h 952550"/>
              <a:gd name="connsiteX1" fmla="*/ 4183 w 1479619"/>
              <a:gd name="connsiteY1" fmla="*/ 0 h 952550"/>
              <a:gd name="connsiteX0" fmla="*/ 1481547 w 1481547"/>
              <a:gd name="connsiteY0" fmla="*/ 952550 h 952550"/>
              <a:gd name="connsiteX1" fmla="*/ 6111 w 1481547"/>
              <a:gd name="connsiteY1" fmla="*/ 0 h 952550"/>
              <a:gd name="connsiteX0" fmla="*/ 1481547 w 1481547"/>
              <a:gd name="connsiteY0" fmla="*/ 897959 h 897959"/>
              <a:gd name="connsiteX1" fmla="*/ 6111 w 1481547"/>
              <a:gd name="connsiteY1" fmla="*/ 0 h 897959"/>
              <a:gd name="connsiteX0" fmla="*/ 1440882 w 1440882"/>
              <a:gd name="connsiteY0" fmla="*/ 693242 h 693242"/>
              <a:gd name="connsiteX1" fmla="*/ 6389 w 1440882"/>
              <a:gd name="connsiteY1" fmla="*/ 0 h 693242"/>
              <a:gd name="connsiteX0" fmla="*/ 1495108 w 1495108"/>
              <a:gd name="connsiteY0" fmla="*/ 734185 h 734185"/>
              <a:gd name="connsiteX1" fmla="*/ 6024 w 1495108"/>
              <a:gd name="connsiteY1" fmla="*/ 0 h 734185"/>
              <a:gd name="connsiteX0" fmla="*/ 1489084 w 1489084"/>
              <a:gd name="connsiteY0" fmla="*/ 734185 h 734185"/>
              <a:gd name="connsiteX1" fmla="*/ 0 w 1489084"/>
              <a:gd name="connsiteY1" fmla="*/ 0 h 734185"/>
              <a:gd name="connsiteX0" fmla="*/ 1475436 w 1475436"/>
              <a:gd name="connsiteY0" fmla="*/ 611355 h 611355"/>
              <a:gd name="connsiteX1" fmla="*/ 0 w 1475436"/>
              <a:gd name="connsiteY1" fmla="*/ 0 h 611355"/>
              <a:gd name="connsiteX0" fmla="*/ 1475436 w 1475436"/>
              <a:gd name="connsiteY0" fmla="*/ 611355 h 611355"/>
              <a:gd name="connsiteX1" fmla="*/ 0 w 1475436"/>
              <a:gd name="connsiteY1" fmla="*/ 0 h 611355"/>
              <a:gd name="connsiteX0" fmla="*/ 1731468 w 1731468"/>
              <a:gd name="connsiteY0" fmla="*/ 635739 h 635739"/>
              <a:gd name="connsiteX1" fmla="*/ 0 w 1731468"/>
              <a:gd name="connsiteY1" fmla="*/ 0 h 635739"/>
              <a:gd name="connsiteX0" fmla="*/ 1731468 w 1731468"/>
              <a:gd name="connsiteY0" fmla="*/ 635739 h 635739"/>
              <a:gd name="connsiteX1" fmla="*/ 0 w 1731468"/>
              <a:gd name="connsiteY1" fmla="*/ 0 h 635739"/>
              <a:gd name="connsiteX0" fmla="*/ 1731468 w 1731468"/>
              <a:gd name="connsiteY0" fmla="*/ 416664 h 416664"/>
              <a:gd name="connsiteX1" fmla="*/ 0 w 1731468"/>
              <a:gd name="connsiteY1" fmla="*/ 0 h 416664"/>
              <a:gd name="connsiteX0" fmla="*/ 1302843 w 1302843"/>
              <a:gd name="connsiteY0" fmla="*/ 426189 h 426189"/>
              <a:gd name="connsiteX1" fmla="*/ 0 w 1302843"/>
              <a:gd name="connsiteY1" fmla="*/ 0 h 426189"/>
              <a:gd name="connsiteX0" fmla="*/ 1464768 w 1464768"/>
              <a:gd name="connsiteY0" fmla="*/ 426189 h 426189"/>
              <a:gd name="connsiteX1" fmla="*/ 0 w 1464768"/>
              <a:gd name="connsiteY1" fmla="*/ 0 h 426189"/>
              <a:gd name="connsiteX0" fmla="*/ 1464768 w 1464768"/>
              <a:gd name="connsiteY0" fmla="*/ 426189 h 432559"/>
              <a:gd name="connsiteX1" fmla="*/ 0 w 1464768"/>
              <a:gd name="connsiteY1" fmla="*/ 0 h 432559"/>
              <a:gd name="connsiteX0" fmla="*/ 1550493 w 1550493"/>
              <a:gd name="connsiteY0" fmla="*/ 378564 h 406427"/>
              <a:gd name="connsiteX1" fmla="*/ 0 w 1550493"/>
              <a:gd name="connsiteY1" fmla="*/ 0 h 406427"/>
              <a:gd name="connsiteX0" fmla="*/ 1550493 w 1550493"/>
              <a:gd name="connsiteY0" fmla="*/ 378564 h 378564"/>
              <a:gd name="connsiteX1" fmla="*/ 0 w 1550493"/>
              <a:gd name="connsiteY1" fmla="*/ 0 h 378564"/>
              <a:gd name="connsiteX0" fmla="*/ 1588593 w 1588593"/>
              <a:gd name="connsiteY0" fmla="*/ 407139 h 407139"/>
              <a:gd name="connsiteX1" fmla="*/ 0 w 1588593"/>
              <a:gd name="connsiteY1" fmla="*/ 0 h 407139"/>
              <a:gd name="connsiteX0" fmla="*/ 1655268 w 1655268"/>
              <a:gd name="connsiteY0" fmla="*/ 407139 h 407139"/>
              <a:gd name="connsiteX1" fmla="*/ 0 w 1655268"/>
              <a:gd name="connsiteY1" fmla="*/ 0 h 407139"/>
              <a:gd name="connsiteX0" fmla="*/ 1655268 w 1655268"/>
              <a:gd name="connsiteY0" fmla="*/ 407139 h 407139"/>
              <a:gd name="connsiteX1" fmla="*/ 0 w 1655268"/>
              <a:gd name="connsiteY1" fmla="*/ 0 h 407139"/>
              <a:gd name="connsiteX0" fmla="*/ 1655268 w 1655268"/>
              <a:gd name="connsiteY0" fmla="*/ 407139 h 428972"/>
              <a:gd name="connsiteX1" fmla="*/ 0 w 1655268"/>
              <a:gd name="connsiteY1" fmla="*/ 0 h 428972"/>
              <a:gd name="connsiteX0" fmla="*/ 1655268 w 1655268"/>
              <a:gd name="connsiteY0" fmla="*/ 407139 h 412999"/>
              <a:gd name="connsiteX1" fmla="*/ 0 w 1655268"/>
              <a:gd name="connsiteY1" fmla="*/ 0 h 412999"/>
              <a:gd name="connsiteX0" fmla="*/ 1655268 w 1655268"/>
              <a:gd name="connsiteY0" fmla="*/ 407139 h 426107"/>
              <a:gd name="connsiteX1" fmla="*/ 0 w 1655268"/>
              <a:gd name="connsiteY1" fmla="*/ 0 h 426107"/>
              <a:gd name="connsiteX0" fmla="*/ 3064968 w 3064968"/>
              <a:gd name="connsiteY0" fmla="*/ 328 h 1662439"/>
              <a:gd name="connsiteX1" fmla="*/ 0 w 3064968"/>
              <a:gd name="connsiteY1" fmla="*/ 1555339 h 1662439"/>
              <a:gd name="connsiteX0" fmla="*/ 3064968 w 3064968"/>
              <a:gd name="connsiteY0" fmla="*/ 3 h 1663246"/>
              <a:gd name="connsiteX1" fmla="*/ 0 w 3064968"/>
              <a:gd name="connsiteY1" fmla="*/ 1555014 h 1663246"/>
              <a:gd name="connsiteX0" fmla="*/ 3064968 w 3064968"/>
              <a:gd name="connsiteY0" fmla="*/ 0 h 1664396"/>
              <a:gd name="connsiteX1" fmla="*/ 2829118 w 3064968"/>
              <a:gd name="connsiteY1" fmla="*/ 199378 h 1664396"/>
              <a:gd name="connsiteX2" fmla="*/ 0 w 3064968"/>
              <a:gd name="connsiteY2" fmla="*/ 1555011 h 1664396"/>
              <a:gd name="connsiteX0" fmla="*/ 3064968 w 3064968"/>
              <a:gd name="connsiteY0" fmla="*/ 0 h 1679386"/>
              <a:gd name="connsiteX1" fmla="*/ 2829118 w 3064968"/>
              <a:gd name="connsiteY1" fmla="*/ 199378 h 1679386"/>
              <a:gd name="connsiteX2" fmla="*/ 0 w 3064968"/>
              <a:gd name="connsiteY2" fmla="*/ 1555011 h 1679386"/>
              <a:gd name="connsiteX0" fmla="*/ 3169743 w 3169743"/>
              <a:gd name="connsiteY0" fmla="*/ 0 h 1942045"/>
              <a:gd name="connsiteX1" fmla="*/ 2933893 w 3169743"/>
              <a:gd name="connsiteY1" fmla="*/ 199378 h 1942045"/>
              <a:gd name="connsiteX2" fmla="*/ 0 w 3169743"/>
              <a:gd name="connsiteY2" fmla="*/ 1831236 h 1942045"/>
              <a:gd name="connsiteX0" fmla="*/ 3169743 w 3169743"/>
              <a:gd name="connsiteY0" fmla="*/ 0 h 1831236"/>
              <a:gd name="connsiteX1" fmla="*/ 2933893 w 3169743"/>
              <a:gd name="connsiteY1" fmla="*/ 199378 h 1831236"/>
              <a:gd name="connsiteX2" fmla="*/ 0 w 3169743"/>
              <a:gd name="connsiteY2" fmla="*/ 1831236 h 1831236"/>
              <a:gd name="connsiteX0" fmla="*/ 3169743 w 3169743"/>
              <a:gd name="connsiteY0" fmla="*/ 0 h 1831236"/>
              <a:gd name="connsiteX1" fmla="*/ 2933893 w 3169743"/>
              <a:gd name="connsiteY1" fmla="*/ 199378 h 1831236"/>
              <a:gd name="connsiteX2" fmla="*/ 1152719 w 3169743"/>
              <a:gd name="connsiteY2" fmla="*/ 1504302 h 1831236"/>
              <a:gd name="connsiteX3" fmla="*/ 0 w 3169743"/>
              <a:gd name="connsiteY3" fmla="*/ 1831236 h 1831236"/>
              <a:gd name="connsiteX0" fmla="*/ 3169743 w 3169743"/>
              <a:gd name="connsiteY0" fmla="*/ 0 h 1831236"/>
              <a:gd name="connsiteX1" fmla="*/ 2933893 w 3169743"/>
              <a:gd name="connsiteY1" fmla="*/ 332728 h 1831236"/>
              <a:gd name="connsiteX2" fmla="*/ 1152719 w 3169743"/>
              <a:gd name="connsiteY2" fmla="*/ 1504302 h 1831236"/>
              <a:gd name="connsiteX3" fmla="*/ 0 w 3169743"/>
              <a:gd name="connsiteY3" fmla="*/ 1831236 h 1831236"/>
              <a:gd name="connsiteX0" fmla="*/ 3169743 w 3169743"/>
              <a:gd name="connsiteY0" fmla="*/ 0 h 1831236"/>
              <a:gd name="connsiteX1" fmla="*/ 2933893 w 3169743"/>
              <a:gd name="connsiteY1" fmla="*/ 332728 h 1831236"/>
              <a:gd name="connsiteX2" fmla="*/ 1152719 w 3169743"/>
              <a:gd name="connsiteY2" fmla="*/ 1504302 h 1831236"/>
              <a:gd name="connsiteX3" fmla="*/ 0 w 3169743"/>
              <a:gd name="connsiteY3" fmla="*/ 1831236 h 1831236"/>
              <a:gd name="connsiteX0" fmla="*/ 3169743 w 3169743"/>
              <a:gd name="connsiteY0" fmla="*/ 0 h 1831236"/>
              <a:gd name="connsiteX1" fmla="*/ 2933893 w 3169743"/>
              <a:gd name="connsiteY1" fmla="*/ 332728 h 1831236"/>
              <a:gd name="connsiteX2" fmla="*/ 1257494 w 3169743"/>
              <a:gd name="connsiteY2" fmla="*/ 1485252 h 1831236"/>
              <a:gd name="connsiteX3" fmla="*/ 0 w 3169743"/>
              <a:gd name="connsiteY3" fmla="*/ 1831236 h 1831236"/>
              <a:gd name="connsiteX0" fmla="*/ 3169743 w 3169743"/>
              <a:gd name="connsiteY0" fmla="*/ 0 h 1831236"/>
              <a:gd name="connsiteX1" fmla="*/ 2486218 w 3169743"/>
              <a:gd name="connsiteY1" fmla="*/ 723253 h 1831236"/>
              <a:gd name="connsiteX2" fmla="*/ 1257494 w 3169743"/>
              <a:gd name="connsiteY2" fmla="*/ 1485252 h 1831236"/>
              <a:gd name="connsiteX3" fmla="*/ 0 w 3169743"/>
              <a:gd name="connsiteY3" fmla="*/ 1831236 h 1831236"/>
              <a:gd name="connsiteX0" fmla="*/ 3169743 w 3169743"/>
              <a:gd name="connsiteY0" fmla="*/ 0 h 1831236"/>
              <a:gd name="connsiteX1" fmla="*/ 2486218 w 3169743"/>
              <a:gd name="connsiteY1" fmla="*/ 723253 h 1831236"/>
              <a:gd name="connsiteX2" fmla="*/ 1257494 w 3169743"/>
              <a:gd name="connsiteY2" fmla="*/ 1485252 h 1831236"/>
              <a:gd name="connsiteX3" fmla="*/ 0 w 3169743"/>
              <a:gd name="connsiteY3" fmla="*/ 1831236 h 1831236"/>
              <a:gd name="connsiteX0" fmla="*/ 3169743 w 3169743"/>
              <a:gd name="connsiteY0" fmla="*/ 0 h 1831236"/>
              <a:gd name="connsiteX1" fmla="*/ 2486218 w 3169743"/>
              <a:gd name="connsiteY1" fmla="*/ 723253 h 1831236"/>
              <a:gd name="connsiteX2" fmla="*/ 1257494 w 3169743"/>
              <a:gd name="connsiteY2" fmla="*/ 1485252 h 1831236"/>
              <a:gd name="connsiteX3" fmla="*/ 0 w 3169743"/>
              <a:gd name="connsiteY3" fmla="*/ 1831236 h 1831236"/>
              <a:gd name="connsiteX0" fmla="*/ 3169743 w 3169743"/>
              <a:gd name="connsiteY0" fmla="*/ 0 h 1831236"/>
              <a:gd name="connsiteX1" fmla="*/ 2648143 w 3169743"/>
              <a:gd name="connsiteY1" fmla="*/ 589903 h 1831236"/>
              <a:gd name="connsiteX2" fmla="*/ 1257494 w 3169743"/>
              <a:gd name="connsiteY2" fmla="*/ 1485252 h 1831236"/>
              <a:gd name="connsiteX3" fmla="*/ 0 w 3169743"/>
              <a:gd name="connsiteY3" fmla="*/ 1831236 h 1831236"/>
              <a:gd name="connsiteX0" fmla="*/ 3169743 w 3169743"/>
              <a:gd name="connsiteY0" fmla="*/ 0 h 1831236"/>
              <a:gd name="connsiteX1" fmla="*/ 2648143 w 3169743"/>
              <a:gd name="connsiteY1" fmla="*/ 589903 h 1831236"/>
              <a:gd name="connsiteX2" fmla="*/ 1257494 w 3169743"/>
              <a:gd name="connsiteY2" fmla="*/ 1485252 h 1831236"/>
              <a:gd name="connsiteX3" fmla="*/ 0 w 3169743"/>
              <a:gd name="connsiteY3" fmla="*/ 1831236 h 1831236"/>
              <a:gd name="connsiteX0" fmla="*/ 3169743 w 3169743"/>
              <a:gd name="connsiteY0" fmla="*/ 0 h 1831236"/>
              <a:gd name="connsiteX1" fmla="*/ 2648143 w 3169743"/>
              <a:gd name="connsiteY1" fmla="*/ 589903 h 1831236"/>
              <a:gd name="connsiteX2" fmla="*/ 1257494 w 3169743"/>
              <a:gd name="connsiteY2" fmla="*/ 1485252 h 1831236"/>
              <a:gd name="connsiteX3" fmla="*/ 0 w 3169743"/>
              <a:gd name="connsiteY3" fmla="*/ 1831236 h 1831236"/>
            </a:gdLst>
            <a:ahLst/>
            <a:cxnLst>
              <a:cxn ang="0">
                <a:pos x="connsiteX0" y="connsiteY0"/>
              </a:cxn>
              <a:cxn ang="0">
                <a:pos x="connsiteX1" y="connsiteY1"/>
              </a:cxn>
              <a:cxn ang="0">
                <a:pos x="connsiteX2" y="connsiteY2"/>
              </a:cxn>
              <a:cxn ang="0">
                <a:pos x="connsiteX3" y="connsiteY3"/>
              </a:cxn>
            </a:cxnLst>
            <a:rect l="l" t="t" r="r" b="b"/>
            <a:pathLst>
              <a:path w="3169743" h="1831236">
                <a:moveTo>
                  <a:pt x="3169743" y="0"/>
                </a:moveTo>
                <a:cubicBezTo>
                  <a:pt x="2876435" y="11005"/>
                  <a:pt x="2822360" y="438464"/>
                  <a:pt x="2648143" y="589903"/>
                </a:cubicBezTo>
                <a:cubicBezTo>
                  <a:pt x="2497947" y="720461"/>
                  <a:pt x="1746476" y="1213276"/>
                  <a:pt x="1257494" y="1485252"/>
                </a:cubicBezTo>
                <a:cubicBezTo>
                  <a:pt x="768512" y="1757228"/>
                  <a:pt x="104807" y="1784685"/>
                  <a:pt x="0" y="1831236"/>
                </a:cubicBezTo>
              </a:path>
            </a:pathLst>
          </a:custGeom>
          <a:noFill/>
          <a:ln w="101600" cap="rnd">
            <a:solidFill>
              <a:schemeClr val="accent6">
                <a:lumMod val="50000"/>
                <a:alpha val="50000"/>
              </a:schemeClr>
            </a:solidFill>
            <a:headEnd type="none"/>
            <a:tailEnd type="none"/>
          </a:ln>
          <a:effectLst>
            <a:glow rad="254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6" name="フリーフォーム 265"/>
          <p:cNvSpPr>
            <a:spLocks noChangeAspect="1"/>
          </p:cNvSpPr>
          <p:nvPr/>
        </p:nvSpPr>
        <p:spPr>
          <a:xfrm>
            <a:off x="4224817" y="4498083"/>
            <a:ext cx="2008563" cy="731104"/>
          </a:xfrm>
          <a:custGeom>
            <a:avLst/>
            <a:gdLst>
              <a:gd name="connsiteX0" fmla="*/ 0 w 2361909"/>
              <a:gd name="connsiteY0" fmla="*/ 2196935 h 2196935"/>
              <a:gd name="connsiteX1" fmla="*/ 1223159 w 2361909"/>
              <a:gd name="connsiteY1" fmla="*/ 1638795 h 2196935"/>
              <a:gd name="connsiteX2" fmla="*/ 2185060 w 2361909"/>
              <a:gd name="connsiteY2" fmla="*/ 605642 h 2196935"/>
              <a:gd name="connsiteX3" fmla="*/ 2315688 w 2361909"/>
              <a:gd name="connsiteY3" fmla="*/ 0 h 2196935"/>
              <a:gd name="connsiteX0" fmla="*/ 0 w 2331889"/>
              <a:gd name="connsiteY0" fmla="*/ 2196935 h 2196935"/>
              <a:gd name="connsiteX1" fmla="*/ 1223159 w 2331889"/>
              <a:gd name="connsiteY1" fmla="*/ 1638795 h 2196935"/>
              <a:gd name="connsiteX2" fmla="*/ 1923803 w 2331889"/>
              <a:gd name="connsiteY2" fmla="*/ 855023 h 2196935"/>
              <a:gd name="connsiteX3" fmla="*/ 2315688 w 2331889"/>
              <a:gd name="connsiteY3" fmla="*/ 0 h 2196935"/>
              <a:gd name="connsiteX0" fmla="*/ 0 w 2284388"/>
              <a:gd name="connsiteY0" fmla="*/ 2101932 h 2101932"/>
              <a:gd name="connsiteX1" fmla="*/ 1175658 w 2284388"/>
              <a:gd name="connsiteY1" fmla="*/ 1638795 h 2101932"/>
              <a:gd name="connsiteX2" fmla="*/ 1876302 w 2284388"/>
              <a:gd name="connsiteY2" fmla="*/ 855023 h 2101932"/>
              <a:gd name="connsiteX3" fmla="*/ 2268187 w 2284388"/>
              <a:gd name="connsiteY3" fmla="*/ 0 h 2101932"/>
              <a:gd name="connsiteX0" fmla="*/ 0 w 2284388"/>
              <a:gd name="connsiteY0" fmla="*/ 2101932 h 2101932"/>
              <a:gd name="connsiteX1" fmla="*/ 1876302 w 2284388"/>
              <a:gd name="connsiteY1" fmla="*/ 855023 h 2101932"/>
              <a:gd name="connsiteX2" fmla="*/ 2268187 w 2284388"/>
              <a:gd name="connsiteY2" fmla="*/ 0 h 2101932"/>
              <a:gd name="connsiteX0" fmla="*/ 0 w 2268187"/>
              <a:gd name="connsiteY0" fmla="*/ 2101932 h 2101932"/>
              <a:gd name="connsiteX1" fmla="*/ 2268187 w 2268187"/>
              <a:gd name="connsiteY1" fmla="*/ 0 h 2101932"/>
              <a:gd name="connsiteX0" fmla="*/ 0 w 2268187"/>
              <a:gd name="connsiteY0" fmla="*/ 2101932 h 2101932"/>
              <a:gd name="connsiteX1" fmla="*/ 2268187 w 2268187"/>
              <a:gd name="connsiteY1" fmla="*/ 0 h 2101932"/>
              <a:gd name="connsiteX0" fmla="*/ 0 w 2268187"/>
              <a:gd name="connsiteY0" fmla="*/ 2101932 h 2101932"/>
              <a:gd name="connsiteX1" fmla="*/ 2268187 w 2268187"/>
              <a:gd name="connsiteY1" fmla="*/ 0 h 2101932"/>
              <a:gd name="connsiteX0" fmla="*/ 0 w 2149434"/>
              <a:gd name="connsiteY0" fmla="*/ 2006929 h 2006929"/>
              <a:gd name="connsiteX1" fmla="*/ 2149434 w 2149434"/>
              <a:gd name="connsiteY1" fmla="*/ 0 h 2006929"/>
              <a:gd name="connsiteX0" fmla="*/ 0 w 2149434"/>
              <a:gd name="connsiteY0" fmla="*/ 2006929 h 2006929"/>
              <a:gd name="connsiteX1" fmla="*/ 2149434 w 2149434"/>
              <a:gd name="connsiteY1" fmla="*/ 0 h 2006929"/>
              <a:gd name="connsiteX0" fmla="*/ 0 w 2149434"/>
              <a:gd name="connsiteY0" fmla="*/ 2006929 h 2006929"/>
              <a:gd name="connsiteX1" fmla="*/ 2149434 w 2149434"/>
              <a:gd name="connsiteY1" fmla="*/ 0 h 2006929"/>
              <a:gd name="connsiteX0" fmla="*/ 0 w 2149434"/>
              <a:gd name="connsiteY0" fmla="*/ 2006929 h 2011730"/>
              <a:gd name="connsiteX1" fmla="*/ 2149434 w 2149434"/>
              <a:gd name="connsiteY1" fmla="*/ 0 h 2011730"/>
              <a:gd name="connsiteX0" fmla="*/ 0 w 2149434"/>
              <a:gd name="connsiteY0" fmla="*/ 2006929 h 2035498"/>
              <a:gd name="connsiteX1" fmla="*/ 2149434 w 2149434"/>
              <a:gd name="connsiteY1" fmla="*/ 0 h 2035498"/>
              <a:gd name="connsiteX0" fmla="*/ 0 w 2149434"/>
              <a:gd name="connsiteY0" fmla="*/ 2006929 h 2006929"/>
              <a:gd name="connsiteX1" fmla="*/ 2149434 w 2149434"/>
              <a:gd name="connsiteY1" fmla="*/ 0 h 2006929"/>
              <a:gd name="connsiteX0" fmla="*/ 0 w 2149434"/>
              <a:gd name="connsiteY0" fmla="*/ 2006929 h 2006929"/>
              <a:gd name="connsiteX1" fmla="*/ 2149434 w 2149434"/>
              <a:gd name="connsiteY1" fmla="*/ 0 h 2006929"/>
              <a:gd name="connsiteX0" fmla="*/ 0 w 2149434"/>
              <a:gd name="connsiteY0" fmla="*/ 2006929 h 2006929"/>
              <a:gd name="connsiteX1" fmla="*/ 2149434 w 2149434"/>
              <a:gd name="connsiteY1" fmla="*/ 0 h 2006929"/>
              <a:gd name="connsiteX0" fmla="*/ 0 w 2319366"/>
              <a:gd name="connsiteY0" fmla="*/ 3916649 h 3916649"/>
              <a:gd name="connsiteX1" fmla="*/ 2319366 w 2319366"/>
              <a:gd name="connsiteY1" fmla="*/ 0 h 3916649"/>
              <a:gd name="connsiteX0" fmla="*/ 26768 w 351221"/>
              <a:gd name="connsiteY0" fmla="*/ 2160678 h 2160678"/>
              <a:gd name="connsiteX1" fmla="*/ 161284 w 351221"/>
              <a:gd name="connsiteY1" fmla="*/ 0 h 2160678"/>
              <a:gd name="connsiteX0" fmla="*/ 263659 w 398175"/>
              <a:gd name="connsiteY0" fmla="*/ 2160678 h 2160678"/>
              <a:gd name="connsiteX1" fmla="*/ 398175 w 398175"/>
              <a:gd name="connsiteY1" fmla="*/ 0 h 2160678"/>
              <a:gd name="connsiteX0" fmla="*/ 285854 w 379910"/>
              <a:gd name="connsiteY0" fmla="*/ 2071666 h 2071666"/>
              <a:gd name="connsiteX1" fmla="*/ 379910 w 379910"/>
              <a:gd name="connsiteY1" fmla="*/ 0 h 2071666"/>
              <a:gd name="connsiteX0" fmla="*/ 373066 w 467122"/>
              <a:gd name="connsiteY0" fmla="*/ 2071666 h 2071666"/>
              <a:gd name="connsiteX1" fmla="*/ 467122 w 467122"/>
              <a:gd name="connsiteY1" fmla="*/ 0 h 2071666"/>
              <a:gd name="connsiteX0" fmla="*/ 780522 w 780522"/>
              <a:gd name="connsiteY0" fmla="*/ 1798711 h 1798711"/>
              <a:gd name="connsiteX1" fmla="*/ 315020 w 780522"/>
              <a:gd name="connsiteY1" fmla="*/ 0 h 1798711"/>
              <a:gd name="connsiteX0" fmla="*/ 481431 w 481431"/>
              <a:gd name="connsiteY0" fmla="*/ 1798711 h 1798711"/>
              <a:gd name="connsiteX1" fmla="*/ 15929 w 481431"/>
              <a:gd name="connsiteY1" fmla="*/ 0 h 1798711"/>
              <a:gd name="connsiteX0" fmla="*/ 1479619 w 1479619"/>
              <a:gd name="connsiteY0" fmla="*/ 952550 h 952550"/>
              <a:gd name="connsiteX1" fmla="*/ 4183 w 1479619"/>
              <a:gd name="connsiteY1" fmla="*/ 0 h 952550"/>
              <a:gd name="connsiteX0" fmla="*/ 1481547 w 1481547"/>
              <a:gd name="connsiteY0" fmla="*/ 952550 h 952550"/>
              <a:gd name="connsiteX1" fmla="*/ 6111 w 1481547"/>
              <a:gd name="connsiteY1" fmla="*/ 0 h 952550"/>
              <a:gd name="connsiteX0" fmla="*/ 1481547 w 1481547"/>
              <a:gd name="connsiteY0" fmla="*/ 897959 h 897959"/>
              <a:gd name="connsiteX1" fmla="*/ 6111 w 1481547"/>
              <a:gd name="connsiteY1" fmla="*/ 0 h 897959"/>
              <a:gd name="connsiteX0" fmla="*/ 1440882 w 1440882"/>
              <a:gd name="connsiteY0" fmla="*/ 693242 h 693242"/>
              <a:gd name="connsiteX1" fmla="*/ 6389 w 1440882"/>
              <a:gd name="connsiteY1" fmla="*/ 0 h 693242"/>
              <a:gd name="connsiteX0" fmla="*/ 1495108 w 1495108"/>
              <a:gd name="connsiteY0" fmla="*/ 734185 h 734185"/>
              <a:gd name="connsiteX1" fmla="*/ 6024 w 1495108"/>
              <a:gd name="connsiteY1" fmla="*/ 0 h 734185"/>
              <a:gd name="connsiteX0" fmla="*/ 1489084 w 1489084"/>
              <a:gd name="connsiteY0" fmla="*/ 734185 h 734185"/>
              <a:gd name="connsiteX1" fmla="*/ 0 w 1489084"/>
              <a:gd name="connsiteY1" fmla="*/ 0 h 734185"/>
              <a:gd name="connsiteX0" fmla="*/ 1475436 w 1475436"/>
              <a:gd name="connsiteY0" fmla="*/ 611355 h 611355"/>
              <a:gd name="connsiteX1" fmla="*/ 0 w 1475436"/>
              <a:gd name="connsiteY1" fmla="*/ 0 h 611355"/>
              <a:gd name="connsiteX0" fmla="*/ 1475436 w 1475436"/>
              <a:gd name="connsiteY0" fmla="*/ 611355 h 611355"/>
              <a:gd name="connsiteX1" fmla="*/ 0 w 1475436"/>
              <a:gd name="connsiteY1" fmla="*/ 0 h 611355"/>
              <a:gd name="connsiteX0" fmla="*/ 1731468 w 1731468"/>
              <a:gd name="connsiteY0" fmla="*/ 635739 h 635739"/>
              <a:gd name="connsiteX1" fmla="*/ 0 w 1731468"/>
              <a:gd name="connsiteY1" fmla="*/ 0 h 635739"/>
              <a:gd name="connsiteX0" fmla="*/ 1731468 w 1731468"/>
              <a:gd name="connsiteY0" fmla="*/ 635739 h 635739"/>
              <a:gd name="connsiteX1" fmla="*/ 0 w 1731468"/>
              <a:gd name="connsiteY1" fmla="*/ 0 h 635739"/>
              <a:gd name="connsiteX0" fmla="*/ 1731468 w 1731468"/>
              <a:gd name="connsiteY0" fmla="*/ 416664 h 416664"/>
              <a:gd name="connsiteX1" fmla="*/ 0 w 1731468"/>
              <a:gd name="connsiteY1" fmla="*/ 0 h 416664"/>
              <a:gd name="connsiteX0" fmla="*/ 1302843 w 1302843"/>
              <a:gd name="connsiteY0" fmla="*/ 426189 h 426189"/>
              <a:gd name="connsiteX1" fmla="*/ 0 w 1302843"/>
              <a:gd name="connsiteY1" fmla="*/ 0 h 426189"/>
              <a:gd name="connsiteX0" fmla="*/ 1464768 w 1464768"/>
              <a:gd name="connsiteY0" fmla="*/ 426189 h 426189"/>
              <a:gd name="connsiteX1" fmla="*/ 0 w 1464768"/>
              <a:gd name="connsiteY1" fmla="*/ 0 h 426189"/>
              <a:gd name="connsiteX0" fmla="*/ 1464768 w 1464768"/>
              <a:gd name="connsiteY0" fmla="*/ 426189 h 432559"/>
              <a:gd name="connsiteX1" fmla="*/ 0 w 1464768"/>
              <a:gd name="connsiteY1" fmla="*/ 0 h 432559"/>
              <a:gd name="connsiteX0" fmla="*/ 1550493 w 1550493"/>
              <a:gd name="connsiteY0" fmla="*/ 378564 h 406427"/>
              <a:gd name="connsiteX1" fmla="*/ 0 w 1550493"/>
              <a:gd name="connsiteY1" fmla="*/ 0 h 406427"/>
              <a:gd name="connsiteX0" fmla="*/ 1550493 w 1550493"/>
              <a:gd name="connsiteY0" fmla="*/ 378564 h 378564"/>
              <a:gd name="connsiteX1" fmla="*/ 0 w 1550493"/>
              <a:gd name="connsiteY1" fmla="*/ 0 h 378564"/>
              <a:gd name="connsiteX0" fmla="*/ 1588593 w 1588593"/>
              <a:gd name="connsiteY0" fmla="*/ 407139 h 407139"/>
              <a:gd name="connsiteX1" fmla="*/ 0 w 1588593"/>
              <a:gd name="connsiteY1" fmla="*/ 0 h 407139"/>
              <a:gd name="connsiteX0" fmla="*/ 1655268 w 1655268"/>
              <a:gd name="connsiteY0" fmla="*/ 407139 h 407139"/>
              <a:gd name="connsiteX1" fmla="*/ 0 w 1655268"/>
              <a:gd name="connsiteY1" fmla="*/ 0 h 407139"/>
              <a:gd name="connsiteX0" fmla="*/ 1655268 w 1655268"/>
              <a:gd name="connsiteY0" fmla="*/ 407139 h 407139"/>
              <a:gd name="connsiteX1" fmla="*/ 0 w 1655268"/>
              <a:gd name="connsiteY1" fmla="*/ 0 h 407139"/>
              <a:gd name="connsiteX0" fmla="*/ 1655268 w 1655268"/>
              <a:gd name="connsiteY0" fmla="*/ 407139 h 428972"/>
              <a:gd name="connsiteX1" fmla="*/ 0 w 1655268"/>
              <a:gd name="connsiteY1" fmla="*/ 0 h 428972"/>
              <a:gd name="connsiteX0" fmla="*/ 1655268 w 1655268"/>
              <a:gd name="connsiteY0" fmla="*/ 407139 h 412999"/>
              <a:gd name="connsiteX1" fmla="*/ 0 w 1655268"/>
              <a:gd name="connsiteY1" fmla="*/ 0 h 412999"/>
              <a:gd name="connsiteX0" fmla="*/ 1655268 w 1655268"/>
              <a:gd name="connsiteY0" fmla="*/ 407139 h 426107"/>
              <a:gd name="connsiteX1" fmla="*/ 0 w 1655268"/>
              <a:gd name="connsiteY1" fmla="*/ 0 h 426107"/>
              <a:gd name="connsiteX0" fmla="*/ 2129382 w 2129382"/>
              <a:gd name="connsiteY0" fmla="*/ 668962 h 668962"/>
              <a:gd name="connsiteX1" fmla="*/ 0 w 2129382"/>
              <a:gd name="connsiteY1" fmla="*/ 0 h 668962"/>
              <a:gd name="connsiteX0" fmla="*/ 2129382 w 2129382"/>
              <a:gd name="connsiteY0" fmla="*/ 668962 h 668962"/>
              <a:gd name="connsiteX1" fmla="*/ 0 w 2129382"/>
              <a:gd name="connsiteY1" fmla="*/ 0 h 668962"/>
              <a:gd name="connsiteX0" fmla="*/ 2152123 w 2152123"/>
              <a:gd name="connsiteY0" fmla="*/ 668962 h 668962"/>
              <a:gd name="connsiteX1" fmla="*/ 22741 w 2152123"/>
              <a:gd name="connsiteY1" fmla="*/ 0 h 668962"/>
              <a:gd name="connsiteX0" fmla="*/ 2159107 w 2159107"/>
              <a:gd name="connsiteY0" fmla="*/ 803412 h 803412"/>
              <a:gd name="connsiteX1" fmla="*/ 22649 w 2159107"/>
              <a:gd name="connsiteY1" fmla="*/ 0 h 803412"/>
              <a:gd name="connsiteX0" fmla="*/ 2136459 w 2136459"/>
              <a:gd name="connsiteY0" fmla="*/ 803412 h 803412"/>
              <a:gd name="connsiteX1" fmla="*/ 1 w 2136459"/>
              <a:gd name="connsiteY1" fmla="*/ 0 h 803412"/>
              <a:gd name="connsiteX0" fmla="*/ 2186955 w 2186955"/>
              <a:gd name="connsiteY0" fmla="*/ 803412 h 803412"/>
              <a:gd name="connsiteX1" fmla="*/ 50497 w 2186955"/>
              <a:gd name="connsiteY1" fmla="*/ 0 h 803412"/>
              <a:gd name="connsiteX0" fmla="*/ 2255970 w 2255970"/>
              <a:gd name="connsiteY0" fmla="*/ 803412 h 803412"/>
              <a:gd name="connsiteX1" fmla="*/ 48749 w 2255970"/>
              <a:gd name="connsiteY1" fmla="*/ 0 h 803412"/>
              <a:gd name="connsiteX0" fmla="*/ 2207221 w 2207221"/>
              <a:gd name="connsiteY0" fmla="*/ 803412 h 803412"/>
              <a:gd name="connsiteX1" fmla="*/ 0 w 2207221"/>
              <a:gd name="connsiteY1" fmla="*/ 0 h 803412"/>
            </a:gdLst>
            <a:ahLst/>
            <a:cxnLst>
              <a:cxn ang="0">
                <a:pos x="connsiteX0" y="connsiteY0"/>
              </a:cxn>
              <a:cxn ang="0">
                <a:pos x="connsiteX1" y="connsiteY1"/>
              </a:cxn>
            </a:cxnLst>
            <a:rect l="l" t="t" r="r" b="b"/>
            <a:pathLst>
              <a:path w="2207221" h="803412">
                <a:moveTo>
                  <a:pt x="2207221" y="803412"/>
                </a:moveTo>
                <a:cubicBezTo>
                  <a:pt x="1378735" y="616599"/>
                  <a:pt x="27719" y="249110"/>
                  <a:pt x="0" y="0"/>
                </a:cubicBezTo>
              </a:path>
            </a:pathLst>
          </a:custGeom>
          <a:noFill/>
          <a:ln w="127000" cap="rnd">
            <a:solidFill>
              <a:schemeClr val="accent6">
                <a:lumMod val="50000"/>
                <a:alpha val="50000"/>
              </a:schemeClr>
            </a:solidFill>
            <a:headEnd type="none"/>
            <a:tailEnd type="none"/>
          </a:ln>
          <a:effectLst>
            <a:glow rad="25400">
              <a:schemeClr val="bg1">
                <a:alpha val="9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7" name="フリーフォーム 266"/>
          <p:cNvSpPr>
            <a:spLocks noChangeAspect="1"/>
          </p:cNvSpPr>
          <p:nvPr/>
        </p:nvSpPr>
        <p:spPr>
          <a:xfrm>
            <a:off x="4041152" y="4385794"/>
            <a:ext cx="1669441" cy="285098"/>
          </a:xfrm>
          <a:custGeom>
            <a:avLst/>
            <a:gdLst>
              <a:gd name="connsiteX0" fmla="*/ 0 w 2361909"/>
              <a:gd name="connsiteY0" fmla="*/ 2196935 h 2196935"/>
              <a:gd name="connsiteX1" fmla="*/ 1223159 w 2361909"/>
              <a:gd name="connsiteY1" fmla="*/ 1638795 h 2196935"/>
              <a:gd name="connsiteX2" fmla="*/ 2185060 w 2361909"/>
              <a:gd name="connsiteY2" fmla="*/ 605642 h 2196935"/>
              <a:gd name="connsiteX3" fmla="*/ 2315688 w 2361909"/>
              <a:gd name="connsiteY3" fmla="*/ 0 h 2196935"/>
              <a:gd name="connsiteX0" fmla="*/ 0 w 2331889"/>
              <a:gd name="connsiteY0" fmla="*/ 2196935 h 2196935"/>
              <a:gd name="connsiteX1" fmla="*/ 1223159 w 2331889"/>
              <a:gd name="connsiteY1" fmla="*/ 1638795 h 2196935"/>
              <a:gd name="connsiteX2" fmla="*/ 1923803 w 2331889"/>
              <a:gd name="connsiteY2" fmla="*/ 855023 h 2196935"/>
              <a:gd name="connsiteX3" fmla="*/ 2315688 w 2331889"/>
              <a:gd name="connsiteY3" fmla="*/ 0 h 2196935"/>
              <a:gd name="connsiteX0" fmla="*/ 0 w 2284388"/>
              <a:gd name="connsiteY0" fmla="*/ 2101932 h 2101932"/>
              <a:gd name="connsiteX1" fmla="*/ 1175658 w 2284388"/>
              <a:gd name="connsiteY1" fmla="*/ 1638795 h 2101932"/>
              <a:gd name="connsiteX2" fmla="*/ 1876302 w 2284388"/>
              <a:gd name="connsiteY2" fmla="*/ 855023 h 2101932"/>
              <a:gd name="connsiteX3" fmla="*/ 2268187 w 2284388"/>
              <a:gd name="connsiteY3" fmla="*/ 0 h 2101932"/>
              <a:gd name="connsiteX0" fmla="*/ 0 w 2284388"/>
              <a:gd name="connsiteY0" fmla="*/ 2101932 h 2101932"/>
              <a:gd name="connsiteX1" fmla="*/ 1876302 w 2284388"/>
              <a:gd name="connsiteY1" fmla="*/ 855023 h 2101932"/>
              <a:gd name="connsiteX2" fmla="*/ 2268187 w 2284388"/>
              <a:gd name="connsiteY2" fmla="*/ 0 h 2101932"/>
              <a:gd name="connsiteX0" fmla="*/ 0 w 2268187"/>
              <a:gd name="connsiteY0" fmla="*/ 2101932 h 2101932"/>
              <a:gd name="connsiteX1" fmla="*/ 2268187 w 2268187"/>
              <a:gd name="connsiteY1" fmla="*/ 0 h 2101932"/>
              <a:gd name="connsiteX0" fmla="*/ 0 w 2268187"/>
              <a:gd name="connsiteY0" fmla="*/ 2101932 h 2101932"/>
              <a:gd name="connsiteX1" fmla="*/ 2268187 w 2268187"/>
              <a:gd name="connsiteY1" fmla="*/ 0 h 2101932"/>
              <a:gd name="connsiteX0" fmla="*/ 0 w 2268187"/>
              <a:gd name="connsiteY0" fmla="*/ 2101932 h 2101932"/>
              <a:gd name="connsiteX1" fmla="*/ 2268187 w 2268187"/>
              <a:gd name="connsiteY1" fmla="*/ 0 h 2101932"/>
              <a:gd name="connsiteX0" fmla="*/ 0 w 2149434"/>
              <a:gd name="connsiteY0" fmla="*/ 2006929 h 2006929"/>
              <a:gd name="connsiteX1" fmla="*/ 2149434 w 2149434"/>
              <a:gd name="connsiteY1" fmla="*/ 0 h 2006929"/>
              <a:gd name="connsiteX0" fmla="*/ 0 w 2149434"/>
              <a:gd name="connsiteY0" fmla="*/ 2006929 h 2006929"/>
              <a:gd name="connsiteX1" fmla="*/ 2149434 w 2149434"/>
              <a:gd name="connsiteY1" fmla="*/ 0 h 2006929"/>
              <a:gd name="connsiteX0" fmla="*/ 0 w 2149434"/>
              <a:gd name="connsiteY0" fmla="*/ 2006929 h 2006929"/>
              <a:gd name="connsiteX1" fmla="*/ 2149434 w 2149434"/>
              <a:gd name="connsiteY1" fmla="*/ 0 h 2006929"/>
              <a:gd name="connsiteX0" fmla="*/ 0 w 2149434"/>
              <a:gd name="connsiteY0" fmla="*/ 2006929 h 2011730"/>
              <a:gd name="connsiteX1" fmla="*/ 2149434 w 2149434"/>
              <a:gd name="connsiteY1" fmla="*/ 0 h 2011730"/>
              <a:gd name="connsiteX0" fmla="*/ 0 w 2149434"/>
              <a:gd name="connsiteY0" fmla="*/ 2006929 h 2035498"/>
              <a:gd name="connsiteX1" fmla="*/ 2149434 w 2149434"/>
              <a:gd name="connsiteY1" fmla="*/ 0 h 2035498"/>
              <a:gd name="connsiteX0" fmla="*/ 0 w 2149434"/>
              <a:gd name="connsiteY0" fmla="*/ 2006929 h 2006929"/>
              <a:gd name="connsiteX1" fmla="*/ 2149434 w 2149434"/>
              <a:gd name="connsiteY1" fmla="*/ 0 h 2006929"/>
              <a:gd name="connsiteX0" fmla="*/ 0 w 2149434"/>
              <a:gd name="connsiteY0" fmla="*/ 2006929 h 2006929"/>
              <a:gd name="connsiteX1" fmla="*/ 2149434 w 2149434"/>
              <a:gd name="connsiteY1" fmla="*/ 0 h 2006929"/>
              <a:gd name="connsiteX0" fmla="*/ 0 w 2149434"/>
              <a:gd name="connsiteY0" fmla="*/ 2006929 h 2006929"/>
              <a:gd name="connsiteX1" fmla="*/ 2149434 w 2149434"/>
              <a:gd name="connsiteY1" fmla="*/ 0 h 2006929"/>
              <a:gd name="connsiteX0" fmla="*/ 0 w 2319366"/>
              <a:gd name="connsiteY0" fmla="*/ 3916649 h 3916649"/>
              <a:gd name="connsiteX1" fmla="*/ 2319366 w 2319366"/>
              <a:gd name="connsiteY1" fmla="*/ 0 h 3916649"/>
              <a:gd name="connsiteX0" fmla="*/ 26768 w 351221"/>
              <a:gd name="connsiteY0" fmla="*/ 2160678 h 2160678"/>
              <a:gd name="connsiteX1" fmla="*/ 161284 w 351221"/>
              <a:gd name="connsiteY1" fmla="*/ 0 h 2160678"/>
              <a:gd name="connsiteX0" fmla="*/ 263659 w 398175"/>
              <a:gd name="connsiteY0" fmla="*/ 2160678 h 2160678"/>
              <a:gd name="connsiteX1" fmla="*/ 398175 w 398175"/>
              <a:gd name="connsiteY1" fmla="*/ 0 h 2160678"/>
              <a:gd name="connsiteX0" fmla="*/ 285854 w 379910"/>
              <a:gd name="connsiteY0" fmla="*/ 2071666 h 2071666"/>
              <a:gd name="connsiteX1" fmla="*/ 379910 w 379910"/>
              <a:gd name="connsiteY1" fmla="*/ 0 h 2071666"/>
              <a:gd name="connsiteX0" fmla="*/ 373066 w 467122"/>
              <a:gd name="connsiteY0" fmla="*/ 2071666 h 2071666"/>
              <a:gd name="connsiteX1" fmla="*/ 467122 w 467122"/>
              <a:gd name="connsiteY1" fmla="*/ 0 h 2071666"/>
              <a:gd name="connsiteX0" fmla="*/ 55038 w 1361206"/>
              <a:gd name="connsiteY0" fmla="*/ 1348652 h 1348652"/>
              <a:gd name="connsiteX1" fmla="*/ 1361206 w 1361206"/>
              <a:gd name="connsiteY1" fmla="*/ 0 h 1348652"/>
              <a:gd name="connsiteX0" fmla="*/ 42177 w 1656689"/>
              <a:gd name="connsiteY0" fmla="*/ 1646364 h 1646364"/>
              <a:gd name="connsiteX1" fmla="*/ 1656689 w 1656689"/>
              <a:gd name="connsiteY1" fmla="*/ 0 h 1646364"/>
              <a:gd name="connsiteX0" fmla="*/ 0 w 1614512"/>
              <a:gd name="connsiteY0" fmla="*/ 1646364 h 1646364"/>
              <a:gd name="connsiteX1" fmla="*/ 1614512 w 1614512"/>
              <a:gd name="connsiteY1" fmla="*/ 0 h 1646364"/>
              <a:gd name="connsiteX0" fmla="*/ 0 w 1614512"/>
              <a:gd name="connsiteY0" fmla="*/ 1646364 h 1646364"/>
              <a:gd name="connsiteX1" fmla="*/ 1614512 w 1614512"/>
              <a:gd name="connsiteY1" fmla="*/ 0 h 1646364"/>
              <a:gd name="connsiteX0" fmla="*/ 0 w 1369963"/>
              <a:gd name="connsiteY0" fmla="*/ 1614466 h 1614466"/>
              <a:gd name="connsiteX1" fmla="*/ 1369963 w 1369963"/>
              <a:gd name="connsiteY1" fmla="*/ 0 h 1614466"/>
              <a:gd name="connsiteX0" fmla="*/ 0 w 1465656"/>
              <a:gd name="connsiteY0" fmla="*/ 1678262 h 1678262"/>
              <a:gd name="connsiteX1" fmla="*/ 1465656 w 1465656"/>
              <a:gd name="connsiteY1" fmla="*/ 0 h 1678262"/>
              <a:gd name="connsiteX0" fmla="*/ 0 w 1465656"/>
              <a:gd name="connsiteY0" fmla="*/ 1678262 h 1678262"/>
              <a:gd name="connsiteX1" fmla="*/ 1465656 w 1465656"/>
              <a:gd name="connsiteY1" fmla="*/ 0 h 1678262"/>
              <a:gd name="connsiteX0" fmla="*/ 0 w 1382529"/>
              <a:gd name="connsiteY0" fmla="*/ 1523883 h 1523883"/>
              <a:gd name="connsiteX1" fmla="*/ 1382529 w 1382529"/>
              <a:gd name="connsiteY1" fmla="*/ 0 h 1523883"/>
              <a:gd name="connsiteX0" fmla="*/ 0 w 1180648"/>
              <a:gd name="connsiteY0" fmla="*/ 1298251 h 1298251"/>
              <a:gd name="connsiteX1" fmla="*/ 1180648 w 1180648"/>
              <a:gd name="connsiteY1" fmla="*/ 0 h 1298251"/>
              <a:gd name="connsiteX0" fmla="*/ 0 w 1168772"/>
              <a:gd name="connsiteY0" fmla="*/ 1523882 h 1523882"/>
              <a:gd name="connsiteX1" fmla="*/ 1168772 w 1168772"/>
              <a:gd name="connsiteY1" fmla="*/ 0 h 1523882"/>
              <a:gd name="connsiteX0" fmla="*/ 0 w 1168772"/>
              <a:gd name="connsiteY0" fmla="*/ 1523882 h 1523882"/>
              <a:gd name="connsiteX1" fmla="*/ 235834 w 1168772"/>
              <a:gd name="connsiteY1" fmla="*/ 1123000 h 1523882"/>
              <a:gd name="connsiteX2" fmla="*/ 1168772 w 1168772"/>
              <a:gd name="connsiteY2" fmla="*/ 0 h 1523882"/>
              <a:gd name="connsiteX0" fmla="*/ 0 w 1168772"/>
              <a:gd name="connsiteY0" fmla="*/ 1523882 h 1523882"/>
              <a:gd name="connsiteX1" fmla="*/ 235834 w 1168772"/>
              <a:gd name="connsiteY1" fmla="*/ 1123000 h 1523882"/>
              <a:gd name="connsiteX2" fmla="*/ 1168772 w 1168772"/>
              <a:gd name="connsiteY2" fmla="*/ 0 h 1523882"/>
              <a:gd name="connsiteX0" fmla="*/ 0 w 1168772"/>
              <a:gd name="connsiteY0" fmla="*/ 1523882 h 1523882"/>
              <a:gd name="connsiteX1" fmla="*/ 235834 w 1168772"/>
              <a:gd name="connsiteY1" fmla="*/ 1123000 h 1523882"/>
              <a:gd name="connsiteX2" fmla="*/ 1168772 w 1168772"/>
              <a:gd name="connsiteY2" fmla="*/ 0 h 1523882"/>
              <a:gd name="connsiteX0" fmla="*/ 0 w 1168772"/>
              <a:gd name="connsiteY0" fmla="*/ 1523882 h 1523882"/>
              <a:gd name="connsiteX1" fmla="*/ 235834 w 1168772"/>
              <a:gd name="connsiteY1" fmla="*/ 1123000 h 1523882"/>
              <a:gd name="connsiteX2" fmla="*/ 1168772 w 1168772"/>
              <a:gd name="connsiteY2" fmla="*/ 0 h 1523882"/>
              <a:gd name="connsiteX0" fmla="*/ 0 w 1168772"/>
              <a:gd name="connsiteY0" fmla="*/ 1523882 h 1523882"/>
              <a:gd name="connsiteX1" fmla="*/ 235834 w 1168772"/>
              <a:gd name="connsiteY1" fmla="*/ 1123000 h 1523882"/>
              <a:gd name="connsiteX2" fmla="*/ 1168772 w 1168772"/>
              <a:gd name="connsiteY2" fmla="*/ 0 h 1523882"/>
              <a:gd name="connsiteX0" fmla="*/ 0 w 1789874"/>
              <a:gd name="connsiteY0" fmla="*/ 1529633 h 1529633"/>
              <a:gd name="connsiteX1" fmla="*/ 856936 w 1789874"/>
              <a:gd name="connsiteY1" fmla="*/ 1123000 h 1529633"/>
              <a:gd name="connsiteX2" fmla="*/ 1789874 w 1789874"/>
              <a:gd name="connsiteY2" fmla="*/ 0 h 1529633"/>
              <a:gd name="connsiteX0" fmla="*/ 0 w 1680606"/>
              <a:gd name="connsiteY0" fmla="*/ 1725165 h 1725165"/>
              <a:gd name="connsiteX1" fmla="*/ 856936 w 1680606"/>
              <a:gd name="connsiteY1" fmla="*/ 1318532 h 1725165"/>
              <a:gd name="connsiteX2" fmla="*/ 1680606 w 1680606"/>
              <a:gd name="connsiteY2" fmla="*/ 0 h 1725165"/>
              <a:gd name="connsiteX0" fmla="*/ 0 w 1680606"/>
              <a:gd name="connsiteY0" fmla="*/ 1725165 h 1725165"/>
              <a:gd name="connsiteX1" fmla="*/ 787925 w 1680606"/>
              <a:gd name="connsiteY1" fmla="*/ 1019483 h 1725165"/>
              <a:gd name="connsiteX2" fmla="*/ 1680606 w 1680606"/>
              <a:gd name="connsiteY2" fmla="*/ 0 h 1725165"/>
              <a:gd name="connsiteX0" fmla="*/ 0 w 1680606"/>
              <a:gd name="connsiteY0" fmla="*/ 1725165 h 1725165"/>
              <a:gd name="connsiteX1" fmla="*/ 787925 w 1680606"/>
              <a:gd name="connsiteY1" fmla="*/ 1019483 h 1725165"/>
              <a:gd name="connsiteX2" fmla="*/ 1680606 w 1680606"/>
              <a:gd name="connsiteY2" fmla="*/ 0 h 1725165"/>
              <a:gd name="connsiteX0" fmla="*/ 0 w 1680606"/>
              <a:gd name="connsiteY0" fmla="*/ 1725165 h 1725165"/>
              <a:gd name="connsiteX1" fmla="*/ 1680606 w 1680606"/>
              <a:gd name="connsiteY1" fmla="*/ 0 h 1725165"/>
              <a:gd name="connsiteX0" fmla="*/ 0 w 1680606"/>
              <a:gd name="connsiteY0" fmla="*/ 1725165 h 1725165"/>
              <a:gd name="connsiteX1" fmla="*/ 1680606 w 1680606"/>
              <a:gd name="connsiteY1" fmla="*/ 0 h 1725165"/>
              <a:gd name="connsiteX0" fmla="*/ 0 w 1761119"/>
              <a:gd name="connsiteY0" fmla="*/ 810765 h 810765"/>
              <a:gd name="connsiteX1" fmla="*/ 1761119 w 1761119"/>
              <a:gd name="connsiteY1" fmla="*/ 0 h 810765"/>
              <a:gd name="connsiteX0" fmla="*/ 0 w 1761119"/>
              <a:gd name="connsiteY0" fmla="*/ 810765 h 811666"/>
              <a:gd name="connsiteX1" fmla="*/ 1761119 w 1761119"/>
              <a:gd name="connsiteY1" fmla="*/ 0 h 811666"/>
              <a:gd name="connsiteX0" fmla="*/ 0 w 1755368"/>
              <a:gd name="connsiteY0" fmla="*/ 0 h 445073"/>
              <a:gd name="connsiteX1" fmla="*/ 1755368 w 1755368"/>
              <a:gd name="connsiteY1" fmla="*/ 224405 h 445073"/>
              <a:gd name="connsiteX0" fmla="*/ 0 w 1755368"/>
              <a:gd name="connsiteY0" fmla="*/ 0 h 419212"/>
              <a:gd name="connsiteX1" fmla="*/ 1445973 w 1755368"/>
              <a:gd name="connsiteY1" fmla="*/ 204518 h 419212"/>
              <a:gd name="connsiteX2" fmla="*/ 1755368 w 1755368"/>
              <a:gd name="connsiteY2" fmla="*/ 224405 h 419212"/>
              <a:gd name="connsiteX0" fmla="*/ 0 w 1755368"/>
              <a:gd name="connsiteY0" fmla="*/ 0 h 419212"/>
              <a:gd name="connsiteX1" fmla="*/ 1445973 w 1755368"/>
              <a:gd name="connsiteY1" fmla="*/ 204518 h 419212"/>
              <a:gd name="connsiteX2" fmla="*/ 1755368 w 1755368"/>
              <a:gd name="connsiteY2" fmla="*/ 224405 h 419212"/>
              <a:gd name="connsiteX0" fmla="*/ 0 w 1755368"/>
              <a:gd name="connsiteY0" fmla="*/ 0 h 400555"/>
              <a:gd name="connsiteX1" fmla="*/ 1445973 w 1755368"/>
              <a:gd name="connsiteY1" fmla="*/ 204518 h 400555"/>
              <a:gd name="connsiteX2" fmla="*/ 1755368 w 1755368"/>
              <a:gd name="connsiteY2" fmla="*/ 224405 h 400555"/>
              <a:gd name="connsiteX0" fmla="*/ 0 w 1755368"/>
              <a:gd name="connsiteY0" fmla="*/ 21305 h 421860"/>
              <a:gd name="connsiteX1" fmla="*/ 1445973 w 1755368"/>
              <a:gd name="connsiteY1" fmla="*/ 225823 h 421860"/>
              <a:gd name="connsiteX2" fmla="*/ 1755368 w 1755368"/>
              <a:gd name="connsiteY2" fmla="*/ 245710 h 421860"/>
              <a:gd name="connsiteX0" fmla="*/ 0 w 1755368"/>
              <a:gd name="connsiteY0" fmla="*/ 21305 h 582525"/>
              <a:gd name="connsiteX1" fmla="*/ 1445973 w 1755368"/>
              <a:gd name="connsiteY1" fmla="*/ 225823 h 582525"/>
              <a:gd name="connsiteX2" fmla="*/ 1755368 w 1755368"/>
              <a:gd name="connsiteY2" fmla="*/ 245710 h 582525"/>
              <a:gd name="connsiteX0" fmla="*/ 0 w 1755368"/>
              <a:gd name="connsiteY0" fmla="*/ 21305 h 410818"/>
              <a:gd name="connsiteX1" fmla="*/ 1445973 w 1755368"/>
              <a:gd name="connsiteY1" fmla="*/ 225823 h 410818"/>
              <a:gd name="connsiteX2" fmla="*/ 1755368 w 1755368"/>
              <a:gd name="connsiteY2" fmla="*/ 245710 h 410818"/>
              <a:gd name="connsiteX0" fmla="*/ 0 w 1755368"/>
              <a:gd name="connsiteY0" fmla="*/ 14739 h 404252"/>
              <a:gd name="connsiteX1" fmla="*/ 1445973 w 1755368"/>
              <a:gd name="connsiteY1" fmla="*/ 219257 h 404252"/>
              <a:gd name="connsiteX2" fmla="*/ 1755368 w 1755368"/>
              <a:gd name="connsiteY2" fmla="*/ 239144 h 404252"/>
              <a:gd name="connsiteX0" fmla="*/ 0 w 1755368"/>
              <a:gd name="connsiteY0" fmla="*/ 0 h 354977"/>
              <a:gd name="connsiteX1" fmla="*/ 1445973 w 1755368"/>
              <a:gd name="connsiteY1" fmla="*/ 204518 h 354977"/>
              <a:gd name="connsiteX2" fmla="*/ 1755368 w 1755368"/>
              <a:gd name="connsiteY2" fmla="*/ 224405 h 354977"/>
              <a:gd name="connsiteX0" fmla="*/ 0 w 1755368"/>
              <a:gd name="connsiteY0" fmla="*/ 0 h 314561"/>
              <a:gd name="connsiteX1" fmla="*/ 1445973 w 1755368"/>
              <a:gd name="connsiteY1" fmla="*/ 204518 h 314561"/>
              <a:gd name="connsiteX2" fmla="*/ 1755368 w 1755368"/>
              <a:gd name="connsiteY2" fmla="*/ 224405 h 314561"/>
              <a:gd name="connsiteX0" fmla="*/ 0 w 1755368"/>
              <a:gd name="connsiteY0" fmla="*/ 0 h 295119"/>
              <a:gd name="connsiteX1" fmla="*/ 451060 w 1755368"/>
              <a:gd name="connsiteY1" fmla="*/ 181515 h 295119"/>
              <a:gd name="connsiteX2" fmla="*/ 1445973 w 1755368"/>
              <a:gd name="connsiteY2" fmla="*/ 204518 h 295119"/>
              <a:gd name="connsiteX3" fmla="*/ 1755368 w 1755368"/>
              <a:gd name="connsiteY3" fmla="*/ 224405 h 295119"/>
              <a:gd name="connsiteX0" fmla="*/ 0 w 1755368"/>
              <a:gd name="connsiteY0" fmla="*/ 0 h 295119"/>
              <a:gd name="connsiteX1" fmla="*/ 451060 w 1755368"/>
              <a:gd name="connsiteY1" fmla="*/ 181515 h 295119"/>
              <a:gd name="connsiteX2" fmla="*/ 1445973 w 1755368"/>
              <a:gd name="connsiteY2" fmla="*/ 204518 h 295119"/>
              <a:gd name="connsiteX3" fmla="*/ 1755368 w 1755368"/>
              <a:gd name="connsiteY3" fmla="*/ 224405 h 295119"/>
              <a:gd name="connsiteX0" fmla="*/ 0 w 1755368"/>
              <a:gd name="connsiteY0" fmla="*/ 0 h 295119"/>
              <a:gd name="connsiteX1" fmla="*/ 451060 w 1755368"/>
              <a:gd name="connsiteY1" fmla="*/ 181515 h 295119"/>
              <a:gd name="connsiteX2" fmla="*/ 1445973 w 1755368"/>
              <a:gd name="connsiteY2" fmla="*/ 204518 h 295119"/>
              <a:gd name="connsiteX3" fmla="*/ 1755368 w 1755368"/>
              <a:gd name="connsiteY3" fmla="*/ 224405 h 295119"/>
              <a:gd name="connsiteX0" fmla="*/ 0 w 1755368"/>
              <a:gd name="connsiteY0" fmla="*/ 0 h 295119"/>
              <a:gd name="connsiteX1" fmla="*/ 451060 w 1755368"/>
              <a:gd name="connsiteY1" fmla="*/ 181515 h 295119"/>
              <a:gd name="connsiteX2" fmla="*/ 1445973 w 1755368"/>
              <a:gd name="connsiteY2" fmla="*/ 204518 h 295119"/>
              <a:gd name="connsiteX3" fmla="*/ 1755368 w 1755368"/>
              <a:gd name="connsiteY3" fmla="*/ 224405 h 295119"/>
              <a:gd name="connsiteX0" fmla="*/ 0 w 1841632"/>
              <a:gd name="connsiteY0" fmla="*/ 0 h 295119"/>
              <a:gd name="connsiteX1" fmla="*/ 451060 w 1841632"/>
              <a:gd name="connsiteY1" fmla="*/ 181515 h 295119"/>
              <a:gd name="connsiteX2" fmla="*/ 1445973 w 1841632"/>
              <a:gd name="connsiteY2" fmla="*/ 204518 h 295119"/>
              <a:gd name="connsiteX3" fmla="*/ 1841632 w 1841632"/>
              <a:gd name="connsiteY3" fmla="*/ 224405 h 295119"/>
              <a:gd name="connsiteX0" fmla="*/ 0 w 1841632"/>
              <a:gd name="connsiteY0" fmla="*/ 0 h 224405"/>
              <a:gd name="connsiteX1" fmla="*/ 451060 w 1841632"/>
              <a:gd name="connsiteY1" fmla="*/ 181515 h 224405"/>
              <a:gd name="connsiteX2" fmla="*/ 1445973 w 1841632"/>
              <a:gd name="connsiteY2" fmla="*/ 204518 h 224405"/>
              <a:gd name="connsiteX3" fmla="*/ 1841632 w 1841632"/>
              <a:gd name="connsiteY3" fmla="*/ 224405 h 224405"/>
              <a:gd name="connsiteX0" fmla="*/ 0 w 1841632"/>
              <a:gd name="connsiteY0" fmla="*/ 0 h 251157"/>
              <a:gd name="connsiteX1" fmla="*/ 451060 w 1841632"/>
              <a:gd name="connsiteY1" fmla="*/ 181515 h 251157"/>
              <a:gd name="connsiteX2" fmla="*/ 1405716 w 1841632"/>
              <a:gd name="connsiteY2" fmla="*/ 250525 h 251157"/>
              <a:gd name="connsiteX3" fmla="*/ 1841632 w 1841632"/>
              <a:gd name="connsiteY3" fmla="*/ 224405 h 251157"/>
              <a:gd name="connsiteX0" fmla="*/ 0 w 1841632"/>
              <a:gd name="connsiteY0" fmla="*/ 0 h 260555"/>
              <a:gd name="connsiteX1" fmla="*/ 451060 w 1841632"/>
              <a:gd name="connsiteY1" fmla="*/ 181515 h 260555"/>
              <a:gd name="connsiteX2" fmla="*/ 1405716 w 1841632"/>
              <a:gd name="connsiteY2" fmla="*/ 250525 h 260555"/>
              <a:gd name="connsiteX3" fmla="*/ 1841632 w 1841632"/>
              <a:gd name="connsiteY3" fmla="*/ 224405 h 260555"/>
              <a:gd name="connsiteX0" fmla="*/ 0 w 1841632"/>
              <a:gd name="connsiteY0" fmla="*/ 0 h 257620"/>
              <a:gd name="connsiteX1" fmla="*/ 451060 w 1841632"/>
              <a:gd name="connsiteY1" fmla="*/ 181515 h 257620"/>
              <a:gd name="connsiteX2" fmla="*/ 1405716 w 1841632"/>
              <a:gd name="connsiteY2" fmla="*/ 250525 h 257620"/>
              <a:gd name="connsiteX3" fmla="*/ 1841632 w 1841632"/>
              <a:gd name="connsiteY3" fmla="*/ 224405 h 257620"/>
              <a:gd name="connsiteX0" fmla="*/ 0 w 1841632"/>
              <a:gd name="connsiteY0" fmla="*/ 0 h 257620"/>
              <a:gd name="connsiteX1" fmla="*/ 451060 w 1841632"/>
              <a:gd name="connsiteY1" fmla="*/ 181515 h 257620"/>
              <a:gd name="connsiteX2" fmla="*/ 1405716 w 1841632"/>
              <a:gd name="connsiteY2" fmla="*/ 250525 h 257620"/>
              <a:gd name="connsiteX3" fmla="*/ 1841632 w 1841632"/>
              <a:gd name="connsiteY3" fmla="*/ 224405 h 257620"/>
              <a:gd name="connsiteX0" fmla="*/ 0 w 1841632"/>
              <a:gd name="connsiteY0" fmla="*/ 0 h 262336"/>
              <a:gd name="connsiteX1" fmla="*/ 451060 w 1841632"/>
              <a:gd name="connsiteY1" fmla="*/ 181515 h 262336"/>
              <a:gd name="connsiteX2" fmla="*/ 1405716 w 1841632"/>
              <a:gd name="connsiteY2" fmla="*/ 250525 h 262336"/>
              <a:gd name="connsiteX3" fmla="*/ 1841632 w 1841632"/>
              <a:gd name="connsiteY3" fmla="*/ 224405 h 262336"/>
              <a:gd name="connsiteX0" fmla="*/ 0 w 1841632"/>
              <a:gd name="connsiteY0" fmla="*/ 0 h 252539"/>
              <a:gd name="connsiteX1" fmla="*/ 451060 w 1841632"/>
              <a:gd name="connsiteY1" fmla="*/ 181515 h 252539"/>
              <a:gd name="connsiteX2" fmla="*/ 985898 w 1841632"/>
              <a:gd name="connsiteY2" fmla="*/ 141258 h 252539"/>
              <a:gd name="connsiteX3" fmla="*/ 1405716 w 1841632"/>
              <a:gd name="connsiteY3" fmla="*/ 250525 h 252539"/>
              <a:gd name="connsiteX4" fmla="*/ 1841632 w 1841632"/>
              <a:gd name="connsiteY4" fmla="*/ 224405 h 252539"/>
              <a:gd name="connsiteX0" fmla="*/ 0 w 1841632"/>
              <a:gd name="connsiteY0" fmla="*/ 0 h 253280"/>
              <a:gd name="connsiteX1" fmla="*/ 451060 w 1841632"/>
              <a:gd name="connsiteY1" fmla="*/ 181515 h 253280"/>
              <a:gd name="connsiteX2" fmla="*/ 819120 w 1841632"/>
              <a:gd name="connsiteY2" fmla="*/ 124006 h 253280"/>
              <a:gd name="connsiteX3" fmla="*/ 1405716 w 1841632"/>
              <a:gd name="connsiteY3" fmla="*/ 250525 h 253280"/>
              <a:gd name="connsiteX4" fmla="*/ 1841632 w 1841632"/>
              <a:gd name="connsiteY4" fmla="*/ 224405 h 253280"/>
              <a:gd name="connsiteX0" fmla="*/ 0 w 1841632"/>
              <a:gd name="connsiteY0" fmla="*/ 0 h 253280"/>
              <a:gd name="connsiteX1" fmla="*/ 451060 w 1841632"/>
              <a:gd name="connsiteY1" fmla="*/ 181515 h 253280"/>
              <a:gd name="connsiteX2" fmla="*/ 819120 w 1841632"/>
              <a:gd name="connsiteY2" fmla="*/ 124006 h 253280"/>
              <a:gd name="connsiteX3" fmla="*/ 1405716 w 1841632"/>
              <a:gd name="connsiteY3" fmla="*/ 250525 h 253280"/>
              <a:gd name="connsiteX4" fmla="*/ 1841632 w 1841632"/>
              <a:gd name="connsiteY4" fmla="*/ 224405 h 253280"/>
              <a:gd name="connsiteX0" fmla="*/ 0 w 1841632"/>
              <a:gd name="connsiteY0" fmla="*/ 0 h 253280"/>
              <a:gd name="connsiteX1" fmla="*/ 451060 w 1841632"/>
              <a:gd name="connsiteY1" fmla="*/ 181515 h 253280"/>
              <a:gd name="connsiteX2" fmla="*/ 819120 w 1841632"/>
              <a:gd name="connsiteY2" fmla="*/ 124006 h 253280"/>
              <a:gd name="connsiteX3" fmla="*/ 1405716 w 1841632"/>
              <a:gd name="connsiteY3" fmla="*/ 250525 h 253280"/>
              <a:gd name="connsiteX4" fmla="*/ 1841632 w 1841632"/>
              <a:gd name="connsiteY4" fmla="*/ 224405 h 253280"/>
              <a:gd name="connsiteX0" fmla="*/ 0 w 1834556"/>
              <a:gd name="connsiteY0" fmla="*/ 0 h 309891"/>
              <a:gd name="connsiteX1" fmla="*/ 443984 w 1834556"/>
              <a:gd name="connsiteY1" fmla="*/ 238126 h 309891"/>
              <a:gd name="connsiteX2" fmla="*/ 812044 w 1834556"/>
              <a:gd name="connsiteY2" fmla="*/ 180617 h 309891"/>
              <a:gd name="connsiteX3" fmla="*/ 1398640 w 1834556"/>
              <a:gd name="connsiteY3" fmla="*/ 307136 h 309891"/>
              <a:gd name="connsiteX4" fmla="*/ 1834556 w 1834556"/>
              <a:gd name="connsiteY4" fmla="*/ 281016 h 309891"/>
              <a:gd name="connsiteX0" fmla="*/ 0 w 1834556"/>
              <a:gd name="connsiteY0" fmla="*/ 0 h 309891"/>
              <a:gd name="connsiteX1" fmla="*/ 578435 w 1834556"/>
              <a:gd name="connsiteY1" fmla="*/ 209821 h 309891"/>
              <a:gd name="connsiteX2" fmla="*/ 812044 w 1834556"/>
              <a:gd name="connsiteY2" fmla="*/ 180617 h 309891"/>
              <a:gd name="connsiteX3" fmla="*/ 1398640 w 1834556"/>
              <a:gd name="connsiteY3" fmla="*/ 307136 h 309891"/>
              <a:gd name="connsiteX4" fmla="*/ 1834556 w 1834556"/>
              <a:gd name="connsiteY4" fmla="*/ 281016 h 309891"/>
              <a:gd name="connsiteX0" fmla="*/ 0 w 1834556"/>
              <a:gd name="connsiteY0" fmla="*/ 0 h 309891"/>
              <a:gd name="connsiteX1" fmla="*/ 578435 w 1834556"/>
              <a:gd name="connsiteY1" fmla="*/ 209821 h 309891"/>
              <a:gd name="connsiteX2" fmla="*/ 812044 w 1834556"/>
              <a:gd name="connsiteY2" fmla="*/ 180617 h 309891"/>
              <a:gd name="connsiteX3" fmla="*/ 1398640 w 1834556"/>
              <a:gd name="connsiteY3" fmla="*/ 307136 h 309891"/>
              <a:gd name="connsiteX4" fmla="*/ 1834556 w 1834556"/>
              <a:gd name="connsiteY4" fmla="*/ 281016 h 309891"/>
              <a:gd name="connsiteX0" fmla="*/ 0 w 1834556"/>
              <a:gd name="connsiteY0" fmla="*/ 3404 h 313295"/>
              <a:gd name="connsiteX1" fmla="*/ 578435 w 1834556"/>
              <a:gd name="connsiteY1" fmla="*/ 213225 h 313295"/>
              <a:gd name="connsiteX2" fmla="*/ 812044 w 1834556"/>
              <a:gd name="connsiteY2" fmla="*/ 184021 h 313295"/>
              <a:gd name="connsiteX3" fmla="*/ 1398640 w 1834556"/>
              <a:gd name="connsiteY3" fmla="*/ 310540 h 313295"/>
              <a:gd name="connsiteX4" fmla="*/ 1834556 w 1834556"/>
              <a:gd name="connsiteY4" fmla="*/ 284420 h 313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4556" h="313295">
                <a:moveTo>
                  <a:pt x="0" y="3404"/>
                </a:moveTo>
                <a:cubicBezTo>
                  <a:pt x="466845" y="-26421"/>
                  <a:pt x="513856" y="147741"/>
                  <a:pt x="578435" y="213225"/>
                </a:cubicBezTo>
                <a:cubicBezTo>
                  <a:pt x="643014" y="278709"/>
                  <a:pt x="675343" y="167802"/>
                  <a:pt x="812044" y="184021"/>
                </a:cubicBezTo>
                <a:cubicBezTo>
                  <a:pt x="948745" y="200240"/>
                  <a:pt x="1228221" y="293807"/>
                  <a:pt x="1398640" y="310540"/>
                </a:cubicBezTo>
                <a:cubicBezTo>
                  <a:pt x="1569059" y="327273"/>
                  <a:pt x="1671170" y="261376"/>
                  <a:pt x="1834556" y="284420"/>
                </a:cubicBezTo>
              </a:path>
            </a:pathLst>
          </a:custGeom>
          <a:noFill/>
          <a:ln w="63500" cap="rnd">
            <a:solidFill>
              <a:schemeClr val="tx2">
                <a:lumMod val="40000"/>
                <a:lumOff val="60000"/>
              </a:schemeClr>
            </a:solidFill>
          </a:ln>
          <a:effectLst>
            <a:glow rad="254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8" name="フリーフォーム 267"/>
          <p:cNvSpPr>
            <a:spLocks noChangeAspect="1"/>
          </p:cNvSpPr>
          <p:nvPr/>
        </p:nvSpPr>
        <p:spPr>
          <a:xfrm>
            <a:off x="5509110" y="1676250"/>
            <a:ext cx="896102" cy="591630"/>
          </a:xfrm>
          <a:custGeom>
            <a:avLst/>
            <a:gdLst>
              <a:gd name="connsiteX0" fmla="*/ 0 w 2361909"/>
              <a:gd name="connsiteY0" fmla="*/ 2196935 h 2196935"/>
              <a:gd name="connsiteX1" fmla="*/ 1223159 w 2361909"/>
              <a:gd name="connsiteY1" fmla="*/ 1638795 h 2196935"/>
              <a:gd name="connsiteX2" fmla="*/ 2185060 w 2361909"/>
              <a:gd name="connsiteY2" fmla="*/ 605642 h 2196935"/>
              <a:gd name="connsiteX3" fmla="*/ 2315688 w 2361909"/>
              <a:gd name="connsiteY3" fmla="*/ 0 h 2196935"/>
              <a:gd name="connsiteX0" fmla="*/ 0 w 2331889"/>
              <a:gd name="connsiteY0" fmla="*/ 2196935 h 2196935"/>
              <a:gd name="connsiteX1" fmla="*/ 1223159 w 2331889"/>
              <a:gd name="connsiteY1" fmla="*/ 1638795 h 2196935"/>
              <a:gd name="connsiteX2" fmla="*/ 1923803 w 2331889"/>
              <a:gd name="connsiteY2" fmla="*/ 855023 h 2196935"/>
              <a:gd name="connsiteX3" fmla="*/ 2315688 w 2331889"/>
              <a:gd name="connsiteY3" fmla="*/ 0 h 2196935"/>
              <a:gd name="connsiteX0" fmla="*/ 0 w 2284388"/>
              <a:gd name="connsiteY0" fmla="*/ 2101932 h 2101932"/>
              <a:gd name="connsiteX1" fmla="*/ 1175658 w 2284388"/>
              <a:gd name="connsiteY1" fmla="*/ 1638795 h 2101932"/>
              <a:gd name="connsiteX2" fmla="*/ 1876302 w 2284388"/>
              <a:gd name="connsiteY2" fmla="*/ 855023 h 2101932"/>
              <a:gd name="connsiteX3" fmla="*/ 2268187 w 2284388"/>
              <a:gd name="connsiteY3" fmla="*/ 0 h 2101932"/>
              <a:gd name="connsiteX0" fmla="*/ 0 w 2284388"/>
              <a:gd name="connsiteY0" fmla="*/ 2101932 h 2101932"/>
              <a:gd name="connsiteX1" fmla="*/ 1876302 w 2284388"/>
              <a:gd name="connsiteY1" fmla="*/ 855023 h 2101932"/>
              <a:gd name="connsiteX2" fmla="*/ 2268187 w 2284388"/>
              <a:gd name="connsiteY2" fmla="*/ 0 h 2101932"/>
              <a:gd name="connsiteX0" fmla="*/ 0 w 2268187"/>
              <a:gd name="connsiteY0" fmla="*/ 2101932 h 2101932"/>
              <a:gd name="connsiteX1" fmla="*/ 2268187 w 2268187"/>
              <a:gd name="connsiteY1" fmla="*/ 0 h 2101932"/>
              <a:gd name="connsiteX0" fmla="*/ 0 w 2268187"/>
              <a:gd name="connsiteY0" fmla="*/ 2101932 h 2101932"/>
              <a:gd name="connsiteX1" fmla="*/ 2268187 w 2268187"/>
              <a:gd name="connsiteY1" fmla="*/ 0 h 2101932"/>
              <a:gd name="connsiteX0" fmla="*/ 0 w 2268187"/>
              <a:gd name="connsiteY0" fmla="*/ 2101932 h 2101932"/>
              <a:gd name="connsiteX1" fmla="*/ 2268187 w 2268187"/>
              <a:gd name="connsiteY1" fmla="*/ 0 h 2101932"/>
              <a:gd name="connsiteX0" fmla="*/ 0 w 2149434"/>
              <a:gd name="connsiteY0" fmla="*/ 2006929 h 2006929"/>
              <a:gd name="connsiteX1" fmla="*/ 2149434 w 2149434"/>
              <a:gd name="connsiteY1" fmla="*/ 0 h 2006929"/>
              <a:gd name="connsiteX0" fmla="*/ 0 w 2149434"/>
              <a:gd name="connsiteY0" fmla="*/ 2006929 h 2006929"/>
              <a:gd name="connsiteX1" fmla="*/ 2149434 w 2149434"/>
              <a:gd name="connsiteY1" fmla="*/ 0 h 2006929"/>
              <a:gd name="connsiteX0" fmla="*/ 0 w 2149434"/>
              <a:gd name="connsiteY0" fmla="*/ 2006929 h 2006929"/>
              <a:gd name="connsiteX1" fmla="*/ 2149434 w 2149434"/>
              <a:gd name="connsiteY1" fmla="*/ 0 h 2006929"/>
              <a:gd name="connsiteX0" fmla="*/ 0 w 2149434"/>
              <a:gd name="connsiteY0" fmla="*/ 2006929 h 2011730"/>
              <a:gd name="connsiteX1" fmla="*/ 2149434 w 2149434"/>
              <a:gd name="connsiteY1" fmla="*/ 0 h 2011730"/>
              <a:gd name="connsiteX0" fmla="*/ 0 w 2149434"/>
              <a:gd name="connsiteY0" fmla="*/ 2006929 h 2035498"/>
              <a:gd name="connsiteX1" fmla="*/ 2149434 w 2149434"/>
              <a:gd name="connsiteY1" fmla="*/ 0 h 2035498"/>
              <a:gd name="connsiteX0" fmla="*/ 0 w 2149434"/>
              <a:gd name="connsiteY0" fmla="*/ 2006929 h 2006929"/>
              <a:gd name="connsiteX1" fmla="*/ 2149434 w 2149434"/>
              <a:gd name="connsiteY1" fmla="*/ 0 h 2006929"/>
              <a:gd name="connsiteX0" fmla="*/ 0 w 2149434"/>
              <a:gd name="connsiteY0" fmla="*/ 2006929 h 2006929"/>
              <a:gd name="connsiteX1" fmla="*/ 2149434 w 2149434"/>
              <a:gd name="connsiteY1" fmla="*/ 0 h 2006929"/>
              <a:gd name="connsiteX0" fmla="*/ 0 w 2149434"/>
              <a:gd name="connsiteY0" fmla="*/ 2006929 h 2006929"/>
              <a:gd name="connsiteX1" fmla="*/ 2149434 w 2149434"/>
              <a:gd name="connsiteY1" fmla="*/ 0 h 2006929"/>
              <a:gd name="connsiteX0" fmla="*/ 0 w 2026605"/>
              <a:gd name="connsiteY0" fmla="*/ 2238941 h 2238941"/>
              <a:gd name="connsiteX1" fmla="*/ 2026605 w 2026605"/>
              <a:gd name="connsiteY1" fmla="*/ 0 h 2238941"/>
              <a:gd name="connsiteX0" fmla="*/ 197771 w 2224376"/>
              <a:gd name="connsiteY0" fmla="*/ 2973408 h 2973408"/>
              <a:gd name="connsiteX1" fmla="*/ 65577 w 2224376"/>
              <a:gd name="connsiteY1" fmla="*/ 0 h 2973408"/>
              <a:gd name="connsiteX2" fmla="*/ 2224376 w 2224376"/>
              <a:gd name="connsiteY2" fmla="*/ 734467 h 2973408"/>
              <a:gd name="connsiteX0" fmla="*/ 0 w 2299560"/>
              <a:gd name="connsiteY0" fmla="*/ 2795987 h 2795987"/>
              <a:gd name="connsiteX1" fmla="*/ 140761 w 2299560"/>
              <a:gd name="connsiteY1" fmla="*/ 0 h 2795987"/>
              <a:gd name="connsiteX2" fmla="*/ 2299560 w 2299560"/>
              <a:gd name="connsiteY2" fmla="*/ 734467 h 2795987"/>
              <a:gd name="connsiteX0" fmla="*/ 378599 w 2678159"/>
              <a:gd name="connsiteY0" fmla="*/ 2795987 h 2795987"/>
              <a:gd name="connsiteX1" fmla="*/ 519360 w 2678159"/>
              <a:gd name="connsiteY1" fmla="*/ 0 h 2795987"/>
              <a:gd name="connsiteX2" fmla="*/ 2678159 w 2678159"/>
              <a:gd name="connsiteY2" fmla="*/ 734467 h 2795987"/>
              <a:gd name="connsiteX0" fmla="*/ 570087 w 2869647"/>
              <a:gd name="connsiteY0" fmla="*/ 2795987 h 2795987"/>
              <a:gd name="connsiteX1" fmla="*/ 710848 w 2869647"/>
              <a:gd name="connsiteY1" fmla="*/ 0 h 2795987"/>
              <a:gd name="connsiteX2" fmla="*/ 2869647 w 2869647"/>
              <a:gd name="connsiteY2" fmla="*/ 734467 h 2795987"/>
              <a:gd name="connsiteX0" fmla="*/ 570087 w 2869647"/>
              <a:gd name="connsiteY0" fmla="*/ 2825701 h 2825701"/>
              <a:gd name="connsiteX1" fmla="*/ 710848 w 2869647"/>
              <a:gd name="connsiteY1" fmla="*/ 29714 h 2825701"/>
              <a:gd name="connsiteX2" fmla="*/ 2869647 w 2869647"/>
              <a:gd name="connsiteY2" fmla="*/ 764181 h 2825701"/>
              <a:gd name="connsiteX0" fmla="*/ 570087 w 2869647"/>
              <a:gd name="connsiteY0" fmla="*/ 2980250 h 2980250"/>
              <a:gd name="connsiteX1" fmla="*/ 710848 w 2869647"/>
              <a:gd name="connsiteY1" fmla="*/ 184263 h 2980250"/>
              <a:gd name="connsiteX2" fmla="*/ 2869647 w 2869647"/>
              <a:gd name="connsiteY2" fmla="*/ 918730 h 2980250"/>
              <a:gd name="connsiteX0" fmla="*/ 657988 w 2957548"/>
              <a:gd name="connsiteY0" fmla="*/ 2980250 h 2980486"/>
              <a:gd name="connsiteX1" fmla="*/ 798749 w 2957548"/>
              <a:gd name="connsiteY1" fmla="*/ 184263 h 2980486"/>
              <a:gd name="connsiteX2" fmla="*/ 2957548 w 2957548"/>
              <a:gd name="connsiteY2" fmla="*/ 918730 h 2980486"/>
              <a:gd name="connsiteX0" fmla="*/ 809379 w 3108939"/>
              <a:gd name="connsiteY0" fmla="*/ 2838410 h 2838666"/>
              <a:gd name="connsiteX1" fmla="*/ 636241 w 3108939"/>
              <a:gd name="connsiteY1" fmla="*/ 260787 h 2838666"/>
              <a:gd name="connsiteX2" fmla="*/ 3108939 w 3108939"/>
              <a:gd name="connsiteY2" fmla="*/ 776890 h 2838666"/>
              <a:gd name="connsiteX0" fmla="*/ 752145 w 3051705"/>
              <a:gd name="connsiteY0" fmla="*/ 2838410 h 2838723"/>
              <a:gd name="connsiteX1" fmla="*/ 579007 w 3051705"/>
              <a:gd name="connsiteY1" fmla="*/ 260787 h 2838723"/>
              <a:gd name="connsiteX2" fmla="*/ 3051705 w 3051705"/>
              <a:gd name="connsiteY2" fmla="*/ 776890 h 2838723"/>
              <a:gd name="connsiteX0" fmla="*/ 752145 w 3059282"/>
              <a:gd name="connsiteY0" fmla="*/ 2706567 h 2706880"/>
              <a:gd name="connsiteX1" fmla="*/ 579007 w 3059282"/>
              <a:gd name="connsiteY1" fmla="*/ 128944 h 2706880"/>
              <a:gd name="connsiteX2" fmla="*/ 3051705 w 3059282"/>
              <a:gd name="connsiteY2" fmla="*/ 645047 h 2706880"/>
              <a:gd name="connsiteX0" fmla="*/ 733945 w 3050002"/>
              <a:gd name="connsiteY0" fmla="*/ 3176893 h 3177216"/>
              <a:gd name="connsiteX1" fmla="*/ 560807 w 3050002"/>
              <a:gd name="connsiteY1" fmla="*/ 599270 h 3177216"/>
              <a:gd name="connsiteX2" fmla="*/ 3033505 w 3050002"/>
              <a:gd name="connsiteY2" fmla="*/ 1115373 h 3177216"/>
              <a:gd name="connsiteX0" fmla="*/ 1318642 w 3634699"/>
              <a:gd name="connsiteY0" fmla="*/ 3176893 h 3218375"/>
              <a:gd name="connsiteX1" fmla="*/ 1145504 w 3634699"/>
              <a:gd name="connsiteY1" fmla="*/ 599270 h 3218375"/>
              <a:gd name="connsiteX2" fmla="*/ 3618202 w 3634699"/>
              <a:gd name="connsiteY2" fmla="*/ 1115373 h 3218375"/>
              <a:gd name="connsiteX0" fmla="*/ 1333415 w 3648869"/>
              <a:gd name="connsiteY0" fmla="*/ 3084631 h 3128095"/>
              <a:gd name="connsiteX1" fmla="*/ 1119334 w 3648869"/>
              <a:gd name="connsiteY1" fmla="*/ 629838 h 3128095"/>
              <a:gd name="connsiteX2" fmla="*/ 3632975 w 3648869"/>
              <a:gd name="connsiteY2" fmla="*/ 1023111 h 3128095"/>
              <a:gd name="connsiteX0" fmla="*/ 1333415 w 3644177"/>
              <a:gd name="connsiteY0" fmla="*/ 3235034 h 3278498"/>
              <a:gd name="connsiteX1" fmla="*/ 1119334 w 3644177"/>
              <a:gd name="connsiteY1" fmla="*/ 780241 h 3278498"/>
              <a:gd name="connsiteX2" fmla="*/ 3632975 w 3644177"/>
              <a:gd name="connsiteY2" fmla="*/ 1173514 h 3278498"/>
              <a:gd name="connsiteX0" fmla="*/ 1363845 w 3673801"/>
              <a:gd name="connsiteY0" fmla="*/ 3200138 h 3244544"/>
              <a:gd name="connsiteX1" fmla="*/ 1067877 w 3673801"/>
              <a:gd name="connsiteY1" fmla="*/ 799936 h 3244544"/>
              <a:gd name="connsiteX2" fmla="*/ 3663405 w 3673801"/>
              <a:gd name="connsiteY2" fmla="*/ 1138618 h 3244544"/>
              <a:gd name="connsiteX0" fmla="*/ 0 w 2605924"/>
              <a:gd name="connsiteY0" fmla="*/ 799936 h 1138618"/>
              <a:gd name="connsiteX1" fmla="*/ 2595528 w 2605924"/>
              <a:gd name="connsiteY1" fmla="*/ 1138618 h 1138618"/>
              <a:gd name="connsiteX0" fmla="*/ 0 w 3379584"/>
              <a:gd name="connsiteY0" fmla="*/ 2142534 h 2142534"/>
              <a:gd name="connsiteX1" fmla="*/ 3373450 w 3379584"/>
              <a:gd name="connsiteY1" fmla="*/ 393109 h 2142534"/>
              <a:gd name="connsiteX0" fmla="*/ 0 w 1770638"/>
              <a:gd name="connsiteY0" fmla="*/ 1544246 h 1544246"/>
              <a:gd name="connsiteX1" fmla="*/ 1735719 w 1770638"/>
              <a:gd name="connsiteY1" fmla="*/ 545448 h 1544246"/>
              <a:gd name="connsiteX0" fmla="*/ 0 w 1735719"/>
              <a:gd name="connsiteY0" fmla="*/ 998798 h 998798"/>
              <a:gd name="connsiteX1" fmla="*/ 1735719 w 1735719"/>
              <a:gd name="connsiteY1" fmla="*/ 0 h 998798"/>
              <a:gd name="connsiteX0" fmla="*/ 0 w 1735719"/>
              <a:gd name="connsiteY0" fmla="*/ 998798 h 998798"/>
              <a:gd name="connsiteX1" fmla="*/ 1735719 w 1735719"/>
              <a:gd name="connsiteY1" fmla="*/ 0 h 998798"/>
              <a:gd name="connsiteX0" fmla="*/ 0 w 1735719"/>
              <a:gd name="connsiteY0" fmla="*/ 998798 h 998798"/>
              <a:gd name="connsiteX1" fmla="*/ 1735719 w 1735719"/>
              <a:gd name="connsiteY1" fmla="*/ 0 h 998798"/>
              <a:gd name="connsiteX0" fmla="*/ 0 w 1667480"/>
              <a:gd name="connsiteY0" fmla="*/ 930559 h 930559"/>
              <a:gd name="connsiteX1" fmla="*/ 1667480 w 1667480"/>
              <a:gd name="connsiteY1" fmla="*/ 0 h 930559"/>
              <a:gd name="connsiteX0" fmla="*/ 0 w 984728"/>
              <a:gd name="connsiteY0" fmla="*/ 650143 h 650143"/>
              <a:gd name="connsiteX1" fmla="*/ 984728 w 984728"/>
              <a:gd name="connsiteY1" fmla="*/ 0 h 650143"/>
              <a:gd name="connsiteX0" fmla="*/ 0 w 984728"/>
              <a:gd name="connsiteY0" fmla="*/ 650143 h 650143"/>
              <a:gd name="connsiteX1" fmla="*/ 984728 w 984728"/>
              <a:gd name="connsiteY1" fmla="*/ 0 h 650143"/>
              <a:gd name="connsiteX0" fmla="*/ 0 w 984728"/>
              <a:gd name="connsiteY0" fmla="*/ 650143 h 650143"/>
              <a:gd name="connsiteX1" fmla="*/ 984728 w 984728"/>
              <a:gd name="connsiteY1" fmla="*/ 0 h 650143"/>
              <a:gd name="connsiteX0" fmla="*/ 0 w 984728"/>
              <a:gd name="connsiteY0" fmla="*/ 650143 h 650143"/>
              <a:gd name="connsiteX1" fmla="*/ 984728 w 984728"/>
              <a:gd name="connsiteY1" fmla="*/ 0 h 650143"/>
            </a:gdLst>
            <a:ahLst/>
            <a:cxnLst>
              <a:cxn ang="0">
                <a:pos x="connsiteX0" y="connsiteY0"/>
              </a:cxn>
              <a:cxn ang="0">
                <a:pos x="connsiteX1" y="connsiteY1"/>
              </a:cxn>
            </a:cxnLst>
            <a:rect l="l" t="t" r="r" b="b"/>
            <a:pathLst>
              <a:path w="984728" h="650143">
                <a:moveTo>
                  <a:pt x="0" y="650143"/>
                </a:moveTo>
                <a:cubicBezTo>
                  <a:pt x="379401" y="370109"/>
                  <a:pt x="764225" y="124477"/>
                  <a:pt x="984728" y="0"/>
                </a:cubicBezTo>
              </a:path>
            </a:pathLst>
          </a:custGeom>
          <a:noFill/>
          <a:ln w="38100" cap="rnd">
            <a:solidFill>
              <a:srgbClr val="0070C0"/>
            </a:solidFill>
            <a:prstDash val="sysDot"/>
          </a:ln>
          <a:effectLst>
            <a:glow rad="254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9" name="フリーフォーム 268"/>
          <p:cNvSpPr>
            <a:spLocks noChangeAspect="1"/>
          </p:cNvSpPr>
          <p:nvPr/>
        </p:nvSpPr>
        <p:spPr>
          <a:xfrm>
            <a:off x="4393293" y="2312019"/>
            <a:ext cx="1063582" cy="1386733"/>
          </a:xfrm>
          <a:custGeom>
            <a:avLst/>
            <a:gdLst>
              <a:gd name="connsiteX0" fmla="*/ 0 w 2361909"/>
              <a:gd name="connsiteY0" fmla="*/ 2196935 h 2196935"/>
              <a:gd name="connsiteX1" fmla="*/ 1223159 w 2361909"/>
              <a:gd name="connsiteY1" fmla="*/ 1638795 h 2196935"/>
              <a:gd name="connsiteX2" fmla="*/ 2185060 w 2361909"/>
              <a:gd name="connsiteY2" fmla="*/ 605642 h 2196935"/>
              <a:gd name="connsiteX3" fmla="*/ 2315688 w 2361909"/>
              <a:gd name="connsiteY3" fmla="*/ 0 h 2196935"/>
              <a:gd name="connsiteX0" fmla="*/ 0 w 2331889"/>
              <a:gd name="connsiteY0" fmla="*/ 2196935 h 2196935"/>
              <a:gd name="connsiteX1" fmla="*/ 1223159 w 2331889"/>
              <a:gd name="connsiteY1" fmla="*/ 1638795 h 2196935"/>
              <a:gd name="connsiteX2" fmla="*/ 1923803 w 2331889"/>
              <a:gd name="connsiteY2" fmla="*/ 855023 h 2196935"/>
              <a:gd name="connsiteX3" fmla="*/ 2315688 w 2331889"/>
              <a:gd name="connsiteY3" fmla="*/ 0 h 2196935"/>
              <a:gd name="connsiteX0" fmla="*/ 0 w 2284388"/>
              <a:gd name="connsiteY0" fmla="*/ 2101932 h 2101932"/>
              <a:gd name="connsiteX1" fmla="*/ 1175658 w 2284388"/>
              <a:gd name="connsiteY1" fmla="*/ 1638795 h 2101932"/>
              <a:gd name="connsiteX2" fmla="*/ 1876302 w 2284388"/>
              <a:gd name="connsiteY2" fmla="*/ 855023 h 2101932"/>
              <a:gd name="connsiteX3" fmla="*/ 2268187 w 2284388"/>
              <a:gd name="connsiteY3" fmla="*/ 0 h 2101932"/>
              <a:gd name="connsiteX0" fmla="*/ 0 w 2284388"/>
              <a:gd name="connsiteY0" fmla="*/ 2101932 h 2101932"/>
              <a:gd name="connsiteX1" fmla="*/ 1876302 w 2284388"/>
              <a:gd name="connsiteY1" fmla="*/ 855023 h 2101932"/>
              <a:gd name="connsiteX2" fmla="*/ 2268187 w 2284388"/>
              <a:gd name="connsiteY2" fmla="*/ 0 h 2101932"/>
              <a:gd name="connsiteX0" fmla="*/ 0 w 2268187"/>
              <a:gd name="connsiteY0" fmla="*/ 2101932 h 2101932"/>
              <a:gd name="connsiteX1" fmla="*/ 2268187 w 2268187"/>
              <a:gd name="connsiteY1" fmla="*/ 0 h 2101932"/>
              <a:gd name="connsiteX0" fmla="*/ 0 w 2268187"/>
              <a:gd name="connsiteY0" fmla="*/ 2101932 h 2101932"/>
              <a:gd name="connsiteX1" fmla="*/ 2268187 w 2268187"/>
              <a:gd name="connsiteY1" fmla="*/ 0 h 2101932"/>
              <a:gd name="connsiteX0" fmla="*/ 0 w 2268187"/>
              <a:gd name="connsiteY0" fmla="*/ 2101932 h 2101932"/>
              <a:gd name="connsiteX1" fmla="*/ 2268187 w 2268187"/>
              <a:gd name="connsiteY1" fmla="*/ 0 h 2101932"/>
              <a:gd name="connsiteX0" fmla="*/ 0 w 2149434"/>
              <a:gd name="connsiteY0" fmla="*/ 2006929 h 2006929"/>
              <a:gd name="connsiteX1" fmla="*/ 2149434 w 2149434"/>
              <a:gd name="connsiteY1" fmla="*/ 0 h 2006929"/>
              <a:gd name="connsiteX0" fmla="*/ 0 w 2149434"/>
              <a:gd name="connsiteY0" fmla="*/ 2006929 h 2006929"/>
              <a:gd name="connsiteX1" fmla="*/ 2149434 w 2149434"/>
              <a:gd name="connsiteY1" fmla="*/ 0 h 2006929"/>
              <a:gd name="connsiteX0" fmla="*/ 0 w 2149434"/>
              <a:gd name="connsiteY0" fmla="*/ 2006929 h 2006929"/>
              <a:gd name="connsiteX1" fmla="*/ 2149434 w 2149434"/>
              <a:gd name="connsiteY1" fmla="*/ 0 h 2006929"/>
              <a:gd name="connsiteX0" fmla="*/ 0 w 2149434"/>
              <a:gd name="connsiteY0" fmla="*/ 2006929 h 2011730"/>
              <a:gd name="connsiteX1" fmla="*/ 2149434 w 2149434"/>
              <a:gd name="connsiteY1" fmla="*/ 0 h 2011730"/>
              <a:gd name="connsiteX0" fmla="*/ 0 w 2149434"/>
              <a:gd name="connsiteY0" fmla="*/ 2006929 h 2035498"/>
              <a:gd name="connsiteX1" fmla="*/ 2149434 w 2149434"/>
              <a:gd name="connsiteY1" fmla="*/ 0 h 2035498"/>
              <a:gd name="connsiteX0" fmla="*/ 0 w 2149434"/>
              <a:gd name="connsiteY0" fmla="*/ 2006929 h 2006929"/>
              <a:gd name="connsiteX1" fmla="*/ 2149434 w 2149434"/>
              <a:gd name="connsiteY1" fmla="*/ 0 h 2006929"/>
              <a:gd name="connsiteX0" fmla="*/ 0 w 2149434"/>
              <a:gd name="connsiteY0" fmla="*/ 2006929 h 2006929"/>
              <a:gd name="connsiteX1" fmla="*/ 2149434 w 2149434"/>
              <a:gd name="connsiteY1" fmla="*/ 0 h 2006929"/>
              <a:gd name="connsiteX0" fmla="*/ 0 w 2149434"/>
              <a:gd name="connsiteY0" fmla="*/ 2006929 h 2006929"/>
              <a:gd name="connsiteX1" fmla="*/ 2149434 w 2149434"/>
              <a:gd name="connsiteY1" fmla="*/ 0 h 2006929"/>
              <a:gd name="connsiteX0" fmla="*/ 0 w 2319366"/>
              <a:gd name="connsiteY0" fmla="*/ 3916649 h 3916649"/>
              <a:gd name="connsiteX1" fmla="*/ 2319366 w 2319366"/>
              <a:gd name="connsiteY1" fmla="*/ 0 h 3916649"/>
              <a:gd name="connsiteX0" fmla="*/ 26768 w 351221"/>
              <a:gd name="connsiteY0" fmla="*/ 2160678 h 2160678"/>
              <a:gd name="connsiteX1" fmla="*/ 161284 w 351221"/>
              <a:gd name="connsiteY1" fmla="*/ 0 h 2160678"/>
              <a:gd name="connsiteX0" fmla="*/ 263659 w 398175"/>
              <a:gd name="connsiteY0" fmla="*/ 2160678 h 2160678"/>
              <a:gd name="connsiteX1" fmla="*/ 398175 w 398175"/>
              <a:gd name="connsiteY1" fmla="*/ 0 h 2160678"/>
              <a:gd name="connsiteX0" fmla="*/ 285854 w 379910"/>
              <a:gd name="connsiteY0" fmla="*/ 2071666 h 2071666"/>
              <a:gd name="connsiteX1" fmla="*/ 379910 w 379910"/>
              <a:gd name="connsiteY1" fmla="*/ 0 h 2071666"/>
              <a:gd name="connsiteX0" fmla="*/ 373066 w 467122"/>
              <a:gd name="connsiteY0" fmla="*/ 2071666 h 2071666"/>
              <a:gd name="connsiteX1" fmla="*/ 467122 w 467122"/>
              <a:gd name="connsiteY1" fmla="*/ 0 h 2071666"/>
              <a:gd name="connsiteX0" fmla="*/ 55038 w 1361206"/>
              <a:gd name="connsiteY0" fmla="*/ 1348652 h 1348652"/>
              <a:gd name="connsiteX1" fmla="*/ 1361206 w 1361206"/>
              <a:gd name="connsiteY1" fmla="*/ 0 h 1348652"/>
              <a:gd name="connsiteX0" fmla="*/ 42177 w 1656689"/>
              <a:gd name="connsiteY0" fmla="*/ 1646364 h 1646364"/>
              <a:gd name="connsiteX1" fmla="*/ 1656689 w 1656689"/>
              <a:gd name="connsiteY1" fmla="*/ 0 h 1646364"/>
              <a:gd name="connsiteX0" fmla="*/ 0 w 1614512"/>
              <a:gd name="connsiteY0" fmla="*/ 1646364 h 1646364"/>
              <a:gd name="connsiteX1" fmla="*/ 1614512 w 1614512"/>
              <a:gd name="connsiteY1" fmla="*/ 0 h 1646364"/>
              <a:gd name="connsiteX0" fmla="*/ 0 w 1614512"/>
              <a:gd name="connsiteY0" fmla="*/ 1646364 h 1646364"/>
              <a:gd name="connsiteX1" fmla="*/ 1614512 w 1614512"/>
              <a:gd name="connsiteY1" fmla="*/ 0 h 1646364"/>
              <a:gd name="connsiteX0" fmla="*/ 0 w 1369963"/>
              <a:gd name="connsiteY0" fmla="*/ 1614466 h 1614466"/>
              <a:gd name="connsiteX1" fmla="*/ 1369963 w 1369963"/>
              <a:gd name="connsiteY1" fmla="*/ 0 h 1614466"/>
              <a:gd name="connsiteX0" fmla="*/ 0 w 1465656"/>
              <a:gd name="connsiteY0" fmla="*/ 1678262 h 1678262"/>
              <a:gd name="connsiteX1" fmla="*/ 1465656 w 1465656"/>
              <a:gd name="connsiteY1" fmla="*/ 0 h 1678262"/>
              <a:gd name="connsiteX0" fmla="*/ 0 w 1465656"/>
              <a:gd name="connsiteY0" fmla="*/ 1678262 h 1678262"/>
              <a:gd name="connsiteX1" fmla="*/ 1465656 w 1465656"/>
              <a:gd name="connsiteY1" fmla="*/ 0 h 1678262"/>
              <a:gd name="connsiteX0" fmla="*/ 0 w 1382529"/>
              <a:gd name="connsiteY0" fmla="*/ 1523883 h 1523883"/>
              <a:gd name="connsiteX1" fmla="*/ 1382529 w 1382529"/>
              <a:gd name="connsiteY1" fmla="*/ 0 h 1523883"/>
              <a:gd name="connsiteX0" fmla="*/ 0 w 1180648"/>
              <a:gd name="connsiteY0" fmla="*/ 1298251 h 1298251"/>
              <a:gd name="connsiteX1" fmla="*/ 1180648 w 1180648"/>
              <a:gd name="connsiteY1" fmla="*/ 0 h 1298251"/>
              <a:gd name="connsiteX0" fmla="*/ 0 w 1168772"/>
              <a:gd name="connsiteY0" fmla="*/ 1523882 h 1523882"/>
              <a:gd name="connsiteX1" fmla="*/ 1168772 w 1168772"/>
              <a:gd name="connsiteY1" fmla="*/ 0 h 1523882"/>
              <a:gd name="connsiteX0" fmla="*/ 0 w 1168772"/>
              <a:gd name="connsiteY0" fmla="*/ 1523882 h 1523882"/>
              <a:gd name="connsiteX1" fmla="*/ 235834 w 1168772"/>
              <a:gd name="connsiteY1" fmla="*/ 1123000 h 1523882"/>
              <a:gd name="connsiteX2" fmla="*/ 1168772 w 1168772"/>
              <a:gd name="connsiteY2" fmla="*/ 0 h 1523882"/>
              <a:gd name="connsiteX0" fmla="*/ 0 w 1168772"/>
              <a:gd name="connsiteY0" fmla="*/ 1523882 h 1523882"/>
              <a:gd name="connsiteX1" fmla="*/ 235834 w 1168772"/>
              <a:gd name="connsiteY1" fmla="*/ 1123000 h 1523882"/>
              <a:gd name="connsiteX2" fmla="*/ 1168772 w 1168772"/>
              <a:gd name="connsiteY2" fmla="*/ 0 h 1523882"/>
              <a:gd name="connsiteX0" fmla="*/ 0 w 1168772"/>
              <a:gd name="connsiteY0" fmla="*/ 1523882 h 1523882"/>
              <a:gd name="connsiteX1" fmla="*/ 235834 w 1168772"/>
              <a:gd name="connsiteY1" fmla="*/ 1123000 h 1523882"/>
              <a:gd name="connsiteX2" fmla="*/ 1168772 w 1168772"/>
              <a:gd name="connsiteY2" fmla="*/ 0 h 1523882"/>
              <a:gd name="connsiteX0" fmla="*/ 0 w 1168772"/>
              <a:gd name="connsiteY0" fmla="*/ 1523882 h 1523882"/>
              <a:gd name="connsiteX1" fmla="*/ 235834 w 1168772"/>
              <a:gd name="connsiteY1" fmla="*/ 1123000 h 1523882"/>
              <a:gd name="connsiteX2" fmla="*/ 1168772 w 1168772"/>
              <a:gd name="connsiteY2" fmla="*/ 0 h 1523882"/>
              <a:gd name="connsiteX0" fmla="*/ 0 w 1168772"/>
              <a:gd name="connsiteY0" fmla="*/ 1523882 h 1523882"/>
              <a:gd name="connsiteX1" fmla="*/ 235834 w 1168772"/>
              <a:gd name="connsiteY1" fmla="*/ 1123000 h 1523882"/>
              <a:gd name="connsiteX2" fmla="*/ 1168772 w 1168772"/>
              <a:gd name="connsiteY2" fmla="*/ 0 h 1523882"/>
            </a:gdLst>
            <a:ahLst/>
            <a:cxnLst>
              <a:cxn ang="0">
                <a:pos x="connsiteX0" y="connsiteY0"/>
              </a:cxn>
              <a:cxn ang="0">
                <a:pos x="connsiteX1" y="connsiteY1"/>
              </a:cxn>
              <a:cxn ang="0">
                <a:pos x="connsiteX2" y="connsiteY2"/>
              </a:cxn>
            </a:cxnLst>
            <a:rect l="l" t="t" r="r" b="b"/>
            <a:pathLst>
              <a:path w="1168772" h="1523882">
                <a:moveTo>
                  <a:pt x="0" y="1523882"/>
                </a:moveTo>
                <a:cubicBezTo>
                  <a:pt x="156080" y="1431338"/>
                  <a:pt x="233709" y="1440560"/>
                  <a:pt x="235834" y="1123000"/>
                </a:cubicBezTo>
                <a:cubicBezTo>
                  <a:pt x="232655" y="908076"/>
                  <a:pt x="802022" y="293236"/>
                  <a:pt x="1168772" y="0"/>
                </a:cubicBezTo>
              </a:path>
            </a:pathLst>
          </a:custGeom>
          <a:noFill/>
          <a:ln w="38100" cap="rnd">
            <a:solidFill>
              <a:srgbClr val="0070C0"/>
            </a:solidFill>
          </a:ln>
          <a:effectLst>
            <a:glow rad="254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0" name="フリーフォーム 269"/>
          <p:cNvSpPr>
            <a:spLocks noChangeAspect="1"/>
          </p:cNvSpPr>
          <p:nvPr/>
        </p:nvSpPr>
        <p:spPr>
          <a:xfrm>
            <a:off x="3943971" y="1578876"/>
            <a:ext cx="369735" cy="1765947"/>
          </a:xfrm>
          <a:custGeom>
            <a:avLst/>
            <a:gdLst>
              <a:gd name="connsiteX0" fmla="*/ 0 w 2361909"/>
              <a:gd name="connsiteY0" fmla="*/ 2196935 h 2196935"/>
              <a:gd name="connsiteX1" fmla="*/ 1223159 w 2361909"/>
              <a:gd name="connsiteY1" fmla="*/ 1638795 h 2196935"/>
              <a:gd name="connsiteX2" fmla="*/ 2185060 w 2361909"/>
              <a:gd name="connsiteY2" fmla="*/ 605642 h 2196935"/>
              <a:gd name="connsiteX3" fmla="*/ 2315688 w 2361909"/>
              <a:gd name="connsiteY3" fmla="*/ 0 h 2196935"/>
              <a:gd name="connsiteX0" fmla="*/ 0 w 2331889"/>
              <a:gd name="connsiteY0" fmla="*/ 2196935 h 2196935"/>
              <a:gd name="connsiteX1" fmla="*/ 1223159 w 2331889"/>
              <a:gd name="connsiteY1" fmla="*/ 1638795 h 2196935"/>
              <a:gd name="connsiteX2" fmla="*/ 1923803 w 2331889"/>
              <a:gd name="connsiteY2" fmla="*/ 855023 h 2196935"/>
              <a:gd name="connsiteX3" fmla="*/ 2315688 w 2331889"/>
              <a:gd name="connsiteY3" fmla="*/ 0 h 2196935"/>
              <a:gd name="connsiteX0" fmla="*/ 0 w 2284388"/>
              <a:gd name="connsiteY0" fmla="*/ 2101932 h 2101932"/>
              <a:gd name="connsiteX1" fmla="*/ 1175658 w 2284388"/>
              <a:gd name="connsiteY1" fmla="*/ 1638795 h 2101932"/>
              <a:gd name="connsiteX2" fmla="*/ 1876302 w 2284388"/>
              <a:gd name="connsiteY2" fmla="*/ 855023 h 2101932"/>
              <a:gd name="connsiteX3" fmla="*/ 2268187 w 2284388"/>
              <a:gd name="connsiteY3" fmla="*/ 0 h 2101932"/>
              <a:gd name="connsiteX0" fmla="*/ 0 w 2284388"/>
              <a:gd name="connsiteY0" fmla="*/ 2101932 h 2101932"/>
              <a:gd name="connsiteX1" fmla="*/ 1876302 w 2284388"/>
              <a:gd name="connsiteY1" fmla="*/ 855023 h 2101932"/>
              <a:gd name="connsiteX2" fmla="*/ 2268187 w 2284388"/>
              <a:gd name="connsiteY2" fmla="*/ 0 h 2101932"/>
              <a:gd name="connsiteX0" fmla="*/ 0 w 2268187"/>
              <a:gd name="connsiteY0" fmla="*/ 2101932 h 2101932"/>
              <a:gd name="connsiteX1" fmla="*/ 2268187 w 2268187"/>
              <a:gd name="connsiteY1" fmla="*/ 0 h 2101932"/>
              <a:gd name="connsiteX0" fmla="*/ 0 w 2268187"/>
              <a:gd name="connsiteY0" fmla="*/ 2101932 h 2101932"/>
              <a:gd name="connsiteX1" fmla="*/ 2268187 w 2268187"/>
              <a:gd name="connsiteY1" fmla="*/ 0 h 2101932"/>
              <a:gd name="connsiteX0" fmla="*/ 0 w 2268187"/>
              <a:gd name="connsiteY0" fmla="*/ 2101932 h 2101932"/>
              <a:gd name="connsiteX1" fmla="*/ 2268187 w 2268187"/>
              <a:gd name="connsiteY1" fmla="*/ 0 h 2101932"/>
              <a:gd name="connsiteX0" fmla="*/ 0 w 2149434"/>
              <a:gd name="connsiteY0" fmla="*/ 2006929 h 2006929"/>
              <a:gd name="connsiteX1" fmla="*/ 2149434 w 2149434"/>
              <a:gd name="connsiteY1" fmla="*/ 0 h 2006929"/>
              <a:gd name="connsiteX0" fmla="*/ 0 w 2149434"/>
              <a:gd name="connsiteY0" fmla="*/ 2006929 h 2006929"/>
              <a:gd name="connsiteX1" fmla="*/ 2149434 w 2149434"/>
              <a:gd name="connsiteY1" fmla="*/ 0 h 2006929"/>
              <a:gd name="connsiteX0" fmla="*/ 0 w 2149434"/>
              <a:gd name="connsiteY0" fmla="*/ 2006929 h 2006929"/>
              <a:gd name="connsiteX1" fmla="*/ 2149434 w 2149434"/>
              <a:gd name="connsiteY1" fmla="*/ 0 h 2006929"/>
              <a:gd name="connsiteX0" fmla="*/ 0 w 2149434"/>
              <a:gd name="connsiteY0" fmla="*/ 2006929 h 2011730"/>
              <a:gd name="connsiteX1" fmla="*/ 2149434 w 2149434"/>
              <a:gd name="connsiteY1" fmla="*/ 0 h 2011730"/>
              <a:gd name="connsiteX0" fmla="*/ 0 w 2149434"/>
              <a:gd name="connsiteY0" fmla="*/ 2006929 h 2035498"/>
              <a:gd name="connsiteX1" fmla="*/ 2149434 w 2149434"/>
              <a:gd name="connsiteY1" fmla="*/ 0 h 2035498"/>
              <a:gd name="connsiteX0" fmla="*/ 0 w 2149434"/>
              <a:gd name="connsiteY0" fmla="*/ 2006929 h 2006929"/>
              <a:gd name="connsiteX1" fmla="*/ 2149434 w 2149434"/>
              <a:gd name="connsiteY1" fmla="*/ 0 h 2006929"/>
              <a:gd name="connsiteX0" fmla="*/ 0 w 2149434"/>
              <a:gd name="connsiteY0" fmla="*/ 2006929 h 2006929"/>
              <a:gd name="connsiteX1" fmla="*/ 2149434 w 2149434"/>
              <a:gd name="connsiteY1" fmla="*/ 0 h 2006929"/>
              <a:gd name="connsiteX0" fmla="*/ 0 w 2149434"/>
              <a:gd name="connsiteY0" fmla="*/ 2006929 h 2006929"/>
              <a:gd name="connsiteX1" fmla="*/ 2149434 w 2149434"/>
              <a:gd name="connsiteY1" fmla="*/ 0 h 2006929"/>
              <a:gd name="connsiteX0" fmla="*/ 0 w 2319366"/>
              <a:gd name="connsiteY0" fmla="*/ 3916649 h 3916649"/>
              <a:gd name="connsiteX1" fmla="*/ 2319366 w 2319366"/>
              <a:gd name="connsiteY1" fmla="*/ 0 h 3916649"/>
              <a:gd name="connsiteX0" fmla="*/ 26768 w 351221"/>
              <a:gd name="connsiteY0" fmla="*/ 2160678 h 2160678"/>
              <a:gd name="connsiteX1" fmla="*/ 161284 w 351221"/>
              <a:gd name="connsiteY1" fmla="*/ 0 h 2160678"/>
              <a:gd name="connsiteX0" fmla="*/ 263659 w 398175"/>
              <a:gd name="connsiteY0" fmla="*/ 2160678 h 2160678"/>
              <a:gd name="connsiteX1" fmla="*/ 398175 w 398175"/>
              <a:gd name="connsiteY1" fmla="*/ 0 h 2160678"/>
              <a:gd name="connsiteX0" fmla="*/ 285854 w 379910"/>
              <a:gd name="connsiteY0" fmla="*/ 2071666 h 2071666"/>
              <a:gd name="connsiteX1" fmla="*/ 379910 w 379910"/>
              <a:gd name="connsiteY1" fmla="*/ 0 h 2071666"/>
              <a:gd name="connsiteX0" fmla="*/ 373066 w 467122"/>
              <a:gd name="connsiteY0" fmla="*/ 2071666 h 2071666"/>
              <a:gd name="connsiteX1" fmla="*/ 467122 w 467122"/>
              <a:gd name="connsiteY1" fmla="*/ 0 h 2071666"/>
              <a:gd name="connsiteX0" fmla="*/ 316695 w 506866"/>
              <a:gd name="connsiteY0" fmla="*/ 2124092 h 2124092"/>
              <a:gd name="connsiteX1" fmla="*/ 506866 w 506866"/>
              <a:gd name="connsiteY1" fmla="*/ 0 h 2124092"/>
              <a:gd name="connsiteX0" fmla="*/ 284617 w 474788"/>
              <a:gd name="connsiteY0" fmla="*/ 2124092 h 2124092"/>
              <a:gd name="connsiteX1" fmla="*/ 474788 w 474788"/>
              <a:gd name="connsiteY1" fmla="*/ 0 h 2124092"/>
              <a:gd name="connsiteX0" fmla="*/ 313697 w 503868"/>
              <a:gd name="connsiteY0" fmla="*/ 2124092 h 2124092"/>
              <a:gd name="connsiteX1" fmla="*/ 503868 w 503868"/>
              <a:gd name="connsiteY1" fmla="*/ 0 h 2124092"/>
              <a:gd name="connsiteX0" fmla="*/ 354383 w 474653"/>
              <a:gd name="connsiteY0" fmla="*/ 1940601 h 1940601"/>
              <a:gd name="connsiteX1" fmla="*/ 474653 w 474653"/>
              <a:gd name="connsiteY1" fmla="*/ 0 h 1940601"/>
              <a:gd name="connsiteX0" fmla="*/ 286031 w 406301"/>
              <a:gd name="connsiteY0" fmla="*/ 1940601 h 1940601"/>
              <a:gd name="connsiteX1" fmla="*/ 406301 w 406301"/>
              <a:gd name="connsiteY1" fmla="*/ 0 h 1940601"/>
            </a:gdLst>
            <a:ahLst/>
            <a:cxnLst>
              <a:cxn ang="0">
                <a:pos x="connsiteX0" y="connsiteY0"/>
              </a:cxn>
              <a:cxn ang="0">
                <a:pos x="connsiteX1" y="connsiteY1"/>
              </a:cxn>
            </a:cxnLst>
            <a:rect l="l" t="t" r="r" b="b"/>
            <a:pathLst>
              <a:path w="406301" h="1940601">
                <a:moveTo>
                  <a:pt x="286031" y="1940601"/>
                </a:moveTo>
                <a:cubicBezTo>
                  <a:pt x="27555" y="1178616"/>
                  <a:pt x="-251634" y="335767"/>
                  <a:pt x="406301" y="0"/>
                </a:cubicBezTo>
              </a:path>
            </a:pathLst>
          </a:custGeom>
          <a:noFill/>
          <a:ln w="101600" cap="rnd">
            <a:solidFill>
              <a:schemeClr val="accent6">
                <a:lumMod val="50000"/>
                <a:alpha val="50000"/>
              </a:schemeClr>
            </a:solidFill>
            <a:headEnd type="none"/>
            <a:tailEnd type="none"/>
          </a:ln>
          <a:effectLst>
            <a:glow rad="254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1" name="正方形/長方形 270"/>
          <p:cNvSpPr/>
          <p:nvPr/>
        </p:nvSpPr>
        <p:spPr>
          <a:xfrm>
            <a:off x="4291411" y="1344993"/>
            <a:ext cx="570602" cy="203227"/>
          </a:xfrm>
          <a:prstGeom prst="rect">
            <a:avLst/>
          </a:prstGeom>
          <a:effectLst>
            <a:glow rad="25400">
              <a:schemeClr val="bg1">
                <a:alpha val="80000"/>
              </a:schemeClr>
            </a:glow>
          </a:effectLst>
        </p:spPr>
        <p:txBody>
          <a:bodyPr wrap="none" lIns="79342" tIns="39671" rIns="79342" bIns="39671">
            <a:spAutoFit/>
          </a:bodyPr>
          <a:lstStyle/>
          <a:p>
            <a:r>
              <a:rPr lang="ja-JP" altLang="en-US" sz="800" dirty="0" smtClean="0">
                <a:effectLst>
                  <a:glow rad="38100">
                    <a:schemeClr val="bg1">
                      <a:alpha val="80000"/>
                    </a:schemeClr>
                  </a:glow>
                </a:effectLst>
                <a:latin typeface="Meiryo UI" panose="020B0604030504040204" pitchFamily="50" charset="-128"/>
                <a:ea typeface="Meiryo UI" panose="020B0604030504040204" pitchFamily="50" charset="-128"/>
                <a:cs typeface="Meiryo UI" panose="020B0604030504040204" pitchFamily="50" charset="-128"/>
              </a:rPr>
              <a:t>能勢街道</a:t>
            </a:r>
            <a:endParaRPr lang="ja-JP" altLang="en-US" sz="800" dirty="0">
              <a:effectLst>
                <a:glow rad="38100">
                  <a:schemeClr val="bg1">
                    <a:alpha val="80000"/>
                  </a:schemeClr>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272" name="フリーフォーム 271"/>
          <p:cNvSpPr>
            <a:spLocks noChangeAspect="1"/>
          </p:cNvSpPr>
          <p:nvPr/>
        </p:nvSpPr>
        <p:spPr>
          <a:xfrm>
            <a:off x="4252906" y="4541368"/>
            <a:ext cx="1900342" cy="672906"/>
          </a:xfrm>
          <a:custGeom>
            <a:avLst/>
            <a:gdLst>
              <a:gd name="connsiteX0" fmla="*/ 0 w 2361909"/>
              <a:gd name="connsiteY0" fmla="*/ 2196935 h 2196935"/>
              <a:gd name="connsiteX1" fmla="*/ 1223159 w 2361909"/>
              <a:gd name="connsiteY1" fmla="*/ 1638795 h 2196935"/>
              <a:gd name="connsiteX2" fmla="*/ 2185060 w 2361909"/>
              <a:gd name="connsiteY2" fmla="*/ 605642 h 2196935"/>
              <a:gd name="connsiteX3" fmla="*/ 2315688 w 2361909"/>
              <a:gd name="connsiteY3" fmla="*/ 0 h 2196935"/>
              <a:gd name="connsiteX0" fmla="*/ 0 w 2331889"/>
              <a:gd name="connsiteY0" fmla="*/ 2196935 h 2196935"/>
              <a:gd name="connsiteX1" fmla="*/ 1223159 w 2331889"/>
              <a:gd name="connsiteY1" fmla="*/ 1638795 h 2196935"/>
              <a:gd name="connsiteX2" fmla="*/ 1923803 w 2331889"/>
              <a:gd name="connsiteY2" fmla="*/ 855023 h 2196935"/>
              <a:gd name="connsiteX3" fmla="*/ 2315688 w 2331889"/>
              <a:gd name="connsiteY3" fmla="*/ 0 h 2196935"/>
              <a:gd name="connsiteX0" fmla="*/ 0 w 2284388"/>
              <a:gd name="connsiteY0" fmla="*/ 2101932 h 2101932"/>
              <a:gd name="connsiteX1" fmla="*/ 1175658 w 2284388"/>
              <a:gd name="connsiteY1" fmla="*/ 1638795 h 2101932"/>
              <a:gd name="connsiteX2" fmla="*/ 1876302 w 2284388"/>
              <a:gd name="connsiteY2" fmla="*/ 855023 h 2101932"/>
              <a:gd name="connsiteX3" fmla="*/ 2268187 w 2284388"/>
              <a:gd name="connsiteY3" fmla="*/ 0 h 2101932"/>
              <a:gd name="connsiteX0" fmla="*/ 0 w 2284388"/>
              <a:gd name="connsiteY0" fmla="*/ 2101932 h 2101932"/>
              <a:gd name="connsiteX1" fmla="*/ 1876302 w 2284388"/>
              <a:gd name="connsiteY1" fmla="*/ 855023 h 2101932"/>
              <a:gd name="connsiteX2" fmla="*/ 2268187 w 2284388"/>
              <a:gd name="connsiteY2" fmla="*/ 0 h 2101932"/>
              <a:gd name="connsiteX0" fmla="*/ 0 w 2268187"/>
              <a:gd name="connsiteY0" fmla="*/ 2101932 h 2101932"/>
              <a:gd name="connsiteX1" fmla="*/ 2268187 w 2268187"/>
              <a:gd name="connsiteY1" fmla="*/ 0 h 2101932"/>
              <a:gd name="connsiteX0" fmla="*/ 0 w 2268187"/>
              <a:gd name="connsiteY0" fmla="*/ 2101932 h 2101932"/>
              <a:gd name="connsiteX1" fmla="*/ 2268187 w 2268187"/>
              <a:gd name="connsiteY1" fmla="*/ 0 h 2101932"/>
              <a:gd name="connsiteX0" fmla="*/ 0 w 2268187"/>
              <a:gd name="connsiteY0" fmla="*/ 2101932 h 2101932"/>
              <a:gd name="connsiteX1" fmla="*/ 2268187 w 2268187"/>
              <a:gd name="connsiteY1" fmla="*/ 0 h 2101932"/>
              <a:gd name="connsiteX0" fmla="*/ 0 w 2149434"/>
              <a:gd name="connsiteY0" fmla="*/ 2006929 h 2006929"/>
              <a:gd name="connsiteX1" fmla="*/ 2149434 w 2149434"/>
              <a:gd name="connsiteY1" fmla="*/ 0 h 2006929"/>
              <a:gd name="connsiteX0" fmla="*/ 0 w 2149434"/>
              <a:gd name="connsiteY0" fmla="*/ 2006929 h 2006929"/>
              <a:gd name="connsiteX1" fmla="*/ 2149434 w 2149434"/>
              <a:gd name="connsiteY1" fmla="*/ 0 h 2006929"/>
              <a:gd name="connsiteX0" fmla="*/ 0 w 2149434"/>
              <a:gd name="connsiteY0" fmla="*/ 2006929 h 2006929"/>
              <a:gd name="connsiteX1" fmla="*/ 2149434 w 2149434"/>
              <a:gd name="connsiteY1" fmla="*/ 0 h 2006929"/>
              <a:gd name="connsiteX0" fmla="*/ 0 w 2149434"/>
              <a:gd name="connsiteY0" fmla="*/ 2006929 h 2011730"/>
              <a:gd name="connsiteX1" fmla="*/ 2149434 w 2149434"/>
              <a:gd name="connsiteY1" fmla="*/ 0 h 2011730"/>
              <a:gd name="connsiteX0" fmla="*/ 0 w 2149434"/>
              <a:gd name="connsiteY0" fmla="*/ 2006929 h 2035498"/>
              <a:gd name="connsiteX1" fmla="*/ 2149434 w 2149434"/>
              <a:gd name="connsiteY1" fmla="*/ 0 h 2035498"/>
              <a:gd name="connsiteX0" fmla="*/ 0 w 2149434"/>
              <a:gd name="connsiteY0" fmla="*/ 2006929 h 2006929"/>
              <a:gd name="connsiteX1" fmla="*/ 2149434 w 2149434"/>
              <a:gd name="connsiteY1" fmla="*/ 0 h 2006929"/>
              <a:gd name="connsiteX0" fmla="*/ 0 w 2149434"/>
              <a:gd name="connsiteY0" fmla="*/ 2006929 h 2006929"/>
              <a:gd name="connsiteX1" fmla="*/ 2149434 w 2149434"/>
              <a:gd name="connsiteY1" fmla="*/ 0 h 2006929"/>
              <a:gd name="connsiteX0" fmla="*/ 0 w 2149434"/>
              <a:gd name="connsiteY0" fmla="*/ 2006929 h 2006929"/>
              <a:gd name="connsiteX1" fmla="*/ 2149434 w 2149434"/>
              <a:gd name="connsiteY1" fmla="*/ 0 h 2006929"/>
              <a:gd name="connsiteX0" fmla="*/ 0 w 2319366"/>
              <a:gd name="connsiteY0" fmla="*/ 3916649 h 3916649"/>
              <a:gd name="connsiteX1" fmla="*/ 2319366 w 2319366"/>
              <a:gd name="connsiteY1" fmla="*/ 0 h 3916649"/>
              <a:gd name="connsiteX0" fmla="*/ 26768 w 351221"/>
              <a:gd name="connsiteY0" fmla="*/ 2160678 h 2160678"/>
              <a:gd name="connsiteX1" fmla="*/ 161284 w 351221"/>
              <a:gd name="connsiteY1" fmla="*/ 0 h 2160678"/>
              <a:gd name="connsiteX0" fmla="*/ 263659 w 398175"/>
              <a:gd name="connsiteY0" fmla="*/ 2160678 h 2160678"/>
              <a:gd name="connsiteX1" fmla="*/ 398175 w 398175"/>
              <a:gd name="connsiteY1" fmla="*/ 0 h 2160678"/>
              <a:gd name="connsiteX0" fmla="*/ 285854 w 379910"/>
              <a:gd name="connsiteY0" fmla="*/ 2071666 h 2071666"/>
              <a:gd name="connsiteX1" fmla="*/ 379910 w 379910"/>
              <a:gd name="connsiteY1" fmla="*/ 0 h 2071666"/>
              <a:gd name="connsiteX0" fmla="*/ 373066 w 467122"/>
              <a:gd name="connsiteY0" fmla="*/ 2071666 h 2071666"/>
              <a:gd name="connsiteX1" fmla="*/ 467122 w 467122"/>
              <a:gd name="connsiteY1" fmla="*/ 0 h 2071666"/>
              <a:gd name="connsiteX0" fmla="*/ 780522 w 780522"/>
              <a:gd name="connsiteY0" fmla="*/ 1798711 h 1798711"/>
              <a:gd name="connsiteX1" fmla="*/ 315020 w 780522"/>
              <a:gd name="connsiteY1" fmla="*/ 0 h 1798711"/>
              <a:gd name="connsiteX0" fmla="*/ 481431 w 481431"/>
              <a:gd name="connsiteY0" fmla="*/ 1798711 h 1798711"/>
              <a:gd name="connsiteX1" fmla="*/ 15929 w 481431"/>
              <a:gd name="connsiteY1" fmla="*/ 0 h 1798711"/>
              <a:gd name="connsiteX0" fmla="*/ 1479619 w 1479619"/>
              <a:gd name="connsiteY0" fmla="*/ 952550 h 952550"/>
              <a:gd name="connsiteX1" fmla="*/ 4183 w 1479619"/>
              <a:gd name="connsiteY1" fmla="*/ 0 h 952550"/>
              <a:gd name="connsiteX0" fmla="*/ 1481547 w 1481547"/>
              <a:gd name="connsiteY0" fmla="*/ 952550 h 952550"/>
              <a:gd name="connsiteX1" fmla="*/ 6111 w 1481547"/>
              <a:gd name="connsiteY1" fmla="*/ 0 h 952550"/>
              <a:gd name="connsiteX0" fmla="*/ 1481547 w 1481547"/>
              <a:gd name="connsiteY0" fmla="*/ 897959 h 897959"/>
              <a:gd name="connsiteX1" fmla="*/ 6111 w 1481547"/>
              <a:gd name="connsiteY1" fmla="*/ 0 h 897959"/>
              <a:gd name="connsiteX0" fmla="*/ 1440882 w 1440882"/>
              <a:gd name="connsiteY0" fmla="*/ 693242 h 693242"/>
              <a:gd name="connsiteX1" fmla="*/ 6389 w 1440882"/>
              <a:gd name="connsiteY1" fmla="*/ 0 h 693242"/>
              <a:gd name="connsiteX0" fmla="*/ 1495108 w 1495108"/>
              <a:gd name="connsiteY0" fmla="*/ 734185 h 734185"/>
              <a:gd name="connsiteX1" fmla="*/ 6024 w 1495108"/>
              <a:gd name="connsiteY1" fmla="*/ 0 h 734185"/>
              <a:gd name="connsiteX0" fmla="*/ 1489084 w 1489084"/>
              <a:gd name="connsiteY0" fmla="*/ 734185 h 734185"/>
              <a:gd name="connsiteX1" fmla="*/ 0 w 1489084"/>
              <a:gd name="connsiteY1" fmla="*/ 0 h 734185"/>
              <a:gd name="connsiteX0" fmla="*/ 1475436 w 1475436"/>
              <a:gd name="connsiteY0" fmla="*/ 611355 h 611355"/>
              <a:gd name="connsiteX1" fmla="*/ 0 w 1475436"/>
              <a:gd name="connsiteY1" fmla="*/ 0 h 611355"/>
              <a:gd name="connsiteX0" fmla="*/ 1475436 w 1475436"/>
              <a:gd name="connsiteY0" fmla="*/ 611355 h 611355"/>
              <a:gd name="connsiteX1" fmla="*/ 0 w 1475436"/>
              <a:gd name="connsiteY1" fmla="*/ 0 h 611355"/>
              <a:gd name="connsiteX0" fmla="*/ 1731468 w 1731468"/>
              <a:gd name="connsiteY0" fmla="*/ 635739 h 635739"/>
              <a:gd name="connsiteX1" fmla="*/ 0 w 1731468"/>
              <a:gd name="connsiteY1" fmla="*/ 0 h 635739"/>
              <a:gd name="connsiteX0" fmla="*/ 1731468 w 1731468"/>
              <a:gd name="connsiteY0" fmla="*/ 635739 h 635739"/>
              <a:gd name="connsiteX1" fmla="*/ 0 w 1731468"/>
              <a:gd name="connsiteY1" fmla="*/ 0 h 635739"/>
              <a:gd name="connsiteX0" fmla="*/ 1731468 w 1731468"/>
              <a:gd name="connsiteY0" fmla="*/ 416664 h 416664"/>
              <a:gd name="connsiteX1" fmla="*/ 0 w 1731468"/>
              <a:gd name="connsiteY1" fmla="*/ 0 h 416664"/>
              <a:gd name="connsiteX0" fmla="*/ 1302843 w 1302843"/>
              <a:gd name="connsiteY0" fmla="*/ 426189 h 426189"/>
              <a:gd name="connsiteX1" fmla="*/ 0 w 1302843"/>
              <a:gd name="connsiteY1" fmla="*/ 0 h 426189"/>
              <a:gd name="connsiteX0" fmla="*/ 1464768 w 1464768"/>
              <a:gd name="connsiteY0" fmla="*/ 426189 h 426189"/>
              <a:gd name="connsiteX1" fmla="*/ 0 w 1464768"/>
              <a:gd name="connsiteY1" fmla="*/ 0 h 426189"/>
              <a:gd name="connsiteX0" fmla="*/ 1464768 w 1464768"/>
              <a:gd name="connsiteY0" fmla="*/ 426189 h 432559"/>
              <a:gd name="connsiteX1" fmla="*/ 0 w 1464768"/>
              <a:gd name="connsiteY1" fmla="*/ 0 h 432559"/>
              <a:gd name="connsiteX0" fmla="*/ 1550493 w 1550493"/>
              <a:gd name="connsiteY0" fmla="*/ 378564 h 406427"/>
              <a:gd name="connsiteX1" fmla="*/ 0 w 1550493"/>
              <a:gd name="connsiteY1" fmla="*/ 0 h 406427"/>
              <a:gd name="connsiteX0" fmla="*/ 1550493 w 1550493"/>
              <a:gd name="connsiteY0" fmla="*/ 378564 h 378564"/>
              <a:gd name="connsiteX1" fmla="*/ 0 w 1550493"/>
              <a:gd name="connsiteY1" fmla="*/ 0 h 378564"/>
              <a:gd name="connsiteX0" fmla="*/ 1550493 w 1550493"/>
              <a:gd name="connsiteY0" fmla="*/ 470556 h 470556"/>
              <a:gd name="connsiteX1" fmla="*/ 0 w 1550493"/>
              <a:gd name="connsiteY1" fmla="*/ 0 h 470556"/>
              <a:gd name="connsiteX0" fmla="*/ 1550493 w 1550493"/>
              <a:gd name="connsiteY0" fmla="*/ 470556 h 470556"/>
              <a:gd name="connsiteX1" fmla="*/ 0 w 1550493"/>
              <a:gd name="connsiteY1" fmla="*/ 0 h 470556"/>
              <a:gd name="connsiteX0" fmla="*/ 1550493 w 1550493"/>
              <a:gd name="connsiteY0" fmla="*/ 505938 h 505938"/>
              <a:gd name="connsiteX1" fmla="*/ 0 w 1550493"/>
              <a:gd name="connsiteY1" fmla="*/ 0 h 505938"/>
              <a:gd name="connsiteX0" fmla="*/ 2088293 w 2088293"/>
              <a:gd name="connsiteY0" fmla="*/ 739456 h 739456"/>
              <a:gd name="connsiteX1" fmla="*/ 0 w 2088293"/>
              <a:gd name="connsiteY1" fmla="*/ 0 h 739456"/>
              <a:gd name="connsiteX0" fmla="*/ 2088293 w 2088293"/>
              <a:gd name="connsiteY0" fmla="*/ 739456 h 739456"/>
              <a:gd name="connsiteX1" fmla="*/ 0 w 2088293"/>
              <a:gd name="connsiteY1" fmla="*/ 0 h 739456"/>
              <a:gd name="connsiteX0" fmla="*/ 2088293 w 2088293"/>
              <a:gd name="connsiteY0" fmla="*/ 739456 h 739456"/>
              <a:gd name="connsiteX1" fmla="*/ 0 w 2088293"/>
              <a:gd name="connsiteY1" fmla="*/ 0 h 739456"/>
            </a:gdLst>
            <a:ahLst/>
            <a:cxnLst>
              <a:cxn ang="0">
                <a:pos x="connsiteX0" y="connsiteY0"/>
              </a:cxn>
              <a:cxn ang="0">
                <a:pos x="connsiteX1" y="connsiteY1"/>
              </a:cxn>
            </a:cxnLst>
            <a:rect l="l" t="t" r="r" b="b"/>
            <a:pathLst>
              <a:path w="2088293" h="739456">
                <a:moveTo>
                  <a:pt x="2088293" y="739456"/>
                </a:moveTo>
                <a:cubicBezTo>
                  <a:pt x="1085349" y="526246"/>
                  <a:pt x="265325" y="248301"/>
                  <a:pt x="0" y="0"/>
                </a:cubicBezTo>
              </a:path>
            </a:pathLst>
          </a:custGeom>
          <a:noFill/>
          <a:ln w="19050" cap="rnd">
            <a:solidFill>
              <a:srgbClr val="00B050"/>
            </a:solidFill>
            <a:headEnd type="arrow"/>
            <a:tailEnd type="arrow"/>
          </a:ln>
          <a:effectLst>
            <a:glow rad="254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73" name="Picture 3" descr="D:\ishiguroA\Desktop\kominka_hiray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78198" y="4676477"/>
            <a:ext cx="475540" cy="360000"/>
          </a:xfrm>
          <a:prstGeom prst="rect">
            <a:avLst/>
          </a:prstGeom>
          <a:noFill/>
          <a:effectLst>
            <a:glow rad="25400">
              <a:schemeClr val="bg1">
                <a:alpha val="80000"/>
              </a:schemeClr>
            </a:glow>
          </a:effectLst>
          <a:extLst>
            <a:ext uri="{909E8E84-426E-40DD-AFC4-6F175D3DCCD1}">
              <a14:hiddenFill xmlns:a14="http://schemas.microsoft.com/office/drawing/2010/main">
                <a:solidFill>
                  <a:srgbClr val="FFFFFF"/>
                </a:solidFill>
              </a14:hiddenFill>
            </a:ext>
          </a:extLst>
        </p:spPr>
      </p:pic>
      <p:sp>
        <p:nvSpPr>
          <p:cNvPr id="274" name="正方形/長方形 273"/>
          <p:cNvSpPr/>
          <p:nvPr/>
        </p:nvSpPr>
        <p:spPr>
          <a:xfrm>
            <a:off x="5759810" y="4228778"/>
            <a:ext cx="457424" cy="226591"/>
          </a:xfrm>
          <a:prstGeom prst="rect">
            <a:avLst/>
          </a:prstGeom>
          <a:solidFill>
            <a:schemeClr val="bg1"/>
          </a:solidFill>
          <a:ln>
            <a:solidFill>
              <a:schemeClr val="tx1"/>
            </a:solidFill>
          </a:ln>
        </p:spPr>
        <p:txBody>
          <a:bodyPr wrap="none" lIns="36000" tIns="36000" rIns="36000" bIns="36000">
            <a:spAutoFit/>
          </a:bodyPr>
          <a:lstStyle/>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奈良県</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5" name="正方形/長方形 274"/>
          <p:cNvSpPr/>
          <p:nvPr/>
        </p:nvSpPr>
        <p:spPr>
          <a:xfrm>
            <a:off x="2607731" y="3095182"/>
            <a:ext cx="457424" cy="226591"/>
          </a:xfrm>
          <a:prstGeom prst="rect">
            <a:avLst/>
          </a:prstGeom>
          <a:solidFill>
            <a:schemeClr val="bg1"/>
          </a:solidFill>
          <a:ln>
            <a:solidFill>
              <a:schemeClr val="tx1"/>
            </a:solidFill>
          </a:ln>
        </p:spPr>
        <p:txBody>
          <a:bodyPr wrap="none" lIns="36000" tIns="36000" rIns="36000" bIns="36000">
            <a:spAutoFit/>
          </a:bodyPr>
          <a:lstStyle/>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兵庫県</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6" name="正方形/長方形 275"/>
          <p:cNvSpPr/>
          <p:nvPr/>
        </p:nvSpPr>
        <p:spPr>
          <a:xfrm>
            <a:off x="4885684" y="1548220"/>
            <a:ext cx="457424" cy="226591"/>
          </a:xfrm>
          <a:prstGeom prst="rect">
            <a:avLst/>
          </a:prstGeom>
          <a:solidFill>
            <a:schemeClr val="bg1"/>
          </a:solidFill>
          <a:ln>
            <a:solidFill>
              <a:schemeClr val="tx1"/>
            </a:solidFill>
          </a:ln>
        </p:spPr>
        <p:txBody>
          <a:bodyPr wrap="none" lIns="36000" tIns="36000" rIns="36000" bIns="36000">
            <a:spAutoFit/>
          </a:bodyPr>
          <a:lstStyle/>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京都府</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7" name="正方形/長方形 276"/>
          <p:cNvSpPr/>
          <p:nvPr/>
        </p:nvSpPr>
        <p:spPr>
          <a:xfrm>
            <a:off x="3206507" y="6595129"/>
            <a:ext cx="585664" cy="226591"/>
          </a:xfrm>
          <a:prstGeom prst="rect">
            <a:avLst/>
          </a:prstGeom>
          <a:solidFill>
            <a:schemeClr val="bg1"/>
          </a:solidFill>
          <a:ln>
            <a:solidFill>
              <a:schemeClr val="tx1"/>
            </a:solidFill>
          </a:ln>
        </p:spPr>
        <p:txBody>
          <a:bodyPr wrap="none" lIns="36000" tIns="36000" rIns="36000" bIns="36000">
            <a:spAutoFit/>
          </a:bodyPr>
          <a:lstStyle/>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和歌山県</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8" name="正方形/長方形 277"/>
          <p:cNvSpPr/>
          <p:nvPr/>
        </p:nvSpPr>
        <p:spPr>
          <a:xfrm>
            <a:off x="4535370" y="4916017"/>
            <a:ext cx="570602" cy="203227"/>
          </a:xfrm>
          <a:prstGeom prst="rect">
            <a:avLst/>
          </a:prstGeom>
          <a:effectLst>
            <a:glow rad="25400">
              <a:schemeClr val="bg1">
                <a:alpha val="80000"/>
              </a:schemeClr>
            </a:glow>
          </a:effectLst>
        </p:spPr>
        <p:txBody>
          <a:bodyPr wrap="none" lIns="79342" tIns="39671" rIns="79342" bIns="39671">
            <a:spAutoFit/>
          </a:bodyPr>
          <a:lstStyle/>
          <a:p>
            <a:pPr algn="ctr"/>
            <a:r>
              <a:rPr lang="ja-JP" altLang="en-US" sz="800" dirty="0" smtClean="0">
                <a:effectLst>
                  <a:glow rad="38100">
                    <a:schemeClr val="bg1">
                      <a:alpha val="80000"/>
                    </a:schemeClr>
                  </a:glow>
                </a:effectLst>
                <a:latin typeface="Meiryo UI" panose="020B0604030504040204" pitchFamily="50" charset="-128"/>
                <a:ea typeface="Meiryo UI" panose="020B0604030504040204" pitchFamily="50" charset="-128"/>
                <a:cs typeface="Meiryo UI" panose="020B0604030504040204" pitchFamily="50" charset="-128"/>
              </a:rPr>
              <a:t>竹内街道</a:t>
            </a:r>
            <a:endParaRPr lang="ja-JP" altLang="en-US" sz="800" dirty="0">
              <a:effectLst>
                <a:glow rad="38100">
                  <a:schemeClr val="bg1">
                    <a:alpha val="80000"/>
                  </a:schemeClr>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279" name="円/楕円 278"/>
          <p:cNvSpPr/>
          <p:nvPr/>
        </p:nvSpPr>
        <p:spPr>
          <a:xfrm>
            <a:off x="3386713" y="3828214"/>
            <a:ext cx="648000" cy="648000"/>
          </a:xfrm>
          <a:prstGeom prst="ellipse">
            <a:avLst/>
          </a:prstGeom>
          <a:solidFill>
            <a:schemeClr val="tx2">
              <a:alpha val="40000"/>
            </a:schemeClr>
          </a:solidFill>
          <a:ln w="6350">
            <a:solidFill>
              <a:srgbClr val="0070C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pic>
        <p:nvPicPr>
          <p:cNvPr id="280" name="Picture 3" descr="D:\ishiguroA\Desktop\ship_a09.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65155" y="4062215"/>
            <a:ext cx="576000" cy="164280"/>
          </a:xfrm>
          <a:prstGeom prst="rect">
            <a:avLst/>
          </a:prstGeom>
          <a:noFill/>
          <a:effectLst>
            <a:glow rad="25400">
              <a:schemeClr val="bg1">
                <a:alpha val="80000"/>
              </a:schemeClr>
            </a:glow>
          </a:effectLst>
          <a:extLst>
            <a:ext uri="{909E8E84-426E-40DD-AFC4-6F175D3DCCD1}">
              <a14:hiddenFill xmlns:a14="http://schemas.microsoft.com/office/drawing/2010/main">
                <a:solidFill>
                  <a:srgbClr val="FFFFFF"/>
                </a:solidFill>
              </a14:hiddenFill>
            </a:ext>
          </a:extLst>
        </p:spPr>
      </p:pic>
      <p:sp>
        <p:nvSpPr>
          <p:cNvPr id="281" name="正方形/長方形 280"/>
          <p:cNvSpPr/>
          <p:nvPr/>
        </p:nvSpPr>
        <p:spPr>
          <a:xfrm>
            <a:off x="4130772" y="4382295"/>
            <a:ext cx="429538" cy="187839"/>
          </a:xfrm>
          <a:prstGeom prst="rect">
            <a:avLst/>
          </a:prstGeom>
          <a:effectLst>
            <a:glow rad="25400">
              <a:schemeClr val="bg1">
                <a:alpha val="80000"/>
              </a:schemeClr>
            </a:glow>
          </a:effectLst>
        </p:spPr>
        <p:txBody>
          <a:bodyPr wrap="none" lIns="79342" tIns="39671" rIns="79342" bIns="39671">
            <a:spAutoFit/>
          </a:bodyPr>
          <a:lstStyle/>
          <a:p>
            <a:pPr algn="ctr"/>
            <a:r>
              <a:rPr lang="ja-JP" altLang="en-US" sz="700" dirty="0" smtClean="0">
                <a:effectLst>
                  <a:glow rad="38100">
                    <a:schemeClr val="bg1">
                      <a:alpha val="80000"/>
                    </a:schemeClr>
                  </a:glow>
                </a:effectLst>
                <a:latin typeface="Meiryo UI" panose="020B0604030504040204" pitchFamily="50" charset="-128"/>
                <a:ea typeface="Meiryo UI" panose="020B0604030504040204" pitchFamily="50" charset="-128"/>
                <a:cs typeface="Meiryo UI" panose="020B0604030504040204" pitchFamily="50" charset="-128"/>
              </a:rPr>
              <a:t>大和川</a:t>
            </a:r>
            <a:endParaRPr lang="ja-JP" altLang="en-US" sz="700" dirty="0">
              <a:effectLst>
                <a:glow rad="38100">
                  <a:schemeClr val="bg1">
                    <a:alpha val="80000"/>
                  </a:schemeClr>
                </a:glow>
              </a:effectLst>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82" name="グループ化 281"/>
          <p:cNvGrpSpPr/>
          <p:nvPr/>
        </p:nvGrpSpPr>
        <p:grpSpPr>
          <a:xfrm>
            <a:off x="2109818" y="4315466"/>
            <a:ext cx="2632283" cy="2302652"/>
            <a:chOff x="5919741" y="5918645"/>
            <a:chExt cx="2632283" cy="2302652"/>
          </a:xfrm>
          <a:noFill/>
        </p:grpSpPr>
        <p:sp>
          <p:nvSpPr>
            <p:cNvPr id="328" name="円/楕円 327"/>
            <p:cNvSpPr/>
            <p:nvPr/>
          </p:nvSpPr>
          <p:spPr>
            <a:xfrm>
              <a:off x="5919741" y="7789297"/>
              <a:ext cx="648000" cy="432000"/>
            </a:xfrm>
            <a:prstGeom prst="ellipse">
              <a:avLst/>
            </a:prstGeom>
            <a:grpFill/>
            <a:ln w="12700">
              <a:solidFill>
                <a:srgbClr val="00B05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29" name="円/楕円 328"/>
            <p:cNvSpPr/>
            <p:nvPr/>
          </p:nvSpPr>
          <p:spPr>
            <a:xfrm>
              <a:off x="6449507" y="7575135"/>
              <a:ext cx="504000" cy="432000"/>
            </a:xfrm>
            <a:prstGeom prst="ellipse">
              <a:avLst/>
            </a:prstGeom>
            <a:grpFill/>
            <a:ln w="12700">
              <a:solidFill>
                <a:srgbClr val="00B05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30" name="円/楕円 329"/>
            <p:cNvSpPr/>
            <p:nvPr/>
          </p:nvSpPr>
          <p:spPr>
            <a:xfrm rot="-960000">
              <a:off x="6841116" y="7440830"/>
              <a:ext cx="396000" cy="540000"/>
            </a:xfrm>
            <a:prstGeom prst="ellipse">
              <a:avLst/>
            </a:prstGeom>
            <a:grpFill/>
            <a:ln w="12700">
              <a:solidFill>
                <a:srgbClr val="00B05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31" name="円/楕円 330"/>
            <p:cNvSpPr/>
            <p:nvPr/>
          </p:nvSpPr>
          <p:spPr>
            <a:xfrm>
              <a:off x="6841166" y="7326964"/>
              <a:ext cx="252000" cy="180000"/>
            </a:xfrm>
            <a:prstGeom prst="ellipse">
              <a:avLst/>
            </a:prstGeom>
            <a:grpFill/>
            <a:ln w="12700">
              <a:solidFill>
                <a:srgbClr val="00B05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32" name="円/楕円 331"/>
            <p:cNvSpPr/>
            <p:nvPr/>
          </p:nvSpPr>
          <p:spPr>
            <a:xfrm rot="-1920000">
              <a:off x="7109458" y="7109023"/>
              <a:ext cx="360000" cy="828000"/>
            </a:xfrm>
            <a:prstGeom prst="ellipse">
              <a:avLst/>
            </a:prstGeom>
            <a:grpFill/>
            <a:ln w="12700">
              <a:solidFill>
                <a:srgbClr val="00B05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33" name="円/楕円 332"/>
            <p:cNvSpPr/>
            <p:nvPr/>
          </p:nvSpPr>
          <p:spPr>
            <a:xfrm>
              <a:off x="7309262" y="7303111"/>
              <a:ext cx="252000" cy="288000"/>
            </a:xfrm>
            <a:prstGeom prst="ellipse">
              <a:avLst/>
            </a:prstGeom>
            <a:grpFill/>
            <a:ln w="12700">
              <a:solidFill>
                <a:srgbClr val="00B05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34" name="円/楕円 333"/>
            <p:cNvSpPr/>
            <p:nvPr/>
          </p:nvSpPr>
          <p:spPr>
            <a:xfrm rot="-1920000">
              <a:off x="7420389" y="6850214"/>
              <a:ext cx="252000" cy="1008000"/>
            </a:xfrm>
            <a:prstGeom prst="ellipse">
              <a:avLst/>
            </a:prstGeom>
            <a:grpFill/>
            <a:ln w="12700">
              <a:solidFill>
                <a:srgbClr val="00B05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35" name="円/楕円 334"/>
            <p:cNvSpPr/>
            <p:nvPr/>
          </p:nvSpPr>
          <p:spPr>
            <a:xfrm rot="-1500000">
              <a:off x="7584638" y="6676717"/>
              <a:ext cx="360000" cy="1080000"/>
            </a:xfrm>
            <a:prstGeom prst="ellipse">
              <a:avLst/>
            </a:prstGeom>
            <a:grpFill/>
            <a:ln w="12700">
              <a:solidFill>
                <a:srgbClr val="00B05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36" name="円/楕円 335"/>
            <p:cNvSpPr/>
            <p:nvPr/>
          </p:nvSpPr>
          <p:spPr>
            <a:xfrm rot="-780000">
              <a:off x="7819575" y="6546174"/>
              <a:ext cx="396000" cy="1188000"/>
            </a:xfrm>
            <a:prstGeom prst="ellipse">
              <a:avLst/>
            </a:prstGeom>
            <a:grpFill/>
            <a:ln w="12700">
              <a:solidFill>
                <a:srgbClr val="00B05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37" name="円/楕円 336"/>
            <p:cNvSpPr/>
            <p:nvPr/>
          </p:nvSpPr>
          <p:spPr>
            <a:xfrm>
              <a:off x="7595200" y="6688929"/>
              <a:ext cx="180000" cy="180000"/>
            </a:xfrm>
            <a:prstGeom prst="ellipse">
              <a:avLst/>
            </a:prstGeom>
            <a:grpFill/>
            <a:ln w="12700">
              <a:solidFill>
                <a:srgbClr val="00B05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38" name="円/楕円 337"/>
            <p:cNvSpPr/>
            <p:nvPr/>
          </p:nvSpPr>
          <p:spPr>
            <a:xfrm rot="-2940000">
              <a:off x="7530502" y="6440810"/>
              <a:ext cx="180000" cy="360000"/>
            </a:xfrm>
            <a:prstGeom prst="ellipse">
              <a:avLst/>
            </a:prstGeom>
            <a:grpFill/>
            <a:ln w="12700">
              <a:solidFill>
                <a:srgbClr val="00B05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39" name="円/楕円 338"/>
            <p:cNvSpPr/>
            <p:nvPr/>
          </p:nvSpPr>
          <p:spPr>
            <a:xfrm>
              <a:off x="7651298" y="6336832"/>
              <a:ext cx="288000" cy="324000"/>
            </a:xfrm>
            <a:prstGeom prst="ellipse">
              <a:avLst/>
            </a:prstGeom>
            <a:grpFill/>
            <a:ln w="12700">
              <a:solidFill>
                <a:srgbClr val="00B05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40" name="円/楕円 339"/>
            <p:cNvSpPr/>
            <p:nvPr/>
          </p:nvSpPr>
          <p:spPr>
            <a:xfrm rot="-2040000">
              <a:off x="7760024" y="5918645"/>
              <a:ext cx="792000" cy="1188000"/>
            </a:xfrm>
            <a:prstGeom prst="ellipse">
              <a:avLst/>
            </a:prstGeom>
            <a:grpFill/>
            <a:ln w="12700">
              <a:solidFill>
                <a:srgbClr val="00B05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
        <p:nvSpPr>
          <p:cNvPr id="283" name="フリーフォーム 282"/>
          <p:cNvSpPr>
            <a:spLocks noChangeAspect="1"/>
          </p:cNvSpPr>
          <p:nvPr/>
        </p:nvSpPr>
        <p:spPr>
          <a:xfrm>
            <a:off x="2412799" y="4703039"/>
            <a:ext cx="1770552" cy="1749243"/>
          </a:xfrm>
          <a:custGeom>
            <a:avLst/>
            <a:gdLst>
              <a:gd name="connsiteX0" fmla="*/ 0 w 2361909"/>
              <a:gd name="connsiteY0" fmla="*/ 2196935 h 2196935"/>
              <a:gd name="connsiteX1" fmla="*/ 1223159 w 2361909"/>
              <a:gd name="connsiteY1" fmla="*/ 1638795 h 2196935"/>
              <a:gd name="connsiteX2" fmla="*/ 2185060 w 2361909"/>
              <a:gd name="connsiteY2" fmla="*/ 605642 h 2196935"/>
              <a:gd name="connsiteX3" fmla="*/ 2315688 w 2361909"/>
              <a:gd name="connsiteY3" fmla="*/ 0 h 2196935"/>
              <a:gd name="connsiteX0" fmla="*/ 0 w 2331889"/>
              <a:gd name="connsiteY0" fmla="*/ 2196935 h 2196935"/>
              <a:gd name="connsiteX1" fmla="*/ 1223159 w 2331889"/>
              <a:gd name="connsiteY1" fmla="*/ 1638795 h 2196935"/>
              <a:gd name="connsiteX2" fmla="*/ 1923803 w 2331889"/>
              <a:gd name="connsiteY2" fmla="*/ 855023 h 2196935"/>
              <a:gd name="connsiteX3" fmla="*/ 2315688 w 2331889"/>
              <a:gd name="connsiteY3" fmla="*/ 0 h 2196935"/>
              <a:gd name="connsiteX0" fmla="*/ 0 w 2284388"/>
              <a:gd name="connsiteY0" fmla="*/ 2101932 h 2101932"/>
              <a:gd name="connsiteX1" fmla="*/ 1175658 w 2284388"/>
              <a:gd name="connsiteY1" fmla="*/ 1638795 h 2101932"/>
              <a:gd name="connsiteX2" fmla="*/ 1876302 w 2284388"/>
              <a:gd name="connsiteY2" fmla="*/ 855023 h 2101932"/>
              <a:gd name="connsiteX3" fmla="*/ 2268187 w 2284388"/>
              <a:gd name="connsiteY3" fmla="*/ 0 h 2101932"/>
              <a:gd name="connsiteX0" fmla="*/ 0 w 2284388"/>
              <a:gd name="connsiteY0" fmla="*/ 2101932 h 2101932"/>
              <a:gd name="connsiteX1" fmla="*/ 1876302 w 2284388"/>
              <a:gd name="connsiteY1" fmla="*/ 855023 h 2101932"/>
              <a:gd name="connsiteX2" fmla="*/ 2268187 w 2284388"/>
              <a:gd name="connsiteY2" fmla="*/ 0 h 2101932"/>
              <a:gd name="connsiteX0" fmla="*/ 0 w 2268187"/>
              <a:gd name="connsiteY0" fmla="*/ 2101932 h 2101932"/>
              <a:gd name="connsiteX1" fmla="*/ 2268187 w 2268187"/>
              <a:gd name="connsiteY1" fmla="*/ 0 h 2101932"/>
              <a:gd name="connsiteX0" fmla="*/ 0 w 2268187"/>
              <a:gd name="connsiteY0" fmla="*/ 2101932 h 2101932"/>
              <a:gd name="connsiteX1" fmla="*/ 2268187 w 2268187"/>
              <a:gd name="connsiteY1" fmla="*/ 0 h 2101932"/>
              <a:gd name="connsiteX0" fmla="*/ 0 w 2268187"/>
              <a:gd name="connsiteY0" fmla="*/ 2101932 h 2101932"/>
              <a:gd name="connsiteX1" fmla="*/ 2268187 w 2268187"/>
              <a:gd name="connsiteY1" fmla="*/ 0 h 2101932"/>
              <a:gd name="connsiteX0" fmla="*/ 0 w 2149434"/>
              <a:gd name="connsiteY0" fmla="*/ 2006929 h 2006929"/>
              <a:gd name="connsiteX1" fmla="*/ 2149434 w 2149434"/>
              <a:gd name="connsiteY1" fmla="*/ 0 h 2006929"/>
              <a:gd name="connsiteX0" fmla="*/ 0 w 2149434"/>
              <a:gd name="connsiteY0" fmla="*/ 2006929 h 2006929"/>
              <a:gd name="connsiteX1" fmla="*/ 2149434 w 2149434"/>
              <a:gd name="connsiteY1" fmla="*/ 0 h 2006929"/>
              <a:gd name="connsiteX0" fmla="*/ 0 w 2149434"/>
              <a:gd name="connsiteY0" fmla="*/ 2006929 h 2006929"/>
              <a:gd name="connsiteX1" fmla="*/ 2149434 w 2149434"/>
              <a:gd name="connsiteY1" fmla="*/ 0 h 2006929"/>
              <a:gd name="connsiteX0" fmla="*/ 0 w 2149434"/>
              <a:gd name="connsiteY0" fmla="*/ 2006929 h 2011730"/>
              <a:gd name="connsiteX1" fmla="*/ 2149434 w 2149434"/>
              <a:gd name="connsiteY1" fmla="*/ 0 h 2011730"/>
              <a:gd name="connsiteX0" fmla="*/ 0 w 2149434"/>
              <a:gd name="connsiteY0" fmla="*/ 2006929 h 2035498"/>
              <a:gd name="connsiteX1" fmla="*/ 2149434 w 2149434"/>
              <a:gd name="connsiteY1" fmla="*/ 0 h 2035498"/>
              <a:gd name="connsiteX0" fmla="*/ 0 w 2149434"/>
              <a:gd name="connsiteY0" fmla="*/ 2006929 h 2006929"/>
              <a:gd name="connsiteX1" fmla="*/ 2149434 w 2149434"/>
              <a:gd name="connsiteY1" fmla="*/ 0 h 2006929"/>
              <a:gd name="connsiteX0" fmla="*/ 0 w 2149434"/>
              <a:gd name="connsiteY0" fmla="*/ 2006929 h 2006929"/>
              <a:gd name="connsiteX1" fmla="*/ 2149434 w 2149434"/>
              <a:gd name="connsiteY1" fmla="*/ 0 h 2006929"/>
              <a:gd name="connsiteX0" fmla="*/ 0 w 2149434"/>
              <a:gd name="connsiteY0" fmla="*/ 2006929 h 2006929"/>
              <a:gd name="connsiteX1" fmla="*/ 2149434 w 2149434"/>
              <a:gd name="connsiteY1" fmla="*/ 0 h 2006929"/>
              <a:gd name="connsiteX0" fmla="*/ 0 w 2026605"/>
              <a:gd name="connsiteY0" fmla="*/ 2238941 h 2238941"/>
              <a:gd name="connsiteX1" fmla="*/ 2026605 w 2026605"/>
              <a:gd name="connsiteY1" fmla="*/ 0 h 2238941"/>
              <a:gd name="connsiteX0" fmla="*/ 197771 w 2224376"/>
              <a:gd name="connsiteY0" fmla="*/ 2973408 h 2973408"/>
              <a:gd name="connsiteX1" fmla="*/ 65577 w 2224376"/>
              <a:gd name="connsiteY1" fmla="*/ 0 h 2973408"/>
              <a:gd name="connsiteX2" fmla="*/ 2224376 w 2224376"/>
              <a:gd name="connsiteY2" fmla="*/ 734467 h 2973408"/>
              <a:gd name="connsiteX0" fmla="*/ 0 w 2299560"/>
              <a:gd name="connsiteY0" fmla="*/ 2795987 h 2795987"/>
              <a:gd name="connsiteX1" fmla="*/ 140761 w 2299560"/>
              <a:gd name="connsiteY1" fmla="*/ 0 h 2795987"/>
              <a:gd name="connsiteX2" fmla="*/ 2299560 w 2299560"/>
              <a:gd name="connsiteY2" fmla="*/ 734467 h 2795987"/>
              <a:gd name="connsiteX0" fmla="*/ 378599 w 2678159"/>
              <a:gd name="connsiteY0" fmla="*/ 2795987 h 2795987"/>
              <a:gd name="connsiteX1" fmla="*/ 519360 w 2678159"/>
              <a:gd name="connsiteY1" fmla="*/ 0 h 2795987"/>
              <a:gd name="connsiteX2" fmla="*/ 2678159 w 2678159"/>
              <a:gd name="connsiteY2" fmla="*/ 734467 h 2795987"/>
              <a:gd name="connsiteX0" fmla="*/ 570087 w 2869647"/>
              <a:gd name="connsiteY0" fmla="*/ 2795987 h 2795987"/>
              <a:gd name="connsiteX1" fmla="*/ 710848 w 2869647"/>
              <a:gd name="connsiteY1" fmla="*/ 0 h 2795987"/>
              <a:gd name="connsiteX2" fmla="*/ 2869647 w 2869647"/>
              <a:gd name="connsiteY2" fmla="*/ 734467 h 2795987"/>
              <a:gd name="connsiteX0" fmla="*/ 570087 w 2869647"/>
              <a:gd name="connsiteY0" fmla="*/ 2825701 h 2825701"/>
              <a:gd name="connsiteX1" fmla="*/ 710848 w 2869647"/>
              <a:gd name="connsiteY1" fmla="*/ 29714 h 2825701"/>
              <a:gd name="connsiteX2" fmla="*/ 2869647 w 2869647"/>
              <a:gd name="connsiteY2" fmla="*/ 764181 h 2825701"/>
              <a:gd name="connsiteX0" fmla="*/ 570087 w 2869647"/>
              <a:gd name="connsiteY0" fmla="*/ 2980250 h 2980250"/>
              <a:gd name="connsiteX1" fmla="*/ 710848 w 2869647"/>
              <a:gd name="connsiteY1" fmla="*/ 184263 h 2980250"/>
              <a:gd name="connsiteX2" fmla="*/ 2869647 w 2869647"/>
              <a:gd name="connsiteY2" fmla="*/ 918730 h 2980250"/>
              <a:gd name="connsiteX0" fmla="*/ 657988 w 2957548"/>
              <a:gd name="connsiteY0" fmla="*/ 2980250 h 2980486"/>
              <a:gd name="connsiteX1" fmla="*/ 798749 w 2957548"/>
              <a:gd name="connsiteY1" fmla="*/ 184263 h 2980486"/>
              <a:gd name="connsiteX2" fmla="*/ 2957548 w 2957548"/>
              <a:gd name="connsiteY2" fmla="*/ 918730 h 2980486"/>
              <a:gd name="connsiteX0" fmla="*/ 809379 w 3108939"/>
              <a:gd name="connsiteY0" fmla="*/ 2838410 h 2838666"/>
              <a:gd name="connsiteX1" fmla="*/ 636241 w 3108939"/>
              <a:gd name="connsiteY1" fmla="*/ 260787 h 2838666"/>
              <a:gd name="connsiteX2" fmla="*/ 3108939 w 3108939"/>
              <a:gd name="connsiteY2" fmla="*/ 776890 h 2838666"/>
              <a:gd name="connsiteX0" fmla="*/ 752145 w 3051705"/>
              <a:gd name="connsiteY0" fmla="*/ 2838410 h 2838723"/>
              <a:gd name="connsiteX1" fmla="*/ 579007 w 3051705"/>
              <a:gd name="connsiteY1" fmla="*/ 260787 h 2838723"/>
              <a:gd name="connsiteX2" fmla="*/ 3051705 w 3051705"/>
              <a:gd name="connsiteY2" fmla="*/ 776890 h 2838723"/>
              <a:gd name="connsiteX0" fmla="*/ 752145 w 3059282"/>
              <a:gd name="connsiteY0" fmla="*/ 2706567 h 2706880"/>
              <a:gd name="connsiteX1" fmla="*/ 579007 w 3059282"/>
              <a:gd name="connsiteY1" fmla="*/ 128944 h 2706880"/>
              <a:gd name="connsiteX2" fmla="*/ 3051705 w 3059282"/>
              <a:gd name="connsiteY2" fmla="*/ 645047 h 2706880"/>
              <a:gd name="connsiteX0" fmla="*/ 733945 w 3050002"/>
              <a:gd name="connsiteY0" fmla="*/ 3176893 h 3177216"/>
              <a:gd name="connsiteX1" fmla="*/ 560807 w 3050002"/>
              <a:gd name="connsiteY1" fmla="*/ 599270 h 3177216"/>
              <a:gd name="connsiteX2" fmla="*/ 3033505 w 3050002"/>
              <a:gd name="connsiteY2" fmla="*/ 1115373 h 3177216"/>
              <a:gd name="connsiteX0" fmla="*/ 1318642 w 3634699"/>
              <a:gd name="connsiteY0" fmla="*/ 3176893 h 3218375"/>
              <a:gd name="connsiteX1" fmla="*/ 1145504 w 3634699"/>
              <a:gd name="connsiteY1" fmla="*/ 599270 h 3218375"/>
              <a:gd name="connsiteX2" fmla="*/ 3618202 w 3634699"/>
              <a:gd name="connsiteY2" fmla="*/ 1115373 h 3218375"/>
              <a:gd name="connsiteX0" fmla="*/ 1333415 w 3648869"/>
              <a:gd name="connsiteY0" fmla="*/ 3084631 h 3128095"/>
              <a:gd name="connsiteX1" fmla="*/ 1119334 w 3648869"/>
              <a:gd name="connsiteY1" fmla="*/ 629838 h 3128095"/>
              <a:gd name="connsiteX2" fmla="*/ 3632975 w 3648869"/>
              <a:gd name="connsiteY2" fmla="*/ 1023111 h 3128095"/>
              <a:gd name="connsiteX0" fmla="*/ 1333415 w 3644177"/>
              <a:gd name="connsiteY0" fmla="*/ 3235034 h 3278498"/>
              <a:gd name="connsiteX1" fmla="*/ 1119334 w 3644177"/>
              <a:gd name="connsiteY1" fmla="*/ 780241 h 3278498"/>
              <a:gd name="connsiteX2" fmla="*/ 3632975 w 3644177"/>
              <a:gd name="connsiteY2" fmla="*/ 1173514 h 3278498"/>
              <a:gd name="connsiteX0" fmla="*/ 1363845 w 3673801"/>
              <a:gd name="connsiteY0" fmla="*/ 3200138 h 3244544"/>
              <a:gd name="connsiteX1" fmla="*/ 1067877 w 3673801"/>
              <a:gd name="connsiteY1" fmla="*/ 799936 h 3244544"/>
              <a:gd name="connsiteX2" fmla="*/ 3663405 w 3673801"/>
              <a:gd name="connsiteY2" fmla="*/ 1138618 h 3244544"/>
              <a:gd name="connsiteX0" fmla="*/ 1363845 w 1363845"/>
              <a:gd name="connsiteY0" fmla="*/ 2400202 h 2444608"/>
              <a:gd name="connsiteX1" fmla="*/ 1067877 w 1363845"/>
              <a:gd name="connsiteY1" fmla="*/ 0 h 2444608"/>
              <a:gd name="connsiteX0" fmla="*/ 1850013 w 1850013"/>
              <a:gd name="connsiteY0" fmla="*/ 144682 h 427530"/>
              <a:gd name="connsiteX1" fmla="*/ 554301 w 1850013"/>
              <a:gd name="connsiteY1" fmla="*/ 0 h 427530"/>
              <a:gd name="connsiteX0" fmla="*/ 1457896 w 1457896"/>
              <a:gd name="connsiteY0" fmla="*/ 144682 h 321082"/>
              <a:gd name="connsiteX1" fmla="*/ 162184 w 1457896"/>
              <a:gd name="connsiteY1" fmla="*/ 0 h 321082"/>
              <a:gd name="connsiteX0" fmla="*/ 1295712 w 1295712"/>
              <a:gd name="connsiteY0" fmla="*/ 144682 h 201871"/>
              <a:gd name="connsiteX1" fmla="*/ 0 w 1295712"/>
              <a:gd name="connsiteY1" fmla="*/ 0 h 201871"/>
              <a:gd name="connsiteX0" fmla="*/ 1246944 w 1246944"/>
              <a:gd name="connsiteY0" fmla="*/ 0 h 233385"/>
              <a:gd name="connsiteX1" fmla="*/ 0 w 1246944"/>
              <a:gd name="connsiteY1" fmla="*/ 160118 h 233385"/>
              <a:gd name="connsiteX0" fmla="*/ 1246944 w 1246944"/>
              <a:gd name="connsiteY0" fmla="*/ 611 h 216625"/>
              <a:gd name="connsiteX1" fmla="*/ 0 w 1246944"/>
              <a:gd name="connsiteY1" fmla="*/ 160729 h 216625"/>
              <a:gd name="connsiteX0" fmla="*/ 1246944 w 1246944"/>
              <a:gd name="connsiteY0" fmla="*/ 528 h 240945"/>
              <a:gd name="connsiteX1" fmla="*/ 0 w 1246944"/>
              <a:gd name="connsiteY1" fmla="*/ 160646 h 240945"/>
              <a:gd name="connsiteX0" fmla="*/ 1246944 w 1246944"/>
              <a:gd name="connsiteY0" fmla="*/ 543 h 230419"/>
              <a:gd name="connsiteX1" fmla="*/ 0 w 1246944"/>
              <a:gd name="connsiteY1" fmla="*/ 148469 h 230419"/>
              <a:gd name="connsiteX0" fmla="*/ 1623825 w 1623825"/>
              <a:gd name="connsiteY0" fmla="*/ 184 h 1016206"/>
              <a:gd name="connsiteX1" fmla="*/ 0 w 1623825"/>
              <a:gd name="connsiteY1" fmla="*/ 982191 h 1016206"/>
              <a:gd name="connsiteX0" fmla="*/ 1938923 w 1938923"/>
              <a:gd name="connsiteY0" fmla="*/ 215 h 835971"/>
              <a:gd name="connsiteX1" fmla="*/ 0 w 1938923"/>
              <a:gd name="connsiteY1" fmla="*/ 796870 h 835971"/>
              <a:gd name="connsiteX0" fmla="*/ 1938923 w 1938923"/>
              <a:gd name="connsiteY0" fmla="*/ 273 h 797498"/>
              <a:gd name="connsiteX1" fmla="*/ 0 w 1938923"/>
              <a:gd name="connsiteY1" fmla="*/ 796928 h 797498"/>
              <a:gd name="connsiteX0" fmla="*/ 1938923 w 1938923"/>
              <a:gd name="connsiteY0" fmla="*/ 0 h 797251"/>
              <a:gd name="connsiteX1" fmla="*/ 0 w 1938923"/>
              <a:gd name="connsiteY1" fmla="*/ 796655 h 797251"/>
              <a:gd name="connsiteX0" fmla="*/ 1533407 w 1533407"/>
              <a:gd name="connsiteY0" fmla="*/ 0 h 503386"/>
              <a:gd name="connsiteX1" fmla="*/ 0 w 1533407"/>
              <a:gd name="connsiteY1" fmla="*/ 502457 h 503386"/>
              <a:gd name="connsiteX0" fmla="*/ 1056329 w 1056329"/>
              <a:gd name="connsiteY0" fmla="*/ 0 h 701913"/>
              <a:gd name="connsiteX1" fmla="*/ 0 w 1056329"/>
              <a:gd name="connsiteY1" fmla="*/ 701239 h 701913"/>
              <a:gd name="connsiteX0" fmla="*/ 1056329 w 1056329"/>
              <a:gd name="connsiteY0" fmla="*/ 0 h 701242"/>
              <a:gd name="connsiteX1" fmla="*/ 0 w 1056329"/>
              <a:gd name="connsiteY1" fmla="*/ 701239 h 701242"/>
              <a:gd name="connsiteX0" fmla="*/ 1056329 w 1056329"/>
              <a:gd name="connsiteY0" fmla="*/ 158 h 701399"/>
              <a:gd name="connsiteX1" fmla="*/ 0 w 1056329"/>
              <a:gd name="connsiteY1" fmla="*/ 701397 h 701399"/>
              <a:gd name="connsiteX0" fmla="*/ 1167647 w 1167647"/>
              <a:gd name="connsiteY0" fmla="*/ 142 h 780897"/>
              <a:gd name="connsiteX1" fmla="*/ 0 w 1167647"/>
              <a:gd name="connsiteY1" fmla="*/ 780895 h 780897"/>
              <a:gd name="connsiteX0" fmla="*/ 100927 w 174226"/>
              <a:gd name="connsiteY0" fmla="*/ 554 h 184969"/>
              <a:gd name="connsiteX1" fmla="*/ 149830 w 174226"/>
              <a:gd name="connsiteY1" fmla="*/ 184959 h 184969"/>
              <a:gd name="connsiteX0" fmla="*/ 89254 w 246760"/>
              <a:gd name="connsiteY0" fmla="*/ 441 h 238356"/>
              <a:gd name="connsiteX1" fmla="*/ 225706 w 246760"/>
              <a:gd name="connsiteY1" fmla="*/ 238348 h 238356"/>
              <a:gd name="connsiteX0" fmla="*/ 106427 w 242879"/>
              <a:gd name="connsiteY0" fmla="*/ 843 h 238750"/>
              <a:gd name="connsiteX1" fmla="*/ 242879 w 242879"/>
              <a:gd name="connsiteY1" fmla="*/ 238750 h 238750"/>
              <a:gd name="connsiteX0" fmla="*/ 20650 w 157102"/>
              <a:gd name="connsiteY0" fmla="*/ 0 h 237907"/>
              <a:gd name="connsiteX1" fmla="*/ 157102 w 157102"/>
              <a:gd name="connsiteY1" fmla="*/ 237907 h 237907"/>
              <a:gd name="connsiteX0" fmla="*/ 5 w 136457"/>
              <a:gd name="connsiteY0" fmla="*/ 0 h 237907"/>
              <a:gd name="connsiteX1" fmla="*/ 136457 w 136457"/>
              <a:gd name="connsiteY1" fmla="*/ 237907 h 237907"/>
              <a:gd name="connsiteX0" fmla="*/ 4 w 136856"/>
              <a:gd name="connsiteY0" fmla="*/ 0 h 237907"/>
              <a:gd name="connsiteX1" fmla="*/ 136456 w 136856"/>
              <a:gd name="connsiteY1" fmla="*/ 237907 h 237907"/>
              <a:gd name="connsiteX0" fmla="*/ 7 w 64268"/>
              <a:gd name="connsiteY0" fmla="*/ 0 h 782656"/>
              <a:gd name="connsiteX1" fmla="*/ 63501 w 64268"/>
              <a:gd name="connsiteY1" fmla="*/ 782656 h 782656"/>
              <a:gd name="connsiteX0" fmla="*/ 1830 w 65974"/>
              <a:gd name="connsiteY0" fmla="*/ 0 h 782656"/>
              <a:gd name="connsiteX1" fmla="*/ 65324 w 65974"/>
              <a:gd name="connsiteY1" fmla="*/ 782656 h 782656"/>
              <a:gd name="connsiteX0" fmla="*/ 1830 w 65974"/>
              <a:gd name="connsiteY0" fmla="*/ 0 h 782656"/>
              <a:gd name="connsiteX1" fmla="*/ 65324 w 65974"/>
              <a:gd name="connsiteY1" fmla="*/ 782656 h 782656"/>
              <a:gd name="connsiteX0" fmla="*/ 107103 w 107103"/>
              <a:gd name="connsiteY0" fmla="*/ 0 h 994197"/>
              <a:gd name="connsiteX1" fmla="*/ 0 w 107103"/>
              <a:gd name="connsiteY1" fmla="*/ 994197 h 994197"/>
              <a:gd name="connsiteX0" fmla="*/ 1137509 w 1137509"/>
              <a:gd name="connsiteY0" fmla="*/ 0 h 973726"/>
              <a:gd name="connsiteX1" fmla="*/ 0 w 1137509"/>
              <a:gd name="connsiteY1" fmla="*/ 973726 h 973726"/>
              <a:gd name="connsiteX0" fmla="*/ 1137509 w 1137509"/>
              <a:gd name="connsiteY0" fmla="*/ 0 h 973726"/>
              <a:gd name="connsiteX1" fmla="*/ 0 w 1137509"/>
              <a:gd name="connsiteY1" fmla="*/ 973726 h 973726"/>
              <a:gd name="connsiteX0" fmla="*/ 1137509 w 1137509"/>
              <a:gd name="connsiteY0" fmla="*/ 0 h 973726"/>
              <a:gd name="connsiteX1" fmla="*/ 0 w 1137509"/>
              <a:gd name="connsiteY1" fmla="*/ 973726 h 973726"/>
              <a:gd name="connsiteX0" fmla="*/ 1144332 w 1144332"/>
              <a:gd name="connsiteY0" fmla="*/ 0 h 1021493"/>
              <a:gd name="connsiteX1" fmla="*/ 0 w 1144332"/>
              <a:gd name="connsiteY1" fmla="*/ 1021493 h 1021493"/>
              <a:gd name="connsiteX0" fmla="*/ 1048798 w 1048798"/>
              <a:gd name="connsiteY0" fmla="*/ 0 h 1007845"/>
              <a:gd name="connsiteX1" fmla="*/ 0 w 1048798"/>
              <a:gd name="connsiteY1" fmla="*/ 1007845 h 1007845"/>
              <a:gd name="connsiteX0" fmla="*/ 1048798 w 1048798"/>
              <a:gd name="connsiteY0" fmla="*/ 0 h 1007845"/>
              <a:gd name="connsiteX1" fmla="*/ 0 w 1048798"/>
              <a:gd name="connsiteY1" fmla="*/ 1007845 h 1007845"/>
              <a:gd name="connsiteX0" fmla="*/ 1021503 w 1021503"/>
              <a:gd name="connsiteY0" fmla="*/ 0 h 994197"/>
              <a:gd name="connsiteX1" fmla="*/ 0 w 1021503"/>
              <a:gd name="connsiteY1" fmla="*/ 994197 h 994197"/>
              <a:gd name="connsiteX0" fmla="*/ 1021503 w 1021503"/>
              <a:gd name="connsiteY0" fmla="*/ 0 h 994197"/>
              <a:gd name="connsiteX1" fmla="*/ 0 w 1021503"/>
              <a:gd name="connsiteY1" fmla="*/ 994197 h 994197"/>
              <a:gd name="connsiteX0" fmla="*/ 1021503 w 1021503"/>
              <a:gd name="connsiteY0" fmla="*/ 0 h 994197"/>
              <a:gd name="connsiteX1" fmla="*/ 0 w 1021503"/>
              <a:gd name="connsiteY1" fmla="*/ 994197 h 994197"/>
              <a:gd name="connsiteX0" fmla="*/ 1123861 w 1123861"/>
              <a:gd name="connsiteY0" fmla="*/ 0 h 1007845"/>
              <a:gd name="connsiteX1" fmla="*/ 0 w 1123861"/>
              <a:gd name="connsiteY1" fmla="*/ 1007845 h 1007845"/>
              <a:gd name="connsiteX0" fmla="*/ 1123861 w 1123861"/>
              <a:gd name="connsiteY0" fmla="*/ 0 h 1009009"/>
              <a:gd name="connsiteX1" fmla="*/ 0 w 1123861"/>
              <a:gd name="connsiteY1" fmla="*/ 1007845 h 1009009"/>
              <a:gd name="connsiteX0" fmla="*/ 1123861 w 1123861"/>
              <a:gd name="connsiteY0" fmla="*/ 0 h 1007871"/>
              <a:gd name="connsiteX1" fmla="*/ 0 w 1123861"/>
              <a:gd name="connsiteY1" fmla="*/ 1007845 h 1007871"/>
              <a:gd name="connsiteX0" fmla="*/ 1575274 w 1575274"/>
              <a:gd name="connsiteY0" fmla="*/ 0 h 1771785"/>
              <a:gd name="connsiteX1" fmla="*/ 0 w 1575274"/>
              <a:gd name="connsiteY1" fmla="*/ 1771774 h 1771785"/>
              <a:gd name="connsiteX0" fmla="*/ 1945664 w 1945664"/>
              <a:gd name="connsiteY0" fmla="*/ 0 h 1922255"/>
              <a:gd name="connsiteX1" fmla="*/ 0 w 1945664"/>
              <a:gd name="connsiteY1" fmla="*/ 1922245 h 1922255"/>
              <a:gd name="connsiteX0" fmla="*/ 1945664 w 1945664"/>
              <a:gd name="connsiteY0" fmla="*/ 0 h 1922245"/>
              <a:gd name="connsiteX1" fmla="*/ 0 w 1945664"/>
              <a:gd name="connsiteY1" fmla="*/ 1922245 h 1922245"/>
              <a:gd name="connsiteX0" fmla="*/ 1945664 w 1945664"/>
              <a:gd name="connsiteY0" fmla="*/ 0 h 1922245"/>
              <a:gd name="connsiteX1" fmla="*/ 0 w 1945664"/>
              <a:gd name="connsiteY1" fmla="*/ 1922245 h 1922245"/>
              <a:gd name="connsiteX0" fmla="*/ 1945664 w 1945664"/>
              <a:gd name="connsiteY0" fmla="*/ 0 h 1922245"/>
              <a:gd name="connsiteX1" fmla="*/ 0 w 1945664"/>
              <a:gd name="connsiteY1" fmla="*/ 1922245 h 1922245"/>
            </a:gdLst>
            <a:ahLst/>
            <a:cxnLst>
              <a:cxn ang="0">
                <a:pos x="connsiteX0" y="connsiteY0"/>
              </a:cxn>
              <a:cxn ang="0">
                <a:pos x="connsiteX1" y="connsiteY1"/>
              </a:cxn>
            </a:cxnLst>
            <a:rect l="l" t="t" r="r" b="b"/>
            <a:pathLst>
              <a:path w="1945664" h="1922245">
                <a:moveTo>
                  <a:pt x="1945664" y="0"/>
                </a:moveTo>
                <a:cubicBezTo>
                  <a:pt x="1773847" y="592217"/>
                  <a:pt x="628606" y="1915321"/>
                  <a:pt x="0" y="1922245"/>
                </a:cubicBezTo>
              </a:path>
            </a:pathLst>
          </a:custGeom>
          <a:noFill/>
          <a:ln w="38100" cap="sq">
            <a:solidFill>
              <a:srgbClr val="00B050"/>
            </a:solidFill>
            <a:prstDash val="sysDot"/>
            <a:miter lim="800000"/>
            <a:headEnd type="arrow"/>
            <a:tailEnd type="arrow"/>
          </a:ln>
          <a:effectLst>
            <a:glow rad="254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84" name="Picture 4" descr="D:\ishiguroA\Desktop\cycling_family.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11181" y="5424148"/>
            <a:ext cx="360000" cy="495696"/>
          </a:xfrm>
          <a:prstGeom prst="rect">
            <a:avLst/>
          </a:prstGeom>
          <a:noFill/>
          <a:effectLst>
            <a:glow rad="25400">
              <a:schemeClr val="bg1">
                <a:alpha val="80000"/>
              </a:schemeClr>
            </a:glow>
          </a:effectLst>
          <a:extLst>
            <a:ext uri="{909E8E84-426E-40DD-AFC4-6F175D3DCCD1}">
              <a14:hiddenFill xmlns:a14="http://schemas.microsoft.com/office/drawing/2010/main">
                <a:solidFill>
                  <a:srgbClr val="FFFFFF"/>
                </a:solidFill>
              </a14:hiddenFill>
            </a:ext>
          </a:extLst>
        </p:spPr>
      </p:pic>
      <p:grpSp>
        <p:nvGrpSpPr>
          <p:cNvPr id="285" name="グループ化 284"/>
          <p:cNvGrpSpPr/>
          <p:nvPr/>
        </p:nvGrpSpPr>
        <p:grpSpPr>
          <a:xfrm>
            <a:off x="4698109" y="3728165"/>
            <a:ext cx="734880" cy="907549"/>
            <a:chOff x="8508032" y="5331344"/>
            <a:chExt cx="734880" cy="907549"/>
          </a:xfrm>
          <a:noFill/>
        </p:grpSpPr>
        <p:sp>
          <p:nvSpPr>
            <p:cNvPr id="325" name="円/楕円 324"/>
            <p:cNvSpPr/>
            <p:nvPr/>
          </p:nvSpPr>
          <p:spPr>
            <a:xfrm>
              <a:off x="8575247" y="5664442"/>
              <a:ext cx="504000" cy="432000"/>
            </a:xfrm>
            <a:prstGeom prst="ellipse">
              <a:avLst/>
            </a:prstGeom>
            <a:grpFill/>
            <a:ln w="12700">
              <a:solidFill>
                <a:srgbClr val="00B05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26" name="円/楕円 325"/>
            <p:cNvSpPr/>
            <p:nvPr/>
          </p:nvSpPr>
          <p:spPr>
            <a:xfrm>
              <a:off x="8508032" y="5331344"/>
              <a:ext cx="684000" cy="468000"/>
            </a:xfrm>
            <a:prstGeom prst="ellipse">
              <a:avLst/>
            </a:prstGeom>
            <a:grpFill/>
            <a:ln w="12700">
              <a:solidFill>
                <a:srgbClr val="00B05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27" name="円/楕円 326"/>
            <p:cNvSpPr/>
            <p:nvPr/>
          </p:nvSpPr>
          <p:spPr>
            <a:xfrm>
              <a:off x="8846912" y="5986893"/>
              <a:ext cx="396000" cy="252000"/>
            </a:xfrm>
            <a:prstGeom prst="ellipse">
              <a:avLst/>
            </a:prstGeom>
            <a:grpFill/>
            <a:ln w="12700">
              <a:solidFill>
                <a:srgbClr val="00B05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pic>
        <p:nvPicPr>
          <p:cNvPr id="286" name="Picture 5" descr="D:\ishiguroA\Desktop\nordic_walking_woma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36989" y="4012655"/>
            <a:ext cx="298785" cy="360000"/>
          </a:xfrm>
          <a:prstGeom prst="rect">
            <a:avLst/>
          </a:prstGeom>
          <a:noFill/>
          <a:effectLst>
            <a:glow rad="25400">
              <a:schemeClr val="bg1">
                <a:alpha val="80000"/>
              </a:schemeClr>
            </a:glow>
          </a:effectLst>
          <a:extLst>
            <a:ext uri="{909E8E84-426E-40DD-AFC4-6F175D3DCCD1}">
              <a14:hiddenFill xmlns:a14="http://schemas.microsoft.com/office/drawing/2010/main">
                <a:solidFill>
                  <a:srgbClr val="FFFFFF"/>
                </a:solidFill>
              </a14:hiddenFill>
            </a:ext>
          </a:extLst>
        </p:spPr>
      </p:pic>
      <p:pic>
        <p:nvPicPr>
          <p:cNvPr id="287" name="Picture 6" descr="D:\ishiguroA\Desktop\nordic_walking.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06944" y="4012655"/>
            <a:ext cx="288205" cy="360000"/>
          </a:xfrm>
          <a:prstGeom prst="rect">
            <a:avLst/>
          </a:prstGeom>
          <a:noFill/>
          <a:effectLst>
            <a:glow rad="25400">
              <a:schemeClr val="bg1">
                <a:alpha val="80000"/>
              </a:schemeClr>
            </a:glow>
          </a:effectLst>
          <a:extLst>
            <a:ext uri="{909E8E84-426E-40DD-AFC4-6F175D3DCCD1}">
              <a14:hiddenFill xmlns:a14="http://schemas.microsoft.com/office/drawing/2010/main">
                <a:solidFill>
                  <a:srgbClr val="FFFFFF"/>
                </a:solidFill>
              </a14:hiddenFill>
            </a:ext>
          </a:extLst>
        </p:spPr>
      </p:pic>
      <p:sp>
        <p:nvSpPr>
          <p:cNvPr id="288" name="円/楕円 287"/>
          <p:cNvSpPr/>
          <p:nvPr/>
        </p:nvSpPr>
        <p:spPr>
          <a:xfrm>
            <a:off x="5105972" y="3448496"/>
            <a:ext cx="468000" cy="252000"/>
          </a:xfrm>
          <a:prstGeom prst="ellipse">
            <a:avLst/>
          </a:prstGeom>
          <a:noFill/>
          <a:ln w="12700">
            <a:solidFill>
              <a:srgbClr val="00B05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pic>
        <p:nvPicPr>
          <p:cNvPr id="289"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73972" y="3353102"/>
            <a:ext cx="324000" cy="190787"/>
          </a:xfrm>
          <a:prstGeom prst="rect">
            <a:avLst/>
          </a:prstGeom>
          <a:noFill/>
          <a:ln>
            <a:noFill/>
          </a:ln>
          <a:effectLst>
            <a:glow rad="25400">
              <a:schemeClr val="bg1">
                <a:alpha val="8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0" name="Picture 4" descr="D:\ishiguroA\Desktop\soccer_corner.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30917" y="3252612"/>
            <a:ext cx="360000" cy="391765"/>
          </a:xfrm>
          <a:prstGeom prst="rect">
            <a:avLst/>
          </a:prstGeom>
          <a:noFill/>
          <a:effectLst>
            <a:glow rad="25400">
              <a:schemeClr val="bg1">
                <a:alpha val="80000"/>
              </a:schemeClr>
            </a:glow>
          </a:effectLst>
          <a:extLst>
            <a:ext uri="{909E8E84-426E-40DD-AFC4-6F175D3DCCD1}">
              <a14:hiddenFill xmlns:a14="http://schemas.microsoft.com/office/drawing/2010/main">
                <a:solidFill>
                  <a:srgbClr val="FFFFFF"/>
                </a:solidFill>
              </a14:hiddenFill>
            </a:ext>
          </a:extLst>
        </p:spPr>
      </p:pic>
      <p:grpSp>
        <p:nvGrpSpPr>
          <p:cNvPr id="291" name="グループ化 290"/>
          <p:cNvGrpSpPr/>
          <p:nvPr/>
        </p:nvGrpSpPr>
        <p:grpSpPr>
          <a:xfrm>
            <a:off x="3493789" y="1394726"/>
            <a:ext cx="1045281" cy="2242881"/>
            <a:chOff x="7303712" y="2997905"/>
            <a:chExt cx="1045281" cy="2242881"/>
          </a:xfrm>
          <a:noFill/>
        </p:grpSpPr>
        <p:sp>
          <p:nvSpPr>
            <p:cNvPr id="320" name="円/楕円 319"/>
            <p:cNvSpPr/>
            <p:nvPr/>
          </p:nvSpPr>
          <p:spPr>
            <a:xfrm>
              <a:off x="7303712" y="2997905"/>
              <a:ext cx="828000" cy="828000"/>
            </a:xfrm>
            <a:prstGeom prst="ellipse">
              <a:avLst/>
            </a:prstGeom>
            <a:grpFill/>
            <a:ln w="12700">
              <a:solidFill>
                <a:srgbClr val="00B05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21" name="円/楕円 320"/>
            <p:cNvSpPr/>
            <p:nvPr/>
          </p:nvSpPr>
          <p:spPr>
            <a:xfrm>
              <a:off x="7880993" y="3638971"/>
              <a:ext cx="468000" cy="468000"/>
            </a:xfrm>
            <a:prstGeom prst="ellipse">
              <a:avLst/>
            </a:prstGeom>
            <a:grpFill/>
            <a:ln w="12700">
              <a:solidFill>
                <a:srgbClr val="00B05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22" name="円/楕円 321"/>
            <p:cNvSpPr/>
            <p:nvPr/>
          </p:nvSpPr>
          <p:spPr>
            <a:xfrm>
              <a:off x="7714882" y="4068592"/>
              <a:ext cx="288000" cy="648000"/>
            </a:xfrm>
            <a:prstGeom prst="ellipse">
              <a:avLst/>
            </a:prstGeom>
            <a:grpFill/>
            <a:ln w="12700">
              <a:solidFill>
                <a:srgbClr val="00B05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23" name="円/楕円 322"/>
            <p:cNvSpPr/>
            <p:nvPr/>
          </p:nvSpPr>
          <p:spPr>
            <a:xfrm rot="900000">
              <a:off x="7564121" y="3749310"/>
              <a:ext cx="324000" cy="828000"/>
            </a:xfrm>
            <a:prstGeom prst="ellipse">
              <a:avLst/>
            </a:prstGeom>
            <a:grpFill/>
            <a:ln w="12700">
              <a:solidFill>
                <a:schemeClr val="tx2"/>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24" name="円/楕円 323"/>
            <p:cNvSpPr/>
            <p:nvPr/>
          </p:nvSpPr>
          <p:spPr>
            <a:xfrm>
              <a:off x="7883184" y="4592786"/>
              <a:ext cx="288000" cy="648000"/>
            </a:xfrm>
            <a:prstGeom prst="ellipse">
              <a:avLst/>
            </a:prstGeom>
            <a:grpFill/>
            <a:ln w="12700">
              <a:solidFill>
                <a:srgbClr val="00B05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pic>
        <p:nvPicPr>
          <p:cNvPr id="292" name="Picture 3" descr="D:\ishiguroA\Desktop\kominka_hiraya.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59590" y="2175752"/>
            <a:ext cx="360000" cy="272533"/>
          </a:xfrm>
          <a:prstGeom prst="rect">
            <a:avLst/>
          </a:prstGeom>
          <a:noFill/>
          <a:effectLst>
            <a:glow rad="25400">
              <a:schemeClr val="bg1">
                <a:alpha val="80000"/>
              </a:schemeClr>
            </a:glow>
          </a:effectLst>
          <a:extLst>
            <a:ext uri="{909E8E84-426E-40DD-AFC4-6F175D3DCCD1}">
              <a14:hiddenFill xmlns:a14="http://schemas.microsoft.com/office/drawing/2010/main">
                <a:solidFill>
                  <a:srgbClr val="FFFFFF"/>
                </a:solidFill>
              </a14:hiddenFill>
            </a:ext>
          </a:extLst>
        </p:spPr>
      </p:pic>
      <p:sp>
        <p:nvSpPr>
          <p:cNvPr id="293" name="円/楕円 292"/>
          <p:cNvSpPr/>
          <p:nvPr/>
        </p:nvSpPr>
        <p:spPr>
          <a:xfrm rot="576586">
            <a:off x="5389609" y="3243843"/>
            <a:ext cx="360000" cy="792000"/>
          </a:xfrm>
          <a:prstGeom prst="ellipse">
            <a:avLst/>
          </a:prstGeom>
          <a:noFill/>
          <a:ln w="12700">
            <a:solidFill>
              <a:schemeClr val="tx2"/>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94" name="円/楕円 293"/>
          <p:cNvSpPr/>
          <p:nvPr/>
        </p:nvSpPr>
        <p:spPr>
          <a:xfrm>
            <a:off x="5241836" y="3961703"/>
            <a:ext cx="396000" cy="396000"/>
          </a:xfrm>
          <a:prstGeom prst="ellipse">
            <a:avLst/>
          </a:prstGeom>
          <a:noFill/>
          <a:ln w="12700">
            <a:solidFill>
              <a:schemeClr val="tx2"/>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95" name="円/楕円 294"/>
          <p:cNvSpPr/>
          <p:nvPr/>
        </p:nvSpPr>
        <p:spPr>
          <a:xfrm>
            <a:off x="5207433" y="4273091"/>
            <a:ext cx="252000" cy="252000"/>
          </a:xfrm>
          <a:prstGeom prst="ellipse">
            <a:avLst/>
          </a:prstGeom>
          <a:noFill/>
          <a:ln w="12700">
            <a:solidFill>
              <a:schemeClr val="tx2"/>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96" name="円/楕円 295"/>
          <p:cNvSpPr/>
          <p:nvPr/>
        </p:nvSpPr>
        <p:spPr>
          <a:xfrm>
            <a:off x="4934002" y="3113412"/>
            <a:ext cx="353350" cy="385287"/>
          </a:xfrm>
          <a:prstGeom prst="ellipse">
            <a:avLst/>
          </a:prstGeom>
          <a:noFill/>
          <a:ln w="12700">
            <a:solidFill>
              <a:srgbClr val="00B05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97" name="円/楕円 296"/>
          <p:cNvSpPr/>
          <p:nvPr/>
        </p:nvSpPr>
        <p:spPr>
          <a:xfrm rot="21034243">
            <a:off x="5114788" y="2597350"/>
            <a:ext cx="601612" cy="611653"/>
          </a:xfrm>
          <a:prstGeom prst="ellipse">
            <a:avLst/>
          </a:prstGeom>
          <a:noFill/>
          <a:ln w="12700">
            <a:solidFill>
              <a:srgbClr val="00B05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98" name="円/楕円 297"/>
          <p:cNvSpPr/>
          <p:nvPr/>
        </p:nvSpPr>
        <p:spPr>
          <a:xfrm>
            <a:off x="4651458" y="3032666"/>
            <a:ext cx="365865" cy="351624"/>
          </a:xfrm>
          <a:prstGeom prst="ellipse">
            <a:avLst/>
          </a:prstGeom>
          <a:noFill/>
          <a:ln w="12700">
            <a:solidFill>
              <a:srgbClr val="00B05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99" name="円/楕円 298"/>
          <p:cNvSpPr/>
          <p:nvPr/>
        </p:nvSpPr>
        <p:spPr>
          <a:xfrm>
            <a:off x="4703302" y="3344487"/>
            <a:ext cx="306918" cy="283371"/>
          </a:xfrm>
          <a:prstGeom prst="ellipse">
            <a:avLst/>
          </a:prstGeom>
          <a:noFill/>
          <a:ln w="12700">
            <a:solidFill>
              <a:srgbClr val="00B05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00" name="円/楕円 299"/>
          <p:cNvSpPr/>
          <p:nvPr/>
        </p:nvSpPr>
        <p:spPr>
          <a:xfrm rot="21313274">
            <a:off x="4765586" y="1945744"/>
            <a:ext cx="574154" cy="1205831"/>
          </a:xfrm>
          <a:prstGeom prst="ellipse">
            <a:avLst/>
          </a:prstGeom>
          <a:noFill/>
          <a:ln w="12700">
            <a:solidFill>
              <a:srgbClr val="00B05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01" name="円/楕円 300"/>
          <p:cNvSpPr/>
          <p:nvPr/>
        </p:nvSpPr>
        <p:spPr>
          <a:xfrm>
            <a:off x="5110677" y="2175753"/>
            <a:ext cx="322312" cy="448696"/>
          </a:xfrm>
          <a:prstGeom prst="ellipse">
            <a:avLst/>
          </a:prstGeom>
          <a:noFill/>
          <a:ln w="12700">
            <a:solidFill>
              <a:srgbClr val="00B05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02" name="円/楕円 301"/>
          <p:cNvSpPr/>
          <p:nvPr/>
        </p:nvSpPr>
        <p:spPr>
          <a:xfrm>
            <a:off x="5269324" y="2033293"/>
            <a:ext cx="360000" cy="432120"/>
          </a:xfrm>
          <a:prstGeom prst="ellipse">
            <a:avLst/>
          </a:prstGeom>
          <a:noFill/>
          <a:ln w="12700">
            <a:solidFill>
              <a:schemeClr val="tx2"/>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03" name="円/楕円 302"/>
          <p:cNvSpPr/>
          <p:nvPr/>
        </p:nvSpPr>
        <p:spPr>
          <a:xfrm rot="20844925">
            <a:off x="5420914" y="2429712"/>
            <a:ext cx="365464" cy="410212"/>
          </a:xfrm>
          <a:prstGeom prst="ellipse">
            <a:avLst/>
          </a:prstGeom>
          <a:noFill/>
          <a:ln w="12700">
            <a:solidFill>
              <a:schemeClr val="tx2"/>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05" name="円/楕円 304"/>
          <p:cNvSpPr/>
          <p:nvPr/>
        </p:nvSpPr>
        <p:spPr>
          <a:xfrm rot="20136769">
            <a:off x="5971543" y="5196305"/>
            <a:ext cx="284931" cy="491633"/>
          </a:xfrm>
          <a:prstGeom prst="ellipse">
            <a:avLst/>
          </a:prstGeom>
          <a:noFill/>
          <a:ln w="12700">
            <a:solidFill>
              <a:schemeClr val="tx2"/>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06" name="円/楕円 305"/>
          <p:cNvSpPr/>
          <p:nvPr/>
        </p:nvSpPr>
        <p:spPr>
          <a:xfrm>
            <a:off x="4553871" y="4540294"/>
            <a:ext cx="306918" cy="283371"/>
          </a:xfrm>
          <a:prstGeom prst="ellipse">
            <a:avLst/>
          </a:prstGeom>
          <a:noFill/>
          <a:ln w="12700">
            <a:solidFill>
              <a:srgbClr val="00B05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07" name="円/楕円 306"/>
          <p:cNvSpPr/>
          <p:nvPr/>
        </p:nvSpPr>
        <p:spPr>
          <a:xfrm>
            <a:off x="4757664" y="4637219"/>
            <a:ext cx="484172" cy="276459"/>
          </a:xfrm>
          <a:prstGeom prst="ellipse">
            <a:avLst/>
          </a:prstGeom>
          <a:noFill/>
          <a:ln w="12700">
            <a:solidFill>
              <a:srgbClr val="00B05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08" name="円/楕円 307"/>
          <p:cNvSpPr/>
          <p:nvPr/>
        </p:nvSpPr>
        <p:spPr>
          <a:xfrm>
            <a:off x="5154649" y="4867531"/>
            <a:ext cx="260945" cy="230893"/>
          </a:xfrm>
          <a:prstGeom prst="ellipse">
            <a:avLst/>
          </a:prstGeom>
          <a:noFill/>
          <a:ln w="12700">
            <a:solidFill>
              <a:srgbClr val="00B05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09" name="円/楕円 308"/>
          <p:cNvSpPr/>
          <p:nvPr/>
        </p:nvSpPr>
        <p:spPr>
          <a:xfrm>
            <a:off x="5748790" y="4895653"/>
            <a:ext cx="365218" cy="498751"/>
          </a:xfrm>
          <a:prstGeom prst="ellipse">
            <a:avLst/>
          </a:prstGeom>
          <a:noFill/>
          <a:ln w="12700">
            <a:solidFill>
              <a:schemeClr val="tx2"/>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10" name="円/楕円 309"/>
          <p:cNvSpPr/>
          <p:nvPr/>
        </p:nvSpPr>
        <p:spPr>
          <a:xfrm rot="1818230">
            <a:off x="6114626" y="4537401"/>
            <a:ext cx="672252" cy="952114"/>
          </a:xfrm>
          <a:prstGeom prst="ellipse">
            <a:avLst/>
          </a:prstGeom>
          <a:noFill/>
          <a:ln w="12700">
            <a:solidFill>
              <a:schemeClr val="tx2"/>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11" name="円/楕円 310"/>
          <p:cNvSpPr/>
          <p:nvPr/>
        </p:nvSpPr>
        <p:spPr>
          <a:xfrm>
            <a:off x="5308308" y="4814310"/>
            <a:ext cx="302377" cy="526139"/>
          </a:xfrm>
          <a:prstGeom prst="ellipse">
            <a:avLst/>
          </a:prstGeom>
          <a:noFill/>
          <a:ln w="12700">
            <a:solidFill>
              <a:schemeClr val="tx2"/>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12" name="円/楕円 311"/>
          <p:cNvSpPr/>
          <p:nvPr/>
        </p:nvSpPr>
        <p:spPr>
          <a:xfrm>
            <a:off x="5522138" y="4913679"/>
            <a:ext cx="291053" cy="289968"/>
          </a:xfrm>
          <a:prstGeom prst="ellipse">
            <a:avLst/>
          </a:prstGeom>
          <a:noFill/>
          <a:ln w="12700">
            <a:solidFill>
              <a:schemeClr val="tx2"/>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13" name="フリーフォーム 312"/>
          <p:cNvSpPr>
            <a:spLocks noChangeAspect="1"/>
          </p:cNvSpPr>
          <p:nvPr/>
        </p:nvSpPr>
        <p:spPr>
          <a:xfrm>
            <a:off x="4945794" y="2197470"/>
            <a:ext cx="376727" cy="426978"/>
          </a:xfrm>
          <a:custGeom>
            <a:avLst/>
            <a:gdLst>
              <a:gd name="connsiteX0" fmla="*/ 0 w 2361909"/>
              <a:gd name="connsiteY0" fmla="*/ 2196935 h 2196935"/>
              <a:gd name="connsiteX1" fmla="*/ 1223159 w 2361909"/>
              <a:gd name="connsiteY1" fmla="*/ 1638795 h 2196935"/>
              <a:gd name="connsiteX2" fmla="*/ 2185060 w 2361909"/>
              <a:gd name="connsiteY2" fmla="*/ 605642 h 2196935"/>
              <a:gd name="connsiteX3" fmla="*/ 2315688 w 2361909"/>
              <a:gd name="connsiteY3" fmla="*/ 0 h 2196935"/>
              <a:gd name="connsiteX0" fmla="*/ 0 w 2331889"/>
              <a:gd name="connsiteY0" fmla="*/ 2196935 h 2196935"/>
              <a:gd name="connsiteX1" fmla="*/ 1223159 w 2331889"/>
              <a:gd name="connsiteY1" fmla="*/ 1638795 h 2196935"/>
              <a:gd name="connsiteX2" fmla="*/ 1923803 w 2331889"/>
              <a:gd name="connsiteY2" fmla="*/ 855023 h 2196935"/>
              <a:gd name="connsiteX3" fmla="*/ 2315688 w 2331889"/>
              <a:gd name="connsiteY3" fmla="*/ 0 h 2196935"/>
              <a:gd name="connsiteX0" fmla="*/ 0 w 2284388"/>
              <a:gd name="connsiteY0" fmla="*/ 2101932 h 2101932"/>
              <a:gd name="connsiteX1" fmla="*/ 1175658 w 2284388"/>
              <a:gd name="connsiteY1" fmla="*/ 1638795 h 2101932"/>
              <a:gd name="connsiteX2" fmla="*/ 1876302 w 2284388"/>
              <a:gd name="connsiteY2" fmla="*/ 855023 h 2101932"/>
              <a:gd name="connsiteX3" fmla="*/ 2268187 w 2284388"/>
              <a:gd name="connsiteY3" fmla="*/ 0 h 2101932"/>
              <a:gd name="connsiteX0" fmla="*/ 0 w 2284388"/>
              <a:gd name="connsiteY0" fmla="*/ 2101932 h 2101932"/>
              <a:gd name="connsiteX1" fmla="*/ 1876302 w 2284388"/>
              <a:gd name="connsiteY1" fmla="*/ 855023 h 2101932"/>
              <a:gd name="connsiteX2" fmla="*/ 2268187 w 2284388"/>
              <a:gd name="connsiteY2" fmla="*/ 0 h 2101932"/>
              <a:gd name="connsiteX0" fmla="*/ 0 w 2268187"/>
              <a:gd name="connsiteY0" fmla="*/ 2101932 h 2101932"/>
              <a:gd name="connsiteX1" fmla="*/ 2268187 w 2268187"/>
              <a:gd name="connsiteY1" fmla="*/ 0 h 2101932"/>
              <a:gd name="connsiteX0" fmla="*/ 0 w 2268187"/>
              <a:gd name="connsiteY0" fmla="*/ 2101932 h 2101932"/>
              <a:gd name="connsiteX1" fmla="*/ 2268187 w 2268187"/>
              <a:gd name="connsiteY1" fmla="*/ 0 h 2101932"/>
              <a:gd name="connsiteX0" fmla="*/ 0 w 2268187"/>
              <a:gd name="connsiteY0" fmla="*/ 2101932 h 2101932"/>
              <a:gd name="connsiteX1" fmla="*/ 2268187 w 2268187"/>
              <a:gd name="connsiteY1" fmla="*/ 0 h 2101932"/>
              <a:gd name="connsiteX0" fmla="*/ 0 w 2149434"/>
              <a:gd name="connsiteY0" fmla="*/ 2006929 h 2006929"/>
              <a:gd name="connsiteX1" fmla="*/ 2149434 w 2149434"/>
              <a:gd name="connsiteY1" fmla="*/ 0 h 2006929"/>
              <a:gd name="connsiteX0" fmla="*/ 0 w 2149434"/>
              <a:gd name="connsiteY0" fmla="*/ 2006929 h 2006929"/>
              <a:gd name="connsiteX1" fmla="*/ 2149434 w 2149434"/>
              <a:gd name="connsiteY1" fmla="*/ 0 h 2006929"/>
              <a:gd name="connsiteX0" fmla="*/ 0 w 2149434"/>
              <a:gd name="connsiteY0" fmla="*/ 2006929 h 2006929"/>
              <a:gd name="connsiteX1" fmla="*/ 2149434 w 2149434"/>
              <a:gd name="connsiteY1" fmla="*/ 0 h 2006929"/>
              <a:gd name="connsiteX0" fmla="*/ 0 w 2149434"/>
              <a:gd name="connsiteY0" fmla="*/ 2006929 h 2011730"/>
              <a:gd name="connsiteX1" fmla="*/ 2149434 w 2149434"/>
              <a:gd name="connsiteY1" fmla="*/ 0 h 2011730"/>
              <a:gd name="connsiteX0" fmla="*/ 0 w 2149434"/>
              <a:gd name="connsiteY0" fmla="*/ 2006929 h 2035498"/>
              <a:gd name="connsiteX1" fmla="*/ 2149434 w 2149434"/>
              <a:gd name="connsiteY1" fmla="*/ 0 h 2035498"/>
              <a:gd name="connsiteX0" fmla="*/ 0 w 2149434"/>
              <a:gd name="connsiteY0" fmla="*/ 2006929 h 2006929"/>
              <a:gd name="connsiteX1" fmla="*/ 2149434 w 2149434"/>
              <a:gd name="connsiteY1" fmla="*/ 0 h 2006929"/>
              <a:gd name="connsiteX0" fmla="*/ 0 w 2149434"/>
              <a:gd name="connsiteY0" fmla="*/ 2006929 h 2006929"/>
              <a:gd name="connsiteX1" fmla="*/ 2149434 w 2149434"/>
              <a:gd name="connsiteY1" fmla="*/ 0 h 2006929"/>
              <a:gd name="connsiteX0" fmla="*/ 0 w 2149434"/>
              <a:gd name="connsiteY0" fmla="*/ 2006929 h 2006929"/>
              <a:gd name="connsiteX1" fmla="*/ 2149434 w 2149434"/>
              <a:gd name="connsiteY1" fmla="*/ 0 h 2006929"/>
              <a:gd name="connsiteX0" fmla="*/ 0 w 2319366"/>
              <a:gd name="connsiteY0" fmla="*/ 3916649 h 3916649"/>
              <a:gd name="connsiteX1" fmla="*/ 2319366 w 2319366"/>
              <a:gd name="connsiteY1" fmla="*/ 0 h 3916649"/>
              <a:gd name="connsiteX0" fmla="*/ 26768 w 351221"/>
              <a:gd name="connsiteY0" fmla="*/ 2160678 h 2160678"/>
              <a:gd name="connsiteX1" fmla="*/ 161284 w 351221"/>
              <a:gd name="connsiteY1" fmla="*/ 0 h 2160678"/>
              <a:gd name="connsiteX0" fmla="*/ 263659 w 398175"/>
              <a:gd name="connsiteY0" fmla="*/ 2160678 h 2160678"/>
              <a:gd name="connsiteX1" fmla="*/ 398175 w 398175"/>
              <a:gd name="connsiteY1" fmla="*/ 0 h 2160678"/>
              <a:gd name="connsiteX0" fmla="*/ 285854 w 379910"/>
              <a:gd name="connsiteY0" fmla="*/ 2071666 h 2071666"/>
              <a:gd name="connsiteX1" fmla="*/ 379910 w 379910"/>
              <a:gd name="connsiteY1" fmla="*/ 0 h 2071666"/>
              <a:gd name="connsiteX0" fmla="*/ 373066 w 467122"/>
              <a:gd name="connsiteY0" fmla="*/ 2071666 h 2071666"/>
              <a:gd name="connsiteX1" fmla="*/ 467122 w 467122"/>
              <a:gd name="connsiteY1" fmla="*/ 0 h 2071666"/>
              <a:gd name="connsiteX0" fmla="*/ 419160 w 440387"/>
              <a:gd name="connsiteY0" fmla="*/ 946873 h 946873"/>
              <a:gd name="connsiteX1" fmla="*/ 440387 w 440387"/>
              <a:gd name="connsiteY1" fmla="*/ 0 h 946873"/>
              <a:gd name="connsiteX0" fmla="*/ 140307 w 161534"/>
              <a:gd name="connsiteY0" fmla="*/ 946873 h 946873"/>
              <a:gd name="connsiteX1" fmla="*/ 161534 w 161534"/>
              <a:gd name="connsiteY1" fmla="*/ 0 h 946873"/>
              <a:gd name="connsiteX0" fmla="*/ 101853 w 276829"/>
              <a:gd name="connsiteY0" fmla="*/ 554322 h 554322"/>
              <a:gd name="connsiteX1" fmla="*/ 276829 w 276829"/>
              <a:gd name="connsiteY1" fmla="*/ 109155 h 554322"/>
              <a:gd name="connsiteX0" fmla="*/ 17542 w 192518"/>
              <a:gd name="connsiteY0" fmla="*/ 445167 h 445167"/>
              <a:gd name="connsiteX1" fmla="*/ 192518 w 192518"/>
              <a:gd name="connsiteY1" fmla="*/ 0 h 445167"/>
              <a:gd name="connsiteX0" fmla="*/ 77638 w 252614"/>
              <a:gd name="connsiteY0" fmla="*/ 454584 h 454584"/>
              <a:gd name="connsiteX1" fmla="*/ 85945 w 252614"/>
              <a:gd name="connsiteY1" fmla="*/ 1725 h 454584"/>
              <a:gd name="connsiteX2" fmla="*/ 252614 w 252614"/>
              <a:gd name="connsiteY2" fmla="*/ 9417 h 454584"/>
              <a:gd name="connsiteX0" fmla="*/ 3453 w 11760"/>
              <a:gd name="connsiteY0" fmla="*/ 452859 h 452859"/>
              <a:gd name="connsiteX1" fmla="*/ 11760 w 11760"/>
              <a:gd name="connsiteY1" fmla="*/ 0 h 452859"/>
              <a:gd name="connsiteX0" fmla="*/ 0 w 64952"/>
              <a:gd name="connsiteY0" fmla="*/ 371938 h 371938"/>
              <a:gd name="connsiteX1" fmla="*/ 64952 w 64952"/>
              <a:gd name="connsiteY1" fmla="*/ 0 h 371938"/>
              <a:gd name="connsiteX0" fmla="*/ 0 w 145872"/>
              <a:gd name="connsiteY0" fmla="*/ 412399 h 412399"/>
              <a:gd name="connsiteX1" fmla="*/ 145872 w 145872"/>
              <a:gd name="connsiteY1" fmla="*/ 0 h 412399"/>
              <a:gd name="connsiteX0" fmla="*/ 0 w 145872"/>
              <a:gd name="connsiteY0" fmla="*/ 412399 h 412399"/>
              <a:gd name="connsiteX1" fmla="*/ 145872 w 145872"/>
              <a:gd name="connsiteY1" fmla="*/ 0 h 412399"/>
              <a:gd name="connsiteX0" fmla="*/ 327 w 146199"/>
              <a:gd name="connsiteY0" fmla="*/ 412399 h 412399"/>
              <a:gd name="connsiteX1" fmla="*/ 146199 w 146199"/>
              <a:gd name="connsiteY1" fmla="*/ 0 h 412399"/>
              <a:gd name="connsiteX0" fmla="*/ 62 w 432537"/>
              <a:gd name="connsiteY0" fmla="*/ 426047 h 426047"/>
              <a:gd name="connsiteX1" fmla="*/ 432537 w 432537"/>
              <a:gd name="connsiteY1" fmla="*/ 0 h 426047"/>
              <a:gd name="connsiteX0" fmla="*/ 45 w 555350"/>
              <a:gd name="connsiteY0" fmla="*/ 426047 h 426047"/>
              <a:gd name="connsiteX1" fmla="*/ 555350 w 555350"/>
              <a:gd name="connsiteY1" fmla="*/ 0 h 426047"/>
              <a:gd name="connsiteX0" fmla="*/ 0 w 555305"/>
              <a:gd name="connsiteY0" fmla="*/ 426047 h 426047"/>
              <a:gd name="connsiteX1" fmla="*/ 555305 w 555305"/>
              <a:gd name="connsiteY1" fmla="*/ 0 h 426047"/>
              <a:gd name="connsiteX0" fmla="*/ 0 w 555305"/>
              <a:gd name="connsiteY0" fmla="*/ 371456 h 371456"/>
              <a:gd name="connsiteX1" fmla="*/ 555305 w 555305"/>
              <a:gd name="connsiteY1" fmla="*/ 0 h 371456"/>
              <a:gd name="connsiteX0" fmla="*/ 0 w 555305"/>
              <a:gd name="connsiteY0" fmla="*/ 371456 h 371456"/>
              <a:gd name="connsiteX1" fmla="*/ 555305 w 555305"/>
              <a:gd name="connsiteY1" fmla="*/ 0 h 371456"/>
              <a:gd name="connsiteX0" fmla="*/ 0 w 555305"/>
              <a:gd name="connsiteY0" fmla="*/ 371456 h 371456"/>
              <a:gd name="connsiteX1" fmla="*/ 555305 w 555305"/>
              <a:gd name="connsiteY1" fmla="*/ 0 h 371456"/>
              <a:gd name="connsiteX0" fmla="*/ 0 w 609896"/>
              <a:gd name="connsiteY0" fmla="*/ 371456 h 371456"/>
              <a:gd name="connsiteX1" fmla="*/ 609896 w 609896"/>
              <a:gd name="connsiteY1" fmla="*/ 0 h 371456"/>
              <a:gd name="connsiteX0" fmla="*/ 0 w 609896"/>
              <a:gd name="connsiteY0" fmla="*/ 371456 h 371456"/>
              <a:gd name="connsiteX1" fmla="*/ 609896 w 609896"/>
              <a:gd name="connsiteY1" fmla="*/ 0 h 371456"/>
              <a:gd name="connsiteX0" fmla="*/ 0 w 609896"/>
              <a:gd name="connsiteY0" fmla="*/ 371456 h 371456"/>
              <a:gd name="connsiteX1" fmla="*/ 609896 w 609896"/>
              <a:gd name="connsiteY1" fmla="*/ 0 h 371456"/>
              <a:gd name="connsiteX0" fmla="*/ 0 w 609896"/>
              <a:gd name="connsiteY0" fmla="*/ 438131 h 438131"/>
              <a:gd name="connsiteX1" fmla="*/ 609896 w 609896"/>
              <a:gd name="connsiteY1" fmla="*/ 0 h 438131"/>
              <a:gd name="connsiteX0" fmla="*/ 0 w 609896"/>
              <a:gd name="connsiteY0" fmla="*/ 438131 h 438131"/>
              <a:gd name="connsiteX1" fmla="*/ 609896 w 609896"/>
              <a:gd name="connsiteY1" fmla="*/ 0 h 438131"/>
              <a:gd name="connsiteX0" fmla="*/ 0 w 609896"/>
              <a:gd name="connsiteY0" fmla="*/ 438131 h 438131"/>
              <a:gd name="connsiteX1" fmla="*/ 609896 w 609896"/>
              <a:gd name="connsiteY1" fmla="*/ 0 h 438131"/>
              <a:gd name="connsiteX0" fmla="*/ 0 w 289262"/>
              <a:gd name="connsiteY0" fmla="*/ 295627 h 295627"/>
              <a:gd name="connsiteX1" fmla="*/ 289262 w 289262"/>
              <a:gd name="connsiteY1" fmla="*/ 0 h 295627"/>
              <a:gd name="connsiteX0" fmla="*/ 0 w 289262"/>
              <a:gd name="connsiteY0" fmla="*/ 260001 h 260001"/>
              <a:gd name="connsiteX1" fmla="*/ 289262 w 289262"/>
              <a:gd name="connsiteY1" fmla="*/ 0 h 260001"/>
              <a:gd name="connsiteX0" fmla="*/ 0 w 289262"/>
              <a:gd name="connsiteY0" fmla="*/ 260001 h 260001"/>
              <a:gd name="connsiteX1" fmla="*/ 289262 w 289262"/>
              <a:gd name="connsiteY1" fmla="*/ 0 h 260001"/>
              <a:gd name="connsiteX0" fmla="*/ 0 w 289262"/>
              <a:gd name="connsiteY0" fmla="*/ 260001 h 260001"/>
              <a:gd name="connsiteX1" fmla="*/ 289262 w 289262"/>
              <a:gd name="connsiteY1" fmla="*/ 0 h 260001"/>
              <a:gd name="connsiteX0" fmla="*/ 0 w 376727"/>
              <a:gd name="connsiteY0" fmla="*/ 426978 h 426978"/>
              <a:gd name="connsiteX1" fmla="*/ 376727 w 376727"/>
              <a:gd name="connsiteY1" fmla="*/ 0 h 426978"/>
              <a:gd name="connsiteX0" fmla="*/ 0 w 376727"/>
              <a:gd name="connsiteY0" fmla="*/ 426978 h 426978"/>
              <a:gd name="connsiteX1" fmla="*/ 376727 w 376727"/>
              <a:gd name="connsiteY1" fmla="*/ 0 h 426978"/>
              <a:gd name="connsiteX0" fmla="*/ 0 w 376727"/>
              <a:gd name="connsiteY0" fmla="*/ 426978 h 426978"/>
              <a:gd name="connsiteX1" fmla="*/ 376727 w 376727"/>
              <a:gd name="connsiteY1" fmla="*/ 0 h 426978"/>
            </a:gdLst>
            <a:ahLst/>
            <a:cxnLst>
              <a:cxn ang="0">
                <a:pos x="connsiteX0" y="connsiteY0"/>
              </a:cxn>
              <a:cxn ang="0">
                <a:pos x="connsiteX1" y="connsiteY1"/>
              </a:cxn>
            </a:cxnLst>
            <a:rect l="l" t="t" r="r" b="b"/>
            <a:pathLst>
              <a:path w="376727" h="426978">
                <a:moveTo>
                  <a:pt x="0" y="426978"/>
                </a:moveTo>
                <a:cubicBezTo>
                  <a:pt x="167102" y="329078"/>
                  <a:pt x="301398" y="198780"/>
                  <a:pt x="376727" y="0"/>
                </a:cubicBezTo>
              </a:path>
            </a:pathLst>
          </a:custGeom>
          <a:noFill/>
          <a:ln w="15875" cap="rnd">
            <a:solidFill>
              <a:srgbClr val="00B050"/>
            </a:solidFill>
            <a:headEnd type="arrow"/>
            <a:tailEnd type="arrow"/>
          </a:ln>
          <a:effectLst>
            <a:glow rad="38100">
              <a:schemeClr val="bg1">
                <a:alpha val="9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4" name="フリーフォーム 313"/>
          <p:cNvSpPr/>
          <p:nvPr/>
        </p:nvSpPr>
        <p:spPr>
          <a:xfrm>
            <a:off x="4759947" y="2409449"/>
            <a:ext cx="762191" cy="938339"/>
          </a:xfrm>
          <a:custGeom>
            <a:avLst/>
            <a:gdLst>
              <a:gd name="connsiteX0" fmla="*/ 0 w 2361909"/>
              <a:gd name="connsiteY0" fmla="*/ 2196935 h 2196935"/>
              <a:gd name="connsiteX1" fmla="*/ 1223159 w 2361909"/>
              <a:gd name="connsiteY1" fmla="*/ 1638795 h 2196935"/>
              <a:gd name="connsiteX2" fmla="*/ 2185060 w 2361909"/>
              <a:gd name="connsiteY2" fmla="*/ 605642 h 2196935"/>
              <a:gd name="connsiteX3" fmla="*/ 2315688 w 2361909"/>
              <a:gd name="connsiteY3" fmla="*/ 0 h 2196935"/>
              <a:gd name="connsiteX0" fmla="*/ 0 w 2331889"/>
              <a:gd name="connsiteY0" fmla="*/ 2196935 h 2196935"/>
              <a:gd name="connsiteX1" fmla="*/ 1223159 w 2331889"/>
              <a:gd name="connsiteY1" fmla="*/ 1638795 h 2196935"/>
              <a:gd name="connsiteX2" fmla="*/ 1923803 w 2331889"/>
              <a:gd name="connsiteY2" fmla="*/ 855023 h 2196935"/>
              <a:gd name="connsiteX3" fmla="*/ 2315688 w 2331889"/>
              <a:gd name="connsiteY3" fmla="*/ 0 h 2196935"/>
              <a:gd name="connsiteX0" fmla="*/ 0 w 2284388"/>
              <a:gd name="connsiteY0" fmla="*/ 2101932 h 2101932"/>
              <a:gd name="connsiteX1" fmla="*/ 1175658 w 2284388"/>
              <a:gd name="connsiteY1" fmla="*/ 1638795 h 2101932"/>
              <a:gd name="connsiteX2" fmla="*/ 1876302 w 2284388"/>
              <a:gd name="connsiteY2" fmla="*/ 855023 h 2101932"/>
              <a:gd name="connsiteX3" fmla="*/ 2268187 w 2284388"/>
              <a:gd name="connsiteY3" fmla="*/ 0 h 2101932"/>
              <a:gd name="connsiteX0" fmla="*/ 0 w 2284388"/>
              <a:gd name="connsiteY0" fmla="*/ 2101932 h 2101932"/>
              <a:gd name="connsiteX1" fmla="*/ 1876302 w 2284388"/>
              <a:gd name="connsiteY1" fmla="*/ 855023 h 2101932"/>
              <a:gd name="connsiteX2" fmla="*/ 2268187 w 2284388"/>
              <a:gd name="connsiteY2" fmla="*/ 0 h 2101932"/>
              <a:gd name="connsiteX0" fmla="*/ 0 w 2268187"/>
              <a:gd name="connsiteY0" fmla="*/ 2101932 h 2101932"/>
              <a:gd name="connsiteX1" fmla="*/ 2268187 w 2268187"/>
              <a:gd name="connsiteY1" fmla="*/ 0 h 2101932"/>
              <a:gd name="connsiteX0" fmla="*/ 0 w 2268187"/>
              <a:gd name="connsiteY0" fmla="*/ 2101932 h 2101932"/>
              <a:gd name="connsiteX1" fmla="*/ 2268187 w 2268187"/>
              <a:gd name="connsiteY1" fmla="*/ 0 h 2101932"/>
              <a:gd name="connsiteX0" fmla="*/ 0 w 2268187"/>
              <a:gd name="connsiteY0" fmla="*/ 2101932 h 2101932"/>
              <a:gd name="connsiteX1" fmla="*/ 2268187 w 2268187"/>
              <a:gd name="connsiteY1" fmla="*/ 0 h 2101932"/>
              <a:gd name="connsiteX0" fmla="*/ 0 w 2149434"/>
              <a:gd name="connsiteY0" fmla="*/ 2006929 h 2006929"/>
              <a:gd name="connsiteX1" fmla="*/ 2149434 w 2149434"/>
              <a:gd name="connsiteY1" fmla="*/ 0 h 2006929"/>
              <a:gd name="connsiteX0" fmla="*/ 0 w 2149434"/>
              <a:gd name="connsiteY0" fmla="*/ 2006929 h 2006929"/>
              <a:gd name="connsiteX1" fmla="*/ 2149434 w 2149434"/>
              <a:gd name="connsiteY1" fmla="*/ 0 h 2006929"/>
              <a:gd name="connsiteX0" fmla="*/ 0 w 2149434"/>
              <a:gd name="connsiteY0" fmla="*/ 2006929 h 2006929"/>
              <a:gd name="connsiteX1" fmla="*/ 2149434 w 2149434"/>
              <a:gd name="connsiteY1" fmla="*/ 0 h 2006929"/>
              <a:gd name="connsiteX0" fmla="*/ 0 w 2149434"/>
              <a:gd name="connsiteY0" fmla="*/ 2006929 h 2011730"/>
              <a:gd name="connsiteX1" fmla="*/ 2149434 w 2149434"/>
              <a:gd name="connsiteY1" fmla="*/ 0 h 2011730"/>
              <a:gd name="connsiteX0" fmla="*/ 0 w 2149434"/>
              <a:gd name="connsiteY0" fmla="*/ 2006929 h 2035498"/>
              <a:gd name="connsiteX1" fmla="*/ 2149434 w 2149434"/>
              <a:gd name="connsiteY1" fmla="*/ 0 h 2035498"/>
              <a:gd name="connsiteX0" fmla="*/ 0 w 2149434"/>
              <a:gd name="connsiteY0" fmla="*/ 2006929 h 2006929"/>
              <a:gd name="connsiteX1" fmla="*/ 2149434 w 2149434"/>
              <a:gd name="connsiteY1" fmla="*/ 0 h 2006929"/>
              <a:gd name="connsiteX0" fmla="*/ 0 w 2149434"/>
              <a:gd name="connsiteY0" fmla="*/ 2006929 h 2006929"/>
              <a:gd name="connsiteX1" fmla="*/ 2149434 w 2149434"/>
              <a:gd name="connsiteY1" fmla="*/ 0 h 2006929"/>
              <a:gd name="connsiteX0" fmla="*/ 0 w 2149434"/>
              <a:gd name="connsiteY0" fmla="*/ 2006929 h 2006929"/>
              <a:gd name="connsiteX1" fmla="*/ 2149434 w 2149434"/>
              <a:gd name="connsiteY1" fmla="*/ 0 h 2006929"/>
              <a:gd name="connsiteX0" fmla="*/ 0 w 2319366"/>
              <a:gd name="connsiteY0" fmla="*/ 3916649 h 3916649"/>
              <a:gd name="connsiteX1" fmla="*/ 2319366 w 2319366"/>
              <a:gd name="connsiteY1" fmla="*/ 0 h 3916649"/>
              <a:gd name="connsiteX0" fmla="*/ 26768 w 351221"/>
              <a:gd name="connsiteY0" fmla="*/ 2160678 h 2160678"/>
              <a:gd name="connsiteX1" fmla="*/ 161284 w 351221"/>
              <a:gd name="connsiteY1" fmla="*/ 0 h 2160678"/>
              <a:gd name="connsiteX0" fmla="*/ 263659 w 398175"/>
              <a:gd name="connsiteY0" fmla="*/ 2160678 h 2160678"/>
              <a:gd name="connsiteX1" fmla="*/ 398175 w 398175"/>
              <a:gd name="connsiteY1" fmla="*/ 0 h 2160678"/>
              <a:gd name="connsiteX0" fmla="*/ 285854 w 379910"/>
              <a:gd name="connsiteY0" fmla="*/ 2071666 h 2071666"/>
              <a:gd name="connsiteX1" fmla="*/ 379910 w 379910"/>
              <a:gd name="connsiteY1" fmla="*/ 0 h 2071666"/>
              <a:gd name="connsiteX0" fmla="*/ 373066 w 467122"/>
              <a:gd name="connsiteY0" fmla="*/ 2071666 h 2071666"/>
              <a:gd name="connsiteX1" fmla="*/ 467122 w 467122"/>
              <a:gd name="connsiteY1" fmla="*/ 0 h 2071666"/>
              <a:gd name="connsiteX0" fmla="*/ 67262 w 1184900"/>
              <a:gd name="connsiteY0" fmla="*/ 1048084 h 1048084"/>
              <a:gd name="connsiteX1" fmla="*/ 1184900 w 1184900"/>
              <a:gd name="connsiteY1" fmla="*/ 0 h 1048084"/>
              <a:gd name="connsiteX0" fmla="*/ 158334 w 716414"/>
              <a:gd name="connsiteY0" fmla="*/ 693242 h 693242"/>
              <a:gd name="connsiteX1" fmla="*/ 716414 w 716414"/>
              <a:gd name="connsiteY1" fmla="*/ 0 h 693242"/>
              <a:gd name="connsiteX0" fmla="*/ 0 w 558080"/>
              <a:gd name="connsiteY0" fmla="*/ 693242 h 693242"/>
              <a:gd name="connsiteX1" fmla="*/ 558080 w 558080"/>
              <a:gd name="connsiteY1" fmla="*/ 0 h 693242"/>
              <a:gd name="connsiteX0" fmla="*/ 0 w 558080"/>
              <a:gd name="connsiteY0" fmla="*/ 693242 h 693242"/>
              <a:gd name="connsiteX1" fmla="*/ 558080 w 558080"/>
              <a:gd name="connsiteY1" fmla="*/ 0 h 693242"/>
              <a:gd name="connsiteX0" fmla="*/ 0 w 585375"/>
              <a:gd name="connsiteY0" fmla="*/ 611355 h 611355"/>
              <a:gd name="connsiteX1" fmla="*/ 585375 w 585375"/>
              <a:gd name="connsiteY1" fmla="*/ 0 h 611355"/>
              <a:gd name="connsiteX0" fmla="*/ 0 w 585375"/>
              <a:gd name="connsiteY0" fmla="*/ 611355 h 611355"/>
              <a:gd name="connsiteX1" fmla="*/ 585375 w 585375"/>
              <a:gd name="connsiteY1" fmla="*/ 0 h 611355"/>
              <a:gd name="connsiteX0" fmla="*/ 0 w 564110"/>
              <a:gd name="connsiteY0" fmla="*/ 611355 h 611355"/>
              <a:gd name="connsiteX1" fmla="*/ 564110 w 564110"/>
              <a:gd name="connsiteY1" fmla="*/ 0 h 611355"/>
              <a:gd name="connsiteX0" fmla="*/ 0 w 564110"/>
              <a:gd name="connsiteY0" fmla="*/ 611355 h 611355"/>
              <a:gd name="connsiteX1" fmla="*/ 564110 w 564110"/>
              <a:gd name="connsiteY1" fmla="*/ 0 h 611355"/>
              <a:gd name="connsiteX0" fmla="*/ 0 w 500315"/>
              <a:gd name="connsiteY0" fmla="*/ 611355 h 611355"/>
              <a:gd name="connsiteX1" fmla="*/ 500315 w 500315"/>
              <a:gd name="connsiteY1" fmla="*/ 0 h 611355"/>
              <a:gd name="connsiteX0" fmla="*/ 0 w 500315"/>
              <a:gd name="connsiteY0" fmla="*/ 611355 h 611355"/>
              <a:gd name="connsiteX1" fmla="*/ 500315 w 500315"/>
              <a:gd name="connsiteY1" fmla="*/ 0 h 611355"/>
              <a:gd name="connsiteX0" fmla="*/ 0 w 553754"/>
              <a:gd name="connsiteY0" fmla="*/ 765734 h 765734"/>
              <a:gd name="connsiteX1" fmla="*/ 553754 w 553754"/>
              <a:gd name="connsiteY1" fmla="*/ 0 h 765734"/>
              <a:gd name="connsiteX0" fmla="*/ 0 w 553754"/>
              <a:gd name="connsiteY0" fmla="*/ 765734 h 765734"/>
              <a:gd name="connsiteX1" fmla="*/ 553754 w 553754"/>
              <a:gd name="connsiteY1" fmla="*/ 0 h 765734"/>
              <a:gd name="connsiteX0" fmla="*/ 0 w 553754"/>
              <a:gd name="connsiteY0" fmla="*/ 765734 h 765734"/>
              <a:gd name="connsiteX1" fmla="*/ 553754 w 553754"/>
              <a:gd name="connsiteY1" fmla="*/ 0 h 765734"/>
              <a:gd name="connsiteX0" fmla="*/ 0 w 553754"/>
              <a:gd name="connsiteY0" fmla="*/ 765734 h 765734"/>
              <a:gd name="connsiteX1" fmla="*/ 202902 w 553754"/>
              <a:gd name="connsiteY1" fmla="*/ 323948 h 765734"/>
              <a:gd name="connsiteX2" fmla="*/ 553754 w 553754"/>
              <a:gd name="connsiteY2" fmla="*/ 0 h 765734"/>
              <a:gd name="connsiteX0" fmla="*/ 0 w 553754"/>
              <a:gd name="connsiteY0" fmla="*/ 765734 h 845748"/>
              <a:gd name="connsiteX1" fmla="*/ 386969 w 553754"/>
              <a:gd name="connsiteY1" fmla="*/ 828649 h 845748"/>
              <a:gd name="connsiteX2" fmla="*/ 202902 w 553754"/>
              <a:gd name="connsiteY2" fmla="*/ 323948 h 845748"/>
              <a:gd name="connsiteX3" fmla="*/ 553754 w 553754"/>
              <a:gd name="connsiteY3" fmla="*/ 0 h 845748"/>
              <a:gd name="connsiteX0" fmla="*/ 0 w 553754"/>
              <a:gd name="connsiteY0" fmla="*/ 765734 h 865940"/>
              <a:gd name="connsiteX1" fmla="*/ 386969 w 553754"/>
              <a:gd name="connsiteY1" fmla="*/ 828649 h 865940"/>
              <a:gd name="connsiteX2" fmla="*/ 553754 w 553754"/>
              <a:gd name="connsiteY2" fmla="*/ 0 h 865940"/>
              <a:gd name="connsiteX0" fmla="*/ 0 w 553754"/>
              <a:gd name="connsiteY0" fmla="*/ 765734 h 765734"/>
              <a:gd name="connsiteX1" fmla="*/ 226652 w 553754"/>
              <a:gd name="connsiteY1" fmla="*/ 318010 h 765734"/>
              <a:gd name="connsiteX2" fmla="*/ 553754 w 553754"/>
              <a:gd name="connsiteY2" fmla="*/ 0 h 765734"/>
              <a:gd name="connsiteX0" fmla="*/ 0 w 595318"/>
              <a:gd name="connsiteY0" fmla="*/ 813235 h 813235"/>
              <a:gd name="connsiteX1" fmla="*/ 226652 w 595318"/>
              <a:gd name="connsiteY1" fmla="*/ 365511 h 813235"/>
              <a:gd name="connsiteX2" fmla="*/ 595318 w 595318"/>
              <a:gd name="connsiteY2" fmla="*/ 0 h 813235"/>
              <a:gd name="connsiteX0" fmla="*/ 0 w 595318"/>
              <a:gd name="connsiteY0" fmla="*/ 813235 h 813235"/>
              <a:gd name="connsiteX1" fmla="*/ 226652 w 595318"/>
              <a:gd name="connsiteY1" fmla="*/ 365511 h 813235"/>
              <a:gd name="connsiteX2" fmla="*/ 595318 w 595318"/>
              <a:gd name="connsiteY2" fmla="*/ 0 h 813235"/>
              <a:gd name="connsiteX0" fmla="*/ 0 w 619068"/>
              <a:gd name="connsiteY0" fmla="*/ 842924 h 842924"/>
              <a:gd name="connsiteX1" fmla="*/ 226652 w 619068"/>
              <a:gd name="connsiteY1" fmla="*/ 395200 h 842924"/>
              <a:gd name="connsiteX2" fmla="*/ 619068 w 619068"/>
              <a:gd name="connsiteY2" fmla="*/ 0 h 842924"/>
              <a:gd name="connsiteX0" fmla="*/ 0 w 619068"/>
              <a:gd name="connsiteY0" fmla="*/ 842924 h 842924"/>
              <a:gd name="connsiteX1" fmla="*/ 196964 w 619068"/>
              <a:gd name="connsiteY1" fmla="*/ 413013 h 842924"/>
              <a:gd name="connsiteX2" fmla="*/ 619068 w 619068"/>
              <a:gd name="connsiteY2" fmla="*/ 0 h 842924"/>
              <a:gd name="connsiteX0" fmla="*/ 0 w 762191"/>
              <a:gd name="connsiteY0" fmla="*/ 938339 h 938339"/>
              <a:gd name="connsiteX1" fmla="*/ 196964 w 762191"/>
              <a:gd name="connsiteY1" fmla="*/ 508428 h 938339"/>
              <a:gd name="connsiteX2" fmla="*/ 762191 w 762191"/>
              <a:gd name="connsiteY2" fmla="*/ 0 h 938339"/>
              <a:gd name="connsiteX0" fmla="*/ 0 w 762191"/>
              <a:gd name="connsiteY0" fmla="*/ 938339 h 938339"/>
              <a:gd name="connsiteX1" fmla="*/ 196964 w 762191"/>
              <a:gd name="connsiteY1" fmla="*/ 508428 h 938339"/>
              <a:gd name="connsiteX2" fmla="*/ 762191 w 762191"/>
              <a:gd name="connsiteY2" fmla="*/ 0 h 938339"/>
              <a:gd name="connsiteX0" fmla="*/ 0 w 762191"/>
              <a:gd name="connsiteY0" fmla="*/ 938339 h 938339"/>
              <a:gd name="connsiteX1" fmla="*/ 196964 w 762191"/>
              <a:gd name="connsiteY1" fmla="*/ 508428 h 938339"/>
              <a:gd name="connsiteX2" fmla="*/ 762191 w 762191"/>
              <a:gd name="connsiteY2" fmla="*/ 0 h 938339"/>
            </a:gdLst>
            <a:ahLst/>
            <a:cxnLst>
              <a:cxn ang="0">
                <a:pos x="connsiteX0" y="connsiteY0"/>
              </a:cxn>
              <a:cxn ang="0">
                <a:pos x="connsiteX1" y="connsiteY1"/>
              </a:cxn>
              <a:cxn ang="0">
                <a:pos x="connsiteX2" y="connsiteY2"/>
              </a:cxn>
            </a:cxnLst>
            <a:rect l="l" t="t" r="r" b="b"/>
            <a:pathLst>
              <a:path w="762191" h="938339">
                <a:moveTo>
                  <a:pt x="0" y="938339"/>
                </a:moveTo>
                <a:cubicBezTo>
                  <a:pt x="24910" y="883511"/>
                  <a:pt x="104672" y="636050"/>
                  <a:pt x="196964" y="508428"/>
                </a:cubicBezTo>
                <a:cubicBezTo>
                  <a:pt x="281305" y="388757"/>
                  <a:pt x="526854" y="101590"/>
                  <a:pt x="762191" y="0"/>
                </a:cubicBezTo>
              </a:path>
            </a:pathLst>
          </a:custGeom>
          <a:noFill/>
          <a:ln w="25400" cap="rnd">
            <a:solidFill>
              <a:srgbClr val="00B050"/>
            </a:solidFill>
            <a:headEnd type="arrow"/>
            <a:tailEnd type="arrow"/>
          </a:ln>
          <a:effectLst>
            <a:glow rad="38100">
              <a:schemeClr val="bg1">
                <a:alpha val="9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5" name="正方形/長方形 314"/>
          <p:cNvSpPr/>
          <p:nvPr/>
        </p:nvSpPr>
        <p:spPr>
          <a:xfrm rot="19527354">
            <a:off x="4561439" y="2455881"/>
            <a:ext cx="570602" cy="203227"/>
          </a:xfrm>
          <a:prstGeom prst="rect">
            <a:avLst/>
          </a:prstGeom>
          <a:effectLst>
            <a:glow rad="25400">
              <a:schemeClr val="bg1">
                <a:alpha val="80000"/>
              </a:schemeClr>
            </a:glow>
          </a:effectLst>
        </p:spPr>
        <p:txBody>
          <a:bodyPr wrap="none" lIns="79342" tIns="39671" rIns="79342" bIns="39671">
            <a:spAutoFit/>
          </a:bodyPr>
          <a:lstStyle/>
          <a:p>
            <a:pPr algn="ctr"/>
            <a:r>
              <a:rPr lang="ja-JP" altLang="en-US" sz="800" dirty="0" smtClean="0">
                <a:effectLst>
                  <a:glow rad="38100">
                    <a:schemeClr val="bg1">
                      <a:alpha val="80000"/>
                    </a:schemeClr>
                  </a:glow>
                </a:effectLst>
                <a:latin typeface="Meiryo UI" panose="020B0604030504040204" pitchFamily="50" charset="-128"/>
                <a:ea typeface="Meiryo UI" panose="020B0604030504040204" pitchFamily="50" charset="-128"/>
                <a:cs typeface="Meiryo UI" panose="020B0604030504040204" pitchFamily="50" charset="-128"/>
              </a:rPr>
              <a:t>西国街道</a:t>
            </a:r>
            <a:endParaRPr lang="ja-JP" altLang="en-US" sz="800" dirty="0">
              <a:effectLst>
                <a:glow rad="38100">
                  <a:schemeClr val="bg1">
                    <a:alpha val="80000"/>
                  </a:schemeClr>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16" name="正方形/長方形 315"/>
          <p:cNvSpPr/>
          <p:nvPr/>
        </p:nvSpPr>
        <p:spPr>
          <a:xfrm rot="18585225">
            <a:off x="4830793" y="2792785"/>
            <a:ext cx="673195" cy="341727"/>
          </a:xfrm>
          <a:prstGeom prst="rect">
            <a:avLst/>
          </a:prstGeom>
          <a:effectLst>
            <a:glow rad="25400">
              <a:schemeClr val="bg1">
                <a:alpha val="80000"/>
              </a:schemeClr>
            </a:glow>
          </a:effectLst>
        </p:spPr>
        <p:txBody>
          <a:bodyPr wrap="none" lIns="79342" tIns="39671" rIns="79342" bIns="39671">
            <a:spAutoFit/>
          </a:bodyPr>
          <a:lstStyle/>
          <a:p>
            <a:pPr algn="ctr"/>
            <a:r>
              <a:rPr lang="ja-JP" altLang="en-US" sz="900" dirty="0" smtClean="0">
                <a:effectLst>
                  <a:glow rad="38100">
                    <a:schemeClr val="bg1">
                      <a:alpha val="80000"/>
                    </a:schemeClr>
                  </a:glow>
                </a:effectLst>
                <a:latin typeface="Meiryo UI" panose="020B0604030504040204" pitchFamily="50" charset="-128"/>
                <a:ea typeface="Meiryo UI" panose="020B0604030504040204" pitchFamily="50" charset="-128"/>
                <a:cs typeface="Meiryo UI" panose="020B0604030504040204" pitchFamily="50" charset="-128"/>
              </a:rPr>
              <a:t>京</a:t>
            </a:r>
            <a:r>
              <a:rPr lang="ja-JP" altLang="en-US" sz="800" dirty="0" smtClean="0">
                <a:effectLst>
                  <a:glow rad="38100">
                    <a:schemeClr val="bg1">
                      <a:alpha val="80000"/>
                    </a:schemeClr>
                  </a:glow>
                </a:effectLst>
                <a:latin typeface="Meiryo UI" panose="020B0604030504040204" pitchFamily="50" charset="-128"/>
                <a:ea typeface="Meiryo UI" panose="020B0604030504040204" pitchFamily="50" charset="-128"/>
                <a:cs typeface="Meiryo UI" panose="020B0604030504040204" pitchFamily="50" charset="-128"/>
              </a:rPr>
              <a:t>街道</a:t>
            </a:r>
            <a:endParaRPr lang="en-US" altLang="ja-JP" sz="800" dirty="0" smtClean="0">
              <a:effectLst>
                <a:glow rad="38100">
                  <a:schemeClr val="bg1">
                    <a:alpha val="80000"/>
                  </a:schemeClr>
                </a:glow>
              </a:effectLst>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800" dirty="0" smtClean="0">
                <a:effectLst>
                  <a:glow rad="38100">
                    <a:schemeClr val="bg1">
                      <a:alpha val="80000"/>
                    </a:schemeClr>
                  </a:glow>
                </a:effectLst>
                <a:latin typeface="Meiryo UI" panose="020B0604030504040204" pitchFamily="50" charset="-128"/>
                <a:ea typeface="Meiryo UI" panose="020B0604030504040204" pitchFamily="50" charset="-128"/>
                <a:cs typeface="Meiryo UI" panose="020B0604030504040204" pitchFamily="50" charset="-128"/>
              </a:rPr>
              <a:t>（東海道）</a:t>
            </a:r>
            <a:endParaRPr lang="ja-JP" altLang="en-US" sz="800" dirty="0">
              <a:effectLst>
                <a:glow rad="38100">
                  <a:schemeClr val="bg1">
                    <a:alpha val="80000"/>
                  </a:schemeClr>
                </a:glow>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317" name="Picture 2" descr="D:\ishiguroA\Desktop\yakatabune.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244989" y="3330696"/>
            <a:ext cx="476035" cy="360000"/>
          </a:xfrm>
          <a:prstGeom prst="rect">
            <a:avLst/>
          </a:prstGeom>
          <a:noFill/>
          <a:effectLst>
            <a:glow rad="25400">
              <a:schemeClr val="bg1">
                <a:alpha val="80000"/>
              </a:schemeClr>
            </a:glow>
          </a:effectLst>
          <a:extLst>
            <a:ext uri="{909E8E84-426E-40DD-AFC4-6F175D3DCCD1}">
              <a14:hiddenFill xmlns:a14="http://schemas.microsoft.com/office/drawing/2010/main">
                <a:solidFill>
                  <a:srgbClr val="FFFFFF"/>
                </a:solidFill>
              </a14:hiddenFill>
            </a:ext>
          </a:extLst>
        </p:spPr>
      </p:pic>
      <p:sp>
        <p:nvSpPr>
          <p:cNvPr id="318" name="正方形/長方形 317"/>
          <p:cNvSpPr/>
          <p:nvPr/>
        </p:nvSpPr>
        <p:spPr>
          <a:xfrm>
            <a:off x="4161414" y="3565854"/>
            <a:ext cx="596250" cy="218616"/>
          </a:xfrm>
          <a:prstGeom prst="rect">
            <a:avLst/>
          </a:prstGeom>
          <a:effectLst>
            <a:glow rad="25400">
              <a:schemeClr val="bg1">
                <a:alpha val="80000"/>
              </a:schemeClr>
            </a:glow>
          </a:effectLst>
        </p:spPr>
        <p:txBody>
          <a:bodyPr wrap="none" lIns="79342" tIns="39671" rIns="79342" bIns="39671">
            <a:spAutoFit/>
          </a:bodyPr>
          <a:lstStyle/>
          <a:p>
            <a:pPr algn="ctr"/>
            <a:r>
              <a:rPr lang="ja-JP" altLang="en-US" sz="900" dirty="0" smtClean="0">
                <a:effectLst>
                  <a:glow rad="38100">
                    <a:schemeClr val="bg1">
                      <a:alpha val="80000"/>
                    </a:schemeClr>
                  </a:glow>
                </a:effectLst>
                <a:latin typeface="Meiryo UI" panose="020B0604030504040204" pitchFamily="50" charset="-128"/>
                <a:ea typeface="Meiryo UI" panose="020B0604030504040204" pitchFamily="50" charset="-128"/>
                <a:cs typeface="Meiryo UI" panose="020B0604030504040204" pitchFamily="50" charset="-128"/>
              </a:rPr>
              <a:t>淀川</a:t>
            </a:r>
            <a:r>
              <a:rPr lang="ja-JP" altLang="en-US" sz="800" dirty="0" smtClean="0">
                <a:effectLst>
                  <a:glow rad="38100">
                    <a:schemeClr val="bg1">
                      <a:alpha val="80000"/>
                    </a:schemeClr>
                  </a:glow>
                </a:effectLst>
                <a:latin typeface="Meiryo UI" panose="020B0604030504040204" pitchFamily="50" charset="-128"/>
                <a:ea typeface="Meiryo UI" panose="020B0604030504040204" pitchFamily="50" charset="-128"/>
                <a:cs typeface="Meiryo UI" panose="020B0604030504040204" pitchFamily="50" charset="-128"/>
              </a:rPr>
              <a:t>舟運</a:t>
            </a:r>
            <a:endParaRPr lang="ja-JP" altLang="en-US" sz="800" dirty="0">
              <a:effectLst>
                <a:glow rad="38100">
                  <a:schemeClr val="bg1">
                    <a:alpha val="80000"/>
                  </a:schemeClr>
                </a:glow>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319" name="Picture 3" descr="D:\ishiguroA\Desktop\kominka_hiraya.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259836" y="2595606"/>
            <a:ext cx="360000" cy="272534"/>
          </a:xfrm>
          <a:prstGeom prst="rect">
            <a:avLst/>
          </a:prstGeom>
          <a:noFill/>
          <a:effectLst>
            <a:glow rad="25400">
              <a:schemeClr val="bg1">
                <a:alpha val="80000"/>
              </a:schemeClr>
            </a:glow>
          </a:effectLst>
          <a:extLst>
            <a:ext uri="{909E8E84-426E-40DD-AFC4-6F175D3DCCD1}">
              <a14:hiddenFill xmlns:a14="http://schemas.microsoft.com/office/drawing/2010/main">
                <a:solidFill>
                  <a:srgbClr val="FFFFFF"/>
                </a:solidFill>
              </a14:hiddenFill>
            </a:ext>
          </a:extLst>
        </p:spPr>
      </p:pic>
      <p:sp>
        <p:nvSpPr>
          <p:cNvPr id="341" name="角丸四角形 340"/>
          <p:cNvSpPr/>
          <p:nvPr/>
        </p:nvSpPr>
        <p:spPr>
          <a:xfrm>
            <a:off x="203221" y="4019742"/>
            <a:ext cx="7380000" cy="4500000"/>
          </a:xfrm>
          <a:prstGeom prst="roundRect">
            <a:avLst>
              <a:gd name="adj" fmla="val 4098"/>
            </a:avLst>
          </a:prstGeom>
          <a:noFill/>
          <a:ln w="9525">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42" name="正方形/長方形 341"/>
          <p:cNvSpPr/>
          <p:nvPr/>
        </p:nvSpPr>
        <p:spPr>
          <a:xfrm>
            <a:off x="74507" y="1391544"/>
            <a:ext cx="3132000" cy="514663"/>
          </a:xfrm>
          <a:prstGeom prst="rect">
            <a:avLst/>
          </a:prstGeom>
          <a:gradFill flip="none" rotWithShape="1">
            <a:gsLst>
              <a:gs pos="0">
                <a:schemeClr val="accent5">
                  <a:lumMod val="60000"/>
                  <a:lumOff val="40000"/>
                </a:schemeClr>
              </a:gs>
              <a:gs pos="35000">
                <a:schemeClr val="accent5">
                  <a:tint val="37000"/>
                  <a:satMod val="300000"/>
                </a:schemeClr>
              </a:gs>
              <a:gs pos="100000">
                <a:schemeClr val="accent5">
                  <a:tint val="15000"/>
                  <a:satMod val="350000"/>
                </a:schemeClr>
              </a:gs>
            </a:gsLst>
            <a:lin ang="0" scaled="1"/>
            <a:tileRect/>
          </a:gradFill>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72000" tIns="41483" rIns="72000" bIns="41483" numCol="1" spcCol="0" rtlCol="0" fromWordArt="0" anchor="ctr" anchorCtr="0" forceAA="0" compatLnSpc="1">
            <a:prstTxWarp prst="textNoShape">
              <a:avLst/>
            </a:prstTxWarp>
            <a:spAutoFit/>
          </a:bodyPr>
          <a:lstStyle/>
          <a:p>
            <a:pPr marL="361950" indent="-361950"/>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１．能勢街道沿道の様々な地域資源</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を活かした</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まちづくりの</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推進</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3" name="正方形/長方形 342"/>
          <p:cNvSpPr/>
          <p:nvPr/>
        </p:nvSpPr>
        <p:spPr>
          <a:xfrm>
            <a:off x="6555242" y="3048723"/>
            <a:ext cx="2186671" cy="514663"/>
          </a:xfrm>
          <a:prstGeom prst="rect">
            <a:avLst/>
          </a:prstGeom>
          <a:gradFill flip="none" rotWithShape="1">
            <a:gsLst>
              <a:gs pos="0">
                <a:schemeClr val="accent5">
                  <a:lumMod val="60000"/>
                  <a:lumOff val="40000"/>
                </a:schemeClr>
              </a:gs>
              <a:gs pos="35000">
                <a:schemeClr val="accent5">
                  <a:tint val="37000"/>
                  <a:satMod val="300000"/>
                </a:schemeClr>
              </a:gs>
              <a:gs pos="100000">
                <a:schemeClr val="accent5">
                  <a:tint val="15000"/>
                  <a:satMod val="350000"/>
                </a:schemeClr>
              </a:gs>
            </a:gsLst>
            <a:lin ang="0" scaled="1"/>
            <a:tileRect/>
          </a:gradFill>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none" lIns="72000" tIns="41483" rIns="72000" bIns="41483" numCol="1" spcCol="0" rtlCol="0" fromWordArt="0" anchor="ctr" anchorCtr="0" forceAA="0" compatLnSpc="1">
            <a:prstTxWarp prst="textNoShape">
              <a:avLst/>
            </a:prstTxWarp>
            <a:spAutoFit/>
          </a:bodyPr>
          <a:lstStyle/>
          <a:p>
            <a:pPr marL="361950" indent="-361950"/>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３．</a:t>
            </a:r>
            <a:r>
              <a:rPr lang="ja-JP" altLang="en-US" sz="1400" b="1" spc="-16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生駒山系の豊かなみどりを</a:t>
            </a:r>
            <a:endParaRPr lang="en-US" altLang="ja-JP" sz="1400" b="1" spc="-16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361950"/>
            <a:r>
              <a:rPr lang="ja-JP" altLang="en-US" sz="1400" b="1" spc="-16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活かしたまちづくりの推進</a:t>
            </a:r>
            <a:endParaRPr lang="ja-JP" altLang="en-US" sz="1400" b="1" spc="-16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44" name="直線コネクタ 343"/>
          <p:cNvCxnSpPr>
            <a:stCxn id="290" idx="1"/>
          </p:cNvCxnSpPr>
          <p:nvPr/>
        </p:nvCxnSpPr>
        <p:spPr>
          <a:xfrm flipV="1">
            <a:off x="5130917" y="3330696"/>
            <a:ext cx="1356447" cy="117799"/>
          </a:xfrm>
          <a:prstGeom prst="line">
            <a:avLst/>
          </a:prstGeom>
          <a:ln w="9525">
            <a:solidFill>
              <a:schemeClr val="tx1"/>
            </a:solidFill>
          </a:ln>
          <a:effectLst>
            <a:glow rad="38100">
              <a:schemeClr val="bg1">
                <a:alpha val="80000"/>
              </a:schemeClr>
            </a:glow>
          </a:effectLst>
        </p:spPr>
        <p:style>
          <a:lnRef idx="1">
            <a:schemeClr val="accent1"/>
          </a:lnRef>
          <a:fillRef idx="0">
            <a:schemeClr val="accent1"/>
          </a:fillRef>
          <a:effectRef idx="0">
            <a:schemeClr val="accent1"/>
          </a:effectRef>
          <a:fontRef idx="minor">
            <a:schemeClr val="tx1"/>
          </a:fontRef>
        </p:style>
      </p:cxnSp>
      <p:cxnSp>
        <p:nvCxnSpPr>
          <p:cNvPr id="345" name="直線コネクタ 344"/>
          <p:cNvCxnSpPr>
            <a:stCxn id="359" idx="0"/>
            <a:endCxn id="342" idx="3"/>
          </p:cNvCxnSpPr>
          <p:nvPr/>
        </p:nvCxnSpPr>
        <p:spPr>
          <a:xfrm flipH="1" flipV="1">
            <a:off x="3206507" y="1648876"/>
            <a:ext cx="454854" cy="12639"/>
          </a:xfrm>
          <a:prstGeom prst="line">
            <a:avLst/>
          </a:prstGeom>
          <a:ln w="9525">
            <a:solidFill>
              <a:schemeClr val="tx1"/>
            </a:solidFill>
          </a:ln>
          <a:effectLst>
            <a:glow rad="38100">
              <a:schemeClr val="bg1">
                <a:alpha val="80000"/>
              </a:schemeClr>
            </a:glow>
          </a:effectLst>
        </p:spPr>
        <p:style>
          <a:lnRef idx="1">
            <a:schemeClr val="accent1"/>
          </a:lnRef>
          <a:fillRef idx="0">
            <a:schemeClr val="accent1"/>
          </a:fillRef>
          <a:effectRef idx="0">
            <a:schemeClr val="accent1"/>
          </a:effectRef>
          <a:fontRef idx="minor">
            <a:schemeClr val="tx1"/>
          </a:fontRef>
        </p:style>
      </p:cxnSp>
      <p:cxnSp>
        <p:nvCxnSpPr>
          <p:cNvPr id="346" name="直線コネクタ 345"/>
          <p:cNvCxnSpPr>
            <a:stCxn id="269" idx="2"/>
            <a:endCxn id="349" idx="2"/>
          </p:cNvCxnSpPr>
          <p:nvPr/>
        </p:nvCxnSpPr>
        <p:spPr>
          <a:xfrm>
            <a:off x="5456875" y="2312019"/>
            <a:ext cx="2196735" cy="392579"/>
          </a:xfrm>
          <a:prstGeom prst="line">
            <a:avLst/>
          </a:prstGeom>
          <a:ln w="9525">
            <a:solidFill>
              <a:schemeClr val="tx1"/>
            </a:solidFill>
          </a:ln>
          <a:effectLst>
            <a:glow rad="38100">
              <a:schemeClr val="bg1">
                <a:alpha val="80000"/>
              </a:schemeClr>
            </a:glow>
          </a:effectLst>
        </p:spPr>
        <p:style>
          <a:lnRef idx="1">
            <a:schemeClr val="accent1"/>
          </a:lnRef>
          <a:fillRef idx="0">
            <a:schemeClr val="accent1"/>
          </a:fillRef>
          <a:effectRef idx="0">
            <a:schemeClr val="accent1"/>
          </a:effectRef>
          <a:fontRef idx="minor">
            <a:schemeClr val="tx1"/>
          </a:fontRef>
        </p:style>
      </p:cxnSp>
      <p:cxnSp>
        <p:nvCxnSpPr>
          <p:cNvPr id="347" name="直線コネクタ 346"/>
          <p:cNvCxnSpPr>
            <a:stCxn id="357" idx="1"/>
            <a:endCxn id="308" idx="4"/>
          </p:cNvCxnSpPr>
          <p:nvPr/>
        </p:nvCxnSpPr>
        <p:spPr>
          <a:xfrm flipH="1" flipV="1">
            <a:off x="5285122" y="5098424"/>
            <a:ext cx="714967" cy="978350"/>
          </a:xfrm>
          <a:prstGeom prst="line">
            <a:avLst/>
          </a:prstGeom>
          <a:ln w="9525">
            <a:solidFill>
              <a:schemeClr val="tx1"/>
            </a:solidFill>
          </a:ln>
          <a:effectLst>
            <a:glow rad="38100">
              <a:schemeClr val="bg1">
                <a:alpha val="80000"/>
              </a:schemeClr>
            </a:glow>
          </a:effectLst>
        </p:spPr>
        <p:style>
          <a:lnRef idx="1">
            <a:schemeClr val="accent1"/>
          </a:lnRef>
          <a:fillRef idx="0">
            <a:schemeClr val="accent1"/>
          </a:fillRef>
          <a:effectRef idx="0">
            <a:schemeClr val="accent1"/>
          </a:effectRef>
          <a:fontRef idx="minor">
            <a:schemeClr val="tx1"/>
          </a:fontRef>
        </p:style>
      </p:cxnSp>
      <p:cxnSp>
        <p:nvCxnSpPr>
          <p:cNvPr id="348" name="直線コネクタ 347"/>
          <p:cNvCxnSpPr>
            <a:stCxn id="356" idx="3"/>
            <a:endCxn id="284" idx="1"/>
          </p:cNvCxnSpPr>
          <p:nvPr/>
        </p:nvCxnSpPr>
        <p:spPr>
          <a:xfrm>
            <a:off x="2603946" y="5064523"/>
            <a:ext cx="1107235" cy="607473"/>
          </a:xfrm>
          <a:prstGeom prst="line">
            <a:avLst/>
          </a:prstGeom>
          <a:ln w="9525">
            <a:solidFill>
              <a:schemeClr val="tx1"/>
            </a:solidFill>
          </a:ln>
          <a:effectLst>
            <a:glow rad="38100">
              <a:schemeClr val="bg1">
                <a:alpha val="80000"/>
              </a:schemeClr>
            </a:glow>
          </a:effectLst>
        </p:spPr>
        <p:style>
          <a:lnRef idx="1">
            <a:schemeClr val="accent1"/>
          </a:lnRef>
          <a:fillRef idx="0">
            <a:schemeClr val="accent1"/>
          </a:fillRef>
          <a:effectRef idx="0">
            <a:schemeClr val="accent1"/>
          </a:effectRef>
          <a:fontRef idx="minor">
            <a:schemeClr val="tx1"/>
          </a:fontRef>
        </p:style>
      </p:cxnSp>
      <p:sp>
        <p:nvSpPr>
          <p:cNvPr id="349" name="正方形/長方形 348"/>
          <p:cNvSpPr/>
          <p:nvPr/>
        </p:nvSpPr>
        <p:spPr>
          <a:xfrm>
            <a:off x="6465610" y="2189935"/>
            <a:ext cx="2376000" cy="514663"/>
          </a:xfrm>
          <a:prstGeom prst="rect">
            <a:avLst/>
          </a:prstGeom>
          <a:gradFill flip="none" rotWithShape="1">
            <a:gsLst>
              <a:gs pos="0">
                <a:schemeClr val="accent5">
                  <a:lumMod val="60000"/>
                  <a:lumOff val="40000"/>
                </a:schemeClr>
              </a:gs>
              <a:gs pos="35000">
                <a:schemeClr val="accent5">
                  <a:tint val="37000"/>
                  <a:satMod val="300000"/>
                </a:schemeClr>
              </a:gs>
              <a:gs pos="100000">
                <a:schemeClr val="accent5">
                  <a:tint val="15000"/>
                  <a:satMod val="350000"/>
                </a:schemeClr>
              </a:gs>
            </a:gsLst>
            <a:lin ang="0" scaled="1"/>
            <a:tileRect/>
          </a:gradFill>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72000" tIns="41483" rIns="72000" bIns="41483" numCol="1" spcCol="0" rtlCol="0" fromWordArt="0" anchor="t" anchorCtr="0" forceAA="0" compatLnSpc="1">
            <a:prstTxWarp prst="textNoShape">
              <a:avLst/>
            </a:prstTxWarp>
            <a:spAutoFit/>
          </a:bodyPr>
          <a:lstStyle/>
          <a:p>
            <a:pPr marL="361950" indent="-36195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２．</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淀</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川沿川</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の地域魅力</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を</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活かしたまちづくりの推進</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50" name="円/楕円 349"/>
          <p:cNvSpPr/>
          <p:nvPr/>
        </p:nvSpPr>
        <p:spPr>
          <a:xfrm rot="3762351">
            <a:off x="5769573" y="1686263"/>
            <a:ext cx="360000" cy="939739"/>
          </a:xfrm>
          <a:prstGeom prst="ellipse">
            <a:avLst/>
          </a:prstGeom>
          <a:noFill/>
          <a:ln w="12700">
            <a:solidFill>
              <a:schemeClr val="tx2"/>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52" name="円/楕円 351"/>
          <p:cNvSpPr/>
          <p:nvPr/>
        </p:nvSpPr>
        <p:spPr>
          <a:xfrm rot="20757550">
            <a:off x="4335458" y="5245373"/>
            <a:ext cx="933612" cy="853392"/>
          </a:xfrm>
          <a:prstGeom prst="ellipse">
            <a:avLst/>
          </a:prstGeom>
          <a:noFill/>
          <a:ln w="12700">
            <a:solidFill>
              <a:srgbClr val="00B05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53" name="円/楕円 352"/>
          <p:cNvSpPr/>
          <p:nvPr/>
        </p:nvSpPr>
        <p:spPr>
          <a:xfrm rot="1646491">
            <a:off x="2013304" y="6480162"/>
            <a:ext cx="1153786" cy="734962"/>
          </a:xfrm>
          <a:prstGeom prst="ellipse">
            <a:avLst/>
          </a:prstGeom>
          <a:noFill/>
          <a:ln w="12700">
            <a:solidFill>
              <a:schemeClr val="tx2"/>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54" name="円/楕円 353"/>
          <p:cNvSpPr/>
          <p:nvPr/>
        </p:nvSpPr>
        <p:spPr>
          <a:xfrm rot="19934774">
            <a:off x="4751463" y="5850758"/>
            <a:ext cx="633997" cy="938549"/>
          </a:xfrm>
          <a:prstGeom prst="ellipse">
            <a:avLst/>
          </a:prstGeom>
          <a:noFill/>
          <a:ln w="12700">
            <a:solidFill>
              <a:schemeClr val="tx2"/>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55" name="円/楕円 354"/>
          <p:cNvSpPr/>
          <p:nvPr/>
        </p:nvSpPr>
        <p:spPr>
          <a:xfrm rot="21212403">
            <a:off x="4220740" y="6012368"/>
            <a:ext cx="408168" cy="1707537"/>
          </a:xfrm>
          <a:prstGeom prst="ellipse">
            <a:avLst/>
          </a:prstGeom>
          <a:noFill/>
          <a:ln w="12700">
            <a:solidFill>
              <a:schemeClr val="tx2"/>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56" name="正方形/長方形 355"/>
          <p:cNvSpPr/>
          <p:nvPr/>
        </p:nvSpPr>
        <p:spPr>
          <a:xfrm>
            <a:off x="265632" y="4807191"/>
            <a:ext cx="2338314" cy="514663"/>
          </a:xfrm>
          <a:prstGeom prst="rect">
            <a:avLst/>
          </a:prstGeom>
          <a:gradFill flip="none" rotWithShape="1">
            <a:gsLst>
              <a:gs pos="0">
                <a:schemeClr val="accent5">
                  <a:lumMod val="60000"/>
                  <a:lumOff val="40000"/>
                </a:schemeClr>
              </a:gs>
              <a:gs pos="35000">
                <a:schemeClr val="accent5">
                  <a:tint val="37000"/>
                  <a:satMod val="300000"/>
                </a:schemeClr>
              </a:gs>
              <a:gs pos="100000">
                <a:schemeClr val="accent5">
                  <a:tint val="15000"/>
                  <a:satMod val="350000"/>
                </a:schemeClr>
              </a:gs>
            </a:gsLst>
            <a:lin ang="0" scaled="1"/>
            <a:tileRect/>
          </a:gradFill>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none" lIns="72000" tIns="41483" rIns="72000" bIns="41483" numCol="1" spcCol="0" rtlCol="0" fromWordArt="0" anchor="ctr" anchorCtr="0" forceAA="0" compatLnSpc="1">
            <a:prstTxWarp prst="textNoShape">
              <a:avLst/>
            </a:prstTxWarp>
            <a:spAutoFit/>
          </a:bodyPr>
          <a:lstStyle/>
          <a:p>
            <a:pPr marL="266700" indent="-2667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５．</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広域サイクルルートを</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266700" indent="-2667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活用したまちづくりの推進</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57" name="正方形/長方形 356"/>
          <p:cNvSpPr/>
          <p:nvPr/>
        </p:nvSpPr>
        <p:spPr>
          <a:xfrm>
            <a:off x="6000089" y="5819442"/>
            <a:ext cx="2969897" cy="514663"/>
          </a:xfrm>
          <a:prstGeom prst="rect">
            <a:avLst/>
          </a:prstGeom>
          <a:gradFill flip="none" rotWithShape="1">
            <a:gsLst>
              <a:gs pos="0">
                <a:schemeClr val="accent5">
                  <a:lumMod val="60000"/>
                  <a:lumOff val="40000"/>
                </a:schemeClr>
              </a:gs>
              <a:gs pos="35000">
                <a:schemeClr val="accent5">
                  <a:tint val="37000"/>
                  <a:satMod val="300000"/>
                </a:schemeClr>
              </a:gs>
              <a:gs pos="100000">
                <a:schemeClr val="accent5">
                  <a:tint val="15000"/>
                  <a:satMod val="350000"/>
                </a:schemeClr>
              </a:gs>
            </a:gsLst>
            <a:lin ang="0" scaled="1"/>
            <a:tileRect/>
          </a:gradFill>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none" lIns="72000" tIns="41483" rIns="72000" bIns="41483" numCol="1" spcCol="0" rtlCol="0" fromWordArt="0" anchor="ctr" anchorCtr="0" forceAA="0" compatLnSpc="1">
            <a:prstTxWarp prst="textNoShape">
              <a:avLst/>
            </a:prstTxWarp>
            <a:spAutoFit/>
          </a:bodyPr>
          <a:lstStyle/>
          <a:p>
            <a:pPr marL="361950" indent="-36195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４．</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竹内街道沿道の日本遺産認定を</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361950" indent="-36195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契機としたまちづくりの推進</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58" name="円/楕円 357"/>
          <p:cNvSpPr/>
          <p:nvPr/>
        </p:nvSpPr>
        <p:spPr>
          <a:xfrm rot="19355561">
            <a:off x="5199525" y="5741839"/>
            <a:ext cx="630829" cy="739985"/>
          </a:xfrm>
          <a:prstGeom prst="ellipse">
            <a:avLst/>
          </a:prstGeom>
          <a:noFill/>
          <a:ln w="12700">
            <a:solidFill>
              <a:schemeClr val="tx2"/>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pic>
        <p:nvPicPr>
          <p:cNvPr id="359" name="Picture 9" descr="D:\ishiguroA\Desktop\yamanobori_woman.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427361" y="1661515"/>
            <a:ext cx="468000" cy="413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94777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円/楕円 4"/>
          <p:cNvSpPr/>
          <p:nvPr/>
        </p:nvSpPr>
        <p:spPr>
          <a:xfrm>
            <a:off x="6980345" y="2420259"/>
            <a:ext cx="3249052" cy="924146"/>
          </a:xfrm>
          <a:prstGeom prst="ellipse">
            <a:avLst/>
          </a:prstGeom>
          <a:solidFill>
            <a:schemeClr val="accent6">
              <a:lumMod val="60000"/>
              <a:lumOff val="40000"/>
              <a:alpha val="80000"/>
            </a:schemeClr>
          </a:solidFill>
          <a:ln w="6350" cap="rnd">
            <a:solidFill>
              <a:schemeClr val="tx1"/>
            </a:solidFill>
            <a:prstDash val="sysDash"/>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lIns="84427" tIns="42213" rIns="84427" bIns="42213" rtlCol="0" anchor="ctr"/>
          <a:lstStyle/>
          <a:p>
            <a:pPr algn="ctr"/>
            <a:endParaRPr lang="ja-JP" altLang="en-US">
              <a:solidFill>
                <a:prstClr val="white"/>
              </a:solidFill>
            </a:endParaRPr>
          </a:p>
        </p:txBody>
      </p:sp>
      <p:sp>
        <p:nvSpPr>
          <p:cNvPr id="6" name="円/楕円 5"/>
          <p:cNvSpPr/>
          <p:nvPr/>
        </p:nvSpPr>
        <p:spPr>
          <a:xfrm>
            <a:off x="1927754" y="4948055"/>
            <a:ext cx="3472891" cy="929755"/>
          </a:xfrm>
          <a:prstGeom prst="ellipse">
            <a:avLst/>
          </a:prstGeom>
          <a:solidFill>
            <a:schemeClr val="accent6">
              <a:lumMod val="60000"/>
              <a:lumOff val="40000"/>
              <a:alpha val="80000"/>
            </a:schemeClr>
          </a:solidFill>
          <a:ln w="6350" cap="rnd">
            <a:solidFill>
              <a:schemeClr val="tx1"/>
            </a:solidFill>
            <a:prstDash val="sysDash"/>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lIns="84427" tIns="42213" rIns="84427" bIns="42213" rtlCol="0" anchor="ctr"/>
          <a:lstStyle/>
          <a:p>
            <a:pPr algn="ctr"/>
            <a:endParaRPr lang="ja-JP" altLang="en-US">
              <a:solidFill>
                <a:prstClr val="white"/>
              </a:solidFill>
            </a:endParaRPr>
          </a:p>
        </p:txBody>
      </p:sp>
      <p:sp>
        <p:nvSpPr>
          <p:cNvPr id="7" name="円/楕円 6"/>
          <p:cNvSpPr/>
          <p:nvPr/>
        </p:nvSpPr>
        <p:spPr>
          <a:xfrm>
            <a:off x="2841588" y="3417629"/>
            <a:ext cx="4670686" cy="972444"/>
          </a:xfrm>
          <a:prstGeom prst="ellipse">
            <a:avLst/>
          </a:prstGeom>
          <a:solidFill>
            <a:schemeClr val="accent6">
              <a:lumMod val="60000"/>
              <a:lumOff val="40000"/>
              <a:alpha val="80000"/>
            </a:schemeClr>
          </a:solidFill>
          <a:ln w="6350" cap="rnd">
            <a:solidFill>
              <a:schemeClr val="tx1"/>
            </a:solidFill>
            <a:prstDash val="sysDash"/>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lIns="84427" tIns="42213" rIns="84427" bIns="42213" rtlCol="0" anchor="ctr"/>
          <a:lstStyle/>
          <a:p>
            <a:pPr algn="ctr"/>
            <a:endParaRPr lang="ja-JP" altLang="en-US">
              <a:solidFill>
                <a:prstClr val="white"/>
              </a:solidFill>
            </a:endParaRPr>
          </a:p>
        </p:txBody>
      </p:sp>
      <p:sp>
        <p:nvSpPr>
          <p:cNvPr id="8" name="フリーフォーム 7"/>
          <p:cNvSpPr/>
          <p:nvPr/>
        </p:nvSpPr>
        <p:spPr>
          <a:xfrm>
            <a:off x="-1620688" y="2501614"/>
            <a:ext cx="11193268" cy="4257587"/>
          </a:xfrm>
          <a:custGeom>
            <a:avLst/>
            <a:gdLst>
              <a:gd name="connsiteX0" fmla="*/ 12627428 w 12627428"/>
              <a:gd name="connsiteY0" fmla="*/ 0 h 5979885"/>
              <a:gd name="connsiteX1" fmla="*/ 6444342 w 12627428"/>
              <a:gd name="connsiteY1" fmla="*/ 1378857 h 5979885"/>
              <a:gd name="connsiteX2" fmla="*/ 8461828 w 12627428"/>
              <a:gd name="connsiteY2" fmla="*/ 2002971 h 5979885"/>
              <a:gd name="connsiteX3" fmla="*/ 2844800 w 12627428"/>
              <a:gd name="connsiteY3" fmla="*/ 3788228 h 5979885"/>
              <a:gd name="connsiteX4" fmla="*/ 0 w 12627428"/>
              <a:gd name="connsiteY4" fmla="*/ 3077028 h 5979885"/>
              <a:gd name="connsiteX5" fmla="*/ 14514 w 12627428"/>
              <a:gd name="connsiteY5" fmla="*/ 5965371 h 5979885"/>
              <a:gd name="connsiteX6" fmla="*/ 5370285 w 12627428"/>
              <a:gd name="connsiteY6" fmla="*/ 5979885 h 5979885"/>
              <a:gd name="connsiteX7" fmla="*/ 3860800 w 12627428"/>
              <a:gd name="connsiteY7" fmla="*/ 4905828 h 5979885"/>
              <a:gd name="connsiteX8" fmla="*/ 9506857 w 12627428"/>
              <a:gd name="connsiteY8" fmla="*/ 2002971 h 5979885"/>
              <a:gd name="connsiteX9" fmla="*/ 7460342 w 12627428"/>
              <a:gd name="connsiteY9" fmla="*/ 1407885 h 5979885"/>
              <a:gd name="connsiteX10" fmla="*/ 12627428 w 12627428"/>
              <a:gd name="connsiteY10" fmla="*/ 0 h 5979885"/>
              <a:gd name="connsiteX0" fmla="*/ 12627428 w 12631787"/>
              <a:gd name="connsiteY0" fmla="*/ 0 h 5979885"/>
              <a:gd name="connsiteX1" fmla="*/ 6444342 w 12631787"/>
              <a:gd name="connsiteY1" fmla="*/ 1378857 h 5979885"/>
              <a:gd name="connsiteX2" fmla="*/ 8461828 w 12631787"/>
              <a:gd name="connsiteY2" fmla="*/ 2002971 h 5979885"/>
              <a:gd name="connsiteX3" fmla="*/ 2844800 w 12631787"/>
              <a:gd name="connsiteY3" fmla="*/ 3788228 h 5979885"/>
              <a:gd name="connsiteX4" fmla="*/ 0 w 12631787"/>
              <a:gd name="connsiteY4" fmla="*/ 3077028 h 5979885"/>
              <a:gd name="connsiteX5" fmla="*/ 14514 w 12631787"/>
              <a:gd name="connsiteY5" fmla="*/ 5965371 h 5979885"/>
              <a:gd name="connsiteX6" fmla="*/ 5370285 w 12631787"/>
              <a:gd name="connsiteY6" fmla="*/ 5979885 h 5979885"/>
              <a:gd name="connsiteX7" fmla="*/ 3860800 w 12631787"/>
              <a:gd name="connsiteY7" fmla="*/ 4905828 h 5979885"/>
              <a:gd name="connsiteX8" fmla="*/ 9506857 w 12631787"/>
              <a:gd name="connsiteY8" fmla="*/ 2002971 h 5979885"/>
              <a:gd name="connsiteX9" fmla="*/ 7460342 w 12631787"/>
              <a:gd name="connsiteY9" fmla="*/ 1407885 h 5979885"/>
              <a:gd name="connsiteX10" fmla="*/ 12627428 w 12631787"/>
              <a:gd name="connsiteY10" fmla="*/ 0 h 5979885"/>
              <a:gd name="connsiteX0" fmla="*/ 12627428 w 12631787"/>
              <a:gd name="connsiteY0" fmla="*/ 16 h 5979901"/>
              <a:gd name="connsiteX1" fmla="*/ 6444342 w 12631787"/>
              <a:gd name="connsiteY1" fmla="*/ 1378873 h 5979901"/>
              <a:gd name="connsiteX2" fmla="*/ 8461828 w 12631787"/>
              <a:gd name="connsiteY2" fmla="*/ 2002987 h 5979901"/>
              <a:gd name="connsiteX3" fmla="*/ 2844800 w 12631787"/>
              <a:gd name="connsiteY3" fmla="*/ 3788244 h 5979901"/>
              <a:gd name="connsiteX4" fmla="*/ 0 w 12631787"/>
              <a:gd name="connsiteY4" fmla="*/ 3077044 h 5979901"/>
              <a:gd name="connsiteX5" fmla="*/ 14514 w 12631787"/>
              <a:gd name="connsiteY5" fmla="*/ 5965387 h 5979901"/>
              <a:gd name="connsiteX6" fmla="*/ 5370285 w 12631787"/>
              <a:gd name="connsiteY6" fmla="*/ 5979901 h 5979901"/>
              <a:gd name="connsiteX7" fmla="*/ 3860800 w 12631787"/>
              <a:gd name="connsiteY7" fmla="*/ 4905844 h 5979901"/>
              <a:gd name="connsiteX8" fmla="*/ 9506857 w 12631787"/>
              <a:gd name="connsiteY8" fmla="*/ 2002987 h 5979901"/>
              <a:gd name="connsiteX9" fmla="*/ 7460342 w 12631787"/>
              <a:gd name="connsiteY9" fmla="*/ 1407901 h 5979901"/>
              <a:gd name="connsiteX10" fmla="*/ 12627428 w 12631787"/>
              <a:gd name="connsiteY10" fmla="*/ 16 h 5979901"/>
              <a:gd name="connsiteX0" fmla="*/ 12627428 w 12631787"/>
              <a:gd name="connsiteY0" fmla="*/ 16 h 5979901"/>
              <a:gd name="connsiteX1" fmla="*/ 6444342 w 12631787"/>
              <a:gd name="connsiteY1" fmla="*/ 1378873 h 5979901"/>
              <a:gd name="connsiteX2" fmla="*/ 8461828 w 12631787"/>
              <a:gd name="connsiteY2" fmla="*/ 2002987 h 5979901"/>
              <a:gd name="connsiteX3" fmla="*/ 2844800 w 12631787"/>
              <a:gd name="connsiteY3" fmla="*/ 3788244 h 5979901"/>
              <a:gd name="connsiteX4" fmla="*/ 0 w 12631787"/>
              <a:gd name="connsiteY4" fmla="*/ 3077044 h 5979901"/>
              <a:gd name="connsiteX5" fmla="*/ 14514 w 12631787"/>
              <a:gd name="connsiteY5" fmla="*/ 5965387 h 5979901"/>
              <a:gd name="connsiteX6" fmla="*/ 5370285 w 12631787"/>
              <a:gd name="connsiteY6" fmla="*/ 5979901 h 5979901"/>
              <a:gd name="connsiteX7" fmla="*/ 3860800 w 12631787"/>
              <a:gd name="connsiteY7" fmla="*/ 4905844 h 5979901"/>
              <a:gd name="connsiteX8" fmla="*/ 9506857 w 12631787"/>
              <a:gd name="connsiteY8" fmla="*/ 2002987 h 5979901"/>
              <a:gd name="connsiteX9" fmla="*/ 7460342 w 12631787"/>
              <a:gd name="connsiteY9" fmla="*/ 1407901 h 5979901"/>
              <a:gd name="connsiteX10" fmla="*/ 12627428 w 12631787"/>
              <a:gd name="connsiteY10" fmla="*/ 16 h 5979901"/>
              <a:gd name="connsiteX0" fmla="*/ 12627428 w 12631787"/>
              <a:gd name="connsiteY0" fmla="*/ 16 h 5979901"/>
              <a:gd name="connsiteX1" fmla="*/ 6444342 w 12631787"/>
              <a:gd name="connsiteY1" fmla="*/ 1378873 h 5979901"/>
              <a:gd name="connsiteX2" fmla="*/ 8461828 w 12631787"/>
              <a:gd name="connsiteY2" fmla="*/ 2002987 h 5979901"/>
              <a:gd name="connsiteX3" fmla="*/ 2844800 w 12631787"/>
              <a:gd name="connsiteY3" fmla="*/ 3788244 h 5979901"/>
              <a:gd name="connsiteX4" fmla="*/ 0 w 12631787"/>
              <a:gd name="connsiteY4" fmla="*/ 3077044 h 5979901"/>
              <a:gd name="connsiteX5" fmla="*/ 14514 w 12631787"/>
              <a:gd name="connsiteY5" fmla="*/ 5965387 h 5979901"/>
              <a:gd name="connsiteX6" fmla="*/ 5370285 w 12631787"/>
              <a:gd name="connsiteY6" fmla="*/ 5979901 h 5979901"/>
              <a:gd name="connsiteX7" fmla="*/ 3860800 w 12631787"/>
              <a:gd name="connsiteY7" fmla="*/ 4905844 h 5979901"/>
              <a:gd name="connsiteX8" fmla="*/ 9506857 w 12631787"/>
              <a:gd name="connsiteY8" fmla="*/ 2002987 h 5979901"/>
              <a:gd name="connsiteX9" fmla="*/ 7460342 w 12631787"/>
              <a:gd name="connsiteY9" fmla="*/ 1407901 h 5979901"/>
              <a:gd name="connsiteX10" fmla="*/ 12627428 w 12631787"/>
              <a:gd name="connsiteY10" fmla="*/ 16 h 5979901"/>
              <a:gd name="connsiteX0" fmla="*/ 12627428 w 12631787"/>
              <a:gd name="connsiteY0" fmla="*/ 16 h 5979901"/>
              <a:gd name="connsiteX1" fmla="*/ 6444342 w 12631787"/>
              <a:gd name="connsiteY1" fmla="*/ 1378873 h 5979901"/>
              <a:gd name="connsiteX2" fmla="*/ 8461828 w 12631787"/>
              <a:gd name="connsiteY2" fmla="*/ 2002987 h 5979901"/>
              <a:gd name="connsiteX3" fmla="*/ 2844800 w 12631787"/>
              <a:gd name="connsiteY3" fmla="*/ 3788244 h 5979901"/>
              <a:gd name="connsiteX4" fmla="*/ 0 w 12631787"/>
              <a:gd name="connsiteY4" fmla="*/ 3077044 h 5979901"/>
              <a:gd name="connsiteX5" fmla="*/ 14514 w 12631787"/>
              <a:gd name="connsiteY5" fmla="*/ 5965387 h 5979901"/>
              <a:gd name="connsiteX6" fmla="*/ 5370285 w 12631787"/>
              <a:gd name="connsiteY6" fmla="*/ 5979901 h 5979901"/>
              <a:gd name="connsiteX7" fmla="*/ 3860800 w 12631787"/>
              <a:gd name="connsiteY7" fmla="*/ 4905844 h 5979901"/>
              <a:gd name="connsiteX8" fmla="*/ 9506857 w 12631787"/>
              <a:gd name="connsiteY8" fmla="*/ 2002987 h 5979901"/>
              <a:gd name="connsiteX9" fmla="*/ 7460342 w 12631787"/>
              <a:gd name="connsiteY9" fmla="*/ 1407901 h 5979901"/>
              <a:gd name="connsiteX10" fmla="*/ 12627428 w 12631787"/>
              <a:gd name="connsiteY10" fmla="*/ 16 h 5979901"/>
              <a:gd name="connsiteX0" fmla="*/ 12627428 w 12631787"/>
              <a:gd name="connsiteY0" fmla="*/ 16 h 5979901"/>
              <a:gd name="connsiteX1" fmla="*/ 6444342 w 12631787"/>
              <a:gd name="connsiteY1" fmla="*/ 1378873 h 5979901"/>
              <a:gd name="connsiteX2" fmla="*/ 8461828 w 12631787"/>
              <a:gd name="connsiteY2" fmla="*/ 2002987 h 5979901"/>
              <a:gd name="connsiteX3" fmla="*/ 2844800 w 12631787"/>
              <a:gd name="connsiteY3" fmla="*/ 3788244 h 5979901"/>
              <a:gd name="connsiteX4" fmla="*/ 0 w 12631787"/>
              <a:gd name="connsiteY4" fmla="*/ 3077044 h 5979901"/>
              <a:gd name="connsiteX5" fmla="*/ 14514 w 12631787"/>
              <a:gd name="connsiteY5" fmla="*/ 5965387 h 5979901"/>
              <a:gd name="connsiteX6" fmla="*/ 5370285 w 12631787"/>
              <a:gd name="connsiteY6" fmla="*/ 5979901 h 5979901"/>
              <a:gd name="connsiteX7" fmla="*/ 3860800 w 12631787"/>
              <a:gd name="connsiteY7" fmla="*/ 4905844 h 5979901"/>
              <a:gd name="connsiteX8" fmla="*/ 9506857 w 12631787"/>
              <a:gd name="connsiteY8" fmla="*/ 2002987 h 5979901"/>
              <a:gd name="connsiteX9" fmla="*/ 7460342 w 12631787"/>
              <a:gd name="connsiteY9" fmla="*/ 1407901 h 5979901"/>
              <a:gd name="connsiteX10" fmla="*/ 12627428 w 12631787"/>
              <a:gd name="connsiteY10" fmla="*/ 16 h 5979901"/>
              <a:gd name="connsiteX0" fmla="*/ 12627428 w 12632385"/>
              <a:gd name="connsiteY0" fmla="*/ 16 h 5979901"/>
              <a:gd name="connsiteX1" fmla="*/ 6444342 w 12632385"/>
              <a:gd name="connsiteY1" fmla="*/ 1378873 h 5979901"/>
              <a:gd name="connsiteX2" fmla="*/ 8461828 w 12632385"/>
              <a:gd name="connsiteY2" fmla="*/ 2002987 h 5979901"/>
              <a:gd name="connsiteX3" fmla="*/ 2844800 w 12632385"/>
              <a:gd name="connsiteY3" fmla="*/ 3788244 h 5979901"/>
              <a:gd name="connsiteX4" fmla="*/ 0 w 12632385"/>
              <a:gd name="connsiteY4" fmla="*/ 3077044 h 5979901"/>
              <a:gd name="connsiteX5" fmla="*/ 14514 w 12632385"/>
              <a:gd name="connsiteY5" fmla="*/ 5965387 h 5979901"/>
              <a:gd name="connsiteX6" fmla="*/ 5370285 w 12632385"/>
              <a:gd name="connsiteY6" fmla="*/ 5979901 h 5979901"/>
              <a:gd name="connsiteX7" fmla="*/ 3860800 w 12632385"/>
              <a:gd name="connsiteY7" fmla="*/ 4905844 h 5979901"/>
              <a:gd name="connsiteX8" fmla="*/ 9506857 w 12632385"/>
              <a:gd name="connsiteY8" fmla="*/ 2002987 h 5979901"/>
              <a:gd name="connsiteX9" fmla="*/ 8055428 w 12632385"/>
              <a:gd name="connsiteY9" fmla="*/ 1175920 h 5979901"/>
              <a:gd name="connsiteX10" fmla="*/ 12627428 w 12632385"/>
              <a:gd name="connsiteY10" fmla="*/ 16 h 5979901"/>
              <a:gd name="connsiteX0" fmla="*/ 12627428 w 12632385"/>
              <a:gd name="connsiteY0" fmla="*/ 16 h 5979901"/>
              <a:gd name="connsiteX1" fmla="*/ 6444342 w 12632385"/>
              <a:gd name="connsiteY1" fmla="*/ 1378873 h 5979901"/>
              <a:gd name="connsiteX2" fmla="*/ 8461828 w 12632385"/>
              <a:gd name="connsiteY2" fmla="*/ 2002987 h 5979901"/>
              <a:gd name="connsiteX3" fmla="*/ 2844800 w 12632385"/>
              <a:gd name="connsiteY3" fmla="*/ 3788244 h 5979901"/>
              <a:gd name="connsiteX4" fmla="*/ 0 w 12632385"/>
              <a:gd name="connsiteY4" fmla="*/ 3077044 h 5979901"/>
              <a:gd name="connsiteX5" fmla="*/ 14514 w 12632385"/>
              <a:gd name="connsiteY5" fmla="*/ 5965387 h 5979901"/>
              <a:gd name="connsiteX6" fmla="*/ 5370285 w 12632385"/>
              <a:gd name="connsiteY6" fmla="*/ 5979901 h 5979901"/>
              <a:gd name="connsiteX7" fmla="*/ 3860800 w 12632385"/>
              <a:gd name="connsiteY7" fmla="*/ 4905844 h 5979901"/>
              <a:gd name="connsiteX8" fmla="*/ 9506857 w 12632385"/>
              <a:gd name="connsiteY8" fmla="*/ 2002987 h 5979901"/>
              <a:gd name="connsiteX9" fmla="*/ 8055428 w 12632385"/>
              <a:gd name="connsiteY9" fmla="*/ 1175920 h 5979901"/>
              <a:gd name="connsiteX10" fmla="*/ 12627428 w 12632385"/>
              <a:gd name="connsiteY10" fmla="*/ 16 h 5979901"/>
              <a:gd name="connsiteX0" fmla="*/ 12627428 w 12632385"/>
              <a:gd name="connsiteY0" fmla="*/ 16 h 5979901"/>
              <a:gd name="connsiteX1" fmla="*/ 6444342 w 12632385"/>
              <a:gd name="connsiteY1" fmla="*/ 1378873 h 5979901"/>
              <a:gd name="connsiteX2" fmla="*/ 8461828 w 12632385"/>
              <a:gd name="connsiteY2" fmla="*/ 2002987 h 5979901"/>
              <a:gd name="connsiteX3" fmla="*/ 2844800 w 12632385"/>
              <a:gd name="connsiteY3" fmla="*/ 3788244 h 5979901"/>
              <a:gd name="connsiteX4" fmla="*/ 0 w 12632385"/>
              <a:gd name="connsiteY4" fmla="*/ 3077044 h 5979901"/>
              <a:gd name="connsiteX5" fmla="*/ 14514 w 12632385"/>
              <a:gd name="connsiteY5" fmla="*/ 5965387 h 5979901"/>
              <a:gd name="connsiteX6" fmla="*/ 5370285 w 12632385"/>
              <a:gd name="connsiteY6" fmla="*/ 5979901 h 5979901"/>
              <a:gd name="connsiteX7" fmla="*/ 3860800 w 12632385"/>
              <a:gd name="connsiteY7" fmla="*/ 4905844 h 5979901"/>
              <a:gd name="connsiteX8" fmla="*/ 9506857 w 12632385"/>
              <a:gd name="connsiteY8" fmla="*/ 2002987 h 5979901"/>
              <a:gd name="connsiteX9" fmla="*/ 8055428 w 12632385"/>
              <a:gd name="connsiteY9" fmla="*/ 1175920 h 5979901"/>
              <a:gd name="connsiteX10" fmla="*/ 12627428 w 12632385"/>
              <a:gd name="connsiteY10" fmla="*/ 16 h 5979901"/>
              <a:gd name="connsiteX0" fmla="*/ 12627428 w 12632385"/>
              <a:gd name="connsiteY0" fmla="*/ 17 h 5979902"/>
              <a:gd name="connsiteX1" fmla="*/ 6923313 w 12632385"/>
              <a:gd name="connsiteY1" fmla="*/ 1286082 h 5979902"/>
              <a:gd name="connsiteX2" fmla="*/ 8461828 w 12632385"/>
              <a:gd name="connsiteY2" fmla="*/ 2002988 h 5979902"/>
              <a:gd name="connsiteX3" fmla="*/ 2844800 w 12632385"/>
              <a:gd name="connsiteY3" fmla="*/ 3788245 h 5979902"/>
              <a:gd name="connsiteX4" fmla="*/ 0 w 12632385"/>
              <a:gd name="connsiteY4" fmla="*/ 3077045 h 5979902"/>
              <a:gd name="connsiteX5" fmla="*/ 14514 w 12632385"/>
              <a:gd name="connsiteY5" fmla="*/ 5965388 h 5979902"/>
              <a:gd name="connsiteX6" fmla="*/ 5370285 w 12632385"/>
              <a:gd name="connsiteY6" fmla="*/ 5979902 h 5979902"/>
              <a:gd name="connsiteX7" fmla="*/ 3860800 w 12632385"/>
              <a:gd name="connsiteY7" fmla="*/ 4905845 h 5979902"/>
              <a:gd name="connsiteX8" fmla="*/ 9506857 w 12632385"/>
              <a:gd name="connsiteY8" fmla="*/ 2002988 h 5979902"/>
              <a:gd name="connsiteX9" fmla="*/ 8055428 w 12632385"/>
              <a:gd name="connsiteY9" fmla="*/ 1175921 h 5979902"/>
              <a:gd name="connsiteX10" fmla="*/ 12627428 w 12632385"/>
              <a:gd name="connsiteY10" fmla="*/ 17 h 5979902"/>
              <a:gd name="connsiteX0" fmla="*/ 12627428 w 12632385"/>
              <a:gd name="connsiteY0" fmla="*/ 17 h 5979902"/>
              <a:gd name="connsiteX1" fmla="*/ 6923313 w 12632385"/>
              <a:gd name="connsiteY1" fmla="*/ 1286082 h 5979902"/>
              <a:gd name="connsiteX2" fmla="*/ 8461828 w 12632385"/>
              <a:gd name="connsiteY2" fmla="*/ 2002988 h 5979902"/>
              <a:gd name="connsiteX3" fmla="*/ 2844800 w 12632385"/>
              <a:gd name="connsiteY3" fmla="*/ 3788245 h 5979902"/>
              <a:gd name="connsiteX4" fmla="*/ 0 w 12632385"/>
              <a:gd name="connsiteY4" fmla="*/ 3077045 h 5979902"/>
              <a:gd name="connsiteX5" fmla="*/ 14514 w 12632385"/>
              <a:gd name="connsiteY5" fmla="*/ 5965388 h 5979902"/>
              <a:gd name="connsiteX6" fmla="*/ 5370285 w 12632385"/>
              <a:gd name="connsiteY6" fmla="*/ 5979902 h 5979902"/>
              <a:gd name="connsiteX7" fmla="*/ 3860800 w 12632385"/>
              <a:gd name="connsiteY7" fmla="*/ 4905845 h 5979902"/>
              <a:gd name="connsiteX8" fmla="*/ 9506857 w 12632385"/>
              <a:gd name="connsiteY8" fmla="*/ 2002988 h 5979902"/>
              <a:gd name="connsiteX9" fmla="*/ 8055428 w 12632385"/>
              <a:gd name="connsiteY9" fmla="*/ 1175921 h 5979902"/>
              <a:gd name="connsiteX10" fmla="*/ 12627428 w 12632385"/>
              <a:gd name="connsiteY10" fmla="*/ 17 h 5979902"/>
              <a:gd name="connsiteX0" fmla="*/ 12627428 w 12632369"/>
              <a:gd name="connsiteY0" fmla="*/ 17 h 5979902"/>
              <a:gd name="connsiteX1" fmla="*/ 6923313 w 12632369"/>
              <a:gd name="connsiteY1" fmla="*/ 1286082 h 5979902"/>
              <a:gd name="connsiteX2" fmla="*/ 8461828 w 12632369"/>
              <a:gd name="connsiteY2" fmla="*/ 2002988 h 5979902"/>
              <a:gd name="connsiteX3" fmla="*/ 2844800 w 12632369"/>
              <a:gd name="connsiteY3" fmla="*/ 3788245 h 5979902"/>
              <a:gd name="connsiteX4" fmla="*/ 0 w 12632369"/>
              <a:gd name="connsiteY4" fmla="*/ 3077045 h 5979902"/>
              <a:gd name="connsiteX5" fmla="*/ 14514 w 12632369"/>
              <a:gd name="connsiteY5" fmla="*/ 5965388 h 5979902"/>
              <a:gd name="connsiteX6" fmla="*/ 5370285 w 12632369"/>
              <a:gd name="connsiteY6" fmla="*/ 5979902 h 5979902"/>
              <a:gd name="connsiteX7" fmla="*/ 3860800 w 12632369"/>
              <a:gd name="connsiteY7" fmla="*/ 4905845 h 5979902"/>
              <a:gd name="connsiteX8" fmla="*/ 9593943 w 12632369"/>
              <a:gd name="connsiteY8" fmla="*/ 1848335 h 5979902"/>
              <a:gd name="connsiteX9" fmla="*/ 8055428 w 12632369"/>
              <a:gd name="connsiteY9" fmla="*/ 1175921 h 5979902"/>
              <a:gd name="connsiteX10" fmla="*/ 12627428 w 12632369"/>
              <a:gd name="connsiteY10" fmla="*/ 17 h 5979902"/>
              <a:gd name="connsiteX0" fmla="*/ 12627428 w 12632062"/>
              <a:gd name="connsiteY0" fmla="*/ 17 h 5979902"/>
              <a:gd name="connsiteX1" fmla="*/ 6923313 w 12632062"/>
              <a:gd name="connsiteY1" fmla="*/ 1286082 h 5979902"/>
              <a:gd name="connsiteX2" fmla="*/ 8461828 w 12632062"/>
              <a:gd name="connsiteY2" fmla="*/ 2002988 h 5979902"/>
              <a:gd name="connsiteX3" fmla="*/ 2844800 w 12632062"/>
              <a:gd name="connsiteY3" fmla="*/ 3788245 h 5979902"/>
              <a:gd name="connsiteX4" fmla="*/ 0 w 12632062"/>
              <a:gd name="connsiteY4" fmla="*/ 3077045 h 5979902"/>
              <a:gd name="connsiteX5" fmla="*/ 14514 w 12632062"/>
              <a:gd name="connsiteY5" fmla="*/ 5965388 h 5979902"/>
              <a:gd name="connsiteX6" fmla="*/ 5370285 w 12632062"/>
              <a:gd name="connsiteY6" fmla="*/ 5979902 h 5979902"/>
              <a:gd name="connsiteX7" fmla="*/ 3860800 w 12632062"/>
              <a:gd name="connsiteY7" fmla="*/ 4905845 h 5979902"/>
              <a:gd name="connsiteX8" fmla="*/ 9593943 w 12632062"/>
              <a:gd name="connsiteY8" fmla="*/ 1848335 h 5979902"/>
              <a:gd name="connsiteX9" fmla="*/ 8055428 w 12632062"/>
              <a:gd name="connsiteY9" fmla="*/ 1175921 h 5979902"/>
              <a:gd name="connsiteX10" fmla="*/ 12627428 w 12632062"/>
              <a:gd name="connsiteY10" fmla="*/ 17 h 5979902"/>
              <a:gd name="connsiteX0" fmla="*/ 12627428 w 12631921"/>
              <a:gd name="connsiteY0" fmla="*/ 17 h 5979902"/>
              <a:gd name="connsiteX1" fmla="*/ 6923313 w 12631921"/>
              <a:gd name="connsiteY1" fmla="*/ 1286082 h 5979902"/>
              <a:gd name="connsiteX2" fmla="*/ 8461828 w 12631921"/>
              <a:gd name="connsiteY2" fmla="*/ 2002988 h 5979902"/>
              <a:gd name="connsiteX3" fmla="*/ 2844800 w 12631921"/>
              <a:gd name="connsiteY3" fmla="*/ 3788245 h 5979902"/>
              <a:gd name="connsiteX4" fmla="*/ 0 w 12631921"/>
              <a:gd name="connsiteY4" fmla="*/ 3077045 h 5979902"/>
              <a:gd name="connsiteX5" fmla="*/ 14514 w 12631921"/>
              <a:gd name="connsiteY5" fmla="*/ 5965388 h 5979902"/>
              <a:gd name="connsiteX6" fmla="*/ 5370285 w 12631921"/>
              <a:gd name="connsiteY6" fmla="*/ 5979902 h 5979902"/>
              <a:gd name="connsiteX7" fmla="*/ 3860800 w 12631921"/>
              <a:gd name="connsiteY7" fmla="*/ 4905845 h 5979902"/>
              <a:gd name="connsiteX8" fmla="*/ 9593943 w 12631921"/>
              <a:gd name="connsiteY8" fmla="*/ 1848335 h 5979902"/>
              <a:gd name="connsiteX9" fmla="*/ 7910285 w 12631921"/>
              <a:gd name="connsiteY9" fmla="*/ 1268712 h 5979902"/>
              <a:gd name="connsiteX10" fmla="*/ 12627428 w 12631921"/>
              <a:gd name="connsiteY10" fmla="*/ 17 h 5979902"/>
              <a:gd name="connsiteX0" fmla="*/ 12627428 w 12631921"/>
              <a:gd name="connsiteY0" fmla="*/ 17 h 5979902"/>
              <a:gd name="connsiteX1" fmla="*/ 6923313 w 12631921"/>
              <a:gd name="connsiteY1" fmla="*/ 1286082 h 5979902"/>
              <a:gd name="connsiteX2" fmla="*/ 8461828 w 12631921"/>
              <a:gd name="connsiteY2" fmla="*/ 2002988 h 5979902"/>
              <a:gd name="connsiteX3" fmla="*/ 2844800 w 12631921"/>
              <a:gd name="connsiteY3" fmla="*/ 3788245 h 5979902"/>
              <a:gd name="connsiteX4" fmla="*/ 0 w 12631921"/>
              <a:gd name="connsiteY4" fmla="*/ 3077045 h 5979902"/>
              <a:gd name="connsiteX5" fmla="*/ 14514 w 12631921"/>
              <a:gd name="connsiteY5" fmla="*/ 5965388 h 5979902"/>
              <a:gd name="connsiteX6" fmla="*/ 5370285 w 12631921"/>
              <a:gd name="connsiteY6" fmla="*/ 5979902 h 5979902"/>
              <a:gd name="connsiteX7" fmla="*/ 3860800 w 12631921"/>
              <a:gd name="connsiteY7" fmla="*/ 4905845 h 5979902"/>
              <a:gd name="connsiteX8" fmla="*/ 9593943 w 12631921"/>
              <a:gd name="connsiteY8" fmla="*/ 1848335 h 5979902"/>
              <a:gd name="connsiteX9" fmla="*/ 7910285 w 12631921"/>
              <a:gd name="connsiteY9" fmla="*/ 1268712 h 5979902"/>
              <a:gd name="connsiteX10" fmla="*/ 12627428 w 12631921"/>
              <a:gd name="connsiteY10" fmla="*/ 17 h 5979902"/>
              <a:gd name="connsiteX0" fmla="*/ 12627428 w 12631921"/>
              <a:gd name="connsiteY0" fmla="*/ 17 h 5979902"/>
              <a:gd name="connsiteX1" fmla="*/ 6923313 w 12631921"/>
              <a:gd name="connsiteY1" fmla="*/ 1286082 h 5979902"/>
              <a:gd name="connsiteX2" fmla="*/ 8461828 w 12631921"/>
              <a:gd name="connsiteY2" fmla="*/ 2002988 h 5979902"/>
              <a:gd name="connsiteX3" fmla="*/ 2844800 w 12631921"/>
              <a:gd name="connsiteY3" fmla="*/ 3788245 h 5979902"/>
              <a:gd name="connsiteX4" fmla="*/ 0 w 12631921"/>
              <a:gd name="connsiteY4" fmla="*/ 3077045 h 5979902"/>
              <a:gd name="connsiteX5" fmla="*/ 14514 w 12631921"/>
              <a:gd name="connsiteY5" fmla="*/ 5965388 h 5979902"/>
              <a:gd name="connsiteX6" fmla="*/ 5370285 w 12631921"/>
              <a:gd name="connsiteY6" fmla="*/ 5979902 h 5979902"/>
              <a:gd name="connsiteX7" fmla="*/ 3860800 w 12631921"/>
              <a:gd name="connsiteY7" fmla="*/ 4905845 h 5979902"/>
              <a:gd name="connsiteX8" fmla="*/ 9593943 w 12631921"/>
              <a:gd name="connsiteY8" fmla="*/ 1848335 h 5979902"/>
              <a:gd name="connsiteX9" fmla="*/ 7910285 w 12631921"/>
              <a:gd name="connsiteY9" fmla="*/ 1268712 h 5979902"/>
              <a:gd name="connsiteX10" fmla="*/ 12627428 w 12631921"/>
              <a:gd name="connsiteY10" fmla="*/ 17 h 5979902"/>
              <a:gd name="connsiteX0" fmla="*/ 12627428 w 12631921"/>
              <a:gd name="connsiteY0" fmla="*/ 16 h 5979901"/>
              <a:gd name="connsiteX1" fmla="*/ 6923313 w 12631921"/>
              <a:gd name="connsiteY1" fmla="*/ 1286081 h 5979901"/>
              <a:gd name="connsiteX2" fmla="*/ 8461828 w 12631921"/>
              <a:gd name="connsiteY2" fmla="*/ 2002987 h 5979901"/>
              <a:gd name="connsiteX3" fmla="*/ 2844800 w 12631921"/>
              <a:gd name="connsiteY3" fmla="*/ 3788244 h 5979901"/>
              <a:gd name="connsiteX4" fmla="*/ 0 w 12631921"/>
              <a:gd name="connsiteY4" fmla="*/ 3077044 h 5979901"/>
              <a:gd name="connsiteX5" fmla="*/ 14514 w 12631921"/>
              <a:gd name="connsiteY5" fmla="*/ 5965387 h 5979901"/>
              <a:gd name="connsiteX6" fmla="*/ 5370285 w 12631921"/>
              <a:gd name="connsiteY6" fmla="*/ 5979901 h 5979901"/>
              <a:gd name="connsiteX7" fmla="*/ 3860800 w 12631921"/>
              <a:gd name="connsiteY7" fmla="*/ 4905844 h 5979901"/>
              <a:gd name="connsiteX8" fmla="*/ 9593943 w 12631921"/>
              <a:gd name="connsiteY8" fmla="*/ 1848334 h 5979901"/>
              <a:gd name="connsiteX9" fmla="*/ 7910285 w 12631921"/>
              <a:gd name="connsiteY9" fmla="*/ 1268711 h 5979901"/>
              <a:gd name="connsiteX10" fmla="*/ 12627428 w 12631921"/>
              <a:gd name="connsiteY10" fmla="*/ 16 h 5979901"/>
              <a:gd name="connsiteX0" fmla="*/ 12627428 w 12631921"/>
              <a:gd name="connsiteY0" fmla="*/ 16 h 5979901"/>
              <a:gd name="connsiteX1" fmla="*/ 6937827 w 12631921"/>
              <a:gd name="connsiteY1" fmla="*/ 1224220 h 5979901"/>
              <a:gd name="connsiteX2" fmla="*/ 8461828 w 12631921"/>
              <a:gd name="connsiteY2" fmla="*/ 2002987 h 5979901"/>
              <a:gd name="connsiteX3" fmla="*/ 2844800 w 12631921"/>
              <a:gd name="connsiteY3" fmla="*/ 3788244 h 5979901"/>
              <a:gd name="connsiteX4" fmla="*/ 0 w 12631921"/>
              <a:gd name="connsiteY4" fmla="*/ 3077044 h 5979901"/>
              <a:gd name="connsiteX5" fmla="*/ 14514 w 12631921"/>
              <a:gd name="connsiteY5" fmla="*/ 5965387 h 5979901"/>
              <a:gd name="connsiteX6" fmla="*/ 5370285 w 12631921"/>
              <a:gd name="connsiteY6" fmla="*/ 5979901 h 5979901"/>
              <a:gd name="connsiteX7" fmla="*/ 3860800 w 12631921"/>
              <a:gd name="connsiteY7" fmla="*/ 4905844 h 5979901"/>
              <a:gd name="connsiteX8" fmla="*/ 9593943 w 12631921"/>
              <a:gd name="connsiteY8" fmla="*/ 1848334 h 5979901"/>
              <a:gd name="connsiteX9" fmla="*/ 7910285 w 12631921"/>
              <a:gd name="connsiteY9" fmla="*/ 1268711 h 5979901"/>
              <a:gd name="connsiteX10" fmla="*/ 12627428 w 12631921"/>
              <a:gd name="connsiteY10" fmla="*/ 16 h 5979901"/>
              <a:gd name="connsiteX0" fmla="*/ 12627428 w 12631921"/>
              <a:gd name="connsiteY0" fmla="*/ 16 h 5979901"/>
              <a:gd name="connsiteX1" fmla="*/ 6937827 w 12631921"/>
              <a:gd name="connsiteY1" fmla="*/ 1224220 h 5979901"/>
              <a:gd name="connsiteX2" fmla="*/ 8461828 w 12631921"/>
              <a:gd name="connsiteY2" fmla="*/ 2002987 h 5979901"/>
              <a:gd name="connsiteX3" fmla="*/ 2844800 w 12631921"/>
              <a:gd name="connsiteY3" fmla="*/ 3788244 h 5979901"/>
              <a:gd name="connsiteX4" fmla="*/ 0 w 12631921"/>
              <a:gd name="connsiteY4" fmla="*/ 3077044 h 5979901"/>
              <a:gd name="connsiteX5" fmla="*/ 14514 w 12631921"/>
              <a:gd name="connsiteY5" fmla="*/ 5965387 h 5979901"/>
              <a:gd name="connsiteX6" fmla="*/ 5370285 w 12631921"/>
              <a:gd name="connsiteY6" fmla="*/ 5979901 h 5979901"/>
              <a:gd name="connsiteX7" fmla="*/ 3860800 w 12631921"/>
              <a:gd name="connsiteY7" fmla="*/ 4905844 h 5979901"/>
              <a:gd name="connsiteX8" fmla="*/ 9593943 w 12631921"/>
              <a:gd name="connsiteY8" fmla="*/ 1848334 h 5979901"/>
              <a:gd name="connsiteX9" fmla="*/ 7910285 w 12631921"/>
              <a:gd name="connsiteY9" fmla="*/ 1268711 h 5979901"/>
              <a:gd name="connsiteX10" fmla="*/ 12627428 w 12631921"/>
              <a:gd name="connsiteY10" fmla="*/ 16 h 5979901"/>
              <a:gd name="connsiteX0" fmla="*/ 12627428 w 12631921"/>
              <a:gd name="connsiteY0" fmla="*/ 17 h 5979902"/>
              <a:gd name="connsiteX1" fmla="*/ 6937827 w 12631921"/>
              <a:gd name="connsiteY1" fmla="*/ 1224221 h 5979902"/>
              <a:gd name="connsiteX2" fmla="*/ 8461828 w 12631921"/>
              <a:gd name="connsiteY2" fmla="*/ 2002988 h 5979902"/>
              <a:gd name="connsiteX3" fmla="*/ 2844800 w 12631921"/>
              <a:gd name="connsiteY3" fmla="*/ 3788245 h 5979902"/>
              <a:gd name="connsiteX4" fmla="*/ 0 w 12631921"/>
              <a:gd name="connsiteY4" fmla="*/ 3077045 h 5979902"/>
              <a:gd name="connsiteX5" fmla="*/ 14514 w 12631921"/>
              <a:gd name="connsiteY5" fmla="*/ 5965388 h 5979902"/>
              <a:gd name="connsiteX6" fmla="*/ 5370285 w 12631921"/>
              <a:gd name="connsiteY6" fmla="*/ 5979902 h 5979902"/>
              <a:gd name="connsiteX7" fmla="*/ 3860800 w 12631921"/>
              <a:gd name="connsiteY7" fmla="*/ 4905845 h 5979902"/>
              <a:gd name="connsiteX8" fmla="*/ 9593943 w 12631921"/>
              <a:gd name="connsiteY8" fmla="*/ 1848335 h 5979902"/>
              <a:gd name="connsiteX9" fmla="*/ 7910285 w 12631921"/>
              <a:gd name="connsiteY9" fmla="*/ 1268712 h 5979902"/>
              <a:gd name="connsiteX10" fmla="*/ 12627428 w 12631921"/>
              <a:gd name="connsiteY10" fmla="*/ 17 h 5979902"/>
              <a:gd name="connsiteX0" fmla="*/ 12627428 w 12632075"/>
              <a:gd name="connsiteY0" fmla="*/ 17 h 5979902"/>
              <a:gd name="connsiteX1" fmla="*/ 6937827 w 12632075"/>
              <a:gd name="connsiteY1" fmla="*/ 1224221 h 5979902"/>
              <a:gd name="connsiteX2" fmla="*/ 8461828 w 12632075"/>
              <a:gd name="connsiteY2" fmla="*/ 2002988 h 5979902"/>
              <a:gd name="connsiteX3" fmla="*/ 2844800 w 12632075"/>
              <a:gd name="connsiteY3" fmla="*/ 3788245 h 5979902"/>
              <a:gd name="connsiteX4" fmla="*/ 0 w 12632075"/>
              <a:gd name="connsiteY4" fmla="*/ 3077045 h 5979902"/>
              <a:gd name="connsiteX5" fmla="*/ 14514 w 12632075"/>
              <a:gd name="connsiteY5" fmla="*/ 5965388 h 5979902"/>
              <a:gd name="connsiteX6" fmla="*/ 5370285 w 12632075"/>
              <a:gd name="connsiteY6" fmla="*/ 5979902 h 5979902"/>
              <a:gd name="connsiteX7" fmla="*/ 3860800 w 12632075"/>
              <a:gd name="connsiteY7" fmla="*/ 4905845 h 5979902"/>
              <a:gd name="connsiteX8" fmla="*/ 9593943 w 12632075"/>
              <a:gd name="connsiteY8" fmla="*/ 1848335 h 5979902"/>
              <a:gd name="connsiteX9" fmla="*/ 7910285 w 12632075"/>
              <a:gd name="connsiteY9" fmla="*/ 1268712 h 5979902"/>
              <a:gd name="connsiteX10" fmla="*/ 12627428 w 12632075"/>
              <a:gd name="connsiteY10" fmla="*/ 17 h 5979902"/>
              <a:gd name="connsiteX0" fmla="*/ 12627428 w 12632032"/>
              <a:gd name="connsiteY0" fmla="*/ 17 h 5979902"/>
              <a:gd name="connsiteX1" fmla="*/ 6937827 w 12632032"/>
              <a:gd name="connsiteY1" fmla="*/ 1224221 h 5979902"/>
              <a:gd name="connsiteX2" fmla="*/ 8461828 w 12632032"/>
              <a:gd name="connsiteY2" fmla="*/ 2002988 h 5979902"/>
              <a:gd name="connsiteX3" fmla="*/ 2844800 w 12632032"/>
              <a:gd name="connsiteY3" fmla="*/ 3788245 h 5979902"/>
              <a:gd name="connsiteX4" fmla="*/ 0 w 12632032"/>
              <a:gd name="connsiteY4" fmla="*/ 3077045 h 5979902"/>
              <a:gd name="connsiteX5" fmla="*/ 14514 w 12632032"/>
              <a:gd name="connsiteY5" fmla="*/ 5965388 h 5979902"/>
              <a:gd name="connsiteX6" fmla="*/ 5370285 w 12632032"/>
              <a:gd name="connsiteY6" fmla="*/ 5979902 h 5979902"/>
              <a:gd name="connsiteX7" fmla="*/ 3860800 w 12632032"/>
              <a:gd name="connsiteY7" fmla="*/ 4905845 h 5979902"/>
              <a:gd name="connsiteX8" fmla="*/ 9593943 w 12632032"/>
              <a:gd name="connsiteY8" fmla="*/ 1848335 h 5979902"/>
              <a:gd name="connsiteX9" fmla="*/ 7866742 w 12632032"/>
              <a:gd name="connsiteY9" fmla="*/ 1253247 h 5979902"/>
              <a:gd name="connsiteX10" fmla="*/ 12627428 w 12632032"/>
              <a:gd name="connsiteY10" fmla="*/ 17 h 5979902"/>
              <a:gd name="connsiteX0" fmla="*/ 12627428 w 12632032"/>
              <a:gd name="connsiteY0" fmla="*/ 17 h 5979902"/>
              <a:gd name="connsiteX1" fmla="*/ 6937827 w 12632032"/>
              <a:gd name="connsiteY1" fmla="*/ 1224221 h 5979902"/>
              <a:gd name="connsiteX2" fmla="*/ 8461828 w 12632032"/>
              <a:gd name="connsiteY2" fmla="*/ 2002988 h 5979902"/>
              <a:gd name="connsiteX3" fmla="*/ 2844800 w 12632032"/>
              <a:gd name="connsiteY3" fmla="*/ 3788245 h 5979902"/>
              <a:gd name="connsiteX4" fmla="*/ 0 w 12632032"/>
              <a:gd name="connsiteY4" fmla="*/ 3077045 h 5979902"/>
              <a:gd name="connsiteX5" fmla="*/ 14514 w 12632032"/>
              <a:gd name="connsiteY5" fmla="*/ 5965388 h 5979902"/>
              <a:gd name="connsiteX6" fmla="*/ 5370285 w 12632032"/>
              <a:gd name="connsiteY6" fmla="*/ 5979902 h 5979902"/>
              <a:gd name="connsiteX7" fmla="*/ 3860800 w 12632032"/>
              <a:gd name="connsiteY7" fmla="*/ 4905845 h 5979902"/>
              <a:gd name="connsiteX8" fmla="*/ 9593943 w 12632032"/>
              <a:gd name="connsiteY8" fmla="*/ 1848335 h 5979902"/>
              <a:gd name="connsiteX9" fmla="*/ 7866742 w 12632032"/>
              <a:gd name="connsiteY9" fmla="*/ 1253247 h 5979902"/>
              <a:gd name="connsiteX10" fmla="*/ 12627428 w 12632032"/>
              <a:gd name="connsiteY10" fmla="*/ 17 h 5979902"/>
              <a:gd name="connsiteX0" fmla="*/ 12627428 w 12632194"/>
              <a:gd name="connsiteY0" fmla="*/ 17 h 5979902"/>
              <a:gd name="connsiteX1" fmla="*/ 6937827 w 12632194"/>
              <a:gd name="connsiteY1" fmla="*/ 1224221 h 5979902"/>
              <a:gd name="connsiteX2" fmla="*/ 8461828 w 12632194"/>
              <a:gd name="connsiteY2" fmla="*/ 2002988 h 5979902"/>
              <a:gd name="connsiteX3" fmla="*/ 2844800 w 12632194"/>
              <a:gd name="connsiteY3" fmla="*/ 3788245 h 5979902"/>
              <a:gd name="connsiteX4" fmla="*/ 0 w 12632194"/>
              <a:gd name="connsiteY4" fmla="*/ 3077045 h 5979902"/>
              <a:gd name="connsiteX5" fmla="*/ 14514 w 12632194"/>
              <a:gd name="connsiteY5" fmla="*/ 5965388 h 5979902"/>
              <a:gd name="connsiteX6" fmla="*/ 5370285 w 12632194"/>
              <a:gd name="connsiteY6" fmla="*/ 5979902 h 5979902"/>
              <a:gd name="connsiteX7" fmla="*/ 3860800 w 12632194"/>
              <a:gd name="connsiteY7" fmla="*/ 4905845 h 5979902"/>
              <a:gd name="connsiteX8" fmla="*/ 9419771 w 12632194"/>
              <a:gd name="connsiteY8" fmla="*/ 1910196 h 5979902"/>
              <a:gd name="connsiteX9" fmla="*/ 7866742 w 12632194"/>
              <a:gd name="connsiteY9" fmla="*/ 1253247 h 5979902"/>
              <a:gd name="connsiteX10" fmla="*/ 12627428 w 12632194"/>
              <a:gd name="connsiteY10" fmla="*/ 17 h 5979902"/>
              <a:gd name="connsiteX0" fmla="*/ 12627428 w 12632046"/>
              <a:gd name="connsiteY0" fmla="*/ 17 h 5979902"/>
              <a:gd name="connsiteX1" fmla="*/ 6937827 w 12632046"/>
              <a:gd name="connsiteY1" fmla="*/ 1224221 h 5979902"/>
              <a:gd name="connsiteX2" fmla="*/ 8461828 w 12632046"/>
              <a:gd name="connsiteY2" fmla="*/ 2002988 h 5979902"/>
              <a:gd name="connsiteX3" fmla="*/ 2844800 w 12632046"/>
              <a:gd name="connsiteY3" fmla="*/ 3788245 h 5979902"/>
              <a:gd name="connsiteX4" fmla="*/ 0 w 12632046"/>
              <a:gd name="connsiteY4" fmla="*/ 3077045 h 5979902"/>
              <a:gd name="connsiteX5" fmla="*/ 14514 w 12632046"/>
              <a:gd name="connsiteY5" fmla="*/ 5965388 h 5979902"/>
              <a:gd name="connsiteX6" fmla="*/ 5370285 w 12632046"/>
              <a:gd name="connsiteY6" fmla="*/ 5979902 h 5979902"/>
              <a:gd name="connsiteX7" fmla="*/ 3860800 w 12632046"/>
              <a:gd name="connsiteY7" fmla="*/ 4905845 h 5979902"/>
              <a:gd name="connsiteX8" fmla="*/ 9419771 w 12632046"/>
              <a:gd name="connsiteY8" fmla="*/ 1910196 h 5979902"/>
              <a:gd name="connsiteX9" fmla="*/ 7866742 w 12632046"/>
              <a:gd name="connsiteY9" fmla="*/ 1253247 h 5979902"/>
              <a:gd name="connsiteX10" fmla="*/ 12627428 w 12632046"/>
              <a:gd name="connsiteY10" fmla="*/ 17 h 5979902"/>
              <a:gd name="connsiteX0" fmla="*/ 12627428 w 12632032"/>
              <a:gd name="connsiteY0" fmla="*/ 17 h 5979902"/>
              <a:gd name="connsiteX1" fmla="*/ 6937827 w 12632032"/>
              <a:gd name="connsiteY1" fmla="*/ 1224221 h 5979902"/>
              <a:gd name="connsiteX2" fmla="*/ 8461828 w 12632032"/>
              <a:gd name="connsiteY2" fmla="*/ 2002988 h 5979902"/>
              <a:gd name="connsiteX3" fmla="*/ 2844800 w 12632032"/>
              <a:gd name="connsiteY3" fmla="*/ 3788245 h 5979902"/>
              <a:gd name="connsiteX4" fmla="*/ 0 w 12632032"/>
              <a:gd name="connsiteY4" fmla="*/ 3077045 h 5979902"/>
              <a:gd name="connsiteX5" fmla="*/ 14514 w 12632032"/>
              <a:gd name="connsiteY5" fmla="*/ 5965388 h 5979902"/>
              <a:gd name="connsiteX6" fmla="*/ 5370285 w 12632032"/>
              <a:gd name="connsiteY6" fmla="*/ 5979902 h 5979902"/>
              <a:gd name="connsiteX7" fmla="*/ 3860800 w 12632032"/>
              <a:gd name="connsiteY7" fmla="*/ 4905845 h 5979902"/>
              <a:gd name="connsiteX8" fmla="*/ 9419771 w 12632032"/>
              <a:gd name="connsiteY8" fmla="*/ 1910196 h 5979902"/>
              <a:gd name="connsiteX9" fmla="*/ 7852228 w 12632032"/>
              <a:gd name="connsiteY9" fmla="*/ 1191386 h 5979902"/>
              <a:gd name="connsiteX10" fmla="*/ 12627428 w 12632032"/>
              <a:gd name="connsiteY10" fmla="*/ 17 h 5979902"/>
              <a:gd name="connsiteX0" fmla="*/ 12627428 w 12632032"/>
              <a:gd name="connsiteY0" fmla="*/ 17 h 5979902"/>
              <a:gd name="connsiteX1" fmla="*/ 6937827 w 12632032"/>
              <a:gd name="connsiteY1" fmla="*/ 1224221 h 5979902"/>
              <a:gd name="connsiteX2" fmla="*/ 8461828 w 12632032"/>
              <a:gd name="connsiteY2" fmla="*/ 2002988 h 5979902"/>
              <a:gd name="connsiteX3" fmla="*/ 2844800 w 12632032"/>
              <a:gd name="connsiteY3" fmla="*/ 3788245 h 5979902"/>
              <a:gd name="connsiteX4" fmla="*/ 0 w 12632032"/>
              <a:gd name="connsiteY4" fmla="*/ 3077045 h 5979902"/>
              <a:gd name="connsiteX5" fmla="*/ 14514 w 12632032"/>
              <a:gd name="connsiteY5" fmla="*/ 5965388 h 5979902"/>
              <a:gd name="connsiteX6" fmla="*/ 5370285 w 12632032"/>
              <a:gd name="connsiteY6" fmla="*/ 5979902 h 5979902"/>
              <a:gd name="connsiteX7" fmla="*/ 3860800 w 12632032"/>
              <a:gd name="connsiteY7" fmla="*/ 4905845 h 5979902"/>
              <a:gd name="connsiteX8" fmla="*/ 9419771 w 12632032"/>
              <a:gd name="connsiteY8" fmla="*/ 1910196 h 5979902"/>
              <a:gd name="connsiteX9" fmla="*/ 7852228 w 12632032"/>
              <a:gd name="connsiteY9" fmla="*/ 1191386 h 5979902"/>
              <a:gd name="connsiteX10" fmla="*/ 12627428 w 12632032"/>
              <a:gd name="connsiteY10" fmla="*/ 17 h 5979902"/>
              <a:gd name="connsiteX0" fmla="*/ 12627428 w 12632032"/>
              <a:gd name="connsiteY0" fmla="*/ 17 h 5979902"/>
              <a:gd name="connsiteX1" fmla="*/ 6937827 w 12632032"/>
              <a:gd name="connsiteY1" fmla="*/ 1224221 h 5979902"/>
              <a:gd name="connsiteX2" fmla="*/ 8461828 w 12632032"/>
              <a:gd name="connsiteY2" fmla="*/ 2002988 h 5979902"/>
              <a:gd name="connsiteX3" fmla="*/ 2844800 w 12632032"/>
              <a:gd name="connsiteY3" fmla="*/ 3788245 h 5979902"/>
              <a:gd name="connsiteX4" fmla="*/ 0 w 12632032"/>
              <a:gd name="connsiteY4" fmla="*/ 3077045 h 5979902"/>
              <a:gd name="connsiteX5" fmla="*/ 14514 w 12632032"/>
              <a:gd name="connsiteY5" fmla="*/ 5965388 h 5979902"/>
              <a:gd name="connsiteX6" fmla="*/ 5370285 w 12632032"/>
              <a:gd name="connsiteY6" fmla="*/ 5979902 h 5979902"/>
              <a:gd name="connsiteX7" fmla="*/ 3860800 w 12632032"/>
              <a:gd name="connsiteY7" fmla="*/ 4905845 h 5979902"/>
              <a:gd name="connsiteX8" fmla="*/ 9419771 w 12632032"/>
              <a:gd name="connsiteY8" fmla="*/ 1910196 h 5979902"/>
              <a:gd name="connsiteX9" fmla="*/ 7852228 w 12632032"/>
              <a:gd name="connsiteY9" fmla="*/ 1191386 h 5979902"/>
              <a:gd name="connsiteX10" fmla="*/ 12627428 w 12632032"/>
              <a:gd name="connsiteY10" fmla="*/ 17 h 5979902"/>
              <a:gd name="connsiteX0" fmla="*/ 12627428 w 12632032"/>
              <a:gd name="connsiteY0" fmla="*/ 19 h 5979904"/>
              <a:gd name="connsiteX1" fmla="*/ 6937827 w 12632032"/>
              <a:gd name="connsiteY1" fmla="*/ 1224223 h 5979904"/>
              <a:gd name="connsiteX2" fmla="*/ 8548914 w 12632032"/>
              <a:gd name="connsiteY2" fmla="*/ 1941129 h 5979904"/>
              <a:gd name="connsiteX3" fmla="*/ 2844800 w 12632032"/>
              <a:gd name="connsiteY3" fmla="*/ 3788247 h 5979904"/>
              <a:gd name="connsiteX4" fmla="*/ 0 w 12632032"/>
              <a:gd name="connsiteY4" fmla="*/ 3077047 h 5979904"/>
              <a:gd name="connsiteX5" fmla="*/ 14514 w 12632032"/>
              <a:gd name="connsiteY5" fmla="*/ 5965390 h 5979904"/>
              <a:gd name="connsiteX6" fmla="*/ 5370285 w 12632032"/>
              <a:gd name="connsiteY6" fmla="*/ 5979904 h 5979904"/>
              <a:gd name="connsiteX7" fmla="*/ 3860800 w 12632032"/>
              <a:gd name="connsiteY7" fmla="*/ 4905847 h 5979904"/>
              <a:gd name="connsiteX8" fmla="*/ 9419771 w 12632032"/>
              <a:gd name="connsiteY8" fmla="*/ 1910198 h 5979904"/>
              <a:gd name="connsiteX9" fmla="*/ 7852228 w 12632032"/>
              <a:gd name="connsiteY9" fmla="*/ 1191388 h 5979904"/>
              <a:gd name="connsiteX10" fmla="*/ 12627428 w 12632032"/>
              <a:gd name="connsiteY10" fmla="*/ 19 h 5979904"/>
              <a:gd name="connsiteX0" fmla="*/ 12627428 w 12632032"/>
              <a:gd name="connsiteY0" fmla="*/ 19 h 5979904"/>
              <a:gd name="connsiteX1" fmla="*/ 6937827 w 12632032"/>
              <a:gd name="connsiteY1" fmla="*/ 1224223 h 5979904"/>
              <a:gd name="connsiteX2" fmla="*/ 8548914 w 12632032"/>
              <a:gd name="connsiteY2" fmla="*/ 1941129 h 5979904"/>
              <a:gd name="connsiteX3" fmla="*/ 2844800 w 12632032"/>
              <a:gd name="connsiteY3" fmla="*/ 3788247 h 5979904"/>
              <a:gd name="connsiteX4" fmla="*/ 0 w 12632032"/>
              <a:gd name="connsiteY4" fmla="*/ 3077047 h 5979904"/>
              <a:gd name="connsiteX5" fmla="*/ 14514 w 12632032"/>
              <a:gd name="connsiteY5" fmla="*/ 5965390 h 5979904"/>
              <a:gd name="connsiteX6" fmla="*/ 5370285 w 12632032"/>
              <a:gd name="connsiteY6" fmla="*/ 5979904 h 5979904"/>
              <a:gd name="connsiteX7" fmla="*/ 3860800 w 12632032"/>
              <a:gd name="connsiteY7" fmla="*/ 4905847 h 5979904"/>
              <a:gd name="connsiteX8" fmla="*/ 9419771 w 12632032"/>
              <a:gd name="connsiteY8" fmla="*/ 1910198 h 5979904"/>
              <a:gd name="connsiteX9" fmla="*/ 7852228 w 12632032"/>
              <a:gd name="connsiteY9" fmla="*/ 1191388 h 5979904"/>
              <a:gd name="connsiteX10" fmla="*/ 12627428 w 12632032"/>
              <a:gd name="connsiteY10" fmla="*/ 19 h 5979904"/>
              <a:gd name="connsiteX0" fmla="*/ 12627428 w 12632032"/>
              <a:gd name="connsiteY0" fmla="*/ 19 h 5979904"/>
              <a:gd name="connsiteX1" fmla="*/ 6937827 w 12632032"/>
              <a:gd name="connsiteY1" fmla="*/ 1224223 h 5979904"/>
              <a:gd name="connsiteX2" fmla="*/ 8548914 w 12632032"/>
              <a:gd name="connsiteY2" fmla="*/ 1941129 h 5979904"/>
              <a:gd name="connsiteX3" fmla="*/ 2844800 w 12632032"/>
              <a:gd name="connsiteY3" fmla="*/ 3788247 h 5979904"/>
              <a:gd name="connsiteX4" fmla="*/ 0 w 12632032"/>
              <a:gd name="connsiteY4" fmla="*/ 3077047 h 5979904"/>
              <a:gd name="connsiteX5" fmla="*/ 14514 w 12632032"/>
              <a:gd name="connsiteY5" fmla="*/ 5965390 h 5979904"/>
              <a:gd name="connsiteX6" fmla="*/ 5370285 w 12632032"/>
              <a:gd name="connsiteY6" fmla="*/ 5979904 h 5979904"/>
              <a:gd name="connsiteX7" fmla="*/ 3860800 w 12632032"/>
              <a:gd name="connsiteY7" fmla="*/ 4905847 h 5979904"/>
              <a:gd name="connsiteX8" fmla="*/ 9419771 w 12632032"/>
              <a:gd name="connsiteY8" fmla="*/ 1910198 h 5979904"/>
              <a:gd name="connsiteX9" fmla="*/ 7852228 w 12632032"/>
              <a:gd name="connsiteY9" fmla="*/ 1191388 h 5979904"/>
              <a:gd name="connsiteX10" fmla="*/ 12627428 w 12632032"/>
              <a:gd name="connsiteY10" fmla="*/ 19 h 5979904"/>
              <a:gd name="connsiteX0" fmla="*/ 12627428 w 12632032"/>
              <a:gd name="connsiteY0" fmla="*/ 0 h 5979885"/>
              <a:gd name="connsiteX1" fmla="*/ 8548914 w 12632032"/>
              <a:gd name="connsiteY1" fmla="*/ 1941110 h 5979885"/>
              <a:gd name="connsiteX2" fmla="*/ 2844800 w 12632032"/>
              <a:gd name="connsiteY2" fmla="*/ 3788228 h 5979885"/>
              <a:gd name="connsiteX3" fmla="*/ 0 w 12632032"/>
              <a:gd name="connsiteY3" fmla="*/ 3077028 h 5979885"/>
              <a:gd name="connsiteX4" fmla="*/ 14514 w 12632032"/>
              <a:gd name="connsiteY4" fmla="*/ 5965371 h 5979885"/>
              <a:gd name="connsiteX5" fmla="*/ 5370285 w 12632032"/>
              <a:gd name="connsiteY5" fmla="*/ 5979885 h 5979885"/>
              <a:gd name="connsiteX6" fmla="*/ 3860800 w 12632032"/>
              <a:gd name="connsiteY6" fmla="*/ 4905828 h 5979885"/>
              <a:gd name="connsiteX7" fmla="*/ 9419771 w 12632032"/>
              <a:gd name="connsiteY7" fmla="*/ 1910179 h 5979885"/>
              <a:gd name="connsiteX8" fmla="*/ 7852228 w 12632032"/>
              <a:gd name="connsiteY8" fmla="*/ 1191369 h 5979885"/>
              <a:gd name="connsiteX9" fmla="*/ 12627428 w 12632032"/>
              <a:gd name="connsiteY9" fmla="*/ 0 h 5979885"/>
              <a:gd name="connsiteX0" fmla="*/ 12627428 w 12635301"/>
              <a:gd name="connsiteY0" fmla="*/ 18 h 5979903"/>
              <a:gd name="connsiteX1" fmla="*/ 8548914 w 12635301"/>
              <a:gd name="connsiteY1" fmla="*/ 1941128 h 5979903"/>
              <a:gd name="connsiteX2" fmla="*/ 2844800 w 12635301"/>
              <a:gd name="connsiteY2" fmla="*/ 3788246 h 5979903"/>
              <a:gd name="connsiteX3" fmla="*/ 0 w 12635301"/>
              <a:gd name="connsiteY3" fmla="*/ 3077046 h 5979903"/>
              <a:gd name="connsiteX4" fmla="*/ 14514 w 12635301"/>
              <a:gd name="connsiteY4" fmla="*/ 5965389 h 5979903"/>
              <a:gd name="connsiteX5" fmla="*/ 5370285 w 12635301"/>
              <a:gd name="connsiteY5" fmla="*/ 5979903 h 5979903"/>
              <a:gd name="connsiteX6" fmla="*/ 3860800 w 12635301"/>
              <a:gd name="connsiteY6" fmla="*/ 4905846 h 5979903"/>
              <a:gd name="connsiteX7" fmla="*/ 9419771 w 12635301"/>
              <a:gd name="connsiteY7" fmla="*/ 1910197 h 5979903"/>
              <a:gd name="connsiteX8" fmla="*/ 12627428 w 12635301"/>
              <a:gd name="connsiteY8" fmla="*/ 18 h 5979903"/>
              <a:gd name="connsiteX0" fmla="*/ 12627428 w 12635300"/>
              <a:gd name="connsiteY0" fmla="*/ 18 h 5979903"/>
              <a:gd name="connsiteX1" fmla="*/ 2844800 w 12635300"/>
              <a:gd name="connsiteY1" fmla="*/ 3788246 h 5979903"/>
              <a:gd name="connsiteX2" fmla="*/ 0 w 12635300"/>
              <a:gd name="connsiteY2" fmla="*/ 3077046 h 5979903"/>
              <a:gd name="connsiteX3" fmla="*/ 14514 w 12635300"/>
              <a:gd name="connsiteY3" fmla="*/ 5965389 h 5979903"/>
              <a:gd name="connsiteX4" fmla="*/ 5370285 w 12635300"/>
              <a:gd name="connsiteY4" fmla="*/ 5979903 h 5979903"/>
              <a:gd name="connsiteX5" fmla="*/ 3860800 w 12635300"/>
              <a:gd name="connsiteY5" fmla="*/ 4905846 h 5979903"/>
              <a:gd name="connsiteX6" fmla="*/ 9419771 w 12635300"/>
              <a:gd name="connsiteY6" fmla="*/ 1910197 h 5979903"/>
              <a:gd name="connsiteX7" fmla="*/ 12627428 w 12635300"/>
              <a:gd name="connsiteY7" fmla="*/ 18 h 5979903"/>
              <a:gd name="connsiteX0" fmla="*/ 12627428 w 12630169"/>
              <a:gd name="connsiteY0" fmla="*/ 0 h 5979885"/>
              <a:gd name="connsiteX1" fmla="*/ 2844800 w 12630169"/>
              <a:gd name="connsiteY1" fmla="*/ 3788228 h 5979885"/>
              <a:gd name="connsiteX2" fmla="*/ 0 w 12630169"/>
              <a:gd name="connsiteY2" fmla="*/ 3077028 h 5979885"/>
              <a:gd name="connsiteX3" fmla="*/ 14514 w 12630169"/>
              <a:gd name="connsiteY3" fmla="*/ 5965371 h 5979885"/>
              <a:gd name="connsiteX4" fmla="*/ 5370285 w 12630169"/>
              <a:gd name="connsiteY4" fmla="*/ 5979885 h 5979885"/>
              <a:gd name="connsiteX5" fmla="*/ 3860800 w 12630169"/>
              <a:gd name="connsiteY5" fmla="*/ 4905828 h 5979885"/>
              <a:gd name="connsiteX6" fmla="*/ 12627428 w 12630169"/>
              <a:gd name="connsiteY6" fmla="*/ 0 h 5979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30169" h="5979885">
                <a:moveTo>
                  <a:pt x="12627428" y="0"/>
                </a:moveTo>
                <a:cubicBezTo>
                  <a:pt x="11531600" y="313008"/>
                  <a:pt x="4949371" y="3275390"/>
                  <a:pt x="2844800" y="3788228"/>
                </a:cubicBezTo>
                <a:cubicBezTo>
                  <a:pt x="2421467" y="3931151"/>
                  <a:pt x="471714" y="2714171"/>
                  <a:pt x="0" y="3077028"/>
                </a:cubicBezTo>
                <a:lnTo>
                  <a:pt x="14514" y="5965371"/>
                </a:lnTo>
                <a:lnTo>
                  <a:pt x="5370285" y="5979885"/>
                </a:lnTo>
                <a:cubicBezTo>
                  <a:pt x="6011333" y="5803295"/>
                  <a:pt x="3621315" y="5290271"/>
                  <a:pt x="3860800" y="4905828"/>
                </a:cubicBezTo>
                <a:cubicBezTo>
                  <a:pt x="5070324" y="3909181"/>
                  <a:pt x="12796761" y="186267"/>
                  <a:pt x="12627428" y="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4427" tIns="42213" rIns="84427" bIns="42213" rtlCol="0" anchor="ctr"/>
          <a:lstStyle/>
          <a:p>
            <a:pPr algn="ctr"/>
            <a:endParaRPr lang="ja-JP" altLang="en-US">
              <a:solidFill>
                <a:prstClr val="white"/>
              </a:solidFill>
            </a:endParaRPr>
          </a:p>
        </p:txBody>
      </p:sp>
      <p:sp>
        <p:nvSpPr>
          <p:cNvPr id="9" name="フリーフォーム 8"/>
          <p:cNvSpPr/>
          <p:nvPr/>
        </p:nvSpPr>
        <p:spPr>
          <a:xfrm>
            <a:off x="387907" y="2400796"/>
            <a:ext cx="9443797" cy="3616005"/>
          </a:xfrm>
          <a:custGeom>
            <a:avLst/>
            <a:gdLst>
              <a:gd name="connsiteX0" fmla="*/ 0 w 9044608"/>
              <a:gd name="connsiteY0" fmla="*/ 3717235 h 3717235"/>
              <a:gd name="connsiteX1" fmla="*/ 9044608 w 9044608"/>
              <a:gd name="connsiteY1" fmla="*/ 0 h 3717235"/>
              <a:gd name="connsiteX0" fmla="*/ 0 w 10197547"/>
              <a:gd name="connsiteY0" fmla="*/ 4065104 h 4065104"/>
              <a:gd name="connsiteX1" fmla="*/ 10197547 w 10197547"/>
              <a:gd name="connsiteY1" fmla="*/ 0 h 4065104"/>
              <a:gd name="connsiteX0" fmla="*/ 0 w 10227365"/>
              <a:gd name="connsiteY0" fmla="*/ 3916017 h 3916017"/>
              <a:gd name="connsiteX1" fmla="*/ 10227365 w 10227365"/>
              <a:gd name="connsiteY1" fmla="*/ 0 h 3916017"/>
            </a:gdLst>
            <a:ahLst/>
            <a:cxnLst>
              <a:cxn ang="0">
                <a:pos x="connsiteX0" y="connsiteY0"/>
              </a:cxn>
              <a:cxn ang="0">
                <a:pos x="connsiteX1" y="connsiteY1"/>
              </a:cxn>
            </a:cxnLst>
            <a:rect l="l" t="t" r="r" b="b"/>
            <a:pathLst>
              <a:path w="10227365" h="3916017">
                <a:moveTo>
                  <a:pt x="0" y="3916017"/>
                </a:moveTo>
                <a:lnTo>
                  <a:pt x="10227365" y="0"/>
                </a:lnTo>
              </a:path>
            </a:pathLst>
          </a:custGeom>
          <a:noFill/>
          <a:ln w="12700" cap="rnd">
            <a:solidFill>
              <a:schemeClr val="tx1">
                <a:lumMod val="50000"/>
                <a:lumOff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84427" tIns="42213" rIns="84427" bIns="42213" rtlCol="0" anchor="ctr"/>
          <a:lstStyle/>
          <a:p>
            <a:pPr algn="ctr"/>
            <a:endParaRPr lang="ja-JP" altLang="en-US">
              <a:solidFill>
                <a:prstClr val="white"/>
              </a:solidFill>
            </a:endParaRPr>
          </a:p>
        </p:txBody>
      </p:sp>
      <p:sp>
        <p:nvSpPr>
          <p:cNvPr id="11" name="円/楕円 10"/>
          <p:cNvSpPr/>
          <p:nvPr/>
        </p:nvSpPr>
        <p:spPr>
          <a:xfrm>
            <a:off x="1282964" y="3131191"/>
            <a:ext cx="2668678" cy="893098"/>
          </a:xfrm>
          <a:prstGeom prst="ellipse">
            <a:avLst/>
          </a:prstGeom>
          <a:solidFill>
            <a:schemeClr val="accent6">
              <a:lumMod val="60000"/>
              <a:lumOff val="40000"/>
              <a:alpha val="80000"/>
            </a:schemeClr>
          </a:solidFill>
          <a:ln w="6350" cap="rnd">
            <a:solidFill>
              <a:schemeClr val="tx1"/>
            </a:solidFill>
            <a:prstDash val="sysDash"/>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lIns="84427" tIns="42213" rIns="84427" bIns="42213" rtlCol="0" anchor="ctr"/>
          <a:lstStyle/>
          <a:p>
            <a:pPr algn="ctr"/>
            <a:endParaRPr lang="ja-JP" altLang="en-US">
              <a:solidFill>
                <a:prstClr val="white"/>
              </a:solidFill>
            </a:endParaRPr>
          </a:p>
        </p:txBody>
      </p:sp>
      <p:sp>
        <p:nvSpPr>
          <p:cNvPr id="12" name="円/楕円 11"/>
          <p:cNvSpPr/>
          <p:nvPr/>
        </p:nvSpPr>
        <p:spPr>
          <a:xfrm>
            <a:off x="4662903" y="4946931"/>
            <a:ext cx="3249052" cy="917543"/>
          </a:xfrm>
          <a:prstGeom prst="ellipse">
            <a:avLst/>
          </a:prstGeom>
          <a:solidFill>
            <a:schemeClr val="accent6">
              <a:lumMod val="60000"/>
              <a:lumOff val="40000"/>
              <a:alpha val="80000"/>
            </a:schemeClr>
          </a:solidFill>
          <a:ln w="6350" cap="rnd">
            <a:solidFill>
              <a:schemeClr val="tx1"/>
            </a:solidFill>
            <a:prstDash val="sysDash"/>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lIns="84427" tIns="42213" rIns="84427" bIns="42213" rtlCol="0" anchor="ctr"/>
          <a:lstStyle/>
          <a:p>
            <a:pPr algn="ctr"/>
            <a:endParaRPr lang="ja-JP" altLang="en-US">
              <a:solidFill>
                <a:prstClr val="white"/>
              </a:solidFill>
            </a:endParaRPr>
          </a:p>
        </p:txBody>
      </p:sp>
      <p:sp>
        <p:nvSpPr>
          <p:cNvPr id="13" name="円/楕円 12"/>
          <p:cNvSpPr/>
          <p:nvPr/>
        </p:nvSpPr>
        <p:spPr>
          <a:xfrm>
            <a:off x="3322268" y="3921740"/>
            <a:ext cx="1064924" cy="311379"/>
          </a:xfrm>
          <a:prstGeom prst="ellipse">
            <a:avLst/>
          </a:prstGeom>
          <a:solidFill>
            <a:srgbClr val="00B050"/>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lIns="84427" tIns="42213" rIns="84427" bIns="42213" rtlCol="0" anchor="ctr"/>
          <a:lstStyle/>
          <a:p>
            <a:pPr algn="ctr"/>
            <a:endParaRPr lang="ja-JP" altLang="en-US">
              <a:solidFill>
                <a:prstClr val="white"/>
              </a:solidFill>
            </a:endParaRPr>
          </a:p>
        </p:txBody>
      </p:sp>
      <p:sp>
        <p:nvSpPr>
          <p:cNvPr id="14" name="円/楕円 13"/>
          <p:cNvSpPr/>
          <p:nvPr/>
        </p:nvSpPr>
        <p:spPr>
          <a:xfrm>
            <a:off x="6714456" y="3578175"/>
            <a:ext cx="2526588" cy="850607"/>
          </a:xfrm>
          <a:prstGeom prst="ellipse">
            <a:avLst/>
          </a:prstGeom>
          <a:solidFill>
            <a:schemeClr val="accent6">
              <a:lumMod val="60000"/>
              <a:lumOff val="40000"/>
              <a:alpha val="80000"/>
            </a:schemeClr>
          </a:solidFill>
          <a:ln w="6350" cap="rnd">
            <a:solidFill>
              <a:schemeClr val="tx1"/>
            </a:solidFill>
            <a:prstDash val="sysDash"/>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lIns="84427" tIns="42213" rIns="84427" bIns="42213" rtlCol="0" anchor="ctr"/>
          <a:lstStyle/>
          <a:p>
            <a:pPr algn="ctr"/>
            <a:endParaRPr lang="ja-JP" altLang="en-US">
              <a:solidFill>
                <a:prstClr val="white"/>
              </a:solidFill>
            </a:endParaRPr>
          </a:p>
        </p:txBody>
      </p:sp>
      <p:sp>
        <p:nvSpPr>
          <p:cNvPr id="16" name="円/楕円 15"/>
          <p:cNvSpPr/>
          <p:nvPr/>
        </p:nvSpPr>
        <p:spPr>
          <a:xfrm>
            <a:off x="4719533" y="2002256"/>
            <a:ext cx="4189129" cy="750460"/>
          </a:xfrm>
          <a:prstGeom prst="ellipse">
            <a:avLst/>
          </a:prstGeom>
          <a:solidFill>
            <a:schemeClr val="accent6">
              <a:lumMod val="60000"/>
              <a:lumOff val="40000"/>
              <a:alpha val="80000"/>
            </a:schemeClr>
          </a:solidFill>
          <a:ln w="6350" cap="rnd">
            <a:solidFill>
              <a:schemeClr val="tx1"/>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84427" tIns="42213" rIns="84427" bIns="42213" rtlCol="0" anchor="ctr"/>
          <a:lstStyle/>
          <a:p>
            <a:pPr algn="ctr"/>
            <a:endParaRPr lang="ja-JP" altLang="en-US">
              <a:solidFill>
                <a:prstClr val="white"/>
              </a:solidFill>
            </a:endParaRPr>
          </a:p>
        </p:txBody>
      </p:sp>
      <p:sp>
        <p:nvSpPr>
          <p:cNvPr id="17" name="フリーフォーム 16"/>
          <p:cNvSpPr/>
          <p:nvPr/>
        </p:nvSpPr>
        <p:spPr>
          <a:xfrm>
            <a:off x="4121774" y="5537341"/>
            <a:ext cx="6224500" cy="1226003"/>
          </a:xfrm>
          <a:custGeom>
            <a:avLst/>
            <a:gdLst>
              <a:gd name="connsiteX0" fmla="*/ 978786 w 6740957"/>
              <a:gd name="connsiteY0" fmla="*/ 1161143 h 1161143"/>
              <a:gd name="connsiteX1" fmla="*/ 456272 w 6740957"/>
              <a:gd name="connsiteY1" fmla="*/ 551543 h 1161143"/>
              <a:gd name="connsiteX2" fmla="*/ 6740957 w 6740957"/>
              <a:gd name="connsiteY2" fmla="*/ 0 h 1161143"/>
            </a:gdLst>
            <a:ahLst/>
            <a:cxnLst>
              <a:cxn ang="0">
                <a:pos x="connsiteX0" y="connsiteY0"/>
              </a:cxn>
              <a:cxn ang="0">
                <a:pos x="connsiteX1" y="connsiteY1"/>
              </a:cxn>
              <a:cxn ang="0">
                <a:pos x="connsiteX2" y="connsiteY2"/>
              </a:cxn>
            </a:cxnLst>
            <a:rect l="l" t="t" r="r" b="b"/>
            <a:pathLst>
              <a:path w="6740957" h="1161143">
                <a:moveTo>
                  <a:pt x="978786" y="1161143"/>
                </a:moveTo>
                <a:cubicBezTo>
                  <a:pt x="237348" y="953105"/>
                  <a:pt x="-504090" y="745067"/>
                  <a:pt x="456272" y="551543"/>
                </a:cubicBezTo>
                <a:cubicBezTo>
                  <a:pt x="1416634" y="358019"/>
                  <a:pt x="5804786" y="62895"/>
                  <a:pt x="6740957" y="0"/>
                </a:cubicBezTo>
              </a:path>
            </a:pathLst>
          </a:cu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4427" tIns="42213" rIns="84427" bIns="42213" rtlCol="0" anchor="ctr"/>
          <a:lstStyle/>
          <a:p>
            <a:pPr algn="ctr"/>
            <a:endParaRPr lang="ja-JP" altLang="en-US">
              <a:solidFill>
                <a:prstClr val="white"/>
              </a:solidFill>
            </a:endParaRPr>
          </a:p>
        </p:txBody>
      </p:sp>
      <p:sp>
        <p:nvSpPr>
          <p:cNvPr id="18" name="フリーフォーム 17"/>
          <p:cNvSpPr/>
          <p:nvPr/>
        </p:nvSpPr>
        <p:spPr>
          <a:xfrm>
            <a:off x="4135362" y="5544403"/>
            <a:ext cx="6224500" cy="1226003"/>
          </a:xfrm>
          <a:custGeom>
            <a:avLst/>
            <a:gdLst>
              <a:gd name="connsiteX0" fmla="*/ 978786 w 6740957"/>
              <a:gd name="connsiteY0" fmla="*/ 1161143 h 1161143"/>
              <a:gd name="connsiteX1" fmla="*/ 456272 w 6740957"/>
              <a:gd name="connsiteY1" fmla="*/ 551543 h 1161143"/>
              <a:gd name="connsiteX2" fmla="*/ 6740957 w 6740957"/>
              <a:gd name="connsiteY2" fmla="*/ 0 h 1161143"/>
            </a:gdLst>
            <a:ahLst/>
            <a:cxnLst>
              <a:cxn ang="0">
                <a:pos x="connsiteX0" y="connsiteY0"/>
              </a:cxn>
              <a:cxn ang="0">
                <a:pos x="connsiteX1" y="connsiteY1"/>
              </a:cxn>
              <a:cxn ang="0">
                <a:pos x="connsiteX2" y="connsiteY2"/>
              </a:cxn>
            </a:cxnLst>
            <a:rect l="l" t="t" r="r" b="b"/>
            <a:pathLst>
              <a:path w="6740957" h="1161143">
                <a:moveTo>
                  <a:pt x="978786" y="1161143"/>
                </a:moveTo>
                <a:cubicBezTo>
                  <a:pt x="237348" y="953105"/>
                  <a:pt x="-504090" y="745067"/>
                  <a:pt x="456272" y="551543"/>
                </a:cubicBezTo>
                <a:cubicBezTo>
                  <a:pt x="1416634" y="358019"/>
                  <a:pt x="5804786" y="62895"/>
                  <a:pt x="6740957" y="0"/>
                </a:cubicBezTo>
              </a:path>
            </a:pathLst>
          </a:cu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4427" tIns="42213" rIns="84427" bIns="42213" rtlCol="0" anchor="ctr"/>
          <a:lstStyle/>
          <a:p>
            <a:pPr algn="ctr"/>
            <a:endParaRPr lang="ja-JP" altLang="en-US">
              <a:solidFill>
                <a:prstClr val="white"/>
              </a:solidFill>
            </a:endParaRPr>
          </a:p>
        </p:txBody>
      </p:sp>
      <p:sp>
        <p:nvSpPr>
          <p:cNvPr id="19" name="二等辺三角形 11"/>
          <p:cNvSpPr>
            <a:spLocks noChangeAspect="1"/>
          </p:cNvSpPr>
          <p:nvPr/>
        </p:nvSpPr>
        <p:spPr>
          <a:xfrm>
            <a:off x="6049544" y="1268760"/>
            <a:ext cx="1537651" cy="952027"/>
          </a:xfrm>
          <a:custGeom>
            <a:avLst/>
            <a:gdLst>
              <a:gd name="connsiteX0" fmla="*/ 0 w 2592288"/>
              <a:gd name="connsiteY0" fmla="*/ 1296144 h 1296144"/>
              <a:gd name="connsiteX1" fmla="*/ 1296144 w 2592288"/>
              <a:gd name="connsiteY1" fmla="*/ 0 h 1296144"/>
              <a:gd name="connsiteX2" fmla="*/ 2592288 w 2592288"/>
              <a:gd name="connsiteY2" fmla="*/ 1296144 h 1296144"/>
              <a:gd name="connsiteX3" fmla="*/ 0 w 2592288"/>
              <a:gd name="connsiteY3" fmla="*/ 1296144 h 1296144"/>
              <a:gd name="connsiteX0" fmla="*/ 28249 w 2648786"/>
              <a:gd name="connsiteY0" fmla="*/ 1296144 h 1296144"/>
              <a:gd name="connsiteX1" fmla="*/ 1324393 w 2648786"/>
              <a:gd name="connsiteY1" fmla="*/ 0 h 1296144"/>
              <a:gd name="connsiteX2" fmla="*/ 2620537 w 2648786"/>
              <a:gd name="connsiteY2" fmla="*/ 1296144 h 1296144"/>
              <a:gd name="connsiteX3" fmla="*/ 28249 w 2648786"/>
              <a:gd name="connsiteY3" fmla="*/ 1296144 h 1296144"/>
            </a:gdLst>
            <a:ahLst/>
            <a:cxnLst>
              <a:cxn ang="0">
                <a:pos x="connsiteX0" y="connsiteY0"/>
              </a:cxn>
              <a:cxn ang="0">
                <a:pos x="connsiteX1" y="connsiteY1"/>
              </a:cxn>
              <a:cxn ang="0">
                <a:pos x="connsiteX2" y="connsiteY2"/>
              </a:cxn>
              <a:cxn ang="0">
                <a:pos x="connsiteX3" y="connsiteY3"/>
              </a:cxn>
            </a:cxnLst>
            <a:rect l="l" t="t" r="r" b="b"/>
            <a:pathLst>
              <a:path w="2648786" h="1296144">
                <a:moveTo>
                  <a:pt x="28249" y="1296144"/>
                </a:moveTo>
                <a:cubicBezTo>
                  <a:pt x="-187775" y="1080120"/>
                  <a:pt x="892345" y="0"/>
                  <a:pt x="1324393" y="0"/>
                </a:cubicBezTo>
                <a:cubicBezTo>
                  <a:pt x="1756441" y="0"/>
                  <a:pt x="2836561" y="1080120"/>
                  <a:pt x="2620537" y="1296144"/>
                </a:cubicBezTo>
                <a:lnTo>
                  <a:pt x="28249" y="1296144"/>
                </a:lnTo>
                <a:close/>
              </a:path>
            </a:pathLst>
          </a:custGeom>
          <a:gradFill flip="none" rotWithShape="1">
            <a:gsLst>
              <a:gs pos="73000">
                <a:srgbClr val="00B050"/>
              </a:gs>
              <a:gs pos="100000">
                <a:srgbClr val="92D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84427" tIns="42213" rIns="84427" bIns="42213" rtlCol="0" anchor="ctr"/>
          <a:lstStyle/>
          <a:p>
            <a:pPr algn="ctr"/>
            <a:endParaRPr lang="ja-JP" altLang="en-US">
              <a:solidFill>
                <a:prstClr val="white"/>
              </a:solidFill>
            </a:endParaRPr>
          </a:p>
        </p:txBody>
      </p:sp>
      <p:sp>
        <p:nvSpPr>
          <p:cNvPr id="20" name="二等辺三角形 11"/>
          <p:cNvSpPr/>
          <p:nvPr/>
        </p:nvSpPr>
        <p:spPr>
          <a:xfrm>
            <a:off x="5176804" y="1335251"/>
            <a:ext cx="1537651" cy="952027"/>
          </a:xfrm>
          <a:custGeom>
            <a:avLst/>
            <a:gdLst>
              <a:gd name="connsiteX0" fmla="*/ 0 w 2592288"/>
              <a:gd name="connsiteY0" fmla="*/ 1296144 h 1296144"/>
              <a:gd name="connsiteX1" fmla="*/ 1296144 w 2592288"/>
              <a:gd name="connsiteY1" fmla="*/ 0 h 1296144"/>
              <a:gd name="connsiteX2" fmla="*/ 2592288 w 2592288"/>
              <a:gd name="connsiteY2" fmla="*/ 1296144 h 1296144"/>
              <a:gd name="connsiteX3" fmla="*/ 0 w 2592288"/>
              <a:gd name="connsiteY3" fmla="*/ 1296144 h 1296144"/>
              <a:gd name="connsiteX0" fmla="*/ 28249 w 2648786"/>
              <a:gd name="connsiteY0" fmla="*/ 1296144 h 1296144"/>
              <a:gd name="connsiteX1" fmla="*/ 1324393 w 2648786"/>
              <a:gd name="connsiteY1" fmla="*/ 0 h 1296144"/>
              <a:gd name="connsiteX2" fmla="*/ 2620537 w 2648786"/>
              <a:gd name="connsiteY2" fmla="*/ 1296144 h 1296144"/>
              <a:gd name="connsiteX3" fmla="*/ 28249 w 2648786"/>
              <a:gd name="connsiteY3" fmla="*/ 1296144 h 1296144"/>
            </a:gdLst>
            <a:ahLst/>
            <a:cxnLst>
              <a:cxn ang="0">
                <a:pos x="connsiteX0" y="connsiteY0"/>
              </a:cxn>
              <a:cxn ang="0">
                <a:pos x="connsiteX1" y="connsiteY1"/>
              </a:cxn>
              <a:cxn ang="0">
                <a:pos x="connsiteX2" y="connsiteY2"/>
              </a:cxn>
              <a:cxn ang="0">
                <a:pos x="connsiteX3" y="connsiteY3"/>
              </a:cxn>
            </a:cxnLst>
            <a:rect l="l" t="t" r="r" b="b"/>
            <a:pathLst>
              <a:path w="2648786" h="1296144">
                <a:moveTo>
                  <a:pt x="28249" y="1296144"/>
                </a:moveTo>
                <a:cubicBezTo>
                  <a:pt x="-187775" y="1080120"/>
                  <a:pt x="892345" y="0"/>
                  <a:pt x="1324393" y="0"/>
                </a:cubicBezTo>
                <a:cubicBezTo>
                  <a:pt x="1756441" y="0"/>
                  <a:pt x="2836561" y="1080120"/>
                  <a:pt x="2620537" y="1296144"/>
                </a:cubicBezTo>
                <a:lnTo>
                  <a:pt x="28249" y="1296144"/>
                </a:lnTo>
                <a:close/>
              </a:path>
            </a:pathLst>
          </a:custGeom>
          <a:gradFill flip="none" rotWithShape="1">
            <a:gsLst>
              <a:gs pos="73000">
                <a:srgbClr val="00B050"/>
              </a:gs>
              <a:gs pos="100000">
                <a:srgbClr val="92D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84427" tIns="42213" rIns="84427" bIns="42213" rtlCol="0" anchor="ctr"/>
          <a:lstStyle/>
          <a:p>
            <a:pPr algn="ctr"/>
            <a:endParaRPr lang="ja-JP" altLang="en-US">
              <a:solidFill>
                <a:prstClr val="white"/>
              </a:solidFill>
            </a:endParaRPr>
          </a:p>
        </p:txBody>
      </p:sp>
      <p:grpSp>
        <p:nvGrpSpPr>
          <p:cNvPr id="21" name="グループ化 20"/>
          <p:cNvGrpSpPr/>
          <p:nvPr/>
        </p:nvGrpSpPr>
        <p:grpSpPr>
          <a:xfrm>
            <a:off x="2003442" y="3187937"/>
            <a:ext cx="1065382" cy="332420"/>
            <a:chOff x="2674181" y="3404228"/>
            <a:chExt cx="1153779" cy="360000"/>
          </a:xfrm>
        </p:grpSpPr>
        <p:pic>
          <p:nvPicPr>
            <p:cNvPr id="22" name="Picture 25" descr="日本家屋・古民家のイラスト">
              <a:hlinkClick r:id="rId3"/>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35872" y="3404228"/>
              <a:ext cx="433699" cy="360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5" descr="日本家屋・古民家のイラスト">
              <a:hlinkClick r:id="rId3"/>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674181" y="3404228"/>
              <a:ext cx="433699" cy="360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5" descr="日本家屋・古民家のイラスト">
              <a:hlinkClick r:id="rId3"/>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394261" y="3404228"/>
              <a:ext cx="433699" cy="360000"/>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正方形/長方形 24"/>
          <p:cNvSpPr/>
          <p:nvPr/>
        </p:nvSpPr>
        <p:spPr>
          <a:xfrm>
            <a:off x="2141013" y="5312651"/>
            <a:ext cx="664837" cy="1662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3239" tIns="33239" rIns="33239" bIns="33239" rtlCol="0" anchor="ctr"/>
          <a:lstStyle/>
          <a:p>
            <a:pPr algn="ctr">
              <a:lnSpc>
                <a:spcPts val="1016"/>
              </a:lnSpc>
            </a:pP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市</a:t>
            </a:r>
            <a:endPar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016"/>
              </a:lnSpc>
            </a:pP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船着場</a:t>
            </a:r>
          </a:p>
        </p:txBody>
      </p:sp>
      <p:sp>
        <p:nvSpPr>
          <p:cNvPr id="26" name="正方形/長方形 25"/>
          <p:cNvSpPr/>
          <p:nvPr/>
        </p:nvSpPr>
        <p:spPr>
          <a:xfrm>
            <a:off x="7406649" y="5832465"/>
            <a:ext cx="631595" cy="2361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4427" tIns="42213" rIns="84427" bIns="42213" rtlCol="0" anchor="ctr"/>
          <a:lstStyle/>
          <a:p>
            <a:pPr algn="ct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鉄道駅</a:t>
            </a:r>
          </a:p>
        </p:txBody>
      </p:sp>
      <p:pic>
        <p:nvPicPr>
          <p:cNvPr id="27"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flipH="1">
            <a:off x="7127639" y="3227272"/>
            <a:ext cx="521044" cy="199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5" descr="D:\ishiguroA\Desktop\nov01_a05.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511081" y="2752716"/>
            <a:ext cx="415921" cy="33242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D:\ishiguroA\Desktop\nov01_a27.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010897" y="1953371"/>
            <a:ext cx="201674" cy="33242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D:\ishiguroA\Desktop\apr01_a20.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189531" y="3514869"/>
            <a:ext cx="332419" cy="31294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D:\ishiguroA\Desktop\nov01_a27.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885648" y="2010646"/>
            <a:ext cx="201674" cy="33242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D:\ishiguroA\Desktop\nov01_a27.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786380" y="2086960"/>
            <a:ext cx="201674" cy="33242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D:\ishiguroA\Desktop\nov01_a27.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887218" y="2150683"/>
            <a:ext cx="201674" cy="33242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D:\ishiguroA\Desktop\nov01_a27.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009986" y="2211276"/>
            <a:ext cx="201674" cy="33242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D:\ishiguroA\Desktop\nov01_a27.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148589" y="2264173"/>
            <a:ext cx="201674" cy="33242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D:\ishiguroA\Desktop\nov01_a27.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289314" y="2287276"/>
            <a:ext cx="201674" cy="33242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D:\ishiguroA\Desktop\nov01_a07.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001791" y="1716251"/>
            <a:ext cx="232693" cy="22660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descr="D:\ishiguroA\Desktop\nov01_a07.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745797" y="1795779"/>
            <a:ext cx="232693" cy="22660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D:\ishiguroA\Desktop\nov01_a26.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034497" y="3133585"/>
            <a:ext cx="332419" cy="36727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D:\ishiguroA\Desktop\nov01_a26.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950545" y="3131192"/>
            <a:ext cx="332419" cy="36727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D:\ishiguroA\Desktop\nov01_a26.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226547" y="3131747"/>
            <a:ext cx="332419" cy="36727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3" descr="D:\ishiguroA\Desktop\apr01_a16.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8723132" y="3758828"/>
            <a:ext cx="332419" cy="38286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D:\ishiguroA\Desktop\nov01_a26.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485597" y="3153085"/>
            <a:ext cx="332419" cy="36727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D:\ishiguroA\Desktop\nov01_a26.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687105" y="3131747"/>
            <a:ext cx="332419" cy="36727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3" descr="D:\ishiguroA\Desktop\apr01_a16.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339651" y="3759762"/>
            <a:ext cx="332419" cy="38286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8" descr="D:\ishiguroA\Desktop\apr01_a20.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521949" y="3492926"/>
            <a:ext cx="332419" cy="31294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5" descr="D:\ishiguroA\Desktop\nov01_a05.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55830" y="2794463"/>
            <a:ext cx="415921" cy="332420"/>
          </a:xfrm>
          <a:prstGeom prst="rect">
            <a:avLst/>
          </a:prstGeom>
          <a:noFill/>
          <a:extLst>
            <a:ext uri="{909E8E84-426E-40DD-AFC4-6F175D3DCCD1}">
              <a14:hiddenFill xmlns:a14="http://schemas.microsoft.com/office/drawing/2010/main">
                <a:solidFill>
                  <a:srgbClr val="FFFFFF"/>
                </a:solidFill>
              </a14:hiddenFill>
            </a:ext>
          </a:extLst>
        </p:spPr>
      </p:pic>
      <p:sp>
        <p:nvSpPr>
          <p:cNvPr id="50" name="フリーフォーム 49"/>
          <p:cNvSpPr/>
          <p:nvPr/>
        </p:nvSpPr>
        <p:spPr>
          <a:xfrm>
            <a:off x="1282964" y="2871186"/>
            <a:ext cx="3456540" cy="666762"/>
          </a:xfrm>
          <a:custGeom>
            <a:avLst/>
            <a:gdLst>
              <a:gd name="connsiteX0" fmla="*/ 2217683 w 2217683"/>
              <a:gd name="connsiteY0" fmla="*/ 315311 h 315311"/>
              <a:gd name="connsiteX1" fmla="*/ 1355835 w 2217683"/>
              <a:gd name="connsiteY1" fmla="*/ 157656 h 315311"/>
              <a:gd name="connsiteX2" fmla="*/ 0 w 2217683"/>
              <a:gd name="connsiteY2" fmla="*/ 0 h 315311"/>
              <a:gd name="connsiteX0" fmla="*/ 4821735 w 4821735"/>
              <a:gd name="connsiteY0" fmla="*/ 335189 h 335189"/>
              <a:gd name="connsiteX1" fmla="*/ 3959887 w 4821735"/>
              <a:gd name="connsiteY1" fmla="*/ 177534 h 335189"/>
              <a:gd name="connsiteX2" fmla="*/ 0 w 4821735"/>
              <a:gd name="connsiteY2" fmla="*/ 0 h 335189"/>
              <a:gd name="connsiteX0" fmla="*/ 4821735 w 4821735"/>
              <a:gd name="connsiteY0" fmla="*/ 335189 h 335189"/>
              <a:gd name="connsiteX1" fmla="*/ 3959887 w 4821735"/>
              <a:gd name="connsiteY1" fmla="*/ 177534 h 335189"/>
              <a:gd name="connsiteX2" fmla="*/ 0 w 4821735"/>
              <a:gd name="connsiteY2" fmla="*/ 0 h 335189"/>
              <a:gd name="connsiteX0" fmla="*/ 4821735 w 4821735"/>
              <a:gd name="connsiteY0" fmla="*/ 335189 h 335189"/>
              <a:gd name="connsiteX1" fmla="*/ 0 w 4821735"/>
              <a:gd name="connsiteY1" fmla="*/ 0 h 335189"/>
              <a:gd name="connsiteX0" fmla="*/ 4821735 w 4821735"/>
              <a:gd name="connsiteY0" fmla="*/ 335189 h 335189"/>
              <a:gd name="connsiteX1" fmla="*/ 0 w 4821735"/>
              <a:gd name="connsiteY1" fmla="*/ 0 h 335189"/>
              <a:gd name="connsiteX0" fmla="*/ 4821735 w 4821735"/>
              <a:gd name="connsiteY0" fmla="*/ 335189 h 335189"/>
              <a:gd name="connsiteX1" fmla="*/ 0 w 4821735"/>
              <a:gd name="connsiteY1" fmla="*/ 0 h 335189"/>
              <a:gd name="connsiteX0" fmla="*/ 4821735 w 4821735"/>
              <a:gd name="connsiteY0" fmla="*/ 335189 h 473956"/>
              <a:gd name="connsiteX1" fmla="*/ 0 w 4821735"/>
              <a:gd name="connsiteY1" fmla="*/ 0 h 473956"/>
              <a:gd name="connsiteX0" fmla="*/ 4821735 w 4821735"/>
              <a:gd name="connsiteY0" fmla="*/ 335189 h 409607"/>
              <a:gd name="connsiteX1" fmla="*/ 0 w 4821735"/>
              <a:gd name="connsiteY1" fmla="*/ 0 h 409607"/>
              <a:gd name="connsiteX0" fmla="*/ 4682587 w 4682587"/>
              <a:gd name="connsiteY0" fmla="*/ 424641 h 427953"/>
              <a:gd name="connsiteX1" fmla="*/ 0 w 4682587"/>
              <a:gd name="connsiteY1" fmla="*/ 0 h 427953"/>
              <a:gd name="connsiteX0" fmla="*/ 4765715 w 4765715"/>
              <a:gd name="connsiteY0" fmla="*/ 214146 h 399838"/>
              <a:gd name="connsiteX1" fmla="*/ 0 w 4765715"/>
              <a:gd name="connsiteY1" fmla="*/ 15136 h 399838"/>
              <a:gd name="connsiteX0" fmla="*/ 4765715 w 4765715"/>
              <a:gd name="connsiteY0" fmla="*/ 256886 h 287304"/>
              <a:gd name="connsiteX1" fmla="*/ 0 w 4765715"/>
              <a:gd name="connsiteY1" fmla="*/ 57876 h 287304"/>
              <a:gd name="connsiteX0" fmla="*/ 4765715 w 4765715"/>
              <a:gd name="connsiteY0" fmla="*/ 306775 h 306775"/>
              <a:gd name="connsiteX1" fmla="*/ 0 w 4765715"/>
              <a:gd name="connsiteY1" fmla="*/ 107765 h 306775"/>
              <a:gd name="connsiteX0" fmla="*/ 4765715 w 4765715"/>
              <a:gd name="connsiteY0" fmla="*/ 199010 h 199010"/>
              <a:gd name="connsiteX1" fmla="*/ 0 w 4765715"/>
              <a:gd name="connsiteY1" fmla="*/ 0 h 199010"/>
              <a:gd name="connsiteX0" fmla="*/ 4741964 w 4741964"/>
              <a:gd name="connsiteY0" fmla="*/ 70509 h 269356"/>
              <a:gd name="connsiteX1" fmla="*/ 0 w 4741964"/>
              <a:gd name="connsiteY1" fmla="*/ 144632 h 269356"/>
              <a:gd name="connsiteX0" fmla="*/ 4741964 w 4741964"/>
              <a:gd name="connsiteY0" fmla="*/ 123587 h 197710"/>
              <a:gd name="connsiteX1" fmla="*/ 0 w 4741964"/>
              <a:gd name="connsiteY1" fmla="*/ 197710 h 197710"/>
              <a:gd name="connsiteX0" fmla="*/ 4741964 w 4741964"/>
              <a:gd name="connsiteY0" fmla="*/ 239227 h 313350"/>
              <a:gd name="connsiteX1" fmla="*/ 0 w 4741964"/>
              <a:gd name="connsiteY1" fmla="*/ 313350 h 313350"/>
              <a:gd name="connsiteX0" fmla="*/ 4646962 w 4646962"/>
              <a:gd name="connsiteY0" fmla="*/ 260463 h 260463"/>
              <a:gd name="connsiteX1" fmla="*/ 0 w 4646962"/>
              <a:gd name="connsiteY1" fmla="*/ 251458 h 260463"/>
              <a:gd name="connsiteX0" fmla="*/ 4646962 w 4646962"/>
              <a:gd name="connsiteY0" fmla="*/ 254953 h 254953"/>
              <a:gd name="connsiteX1" fmla="*/ 0 w 4646962"/>
              <a:gd name="connsiteY1" fmla="*/ 245948 h 254953"/>
              <a:gd name="connsiteX0" fmla="*/ 4646962 w 4646962"/>
              <a:gd name="connsiteY0" fmla="*/ 239429 h 239429"/>
              <a:gd name="connsiteX1" fmla="*/ 0 w 4646962"/>
              <a:gd name="connsiteY1" fmla="*/ 230424 h 239429"/>
              <a:gd name="connsiteX0" fmla="*/ 4646962 w 4646962"/>
              <a:gd name="connsiteY0" fmla="*/ 229882 h 233437"/>
              <a:gd name="connsiteX1" fmla="*/ 0 w 4646962"/>
              <a:gd name="connsiteY1" fmla="*/ 220877 h 233437"/>
              <a:gd name="connsiteX0" fmla="*/ 4646962 w 4646962"/>
              <a:gd name="connsiteY0" fmla="*/ 9005 h 220169"/>
              <a:gd name="connsiteX1" fmla="*/ 2409047 w 4646962"/>
              <a:gd name="connsiteY1" fmla="*/ 215553 h 220169"/>
              <a:gd name="connsiteX2" fmla="*/ 0 w 4646962"/>
              <a:gd name="connsiteY2" fmla="*/ 0 h 220169"/>
              <a:gd name="connsiteX0" fmla="*/ 4782428 w 4782428"/>
              <a:gd name="connsiteY0" fmla="*/ 821805 h 1032969"/>
              <a:gd name="connsiteX1" fmla="*/ 2544513 w 4782428"/>
              <a:gd name="connsiteY1" fmla="*/ 1028353 h 1032969"/>
              <a:gd name="connsiteX2" fmla="*/ 0 w 4782428"/>
              <a:gd name="connsiteY2" fmla="*/ 0 h 1032969"/>
              <a:gd name="connsiteX0" fmla="*/ 4782428 w 4782428"/>
              <a:gd name="connsiteY0" fmla="*/ 821805 h 1032969"/>
              <a:gd name="connsiteX1" fmla="*/ 2544513 w 4782428"/>
              <a:gd name="connsiteY1" fmla="*/ 1028353 h 1032969"/>
              <a:gd name="connsiteX2" fmla="*/ 0 w 4782428"/>
              <a:gd name="connsiteY2" fmla="*/ 0 h 1032969"/>
              <a:gd name="connsiteX0" fmla="*/ 4782428 w 4782428"/>
              <a:gd name="connsiteY0" fmla="*/ 840252 h 1051416"/>
              <a:gd name="connsiteX1" fmla="*/ 2544513 w 4782428"/>
              <a:gd name="connsiteY1" fmla="*/ 1046800 h 1051416"/>
              <a:gd name="connsiteX2" fmla="*/ 4316869 w 4782428"/>
              <a:gd name="connsiteY2" fmla="*/ 64666 h 1051416"/>
              <a:gd name="connsiteX3" fmla="*/ 0 w 4782428"/>
              <a:gd name="connsiteY3" fmla="*/ 18447 h 1051416"/>
              <a:gd name="connsiteX0" fmla="*/ 4782428 w 4782428"/>
              <a:gd name="connsiteY0" fmla="*/ 840252 h 1051416"/>
              <a:gd name="connsiteX1" fmla="*/ 2544513 w 4782428"/>
              <a:gd name="connsiteY1" fmla="*/ 1046800 h 1051416"/>
              <a:gd name="connsiteX2" fmla="*/ 4316869 w 4782428"/>
              <a:gd name="connsiteY2" fmla="*/ 64666 h 1051416"/>
              <a:gd name="connsiteX3" fmla="*/ 0 w 4782428"/>
              <a:gd name="connsiteY3" fmla="*/ 18447 h 1051416"/>
              <a:gd name="connsiteX0" fmla="*/ 4782428 w 4782428"/>
              <a:gd name="connsiteY0" fmla="*/ 840252 h 1047593"/>
              <a:gd name="connsiteX1" fmla="*/ 2544513 w 4782428"/>
              <a:gd name="connsiteY1" fmla="*/ 1046800 h 1047593"/>
              <a:gd name="connsiteX2" fmla="*/ 4316869 w 4782428"/>
              <a:gd name="connsiteY2" fmla="*/ 64666 h 1047593"/>
              <a:gd name="connsiteX3" fmla="*/ 0 w 4782428"/>
              <a:gd name="connsiteY3" fmla="*/ 18447 h 1047593"/>
              <a:gd name="connsiteX0" fmla="*/ 4782428 w 4782428"/>
              <a:gd name="connsiteY0" fmla="*/ 840252 h 1128354"/>
              <a:gd name="connsiteX1" fmla="*/ 2544513 w 4782428"/>
              <a:gd name="connsiteY1" fmla="*/ 1046800 h 1128354"/>
              <a:gd name="connsiteX2" fmla="*/ 4316869 w 4782428"/>
              <a:gd name="connsiteY2" fmla="*/ 64666 h 1128354"/>
              <a:gd name="connsiteX3" fmla="*/ 0 w 4782428"/>
              <a:gd name="connsiteY3" fmla="*/ 18447 h 1128354"/>
              <a:gd name="connsiteX0" fmla="*/ 4782428 w 4782428"/>
              <a:gd name="connsiteY0" fmla="*/ 840252 h 1102219"/>
              <a:gd name="connsiteX1" fmla="*/ 2544513 w 4782428"/>
              <a:gd name="connsiteY1" fmla="*/ 1046800 h 1102219"/>
              <a:gd name="connsiteX2" fmla="*/ 4316869 w 4782428"/>
              <a:gd name="connsiteY2" fmla="*/ 64666 h 1102219"/>
              <a:gd name="connsiteX3" fmla="*/ 0 w 4782428"/>
              <a:gd name="connsiteY3" fmla="*/ 18447 h 1102219"/>
              <a:gd name="connsiteX0" fmla="*/ 4782428 w 4782428"/>
              <a:gd name="connsiteY0" fmla="*/ 821805 h 821805"/>
              <a:gd name="connsiteX1" fmla="*/ 2838024 w 4782428"/>
              <a:gd name="connsiteY1" fmla="*/ 599375 h 821805"/>
              <a:gd name="connsiteX2" fmla="*/ 4316869 w 4782428"/>
              <a:gd name="connsiteY2" fmla="*/ 46219 h 821805"/>
              <a:gd name="connsiteX3" fmla="*/ 0 w 4782428"/>
              <a:gd name="connsiteY3" fmla="*/ 0 h 821805"/>
              <a:gd name="connsiteX0" fmla="*/ 4782428 w 4782428"/>
              <a:gd name="connsiteY0" fmla="*/ 977209 h 977209"/>
              <a:gd name="connsiteX1" fmla="*/ 2838024 w 4782428"/>
              <a:gd name="connsiteY1" fmla="*/ 754779 h 977209"/>
              <a:gd name="connsiteX2" fmla="*/ 4316869 w 4782428"/>
              <a:gd name="connsiteY2" fmla="*/ 201623 h 977209"/>
              <a:gd name="connsiteX3" fmla="*/ 0 w 4782428"/>
              <a:gd name="connsiteY3" fmla="*/ 155404 h 977209"/>
              <a:gd name="connsiteX0" fmla="*/ 4782428 w 4782428"/>
              <a:gd name="connsiteY0" fmla="*/ 1021140 h 1021140"/>
              <a:gd name="connsiteX1" fmla="*/ 2838024 w 4782428"/>
              <a:gd name="connsiteY1" fmla="*/ 798710 h 1021140"/>
              <a:gd name="connsiteX2" fmla="*/ 4452335 w 4782428"/>
              <a:gd name="connsiteY2" fmla="*/ 189110 h 1021140"/>
              <a:gd name="connsiteX3" fmla="*/ 0 w 4782428"/>
              <a:gd name="connsiteY3" fmla="*/ 199335 h 1021140"/>
              <a:gd name="connsiteX0" fmla="*/ 4782428 w 4782428"/>
              <a:gd name="connsiteY0" fmla="*/ 1021140 h 1021140"/>
              <a:gd name="connsiteX1" fmla="*/ 3142824 w 4782428"/>
              <a:gd name="connsiteY1" fmla="*/ 787422 h 1021140"/>
              <a:gd name="connsiteX2" fmla="*/ 2838024 w 4782428"/>
              <a:gd name="connsiteY2" fmla="*/ 798710 h 1021140"/>
              <a:gd name="connsiteX3" fmla="*/ 4452335 w 4782428"/>
              <a:gd name="connsiteY3" fmla="*/ 189110 h 1021140"/>
              <a:gd name="connsiteX4" fmla="*/ 0 w 4782428"/>
              <a:gd name="connsiteY4" fmla="*/ 199335 h 1021140"/>
              <a:gd name="connsiteX0" fmla="*/ 4782428 w 4782428"/>
              <a:gd name="connsiteY0" fmla="*/ 1021140 h 1021140"/>
              <a:gd name="connsiteX1" fmla="*/ 3142824 w 4782428"/>
              <a:gd name="connsiteY1" fmla="*/ 787422 h 1021140"/>
              <a:gd name="connsiteX2" fmla="*/ 2838024 w 4782428"/>
              <a:gd name="connsiteY2" fmla="*/ 798710 h 1021140"/>
              <a:gd name="connsiteX3" fmla="*/ 4452335 w 4782428"/>
              <a:gd name="connsiteY3" fmla="*/ 189110 h 1021140"/>
              <a:gd name="connsiteX4" fmla="*/ 0 w 4782428"/>
              <a:gd name="connsiteY4" fmla="*/ 199335 h 1021140"/>
              <a:gd name="connsiteX0" fmla="*/ 4782428 w 4782428"/>
              <a:gd name="connsiteY0" fmla="*/ 1021140 h 1021140"/>
              <a:gd name="connsiteX1" fmla="*/ 2838024 w 4782428"/>
              <a:gd name="connsiteY1" fmla="*/ 798710 h 1021140"/>
              <a:gd name="connsiteX2" fmla="*/ 4452335 w 4782428"/>
              <a:gd name="connsiteY2" fmla="*/ 189110 h 1021140"/>
              <a:gd name="connsiteX3" fmla="*/ 0 w 4782428"/>
              <a:gd name="connsiteY3" fmla="*/ 199335 h 1021140"/>
              <a:gd name="connsiteX0" fmla="*/ 4782428 w 4782428"/>
              <a:gd name="connsiteY0" fmla="*/ 1021140 h 1046181"/>
              <a:gd name="connsiteX1" fmla="*/ 2838024 w 4782428"/>
              <a:gd name="connsiteY1" fmla="*/ 798710 h 1046181"/>
              <a:gd name="connsiteX2" fmla="*/ 4452335 w 4782428"/>
              <a:gd name="connsiteY2" fmla="*/ 189110 h 1046181"/>
              <a:gd name="connsiteX3" fmla="*/ 0 w 4782428"/>
              <a:gd name="connsiteY3" fmla="*/ 199335 h 1046181"/>
              <a:gd name="connsiteX0" fmla="*/ 4782428 w 4782428"/>
              <a:gd name="connsiteY0" fmla="*/ 1021140 h 1046162"/>
              <a:gd name="connsiteX1" fmla="*/ 2838024 w 4782428"/>
              <a:gd name="connsiteY1" fmla="*/ 798710 h 1046162"/>
              <a:gd name="connsiteX2" fmla="*/ 4452335 w 4782428"/>
              <a:gd name="connsiteY2" fmla="*/ 189110 h 1046162"/>
              <a:gd name="connsiteX3" fmla="*/ 0 w 4782428"/>
              <a:gd name="connsiteY3" fmla="*/ 199335 h 1046162"/>
              <a:gd name="connsiteX0" fmla="*/ 4782428 w 4782428"/>
              <a:gd name="connsiteY0" fmla="*/ 985862 h 985862"/>
              <a:gd name="connsiteX1" fmla="*/ 2838024 w 4782428"/>
              <a:gd name="connsiteY1" fmla="*/ 763432 h 985862"/>
              <a:gd name="connsiteX2" fmla="*/ 4395890 w 4782428"/>
              <a:gd name="connsiteY2" fmla="*/ 198988 h 985862"/>
              <a:gd name="connsiteX3" fmla="*/ 0 w 4782428"/>
              <a:gd name="connsiteY3" fmla="*/ 164057 h 985862"/>
              <a:gd name="connsiteX0" fmla="*/ 4782428 w 4782428"/>
              <a:gd name="connsiteY0" fmla="*/ 986681 h 986681"/>
              <a:gd name="connsiteX1" fmla="*/ 2838024 w 4782428"/>
              <a:gd name="connsiteY1" fmla="*/ 764251 h 986681"/>
              <a:gd name="connsiteX2" fmla="*/ 4395890 w 4782428"/>
              <a:gd name="connsiteY2" fmla="*/ 199807 h 986681"/>
              <a:gd name="connsiteX3" fmla="*/ 0 w 4782428"/>
              <a:gd name="connsiteY3" fmla="*/ 164876 h 986681"/>
              <a:gd name="connsiteX0" fmla="*/ 4782428 w 4782428"/>
              <a:gd name="connsiteY0" fmla="*/ 986681 h 1004651"/>
              <a:gd name="connsiteX1" fmla="*/ 2838024 w 4782428"/>
              <a:gd name="connsiteY1" fmla="*/ 764251 h 1004651"/>
              <a:gd name="connsiteX2" fmla="*/ 4395890 w 4782428"/>
              <a:gd name="connsiteY2" fmla="*/ 199807 h 1004651"/>
              <a:gd name="connsiteX3" fmla="*/ 0 w 4782428"/>
              <a:gd name="connsiteY3" fmla="*/ 164876 h 1004651"/>
              <a:gd name="connsiteX0" fmla="*/ 4782428 w 4782428"/>
              <a:gd name="connsiteY0" fmla="*/ 986681 h 1003902"/>
              <a:gd name="connsiteX1" fmla="*/ 2838024 w 4782428"/>
              <a:gd name="connsiteY1" fmla="*/ 764251 h 1003902"/>
              <a:gd name="connsiteX2" fmla="*/ 4395890 w 4782428"/>
              <a:gd name="connsiteY2" fmla="*/ 199807 h 1003902"/>
              <a:gd name="connsiteX3" fmla="*/ 0 w 4782428"/>
              <a:gd name="connsiteY3" fmla="*/ 164876 h 1003902"/>
              <a:gd name="connsiteX0" fmla="*/ 4782428 w 4782428"/>
              <a:gd name="connsiteY0" fmla="*/ 1011379 h 1028600"/>
              <a:gd name="connsiteX1" fmla="*/ 2838024 w 4782428"/>
              <a:gd name="connsiteY1" fmla="*/ 788949 h 1028600"/>
              <a:gd name="connsiteX2" fmla="*/ 4395890 w 4782428"/>
              <a:gd name="connsiteY2" fmla="*/ 224505 h 1028600"/>
              <a:gd name="connsiteX3" fmla="*/ 0 w 4782428"/>
              <a:gd name="connsiteY3" fmla="*/ 189574 h 1028600"/>
              <a:gd name="connsiteX0" fmla="*/ 4782428 w 4782428"/>
              <a:gd name="connsiteY0" fmla="*/ 906582 h 906582"/>
              <a:gd name="connsiteX1" fmla="*/ 2838024 w 4782428"/>
              <a:gd name="connsiteY1" fmla="*/ 684152 h 906582"/>
              <a:gd name="connsiteX2" fmla="*/ 4429757 w 4782428"/>
              <a:gd name="connsiteY2" fmla="*/ 281453 h 906582"/>
              <a:gd name="connsiteX3" fmla="*/ 0 w 4782428"/>
              <a:gd name="connsiteY3" fmla="*/ 84777 h 906582"/>
              <a:gd name="connsiteX0" fmla="*/ 4669539 w 4669539"/>
              <a:gd name="connsiteY0" fmla="*/ 849945 h 849945"/>
              <a:gd name="connsiteX1" fmla="*/ 2725135 w 4669539"/>
              <a:gd name="connsiteY1" fmla="*/ 627515 h 849945"/>
              <a:gd name="connsiteX2" fmla="*/ 4316868 w 4669539"/>
              <a:gd name="connsiteY2" fmla="*/ 224816 h 849945"/>
              <a:gd name="connsiteX3" fmla="*/ 0 w 4669539"/>
              <a:gd name="connsiteY3" fmla="*/ 11 h 849945"/>
              <a:gd name="connsiteX0" fmla="*/ 4669539 w 4669539"/>
              <a:gd name="connsiteY0" fmla="*/ 849934 h 849934"/>
              <a:gd name="connsiteX1" fmla="*/ 2725135 w 4669539"/>
              <a:gd name="connsiteY1" fmla="*/ 627504 h 849934"/>
              <a:gd name="connsiteX2" fmla="*/ 4316868 w 4669539"/>
              <a:gd name="connsiteY2" fmla="*/ 224805 h 849934"/>
              <a:gd name="connsiteX3" fmla="*/ 0 w 4669539"/>
              <a:gd name="connsiteY3" fmla="*/ 0 h 849934"/>
              <a:gd name="connsiteX0" fmla="*/ 4669539 w 4669539"/>
              <a:gd name="connsiteY0" fmla="*/ 849934 h 849934"/>
              <a:gd name="connsiteX1" fmla="*/ 2725135 w 4669539"/>
              <a:gd name="connsiteY1" fmla="*/ 627504 h 849934"/>
              <a:gd name="connsiteX2" fmla="*/ 4316868 w 4669539"/>
              <a:gd name="connsiteY2" fmla="*/ 224805 h 849934"/>
              <a:gd name="connsiteX3" fmla="*/ 0 w 4669539"/>
              <a:gd name="connsiteY3" fmla="*/ 0 h 849934"/>
              <a:gd name="connsiteX0" fmla="*/ 4669539 w 4669539"/>
              <a:gd name="connsiteY0" fmla="*/ 879374 h 879374"/>
              <a:gd name="connsiteX1" fmla="*/ 2725135 w 4669539"/>
              <a:gd name="connsiteY1" fmla="*/ 656944 h 879374"/>
              <a:gd name="connsiteX2" fmla="*/ 4362024 w 4669539"/>
              <a:gd name="connsiteY2" fmla="*/ 134695 h 879374"/>
              <a:gd name="connsiteX3" fmla="*/ 0 w 4669539"/>
              <a:gd name="connsiteY3" fmla="*/ 29440 h 879374"/>
              <a:gd name="connsiteX0" fmla="*/ 4669539 w 4669539"/>
              <a:gd name="connsiteY0" fmla="*/ 902094 h 902094"/>
              <a:gd name="connsiteX1" fmla="*/ 2725135 w 4669539"/>
              <a:gd name="connsiteY1" fmla="*/ 679664 h 902094"/>
              <a:gd name="connsiteX2" fmla="*/ 4362024 w 4669539"/>
              <a:gd name="connsiteY2" fmla="*/ 157415 h 902094"/>
              <a:gd name="connsiteX3" fmla="*/ 0 w 4669539"/>
              <a:gd name="connsiteY3" fmla="*/ 52160 h 902094"/>
              <a:gd name="connsiteX0" fmla="*/ 4669539 w 4669539"/>
              <a:gd name="connsiteY0" fmla="*/ 882134 h 882134"/>
              <a:gd name="connsiteX1" fmla="*/ 2725135 w 4669539"/>
              <a:gd name="connsiteY1" fmla="*/ 659704 h 882134"/>
              <a:gd name="connsiteX2" fmla="*/ 4362024 w 4669539"/>
              <a:gd name="connsiteY2" fmla="*/ 137455 h 882134"/>
              <a:gd name="connsiteX3" fmla="*/ 0 w 4669539"/>
              <a:gd name="connsiteY3" fmla="*/ 32200 h 882134"/>
              <a:gd name="connsiteX0" fmla="*/ 4669539 w 4669539"/>
              <a:gd name="connsiteY0" fmla="*/ 882134 h 882134"/>
              <a:gd name="connsiteX1" fmla="*/ 2725135 w 4669539"/>
              <a:gd name="connsiteY1" fmla="*/ 659704 h 882134"/>
              <a:gd name="connsiteX2" fmla="*/ 4362024 w 4669539"/>
              <a:gd name="connsiteY2" fmla="*/ 137455 h 882134"/>
              <a:gd name="connsiteX3" fmla="*/ 0 w 4669539"/>
              <a:gd name="connsiteY3" fmla="*/ 32200 h 882134"/>
              <a:gd name="connsiteX0" fmla="*/ 4669539 w 4669539"/>
              <a:gd name="connsiteY0" fmla="*/ 849934 h 849934"/>
              <a:gd name="connsiteX1" fmla="*/ 2905758 w 4669539"/>
              <a:gd name="connsiteY1" fmla="*/ 578278 h 849934"/>
              <a:gd name="connsiteX2" fmla="*/ 4362024 w 4669539"/>
              <a:gd name="connsiteY2" fmla="*/ 105255 h 849934"/>
              <a:gd name="connsiteX3" fmla="*/ 0 w 4669539"/>
              <a:gd name="connsiteY3" fmla="*/ 0 h 849934"/>
              <a:gd name="connsiteX0" fmla="*/ 4669539 w 4669539"/>
              <a:gd name="connsiteY0" fmla="*/ 849934 h 849934"/>
              <a:gd name="connsiteX1" fmla="*/ 2905758 w 4669539"/>
              <a:gd name="connsiteY1" fmla="*/ 578278 h 849934"/>
              <a:gd name="connsiteX2" fmla="*/ 4362024 w 4669539"/>
              <a:gd name="connsiteY2" fmla="*/ 105255 h 849934"/>
              <a:gd name="connsiteX3" fmla="*/ 0 w 4669539"/>
              <a:gd name="connsiteY3" fmla="*/ 0 h 849934"/>
              <a:gd name="connsiteX0" fmla="*/ 4669539 w 4669539"/>
              <a:gd name="connsiteY0" fmla="*/ 849934 h 849934"/>
              <a:gd name="connsiteX1" fmla="*/ 2905758 w 4669539"/>
              <a:gd name="connsiteY1" fmla="*/ 578278 h 849934"/>
              <a:gd name="connsiteX2" fmla="*/ 4362024 w 4669539"/>
              <a:gd name="connsiteY2" fmla="*/ 105255 h 849934"/>
              <a:gd name="connsiteX3" fmla="*/ 0 w 4669539"/>
              <a:gd name="connsiteY3" fmla="*/ 0 h 849934"/>
              <a:gd name="connsiteX0" fmla="*/ 4669539 w 4669539"/>
              <a:gd name="connsiteY0" fmla="*/ 993517 h 993517"/>
              <a:gd name="connsiteX1" fmla="*/ 2905758 w 4669539"/>
              <a:gd name="connsiteY1" fmla="*/ 721861 h 993517"/>
              <a:gd name="connsiteX2" fmla="*/ 4362024 w 4669539"/>
              <a:gd name="connsiteY2" fmla="*/ 248838 h 993517"/>
              <a:gd name="connsiteX3" fmla="*/ 0 w 4669539"/>
              <a:gd name="connsiteY3" fmla="*/ 143583 h 993517"/>
              <a:gd name="connsiteX0" fmla="*/ 4669539 w 4669539"/>
              <a:gd name="connsiteY0" fmla="*/ 885791 h 885791"/>
              <a:gd name="connsiteX1" fmla="*/ 2905758 w 4669539"/>
              <a:gd name="connsiteY1" fmla="*/ 614135 h 885791"/>
              <a:gd name="connsiteX2" fmla="*/ 4362024 w 4669539"/>
              <a:gd name="connsiteY2" fmla="*/ 141112 h 885791"/>
              <a:gd name="connsiteX3" fmla="*/ 0 w 4669539"/>
              <a:gd name="connsiteY3" fmla="*/ 35857 h 885791"/>
              <a:gd name="connsiteX0" fmla="*/ 1764023 w 2930147"/>
              <a:gd name="connsiteY0" fmla="*/ 910588 h 910588"/>
              <a:gd name="connsiteX1" fmla="*/ 242 w 2930147"/>
              <a:gd name="connsiteY1" fmla="*/ 638932 h 910588"/>
              <a:gd name="connsiteX2" fmla="*/ 1456508 w 2930147"/>
              <a:gd name="connsiteY2" fmla="*/ 165909 h 910588"/>
              <a:gd name="connsiteX3" fmla="*/ 2609459 w 2930147"/>
              <a:gd name="connsiteY3" fmla="*/ 13185 h 910588"/>
              <a:gd name="connsiteX0" fmla="*/ 1764023 w 2609459"/>
              <a:gd name="connsiteY0" fmla="*/ 908101 h 908101"/>
              <a:gd name="connsiteX1" fmla="*/ 242 w 2609459"/>
              <a:gd name="connsiteY1" fmla="*/ 636445 h 908101"/>
              <a:gd name="connsiteX2" fmla="*/ 1456508 w 2609459"/>
              <a:gd name="connsiteY2" fmla="*/ 163422 h 908101"/>
              <a:gd name="connsiteX3" fmla="*/ 2609459 w 2609459"/>
              <a:gd name="connsiteY3" fmla="*/ 10698 h 908101"/>
              <a:gd name="connsiteX0" fmla="*/ 1764023 w 2609459"/>
              <a:gd name="connsiteY0" fmla="*/ 913091 h 913091"/>
              <a:gd name="connsiteX1" fmla="*/ 242 w 2609459"/>
              <a:gd name="connsiteY1" fmla="*/ 641435 h 913091"/>
              <a:gd name="connsiteX2" fmla="*/ 1456508 w 2609459"/>
              <a:gd name="connsiteY2" fmla="*/ 168412 h 913091"/>
              <a:gd name="connsiteX3" fmla="*/ 2609459 w 2609459"/>
              <a:gd name="connsiteY3" fmla="*/ 15688 h 913091"/>
              <a:gd name="connsiteX0" fmla="*/ 44619 w 4290480"/>
              <a:gd name="connsiteY0" fmla="*/ 592678 h 648833"/>
              <a:gd name="connsiteX1" fmla="*/ 1681263 w 4290480"/>
              <a:gd name="connsiteY1" fmla="*/ 641435 h 648833"/>
              <a:gd name="connsiteX2" fmla="*/ 3137529 w 4290480"/>
              <a:gd name="connsiteY2" fmla="*/ 168412 h 648833"/>
              <a:gd name="connsiteX3" fmla="*/ 4290480 w 4290480"/>
              <a:gd name="connsiteY3" fmla="*/ 15688 h 648833"/>
              <a:gd name="connsiteX0" fmla="*/ 41474 w 4439735"/>
              <a:gd name="connsiteY0" fmla="*/ 563010 h 647564"/>
              <a:gd name="connsiteX1" fmla="*/ 1830518 w 4439735"/>
              <a:gd name="connsiteY1" fmla="*/ 641435 h 647564"/>
              <a:gd name="connsiteX2" fmla="*/ 3286784 w 4439735"/>
              <a:gd name="connsiteY2" fmla="*/ 168412 h 647564"/>
              <a:gd name="connsiteX3" fmla="*/ 4439735 w 4439735"/>
              <a:gd name="connsiteY3" fmla="*/ 15688 h 647564"/>
              <a:gd name="connsiteX0" fmla="*/ 0 w 4398261"/>
              <a:gd name="connsiteY0" fmla="*/ 563010 h 658734"/>
              <a:gd name="connsiteX1" fmla="*/ 1789044 w 4398261"/>
              <a:gd name="connsiteY1" fmla="*/ 641435 h 658734"/>
              <a:gd name="connsiteX2" fmla="*/ 3245310 w 4398261"/>
              <a:gd name="connsiteY2" fmla="*/ 168412 h 658734"/>
              <a:gd name="connsiteX3" fmla="*/ 4398261 w 4398261"/>
              <a:gd name="connsiteY3" fmla="*/ 15688 h 658734"/>
              <a:gd name="connsiteX0" fmla="*/ 0 w 4398261"/>
              <a:gd name="connsiteY0" fmla="*/ 563010 h 563010"/>
              <a:gd name="connsiteX1" fmla="*/ 3245310 w 4398261"/>
              <a:gd name="connsiteY1" fmla="*/ 168412 h 563010"/>
              <a:gd name="connsiteX2" fmla="*/ 4398261 w 4398261"/>
              <a:gd name="connsiteY2" fmla="*/ 15688 h 563010"/>
              <a:gd name="connsiteX0" fmla="*/ 0 w 4398261"/>
              <a:gd name="connsiteY0" fmla="*/ 547322 h 547322"/>
              <a:gd name="connsiteX1" fmla="*/ 4398261 w 4398261"/>
              <a:gd name="connsiteY1" fmla="*/ 0 h 547322"/>
              <a:gd name="connsiteX0" fmla="*/ 0 w 4398261"/>
              <a:gd name="connsiteY0" fmla="*/ 547322 h 547322"/>
              <a:gd name="connsiteX1" fmla="*/ 4398261 w 4398261"/>
              <a:gd name="connsiteY1" fmla="*/ 0 h 547322"/>
              <a:gd name="connsiteX0" fmla="*/ 0 w 4379211"/>
              <a:gd name="connsiteY0" fmla="*/ 470186 h 470186"/>
              <a:gd name="connsiteX1" fmla="*/ 4379211 w 4379211"/>
              <a:gd name="connsiteY1" fmla="*/ 0 h 470186"/>
              <a:gd name="connsiteX0" fmla="*/ 0 w 4379211"/>
              <a:gd name="connsiteY0" fmla="*/ 470186 h 470186"/>
              <a:gd name="connsiteX1" fmla="*/ 4379211 w 4379211"/>
              <a:gd name="connsiteY1" fmla="*/ 0 h 470186"/>
              <a:gd name="connsiteX0" fmla="*/ 0 w 4379211"/>
              <a:gd name="connsiteY0" fmla="*/ 470186 h 470186"/>
              <a:gd name="connsiteX1" fmla="*/ 4379211 w 4379211"/>
              <a:gd name="connsiteY1" fmla="*/ 0 h 470186"/>
              <a:gd name="connsiteX0" fmla="*/ 0 w 4379211"/>
              <a:gd name="connsiteY0" fmla="*/ 470186 h 470186"/>
              <a:gd name="connsiteX1" fmla="*/ 2187854 w 4379211"/>
              <a:gd name="connsiteY1" fmla="*/ 220324 h 470186"/>
              <a:gd name="connsiteX2" fmla="*/ 4379211 w 4379211"/>
              <a:gd name="connsiteY2" fmla="*/ 0 h 470186"/>
              <a:gd name="connsiteX0" fmla="*/ 0 w 4379211"/>
              <a:gd name="connsiteY0" fmla="*/ 470186 h 470186"/>
              <a:gd name="connsiteX1" fmla="*/ 2187854 w 4379211"/>
              <a:gd name="connsiteY1" fmla="*/ 220324 h 470186"/>
              <a:gd name="connsiteX2" fmla="*/ 4379211 w 4379211"/>
              <a:gd name="connsiteY2" fmla="*/ 0 h 470186"/>
              <a:gd name="connsiteX0" fmla="*/ 0 w 4379211"/>
              <a:gd name="connsiteY0" fmla="*/ 470186 h 470186"/>
              <a:gd name="connsiteX1" fmla="*/ 2187854 w 4379211"/>
              <a:gd name="connsiteY1" fmla="*/ 220324 h 470186"/>
              <a:gd name="connsiteX2" fmla="*/ 4379211 w 4379211"/>
              <a:gd name="connsiteY2" fmla="*/ 0 h 470186"/>
              <a:gd name="connsiteX0" fmla="*/ 0 w 4379211"/>
              <a:gd name="connsiteY0" fmla="*/ 470186 h 470186"/>
              <a:gd name="connsiteX1" fmla="*/ 2187854 w 4379211"/>
              <a:gd name="connsiteY1" fmla="*/ 220324 h 470186"/>
              <a:gd name="connsiteX2" fmla="*/ 4379211 w 4379211"/>
              <a:gd name="connsiteY2" fmla="*/ 0 h 470186"/>
              <a:gd name="connsiteX0" fmla="*/ 0 w 4505335"/>
              <a:gd name="connsiteY0" fmla="*/ 460365 h 460365"/>
              <a:gd name="connsiteX1" fmla="*/ 2313978 w 4505335"/>
              <a:gd name="connsiteY1" fmla="*/ 220324 h 460365"/>
              <a:gd name="connsiteX2" fmla="*/ 4505335 w 4505335"/>
              <a:gd name="connsiteY2" fmla="*/ 0 h 460365"/>
              <a:gd name="connsiteX0" fmla="*/ 0 w 4505335"/>
              <a:gd name="connsiteY0" fmla="*/ 460365 h 460365"/>
              <a:gd name="connsiteX1" fmla="*/ 2313978 w 4505335"/>
              <a:gd name="connsiteY1" fmla="*/ 220324 h 460365"/>
              <a:gd name="connsiteX2" fmla="*/ 4505335 w 4505335"/>
              <a:gd name="connsiteY2" fmla="*/ 0 h 460365"/>
              <a:gd name="connsiteX0" fmla="*/ 0 w 4505335"/>
              <a:gd name="connsiteY0" fmla="*/ 461126 h 461126"/>
              <a:gd name="connsiteX1" fmla="*/ 2313978 w 4505335"/>
              <a:gd name="connsiteY1" fmla="*/ 221085 h 461126"/>
              <a:gd name="connsiteX2" fmla="*/ 4505335 w 4505335"/>
              <a:gd name="connsiteY2" fmla="*/ 761 h 461126"/>
              <a:gd name="connsiteX0" fmla="*/ 0 w 4505335"/>
              <a:gd name="connsiteY0" fmla="*/ 465249 h 465249"/>
              <a:gd name="connsiteX1" fmla="*/ 2313978 w 4505335"/>
              <a:gd name="connsiteY1" fmla="*/ 225208 h 465249"/>
              <a:gd name="connsiteX2" fmla="*/ 4505335 w 4505335"/>
              <a:gd name="connsiteY2" fmla="*/ 4884 h 465249"/>
              <a:gd name="connsiteX0" fmla="*/ 0 w 4505335"/>
              <a:gd name="connsiteY0" fmla="*/ 460781 h 460781"/>
              <a:gd name="connsiteX1" fmla="*/ 2313978 w 4505335"/>
              <a:gd name="connsiteY1" fmla="*/ 220740 h 460781"/>
              <a:gd name="connsiteX2" fmla="*/ 4505335 w 4505335"/>
              <a:gd name="connsiteY2" fmla="*/ 416 h 460781"/>
              <a:gd name="connsiteX0" fmla="*/ 0 w 4505335"/>
              <a:gd name="connsiteY0" fmla="*/ 485249 h 485249"/>
              <a:gd name="connsiteX1" fmla="*/ 2313978 w 4505335"/>
              <a:gd name="connsiteY1" fmla="*/ 245208 h 485249"/>
              <a:gd name="connsiteX2" fmla="*/ 4505335 w 4505335"/>
              <a:gd name="connsiteY2" fmla="*/ 24884 h 485249"/>
              <a:gd name="connsiteX0" fmla="*/ 0 w 4505335"/>
              <a:gd name="connsiteY0" fmla="*/ 516038 h 516038"/>
              <a:gd name="connsiteX1" fmla="*/ 2313978 w 4505335"/>
              <a:gd name="connsiteY1" fmla="*/ 275997 h 516038"/>
              <a:gd name="connsiteX2" fmla="*/ 4505335 w 4505335"/>
              <a:gd name="connsiteY2" fmla="*/ 55673 h 516038"/>
              <a:gd name="connsiteX0" fmla="*/ 0 w 4505335"/>
              <a:gd name="connsiteY0" fmla="*/ 468006 h 469019"/>
              <a:gd name="connsiteX1" fmla="*/ 2313978 w 4505335"/>
              <a:gd name="connsiteY1" fmla="*/ 227965 h 469019"/>
              <a:gd name="connsiteX2" fmla="*/ 4505335 w 4505335"/>
              <a:gd name="connsiteY2" fmla="*/ 7641 h 469019"/>
              <a:gd name="connsiteX0" fmla="*/ 0 w 4505335"/>
              <a:gd name="connsiteY0" fmla="*/ 506685 h 506685"/>
              <a:gd name="connsiteX1" fmla="*/ 2313978 w 4505335"/>
              <a:gd name="connsiteY1" fmla="*/ 266644 h 506685"/>
              <a:gd name="connsiteX2" fmla="*/ 4505335 w 4505335"/>
              <a:gd name="connsiteY2" fmla="*/ 46320 h 506685"/>
              <a:gd name="connsiteX0" fmla="*/ 0 w 4505335"/>
              <a:gd name="connsiteY0" fmla="*/ 462194 h 462194"/>
              <a:gd name="connsiteX1" fmla="*/ 2313978 w 4505335"/>
              <a:gd name="connsiteY1" fmla="*/ 222153 h 462194"/>
              <a:gd name="connsiteX2" fmla="*/ 4505335 w 4505335"/>
              <a:gd name="connsiteY2" fmla="*/ 1829 h 462194"/>
              <a:gd name="connsiteX0" fmla="*/ 0 w 4505335"/>
              <a:gd name="connsiteY0" fmla="*/ 461060 h 461060"/>
              <a:gd name="connsiteX1" fmla="*/ 2329744 w 4505335"/>
              <a:gd name="connsiteY1" fmla="*/ 250482 h 461060"/>
              <a:gd name="connsiteX2" fmla="*/ 4505335 w 4505335"/>
              <a:gd name="connsiteY2" fmla="*/ 695 h 461060"/>
              <a:gd name="connsiteX0" fmla="*/ 0 w 4505335"/>
              <a:gd name="connsiteY0" fmla="*/ 470340 h 470340"/>
              <a:gd name="connsiteX1" fmla="*/ 2329744 w 4505335"/>
              <a:gd name="connsiteY1" fmla="*/ 259762 h 470340"/>
              <a:gd name="connsiteX2" fmla="*/ 4505335 w 4505335"/>
              <a:gd name="connsiteY2" fmla="*/ 9975 h 470340"/>
              <a:gd name="connsiteX0" fmla="*/ 0 w 3743335"/>
              <a:gd name="connsiteY0" fmla="*/ 446731 h 446731"/>
              <a:gd name="connsiteX1" fmla="*/ 2329744 w 3743335"/>
              <a:gd name="connsiteY1" fmla="*/ 236153 h 446731"/>
              <a:gd name="connsiteX2" fmla="*/ 3743335 w 3743335"/>
              <a:gd name="connsiteY2" fmla="*/ 4167 h 446731"/>
              <a:gd name="connsiteX0" fmla="*/ 0 w 3743335"/>
              <a:gd name="connsiteY0" fmla="*/ 442685 h 442685"/>
              <a:gd name="connsiteX1" fmla="*/ 2329744 w 3743335"/>
              <a:gd name="connsiteY1" fmla="*/ 232107 h 442685"/>
              <a:gd name="connsiteX2" fmla="*/ 3743335 w 3743335"/>
              <a:gd name="connsiteY2" fmla="*/ 121 h 442685"/>
              <a:gd name="connsiteX0" fmla="*/ 0 w 3743335"/>
              <a:gd name="connsiteY0" fmla="*/ 442685 h 442685"/>
              <a:gd name="connsiteX1" fmla="*/ 2329744 w 3743335"/>
              <a:gd name="connsiteY1" fmla="*/ 232107 h 442685"/>
              <a:gd name="connsiteX2" fmla="*/ 3743335 w 3743335"/>
              <a:gd name="connsiteY2" fmla="*/ 121 h 442685"/>
              <a:gd name="connsiteX0" fmla="*/ 0 w 3743335"/>
              <a:gd name="connsiteY0" fmla="*/ 447272 h 452303"/>
              <a:gd name="connsiteX1" fmla="*/ 2329744 w 3743335"/>
              <a:gd name="connsiteY1" fmla="*/ 236694 h 452303"/>
              <a:gd name="connsiteX2" fmla="*/ 3743335 w 3743335"/>
              <a:gd name="connsiteY2" fmla="*/ 4708 h 452303"/>
              <a:gd name="connsiteX0" fmla="*/ 0 w 3743335"/>
              <a:gd name="connsiteY0" fmla="*/ 444786 h 449817"/>
              <a:gd name="connsiteX1" fmla="*/ 2329744 w 3743335"/>
              <a:gd name="connsiteY1" fmla="*/ 234208 h 449817"/>
              <a:gd name="connsiteX2" fmla="*/ 3743335 w 3743335"/>
              <a:gd name="connsiteY2" fmla="*/ 2222 h 449817"/>
              <a:gd name="connsiteX0" fmla="*/ 0 w 3743335"/>
              <a:gd name="connsiteY0" fmla="*/ 444786 h 449817"/>
              <a:gd name="connsiteX1" fmla="*/ 2329744 w 3743335"/>
              <a:gd name="connsiteY1" fmla="*/ 234208 h 449817"/>
              <a:gd name="connsiteX2" fmla="*/ 3743335 w 3743335"/>
              <a:gd name="connsiteY2" fmla="*/ 2222 h 449817"/>
            </a:gdLst>
            <a:ahLst/>
            <a:cxnLst>
              <a:cxn ang="0">
                <a:pos x="connsiteX0" y="connsiteY0"/>
              </a:cxn>
              <a:cxn ang="0">
                <a:pos x="connsiteX1" y="connsiteY1"/>
              </a:cxn>
              <a:cxn ang="0">
                <a:pos x="connsiteX2" y="connsiteY2"/>
              </a:cxn>
            </a:cxnLst>
            <a:rect l="l" t="t" r="r" b="b"/>
            <a:pathLst>
              <a:path w="3743335" h="449817">
                <a:moveTo>
                  <a:pt x="0" y="444786"/>
                </a:moveTo>
                <a:cubicBezTo>
                  <a:pt x="1751088" y="438226"/>
                  <a:pt x="2906005" y="515643"/>
                  <a:pt x="2329744" y="234208"/>
                </a:cubicBezTo>
                <a:cubicBezTo>
                  <a:pt x="1765235" y="-41487"/>
                  <a:pt x="2025000" y="2973"/>
                  <a:pt x="3743335" y="2222"/>
                </a:cubicBezTo>
              </a:path>
            </a:pathLst>
          </a:custGeom>
          <a:noFill/>
          <a:ln w="76200" cap="rnd">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84427" tIns="42213" rIns="84427" bIns="42213" rtlCol="0" anchor="ctr"/>
          <a:lstStyle/>
          <a:p>
            <a:pPr algn="ctr"/>
            <a:endParaRPr lang="ja-JP" altLang="en-US">
              <a:solidFill>
                <a:prstClr val="white"/>
              </a:solidFill>
            </a:endParaRPr>
          </a:p>
        </p:txBody>
      </p:sp>
      <p:pic>
        <p:nvPicPr>
          <p:cNvPr id="51" name="Picture 5"/>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4187718" y="3484121"/>
            <a:ext cx="455077" cy="398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6"/>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4637655" y="3417629"/>
            <a:ext cx="480939" cy="398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フリーフォーム 52"/>
          <p:cNvSpPr/>
          <p:nvPr/>
        </p:nvSpPr>
        <p:spPr>
          <a:xfrm>
            <a:off x="2949490" y="5530390"/>
            <a:ext cx="4355740" cy="214437"/>
          </a:xfrm>
          <a:custGeom>
            <a:avLst/>
            <a:gdLst>
              <a:gd name="connsiteX0" fmla="*/ 0 w 4717143"/>
              <a:gd name="connsiteY0" fmla="*/ 14514 h 232228"/>
              <a:gd name="connsiteX1" fmla="*/ 4702629 w 4717143"/>
              <a:gd name="connsiteY1" fmla="*/ 0 h 232228"/>
              <a:gd name="connsiteX2" fmla="*/ 4717143 w 4717143"/>
              <a:gd name="connsiteY2" fmla="*/ 232228 h 232228"/>
            </a:gdLst>
            <a:ahLst/>
            <a:cxnLst>
              <a:cxn ang="0">
                <a:pos x="connsiteX0" y="connsiteY0"/>
              </a:cxn>
              <a:cxn ang="0">
                <a:pos x="connsiteX1" y="connsiteY1"/>
              </a:cxn>
              <a:cxn ang="0">
                <a:pos x="connsiteX2" y="connsiteY2"/>
              </a:cxn>
            </a:cxnLst>
            <a:rect l="l" t="t" r="r" b="b"/>
            <a:pathLst>
              <a:path w="4717143" h="232228">
                <a:moveTo>
                  <a:pt x="0" y="14514"/>
                </a:moveTo>
                <a:lnTo>
                  <a:pt x="4702629" y="0"/>
                </a:lnTo>
                <a:lnTo>
                  <a:pt x="4717143" y="232228"/>
                </a:lnTo>
              </a:path>
            </a:pathLst>
          </a:custGeom>
          <a:noFill/>
          <a:ln w="825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84427" tIns="42213" rIns="84427" bIns="42213" rtlCol="0" anchor="ctr"/>
          <a:lstStyle/>
          <a:p>
            <a:pPr algn="ctr"/>
            <a:endParaRPr lang="ja-JP" altLang="en-US">
              <a:solidFill>
                <a:prstClr val="white"/>
              </a:solidFill>
            </a:endParaRPr>
          </a:p>
        </p:txBody>
      </p:sp>
      <p:sp>
        <p:nvSpPr>
          <p:cNvPr id="54" name="正方形/長方形 53"/>
          <p:cNvSpPr/>
          <p:nvPr/>
        </p:nvSpPr>
        <p:spPr>
          <a:xfrm>
            <a:off x="6914699" y="5500008"/>
            <a:ext cx="997256" cy="332420"/>
          </a:xfrm>
          <a:prstGeom prst="rect">
            <a:avLst/>
          </a:prstGeom>
          <a:solidFill>
            <a:schemeClr val="tx1">
              <a:lumMod val="75000"/>
              <a:lumOff val="25000"/>
            </a:schemeClr>
          </a:solidFill>
          <a:ln>
            <a:noFill/>
          </a:ln>
          <a:scene3d>
            <a:camera prst="isometricTopUp">
              <a:rot lat="17973962" lon="19420576" rev="2291580"/>
            </a:camera>
            <a:lightRig rig="threePt" dir="t"/>
          </a:scene3d>
          <a:sp3d extrusionH="152400" contourW="6350">
            <a:extrusionClr>
              <a:schemeClr val="bg1">
                <a:lumMod val="50000"/>
              </a:schemeClr>
            </a:extrusionClr>
          </a:sp3d>
        </p:spPr>
        <p:style>
          <a:lnRef idx="2">
            <a:schemeClr val="accent1">
              <a:shade val="50000"/>
            </a:schemeClr>
          </a:lnRef>
          <a:fillRef idx="1">
            <a:schemeClr val="accent1"/>
          </a:fillRef>
          <a:effectRef idx="0">
            <a:schemeClr val="accent1"/>
          </a:effectRef>
          <a:fontRef idx="minor">
            <a:schemeClr val="lt1"/>
          </a:fontRef>
        </p:style>
        <p:txBody>
          <a:bodyPr lIns="84427" tIns="42213" rIns="84427" bIns="42213" rtlCol="0" anchor="ctr"/>
          <a:lstStyle/>
          <a:p>
            <a:pPr algn="ctr"/>
            <a:endParaRPr lang="ja-JP" altLang="en-US">
              <a:solidFill>
                <a:prstClr val="white"/>
              </a:solidFill>
            </a:endParaRPr>
          </a:p>
        </p:txBody>
      </p:sp>
      <p:sp>
        <p:nvSpPr>
          <p:cNvPr id="55" name="フリーフォーム 54"/>
          <p:cNvSpPr/>
          <p:nvPr/>
        </p:nvSpPr>
        <p:spPr>
          <a:xfrm>
            <a:off x="5275868" y="1557015"/>
            <a:ext cx="3289812" cy="1202789"/>
          </a:xfrm>
          <a:custGeom>
            <a:avLst/>
            <a:gdLst>
              <a:gd name="connsiteX0" fmla="*/ 3034681 w 3576192"/>
              <a:gd name="connsiteY0" fmla="*/ 1460311 h 1460311"/>
              <a:gd name="connsiteX1" fmla="*/ 3539648 w 3576192"/>
              <a:gd name="connsiteY1" fmla="*/ 1337481 h 1460311"/>
              <a:gd name="connsiteX2" fmla="*/ 3430466 w 3576192"/>
              <a:gd name="connsiteY2" fmla="*/ 900752 h 1460311"/>
              <a:gd name="connsiteX3" fmla="*/ 2584305 w 3576192"/>
              <a:gd name="connsiteY3" fmla="*/ 777923 h 1460311"/>
              <a:gd name="connsiteX4" fmla="*/ 100413 w 3576192"/>
              <a:gd name="connsiteY4" fmla="*/ 736979 h 1460311"/>
              <a:gd name="connsiteX5" fmla="*/ 659971 w 3576192"/>
              <a:gd name="connsiteY5" fmla="*/ 436729 h 1460311"/>
              <a:gd name="connsiteX6" fmla="*/ 2270407 w 3576192"/>
              <a:gd name="connsiteY6" fmla="*/ 245660 h 1460311"/>
              <a:gd name="connsiteX7" fmla="*/ 714562 w 3576192"/>
              <a:gd name="connsiteY7" fmla="*/ 122830 h 1460311"/>
              <a:gd name="connsiteX8" fmla="*/ 1478836 w 3576192"/>
              <a:gd name="connsiteY8" fmla="*/ 0 h 1460311"/>
              <a:gd name="connsiteX0" fmla="*/ 3034681 w 3576192"/>
              <a:gd name="connsiteY0" fmla="*/ 1460311 h 1460311"/>
              <a:gd name="connsiteX1" fmla="*/ 3539648 w 3576192"/>
              <a:gd name="connsiteY1" fmla="*/ 1337481 h 1460311"/>
              <a:gd name="connsiteX2" fmla="*/ 3430466 w 3576192"/>
              <a:gd name="connsiteY2" fmla="*/ 900752 h 1460311"/>
              <a:gd name="connsiteX3" fmla="*/ 2584305 w 3576192"/>
              <a:gd name="connsiteY3" fmla="*/ 777923 h 1460311"/>
              <a:gd name="connsiteX4" fmla="*/ 100413 w 3576192"/>
              <a:gd name="connsiteY4" fmla="*/ 736979 h 1460311"/>
              <a:gd name="connsiteX5" fmla="*/ 659971 w 3576192"/>
              <a:gd name="connsiteY5" fmla="*/ 436729 h 1460311"/>
              <a:gd name="connsiteX6" fmla="*/ 2270407 w 3576192"/>
              <a:gd name="connsiteY6" fmla="*/ 245660 h 1460311"/>
              <a:gd name="connsiteX7" fmla="*/ 714562 w 3576192"/>
              <a:gd name="connsiteY7" fmla="*/ 122830 h 1460311"/>
              <a:gd name="connsiteX8" fmla="*/ 1478836 w 3576192"/>
              <a:gd name="connsiteY8" fmla="*/ 0 h 1460311"/>
              <a:gd name="connsiteX0" fmla="*/ 3034681 w 3440040"/>
              <a:gd name="connsiteY0" fmla="*/ 1460311 h 1460311"/>
              <a:gd name="connsiteX1" fmla="*/ 3430466 w 3440040"/>
              <a:gd name="connsiteY1" fmla="*/ 900752 h 1460311"/>
              <a:gd name="connsiteX2" fmla="*/ 2584305 w 3440040"/>
              <a:gd name="connsiteY2" fmla="*/ 777923 h 1460311"/>
              <a:gd name="connsiteX3" fmla="*/ 100413 w 3440040"/>
              <a:gd name="connsiteY3" fmla="*/ 736979 h 1460311"/>
              <a:gd name="connsiteX4" fmla="*/ 659971 w 3440040"/>
              <a:gd name="connsiteY4" fmla="*/ 436729 h 1460311"/>
              <a:gd name="connsiteX5" fmla="*/ 2270407 w 3440040"/>
              <a:gd name="connsiteY5" fmla="*/ 245660 h 1460311"/>
              <a:gd name="connsiteX6" fmla="*/ 714562 w 3440040"/>
              <a:gd name="connsiteY6" fmla="*/ 122830 h 1460311"/>
              <a:gd name="connsiteX7" fmla="*/ 1478836 w 3440040"/>
              <a:gd name="connsiteY7" fmla="*/ 0 h 1460311"/>
              <a:gd name="connsiteX0" fmla="*/ 3034681 w 3763518"/>
              <a:gd name="connsiteY0" fmla="*/ 1460311 h 1460311"/>
              <a:gd name="connsiteX1" fmla="*/ 3758013 w 3763518"/>
              <a:gd name="connsiteY1" fmla="*/ 955343 h 1460311"/>
              <a:gd name="connsiteX2" fmla="*/ 2584305 w 3763518"/>
              <a:gd name="connsiteY2" fmla="*/ 777923 h 1460311"/>
              <a:gd name="connsiteX3" fmla="*/ 100413 w 3763518"/>
              <a:gd name="connsiteY3" fmla="*/ 736979 h 1460311"/>
              <a:gd name="connsiteX4" fmla="*/ 659971 w 3763518"/>
              <a:gd name="connsiteY4" fmla="*/ 436729 h 1460311"/>
              <a:gd name="connsiteX5" fmla="*/ 2270407 w 3763518"/>
              <a:gd name="connsiteY5" fmla="*/ 245660 h 1460311"/>
              <a:gd name="connsiteX6" fmla="*/ 714562 w 3763518"/>
              <a:gd name="connsiteY6" fmla="*/ 122830 h 1460311"/>
              <a:gd name="connsiteX7" fmla="*/ 1478836 w 3763518"/>
              <a:gd name="connsiteY7" fmla="*/ 0 h 1460311"/>
              <a:gd name="connsiteX0" fmla="*/ 3034681 w 3766416"/>
              <a:gd name="connsiteY0" fmla="*/ 1460311 h 1460311"/>
              <a:gd name="connsiteX1" fmla="*/ 3758013 w 3766416"/>
              <a:gd name="connsiteY1" fmla="*/ 955343 h 1460311"/>
              <a:gd name="connsiteX2" fmla="*/ 2584305 w 3766416"/>
              <a:gd name="connsiteY2" fmla="*/ 777923 h 1460311"/>
              <a:gd name="connsiteX3" fmla="*/ 100413 w 3766416"/>
              <a:gd name="connsiteY3" fmla="*/ 736979 h 1460311"/>
              <a:gd name="connsiteX4" fmla="*/ 659971 w 3766416"/>
              <a:gd name="connsiteY4" fmla="*/ 436729 h 1460311"/>
              <a:gd name="connsiteX5" fmla="*/ 2270407 w 3766416"/>
              <a:gd name="connsiteY5" fmla="*/ 245660 h 1460311"/>
              <a:gd name="connsiteX6" fmla="*/ 714562 w 3766416"/>
              <a:gd name="connsiteY6" fmla="*/ 122830 h 1460311"/>
              <a:gd name="connsiteX7" fmla="*/ 1478836 w 3766416"/>
              <a:gd name="connsiteY7" fmla="*/ 0 h 1460311"/>
              <a:gd name="connsiteX0" fmla="*/ 3034681 w 3775561"/>
              <a:gd name="connsiteY0" fmla="*/ 1460311 h 1460311"/>
              <a:gd name="connsiteX1" fmla="*/ 3758013 w 3775561"/>
              <a:gd name="connsiteY1" fmla="*/ 955343 h 1460311"/>
              <a:gd name="connsiteX2" fmla="*/ 2584305 w 3775561"/>
              <a:gd name="connsiteY2" fmla="*/ 777923 h 1460311"/>
              <a:gd name="connsiteX3" fmla="*/ 100413 w 3775561"/>
              <a:gd name="connsiteY3" fmla="*/ 736979 h 1460311"/>
              <a:gd name="connsiteX4" fmla="*/ 659971 w 3775561"/>
              <a:gd name="connsiteY4" fmla="*/ 436729 h 1460311"/>
              <a:gd name="connsiteX5" fmla="*/ 2270407 w 3775561"/>
              <a:gd name="connsiteY5" fmla="*/ 245660 h 1460311"/>
              <a:gd name="connsiteX6" fmla="*/ 714562 w 3775561"/>
              <a:gd name="connsiteY6" fmla="*/ 122830 h 1460311"/>
              <a:gd name="connsiteX7" fmla="*/ 1478836 w 3775561"/>
              <a:gd name="connsiteY7" fmla="*/ 0 h 1460311"/>
              <a:gd name="connsiteX0" fmla="*/ 3115527 w 3986011"/>
              <a:gd name="connsiteY0" fmla="*/ 1460311 h 1460311"/>
              <a:gd name="connsiteX1" fmla="*/ 3838859 w 3986011"/>
              <a:gd name="connsiteY1" fmla="*/ 955343 h 1460311"/>
              <a:gd name="connsiteX2" fmla="*/ 181259 w 3986011"/>
              <a:gd name="connsiteY2" fmla="*/ 736979 h 1460311"/>
              <a:gd name="connsiteX3" fmla="*/ 740817 w 3986011"/>
              <a:gd name="connsiteY3" fmla="*/ 436729 h 1460311"/>
              <a:gd name="connsiteX4" fmla="*/ 2351253 w 3986011"/>
              <a:gd name="connsiteY4" fmla="*/ 245660 h 1460311"/>
              <a:gd name="connsiteX5" fmla="*/ 795408 w 3986011"/>
              <a:gd name="connsiteY5" fmla="*/ 122830 h 1460311"/>
              <a:gd name="connsiteX6" fmla="*/ 1559682 w 3986011"/>
              <a:gd name="connsiteY6" fmla="*/ 0 h 1460311"/>
              <a:gd name="connsiteX0" fmla="*/ 3115527 w 3986011"/>
              <a:gd name="connsiteY0" fmla="*/ 1460311 h 1460311"/>
              <a:gd name="connsiteX1" fmla="*/ 3838859 w 3986011"/>
              <a:gd name="connsiteY1" fmla="*/ 955343 h 1460311"/>
              <a:gd name="connsiteX2" fmla="*/ 181259 w 3986011"/>
              <a:gd name="connsiteY2" fmla="*/ 736979 h 1460311"/>
              <a:gd name="connsiteX3" fmla="*/ 740817 w 3986011"/>
              <a:gd name="connsiteY3" fmla="*/ 436729 h 1460311"/>
              <a:gd name="connsiteX4" fmla="*/ 2351253 w 3986011"/>
              <a:gd name="connsiteY4" fmla="*/ 245660 h 1460311"/>
              <a:gd name="connsiteX5" fmla="*/ 795408 w 3986011"/>
              <a:gd name="connsiteY5" fmla="*/ 122830 h 1460311"/>
              <a:gd name="connsiteX6" fmla="*/ 1559682 w 3986011"/>
              <a:gd name="connsiteY6" fmla="*/ 0 h 1460311"/>
              <a:gd name="connsiteX0" fmla="*/ 3115527 w 3969399"/>
              <a:gd name="connsiteY0" fmla="*/ 1460311 h 1460311"/>
              <a:gd name="connsiteX1" fmla="*/ 3838859 w 3969399"/>
              <a:gd name="connsiteY1" fmla="*/ 955343 h 1460311"/>
              <a:gd name="connsiteX2" fmla="*/ 181259 w 3969399"/>
              <a:gd name="connsiteY2" fmla="*/ 736979 h 1460311"/>
              <a:gd name="connsiteX3" fmla="*/ 740817 w 3969399"/>
              <a:gd name="connsiteY3" fmla="*/ 436729 h 1460311"/>
              <a:gd name="connsiteX4" fmla="*/ 2351253 w 3969399"/>
              <a:gd name="connsiteY4" fmla="*/ 245660 h 1460311"/>
              <a:gd name="connsiteX5" fmla="*/ 795408 w 3969399"/>
              <a:gd name="connsiteY5" fmla="*/ 122830 h 1460311"/>
              <a:gd name="connsiteX6" fmla="*/ 1559682 w 3969399"/>
              <a:gd name="connsiteY6" fmla="*/ 0 h 1460311"/>
              <a:gd name="connsiteX0" fmla="*/ 3115527 w 3979701"/>
              <a:gd name="connsiteY0" fmla="*/ 1460311 h 1460311"/>
              <a:gd name="connsiteX1" fmla="*/ 3838859 w 3979701"/>
              <a:gd name="connsiteY1" fmla="*/ 955343 h 1460311"/>
              <a:gd name="connsiteX2" fmla="*/ 181259 w 3979701"/>
              <a:gd name="connsiteY2" fmla="*/ 736979 h 1460311"/>
              <a:gd name="connsiteX3" fmla="*/ 740817 w 3979701"/>
              <a:gd name="connsiteY3" fmla="*/ 436729 h 1460311"/>
              <a:gd name="connsiteX4" fmla="*/ 2351253 w 3979701"/>
              <a:gd name="connsiteY4" fmla="*/ 245660 h 1460311"/>
              <a:gd name="connsiteX5" fmla="*/ 795408 w 3979701"/>
              <a:gd name="connsiteY5" fmla="*/ 122830 h 1460311"/>
              <a:gd name="connsiteX6" fmla="*/ 1559682 w 3979701"/>
              <a:gd name="connsiteY6" fmla="*/ 0 h 1460311"/>
              <a:gd name="connsiteX0" fmla="*/ 3211062 w 4017212"/>
              <a:gd name="connsiteY0" fmla="*/ 1470896 h 1470896"/>
              <a:gd name="connsiteX1" fmla="*/ 3838859 w 4017212"/>
              <a:gd name="connsiteY1" fmla="*/ 955343 h 1470896"/>
              <a:gd name="connsiteX2" fmla="*/ 181259 w 4017212"/>
              <a:gd name="connsiteY2" fmla="*/ 736979 h 1470896"/>
              <a:gd name="connsiteX3" fmla="*/ 740817 w 4017212"/>
              <a:gd name="connsiteY3" fmla="*/ 436729 h 1470896"/>
              <a:gd name="connsiteX4" fmla="*/ 2351253 w 4017212"/>
              <a:gd name="connsiteY4" fmla="*/ 245660 h 1470896"/>
              <a:gd name="connsiteX5" fmla="*/ 795408 w 4017212"/>
              <a:gd name="connsiteY5" fmla="*/ 122830 h 1470896"/>
              <a:gd name="connsiteX6" fmla="*/ 1559682 w 4017212"/>
              <a:gd name="connsiteY6" fmla="*/ 0 h 1470896"/>
              <a:gd name="connsiteX0" fmla="*/ 3048368 w 3854518"/>
              <a:gd name="connsiteY0" fmla="*/ 1470896 h 1470896"/>
              <a:gd name="connsiteX1" fmla="*/ 3676165 w 3854518"/>
              <a:gd name="connsiteY1" fmla="*/ 955343 h 1470896"/>
              <a:gd name="connsiteX2" fmla="*/ 18565 w 3854518"/>
              <a:gd name="connsiteY2" fmla="*/ 736979 h 1470896"/>
              <a:gd name="connsiteX3" fmla="*/ 2188559 w 3854518"/>
              <a:gd name="connsiteY3" fmla="*/ 245660 h 1470896"/>
              <a:gd name="connsiteX4" fmla="*/ 632714 w 3854518"/>
              <a:gd name="connsiteY4" fmla="*/ 122830 h 1470896"/>
              <a:gd name="connsiteX5" fmla="*/ 1396988 w 3854518"/>
              <a:gd name="connsiteY5" fmla="*/ 0 h 1470896"/>
              <a:gd name="connsiteX0" fmla="*/ 3047816 w 3853966"/>
              <a:gd name="connsiteY0" fmla="*/ 1470896 h 1470896"/>
              <a:gd name="connsiteX1" fmla="*/ 3675613 w 3853966"/>
              <a:gd name="connsiteY1" fmla="*/ 955343 h 1470896"/>
              <a:gd name="connsiteX2" fmla="*/ 18013 w 3853966"/>
              <a:gd name="connsiteY2" fmla="*/ 736979 h 1470896"/>
              <a:gd name="connsiteX3" fmla="*/ 2188007 w 3853966"/>
              <a:gd name="connsiteY3" fmla="*/ 245660 h 1470896"/>
              <a:gd name="connsiteX4" fmla="*/ 632162 w 3853966"/>
              <a:gd name="connsiteY4" fmla="*/ 122830 h 1470896"/>
              <a:gd name="connsiteX5" fmla="*/ 1396436 w 3853966"/>
              <a:gd name="connsiteY5" fmla="*/ 0 h 1470896"/>
              <a:gd name="connsiteX0" fmla="*/ 3047816 w 3853966"/>
              <a:gd name="connsiteY0" fmla="*/ 1470896 h 1470896"/>
              <a:gd name="connsiteX1" fmla="*/ 3675613 w 3853966"/>
              <a:gd name="connsiteY1" fmla="*/ 955343 h 1470896"/>
              <a:gd name="connsiteX2" fmla="*/ 18013 w 3853966"/>
              <a:gd name="connsiteY2" fmla="*/ 736979 h 1470896"/>
              <a:gd name="connsiteX3" fmla="*/ 2188007 w 3853966"/>
              <a:gd name="connsiteY3" fmla="*/ 245660 h 1470896"/>
              <a:gd name="connsiteX4" fmla="*/ 632162 w 3853966"/>
              <a:gd name="connsiteY4" fmla="*/ 122830 h 1470896"/>
              <a:gd name="connsiteX5" fmla="*/ 1396436 w 3853966"/>
              <a:gd name="connsiteY5" fmla="*/ 0 h 1470896"/>
              <a:gd name="connsiteX0" fmla="*/ 3047816 w 3853966"/>
              <a:gd name="connsiteY0" fmla="*/ 1470896 h 1470896"/>
              <a:gd name="connsiteX1" fmla="*/ 3675613 w 3853966"/>
              <a:gd name="connsiteY1" fmla="*/ 955343 h 1470896"/>
              <a:gd name="connsiteX2" fmla="*/ 18013 w 3853966"/>
              <a:gd name="connsiteY2" fmla="*/ 736979 h 1470896"/>
              <a:gd name="connsiteX3" fmla="*/ 2188007 w 3853966"/>
              <a:gd name="connsiteY3" fmla="*/ 245660 h 1470896"/>
              <a:gd name="connsiteX4" fmla="*/ 632162 w 3853966"/>
              <a:gd name="connsiteY4" fmla="*/ 122830 h 1470896"/>
              <a:gd name="connsiteX5" fmla="*/ 1396436 w 3853966"/>
              <a:gd name="connsiteY5" fmla="*/ 0 h 1470896"/>
              <a:gd name="connsiteX0" fmla="*/ 3047816 w 3853966"/>
              <a:gd name="connsiteY0" fmla="*/ 1470896 h 1470896"/>
              <a:gd name="connsiteX1" fmla="*/ 3675613 w 3853966"/>
              <a:gd name="connsiteY1" fmla="*/ 955343 h 1470896"/>
              <a:gd name="connsiteX2" fmla="*/ 18013 w 3853966"/>
              <a:gd name="connsiteY2" fmla="*/ 736979 h 1470896"/>
              <a:gd name="connsiteX3" fmla="*/ 2188007 w 3853966"/>
              <a:gd name="connsiteY3" fmla="*/ 245660 h 1470896"/>
              <a:gd name="connsiteX4" fmla="*/ 632162 w 3853966"/>
              <a:gd name="connsiteY4" fmla="*/ 122830 h 1470896"/>
              <a:gd name="connsiteX5" fmla="*/ 1396436 w 3853966"/>
              <a:gd name="connsiteY5" fmla="*/ 0 h 1470896"/>
              <a:gd name="connsiteX0" fmla="*/ 3047816 w 3839134"/>
              <a:gd name="connsiteY0" fmla="*/ 1470896 h 1470896"/>
              <a:gd name="connsiteX1" fmla="*/ 3675613 w 3839134"/>
              <a:gd name="connsiteY1" fmla="*/ 955343 h 1470896"/>
              <a:gd name="connsiteX2" fmla="*/ 18013 w 3839134"/>
              <a:gd name="connsiteY2" fmla="*/ 736979 h 1470896"/>
              <a:gd name="connsiteX3" fmla="*/ 2188007 w 3839134"/>
              <a:gd name="connsiteY3" fmla="*/ 245660 h 1470896"/>
              <a:gd name="connsiteX4" fmla="*/ 632162 w 3839134"/>
              <a:gd name="connsiteY4" fmla="*/ 122830 h 1470896"/>
              <a:gd name="connsiteX5" fmla="*/ 1396436 w 3839134"/>
              <a:gd name="connsiteY5" fmla="*/ 0 h 1470896"/>
              <a:gd name="connsiteX0" fmla="*/ 3047816 w 3777234"/>
              <a:gd name="connsiteY0" fmla="*/ 1470896 h 1470896"/>
              <a:gd name="connsiteX1" fmla="*/ 3675613 w 3777234"/>
              <a:gd name="connsiteY1" fmla="*/ 955343 h 1470896"/>
              <a:gd name="connsiteX2" fmla="*/ 18013 w 3777234"/>
              <a:gd name="connsiteY2" fmla="*/ 736979 h 1470896"/>
              <a:gd name="connsiteX3" fmla="*/ 2188007 w 3777234"/>
              <a:gd name="connsiteY3" fmla="*/ 245660 h 1470896"/>
              <a:gd name="connsiteX4" fmla="*/ 632162 w 3777234"/>
              <a:gd name="connsiteY4" fmla="*/ 122830 h 1470896"/>
              <a:gd name="connsiteX5" fmla="*/ 1396436 w 3777234"/>
              <a:gd name="connsiteY5" fmla="*/ 0 h 1470896"/>
              <a:gd name="connsiteX0" fmla="*/ 2872126 w 3665828"/>
              <a:gd name="connsiteY0" fmla="*/ 1470896 h 1470896"/>
              <a:gd name="connsiteX1" fmla="*/ 3499923 w 3665828"/>
              <a:gd name="connsiteY1" fmla="*/ 955343 h 1470896"/>
              <a:gd name="connsiteX2" fmla="*/ 19744 w 3665828"/>
              <a:gd name="connsiteY2" fmla="*/ 736979 h 1470896"/>
              <a:gd name="connsiteX3" fmla="*/ 2012317 w 3665828"/>
              <a:gd name="connsiteY3" fmla="*/ 245660 h 1470896"/>
              <a:gd name="connsiteX4" fmla="*/ 456472 w 3665828"/>
              <a:gd name="connsiteY4" fmla="*/ 122830 h 1470896"/>
              <a:gd name="connsiteX5" fmla="*/ 1220746 w 3665828"/>
              <a:gd name="connsiteY5" fmla="*/ 0 h 1470896"/>
              <a:gd name="connsiteX0" fmla="*/ 2855779 w 3649481"/>
              <a:gd name="connsiteY0" fmla="*/ 1470896 h 1470896"/>
              <a:gd name="connsiteX1" fmla="*/ 3483576 w 3649481"/>
              <a:gd name="connsiteY1" fmla="*/ 955343 h 1470896"/>
              <a:gd name="connsiteX2" fmla="*/ 3397 w 3649481"/>
              <a:gd name="connsiteY2" fmla="*/ 736979 h 1470896"/>
              <a:gd name="connsiteX3" fmla="*/ 1995970 w 3649481"/>
              <a:gd name="connsiteY3" fmla="*/ 245660 h 1470896"/>
              <a:gd name="connsiteX4" fmla="*/ 440125 w 3649481"/>
              <a:gd name="connsiteY4" fmla="*/ 122830 h 1470896"/>
              <a:gd name="connsiteX5" fmla="*/ 1204399 w 3649481"/>
              <a:gd name="connsiteY5" fmla="*/ 0 h 1470896"/>
              <a:gd name="connsiteX0" fmla="*/ 2885723 w 3679425"/>
              <a:gd name="connsiteY0" fmla="*/ 1470896 h 1470896"/>
              <a:gd name="connsiteX1" fmla="*/ 3513520 w 3679425"/>
              <a:gd name="connsiteY1" fmla="*/ 955343 h 1470896"/>
              <a:gd name="connsiteX2" fmla="*/ 33341 w 3679425"/>
              <a:gd name="connsiteY2" fmla="*/ 736979 h 1470896"/>
              <a:gd name="connsiteX3" fmla="*/ 1684720 w 3679425"/>
              <a:gd name="connsiteY3" fmla="*/ 478516 h 1470896"/>
              <a:gd name="connsiteX4" fmla="*/ 470069 w 3679425"/>
              <a:gd name="connsiteY4" fmla="*/ 122830 h 1470896"/>
              <a:gd name="connsiteX5" fmla="*/ 1234343 w 3679425"/>
              <a:gd name="connsiteY5" fmla="*/ 0 h 1470896"/>
              <a:gd name="connsiteX0" fmla="*/ 2885619 w 3679321"/>
              <a:gd name="connsiteY0" fmla="*/ 1470896 h 1470896"/>
              <a:gd name="connsiteX1" fmla="*/ 3513416 w 3679321"/>
              <a:gd name="connsiteY1" fmla="*/ 955343 h 1470896"/>
              <a:gd name="connsiteX2" fmla="*/ 33237 w 3679321"/>
              <a:gd name="connsiteY2" fmla="*/ 736979 h 1470896"/>
              <a:gd name="connsiteX3" fmla="*/ 1684616 w 3679321"/>
              <a:gd name="connsiteY3" fmla="*/ 478516 h 1470896"/>
              <a:gd name="connsiteX4" fmla="*/ 429022 w 3679321"/>
              <a:gd name="connsiteY4" fmla="*/ 376855 h 1470896"/>
              <a:gd name="connsiteX5" fmla="*/ 1234239 w 3679321"/>
              <a:gd name="connsiteY5" fmla="*/ 0 h 1470896"/>
              <a:gd name="connsiteX0" fmla="*/ 2885619 w 3679321"/>
              <a:gd name="connsiteY0" fmla="*/ 1259209 h 1259209"/>
              <a:gd name="connsiteX1" fmla="*/ 3513416 w 3679321"/>
              <a:gd name="connsiteY1" fmla="*/ 743656 h 1259209"/>
              <a:gd name="connsiteX2" fmla="*/ 33237 w 3679321"/>
              <a:gd name="connsiteY2" fmla="*/ 525292 h 1259209"/>
              <a:gd name="connsiteX3" fmla="*/ 1684616 w 3679321"/>
              <a:gd name="connsiteY3" fmla="*/ 266829 h 1259209"/>
              <a:gd name="connsiteX4" fmla="*/ 429022 w 3679321"/>
              <a:gd name="connsiteY4" fmla="*/ 165168 h 1259209"/>
              <a:gd name="connsiteX5" fmla="*/ 1206944 w 3679321"/>
              <a:gd name="connsiteY5" fmla="*/ 0 h 1259209"/>
              <a:gd name="connsiteX0" fmla="*/ 2885619 w 3675785"/>
              <a:gd name="connsiteY0" fmla="*/ 1259209 h 1259209"/>
              <a:gd name="connsiteX1" fmla="*/ 3513416 w 3675785"/>
              <a:gd name="connsiteY1" fmla="*/ 743656 h 1259209"/>
              <a:gd name="connsiteX2" fmla="*/ 33237 w 3675785"/>
              <a:gd name="connsiteY2" fmla="*/ 525292 h 1259209"/>
              <a:gd name="connsiteX3" fmla="*/ 1684616 w 3675785"/>
              <a:gd name="connsiteY3" fmla="*/ 266829 h 1259209"/>
              <a:gd name="connsiteX4" fmla="*/ 429022 w 3675785"/>
              <a:gd name="connsiteY4" fmla="*/ 165168 h 1259209"/>
              <a:gd name="connsiteX5" fmla="*/ 1206944 w 3675785"/>
              <a:gd name="connsiteY5" fmla="*/ 0 h 1259209"/>
              <a:gd name="connsiteX0" fmla="*/ 2885619 w 3597602"/>
              <a:gd name="connsiteY0" fmla="*/ 1259209 h 1259209"/>
              <a:gd name="connsiteX1" fmla="*/ 3513416 w 3597602"/>
              <a:gd name="connsiteY1" fmla="*/ 743656 h 1259209"/>
              <a:gd name="connsiteX2" fmla="*/ 33237 w 3597602"/>
              <a:gd name="connsiteY2" fmla="*/ 525292 h 1259209"/>
              <a:gd name="connsiteX3" fmla="*/ 1684616 w 3597602"/>
              <a:gd name="connsiteY3" fmla="*/ 266829 h 1259209"/>
              <a:gd name="connsiteX4" fmla="*/ 429022 w 3597602"/>
              <a:gd name="connsiteY4" fmla="*/ 165168 h 1259209"/>
              <a:gd name="connsiteX5" fmla="*/ 1206944 w 3597602"/>
              <a:gd name="connsiteY5" fmla="*/ 0 h 1259209"/>
              <a:gd name="connsiteX0" fmla="*/ 2863762 w 3575745"/>
              <a:gd name="connsiteY0" fmla="*/ 1259209 h 1259209"/>
              <a:gd name="connsiteX1" fmla="*/ 3491559 w 3575745"/>
              <a:gd name="connsiteY1" fmla="*/ 743656 h 1259209"/>
              <a:gd name="connsiteX2" fmla="*/ 11380 w 3575745"/>
              <a:gd name="connsiteY2" fmla="*/ 525292 h 1259209"/>
              <a:gd name="connsiteX3" fmla="*/ 1662759 w 3575745"/>
              <a:gd name="connsiteY3" fmla="*/ 266829 h 1259209"/>
              <a:gd name="connsiteX4" fmla="*/ 407165 w 3575745"/>
              <a:gd name="connsiteY4" fmla="*/ 165168 h 1259209"/>
              <a:gd name="connsiteX5" fmla="*/ 1185087 w 3575745"/>
              <a:gd name="connsiteY5" fmla="*/ 0 h 1259209"/>
              <a:gd name="connsiteX0" fmla="*/ 2863740 w 3575723"/>
              <a:gd name="connsiteY0" fmla="*/ 1259209 h 1259209"/>
              <a:gd name="connsiteX1" fmla="*/ 3491537 w 3575723"/>
              <a:gd name="connsiteY1" fmla="*/ 743656 h 1259209"/>
              <a:gd name="connsiteX2" fmla="*/ 11358 w 3575723"/>
              <a:gd name="connsiteY2" fmla="*/ 525292 h 1259209"/>
              <a:gd name="connsiteX3" fmla="*/ 1662737 w 3575723"/>
              <a:gd name="connsiteY3" fmla="*/ 266829 h 1259209"/>
              <a:gd name="connsiteX4" fmla="*/ 407143 w 3575723"/>
              <a:gd name="connsiteY4" fmla="*/ 165168 h 1259209"/>
              <a:gd name="connsiteX5" fmla="*/ 1185065 w 3575723"/>
              <a:gd name="connsiteY5" fmla="*/ 0 h 1259209"/>
              <a:gd name="connsiteX0" fmla="*/ 2863740 w 3575723"/>
              <a:gd name="connsiteY0" fmla="*/ 1259209 h 1259209"/>
              <a:gd name="connsiteX1" fmla="*/ 3491537 w 3575723"/>
              <a:gd name="connsiteY1" fmla="*/ 743656 h 1259209"/>
              <a:gd name="connsiteX2" fmla="*/ 11358 w 3575723"/>
              <a:gd name="connsiteY2" fmla="*/ 525292 h 1259209"/>
              <a:gd name="connsiteX3" fmla="*/ 1662737 w 3575723"/>
              <a:gd name="connsiteY3" fmla="*/ 266829 h 1259209"/>
              <a:gd name="connsiteX4" fmla="*/ 407143 w 3575723"/>
              <a:gd name="connsiteY4" fmla="*/ 165168 h 1259209"/>
              <a:gd name="connsiteX5" fmla="*/ 1185065 w 3575723"/>
              <a:gd name="connsiteY5" fmla="*/ 0 h 1259209"/>
              <a:gd name="connsiteX0" fmla="*/ 2863740 w 3575723"/>
              <a:gd name="connsiteY0" fmla="*/ 1259209 h 1259209"/>
              <a:gd name="connsiteX1" fmla="*/ 3491537 w 3575723"/>
              <a:gd name="connsiteY1" fmla="*/ 743656 h 1259209"/>
              <a:gd name="connsiteX2" fmla="*/ 11358 w 3575723"/>
              <a:gd name="connsiteY2" fmla="*/ 525292 h 1259209"/>
              <a:gd name="connsiteX3" fmla="*/ 1662737 w 3575723"/>
              <a:gd name="connsiteY3" fmla="*/ 266829 h 1259209"/>
              <a:gd name="connsiteX4" fmla="*/ 407143 w 3575723"/>
              <a:gd name="connsiteY4" fmla="*/ 165168 h 1259209"/>
              <a:gd name="connsiteX5" fmla="*/ 1185065 w 3575723"/>
              <a:gd name="connsiteY5" fmla="*/ 0 h 1259209"/>
              <a:gd name="connsiteX0" fmla="*/ 2855127 w 3567110"/>
              <a:gd name="connsiteY0" fmla="*/ 1259209 h 1259209"/>
              <a:gd name="connsiteX1" fmla="*/ 3482924 w 3567110"/>
              <a:gd name="connsiteY1" fmla="*/ 743656 h 1259209"/>
              <a:gd name="connsiteX2" fmla="*/ 2745 w 3567110"/>
              <a:gd name="connsiteY2" fmla="*/ 525292 h 1259209"/>
              <a:gd name="connsiteX3" fmla="*/ 2857768 w 3567110"/>
              <a:gd name="connsiteY3" fmla="*/ 277413 h 1259209"/>
              <a:gd name="connsiteX4" fmla="*/ 398530 w 3567110"/>
              <a:gd name="connsiteY4" fmla="*/ 165168 h 1259209"/>
              <a:gd name="connsiteX5" fmla="*/ 1176452 w 3567110"/>
              <a:gd name="connsiteY5" fmla="*/ 0 h 1259209"/>
              <a:gd name="connsiteX0" fmla="*/ 2855166 w 3567149"/>
              <a:gd name="connsiteY0" fmla="*/ 1259209 h 1259209"/>
              <a:gd name="connsiteX1" fmla="*/ 3482963 w 3567149"/>
              <a:gd name="connsiteY1" fmla="*/ 743656 h 1259209"/>
              <a:gd name="connsiteX2" fmla="*/ 2784 w 3567149"/>
              <a:gd name="connsiteY2" fmla="*/ 525292 h 1259209"/>
              <a:gd name="connsiteX3" fmla="*/ 2857807 w 3567149"/>
              <a:gd name="connsiteY3" fmla="*/ 277413 h 1259209"/>
              <a:gd name="connsiteX4" fmla="*/ 635352 w 3567149"/>
              <a:gd name="connsiteY4" fmla="*/ 165168 h 1259209"/>
              <a:gd name="connsiteX5" fmla="*/ 1176491 w 3567149"/>
              <a:gd name="connsiteY5" fmla="*/ 0 h 1259209"/>
              <a:gd name="connsiteX0" fmla="*/ 2855166 w 3567149"/>
              <a:gd name="connsiteY0" fmla="*/ 1290963 h 1290963"/>
              <a:gd name="connsiteX1" fmla="*/ 3482963 w 3567149"/>
              <a:gd name="connsiteY1" fmla="*/ 775410 h 1290963"/>
              <a:gd name="connsiteX2" fmla="*/ 2784 w 3567149"/>
              <a:gd name="connsiteY2" fmla="*/ 557046 h 1290963"/>
              <a:gd name="connsiteX3" fmla="*/ 2857807 w 3567149"/>
              <a:gd name="connsiteY3" fmla="*/ 309167 h 1290963"/>
              <a:gd name="connsiteX4" fmla="*/ 635352 w 3567149"/>
              <a:gd name="connsiteY4" fmla="*/ 196922 h 1290963"/>
              <a:gd name="connsiteX5" fmla="*/ 2084157 w 3567149"/>
              <a:gd name="connsiteY5" fmla="*/ 0 h 1290963"/>
              <a:gd name="connsiteX0" fmla="*/ 2756587 w 3543395"/>
              <a:gd name="connsiteY0" fmla="*/ 1290963 h 1290963"/>
              <a:gd name="connsiteX1" fmla="*/ 3384384 w 3543395"/>
              <a:gd name="connsiteY1" fmla="*/ 775410 h 1290963"/>
              <a:gd name="connsiteX2" fmla="*/ 2865 w 3543395"/>
              <a:gd name="connsiteY2" fmla="*/ 557046 h 1290963"/>
              <a:gd name="connsiteX3" fmla="*/ 2759228 w 3543395"/>
              <a:gd name="connsiteY3" fmla="*/ 309167 h 1290963"/>
              <a:gd name="connsiteX4" fmla="*/ 536773 w 3543395"/>
              <a:gd name="connsiteY4" fmla="*/ 196922 h 1290963"/>
              <a:gd name="connsiteX5" fmla="*/ 1985578 w 3543395"/>
              <a:gd name="connsiteY5" fmla="*/ 0 h 1290963"/>
              <a:gd name="connsiteX0" fmla="*/ 2758404 w 3545211"/>
              <a:gd name="connsiteY0" fmla="*/ 1290963 h 1290963"/>
              <a:gd name="connsiteX1" fmla="*/ 3386201 w 3545211"/>
              <a:gd name="connsiteY1" fmla="*/ 775410 h 1290963"/>
              <a:gd name="connsiteX2" fmla="*/ 4682 w 3545211"/>
              <a:gd name="connsiteY2" fmla="*/ 557046 h 1290963"/>
              <a:gd name="connsiteX3" fmla="*/ 2603190 w 3545211"/>
              <a:gd name="connsiteY3" fmla="*/ 309167 h 1290963"/>
              <a:gd name="connsiteX4" fmla="*/ 538590 w 3545211"/>
              <a:gd name="connsiteY4" fmla="*/ 196922 h 1290963"/>
              <a:gd name="connsiteX5" fmla="*/ 1987395 w 3545211"/>
              <a:gd name="connsiteY5" fmla="*/ 0 h 1290963"/>
              <a:gd name="connsiteX0" fmla="*/ 2758439 w 3545246"/>
              <a:gd name="connsiteY0" fmla="*/ 1290963 h 1290963"/>
              <a:gd name="connsiteX1" fmla="*/ 3386236 w 3545246"/>
              <a:gd name="connsiteY1" fmla="*/ 775410 h 1290963"/>
              <a:gd name="connsiteX2" fmla="*/ 4717 w 3545246"/>
              <a:gd name="connsiteY2" fmla="*/ 557046 h 1290963"/>
              <a:gd name="connsiteX3" fmla="*/ 2603225 w 3545246"/>
              <a:gd name="connsiteY3" fmla="*/ 309167 h 1290963"/>
              <a:gd name="connsiteX4" fmla="*/ 657017 w 3545246"/>
              <a:gd name="connsiteY4" fmla="*/ 196922 h 1290963"/>
              <a:gd name="connsiteX5" fmla="*/ 1987430 w 3545246"/>
              <a:gd name="connsiteY5" fmla="*/ 0 h 1290963"/>
              <a:gd name="connsiteX0" fmla="*/ 2935779 w 3735011"/>
              <a:gd name="connsiteY0" fmla="*/ 1290963 h 1290963"/>
              <a:gd name="connsiteX1" fmla="*/ 3563576 w 3735011"/>
              <a:gd name="connsiteY1" fmla="*/ 775410 h 1290963"/>
              <a:gd name="connsiteX2" fmla="*/ 4471 w 3735011"/>
              <a:gd name="connsiteY2" fmla="*/ 525293 h 1290963"/>
              <a:gd name="connsiteX3" fmla="*/ 2780565 w 3735011"/>
              <a:gd name="connsiteY3" fmla="*/ 309167 h 1290963"/>
              <a:gd name="connsiteX4" fmla="*/ 834357 w 3735011"/>
              <a:gd name="connsiteY4" fmla="*/ 196922 h 1290963"/>
              <a:gd name="connsiteX5" fmla="*/ 2164770 w 3735011"/>
              <a:gd name="connsiteY5" fmla="*/ 0 h 1290963"/>
              <a:gd name="connsiteX0" fmla="*/ 2934641 w 3733873"/>
              <a:gd name="connsiteY0" fmla="*/ 1290963 h 1290963"/>
              <a:gd name="connsiteX1" fmla="*/ 3562438 w 3733873"/>
              <a:gd name="connsiteY1" fmla="*/ 775410 h 1290963"/>
              <a:gd name="connsiteX2" fmla="*/ 3333 w 3733873"/>
              <a:gd name="connsiteY2" fmla="*/ 525293 h 1290963"/>
              <a:gd name="connsiteX3" fmla="*/ 2878087 w 3733873"/>
              <a:gd name="connsiteY3" fmla="*/ 245661 h 1290963"/>
              <a:gd name="connsiteX4" fmla="*/ 833219 w 3733873"/>
              <a:gd name="connsiteY4" fmla="*/ 196922 h 1290963"/>
              <a:gd name="connsiteX5" fmla="*/ 2163632 w 3733873"/>
              <a:gd name="connsiteY5" fmla="*/ 0 h 1290963"/>
              <a:gd name="connsiteX0" fmla="*/ 2934608 w 3733840"/>
              <a:gd name="connsiteY0" fmla="*/ 1290963 h 1290963"/>
              <a:gd name="connsiteX1" fmla="*/ 3562405 w 3733840"/>
              <a:gd name="connsiteY1" fmla="*/ 775410 h 1290963"/>
              <a:gd name="connsiteX2" fmla="*/ 3300 w 3733840"/>
              <a:gd name="connsiteY2" fmla="*/ 525293 h 1290963"/>
              <a:gd name="connsiteX3" fmla="*/ 2878054 w 3733840"/>
              <a:gd name="connsiteY3" fmla="*/ 245661 h 1290963"/>
              <a:gd name="connsiteX4" fmla="*/ 655599 w 3733840"/>
              <a:gd name="connsiteY4" fmla="*/ 144000 h 1290963"/>
              <a:gd name="connsiteX5" fmla="*/ 2163599 w 3733840"/>
              <a:gd name="connsiteY5" fmla="*/ 0 h 1290963"/>
              <a:gd name="connsiteX0" fmla="*/ 2934608 w 3733840"/>
              <a:gd name="connsiteY0" fmla="*/ 1375639 h 1375639"/>
              <a:gd name="connsiteX1" fmla="*/ 3562405 w 3733840"/>
              <a:gd name="connsiteY1" fmla="*/ 860086 h 1375639"/>
              <a:gd name="connsiteX2" fmla="*/ 3300 w 3733840"/>
              <a:gd name="connsiteY2" fmla="*/ 609969 h 1375639"/>
              <a:gd name="connsiteX3" fmla="*/ 2878054 w 3733840"/>
              <a:gd name="connsiteY3" fmla="*/ 330337 h 1375639"/>
              <a:gd name="connsiteX4" fmla="*/ 655599 w 3733840"/>
              <a:gd name="connsiteY4" fmla="*/ 228676 h 1375639"/>
              <a:gd name="connsiteX5" fmla="*/ 2439845 w 3733840"/>
              <a:gd name="connsiteY5" fmla="*/ 0 h 1375639"/>
              <a:gd name="connsiteX0" fmla="*/ 3562405 w 3562405"/>
              <a:gd name="connsiteY0" fmla="*/ 860086 h 860086"/>
              <a:gd name="connsiteX1" fmla="*/ 3300 w 3562405"/>
              <a:gd name="connsiteY1" fmla="*/ 609969 h 860086"/>
              <a:gd name="connsiteX2" fmla="*/ 2878054 w 3562405"/>
              <a:gd name="connsiteY2" fmla="*/ 330337 h 860086"/>
              <a:gd name="connsiteX3" fmla="*/ 655599 w 3562405"/>
              <a:gd name="connsiteY3" fmla="*/ 228676 h 860086"/>
              <a:gd name="connsiteX4" fmla="*/ 2439845 w 3562405"/>
              <a:gd name="connsiteY4" fmla="*/ 0 h 860086"/>
              <a:gd name="connsiteX0" fmla="*/ 5907875 w 5907875"/>
              <a:gd name="connsiteY0" fmla="*/ 778708 h 778708"/>
              <a:gd name="connsiteX1" fmla="*/ 51462 w 5907875"/>
              <a:gd name="connsiteY1" fmla="*/ 609969 h 778708"/>
              <a:gd name="connsiteX2" fmla="*/ 2926216 w 5907875"/>
              <a:gd name="connsiteY2" fmla="*/ 330337 h 778708"/>
              <a:gd name="connsiteX3" fmla="*/ 703761 w 5907875"/>
              <a:gd name="connsiteY3" fmla="*/ 228676 h 778708"/>
              <a:gd name="connsiteX4" fmla="*/ 2488007 w 5907875"/>
              <a:gd name="connsiteY4" fmla="*/ 0 h 778708"/>
              <a:gd name="connsiteX0" fmla="*/ 5782670 w 5782670"/>
              <a:gd name="connsiteY0" fmla="*/ 778708 h 778708"/>
              <a:gd name="connsiteX1" fmla="*/ 53026 w 5782670"/>
              <a:gd name="connsiteY1" fmla="*/ 563468 h 778708"/>
              <a:gd name="connsiteX2" fmla="*/ 2801011 w 5782670"/>
              <a:gd name="connsiteY2" fmla="*/ 330337 h 778708"/>
              <a:gd name="connsiteX3" fmla="*/ 578556 w 5782670"/>
              <a:gd name="connsiteY3" fmla="*/ 228676 h 778708"/>
              <a:gd name="connsiteX4" fmla="*/ 2362802 w 5782670"/>
              <a:gd name="connsiteY4" fmla="*/ 0 h 778708"/>
              <a:gd name="connsiteX0" fmla="*/ 5812355 w 5812355"/>
              <a:gd name="connsiteY0" fmla="*/ 778708 h 778708"/>
              <a:gd name="connsiteX1" fmla="*/ 82711 w 5812355"/>
              <a:gd name="connsiteY1" fmla="*/ 563468 h 778708"/>
              <a:gd name="connsiteX2" fmla="*/ 2298259 w 5812355"/>
              <a:gd name="connsiteY2" fmla="*/ 353588 h 778708"/>
              <a:gd name="connsiteX3" fmla="*/ 608241 w 5812355"/>
              <a:gd name="connsiteY3" fmla="*/ 228676 h 778708"/>
              <a:gd name="connsiteX4" fmla="*/ 2392487 w 5812355"/>
              <a:gd name="connsiteY4" fmla="*/ 0 h 778708"/>
              <a:gd name="connsiteX0" fmla="*/ 5812357 w 5812357"/>
              <a:gd name="connsiteY0" fmla="*/ 708955 h 708955"/>
              <a:gd name="connsiteX1" fmla="*/ 82713 w 5812357"/>
              <a:gd name="connsiteY1" fmla="*/ 493715 h 708955"/>
              <a:gd name="connsiteX2" fmla="*/ 2298261 w 5812357"/>
              <a:gd name="connsiteY2" fmla="*/ 283835 h 708955"/>
              <a:gd name="connsiteX3" fmla="*/ 608243 w 5812357"/>
              <a:gd name="connsiteY3" fmla="*/ 158923 h 708955"/>
              <a:gd name="connsiteX4" fmla="*/ 1834699 w 5812357"/>
              <a:gd name="connsiteY4" fmla="*/ 0 h 708955"/>
              <a:gd name="connsiteX0" fmla="*/ 5812357 w 5812357"/>
              <a:gd name="connsiteY0" fmla="*/ 708955 h 708955"/>
              <a:gd name="connsiteX1" fmla="*/ 82713 w 5812357"/>
              <a:gd name="connsiteY1" fmla="*/ 493715 h 708955"/>
              <a:gd name="connsiteX2" fmla="*/ 2298261 w 5812357"/>
              <a:gd name="connsiteY2" fmla="*/ 283835 h 708955"/>
              <a:gd name="connsiteX3" fmla="*/ 608243 w 5812357"/>
              <a:gd name="connsiteY3" fmla="*/ 158923 h 708955"/>
              <a:gd name="connsiteX4" fmla="*/ 1834699 w 5812357"/>
              <a:gd name="connsiteY4" fmla="*/ 0 h 708955"/>
              <a:gd name="connsiteX0" fmla="*/ 5729655 w 5729655"/>
              <a:gd name="connsiteY0" fmla="*/ 708955 h 708955"/>
              <a:gd name="connsiteX1" fmla="*/ 2190202 w 5729655"/>
              <a:gd name="connsiteY1" fmla="*/ 532116 h 708955"/>
              <a:gd name="connsiteX2" fmla="*/ 11 w 5729655"/>
              <a:gd name="connsiteY2" fmla="*/ 493715 h 708955"/>
              <a:gd name="connsiteX3" fmla="*/ 2215559 w 5729655"/>
              <a:gd name="connsiteY3" fmla="*/ 283835 h 708955"/>
              <a:gd name="connsiteX4" fmla="*/ 525541 w 5729655"/>
              <a:gd name="connsiteY4" fmla="*/ 158923 h 708955"/>
              <a:gd name="connsiteX5" fmla="*/ 1751997 w 5729655"/>
              <a:gd name="connsiteY5" fmla="*/ 0 h 708955"/>
              <a:gd name="connsiteX0" fmla="*/ 5729655 w 5729655"/>
              <a:gd name="connsiteY0" fmla="*/ 708955 h 708955"/>
              <a:gd name="connsiteX1" fmla="*/ 2190202 w 5729655"/>
              <a:gd name="connsiteY1" fmla="*/ 532116 h 708955"/>
              <a:gd name="connsiteX2" fmla="*/ 11 w 5729655"/>
              <a:gd name="connsiteY2" fmla="*/ 493715 h 708955"/>
              <a:gd name="connsiteX3" fmla="*/ 2215559 w 5729655"/>
              <a:gd name="connsiteY3" fmla="*/ 283835 h 708955"/>
              <a:gd name="connsiteX4" fmla="*/ 525541 w 5729655"/>
              <a:gd name="connsiteY4" fmla="*/ 158923 h 708955"/>
              <a:gd name="connsiteX5" fmla="*/ 1751997 w 5729655"/>
              <a:gd name="connsiteY5" fmla="*/ 0 h 708955"/>
              <a:gd name="connsiteX0" fmla="*/ 5729655 w 5729655"/>
              <a:gd name="connsiteY0" fmla="*/ 708955 h 708955"/>
              <a:gd name="connsiteX1" fmla="*/ 2190202 w 5729655"/>
              <a:gd name="connsiteY1" fmla="*/ 532116 h 708955"/>
              <a:gd name="connsiteX2" fmla="*/ 11 w 5729655"/>
              <a:gd name="connsiteY2" fmla="*/ 493715 h 708955"/>
              <a:gd name="connsiteX3" fmla="*/ 2215559 w 5729655"/>
              <a:gd name="connsiteY3" fmla="*/ 283835 h 708955"/>
              <a:gd name="connsiteX4" fmla="*/ 525541 w 5729655"/>
              <a:gd name="connsiteY4" fmla="*/ 158923 h 708955"/>
              <a:gd name="connsiteX5" fmla="*/ 1751997 w 5729655"/>
              <a:gd name="connsiteY5" fmla="*/ 0 h 708955"/>
              <a:gd name="connsiteX0" fmla="*/ 5729652 w 5729652"/>
              <a:gd name="connsiteY0" fmla="*/ 708955 h 708955"/>
              <a:gd name="connsiteX1" fmla="*/ 2190199 w 5729652"/>
              <a:gd name="connsiteY1" fmla="*/ 532116 h 708955"/>
              <a:gd name="connsiteX2" fmla="*/ 8 w 5729652"/>
              <a:gd name="connsiteY2" fmla="*/ 493715 h 708955"/>
              <a:gd name="connsiteX3" fmla="*/ 2215556 w 5729652"/>
              <a:gd name="connsiteY3" fmla="*/ 283835 h 708955"/>
              <a:gd name="connsiteX4" fmla="*/ 525538 w 5729652"/>
              <a:gd name="connsiteY4" fmla="*/ 158923 h 708955"/>
              <a:gd name="connsiteX5" fmla="*/ 1751994 w 5729652"/>
              <a:gd name="connsiteY5" fmla="*/ 0 h 708955"/>
              <a:gd name="connsiteX0" fmla="*/ 5729650 w 5729650"/>
              <a:gd name="connsiteY0" fmla="*/ 708955 h 748236"/>
              <a:gd name="connsiteX1" fmla="*/ 466118 w 5729650"/>
              <a:gd name="connsiteY1" fmla="*/ 741374 h 748236"/>
              <a:gd name="connsiteX2" fmla="*/ 2190197 w 5729650"/>
              <a:gd name="connsiteY2" fmla="*/ 532116 h 748236"/>
              <a:gd name="connsiteX3" fmla="*/ 6 w 5729650"/>
              <a:gd name="connsiteY3" fmla="*/ 493715 h 748236"/>
              <a:gd name="connsiteX4" fmla="*/ 2215554 w 5729650"/>
              <a:gd name="connsiteY4" fmla="*/ 283835 h 748236"/>
              <a:gd name="connsiteX5" fmla="*/ 525536 w 5729650"/>
              <a:gd name="connsiteY5" fmla="*/ 158923 h 748236"/>
              <a:gd name="connsiteX6" fmla="*/ 1751992 w 5729650"/>
              <a:gd name="connsiteY6" fmla="*/ 0 h 748236"/>
              <a:gd name="connsiteX0" fmla="*/ 5729650 w 5729650"/>
              <a:gd name="connsiteY0" fmla="*/ 550032 h 589313"/>
              <a:gd name="connsiteX1" fmla="*/ 466118 w 5729650"/>
              <a:gd name="connsiteY1" fmla="*/ 582451 h 589313"/>
              <a:gd name="connsiteX2" fmla="*/ 2190197 w 5729650"/>
              <a:gd name="connsiteY2" fmla="*/ 373193 h 589313"/>
              <a:gd name="connsiteX3" fmla="*/ 6 w 5729650"/>
              <a:gd name="connsiteY3" fmla="*/ 334792 h 589313"/>
              <a:gd name="connsiteX4" fmla="*/ 2215554 w 5729650"/>
              <a:gd name="connsiteY4" fmla="*/ 124912 h 589313"/>
              <a:gd name="connsiteX5" fmla="*/ 525536 w 5729650"/>
              <a:gd name="connsiteY5" fmla="*/ 0 h 589313"/>
              <a:gd name="connsiteX0" fmla="*/ 5704294 w 5704294"/>
              <a:gd name="connsiteY0" fmla="*/ 631410 h 631410"/>
              <a:gd name="connsiteX1" fmla="*/ 466118 w 5704294"/>
              <a:gd name="connsiteY1" fmla="*/ 582451 h 631410"/>
              <a:gd name="connsiteX2" fmla="*/ 2190197 w 5704294"/>
              <a:gd name="connsiteY2" fmla="*/ 373193 h 631410"/>
              <a:gd name="connsiteX3" fmla="*/ 6 w 5704294"/>
              <a:gd name="connsiteY3" fmla="*/ 334792 h 631410"/>
              <a:gd name="connsiteX4" fmla="*/ 2215554 w 5704294"/>
              <a:gd name="connsiteY4" fmla="*/ 124912 h 631410"/>
              <a:gd name="connsiteX5" fmla="*/ 525536 w 5704294"/>
              <a:gd name="connsiteY5" fmla="*/ 0 h 631410"/>
              <a:gd name="connsiteX0" fmla="*/ 5704294 w 5704294"/>
              <a:gd name="connsiteY0" fmla="*/ 631410 h 631410"/>
              <a:gd name="connsiteX1" fmla="*/ 466118 w 5704294"/>
              <a:gd name="connsiteY1" fmla="*/ 582451 h 631410"/>
              <a:gd name="connsiteX2" fmla="*/ 2190197 w 5704294"/>
              <a:gd name="connsiteY2" fmla="*/ 373193 h 631410"/>
              <a:gd name="connsiteX3" fmla="*/ 6 w 5704294"/>
              <a:gd name="connsiteY3" fmla="*/ 334792 h 631410"/>
              <a:gd name="connsiteX4" fmla="*/ 2215554 w 5704294"/>
              <a:gd name="connsiteY4" fmla="*/ 124912 h 631410"/>
              <a:gd name="connsiteX5" fmla="*/ 525536 w 5704294"/>
              <a:gd name="connsiteY5" fmla="*/ 0 h 631410"/>
              <a:gd name="connsiteX0" fmla="*/ 5704294 w 5704294"/>
              <a:gd name="connsiteY0" fmla="*/ 631410 h 631410"/>
              <a:gd name="connsiteX1" fmla="*/ 136515 w 5704294"/>
              <a:gd name="connsiteY1" fmla="*/ 582451 h 631410"/>
              <a:gd name="connsiteX2" fmla="*/ 2190197 w 5704294"/>
              <a:gd name="connsiteY2" fmla="*/ 373193 h 631410"/>
              <a:gd name="connsiteX3" fmla="*/ 6 w 5704294"/>
              <a:gd name="connsiteY3" fmla="*/ 334792 h 631410"/>
              <a:gd name="connsiteX4" fmla="*/ 2215554 w 5704294"/>
              <a:gd name="connsiteY4" fmla="*/ 124912 h 631410"/>
              <a:gd name="connsiteX5" fmla="*/ 525536 w 5704294"/>
              <a:gd name="connsiteY5" fmla="*/ 0 h 631410"/>
              <a:gd name="connsiteX0" fmla="*/ 5704294 w 5704294"/>
              <a:gd name="connsiteY0" fmla="*/ 631410 h 631410"/>
              <a:gd name="connsiteX1" fmla="*/ 136515 w 5704294"/>
              <a:gd name="connsiteY1" fmla="*/ 582451 h 631410"/>
              <a:gd name="connsiteX2" fmla="*/ 2190197 w 5704294"/>
              <a:gd name="connsiteY2" fmla="*/ 373193 h 631410"/>
              <a:gd name="connsiteX3" fmla="*/ 6 w 5704294"/>
              <a:gd name="connsiteY3" fmla="*/ 334792 h 631410"/>
              <a:gd name="connsiteX4" fmla="*/ 2215554 w 5704294"/>
              <a:gd name="connsiteY4" fmla="*/ 124912 h 631410"/>
              <a:gd name="connsiteX5" fmla="*/ 525536 w 5704294"/>
              <a:gd name="connsiteY5" fmla="*/ 0 h 631410"/>
              <a:gd name="connsiteX0" fmla="*/ 5704294 w 5704294"/>
              <a:gd name="connsiteY0" fmla="*/ 631410 h 631410"/>
              <a:gd name="connsiteX1" fmla="*/ 136515 w 5704294"/>
              <a:gd name="connsiteY1" fmla="*/ 582451 h 631410"/>
              <a:gd name="connsiteX2" fmla="*/ 2190197 w 5704294"/>
              <a:gd name="connsiteY2" fmla="*/ 373193 h 631410"/>
              <a:gd name="connsiteX3" fmla="*/ 6 w 5704294"/>
              <a:gd name="connsiteY3" fmla="*/ 334792 h 631410"/>
              <a:gd name="connsiteX4" fmla="*/ 2215554 w 5704294"/>
              <a:gd name="connsiteY4" fmla="*/ 124912 h 631410"/>
              <a:gd name="connsiteX5" fmla="*/ 525536 w 5704294"/>
              <a:gd name="connsiteY5" fmla="*/ 0 h 631410"/>
              <a:gd name="connsiteX0" fmla="*/ 5704294 w 5704294"/>
              <a:gd name="connsiteY0" fmla="*/ 631410 h 631410"/>
              <a:gd name="connsiteX1" fmla="*/ 136515 w 5704294"/>
              <a:gd name="connsiteY1" fmla="*/ 582451 h 631410"/>
              <a:gd name="connsiteX2" fmla="*/ 2190197 w 5704294"/>
              <a:gd name="connsiteY2" fmla="*/ 373193 h 631410"/>
              <a:gd name="connsiteX3" fmla="*/ 6 w 5704294"/>
              <a:gd name="connsiteY3" fmla="*/ 334792 h 631410"/>
              <a:gd name="connsiteX4" fmla="*/ 2215554 w 5704294"/>
              <a:gd name="connsiteY4" fmla="*/ 124912 h 631410"/>
              <a:gd name="connsiteX5" fmla="*/ 525536 w 5704294"/>
              <a:gd name="connsiteY5" fmla="*/ 0 h 631410"/>
              <a:gd name="connsiteX0" fmla="*/ 5704294 w 5704294"/>
              <a:gd name="connsiteY0" fmla="*/ 631410 h 631410"/>
              <a:gd name="connsiteX1" fmla="*/ 12787 w 5704294"/>
              <a:gd name="connsiteY1" fmla="*/ 520046 h 631410"/>
              <a:gd name="connsiteX2" fmla="*/ 2190197 w 5704294"/>
              <a:gd name="connsiteY2" fmla="*/ 373193 h 631410"/>
              <a:gd name="connsiteX3" fmla="*/ 6 w 5704294"/>
              <a:gd name="connsiteY3" fmla="*/ 334792 h 631410"/>
              <a:gd name="connsiteX4" fmla="*/ 2215554 w 5704294"/>
              <a:gd name="connsiteY4" fmla="*/ 124912 h 631410"/>
              <a:gd name="connsiteX5" fmla="*/ 525536 w 5704294"/>
              <a:gd name="connsiteY5" fmla="*/ 0 h 631410"/>
              <a:gd name="connsiteX0" fmla="*/ 5704294 w 5704294"/>
              <a:gd name="connsiteY0" fmla="*/ 631410 h 631410"/>
              <a:gd name="connsiteX1" fmla="*/ 12787 w 5704294"/>
              <a:gd name="connsiteY1" fmla="*/ 520046 h 631410"/>
              <a:gd name="connsiteX2" fmla="*/ 2190197 w 5704294"/>
              <a:gd name="connsiteY2" fmla="*/ 373193 h 631410"/>
              <a:gd name="connsiteX3" fmla="*/ 6 w 5704294"/>
              <a:gd name="connsiteY3" fmla="*/ 334792 h 631410"/>
              <a:gd name="connsiteX4" fmla="*/ 2215554 w 5704294"/>
              <a:gd name="connsiteY4" fmla="*/ 124912 h 631410"/>
              <a:gd name="connsiteX5" fmla="*/ 525536 w 5704294"/>
              <a:gd name="connsiteY5" fmla="*/ 0 h 631410"/>
              <a:gd name="connsiteX0" fmla="*/ 5715022 w 5715022"/>
              <a:gd name="connsiteY0" fmla="*/ 631410 h 631410"/>
              <a:gd name="connsiteX1" fmla="*/ 23515 w 5715022"/>
              <a:gd name="connsiteY1" fmla="*/ 520046 h 631410"/>
              <a:gd name="connsiteX2" fmla="*/ 2200925 w 5715022"/>
              <a:gd name="connsiteY2" fmla="*/ 373193 h 631410"/>
              <a:gd name="connsiteX3" fmla="*/ 10734 w 5715022"/>
              <a:gd name="connsiteY3" fmla="*/ 334792 h 631410"/>
              <a:gd name="connsiteX4" fmla="*/ 2226282 w 5715022"/>
              <a:gd name="connsiteY4" fmla="*/ 124912 h 631410"/>
              <a:gd name="connsiteX5" fmla="*/ 536264 w 5715022"/>
              <a:gd name="connsiteY5" fmla="*/ 0 h 631410"/>
              <a:gd name="connsiteX0" fmla="*/ 5715744 w 5715744"/>
              <a:gd name="connsiteY0" fmla="*/ 631410 h 631410"/>
              <a:gd name="connsiteX1" fmla="*/ 24237 w 5715744"/>
              <a:gd name="connsiteY1" fmla="*/ 520046 h 631410"/>
              <a:gd name="connsiteX2" fmla="*/ 2201647 w 5715744"/>
              <a:gd name="connsiteY2" fmla="*/ 373193 h 631410"/>
              <a:gd name="connsiteX3" fmla="*/ 11456 w 5715744"/>
              <a:gd name="connsiteY3" fmla="*/ 334792 h 631410"/>
              <a:gd name="connsiteX4" fmla="*/ 2227004 w 5715744"/>
              <a:gd name="connsiteY4" fmla="*/ 124912 h 631410"/>
              <a:gd name="connsiteX5" fmla="*/ 536986 w 5715744"/>
              <a:gd name="connsiteY5" fmla="*/ 0 h 631410"/>
              <a:gd name="connsiteX0" fmla="*/ 5763526 w 5763526"/>
              <a:gd name="connsiteY0" fmla="*/ 631410 h 631410"/>
              <a:gd name="connsiteX1" fmla="*/ 72019 w 5763526"/>
              <a:gd name="connsiteY1" fmla="*/ 520046 h 631410"/>
              <a:gd name="connsiteX2" fmla="*/ 2348410 w 5763526"/>
              <a:gd name="connsiteY2" fmla="*/ 310787 h 631410"/>
              <a:gd name="connsiteX3" fmla="*/ 59238 w 5763526"/>
              <a:gd name="connsiteY3" fmla="*/ 334792 h 631410"/>
              <a:gd name="connsiteX4" fmla="*/ 2274786 w 5763526"/>
              <a:gd name="connsiteY4" fmla="*/ 124912 h 631410"/>
              <a:gd name="connsiteX5" fmla="*/ 584768 w 5763526"/>
              <a:gd name="connsiteY5" fmla="*/ 0 h 631410"/>
              <a:gd name="connsiteX0" fmla="*/ 5766777 w 5766777"/>
              <a:gd name="connsiteY0" fmla="*/ 631410 h 631410"/>
              <a:gd name="connsiteX1" fmla="*/ 75270 w 5766777"/>
              <a:gd name="connsiteY1" fmla="*/ 520046 h 631410"/>
              <a:gd name="connsiteX2" fmla="*/ 2351661 w 5766777"/>
              <a:gd name="connsiteY2" fmla="*/ 310787 h 631410"/>
              <a:gd name="connsiteX3" fmla="*/ 74862 w 5766777"/>
              <a:gd name="connsiteY3" fmla="*/ 244020 h 631410"/>
              <a:gd name="connsiteX4" fmla="*/ 2278037 w 5766777"/>
              <a:gd name="connsiteY4" fmla="*/ 124912 h 631410"/>
              <a:gd name="connsiteX5" fmla="*/ 588019 w 5766777"/>
              <a:gd name="connsiteY5" fmla="*/ 0 h 631410"/>
              <a:gd name="connsiteX0" fmla="*/ 5766777 w 5766777"/>
              <a:gd name="connsiteY0" fmla="*/ 631410 h 631410"/>
              <a:gd name="connsiteX1" fmla="*/ 75270 w 5766777"/>
              <a:gd name="connsiteY1" fmla="*/ 520046 h 631410"/>
              <a:gd name="connsiteX2" fmla="*/ 2351661 w 5766777"/>
              <a:gd name="connsiteY2" fmla="*/ 310787 h 631410"/>
              <a:gd name="connsiteX3" fmla="*/ 74862 w 5766777"/>
              <a:gd name="connsiteY3" fmla="*/ 244020 h 631410"/>
              <a:gd name="connsiteX4" fmla="*/ 2278037 w 5766777"/>
              <a:gd name="connsiteY4" fmla="*/ 124912 h 631410"/>
              <a:gd name="connsiteX5" fmla="*/ 588019 w 5766777"/>
              <a:gd name="connsiteY5" fmla="*/ 0 h 631410"/>
              <a:gd name="connsiteX0" fmla="*/ 5766777 w 5766777"/>
              <a:gd name="connsiteY0" fmla="*/ 631410 h 631410"/>
              <a:gd name="connsiteX1" fmla="*/ 75270 w 5766777"/>
              <a:gd name="connsiteY1" fmla="*/ 520046 h 631410"/>
              <a:gd name="connsiteX2" fmla="*/ 2351661 w 5766777"/>
              <a:gd name="connsiteY2" fmla="*/ 310787 h 631410"/>
              <a:gd name="connsiteX3" fmla="*/ 74862 w 5766777"/>
              <a:gd name="connsiteY3" fmla="*/ 244020 h 631410"/>
              <a:gd name="connsiteX4" fmla="*/ 2018208 w 5766777"/>
              <a:gd name="connsiteY4" fmla="*/ 45488 h 631410"/>
              <a:gd name="connsiteX5" fmla="*/ 588019 w 5766777"/>
              <a:gd name="connsiteY5" fmla="*/ 0 h 631410"/>
              <a:gd name="connsiteX0" fmla="*/ 5766777 w 5766777"/>
              <a:gd name="connsiteY0" fmla="*/ 631410 h 631410"/>
              <a:gd name="connsiteX1" fmla="*/ 75270 w 5766777"/>
              <a:gd name="connsiteY1" fmla="*/ 520046 h 631410"/>
              <a:gd name="connsiteX2" fmla="*/ 2351661 w 5766777"/>
              <a:gd name="connsiteY2" fmla="*/ 310787 h 631410"/>
              <a:gd name="connsiteX3" fmla="*/ 74862 w 5766777"/>
              <a:gd name="connsiteY3" fmla="*/ 244020 h 631410"/>
              <a:gd name="connsiteX4" fmla="*/ 2018208 w 5766777"/>
              <a:gd name="connsiteY4" fmla="*/ 45488 h 631410"/>
              <a:gd name="connsiteX5" fmla="*/ 588019 w 5766777"/>
              <a:gd name="connsiteY5" fmla="*/ 0 h 631410"/>
              <a:gd name="connsiteX0" fmla="*/ 5766777 w 5766777"/>
              <a:gd name="connsiteY0" fmla="*/ 733528 h 733528"/>
              <a:gd name="connsiteX1" fmla="*/ 75270 w 5766777"/>
              <a:gd name="connsiteY1" fmla="*/ 622164 h 733528"/>
              <a:gd name="connsiteX2" fmla="*/ 2351661 w 5766777"/>
              <a:gd name="connsiteY2" fmla="*/ 412905 h 733528"/>
              <a:gd name="connsiteX3" fmla="*/ 74862 w 5766777"/>
              <a:gd name="connsiteY3" fmla="*/ 346138 h 733528"/>
              <a:gd name="connsiteX4" fmla="*/ 2018208 w 5766777"/>
              <a:gd name="connsiteY4" fmla="*/ 147606 h 733528"/>
              <a:gd name="connsiteX5" fmla="*/ 687002 w 5766777"/>
              <a:gd name="connsiteY5" fmla="*/ 0 h 733528"/>
              <a:gd name="connsiteX0" fmla="*/ 5766777 w 5766777"/>
              <a:gd name="connsiteY0" fmla="*/ 733528 h 733528"/>
              <a:gd name="connsiteX1" fmla="*/ 75270 w 5766777"/>
              <a:gd name="connsiteY1" fmla="*/ 622164 h 733528"/>
              <a:gd name="connsiteX2" fmla="*/ 2351661 w 5766777"/>
              <a:gd name="connsiteY2" fmla="*/ 412905 h 733528"/>
              <a:gd name="connsiteX3" fmla="*/ 74862 w 5766777"/>
              <a:gd name="connsiteY3" fmla="*/ 346138 h 733528"/>
              <a:gd name="connsiteX4" fmla="*/ 2018208 w 5766777"/>
              <a:gd name="connsiteY4" fmla="*/ 147606 h 733528"/>
              <a:gd name="connsiteX5" fmla="*/ 687002 w 5766777"/>
              <a:gd name="connsiteY5" fmla="*/ 0 h 733528"/>
              <a:gd name="connsiteX0" fmla="*/ 5886319 w 5886319"/>
              <a:gd name="connsiteY0" fmla="*/ 771249 h 771249"/>
              <a:gd name="connsiteX1" fmla="*/ 79639 w 5886319"/>
              <a:gd name="connsiteY1" fmla="*/ 622164 h 771249"/>
              <a:gd name="connsiteX2" fmla="*/ 2356030 w 5886319"/>
              <a:gd name="connsiteY2" fmla="*/ 412905 h 771249"/>
              <a:gd name="connsiteX3" fmla="*/ 79231 w 5886319"/>
              <a:gd name="connsiteY3" fmla="*/ 346138 h 771249"/>
              <a:gd name="connsiteX4" fmla="*/ 2022577 w 5886319"/>
              <a:gd name="connsiteY4" fmla="*/ 147606 h 771249"/>
              <a:gd name="connsiteX5" fmla="*/ 691371 w 5886319"/>
              <a:gd name="connsiteY5" fmla="*/ 0 h 771249"/>
              <a:gd name="connsiteX0" fmla="*/ 5886319 w 5886319"/>
              <a:gd name="connsiteY0" fmla="*/ 771249 h 771249"/>
              <a:gd name="connsiteX1" fmla="*/ 79639 w 5886319"/>
              <a:gd name="connsiteY1" fmla="*/ 622164 h 771249"/>
              <a:gd name="connsiteX2" fmla="*/ 2356030 w 5886319"/>
              <a:gd name="connsiteY2" fmla="*/ 412905 h 771249"/>
              <a:gd name="connsiteX3" fmla="*/ 79231 w 5886319"/>
              <a:gd name="connsiteY3" fmla="*/ 346138 h 771249"/>
              <a:gd name="connsiteX4" fmla="*/ 2022577 w 5886319"/>
              <a:gd name="connsiteY4" fmla="*/ 147606 h 771249"/>
              <a:gd name="connsiteX5" fmla="*/ 691371 w 5886319"/>
              <a:gd name="connsiteY5" fmla="*/ 0 h 771249"/>
              <a:gd name="connsiteX0" fmla="*/ 6026012 w 6026012"/>
              <a:gd name="connsiteY0" fmla="*/ 940829 h 940829"/>
              <a:gd name="connsiteX1" fmla="*/ 84845 w 6026012"/>
              <a:gd name="connsiteY1" fmla="*/ 622164 h 940829"/>
              <a:gd name="connsiteX2" fmla="*/ 2361236 w 6026012"/>
              <a:gd name="connsiteY2" fmla="*/ 412905 h 940829"/>
              <a:gd name="connsiteX3" fmla="*/ 84437 w 6026012"/>
              <a:gd name="connsiteY3" fmla="*/ 346138 h 940829"/>
              <a:gd name="connsiteX4" fmla="*/ 2027783 w 6026012"/>
              <a:gd name="connsiteY4" fmla="*/ 147606 h 940829"/>
              <a:gd name="connsiteX5" fmla="*/ 696577 w 6026012"/>
              <a:gd name="connsiteY5" fmla="*/ 0 h 940829"/>
              <a:gd name="connsiteX0" fmla="*/ 6026012 w 6026012"/>
              <a:gd name="connsiteY0" fmla="*/ 940829 h 940829"/>
              <a:gd name="connsiteX1" fmla="*/ 84845 w 6026012"/>
              <a:gd name="connsiteY1" fmla="*/ 622164 h 940829"/>
              <a:gd name="connsiteX2" fmla="*/ 2361236 w 6026012"/>
              <a:gd name="connsiteY2" fmla="*/ 412905 h 940829"/>
              <a:gd name="connsiteX3" fmla="*/ 84437 w 6026012"/>
              <a:gd name="connsiteY3" fmla="*/ 346138 h 940829"/>
              <a:gd name="connsiteX4" fmla="*/ 2027783 w 6026012"/>
              <a:gd name="connsiteY4" fmla="*/ 147606 h 940829"/>
              <a:gd name="connsiteX5" fmla="*/ 696577 w 6026012"/>
              <a:gd name="connsiteY5" fmla="*/ 0 h 940829"/>
              <a:gd name="connsiteX0" fmla="*/ 6026012 w 6026012"/>
              <a:gd name="connsiteY0" fmla="*/ 1010203 h 1010203"/>
              <a:gd name="connsiteX1" fmla="*/ 84845 w 6026012"/>
              <a:gd name="connsiteY1" fmla="*/ 622164 h 1010203"/>
              <a:gd name="connsiteX2" fmla="*/ 2361236 w 6026012"/>
              <a:gd name="connsiteY2" fmla="*/ 412905 h 1010203"/>
              <a:gd name="connsiteX3" fmla="*/ 84437 w 6026012"/>
              <a:gd name="connsiteY3" fmla="*/ 346138 h 1010203"/>
              <a:gd name="connsiteX4" fmla="*/ 2027783 w 6026012"/>
              <a:gd name="connsiteY4" fmla="*/ 147606 h 1010203"/>
              <a:gd name="connsiteX5" fmla="*/ 696577 w 6026012"/>
              <a:gd name="connsiteY5" fmla="*/ 0 h 1010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26012" h="1010203">
                <a:moveTo>
                  <a:pt x="6026012" y="1010203"/>
                </a:moveTo>
                <a:cubicBezTo>
                  <a:pt x="6000545" y="580340"/>
                  <a:pt x="695641" y="721714"/>
                  <a:pt x="84845" y="622164"/>
                </a:cubicBezTo>
                <a:cubicBezTo>
                  <a:pt x="-525951" y="522614"/>
                  <a:pt x="2361304" y="458909"/>
                  <a:pt x="2361236" y="412905"/>
                </a:cubicBezTo>
                <a:cubicBezTo>
                  <a:pt x="2361168" y="366901"/>
                  <a:pt x="140012" y="390354"/>
                  <a:pt x="84437" y="346138"/>
                </a:cubicBezTo>
                <a:cubicBezTo>
                  <a:pt x="28862" y="301922"/>
                  <a:pt x="1925760" y="205296"/>
                  <a:pt x="2027783" y="147606"/>
                </a:cubicBezTo>
                <a:cubicBezTo>
                  <a:pt x="2129806" y="89916"/>
                  <a:pt x="608764" y="157174"/>
                  <a:pt x="696577" y="0"/>
                </a:cubicBezTo>
              </a:path>
            </a:pathLst>
          </a:custGeom>
          <a:no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84427" tIns="42213" rIns="84427" bIns="42213" rtlCol="0" anchor="ctr"/>
          <a:lstStyle/>
          <a:p>
            <a:pPr algn="ctr"/>
            <a:endParaRPr lang="ja-JP" altLang="en-US">
              <a:solidFill>
                <a:prstClr val="white"/>
              </a:solidFill>
            </a:endParaRPr>
          </a:p>
        </p:txBody>
      </p:sp>
      <p:sp>
        <p:nvSpPr>
          <p:cNvPr id="56" name="正方形/長方形 55"/>
          <p:cNvSpPr/>
          <p:nvPr/>
        </p:nvSpPr>
        <p:spPr>
          <a:xfrm>
            <a:off x="2392458" y="5345916"/>
            <a:ext cx="997256" cy="332420"/>
          </a:xfrm>
          <a:prstGeom prst="rect">
            <a:avLst/>
          </a:prstGeom>
          <a:solidFill>
            <a:schemeClr val="tx1">
              <a:lumMod val="75000"/>
              <a:lumOff val="25000"/>
            </a:schemeClr>
          </a:solidFill>
          <a:ln>
            <a:noFill/>
          </a:ln>
          <a:scene3d>
            <a:camera prst="isometricTopUp">
              <a:rot lat="19205373" lon="18209259" rev="3970131"/>
            </a:camera>
            <a:lightRig rig="threePt" dir="t"/>
          </a:scene3d>
          <a:sp3d extrusionH="57150" contourW="6350">
            <a:extrusionClr>
              <a:schemeClr val="bg1">
                <a:lumMod val="50000"/>
              </a:schemeClr>
            </a:extrusionClr>
          </a:sp3d>
        </p:spPr>
        <p:style>
          <a:lnRef idx="2">
            <a:schemeClr val="accent1">
              <a:shade val="50000"/>
            </a:schemeClr>
          </a:lnRef>
          <a:fillRef idx="1">
            <a:schemeClr val="accent1"/>
          </a:fillRef>
          <a:effectRef idx="0">
            <a:schemeClr val="accent1"/>
          </a:effectRef>
          <a:fontRef idx="minor">
            <a:schemeClr val="lt1"/>
          </a:fontRef>
        </p:style>
        <p:txBody>
          <a:bodyPr lIns="84427" tIns="42213" rIns="84427" bIns="42213" rtlCol="0" anchor="ctr"/>
          <a:lstStyle/>
          <a:p>
            <a:pPr algn="ctr"/>
            <a:endParaRPr lang="ja-JP" altLang="en-US">
              <a:solidFill>
                <a:prstClr val="white"/>
              </a:solidFill>
            </a:endParaRPr>
          </a:p>
        </p:txBody>
      </p:sp>
      <p:pic>
        <p:nvPicPr>
          <p:cNvPr id="57" name="Picture 2" descr="http://www.jpnsport.go.jp/anzen/Portals/0/anzen/kenko/siryou/character2/h/H-28.png">
            <a:hlinkClick r:id="rId14"/>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3540471" y="3648487"/>
            <a:ext cx="664837" cy="66484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4" descr="http://illpop.com/img_illust/outdoor/bike_a04.png"/>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rot="-1140000">
            <a:off x="7641688" y="2805855"/>
            <a:ext cx="242032" cy="23269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descr="http://illpop.com/img_illust/outdoor/bike_a04.png"/>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rot="-1140000">
            <a:off x="7364489" y="2891849"/>
            <a:ext cx="242032" cy="23269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 descr="http://illpop.com/img_illust/outdoor/bike_a04.png"/>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rot="20340000" flipH="1">
            <a:off x="8079253" y="3017060"/>
            <a:ext cx="243643" cy="233050"/>
          </a:xfrm>
          <a:prstGeom prst="rect">
            <a:avLst/>
          </a:prstGeom>
          <a:noFill/>
          <a:extLst>
            <a:ext uri="{909E8E84-426E-40DD-AFC4-6F175D3DCCD1}">
              <a14:hiddenFill xmlns:a14="http://schemas.microsoft.com/office/drawing/2010/main">
                <a:solidFill>
                  <a:srgbClr val="FFFFFF"/>
                </a:solidFill>
              </a14:hiddenFill>
            </a:ext>
          </a:extLst>
        </p:spPr>
      </p:pic>
      <p:sp>
        <p:nvSpPr>
          <p:cNvPr id="61" name="正方形/長方形 60"/>
          <p:cNvSpPr>
            <a:spLocks noChangeAspect="1"/>
          </p:cNvSpPr>
          <p:nvPr/>
        </p:nvSpPr>
        <p:spPr>
          <a:xfrm>
            <a:off x="8398533" y="2689707"/>
            <a:ext cx="332419" cy="110807"/>
          </a:xfrm>
          <a:prstGeom prst="rect">
            <a:avLst/>
          </a:prstGeom>
          <a:solidFill>
            <a:schemeClr val="tx1">
              <a:lumMod val="75000"/>
              <a:lumOff val="25000"/>
            </a:schemeClr>
          </a:solidFill>
          <a:ln>
            <a:noFill/>
          </a:ln>
          <a:scene3d>
            <a:camera prst="isometricTopUp">
              <a:rot lat="19375725" lon="17712889" rev="4266382"/>
            </a:camera>
            <a:lightRig rig="threePt" dir="t"/>
          </a:scene3d>
          <a:sp3d extrusionH="31750" contourW="6350">
            <a:extrusionClr>
              <a:schemeClr val="bg1">
                <a:lumMod val="50000"/>
              </a:schemeClr>
            </a:extrusionClr>
          </a:sp3d>
        </p:spPr>
        <p:style>
          <a:lnRef idx="2">
            <a:schemeClr val="accent1">
              <a:shade val="50000"/>
            </a:schemeClr>
          </a:lnRef>
          <a:fillRef idx="1">
            <a:schemeClr val="accent1"/>
          </a:fillRef>
          <a:effectRef idx="0">
            <a:schemeClr val="accent1"/>
          </a:effectRef>
          <a:fontRef idx="minor">
            <a:schemeClr val="lt1"/>
          </a:fontRef>
        </p:style>
        <p:txBody>
          <a:bodyPr lIns="84427" tIns="42213" rIns="84427" bIns="42213" rtlCol="0" anchor="ctr"/>
          <a:lstStyle/>
          <a:p>
            <a:pPr algn="ctr"/>
            <a:endParaRPr lang="ja-JP" altLang="en-US">
              <a:solidFill>
                <a:prstClr val="white"/>
              </a:solidFill>
            </a:endParaRPr>
          </a:p>
        </p:txBody>
      </p:sp>
      <p:pic>
        <p:nvPicPr>
          <p:cNvPr id="62" name="Picture 25" descr="D:\ishiguroA\Desktop\tozan002.png"/>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5937961" y="1789389"/>
            <a:ext cx="332419" cy="229782"/>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411157" y="2810030"/>
            <a:ext cx="332419" cy="127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 name="正方形/長方形 63"/>
          <p:cNvSpPr>
            <a:spLocks noChangeAspect="1"/>
          </p:cNvSpPr>
          <p:nvPr/>
        </p:nvSpPr>
        <p:spPr>
          <a:xfrm>
            <a:off x="8539458" y="2876521"/>
            <a:ext cx="332419" cy="110807"/>
          </a:xfrm>
          <a:prstGeom prst="rect">
            <a:avLst/>
          </a:prstGeom>
          <a:solidFill>
            <a:schemeClr val="tx1">
              <a:lumMod val="75000"/>
              <a:lumOff val="25000"/>
            </a:schemeClr>
          </a:solidFill>
          <a:ln>
            <a:noFill/>
          </a:ln>
          <a:scene3d>
            <a:camera prst="isometricTopUp">
              <a:rot lat="19481419" lon="18060863" rev="4060776"/>
            </a:camera>
            <a:lightRig rig="threePt" dir="t"/>
          </a:scene3d>
          <a:sp3d extrusionH="31750" contourW="6350">
            <a:extrusionClr>
              <a:schemeClr val="bg1">
                <a:lumMod val="50000"/>
              </a:schemeClr>
            </a:extrusionClr>
          </a:sp3d>
        </p:spPr>
        <p:style>
          <a:lnRef idx="2">
            <a:schemeClr val="accent1">
              <a:shade val="50000"/>
            </a:schemeClr>
          </a:lnRef>
          <a:fillRef idx="1">
            <a:schemeClr val="accent1"/>
          </a:fillRef>
          <a:effectRef idx="0">
            <a:schemeClr val="accent1"/>
          </a:effectRef>
          <a:fontRef idx="minor">
            <a:schemeClr val="lt1"/>
          </a:fontRef>
        </p:style>
        <p:txBody>
          <a:bodyPr lIns="84427" tIns="42213" rIns="84427" bIns="42213" rtlCol="0" anchor="ctr"/>
          <a:lstStyle/>
          <a:p>
            <a:pPr algn="ctr"/>
            <a:endParaRPr lang="ja-JP" altLang="en-US">
              <a:solidFill>
                <a:prstClr val="white"/>
              </a:solidFill>
            </a:endParaRPr>
          </a:p>
        </p:txBody>
      </p:sp>
      <p:cxnSp>
        <p:nvCxnSpPr>
          <p:cNvPr id="65" name="直線コネクタ 64"/>
          <p:cNvCxnSpPr>
            <a:endCxn id="50" idx="0"/>
          </p:cNvCxnSpPr>
          <p:nvPr/>
        </p:nvCxnSpPr>
        <p:spPr>
          <a:xfrm flipV="1">
            <a:off x="-118285" y="3530491"/>
            <a:ext cx="1401248" cy="15224"/>
          </a:xfrm>
          <a:prstGeom prst="line">
            <a:avLst/>
          </a:prstGeom>
          <a:ln w="76200" cap="rnd">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a:stCxn id="50" idx="2"/>
          </p:cNvCxnSpPr>
          <p:nvPr/>
        </p:nvCxnSpPr>
        <p:spPr>
          <a:xfrm flipV="1">
            <a:off x="4739504" y="2869844"/>
            <a:ext cx="1044001" cy="4635"/>
          </a:xfrm>
          <a:prstGeom prst="line">
            <a:avLst/>
          </a:prstGeom>
          <a:ln w="76200" cap="rnd">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7" name="フリーフォーム 66"/>
          <p:cNvSpPr/>
          <p:nvPr/>
        </p:nvSpPr>
        <p:spPr>
          <a:xfrm>
            <a:off x="5874125" y="4163284"/>
            <a:ext cx="2902214" cy="536926"/>
          </a:xfrm>
          <a:custGeom>
            <a:avLst/>
            <a:gdLst>
              <a:gd name="connsiteX0" fmla="*/ 2217683 w 2217683"/>
              <a:gd name="connsiteY0" fmla="*/ 315311 h 315311"/>
              <a:gd name="connsiteX1" fmla="*/ 1355835 w 2217683"/>
              <a:gd name="connsiteY1" fmla="*/ 157656 h 315311"/>
              <a:gd name="connsiteX2" fmla="*/ 0 w 2217683"/>
              <a:gd name="connsiteY2" fmla="*/ 0 h 315311"/>
              <a:gd name="connsiteX0" fmla="*/ 4821735 w 4821735"/>
              <a:gd name="connsiteY0" fmla="*/ 335189 h 335189"/>
              <a:gd name="connsiteX1" fmla="*/ 3959887 w 4821735"/>
              <a:gd name="connsiteY1" fmla="*/ 177534 h 335189"/>
              <a:gd name="connsiteX2" fmla="*/ 0 w 4821735"/>
              <a:gd name="connsiteY2" fmla="*/ 0 h 335189"/>
              <a:gd name="connsiteX0" fmla="*/ 4821735 w 4821735"/>
              <a:gd name="connsiteY0" fmla="*/ 335189 h 335189"/>
              <a:gd name="connsiteX1" fmla="*/ 3959887 w 4821735"/>
              <a:gd name="connsiteY1" fmla="*/ 177534 h 335189"/>
              <a:gd name="connsiteX2" fmla="*/ 0 w 4821735"/>
              <a:gd name="connsiteY2" fmla="*/ 0 h 335189"/>
              <a:gd name="connsiteX0" fmla="*/ 4821735 w 4821735"/>
              <a:gd name="connsiteY0" fmla="*/ 335189 h 335189"/>
              <a:gd name="connsiteX1" fmla="*/ 0 w 4821735"/>
              <a:gd name="connsiteY1" fmla="*/ 0 h 335189"/>
              <a:gd name="connsiteX0" fmla="*/ 4821735 w 4821735"/>
              <a:gd name="connsiteY0" fmla="*/ 335189 h 335189"/>
              <a:gd name="connsiteX1" fmla="*/ 0 w 4821735"/>
              <a:gd name="connsiteY1" fmla="*/ 0 h 335189"/>
              <a:gd name="connsiteX0" fmla="*/ 4821735 w 4821735"/>
              <a:gd name="connsiteY0" fmla="*/ 335189 h 335189"/>
              <a:gd name="connsiteX1" fmla="*/ 0 w 4821735"/>
              <a:gd name="connsiteY1" fmla="*/ 0 h 335189"/>
              <a:gd name="connsiteX0" fmla="*/ 4821735 w 4821735"/>
              <a:gd name="connsiteY0" fmla="*/ 335189 h 473956"/>
              <a:gd name="connsiteX1" fmla="*/ 0 w 4821735"/>
              <a:gd name="connsiteY1" fmla="*/ 0 h 473956"/>
              <a:gd name="connsiteX0" fmla="*/ 4821735 w 4821735"/>
              <a:gd name="connsiteY0" fmla="*/ 335189 h 409607"/>
              <a:gd name="connsiteX1" fmla="*/ 0 w 4821735"/>
              <a:gd name="connsiteY1" fmla="*/ 0 h 409607"/>
              <a:gd name="connsiteX0" fmla="*/ 4682587 w 4682587"/>
              <a:gd name="connsiteY0" fmla="*/ 424641 h 427953"/>
              <a:gd name="connsiteX1" fmla="*/ 0 w 4682587"/>
              <a:gd name="connsiteY1" fmla="*/ 0 h 427953"/>
              <a:gd name="connsiteX0" fmla="*/ 4765715 w 4765715"/>
              <a:gd name="connsiteY0" fmla="*/ 214146 h 399838"/>
              <a:gd name="connsiteX1" fmla="*/ 0 w 4765715"/>
              <a:gd name="connsiteY1" fmla="*/ 15136 h 399838"/>
              <a:gd name="connsiteX0" fmla="*/ 4765715 w 4765715"/>
              <a:gd name="connsiteY0" fmla="*/ 256886 h 287304"/>
              <a:gd name="connsiteX1" fmla="*/ 0 w 4765715"/>
              <a:gd name="connsiteY1" fmla="*/ 57876 h 287304"/>
              <a:gd name="connsiteX0" fmla="*/ 4765715 w 4765715"/>
              <a:gd name="connsiteY0" fmla="*/ 306775 h 306775"/>
              <a:gd name="connsiteX1" fmla="*/ 0 w 4765715"/>
              <a:gd name="connsiteY1" fmla="*/ 107765 h 306775"/>
              <a:gd name="connsiteX0" fmla="*/ 4765715 w 4765715"/>
              <a:gd name="connsiteY0" fmla="*/ 199010 h 199010"/>
              <a:gd name="connsiteX1" fmla="*/ 0 w 4765715"/>
              <a:gd name="connsiteY1" fmla="*/ 0 h 199010"/>
              <a:gd name="connsiteX0" fmla="*/ 4741964 w 4741964"/>
              <a:gd name="connsiteY0" fmla="*/ 70509 h 269356"/>
              <a:gd name="connsiteX1" fmla="*/ 0 w 4741964"/>
              <a:gd name="connsiteY1" fmla="*/ 144632 h 269356"/>
              <a:gd name="connsiteX0" fmla="*/ 4741964 w 4741964"/>
              <a:gd name="connsiteY0" fmla="*/ 123587 h 197710"/>
              <a:gd name="connsiteX1" fmla="*/ 0 w 4741964"/>
              <a:gd name="connsiteY1" fmla="*/ 197710 h 197710"/>
              <a:gd name="connsiteX0" fmla="*/ 4741964 w 4741964"/>
              <a:gd name="connsiteY0" fmla="*/ 239227 h 313350"/>
              <a:gd name="connsiteX1" fmla="*/ 0 w 4741964"/>
              <a:gd name="connsiteY1" fmla="*/ 313350 h 313350"/>
              <a:gd name="connsiteX0" fmla="*/ 4646962 w 4646962"/>
              <a:gd name="connsiteY0" fmla="*/ 260463 h 260463"/>
              <a:gd name="connsiteX1" fmla="*/ 0 w 4646962"/>
              <a:gd name="connsiteY1" fmla="*/ 251458 h 260463"/>
              <a:gd name="connsiteX0" fmla="*/ 4646962 w 4646962"/>
              <a:gd name="connsiteY0" fmla="*/ 254953 h 254953"/>
              <a:gd name="connsiteX1" fmla="*/ 0 w 4646962"/>
              <a:gd name="connsiteY1" fmla="*/ 245948 h 254953"/>
              <a:gd name="connsiteX0" fmla="*/ 4646962 w 4646962"/>
              <a:gd name="connsiteY0" fmla="*/ 239429 h 239429"/>
              <a:gd name="connsiteX1" fmla="*/ 0 w 4646962"/>
              <a:gd name="connsiteY1" fmla="*/ 230424 h 239429"/>
              <a:gd name="connsiteX0" fmla="*/ 4646962 w 4646962"/>
              <a:gd name="connsiteY0" fmla="*/ 229882 h 233437"/>
              <a:gd name="connsiteX1" fmla="*/ 0 w 4646962"/>
              <a:gd name="connsiteY1" fmla="*/ 220877 h 233437"/>
              <a:gd name="connsiteX0" fmla="*/ 4646962 w 4646962"/>
              <a:gd name="connsiteY0" fmla="*/ 9005 h 220169"/>
              <a:gd name="connsiteX1" fmla="*/ 2409047 w 4646962"/>
              <a:gd name="connsiteY1" fmla="*/ 215553 h 220169"/>
              <a:gd name="connsiteX2" fmla="*/ 0 w 4646962"/>
              <a:gd name="connsiteY2" fmla="*/ 0 h 220169"/>
              <a:gd name="connsiteX0" fmla="*/ 4782428 w 4782428"/>
              <a:gd name="connsiteY0" fmla="*/ 821805 h 1032969"/>
              <a:gd name="connsiteX1" fmla="*/ 2544513 w 4782428"/>
              <a:gd name="connsiteY1" fmla="*/ 1028353 h 1032969"/>
              <a:gd name="connsiteX2" fmla="*/ 0 w 4782428"/>
              <a:gd name="connsiteY2" fmla="*/ 0 h 1032969"/>
              <a:gd name="connsiteX0" fmla="*/ 4782428 w 4782428"/>
              <a:gd name="connsiteY0" fmla="*/ 821805 h 1032969"/>
              <a:gd name="connsiteX1" fmla="*/ 2544513 w 4782428"/>
              <a:gd name="connsiteY1" fmla="*/ 1028353 h 1032969"/>
              <a:gd name="connsiteX2" fmla="*/ 0 w 4782428"/>
              <a:gd name="connsiteY2" fmla="*/ 0 h 1032969"/>
              <a:gd name="connsiteX0" fmla="*/ 4782428 w 4782428"/>
              <a:gd name="connsiteY0" fmla="*/ 840252 h 1051416"/>
              <a:gd name="connsiteX1" fmla="*/ 2544513 w 4782428"/>
              <a:gd name="connsiteY1" fmla="*/ 1046800 h 1051416"/>
              <a:gd name="connsiteX2" fmla="*/ 4316869 w 4782428"/>
              <a:gd name="connsiteY2" fmla="*/ 64666 h 1051416"/>
              <a:gd name="connsiteX3" fmla="*/ 0 w 4782428"/>
              <a:gd name="connsiteY3" fmla="*/ 18447 h 1051416"/>
              <a:gd name="connsiteX0" fmla="*/ 4782428 w 4782428"/>
              <a:gd name="connsiteY0" fmla="*/ 840252 h 1051416"/>
              <a:gd name="connsiteX1" fmla="*/ 2544513 w 4782428"/>
              <a:gd name="connsiteY1" fmla="*/ 1046800 h 1051416"/>
              <a:gd name="connsiteX2" fmla="*/ 4316869 w 4782428"/>
              <a:gd name="connsiteY2" fmla="*/ 64666 h 1051416"/>
              <a:gd name="connsiteX3" fmla="*/ 0 w 4782428"/>
              <a:gd name="connsiteY3" fmla="*/ 18447 h 1051416"/>
              <a:gd name="connsiteX0" fmla="*/ 4782428 w 4782428"/>
              <a:gd name="connsiteY0" fmla="*/ 840252 h 1047593"/>
              <a:gd name="connsiteX1" fmla="*/ 2544513 w 4782428"/>
              <a:gd name="connsiteY1" fmla="*/ 1046800 h 1047593"/>
              <a:gd name="connsiteX2" fmla="*/ 4316869 w 4782428"/>
              <a:gd name="connsiteY2" fmla="*/ 64666 h 1047593"/>
              <a:gd name="connsiteX3" fmla="*/ 0 w 4782428"/>
              <a:gd name="connsiteY3" fmla="*/ 18447 h 1047593"/>
              <a:gd name="connsiteX0" fmla="*/ 4782428 w 4782428"/>
              <a:gd name="connsiteY0" fmla="*/ 840252 h 1128354"/>
              <a:gd name="connsiteX1" fmla="*/ 2544513 w 4782428"/>
              <a:gd name="connsiteY1" fmla="*/ 1046800 h 1128354"/>
              <a:gd name="connsiteX2" fmla="*/ 4316869 w 4782428"/>
              <a:gd name="connsiteY2" fmla="*/ 64666 h 1128354"/>
              <a:gd name="connsiteX3" fmla="*/ 0 w 4782428"/>
              <a:gd name="connsiteY3" fmla="*/ 18447 h 1128354"/>
              <a:gd name="connsiteX0" fmla="*/ 4782428 w 4782428"/>
              <a:gd name="connsiteY0" fmla="*/ 840252 h 1102219"/>
              <a:gd name="connsiteX1" fmla="*/ 2544513 w 4782428"/>
              <a:gd name="connsiteY1" fmla="*/ 1046800 h 1102219"/>
              <a:gd name="connsiteX2" fmla="*/ 4316869 w 4782428"/>
              <a:gd name="connsiteY2" fmla="*/ 64666 h 1102219"/>
              <a:gd name="connsiteX3" fmla="*/ 0 w 4782428"/>
              <a:gd name="connsiteY3" fmla="*/ 18447 h 1102219"/>
              <a:gd name="connsiteX0" fmla="*/ 4782428 w 4782428"/>
              <a:gd name="connsiteY0" fmla="*/ 821805 h 821805"/>
              <a:gd name="connsiteX1" fmla="*/ 2838024 w 4782428"/>
              <a:gd name="connsiteY1" fmla="*/ 599375 h 821805"/>
              <a:gd name="connsiteX2" fmla="*/ 4316869 w 4782428"/>
              <a:gd name="connsiteY2" fmla="*/ 46219 h 821805"/>
              <a:gd name="connsiteX3" fmla="*/ 0 w 4782428"/>
              <a:gd name="connsiteY3" fmla="*/ 0 h 821805"/>
              <a:gd name="connsiteX0" fmla="*/ 4782428 w 4782428"/>
              <a:gd name="connsiteY0" fmla="*/ 977209 h 977209"/>
              <a:gd name="connsiteX1" fmla="*/ 2838024 w 4782428"/>
              <a:gd name="connsiteY1" fmla="*/ 754779 h 977209"/>
              <a:gd name="connsiteX2" fmla="*/ 4316869 w 4782428"/>
              <a:gd name="connsiteY2" fmla="*/ 201623 h 977209"/>
              <a:gd name="connsiteX3" fmla="*/ 0 w 4782428"/>
              <a:gd name="connsiteY3" fmla="*/ 155404 h 977209"/>
              <a:gd name="connsiteX0" fmla="*/ 4782428 w 4782428"/>
              <a:gd name="connsiteY0" fmla="*/ 1021140 h 1021140"/>
              <a:gd name="connsiteX1" fmla="*/ 2838024 w 4782428"/>
              <a:gd name="connsiteY1" fmla="*/ 798710 h 1021140"/>
              <a:gd name="connsiteX2" fmla="*/ 4452335 w 4782428"/>
              <a:gd name="connsiteY2" fmla="*/ 189110 h 1021140"/>
              <a:gd name="connsiteX3" fmla="*/ 0 w 4782428"/>
              <a:gd name="connsiteY3" fmla="*/ 199335 h 1021140"/>
              <a:gd name="connsiteX0" fmla="*/ 4782428 w 4782428"/>
              <a:gd name="connsiteY0" fmla="*/ 1021140 h 1021140"/>
              <a:gd name="connsiteX1" fmla="*/ 3142824 w 4782428"/>
              <a:gd name="connsiteY1" fmla="*/ 787422 h 1021140"/>
              <a:gd name="connsiteX2" fmla="*/ 2838024 w 4782428"/>
              <a:gd name="connsiteY2" fmla="*/ 798710 h 1021140"/>
              <a:gd name="connsiteX3" fmla="*/ 4452335 w 4782428"/>
              <a:gd name="connsiteY3" fmla="*/ 189110 h 1021140"/>
              <a:gd name="connsiteX4" fmla="*/ 0 w 4782428"/>
              <a:gd name="connsiteY4" fmla="*/ 199335 h 1021140"/>
              <a:gd name="connsiteX0" fmla="*/ 4782428 w 4782428"/>
              <a:gd name="connsiteY0" fmla="*/ 1021140 h 1021140"/>
              <a:gd name="connsiteX1" fmla="*/ 3142824 w 4782428"/>
              <a:gd name="connsiteY1" fmla="*/ 787422 h 1021140"/>
              <a:gd name="connsiteX2" fmla="*/ 2838024 w 4782428"/>
              <a:gd name="connsiteY2" fmla="*/ 798710 h 1021140"/>
              <a:gd name="connsiteX3" fmla="*/ 4452335 w 4782428"/>
              <a:gd name="connsiteY3" fmla="*/ 189110 h 1021140"/>
              <a:gd name="connsiteX4" fmla="*/ 0 w 4782428"/>
              <a:gd name="connsiteY4" fmla="*/ 199335 h 1021140"/>
              <a:gd name="connsiteX0" fmla="*/ 4782428 w 4782428"/>
              <a:gd name="connsiteY0" fmla="*/ 1021140 h 1021140"/>
              <a:gd name="connsiteX1" fmla="*/ 2838024 w 4782428"/>
              <a:gd name="connsiteY1" fmla="*/ 798710 h 1021140"/>
              <a:gd name="connsiteX2" fmla="*/ 4452335 w 4782428"/>
              <a:gd name="connsiteY2" fmla="*/ 189110 h 1021140"/>
              <a:gd name="connsiteX3" fmla="*/ 0 w 4782428"/>
              <a:gd name="connsiteY3" fmla="*/ 199335 h 1021140"/>
              <a:gd name="connsiteX0" fmla="*/ 4782428 w 4782428"/>
              <a:gd name="connsiteY0" fmla="*/ 1021140 h 1046181"/>
              <a:gd name="connsiteX1" fmla="*/ 2838024 w 4782428"/>
              <a:gd name="connsiteY1" fmla="*/ 798710 h 1046181"/>
              <a:gd name="connsiteX2" fmla="*/ 4452335 w 4782428"/>
              <a:gd name="connsiteY2" fmla="*/ 189110 h 1046181"/>
              <a:gd name="connsiteX3" fmla="*/ 0 w 4782428"/>
              <a:gd name="connsiteY3" fmla="*/ 199335 h 1046181"/>
              <a:gd name="connsiteX0" fmla="*/ 4782428 w 4782428"/>
              <a:gd name="connsiteY0" fmla="*/ 1021140 h 1046162"/>
              <a:gd name="connsiteX1" fmla="*/ 2838024 w 4782428"/>
              <a:gd name="connsiteY1" fmla="*/ 798710 h 1046162"/>
              <a:gd name="connsiteX2" fmla="*/ 4452335 w 4782428"/>
              <a:gd name="connsiteY2" fmla="*/ 189110 h 1046162"/>
              <a:gd name="connsiteX3" fmla="*/ 0 w 4782428"/>
              <a:gd name="connsiteY3" fmla="*/ 199335 h 1046162"/>
              <a:gd name="connsiteX0" fmla="*/ 4782428 w 4782428"/>
              <a:gd name="connsiteY0" fmla="*/ 985862 h 985862"/>
              <a:gd name="connsiteX1" fmla="*/ 2838024 w 4782428"/>
              <a:gd name="connsiteY1" fmla="*/ 763432 h 985862"/>
              <a:gd name="connsiteX2" fmla="*/ 4395890 w 4782428"/>
              <a:gd name="connsiteY2" fmla="*/ 198988 h 985862"/>
              <a:gd name="connsiteX3" fmla="*/ 0 w 4782428"/>
              <a:gd name="connsiteY3" fmla="*/ 164057 h 985862"/>
              <a:gd name="connsiteX0" fmla="*/ 4782428 w 4782428"/>
              <a:gd name="connsiteY0" fmla="*/ 986681 h 986681"/>
              <a:gd name="connsiteX1" fmla="*/ 2838024 w 4782428"/>
              <a:gd name="connsiteY1" fmla="*/ 764251 h 986681"/>
              <a:gd name="connsiteX2" fmla="*/ 4395890 w 4782428"/>
              <a:gd name="connsiteY2" fmla="*/ 199807 h 986681"/>
              <a:gd name="connsiteX3" fmla="*/ 0 w 4782428"/>
              <a:gd name="connsiteY3" fmla="*/ 164876 h 986681"/>
              <a:gd name="connsiteX0" fmla="*/ 4782428 w 4782428"/>
              <a:gd name="connsiteY0" fmla="*/ 986681 h 1004651"/>
              <a:gd name="connsiteX1" fmla="*/ 2838024 w 4782428"/>
              <a:gd name="connsiteY1" fmla="*/ 764251 h 1004651"/>
              <a:gd name="connsiteX2" fmla="*/ 4395890 w 4782428"/>
              <a:gd name="connsiteY2" fmla="*/ 199807 h 1004651"/>
              <a:gd name="connsiteX3" fmla="*/ 0 w 4782428"/>
              <a:gd name="connsiteY3" fmla="*/ 164876 h 1004651"/>
              <a:gd name="connsiteX0" fmla="*/ 4782428 w 4782428"/>
              <a:gd name="connsiteY0" fmla="*/ 986681 h 1003902"/>
              <a:gd name="connsiteX1" fmla="*/ 2838024 w 4782428"/>
              <a:gd name="connsiteY1" fmla="*/ 764251 h 1003902"/>
              <a:gd name="connsiteX2" fmla="*/ 4395890 w 4782428"/>
              <a:gd name="connsiteY2" fmla="*/ 199807 h 1003902"/>
              <a:gd name="connsiteX3" fmla="*/ 0 w 4782428"/>
              <a:gd name="connsiteY3" fmla="*/ 164876 h 1003902"/>
              <a:gd name="connsiteX0" fmla="*/ 4782428 w 4782428"/>
              <a:gd name="connsiteY0" fmla="*/ 1011379 h 1028600"/>
              <a:gd name="connsiteX1" fmla="*/ 2838024 w 4782428"/>
              <a:gd name="connsiteY1" fmla="*/ 788949 h 1028600"/>
              <a:gd name="connsiteX2" fmla="*/ 4395890 w 4782428"/>
              <a:gd name="connsiteY2" fmla="*/ 224505 h 1028600"/>
              <a:gd name="connsiteX3" fmla="*/ 0 w 4782428"/>
              <a:gd name="connsiteY3" fmla="*/ 189574 h 1028600"/>
              <a:gd name="connsiteX0" fmla="*/ 4782428 w 4782428"/>
              <a:gd name="connsiteY0" fmla="*/ 906582 h 906582"/>
              <a:gd name="connsiteX1" fmla="*/ 2838024 w 4782428"/>
              <a:gd name="connsiteY1" fmla="*/ 684152 h 906582"/>
              <a:gd name="connsiteX2" fmla="*/ 4429757 w 4782428"/>
              <a:gd name="connsiteY2" fmla="*/ 281453 h 906582"/>
              <a:gd name="connsiteX3" fmla="*/ 0 w 4782428"/>
              <a:gd name="connsiteY3" fmla="*/ 84777 h 906582"/>
              <a:gd name="connsiteX0" fmla="*/ 4669539 w 4669539"/>
              <a:gd name="connsiteY0" fmla="*/ 849945 h 849945"/>
              <a:gd name="connsiteX1" fmla="*/ 2725135 w 4669539"/>
              <a:gd name="connsiteY1" fmla="*/ 627515 h 849945"/>
              <a:gd name="connsiteX2" fmla="*/ 4316868 w 4669539"/>
              <a:gd name="connsiteY2" fmla="*/ 224816 h 849945"/>
              <a:gd name="connsiteX3" fmla="*/ 0 w 4669539"/>
              <a:gd name="connsiteY3" fmla="*/ 11 h 849945"/>
              <a:gd name="connsiteX0" fmla="*/ 4669539 w 4669539"/>
              <a:gd name="connsiteY0" fmla="*/ 849934 h 849934"/>
              <a:gd name="connsiteX1" fmla="*/ 2725135 w 4669539"/>
              <a:gd name="connsiteY1" fmla="*/ 627504 h 849934"/>
              <a:gd name="connsiteX2" fmla="*/ 4316868 w 4669539"/>
              <a:gd name="connsiteY2" fmla="*/ 224805 h 849934"/>
              <a:gd name="connsiteX3" fmla="*/ 0 w 4669539"/>
              <a:gd name="connsiteY3" fmla="*/ 0 h 849934"/>
              <a:gd name="connsiteX0" fmla="*/ 4669539 w 4669539"/>
              <a:gd name="connsiteY0" fmla="*/ 849934 h 849934"/>
              <a:gd name="connsiteX1" fmla="*/ 2725135 w 4669539"/>
              <a:gd name="connsiteY1" fmla="*/ 627504 h 849934"/>
              <a:gd name="connsiteX2" fmla="*/ 4316868 w 4669539"/>
              <a:gd name="connsiteY2" fmla="*/ 224805 h 849934"/>
              <a:gd name="connsiteX3" fmla="*/ 0 w 4669539"/>
              <a:gd name="connsiteY3" fmla="*/ 0 h 849934"/>
              <a:gd name="connsiteX0" fmla="*/ 4669539 w 4669539"/>
              <a:gd name="connsiteY0" fmla="*/ 879374 h 879374"/>
              <a:gd name="connsiteX1" fmla="*/ 2725135 w 4669539"/>
              <a:gd name="connsiteY1" fmla="*/ 656944 h 879374"/>
              <a:gd name="connsiteX2" fmla="*/ 4362024 w 4669539"/>
              <a:gd name="connsiteY2" fmla="*/ 134695 h 879374"/>
              <a:gd name="connsiteX3" fmla="*/ 0 w 4669539"/>
              <a:gd name="connsiteY3" fmla="*/ 29440 h 879374"/>
              <a:gd name="connsiteX0" fmla="*/ 4669539 w 4669539"/>
              <a:gd name="connsiteY0" fmla="*/ 902094 h 902094"/>
              <a:gd name="connsiteX1" fmla="*/ 2725135 w 4669539"/>
              <a:gd name="connsiteY1" fmla="*/ 679664 h 902094"/>
              <a:gd name="connsiteX2" fmla="*/ 4362024 w 4669539"/>
              <a:gd name="connsiteY2" fmla="*/ 157415 h 902094"/>
              <a:gd name="connsiteX3" fmla="*/ 0 w 4669539"/>
              <a:gd name="connsiteY3" fmla="*/ 52160 h 902094"/>
              <a:gd name="connsiteX0" fmla="*/ 4669539 w 4669539"/>
              <a:gd name="connsiteY0" fmla="*/ 882134 h 882134"/>
              <a:gd name="connsiteX1" fmla="*/ 2725135 w 4669539"/>
              <a:gd name="connsiteY1" fmla="*/ 659704 h 882134"/>
              <a:gd name="connsiteX2" fmla="*/ 4362024 w 4669539"/>
              <a:gd name="connsiteY2" fmla="*/ 137455 h 882134"/>
              <a:gd name="connsiteX3" fmla="*/ 0 w 4669539"/>
              <a:gd name="connsiteY3" fmla="*/ 32200 h 882134"/>
              <a:gd name="connsiteX0" fmla="*/ 4669539 w 4669539"/>
              <a:gd name="connsiteY0" fmla="*/ 882134 h 882134"/>
              <a:gd name="connsiteX1" fmla="*/ 2725135 w 4669539"/>
              <a:gd name="connsiteY1" fmla="*/ 659704 h 882134"/>
              <a:gd name="connsiteX2" fmla="*/ 4362024 w 4669539"/>
              <a:gd name="connsiteY2" fmla="*/ 137455 h 882134"/>
              <a:gd name="connsiteX3" fmla="*/ 0 w 4669539"/>
              <a:gd name="connsiteY3" fmla="*/ 32200 h 882134"/>
              <a:gd name="connsiteX0" fmla="*/ 4669539 w 4669539"/>
              <a:gd name="connsiteY0" fmla="*/ 849934 h 849934"/>
              <a:gd name="connsiteX1" fmla="*/ 2905758 w 4669539"/>
              <a:gd name="connsiteY1" fmla="*/ 578278 h 849934"/>
              <a:gd name="connsiteX2" fmla="*/ 4362024 w 4669539"/>
              <a:gd name="connsiteY2" fmla="*/ 105255 h 849934"/>
              <a:gd name="connsiteX3" fmla="*/ 0 w 4669539"/>
              <a:gd name="connsiteY3" fmla="*/ 0 h 849934"/>
              <a:gd name="connsiteX0" fmla="*/ 4669539 w 4669539"/>
              <a:gd name="connsiteY0" fmla="*/ 849934 h 849934"/>
              <a:gd name="connsiteX1" fmla="*/ 2905758 w 4669539"/>
              <a:gd name="connsiteY1" fmla="*/ 578278 h 849934"/>
              <a:gd name="connsiteX2" fmla="*/ 4362024 w 4669539"/>
              <a:gd name="connsiteY2" fmla="*/ 105255 h 849934"/>
              <a:gd name="connsiteX3" fmla="*/ 0 w 4669539"/>
              <a:gd name="connsiteY3" fmla="*/ 0 h 849934"/>
              <a:gd name="connsiteX0" fmla="*/ 4669539 w 4669539"/>
              <a:gd name="connsiteY0" fmla="*/ 849934 h 849934"/>
              <a:gd name="connsiteX1" fmla="*/ 2905758 w 4669539"/>
              <a:gd name="connsiteY1" fmla="*/ 578278 h 849934"/>
              <a:gd name="connsiteX2" fmla="*/ 4362024 w 4669539"/>
              <a:gd name="connsiteY2" fmla="*/ 105255 h 849934"/>
              <a:gd name="connsiteX3" fmla="*/ 0 w 4669539"/>
              <a:gd name="connsiteY3" fmla="*/ 0 h 849934"/>
              <a:gd name="connsiteX0" fmla="*/ 4669539 w 4669539"/>
              <a:gd name="connsiteY0" fmla="*/ 993517 h 993517"/>
              <a:gd name="connsiteX1" fmla="*/ 2905758 w 4669539"/>
              <a:gd name="connsiteY1" fmla="*/ 721861 h 993517"/>
              <a:gd name="connsiteX2" fmla="*/ 4362024 w 4669539"/>
              <a:gd name="connsiteY2" fmla="*/ 248838 h 993517"/>
              <a:gd name="connsiteX3" fmla="*/ 0 w 4669539"/>
              <a:gd name="connsiteY3" fmla="*/ 143583 h 993517"/>
              <a:gd name="connsiteX0" fmla="*/ 4669539 w 4669539"/>
              <a:gd name="connsiteY0" fmla="*/ 885791 h 885791"/>
              <a:gd name="connsiteX1" fmla="*/ 2905758 w 4669539"/>
              <a:gd name="connsiteY1" fmla="*/ 614135 h 885791"/>
              <a:gd name="connsiteX2" fmla="*/ 4362024 w 4669539"/>
              <a:gd name="connsiteY2" fmla="*/ 141112 h 885791"/>
              <a:gd name="connsiteX3" fmla="*/ 0 w 4669539"/>
              <a:gd name="connsiteY3" fmla="*/ 35857 h 885791"/>
              <a:gd name="connsiteX0" fmla="*/ 1764023 w 2930147"/>
              <a:gd name="connsiteY0" fmla="*/ 910588 h 910588"/>
              <a:gd name="connsiteX1" fmla="*/ 242 w 2930147"/>
              <a:gd name="connsiteY1" fmla="*/ 638932 h 910588"/>
              <a:gd name="connsiteX2" fmla="*/ 1456508 w 2930147"/>
              <a:gd name="connsiteY2" fmla="*/ 165909 h 910588"/>
              <a:gd name="connsiteX3" fmla="*/ 2609459 w 2930147"/>
              <a:gd name="connsiteY3" fmla="*/ 13185 h 910588"/>
              <a:gd name="connsiteX0" fmla="*/ 1764023 w 2609459"/>
              <a:gd name="connsiteY0" fmla="*/ 908101 h 908101"/>
              <a:gd name="connsiteX1" fmla="*/ 242 w 2609459"/>
              <a:gd name="connsiteY1" fmla="*/ 636445 h 908101"/>
              <a:gd name="connsiteX2" fmla="*/ 1456508 w 2609459"/>
              <a:gd name="connsiteY2" fmla="*/ 163422 h 908101"/>
              <a:gd name="connsiteX3" fmla="*/ 2609459 w 2609459"/>
              <a:gd name="connsiteY3" fmla="*/ 10698 h 908101"/>
              <a:gd name="connsiteX0" fmla="*/ 1764023 w 2609459"/>
              <a:gd name="connsiteY0" fmla="*/ 913091 h 913091"/>
              <a:gd name="connsiteX1" fmla="*/ 242 w 2609459"/>
              <a:gd name="connsiteY1" fmla="*/ 641435 h 913091"/>
              <a:gd name="connsiteX2" fmla="*/ 1456508 w 2609459"/>
              <a:gd name="connsiteY2" fmla="*/ 168412 h 913091"/>
              <a:gd name="connsiteX3" fmla="*/ 2609459 w 2609459"/>
              <a:gd name="connsiteY3" fmla="*/ 15688 h 913091"/>
              <a:gd name="connsiteX0" fmla="*/ 44619 w 4290480"/>
              <a:gd name="connsiteY0" fmla="*/ 592678 h 648833"/>
              <a:gd name="connsiteX1" fmla="*/ 1681263 w 4290480"/>
              <a:gd name="connsiteY1" fmla="*/ 641435 h 648833"/>
              <a:gd name="connsiteX2" fmla="*/ 3137529 w 4290480"/>
              <a:gd name="connsiteY2" fmla="*/ 168412 h 648833"/>
              <a:gd name="connsiteX3" fmla="*/ 4290480 w 4290480"/>
              <a:gd name="connsiteY3" fmla="*/ 15688 h 648833"/>
              <a:gd name="connsiteX0" fmla="*/ 41474 w 4439735"/>
              <a:gd name="connsiteY0" fmla="*/ 563010 h 647564"/>
              <a:gd name="connsiteX1" fmla="*/ 1830518 w 4439735"/>
              <a:gd name="connsiteY1" fmla="*/ 641435 h 647564"/>
              <a:gd name="connsiteX2" fmla="*/ 3286784 w 4439735"/>
              <a:gd name="connsiteY2" fmla="*/ 168412 h 647564"/>
              <a:gd name="connsiteX3" fmla="*/ 4439735 w 4439735"/>
              <a:gd name="connsiteY3" fmla="*/ 15688 h 647564"/>
              <a:gd name="connsiteX0" fmla="*/ 0 w 4398261"/>
              <a:gd name="connsiteY0" fmla="*/ 563010 h 658734"/>
              <a:gd name="connsiteX1" fmla="*/ 1789044 w 4398261"/>
              <a:gd name="connsiteY1" fmla="*/ 641435 h 658734"/>
              <a:gd name="connsiteX2" fmla="*/ 3245310 w 4398261"/>
              <a:gd name="connsiteY2" fmla="*/ 168412 h 658734"/>
              <a:gd name="connsiteX3" fmla="*/ 4398261 w 4398261"/>
              <a:gd name="connsiteY3" fmla="*/ 15688 h 658734"/>
              <a:gd name="connsiteX0" fmla="*/ 0 w 4398261"/>
              <a:gd name="connsiteY0" fmla="*/ 563010 h 563010"/>
              <a:gd name="connsiteX1" fmla="*/ 3245310 w 4398261"/>
              <a:gd name="connsiteY1" fmla="*/ 168412 h 563010"/>
              <a:gd name="connsiteX2" fmla="*/ 4398261 w 4398261"/>
              <a:gd name="connsiteY2" fmla="*/ 15688 h 563010"/>
              <a:gd name="connsiteX0" fmla="*/ 0 w 4398261"/>
              <a:gd name="connsiteY0" fmla="*/ 547322 h 547322"/>
              <a:gd name="connsiteX1" fmla="*/ 4398261 w 4398261"/>
              <a:gd name="connsiteY1" fmla="*/ 0 h 547322"/>
              <a:gd name="connsiteX0" fmla="*/ 0 w 4398261"/>
              <a:gd name="connsiteY0" fmla="*/ 547322 h 547322"/>
              <a:gd name="connsiteX1" fmla="*/ 4398261 w 4398261"/>
              <a:gd name="connsiteY1" fmla="*/ 0 h 547322"/>
              <a:gd name="connsiteX0" fmla="*/ 0 w 4379211"/>
              <a:gd name="connsiteY0" fmla="*/ 470186 h 470186"/>
              <a:gd name="connsiteX1" fmla="*/ 4379211 w 4379211"/>
              <a:gd name="connsiteY1" fmla="*/ 0 h 470186"/>
              <a:gd name="connsiteX0" fmla="*/ 0 w 4379211"/>
              <a:gd name="connsiteY0" fmla="*/ 470186 h 470186"/>
              <a:gd name="connsiteX1" fmla="*/ 4379211 w 4379211"/>
              <a:gd name="connsiteY1" fmla="*/ 0 h 470186"/>
              <a:gd name="connsiteX0" fmla="*/ 0 w 4379211"/>
              <a:gd name="connsiteY0" fmla="*/ 470186 h 470186"/>
              <a:gd name="connsiteX1" fmla="*/ 4379211 w 4379211"/>
              <a:gd name="connsiteY1" fmla="*/ 0 h 470186"/>
              <a:gd name="connsiteX0" fmla="*/ 0 w 4379211"/>
              <a:gd name="connsiteY0" fmla="*/ 470186 h 470186"/>
              <a:gd name="connsiteX1" fmla="*/ 2187854 w 4379211"/>
              <a:gd name="connsiteY1" fmla="*/ 220324 h 470186"/>
              <a:gd name="connsiteX2" fmla="*/ 4379211 w 4379211"/>
              <a:gd name="connsiteY2" fmla="*/ 0 h 470186"/>
              <a:gd name="connsiteX0" fmla="*/ 0 w 4379211"/>
              <a:gd name="connsiteY0" fmla="*/ 470186 h 470186"/>
              <a:gd name="connsiteX1" fmla="*/ 2187854 w 4379211"/>
              <a:gd name="connsiteY1" fmla="*/ 220324 h 470186"/>
              <a:gd name="connsiteX2" fmla="*/ 4379211 w 4379211"/>
              <a:gd name="connsiteY2" fmla="*/ 0 h 470186"/>
              <a:gd name="connsiteX0" fmla="*/ 0 w 4379211"/>
              <a:gd name="connsiteY0" fmla="*/ 470186 h 470186"/>
              <a:gd name="connsiteX1" fmla="*/ 2187854 w 4379211"/>
              <a:gd name="connsiteY1" fmla="*/ 220324 h 470186"/>
              <a:gd name="connsiteX2" fmla="*/ 4379211 w 4379211"/>
              <a:gd name="connsiteY2" fmla="*/ 0 h 470186"/>
              <a:gd name="connsiteX0" fmla="*/ 0 w 4379211"/>
              <a:gd name="connsiteY0" fmla="*/ 470186 h 470186"/>
              <a:gd name="connsiteX1" fmla="*/ 2187854 w 4379211"/>
              <a:gd name="connsiteY1" fmla="*/ 220324 h 470186"/>
              <a:gd name="connsiteX2" fmla="*/ 4379211 w 4379211"/>
              <a:gd name="connsiteY2" fmla="*/ 0 h 470186"/>
              <a:gd name="connsiteX0" fmla="*/ 0 w 4505335"/>
              <a:gd name="connsiteY0" fmla="*/ 460365 h 460365"/>
              <a:gd name="connsiteX1" fmla="*/ 2313978 w 4505335"/>
              <a:gd name="connsiteY1" fmla="*/ 220324 h 460365"/>
              <a:gd name="connsiteX2" fmla="*/ 4505335 w 4505335"/>
              <a:gd name="connsiteY2" fmla="*/ 0 h 460365"/>
              <a:gd name="connsiteX0" fmla="*/ 0 w 4505335"/>
              <a:gd name="connsiteY0" fmla="*/ 460365 h 460365"/>
              <a:gd name="connsiteX1" fmla="*/ 2313978 w 4505335"/>
              <a:gd name="connsiteY1" fmla="*/ 220324 h 460365"/>
              <a:gd name="connsiteX2" fmla="*/ 4505335 w 4505335"/>
              <a:gd name="connsiteY2" fmla="*/ 0 h 460365"/>
              <a:gd name="connsiteX0" fmla="*/ 0 w 4505335"/>
              <a:gd name="connsiteY0" fmla="*/ 461126 h 461126"/>
              <a:gd name="connsiteX1" fmla="*/ 2313978 w 4505335"/>
              <a:gd name="connsiteY1" fmla="*/ 221085 h 461126"/>
              <a:gd name="connsiteX2" fmla="*/ 4505335 w 4505335"/>
              <a:gd name="connsiteY2" fmla="*/ 761 h 461126"/>
              <a:gd name="connsiteX0" fmla="*/ 0 w 4505335"/>
              <a:gd name="connsiteY0" fmla="*/ 465249 h 465249"/>
              <a:gd name="connsiteX1" fmla="*/ 2313978 w 4505335"/>
              <a:gd name="connsiteY1" fmla="*/ 225208 h 465249"/>
              <a:gd name="connsiteX2" fmla="*/ 4505335 w 4505335"/>
              <a:gd name="connsiteY2" fmla="*/ 4884 h 465249"/>
              <a:gd name="connsiteX0" fmla="*/ 0 w 4505335"/>
              <a:gd name="connsiteY0" fmla="*/ 460781 h 460781"/>
              <a:gd name="connsiteX1" fmla="*/ 2313978 w 4505335"/>
              <a:gd name="connsiteY1" fmla="*/ 220740 h 460781"/>
              <a:gd name="connsiteX2" fmla="*/ 4505335 w 4505335"/>
              <a:gd name="connsiteY2" fmla="*/ 416 h 460781"/>
              <a:gd name="connsiteX0" fmla="*/ 0 w 4505335"/>
              <a:gd name="connsiteY0" fmla="*/ 485249 h 485249"/>
              <a:gd name="connsiteX1" fmla="*/ 2313978 w 4505335"/>
              <a:gd name="connsiteY1" fmla="*/ 245208 h 485249"/>
              <a:gd name="connsiteX2" fmla="*/ 4505335 w 4505335"/>
              <a:gd name="connsiteY2" fmla="*/ 24884 h 485249"/>
              <a:gd name="connsiteX0" fmla="*/ 0 w 4505335"/>
              <a:gd name="connsiteY0" fmla="*/ 516038 h 516038"/>
              <a:gd name="connsiteX1" fmla="*/ 2313978 w 4505335"/>
              <a:gd name="connsiteY1" fmla="*/ 275997 h 516038"/>
              <a:gd name="connsiteX2" fmla="*/ 4505335 w 4505335"/>
              <a:gd name="connsiteY2" fmla="*/ 55673 h 516038"/>
              <a:gd name="connsiteX0" fmla="*/ 0 w 4505335"/>
              <a:gd name="connsiteY0" fmla="*/ 468006 h 469019"/>
              <a:gd name="connsiteX1" fmla="*/ 2313978 w 4505335"/>
              <a:gd name="connsiteY1" fmla="*/ 227965 h 469019"/>
              <a:gd name="connsiteX2" fmla="*/ 4505335 w 4505335"/>
              <a:gd name="connsiteY2" fmla="*/ 7641 h 469019"/>
              <a:gd name="connsiteX0" fmla="*/ 0 w 4505335"/>
              <a:gd name="connsiteY0" fmla="*/ 506685 h 506685"/>
              <a:gd name="connsiteX1" fmla="*/ 2313978 w 4505335"/>
              <a:gd name="connsiteY1" fmla="*/ 266644 h 506685"/>
              <a:gd name="connsiteX2" fmla="*/ 4505335 w 4505335"/>
              <a:gd name="connsiteY2" fmla="*/ 46320 h 506685"/>
              <a:gd name="connsiteX0" fmla="*/ 0 w 4505335"/>
              <a:gd name="connsiteY0" fmla="*/ 462194 h 462194"/>
              <a:gd name="connsiteX1" fmla="*/ 2313978 w 4505335"/>
              <a:gd name="connsiteY1" fmla="*/ 222153 h 462194"/>
              <a:gd name="connsiteX2" fmla="*/ 4505335 w 4505335"/>
              <a:gd name="connsiteY2" fmla="*/ 1829 h 462194"/>
              <a:gd name="connsiteX0" fmla="*/ 0 w 4505335"/>
              <a:gd name="connsiteY0" fmla="*/ 461060 h 461060"/>
              <a:gd name="connsiteX1" fmla="*/ 2329744 w 4505335"/>
              <a:gd name="connsiteY1" fmla="*/ 250482 h 461060"/>
              <a:gd name="connsiteX2" fmla="*/ 4505335 w 4505335"/>
              <a:gd name="connsiteY2" fmla="*/ 695 h 461060"/>
              <a:gd name="connsiteX0" fmla="*/ 0 w 4505335"/>
              <a:gd name="connsiteY0" fmla="*/ 470340 h 470340"/>
              <a:gd name="connsiteX1" fmla="*/ 2329744 w 4505335"/>
              <a:gd name="connsiteY1" fmla="*/ 259762 h 470340"/>
              <a:gd name="connsiteX2" fmla="*/ 4505335 w 4505335"/>
              <a:gd name="connsiteY2" fmla="*/ 9975 h 470340"/>
            </a:gdLst>
            <a:ahLst/>
            <a:cxnLst>
              <a:cxn ang="0">
                <a:pos x="connsiteX0" y="connsiteY0"/>
              </a:cxn>
              <a:cxn ang="0">
                <a:pos x="connsiteX1" y="connsiteY1"/>
              </a:cxn>
              <a:cxn ang="0">
                <a:pos x="connsiteX2" y="connsiteY2"/>
              </a:cxn>
            </a:cxnLst>
            <a:rect l="l" t="t" r="r" b="b"/>
            <a:pathLst>
              <a:path w="4505335" h="470340">
                <a:moveTo>
                  <a:pt x="0" y="470340"/>
                </a:moveTo>
                <a:cubicBezTo>
                  <a:pt x="1722513" y="445979"/>
                  <a:pt x="3080792" y="491256"/>
                  <a:pt x="2329744" y="259762"/>
                </a:cubicBezTo>
                <a:cubicBezTo>
                  <a:pt x="1569367" y="25392"/>
                  <a:pt x="1034400" y="-24875"/>
                  <a:pt x="4505335" y="9975"/>
                </a:cubicBezTo>
              </a:path>
            </a:pathLst>
          </a:custGeom>
          <a:noFill/>
          <a:ln w="76200" cap="rnd">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84427" tIns="42213" rIns="84427" bIns="42213" rtlCol="0" anchor="ctr"/>
          <a:lstStyle/>
          <a:p>
            <a:pPr algn="ctr"/>
            <a:endParaRPr lang="ja-JP" altLang="en-US">
              <a:solidFill>
                <a:prstClr val="white"/>
              </a:solidFill>
            </a:endParaRPr>
          </a:p>
        </p:txBody>
      </p:sp>
      <p:cxnSp>
        <p:nvCxnSpPr>
          <p:cNvPr id="68" name="直線コネクタ 67"/>
          <p:cNvCxnSpPr/>
          <p:nvPr/>
        </p:nvCxnSpPr>
        <p:spPr>
          <a:xfrm>
            <a:off x="5400644" y="4692027"/>
            <a:ext cx="473481" cy="1"/>
          </a:xfrm>
          <a:prstGeom prst="line">
            <a:avLst/>
          </a:prstGeom>
          <a:ln w="76200" cap="rnd">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9" name="直線コネクタ 68"/>
          <p:cNvCxnSpPr>
            <a:stCxn id="67" idx="2"/>
          </p:cNvCxnSpPr>
          <p:nvPr/>
        </p:nvCxnSpPr>
        <p:spPr>
          <a:xfrm>
            <a:off x="8776340" y="4174672"/>
            <a:ext cx="667285" cy="11244"/>
          </a:xfrm>
          <a:prstGeom prst="line">
            <a:avLst/>
          </a:prstGeom>
          <a:ln w="76200" cap="rnd">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70" name="グループ化 69"/>
          <p:cNvGrpSpPr/>
          <p:nvPr/>
        </p:nvGrpSpPr>
        <p:grpSpPr>
          <a:xfrm>
            <a:off x="7665458" y="3816577"/>
            <a:ext cx="1065382" cy="332420"/>
            <a:chOff x="2674181" y="3404228"/>
            <a:chExt cx="1153779" cy="360000"/>
          </a:xfrm>
        </p:grpSpPr>
        <p:pic>
          <p:nvPicPr>
            <p:cNvPr id="71" name="Picture 25" descr="日本家屋・古民家のイラスト">
              <a:hlinkClick r:id="rId3"/>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35872" y="3404228"/>
              <a:ext cx="433699" cy="3600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5" descr="日本家屋・古民家のイラスト">
              <a:hlinkClick r:id="rId3"/>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674181" y="3404228"/>
              <a:ext cx="433699" cy="36000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5" descr="日本家屋・古民家のイラスト">
              <a:hlinkClick r:id="rId3"/>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394261" y="3404228"/>
              <a:ext cx="433699" cy="360000"/>
            </a:xfrm>
            <a:prstGeom prst="rect">
              <a:avLst/>
            </a:prstGeom>
            <a:noFill/>
            <a:extLst>
              <a:ext uri="{909E8E84-426E-40DD-AFC4-6F175D3DCCD1}">
                <a14:hiddenFill xmlns:a14="http://schemas.microsoft.com/office/drawing/2010/main">
                  <a:solidFill>
                    <a:srgbClr val="FFFFFF"/>
                  </a:solidFill>
                </a14:hiddenFill>
              </a:ext>
            </a:extLst>
          </p:spPr>
        </p:pic>
      </p:grpSp>
      <p:sp>
        <p:nvSpPr>
          <p:cNvPr id="74" name="正方形/長方形 73"/>
          <p:cNvSpPr>
            <a:spLocks noChangeAspect="1"/>
          </p:cNvSpPr>
          <p:nvPr/>
        </p:nvSpPr>
        <p:spPr>
          <a:xfrm rot="20780292">
            <a:off x="5670642" y="3992116"/>
            <a:ext cx="797805" cy="265936"/>
          </a:xfrm>
          <a:prstGeom prst="rect">
            <a:avLst/>
          </a:prstGeom>
          <a:solidFill>
            <a:schemeClr val="tx1">
              <a:lumMod val="75000"/>
              <a:lumOff val="25000"/>
            </a:schemeClr>
          </a:solidFill>
          <a:ln>
            <a:noFill/>
          </a:ln>
          <a:scene3d>
            <a:camera prst="isometricTopUp">
              <a:rot lat="19622459" lon="18044885" rev="2986369"/>
            </a:camera>
            <a:lightRig rig="threePt" dir="t"/>
          </a:scene3d>
          <a:sp3d extrusionH="50800" contourW="6350">
            <a:extrusionClr>
              <a:schemeClr val="bg1">
                <a:lumMod val="50000"/>
              </a:schemeClr>
            </a:extrusionClr>
          </a:sp3d>
        </p:spPr>
        <p:style>
          <a:lnRef idx="2">
            <a:schemeClr val="accent1">
              <a:shade val="50000"/>
            </a:schemeClr>
          </a:lnRef>
          <a:fillRef idx="1">
            <a:schemeClr val="accent1"/>
          </a:fillRef>
          <a:effectRef idx="0">
            <a:schemeClr val="accent1"/>
          </a:effectRef>
          <a:fontRef idx="minor">
            <a:schemeClr val="lt1"/>
          </a:fontRef>
        </p:style>
        <p:txBody>
          <a:bodyPr lIns="84427" tIns="42213" rIns="84427" bIns="42213" rtlCol="0" anchor="ctr"/>
          <a:lstStyle/>
          <a:p>
            <a:pPr algn="ctr"/>
            <a:endParaRPr lang="ja-JP" altLang="en-US">
              <a:solidFill>
                <a:prstClr val="white"/>
              </a:solidFill>
            </a:endParaRPr>
          </a:p>
        </p:txBody>
      </p:sp>
      <p:pic>
        <p:nvPicPr>
          <p:cNvPr id="75" name="Picture 6"/>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6368416" y="3910087"/>
            <a:ext cx="400781" cy="332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540712" y="4749198"/>
            <a:ext cx="781555" cy="299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 name="Picture 5"/>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3742895" y="5466055"/>
            <a:ext cx="264089" cy="332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 name="Picture 6"/>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3266277" y="5474557"/>
            <a:ext cx="370531" cy="332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 name="Picture 7"/>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3456316" y="5236813"/>
            <a:ext cx="432144" cy="272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0" name="正方形/長方形 79"/>
          <p:cNvSpPr>
            <a:spLocks noChangeAspect="1"/>
          </p:cNvSpPr>
          <p:nvPr/>
        </p:nvSpPr>
        <p:spPr>
          <a:xfrm rot="20780292">
            <a:off x="4500142" y="3792642"/>
            <a:ext cx="797805" cy="265936"/>
          </a:xfrm>
          <a:prstGeom prst="rect">
            <a:avLst/>
          </a:prstGeom>
          <a:solidFill>
            <a:schemeClr val="tx1">
              <a:lumMod val="75000"/>
              <a:lumOff val="25000"/>
            </a:schemeClr>
          </a:solidFill>
          <a:ln>
            <a:noFill/>
          </a:ln>
          <a:scene3d>
            <a:camera prst="isometricTopUp">
              <a:rot lat="19433997" lon="17761447" rev="3147153"/>
            </a:camera>
            <a:lightRig rig="threePt" dir="t"/>
          </a:scene3d>
          <a:sp3d extrusionH="50800" contourW="6350">
            <a:extrusionClr>
              <a:schemeClr val="bg1">
                <a:lumMod val="50000"/>
              </a:schemeClr>
            </a:extrusionClr>
          </a:sp3d>
        </p:spPr>
        <p:style>
          <a:lnRef idx="2">
            <a:schemeClr val="accent1">
              <a:shade val="50000"/>
            </a:schemeClr>
          </a:lnRef>
          <a:fillRef idx="1">
            <a:schemeClr val="accent1"/>
          </a:fillRef>
          <a:effectRef idx="0">
            <a:schemeClr val="accent1"/>
          </a:effectRef>
          <a:fontRef idx="minor">
            <a:schemeClr val="lt1"/>
          </a:fontRef>
        </p:style>
        <p:txBody>
          <a:bodyPr lIns="84427" tIns="42213" rIns="84427" bIns="42213" rtlCol="0" anchor="ctr"/>
          <a:lstStyle/>
          <a:p>
            <a:pPr algn="ctr"/>
            <a:endParaRPr lang="ja-JP" altLang="en-US">
              <a:solidFill>
                <a:prstClr val="white"/>
              </a:solidFill>
            </a:endParaRPr>
          </a:p>
        </p:txBody>
      </p:sp>
      <p:grpSp>
        <p:nvGrpSpPr>
          <p:cNvPr id="81" name="グループ化 80"/>
          <p:cNvGrpSpPr/>
          <p:nvPr/>
        </p:nvGrpSpPr>
        <p:grpSpPr>
          <a:xfrm>
            <a:off x="5495719" y="4898787"/>
            <a:ext cx="1684100" cy="598430"/>
            <a:chOff x="5042157" y="4869161"/>
            <a:chExt cx="1823833" cy="648080"/>
          </a:xfrm>
        </p:grpSpPr>
        <p:pic>
          <p:nvPicPr>
            <p:cNvPr id="82" name="図 81"/>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5042157" y="4869161"/>
              <a:ext cx="671705" cy="648000"/>
            </a:xfrm>
            <a:prstGeom prst="rect">
              <a:avLst/>
            </a:prstGeom>
          </p:spPr>
        </p:pic>
        <p:pic>
          <p:nvPicPr>
            <p:cNvPr id="83" name="図 82"/>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5618221" y="4869241"/>
              <a:ext cx="671705" cy="648000"/>
            </a:xfrm>
            <a:prstGeom prst="rect">
              <a:avLst/>
            </a:prstGeom>
          </p:spPr>
        </p:pic>
        <p:pic>
          <p:nvPicPr>
            <p:cNvPr id="84" name="図 83"/>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6194285" y="4869241"/>
              <a:ext cx="671705" cy="648000"/>
            </a:xfrm>
            <a:prstGeom prst="rect">
              <a:avLst/>
            </a:prstGeom>
          </p:spPr>
        </p:pic>
      </p:grpSp>
      <p:sp>
        <p:nvSpPr>
          <p:cNvPr id="85" name="正方形/長方形 84"/>
          <p:cNvSpPr/>
          <p:nvPr/>
        </p:nvSpPr>
        <p:spPr>
          <a:xfrm>
            <a:off x="4187718" y="4082543"/>
            <a:ext cx="664837" cy="1662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3239" tIns="33239" rIns="33239" bIns="33239" rtlCol="0" anchor="ctr"/>
          <a:lstStyle/>
          <a:p>
            <a:pPr algn="ctr">
              <a:lnSpc>
                <a:spcPts val="1016"/>
              </a:lnSpc>
            </a:pP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B</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市</a:t>
            </a:r>
            <a:endPar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016"/>
              </a:lnSpc>
            </a:pP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船着場</a:t>
            </a:r>
          </a:p>
        </p:txBody>
      </p:sp>
      <p:sp>
        <p:nvSpPr>
          <p:cNvPr id="86" name="正方形/長方形 85"/>
          <p:cNvSpPr/>
          <p:nvPr/>
        </p:nvSpPr>
        <p:spPr>
          <a:xfrm>
            <a:off x="5517540" y="3852658"/>
            <a:ext cx="664837" cy="1662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3239" tIns="33239" rIns="33239" bIns="33239" rtlCol="0" anchor="ctr"/>
          <a:lstStyle/>
          <a:p>
            <a:pPr algn="ctr">
              <a:lnSpc>
                <a:spcPts val="1016"/>
              </a:lnSpc>
            </a:pP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C</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市</a:t>
            </a:r>
            <a:endPar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016"/>
              </a:lnSpc>
            </a:pP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船着場</a:t>
            </a:r>
          </a:p>
        </p:txBody>
      </p:sp>
      <p:sp>
        <p:nvSpPr>
          <p:cNvPr id="87" name="正方形/長方形 86"/>
          <p:cNvSpPr/>
          <p:nvPr/>
        </p:nvSpPr>
        <p:spPr>
          <a:xfrm>
            <a:off x="8563677" y="3005172"/>
            <a:ext cx="664837" cy="1662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3239" tIns="33239" rIns="33239" bIns="33239" rtlCol="0" anchor="ctr"/>
          <a:lstStyle/>
          <a:p>
            <a:pPr algn="ctr">
              <a:lnSpc>
                <a:spcPts val="1016"/>
              </a:lnSpc>
            </a:pP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E</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市</a:t>
            </a:r>
            <a:endPar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016"/>
              </a:lnSpc>
            </a:pP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船着場</a:t>
            </a:r>
          </a:p>
        </p:txBody>
      </p:sp>
      <p:pic>
        <p:nvPicPr>
          <p:cNvPr id="88" name="Picture 8" descr="D:\ishiguroA\Desktop\tatemono_cafe.png"/>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4254209" y="5189119"/>
            <a:ext cx="383315" cy="332420"/>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9" descr="D:\ishiguroA\Desktop\tatemono_bar.png"/>
          <p:cNvPicPr>
            <a:picLocks noChangeAspect="1"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3901269" y="5179300"/>
            <a:ext cx="352941" cy="332420"/>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10" descr="D:\ishiguroA\Desktop\tatemono_restaurant.png"/>
          <p:cNvPicPr>
            <a:picLocks noChangeAspect="1" noChangeArrowheads="1"/>
          </p:cNvPicPr>
          <p:nvPr/>
        </p:nvPicPr>
        <p:blipFill>
          <a:blip r:embed="rId25" cstate="email">
            <a:extLst>
              <a:ext uri="{28A0092B-C50C-407E-A947-70E740481C1C}">
                <a14:useLocalDpi xmlns:a14="http://schemas.microsoft.com/office/drawing/2010/main"/>
              </a:ext>
            </a:extLst>
          </a:blip>
          <a:srcRect/>
          <a:stretch>
            <a:fillRect/>
          </a:stretch>
        </p:blipFill>
        <p:spPr bwMode="auto">
          <a:xfrm>
            <a:off x="4653156" y="5179300"/>
            <a:ext cx="349940" cy="332420"/>
          </a:xfrm>
          <a:prstGeom prst="rect">
            <a:avLst/>
          </a:prstGeom>
          <a:noFill/>
          <a:extLst>
            <a:ext uri="{909E8E84-426E-40DD-AFC4-6F175D3DCCD1}">
              <a14:hiddenFill xmlns:a14="http://schemas.microsoft.com/office/drawing/2010/main">
                <a:solidFill>
                  <a:srgbClr val="FFFFFF"/>
                </a:solidFill>
              </a14:hiddenFill>
            </a:ext>
          </a:extLst>
        </p:spPr>
      </p:pic>
      <p:sp>
        <p:nvSpPr>
          <p:cNvPr id="91" name="正方形/長方形 90"/>
          <p:cNvSpPr/>
          <p:nvPr/>
        </p:nvSpPr>
        <p:spPr>
          <a:xfrm>
            <a:off x="7279736" y="4282017"/>
            <a:ext cx="1628851" cy="1546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923"/>
              </a:lnSpc>
            </a:pP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京街道沿い</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a:t>
            </a:r>
            <a:endPar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923"/>
              </a:lnSpc>
            </a:pP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歴史的な街並み</a:t>
            </a:r>
          </a:p>
        </p:txBody>
      </p:sp>
      <p:sp>
        <p:nvSpPr>
          <p:cNvPr id="92" name="正方形/長方形 91"/>
          <p:cNvSpPr/>
          <p:nvPr/>
        </p:nvSpPr>
        <p:spPr>
          <a:xfrm>
            <a:off x="1395091" y="3661886"/>
            <a:ext cx="1728577" cy="1546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923"/>
              </a:lnSpc>
            </a:pP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西国街道沿いの</a:t>
            </a:r>
            <a:endPar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923"/>
              </a:lnSpc>
            </a:pP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歴史的な街並み</a:t>
            </a:r>
          </a:p>
        </p:txBody>
      </p:sp>
      <p:sp>
        <p:nvSpPr>
          <p:cNvPr id="93" name="正方形/長方形 92"/>
          <p:cNvSpPr/>
          <p:nvPr/>
        </p:nvSpPr>
        <p:spPr>
          <a:xfrm>
            <a:off x="4453823" y="3284646"/>
            <a:ext cx="1263191" cy="1546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923"/>
              </a:lnSpc>
            </a:pP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河川公園等のにぎわい</a:t>
            </a:r>
          </a:p>
        </p:txBody>
      </p:sp>
      <p:sp>
        <p:nvSpPr>
          <p:cNvPr id="94" name="正方形/長方形 93"/>
          <p:cNvSpPr/>
          <p:nvPr/>
        </p:nvSpPr>
        <p:spPr>
          <a:xfrm>
            <a:off x="2990878" y="5877809"/>
            <a:ext cx="1263191" cy="1546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923"/>
              </a:lnSpc>
            </a:pP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憩いの空間</a:t>
            </a:r>
          </a:p>
        </p:txBody>
      </p:sp>
      <p:sp>
        <p:nvSpPr>
          <p:cNvPr id="95" name="大波 143"/>
          <p:cNvSpPr/>
          <p:nvPr/>
        </p:nvSpPr>
        <p:spPr>
          <a:xfrm>
            <a:off x="5783505" y="3433303"/>
            <a:ext cx="1079026" cy="440785"/>
          </a:xfrm>
          <a:custGeom>
            <a:avLst/>
            <a:gdLst>
              <a:gd name="connsiteX0" fmla="*/ 13453 w 1549845"/>
              <a:gd name="connsiteY0" fmla="*/ 43012 h 215061"/>
              <a:gd name="connsiteX1" fmla="*/ 1549845 w 1549845"/>
              <a:gd name="connsiteY1" fmla="*/ 43012 h 215061"/>
              <a:gd name="connsiteX2" fmla="*/ 1536392 w 1549845"/>
              <a:gd name="connsiteY2" fmla="*/ 172049 h 215061"/>
              <a:gd name="connsiteX3" fmla="*/ 0 w 1549845"/>
              <a:gd name="connsiteY3" fmla="*/ 172049 h 215061"/>
              <a:gd name="connsiteX4" fmla="*/ 13453 w 1549845"/>
              <a:gd name="connsiteY4" fmla="*/ 43012 h 215061"/>
              <a:gd name="connsiteX0" fmla="*/ 13453 w 1549845"/>
              <a:gd name="connsiteY0" fmla="*/ 61788 h 232213"/>
              <a:gd name="connsiteX1" fmla="*/ 1549845 w 1549845"/>
              <a:gd name="connsiteY1" fmla="*/ 61788 h 232213"/>
              <a:gd name="connsiteX2" fmla="*/ 1536392 w 1549845"/>
              <a:gd name="connsiteY2" fmla="*/ 190825 h 232213"/>
              <a:gd name="connsiteX3" fmla="*/ 0 w 1549845"/>
              <a:gd name="connsiteY3" fmla="*/ 190825 h 232213"/>
              <a:gd name="connsiteX4" fmla="*/ 13453 w 1549845"/>
              <a:gd name="connsiteY4" fmla="*/ 61788 h 232213"/>
              <a:gd name="connsiteX0" fmla="*/ 13453 w 1549845"/>
              <a:gd name="connsiteY0" fmla="*/ 160373 h 330798"/>
              <a:gd name="connsiteX1" fmla="*/ 1549845 w 1549845"/>
              <a:gd name="connsiteY1" fmla="*/ 160373 h 330798"/>
              <a:gd name="connsiteX2" fmla="*/ 1536392 w 1549845"/>
              <a:gd name="connsiteY2" fmla="*/ 289410 h 330798"/>
              <a:gd name="connsiteX3" fmla="*/ 0 w 1549845"/>
              <a:gd name="connsiteY3" fmla="*/ 289410 h 330798"/>
              <a:gd name="connsiteX4" fmla="*/ 13453 w 1549845"/>
              <a:gd name="connsiteY4" fmla="*/ 160373 h 330798"/>
              <a:gd name="connsiteX0" fmla="*/ 13453 w 1549845"/>
              <a:gd name="connsiteY0" fmla="*/ 160373 h 317858"/>
              <a:gd name="connsiteX1" fmla="*/ 1549845 w 1549845"/>
              <a:gd name="connsiteY1" fmla="*/ 160373 h 317858"/>
              <a:gd name="connsiteX2" fmla="*/ 1536392 w 1549845"/>
              <a:gd name="connsiteY2" fmla="*/ 289410 h 317858"/>
              <a:gd name="connsiteX3" fmla="*/ 0 w 1549845"/>
              <a:gd name="connsiteY3" fmla="*/ 289410 h 317858"/>
              <a:gd name="connsiteX4" fmla="*/ 13453 w 1549845"/>
              <a:gd name="connsiteY4" fmla="*/ 160373 h 317858"/>
              <a:gd name="connsiteX0" fmla="*/ 13453 w 1549845"/>
              <a:gd name="connsiteY0" fmla="*/ 160373 h 289589"/>
              <a:gd name="connsiteX1" fmla="*/ 1549845 w 1549845"/>
              <a:gd name="connsiteY1" fmla="*/ 160373 h 289589"/>
              <a:gd name="connsiteX2" fmla="*/ 1536392 w 1549845"/>
              <a:gd name="connsiteY2" fmla="*/ 289410 h 289589"/>
              <a:gd name="connsiteX3" fmla="*/ 0 w 1549845"/>
              <a:gd name="connsiteY3" fmla="*/ 289410 h 289589"/>
              <a:gd name="connsiteX4" fmla="*/ 13453 w 1549845"/>
              <a:gd name="connsiteY4" fmla="*/ 160373 h 289589"/>
              <a:gd name="connsiteX0" fmla="*/ 13453 w 1549845"/>
              <a:gd name="connsiteY0" fmla="*/ 161850 h 291066"/>
              <a:gd name="connsiteX1" fmla="*/ 1549845 w 1549845"/>
              <a:gd name="connsiteY1" fmla="*/ 161850 h 291066"/>
              <a:gd name="connsiteX2" fmla="*/ 1536392 w 1549845"/>
              <a:gd name="connsiteY2" fmla="*/ 290887 h 291066"/>
              <a:gd name="connsiteX3" fmla="*/ 0 w 1549845"/>
              <a:gd name="connsiteY3" fmla="*/ 290887 h 291066"/>
              <a:gd name="connsiteX4" fmla="*/ 13453 w 1549845"/>
              <a:gd name="connsiteY4" fmla="*/ 161850 h 291066"/>
              <a:gd name="connsiteX0" fmla="*/ 13453 w 1549845"/>
              <a:gd name="connsiteY0" fmla="*/ 161850 h 398598"/>
              <a:gd name="connsiteX1" fmla="*/ 1549845 w 1549845"/>
              <a:gd name="connsiteY1" fmla="*/ 161850 h 398598"/>
              <a:gd name="connsiteX2" fmla="*/ 958169 w 1549845"/>
              <a:gd name="connsiteY2" fmla="*/ 398463 h 398598"/>
              <a:gd name="connsiteX3" fmla="*/ 0 w 1549845"/>
              <a:gd name="connsiteY3" fmla="*/ 290887 h 398598"/>
              <a:gd name="connsiteX4" fmla="*/ 13453 w 1549845"/>
              <a:gd name="connsiteY4" fmla="*/ 161850 h 398598"/>
              <a:gd name="connsiteX0" fmla="*/ 13453 w 1240563"/>
              <a:gd name="connsiteY0" fmla="*/ 136852 h 373600"/>
              <a:gd name="connsiteX1" fmla="*/ 1240563 w 1240563"/>
              <a:gd name="connsiteY1" fmla="*/ 251152 h 373600"/>
              <a:gd name="connsiteX2" fmla="*/ 958169 w 1240563"/>
              <a:gd name="connsiteY2" fmla="*/ 373465 h 373600"/>
              <a:gd name="connsiteX3" fmla="*/ 0 w 1240563"/>
              <a:gd name="connsiteY3" fmla="*/ 265889 h 373600"/>
              <a:gd name="connsiteX4" fmla="*/ 13453 w 1240563"/>
              <a:gd name="connsiteY4" fmla="*/ 136852 h 373600"/>
              <a:gd name="connsiteX0" fmla="*/ 268948 w 1240563"/>
              <a:gd name="connsiteY0" fmla="*/ 140695 h 357272"/>
              <a:gd name="connsiteX1" fmla="*/ 1240563 w 1240563"/>
              <a:gd name="connsiteY1" fmla="*/ 234824 h 357272"/>
              <a:gd name="connsiteX2" fmla="*/ 958169 w 1240563"/>
              <a:gd name="connsiteY2" fmla="*/ 357137 h 357272"/>
              <a:gd name="connsiteX3" fmla="*/ 0 w 1240563"/>
              <a:gd name="connsiteY3" fmla="*/ 249561 h 357272"/>
              <a:gd name="connsiteX4" fmla="*/ 268948 w 1240563"/>
              <a:gd name="connsiteY4" fmla="*/ 140695 h 357272"/>
              <a:gd name="connsiteX0" fmla="*/ 268948 w 1240563"/>
              <a:gd name="connsiteY0" fmla="*/ 140695 h 357272"/>
              <a:gd name="connsiteX1" fmla="*/ 1240563 w 1240563"/>
              <a:gd name="connsiteY1" fmla="*/ 234824 h 357272"/>
              <a:gd name="connsiteX2" fmla="*/ 958169 w 1240563"/>
              <a:gd name="connsiteY2" fmla="*/ 357137 h 357272"/>
              <a:gd name="connsiteX3" fmla="*/ 0 w 1240563"/>
              <a:gd name="connsiteY3" fmla="*/ 249561 h 357272"/>
              <a:gd name="connsiteX4" fmla="*/ 268948 w 1240563"/>
              <a:gd name="connsiteY4" fmla="*/ 140695 h 357272"/>
              <a:gd name="connsiteX0" fmla="*/ 268948 w 1240563"/>
              <a:gd name="connsiteY0" fmla="*/ 140695 h 357305"/>
              <a:gd name="connsiteX1" fmla="*/ 1240563 w 1240563"/>
              <a:gd name="connsiteY1" fmla="*/ 234824 h 357305"/>
              <a:gd name="connsiteX2" fmla="*/ 958169 w 1240563"/>
              <a:gd name="connsiteY2" fmla="*/ 357137 h 357305"/>
              <a:gd name="connsiteX3" fmla="*/ 0 w 1240563"/>
              <a:gd name="connsiteY3" fmla="*/ 249561 h 357305"/>
              <a:gd name="connsiteX4" fmla="*/ 268948 w 1240563"/>
              <a:gd name="connsiteY4" fmla="*/ 140695 h 357305"/>
              <a:gd name="connsiteX0" fmla="*/ 396695 w 1240563"/>
              <a:gd name="connsiteY0" fmla="*/ 129757 h 406878"/>
              <a:gd name="connsiteX1" fmla="*/ 1240563 w 1240563"/>
              <a:gd name="connsiteY1" fmla="*/ 284397 h 406878"/>
              <a:gd name="connsiteX2" fmla="*/ 958169 w 1240563"/>
              <a:gd name="connsiteY2" fmla="*/ 406710 h 406878"/>
              <a:gd name="connsiteX3" fmla="*/ 0 w 1240563"/>
              <a:gd name="connsiteY3" fmla="*/ 299134 h 406878"/>
              <a:gd name="connsiteX4" fmla="*/ 396695 w 1240563"/>
              <a:gd name="connsiteY4" fmla="*/ 129757 h 406878"/>
              <a:gd name="connsiteX0" fmla="*/ 437036 w 1280904"/>
              <a:gd name="connsiteY0" fmla="*/ 129757 h 406872"/>
              <a:gd name="connsiteX1" fmla="*/ 1280904 w 1280904"/>
              <a:gd name="connsiteY1" fmla="*/ 284397 h 406872"/>
              <a:gd name="connsiteX2" fmla="*/ 998510 w 1280904"/>
              <a:gd name="connsiteY2" fmla="*/ 406710 h 406872"/>
              <a:gd name="connsiteX3" fmla="*/ 0 w 1280904"/>
              <a:gd name="connsiteY3" fmla="*/ 285687 h 406872"/>
              <a:gd name="connsiteX4" fmla="*/ 437036 w 1280904"/>
              <a:gd name="connsiteY4" fmla="*/ 129757 h 406872"/>
              <a:gd name="connsiteX0" fmla="*/ 410142 w 1280904"/>
              <a:gd name="connsiteY0" fmla="*/ 132041 h 395709"/>
              <a:gd name="connsiteX1" fmla="*/ 1280904 w 1280904"/>
              <a:gd name="connsiteY1" fmla="*/ 273234 h 395709"/>
              <a:gd name="connsiteX2" fmla="*/ 998510 w 1280904"/>
              <a:gd name="connsiteY2" fmla="*/ 395547 h 395709"/>
              <a:gd name="connsiteX3" fmla="*/ 0 w 1280904"/>
              <a:gd name="connsiteY3" fmla="*/ 274524 h 395709"/>
              <a:gd name="connsiteX4" fmla="*/ 410142 w 1280904"/>
              <a:gd name="connsiteY4" fmla="*/ 132041 h 395709"/>
              <a:gd name="connsiteX0" fmla="*/ 410142 w 1280904"/>
              <a:gd name="connsiteY0" fmla="*/ 132041 h 422592"/>
              <a:gd name="connsiteX1" fmla="*/ 1280904 w 1280904"/>
              <a:gd name="connsiteY1" fmla="*/ 273234 h 422592"/>
              <a:gd name="connsiteX2" fmla="*/ 911104 w 1280904"/>
              <a:gd name="connsiteY2" fmla="*/ 422441 h 422592"/>
              <a:gd name="connsiteX3" fmla="*/ 0 w 1280904"/>
              <a:gd name="connsiteY3" fmla="*/ 274524 h 422592"/>
              <a:gd name="connsiteX4" fmla="*/ 410142 w 1280904"/>
              <a:gd name="connsiteY4" fmla="*/ 132041 h 422592"/>
              <a:gd name="connsiteX0" fmla="*/ 410142 w 1280904"/>
              <a:gd name="connsiteY0" fmla="*/ 132041 h 422441"/>
              <a:gd name="connsiteX1" fmla="*/ 1280904 w 1280904"/>
              <a:gd name="connsiteY1" fmla="*/ 273234 h 422441"/>
              <a:gd name="connsiteX2" fmla="*/ 911104 w 1280904"/>
              <a:gd name="connsiteY2" fmla="*/ 422441 h 422441"/>
              <a:gd name="connsiteX3" fmla="*/ 0 w 1280904"/>
              <a:gd name="connsiteY3" fmla="*/ 274524 h 422441"/>
              <a:gd name="connsiteX4" fmla="*/ 410142 w 1280904"/>
              <a:gd name="connsiteY4" fmla="*/ 132041 h 422441"/>
              <a:gd name="connsiteX0" fmla="*/ 410142 w 1280904"/>
              <a:gd name="connsiteY0" fmla="*/ 143120 h 433520"/>
              <a:gd name="connsiteX1" fmla="*/ 1280904 w 1280904"/>
              <a:gd name="connsiteY1" fmla="*/ 284313 h 433520"/>
              <a:gd name="connsiteX2" fmla="*/ 911104 w 1280904"/>
              <a:gd name="connsiteY2" fmla="*/ 433520 h 433520"/>
              <a:gd name="connsiteX3" fmla="*/ 0 w 1280904"/>
              <a:gd name="connsiteY3" fmla="*/ 285603 h 433520"/>
              <a:gd name="connsiteX4" fmla="*/ 410142 w 1280904"/>
              <a:gd name="connsiteY4" fmla="*/ 143120 h 433520"/>
              <a:gd name="connsiteX0" fmla="*/ 410142 w 1280904"/>
              <a:gd name="connsiteY0" fmla="*/ 143120 h 433520"/>
              <a:gd name="connsiteX1" fmla="*/ 1280904 w 1280904"/>
              <a:gd name="connsiteY1" fmla="*/ 284313 h 433520"/>
              <a:gd name="connsiteX2" fmla="*/ 911104 w 1280904"/>
              <a:gd name="connsiteY2" fmla="*/ 433520 h 433520"/>
              <a:gd name="connsiteX3" fmla="*/ 0 w 1280904"/>
              <a:gd name="connsiteY3" fmla="*/ 285603 h 433520"/>
              <a:gd name="connsiteX4" fmla="*/ 410142 w 1280904"/>
              <a:gd name="connsiteY4" fmla="*/ 143120 h 433520"/>
              <a:gd name="connsiteX0" fmla="*/ 410142 w 1280904"/>
              <a:gd name="connsiteY0" fmla="*/ 110862 h 401262"/>
              <a:gd name="connsiteX1" fmla="*/ 1280904 w 1280904"/>
              <a:gd name="connsiteY1" fmla="*/ 252055 h 401262"/>
              <a:gd name="connsiteX2" fmla="*/ 911104 w 1280904"/>
              <a:gd name="connsiteY2" fmla="*/ 401262 h 401262"/>
              <a:gd name="connsiteX3" fmla="*/ 0 w 1280904"/>
              <a:gd name="connsiteY3" fmla="*/ 253345 h 401262"/>
              <a:gd name="connsiteX4" fmla="*/ 410142 w 1280904"/>
              <a:gd name="connsiteY4" fmla="*/ 110862 h 401262"/>
              <a:gd name="connsiteX0" fmla="*/ 376524 w 1247286"/>
              <a:gd name="connsiteY0" fmla="*/ 110862 h 401262"/>
              <a:gd name="connsiteX1" fmla="*/ 1247286 w 1247286"/>
              <a:gd name="connsiteY1" fmla="*/ 252055 h 401262"/>
              <a:gd name="connsiteX2" fmla="*/ 877486 w 1247286"/>
              <a:gd name="connsiteY2" fmla="*/ 401262 h 401262"/>
              <a:gd name="connsiteX3" fmla="*/ 0 w 1247286"/>
              <a:gd name="connsiteY3" fmla="*/ 253345 h 401262"/>
              <a:gd name="connsiteX4" fmla="*/ 376524 w 1247286"/>
              <a:gd name="connsiteY4" fmla="*/ 110862 h 401262"/>
              <a:gd name="connsiteX0" fmla="*/ 376524 w 1247286"/>
              <a:gd name="connsiteY0" fmla="*/ 110862 h 401262"/>
              <a:gd name="connsiteX1" fmla="*/ 1247286 w 1247286"/>
              <a:gd name="connsiteY1" fmla="*/ 252055 h 401262"/>
              <a:gd name="connsiteX2" fmla="*/ 877486 w 1247286"/>
              <a:gd name="connsiteY2" fmla="*/ 401262 h 401262"/>
              <a:gd name="connsiteX3" fmla="*/ 0 w 1247286"/>
              <a:gd name="connsiteY3" fmla="*/ 253345 h 401262"/>
              <a:gd name="connsiteX4" fmla="*/ 376524 w 1247286"/>
              <a:gd name="connsiteY4" fmla="*/ 110862 h 401262"/>
              <a:gd name="connsiteX0" fmla="*/ 376524 w 1247286"/>
              <a:gd name="connsiteY0" fmla="*/ 121707 h 412107"/>
              <a:gd name="connsiteX1" fmla="*/ 1247286 w 1247286"/>
              <a:gd name="connsiteY1" fmla="*/ 262900 h 412107"/>
              <a:gd name="connsiteX2" fmla="*/ 877486 w 1247286"/>
              <a:gd name="connsiteY2" fmla="*/ 412107 h 412107"/>
              <a:gd name="connsiteX3" fmla="*/ 0 w 1247286"/>
              <a:gd name="connsiteY3" fmla="*/ 264190 h 412107"/>
              <a:gd name="connsiteX4" fmla="*/ 376524 w 1247286"/>
              <a:gd name="connsiteY4" fmla="*/ 121707 h 412107"/>
              <a:gd name="connsiteX0" fmla="*/ 443759 w 1247286"/>
              <a:gd name="connsiteY0" fmla="*/ 118809 h 422656"/>
              <a:gd name="connsiteX1" fmla="*/ 1247286 w 1247286"/>
              <a:gd name="connsiteY1" fmla="*/ 273449 h 422656"/>
              <a:gd name="connsiteX2" fmla="*/ 877486 w 1247286"/>
              <a:gd name="connsiteY2" fmla="*/ 422656 h 422656"/>
              <a:gd name="connsiteX3" fmla="*/ 0 w 1247286"/>
              <a:gd name="connsiteY3" fmla="*/ 274739 h 422656"/>
              <a:gd name="connsiteX4" fmla="*/ 443759 w 1247286"/>
              <a:gd name="connsiteY4" fmla="*/ 118809 h 422656"/>
              <a:gd name="connsiteX0" fmla="*/ 443759 w 1247286"/>
              <a:gd name="connsiteY0" fmla="*/ 118809 h 422656"/>
              <a:gd name="connsiteX1" fmla="*/ 1247286 w 1247286"/>
              <a:gd name="connsiteY1" fmla="*/ 273449 h 422656"/>
              <a:gd name="connsiteX2" fmla="*/ 877486 w 1247286"/>
              <a:gd name="connsiteY2" fmla="*/ 422656 h 422656"/>
              <a:gd name="connsiteX3" fmla="*/ 0 w 1247286"/>
              <a:gd name="connsiteY3" fmla="*/ 274739 h 422656"/>
              <a:gd name="connsiteX4" fmla="*/ 443759 w 1247286"/>
              <a:gd name="connsiteY4" fmla="*/ 118809 h 422656"/>
              <a:gd name="connsiteX0" fmla="*/ 443759 w 1247286"/>
              <a:gd name="connsiteY0" fmla="*/ 115852 h 419699"/>
              <a:gd name="connsiteX1" fmla="*/ 1247286 w 1247286"/>
              <a:gd name="connsiteY1" fmla="*/ 270492 h 419699"/>
              <a:gd name="connsiteX2" fmla="*/ 877486 w 1247286"/>
              <a:gd name="connsiteY2" fmla="*/ 419699 h 419699"/>
              <a:gd name="connsiteX3" fmla="*/ 0 w 1247286"/>
              <a:gd name="connsiteY3" fmla="*/ 271782 h 419699"/>
              <a:gd name="connsiteX4" fmla="*/ 443759 w 1247286"/>
              <a:gd name="connsiteY4" fmla="*/ 115852 h 419699"/>
              <a:gd name="connsiteX0" fmla="*/ 449374 w 1252901"/>
              <a:gd name="connsiteY0" fmla="*/ 115852 h 419699"/>
              <a:gd name="connsiteX1" fmla="*/ 1252901 w 1252901"/>
              <a:gd name="connsiteY1" fmla="*/ 270492 h 419699"/>
              <a:gd name="connsiteX2" fmla="*/ 883101 w 1252901"/>
              <a:gd name="connsiteY2" fmla="*/ 419699 h 419699"/>
              <a:gd name="connsiteX3" fmla="*/ 5615 w 1252901"/>
              <a:gd name="connsiteY3" fmla="*/ 271782 h 419699"/>
              <a:gd name="connsiteX4" fmla="*/ 449374 w 1252901"/>
              <a:gd name="connsiteY4" fmla="*/ 115852 h 419699"/>
              <a:gd name="connsiteX0" fmla="*/ 443759 w 1247286"/>
              <a:gd name="connsiteY0" fmla="*/ 115852 h 419699"/>
              <a:gd name="connsiteX1" fmla="*/ 1247286 w 1247286"/>
              <a:gd name="connsiteY1" fmla="*/ 270492 h 419699"/>
              <a:gd name="connsiteX2" fmla="*/ 877486 w 1247286"/>
              <a:gd name="connsiteY2" fmla="*/ 419699 h 419699"/>
              <a:gd name="connsiteX3" fmla="*/ 0 w 1247286"/>
              <a:gd name="connsiteY3" fmla="*/ 271782 h 419699"/>
              <a:gd name="connsiteX4" fmla="*/ 443759 w 1247286"/>
              <a:gd name="connsiteY4" fmla="*/ 115852 h 419699"/>
              <a:gd name="connsiteX0" fmla="*/ 443759 w 1247286"/>
              <a:gd name="connsiteY0" fmla="*/ 115852 h 419699"/>
              <a:gd name="connsiteX1" fmla="*/ 1247286 w 1247286"/>
              <a:gd name="connsiteY1" fmla="*/ 270492 h 419699"/>
              <a:gd name="connsiteX2" fmla="*/ 877486 w 1247286"/>
              <a:gd name="connsiteY2" fmla="*/ 419699 h 419699"/>
              <a:gd name="connsiteX3" fmla="*/ 0 w 1247286"/>
              <a:gd name="connsiteY3" fmla="*/ 271782 h 419699"/>
              <a:gd name="connsiteX4" fmla="*/ 443759 w 1247286"/>
              <a:gd name="connsiteY4" fmla="*/ 115852 h 419699"/>
              <a:gd name="connsiteX0" fmla="*/ 443759 w 1247286"/>
              <a:gd name="connsiteY0" fmla="*/ 115852 h 419699"/>
              <a:gd name="connsiteX1" fmla="*/ 1247286 w 1247286"/>
              <a:gd name="connsiteY1" fmla="*/ 270492 h 419699"/>
              <a:gd name="connsiteX2" fmla="*/ 877486 w 1247286"/>
              <a:gd name="connsiteY2" fmla="*/ 419699 h 419699"/>
              <a:gd name="connsiteX3" fmla="*/ 0 w 1247286"/>
              <a:gd name="connsiteY3" fmla="*/ 271782 h 419699"/>
              <a:gd name="connsiteX4" fmla="*/ 443759 w 1247286"/>
              <a:gd name="connsiteY4" fmla="*/ 115852 h 419699"/>
              <a:gd name="connsiteX0" fmla="*/ 477376 w 1247286"/>
              <a:gd name="connsiteY0" fmla="*/ 113093 h 430387"/>
              <a:gd name="connsiteX1" fmla="*/ 1247286 w 1247286"/>
              <a:gd name="connsiteY1" fmla="*/ 281180 h 430387"/>
              <a:gd name="connsiteX2" fmla="*/ 877486 w 1247286"/>
              <a:gd name="connsiteY2" fmla="*/ 430387 h 430387"/>
              <a:gd name="connsiteX3" fmla="*/ 0 w 1247286"/>
              <a:gd name="connsiteY3" fmla="*/ 282470 h 430387"/>
              <a:gd name="connsiteX4" fmla="*/ 477376 w 1247286"/>
              <a:gd name="connsiteY4" fmla="*/ 113093 h 430387"/>
              <a:gd name="connsiteX0" fmla="*/ 477376 w 1247286"/>
              <a:gd name="connsiteY0" fmla="*/ 107209 h 424503"/>
              <a:gd name="connsiteX1" fmla="*/ 1247286 w 1247286"/>
              <a:gd name="connsiteY1" fmla="*/ 275296 h 424503"/>
              <a:gd name="connsiteX2" fmla="*/ 877486 w 1247286"/>
              <a:gd name="connsiteY2" fmla="*/ 424503 h 424503"/>
              <a:gd name="connsiteX3" fmla="*/ 0 w 1247286"/>
              <a:gd name="connsiteY3" fmla="*/ 276586 h 424503"/>
              <a:gd name="connsiteX4" fmla="*/ 477376 w 1247286"/>
              <a:gd name="connsiteY4" fmla="*/ 107209 h 424503"/>
              <a:gd name="connsiteX0" fmla="*/ 457205 w 1227115"/>
              <a:gd name="connsiteY0" fmla="*/ 107209 h 424503"/>
              <a:gd name="connsiteX1" fmla="*/ 1227115 w 1227115"/>
              <a:gd name="connsiteY1" fmla="*/ 275296 h 424503"/>
              <a:gd name="connsiteX2" fmla="*/ 857315 w 1227115"/>
              <a:gd name="connsiteY2" fmla="*/ 424503 h 424503"/>
              <a:gd name="connsiteX3" fmla="*/ 0 w 1227115"/>
              <a:gd name="connsiteY3" fmla="*/ 269862 h 424503"/>
              <a:gd name="connsiteX4" fmla="*/ 457205 w 1227115"/>
              <a:gd name="connsiteY4" fmla="*/ 107209 h 424503"/>
              <a:gd name="connsiteX0" fmla="*/ 457205 w 1227115"/>
              <a:gd name="connsiteY0" fmla="*/ 107209 h 424503"/>
              <a:gd name="connsiteX1" fmla="*/ 1227115 w 1227115"/>
              <a:gd name="connsiteY1" fmla="*/ 275296 h 424503"/>
              <a:gd name="connsiteX2" fmla="*/ 857315 w 1227115"/>
              <a:gd name="connsiteY2" fmla="*/ 424503 h 424503"/>
              <a:gd name="connsiteX3" fmla="*/ 0 w 1227115"/>
              <a:gd name="connsiteY3" fmla="*/ 269862 h 424503"/>
              <a:gd name="connsiteX4" fmla="*/ 457205 w 1227115"/>
              <a:gd name="connsiteY4" fmla="*/ 107209 h 424503"/>
              <a:gd name="connsiteX0" fmla="*/ 457205 w 1227115"/>
              <a:gd name="connsiteY0" fmla="*/ 107209 h 424503"/>
              <a:gd name="connsiteX1" fmla="*/ 1227115 w 1227115"/>
              <a:gd name="connsiteY1" fmla="*/ 275296 h 424503"/>
              <a:gd name="connsiteX2" fmla="*/ 857315 w 1227115"/>
              <a:gd name="connsiteY2" fmla="*/ 424503 h 424503"/>
              <a:gd name="connsiteX3" fmla="*/ 0 w 1227115"/>
              <a:gd name="connsiteY3" fmla="*/ 269862 h 424503"/>
              <a:gd name="connsiteX4" fmla="*/ 457205 w 1227115"/>
              <a:gd name="connsiteY4" fmla="*/ 107209 h 424503"/>
              <a:gd name="connsiteX0" fmla="*/ 457205 w 1227115"/>
              <a:gd name="connsiteY0" fmla="*/ 107209 h 424503"/>
              <a:gd name="connsiteX1" fmla="*/ 1227115 w 1227115"/>
              <a:gd name="connsiteY1" fmla="*/ 275296 h 424503"/>
              <a:gd name="connsiteX2" fmla="*/ 857315 w 1227115"/>
              <a:gd name="connsiteY2" fmla="*/ 424503 h 424503"/>
              <a:gd name="connsiteX3" fmla="*/ 0 w 1227115"/>
              <a:gd name="connsiteY3" fmla="*/ 269862 h 424503"/>
              <a:gd name="connsiteX4" fmla="*/ 457205 w 1227115"/>
              <a:gd name="connsiteY4" fmla="*/ 107209 h 424503"/>
              <a:gd name="connsiteX0" fmla="*/ 457205 w 1227115"/>
              <a:gd name="connsiteY0" fmla="*/ 107209 h 424503"/>
              <a:gd name="connsiteX1" fmla="*/ 1227115 w 1227115"/>
              <a:gd name="connsiteY1" fmla="*/ 275296 h 424503"/>
              <a:gd name="connsiteX2" fmla="*/ 857315 w 1227115"/>
              <a:gd name="connsiteY2" fmla="*/ 424503 h 424503"/>
              <a:gd name="connsiteX3" fmla="*/ 0 w 1227115"/>
              <a:gd name="connsiteY3" fmla="*/ 269862 h 424503"/>
              <a:gd name="connsiteX4" fmla="*/ 457205 w 1227115"/>
              <a:gd name="connsiteY4" fmla="*/ 107209 h 424503"/>
              <a:gd name="connsiteX0" fmla="*/ 457205 w 1227115"/>
              <a:gd name="connsiteY0" fmla="*/ 107209 h 424503"/>
              <a:gd name="connsiteX1" fmla="*/ 1227115 w 1227115"/>
              <a:gd name="connsiteY1" fmla="*/ 275296 h 424503"/>
              <a:gd name="connsiteX2" fmla="*/ 857315 w 1227115"/>
              <a:gd name="connsiteY2" fmla="*/ 424503 h 424503"/>
              <a:gd name="connsiteX3" fmla="*/ 0 w 1227115"/>
              <a:gd name="connsiteY3" fmla="*/ 269862 h 424503"/>
              <a:gd name="connsiteX4" fmla="*/ 457205 w 1227115"/>
              <a:gd name="connsiteY4" fmla="*/ 107209 h 424503"/>
              <a:gd name="connsiteX0" fmla="*/ 457205 w 1227115"/>
              <a:gd name="connsiteY0" fmla="*/ 107209 h 424503"/>
              <a:gd name="connsiteX1" fmla="*/ 1227115 w 1227115"/>
              <a:gd name="connsiteY1" fmla="*/ 275296 h 424503"/>
              <a:gd name="connsiteX2" fmla="*/ 857315 w 1227115"/>
              <a:gd name="connsiteY2" fmla="*/ 424503 h 424503"/>
              <a:gd name="connsiteX3" fmla="*/ 0 w 1227115"/>
              <a:gd name="connsiteY3" fmla="*/ 269862 h 424503"/>
              <a:gd name="connsiteX4" fmla="*/ 457205 w 1227115"/>
              <a:gd name="connsiteY4" fmla="*/ 107209 h 424503"/>
              <a:gd name="connsiteX0" fmla="*/ 457205 w 1227115"/>
              <a:gd name="connsiteY0" fmla="*/ 107209 h 424503"/>
              <a:gd name="connsiteX1" fmla="*/ 1227115 w 1227115"/>
              <a:gd name="connsiteY1" fmla="*/ 275296 h 424503"/>
              <a:gd name="connsiteX2" fmla="*/ 857315 w 1227115"/>
              <a:gd name="connsiteY2" fmla="*/ 424503 h 424503"/>
              <a:gd name="connsiteX3" fmla="*/ 0 w 1227115"/>
              <a:gd name="connsiteY3" fmla="*/ 269862 h 424503"/>
              <a:gd name="connsiteX4" fmla="*/ 457205 w 1227115"/>
              <a:gd name="connsiteY4" fmla="*/ 107209 h 424503"/>
              <a:gd name="connsiteX0" fmla="*/ 457205 w 1227115"/>
              <a:gd name="connsiteY0" fmla="*/ 107209 h 424503"/>
              <a:gd name="connsiteX1" fmla="*/ 1227115 w 1227115"/>
              <a:gd name="connsiteY1" fmla="*/ 275296 h 424503"/>
              <a:gd name="connsiteX2" fmla="*/ 857315 w 1227115"/>
              <a:gd name="connsiteY2" fmla="*/ 424503 h 424503"/>
              <a:gd name="connsiteX3" fmla="*/ 0 w 1227115"/>
              <a:gd name="connsiteY3" fmla="*/ 269862 h 424503"/>
              <a:gd name="connsiteX4" fmla="*/ 457205 w 1227115"/>
              <a:gd name="connsiteY4" fmla="*/ 107209 h 424503"/>
              <a:gd name="connsiteX0" fmla="*/ 457205 w 1227115"/>
              <a:gd name="connsiteY0" fmla="*/ 107209 h 424503"/>
              <a:gd name="connsiteX1" fmla="*/ 1227115 w 1227115"/>
              <a:gd name="connsiteY1" fmla="*/ 275296 h 424503"/>
              <a:gd name="connsiteX2" fmla="*/ 857315 w 1227115"/>
              <a:gd name="connsiteY2" fmla="*/ 424503 h 424503"/>
              <a:gd name="connsiteX3" fmla="*/ 0 w 1227115"/>
              <a:gd name="connsiteY3" fmla="*/ 269862 h 424503"/>
              <a:gd name="connsiteX4" fmla="*/ 457205 w 1227115"/>
              <a:gd name="connsiteY4" fmla="*/ 107209 h 424503"/>
              <a:gd name="connsiteX0" fmla="*/ 457205 w 1227115"/>
              <a:gd name="connsiteY0" fmla="*/ 107209 h 424503"/>
              <a:gd name="connsiteX1" fmla="*/ 1227115 w 1227115"/>
              <a:gd name="connsiteY1" fmla="*/ 275296 h 424503"/>
              <a:gd name="connsiteX2" fmla="*/ 857315 w 1227115"/>
              <a:gd name="connsiteY2" fmla="*/ 424503 h 424503"/>
              <a:gd name="connsiteX3" fmla="*/ 0 w 1227115"/>
              <a:gd name="connsiteY3" fmla="*/ 269862 h 424503"/>
              <a:gd name="connsiteX4" fmla="*/ 457205 w 1227115"/>
              <a:gd name="connsiteY4" fmla="*/ 107209 h 424503"/>
              <a:gd name="connsiteX0" fmla="*/ 457205 w 1227115"/>
              <a:gd name="connsiteY0" fmla="*/ 158031 h 475325"/>
              <a:gd name="connsiteX1" fmla="*/ 1227115 w 1227115"/>
              <a:gd name="connsiteY1" fmla="*/ 326118 h 475325"/>
              <a:gd name="connsiteX2" fmla="*/ 857315 w 1227115"/>
              <a:gd name="connsiteY2" fmla="*/ 475325 h 475325"/>
              <a:gd name="connsiteX3" fmla="*/ 0 w 1227115"/>
              <a:gd name="connsiteY3" fmla="*/ 320684 h 475325"/>
              <a:gd name="connsiteX4" fmla="*/ 457205 w 1227115"/>
              <a:gd name="connsiteY4" fmla="*/ 158031 h 475325"/>
              <a:gd name="connsiteX0" fmla="*/ 457205 w 1227115"/>
              <a:gd name="connsiteY0" fmla="*/ 158031 h 475325"/>
              <a:gd name="connsiteX1" fmla="*/ 1227115 w 1227115"/>
              <a:gd name="connsiteY1" fmla="*/ 326118 h 475325"/>
              <a:gd name="connsiteX2" fmla="*/ 857315 w 1227115"/>
              <a:gd name="connsiteY2" fmla="*/ 475325 h 475325"/>
              <a:gd name="connsiteX3" fmla="*/ 0 w 1227115"/>
              <a:gd name="connsiteY3" fmla="*/ 320684 h 475325"/>
              <a:gd name="connsiteX4" fmla="*/ 457205 w 1227115"/>
              <a:gd name="connsiteY4" fmla="*/ 158031 h 475325"/>
              <a:gd name="connsiteX0" fmla="*/ 457205 w 1227115"/>
              <a:gd name="connsiteY0" fmla="*/ 172624 h 489918"/>
              <a:gd name="connsiteX1" fmla="*/ 1227115 w 1227115"/>
              <a:gd name="connsiteY1" fmla="*/ 340711 h 489918"/>
              <a:gd name="connsiteX2" fmla="*/ 857315 w 1227115"/>
              <a:gd name="connsiteY2" fmla="*/ 489918 h 489918"/>
              <a:gd name="connsiteX3" fmla="*/ 0 w 1227115"/>
              <a:gd name="connsiteY3" fmla="*/ 335277 h 489918"/>
              <a:gd name="connsiteX4" fmla="*/ 457205 w 1227115"/>
              <a:gd name="connsiteY4" fmla="*/ 172624 h 489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115" h="489918">
                <a:moveTo>
                  <a:pt x="457205" y="172624"/>
                </a:moveTo>
                <a:cubicBezTo>
                  <a:pt x="639881" y="-132116"/>
                  <a:pt x="1118396" y="-6734"/>
                  <a:pt x="1227115" y="340711"/>
                </a:cubicBezTo>
                <a:cubicBezTo>
                  <a:pt x="1009719" y="424065"/>
                  <a:pt x="980582" y="440182"/>
                  <a:pt x="857315" y="489918"/>
                </a:cubicBezTo>
                <a:cubicBezTo>
                  <a:pt x="728428" y="108858"/>
                  <a:pt x="155786" y="23815"/>
                  <a:pt x="0" y="335277"/>
                </a:cubicBezTo>
                <a:cubicBezTo>
                  <a:pt x="324974" y="225031"/>
                  <a:pt x="327215" y="215636"/>
                  <a:pt x="457205" y="172624"/>
                </a:cubicBezTo>
                <a:close/>
              </a:path>
            </a:pathLst>
          </a:custGeom>
          <a:gradFill flip="none" rotWithShape="1">
            <a:gsLst>
              <a:gs pos="25000">
                <a:schemeClr val="tx1">
                  <a:lumMod val="75000"/>
                  <a:lumOff val="25000"/>
                </a:schemeClr>
              </a:gs>
              <a:gs pos="44000">
                <a:schemeClr val="bg1">
                  <a:lumMod val="65000"/>
                </a:schemeClr>
              </a:gs>
              <a:gs pos="100000">
                <a:schemeClr val="bg1">
                  <a:lumMod val="75000"/>
                </a:schemeClr>
              </a:gs>
            </a:gsLst>
            <a:lin ang="0" scaled="1"/>
            <a:tileRect/>
          </a:gradFill>
          <a:ln w="12700">
            <a:solidFill>
              <a:schemeClr val="bg1">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lIns="84427" tIns="42213" rIns="84427" bIns="42213" rtlCol="0" anchor="ctr"/>
          <a:lstStyle/>
          <a:p>
            <a:pPr algn="ctr"/>
            <a:endParaRPr lang="ja-JP" altLang="en-US">
              <a:solidFill>
                <a:prstClr val="white"/>
              </a:solidFill>
            </a:endParaRPr>
          </a:p>
        </p:txBody>
      </p:sp>
      <p:pic>
        <p:nvPicPr>
          <p:cNvPr id="96" name="Picture 3"/>
          <p:cNvPicPr>
            <a:picLocks noChangeAspect="1" noChangeArrowheads="1"/>
          </p:cNvPicPr>
          <p:nvPr/>
        </p:nvPicPr>
        <p:blipFill>
          <a:blip r:embed="rId26" cstate="email">
            <a:extLst>
              <a:ext uri="{28A0092B-C50C-407E-A947-70E740481C1C}">
                <a14:useLocalDpi xmlns:a14="http://schemas.microsoft.com/office/drawing/2010/main"/>
              </a:ext>
            </a:extLst>
          </a:blip>
          <a:srcRect/>
          <a:stretch>
            <a:fillRect/>
          </a:stretch>
        </p:blipFill>
        <p:spPr bwMode="auto">
          <a:xfrm flipH="1">
            <a:off x="-499703" y="5545353"/>
            <a:ext cx="1828303" cy="931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7" name="フリーフォーム 96"/>
          <p:cNvSpPr/>
          <p:nvPr/>
        </p:nvSpPr>
        <p:spPr>
          <a:xfrm>
            <a:off x="-67916" y="3908995"/>
            <a:ext cx="9232711" cy="657816"/>
          </a:xfrm>
          <a:custGeom>
            <a:avLst/>
            <a:gdLst>
              <a:gd name="connsiteX0" fmla="*/ 0 w 9044608"/>
              <a:gd name="connsiteY0" fmla="*/ 3717235 h 3717235"/>
              <a:gd name="connsiteX1" fmla="*/ 9044608 w 9044608"/>
              <a:gd name="connsiteY1" fmla="*/ 0 h 3717235"/>
              <a:gd name="connsiteX0" fmla="*/ 0 w 10197547"/>
              <a:gd name="connsiteY0" fmla="*/ 4065104 h 4065104"/>
              <a:gd name="connsiteX1" fmla="*/ 10197547 w 10197547"/>
              <a:gd name="connsiteY1" fmla="*/ 0 h 4065104"/>
              <a:gd name="connsiteX0" fmla="*/ 0 w 10227365"/>
              <a:gd name="connsiteY0" fmla="*/ 3916017 h 3916017"/>
              <a:gd name="connsiteX1" fmla="*/ 10227365 w 10227365"/>
              <a:gd name="connsiteY1" fmla="*/ 0 h 3916017"/>
              <a:gd name="connsiteX0" fmla="*/ 0 w 9521687"/>
              <a:gd name="connsiteY0" fmla="*/ 1401417 h 1401417"/>
              <a:gd name="connsiteX1" fmla="*/ 9521687 w 9521687"/>
              <a:gd name="connsiteY1" fmla="*/ 0 h 1401417"/>
              <a:gd name="connsiteX0" fmla="*/ 0 w 9591261"/>
              <a:gd name="connsiteY0" fmla="*/ 0 h 39756"/>
              <a:gd name="connsiteX1" fmla="*/ 9591261 w 9591261"/>
              <a:gd name="connsiteY1" fmla="*/ 39756 h 39756"/>
              <a:gd name="connsiteX0" fmla="*/ 0 w 10306878"/>
              <a:gd name="connsiteY0" fmla="*/ 0 h 1858617"/>
              <a:gd name="connsiteX1" fmla="*/ 10306878 w 10306878"/>
              <a:gd name="connsiteY1" fmla="*/ 1858617 h 1858617"/>
              <a:gd name="connsiteX0" fmla="*/ 0 w 10306878"/>
              <a:gd name="connsiteY0" fmla="*/ 0 h 1858617"/>
              <a:gd name="connsiteX1" fmla="*/ 10306878 w 10306878"/>
              <a:gd name="connsiteY1" fmla="*/ 1858617 h 1858617"/>
              <a:gd name="connsiteX0" fmla="*/ 0 w 10306878"/>
              <a:gd name="connsiteY0" fmla="*/ 0 h 1858634"/>
              <a:gd name="connsiteX1" fmla="*/ 10306878 w 10306878"/>
              <a:gd name="connsiteY1" fmla="*/ 1858617 h 1858634"/>
              <a:gd name="connsiteX0" fmla="*/ 0 w 10137913"/>
              <a:gd name="connsiteY0" fmla="*/ 0 h 1471013"/>
              <a:gd name="connsiteX1" fmla="*/ 10137913 w 10137913"/>
              <a:gd name="connsiteY1" fmla="*/ 1470991 h 1471013"/>
              <a:gd name="connsiteX0" fmla="*/ 0 w 10137913"/>
              <a:gd name="connsiteY0" fmla="*/ 0 h 1471019"/>
              <a:gd name="connsiteX1" fmla="*/ 7689575 w 10137913"/>
              <a:gd name="connsiteY1" fmla="*/ 1437862 h 1471019"/>
              <a:gd name="connsiteX2" fmla="*/ 10137913 w 10137913"/>
              <a:gd name="connsiteY2" fmla="*/ 1470991 h 1471019"/>
              <a:gd name="connsiteX0" fmla="*/ 0 w 10137913"/>
              <a:gd name="connsiteY0" fmla="*/ 0 h 1471019"/>
              <a:gd name="connsiteX1" fmla="*/ 7689575 w 10137913"/>
              <a:gd name="connsiteY1" fmla="*/ 1437862 h 1471019"/>
              <a:gd name="connsiteX2" fmla="*/ 10137913 w 10137913"/>
              <a:gd name="connsiteY2" fmla="*/ 1470991 h 1471019"/>
              <a:gd name="connsiteX0" fmla="*/ 0 w 10137913"/>
              <a:gd name="connsiteY0" fmla="*/ 0 h 1471019"/>
              <a:gd name="connsiteX1" fmla="*/ 7689575 w 10137913"/>
              <a:gd name="connsiteY1" fmla="*/ 1437862 h 1471019"/>
              <a:gd name="connsiteX2" fmla="*/ 10137913 w 10137913"/>
              <a:gd name="connsiteY2" fmla="*/ 1470991 h 1471019"/>
              <a:gd name="connsiteX0" fmla="*/ 0 w 10137913"/>
              <a:gd name="connsiteY0" fmla="*/ 0 h 1471057"/>
              <a:gd name="connsiteX1" fmla="*/ 7689575 w 10137913"/>
              <a:gd name="connsiteY1" fmla="*/ 1437862 h 1471057"/>
              <a:gd name="connsiteX2" fmla="*/ 10137913 w 10137913"/>
              <a:gd name="connsiteY2" fmla="*/ 1470991 h 1471057"/>
              <a:gd name="connsiteX0" fmla="*/ 0 w 10137913"/>
              <a:gd name="connsiteY0" fmla="*/ 0 h 1471057"/>
              <a:gd name="connsiteX1" fmla="*/ 7689575 w 10137913"/>
              <a:gd name="connsiteY1" fmla="*/ 1437862 h 1471057"/>
              <a:gd name="connsiteX2" fmla="*/ 10137913 w 10137913"/>
              <a:gd name="connsiteY2" fmla="*/ 1470991 h 1471057"/>
              <a:gd name="connsiteX0" fmla="*/ 0 w 10137913"/>
              <a:gd name="connsiteY0" fmla="*/ 0 h 1472679"/>
              <a:gd name="connsiteX1" fmla="*/ 7689575 w 10137913"/>
              <a:gd name="connsiteY1" fmla="*/ 1437862 h 1472679"/>
              <a:gd name="connsiteX2" fmla="*/ 10137913 w 10137913"/>
              <a:gd name="connsiteY2" fmla="*/ 1470991 h 1472679"/>
              <a:gd name="connsiteX0" fmla="*/ 0 w 10137913"/>
              <a:gd name="connsiteY0" fmla="*/ 0 h 1472679"/>
              <a:gd name="connsiteX1" fmla="*/ 7689575 w 10137913"/>
              <a:gd name="connsiteY1" fmla="*/ 1437862 h 1472679"/>
              <a:gd name="connsiteX2" fmla="*/ 10137913 w 10137913"/>
              <a:gd name="connsiteY2" fmla="*/ 1470991 h 1472679"/>
              <a:gd name="connsiteX0" fmla="*/ 0 w 9014791"/>
              <a:gd name="connsiteY0" fmla="*/ 0 h 289301"/>
              <a:gd name="connsiteX1" fmla="*/ 6566453 w 9014791"/>
              <a:gd name="connsiteY1" fmla="*/ 175592 h 289301"/>
              <a:gd name="connsiteX2" fmla="*/ 9014791 w 9014791"/>
              <a:gd name="connsiteY2" fmla="*/ 208721 h 289301"/>
              <a:gd name="connsiteX0" fmla="*/ 0 w 9014791"/>
              <a:gd name="connsiteY0" fmla="*/ 0 h 304314"/>
              <a:gd name="connsiteX1" fmla="*/ 6566453 w 9014791"/>
              <a:gd name="connsiteY1" fmla="*/ 175592 h 304314"/>
              <a:gd name="connsiteX2" fmla="*/ 9014791 w 9014791"/>
              <a:gd name="connsiteY2" fmla="*/ 208721 h 304314"/>
              <a:gd name="connsiteX0" fmla="*/ 0 w 9014791"/>
              <a:gd name="connsiteY0" fmla="*/ 0 h 210409"/>
              <a:gd name="connsiteX1" fmla="*/ 6566453 w 9014791"/>
              <a:gd name="connsiteY1" fmla="*/ 175592 h 210409"/>
              <a:gd name="connsiteX2" fmla="*/ 9014791 w 9014791"/>
              <a:gd name="connsiteY2" fmla="*/ 208721 h 210409"/>
              <a:gd name="connsiteX0" fmla="*/ 0 w 9014791"/>
              <a:gd name="connsiteY0" fmla="*/ 0 h 265816"/>
              <a:gd name="connsiteX1" fmla="*/ 6566453 w 9014791"/>
              <a:gd name="connsiteY1" fmla="*/ 175592 h 265816"/>
              <a:gd name="connsiteX2" fmla="*/ 9014791 w 9014791"/>
              <a:gd name="connsiteY2" fmla="*/ 208721 h 265816"/>
              <a:gd name="connsiteX0" fmla="*/ 0 w 9998765"/>
              <a:gd name="connsiteY0" fmla="*/ 0 h 673248"/>
              <a:gd name="connsiteX1" fmla="*/ 7550427 w 9998765"/>
              <a:gd name="connsiteY1" fmla="*/ 612914 h 673248"/>
              <a:gd name="connsiteX2" fmla="*/ 9998765 w 9998765"/>
              <a:gd name="connsiteY2" fmla="*/ 646043 h 673248"/>
              <a:gd name="connsiteX0" fmla="*/ 0 w 9998765"/>
              <a:gd name="connsiteY0" fmla="*/ 0 h 689817"/>
              <a:gd name="connsiteX1" fmla="*/ 1775792 w 9998765"/>
              <a:gd name="connsiteY1" fmla="*/ 652670 h 689817"/>
              <a:gd name="connsiteX2" fmla="*/ 7550427 w 9998765"/>
              <a:gd name="connsiteY2" fmla="*/ 612914 h 689817"/>
              <a:gd name="connsiteX3" fmla="*/ 9998765 w 9998765"/>
              <a:gd name="connsiteY3" fmla="*/ 646043 h 689817"/>
              <a:gd name="connsiteX0" fmla="*/ 0 w 9998765"/>
              <a:gd name="connsiteY0" fmla="*/ 0 h 734807"/>
              <a:gd name="connsiteX1" fmla="*/ 1775792 w 9998765"/>
              <a:gd name="connsiteY1" fmla="*/ 652670 h 734807"/>
              <a:gd name="connsiteX2" fmla="*/ 7540488 w 9998765"/>
              <a:gd name="connsiteY2" fmla="*/ 732184 h 734807"/>
              <a:gd name="connsiteX3" fmla="*/ 9998765 w 9998765"/>
              <a:gd name="connsiteY3" fmla="*/ 646043 h 734807"/>
              <a:gd name="connsiteX0" fmla="*/ 0 w 9998765"/>
              <a:gd name="connsiteY0" fmla="*/ 0 h 733103"/>
              <a:gd name="connsiteX1" fmla="*/ 1775792 w 9998765"/>
              <a:gd name="connsiteY1" fmla="*/ 652670 h 733103"/>
              <a:gd name="connsiteX2" fmla="*/ 7540488 w 9998765"/>
              <a:gd name="connsiteY2" fmla="*/ 732184 h 733103"/>
              <a:gd name="connsiteX3" fmla="*/ 9998765 w 9998765"/>
              <a:gd name="connsiteY3" fmla="*/ 695738 h 733103"/>
              <a:gd name="connsiteX0" fmla="*/ 0 w 9998765"/>
              <a:gd name="connsiteY0" fmla="*/ 0 h 715480"/>
              <a:gd name="connsiteX1" fmla="*/ 1775792 w 9998765"/>
              <a:gd name="connsiteY1" fmla="*/ 652670 h 715480"/>
              <a:gd name="connsiteX2" fmla="*/ 9998765 w 9998765"/>
              <a:gd name="connsiteY2" fmla="*/ 695738 h 715480"/>
              <a:gd name="connsiteX0" fmla="*/ 0 w 9998765"/>
              <a:gd name="connsiteY0" fmla="*/ 0 h 766148"/>
              <a:gd name="connsiteX1" fmla="*/ 4648201 w 9998765"/>
              <a:gd name="connsiteY1" fmla="*/ 722244 h 766148"/>
              <a:gd name="connsiteX2" fmla="*/ 9998765 w 9998765"/>
              <a:gd name="connsiteY2" fmla="*/ 695738 h 766148"/>
              <a:gd name="connsiteX0" fmla="*/ 0 w 9998765"/>
              <a:gd name="connsiteY0" fmla="*/ 0 h 766148"/>
              <a:gd name="connsiteX1" fmla="*/ 4648201 w 9998765"/>
              <a:gd name="connsiteY1" fmla="*/ 722244 h 766148"/>
              <a:gd name="connsiteX2" fmla="*/ 9998765 w 9998765"/>
              <a:gd name="connsiteY2" fmla="*/ 695738 h 766148"/>
              <a:gd name="connsiteX0" fmla="*/ 0 w 9998765"/>
              <a:gd name="connsiteY0" fmla="*/ 0 h 766148"/>
              <a:gd name="connsiteX1" fmla="*/ 4648201 w 9998765"/>
              <a:gd name="connsiteY1" fmla="*/ 722244 h 766148"/>
              <a:gd name="connsiteX2" fmla="*/ 9998765 w 9998765"/>
              <a:gd name="connsiteY2" fmla="*/ 695738 h 766148"/>
              <a:gd name="connsiteX0" fmla="*/ 0 w 9998765"/>
              <a:gd name="connsiteY0" fmla="*/ 0 h 766148"/>
              <a:gd name="connsiteX1" fmla="*/ 4648201 w 9998765"/>
              <a:gd name="connsiteY1" fmla="*/ 722244 h 766148"/>
              <a:gd name="connsiteX2" fmla="*/ 9998765 w 9998765"/>
              <a:gd name="connsiteY2" fmla="*/ 695738 h 766148"/>
              <a:gd name="connsiteX0" fmla="*/ 0 w 9998765"/>
              <a:gd name="connsiteY0" fmla="*/ 0 h 722244"/>
              <a:gd name="connsiteX1" fmla="*/ 4648201 w 9998765"/>
              <a:gd name="connsiteY1" fmla="*/ 722244 h 722244"/>
              <a:gd name="connsiteX2" fmla="*/ 9998765 w 9998765"/>
              <a:gd name="connsiteY2" fmla="*/ 695738 h 722244"/>
              <a:gd name="connsiteX0" fmla="*/ 0 w 9998765"/>
              <a:gd name="connsiteY0" fmla="*/ 0 h 732183"/>
              <a:gd name="connsiteX1" fmla="*/ 5025888 w 9998765"/>
              <a:gd name="connsiteY1" fmla="*/ 732183 h 732183"/>
              <a:gd name="connsiteX2" fmla="*/ 9998765 w 9998765"/>
              <a:gd name="connsiteY2" fmla="*/ 695738 h 732183"/>
              <a:gd name="connsiteX0" fmla="*/ 0 w 9998765"/>
              <a:gd name="connsiteY0" fmla="*/ 0 h 1119809"/>
              <a:gd name="connsiteX1" fmla="*/ 4956314 w 9998765"/>
              <a:gd name="connsiteY1" fmla="*/ 1119809 h 1119809"/>
              <a:gd name="connsiteX2" fmla="*/ 9998765 w 9998765"/>
              <a:gd name="connsiteY2" fmla="*/ 695738 h 1119809"/>
              <a:gd name="connsiteX0" fmla="*/ 0 w 9998765"/>
              <a:gd name="connsiteY0" fmla="*/ 0 h 702366"/>
              <a:gd name="connsiteX1" fmla="*/ 3962401 w 9998765"/>
              <a:gd name="connsiteY1" fmla="*/ 702366 h 702366"/>
              <a:gd name="connsiteX2" fmla="*/ 9998765 w 9998765"/>
              <a:gd name="connsiteY2" fmla="*/ 695738 h 702366"/>
              <a:gd name="connsiteX0" fmla="*/ 0 w 9998765"/>
              <a:gd name="connsiteY0" fmla="*/ 0 h 702457"/>
              <a:gd name="connsiteX1" fmla="*/ 3962401 w 9998765"/>
              <a:gd name="connsiteY1" fmla="*/ 702366 h 702457"/>
              <a:gd name="connsiteX2" fmla="*/ 9998765 w 9998765"/>
              <a:gd name="connsiteY2" fmla="*/ 695738 h 702457"/>
              <a:gd name="connsiteX0" fmla="*/ 0 w 9998765"/>
              <a:gd name="connsiteY0" fmla="*/ 0 h 702457"/>
              <a:gd name="connsiteX1" fmla="*/ 3962401 w 9998765"/>
              <a:gd name="connsiteY1" fmla="*/ 702366 h 702457"/>
              <a:gd name="connsiteX2" fmla="*/ 9998765 w 9998765"/>
              <a:gd name="connsiteY2" fmla="*/ 695738 h 702457"/>
              <a:gd name="connsiteX0" fmla="*/ 0 w 9998765"/>
              <a:gd name="connsiteY0" fmla="*/ 0 h 702455"/>
              <a:gd name="connsiteX1" fmla="*/ 3962401 w 9998765"/>
              <a:gd name="connsiteY1" fmla="*/ 702366 h 702455"/>
              <a:gd name="connsiteX2" fmla="*/ 9998765 w 9998765"/>
              <a:gd name="connsiteY2" fmla="*/ 695738 h 702455"/>
              <a:gd name="connsiteX0" fmla="*/ 0 w 9998765"/>
              <a:gd name="connsiteY0" fmla="*/ 0 h 712393"/>
              <a:gd name="connsiteX1" fmla="*/ 4668079 w 9998765"/>
              <a:gd name="connsiteY1" fmla="*/ 712305 h 712393"/>
              <a:gd name="connsiteX2" fmla="*/ 9998765 w 9998765"/>
              <a:gd name="connsiteY2" fmla="*/ 695738 h 712393"/>
            </a:gdLst>
            <a:ahLst/>
            <a:cxnLst>
              <a:cxn ang="0">
                <a:pos x="connsiteX0" y="connsiteY0"/>
              </a:cxn>
              <a:cxn ang="0">
                <a:pos x="connsiteX1" y="connsiteY1"/>
              </a:cxn>
              <a:cxn ang="0">
                <a:pos x="connsiteX2" y="connsiteY2"/>
              </a:cxn>
            </a:cxnLst>
            <a:rect l="l" t="t" r="r" b="b"/>
            <a:pathLst>
              <a:path w="9998765" h="712393">
                <a:moveTo>
                  <a:pt x="0" y="0"/>
                </a:moveTo>
                <a:cubicBezTo>
                  <a:pt x="1568174" y="7730"/>
                  <a:pt x="3428759" y="721531"/>
                  <a:pt x="4668079" y="712305"/>
                </a:cubicBezTo>
                <a:lnTo>
                  <a:pt x="9998765" y="695738"/>
                </a:lnTo>
              </a:path>
            </a:pathLst>
          </a:custGeom>
          <a:noFill/>
          <a:ln w="12700" cap="rnd">
            <a:solidFill>
              <a:schemeClr val="tx1">
                <a:lumMod val="50000"/>
                <a:lumOff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84427" tIns="42213" rIns="84427" bIns="42213" rtlCol="0" anchor="ctr"/>
          <a:lstStyle/>
          <a:p>
            <a:pPr algn="ctr"/>
            <a:endParaRPr lang="ja-JP" altLang="en-US">
              <a:solidFill>
                <a:prstClr val="white"/>
              </a:solidFill>
            </a:endParaRPr>
          </a:p>
        </p:txBody>
      </p:sp>
      <p:sp>
        <p:nvSpPr>
          <p:cNvPr id="98" name="フリーフォーム 97"/>
          <p:cNvSpPr/>
          <p:nvPr/>
        </p:nvSpPr>
        <p:spPr>
          <a:xfrm>
            <a:off x="-143489" y="2360289"/>
            <a:ext cx="9441469" cy="1066435"/>
          </a:xfrm>
          <a:custGeom>
            <a:avLst/>
            <a:gdLst>
              <a:gd name="connsiteX0" fmla="*/ 0 w 9044608"/>
              <a:gd name="connsiteY0" fmla="*/ 3717235 h 3717235"/>
              <a:gd name="connsiteX1" fmla="*/ 9044608 w 9044608"/>
              <a:gd name="connsiteY1" fmla="*/ 0 h 3717235"/>
              <a:gd name="connsiteX0" fmla="*/ 0 w 10197547"/>
              <a:gd name="connsiteY0" fmla="*/ 4065104 h 4065104"/>
              <a:gd name="connsiteX1" fmla="*/ 10197547 w 10197547"/>
              <a:gd name="connsiteY1" fmla="*/ 0 h 4065104"/>
              <a:gd name="connsiteX0" fmla="*/ 0 w 10227365"/>
              <a:gd name="connsiteY0" fmla="*/ 3916017 h 3916017"/>
              <a:gd name="connsiteX1" fmla="*/ 10227365 w 10227365"/>
              <a:gd name="connsiteY1" fmla="*/ 0 h 3916017"/>
              <a:gd name="connsiteX0" fmla="*/ 0 w 9521687"/>
              <a:gd name="connsiteY0" fmla="*/ 1401417 h 1401417"/>
              <a:gd name="connsiteX1" fmla="*/ 9521687 w 9521687"/>
              <a:gd name="connsiteY1" fmla="*/ 0 h 1401417"/>
              <a:gd name="connsiteX0" fmla="*/ 0 w 9591261"/>
              <a:gd name="connsiteY0" fmla="*/ 0 h 39756"/>
              <a:gd name="connsiteX1" fmla="*/ 9591261 w 9591261"/>
              <a:gd name="connsiteY1" fmla="*/ 39756 h 39756"/>
              <a:gd name="connsiteX0" fmla="*/ 0 w 10306878"/>
              <a:gd name="connsiteY0" fmla="*/ 0 h 1858617"/>
              <a:gd name="connsiteX1" fmla="*/ 10306878 w 10306878"/>
              <a:gd name="connsiteY1" fmla="*/ 1858617 h 1858617"/>
              <a:gd name="connsiteX0" fmla="*/ 0 w 10306878"/>
              <a:gd name="connsiteY0" fmla="*/ 0 h 1858617"/>
              <a:gd name="connsiteX1" fmla="*/ 10306878 w 10306878"/>
              <a:gd name="connsiteY1" fmla="*/ 1858617 h 1858617"/>
              <a:gd name="connsiteX0" fmla="*/ 0 w 10306878"/>
              <a:gd name="connsiteY0" fmla="*/ 0 h 1858634"/>
              <a:gd name="connsiteX1" fmla="*/ 10306878 w 10306878"/>
              <a:gd name="connsiteY1" fmla="*/ 1858617 h 1858634"/>
              <a:gd name="connsiteX0" fmla="*/ 0 w 10137913"/>
              <a:gd name="connsiteY0" fmla="*/ 0 h 1471013"/>
              <a:gd name="connsiteX1" fmla="*/ 10137913 w 10137913"/>
              <a:gd name="connsiteY1" fmla="*/ 1470991 h 1471013"/>
              <a:gd name="connsiteX0" fmla="*/ 0 w 10137913"/>
              <a:gd name="connsiteY0" fmla="*/ 0 h 1471019"/>
              <a:gd name="connsiteX1" fmla="*/ 7689575 w 10137913"/>
              <a:gd name="connsiteY1" fmla="*/ 1437862 h 1471019"/>
              <a:gd name="connsiteX2" fmla="*/ 10137913 w 10137913"/>
              <a:gd name="connsiteY2" fmla="*/ 1470991 h 1471019"/>
              <a:gd name="connsiteX0" fmla="*/ 0 w 10137913"/>
              <a:gd name="connsiteY0" fmla="*/ 0 h 1471019"/>
              <a:gd name="connsiteX1" fmla="*/ 7689575 w 10137913"/>
              <a:gd name="connsiteY1" fmla="*/ 1437862 h 1471019"/>
              <a:gd name="connsiteX2" fmla="*/ 10137913 w 10137913"/>
              <a:gd name="connsiteY2" fmla="*/ 1470991 h 1471019"/>
              <a:gd name="connsiteX0" fmla="*/ 0 w 10137913"/>
              <a:gd name="connsiteY0" fmla="*/ 0 h 1471019"/>
              <a:gd name="connsiteX1" fmla="*/ 7689575 w 10137913"/>
              <a:gd name="connsiteY1" fmla="*/ 1437862 h 1471019"/>
              <a:gd name="connsiteX2" fmla="*/ 10137913 w 10137913"/>
              <a:gd name="connsiteY2" fmla="*/ 1470991 h 1471019"/>
              <a:gd name="connsiteX0" fmla="*/ 0 w 10137913"/>
              <a:gd name="connsiteY0" fmla="*/ 0 h 1471057"/>
              <a:gd name="connsiteX1" fmla="*/ 7689575 w 10137913"/>
              <a:gd name="connsiteY1" fmla="*/ 1437862 h 1471057"/>
              <a:gd name="connsiteX2" fmla="*/ 10137913 w 10137913"/>
              <a:gd name="connsiteY2" fmla="*/ 1470991 h 1471057"/>
              <a:gd name="connsiteX0" fmla="*/ 0 w 10137913"/>
              <a:gd name="connsiteY0" fmla="*/ 0 h 1471057"/>
              <a:gd name="connsiteX1" fmla="*/ 7689575 w 10137913"/>
              <a:gd name="connsiteY1" fmla="*/ 1437862 h 1471057"/>
              <a:gd name="connsiteX2" fmla="*/ 10137913 w 10137913"/>
              <a:gd name="connsiteY2" fmla="*/ 1470991 h 1471057"/>
              <a:gd name="connsiteX0" fmla="*/ 0 w 10137913"/>
              <a:gd name="connsiteY0" fmla="*/ 0 h 1472679"/>
              <a:gd name="connsiteX1" fmla="*/ 7689575 w 10137913"/>
              <a:gd name="connsiteY1" fmla="*/ 1437862 h 1472679"/>
              <a:gd name="connsiteX2" fmla="*/ 10137913 w 10137913"/>
              <a:gd name="connsiteY2" fmla="*/ 1470991 h 1472679"/>
              <a:gd name="connsiteX0" fmla="*/ 0 w 10137913"/>
              <a:gd name="connsiteY0" fmla="*/ 0 h 1472679"/>
              <a:gd name="connsiteX1" fmla="*/ 7689575 w 10137913"/>
              <a:gd name="connsiteY1" fmla="*/ 1437862 h 1472679"/>
              <a:gd name="connsiteX2" fmla="*/ 10137913 w 10137913"/>
              <a:gd name="connsiteY2" fmla="*/ 1470991 h 1472679"/>
              <a:gd name="connsiteX0" fmla="*/ 0 w 9014791"/>
              <a:gd name="connsiteY0" fmla="*/ 0 h 289301"/>
              <a:gd name="connsiteX1" fmla="*/ 6566453 w 9014791"/>
              <a:gd name="connsiteY1" fmla="*/ 175592 h 289301"/>
              <a:gd name="connsiteX2" fmla="*/ 9014791 w 9014791"/>
              <a:gd name="connsiteY2" fmla="*/ 208721 h 289301"/>
              <a:gd name="connsiteX0" fmla="*/ 0 w 9014791"/>
              <a:gd name="connsiteY0" fmla="*/ 0 h 304314"/>
              <a:gd name="connsiteX1" fmla="*/ 6566453 w 9014791"/>
              <a:gd name="connsiteY1" fmla="*/ 175592 h 304314"/>
              <a:gd name="connsiteX2" fmla="*/ 9014791 w 9014791"/>
              <a:gd name="connsiteY2" fmla="*/ 208721 h 304314"/>
              <a:gd name="connsiteX0" fmla="*/ 0 w 9014791"/>
              <a:gd name="connsiteY0" fmla="*/ 0 h 210409"/>
              <a:gd name="connsiteX1" fmla="*/ 6566453 w 9014791"/>
              <a:gd name="connsiteY1" fmla="*/ 175592 h 210409"/>
              <a:gd name="connsiteX2" fmla="*/ 9014791 w 9014791"/>
              <a:gd name="connsiteY2" fmla="*/ 208721 h 210409"/>
              <a:gd name="connsiteX0" fmla="*/ 0 w 9014791"/>
              <a:gd name="connsiteY0" fmla="*/ 0 h 265816"/>
              <a:gd name="connsiteX1" fmla="*/ 6566453 w 9014791"/>
              <a:gd name="connsiteY1" fmla="*/ 175592 h 265816"/>
              <a:gd name="connsiteX2" fmla="*/ 9014791 w 9014791"/>
              <a:gd name="connsiteY2" fmla="*/ 208721 h 265816"/>
              <a:gd name="connsiteX0" fmla="*/ 0 w 9998765"/>
              <a:gd name="connsiteY0" fmla="*/ 0 h 673248"/>
              <a:gd name="connsiteX1" fmla="*/ 7550427 w 9998765"/>
              <a:gd name="connsiteY1" fmla="*/ 612914 h 673248"/>
              <a:gd name="connsiteX2" fmla="*/ 9998765 w 9998765"/>
              <a:gd name="connsiteY2" fmla="*/ 646043 h 673248"/>
              <a:gd name="connsiteX0" fmla="*/ 0 w 9998765"/>
              <a:gd name="connsiteY0" fmla="*/ 0 h 689817"/>
              <a:gd name="connsiteX1" fmla="*/ 1775792 w 9998765"/>
              <a:gd name="connsiteY1" fmla="*/ 652670 h 689817"/>
              <a:gd name="connsiteX2" fmla="*/ 7550427 w 9998765"/>
              <a:gd name="connsiteY2" fmla="*/ 612914 h 689817"/>
              <a:gd name="connsiteX3" fmla="*/ 9998765 w 9998765"/>
              <a:gd name="connsiteY3" fmla="*/ 646043 h 689817"/>
              <a:gd name="connsiteX0" fmla="*/ 0 w 9998765"/>
              <a:gd name="connsiteY0" fmla="*/ 0 h 734807"/>
              <a:gd name="connsiteX1" fmla="*/ 1775792 w 9998765"/>
              <a:gd name="connsiteY1" fmla="*/ 652670 h 734807"/>
              <a:gd name="connsiteX2" fmla="*/ 7540488 w 9998765"/>
              <a:gd name="connsiteY2" fmla="*/ 732184 h 734807"/>
              <a:gd name="connsiteX3" fmla="*/ 9998765 w 9998765"/>
              <a:gd name="connsiteY3" fmla="*/ 646043 h 734807"/>
              <a:gd name="connsiteX0" fmla="*/ 0 w 9998765"/>
              <a:gd name="connsiteY0" fmla="*/ 0 h 733103"/>
              <a:gd name="connsiteX1" fmla="*/ 1775792 w 9998765"/>
              <a:gd name="connsiteY1" fmla="*/ 652670 h 733103"/>
              <a:gd name="connsiteX2" fmla="*/ 7540488 w 9998765"/>
              <a:gd name="connsiteY2" fmla="*/ 732184 h 733103"/>
              <a:gd name="connsiteX3" fmla="*/ 9998765 w 9998765"/>
              <a:gd name="connsiteY3" fmla="*/ 695738 h 733103"/>
              <a:gd name="connsiteX0" fmla="*/ 0 w 9998765"/>
              <a:gd name="connsiteY0" fmla="*/ 0 h 715480"/>
              <a:gd name="connsiteX1" fmla="*/ 1775792 w 9998765"/>
              <a:gd name="connsiteY1" fmla="*/ 652670 h 715480"/>
              <a:gd name="connsiteX2" fmla="*/ 9998765 w 9998765"/>
              <a:gd name="connsiteY2" fmla="*/ 695738 h 715480"/>
              <a:gd name="connsiteX0" fmla="*/ 0 w 9998765"/>
              <a:gd name="connsiteY0" fmla="*/ 0 h 766148"/>
              <a:gd name="connsiteX1" fmla="*/ 4648201 w 9998765"/>
              <a:gd name="connsiteY1" fmla="*/ 722244 h 766148"/>
              <a:gd name="connsiteX2" fmla="*/ 9998765 w 9998765"/>
              <a:gd name="connsiteY2" fmla="*/ 695738 h 766148"/>
              <a:gd name="connsiteX0" fmla="*/ 0 w 9998765"/>
              <a:gd name="connsiteY0" fmla="*/ 0 h 766148"/>
              <a:gd name="connsiteX1" fmla="*/ 4648201 w 9998765"/>
              <a:gd name="connsiteY1" fmla="*/ 722244 h 766148"/>
              <a:gd name="connsiteX2" fmla="*/ 9998765 w 9998765"/>
              <a:gd name="connsiteY2" fmla="*/ 695738 h 766148"/>
              <a:gd name="connsiteX0" fmla="*/ 0 w 9998765"/>
              <a:gd name="connsiteY0" fmla="*/ 0 h 766148"/>
              <a:gd name="connsiteX1" fmla="*/ 4648201 w 9998765"/>
              <a:gd name="connsiteY1" fmla="*/ 722244 h 766148"/>
              <a:gd name="connsiteX2" fmla="*/ 9998765 w 9998765"/>
              <a:gd name="connsiteY2" fmla="*/ 695738 h 766148"/>
              <a:gd name="connsiteX0" fmla="*/ 0 w 9998765"/>
              <a:gd name="connsiteY0" fmla="*/ 0 h 766148"/>
              <a:gd name="connsiteX1" fmla="*/ 4648201 w 9998765"/>
              <a:gd name="connsiteY1" fmla="*/ 722244 h 766148"/>
              <a:gd name="connsiteX2" fmla="*/ 9998765 w 9998765"/>
              <a:gd name="connsiteY2" fmla="*/ 695738 h 766148"/>
              <a:gd name="connsiteX0" fmla="*/ 0 w 9998765"/>
              <a:gd name="connsiteY0" fmla="*/ 0 h 722244"/>
              <a:gd name="connsiteX1" fmla="*/ 4648201 w 9998765"/>
              <a:gd name="connsiteY1" fmla="*/ 722244 h 722244"/>
              <a:gd name="connsiteX2" fmla="*/ 9998765 w 9998765"/>
              <a:gd name="connsiteY2" fmla="*/ 695738 h 722244"/>
              <a:gd name="connsiteX0" fmla="*/ 0 w 9998765"/>
              <a:gd name="connsiteY0" fmla="*/ 0 h 732183"/>
              <a:gd name="connsiteX1" fmla="*/ 5025888 w 9998765"/>
              <a:gd name="connsiteY1" fmla="*/ 732183 h 732183"/>
              <a:gd name="connsiteX2" fmla="*/ 9998765 w 9998765"/>
              <a:gd name="connsiteY2" fmla="*/ 695738 h 732183"/>
              <a:gd name="connsiteX0" fmla="*/ 0 w 9998765"/>
              <a:gd name="connsiteY0" fmla="*/ 0 h 1119809"/>
              <a:gd name="connsiteX1" fmla="*/ 4956314 w 9998765"/>
              <a:gd name="connsiteY1" fmla="*/ 1119809 h 1119809"/>
              <a:gd name="connsiteX2" fmla="*/ 9998765 w 9998765"/>
              <a:gd name="connsiteY2" fmla="*/ 695738 h 1119809"/>
              <a:gd name="connsiteX0" fmla="*/ 0 w 9998765"/>
              <a:gd name="connsiteY0" fmla="*/ 0 h 702366"/>
              <a:gd name="connsiteX1" fmla="*/ 3962401 w 9998765"/>
              <a:gd name="connsiteY1" fmla="*/ 702366 h 702366"/>
              <a:gd name="connsiteX2" fmla="*/ 9998765 w 9998765"/>
              <a:gd name="connsiteY2" fmla="*/ 695738 h 702366"/>
              <a:gd name="connsiteX0" fmla="*/ 0 w 9998765"/>
              <a:gd name="connsiteY0" fmla="*/ 0 h 702457"/>
              <a:gd name="connsiteX1" fmla="*/ 3962401 w 9998765"/>
              <a:gd name="connsiteY1" fmla="*/ 702366 h 702457"/>
              <a:gd name="connsiteX2" fmla="*/ 9998765 w 9998765"/>
              <a:gd name="connsiteY2" fmla="*/ 695738 h 702457"/>
              <a:gd name="connsiteX0" fmla="*/ 0 w 9998765"/>
              <a:gd name="connsiteY0" fmla="*/ 0 h 702457"/>
              <a:gd name="connsiteX1" fmla="*/ 3962401 w 9998765"/>
              <a:gd name="connsiteY1" fmla="*/ 702366 h 702457"/>
              <a:gd name="connsiteX2" fmla="*/ 9998765 w 9998765"/>
              <a:gd name="connsiteY2" fmla="*/ 695738 h 702457"/>
              <a:gd name="connsiteX0" fmla="*/ 0 w 9998765"/>
              <a:gd name="connsiteY0" fmla="*/ 0 h 702455"/>
              <a:gd name="connsiteX1" fmla="*/ 3962401 w 9998765"/>
              <a:gd name="connsiteY1" fmla="*/ 702366 h 702455"/>
              <a:gd name="connsiteX2" fmla="*/ 9998765 w 9998765"/>
              <a:gd name="connsiteY2" fmla="*/ 695738 h 702455"/>
              <a:gd name="connsiteX0" fmla="*/ 0 w 9998765"/>
              <a:gd name="connsiteY0" fmla="*/ 0 h 712393"/>
              <a:gd name="connsiteX1" fmla="*/ 6347793 w 9998765"/>
              <a:gd name="connsiteY1" fmla="*/ 712305 h 712393"/>
              <a:gd name="connsiteX2" fmla="*/ 9998765 w 9998765"/>
              <a:gd name="connsiteY2" fmla="*/ 695738 h 712393"/>
              <a:gd name="connsiteX0" fmla="*/ 0 w 10197548"/>
              <a:gd name="connsiteY0" fmla="*/ 0 h 1412071"/>
              <a:gd name="connsiteX1" fmla="*/ 6546576 w 10197548"/>
              <a:gd name="connsiteY1" fmla="*/ 1318592 h 1412071"/>
              <a:gd name="connsiteX2" fmla="*/ 10197548 w 10197548"/>
              <a:gd name="connsiteY2" fmla="*/ 1302025 h 1412071"/>
              <a:gd name="connsiteX0" fmla="*/ 0 w 10197548"/>
              <a:gd name="connsiteY0" fmla="*/ 3 h 1412074"/>
              <a:gd name="connsiteX1" fmla="*/ 6546576 w 10197548"/>
              <a:gd name="connsiteY1" fmla="*/ 1318595 h 1412074"/>
              <a:gd name="connsiteX2" fmla="*/ 10197548 w 10197548"/>
              <a:gd name="connsiteY2" fmla="*/ 1302028 h 1412074"/>
              <a:gd name="connsiteX0" fmla="*/ 0 w 10197548"/>
              <a:gd name="connsiteY0" fmla="*/ 3 h 1318595"/>
              <a:gd name="connsiteX1" fmla="*/ 6546576 w 10197548"/>
              <a:gd name="connsiteY1" fmla="*/ 1318595 h 1318595"/>
              <a:gd name="connsiteX2" fmla="*/ 10197548 w 10197548"/>
              <a:gd name="connsiteY2" fmla="*/ 1302028 h 1318595"/>
              <a:gd name="connsiteX0" fmla="*/ 0 w 10197548"/>
              <a:gd name="connsiteY0" fmla="*/ 0 h 1318592"/>
              <a:gd name="connsiteX1" fmla="*/ 6546576 w 10197548"/>
              <a:gd name="connsiteY1" fmla="*/ 1318592 h 1318592"/>
              <a:gd name="connsiteX2" fmla="*/ 10197548 w 10197548"/>
              <a:gd name="connsiteY2" fmla="*/ 1302025 h 1318592"/>
              <a:gd name="connsiteX0" fmla="*/ 0 w 10197548"/>
              <a:gd name="connsiteY0" fmla="*/ 0 h 1318592"/>
              <a:gd name="connsiteX1" fmla="*/ 8226289 w 10197548"/>
              <a:gd name="connsiteY1" fmla="*/ 1318592 h 1318592"/>
              <a:gd name="connsiteX2" fmla="*/ 10197548 w 10197548"/>
              <a:gd name="connsiteY2" fmla="*/ 1302025 h 1318592"/>
              <a:gd name="connsiteX0" fmla="*/ 0 w 10197548"/>
              <a:gd name="connsiteY0" fmla="*/ 83 h 1318675"/>
              <a:gd name="connsiteX1" fmla="*/ 8226289 w 10197548"/>
              <a:gd name="connsiteY1" fmla="*/ 1318675 h 1318675"/>
              <a:gd name="connsiteX2" fmla="*/ 10197548 w 10197548"/>
              <a:gd name="connsiteY2" fmla="*/ 1302108 h 1318675"/>
              <a:gd name="connsiteX0" fmla="*/ 0 w 10224844"/>
              <a:gd name="connsiteY0" fmla="*/ 96 h 1154915"/>
              <a:gd name="connsiteX1" fmla="*/ 8253585 w 10224844"/>
              <a:gd name="connsiteY1" fmla="*/ 1154915 h 1154915"/>
              <a:gd name="connsiteX2" fmla="*/ 10224844 w 10224844"/>
              <a:gd name="connsiteY2" fmla="*/ 1138348 h 1154915"/>
            </a:gdLst>
            <a:ahLst/>
            <a:cxnLst>
              <a:cxn ang="0">
                <a:pos x="connsiteX0" y="connsiteY0"/>
              </a:cxn>
              <a:cxn ang="0">
                <a:pos x="connsiteX1" y="connsiteY1"/>
              </a:cxn>
              <a:cxn ang="0">
                <a:pos x="connsiteX2" y="connsiteY2"/>
              </a:cxn>
            </a:cxnLst>
            <a:rect l="l" t="t" r="r" b="b"/>
            <a:pathLst>
              <a:path w="10224844" h="1154915">
                <a:moveTo>
                  <a:pt x="0" y="96"/>
                </a:moveTo>
                <a:cubicBezTo>
                  <a:pt x="7004879" y="-12052"/>
                  <a:pt x="5927829" y="1136693"/>
                  <a:pt x="8253585" y="1154915"/>
                </a:cubicBezTo>
                <a:lnTo>
                  <a:pt x="10224844" y="1138348"/>
                </a:lnTo>
              </a:path>
            </a:pathLst>
          </a:custGeom>
          <a:noFill/>
          <a:ln w="12700" cap="rnd">
            <a:solidFill>
              <a:schemeClr val="tx1">
                <a:lumMod val="50000"/>
                <a:lumOff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84427" tIns="42213" rIns="84427" bIns="42213" rtlCol="0" anchor="ctr"/>
          <a:lstStyle/>
          <a:p>
            <a:pPr algn="ctr"/>
            <a:endParaRPr lang="ja-JP" altLang="en-US">
              <a:solidFill>
                <a:prstClr val="white"/>
              </a:solidFill>
            </a:endParaRPr>
          </a:p>
        </p:txBody>
      </p:sp>
      <p:pic>
        <p:nvPicPr>
          <p:cNvPr id="99" name="Picture 25" descr="D:\ishiguroA\Desktop\tozan002.png"/>
          <p:cNvPicPr>
            <a:picLocks noChangeAspect="1" noChangeArrowheads="1"/>
          </p:cNvPicPr>
          <p:nvPr/>
        </p:nvPicPr>
        <p:blipFill>
          <a:blip r:embed="rId27" cstate="email">
            <a:extLst>
              <a:ext uri="{28A0092B-C50C-407E-A947-70E740481C1C}">
                <a14:useLocalDpi xmlns:a14="http://schemas.microsoft.com/office/drawing/2010/main"/>
              </a:ext>
            </a:extLst>
          </a:blip>
          <a:srcRect/>
          <a:stretch>
            <a:fillRect/>
          </a:stretch>
        </p:blipFill>
        <p:spPr bwMode="auto">
          <a:xfrm>
            <a:off x="8151477" y="2262143"/>
            <a:ext cx="398902" cy="275739"/>
          </a:xfrm>
          <a:prstGeom prst="rect">
            <a:avLst/>
          </a:prstGeom>
          <a:noFill/>
          <a:extLst>
            <a:ext uri="{909E8E84-426E-40DD-AFC4-6F175D3DCCD1}">
              <a14:hiddenFill xmlns:a14="http://schemas.microsoft.com/office/drawing/2010/main">
                <a:solidFill>
                  <a:srgbClr val="FFFFFF"/>
                </a:solidFill>
              </a14:hiddenFill>
            </a:ext>
          </a:extLst>
        </p:spPr>
      </p:pic>
      <p:sp>
        <p:nvSpPr>
          <p:cNvPr id="100" name="正方形/長方形 99"/>
          <p:cNvSpPr/>
          <p:nvPr/>
        </p:nvSpPr>
        <p:spPr>
          <a:xfrm>
            <a:off x="8443224" y="2490340"/>
            <a:ext cx="664837" cy="1662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3239" tIns="33239" rIns="33239" bIns="33239" rtlCol="0" anchor="ctr"/>
          <a:lstStyle/>
          <a:p>
            <a:pPr algn="ctr">
              <a:lnSpc>
                <a:spcPts val="1016"/>
              </a:lnSpc>
            </a:pP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D</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市</a:t>
            </a:r>
            <a:endPar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016"/>
              </a:lnSpc>
            </a:pP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船着場</a:t>
            </a:r>
          </a:p>
        </p:txBody>
      </p:sp>
      <p:pic>
        <p:nvPicPr>
          <p:cNvPr id="101" name="Picture 2" descr="ジョギングのイラスト"/>
          <p:cNvPicPr>
            <a:picLocks noChangeAspect="1" noChangeArrowheads="1"/>
          </p:cNvPicPr>
          <p:nvPr/>
        </p:nvPicPr>
        <p:blipFill>
          <a:blip r:embed="rId28" cstate="email">
            <a:extLst>
              <a:ext uri="{28A0092B-C50C-407E-A947-70E740481C1C}">
                <a14:useLocalDpi xmlns:a14="http://schemas.microsoft.com/office/drawing/2010/main"/>
              </a:ext>
            </a:extLst>
          </a:blip>
          <a:srcRect/>
          <a:stretch>
            <a:fillRect/>
          </a:stretch>
        </p:blipFill>
        <p:spPr bwMode="auto">
          <a:xfrm>
            <a:off x="7143412" y="3836037"/>
            <a:ext cx="246223" cy="365662"/>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3"/>
          <p:cNvPicPr>
            <a:picLocks noChangeAspect="1" noChangeArrowheads="1"/>
          </p:cNvPicPr>
          <p:nvPr/>
        </p:nvPicPr>
        <p:blipFill>
          <a:blip r:embed="rId29" cstate="email">
            <a:extLst>
              <a:ext uri="{28A0092B-C50C-407E-A947-70E740481C1C}">
                <a14:useLocalDpi xmlns:a14="http://schemas.microsoft.com/office/drawing/2010/main"/>
              </a:ext>
            </a:extLst>
          </a:blip>
          <a:srcRect/>
          <a:stretch>
            <a:fillRect/>
          </a:stretch>
        </p:blipFill>
        <p:spPr bwMode="auto">
          <a:xfrm>
            <a:off x="5105233" y="5174650"/>
            <a:ext cx="289144" cy="332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 name="Picture 4" descr="D:\ishiguroA\Desktop\illust3378.png"/>
          <p:cNvPicPr>
            <a:picLocks noChangeAspect="1" noChangeArrowheads="1"/>
          </p:cNvPicPr>
          <p:nvPr/>
        </p:nvPicPr>
        <p:blipFill>
          <a:blip r:embed="rId30" cstate="email">
            <a:extLst>
              <a:ext uri="{28A0092B-C50C-407E-A947-70E740481C1C}">
                <a14:useLocalDpi xmlns:a14="http://schemas.microsoft.com/office/drawing/2010/main"/>
              </a:ext>
            </a:extLst>
          </a:blip>
          <a:srcRect/>
          <a:stretch>
            <a:fillRect/>
          </a:stretch>
        </p:blipFill>
        <p:spPr bwMode="auto">
          <a:xfrm>
            <a:off x="3464178" y="2442005"/>
            <a:ext cx="398902" cy="431931"/>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5" descr="D:\ishiguroA\Desktop\illust65.png"/>
          <p:cNvPicPr>
            <a:picLocks noChangeAspect="1" noChangeArrowheads="1"/>
          </p:cNvPicPr>
          <p:nvPr/>
        </p:nvPicPr>
        <p:blipFill>
          <a:blip r:embed="rId31" cstate="email">
            <a:extLst>
              <a:ext uri="{28A0092B-C50C-407E-A947-70E740481C1C}">
                <a14:useLocalDpi xmlns:a14="http://schemas.microsoft.com/office/drawing/2010/main"/>
              </a:ext>
            </a:extLst>
          </a:blip>
          <a:srcRect/>
          <a:stretch>
            <a:fillRect/>
          </a:stretch>
        </p:blipFill>
        <p:spPr bwMode="auto">
          <a:xfrm>
            <a:off x="3716970" y="3660026"/>
            <a:ext cx="265935" cy="371307"/>
          </a:xfrm>
          <a:prstGeom prst="rect">
            <a:avLst/>
          </a:prstGeom>
          <a:noFill/>
          <a:extLst>
            <a:ext uri="{909E8E84-426E-40DD-AFC4-6F175D3DCCD1}">
              <a14:hiddenFill xmlns:a14="http://schemas.microsoft.com/office/drawing/2010/main">
                <a:solidFill>
                  <a:srgbClr val="FFFFFF"/>
                </a:solidFill>
              </a14:hiddenFill>
            </a:ext>
          </a:extLst>
        </p:spPr>
      </p:pic>
      <p:cxnSp>
        <p:nvCxnSpPr>
          <p:cNvPr id="105" name="直線コネクタ 104"/>
          <p:cNvCxnSpPr/>
          <p:nvPr/>
        </p:nvCxnSpPr>
        <p:spPr>
          <a:xfrm>
            <a:off x="6735804" y="6313967"/>
            <a:ext cx="619254" cy="122"/>
          </a:xfrm>
          <a:prstGeom prst="line">
            <a:avLst/>
          </a:prstGeom>
          <a:ln w="12700">
            <a:solidFill>
              <a:schemeClr val="tx1"/>
            </a:solidFill>
            <a:prstDash val="lgDashDot"/>
          </a:ln>
        </p:spPr>
        <p:style>
          <a:lnRef idx="1">
            <a:schemeClr val="accent1"/>
          </a:lnRef>
          <a:fillRef idx="0">
            <a:schemeClr val="accent1"/>
          </a:fillRef>
          <a:effectRef idx="0">
            <a:schemeClr val="accent1"/>
          </a:effectRef>
          <a:fontRef idx="minor">
            <a:schemeClr val="tx1"/>
          </a:fontRef>
        </p:style>
      </p:cxnSp>
      <p:sp>
        <p:nvSpPr>
          <p:cNvPr id="106" name="正方形/長方形 105"/>
          <p:cNvSpPr/>
          <p:nvPr/>
        </p:nvSpPr>
        <p:spPr>
          <a:xfrm>
            <a:off x="7421547" y="6228708"/>
            <a:ext cx="927123" cy="170518"/>
          </a:xfrm>
          <a:prstGeom prst="rect">
            <a:avLst/>
          </a:prstGeom>
        </p:spPr>
        <p:txBody>
          <a:bodyPr wrap="none" lIns="33239" tIns="0" rIns="33239" bIns="0">
            <a:spAutoFit/>
          </a:bodyPr>
          <a:lstStyle/>
          <a:p>
            <a:pPr algn="ct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行政界イメージ</a:t>
            </a:r>
          </a:p>
        </p:txBody>
      </p:sp>
      <p:pic>
        <p:nvPicPr>
          <p:cNvPr id="107" name="Picture 2" descr="ジョギングのイラスト"/>
          <p:cNvPicPr>
            <a:picLocks noChangeAspect="1" noChangeArrowheads="1"/>
          </p:cNvPicPr>
          <p:nvPr/>
        </p:nvPicPr>
        <p:blipFill>
          <a:blip r:embed="rId28" cstate="email">
            <a:extLst>
              <a:ext uri="{28A0092B-C50C-407E-A947-70E740481C1C}">
                <a14:useLocalDpi xmlns:a14="http://schemas.microsoft.com/office/drawing/2010/main"/>
              </a:ext>
            </a:extLst>
          </a:blip>
          <a:srcRect/>
          <a:stretch>
            <a:fillRect/>
          </a:stretch>
        </p:blipFill>
        <p:spPr bwMode="auto">
          <a:xfrm>
            <a:off x="1701642" y="3233253"/>
            <a:ext cx="223840" cy="332420"/>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4" descr="D:\ishiguroA\Desktop\illust3378.png"/>
          <p:cNvPicPr>
            <a:picLocks noChangeAspect="1" noChangeArrowheads="1"/>
          </p:cNvPicPr>
          <p:nvPr/>
        </p:nvPicPr>
        <p:blipFill>
          <a:blip r:embed="rId30" cstate="email">
            <a:extLst>
              <a:ext uri="{28A0092B-C50C-407E-A947-70E740481C1C}">
                <a14:useLocalDpi xmlns:a14="http://schemas.microsoft.com/office/drawing/2010/main"/>
              </a:ext>
            </a:extLst>
          </a:blip>
          <a:srcRect/>
          <a:stretch>
            <a:fillRect/>
          </a:stretch>
        </p:blipFill>
        <p:spPr bwMode="auto">
          <a:xfrm>
            <a:off x="6524667" y="4261607"/>
            <a:ext cx="398902" cy="431931"/>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2" descr="ジョギングのイラスト"/>
          <p:cNvPicPr>
            <a:picLocks noChangeAspect="1" noChangeArrowheads="1"/>
          </p:cNvPicPr>
          <p:nvPr/>
        </p:nvPicPr>
        <p:blipFill>
          <a:blip r:embed="rId28" cstate="email">
            <a:extLst>
              <a:ext uri="{28A0092B-C50C-407E-A947-70E740481C1C}">
                <a14:useLocalDpi xmlns:a14="http://schemas.microsoft.com/office/drawing/2010/main"/>
              </a:ext>
            </a:extLst>
          </a:blip>
          <a:srcRect/>
          <a:stretch>
            <a:fillRect/>
          </a:stretch>
        </p:blipFill>
        <p:spPr bwMode="auto">
          <a:xfrm>
            <a:off x="6315434" y="3246401"/>
            <a:ext cx="223840" cy="332420"/>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2" descr="D:\ishiguroA\Desktop\fune_12.bmp"/>
          <p:cNvPicPr>
            <a:picLocks noChangeAspect="1" noChangeArrowheads="1"/>
          </p:cNvPicPr>
          <p:nvPr/>
        </p:nvPicPr>
        <p:blipFill>
          <a:blip r:embed="rId3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190699" y="3899743"/>
            <a:ext cx="398902" cy="195877"/>
          </a:xfrm>
          <a:prstGeom prst="rect">
            <a:avLst/>
          </a:prstGeom>
          <a:noFill/>
          <a:extLst>
            <a:ext uri="{909E8E84-426E-40DD-AFC4-6F175D3DCCD1}">
              <a14:hiddenFill xmlns:a14="http://schemas.microsoft.com/office/drawing/2010/main">
                <a:solidFill>
                  <a:srgbClr val="FFFFFF"/>
                </a:solidFill>
              </a14:hiddenFill>
            </a:ext>
          </a:extLst>
        </p:spPr>
      </p:pic>
      <p:sp>
        <p:nvSpPr>
          <p:cNvPr id="109"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18</a:t>
            </a:fld>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2" name="テキスト ボックス 111"/>
          <p:cNvSpPr txBox="1"/>
          <p:nvPr/>
        </p:nvSpPr>
        <p:spPr>
          <a:xfrm>
            <a:off x="0" y="27203"/>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淀川沿川の地域魅力を活かしたまちづくりの推進①</a:t>
            </a:r>
          </a:p>
        </p:txBody>
      </p:sp>
      <p:sp>
        <p:nvSpPr>
          <p:cNvPr id="114" name="正方形/長方形 113"/>
          <p:cNvSpPr/>
          <p:nvPr/>
        </p:nvSpPr>
        <p:spPr>
          <a:xfrm>
            <a:off x="0" y="387243"/>
            <a:ext cx="9144000" cy="405102"/>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82550" indent="90488" defTabSz="793425">
              <a:lnSpc>
                <a:spcPct val="120000"/>
              </a:lnSpc>
              <a:spcBef>
                <a:spcPts val="300"/>
              </a:spcBef>
              <a:defRPr/>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船着場を核とし、沿川市町の地域資源を有効活用</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したにぎわいづくりに向けた取組みを推進</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8475564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角丸四角形 39"/>
          <p:cNvSpPr/>
          <p:nvPr/>
        </p:nvSpPr>
        <p:spPr>
          <a:xfrm>
            <a:off x="215360" y="6100302"/>
            <a:ext cx="8461096" cy="673475"/>
          </a:xfrm>
          <a:prstGeom prst="roundRect">
            <a:avLst>
              <a:gd name="adj" fmla="val 12959"/>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ct val="130000"/>
              </a:lnSpc>
            </a:pP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30000"/>
              </a:lnSpc>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「淀川沿川の広域連携型まちづくり戦略」</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Ｈ</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年度末に策定予定</a:t>
            </a:r>
          </a:p>
        </p:txBody>
      </p:sp>
      <p:sp>
        <p:nvSpPr>
          <p:cNvPr id="41" name="テキスト ボックス 40"/>
          <p:cNvSpPr txBox="1"/>
          <p:nvPr/>
        </p:nvSpPr>
        <p:spPr>
          <a:xfrm>
            <a:off x="317030" y="5933891"/>
            <a:ext cx="1446230" cy="400110"/>
          </a:xfrm>
          <a:prstGeom prst="rect">
            <a:avLst/>
          </a:prstGeom>
          <a:solidFill>
            <a:schemeClr val="tx2">
              <a:lumMod val="40000"/>
              <a:lumOff val="60000"/>
            </a:schemeClr>
          </a:solidFill>
        </p:spPr>
        <p:txBody>
          <a:bodyPr wrap="none" rtlCol="0" anchor="ctr" anchorCtr="0">
            <a:spAutoFit/>
          </a:bodyPr>
          <a:lstStyle/>
          <a:p>
            <a:r>
              <a:rPr lang="ja-JP" altLang="en-US" sz="2000" b="1" dirty="0" smtClean="0">
                <a:latin typeface="Meiryo UI" panose="020B0604030504040204" pitchFamily="50" charset="-128"/>
                <a:ea typeface="Meiryo UI" panose="020B0604030504040204" pitchFamily="50" charset="-128"/>
              </a:rPr>
              <a:t>今後の予定</a:t>
            </a:r>
            <a:endParaRPr lang="ja-JP" altLang="en-US" sz="2000" b="1" dirty="0">
              <a:latin typeface="Meiryo UI" panose="020B0604030504040204" pitchFamily="50" charset="-128"/>
              <a:ea typeface="Meiryo UI" panose="020B0604030504040204" pitchFamily="50" charset="-128"/>
            </a:endParaRPr>
          </a:p>
        </p:txBody>
      </p:sp>
      <p:sp>
        <p:nvSpPr>
          <p:cNvPr id="22" name="角丸四角形 21"/>
          <p:cNvSpPr/>
          <p:nvPr/>
        </p:nvSpPr>
        <p:spPr>
          <a:xfrm>
            <a:off x="105278" y="3835308"/>
            <a:ext cx="9003226" cy="2041964"/>
          </a:xfrm>
          <a:prstGeom prst="roundRect">
            <a:avLst>
              <a:gd name="adj" fmla="val 72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30000"/>
              </a:lnSpc>
            </a:pP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正方形/長方形 23"/>
          <p:cNvSpPr/>
          <p:nvPr/>
        </p:nvSpPr>
        <p:spPr bwMode="white">
          <a:xfrm>
            <a:off x="179512" y="4094282"/>
            <a:ext cx="8784975" cy="169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30000"/>
              </a:lnSpc>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沿川まちづくり団体等が自由に意見交換を</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行う場として設置</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(H29.8)</a:t>
            </a: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30000"/>
              </a:lnSpc>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構成員</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ct val="130000"/>
              </a:lnSpc>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沿</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川まちづくり団体、舟運・鉄道事業者、旅企画会社　等</a:t>
            </a:r>
          </a:p>
          <a:p>
            <a:pPr>
              <a:lnSpc>
                <a:spcPct val="130000"/>
              </a:lnSpc>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（オブザーバー）国</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、大阪府、京都府、沿川市町、水都大阪コンソーシアム　等</a:t>
            </a:r>
          </a:p>
          <a:p>
            <a:pPr>
              <a:lnSpc>
                <a:spcPct val="130000"/>
              </a:lnSpc>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開催</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Ｈ</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29.8</a:t>
            </a:r>
            <a:r>
              <a:rPr lang="ja-JP" altLang="en-US" sz="16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Ｈ</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29.11</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30000"/>
              </a:lnSpc>
            </a:pPr>
            <a:endParaRPr kumimoji="1" lang="ja-JP" altLang="en-US" sz="2000" dirty="0">
              <a:solidFill>
                <a:schemeClr val="tx1"/>
              </a:solidFill>
            </a:endParaRPr>
          </a:p>
        </p:txBody>
      </p:sp>
      <p:sp>
        <p:nvSpPr>
          <p:cNvPr id="20" name="角丸四角形 19"/>
          <p:cNvSpPr/>
          <p:nvPr/>
        </p:nvSpPr>
        <p:spPr>
          <a:xfrm>
            <a:off x="68203" y="738963"/>
            <a:ext cx="9003226" cy="2808743"/>
          </a:xfrm>
          <a:prstGeom prst="roundRect">
            <a:avLst>
              <a:gd name="adj" fmla="val 72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30000"/>
              </a:lnSpc>
            </a:pP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bwMode="white">
          <a:xfrm>
            <a:off x="4569816" y="1021267"/>
            <a:ext cx="4394672" cy="2403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淀川舟運と京</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街道</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東海道</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活用した社会実験の</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実施</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(H29.2,3)</a:t>
            </a: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kumimoji="1" lang="ja-JP" altLang="en-US" sz="2000" dirty="0">
              <a:solidFill>
                <a:schemeClr val="tx1"/>
              </a:solidFill>
            </a:endParaRPr>
          </a:p>
        </p:txBody>
      </p:sp>
      <p:sp>
        <p:nvSpPr>
          <p:cNvPr id="2" name="正方形/長方形 1"/>
          <p:cNvSpPr/>
          <p:nvPr/>
        </p:nvSpPr>
        <p:spPr bwMode="white">
          <a:xfrm>
            <a:off x="179513" y="1021267"/>
            <a:ext cx="4248472" cy="2403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「北大阪まちづくりフォーラム」の</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開催</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(H29.1) </a:t>
            </a: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kumimoji="1" lang="ja-JP" altLang="en-US" sz="2000" dirty="0">
              <a:solidFill>
                <a:schemeClr val="tx1"/>
              </a:solidFill>
            </a:endParaRPr>
          </a:p>
        </p:txBody>
      </p:sp>
      <p:sp>
        <p:nvSpPr>
          <p:cNvPr id="37" name="テキスト ボックス 36"/>
          <p:cNvSpPr txBox="1"/>
          <p:nvPr/>
        </p:nvSpPr>
        <p:spPr>
          <a:xfrm>
            <a:off x="317030" y="3629635"/>
            <a:ext cx="4012637" cy="400110"/>
          </a:xfrm>
          <a:prstGeom prst="rect">
            <a:avLst/>
          </a:prstGeom>
          <a:solidFill>
            <a:schemeClr val="tx2">
              <a:lumMod val="40000"/>
              <a:lumOff val="60000"/>
            </a:schemeClr>
          </a:solidFill>
        </p:spPr>
        <p:txBody>
          <a:bodyPr wrap="none" rtlCol="0" anchor="ctr" anchorCtr="0">
            <a:spAutoFit/>
          </a:bodyPr>
          <a:lstStyle/>
          <a:p>
            <a:r>
              <a:rPr lang="ja-JP" altLang="en-US" sz="2000" b="1" dirty="0" smtClean="0">
                <a:latin typeface="Meiryo UI" panose="020B0604030504040204" pitchFamily="50" charset="-128"/>
                <a:ea typeface="Meiryo UI" panose="020B0604030504040204" pitchFamily="50" charset="-128"/>
              </a:rPr>
              <a:t>「淀</a:t>
            </a:r>
            <a:r>
              <a:rPr lang="ja-JP" altLang="en-US" sz="2000" b="1" dirty="0">
                <a:latin typeface="Meiryo UI" panose="020B0604030504040204" pitchFamily="50" charset="-128"/>
                <a:ea typeface="Meiryo UI" panose="020B0604030504040204" pitchFamily="50" charset="-128"/>
              </a:rPr>
              <a:t>川沿川まちづくり</a:t>
            </a:r>
            <a:r>
              <a:rPr lang="ja-JP" altLang="en-US" sz="2000" b="1" dirty="0" smtClean="0">
                <a:latin typeface="Meiryo UI" panose="020B0604030504040204" pitchFamily="50" charset="-128"/>
                <a:ea typeface="Meiryo UI" panose="020B0604030504040204" pitchFamily="50" charset="-128"/>
              </a:rPr>
              <a:t>プラットフォーム」</a:t>
            </a:r>
            <a:endParaRPr lang="ja-JP" altLang="en-US" sz="2000" b="1" dirty="0">
              <a:latin typeface="Meiryo UI" panose="020B0604030504040204" pitchFamily="50" charset="-128"/>
              <a:ea typeface="Meiryo UI" panose="020B0604030504040204" pitchFamily="50" charset="-128"/>
            </a:endParaRPr>
          </a:p>
        </p:txBody>
      </p:sp>
      <p:sp>
        <p:nvSpPr>
          <p:cNvPr id="21" name="テキスト ボックス 20"/>
          <p:cNvSpPr txBox="1"/>
          <p:nvPr/>
        </p:nvSpPr>
        <p:spPr>
          <a:xfrm>
            <a:off x="317030" y="533291"/>
            <a:ext cx="1959191" cy="400110"/>
          </a:xfrm>
          <a:prstGeom prst="rect">
            <a:avLst/>
          </a:prstGeom>
          <a:solidFill>
            <a:schemeClr val="tx2">
              <a:lumMod val="40000"/>
              <a:lumOff val="60000"/>
            </a:schemeClr>
          </a:solidFill>
        </p:spPr>
        <p:txBody>
          <a:bodyPr wrap="none" rtlCol="0" anchor="ctr" anchorCtr="0">
            <a:spAutoFit/>
          </a:bodyPr>
          <a:lstStyle/>
          <a:p>
            <a:r>
              <a:rPr lang="ja-JP" altLang="en-US" sz="2000" b="1" dirty="0" smtClean="0">
                <a:latin typeface="Meiryo UI" panose="020B0604030504040204" pitchFamily="50" charset="-128"/>
                <a:ea typeface="Meiryo UI" panose="020B0604030504040204" pitchFamily="50" charset="-128"/>
              </a:rPr>
              <a:t>連携</a:t>
            </a:r>
            <a:r>
              <a:rPr lang="ja-JP" altLang="en-US" sz="2000" b="1" dirty="0">
                <a:latin typeface="Meiryo UI" panose="020B0604030504040204" pitchFamily="50" charset="-128"/>
                <a:ea typeface="Meiryo UI" panose="020B0604030504040204" pitchFamily="50" charset="-128"/>
              </a:rPr>
              <a:t>気運の醸成</a:t>
            </a:r>
          </a:p>
        </p:txBody>
      </p:sp>
      <p:sp>
        <p:nvSpPr>
          <p:cNvPr id="109"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19</a:t>
            </a:fld>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5" name="Picture 9" descr="\\G0000sv0ns501\d11450$\doc\■事業企画G\07）エリアマネジメント\01）エリアマネジメントの推進\H28社会実験議員報告\01）淀川舟運\IMG_937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1219" y="1669750"/>
            <a:ext cx="2099556" cy="15120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2" descr="\\G0000sv0ns501\d11450$\doc\■事業企画G\07）エリアマネジメント\01）エリアマネジメントの推進\H28社会実験議員報告\01）淀川舟運\IMG_942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26498" y="1669750"/>
            <a:ext cx="2099556" cy="1512000"/>
          </a:xfrm>
          <a:prstGeom prst="rect">
            <a:avLst/>
          </a:prstGeom>
          <a:noFill/>
          <a:extLst>
            <a:ext uri="{909E8E84-426E-40DD-AFC4-6F175D3DCCD1}">
              <a14:hiddenFill xmlns:a14="http://schemas.microsoft.com/office/drawing/2010/main">
                <a:solidFill>
                  <a:srgbClr val="FFFFFF"/>
                </a:solidFill>
              </a14:hiddenFill>
            </a:ext>
          </a:extLst>
        </p:spPr>
      </p:pic>
      <p:sp>
        <p:nvSpPr>
          <p:cNvPr id="28" name="正方形/長方形 27"/>
          <p:cNvSpPr/>
          <p:nvPr/>
        </p:nvSpPr>
        <p:spPr bwMode="black">
          <a:xfrm>
            <a:off x="2455507" y="3181943"/>
            <a:ext cx="1980000" cy="2160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latin typeface="Meiryo UI" panose="020B0604030504040204" pitchFamily="50" charset="-128"/>
                <a:ea typeface="Meiryo UI" panose="020B0604030504040204" pitchFamily="50" charset="-128"/>
                <a:cs typeface="Meiryo UI" panose="020B0604030504040204" pitchFamily="50" charset="-128"/>
              </a:rPr>
              <a:t>パネルディスカッション</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9" name="Picture 14" descr="\\G0000sv0ns501\d11450$\doc\■事業企画G\07）エリアマネジメント\01）エリアマネジメントの推進\H28社会実験議員報告\01）淀川舟運\DSCF842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30159" y="1656498"/>
            <a:ext cx="1868358" cy="1512000"/>
          </a:xfrm>
          <a:prstGeom prst="rect">
            <a:avLst/>
          </a:prstGeom>
          <a:noFill/>
          <a:extLst>
            <a:ext uri="{909E8E84-426E-40DD-AFC4-6F175D3DCCD1}">
              <a14:hiddenFill xmlns:a14="http://schemas.microsoft.com/office/drawing/2010/main">
                <a:solidFill>
                  <a:srgbClr val="FFFFFF"/>
                </a:solidFill>
              </a14:hiddenFill>
            </a:ext>
          </a:extLst>
        </p:spPr>
      </p:pic>
      <p:sp>
        <p:nvSpPr>
          <p:cNvPr id="30" name="正方形/長方形 29"/>
          <p:cNvSpPr/>
          <p:nvPr/>
        </p:nvSpPr>
        <p:spPr bwMode="black">
          <a:xfrm>
            <a:off x="4730159" y="3168691"/>
            <a:ext cx="1980000" cy="2160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枚方宿（鍵屋資料館）</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1" name="Picture 16" descr="\\G0000sv0ns501\d11450$\doc\■事業企画G\07）エリアマネジメント\01）エリアマネジメントの推進\H28社会実験議員報告\01）淀川舟運\IMG_0497.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581" r="1196"/>
          <a:stretch/>
        </p:blipFill>
        <p:spPr bwMode="auto">
          <a:xfrm>
            <a:off x="6717754" y="1656498"/>
            <a:ext cx="1957241" cy="1512000"/>
          </a:xfrm>
          <a:prstGeom prst="rect">
            <a:avLst/>
          </a:prstGeom>
          <a:noFill/>
          <a:extLst>
            <a:ext uri="{909E8E84-426E-40DD-AFC4-6F175D3DCCD1}">
              <a14:hiddenFill xmlns:a14="http://schemas.microsoft.com/office/drawing/2010/main">
                <a:solidFill>
                  <a:srgbClr val="FFFFFF"/>
                </a:solidFill>
              </a14:hiddenFill>
            </a:ext>
          </a:extLst>
        </p:spPr>
      </p:pic>
      <p:sp>
        <p:nvSpPr>
          <p:cNvPr id="32" name="正方形/長方形 31"/>
          <p:cNvSpPr/>
          <p:nvPr/>
        </p:nvSpPr>
        <p:spPr bwMode="black">
          <a:xfrm>
            <a:off x="6699782" y="3168691"/>
            <a:ext cx="1980000" cy="2160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守口宿（高札場）</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3" name="図 32"/>
          <p:cNvPicPr>
            <a:picLocks noChangeAspect="1"/>
          </p:cNvPicPr>
          <p:nvPr/>
        </p:nvPicPr>
        <p:blipFill rotWithShape="1">
          <a:blip r:embed="rId7" cstate="print">
            <a:extLst>
              <a:ext uri="{28A0092B-C50C-407E-A947-70E740481C1C}">
                <a14:useLocalDpi xmlns:a14="http://schemas.microsoft.com/office/drawing/2010/main" val="0"/>
              </a:ext>
            </a:extLst>
          </a:blip>
          <a:srcRect t="19288" b="12577"/>
          <a:stretch/>
        </p:blipFill>
        <p:spPr>
          <a:xfrm>
            <a:off x="6479218" y="4344344"/>
            <a:ext cx="2412000" cy="1326255"/>
          </a:xfrm>
          <a:prstGeom prst="rect">
            <a:avLst/>
          </a:prstGeom>
        </p:spPr>
      </p:pic>
      <p:sp>
        <p:nvSpPr>
          <p:cNvPr id="19" name="テキスト ボックス 18"/>
          <p:cNvSpPr txBox="1"/>
          <p:nvPr/>
        </p:nvSpPr>
        <p:spPr>
          <a:xfrm>
            <a:off x="0" y="44624"/>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淀川沿川の地域魅力を活かしたまちづくりの推進②</a:t>
            </a:r>
          </a:p>
        </p:txBody>
      </p:sp>
      <p:sp>
        <p:nvSpPr>
          <p:cNvPr id="26" name="正方形/長方形 25"/>
          <p:cNvSpPr/>
          <p:nvPr/>
        </p:nvSpPr>
        <p:spPr bwMode="black">
          <a:xfrm>
            <a:off x="246252" y="3181943"/>
            <a:ext cx="1980000" cy="2160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三十石</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舟船唄</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8002077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fld>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タイトル 1"/>
          <p:cNvSpPr txBox="1">
            <a:spLocks/>
          </p:cNvSpPr>
          <p:nvPr/>
        </p:nvSpPr>
        <p:spPr>
          <a:xfrm>
            <a:off x="0" y="8656"/>
            <a:ext cx="9144000" cy="324000"/>
          </a:xfrm>
          <a:prstGeom prst="rect">
            <a:avLst/>
          </a:prstGeom>
          <a:ln>
            <a:noFill/>
            <a:prstDash val="dash"/>
          </a:ln>
        </p:spPr>
        <p:txBody>
          <a:bodyPr vert="horz" lIns="36000" tIns="45720" rIns="36000" bIns="45720" rtlCol="0" anchor="t"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177800" indent="-177800">
              <a:spcBef>
                <a:spcPts val="300"/>
              </a:spcBef>
            </a:pP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目　次　</a:t>
            </a:r>
            <a:endParaRPr lang="en-US" altLang="ja-JP" sz="2400" dirty="0" smtClean="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8" name="表 7"/>
          <p:cNvGraphicFramePr>
            <a:graphicFrameLocks noGrp="1"/>
          </p:cNvGraphicFramePr>
          <p:nvPr>
            <p:extLst>
              <p:ext uri="{D42A27DB-BD31-4B8C-83A1-F6EECF244321}">
                <p14:modId xmlns:p14="http://schemas.microsoft.com/office/powerpoint/2010/main" val="3031855322"/>
              </p:ext>
            </p:extLst>
          </p:nvPr>
        </p:nvGraphicFramePr>
        <p:xfrm>
          <a:off x="323528" y="477264"/>
          <a:ext cx="8568953" cy="6092272"/>
        </p:xfrm>
        <a:graphic>
          <a:graphicData uri="http://schemas.openxmlformats.org/drawingml/2006/table">
            <a:tbl>
              <a:tblPr firstRow="1">
                <a:tableStyleId>{22838BEF-8BB2-4498-84A7-C5851F593DF1}</a:tableStyleId>
              </a:tblPr>
              <a:tblGrid>
                <a:gridCol w="443222">
                  <a:extLst>
                    <a:ext uri="{9D8B030D-6E8A-4147-A177-3AD203B41FA5}">
                      <a16:colId xmlns:a16="http://schemas.microsoft.com/office/drawing/2014/main" xmlns="" val="20000"/>
                    </a:ext>
                  </a:extLst>
                </a:gridCol>
                <a:gridCol w="7261634">
                  <a:extLst>
                    <a:ext uri="{9D8B030D-6E8A-4147-A177-3AD203B41FA5}">
                      <a16:colId xmlns:a16="http://schemas.microsoft.com/office/drawing/2014/main" xmlns="" val="20001"/>
                    </a:ext>
                  </a:extLst>
                </a:gridCol>
                <a:gridCol w="864097">
                  <a:extLst>
                    <a:ext uri="{9D8B030D-6E8A-4147-A177-3AD203B41FA5}">
                      <a16:colId xmlns:a16="http://schemas.microsoft.com/office/drawing/2014/main" xmlns="" val="20002"/>
                    </a:ext>
                  </a:extLst>
                </a:gridCol>
              </a:tblGrid>
              <a:tr h="380767">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「住まうビジョン・大阪」の概要</a:t>
                      </a: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hMerge="1">
                  <a:txBody>
                    <a:bodyPr/>
                    <a:lstStyle/>
                    <a:p>
                      <a:endParaRPr kumimoji="1" lang="ja-JP"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600" b="0" dirty="0" smtClean="0">
                          <a:latin typeface="Meiryo UI" panose="020B0604030504040204" pitchFamily="50" charset="-128"/>
                          <a:ea typeface="Meiryo UI" panose="020B0604030504040204" pitchFamily="50" charset="-128"/>
                          <a:cs typeface="Meiryo UI" panose="020B0604030504040204" pitchFamily="50" charset="-128"/>
                        </a:rPr>
                        <a:t>P  3</a:t>
                      </a:r>
                      <a:endParaRPr lang="ja-JP" altLang="en-US" sz="1600" b="0" dirty="0" smtClean="0">
                        <a:latin typeface="Meiryo UI" panose="020B0604030504040204" pitchFamily="50" charset="-128"/>
                        <a:ea typeface="Meiryo UI"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extLst>
                  <a:ext uri="{0D108BD9-81ED-4DB2-BD59-A6C34878D82A}">
                    <a16:rowId xmlns:a16="http://schemas.microsoft.com/office/drawing/2014/main" xmlns="" val="10000"/>
                  </a:ext>
                </a:extLst>
              </a:tr>
              <a:tr h="380767">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「施策の柱」に基づく施策の進捗状況</a:t>
                      </a: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hMerge="1">
                  <a:txBody>
                    <a:bodyPr/>
                    <a:lstStyle/>
                    <a:p>
                      <a:endParaRPr kumimoji="1" lang="ja-JP"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600" b="0" dirty="0" smtClean="0">
                          <a:latin typeface="Meiryo UI" panose="020B0604030504040204" pitchFamily="50" charset="-128"/>
                          <a:ea typeface="Meiryo UI" panose="020B0604030504040204" pitchFamily="50" charset="-128"/>
                          <a:cs typeface="Meiryo UI" panose="020B0604030504040204" pitchFamily="50" charset="-128"/>
                        </a:rPr>
                        <a:t>P</a:t>
                      </a:r>
                      <a:r>
                        <a:rPr lang="en-US" altLang="ja-JP" sz="1600" b="0" baseline="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b="0" dirty="0" smtClean="0">
                          <a:latin typeface="Meiryo UI" panose="020B0604030504040204" pitchFamily="50" charset="-128"/>
                          <a:ea typeface="Meiryo UI" panose="020B0604030504040204" pitchFamily="50" charset="-128"/>
                          <a:cs typeface="Meiryo UI" panose="020B0604030504040204" pitchFamily="50" charset="-128"/>
                        </a:rPr>
                        <a:t>7</a:t>
                      </a:r>
                      <a:endParaRPr lang="ja-JP" altLang="en-US" sz="1600" b="0" dirty="0" smtClean="0">
                        <a:latin typeface="Meiryo UI" panose="020B0604030504040204" pitchFamily="50" charset="-128"/>
                        <a:ea typeface="Meiryo UI"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extLst>
                  <a:ext uri="{0D108BD9-81ED-4DB2-BD59-A6C34878D82A}">
                    <a16:rowId xmlns:a16="http://schemas.microsoft.com/office/drawing/2014/main" xmlns="" val="10001"/>
                  </a:ext>
                </a:extLst>
              </a:tr>
              <a:tr h="380767">
                <a:tc rowSpan="5">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ja-JP" altLang="en-US" sz="1600" b="0" dirty="0" smtClean="0">
                        <a:latin typeface="Meiryo UI" panose="020B0604030504040204" pitchFamily="50" charset="-128"/>
                        <a:ea typeface="Meiryo UI"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600" b="0" dirty="0" smtClean="0">
                          <a:latin typeface="Meiryo UI" panose="020B0604030504040204" pitchFamily="50" charset="-128"/>
                          <a:ea typeface="Meiryo UI" panose="020B0604030504040204" pitchFamily="50" charset="-128"/>
                          <a:cs typeface="Meiryo UI" panose="020B0604030504040204" pitchFamily="50" charset="-128"/>
                        </a:rPr>
                        <a:t>１．国内外から多様な人々を惹きつける住まいと都市</a:t>
                      </a: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l">
                        <a:lnSpc>
                          <a:spcPct val="100000"/>
                        </a:lnSpc>
                      </a:pPr>
                      <a:r>
                        <a:rPr kumimoji="1" lang="en-US" altLang="ja-JP" sz="1600" b="0" dirty="0" smtClean="0">
                          <a:latin typeface="Meiryo UI" panose="020B0604030504040204" pitchFamily="50" charset="-128"/>
                          <a:ea typeface="Meiryo UI" panose="020B0604030504040204" pitchFamily="50" charset="-128"/>
                          <a:cs typeface="Meiryo UI" panose="020B0604030504040204" pitchFamily="50" charset="-128"/>
                        </a:rPr>
                        <a:t>P</a:t>
                      </a:r>
                      <a:r>
                        <a:rPr kumimoji="1" lang="en-US" altLang="ja-JP" sz="1600" b="0" baseline="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600" b="0" dirty="0" smtClean="0">
                          <a:latin typeface="Meiryo UI" panose="020B0604030504040204" pitchFamily="50" charset="-128"/>
                          <a:ea typeface="Meiryo UI" panose="020B0604030504040204" pitchFamily="50" charset="-128"/>
                          <a:cs typeface="Meiryo UI" panose="020B0604030504040204" pitchFamily="50" charset="-128"/>
                        </a:rPr>
                        <a:t>8</a:t>
                      </a:r>
                      <a:endParaRPr kumimoji="1" lang="ja-JP" altLang="en-US" sz="1600" b="0" dirty="0">
                        <a:latin typeface="Meiryo UI" panose="020B0604030504040204" pitchFamily="50" charset="-128"/>
                        <a:ea typeface="Meiryo UI"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xmlns="" val="10002"/>
                  </a:ext>
                </a:extLst>
              </a:tr>
              <a:tr h="380767">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ja-JP" altLang="en-US" sz="1600" b="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txBody>
                  <a:tcPr marL="99692"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600" b="0" dirty="0" smtClean="0">
                          <a:latin typeface="Meiryo UI" panose="020B0604030504040204" pitchFamily="50" charset="-128"/>
                          <a:ea typeface="Meiryo UI" panose="020B0604030504040204" pitchFamily="50" charset="-128"/>
                          <a:cs typeface="Meiryo UI" panose="020B0604030504040204" pitchFamily="50" charset="-128"/>
                        </a:rPr>
                        <a:t>２．活き活きとくらすことができる住まいと都市</a:t>
                      </a: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a:lnSpc>
                          <a:spcPct val="100000"/>
                        </a:lnSpc>
                      </a:pPr>
                      <a:r>
                        <a:rPr kumimoji="1" lang="en-US" altLang="ja-JP" sz="1600" b="0" dirty="0" smtClean="0">
                          <a:latin typeface="Meiryo UI" panose="020B0604030504040204" pitchFamily="50" charset="-128"/>
                          <a:ea typeface="Meiryo UI" panose="020B0604030504040204" pitchFamily="50" charset="-128"/>
                          <a:cs typeface="Meiryo UI" panose="020B0604030504040204" pitchFamily="50" charset="-128"/>
                        </a:rPr>
                        <a:t>P</a:t>
                      </a:r>
                      <a:r>
                        <a:rPr kumimoji="1" lang="en-US" altLang="ja-JP" sz="1600" b="0" baseline="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600" b="0" dirty="0" smtClean="0">
                          <a:latin typeface="Meiryo UI" panose="020B0604030504040204" pitchFamily="50" charset="-128"/>
                          <a:ea typeface="Meiryo UI" panose="020B0604030504040204" pitchFamily="50" charset="-128"/>
                          <a:cs typeface="Meiryo UI" panose="020B0604030504040204" pitchFamily="50" charset="-128"/>
                        </a:rPr>
                        <a:t>9</a:t>
                      </a:r>
                      <a:endParaRPr kumimoji="1" lang="ja-JP" altLang="en-US" sz="1600" b="0" dirty="0">
                        <a:latin typeface="Meiryo UI" panose="020B0604030504040204" pitchFamily="50" charset="-128"/>
                        <a:ea typeface="Meiryo UI"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3"/>
                  </a:ext>
                </a:extLst>
              </a:tr>
              <a:tr h="380767">
                <a:tc vMerge="1">
                  <a:txBody>
                    <a:bodyPr/>
                    <a:lstStyle/>
                    <a:p>
                      <a:endParaRPr kumimoji="1" lang="ja-JP"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600" b="0" dirty="0" smtClean="0">
                          <a:latin typeface="Meiryo UI" panose="020B0604030504040204" pitchFamily="50" charset="-128"/>
                          <a:ea typeface="Meiryo UI" panose="020B0604030504040204" pitchFamily="50" charset="-128"/>
                          <a:cs typeface="Meiryo UI" panose="020B0604030504040204" pitchFamily="50" charset="-128"/>
                        </a:rPr>
                        <a:t>３．環境にやさしく快適にくらすことができる住まいと都市</a:t>
                      </a: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indent="0" algn="l" defTabSz="914290" rtl="0" eaLnBrk="1" fontAlgn="auto" latinLnBrk="0" hangingPunct="1">
                        <a:lnSpc>
                          <a:spcPct val="100000"/>
                        </a:lnSpc>
                        <a:spcBef>
                          <a:spcPts val="0"/>
                        </a:spcBef>
                        <a:spcAft>
                          <a:spcPts val="0"/>
                        </a:spcAft>
                        <a:buClrTx/>
                        <a:buSzTx/>
                        <a:buFontTx/>
                        <a:buNone/>
                        <a:tabLst/>
                        <a:defRPr/>
                      </a:pPr>
                      <a:r>
                        <a:rPr kumimoji="1" lang="en-US" altLang="ja-JP" sz="1600" b="0" dirty="0" smtClean="0">
                          <a:latin typeface="Meiryo UI" panose="020B0604030504040204" pitchFamily="50" charset="-128"/>
                          <a:ea typeface="Meiryo UI" panose="020B0604030504040204" pitchFamily="50" charset="-128"/>
                          <a:cs typeface="Meiryo UI" panose="020B0604030504040204" pitchFamily="50" charset="-128"/>
                        </a:rPr>
                        <a:t>P</a:t>
                      </a:r>
                      <a:r>
                        <a:rPr kumimoji="1" lang="en-US" altLang="ja-JP" sz="1600" b="0" baseline="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600" b="0" dirty="0" smtClean="0">
                          <a:latin typeface="Meiryo UI" panose="020B0604030504040204" pitchFamily="50" charset="-128"/>
                          <a:ea typeface="Meiryo UI" panose="020B0604030504040204" pitchFamily="50" charset="-128"/>
                          <a:cs typeface="Meiryo UI" panose="020B0604030504040204" pitchFamily="50" charset="-128"/>
                        </a:rPr>
                        <a:t>10</a:t>
                      </a:r>
                      <a:endParaRPr kumimoji="1" lang="ja-JP" altLang="en-US" sz="1600" b="0" dirty="0" smtClean="0">
                        <a:latin typeface="Meiryo UI" panose="020B0604030504040204" pitchFamily="50" charset="-128"/>
                        <a:ea typeface="Meiryo UI"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xmlns="" val="10004"/>
                  </a:ext>
                </a:extLst>
              </a:tr>
              <a:tr h="380767">
                <a:tc vMerge="1">
                  <a:txBody>
                    <a:bodyPr/>
                    <a:lstStyle/>
                    <a:p>
                      <a:endParaRPr kumimoji="1" lang="ja-JP"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600" b="0" dirty="0" smtClean="0">
                          <a:latin typeface="Meiryo UI" panose="020B0604030504040204" pitchFamily="50" charset="-128"/>
                          <a:ea typeface="Meiryo UI" panose="020B0604030504040204" pitchFamily="50" charset="-128"/>
                          <a:cs typeface="Meiryo UI" panose="020B0604030504040204" pitchFamily="50" charset="-128"/>
                        </a:rPr>
                        <a:t>４．安全を支える住まいと都市</a:t>
                      </a: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290" rtl="0" eaLnBrk="1" fontAlgn="auto" latinLnBrk="0" hangingPunct="1">
                        <a:lnSpc>
                          <a:spcPct val="100000"/>
                        </a:lnSpc>
                        <a:spcBef>
                          <a:spcPts val="0"/>
                        </a:spcBef>
                        <a:spcAft>
                          <a:spcPts val="0"/>
                        </a:spcAft>
                        <a:buClrTx/>
                        <a:buSzTx/>
                        <a:buFontTx/>
                        <a:buNone/>
                        <a:tabLst/>
                        <a:defRPr/>
                      </a:pPr>
                      <a:r>
                        <a:rPr kumimoji="1" lang="en-US" altLang="ja-JP" sz="1600" b="0" dirty="0" smtClean="0">
                          <a:latin typeface="Meiryo UI" panose="020B0604030504040204" pitchFamily="50" charset="-128"/>
                          <a:ea typeface="Meiryo UI" panose="020B0604030504040204" pitchFamily="50" charset="-128"/>
                          <a:cs typeface="Meiryo UI" panose="020B0604030504040204" pitchFamily="50" charset="-128"/>
                        </a:rPr>
                        <a:t>P</a:t>
                      </a:r>
                      <a:r>
                        <a:rPr kumimoji="1" lang="en-US" altLang="ja-JP" sz="1600" b="0" baseline="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600" b="0" dirty="0" smtClean="0">
                          <a:latin typeface="Meiryo UI" panose="020B0604030504040204" pitchFamily="50" charset="-128"/>
                          <a:ea typeface="Meiryo UI" panose="020B0604030504040204" pitchFamily="50" charset="-128"/>
                          <a:cs typeface="Meiryo UI" panose="020B0604030504040204" pitchFamily="50" charset="-128"/>
                        </a:rPr>
                        <a:t>11</a:t>
                      </a:r>
                      <a:endParaRPr kumimoji="1" lang="ja-JP" altLang="en-US" sz="1600" b="0" dirty="0" smtClean="0">
                        <a:latin typeface="Meiryo UI" panose="020B0604030504040204" pitchFamily="50" charset="-128"/>
                        <a:ea typeface="Meiryo UI"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5"/>
                  </a:ext>
                </a:extLst>
              </a:tr>
              <a:tr h="380767">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ja-JP" altLang="en-US" sz="1600" b="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txBody>
                  <a:tcPr marL="99692"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600" b="0" dirty="0" smtClean="0">
                          <a:latin typeface="Meiryo UI" panose="020B0604030504040204" pitchFamily="50" charset="-128"/>
                          <a:ea typeface="Meiryo UI" panose="020B0604030504040204" pitchFamily="50" charset="-128"/>
                          <a:cs typeface="Meiryo UI" panose="020B0604030504040204" pitchFamily="50" charset="-128"/>
                        </a:rPr>
                        <a:t>５．安心してくらすことができる住まいと都市</a:t>
                      </a: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l">
                        <a:lnSpc>
                          <a:spcPct val="100000"/>
                        </a:lnSpc>
                      </a:pPr>
                      <a:r>
                        <a:rPr kumimoji="1" lang="en-US" altLang="ja-JP" sz="1600" b="0" dirty="0" smtClean="0">
                          <a:latin typeface="Meiryo UI" panose="020B0604030504040204" pitchFamily="50" charset="-128"/>
                          <a:ea typeface="Meiryo UI" panose="020B0604030504040204" pitchFamily="50" charset="-128"/>
                          <a:cs typeface="Meiryo UI" panose="020B0604030504040204" pitchFamily="50" charset="-128"/>
                        </a:rPr>
                        <a:t>P</a:t>
                      </a:r>
                      <a:r>
                        <a:rPr kumimoji="1" lang="en-US" altLang="ja-JP" sz="1600" b="0" baseline="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600" b="0" dirty="0" smtClean="0">
                          <a:latin typeface="Meiryo UI" panose="020B0604030504040204" pitchFamily="50" charset="-128"/>
                          <a:ea typeface="Meiryo UI" panose="020B0604030504040204" pitchFamily="50" charset="-128"/>
                          <a:cs typeface="Meiryo UI" panose="020B0604030504040204" pitchFamily="50" charset="-128"/>
                        </a:rPr>
                        <a:t>12</a:t>
                      </a:r>
                      <a:endParaRPr kumimoji="1" lang="ja-JP" altLang="en-US" sz="1600" b="0" dirty="0">
                        <a:latin typeface="Meiryo UI" panose="020B0604030504040204" pitchFamily="50" charset="-128"/>
                        <a:ea typeface="Meiryo UI"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xmlns="" val="10006"/>
                  </a:ext>
                </a:extLst>
              </a:tr>
              <a:tr h="380767">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「重点的に取り組む施策」の進捗状況</a:t>
                      </a: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ja-JP" altLang="en-US" sz="1600" b="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txBody>
                  <a:tcPr marL="99692"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a:txBody>
                    <a:bodyPr/>
                    <a:lstStyle/>
                    <a:p>
                      <a:pPr algn="l">
                        <a:lnSpc>
                          <a:spcPct val="100000"/>
                        </a:lnSpc>
                      </a:pPr>
                      <a:r>
                        <a:rPr kumimoji="1" lang="en-US" altLang="ja-JP" sz="1600" b="0" dirty="0" smtClean="0">
                          <a:latin typeface="Meiryo UI" panose="020B0604030504040204" pitchFamily="50" charset="-128"/>
                          <a:ea typeface="Meiryo UI" panose="020B0604030504040204" pitchFamily="50" charset="-128"/>
                          <a:cs typeface="Meiryo UI" panose="020B0604030504040204" pitchFamily="50" charset="-128"/>
                        </a:rPr>
                        <a:t>P</a:t>
                      </a:r>
                      <a:r>
                        <a:rPr kumimoji="1" lang="en-US" altLang="ja-JP" sz="1600" b="0" baseline="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600" b="0" dirty="0" smtClean="0">
                          <a:latin typeface="Meiryo UI" panose="020B0604030504040204" pitchFamily="50" charset="-128"/>
                          <a:ea typeface="Meiryo UI" panose="020B0604030504040204" pitchFamily="50" charset="-128"/>
                          <a:cs typeface="Meiryo UI" panose="020B0604030504040204" pitchFamily="50" charset="-128"/>
                        </a:rPr>
                        <a:t>13</a:t>
                      </a:r>
                      <a:endParaRPr kumimoji="1" lang="ja-JP" altLang="en-US" sz="1600" b="0" dirty="0">
                        <a:latin typeface="Meiryo UI" panose="020B0604030504040204" pitchFamily="50" charset="-128"/>
                        <a:ea typeface="Meiryo UI"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extLst>
                  <a:ext uri="{0D108BD9-81ED-4DB2-BD59-A6C34878D82A}">
                    <a16:rowId xmlns:a16="http://schemas.microsoft.com/office/drawing/2014/main" xmlns="" val="10007"/>
                  </a:ext>
                </a:extLst>
              </a:tr>
              <a:tr h="380767">
                <a:tc rowSpan="8">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ja-JP" altLang="en-US" sz="1600" b="0" dirty="0" smtClean="0">
                        <a:latin typeface="Meiryo UI" panose="020B0604030504040204" pitchFamily="50" charset="-128"/>
                        <a:ea typeface="Meiryo UI"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600" b="0" dirty="0" smtClean="0">
                          <a:latin typeface="Meiryo UI" panose="020B0604030504040204" pitchFamily="50" charset="-128"/>
                          <a:ea typeface="Meiryo UI" panose="020B0604030504040204" pitchFamily="50" charset="-128"/>
                          <a:cs typeface="Meiryo UI" panose="020B0604030504040204" pitchFamily="50" charset="-128"/>
                        </a:rPr>
                        <a:t>１．大阪らしいストック・ポテンシャルを活かした魅力ある都市空間の形成</a:t>
                      </a: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l">
                        <a:lnSpc>
                          <a:spcPct val="100000"/>
                        </a:lnSpc>
                      </a:pPr>
                      <a:r>
                        <a:rPr kumimoji="1" lang="en-US" altLang="ja-JP" sz="1600" b="0" dirty="0" smtClean="0">
                          <a:latin typeface="Meiryo UI" panose="020B0604030504040204" pitchFamily="50" charset="-128"/>
                          <a:ea typeface="Meiryo UI" panose="020B0604030504040204" pitchFamily="50" charset="-128"/>
                          <a:cs typeface="Meiryo UI" panose="020B0604030504040204" pitchFamily="50" charset="-128"/>
                        </a:rPr>
                        <a:t>P</a:t>
                      </a:r>
                      <a:r>
                        <a:rPr kumimoji="1" lang="en-US" altLang="ja-JP" sz="1600" b="0" baseline="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600" b="0" dirty="0" smtClean="0">
                          <a:latin typeface="Meiryo UI" panose="020B0604030504040204" pitchFamily="50" charset="-128"/>
                          <a:ea typeface="Meiryo UI" panose="020B0604030504040204" pitchFamily="50" charset="-128"/>
                          <a:cs typeface="Meiryo UI" panose="020B0604030504040204" pitchFamily="50" charset="-128"/>
                        </a:rPr>
                        <a:t>15</a:t>
                      </a:r>
                      <a:endParaRPr kumimoji="1" lang="ja-JP" altLang="en-US" sz="1600" b="0" dirty="0">
                        <a:latin typeface="Meiryo UI" panose="020B0604030504040204" pitchFamily="50" charset="-128"/>
                        <a:ea typeface="Meiryo UI"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xmlns="" val="10008"/>
                  </a:ext>
                </a:extLst>
              </a:tr>
              <a:tr h="380767">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ja-JP" altLang="en-US" sz="1600" b="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txBody>
                  <a:tcPr marL="99692"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600" b="0" dirty="0" smtClean="0">
                          <a:latin typeface="Meiryo UI" panose="020B0604030504040204" pitchFamily="50" charset="-128"/>
                          <a:ea typeface="Meiryo UI" panose="020B0604030504040204" pitchFamily="50" charset="-128"/>
                          <a:cs typeface="Meiryo UI" panose="020B0604030504040204" pitchFamily="50" charset="-128"/>
                        </a:rPr>
                        <a:t>２．大阪に住まう魅力の情報発信による若年・子育て世代の移住や定住の促進</a:t>
                      </a: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a:lnSpc>
                          <a:spcPct val="100000"/>
                        </a:lnSpc>
                      </a:pPr>
                      <a:r>
                        <a:rPr kumimoji="1" lang="en-US" altLang="ja-JP" sz="1600" b="0" dirty="0" smtClean="0">
                          <a:latin typeface="Meiryo UI" panose="020B0604030504040204" pitchFamily="50" charset="-128"/>
                          <a:ea typeface="Meiryo UI" panose="020B0604030504040204" pitchFamily="50" charset="-128"/>
                          <a:cs typeface="Meiryo UI" panose="020B0604030504040204" pitchFamily="50" charset="-128"/>
                        </a:rPr>
                        <a:t>P</a:t>
                      </a:r>
                      <a:r>
                        <a:rPr kumimoji="1" lang="en-US" altLang="ja-JP" sz="1600" b="0" baseline="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600" b="0" dirty="0" smtClean="0">
                          <a:latin typeface="Meiryo UI" panose="020B0604030504040204" pitchFamily="50" charset="-128"/>
                          <a:ea typeface="Meiryo UI" panose="020B0604030504040204" pitchFamily="50" charset="-128"/>
                          <a:cs typeface="Meiryo UI" panose="020B0604030504040204" pitchFamily="50" charset="-128"/>
                        </a:rPr>
                        <a:t>20</a:t>
                      </a:r>
                      <a:endParaRPr kumimoji="1" lang="ja-JP" altLang="en-US" sz="1600" b="0" dirty="0">
                        <a:latin typeface="Meiryo UI" panose="020B0604030504040204" pitchFamily="50" charset="-128"/>
                        <a:ea typeface="Meiryo UI"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9"/>
                  </a:ext>
                </a:extLst>
              </a:tr>
              <a:tr h="380767">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txBody>
                  <a:tcPr marL="99692"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３．空家の多様な活用による居住魅力の向上</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l">
                        <a:lnSpc>
                          <a:spcPct val="100000"/>
                        </a:lnSpc>
                      </a:pPr>
                      <a:r>
                        <a:rPr kumimoji="1" lang="en-US" altLang="ja-JP" sz="1600" b="0" dirty="0" smtClean="0">
                          <a:latin typeface="Meiryo UI" panose="020B0604030504040204" pitchFamily="50" charset="-128"/>
                          <a:ea typeface="Meiryo UI" panose="020B0604030504040204" pitchFamily="50" charset="-128"/>
                          <a:cs typeface="Meiryo UI" panose="020B0604030504040204" pitchFamily="50" charset="-128"/>
                        </a:rPr>
                        <a:t>P</a:t>
                      </a:r>
                      <a:r>
                        <a:rPr kumimoji="1" lang="en-US" altLang="ja-JP" sz="1600" b="0" baseline="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600" b="0" dirty="0" smtClean="0">
                          <a:latin typeface="Meiryo UI" panose="020B0604030504040204" pitchFamily="50" charset="-128"/>
                          <a:ea typeface="Meiryo UI" panose="020B0604030504040204" pitchFamily="50" charset="-128"/>
                          <a:cs typeface="Meiryo UI" panose="020B0604030504040204" pitchFamily="50" charset="-128"/>
                        </a:rPr>
                        <a:t>22</a:t>
                      </a:r>
                      <a:endParaRPr kumimoji="1" lang="ja-JP" altLang="en-US" sz="1600" b="0" dirty="0">
                        <a:latin typeface="Meiryo UI" panose="020B0604030504040204" pitchFamily="50" charset="-128"/>
                        <a:ea typeface="Meiryo UI"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xmlns="" val="10010"/>
                  </a:ext>
                </a:extLst>
              </a:tr>
              <a:tr h="380767">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ja-JP" altLang="en-US" sz="1600" dirty="0" smtClean="0">
                        <a:latin typeface="HGSｺﾞｼｯｸM" panose="020B0600000000000000" pitchFamily="50" charset="-128"/>
                        <a:ea typeface="HGSｺﾞｼｯｸM" panose="020B0600000000000000" pitchFamily="50" charset="-128"/>
                      </a:endParaRPr>
                    </a:p>
                  </a:txBody>
                  <a:tcPr marL="99692"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４．公的賃貸住宅ストックを活用した子育てしやすいまちづくりの推進</a:t>
                      </a: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a:lnSpc>
                          <a:spcPct val="100000"/>
                        </a:lnSpc>
                      </a:pPr>
                      <a:r>
                        <a:rPr kumimoji="1" lang="en-US" altLang="ja-JP" sz="1600" b="0" dirty="0" smtClean="0">
                          <a:latin typeface="Meiryo UI" panose="020B0604030504040204" pitchFamily="50" charset="-128"/>
                          <a:ea typeface="Meiryo UI" panose="020B0604030504040204" pitchFamily="50" charset="-128"/>
                          <a:cs typeface="Meiryo UI" panose="020B0604030504040204" pitchFamily="50" charset="-128"/>
                        </a:rPr>
                        <a:t>P</a:t>
                      </a:r>
                      <a:r>
                        <a:rPr kumimoji="1" lang="en-US" altLang="ja-JP" sz="1600" b="0" baseline="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600" b="0" dirty="0" smtClean="0">
                          <a:latin typeface="Meiryo UI" panose="020B0604030504040204" pitchFamily="50" charset="-128"/>
                          <a:ea typeface="Meiryo UI" panose="020B0604030504040204" pitchFamily="50" charset="-128"/>
                          <a:cs typeface="Meiryo UI" panose="020B0604030504040204" pitchFamily="50" charset="-128"/>
                        </a:rPr>
                        <a:t>27</a:t>
                      </a:r>
                      <a:endParaRPr kumimoji="1" lang="ja-JP" altLang="en-US" sz="1600" b="0" dirty="0">
                        <a:latin typeface="Meiryo UI" panose="020B0604030504040204" pitchFamily="50" charset="-128"/>
                        <a:ea typeface="Meiryo UI"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11"/>
                  </a:ext>
                </a:extLst>
              </a:tr>
              <a:tr h="380767">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600" dirty="0" smtClean="0">
                        <a:latin typeface="HGSｺﾞｼｯｸM" panose="020B0600000000000000" pitchFamily="50" charset="-128"/>
                        <a:ea typeface="HGSｺﾞｼｯｸM" panose="020B0600000000000000" pitchFamily="50" charset="-128"/>
                      </a:endParaRPr>
                    </a:p>
                  </a:txBody>
                  <a:tcPr marL="99692"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５．省エネ化の推進による大阪の住まいの魅力向上</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l">
                        <a:lnSpc>
                          <a:spcPct val="100000"/>
                        </a:lnSpc>
                      </a:pPr>
                      <a:r>
                        <a:rPr kumimoji="1" lang="en-US" altLang="ja-JP" sz="1600" b="0" dirty="0" smtClean="0">
                          <a:latin typeface="Meiryo UI" panose="020B0604030504040204" pitchFamily="50" charset="-128"/>
                          <a:ea typeface="Meiryo UI" panose="020B0604030504040204" pitchFamily="50" charset="-128"/>
                          <a:cs typeface="Meiryo UI" panose="020B0604030504040204" pitchFamily="50" charset="-128"/>
                        </a:rPr>
                        <a:t>P</a:t>
                      </a:r>
                      <a:r>
                        <a:rPr kumimoji="1" lang="en-US" altLang="ja-JP" sz="1600" b="0" baseline="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600" b="0" dirty="0" smtClean="0">
                          <a:latin typeface="Meiryo UI" panose="020B0604030504040204" pitchFamily="50" charset="-128"/>
                          <a:ea typeface="Meiryo UI" panose="020B0604030504040204" pitchFamily="50" charset="-128"/>
                          <a:cs typeface="Meiryo UI" panose="020B0604030504040204" pitchFamily="50" charset="-128"/>
                        </a:rPr>
                        <a:t>33</a:t>
                      </a:r>
                      <a:endParaRPr kumimoji="1" lang="ja-JP" altLang="en-US" sz="1600" b="0" dirty="0">
                        <a:latin typeface="Meiryo UI" panose="020B0604030504040204" pitchFamily="50" charset="-128"/>
                        <a:ea typeface="Meiryo UI"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xmlns="" val="10012"/>
                  </a:ext>
                </a:extLst>
              </a:tr>
              <a:tr h="380767">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600" b="0" dirty="0" smtClean="0">
                        <a:solidFill>
                          <a:srgbClr val="000000"/>
                        </a:solidFill>
                        <a:latin typeface="HGSｺﾞｼｯｸM" panose="020B0600000000000000" pitchFamily="50" charset="-128"/>
                        <a:ea typeface="HGSｺﾞｼｯｸM" panose="020B0600000000000000" pitchFamily="50" charset="-128"/>
                      </a:endParaRPr>
                    </a:p>
                  </a:txBody>
                  <a:tcPr marL="99692"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600" b="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６．密集市街地における魅力あるまちづくりの推進</a:t>
                      </a:r>
                      <a:endParaRPr lang="en-US" altLang="ja-JP" sz="1600" b="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a:lnSpc>
                          <a:spcPct val="100000"/>
                        </a:lnSpc>
                      </a:pPr>
                      <a:r>
                        <a:rPr kumimoji="1" lang="en-US" altLang="ja-JP" sz="1600" b="0" dirty="0" smtClean="0">
                          <a:latin typeface="Meiryo UI" panose="020B0604030504040204" pitchFamily="50" charset="-128"/>
                          <a:ea typeface="Meiryo UI" panose="020B0604030504040204" pitchFamily="50" charset="-128"/>
                          <a:cs typeface="Meiryo UI" panose="020B0604030504040204" pitchFamily="50" charset="-128"/>
                        </a:rPr>
                        <a:t>P</a:t>
                      </a:r>
                      <a:r>
                        <a:rPr kumimoji="1" lang="en-US" altLang="ja-JP" sz="1600" b="0" baseline="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600" b="0" dirty="0" smtClean="0">
                          <a:latin typeface="Meiryo UI" panose="020B0604030504040204" pitchFamily="50" charset="-128"/>
                          <a:ea typeface="Meiryo UI" panose="020B0604030504040204" pitchFamily="50" charset="-128"/>
                          <a:cs typeface="Meiryo UI" panose="020B0604030504040204" pitchFamily="50" charset="-128"/>
                        </a:rPr>
                        <a:t>36</a:t>
                      </a:r>
                      <a:endParaRPr kumimoji="1" lang="ja-JP" altLang="en-US" sz="1600" b="0" dirty="0">
                        <a:latin typeface="Meiryo UI" panose="020B0604030504040204" pitchFamily="50" charset="-128"/>
                        <a:ea typeface="Meiryo UI"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13"/>
                  </a:ext>
                </a:extLst>
              </a:tr>
              <a:tr h="380767">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600" b="0" dirty="0" smtClean="0">
                        <a:solidFill>
                          <a:srgbClr val="000000"/>
                        </a:solidFill>
                        <a:latin typeface="HGSｺﾞｼｯｸM" panose="020B0600000000000000" pitchFamily="50" charset="-128"/>
                        <a:ea typeface="HGSｺﾞｼｯｸM" panose="020B0600000000000000" pitchFamily="50" charset="-128"/>
                      </a:endParaRPr>
                    </a:p>
                  </a:txBody>
                  <a:tcPr marL="99692"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600" b="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７．地域特性に応じた総合的な施策展開による耐震化の促進</a:t>
                      </a:r>
                      <a:endParaRPr lang="en-US" altLang="ja-JP" sz="1600" b="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l">
                        <a:lnSpc>
                          <a:spcPct val="100000"/>
                        </a:lnSpc>
                      </a:pPr>
                      <a:r>
                        <a:rPr kumimoji="1" lang="en-US" altLang="ja-JP" sz="1600" b="0" dirty="0" smtClean="0">
                          <a:latin typeface="Meiryo UI" panose="020B0604030504040204" pitchFamily="50" charset="-128"/>
                          <a:ea typeface="Meiryo UI" panose="020B0604030504040204" pitchFamily="50" charset="-128"/>
                          <a:cs typeface="Meiryo UI" panose="020B0604030504040204" pitchFamily="50" charset="-128"/>
                        </a:rPr>
                        <a:t>P</a:t>
                      </a:r>
                      <a:r>
                        <a:rPr kumimoji="1" lang="en-US" altLang="ja-JP" sz="1600" b="0" baseline="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600" b="0" dirty="0" smtClean="0">
                          <a:latin typeface="Meiryo UI" panose="020B0604030504040204" pitchFamily="50" charset="-128"/>
                          <a:ea typeface="Meiryo UI" panose="020B0604030504040204" pitchFamily="50" charset="-128"/>
                          <a:cs typeface="Meiryo UI" panose="020B0604030504040204" pitchFamily="50" charset="-128"/>
                        </a:rPr>
                        <a:t>40</a:t>
                      </a:r>
                      <a:endParaRPr kumimoji="1" lang="ja-JP" altLang="en-US" sz="1600" b="0" dirty="0">
                        <a:latin typeface="Meiryo UI" panose="020B0604030504040204" pitchFamily="50" charset="-128"/>
                        <a:ea typeface="Meiryo UI"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xmlns="" val="10014"/>
                  </a:ext>
                </a:extLst>
              </a:tr>
              <a:tr h="380767">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600" b="0" dirty="0" smtClean="0">
                        <a:solidFill>
                          <a:srgbClr val="000000"/>
                        </a:solidFill>
                        <a:latin typeface="HGSｺﾞｼｯｸM" panose="020B0600000000000000" pitchFamily="50" charset="-128"/>
                        <a:ea typeface="HGSｺﾞｼｯｸM" panose="020B0600000000000000" pitchFamily="50" charset="-128"/>
                      </a:endParaRPr>
                    </a:p>
                  </a:txBody>
                  <a:tcPr marL="99692"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600" b="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８．あんしん住まいの充実による居住魅力の向上</a:t>
                      </a:r>
                      <a:endParaRPr lang="en-US" altLang="ja-JP" sz="1600" b="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290" rtl="0" eaLnBrk="1" fontAlgn="auto" latinLnBrk="0" hangingPunct="1">
                        <a:lnSpc>
                          <a:spcPct val="100000"/>
                        </a:lnSpc>
                        <a:spcBef>
                          <a:spcPts val="0"/>
                        </a:spcBef>
                        <a:spcAft>
                          <a:spcPts val="0"/>
                        </a:spcAft>
                        <a:buClrTx/>
                        <a:buSzTx/>
                        <a:buFontTx/>
                        <a:buNone/>
                        <a:tabLst/>
                        <a:defRPr/>
                      </a:pPr>
                      <a:r>
                        <a:rPr kumimoji="1" lang="en-US" altLang="ja-JP" sz="1600" b="0" dirty="0" smtClean="0">
                          <a:latin typeface="Meiryo UI" panose="020B0604030504040204" pitchFamily="50" charset="-128"/>
                          <a:ea typeface="Meiryo UI" panose="020B0604030504040204" pitchFamily="50" charset="-128"/>
                          <a:cs typeface="Meiryo UI" panose="020B0604030504040204" pitchFamily="50" charset="-128"/>
                        </a:rPr>
                        <a:t>P</a:t>
                      </a:r>
                      <a:r>
                        <a:rPr kumimoji="1" lang="en-US" altLang="ja-JP" sz="1600" b="0" baseline="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600" b="0" dirty="0" smtClean="0">
                          <a:latin typeface="Meiryo UI" panose="020B0604030504040204" pitchFamily="50" charset="-128"/>
                          <a:ea typeface="Meiryo UI" panose="020B0604030504040204" pitchFamily="50" charset="-128"/>
                          <a:cs typeface="Meiryo UI" panose="020B0604030504040204" pitchFamily="50" charset="-128"/>
                        </a:rPr>
                        <a:t>43</a:t>
                      </a:r>
                      <a:endParaRPr kumimoji="1" lang="ja-JP" altLang="en-US" sz="1600" b="0" dirty="0" smtClean="0">
                        <a:latin typeface="Meiryo UI" panose="020B0604030504040204" pitchFamily="50" charset="-128"/>
                        <a:ea typeface="Meiryo UI"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15"/>
                  </a:ext>
                </a:extLst>
              </a:tr>
            </a:tbl>
          </a:graphicData>
        </a:graphic>
      </p:graphicFrame>
    </p:spTree>
    <p:extLst>
      <p:ext uri="{BB962C8B-B14F-4D97-AF65-F5344CB8AC3E}">
        <p14:creationId xmlns:p14="http://schemas.microsoft.com/office/powerpoint/2010/main" val="17447508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
          <p:cNvSpPr>
            <a:spLocks noChangeArrowheads="1"/>
          </p:cNvSpPr>
          <p:nvPr/>
        </p:nvSpPr>
        <p:spPr bwMode="auto">
          <a:xfrm>
            <a:off x="-248" y="1844824"/>
            <a:ext cx="9144000" cy="2952328"/>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t" anchorCtr="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endParaRPr lang="en-US" altLang="ja-JP" sz="24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ctr" eaLnBrk="1" hangingPunct="1"/>
            <a:r>
              <a:rPr lang="ja-JP" altLang="en-US" sz="2200" b="1"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t>２．大阪に住まう魅力の情報発信による若年・子育て世代の移住や定住の促進</a:t>
            </a:r>
          </a:p>
        </p:txBody>
      </p:sp>
      <p:sp>
        <p:nvSpPr>
          <p:cNvPr id="4"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fld>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bwMode="white">
          <a:xfrm>
            <a:off x="269652" y="2852936"/>
            <a:ext cx="8604200" cy="1628514"/>
          </a:xfrm>
          <a:prstGeom prst="rect">
            <a:avLst/>
          </a:prstGeom>
          <a:solidFill>
            <a:schemeClr val="bg1"/>
          </a:solid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algn="ctr" defTabSz="793425">
              <a:lnSpc>
                <a:spcPct val="130000"/>
              </a:lnSpc>
              <a:spcBef>
                <a:spcPts val="300"/>
              </a:spcBef>
              <a:defRPr/>
            </a:pPr>
            <a:r>
              <a:rPr lang="ja-JP" altLang="en-US" b="1" dirty="0" smtClean="0">
                <a:solidFill>
                  <a:srgbClr val="0070C0"/>
                </a:solidFill>
                <a:latin typeface="Meiryo UI" panose="020B0604030504040204" pitchFamily="50" charset="-128"/>
                <a:ea typeface="Meiryo UI" panose="020B0604030504040204" pitchFamily="50" charset="-128"/>
                <a:cs typeface="Meiryo UI" panose="020B0604030504040204" pitchFamily="50" charset="-128"/>
              </a:rPr>
              <a:t>取組内容</a:t>
            </a:r>
            <a:endParaRPr lang="en-US" altLang="ja-JP" b="1" dirty="0" smtClean="0">
              <a:solidFill>
                <a:srgbClr val="0070C0"/>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defTabSz="793425">
              <a:lnSpc>
                <a:spcPct val="130000"/>
              </a:lnSpc>
              <a:spcBef>
                <a:spcPts val="300"/>
              </a:spcBef>
              <a:defRPr/>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ならでは</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の多様</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なライフスタイルを</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、様々</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なメディアを通じて府内外に</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発信</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defTabSz="793425">
              <a:lnSpc>
                <a:spcPct val="130000"/>
              </a:lnSpc>
              <a:spcBef>
                <a:spcPts val="300"/>
              </a:spcBef>
              <a:defRPr/>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仕事</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や住まい、子育て支援サービスなどくらしに関する支援・情報等をパッケージで</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提供</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defTabSz="793425">
              <a:lnSpc>
                <a:spcPct val="130000"/>
              </a:lnSpc>
              <a:spcBef>
                <a:spcPts val="300"/>
              </a:spcBef>
              <a:defRPr/>
            </a:pP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Rectangle 2"/>
          <p:cNvSpPr>
            <a:spLocks noChangeArrowheads="1"/>
          </p:cNvSpPr>
          <p:nvPr/>
        </p:nvSpPr>
        <p:spPr bwMode="auto">
          <a:xfrm>
            <a:off x="107504" y="1621092"/>
            <a:ext cx="2736304" cy="447463"/>
          </a:xfrm>
          <a:prstGeom prst="roundRect">
            <a:avLst/>
          </a:prstGeom>
          <a:solidFill>
            <a:srgbClr val="4F81BD"/>
          </a:solidFill>
          <a:ln w="9525">
            <a:noFill/>
            <a:prstDash val="solid"/>
            <a:miter lim="800000"/>
            <a:headEnd/>
            <a:tailEnd/>
          </a:ln>
          <a:extLst/>
        </p:spPr>
        <p:txBody>
          <a:bodyPr vert="horz" wrap="square" lIns="0" tIns="0" rIns="0" bIns="0" anchor="ctr" anchorCtr="0">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ts val="0"/>
              </a:spcBef>
              <a:tabLst>
                <a:tab pos="1000125" algn="l"/>
              </a:tabLst>
            </a:pPr>
            <a:r>
              <a:rPr lang="ja-JP" altLang="en-US" sz="2000" b="1" dirty="0" smtClean="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rPr>
              <a:t>重点的</a:t>
            </a:r>
            <a:r>
              <a:rPr lang="ja-JP" altLang="en-US" sz="2000" b="1" dirty="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rPr>
              <a:t>に取り組む</a:t>
            </a:r>
            <a:r>
              <a:rPr lang="ja-JP" altLang="en-US" sz="2000" b="1" dirty="0" smtClean="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rPr>
              <a:t>施策</a:t>
            </a:r>
            <a:endParaRPr lang="ja-JP" altLang="en-US" sz="2000" b="1" dirty="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endParaRPr>
          </a:p>
        </p:txBody>
      </p:sp>
    </p:spTree>
    <p:extLst>
      <p:ext uri="{BB962C8B-B14F-4D97-AF65-F5344CB8AC3E}">
        <p14:creationId xmlns:p14="http://schemas.microsoft.com/office/powerpoint/2010/main" val="4865300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角丸四角形 12"/>
          <p:cNvSpPr/>
          <p:nvPr/>
        </p:nvSpPr>
        <p:spPr>
          <a:xfrm>
            <a:off x="140774" y="1237403"/>
            <a:ext cx="8895722" cy="5544000"/>
          </a:xfrm>
          <a:prstGeom prst="roundRect">
            <a:avLst>
              <a:gd name="adj" fmla="val 335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30000"/>
              </a:lnSpc>
            </a:pP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7"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66035" y="4541372"/>
            <a:ext cx="4187279" cy="21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テキスト ボックス 37"/>
          <p:cNvSpPr txBox="1"/>
          <p:nvPr/>
        </p:nvSpPr>
        <p:spPr>
          <a:xfrm>
            <a:off x="2836178" y="1476073"/>
            <a:ext cx="3752046" cy="612000"/>
          </a:xfrm>
          <a:prstGeom prst="rect">
            <a:avLst/>
          </a:prstGeom>
          <a:noFill/>
        </p:spPr>
        <p:txBody>
          <a:bodyPr wrap="square" rtlCol="0">
            <a:spAutoFit/>
          </a:bodyPr>
          <a:lstStyle/>
          <a:p>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OSAKA</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LIFE</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Walker</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　大阪の</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暮らしの魅力を再発見！</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テキスト ボックス 38"/>
          <p:cNvSpPr txBox="1"/>
          <p:nvPr/>
        </p:nvSpPr>
        <p:spPr>
          <a:xfrm>
            <a:off x="144016" y="4221088"/>
            <a:ext cx="4427984" cy="338554"/>
          </a:xfrm>
          <a:prstGeom prst="rect">
            <a:avLst/>
          </a:prstGeom>
          <a:noFill/>
        </p:spPr>
        <p:txBody>
          <a:bodyPr wrap="square" rtlCol="0">
            <a:spAutoFit/>
          </a:bodyPr>
          <a:lstStyle/>
          <a:p>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■「全国移住ナビ」大阪の住まいと仕事情報を発信</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テキスト ボックス 42"/>
          <p:cNvSpPr txBox="1"/>
          <p:nvPr/>
        </p:nvSpPr>
        <p:spPr>
          <a:xfrm>
            <a:off x="168390" y="1476073"/>
            <a:ext cx="3899554" cy="612000"/>
          </a:xfrm>
          <a:prstGeom prst="rect">
            <a:avLst/>
          </a:prstGeom>
          <a:noFill/>
        </p:spPr>
        <p:txBody>
          <a:bodyPr wrap="square" rtlCol="0">
            <a:spAutoFit/>
          </a:bodyPr>
          <a:lstStyle/>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暮らしの魅力を</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発見</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移住定住イベント～</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44" name="Picture 4" descr="Y:\空家対策推進G\☆移住定住\パナイベント写真\IMG_9132.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23528" y="2053344"/>
            <a:ext cx="2448000" cy="1836000"/>
          </a:xfrm>
          <a:prstGeom prst="rect">
            <a:avLst/>
          </a:prstGeom>
          <a:noFill/>
          <a:extLst>
            <a:ext uri="{909E8E84-426E-40DD-AFC4-6F175D3DCCD1}">
              <a14:hiddenFill xmlns:a14="http://schemas.microsoft.com/office/drawing/2010/main">
                <a:solidFill>
                  <a:srgbClr val="FFFFFF"/>
                </a:solidFill>
              </a14:hiddenFill>
            </a:ext>
          </a:extLst>
        </p:spPr>
      </p:pic>
      <p:sp>
        <p:nvSpPr>
          <p:cNvPr id="45" name="テキスト ボックス 44"/>
          <p:cNvSpPr txBox="1"/>
          <p:nvPr/>
        </p:nvSpPr>
        <p:spPr>
          <a:xfrm>
            <a:off x="4636378" y="4221088"/>
            <a:ext cx="4544134" cy="830997"/>
          </a:xfrm>
          <a:prstGeom prst="rect">
            <a:avLst/>
          </a:prstGeom>
          <a:noFill/>
        </p:spPr>
        <p:txBody>
          <a:bodyPr wrap="square" rtlCol="0">
            <a:spAutoFit/>
          </a:bodyPr>
          <a:lstStyle/>
          <a:p>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■「大阪版・空家バンク」魅力、空家情報を発信</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075" name="Picture 3"/>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4932040" y="4541372"/>
            <a:ext cx="3742560" cy="21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a:t>
            </a:fld>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0" y="16047"/>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移住・定住の促進に向けた</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取組み</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0" y="376087"/>
            <a:ext cx="9144000" cy="748657"/>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82550" indent="90488" defTabSz="793425">
              <a:lnSpc>
                <a:spcPct val="120000"/>
              </a:lnSpc>
              <a:spcBef>
                <a:spcPts val="300"/>
              </a:spcBef>
              <a:defRPr/>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移住・定住の促進に向け、仕事や住まい、子育て支援サービスなど暮らしに関する支援・情報をパッケージで提供</a:t>
            </a:r>
          </a:p>
        </p:txBody>
      </p:sp>
      <p:pic>
        <p:nvPicPr>
          <p:cNvPr id="17" name="図 1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635896" y="2053343"/>
            <a:ext cx="1476000" cy="2090877"/>
          </a:xfrm>
          <a:prstGeom prst="rect">
            <a:avLst/>
          </a:prstGeom>
        </p:spPr>
      </p:pic>
      <p:sp>
        <p:nvSpPr>
          <p:cNvPr id="18" name="テキスト ボックス 17"/>
          <p:cNvSpPr txBox="1"/>
          <p:nvPr/>
        </p:nvSpPr>
        <p:spPr>
          <a:xfrm>
            <a:off x="319214" y="1037347"/>
            <a:ext cx="2836033" cy="400110"/>
          </a:xfrm>
          <a:prstGeom prst="rect">
            <a:avLst/>
          </a:prstGeom>
          <a:solidFill>
            <a:schemeClr val="tx2">
              <a:lumMod val="40000"/>
              <a:lumOff val="60000"/>
            </a:schemeClr>
          </a:solidFill>
        </p:spPr>
        <p:txBody>
          <a:bodyPr wrap="none" rtlCol="0" anchor="ctr" anchorCtr="0">
            <a:spAutoFit/>
          </a:bodyPr>
          <a:lstStyle/>
          <a:p>
            <a:r>
              <a:rPr lang="ja-JP" altLang="en-US" sz="2000" b="1" dirty="0" smtClean="0">
                <a:latin typeface="Meiryo UI" panose="020B0604030504040204" pitchFamily="50" charset="-128"/>
                <a:ea typeface="Meiryo UI" panose="020B0604030504040204" pitchFamily="50" charset="-128"/>
              </a:rPr>
              <a:t>「</a:t>
            </a:r>
            <a:r>
              <a:rPr lang="ja-JP" altLang="en-US" sz="2000" b="1" dirty="0">
                <a:latin typeface="Meiryo UI" panose="020B0604030504040204" pitchFamily="50" charset="-128"/>
                <a:ea typeface="Meiryo UI" panose="020B0604030504040204" pitchFamily="50" charset="-128"/>
              </a:rPr>
              <a:t>住み」「働く」</a:t>
            </a:r>
            <a:r>
              <a:rPr lang="ja-JP" altLang="en-US" sz="2000" b="1" dirty="0" smtClean="0">
                <a:latin typeface="Meiryo UI" panose="020B0604030504040204" pitchFamily="50" charset="-128"/>
                <a:ea typeface="Meiryo UI" panose="020B0604030504040204" pitchFamily="50" charset="-128"/>
              </a:rPr>
              <a:t>魅力の発信</a:t>
            </a:r>
            <a:endParaRPr lang="ja-JP" altLang="en-US" sz="2000" b="1" dirty="0">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5650364" y="1476073"/>
            <a:ext cx="3899554" cy="612000"/>
          </a:xfrm>
          <a:prstGeom prst="rect">
            <a:avLst/>
          </a:prstGeom>
          <a:noFill/>
        </p:spPr>
        <p:txBody>
          <a:bodyPr wrap="square" rtlCol="0">
            <a:spAutoFit/>
          </a:bodyPr>
          <a:lstStyle/>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■おおさか</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UIJ</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ターン促進事業</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Picture 2" descr="M:\取り急ぎ\180115_企業の魅力発信ＴＯＰ.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50364" y="1894158"/>
            <a:ext cx="3312000" cy="1393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9396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
          <p:cNvSpPr>
            <a:spLocks noChangeArrowheads="1"/>
          </p:cNvSpPr>
          <p:nvPr/>
        </p:nvSpPr>
        <p:spPr bwMode="auto">
          <a:xfrm>
            <a:off x="-248" y="1844824"/>
            <a:ext cx="9144000" cy="36004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t" anchorCtr="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endParaRPr lang="en-US" altLang="ja-JP" sz="24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ctr" eaLnBrk="1" hangingPunct="1"/>
            <a:r>
              <a:rPr lang="ja-JP" altLang="en-US" sz="2400" b="1"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t>３．空家の多様な活用による居住魅力の向上</a:t>
            </a:r>
          </a:p>
        </p:txBody>
      </p:sp>
      <p:sp>
        <p:nvSpPr>
          <p:cNvPr id="4"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22</a:t>
            </a:fld>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bwMode="white">
          <a:xfrm>
            <a:off x="107504" y="2852936"/>
            <a:ext cx="8874100" cy="2425655"/>
          </a:xfrm>
          <a:prstGeom prst="rect">
            <a:avLst/>
          </a:prstGeom>
          <a:solidFill>
            <a:schemeClr val="bg1"/>
          </a:solid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algn="ctr" defTabSz="793425">
              <a:lnSpc>
                <a:spcPct val="130000"/>
              </a:lnSpc>
              <a:spcBef>
                <a:spcPts val="300"/>
              </a:spcBef>
              <a:defRPr/>
            </a:pPr>
            <a:r>
              <a:rPr lang="ja-JP" altLang="en-US" b="1" dirty="0" smtClean="0">
                <a:solidFill>
                  <a:srgbClr val="0070C0"/>
                </a:solidFill>
                <a:latin typeface="Meiryo UI" panose="020B0604030504040204" pitchFamily="50" charset="-128"/>
                <a:ea typeface="Meiryo UI" panose="020B0604030504040204" pitchFamily="50" charset="-128"/>
                <a:cs typeface="Meiryo UI" panose="020B0604030504040204" pitchFamily="50" charset="-128"/>
              </a:rPr>
              <a:t>取組内容</a:t>
            </a:r>
            <a:endParaRPr lang="en-US" altLang="ja-JP" b="1" dirty="0" smtClean="0">
              <a:solidFill>
                <a:srgbClr val="0070C0"/>
              </a:solidFill>
              <a:latin typeface="Meiryo UI" panose="020B0604030504040204" pitchFamily="50" charset="-128"/>
              <a:ea typeface="Meiryo UI" panose="020B0604030504040204" pitchFamily="50" charset="-128"/>
              <a:cs typeface="Meiryo UI" panose="020B0604030504040204" pitchFamily="50" charset="-128"/>
            </a:endParaRPr>
          </a:p>
          <a:p>
            <a:pPr marL="95250" indent="-95250" defTabSz="793425">
              <a:lnSpc>
                <a:spcPct val="130000"/>
              </a:lnSpc>
              <a:spcBef>
                <a:spcPts val="300"/>
              </a:spcBef>
              <a:defRPr/>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中古</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住宅</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流通・リフォーム</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市場の活性化・</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環境の整備</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5250" indent="-95250" defTabSz="793425">
              <a:lnSpc>
                <a:spcPct val="130000"/>
              </a:lnSpc>
              <a:spcBef>
                <a:spcPts val="300"/>
              </a:spcBef>
              <a:defRPr/>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地域</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課題の解消や居住魅力の向上に向けた取組みが府内各地で展開</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される仕組みづくり</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5250" indent="-95250" defTabSz="793425">
              <a:lnSpc>
                <a:spcPct val="130000"/>
              </a:lnSpc>
              <a:spcBef>
                <a:spcPts val="300"/>
              </a:spcBef>
              <a:defRPr/>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○住まう</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魅力とあわせて一元的に情報発信する民間主導の「大阪版・空家バンク</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」の設置</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5250" indent="-95250" defTabSz="793425">
              <a:lnSpc>
                <a:spcPct val="130000"/>
              </a:lnSpc>
              <a:spcBef>
                <a:spcPts val="300"/>
              </a:spcBef>
              <a:defRPr/>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特定</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空家</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等の</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適正管理や除却</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等の促進、</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市町村における特定空家等に対する</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措置の促進</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5250" indent="-95250" defTabSz="793425">
              <a:lnSpc>
                <a:spcPct val="130000"/>
              </a:lnSpc>
              <a:spcBef>
                <a:spcPts val="300"/>
              </a:spcBef>
              <a:defRPr/>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○空家</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対策を進めるための戦略</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等の提示、市町村の空家</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等対策計画の策定</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等の促進</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Rectangle 2"/>
          <p:cNvSpPr>
            <a:spLocks noChangeArrowheads="1"/>
          </p:cNvSpPr>
          <p:nvPr/>
        </p:nvSpPr>
        <p:spPr bwMode="auto">
          <a:xfrm>
            <a:off x="107504" y="1621092"/>
            <a:ext cx="2736304" cy="447463"/>
          </a:xfrm>
          <a:prstGeom prst="roundRect">
            <a:avLst/>
          </a:prstGeom>
          <a:solidFill>
            <a:srgbClr val="4F81BD"/>
          </a:solidFill>
          <a:ln w="9525">
            <a:noFill/>
            <a:prstDash val="solid"/>
            <a:miter lim="800000"/>
            <a:headEnd/>
            <a:tailEnd/>
          </a:ln>
          <a:extLst/>
        </p:spPr>
        <p:txBody>
          <a:bodyPr vert="horz" wrap="square" lIns="0" tIns="0" rIns="0" bIns="0" anchor="ctr" anchorCtr="0">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ts val="0"/>
              </a:spcBef>
              <a:tabLst>
                <a:tab pos="1000125" algn="l"/>
              </a:tabLst>
            </a:pPr>
            <a:r>
              <a:rPr lang="ja-JP" altLang="en-US" sz="2000" b="1" dirty="0" smtClean="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rPr>
              <a:t>重点的</a:t>
            </a:r>
            <a:r>
              <a:rPr lang="ja-JP" altLang="en-US" sz="2000" b="1" dirty="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rPr>
              <a:t>に取り組む</a:t>
            </a:r>
            <a:r>
              <a:rPr lang="ja-JP" altLang="en-US" sz="2000" b="1" dirty="0" smtClean="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rPr>
              <a:t>施策</a:t>
            </a:r>
            <a:endParaRPr lang="ja-JP" altLang="en-US" sz="2000" b="1" dirty="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endParaRPr>
          </a:p>
        </p:txBody>
      </p:sp>
    </p:spTree>
    <p:extLst>
      <p:ext uri="{BB962C8B-B14F-4D97-AF65-F5344CB8AC3E}">
        <p14:creationId xmlns:p14="http://schemas.microsoft.com/office/powerpoint/2010/main" val="31320708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角丸四角形 30"/>
          <p:cNvSpPr/>
          <p:nvPr/>
        </p:nvSpPr>
        <p:spPr>
          <a:xfrm>
            <a:off x="107504" y="4444118"/>
            <a:ext cx="8856984" cy="2285102"/>
          </a:xfrm>
          <a:prstGeom prst="roundRect">
            <a:avLst>
              <a:gd name="adj" fmla="val 72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ct val="130000"/>
              </a:lnSpc>
            </a:pP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30000"/>
              </a:lnSpc>
            </a:pP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30000"/>
              </a:lnSpc>
            </a:pP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30000"/>
              </a:lnSpc>
            </a:pP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23</a:t>
            </a:fld>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0" y="44624"/>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「空家総合戦略・大阪</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H28.12</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策定</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24" name="正方形/長方形 23"/>
          <p:cNvSpPr/>
          <p:nvPr/>
        </p:nvSpPr>
        <p:spPr>
          <a:xfrm>
            <a:off x="0" y="404664"/>
            <a:ext cx="9144000" cy="737501"/>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82550" indent="90488" defTabSz="793425">
              <a:lnSpc>
                <a:spcPct val="120000"/>
              </a:lnSpc>
              <a:spcBef>
                <a:spcPts val="300"/>
              </a:spcBef>
              <a:defRPr/>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府内の空家等対策を戦略的かつ集中的に推進するため、「住まうビジョン・大阪」に基づく個別</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戦略として策定　　　 </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計画期間</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]H28</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H30</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角丸四角形 28"/>
          <p:cNvSpPr/>
          <p:nvPr/>
        </p:nvSpPr>
        <p:spPr>
          <a:xfrm>
            <a:off x="107504" y="1472192"/>
            <a:ext cx="8856984" cy="1092712"/>
          </a:xfrm>
          <a:prstGeom prst="roundRect">
            <a:avLst>
              <a:gd name="adj" fmla="val 72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ct val="130000"/>
              </a:lnSpc>
            </a:pP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30000"/>
              </a:lnSpc>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市町村</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における空家等対策の</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停滞</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・利</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活用のノウハウ等の不足　</a:t>
            </a:r>
          </a:p>
          <a:p>
            <a:pPr>
              <a:lnSpc>
                <a:spcPct val="130000"/>
              </a:lnSpc>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・現行</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空家法等の</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課題</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・活性化</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していない中古住宅流通市場</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30000"/>
              </a:lnSpc>
            </a:pP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30000"/>
              </a:lnSpc>
            </a:pP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p:cNvSpPr txBox="1"/>
          <p:nvPr/>
        </p:nvSpPr>
        <p:spPr>
          <a:xfrm>
            <a:off x="325269" y="1305780"/>
            <a:ext cx="697627" cy="400110"/>
          </a:xfrm>
          <a:prstGeom prst="rect">
            <a:avLst/>
          </a:prstGeom>
          <a:solidFill>
            <a:schemeClr val="tx2">
              <a:lumMod val="40000"/>
              <a:lumOff val="60000"/>
            </a:schemeClr>
          </a:solidFill>
        </p:spPr>
        <p:txBody>
          <a:bodyPr wrap="none" rtlCol="0" anchor="ctr" anchorCtr="0">
            <a:spAutoFit/>
          </a:bodyPr>
          <a:lstStyle/>
          <a:p>
            <a:r>
              <a:rPr lang="ja-JP" altLang="en-US" sz="2000" b="1" dirty="0" smtClean="0">
                <a:latin typeface="Meiryo UI" panose="020B0604030504040204" pitchFamily="50" charset="-128"/>
                <a:ea typeface="Meiryo UI" panose="020B0604030504040204" pitchFamily="50" charset="-128"/>
              </a:rPr>
              <a:t>課題</a:t>
            </a:r>
            <a:endParaRPr lang="ja-JP" altLang="en-US" sz="2000" b="1" dirty="0">
              <a:latin typeface="Meiryo UI" panose="020B0604030504040204" pitchFamily="50" charset="-128"/>
              <a:ea typeface="Meiryo UI" panose="020B0604030504040204" pitchFamily="50" charset="-128"/>
            </a:endParaRPr>
          </a:p>
        </p:txBody>
      </p:sp>
      <p:sp>
        <p:nvSpPr>
          <p:cNvPr id="32" name="テキスト ボックス 31"/>
          <p:cNvSpPr txBox="1"/>
          <p:nvPr/>
        </p:nvSpPr>
        <p:spPr>
          <a:xfrm>
            <a:off x="325269" y="4277707"/>
            <a:ext cx="3369833" cy="400110"/>
          </a:xfrm>
          <a:prstGeom prst="rect">
            <a:avLst/>
          </a:prstGeom>
          <a:solidFill>
            <a:schemeClr val="tx2">
              <a:lumMod val="40000"/>
              <a:lumOff val="60000"/>
            </a:schemeClr>
          </a:solidFill>
        </p:spPr>
        <p:txBody>
          <a:bodyPr wrap="none" rtlCol="0" anchor="ctr" anchorCtr="0">
            <a:spAutoFit/>
          </a:bodyPr>
          <a:lstStyle/>
          <a:p>
            <a:r>
              <a:rPr lang="ja-JP" altLang="en-US" sz="2000" b="1" dirty="0">
                <a:latin typeface="Meiryo UI" panose="020B0604030504040204" pitchFamily="50" charset="-128"/>
                <a:ea typeface="Meiryo UI" panose="020B0604030504040204" pitchFamily="50" charset="-128"/>
              </a:rPr>
              <a:t>戦略的に推進していく</a:t>
            </a:r>
            <a:r>
              <a:rPr lang="ja-JP" altLang="en-US" sz="2000" b="1" dirty="0" smtClean="0">
                <a:latin typeface="Meiryo UI" panose="020B0604030504040204" pitchFamily="50" charset="-128"/>
                <a:ea typeface="Meiryo UI" panose="020B0604030504040204" pitchFamily="50" charset="-128"/>
              </a:rPr>
              <a:t>ための柱</a:t>
            </a:r>
            <a:endParaRPr lang="ja-JP" altLang="en-US" sz="2000" b="1" dirty="0">
              <a:latin typeface="Meiryo UI" panose="020B0604030504040204" pitchFamily="50" charset="-128"/>
              <a:ea typeface="Meiryo UI" panose="020B0604030504040204" pitchFamily="50" charset="-128"/>
            </a:endParaRPr>
          </a:p>
        </p:txBody>
      </p:sp>
      <p:sp>
        <p:nvSpPr>
          <p:cNvPr id="13" name="正方形/長方形 12"/>
          <p:cNvSpPr/>
          <p:nvPr/>
        </p:nvSpPr>
        <p:spPr bwMode="white">
          <a:xfrm>
            <a:off x="337401" y="4797152"/>
            <a:ext cx="3967172" cy="1668332"/>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0" numCol="1" rtlCol="0" anchor="t" anchorCtr="0"/>
          <a:lstStyle/>
          <a:p>
            <a:pPr algn="ctr"/>
            <a:r>
              <a:rPr kumimoji="1" lang="ja-JP" altLang="en-US" sz="18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市町村</a:t>
            </a:r>
            <a:r>
              <a:rPr kumimoji="1" lang="ja-JP" altLang="en-US" sz="18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に</a:t>
            </a:r>
            <a:r>
              <a:rPr kumimoji="1" lang="ja-JP" altLang="en-US" sz="18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おける空家</a:t>
            </a:r>
            <a:r>
              <a:rPr kumimoji="1" lang="ja-JP" altLang="en-US" sz="18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等対策の</a:t>
            </a:r>
            <a:r>
              <a:rPr kumimoji="1" lang="ja-JP" altLang="en-US" sz="18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促進</a:t>
            </a:r>
            <a:endParaRPr lang="en-US" altLang="ja-JP" sz="18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bwMode="white">
          <a:xfrm>
            <a:off x="4657881" y="4803798"/>
            <a:ext cx="3967172" cy="1668332"/>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0" numCol="1" rtlCol="0" anchor="t" anchorCtr="0"/>
          <a:lstStyle/>
          <a:p>
            <a:pPr algn="ctr"/>
            <a:r>
              <a:rPr lang="ja-JP" altLang="en-US"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中古</a:t>
            </a:r>
            <a:r>
              <a:rPr lang="ja-JP" altLang="en-US"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住宅流通、リフォーム・</a:t>
            </a:r>
          </a:p>
          <a:p>
            <a:pPr algn="ctr"/>
            <a:r>
              <a:rPr lang="ja-JP" altLang="en-US"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リノベーション</a:t>
            </a:r>
            <a:r>
              <a:rPr lang="ja-JP" altLang="en-US"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市場の環境整備・活性化</a:t>
            </a:r>
          </a:p>
        </p:txBody>
      </p:sp>
      <p:sp>
        <p:nvSpPr>
          <p:cNvPr id="38" name="角丸四角形 37"/>
          <p:cNvSpPr/>
          <p:nvPr/>
        </p:nvSpPr>
        <p:spPr>
          <a:xfrm>
            <a:off x="107504" y="2931951"/>
            <a:ext cx="8856984" cy="1092712"/>
          </a:xfrm>
          <a:prstGeom prst="roundRect">
            <a:avLst>
              <a:gd name="adj" fmla="val 72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ct val="130000"/>
              </a:lnSpc>
            </a:pP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30000"/>
              </a:lnSpc>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市町村</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よる「空家</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等対策</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計画」、「特定</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空家等の判断</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基準」の策定　</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全</a:t>
            </a:r>
            <a:r>
              <a:rPr lang="en-US" altLang="ja-JP"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43</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市町村</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a:p>
            <a:pPr>
              <a:lnSpc>
                <a:spcPct val="130000"/>
              </a:lnSpc>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・空家</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等を利活用した「リノベーション</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まちづくり」　の取組み地区　</a:t>
            </a:r>
            <a:r>
              <a:rPr lang="en-US" altLang="ja-JP"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地区以上</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など</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テキスト ボックス 38"/>
          <p:cNvSpPr txBox="1"/>
          <p:nvPr/>
        </p:nvSpPr>
        <p:spPr>
          <a:xfrm>
            <a:off x="325269" y="2765539"/>
            <a:ext cx="697627" cy="400110"/>
          </a:xfrm>
          <a:prstGeom prst="rect">
            <a:avLst/>
          </a:prstGeom>
          <a:solidFill>
            <a:schemeClr val="tx2">
              <a:lumMod val="40000"/>
              <a:lumOff val="60000"/>
            </a:schemeClr>
          </a:solidFill>
        </p:spPr>
        <p:txBody>
          <a:bodyPr wrap="none" rtlCol="0" anchor="ctr" anchorCtr="0">
            <a:spAutoFit/>
          </a:bodyPr>
          <a:lstStyle/>
          <a:p>
            <a:r>
              <a:rPr lang="ja-JP" altLang="en-US" sz="2000" b="1" dirty="0">
                <a:latin typeface="Meiryo UI" panose="020B0604030504040204" pitchFamily="50" charset="-128"/>
                <a:ea typeface="Meiryo UI" panose="020B0604030504040204" pitchFamily="50" charset="-128"/>
              </a:rPr>
              <a:t>目標</a:t>
            </a:r>
          </a:p>
        </p:txBody>
      </p:sp>
      <p:sp>
        <p:nvSpPr>
          <p:cNvPr id="25" name="大かっこ 24"/>
          <p:cNvSpPr/>
          <p:nvPr/>
        </p:nvSpPr>
        <p:spPr>
          <a:xfrm>
            <a:off x="488148" y="5451870"/>
            <a:ext cx="3664826" cy="864096"/>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a:lnSpc>
                <a:spcPct val="1200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府内</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43</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市町村で構成する「大阪府空家等対策連携協議会」の場を</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活用</a:t>
            </a:r>
            <a:endParaRPr kumimoji="1" lang="ja-JP" altLang="en-US" sz="1600" dirty="0"/>
          </a:p>
        </p:txBody>
      </p:sp>
      <p:sp>
        <p:nvSpPr>
          <p:cNvPr id="37" name="大かっこ 36"/>
          <p:cNvSpPr/>
          <p:nvPr/>
        </p:nvSpPr>
        <p:spPr>
          <a:xfrm>
            <a:off x="4795606" y="5451870"/>
            <a:ext cx="3664826" cy="864096"/>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a:lnSpc>
                <a:spcPct val="1200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民間団体・事業者、公的団体等で構成する「大阪の住まい活性化フォーラム」の場を活用</a:t>
            </a:r>
          </a:p>
        </p:txBody>
      </p:sp>
    </p:spTree>
    <p:extLst>
      <p:ext uri="{BB962C8B-B14F-4D97-AF65-F5344CB8AC3E}">
        <p14:creationId xmlns:p14="http://schemas.microsoft.com/office/powerpoint/2010/main" val="42430655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24</a:t>
            </a:fld>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0" y="44624"/>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「空家総合戦略・大阪」に基づく取組み状況</a:t>
            </a:r>
          </a:p>
        </p:txBody>
      </p:sp>
      <p:sp>
        <p:nvSpPr>
          <p:cNvPr id="6" name="角丸四角形 5"/>
          <p:cNvSpPr/>
          <p:nvPr/>
        </p:nvSpPr>
        <p:spPr>
          <a:xfrm>
            <a:off x="71114" y="655865"/>
            <a:ext cx="4464000" cy="5580000"/>
          </a:xfrm>
          <a:prstGeom prst="roundRect">
            <a:avLst>
              <a:gd name="adj" fmla="val 72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ct val="150000"/>
              </a:lnSpc>
            </a:pPr>
            <a:r>
              <a:rPr lang="ja-JP" altLang="en-US" b="1" dirty="0">
                <a:solidFill>
                  <a:srgbClr val="0070C0"/>
                </a:solidFill>
                <a:latin typeface="Meiryo UI" panose="020B0604030504040204" pitchFamily="50" charset="-128"/>
                <a:ea typeface="Meiryo UI" panose="020B0604030504040204" pitchFamily="50" charset="-128"/>
              </a:rPr>
              <a:t>市町村における空家等対策の</a:t>
            </a:r>
            <a:r>
              <a:rPr lang="ja-JP" altLang="en-US" b="1" dirty="0" smtClean="0">
                <a:solidFill>
                  <a:srgbClr val="0070C0"/>
                </a:solidFill>
                <a:latin typeface="Meiryo UI" panose="020B0604030504040204" pitchFamily="50" charset="-128"/>
                <a:ea typeface="Meiryo UI" panose="020B0604030504040204" pitchFamily="50" charset="-128"/>
              </a:rPr>
              <a:t>促進</a:t>
            </a:r>
            <a:endParaRPr lang="ja-JP" altLang="en-US" dirty="0">
              <a:solidFill>
                <a:srgbClr val="0070C0"/>
              </a:solidFill>
              <a:latin typeface="Meiryo UI" panose="020B0604030504040204" pitchFamily="50" charset="-128"/>
              <a:ea typeface="Meiryo UI" panose="020B0604030504040204" pitchFamily="50" charset="-128"/>
              <a:cs typeface="Meiryo UI" panose="020B0604030504040204" pitchFamily="50" charset="-128"/>
            </a:endParaRPr>
          </a:p>
          <a:p>
            <a:pPr>
              <a:lnSpc>
                <a:spcPct val="130000"/>
              </a:lnSpc>
            </a:pP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bwMode="white">
          <a:xfrm>
            <a:off x="143114" y="1425361"/>
            <a:ext cx="4320000" cy="4604907"/>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numCol="1" rtlCol="0" anchor="t" anchorCtr="0"/>
          <a:lstStyle/>
          <a:p>
            <a:pPr>
              <a:lnSpc>
                <a:spcPct val="140000"/>
              </a:lnSpc>
            </a:pPr>
            <a:r>
              <a:rPr lang="en-US" altLang="ja-JP" sz="1600" b="1" dirty="0" smtClean="0">
                <a:solidFill>
                  <a:schemeClr val="tx1"/>
                </a:solidFill>
                <a:latin typeface="Meiryo UI" panose="020B0604030504040204" pitchFamily="50" charset="-128"/>
                <a:ea typeface="Meiryo UI" panose="020B0604030504040204" pitchFamily="50" charset="-128"/>
              </a:rPr>
              <a:t>Ⅰ</a:t>
            </a:r>
            <a:r>
              <a:rPr lang="ja-JP" altLang="en-US" sz="1600" b="1" dirty="0">
                <a:solidFill>
                  <a:schemeClr val="tx1"/>
                </a:solidFill>
                <a:latin typeface="Meiryo UI" panose="020B0604030504040204" pitchFamily="50" charset="-128"/>
                <a:ea typeface="Meiryo UI" panose="020B0604030504040204" pitchFamily="50" charset="-128"/>
              </a:rPr>
              <a:t>「空家等対策計画」の策定促進</a:t>
            </a:r>
            <a:endParaRPr lang="en-US" altLang="ja-JP" sz="1600" b="1" dirty="0">
              <a:solidFill>
                <a:schemeClr val="tx1"/>
              </a:solidFill>
              <a:latin typeface="Meiryo UI" panose="020B0604030504040204" pitchFamily="50" charset="-128"/>
              <a:ea typeface="Meiryo UI" panose="020B0604030504040204" pitchFamily="50" charset="-128"/>
            </a:endParaRPr>
          </a:p>
          <a:p>
            <a:pPr marL="263525" indent="-84138">
              <a:lnSpc>
                <a:spcPct val="140000"/>
              </a:lnSpc>
              <a:buFont typeface="Wingdings" panose="05000000000000000000" pitchFamily="2" charset="2"/>
              <a:buNone/>
            </a:pPr>
            <a:r>
              <a:rPr lang="ja-JP" altLang="en-US" sz="1600" dirty="0">
                <a:solidFill>
                  <a:schemeClr val="tx1"/>
                </a:solidFill>
                <a:latin typeface="Meiryo UI" panose="020B0604030504040204" pitchFamily="50" charset="-128"/>
                <a:ea typeface="Meiryo UI" panose="020B0604030504040204" pitchFamily="50" charset="-128"/>
              </a:rPr>
              <a:t>・策定済市町村数　</a:t>
            </a:r>
            <a:r>
              <a:rPr lang="en-US" altLang="ja-JP" sz="1600" dirty="0" smtClean="0">
                <a:solidFill>
                  <a:schemeClr val="tx1"/>
                </a:solidFill>
                <a:latin typeface="Meiryo UI" panose="020B0604030504040204" pitchFamily="50" charset="-128"/>
                <a:ea typeface="Meiryo UI" panose="020B0604030504040204" pitchFamily="50" charset="-128"/>
              </a:rPr>
              <a:t>11</a:t>
            </a:r>
            <a:r>
              <a:rPr lang="ja-JP" altLang="en-US" sz="1600" dirty="0">
                <a:solidFill>
                  <a:schemeClr val="tx1"/>
                </a:solidFill>
                <a:latin typeface="Meiryo UI" panose="020B0604030504040204" pitchFamily="50" charset="-128"/>
                <a:ea typeface="Meiryo UI" panose="020B0604030504040204" pitchFamily="50" charset="-128"/>
              </a:rPr>
              <a:t>　／目標</a:t>
            </a:r>
            <a:r>
              <a:rPr lang="en-US" altLang="ja-JP" sz="1600" dirty="0">
                <a:solidFill>
                  <a:schemeClr val="tx1"/>
                </a:solidFill>
                <a:latin typeface="Meiryo UI" panose="020B0604030504040204" pitchFamily="50" charset="-128"/>
                <a:ea typeface="Meiryo UI" panose="020B0604030504040204" pitchFamily="50" charset="-128"/>
              </a:rPr>
              <a:t>43</a:t>
            </a:r>
          </a:p>
          <a:p>
            <a:pPr marL="177800" indent="-177800">
              <a:spcBef>
                <a:spcPts val="600"/>
              </a:spcBef>
            </a:pPr>
            <a:r>
              <a:rPr lang="en-US" altLang="ja-JP" sz="1600" b="1" dirty="0">
                <a:solidFill>
                  <a:schemeClr val="tx1"/>
                </a:solidFill>
                <a:latin typeface="Meiryo UI" panose="020B0604030504040204" pitchFamily="50" charset="-128"/>
                <a:ea typeface="Meiryo UI" panose="020B0604030504040204" pitchFamily="50" charset="-128"/>
              </a:rPr>
              <a:t>Ⅱ </a:t>
            </a:r>
            <a:r>
              <a:rPr lang="ja-JP" altLang="en-US" sz="1600" b="1" dirty="0">
                <a:solidFill>
                  <a:schemeClr val="tx1"/>
                </a:solidFill>
                <a:latin typeface="Meiryo UI" panose="020B0604030504040204" pitchFamily="50" charset="-128"/>
                <a:ea typeface="Meiryo UI" panose="020B0604030504040204" pitchFamily="50" charset="-128"/>
              </a:rPr>
              <a:t>特定空家等に対する措置の適切な実施の促進</a:t>
            </a:r>
            <a:r>
              <a:rPr lang="ja-JP" altLang="en-US" sz="1600" dirty="0">
                <a:solidFill>
                  <a:schemeClr val="tx1"/>
                </a:solidFill>
                <a:latin typeface="Meiryo UI" panose="020B0604030504040204" pitchFamily="50" charset="-128"/>
                <a:ea typeface="Meiryo UI" panose="020B0604030504040204" pitchFamily="50" charset="-128"/>
              </a:rPr>
              <a:t>　　　</a:t>
            </a:r>
            <a:endParaRPr lang="en-US" altLang="ja-JP" sz="1600" dirty="0">
              <a:solidFill>
                <a:schemeClr val="tx1"/>
              </a:solidFill>
              <a:latin typeface="Meiryo UI" panose="020B0604030504040204" pitchFamily="50" charset="-128"/>
              <a:ea typeface="Meiryo UI" panose="020B0604030504040204" pitchFamily="50" charset="-128"/>
            </a:endParaRPr>
          </a:p>
          <a:p>
            <a:pPr marL="263525" indent="-84138">
              <a:lnSpc>
                <a:spcPct val="140000"/>
              </a:lnSpc>
              <a:buFont typeface="Wingdings" panose="05000000000000000000" pitchFamily="2" charset="2"/>
              <a:buNone/>
            </a:pPr>
            <a:r>
              <a:rPr lang="ja-JP" altLang="en-US" sz="1600" dirty="0" smtClean="0">
                <a:solidFill>
                  <a:schemeClr val="tx1"/>
                </a:solidFill>
                <a:latin typeface="Meiryo UI" panose="020B0604030504040204" pitchFamily="50" charset="-128"/>
                <a:ea typeface="Meiryo UI" panose="020B0604030504040204" pitchFamily="50" charset="-128"/>
              </a:rPr>
              <a:t>・判断基準策定済</a:t>
            </a:r>
            <a:r>
              <a:rPr lang="ja-JP" altLang="en-US" sz="1600" dirty="0">
                <a:solidFill>
                  <a:schemeClr val="tx1"/>
                </a:solidFill>
                <a:latin typeface="Meiryo UI" panose="020B0604030504040204" pitchFamily="50" charset="-128"/>
                <a:ea typeface="Meiryo UI" panose="020B0604030504040204" pitchFamily="50" charset="-128"/>
              </a:rPr>
              <a:t>市町村数　</a:t>
            </a:r>
            <a:r>
              <a:rPr lang="en-US" altLang="ja-JP" sz="1600" dirty="0">
                <a:solidFill>
                  <a:schemeClr val="tx1"/>
                </a:solidFill>
                <a:latin typeface="Meiryo UI" panose="020B0604030504040204" pitchFamily="50" charset="-128"/>
                <a:ea typeface="Meiryo UI" panose="020B0604030504040204" pitchFamily="50" charset="-128"/>
              </a:rPr>
              <a:t>14</a:t>
            </a:r>
            <a:r>
              <a:rPr lang="ja-JP" altLang="en-US" sz="1600" dirty="0">
                <a:solidFill>
                  <a:schemeClr val="tx1"/>
                </a:solidFill>
                <a:latin typeface="Meiryo UI" panose="020B0604030504040204" pitchFamily="50" charset="-128"/>
                <a:ea typeface="Meiryo UI" panose="020B0604030504040204" pitchFamily="50" charset="-128"/>
              </a:rPr>
              <a:t>　／目標</a:t>
            </a:r>
            <a:r>
              <a:rPr lang="en-US" altLang="ja-JP" sz="1600" dirty="0">
                <a:solidFill>
                  <a:schemeClr val="tx1"/>
                </a:solidFill>
                <a:latin typeface="Meiryo UI" panose="020B0604030504040204" pitchFamily="50" charset="-128"/>
                <a:ea typeface="Meiryo UI" panose="020B0604030504040204" pitchFamily="50" charset="-128"/>
              </a:rPr>
              <a:t>43</a:t>
            </a:r>
          </a:p>
          <a:p>
            <a:pPr marL="263525" indent="-84138">
              <a:lnSpc>
                <a:spcPct val="140000"/>
              </a:lnSpc>
            </a:pPr>
            <a:r>
              <a:rPr lang="ja-JP" altLang="en-US" sz="1600" dirty="0">
                <a:solidFill>
                  <a:schemeClr val="tx1"/>
                </a:solidFill>
                <a:latin typeface="Meiryo UI" panose="020B0604030504040204" pitchFamily="50" charset="-128"/>
                <a:ea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rPr>
              <a:t>措置</a:t>
            </a:r>
            <a:r>
              <a:rPr lang="ja-JP" altLang="en-US" sz="1600" dirty="0">
                <a:solidFill>
                  <a:schemeClr val="tx1"/>
                </a:solidFill>
                <a:latin typeface="Meiryo UI" panose="020B0604030504040204" pitchFamily="50" charset="-128"/>
                <a:ea typeface="Meiryo UI" panose="020B0604030504040204" pitchFamily="50" charset="-128"/>
              </a:rPr>
              <a:t>　助言指導</a:t>
            </a:r>
            <a:r>
              <a:rPr lang="en-US" altLang="ja-JP" sz="1600" dirty="0">
                <a:solidFill>
                  <a:schemeClr val="tx1"/>
                </a:solidFill>
                <a:latin typeface="Meiryo UI" panose="020B0604030504040204" pitchFamily="50" charset="-128"/>
                <a:ea typeface="Meiryo UI" panose="020B0604030504040204" pitchFamily="50" charset="-128"/>
              </a:rPr>
              <a:t>61,</a:t>
            </a:r>
            <a:r>
              <a:rPr lang="ja-JP" altLang="en-US" sz="1600" dirty="0">
                <a:solidFill>
                  <a:schemeClr val="tx1"/>
                </a:solidFill>
                <a:latin typeface="Meiryo UI" panose="020B0604030504040204" pitchFamily="50" charset="-128"/>
                <a:ea typeface="Meiryo UI" panose="020B0604030504040204" pitchFamily="50" charset="-128"/>
              </a:rPr>
              <a:t>勧告</a:t>
            </a:r>
            <a:r>
              <a:rPr lang="en-US" altLang="ja-JP" sz="1600" dirty="0">
                <a:solidFill>
                  <a:schemeClr val="tx1"/>
                </a:solidFill>
                <a:latin typeface="Meiryo UI" panose="020B0604030504040204" pitchFamily="50" charset="-128"/>
                <a:ea typeface="Meiryo UI" panose="020B0604030504040204" pitchFamily="50" charset="-128"/>
              </a:rPr>
              <a:t>9,</a:t>
            </a:r>
            <a:r>
              <a:rPr lang="ja-JP" altLang="en-US" sz="1600" dirty="0">
                <a:solidFill>
                  <a:schemeClr val="tx1"/>
                </a:solidFill>
                <a:latin typeface="Meiryo UI" panose="020B0604030504040204" pitchFamily="50" charset="-128"/>
                <a:ea typeface="Meiryo UI" panose="020B0604030504040204" pitchFamily="50" charset="-128"/>
              </a:rPr>
              <a:t>代執行</a:t>
            </a:r>
            <a:r>
              <a:rPr lang="en-US" altLang="ja-JP" sz="1600" dirty="0">
                <a:solidFill>
                  <a:schemeClr val="tx1"/>
                </a:solidFill>
                <a:latin typeface="Meiryo UI" panose="020B0604030504040204" pitchFamily="50" charset="-128"/>
                <a:ea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rPr>
              <a:t>略式</a:t>
            </a:r>
            <a:r>
              <a:rPr lang="en-US" altLang="ja-JP" sz="1600" dirty="0" smtClean="0">
                <a:solidFill>
                  <a:schemeClr val="tx1"/>
                </a:solidFill>
                <a:latin typeface="Meiryo UI" panose="020B0604030504040204" pitchFamily="50" charset="-128"/>
                <a:ea typeface="Meiryo UI" panose="020B0604030504040204" pitchFamily="50" charset="-128"/>
              </a:rPr>
              <a:t>)3</a:t>
            </a:r>
            <a:endParaRPr lang="en-US" altLang="ja-JP" sz="1600" dirty="0">
              <a:solidFill>
                <a:schemeClr val="tx1"/>
              </a:solidFill>
              <a:latin typeface="Meiryo UI" panose="020B0604030504040204" pitchFamily="50" charset="-128"/>
              <a:ea typeface="Meiryo UI" panose="020B0604030504040204" pitchFamily="50" charset="-128"/>
            </a:endParaRPr>
          </a:p>
          <a:p>
            <a:pPr marL="263525" indent="-263525">
              <a:spcBef>
                <a:spcPts val="600"/>
              </a:spcBef>
            </a:pPr>
            <a:r>
              <a:rPr lang="en-US" altLang="ja-JP" sz="1600" b="1" dirty="0">
                <a:solidFill>
                  <a:schemeClr val="tx1"/>
                </a:solidFill>
                <a:latin typeface="Meiryo UI" panose="020B0604030504040204" pitchFamily="50" charset="-128"/>
                <a:ea typeface="Meiryo UI" panose="020B0604030504040204" pitchFamily="50" charset="-128"/>
              </a:rPr>
              <a:t>Ⅲ</a:t>
            </a:r>
            <a:r>
              <a:rPr lang="ja-JP" altLang="en-US" sz="1600" b="1" dirty="0">
                <a:solidFill>
                  <a:schemeClr val="tx1"/>
                </a:solidFill>
                <a:latin typeface="Meiryo UI" panose="020B0604030504040204" pitchFamily="50" charset="-128"/>
                <a:ea typeface="Meiryo UI" panose="020B0604030504040204" pitchFamily="50" charset="-128"/>
              </a:rPr>
              <a:t> 空家法等にかかる制度改善等に向けた取組みの推進</a:t>
            </a:r>
            <a:endParaRPr lang="en-US" altLang="ja-JP" sz="1600" b="1" dirty="0">
              <a:solidFill>
                <a:schemeClr val="tx1"/>
              </a:solidFill>
              <a:latin typeface="Meiryo UI" panose="020B0604030504040204" pitchFamily="50" charset="-128"/>
              <a:ea typeface="Meiryo UI" panose="020B0604030504040204" pitchFamily="50" charset="-128"/>
            </a:endParaRPr>
          </a:p>
          <a:p>
            <a:pPr marL="263525" lvl="0" indent="-84138">
              <a:lnSpc>
                <a:spcPct val="120000"/>
              </a:lnSpc>
              <a:defRPr/>
            </a:pPr>
            <a:r>
              <a:rPr lang="ja-JP" altLang="en-US" sz="1600" dirty="0">
                <a:solidFill>
                  <a:schemeClr val="tx1"/>
                </a:solidFill>
                <a:latin typeface="Meiryo UI" panose="020B0604030504040204" pitchFamily="50" charset="-128"/>
                <a:ea typeface="Meiryo UI" panose="020B0604030504040204" pitchFamily="50" charset="-128"/>
              </a:rPr>
              <a:t>・国に対し、空家特別措置法の対象に長屋の追加、郵便転送情報の活用を要望</a:t>
            </a:r>
            <a:endParaRPr lang="en-US" altLang="ja-JP" sz="1600" dirty="0">
              <a:solidFill>
                <a:schemeClr val="tx1"/>
              </a:solidFill>
              <a:latin typeface="Meiryo UI" panose="020B0604030504040204" pitchFamily="50" charset="-128"/>
              <a:ea typeface="Meiryo UI" panose="020B0604030504040204" pitchFamily="50" charset="-128"/>
            </a:endParaRPr>
          </a:p>
          <a:p>
            <a:pPr>
              <a:lnSpc>
                <a:spcPct val="140000"/>
              </a:lnSpc>
              <a:spcBef>
                <a:spcPts val="600"/>
              </a:spcBef>
            </a:pPr>
            <a:r>
              <a:rPr lang="en-US" altLang="ja-JP" sz="1600" b="1" dirty="0">
                <a:solidFill>
                  <a:schemeClr val="tx1"/>
                </a:solidFill>
                <a:latin typeface="Meiryo UI" panose="020B0604030504040204" pitchFamily="50" charset="-128"/>
                <a:ea typeface="Meiryo UI" panose="020B0604030504040204" pitchFamily="50" charset="-128"/>
              </a:rPr>
              <a:t>Ⅳ </a:t>
            </a:r>
            <a:r>
              <a:rPr lang="ja-JP" altLang="en-US" sz="1600" b="1" dirty="0">
                <a:solidFill>
                  <a:schemeClr val="tx1"/>
                </a:solidFill>
                <a:latin typeface="Meiryo UI" panose="020B0604030504040204" pitchFamily="50" charset="-128"/>
                <a:ea typeface="Meiryo UI" panose="020B0604030504040204" pitchFamily="50" charset="-128"/>
              </a:rPr>
              <a:t>リノベーションまちづくりのさらなる展開</a:t>
            </a:r>
            <a:endParaRPr lang="en-US" altLang="ja-JP" sz="1600" b="1" dirty="0">
              <a:solidFill>
                <a:schemeClr val="tx1"/>
              </a:solidFill>
              <a:latin typeface="Meiryo UI" panose="020B0604030504040204" pitchFamily="50" charset="-128"/>
              <a:ea typeface="Meiryo UI" panose="020B0604030504040204" pitchFamily="50" charset="-128"/>
            </a:endParaRPr>
          </a:p>
          <a:p>
            <a:pPr marL="263525" indent="-84138">
              <a:lnSpc>
                <a:spcPct val="140000"/>
              </a:lnSpc>
              <a:buFont typeface="Wingdings" panose="05000000000000000000" pitchFamily="2" charset="2"/>
              <a:buNone/>
            </a:pPr>
            <a:r>
              <a:rPr lang="ja-JP" altLang="en-US" sz="1600" dirty="0">
                <a:solidFill>
                  <a:schemeClr val="tx1"/>
                </a:solidFill>
                <a:latin typeface="Meiryo UI" panose="020B0604030504040204" pitchFamily="50" charset="-128"/>
                <a:ea typeface="Meiryo UI" panose="020B0604030504040204" pitchFamily="50" charset="-128"/>
              </a:rPr>
              <a:t>・着手した地区数　</a:t>
            </a:r>
            <a:r>
              <a:rPr lang="en-US" altLang="ja-JP" sz="1600" dirty="0">
                <a:solidFill>
                  <a:schemeClr val="tx1"/>
                </a:solidFill>
                <a:latin typeface="Meiryo UI" panose="020B0604030504040204" pitchFamily="50" charset="-128"/>
                <a:ea typeface="Meiryo UI" panose="020B0604030504040204" pitchFamily="50" charset="-128"/>
              </a:rPr>
              <a:t>5</a:t>
            </a:r>
            <a:r>
              <a:rPr lang="ja-JP" altLang="en-US" sz="1600" dirty="0">
                <a:solidFill>
                  <a:schemeClr val="tx1"/>
                </a:solidFill>
                <a:latin typeface="Meiryo UI" panose="020B0604030504040204" pitchFamily="50" charset="-128"/>
                <a:ea typeface="Meiryo UI" panose="020B0604030504040204" pitchFamily="50" charset="-128"/>
              </a:rPr>
              <a:t>　／目標</a:t>
            </a:r>
            <a:r>
              <a:rPr lang="en-US" altLang="ja-JP" sz="1600" dirty="0" smtClean="0">
                <a:solidFill>
                  <a:schemeClr val="tx1"/>
                </a:solidFill>
                <a:latin typeface="Meiryo UI" panose="020B0604030504040204" pitchFamily="50" charset="-128"/>
                <a:ea typeface="Meiryo UI" panose="020B0604030504040204" pitchFamily="50" charset="-128"/>
              </a:rPr>
              <a:t>10</a:t>
            </a:r>
          </a:p>
          <a:p>
            <a:pPr marL="263525" indent="-84138">
              <a:lnSpc>
                <a:spcPct val="120000"/>
              </a:lnSpc>
            </a:pPr>
            <a:r>
              <a:rPr lang="ja-JP" altLang="en-US" sz="1600" dirty="0">
                <a:solidFill>
                  <a:schemeClr val="tx1"/>
                </a:solidFill>
                <a:latin typeface="Meiryo UI" panose="020B0604030504040204" pitchFamily="50" charset="-128"/>
                <a:ea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rPr>
              <a:t>（詳細は</a:t>
            </a:r>
            <a:r>
              <a:rPr lang="en-US" altLang="ja-JP" sz="1600" dirty="0" smtClean="0">
                <a:solidFill>
                  <a:schemeClr val="tx1"/>
                </a:solidFill>
                <a:latin typeface="Meiryo UI" panose="020B0604030504040204" pitchFamily="50" charset="-128"/>
                <a:ea typeface="Meiryo UI" panose="020B0604030504040204" pitchFamily="50" charset="-128"/>
              </a:rPr>
              <a:t>25</a:t>
            </a:r>
            <a:r>
              <a:rPr lang="ja-JP" altLang="en-US" sz="1600" dirty="0" smtClean="0">
                <a:solidFill>
                  <a:schemeClr val="tx1"/>
                </a:solidFill>
                <a:latin typeface="Meiryo UI" panose="020B0604030504040204" pitchFamily="50" charset="-128"/>
                <a:ea typeface="Meiryo UI" panose="020B0604030504040204" pitchFamily="50" charset="-128"/>
              </a:rPr>
              <a:t>ページ）</a:t>
            </a: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角丸四角形 7"/>
          <p:cNvSpPr/>
          <p:nvPr/>
        </p:nvSpPr>
        <p:spPr>
          <a:xfrm>
            <a:off x="4625081" y="655865"/>
            <a:ext cx="4464000" cy="5580000"/>
          </a:xfrm>
          <a:prstGeom prst="roundRect">
            <a:avLst>
              <a:gd name="adj" fmla="val 72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b="1" dirty="0">
                <a:solidFill>
                  <a:srgbClr val="0070C0"/>
                </a:solidFill>
                <a:latin typeface="Meiryo UI" panose="020B0604030504040204" pitchFamily="50" charset="-128"/>
                <a:ea typeface="Meiryo UI" panose="020B0604030504040204" pitchFamily="50" charset="-128"/>
              </a:rPr>
              <a:t>中古住宅流通、リフォーム・リノベーション</a:t>
            </a:r>
          </a:p>
          <a:p>
            <a:pPr algn="ctr"/>
            <a:r>
              <a:rPr lang="ja-JP" altLang="en-US" b="1" dirty="0">
                <a:solidFill>
                  <a:srgbClr val="0070C0"/>
                </a:solidFill>
                <a:latin typeface="Meiryo UI" panose="020B0604030504040204" pitchFamily="50" charset="-128"/>
                <a:ea typeface="Meiryo UI" panose="020B0604030504040204" pitchFamily="50" charset="-128"/>
              </a:rPr>
              <a:t>　市場の環境整備・活性化</a:t>
            </a: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bwMode="white">
          <a:xfrm>
            <a:off x="4697081" y="1411580"/>
            <a:ext cx="4320000" cy="4604907"/>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numCol="1" rtlCol="0" anchor="t" anchorCtr="0"/>
          <a:lstStyle/>
          <a:p>
            <a:pPr marL="182563" indent="-182563"/>
            <a:r>
              <a:rPr lang="en-US" altLang="ja-JP" sz="1600" b="1" dirty="0">
                <a:solidFill>
                  <a:schemeClr val="tx1"/>
                </a:solidFill>
                <a:latin typeface="Meiryo UI" panose="020B0604030504040204" pitchFamily="50" charset="-128"/>
                <a:ea typeface="Meiryo UI" panose="020B0604030504040204" pitchFamily="50" charset="-128"/>
              </a:rPr>
              <a:t>Ⅴ </a:t>
            </a:r>
            <a:r>
              <a:rPr lang="ja-JP" altLang="en-US" sz="1600" b="1" dirty="0">
                <a:solidFill>
                  <a:schemeClr val="tx1"/>
                </a:solidFill>
                <a:latin typeface="Meiryo UI" panose="020B0604030504040204" pitchFamily="50" charset="-128"/>
                <a:ea typeface="Meiryo UI" panose="020B0604030504040204" pitchFamily="50" charset="-128"/>
              </a:rPr>
              <a:t>大阪版･空家バンクによる空家利活用と市場流通促進</a:t>
            </a:r>
          </a:p>
          <a:p>
            <a:pPr marL="263525" indent="-84138">
              <a:lnSpc>
                <a:spcPct val="140000"/>
              </a:lnSpc>
              <a:buFont typeface="Wingdings" panose="05000000000000000000" pitchFamily="2" charset="2"/>
              <a:buNone/>
            </a:pPr>
            <a:r>
              <a:rPr lang="ja-JP" altLang="en-US" sz="1600" dirty="0">
                <a:solidFill>
                  <a:schemeClr val="tx1"/>
                </a:solidFill>
                <a:latin typeface="Meiryo UI" panose="020B0604030504040204" pitchFamily="50" charset="-128"/>
                <a:ea typeface="Meiryo UI" panose="020B0604030504040204" pitchFamily="50" charset="-128"/>
              </a:rPr>
              <a:t>・ 「大阪版･空家バンク」設置（</a:t>
            </a:r>
            <a:r>
              <a:rPr lang="en-US" altLang="ja-JP" sz="1600" dirty="0">
                <a:solidFill>
                  <a:schemeClr val="tx1"/>
                </a:solidFill>
                <a:latin typeface="Meiryo UI" panose="020B0604030504040204" pitchFamily="50" charset="-128"/>
                <a:ea typeface="Meiryo UI" panose="020B0604030504040204" pitchFamily="50" charset="-128"/>
              </a:rPr>
              <a:t>H29.3</a:t>
            </a:r>
            <a:r>
              <a:rPr lang="ja-JP" altLang="en-US" sz="1600" dirty="0" smtClean="0">
                <a:solidFill>
                  <a:schemeClr val="tx1"/>
                </a:solidFill>
                <a:latin typeface="Meiryo UI" panose="020B0604030504040204" pitchFamily="50" charset="-128"/>
                <a:ea typeface="Meiryo UI" panose="020B0604030504040204" pitchFamily="50" charset="-128"/>
              </a:rPr>
              <a:t>）</a:t>
            </a:r>
            <a:endParaRPr lang="en-US" altLang="ja-JP" sz="1600" dirty="0" smtClean="0">
              <a:solidFill>
                <a:schemeClr val="tx1"/>
              </a:solidFill>
              <a:latin typeface="Meiryo UI" panose="020B0604030504040204" pitchFamily="50" charset="-128"/>
              <a:ea typeface="Meiryo UI" panose="020B0604030504040204" pitchFamily="50" charset="-128"/>
            </a:endParaRPr>
          </a:p>
          <a:p>
            <a:pPr marL="263525" indent="-84138">
              <a:lnSpc>
                <a:spcPct val="140000"/>
              </a:lnSpc>
              <a:buFont typeface="Wingdings" panose="05000000000000000000" pitchFamily="2" charset="2"/>
              <a:buNone/>
            </a:pPr>
            <a:r>
              <a:rPr lang="ja-JP" altLang="en-US" sz="1600" dirty="0" smtClean="0">
                <a:solidFill>
                  <a:schemeClr val="tx1"/>
                </a:solidFill>
                <a:latin typeface="Meiryo UI" panose="020B0604030504040204" pitchFamily="50" charset="-128"/>
                <a:ea typeface="Meiryo UI" panose="020B0604030504040204" pitchFamily="50" charset="-128"/>
              </a:rPr>
              <a:t>　（詳細</a:t>
            </a:r>
            <a:r>
              <a:rPr lang="ja-JP" altLang="en-US" sz="1600" dirty="0">
                <a:solidFill>
                  <a:schemeClr val="tx1"/>
                </a:solidFill>
                <a:latin typeface="Meiryo UI" panose="020B0604030504040204" pitchFamily="50" charset="-128"/>
                <a:ea typeface="Meiryo UI" panose="020B0604030504040204" pitchFamily="50" charset="-128"/>
              </a:rPr>
              <a:t>は</a:t>
            </a:r>
            <a:r>
              <a:rPr lang="en-US" altLang="ja-JP" sz="1600" dirty="0" smtClean="0">
                <a:solidFill>
                  <a:schemeClr val="tx1"/>
                </a:solidFill>
                <a:latin typeface="Meiryo UI" panose="020B0604030504040204" pitchFamily="50" charset="-128"/>
                <a:ea typeface="Meiryo UI" panose="020B0604030504040204" pitchFamily="50" charset="-128"/>
              </a:rPr>
              <a:t>26</a:t>
            </a:r>
            <a:r>
              <a:rPr lang="ja-JP" altLang="en-US" sz="1600" dirty="0" smtClean="0">
                <a:solidFill>
                  <a:schemeClr val="tx1"/>
                </a:solidFill>
                <a:latin typeface="Meiryo UI" panose="020B0604030504040204" pitchFamily="50" charset="-128"/>
                <a:ea typeface="Meiryo UI" panose="020B0604030504040204" pitchFamily="50" charset="-128"/>
              </a:rPr>
              <a:t>ページ）</a:t>
            </a:r>
            <a:endParaRPr lang="en-US" altLang="ja-JP" sz="1600" dirty="0">
              <a:solidFill>
                <a:schemeClr val="tx1"/>
              </a:solidFill>
              <a:latin typeface="Meiryo UI" panose="020B0604030504040204" pitchFamily="50" charset="-128"/>
              <a:ea typeface="Meiryo UI" panose="020B0604030504040204" pitchFamily="50" charset="-128"/>
            </a:endParaRPr>
          </a:p>
          <a:p>
            <a:pPr marL="182563" indent="-182563">
              <a:spcBef>
                <a:spcPts val="600"/>
              </a:spcBef>
            </a:pPr>
            <a:r>
              <a:rPr lang="en-US" altLang="ja-JP" sz="1600" b="1" dirty="0" smtClean="0">
                <a:solidFill>
                  <a:schemeClr val="tx1"/>
                </a:solidFill>
                <a:latin typeface="Meiryo UI" panose="020B0604030504040204" pitchFamily="50" charset="-128"/>
                <a:ea typeface="Meiryo UI" panose="020B0604030504040204" pitchFamily="50" charset="-128"/>
              </a:rPr>
              <a:t>Ⅵ </a:t>
            </a:r>
            <a:r>
              <a:rPr lang="ja-JP" altLang="en-US" sz="1600" b="1" dirty="0" smtClean="0">
                <a:solidFill>
                  <a:schemeClr val="tx1"/>
                </a:solidFill>
                <a:latin typeface="Meiryo UI" panose="020B0604030504040204" pitchFamily="50" charset="-128"/>
                <a:ea typeface="Meiryo UI" panose="020B0604030504040204" pitchFamily="50" charset="-128"/>
              </a:rPr>
              <a:t>空家</a:t>
            </a:r>
            <a:r>
              <a:rPr lang="ja-JP" altLang="en-US" sz="1600" b="1" dirty="0">
                <a:solidFill>
                  <a:schemeClr val="tx1"/>
                </a:solidFill>
                <a:latin typeface="Meiryo UI" panose="020B0604030504040204" pitchFamily="50" charset="-128"/>
                <a:ea typeface="Meiryo UI" panose="020B0604030504040204" pitchFamily="50" charset="-128"/>
              </a:rPr>
              <a:t>の適正評価等による中古住宅流通の促進</a:t>
            </a:r>
          </a:p>
          <a:p>
            <a:pPr marL="263525" indent="-84138">
              <a:lnSpc>
                <a:spcPct val="120000"/>
              </a:lnSpc>
              <a:buFont typeface="Wingdings" panose="05000000000000000000" pitchFamily="2" charset="2"/>
              <a:buNone/>
            </a:pPr>
            <a:r>
              <a:rPr lang="ja-JP" altLang="en-US" sz="1600" dirty="0">
                <a:solidFill>
                  <a:schemeClr val="tx1"/>
                </a:solidFill>
                <a:latin typeface="Meiryo UI" panose="020B0604030504040204" pitchFamily="50" charset="-128"/>
                <a:ea typeface="Meiryo UI" panose="020B0604030504040204" pitchFamily="50" charset="-128"/>
              </a:rPr>
              <a:t>・民間団体等による</a:t>
            </a:r>
            <a:r>
              <a:rPr lang="ja-JP" altLang="en-US" sz="1600" dirty="0" smtClean="0">
                <a:solidFill>
                  <a:schemeClr val="tx1"/>
                </a:solidFill>
                <a:latin typeface="Meiryo UI" panose="020B0604030504040204" pitchFamily="50" charset="-128"/>
                <a:ea typeface="Meiryo UI" panose="020B0604030504040204" pitchFamily="50" charset="-128"/>
              </a:rPr>
              <a:t>インスペクター派遣体制の拡充</a:t>
            </a:r>
            <a:r>
              <a:rPr lang="ja-JP" altLang="en-US" sz="1600" dirty="0">
                <a:solidFill>
                  <a:schemeClr val="tx1"/>
                </a:solidFill>
                <a:latin typeface="Meiryo UI" panose="020B0604030504040204" pitchFamily="50" charset="-128"/>
                <a:ea typeface="Meiryo UI" panose="020B0604030504040204" pitchFamily="50" charset="-128"/>
              </a:rPr>
              <a:t>　（</a:t>
            </a:r>
            <a:r>
              <a:rPr lang="en-US" altLang="ja-JP" sz="1600" dirty="0" smtClean="0">
                <a:solidFill>
                  <a:schemeClr val="tx1"/>
                </a:solidFill>
                <a:latin typeface="Meiryo UI" panose="020B0604030504040204" pitchFamily="50" charset="-128"/>
                <a:ea typeface="Meiryo UI" panose="020B0604030504040204" pitchFamily="50" charset="-128"/>
              </a:rPr>
              <a:t>H30.4</a:t>
            </a:r>
            <a:r>
              <a:rPr lang="ja-JP" altLang="en-US" sz="1600" dirty="0" smtClean="0">
                <a:solidFill>
                  <a:schemeClr val="tx1"/>
                </a:solidFill>
                <a:latin typeface="Meiryo UI" panose="020B0604030504040204" pitchFamily="50" charset="-128"/>
                <a:ea typeface="Meiryo UI" panose="020B0604030504040204" pitchFamily="50" charset="-128"/>
              </a:rPr>
              <a:t>）</a:t>
            </a:r>
            <a:endParaRPr lang="en-US" altLang="ja-JP" sz="1600" dirty="0">
              <a:solidFill>
                <a:schemeClr val="tx1"/>
              </a:solidFill>
              <a:latin typeface="Meiryo UI" panose="020B0604030504040204" pitchFamily="50" charset="-128"/>
              <a:ea typeface="Meiryo UI" panose="020B0604030504040204" pitchFamily="50" charset="-128"/>
            </a:endParaRPr>
          </a:p>
          <a:p>
            <a:pPr marL="182563" indent="-182563">
              <a:spcBef>
                <a:spcPts val="600"/>
              </a:spcBef>
            </a:pPr>
            <a:r>
              <a:rPr lang="en-US" altLang="ja-JP" sz="1600" b="1" dirty="0">
                <a:solidFill>
                  <a:schemeClr val="tx1"/>
                </a:solidFill>
                <a:latin typeface="Meiryo UI" panose="020B0604030504040204" pitchFamily="50" charset="-128"/>
                <a:ea typeface="Meiryo UI" panose="020B0604030504040204" pitchFamily="50" charset="-128"/>
              </a:rPr>
              <a:t>Ⅶ </a:t>
            </a:r>
            <a:r>
              <a:rPr lang="ja-JP" altLang="en-US" sz="1600" b="1" dirty="0" smtClean="0">
                <a:solidFill>
                  <a:schemeClr val="tx1"/>
                </a:solidFill>
                <a:latin typeface="Meiryo UI" panose="020B0604030504040204" pitchFamily="50" charset="-128"/>
                <a:ea typeface="Meiryo UI" panose="020B0604030504040204" pitchFamily="50" charset="-128"/>
              </a:rPr>
              <a:t>魅力的</a:t>
            </a:r>
            <a:r>
              <a:rPr lang="ja-JP" altLang="en-US" sz="1600" b="1" dirty="0">
                <a:solidFill>
                  <a:schemeClr val="tx1"/>
                </a:solidFill>
                <a:latin typeface="Meiryo UI" panose="020B0604030504040204" pitchFamily="50" charset="-128"/>
                <a:ea typeface="Meiryo UI" panose="020B0604030504040204" pitchFamily="50" charset="-128"/>
              </a:rPr>
              <a:t>なリノベーション、ＤＩＹ等の普及促進</a:t>
            </a:r>
            <a:endParaRPr lang="en-US" altLang="ja-JP" sz="1600" b="1" dirty="0">
              <a:solidFill>
                <a:schemeClr val="tx1"/>
              </a:solidFill>
              <a:latin typeface="Meiryo UI" panose="020B0604030504040204" pitchFamily="50" charset="-128"/>
              <a:ea typeface="Meiryo UI" panose="020B0604030504040204" pitchFamily="50" charset="-128"/>
            </a:endParaRPr>
          </a:p>
          <a:p>
            <a:pPr marL="263525" indent="-84138">
              <a:lnSpc>
                <a:spcPct val="120000"/>
              </a:lnSpc>
              <a:buFont typeface="Wingdings" panose="05000000000000000000" pitchFamily="2" charset="2"/>
              <a:buNone/>
            </a:pPr>
            <a:r>
              <a:rPr lang="ja-JP" altLang="en-US" sz="1600" dirty="0">
                <a:solidFill>
                  <a:schemeClr val="tx1"/>
                </a:solidFill>
                <a:latin typeface="Meiryo UI" panose="020B0604030504040204" pitchFamily="50" charset="-128"/>
                <a:ea typeface="Meiryo UI" panose="020B0604030504040204" pitchFamily="50" charset="-128"/>
              </a:rPr>
              <a:t>・地域活性化に貢献するリノベーションコンクールの実施</a:t>
            </a:r>
            <a:endParaRPr lang="en-US" altLang="ja-JP" sz="1600" dirty="0">
              <a:solidFill>
                <a:schemeClr val="tx1"/>
              </a:solidFill>
              <a:latin typeface="Meiryo UI" panose="020B0604030504040204" pitchFamily="50" charset="-128"/>
              <a:ea typeface="Meiryo UI" panose="020B0604030504040204" pitchFamily="50" charset="-128"/>
            </a:endParaRPr>
          </a:p>
          <a:p>
            <a:pPr marL="263525" indent="-84138">
              <a:lnSpc>
                <a:spcPct val="140000"/>
              </a:lnSpc>
              <a:buFont typeface="Wingdings" panose="05000000000000000000" pitchFamily="2" charset="2"/>
              <a:buNone/>
            </a:pPr>
            <a:r>
              <a:rPr lang="ja-JP" altLang="en-US" sz="1600" dirty="0">
                <a:solidFill>
                  <a:schemeClr val="tx1"/>
                </a:solidFill>
                <a:latin typeface="Meiryo UI" panose="020B0604030504040204" pitchFamily="50" charset="-128"/>
                <a:ea typeface="Meiryo UI" panose="020B0604030504040204" pitchFamily="50" charset="-128"/>
              </a:rPr>
              <a:t>・ＤＩＹの相談会の開催</a:t>
            </a:r>
            <a:endParaRPr lang="en-US" altLang="ja-JP" sz="1600" dirty="0">
              <a:solidFill>
                <a:schemeClr val="tx1"/>
              </a:solidFill>
              <a:latin typeface="Meiryo UI" panose="020B0604030504040204" pitchFamily="50" charset="-128"/>
              <a:ea typeface="Meiryo UI" panose="020B0604030504040204" pitchFamily="50" charset="-128"/>
            </a:endParaRPr>
          </a:p>
          <a:p>
            <a:pPr marL="182563" indent="-182563">
              <a:spcBef>
                <a:spcPts val="600"/>
              </a:spcBef>
            </a:pPr>
            <a:r>
              <a:rPr lang="en-US" altLang="ja-JP" sz="1600" b="1" dirty="0">
                <a:solidFill>
                  <a:schemeClr val="tx1"/>
                </a:solidFill>
                <a:latin typeface="Meiryo UI" panose="020B0604030504040204" pitchFamily="50" charset="-128"/>
                <a:ea typeface="Meiryo UI" panose="020B0604030504040204" pitchFamily="50" charset="-128"/>
              </a:rPr>
              <a:t>Ⅷ </a:t>
            </a:r>
            <a:r>
              <a:rPr lang="ja-JP" altLang="en-US" sz="1600" b="1" dirty="0" smtClean="0">
                <a:solidFill>
                  <a:schemeClr val="tx1"/>
                </a:solidFill>
                <a:latin typeface="Meiryo UI" panose="020B0604030504040204" pitchFamily="50" charset="-128"/>
                <a:ea typeface="Meiryo UI" panose="020B0604030504040204" pitchFamily="50" charset="-128"/>
              </a:rPr>
              <a:t>空家</a:t>
            </a:r>
            <a:r>
              <a:rPr lang="ja-JP" altLang="en-US" sz="1600" b="1" dirty="0">
                <a:solidFill>
                  <a:schemeClr val="tx1"/>
                </a:solidFill>
                <a:latin typeface="Meiryo UI" panose="020B0604030504040204" pitchFamily="50" charset="-128"/>
                <a:ea typeface="Meiryo UI" panose="020B0604030504040204" pitchFamily="50" charset="-128"/>
              </a:rPr>
              <a:t>等所有者への適正管理･除却･利活用の意識啓発</a:t>
            </a:r>
            <a:endParaRPr lang="en-US" altLang="ja-JP" sz="1600" b="1" dirty="0">
              <a:solidFill>
                <a:schemeClr val="tx1"/>
              </a:solidFill>
              <a:latin typeface="Meiryo UI" panose="020B0604030504040204" pitchFamily="50" charset="-128"/>
              <a:ea typeface="Meiryo UI" panose="020B0604030504040204" pitchFamily="50" charset="-128"/>
            </a:endParaRPr>
          </a:p>
          <a:p>
            <a:pPr marL="263525" indent="-84138">
              <a:lnSpc>
                <a:spcPct val="140000"/>
              </a:lnSpc>
              <a:buFont typeface="Wingdings" panose="05000000000000000000" pitchFamily="2" charset="2"/>
              <a:buNone/>
            </a:pPr>
            <a:r>
              <a:rPr lang="ja-JP" altLang="en-US" sz="1600" dirty="0">
                <a:solidFill>
                  <a:schemeClr val="tx1"/>
                </a:solidFill>
                <a:latin typeface="Meiryo UI" panose="020B0604030504040204" pitchFamily="50" charset="-128"/>
                <a:ea typeface="Meiryo UI" panose="020B0604030504040204" pitchFamily="50" charset="-128"/>
              </a:rPr>
              <a:t>・ 啓発セミナー</a:t>
            </a:r>
            <a:r>
              <a:rPr lang="ja-JP" altLang="en-US" sz="1600" dirty="0" smtClean="0">
                <a:solidFill>
                  <a:schemeClr val="tx1"/>
                </a:solidFill>
                <a:latin typeface="Meiryo UI" panose="020B0604030504040204" pitchFamily="50" charset="-128"/>
                <a:ea typeface="Meiryo UI" panose="020B0604030504040204" pitchFamily="50" charset="-128"/>
              </a:rPr>
              <a:t>実施市町村数 </a:t>
            </a:r>
            <a:r>
              <a:rPr lang="en-US" altLang="ja-JP" sz="1600" dirty="0">
                <a:solidFill>
                  <a:schemeClr val="tx1"/>
                </a:solidFill>
                <a:latin typeface="Meiryo UI" panose="020B0604030504040204" pitchFamily="50" charset="-128"/>
                <a:ea typeface="Meiryo UI" panose="020B0604030504040204" pitchFamily="50" charset="-128"/>
              </a:rPr>
              <a:t>21</a:t>
            </a:r>
            <a:r>
              <a:rPr lang="ja-JP" altLang="en-US" sz="1600" dirty="0">
                <a:solidFill>
                  <a:schemeClr val="tx1"/>
                </a:solidFill>
                <a:latin typeface="Meiryo UI" panose="020B0604030504040204" pitchFamily="50" charset="-128"/>
                <a:ea typeface="Meiryo UI" panose="020B0604030504040204" pitchFamily="50" charset="-128"/>
              </a:rPr>
              <a:t>／目標</a:t>
            </a:r>
            <a:r>
              <a:rPr lang="en-US" altLang="ja-JP" sz="1600" dirty="0">
                <a:solidFill>
                  <a:schemeClr val="tx1"/>
                </a:solidFill>
                <a:latin typeface="Meiryo UI" panose="020B0604030504040204" pitchFamily="50" charset="-128"/>
                <a:ea typeface="Meiryo UI" panose="020B0604030504040204" pitchFamily="50" charset="-128"/>
              </a:rPr>
              <a:t>43</a:t>
            </a:r>
            <a:r>
              <a:rPr lang="ja-JP" altLang="en-US" sz="1600" dirty="0">
                <a:solidFill>
                  <a:schemeClr val="tx1"/>
                </a:solidFill>
                <a:latin typeface="Meiryo UI" panose="020B0604030504040204" pitchFamily="50" charset="-128"/>
                <a:ea typeface="Meiryo UI" panose="020B0604030504040204" pitchFamily="50" charset="-128"/>
              </a:rPr>
              <a:t>　</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32549" y="6555747"/>
            <a:ext cx="4752109" cy="331235"/>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82550" indent="90488" defTabSz="793425">
              <a:lnSpc>
                <a:spcPct val="120000"/>
              </a:lnSpc>
              <a:spcBef>
                <a:spcPts val="300"/>
              </a:spcBef>
              <a:defRPr/>
            </a:pP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各数値は</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H29.11</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末時点</a:t>
            </a: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228148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角丸四角形 21"/>
          <p:cNvSpPr/>
          <p:nvPr/>
        </p:nvSpPr>
        <p:spPr>
          <a:xfrm>
            <a:off x="98764" y="1131750"/>
            <a:ext cx="8965152" cy="4500000"/>
          </a:xfrm>
          <a:prstGeom prst="roundRect">
            <a:avLst>
              <a:gd name="adj" fmla="val 473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ct val="130000"/>
              </a:lnSpc>
            </a:pP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30000"/>
              </a:lnSpc>
            </a:pP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63"/>
          <p:cNvSpPr txBox="1">
            <a:spLocks noChangeArrowheads="1"/>
          </p:cNvSpPr>
          <p:nvPr/>
        </p:nvSpPr>
        <p:spPr bwMode="white">
          <a:xfrm>
            <a:off x="200471" y="2293956"/>
            <a:ext cx="4083497" cy="3170099"/>
          </a:xfrm>
          <a:prstGeom prst="rect">
            <a:avLst/>
          </a:prstGeom>
          <a:solidFill>
            <a:schemeClr val="bg1"/>
          </a:solidFill>
          <a:ln w="12700" cmpd="dbl">
            <a:noFill/>
            <a:miter lim="800000"/>
            <a:headEnd/>
            <a:tailEnd/>
          </a:ln>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lnSpc>
                <a:spcPts val="2100"/>
              </a:lnSpc>
              <a:spcBef>
                <a:spcPts val="0"/>
              </a:spcBef>
              <a:buNone/>
            </a:pPr>
            <a:endParaRPr lang="en-US" altLang="ja-JP" sz="1400" dirty="0" smtClean="0">
              <a:latin typeface="Meiryo UI" pitchFamily="50" charset="-128"/>
              <a:ea typeface="Meiryo UI" pitchFamily="50" charset="-128"/>
              <a:cs typeface="Meiryo UI" pitchFamily="50" charset="-128"/>
            </a:endParaRPr>
          </a:p>
          <a:p>
            <a:pPr eaLnBrk="1" hangingPunct="1">
              <a:lnSpc>
                <a:spcPts val="2400"/>
              </a:lnSpc>
              <a:spcBef>
                <a:spcPts val="0"/>
              </a:spcBef>
              <a:buNone/>
            </a:pPr>
            <a:r>
              <a:rPr lang="ja-JP" altLang="en-US" sz="1800" dirty="0" smtClean="0">
                <a:latin typeface="Meiryo UI" pitchFamily="50" charset="-128"/>
                <a:ea typeface="Meiryo UI" pitchFamily="50" charset="-128"/>
                <a:cs typeface="Meiryo UI" pitchFamily="50" charset="-128"/>
              </a:rPr>
              <a:t>民間主導の事業化を誘導する取組みを</a:t>
            </a:r>
            <a:endParaRPr lang="en-US" altLang="ja-JP" sz="1800" dirty="0" smtClean="0">
              <a:latin typeface="Meiryo UI" pitchFamily="50" charset="-128"/>
              <a:ea typeface="Meiryo UI" pitchFamily="50" charset="-128"/>
              <a:cs typeface="Meiryo UI" pitchFamily="50" charset="-128"/>
            </a:endParaRPr>
          </a:p>
          <a:p>
            <a:pPr eaLnBrk="1" hangingPunct="1">
              <a:lnSpc>
                <a:spcPts val="2400"/>
              </a:lnSpc>
              <a:spcBef>
                <a:spcPts val="0"/>
              </a:spcBef>
              <a:buNone/>
            </a:pPr>
            <a:r>
              <a:rPr lang="ja-JP" altLang="en-US" sz="1800" dirty="0" smtClean="0">
                <a:latin typeface="Meiryo UI" pitchFamily="50" charset="-128"/>
                <a:ea typeface="Meiryo UI" pitchFamily="50" charset="-128"/>
                <a:cs typeface="Meiryo UI" pitchFamily="50" charset="-128"/>
              </a:rPr>
              <a:t>検討、実施</a:t>
            </a:r>
            <a:endParaRPr lang="en-US" altLang="ja-JP" sz="1800" dirty="0" smtClean="0">
              <a:latin typeface="Meiryo UI" pitchFamily="50" charset="-128"/>
              <a:ea typeface="Meiryo UI" pitchFamily="50" charset="-128"/>
              <a:cs typeface="Meiryo UI" pitchFamily="50" charset="-128"/>
            </a:endParaRPr>
          </a:p>
          <a:p>
            <a:pPr eaLnBrk="1" hangingPunct="1">
              <a:lnSpc>
                <a:spcPts val="2400"/>
              </a:lnSpc>
              <a:spcBef>
                <a:spcPts val="300"/>
              </a:spcBef>
              <a:buNone/>
            </a:pPr>
            <a:r>
              <a:rPr lang="ja-JP" altLang="en-US" sz="1600" b="1" dirty="0" smtClean="0">
                <a:latin typeface="Meiryo UI" pitchFamily="50" charset="-128"/>
                <a:ea typeface="Meiryo UI" pitchFamily="50" charset="-128"/>
                <a:cs typeface="Meiryo UI" pitchFamily="50" charset="-128"/>
              </a:rPr>
              <a:t>岬町 </a:t>
            </a:r>
            <a:r>
              <a:rPr lang="en-US" altLang="ja-JP" sz="1600" b="1" dirty="0" smtClean="0">
                <a:latin typeface="Meiryo UI" pitchFamily="50" charset="-128"/>
                <a:ea typeface="Meiryo UI" pitchFamily="50" charset="-128"/>
                <a:cs typeface="Meiryo UI" pitchFamily="50" charset="-128"/>
              </a:rPr>
              <a:t>〈</a:t>
            </a:r>
            <a:r>
              <a:rPr lang="ja-JP" altLang="en-US" sz="1600" b="1" dirty="0">
                <a:latin typeface="Meiryo UI" pitchFamily="50" charset="-128"/>
                <a:ea typeface="Meiryo UI" pitchFamily="50" charset="-128"/>
                <a:cs typeface="Meiryo UI" pitchFamily="50" charset="-128"/>
              </a:rPr>
              <a:t>港</a:t>
            </a:r>
            <a:r>
              <a:rPr lang="ja-JP" altLang="en-US" sz="1600" b="1" dirty="0" smtClean="0">
                <a:latin typeface="Meiryo UI" pitchFamily="50" charset="-128"/>
                <a:ea typeface="Meiryo UI" pitchFamily="50" charset="-128"/>
                <a:cs typeface="Meiryo UI" pitchFamily="50" charset="-128"/>
              </a:rPr>
              <a:t>エリア</a:t>
            </a:r>
            <a:r>
              <a:rPr lang="ja-JP" altLang="en-US" sz="1600" b="1" dirty="0">
                <a:latin typeface="Meiryo UI" pitchFamily="50" charset="-128"/>
                <a:ea typeface="Meiryo UI" pitchFamily="50" charset="-128"/>
                <a:cs typeface="Meiryo UI" pitchFamily="50" charset="-128"/>
              </a:rPr>
              <a:t>の</a:t>
            </a:r>
            <a:r>
              <a:rPr lang="ja-JP" altLang="en-US" sz="1600" b="1" dirty="0" smtClean="0">
                <a:latin typeface="Meiryo UI" pitchFamily="50" charset="-128"/>
                <a:ea typeface="Meiryo UI" pitchFamily="50" charset="-128"/>
                <a:cs typeface="Meiryo UI" pitchFamily="50" charset="-128"/>
              </a:rPr>
              <a:t>活性化</a:t>
            </a:r>
            <a:r>
              <a:rPr lang="en-US" altLang="ja-JP" sz="1600" b="1" dirty="0" smtClean="0">
                <a:latin typeface="Meiryo UI" pitchFamily="50" charset="-128"/>
                <a:ea typeface="Meiryo UI" pitchFamily="50" charset="-128"/>
                <a:cs typeface="Meiryo UI" pitchFamily="50" charset="-128"/>
              </a:rPr>
              <a:t>〉 </a:t>
            </a:r>
          </a:p>
          <a:p>
            <a:pPr eaLnBrk="1" hangingPunct="1">
              <a:lnSpc>
                <a:spcPts val="2400"/>
              </a:lnSpc>
              <a:spcBef>
                <a:spcPts val="0"/>
              </a:spcBef>
              <a:buNone/>
            </a:pPr>
            <a:r>
              <a:rPr lang="ja-JP" altLang="en-US" sz="1600" dirty="0" smtClean="0">
                <a:latin typeface="Meiryo UI" pitchFamily="50" charset="-128"/>
                <a:ea typeface="Meiryo UI" pitchFamily="50" charset="-128"/>
                <a:cs typeface="Meiryo UI" pitchFamily="50" charset="-128"/>
              </a:rPr>
              <a:t>　　・</a:t>
            </a:r>
            <a:r>
              <a:rPr lang="ja-JP" altLang="en-US" sz="1600" dirty="0">
                <a:latin typeface="Meiryo UI" pitchFamily="50" charset="-128"/>
                <a:ea typeface="Meiryo UI" pitchFamily="50" charset="-128"/>
                <a:cs typeface="Meiryo UI" pitchFamily="50" charset="-128"/>
              </a:rPr>
              <a:t>元旅館のリノベーション事業提案募集</a:t>
            </a:r>
          </a:p>
          <a:p>
            <a:pPr eaLnBrk="1" hangingPunct="1">
              <a:lnSpc>
                <a:spcPts val="2400"/>
              </a:lnSpc>
              <a:spcBef>
                <a:spcPts val="0"/>
              </a:spcBef>
              <a:buNone/>
            </a:pPr>
            <a:r>
              <a:rPr lang="ja-JP" altLang="en-US" sz="1600" b="1" dirty="0" smtClean="0">
                <a:latin typeface="Meiryo UI" pitchFamily="50" charset="-128"/>
                <a:ea typeface="Meiryo UI" pitchFamily="50" charset="-128"/>
                <a:cs typeface="Meiryo UI" pitchFamily="50" charset="-128"/>
              </a:rPr>
              <a:t>寝屋川市 </a:t>
            </a:r>
            <a:r>
              <a:rPr lang="en-US" altLang="ja-JP" sz="1600" b="1" dirty="0" smtClean="0">
                <a:latin typeface="Meiryo UI" pitchFamily="50" charset="-128"/>
                <a:ea typeface="Meiryo UI" pitchFamily="50" charset="-128"/>
                <a:cs typeface="Meiryo UI" pitchFamily="50" charset="-128"/>
              </a:rPr>
              <a:t>〈</a:t>
            </a:r>
            <a:r>
              <a:rPr lang="ja-JP" altLang="en-US" sz="1600" b="1" dirty="0" smtClean="0">
                <a:latin typeface="Meiryo UI" pitchFamily="50" charset="-128"/>
                <a:ea typeface="Meiryo UI" pitchFamily="50" charset="-128"/>
                <a:cs typeface="Meiryo UI" pitchFamily="50" charset="-128"/>
              </a:rPr>
              <a:t>狭隘地域の魅力向上</a:t>
            </a:r>
            <a:r>
              <a:rPr lang="en-US" altLang="ja-JP" sz="1600" b="1" dirty="0" smtClean="0">
                <a:latin typeface="Meiryo UI" pitchFamily="50" charset="-128"/>
                <a:ea typeface="Meiryo UI" pitchFamily="50" charset="-128"/>
                <a:cs typeface="Meiryo UI" pitchFamily="50" charset="-128"/>
              </a:rPr>
              <a:t>〉</a:t>
            </a:r>
          </a:p>
          <a:p>
            <a:pPr marL="144000" indent="-457200" eaLnBrk="1" hangingPunct="1">
              <a:lnSpc>
                <a:spcPts val="2400"/>
              </a:lnSpc>
              <a:spcBef>
                <a:spcPts val="0"/>
              </a:spcBef>
              <a:buNone/>
            </a:pPr>
            <a:r>
              <a:rPr lang="ja-JP" altLang="en-US" sz="1600" dirty="0" smtClean="0">
                <a:latin typeface="Meiryo UI" pitchFamily="50" charset="-128"/>
                <a:ea typeface="Meiryo UI" pitchFamily="50" charset="-128"/>
                <a:cs typeface="Meiryo UI" pitchFamily="50" charset="-128"/>
              </a:rPr>
              <a:t>　　・地域協議会と</a:t>
            </a:r>
            <a:r>
              <a:rPr lang="ja-JP" altLang="en-US" sz="1600" dirty="0">
                <a:latin typeface="Meiryo UI" pitchFamily="50" charset="-128"/>
                <a:ea typeface="Meiryo UI" pitchFamily="50" charset="-128"/>
                <a:cs typeface="Meiryo UI" pitchFamily="50" charset="-128"/>
              </a:rPr>
              <a:t>連携</a:t>
            </a:r>
            <a:r>
              <a:rPr lang="ja-JP" altLang="en-US" sz="1600" dirty="0" smtClean="0">
                <a:latin typeface="Meiryo UI" pitchFamily="50" charset="-128"/>
                <a:ea typeface="Meiryo UI" pitchFamily="50" charset="-128"/>
                <a:cs typeface="Meiryo UI" pitchFamily="50" charset="-128"/>
              </a:rPr>
              <a:t>したリノベーション事業</a:t>
            </a:r>
            <a:endParaRPr lang="en-US" altLang="ja-JP" sz="1600" dirty="0" smtClean="0">
              <a:latin typeface="Meiryo UI" pitchFamily="50" charset="-128"/>
              <a:ea typeface="Meiryo UI" pitchFamily="50" charset="-128"/>
              <a:cs typeface="Meiryo UI" pitchFamily="50" charset="-128"/>
            </a:endParaRPr>
          </a:p>
          <a:p>
            <a:pPr marL="144000" indent="-457200" eaLnBrk="1" hangingPunct="1">
              <a:lnSpc>
                <a:spcPts val="2400"/>
              </a:lnSpc>
              <a:spcBef>
                <a:spcPts val="0"/>
              </a:spcBef>
              <a:buNone/>
            </a:pPr>
            <a:r>
              <a:rPr lang="ja-JP" altLang="en-US" sz="1600" dirty="0" smtClean="0">
                <a:latin typeface="Meiryo UI" pitchFamily="50" charset="-128"/>
                <a:ea typeface="Meiryo UI" pitchFamily="50" charset="-128"/>
                <a:cs typeface="Meiryo UI" pitchFamily="50" charset="-128"/>
              </a:rPr>
              <a:t>     提案募集</a:t>
            </a:r>
            <a:endParaRPr lang="ja-JP" altLang="en-US" sz="1600" dirty="0">
              <a:latin typeface="Meiryo UI" pitchFamily="50" charset="-128"/>
              <a:ea typeface="Meiryo UI" pitchFamily="50" charset="-128"/>
              <a:cs typeface="Meiryo UI" pitchFamily="50" charset="-128"/>
            </a:endParaRPr>
          </a:p>
          <a:p>
            <a:pPr eaLnBrk="1" hangingPunct="1">
              <a:lnSpc>
                <a:spcPts val="2400"/>
              </a:lnSpc>
              <a:spcBef>
                <a:spcPts val="0"/>
              </a:spcBef>
              <a:buNone/>
            </a:pPr>
            <a:r>
              <a:rPr lang="ja-JP" altLang="en-US" sz="1600" b="1" dirty="0" smtClean="0">
                <a:latin typeface="Meiryo UI" pitchFamily="50" charset="-128"/>
                <a:ea typeface="Meiryo UI" pitchFamily="50" charset="-128"/>
                <a:cs typeface="Meiryo UI" pitchFamily="50" charset="-128"/>
              </a:rPr>
              <a:t>池田市 </a:t>
            </a:r>
            <a:r>
              <a:rPr lang="en-US" altLang="ja-JP" sz="1600" b="1" dirty="0" smtClean="0">
                <a:latin typeface="Meiryo UI" pitchFamily="50" charset="-128"/>
                <a:ea typeface="Meiryo UI" pitchFamily="50" charset="-128"/>
                <a:cs typeface="Meiryo UI" pitchFamily="50" charset="-128"/>
              </a:rPr>
              <a:t>〈</a:t>
            </a:r>
            <a:r>
              <a:rPr lang="ja-JP" altLang="en-US" sz="1600" b="1" dirty="0" smtClean="0">
                <a:latin typeface="Meiryo UI" pitchFamily="50" charset="-128"/>
                <a:ea typeface="Meiryo UI" pitchFamily="50" charset="-128"/>
                <a:cs typeface="Meiryo UI" pitchFamily="50" charset="-128"/>
              </a:rPr>
              <a:t>郊外戸建団地の地域創生</a:t>
            </a:r>
            <a:r>
              <a:rPr lang="en-US" altLang="ja-JP" sz="1600" b="1" dirty="0" smtClean="0">
                <a:latin typeface="Meiryo UI" pitchFamily="50" charset="-128"/>
                <a:ea typeface="Meiryo UI" pitchFamily="50" charset="-128"/>
                <a:cs typeface="Meiryo UI" pitchFamily="50" charset="-128"/>
              </a:rPr>
              <a:t>〉</a:t>
            </a:r>
          </a:p>
          <a:p>
            <a:pPr eaLnBrk="1" hangingPunct="1">
              <a:lnSpc>
                <a:spcPts val="2400"/>
              </a:lnSpc>
              <a:spcBef>
                <a:spcPts val="0"/>
              </a:spcBef>
              <a:buNone/>
            </a:pPr>
            <a:r>
              <a:rPr lang="ja-JP" altLang="en-US" sz="1600" dirty="0" smtClean="0">
                <a:latin typeface="Meiryo UI" pitchFamily="50" charset="-128"/>
                <a:ea typeface="Meiryo UI" pitchFamily="50" charset="-128"/>
                <a:cs typeface="Meiryo UI" pitchFamily="50" charset="-128"/>
              </a:rPr>
              <a:t>    ・</a:t>
            </a:r>
            <a:r>
              <a:rPr lang="ja-JP" altLang="en-US" sz="1600" dirty="0">
                <a:latin typeface="Meiryo UI" pitchFamily="50" charset="-128"/>
                <a:ea typeface="Meiryo UI" pitchFamily="50" charset="-128"/>
                <a:cs typeface="Meiryo UI" pitchFamily="50" charset="-128"/>
              </a:rPr>
              <a:t>地域</a:t>
            </a:r>
            <a:r>
              <a:rPr lang="ja-JP" altLang="en-US" sz="1600" dirty="0" smtClean="0">
                <a:latin typeface="Meiryo UI" pitchFamily="50" charset="-128"/>
                <a:ea typeface="Meiryo UI" pitchFamily="50" charset="-128"/>
                <a:cs typeface="Meiryo UI" pitchFamily="50" charset="-128"/>
              </a:rPr>
              <a:t>住民</a:t>
            </a:r>
            <a:r>
              <a:rPr lang="ja-JP" altLang="en-US" sz="1600" dirty="0">
                <a:latin typeface="Meiryo UI" pitchFamily="50" charset="-128"/>
                <a:ea typeface="Meiryo UI" pitchFamily="50" charset="-128"/>
                <a:cs typeface="Meiryo UI" pitchFamily="50" charset="-128"/>
              </a:rPr>
              <a:t>等</a:t>
            </a:r>
            <a:r>
              <a:rPr lang="ja-JP" altLang="en-US" sz="1600" dirty="0" smtClean="0">
                <a:latin typeface="Meiryo UI" pitchFamily="50" charset="-128"/>
                <a:ea typeface="Meiryo UI" pitchFamily="50" charset="-128"/>
                <a:cs typeface="Meiryo UI" pitchFamily="50" charset="-128"/>
              </a:rPr>
              <a:t>とのまち</a:t>
            </a:r>
            <a:r>
              <a:rPr lang="ja-JP" altLang="en-US" sz="1600" dirty="0">
                <a:latin typeface="Meiryo UI" pitchFamily="50" charset="-128"/>
                <a:ea typeface="Meiryo UI" pitchFamily="50" charset="-128"/>
                <a:cs typeface="Meiryo UI" pitchFamily="50" charset="-128"/>
              </a:rPr>
              <a:t>歩き・意見</a:t>
            </a:r>
            <a:r>
              <a:rPr lang="ja-JP" altLang="en-US" sz="1600" dirty="0" smtClean="0">
                <a:latin typeface="Meiryo UI" pitchFamily="50" charset="-128"/>
                <a:ea typeface="Meiryo UI" pitchFamily="50" charset="-128"/>
                <a:cs typeface="Meiryo UI" pitchFamily="50" charset="-128"/>
              </a:rPr>
              <a:t>交換</a:t>
            </a:r>
            <a:endParaRPr lang="ja-JP" altLang="en-US" sz="1600" dirty="0">
              <a:latin typeface="Meiryo UI" pitchFamily="50" charset="-128"/>
              <a:ea typeface="Meiryo UI" pitchFamily="50" charset="-128"/>
              <a:cs typeface="Meiryo UI" pitchFamily="50" charset="-128"/>
            </a:endParaRPr>
          </a:p>
        </p:txBody>
      </p:sp>
      <p:sp>
        <p:nvSpPr>
          <p:cNvPr id="7" name="テキスト ボックス 63"/>
          <p:cNvSpPr txBox="1">
            <a:spLocks noChangeArrowheads="1"/>
          </p:cNvSpPr>
          <p:nvPr/>
        </p:nvSpPr>
        <p:spPr bwMode="white">
          <a:xfrm>
            <a:off x="4355976" y="2297584"/>
            <a:ext cx="4621769" cy="3170099"/>
          </a:xfrm>
          <a:prstGeom prst="rect">
            <a:avLst/>
          </a:prstGeom>
          <a:solidFill>
            <a:schemeClr val="bg1"/>
          </a:solidFill>
          <a:ln w="12700" cmpd="dbl">
            <a:noFill/>
            <a:miter lim="800000"/>
            <a:headEnd/>
            <a:tailEnd/>
          </a:ln>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lnSpc>
                <a:spcPts val="2100"/>
              </a:lnSpc>
              <a:spcBef>
                <a:spcPts val="0"/>
              </a:spcBef>
              <a:buNone/>
            </a:pPr>
            <a:endParaRPr lang="en-US" altLang="ja-JP" sz="1400" dirty="0" smtClean="0">
              <a:latin typeface="Meiryo UI" pitchFamily="50" charset="-128"/>
              <a:ea typeface="Meiryo UI" pitchFamily="50" charset="-128"/>
              <a:cs typeface="Meiryo UI" pitchFamily="50" charset="-128"/>
            </a:endParaRPr>
          </a:p>
          <a:p>
            <a:pPr eaLnBrk="1" hangingPunct="1">
              <a:lnSpc>
                <a:spcPts val="2400"/>
              </a:lnSpc>
              <a:spcBef>
                <a:spcPts val="0"/>
              </a:spcBef>
              <a:buNone/>
            </a:pPr>
            <a:r>
              <a:rPr lang="ja-JP" altLang="en-US" sz="1800" dirty="0" smtClean="0">
                <a:latin typeface="Meiryo UI" pitchFamily="50" charset="-128"/>
                <a:ea typeface="Meiryo UI" pitchFamily="50" charset="-128"/>
                <a:cs typeface="Meiryo UI" pitchFamily="50" charset="-128"/>
              </a:rPr>
              <a:t>所有者や利用希望者を対象に、きっかけづくりとして開催</a:t>
            </a:r>
            <a:endParaRPr lang="en-US" altLang="ja-JP" sz="1800" dirty="0" smtClean="0">
              <a:latin typeface="Meiryo UI" pitchFamily="50" charset="-128"/>
              <a:ea typeface="Meiryo UI" pitchFamily="50" charset="-128"/>
              <a:cs typeface="Meiryo UI" pitchFamily="50" charset="-128"/>
            </a:endParaRPr>
          </a:p>
          <a:p>
            <a:pPr marL="216000" indent="-432000" eaLnBrk="1" hangingPunct="1">
              <a:lnSpc>
                <a:spcPts val="2400"/>
              </a:lnSpc>
              <a:spcBef>
                <a:spcPts val="300"/>
              </a:spcBef>
              <a:buNone/>
            </a:pPr>
            <a:r>
              <a:rPr lang="ja-JP" altLang="en-US" sz="1600" b="1" dirty="0" smtClean="0">
                <a:latin typeface="Meiryo UI" pitchFamily="50" charset="-128"/>
                <a:ea typeface="Meiryo UI" pitchFamily="50" charset="-128"/>
                <a:cs typeface="Meiryo UI" pitchFamily="50" charset="-128"/>
              </a:rPr>
              <a:t>大阪市東成区（約</a:t>
            </a:r>
            <a:r>
              <a:rPr lang="en-US" altLang="ja-JP" sz="1600" b="1" dirty="0">
                <a:latin typeface="Meiryo UI" pitchFamily="50" charset="-128"/>
                <a:ea typeface="Meiryo UI" pitchFamily="50" charset="-128"/>
                <a:cs typeface="Meiryo UI" pitchFamily="50" charset="-128"/>
              </a:rPr>
              <a:t>70</a:t>
            </a:r>
            <a:r>
              <a:rPr lang="ja-JP" altLang="en-US" sz="1600" b="1" dirty="0">
                <a:latin typeface="Meiryo UI" pitchFamily="50" charset="-128"/>
                <a:ea typeface="Meiryo UI" pitchFamily="50" charset="-128"/>
                <a:cs typeface="Meiryo UI" pitchFamily="50" charset="-128"/>
              </a:rPr>
              <a:t>名参加</a:t>
            </a:r>
            <a:r>
              <a:rPr lang="ja-JP" altLang="en-US" sz="1600" b="1" dirty="0" smtClean="0">
                <a:latin typeface="Meiryo UI" pitchFamily="50" charset="-128"/>
                <a:ea typeface="Meiryo UI" pitchFamily="50" charset="-128"/>
                <a:cs typeface="Meiryo UI" pitchFamily="50" charset="-128"/>
              </a:rPr>
              <a:t>）</a:t>
            </a:r>
            <a:endParaRPr lang="en-US" altLang="ja-JP" sz="1600" b="1" dirty="0" smtClean="0">
              <a:latin typeface="Meiryo UI" pitchFamily="50" charset="-128"/>
              <a:ea typeface="Meiryo UI" pitchFamily="50" charset="-128"/>
              <a:cs typeface="Meiryo UI" pitchFamily="50" charset="-128"/>
            </a:endParaRPr>
          </a:p>
          <a:p>
            <a:pPr eaLnBrk="1" hangingPunct="1">
              <a:lnSpc>
                <a:spcPts val="2400"/>
              </a:lnSpc>
              <a:spcBef>
                <a:spcPts val="0"/>
              </a:spcBef>
              <a:buNone/>
            </a:pPr>
            <a:r>
              <a:rPr lang="ja-JP" altLang="en-US" sz="1600" dirty="0" smtClean="0">
                <a:latin typeface="Meiryo UI" pitchFamily="50" charset="-128"/>
                <a:ea typeface="Meiryo UI" pitchFamily="50" charset="-128"/>
                <a:cs typeface="Meiryo UI" pitchFamily="50" charset="-128"/>
              </a:rPr>
              <a:t>　・事業者等による講演など</a:t>
            </a:r>
            <a:endParaRPr lang="en-US" altLang="ja-JP" sz="1600" dirty="0" smtClean="0">
              <a:latin typeface="Meiryo UI" pitchFamily="50" charset="-128"/>
              <a:ea typeface="Meiryo UI" pitchFamily="50" charset="-128"/>
              <a:cs typeface="Meiryo UI" pitchFamily="50" charset="-128"/>
            </a:endParaRPr>
          </a:p>
          <a:p>
            <a:pPr marL="285750" indent="74613" eaLnBrk="1" hangingPunct="1">
              <a:lnSpc>
                <a:spcPts val="2400"/>
              </a:lnSpc>
              <a:spcBef>
                <a:spcPts val="0"/>
              </a:spcBef>
              <a:buFont typeface="Wingdings" panose="05000000000000000000" pitchFamily="2" charset="2"/>
              <a:buChar char="ü"/>
            </a:pPr>
            <a:r>
              <a:rPr lang="en-US" altLang="ja-JP" sz="1600" dirty="0">
                <a:latin typeface="Meiryo UI" pitchFamily="50" charset="-128"/>
                <a:ea typeface="Meiryo UI" pitchFamily="50" charset="-128"/>
                <a:cs typeface="Meiryo UI" pitchFamily="50" charset="-128"/>
              </a:rPr>
              <a:t> </a:t>
            </a:r>
            <a:r>
              <a:rPr lang="ja-JP" altLang="en-US" sz="1600" dirty="0" smtClean="0">
                <a:latin typeface="Meiryo UI" pitchFamily="50" charset="-128"/>
                <a:ea typeface="Meiryo UI" pitchFamily="50" charset="-128"/>
                <a:cs typeface="Meiryo UI" pitchFamily="50" charset="-128"/>
              </a:rPr>
              <a:t>先進事例の紹介</a:t>
            </a:r>
            <a:endParaRPr lang="en-US" altLang="ja-JP" sz="1600" dirty="0" smtClean="0">
              <a:latin typeface="Meiryo UI" pitchFamily="50" charset="-128"/>
              <a:ea typeface="Meiryo UI" pitchFamily="50" charset="-128"/>
              <a:cs typeface="Meiryo UI" pitchFamily="50" charset="-128"/>
            </a:endParaRPr>
          </a:p>
          <a:p>
            <a:pPr marL="285750" indent="74613" eaLnBrk="1" hangingPunct="1">
              <a:lnSpc>
                <a:spcPts val="2400"/>
              </a:lnSpc>
              <a:spcBef>
                <a:spcPts val="0"/>
              </a:spcBef>
              <a:buFont typeface="Wingdings" panose="05000000000000000000" pitchFamily="2" charset="2"/>
              <a:buChar char="ü"/>
            </a:pPr>
            <a:r>
              <a:rPr lang="en-US" altLang="ja-JP" sz="1600" dirty="0">
                <a:latin typeface="Meiryo UI" pitchFamily="50" charset="-128"/>
                <a:ea typeface="Meiryo UI" pitchFamily="50" charset="-128"/>
                <a:cs typeface="Meiryo UI" pitchFamily="50" charset="-128"/>
              </a:rPr>
              <a:t> </a:t>
            </a:r>
            <a:r>
              <a:rPr lang="ja-JP" altLang="en-US" sz="1600" dirty="0" smtClean="0">
                <a:latin typeface="Meiryo UI" pitchFamily="50" charset="-128"/>
                <a:ea typeface="Meiryo UI" pitchFamily="50" charset="-128"/>
                <a:cs typeface="Meiryo UI" pitchFamily="50" charset="-128"/>
              </a:rPr>
              <a:t>まちの可能性</a:t>
            </a:r>
            <a:endParaRPr lang="en-US" altLang="ja-JP" sz="1600" dirty="0" smtClean="0">
              <a:latin typeface="Meiryo UI" pitchFamily="50" charset="-128"/>
              <a:ea typeface="Meiryo UI" pitchFamily="50" charset="-128"/>
              <a:cs typeface="Meiryo UI" pitchFamily="50" charset="-128"/>
            </a:endParaRPr>
          </a:p>
          <a:p>
            <a:pPr marL="285750" indent="74613" eaLnBrk="1" hangingPunct="1">
              <a:lnSpc>
                <a:spcPts val="2400"/>
              </a:lnSpc>
              <a:spcBef>
                <a:spcPts val="0"/>
              </a:spcBef>
              <a:buFont typeface="Wingdings" panose="05000000000000000000" pitchFamily="2" charset="2"/>
              <a:buChar char="ü"/>
            </a:pPr>
            <a:r>
              <a:rPr lang="en-US" altLang="ja-JP" sz="1600" dirty="0">
                <a:latin typeface="Meiryo UI" pitchFamily="50" charset="-128"/>
                <a:ea typeface="Meiryo UI" pitchFamily="50" charset="-128"/>
                <a:cs typeface="Meiryo UI" pitchFamily="50" charset="-128"/>
              </a:rPr>
              <a:t> </a:t>
            </a:r>
            <a:r>
              <a:rPr lang="ja-JP" altLang="en-US" sz="1600" dirty="0" smtClean="0">
                <a:latin typeface="Meiryo UI" pitchFamily="50" charset="-128"/>
                <a:ea typeface="Meiryo UI" pitchFamily="50" charset="-128"/>
                <a:cs typeface="Meiryo UI" pitchFamily="50" charset="-128"/>
              </a:rPr>
              <a:t>木造</a:t>
            </a:r>
            <a:r>
              <a:rPr lang="ja-JP" altLang="en-US" sz="1600" dirty="0">
                <a:latin typeface="Meiryo UI" pitchFamily="50" charset="-128"/>
                <a:ea typeface="Meiryo UI" pitchFamily="50" charset="-128"/>
                <a:cs typeface="Meiryo UI" pitchFamily="50" charset="-128"/>
              </a:rPr>
              <a:t>空家の改修と耐震</a:t>
            </a:r>
            <a:r>
              <a:rPr lang="ja-JP" altLang="en-US" sz="1600" dirty="0" smtClean="0">
                <a:latin typeface="Meiryo UI" pitchFamily="50" charset="-128"/>
                <a:ea typeface="Meiryo UI" pitchFamily="50" charset="-128"/>
                <a:cs typeface="Meiryo UI" pitchFamily="50" charset="-128"/>
              </a:rPr>
              <a:t>補強</a:t>
            </a:r>
            <a:endParaRPr lang="en-US" altLang="ja-JP" sz="1600" dirty="0" smtClean="0">
              <a:latin typeface="Meiryo UI" pitchFamily="50" charset="-128"/>
              <a:ea typeface="Meiryo UI" pitchFamily="50" charset="-128"/>
              <a:cs typeface="Meiryo UI" pitchFamily="50" charset="-128"/>
            </a:endParaRPr>
          </a:p>
          <a:p>
            <a:pPr eaLnBrk="1" hangingPunct="1">
              <a:lnSpc>
                <a:spcPts val="2400"/>
              </a:lnSpc>
              <a:spcBef>
                <a:spcPts val="0"/>
              </a:spcBef>
              <a:buNone/>
            </a:pPr>
            <a:r>
              <a:rPr lang="ja-JP" altLang="en-US" sz="1600" b="1" dirty="0" smtClean="0">
                <a:latin typeface="Meiryo UI" pitchFamily="50" charset="-128"/>
                <a:ea typeface="Meiryo UI" pitchFamily="50" charset="-128"/>
                <a:cs typeface="Meiryo UI" pitchFamily="50" charset="-128"/>
              </a:rPr>
              <a:t>太子町</a:t>
            </a:r>
            <a:endParaRPr lang="en-US" altLang="ja-JP" sz="1600" b="1" dirty="0" smtClean="0">
              <a:latin typeface="Meiryo UI" pitchFamily="50" charset="-128"/>
              <a:ea typeface="Meiryo UI" pitchFamily="50" charset="-128"/>
              <a:cs typeface="Meiryo UI" pitchFamily="50" charset="-128"/>
            </a:endParaRPr>
          </a:p>
          <a:p>
            <a:pPr eaLnBrk="1" hangingPunct="1">
              <a:lnSpc>
                <a:spcPts val="2400"/>
              </a:lnSpc>
              <a:spcBef>
                <a:spcPts val="0"/>
              </a:spcBef>
              <a:buNone/>
            </a:pPr>
            <a:r>
              <a:rPr lang="ja-JP" altLang="en-US" sz="1600" dirty="0">
                <a:latin typeface="Meiryo UI" pitchFamily="50" charset="-128"/>
                <a:ea typeface="Meiryo UI" pitchFamily="50" charset="-128"/>
                <a:cs typeface="Meiryo UI" pitchFamily="50" charset="-128"/>
              </a:rPr>
              <a:t>　</a:t>
            </a:r>
            <a:r>
              <a:rPr lang="ja-JP" altLang="en-US" sz="1600" dirty="0" smtClean="0">
                <a:latin typeface="Meiryo UI" pitchFamily="50" charset="-128"/>
                <a:ea typeface="Meiryo UI" pitchFamily="50" charset="-128"/>
                <a:cs typeface="Meiryo UI" pitchFamily="50" charset="-128"/>
              </a:rPr>
              <a:t>・開催に向けまちあるきを実施</a:t>
            </a:r>
            <a:endParaRPr lang="en-US" altLang="ja-JP" sz="1600" dirty="0" smtClean="0">
              <a:latin typeface="Meiryo UI" pitchFamily="50" charset="-128"/>
              <a:ea typeface="Meiryo UI" pitchFamily="50" charset="-128"/>
              <a:cs typeface="Meiryo UI" pitchFamily="50" charset="-128"/>
            </a:endParaRPr>
          </a:p>
        </p:txBody>
      </p:sp>
      <p:sp>
        <p:nvSpPr>
          <p:cNvPr id="10" name="円/楕円 9"/>
          <p:cNvSpPr>
            <a:spLocks/>
          </p:cNvSpPr>
          <p:nvPr/>
        </p:nvSpPr>
        <p:spPr>
          <a:xfrm>
            <a:off x="279983" y="1471690"/>
            <a:ext cx="2340000" cy="504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事業化マッチング</a:t>
            </a:r>
            <a:endPar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円/楕円 10"/>
          <p:cNvSpPr>
            <a:spLocks/>
          </p:cNvSpPr>
          <p:nvPr/>
        </p:nvSpPr>
        <p:spPr>
          <a:xfrm>
            <a:off x="4306965" y="1462573"/>
            <a:ext cx="3636000" cy="504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まちづくり</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主体の発掘・育成</a:t>
            </a:r>
            <a:endPar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角丸四角形 12"/>
          <p:cNvSpPr/>
          <p:nvPr/>
        </p:nvSpPr>
        <p:spPr>
          <a:xfrm>
            <a:off x="323768" y="2062604"/>
            <a:ext cx="2160000" cy="432000"/>
          </a:xfrm>
          <a:prstGeom prst="roundRect">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モデル</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地区での実施</a:t>
            </a: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角丸四角形 13"/>
          <p:cNvSpPr/>
          <p:nvPr/>
        </p:nvSpPr>
        <p:spPr>
          <a:xfrm>
            <a:off x="4493320" y="2067516"/>
            <a:ext cx="2880000" cy="432000"/>
          </a:xfrm>
          <a:prstGeom prst="roundRect">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リノベーション</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まちづくりセミナー</a:t>
            </a: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07381" y="3116980"/>
            <a:ext cx="1584000" cy="223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25</a:t>
            </a:fld>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0" y="44624"/>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「リノベーションまちづくり」の</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取組み</a:t>
            </a:r>
          </a:p>
        </p:txBody>
      </p:sp>
      <p:sp>
        <p:nvSpPr>
          <p:cNvPr id="21" name="正方形/長方形 20"/>
          <p:cNvSpPr/>
          <p:nvPr/>
        </p:nvSpPr>
        <p:spPr>
          <a:xfrm>
            <a:off x="0" y="404664"/>
            <a:ext cx="9144000" cy="405102"/>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82550" indent="90488" defTabSz="793425">
              <a:lnSpc>
                <a:spcPct val="120000"/>
              </a:lnSpc>
              <a:spcBef>
                <a:spcPts val="300"/>
              </a:spcBef>
              <a:defRPr/>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の住まい活性化フォーラムと連携し、市町村における空家を再生・活用したまちづくりを支援</a:t>
            </a:r>
          </a:p>
        </p:txBody>
      </p:sp>
      <p:sp>
        <p:nvSpPr>
          <p:cNvPr id="23" name="テキスト ボックス 22"/>
          <p:cNvSpPr txBox="1"/>
          <p:nvPr/>
        </p:nvSpPr>
        <p:spPr>
          <a:xfrm>
            <a:off x="316529" y="965339"/>
            <a:ext cx="1210588" cy="400110"/>
          </a:xfrm>
          <a:prstGeom prst="rect">
            <a:avLst/>
          </a:prstGeom>
          <a:solidFill>
            <a:schemeClr val="tx2">
              <a:lumMod val="40000"/>
              <a:lumOff val="60000"/>
            </a:schemeClr>
          </a:solidFill>
        </p:spPr>
        <p:txBody>
          <a:bodyPr wrap="none" rtlCol="0" anchor="ctr" anchorCtr="0">
            <a:spAutoFit/>
          </a:bodyPr>
          <a:lstStyle/>
          <a:p>
            <a:r>
              <a:rPr lang="ja-JP" altLang="en-US" sz="2000" b="1" dirty="0">
                <a:latin typeface="Meiryo UI" panose="020B0604030504040204" pitchFamily="50" charset="-128"/>
                <a:ea typeface="Meiryo UI" panose="020B0604030504040204" pitchFamily="50" charset="-128"/>
              </a:rPr>
              <a:t>取組内容</a:t>
            </a:r>
          </a:p>
        </p:txBody>
      </p:sp>
      <p:sp>
        <p:nvSpPr>
          <p:cNvPr id="16" name="角丸四角形 15"/>
          <p:cNvSpPr/>
          <p:nvPr/>
        </p:nvSpPr>
        <p:spPr>
          <a:xfrm>
            <a:off x="143352" y="5929782"/>
            <a:ext cx="8965152" cy="673475"/>
          </a:xfrm>
          <a:prstGeom prst="roundRect">
            <a:avLst>
              <a:gd name="adj" fmla="val 12959"/>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ct val="130000"/>
              </a:lnSpc>
            </a:pP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30000"/>
              </a:lnSpc>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空家等所有者などに向けた情報提供や相談体制を充実</a:t>
            </a:r>
          </a:p>
        </p:txBody>
      </p:sp>
      <p:sp>
        <p:nvSpPr>
          <p:cNvPr id="18" name="テキスト ボックス 17"/>
          <p:cNvSpPr txBox="1"/>
          <p:nvPr/>
        </p:nvSpPr>
        <p:spPr>
          <a:xfrm>
            <a:off x="361117" y="5763371"/>
            <a:ext cx="1446230" cy="400110"/>
          </a:xfrm>
          <a:prstGeom prst="rect">
            <a:avLst/>
          </a:prstGeom>
          <a:solidFill>
            <a:schemeClr val="tx2">
              <a:lumMod val="40000"/>
              <a:lumOff val="60000"/>
            </a:schemeClr>
          </a:solidFill>
        </p:spPr>
        <p:txBody>
          <a:bodyPr wrap="none" rtlCol="0" anchor="ctr" anchorCtr="0">
            <a:spAutoFit/>
          </a:bodyPr>
          <a:lstStyle/>
          <a:p>
            <a:r>
              <a:rPr lang="ja-JP" altLang="en-US" sz="2000" b="1" dirty="0" smtClean="0">
                <a:latin typeface="Meiryo UI" panose="020B0604030504040204" pitchFamily="50" charset="-128"/>
                <a:ea typeface="Meiryo UI" panose="020B0604030504040204" pitchFamily="50" charset="-128"/>
              </a:rPr>
              <a:t>今後の予定</a:t>
            </a:r>
            <a:endParaRPr lang="ja-JP" altLang="en-US" sz="20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3513033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テキスト ボックス 46"/>
          <p:cNvSpPr txBox="1"/>
          <p:nvPr/>
        </p:nvSpPr>
        <p:spPr>
          <a:xfrm>
            <a:off x="4673414" y="6597249"/>
            <a:ext cx="4068000" cy="257357"/>
          </a:xfrm>
          <a:prstGeom prst="rect">
            <a:avLst/>
          </a:prstGeom>
          <a:noFill/>
        </p:spPr>
        <p:txBody>
          <a:bodyPr wrap="square" lIns="35994" tIns="35994" rIns="35994" bIns="35994" rtlCol="0">
            <a:spAutoFit/>
          </a:bodyPr>
          <a:lstStyle/>
          <a:p>
            <a:pPr marL="285750" indent="-285750">
              <a:buFont typeface="Meiryo UI" panose="020B0604030504040204" pitchFamily="50" charset="-128"/>
              <a:buChar cha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契約</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等の手続きは、当事者間の責任において行う</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5" name="正方形/長方形 64"/>
          <p:cNvSpPr/>
          <p:nvPr/>
        </p:nvSpPr>
        <p:spPr>
          <a:xfrm>
            <a:off x="395536" y="5539181"/>
            <a:ext cx="3600400" cy="1274195"/>
          </a:xfrm>
          <a:prstGeom prst="rect">
            <a:avLst/>
          </a:prstGeom>
          <a:ln>
            <a:solidFill>
              <a:schemeClr val="tx1"/>
            </a:solidFill>
            <a:prstDash val="dash"/>
          </a:ln>
        </p:spPr>
        <p:txBody>
          <a:bodyPr wrap="square">
            <a:spAutoFit/>
          </a:bodyPr>
          <a:lstStyle/>
          <a:p>
            <a:pPr marL="128279" lvl="0" algn="ctr">
              <a:lnSpc>
                <a:spcPct val="120000"/>
              </a:lnSpc>
            </a:pP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実績（</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H29.11</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末時点）</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p>
          <a:p>
            <a:pPr marL="128279" lvl="0">
              <a:lnSpc>
                <a:spcPct val="120000"/>
              </a:lnSpc>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延べ登録件数　</a:t>
            </a:r>
            <a:r>
              <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88</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件</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28279" lvl="0">
              <a:lnSpc>
                <a:spcPct val="120000"/>
              </a:lnSpc>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・マッチング済み件数　</a:t>
            </a:r>
            <a:r>
              <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35</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件</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28279" lvl="0">
              <a:lnSpc>
                <a:spcPct val="120000"/>
              </a:lnSpc>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掲載市町村バンク数　</a:t>
            </a:r>
            <a:r>
              <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13</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65512" y="1628800"/>
            <a:ext cx="4837565"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26</a:t>
            </a:fld>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0" y="44624"/>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「大阪版・空家バンク</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H29.3</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設置）</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0" y="404664"/>
            <a:ext cx="9144000" cy="737501"/>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82550" indent="90488" defTabSz="793425">
              <a:lnSpc>
                <a:spcPct val="120000"/>
              </a:lnSpc>
              <a:spcBef>
                <a:spcPts val="300"/>
              </a:spcBef>
              <a:defRPr/>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移住</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・定住促進や地域活性化などの実現に向け、市町村等の空家バンクと連携した「大阪版・空家バンク」を大阪の住まい活性化フォーラム</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に設置</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角丸四角形 18"/>
          <p:cNvSpPr/>
          <p:nvPr/>
        </p:nvSpPr>
        <p:spPr>
          <a:xfrm>
            <a:off x="81739" y="1419782"/>
            <a:ext cx="4156432" cy="1725255"/>
          </a:xfrm>
          <a:prstGeom prst="roundRect">
            <a:avLst>
              <a:gd name="adj" fmla="val 72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ct val="130000"/>
              </a:lnSpc>
            </a:pP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61938" indent="-261938">
              <a:lnSpc>
                <a:spcPct val="130000"/>
              </a:lnSpc>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・市町村バンクを含めて一元的</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発信</a:t>
            </a:r>
          </a:p>
          <a:p>
            <a:pPr marL="261938" indent="-261938">
              <a:lnSpc>
                <a:spcPct val="130000"/>
              </a:lnSpc>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に住まう魅力の情報発信</a:t>
            </a:r>
          </a:p>
          <a:p>
            <a:pPr marL="261938" indent="-261938">
              <a:lnSpc>
                <a:spcPct val="130000"/>
              </a:lnSpc>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・民間事</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業者によるアドバイス・</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企画提案</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61938" indent="-261938">
              <a:lnSpc>
                <a:spcPct val="130000"/>
              </a:lnSpc>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コンサル機能）</a:t>
            </a:r>
          </a:p>
          <a:p>
            <a:pPr>
              <a:lnSpc>
                <a:spcPct val="130000"/>
              </a:lnSpc>
            </a:pP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299504" y="1253371"/>
            <a:ext cx="697627" cy="400110"/>
          </a:xfrm>
          <a:prstGeom prst="rect">
            <a:avLst/>
          </a:prstGeom>
          <a:solidFill>
            <a:schemeClr val="tx2">
              <a:lumMod val="40000"/>
              <a:lumOff val="60000"/>
            </a:schemeClr>
          </a:solidFill>
        </p:spPr>
        <p:txBody>
          <a:bodyPr wrap="none" rtlCol="0" anchor="ctr" anchorCtr="0">
            <a:spAutoFit/>
          </a:bodyPr>
          <a:lstStyle/>
          <a:p>
            <a:r>
              <a:rPr lang="ja-JP" altLang="en-US" sz="2000" b="1" dirty="0" smtClean="0">
                <a:latin typeface="Meiryo UI" panose="020B0604030504040204" pitchFamily="50" charset="-128"/>
                <a:ea typeface="Meiryo UI" panose="020B0604030504040204" pitchFamily="50" charset="-128"/>
              </a:rPr>
              <a:t>特徴</a:t>
            </a:r>
            <a:endParaRPr lang="ja-JP" altLang="en-US" sz="2000" b="1" dirty="0">
              <a:latin typeface="Meiryo UI" panose="020B0604030504040204" pitchFamily="50" charset="-128"/>
              <a:ea typeface="Meiryo UI" panose="020B0604030504040204" pitchFamily="50" charset="-128"/>
            </a:endParaRPr>
          </a:p>
        </p:txBody>
      </p:sp>
      <p:sp>
        <p:nvSpPr>
          <p:cNvPr id="21" name="角丸四角形 20"/>
          <p:cNvSpPr/>
          <p:nvPr/>
        </p:nvSpPr>
        <p:spPr>
          <a:xfrm>
            <a:off x="81739" y="3507787"/>
            <a:ext cx="4156432" cy="1793421"/>
          </a:xfrm>
          <a:prstGeom prst="roundRect">
            <a:avLst>
              <a:gd name="adj" fmla="val 72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ct val="130000"/>
              </a:lnSpc>
            </a:pP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61938" indent="-261938">
              <a:lnSpc>
                <a:spcPct val="130000"/>
              </a:lnSpc>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市町村</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の空家バンクの設置を促進</a:t>
            </a:r>
          </a:p>
          <a:p>
            <a:pPr marL="261938" indent="-261938">
              <a:lnSpc>
                <a:spcPct val="130000"/>
              </a:lnSpc>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・市町村</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の空家バンクの充実への働きかけ</a:t>
            </a:r>
          </a:p>
          <a:p>
            <a:pPr marL="95250" indent="-95250">
              <a:lnSpc>
                <a:spcPct val="130000"/>
              </a:lnSpc>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・登録</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件数、マッチング件数の増加に向けた</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支援</a:t>
            </a: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299504" y="3341376"/>
            <a:ext cx="1665841" cy="400110"/>
          </a:xfrm>
          <a:prstGeom prst="rect">
            <a:avLst/>
          </a:prstGeom>
          <a:solidFill>
            <a:schemeClr val="tx2">
              <a:lumMod val="40000"/>
              <a:lumOff val="60000"/>
            </a:schemeClr>
          </a:solidFill>
        </p:spPr>
        <p:txBody>
          <a:bodyPr wrap="none" rtlCol="0" anchor="ctr" anchorCtr="0">
            <a:spAutoFit/>
          </a:bodyPr>
          <a:lstStyle/>
          <a:p>
            <a:r>
              <a:rPr lang="ja-JP" altLang="en-US" sz="2000" b="1" dirty="0" smtClean="0">
                <a:latin typeface="Meiryo UI" panose="020B0604030504040204" pitchFamily="50" charset="-128"/>
                <a:ea typeface="Meiryo UI" panose="020B0604030504040204" pitchFamily="50" charset="-128"/>
              </a:rPr>
              <a:t>今後の取組み</a:t>
            </a:r>
            <a:endParaRPr lang="ja-JP" altLang="en-US" sz="2000" b="1" dirty="0">
              <a:latin typeface="Meiryo UI" panose="020B0604030504040204" pitchFamily="50" charset="-128"/>
              <a:ea typeface="Meiryo UI" panose="020B0604030504040204" pitchFamily="50" charset="-128"/>
            </a:endParaRPr>
          </a:p>
        </p:txBody>
      </p:sp>
      <p:sp>
        <p:nvSpPr>
          <p:cNvPr id="23" name="角丸四角形 22"/>
          <p:cNvSpPr/>
          <p:nvPr/>
        </p:nvSpPr>
        <p:spPr>
          <a:xfrm>
            <a:off x="5940152" y="1196752"/>
            <a:ext cx="1656184" cy="421280"/>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仕組み</a:t>
            </a:r>
            <a:endParaRPr lang="ja-JP" altLang="en-US" sz="16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3454903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
          <p:cNvSpPr>
            <a:spLocks noChangeArrowheads="1"/>
          </p:cNvSpPr>
          <p:nvPr/>
        </p:nvSpPr>
        <p:spPr bwMode="auto">
          <a:xfrm>
            <a:off x="-248" y="1844824"/>
            <a:ext cx="9144000" cy="2952328"/>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t" anchorCtr="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endParaRPr lang="en-US" altLang="ja-JP" sz="24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ctr" eaLnBrk="1" hangingPunct="1"/>
            <a:r>
              <a:rPr lang="ja-JP" altLang="en-US" sz="2400" b="1"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t>４．公的賃貸住宅ストックを活用した子育てしやすいまちづくりの推進</a:t>
            </a:r>
          </a:p>
        </p:txBody>
      </p:sp>
      <p:sp>
        <p:nvSpPr>
          <p:cNvPr id="4"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27</a:t>
            </a:fld>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bwMode="white">
          <a:xfrm>
            <a:off x="107504" y="2852936"/>
            <a:ext cx="8874100" cy="1628514"/>
          </a:xfrm>
          <a:prstGeom prst="rect">
            <a:avLst/>
          </a:prstGeom>
          <a:solidFill>
            <a:schemeClr val="bg1"/>
          </a:solid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algn="ctr" defTabSz="793425">
              <a:lnSpc>
                <a:spcPct val="130000"/>
              </a:lnSpc>
              <a:spcBef>
                <a:spcPts val="300"/>
              </a:spcBef>
              <a:defRPr/>
            </a:pPr>
            <a:r>
              <a:rPr lang="ja-JP" altLang="en-US" b="1" dirty="0" smtClean="0">
                <a:solidFill>
                  <a:srgbClr val="0070C0"/>
                </a:solidFill>
                <a:latin typeface="Meiryo UI" panose="020B0604030504040204" pitchFamily="50" charset="-128"/>
                <a:ea typeface="Meiryo UI" panose="020B0604030504040204" pitchFamily="50" charset="-128"/>
                <a:cs typeface="Meiryo UI" panose="020B0604030504040204" pitchFamily="50" charset="-128"/>
              </a:rPr>
              <a:t>取組内容</a:t>
            </a:r>
            <a:endParaRPr lang="en-US" altLang="ja-JP" b="1" dirty="0" smtClean="0">
              <a:solidFill>
                <a:srgbClr val="0070C0"/>
              </a:solidFill>
              <a:latin typeface="Meiryo UI" panose="020B0604030504040204" pitchFamily="50" charset="-128"/>
              <a:ea typeface="Meiryo UI" panose="020B0604030504040204" pitchFamily="50" charset="-128"/>
              <a:cs typeface="Meiryo UI" panose="020B0604030504040204" pitchFamily="50" charset="-128"/>
            </a:endParaRPr>
          </a:p>
          <a:p>
            <a:pPr marL="95250" indent="-95250" defTabSz="793425">
              <a:lnSpc>
                <a:spcPct val="130000"/>
              </a:lnSpc>
              <a:spcBef>
                <a:spcPts val="300"/>
              </a:spcBef>
              <a:defRPr/>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○公的賃貸住宅の空室を子育て支援の拠点としての活用の促進</a:t>
            </a:r>
          </a:p>
          <a:p>
            <a:pPr marL="95250" indent="-95250" defTabSz="793425">
              <a:lnSpc>
                <a:spcPct val="130000"/>
              </a:lnSpc>
              <a:spcBef>
                <a:spcPts val="300"/>
              </a:spcBef>
              <a:defRPr/>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○市町との緊密な連携・協力のもと、府営住宅の移管の推進</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5250" indent="-95250" defTabSz="793425">
              <a:lnSpc>
                <a:spcPct val="130000"/>
              </a:lnSpc>
              <a:spcBef>
                <a:spcPts val="300"/>
              </a:spcBef>
              <a:defRPr/>
            </a:pP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Rectangle 2"/>
          <p:cNvSpPr>
            <a:spLocks noChangeArrowheads="1"/>
          </p:cNvSpPr>
          <p:nvPr/>
        </p:nvSpPr>
        <p:spPr bwMode="auto">
          <a:xfrm>
            <a:off x="107504" y="1621092"/>
            <a:ext cx="2736304" cy="447463"/>
          </a:xfrm>
          <a:prstGeom prst="roundRect">
            <a:avLst/>
          </a:prstGeom>
          <a:solidFill>
            <a:srgbClr val="4F81BD"/>
          </a:solidFill>
          <a:ln w="9525">
            <a:noFill/>
            <a:prstDash val="solid"/>
            <a:miter lim="800000"/>
            <a:headEnd/>
            <a:tailEnd/>
          </a:ln>
          <a:extLst/>
        </p:spPr>
        <p:txBody>
          <a:bodyPr vert="horz" wrap="square" lIns="0" tIns="0" rIns="0" bIns="0" anchor="ctr" anchorCtr="0">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ts val="0"/>
              </a:spcBef>
              <a:tabLst>
                <a:tab pos="1000125" algn="l"/>
              </a:tabLst>
            </a:pPr>
            <a:r>
              <a:rPr lang="ja-JP" altLang="en-US" sz="2000" b="1" dirty="0" smtClean="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rPr>
              <a:t>重点的</a:t>
            </a:r>
            <a:r>
              <a:rPr lang="ja-JP" altLang="en-US" sz="2000" b="1" dirty="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rPr>
              <a:t>に取り組む</a:t>
            </a:r>
            <a:r>
              <a:rPr lang="ja-JP" altLang="en-US" sz="2000" b="1" dirty="0" smtClean="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rPr>
              <a:t>施策</a:t>
            </a:r>
            <a:endParaRPr lang="ja-JP" altLang="en-US" sz="2000" b="1" dirty="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endParaRPr>
          </a:p>
        </p:txBody>
      </p:sp>
    </p:spTree>
    <p:extLst>
      <p:ext uri="{BB962C8B-B14F-4D97-AF65-F5344CB8AC3E}">
        <p14:creationId xmlns:p14="http://schemas.microsoft.com/office/powerpoint/2010/main" val="8325759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角丸四角形 12"/>
          <p:cNvSpPr/>
          <p:nvPr/>
        </p:nvSpPr>
        <p:spPr>
          <a:xfrm>
            <a:off x="179514" y="3075966"/>
            <a:ext cx="8784974" cy="3587218"/>
          </a:xfrm>
          <a:prstGeom prst="roundRect">
            <a:avLst>
              <a:gd name="adj" fmla="val 399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ct val="130000"/>
              </a:lnSpc>
            </a:pP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角丸四角形 26"/>
          <p:cNvSpPr/>
          <p:nvPr/>
        </p:nvSpPr>
        <p:spPr>
          <a:xfrm>
            <a:off x="138281" y="1779822"/>
            <a:ext cx="8784974" cy="1041903"/>
          </a:xfrm>
          <a:prstGeom prst="roundRect">
            <a:avLst>
              <a:gd name="adj" fmla="val 13521"/>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ct val="130000"/>
              </a:lnSpc>
            </a:pP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30000"/>
              </a:lnSpc>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良質なストックの形成と有効活用」を図ることにより 入居者だけでなく地域の人々にとっての　「活力･魅力」と「安全･安心」を創造する</a:t>
            </a:r>
          </a:p>
          <a:p>
            <a:pPr>
              <a:lnSpc>
                <a:spcPct val="130000"/>
              </a:lnSpc>
            </a:pP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28</a:t>
            </a:fld>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p:cNvSpPr txBox="1"/>
          <p:nvPr/>
        </p:nvSpPr>
        <p:spPr>
          <a:xfrm>
            <a:off x="0" y="44624"/>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「大阪府営住宅ストック総合活用計画</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H28.12</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策定）</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正方形/長方形 25"/>
          <p:cNvSpPr/>
          <p:nvPr/>
        </p:nvSpPr>
        <p:spPr>
          <a:xfrm>
            <a:off x="0" y="404664"/>
            <a:ext cx="9144000" cy="1108371"/>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82550" indent="90488" defTabSz="793425">
              <a:lnSpc>
                <a:spcPct val="120000"/>
              </a:lnSpc>
              <a:spcBef>
                <a:spcPts val="300"/>
              </a:spcBef>
              <a:defRPr/>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府営</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住宅を将来のあるべき姿を見据えつつ、事業を適切に選択し、良質なストック形成に資するとともに</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、総合的</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な活用を進めるため、「住まうビジョン・大阪」に基づく個別計画として策定</a:t>
            </a:r>
          </a:p>
          <a:p>
            <a:pPr marL="82550" indent="90488" defTabSz="793425">
              <a:lnSpc>
                <a:spcPct val="120000"/>
              </a:lnSpc>
              <a:spcBef>
                <a:spcPts val="300"/>
              </a:spcBef>
              <a:defRPr/>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計画期間</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H28</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H37(2025</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p:cNvSpPr txBox="1"/>
          <p:nvPr/>
        </p:nvSpPr>
        <p:spPr>
          <a:xfrm>
            <a:off x="356046" y="1613411"/>
            <a:ext cx="1210588" cy="400110"/>
          </a:xfrm>
          <a:prstGeom prst="rect">
            <a:avLst/>
          </a:prstGeom>
          <a:solidFill>
            <a:schemeClr val="tx2">
              <a:lumMod val="40000"/>
              <a:lumOff val="60000"/>
            </a:schemeClr>
          </a:solidFill>
        </p:spPr>
        <p:txBody>
          <a:bodyPr wrap="none" rtlCol="0" anchor="ctr" anchorCtr="0">
            <a:spAutoFit/>
          </a:bodyPr>
          <a:lstStyle/>
          <a:p>
            <a:r>
              <a:rPr lang="ja-JP" altLang="en-US" sz="2000" b="1" dirty="0">
                <a:latin typeface="Meiryo UI" panose="020B0604030504040204" pitchFamily="50" charset="-128"/>
                <a:ea typeface="Meiryo UI" panose="020B0604030504040204" pitchFamily="50" charset="-128"/>
              </a:rPr>
              <a:t>基本方針</a:t>
            </a:r>
          </a:p>
        </p:txBody>
      </p:sp>
      <p:sp>
        <p:nvSpPr>
          <p:cNvPr id="14" name="テキスト ボックス 13"/>
          <p:cNvSpPr txBox="1"/>
          <p:nvPr/>
        </p:nvSpPr>
        <p:spPr>
          <a:xfrm>
            <a:off x="397279" y="2909555"/>
            <a:ext cx="4158511" cy="400110"/>
          </a:xfrm>
          <a:prstGeom prst="rect">
            <a:avLst/>
          </a:prstGeom>
          <a:solidFill>
            <a:schemeClr val="tx2">
              <a:lumMod val="40000"/>
              <a:lumOff val="60000"/>
            </a:schemeClr>
          </a:solidFill>
        </p:spPr>
        <p:txBody>
          <a:bodyPr wrap="none" rtlCol="0" anchor="ctr" anchorCtr="0">
            <a:spAutoFit/>
          </a:bodyPr>
          <a:lstStyle/>
          <a:p>
            <a:r>
              <a:rPr lang="ja-JP" altLang="en-US" sz="2000" b="1" dirty="0">
                <a:latin typeface="Meiryo UI" panose="020B0604030504040204" pitchFamily="50" charset="-128"/>
                <a:ea typeface="Meiryo UI" panose="020B0604030504040204" pitchFamily="50" charset="-128"/>
              </a:rPr>
              <a:t>具体的な推進方策（新たな取組み）</a:t>
            </a:r>
          </a:p>
        </p:txBody>
      </p:sp>
      <p:grpSp>
        <p:nvGrpSpPr>
          <p:cNvPr id="11" name="グループ化 10"/>
          <p:cNvGrpSpPr/>
          <p:nvPr/>
        </p:nvGrpSpPr>
        <p:grpSpPr>
          <a:xfrm>
            <a:off x="714343" y="3356992"/>
            <a:ext cx="7962113" cy="878849"/>
            <a:chOff x="467544" y="1765044"/>
            <a:chExt cx="8280920" cy="1520551"/>
          </a:xfrm>
        </p:grpSpPr>
        <p:sp>
          <p:nvSpPr>
            <p:cNvPr id="12" name="角丸四角形 11"/>
            <p:cNvSpPr/>
            <p:nvPr/>
          </p:nvSpPr>
          <p:spPr bwMode="white">
            <a:xfrm>
              <a:off x="467544" y="1765044"/>
              <a:ext cx="8280920" cy="1520551"/>
            </a:xfrm>
            <a:prstGeom prst="roundRect">
              <a:avLst>
                <a:gd name="adj" fmla="val 725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2684463" indent="276225"/>
              <a:r>
                <a:rPr lang="ja-JP" altLang="en-US" sz="1600" dirty="0">
                  <a:solidFill>
                    <a:schemeClr val="tx1"/>
                  </a:solidFill>
                  <a:latin typeface="Meiryo UI" panose="020B0604030504040204" pitchFamily="50" charset="-128"/>
                  <a:ea typeface="Meiryo UI" panose="020B0604030504040204" pitchFamily="50" charset="-128"/>
                </a:rPr>
                <a:t>・市町移管の推進　</a:t>
              </a:r>
            </a:p>
            <a:p>
              <a:pPr marL="2684463" indent="276225"/>
              <a:r>
                <a:rPr lang="ja-JP" altLang="en-US" sz="1600" dirty="0">
                  <a:solidFill>
                    <a:schemeClr val="tx1"/>
                  </a:solidFill>
                  <a:latin typeface="Meiryo UI" panose="020B0604030504040204" pitchFamily="50" charset="-128"/>
                  <a:ea typeface="Meiryo UI" panose="020B0604030504040204" pitchFamily="50" charset="-128"/>
                </a:rPr>
                <a:t>・府営住宅ストックの地域資源化の</a:t>
              </a:r>
              <a:r>
                <a:rPr lang="ja-JP" altLang="en-US" sz="1600" dirty="0" smtClean="0">
                  <a:solidFill>
                    <a:schemeClr val="tx1"/>
                  </a:solidFill>
                  <a:latin typeface="Meiryo UI" panose="020B0604030504040204" pitchFamily="50" charset="-128"/>
                  <a:ea typeface="Meiryo UI" panose="020B0604030504040204" pitchFamily="50" charset="-128"/>
                </a:rPr>
                <a:t>推進</a:t>
              </a:r>
              <a:endParaRPr lang="ja-JP" altLang="en-US" sz="1600" dirty="0">
                <a:solidFill>
                  <a:schemeClr val="tx1"/>
                </a:solidFill>
                <a:latin typeface="Meiryo UI" panose="020B0604030504040204" pitchFamily="50" charset="-128"/>
                <a:ea typeface="Meiryo UI" panose="020B0604030504040204" pitchFamily="50" charset="-128"/>
              </a:endParaRPr>
            </a:p>
          </p:txBody>
        </p:sp>
        <p:sp>
          <p:nvSpPr>
            <p:cNvPr id="15" name="正方形/長方形 14"/>
            <p:cNvSpPr/>
            <p:nvPr/>
          </p:nvSpPr>
          <p:spPr>
            <a:xfrm>
              <a:off x="467544" y="1796537"/>
              <a:ext cx="2734266" cy="14890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b="1" dirty="0">
                  <a:solidFill>
                    <a:srgbClr val="00206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活力・</a:t>
              </a:r>
              <a:r>
                <a:rPr lang="ja-JP" altLang="en-US" b="1" dirty="0" smtClean="0">
                  <a:solidFill>
                    <a:srgbClr val="00206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魅力の創出</a:t>
              </a:r>
              <a:endParaRPr lang="en-US" altLang="ja-JP" b="1" dirty="0" smtClean="0">
                <a:solidFill>
                  <a:srgbClr val="00206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algn="ctr"/>
              <a:endParaRPr lang="en-US" altLang="ja-JP" sz="500" b="1" dirty="0">
                <a:solidFill>
                  <a:srgbClr val="00206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algn="ctr"/>
              <a:r>
                <a:rPr lang="ja-JP" altLang="en-US" sz="1400" dirty="0">
                  <a:solidFill>
                    <a:schemeClr val="tx1"/>
                  </a:solidFill>
                  <a:latin typeface="Meiryo UI" panose="020B0604030504040204" pitchFamily="50" charset="-128"/>
                  <a:ea typeface="Meiryo UI" panose="020B0604030504040204" pitchFamily="50" charset="-128"/>
                </a:rPr>
                <a:t>市町と連携し魅力ある地域づくりや地域の活力創出</a:t>
              </a:r>
            </a:p>
            <a:p>
              <a:pPr algn="ctr"/>
              <a:endParaRPr lang="ja-JP" altLang="en-US" b="1" dirty="0">
                <a:solidFill>
                  <a:srgbClr val="00206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grpSp>
      <p:grpSp>
        <p:nvGrpSpPr>
          <p:cNvPr id="17" name="グループ化 16"/>
          <p:cNvGrpSpPr/>
          <p:nvPr/>
        </p:nvGrpSpPr>
        <p:grpSpPr>
          <a:xfrm>
            <a:off x="714342" y="4293096"/>
            <a:ext cx="7962113" cy="878849"/>
            <a:chOff x="467544" y="1765044"/>
            <a:chExt cx="8280920" cy="1520551"/>
          </a:xfrm>
        </p:grpSpPr>
        <p:sp>
          <p:nvSpPr>
            <p:cNvPr id="18" name="角丸四角形 17"/>
            <p:cNvSpPr/>
            <p:nvPr/>
          </p:nvSpPr>
          <p:spPr bwMode="white">
            <a:xfrm>
              <a:off x="467544" y="1765044"/>
              <a:ext cx="8280920" cy="1520551"/>
            </a:xfrm>
            <a:prstGeom prst="roundRect">
              <a:avLst>
                <a:gd name="adj" fmla="val 725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2684463" indent="276225"/>
              <a:r>
                <a:rPr lang="ja-JP" altLang="en-US" sz="1600" dirty="0">
                  <a:solidFill>
                    <a:schemeClr val="tx1"/>
                  </a:solidFill>
                  <a:latin typeface="Meiryo UI" panose="020B0604030504040204" pitchFamily="50" charset="-128"/>
                  <a:ea typeface="Meiryo UI" panose="020B0604030504040204" pitchFamily="50" charset="-128"/>
                </a:rPr>
                <a:t>・耐震化の推進  </a:t>
              </a:r>
            </a:p>
            <a:p>
              <a:pPr marL="2684463" indent="276225"/>
              <a:r>
                <a:rPr lang="ja-JP" altLang="en-US" sz="1600" dirty="0">
                  <a:solidFill>
                    <a:schemeClr val="tx1"/>
                  </a:solidFill>
                  <a:latin typeface="Meiryo UI" panose="020B0604030504040204" pitchFamily="50" charset="-128"/>
                  <a:ea typeface="Meiryo UI" panose="020B0604030504040204" pitchFamily="50" charset="-128"/>
                </a:rPr>
                <a:t>・バリアフリー化の推進 </a:t>
              </a:r>
            </a:p>
            <a:p>
              <a:pPr marL="2684463" indent="276225"/>
              <a:r>
                <a:rPr lang="ja-JP" altLang="en-US" sz="1600" dirty="0">
                  <a:solidFill>
                    <a:schemeClr val="tx1"/>
                  </a:solidFill>
                  <a:latin typeface="Meiryo UI" panose="020B0604030504040204" pitchFamily="50" charset="-128"/>
                  <a:ea typeface="Meiryo UI" panose="020B0604030504040204" pitchFamily="50" charset="-128"/>
                </a:rPr>
                <a:t>・地域コミュニティの活性化</a:t>
              </a:r>
            </a:p>
          </p:txBody>
        </p:sp>
        <p:sp>
          <p:nvSpPr>
            <p:cNvPr id="19" name="正方形/長方形 18"/>
            <p:cNvSpPr/>
            <p:nvPr/>
          </p:nvSpPr>
          <p:spPr>
            <a:xfrm>
              <a:off x="467544" y="1796537"/>
              <a:ext cx="2734266" cy="14890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b="1" dirty="0">
                  <a:solidFill>
                    <a:srgbClr val="00206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安全・</a:t>
              </a:r>
              <a:r>
                <a:rPr lang="ja-JP" altLang="en-US" b="1" dirty="0" smtClean="0">
                  <a:solidFill>
                    <a:srgbClr val="00206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安心の</a:t>
              </a:r>
              <a:r>
                <a:rPr lang="ja-JP" altLang="en-US" b="1" dirty="0">
                  <a:solidFill>
                    <a:srgbClr val="00206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確保</a:t>
              </a:r>
            </a:p>
            <a:p>
              <a:pPr algn="ctr"/>
              <a:endParaRPr lang="en-US" altLang="ja-JP" sz="500" b="1" dirty="0">
                <a:solidFill>
                  <a:srgbClr val="00206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algn="ctr"/>
              <a:r>
                <a:rPr lang="ja-JP" altLang="en-US" sz="1400" dirty="0">
                  <a:solidFill>
                    <a:schemeClr val="tx1"/>
                  </a:solidFill>
                  <a:latin typeface="Meiryo UI" panose="020B0604030504040204" pitchFamily="50" charset="-128"/>
                  <a:ea typeface="Meiryo UI" panose="020B0604030504040204" pitchFamily="50" charset="-128"/>
                </a:rPr>
                <a:t>入居者だけでなく地域に暮らす人々の安全・安心の</a:t>
              </a:r>
              <a:r>
                <a:rPr lang="ja-JP" altLang="en-US" sz="1400" dirty="0" smtClean="0">
                  <a:solidFill>
                    <a:schemeClr val="tx1"/>
                  </a:solidFill>
                  <a:latin typeface="Meiryo UI" panose="020B0604030504040204" pitchFamily="50" charset="-128"/>
                  <a:ea typeface="Meiryo UI" panose="020B0604030504040204" pitchFamily="50" charset="-128"/>
                </a:rPr>
                <a:t>向上</a:t>
              </a:r>
              <a:endParaRPr lang="ja-JP" altLang="en-US" sz="1400" dirty="0">
                <a:solidFill>
                  <a:schemeClr val="tx1"/>
                </a:solidFill>
                <a:latin typeface="Meiryo UI" panose="020B0604030504040204" pitchFamily="50" charset="-128"/>
                <a:ea typeface="Meiryo UI" panose="020B0604030504040204" pitchFamily="50" charset="-128"/>
              </a:endParaRPr>
            </a:p>
          </p:txBody>
        </p:sp>
      </p:grpSp>
      <p:sp>
        <p:nvSpPr>
          <p:cNvPr id="21" name="角丸四角形 20"/>
          <p:cNvSpPr/>
          <p:nvPr/>
        </p:nvSpPr>
        <p:spPr bwMode="white">
          <a:xfrm>
            <a:off x="714341" y="5229200"/>
            <a:ext cx="7962115" cy="1340768"/>
          </a:xfrm>
          <a:prstGeom prst="roundRect">
            <a:avLst>
              <a:gd name="adj" fmla="val 725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b="1" dirty="0">
                <a:solidFill>
                  <a:srgbClr val="00206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良質なストックの形成と有効活用　</a:t>
            </a:r>
            <a:endParaRPr lang="en-US" altLang="ja-JP" b="1" dirty="0" smtClean="0">
              <a:solidFill>
                <a:srgbClr val="00206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graphicFrame>
        <p:nvGraphicFramePr>
          <p:cNvPr id="2" name="表 1"/>
          <p:cNvGraphicFramePr>
            <a:graphicFrameLocks noGrp="1"/>
          </p:cNvGraphicFramePr>
          <p:nvPr>
            <p:extLst>
              <p:ext uri="{D42A27DB-BD31-4B8C-83A1-F6EECF244321}">
                <p14:modId xmlns:p14="http://schemas.microsoft.com/office/powerpoint/2010/main" val="2075362467"/>
              </p:ext>
            </p:extLst>
          </p:nvPr>
        </p:nvGraphicFramePr>
        <p:xfrm>
          <a:off x="786353" y="5589240"/>
          <a:ext cx="7890103" cy="975360"/>
        </p:xfrm>
        <a:graphic>
          <a:graphicData uri="http://schemas.openxmlformats.org/drawingml/2006/table">
            <a:tbl>
              <a:tblPr bandRow="1">
                <a:tableStyleId>{F5AB1C69-6EDB-4FF4-983F-18BD219EF322}</a:tableStyleId>
              </a:tblPr>
              <a:tblGrid>
                <a:gridCol w="2508567">
                  <a:extLst>
                    <a:ext uri="{9D8B030D-6E8A-4147-A177-3AD203B41FA5}">
                      <a16:colId xmlns:a16="http://schemas.microsoft.com/office/drawing/2014/main" xmlns="" val="20000"/>
                    </a:ext>
                  </a:extLst>
                </a:gridCol>
                <a:gridCol w="2285192">
                  <a:extLst>
                    <a:ext uri="{9D8B030D-6E8A-4147-A177-3AD203B41FA5}">
                      <a16:colId xmlns:a16="http://schemas.microsoft.com/office/drawing/2014/main" xmlns="" val="20001"/>
                    </a:ext>
                  </a:extLst>
                </a:gridCol>
                <a:gridCol w="3096344">
                  <a:extLst>
                    <a:ext uri="{9D8B030D-6E8A-4147-A177-3AD203B41FA5}">
                      <a16:colId xmlns:a16="http://schemas.microsoft.com/office/drawing/2014/main" xmlns="" val="20002"/>
                    </a:ext>
                  </a:extLst>
                </a:gridCol>
              </a:tblGrid>
              <a:tr h="893664">
                <a:tc>
                  <a:txBody>
                    <a:bodyPr/>
                    <a:lstStyle/>
                    <a:p>
                      <a:pPr marL="360363" indent="-360363" algn="ctr" defTabSz="711200">
                        <a:spcBef>
                          <a:spcPts val="0"/>
                        </a:spcBef>
                        <a:spcAft>
                          <a:spcPts val="600"/>
                        </a:spcAft>
                        <a:buNone/>
                      </a:pPr>
                      <a:r>
                        <a:rPr lang="ja-JP" altLang="en-US" sz="1600" b="1" u="sng" spc="-100" baseline="0" dirty="0" smtClean="0">
                          <a:latin typeface="Meiryo UI" panose="020B0604030504040204" pitchFamily="50" charset="-128"/>
                          <a:ea typeface="Meiryo UI" panose="020B0604030504040204" pitchFamily="50" charset="-128"/>
                        </a:rPr>
                        <a:t>ファシリティマネジメントの推進</a:t>
                      </a:r>
                      <a:endParaRPr lang="en-US" altLang="ja-JP" sz="1600" b="1" u="sng" spc="-100" baseline="0" dirty="0" smtClean="0">
                        <a:latin typeface="Meiryo UI" panose="020B0604030504040204" pitchFamily="50" charset="-128"/>
                        <a:ea typeface="Meiryo UI" panose="020B0604030504040204" pitchFamily="50" charset="-128"/>
                      </a:endParaRPr>
                    </a:p>
                    <a:p>
                      <a:pPr marL="266700" indent="-266700" defTabSz="711200">
                        <a:spcBef>
                          <a:spcPts val="0"/>
                        </a:spcBef>
                        <a:buNone/>
                      </a:pPr>
                      <a:r>
                        <a:rPr lang="ja-JP" altLang="en-US" sz="1600" dirty="0" smtClean="0">
                          <a:latin typeface="Meiryo UI" panose="020B0604030504040204" pitchFamily="50" charset="-128"/>
                          <a:ea typeface="Meiryo UI" panose="020B0604030504040204" pitchFamily="50" charset="-128"/>
                        </a:rPr>
                        <a:t>・</a:t>
                      </a:r>
                      <a:r>
                        <a:rPr lang="ja-JP" altLang="ja-JP" sz="1600" dirty="0" smtClean="0">
                          <a:latin typeface="Meiryo UI" panose="020B0604030504040204" pitchFamily="50" charset="-128"/>
                          <a:ea typeface="Meiryo UI" panose="020B0604030504040204" pitchFamily="50" charset="-128"/>
                        </a:rPr>
                        <a:t>長寿命化の推進</a:t>
                      </a:r>
                      <a:r>
                        <a:rPr lang="ja-JP" altLang="en-US" sz="1600" dirty="0" smtClean="0">
                          <a:latin typeface="Meiryo UI" panose="020B0604030504040204" pitchFamily="50" charset="-128"/>
                          <a:ea typeface="Meiryo UI" panose="020B0604030504040204" pitchFamily="50" charset="-128"/>
                        </a:rPr>
                        <a:t>　</a:t>
                      </a:r>
                      <a:endParaRPr lang="en-US" altLang="ja-JP" sz="1600" dirty="0" smtClean="0">
                        <a:latin typeface="Meiryo UI" panose="020B0604030504040204" pitchFamily="50" charset="-128"/>
                        <a:ea typeface="Meiryo UI" panose="020B0604030504040204" pitchFamily="50" charset="-128"/>
                      </a:endParaRPr>
                    </a:p>
                    <a:p>
                      <a:pPr marL="266700" indent="-266700" defTabSz="711200">
                        <a:spcBef>
                          <a:spcPts val="600"/>
                        </a:spcBef>
                        <a:buNone/>
                      </a:pPr>
                      <a:r>
                        <a:rPr lang="ja-JP" altLang="en-US" sz="1600" dirty="0" smtClean="0">
                          <a:latin typeface="Meiryo UI" panose="020B0604030504040204" pitchFamily="50" charset="-128"/>
                          <a:ea typeface="Meiryo UI" panose="020B0604030504040204" pitchFamily="50" charset="-128"/>
                        </a:rPr>
                        <a:t>・低需要団地</a:t>
                      </a:r>
                      <a:r>
                        <a:rPr lang="ja-JP" altLang="ja-JP" sz="1600" dirty="0" smtClean="0">
                          <a:latin typeface="Meiryo UI" panose="020B0604030504040204" pitchFamily="50" charset="-128"/>
                          <a:ea typeface="Meiryo UI" panose="020B0604030504040204" pitchFamily="50" charset="-128"/>
                        </a:rPr>
                        <a:t>の</a:t>
                      </a:r>
                      <a:r>
                        <a:rPr lang="ja-JP" altLang="en-US" sz="1600" dirty="0" smtClean="0">
                          <a:latin typeface="Meiryo UI" panose="020B0604030504040204" pitchFamily="50" charset="-128"/>
                          <a:ea typeface="Meiryo UI" panose="020B0604030504040204" pitchFamily="50" charset="-128"/>
                        </a:rPr>
                        <a:t>集約化</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60363" indent="-360363" algn="ctr" defTabSz="711200">
                        <a:spcBef>
                          <a:spcPts val="600"/>
                        </a:spcBef>
                        <a:buNone/>
                      </a:pPr>
                      <a:r>
                        <a:rPr lang="ja-JP" altLang="en-US" sz="1600" b="1" u="sng" dirty="0" smtClean="0">
                          <a:latin typeface="Meiryo UI" panose="020B0604030504040204" pitchFamily="50" charset="-128"/>
                          <a:ea typeface="Meiryo UI" panose="020B0604030504040204" pitchFamily="50" charset="-128"/>
                        </a:rPr>
                        <a:t>民間ノウハウの活用</a:t>
                      </a:r>
                      <a:endParaRPr lang="en-US" altLang="ja-JP" sz="1600" b="1" u="sng" dirty="0" smtClean="0">
                        <a:latin typeface="Meiryo UI" panose="020B0604030504040204" pitchFamily="50" charset="-128"/>
                        <a:ea typeface="Meiryo UI" panose="020B0604030504040204" pitchFamily="50" charset="-128"/>
                      </a:endParaRPr>
                    </a:p>
                    <a:p>
                      <a:pPr marL="360363" indent="-360363" defTabSz="711200">
                        <a:spcBef>
                          <a:spcPts val="600"/>
                        </a:spcBef>
                        <a:buNone/>
                      </a:pPr>
                      <a:r>
                        <a:rPr lang="ja-JP" altLang="en-US" sz="1600" dirty="0" smtClean="0">
                          <a:latin typeface="Meiryo UI" panose="020B0604030504040204" pitchFamily="50" charset="-128"/>
                          <a:ea typeface="Meiryo UI" panose="020B0604030504040204" pitchFamily="50" charset="-128"/>
                        </a:rPr>
                        <a:t>・指定管理者制度の推進　</a:t>
                      </a:r>
                      <a:endParaRPr lang="en-US" altLang="ja-JP" sz="1600" dirty="0" smtClean="0">
                        <a:latin typeface="Meiryo UI" panose="020B0604030504040204" pitchFamily="50" charset="-128"/>
                        <a:ea typeface="Meiryo UI" panose="020B0604030504040204" pitchFamily="50" charset="-128"/>
                      </a:endParaRPr>
                    </a:p>
                    <a:p>
                      <a:pPr marL="360363" indent="-360363" defTabSz="711200">
                        <a:spcBef>
                          <a:spcPts val="600"/>
                        </a:spcBef>
                        <a:buNone/>
                      </a:pPr>
                      <a:r>
                        <a:rPr lang="ja-JP" altLang="en-US" sz="1600" dirty="0" smtClean="0">
                          <a:latin typeface="Meiryo UI" panose="020B0604030504040204" pitchFamily="50" charset="-128"/>
                          <a:ea typeface="Meiryo UI" panose="020B0604030504040204" pitchFamily="50" charset="-128"/>
                        </a:rPr>
                        <a:t>・</a:t>
                      </a:r>
                      <a:r>
                        <a:rPr lang="en-US" altLang="ja-JP" sz="1600" dirty="0" smtClean="0">
                          <a:latin typeface="Meiryo UI" panose="020B0604030504040204" pitchFamily="50" charset="-128"/>
                          <a:ea typeface="Meiryo UI" panose="020B0604030504040204" pitchFamily="50" charset="-128"/>
                        </a:rPr>
                        <a:t>PPP/PFI</a:t>
                      </a:r>
                      <a:r>
                        <a:rPr lang="ja-JP" altLang="en-US" sz="1600" dirty="0" smtClean="0">
                          <a:latin typeface="Meiryo UI" panose="020B0604030504040204" pitchFamily="50" charset="-128"/>
                          <a:ea typeface="Meiryo UI" panose="020B0604030504040204" pitchFamily="50" charset="-128"/>
                        </a:rPr>
                        <a:t>手法の活用</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60363" indent="-360363" algn="ctr" defTabSz="711200">
                        <a:spcBef>
                          <a:spcPts val="600"/>
                        </a:spcBef>
                        <a:buNone/>
                      </a:pPr>
                      <a:r>
                        <a:rPr lang="ja-JP" altLang="en-US" sz="1600" b="1" u="sng" dirty="0" smtClean="0">
                          <a:latin typeface="Meiryo UI" panose="020B0604030504040204" pitchFamily="50" charset="-128"/>
                          <a:ea typeface="Meiryo UI" panose="020B0604030504040204" pitchFamily="50" charset="-128"/>
                        </a:rPr>
                        <a:t>ストックの有効活用</a:t>
                      </a:r>
                      <a:endParaRPr lang="en-US" altLang="ja-JP" sz="1600" b="1" u="sng" dirty="0" smtClean="0">
                        <a:latin typeface="Meiryo UI" panose="020B0604030504040204" pitchFamily="50" charset="-128"/>
                        <a:ea typeface="Meiryo UI" panose="020B0604030504040204" pitchFamily="50" charset="-128"/>
                      </a:endParaRPr>
                    </a:p>
                    <a:p>
                      <a:pPr marL="360363" indent="-360363" defTabSz="711200">
                        <a:spcBef>
                          <a:spcPts val="600"/>
                        </a:spcBef>
                        <a:buNone/>
                      </a:pPr>
                      <a:r>
                        <a:rPr lang="ja-JP" altLang="en-US" sz="1600" dirty="0" smtClean="0">
                          <a:latin typeface="Meiryo UI" panose="020B0604030504040204" pitchFamily="50" charset="-128"/>
                          <a:ea typeface="Meiryo UI" panose="020B0604030504040204" pitchFamily="50" charset="-128"/>
                        </a:rPr>
                        <a:t>・特定公共賃貸住宅等の有効活用　</a:t>
                      </a:r>
                      <a:endParaRPr lang="en-US" altLang="ja-JP" sz="1600" dirty="0" smtClean="0">
                        <a:latin typeface="Meiryo UI" panose="020B0604030504040204" pitchFamily="50" charset="-128"/>
                        <a:ea typeface="Meiryo UI" panose="020B0604030504040204" pitchFamily="50" charset="-128"/>
                      </a:endParaRPr>
                    </a:p>
                    <a:p>
                      <a:pPr marL="360363" indent="-360363" defTabSz="711200">
                        <a:spcBef>
                          <a:spcPts val="600"/>
                        </a:spcBef>
                        <a:buNone/>
                      </a:pPr>
                      <a:r>
                        <a:rPr lang="ja-JP" altLang="en-US" sz="1600" dirty="0" smtClean="0">
                          <a:latin typeface="Meiryo UI" panose="020B0604030504040204" pitchFamily="50" charset="-128"/>
                          <a:ea typeface="Meiryo UI" panose="020B0604030504040204" pitchFamily="50" charset="-128"/>
                        </a:rPr>
                        <a:t>・資産の有効活用と歳入確保</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spTree>
    <p:extLst>
      <p:ext uri="{BB962C8B-B14F-4D97-AF65-F5344CB8AC3E}">
        <p14:creationId xmlns:p14="http://schemas.microsoft.com/office/powerpoint/2010/main" val="39199676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a:grpSpLocks noChangeAspect="1"/>
          </p:cNvGrpSpPr>
          <p:nvPr/>
        </p:nvGrpSpPr>
        <p:grpSpPr>
          <a:xfrm>
            <a:off x="41243" y="1628797"/>
            <a:ext cx="9072000" cy="3862406"/>
            <a:chOff x="130628" y="285008"/>
            <a:chExt cx="4868883" cy="2072780"/>
          </a:xfrm>
        </p:grpSpPr>
        <p:pic>
          <p:nvPicPr>
            <p:cNvPr id="5" name="図 4" descr="表紙デザイン案20160125作成"/>
            <p:cNvPicPr>
              <a:picLocks noChangeAspect="1"/>
            </p:cNvPicPr>
            <p:nvPr/>
          </p:nvPicPr>
          <p:blipFill rotWithShape="1">
            <a:blip r:embed="rId3" cstate="email">
              <a:extLst>
                <a:ext uri="{28A0092B-C50C-407E-A947-70E740481C1C}">
                  <a14:useLocalDpi xmlns:a14="http://schemas.microsoft.com/office/drawing/2010/main"/>
                </a:ext>
              </a:extLst>
            </a:blip>
            <a:srcRect r="13" b="12"/>
            <a:stretch/>
          </p:blipFill>
          <p:spPr bwMode="auto">
            <a:xfrm>
              <a:off x="130628" y="285008"/>
              <a:ext cx="3562596" cy="2018805"/>
            </a:xfrm>
            <a:prstGeom prst="rect">
              <a:avLst/>
            </a:prstGeom>
            <a:noFill/>
            <a:ln>
              <a:noFill/>
            </a:ln>
            <a:extLst>
              <a:ext uri="{53640926-AAD7-44D8-BBD7-CCE9431645EC}">
                <a14:shadowObscured xmlns:a14="http://schemas.microsoft.com/office/drawing/2010/main"/>
              </a:ext>
            </a:extLst>
          </p:spPr>
        </p:pic>
        <p:sp>
          <p:nvSpPr>
            <p:cNvPr id="6" name="テキスト ボックス 2270"/>
            <p:cNvSpPr txBox="1"/>
            <p:nvPr/>
          </p:nvSpPr>
          <p:spPr>
            <a:xfrm>
              <a:off x="3781501" y="1211283"/>
              <a:ext cx="850367" cy="322538"/>
            </a:xfrm>
            <a:prstGeom prst="rect">
              <a:avLst/>
            </a:prstGeom>
            <a:noFill/>
            <a:ln w="6350">
              <a:noFill/>
            </a:ln>
            <a:effectLst/>
          </p:spPr>
          <p:txBody>
            <a:bodyPr rot="0" spcFirstLastPara="0" vert="horz" wrap="square" lIns="0" tIns="0" rIns="0" bIns="0" numCol="1" spcCol="0" rtlCol="0" fromWordArt="0" anchor="t" anchorCtr="0" forceAA="0" compatLnSpc="1">
              <a:prstTxWarp prst="textNoShape">
                <a:avLst/>
              </a:prstTxWarp>
              <a:noAutofit/>
            </a:bodyPr>
            <a:lstStyle/>
            <a:p>
              <a:pPr algn="r" defTabSz="914400"/>
              <a:r>
                <a:rPr lang="ja-JP" altLang="en-US" sz="1200" kern="100" dirty="0">
                  <a:solidFill>
                    <a:prstClr val="black"/>
                  </a:solidFill>
                  <a:latin typeface="Century"/>
                  <a:ea typeface="Meiryo UI"/>
                  <a:cs typeface="Times New Roman"/>
                </a:rPr>
                <a:t>つどいの広場</a:t>
              </a:r>
              <a:endParaRPr lang="ja-JP" altLang="en-US" sz="2400" kern="100" dirty="0">
                <a:solidFill>
                  <a:prstClr val="black"/>
                </a:solidFill>
                <a:latin typeface="Century"/>
                <a:ea typeface="ＭＳ 明朝"/>
                <a:cs typeface="Times New Roman"/>
              </a:endParaRPr>
            </a:p>
          </p:txBody>
        </p:sp>
        <p:sp>
          <p:nvSpPr>
            <p:cNvPr id="7" name="テキスト ボックス 2271"/>
            <p:cNvSpPr txBox="1"/>
            <p:nvPr/>
          </p:nvSpPr>
          <p:spPr>
            <a:xfrm>
              <a:off x="4015736" y="2249838"/>
              <a:ext cx="548640" cy="107950"/>
            </a:xfrm>
            <a:prstGeom prst="rect">
              <a:avLst/>
            </a:prstGeom>
            <a:noFill/>
            <a:ln w="6350">
              <a:noFill/>
            </a:ln>
            <a:effectLst/>
          </p:spPr>
          <p:txBody>
            <a:bodyPr rot="0" spcFirstLastPara="0" vert="horz" wrap="square" lIns="0" tIns="0" rIns="0" bIns="0" numCol="1" spcCol="0" rtlCol="0" fromWordArt="0" anchor="t" anchorCtr="0" forceAA="0" compatLnSpc="1">
              <a:prstTxWarp prst="textNoShape">
                <a:avLst/>
              </a:prstTxWarp>
              <a:noAutofit/>
            </a:bodyPr>
            <a:lstStyle/>
            <a:p>
              <a:pPr algn="r" defTabSz="914400"/>
              <a:r>
                <a:rPr lang="ja-JP" altLang="en-US" sz="1200" kern="100" dirty="0">
                  <a:solidFill>
                    <a:prstClr val="black"/>
                  </a:solidFill>
                  <a:latin typeface="Century"/>
                  <a:ea typeface="Meiryo UI"/>
                  <a:cs typeface="Times New Roman"/>
                </a:rPr>
                <a:t>一時預かり</a:t>
              </a:r>
              <a:endParaRPr lang="ja-JP" altLang="en-US" sz="2400" kern="100" dirty="0">
                <a:solidFill>
                  <a:prstClr val="black"/>
                </a:solidFill>
                <a:latin typeface="Century"/>
                <a:ea typeface="ＭＳ 明朝"/>
                <a:cs typeface="Times New Roman"/>
              </a:endParaRPr>
            </a:p>
          </p:txBody>
        </p:sp>
        <p:pic>
          <p:nvPicPr>
            <p:cNvPr id="8" name="図 7"/>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76352" y="296883"/>
              <a:ext cx="1223158" cy="914400"/>
            </a:xfrm>
            <a:prstGeom prst="rect">
              <a:avLst/>
            </a:prstGeom>
            <a:noFill/>
            <a:ln>
              <a:noFill/>
            </a:ln>
          </p:spPr>
        </p:pic>
        <p:pic>
          <p:nvPicPr>
            <p:cNvPr id="10" name="図 9"/>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6353" y="1318161"/>
              <a:ext cx="1223158" cy="914400"/>
            </a:xfrm>
            <a:prstGeom prst="rect">
              <a:avLst/>
            </a:prstGeom>
            <a:noFill/>
            <a:ln>
              <a:noFill/>
            </a:ln>
          </p:spPr>
        </p:pic>
      </p:grpSp>
      <p:sp>
        <p:nvSpPr>
          <p:cNvPr id="14"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29</a:t>
            </a:fld>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0" y="44624"/>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府営住宅ストックの地域資源化の推進（空室活用）</a:t>
            </a:r>
          </a:p>
        </p:txBody>
      </p:sp>
      <p:sp>
        <p:nvSpPr>
          <p:cNvPr id="16" name="正方形/長方形 15"/>
          <p:cNvSpPr/>
          <p:nvPr/>
        </p:nvSpPr>
        <p:spPr>
          <a:xfrm>
            <a:off x="0" y="404664"/>
            <a:ext cx="9144000" cy="700183"/>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82550" indent="90488" defTabSz="793425">
              <a:lnSpc>
                <a:spcPct val="120000"/>
              </a:lnSpc>
              <a:spcBef>
                <a:spcPts val="300"/>
              </a:spcBef>
              <a:defRPr/>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府営</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住宅ストックは府民の貴重な資産であるという認識のもと、地元市町と連携し</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、府営</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住宅の空室を人々が集まる拠点や子育て支援拠点等として</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活用</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9051157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
          <p:cNvSpPr>
            <a:spLocks noChangeArrowheads="1"/>
          </p:cNvSpPr>
          <p:nvPr/>
        </p:nvSpPr>
        <p:spPr bwMode="auto">
          <a:xfrm>
            <a:off x="-248" y="2852936"/>
            <a:ext cx="9144000" cy="792088"/>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r>
              <a:rPr lang="ja-JP" altLang="en-US" sz="24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「住まう</a:t>
            </a:r>
            <a:r>
              <a:rPr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ビジョン・</a:t>
            </a:r>
            <a:r>
              <a:rPr lang="ja-JP" altLang="en-US" sz="24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大阪」の</a:t>
            </a:r>
            <a:r>
              <a:rPr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概要</a:t>
            </a:r>
          </a:p>
        </p:txBody>
      </p:sp>
      <p:sp>
        <p:nvSpPr>
          <p:cNvPr id="4"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fld>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7192662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a:stretch>
            <a:fillRect/>
          </a:stretch>
        </p:blipFill>
        <p:spPr>
          <a:xfrm>
            <a:off x="136236" y="3588062"/>
            <a:ext cx="3255075" cy="2412000"/>
          </a:xfrm>
          <a:prstGeom prst="rect">
            <a:avLst/>
          </a:prstGeom>
        </p:spPr>
      </p:pic>
      <p:pic>
        <p:nvPicPr>
          <p:cNvPr id="7" name="図 6"/>
          <p:cNvPicPr>
            <a:picLocks noChangeAspect="1"/>
          </p:cNvPicPr>
          <p:nvPr/>
        </p:nvPicPr>
        <p:blipFill rotWithShape="1">
          <a:blip r:embed="rId4"/>
          <a:srcRect l="7472" t="2" r="6710" b="210"/>
          <a:stretch/>
        </p:blipFill>
        <p:spPr>
          <a:xfrm>
            <a:off x="3569776" y="3588062"/>
            <a:ext cx="3114299" cy="2412000"/>
          </a:xfrm>
          <a:prstGeom prst="rect">
            <a:avLst/>
          </a:prstGeom>
        </p:spPr>
      </p:pic>
      <p:pic>
        <p:nvPicPr>
          <p:cNvPr id="8" name="図 7"/>
          <p:cNvPicPr>
            <a:picLocks noChangeAspect="1"/>
          </p:cNvPicPr>
          <p:nvPr/>
        </p:nvPicPr>
        <p:blipFill>
          <a:blip r:embed="rId5"/>
          <a:stretch>
            <a:fillRect/>
          </a:stretch>
        </p:blipFill>
        <p:spPr>
          <a:xfrm>
            <a:off x="6992694" y="3588062"/>
            <a:ext cx="1704033" cy="2412000"/>
          </a:xfrm>
          <a:prstGeom prst="rect">
            <a:avLst/>
          </a:prstGeom>
        </p:spPr>
      </p:pic>
      <p:sp>
        <p:nvSpPr>
          <p:cNvPr id="10" name="テキスト ボックス 2270"/>
          <p:cNvSpPr txBox="1"/>
          <p:nvPr/>
        </p:nvSpPr>
        <p:spPr>
          <a:xfrm>
            <a:off x="245874" y="6035689"/>
            <a:ext cx="2792888" cy="620674"/>
          </a:xfrm>
          <a:prstGeom prst="rect">
            <a:avLst/>
          </a:prstGeom>
          <a:noFill/>
          <a:ln w="6350">
            <a:noFill/>
          </a:ln>
          <a:effectLst/>
        </p:spPr>
        <p:txBody>
          <a:bodyPr rot="0" spcFirstLastPara="0" vert="horz" wrap="square" lIns="0" tIns="0" rIns="0" bIns="0" numCol="1" spcCol="0" rtlCol="0" fromWordArt="0" anchor="t" anchorCtr="0" forceAA="0" compatLnSpc="1">
            <a:prstTxWarp prst="textNoShape">
              <a:avLst/>
            </a:prstTxWarp>
            <a:noAutofit/>
          </a:bodyPr>
          <a:lstStyle/>
          <a:p>
            <a:pPr algn="ctr" defTabSz="914400"/>
            <a:r>
              <a:rPr lang="ja-JP" altLang="en-US" kern="100" dirty="0" smtClean="0">
                <a:solidFill>
                  <a:prstClr val="black"/>
                </a:solidFill>
                <a:latin typeface="Century"/>
                <a:ea typeface="Meiryo UI"/>
                <a:cs typeface="Times New Roman"/>
              </a:rPr>
              <a:t>小規模保育事業所</a:t>
            </a:r>
            <a:endParaRPr lang="en-US" altLang="ja-JP" kern="100" dirty="0" smtClean="0">
              <a:solidFill>
                <a:prstClr val="black"/>
              </a:solidFill>
              <a:latin typeface="Century"/>
              <a:ea typeface="Meiryo UI"/>
              <a:cs typeface="Times New Roman"/>
            </a:endParaRPr>
          </a:p>
          <a:p>
            <a:pPr algn="ctr" defTabSz="914400"/>
            <a:r>
              <a:rPr lang="ja-JP" altLang="en-US" kern="100" dirty="0" smtClean="0">
                <a:solidFill>
                  <a:prstClr val="black"/>
                </a:solidFill>
                <a:latin typeface="Century"/>
                <a:ea typeface="Meiryo UI"/>
                <a:cs typeface="Times New Roman"/>
              </a:rPr>
              <a:t>（島本江川）</a:t>
            </a:r>
            <a:endParaRPr lang="ja-JP" altLang="en-US" sz="3600" kern="100" dirty="0">
              <a:solidFill>
                <a:prstClr val="black"/>
              </a:solidFill>
              <a:latin typeface="Century"/>
              <a:ea typeface="ＭＳ 明朝"/>
              <a:cs typeface="Times New Roman"/>
            </a:endParaRPr>
          </a:p>
        </p:txBody>
      </p:sp>
      <p:sp>
        <p:nvSpPr>
          <p:cNvPr id="11" name="テキスト ボックス 2270"/>
          <p:cNvSpPr txBox="1"/>
          <p:nvPr/>
        </p:nvSpPr>
        <p:spPr>
          <a:xfrm>
            <a:off x="3614276" y="6035689"/>
            <a:ext cx="2792888" cy="620674"/>
          </a:xfrm>
          <a:prstGeom prst="rect">
            <a:avLst/>
          </a:prstGeom>
          <a:noFill/>
          <a:ln w="6350">
            <a:noFill/>
          </a:ln>
          <a:effectLst/>
        </p:spPr>
        <p:txBody>
          <a:bodyPr rot="0" spcFirstLastPara="0" vert="horz" wrap="square" lIns="0" tIns="0" rIns="0" bIns="0" numCol="1" spcCol="0" rtlCol="0" fromWordArt="0" anchor="t" anchorCtr="0" forceAA="0" compatLnSpc="1">
            <a:prstTxWarp prst="textNoShape">
              <a:avLst/>
            </a:prstTxWarp>
            <a:noAutofit/>
          </a:bodyPr>
          <a:lstStyle/>
          <a:p>
            <a:pPr algn="ctr" defTabSz="914400"/>
            <a:r>
              <a:rPr lang="ja-JP" altLang="en-US" kern="100" dirty="0" smtClean="0">
                <a:solidFill>
                  <a:prstClr val="black"/>
                </a:solidFill>
                <a:latin typeface="Century"/>
                <a:ea typeface="Meiryo UI"/>
                <a:cs typeface="Times New Roman"/>
              </a:rPr>
              <a:t>若者の職業的自立用住戸</a:t>
            </a:r>
            <a:endParaRPr lang="en-US" altLang="ja-JP" kern="100" dirty="0" smtClean="0">
              <a:solidFill>
                <a:prstClr val="black"/>
              </a:solidFill>
              <a:latin typeface="Century"/>
              <a:ea typeface="Meiryo UI"/>
              <a:cs typeface="Times New Roman"/>
            </a:endParaRPr>
          </a:p>
          <a:p>
            <a:pPr algn="ctr" defTabSz="914400"/>
            <a:r>
              <a:rPr lang="ja-JP" altLang="en-US" kern="100" dirty="0" smtClean="0">
                <a:solidFill>
                  <a:prstClr val="black"/>
                </a:solidFill>
                <a:latin typeface="Century"/>
                <a:ea typeface="Meiryo UI"/>
                <a:cs typeface="Times New Roman"/>
              </a:rPr>
              <a:t>（清滝</a:t>
            </a:r>
            <a:r>
              <a:rPr lang="en-US" altLang="ja-JP" sz="1400" kern="100" dirty="0" smtClean="0">
                <a:solidFill>
                  <a:prstClr val="black"/>
                </a:solidFill>
                <a:latin typeface="Century"/>
                <a:ea typeface="Meiryo UI"/>
                <a:cs typeface="Times New Roman"/>
              </a:rPr>
              <a:t>(</a:t>
            </a:r>
            <a:r>
              <a:rPr lang="ja-JP" altLang="en-US" sz="1400" kern="100" dirty="0" smtClean="0">
                <a:solidFill>
                  <a:prstClr val="black"/>
                </a:solidFill>
                <a:latin typeface="Century"/>
                <a:ea typeface="Meiryo UI"/>
                <a:cs typeface="Times New Roman"/>
              </a:rPr>
              <a:t>四條畷市</a:t>
            </a:r>
            <a:r>
              <a:rPr lang="en-US" altLang="ja-JP" sz="1400" kern="100" dirty="0" smtClean="0">
                <a:solidFill>
                  <a:prstClr val="black"/>
                </a:solidFill>
                <a:latin typeface="Century"/>
                <a:ea typeface="Meiryo UI"/>
                <a:cs typeface="Times New Roman"/>
              </a:rPr>
              <a:t>)</a:t>
            </a:r>
            <a:r>
              <a:rPr lang="ja-JP" altLang="en-US" kern="100" dirty="0" smtClean="0">
                <a:solidFill>
                  <a:prstClr val="black"/>
                </a:solidFill>
                <a:latin typeface="Century"/>
                <a:ea typeface="Meiryo UI"/>
                <a:cs typeface="Times New Roman"/>
              </a:rPr>
              <a:t>）</a:t>
            </a:r>
            <a:endParaRPr lang="ja-JP" altLang="en-US" sz="3600" kern="100" dirty="0">
              <a:solidFill>
                <a:prstClr val="black"/>
              </a:solidFill>
              <a:latin typeface="Century"/>
              <a:ea typeface="ＭＳ 明朝"/>
              <a:cs typeface="Times New Roman"/>
            </a:endParaRPr>
          </a:p>
        </p:txBody>
      </p:sp>
      <p:sp>
        <p:nvSpPr>
          <p:cNvPr id="12" name="テキスト ボックス 2270"/>
          <p:cNvSpPr txBox="1"/>
          <p:nvPr/>
        </p:nvSpPr>
        <p:spPr>
          <a:xfrm>
            <a:off x="6313186" y="6035689"/>
            <a:ext cx="2935888" cy="620674"/>
          </a:xfrm>
          <a:prstGeom prst="rect">
            <a:avLst/>
          </a:prstGeom>
          <a:noFill/>
          <a:ln w="6350">
            <a:noFill/>
          </a:ln>
          <a:effectLst/>
        </p:spPr>
        <p:txBody>
          <a:bodyPr rot="0" spcFirstLastPara="0" vert="horz" wrap="square" lIns="0" tIns="0" rIns="0" bIns="0" numCol="1" spcCol="0" rtlCol="0" fromWordArt="0" anchor="t" anchorCtr="0" forceAA="0" compatLnSpc="1">
            <a:prstTxWarp prst="textNoShape">
              <a:avLst/>
            </a:prstTxWarp>
            <a:noAutofit/>
          </a:bodyPr>
          <a:lstStyle/>
          <a:p>
            <a:pPr algn="ctr" defTabSz="914400"/>
            <a:r>
              <a:rPr lang="ja-JP" altLang="en-US" kern="100" dirty="0" smtClean="0">
                <a:solidFill>
                  <a:prstClr val="black"/>
                </a:solidFill>
                <a:latin typeface="Century"/>
                <a:ea typeface="Meiryo UI"/>
                <a:cs typeface="Times New Roman"/>
              </a:rPr>
              <a:t>おためし移住用住戸</a:t>
            </a:r>
            <a:endParaRPr lang="en-US" altLang="ja-JP" kern="100" dirty="0" smtClean="0">
              <a:solidFill>
                <a:prstClr val="black"/>
              </a:solidFill>
              <a:latin typeface="Century"/>
              <a:ea typeface="Meiryo UI"/>
              <a:cs typeface="Times New Roman"/>
            </a:endParaRPr>
          </a:p>
          <a:p>
            <a:pPr algn="ctr" defTabSz="914400"/>
            <a:r>
              <a:rPr lang="ja-JP" altLang="en-US" kern="100" dirty="0" smtClean="0">
                <a:solidFill>
                  <a:prstClr val="black"/>
                </a:solidFill>
                <a:latin typeface="Century"/>
                <a:ea typeface="Meiryo UI"/>
                <a:cs typeface="Times New Roman"/>
              </a:rPr>
              <a:t>（泉佐野佐野台）</a:t>
            </a:r>
            <a:endParaRPr lang="ja-JP" altLang="en-US" sz="3600" kern="100" dirty="0">
              <a:solidFill>
                <a:prstClr val="black"/>
              </a:solidFill>
              <a:latin typeface="Century"/>
              <a:ea typeface="ＭＳ 明朝"/>
              <a:cs typeface="Times New Roman"/>
            </a:endParaRPr>
          </a:p>
        </p:txBody>
      </p:sp>
      <p:sp>
        <p:nvSpPr>
          <p:cNvPr id="14"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fld>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5" name="表 14"/>
          <p:cNvGraphicFramePr>
            <a:graphicFrameLocks noGrp="1"/>
          </p:cNvGraphicFramePr>
          <p:nvPr>
            <p:extLst>
              <p:ext uri="{D42A27DB-BD31-4B8C-83A1-F6EECF244321}">
                <p14:modId xmlns:p14="http://schemas.microsoft.com/office/powerpoint/2010/main" val="1312100500"/>
              </p:ext>
            </p:extLst>
          </p:nvPr>
        </p:nvGraphicFramePr>
        <p:xfrm>
          <a:off x="251520" y="764706"/>
          <a:ext cx="8640960" cy="2664294"/>
        </p:xfrm>
        <a:graphic>
          <a:graphicData uri="http://schemas.openxmlformats.org/drawingml/2006/table">
            <a:tbl>
              <a:tblPr firstRow="1" bandRow="1">
                <a:tableStyleId>{5C22544A-7EE6-4342-B048-85BDC9FD1C3A}</a:tableStyleId>
              </a:tblPr>
              <a:tblGrid>
                <a:gridCol w="1158302">
                  <a:extLst>
                    <a:ext uri="{9D8B030D-6E8A-4147-A177-3AD203B41FA5}">
                      <a16:colId xmlns:a16="http://schemas.microsoft.com/office/drawing/2014/main" xmlns="" val="20000"/>
                    </a:ext>
                  </a:extLst>
                </a:gridCol>
                <a:gridCol w="1683808">
                  <a:extLst>
                    <a:ext uri="{9D8B030D-6E8A-4147-A177-3AD203B41FA5}">
                      <a16:colId xmlns:a16="http://schemas.microsoft.com/office/drawing/2014/main" xmlns="" val="20001"/>
                    </a:ext>
                  </a:extLst>
                </a:gridCol>
                <a:gridCol w="3376879">
                  <a:extLst>
                    <a:ext uri="{9D8B030D-6E8A-4147-A177-3AD203B41FA5}">
                      <a16:colId xmlns:a16="http://schemas.microsoft.com/office/drawing/2014/main" xmlns="" val="20002"/>
                    </a:ext>
                  </a:extLst>
                </a:gridCol>
                <a:gridCol w="2421971">
                  <a:extLst>
                    <a:ext uri="{9D8B030D-6E8A-4147-A177-3AD203B41FA5}">
                      <a16:colId xmlns:a16="http://schemas.microsoft.com/office/drawing/2014/main" xmlns="" val="20003"/>
                    </a:ext>
                  </a:extLst>
                </a:gridCol>
              </a:tblGrid>
              <a:tr h="468412">
                <a:tc>
                  <a:txBody>
                    <a:bodyPr/>
                    <a:lstStyle/>
                    <a:p>
                      <a:pPr algn="ctr" rtl="0" fontAlgn="ctr"/>
                      <a:r>
                        <a:rPr lang="ja-JP" altLang="en-US" sz="1600" u="none" strike="noStrike" dirty="0" smtClean="0">
                          <a:effectLst/>
                          <a:latin typeface="Meiryo UI" panose="020B0604030504040204" pitchFamily="50" charset="-128"/>
                          <a:ea typeface="Meiryo UI" panose="020B0604030504040204" pitchFamily="50" charset="-128"/>
                        </a:rPr>
                        <a:t>開設年度</a:t>
                      </a:r>
                      <a:endParaRPr lang="ja-JP" altLang="en-US" sz="1600" b="1" i="0" u="none" strike="noStrike" dirty="0">
                        <a:solidFill>
                          <a:srgbClr val="FFFFFF"/>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tc>
                <a:tc>
                  <a:txBody>
                    <a:bodyPr/>
                    <a:lstStyle/>
                    <a:p>
                      <a:pPr algn="ctr" rtl="0" fontAlgn="ctr"/>
                      <a:r>
                        <a:rPr lang="ja-JP" altLang="en-US" sz="1600" u="none" strike="noStrike" dirty="0">
                          <a:effectLst/>
                          <a:latin typeface="Meiryo UI" panose="020B0604030504040204" pitchFamily="50" charset="-128"/>
                          <a:ea typeface="Meiryo UI" panose="020B0604030504040204" pitchFamily="50" charset="-128"/>
                        </a:rPr>
                        <a:t>団地名</a:t>
                      </a:r>
                      <a:endParaRPr lang="ja-JP" altLang="en-US" sz="1600" b="1" i="0" u="none" strike="noStrike" dirty="0">
                        <a:solidFill>
                          <a:srgbClr val="FFFFFF"/>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tc>
                <a:tc>
                  <a:txBody>
                    <a:bodyPr/>
                    <a:lstStyle/>
                    <a:p>
                      <a:pPr algn="ctr" rtl="0" fontAlgn="ctr"/>
                      <a:r>
                        <a:rPr lang="ja-JP" altLang="en-US" sz="1600" u="none" strike="noStrike" dirty="0" smtClean="0">
                          <a:effectLst/>
                          <a:latin typeface="Meiryo UI" panose="020B0604030504040204" pitchFamily="50" charset="-128"/>
                          <a:ea typeface="Meiryo UI" panose="020B0604030504040204" pitchFamily="50" charset="-128"/>
                        </a:rPr>
                        <a:t>施　設</a:t>
                      </a:r>
                      <a:endParaRPr lang="ja-JP" altLang="en-US" sz="1600" b="1" i="0" u="none" strike="noStrike" dirty="0">
                        <a:solidFill>
                          <a:srgbClr val="FFFFFF"/>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tc>
                <a:tc>
                  <a:txBody>
                    <a:bodyPr/>
                    <a:lstStyle/>
                    <a:p>
                      <a:pPr algn="ctr" rtl="0" fontAlgn="ctr"/>
                      <a:r>
                        <a:rPr lang="ja-JP" altLang="en-US" sz="1600" u="none" strike="noStrike" dirty="0">
                          <a:effectLst/>
                          <a:latin typeface="Meiryo UI" panose="020B0604030504040204" pitchFamily="50" charset="-128"/>
                          <a:ea typeface="Meiryo UI" panose="020B0604030504040204" pitchFamily="50" charset="-128"/>
                        </a:rPr>
                        <a:t>使用者</a:t>
                      </a:r>
                      <a:endParaRPr lang="ja-JP" altLang="en-US" sz="1600" b="1" i="0" u="none" strike="noStrike" dirty="0">
                        <a:solidFill>
                          <a:srgbClr val="FFFFFF"/>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tc>
                <a:extLst>
                  <a:ext uri="{0D108BD9-81ED-4DB2-BD59-A6C34878D82A}">
                    <a16:rowId xmlns:a16="http://schemas.microsoft.com/office/drawing/2014/main" xmlns="" val="10000"/>
                  </a:ext>
                </a:extLst>
              </a:tr>
              <a:tr h="468412">
                <a:tc rowSpan="2">
                  <a:txBody>
                    <a:bodyPr/>
                    <a:lstStyle/>
                    <a:p>
                      <a:pPr algn="ctr" rtl="0" fontAlgn="ctr"/>
                      <a:r>
                        <a:rPr lang="en-US" sz="1600" u="none" strike="noStrike" dirty="0">
                          <a:effectLst/>
                          <a:latin typeface="Meiryo UI" panose="020B0604030504040204" pitchFamily="50" charset="-128"/>
                          <a:ea typeface="Meiryo UI" panose="020B0604030504040204" pitchFamily="50" charset="-128"/>
                        </a:rPr>
                        <a:t>H28</a:t>
                      </a:r>
                      <a:endParaRPr lang="en-US" sz="16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tc>
                <a:tc>
                  <a:txBody>
                    <a:bodyPr/>
                    <a:lstStyle/>
                    <a:p>
                      <a:pPr algn="l" rtl="0" fontAlgn="ctr"/>
                      <a:r>
                        <a:rPr lang="ja-JP" altLang="en-US" sz="1600" u="none" strike="noStrike" dirty="0">
                          <a:effectLst/>
                          <a:latin typeface="Meiryo UI" panose="020B0604030504040204" pitchFamily="50" charset="-128"/>
                          <a:ea typeface="Meiryo UI" panose="020B0604030504040204" pitchFamily="50" charset="-128"/>
                        </a:rPr>
                        <a:t>島本江川</a:t>
                      </a:r>
                      <a:endParaRPr lang="ja-JP" altLang="en-US" sz="16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tc>
                <a:tc>
                  <a:txBody>
                    <a:bodyPr/>
                    <a:lstStyle/>
                    <a:p>
                      <a:pPr algn="l" rtl="0" fontAlgn="ctr"/>
                      <a:r>
                        <a:rPr lang="ja-JP" altLang="en-US" sz="1600" u="none" strike="noStrike" dirty="0">
                          <a:effectLst/>
                          <a:latin typeface="Meiryo UI" panose="020B0604030504040204" pitchFamily="50" charset="-128"/>
                          <a:ea typeface="Meiryo UI" panose="020B0604030504040204" pitchFamily="50" charset="-128"/>
                        </a:rPr>
                        <a:t>小規模</a:t>
                      </a:r>
                      <a:r>
                        <a:rPr lang="ja-JP" altLang="en-US" sz="1600" u="none" strike="noStrike" dirty="0" smtClean="0">
                          <a:effectLst/>
                          <a:latin typeface="Meiryo UI" panose="020B0604030504040204" pitchFamily="50" charset="-128"/>
                          <a:ea typeface="Meiryo UI" panose="020B0604030504040204" pitchFamily="50" charset="-128"/>
                        </a:rPr>
                        <a:t>保育事業所</a:t>
                      </a:r>
                      <a:endParaRPr lang="ja-JP" altLang="en-US" sz="16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tc>
                <a:tc>
                  <a:txBody>
                    <a:bodyPr/>
                    <a:lstStyle/>
                    <a:p>
                      <a:pPr algn="l" rtl="0" fontAlgn="ctr"/>
                      <a:r>
                        <a:rPr lang="ja-JP" altLang="en-US" sz="1600" u="none" strike="noStrike" dirty="0">
                          <a:effectLst/>
                          <a:latin typeface="Meiryo UI" panose="020B0604030504040204" pitchFamily="50" charset="-128"/>
                          <a:ea typeface="Meiryo UI" panose="020B0604030504040204" pitchFamily="50" charset="-128"/>
                        </a:rPr>
                        <a:t>株式会社</a:t>
                      </a:r>
                      <a:endParaRPr lang="ja-JP" altLang="en-US" sz="16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tc>
                <a:extLst>
                  <a:ext uri="{0D108BD9-81ED-4DB2-BD59-A6C34878D82A}">
                    <a16:rowId xmlns:a16="http://schemas.microsoft.com/office/drawing/2014/main" xmlns="" val="10001"/>
                  </a:ext>
                </a:extLst>
              </a:tr>
              <a:tr h="468412">
                <a:tc vMerge="1">
                  <a:txBody>
                    <a:bodyPr/>
                    <a:lstStyle/>
                    <a:p>
                      <a:pPr algn="ctr" rtl="0" fontAlgn="ctr"/>
                      <a:endParaRPr lang="en-US" sz="16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104" marR="9104" marT="9104" marB="0" anchor="ctr"/>
                </a:tc>
                <a:tc>
                  <a:txBody>
                    <a:bodyPr/>
                    <a:lstStyle/>
                    <a:p>
                      <a:pPr algn="l" rtl="0" fontAlgn="ctr"/>
                      <a:r>
                        <a:rPr lang="ja-JP" altLang="en-US" sz="1600" u="none" strike="noStrike" dirty="0">
                          <a:effectLst/>
                          <a:latin typeface="Meiryo UI" panose="020B0604030504040204" pitchFamily="50" charset="-128"/>
                          <a:ea typeface="Meiryo UI" panose="020B0604030504040204" pitchFamily="50" charset="-128"/>
                        </a:rPr>
                        <a:t>池田伏尾台</a:t>
                      </a:r>
                      <a:endParaRPr lang="ja-JP" altLang="en-US" sz="16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solidFill>
                      <a:schemeClr val="accent1">
                        <a:lumMod val="20000"/>
                        <a:lumOff val="80000"/>
                      </a:schemeClr>
                    </a:solidFill>
                  </a:tcPr>
                </a:tc>
                <a:tc>
                  <a:txBody>
                    <a:bodyPr/>
                    <a:lstStyle/>
                    <a:p>
                      <a:pPr algn="l" rtl="0" fontAlgn="ctr"/>
                      <a:r>
                        <a:rPr lang="ja-JP" altLang="en-US" sz="1600" u="none" strike="noStrike" dirty="0" smtClean="0">
                          <a:effectLst/>
                          <a:latin typeface="Meiryo UI" panose="020B0604030504040204" pitchFamily="50" charset="-128"/>
                          <a:ea typeface="Meiryo UI" panose="020B0604030504040204" pitchFamily="50" charset="-128"/>
                        </a:rPr>
                        <a:t>教育相談・学習支援拠点</a:t>
                      </a:r>
                      <a:endParaRPr lang="ja-JP" altLang="en-US" sz="16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solidFill>
                      <a:schemeClr val="accent1">
                        <a:lumMod val="20000"/>
                        <a:lumOff val="80000"/>
                      </a:schemeClr>
                    </a:solidFill>
                  </a:tcPr>
                </a:tc>
                <a:tc>
                  <a:txBody>
                    <a:bodyPr/>
                    <a:lstStyle/>
                    <a:p>
                      <a:pPr algn="l" rtl="0" fontAlgn="ctr"/>
                      <a:r>
                        <a:rPr lang="en-US" sz="1600" u="none" strike="noStrike" dirty="0">
                          <a:effectLst/>
                          <a:latin typeface="Meiryo UI" panose="020B0604030504040204" pitchFamily="50" charset="-128"/>
                          <a:ea typeface="Meiryo UI" panose="020B0604030504040204" pitchFamily="50" charset="-128"/>
                        </a:rPr>
                        <a:t>ＮＰＯ</a:t>
                      </a:r>
                      <a:endParaRPr lang="en-US" sz="16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solidFill>
                      <a:schemeClr val="accent1">
                        <a:lumMod val="20000"/>
                        <a:lumOff val="80000"/>
                      </a:schemeClr>
                    </a:solidFill>
                  </a:tcPr>
                </a:tc>
                <a:extLst>
                  <a:ext uri="{0D108BD9-81ED-4DB2-BD59-A6C34878D82A}">
                    <a16:rowId xmlns:a16="http://schemas.microsoft.com/office/drawing/2014/main" xmlns="" val="10002"/>
                  </a:ext>
                </a:extLst>
              </a:tr>
              <a:tr h="468412">
                <a:tc rowSpan="3">
                  <a:txBody>
                    <a:bodyPr/>
                    <a:lstStyle/>
                    <a:p>
                      <a:pPr algn="ctr" rtl="0" fontAlgn="ctr"/>
                      <a:r>
                        <a:rPr lang="en-US" sz="1600" u="none" strike="noStrike" dirty="0" smtClean="0">
                          <a:effectLst/>
                          <a:latin typeface="Meiryo UI" panose="020B0604030504040204" pitchFamily="50" charset="-128"/>
                          <a:ea typeface="Meiryo UI" panose="020B0604030504040204" pitchFamily="50" charset="-128"/>
                        </a:rPr>
                        <a:t>H29</a:t>
                      </a:r>
                      <a:endParaRPr lang="en-US" sz="16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solidFill>
                      <a:schemeClr val="accent1">
                        <a:lumMod val="20000"/>
                        <a:lumOff val="80000"/>
                      </a:schemeClr>
                    </a:solidFill>
                  </a:tcPr>
                </a:tc>
                <a:tc>
                  <a:txBody>
                    <a:bodyPr/>
                    <a:lstStyle/>
                    <a:p>
                      <a:pPr algn="l" rtl="0" fontAlgn="ctr"/>
                      <a:r>
                        <a:rPr lang="ja-JP" altLang="en-US" sz="1600" u="none" strike="noStrike" dirty="0" smtClean="0">
                          <a:effectLst/>
                          <a:latin typeface="Meiryo UI" panose="020B0604030504040204" pitchFamily="50" charset="-128"/>
                          <a:ea typeface="Meiryo UI" panose="020B0604030504040204" pitchFamily="50" charset="-128"/>
                        </a:rPr>
                        <a:t>交野梅ケ枝</a:t>
                      </a:r>
                      <a:endParaRPr lang="ja-JP" altLang="en-US" sz="16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tc>
                <a:tc>
                  <a:txBody>
                    <a:bodyPr/>
                    <a:lstStyle/>
                    <a:p>
                      <a:pPr algn="l" rtl="0" fontAlgn="ctr"/>
                      <a:r>
                        <a:rPr lang="ja-JP" altLang="en-US" sz="1600" u="none" strike="noStrike" dirty="0" smtClean="0">
                          <a:effectLst/>
                          <a:latin typeface="Meiryo UI" panose="020B0604030504040204" pitchFamily="50" charset="-128"/>
                          <a:ea typeface="Meiryo UI" panose="020B0604030504040204" pitchFamily="50" charset="-128"/>
                        </a:rPr>
                        <a:t>小規模保育事業所</a:t>
                      </a:r>
                      <a:endParaRPr lang="ja-JP" altLang="en-US" sz="16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tc>
                <a:tc>
                  <a:txBody>
                    <a:bodyPr/>
                    <a:lstStyle/>
                    <a:p>
                      <a:pPr algn="l" rtl="0" fontAlgn="ctr"/>
                      <a:r>
                        <a:rPr lang="ja-JP" altLang="en-US" sz="1600" u="none" strike="noStrike" dirty="0" smtClean="0">
                          <a:effectLst/>
                          <a:latin typeface="Meiryo UI" panose="020B0604030504040204" pitchFamily="50" charset="-128"/>
                          <a:ea typeface="Meiryo UI" panose="020B0604030504040204" pitchFamily="50" charset="-128"/>
                        </a:rPr>
                        <a:t>個人事業者</a:t>
                      </a:r>
                      <a:endParaRPr lang="en-US" sz="16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tc>
                <a:extLst>
                  <a:ext uri="{0D108BD9-81ED-4DB2-BD59-A6C34878D82A}">
                    <a16:rowId xmlns:a16="http://schemas.microsoft.com/office/drawing/2014/main" xmlns="" val="10003"/>
                  </a:ext>
                </a:extLst>
              </a:tr>
              <a:tr h="395323">
                <a:tc vMerge="1">
                  <a:txBody>
                    <a:bodyPr/>
                    <a:lstStyle/>
                    <a:p>
                      <a:pPr algn="ctr" rtl="0" fontAlgn="ctr"/>
                      <a:endParaRPr lang="en-US" sz="16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104" marR="9104" marT="9104" marB="0" anchor="ctr"/>
                </a:tc>
                <a:tc>
                  <a:txBody>
                    <a:bodyPr/>
                    <a:lstStyle/>
                    <a:p>
                      <a:pPr algn="l" rtl="0" fontAlgn="ctr"/>
                      <a:r>
                        <a:rPr lang="ja-JP" altLang="en-US" sz="1600" u="none" strike="noStrike" dirty="0" smtClean="0">
                          <a:effectLst/>
                          <a:latin typeface="Meiryo UI" panose="020B0604030504040204" pitchFamily="50" charset="-128"/>
                          <a:ea typeface="Meiryo UI" panose="020B0604030504040204" pitchFamily="50" charset="-128"/>
                        </a:rPr>
                        <a:t>清滝</a:t>
                      </a:r>
                      <a:endParaRPr lang="ja-JP" altLang="en-US" sz="16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solidFill>
                      <a:schemeClr val="accent1">
                        <a:lumMod val="20000"/>
                        <a:lumOff val="80000"/>
                      </a:schemeClr>
                    </a:solidFill>
                  </a:tcPr>
                </a:tc>
                <a:tc>
                  <a:txBody>
                    <a:bodyPr/>
                    <a:lstStyle/>
                    <a:p>
                      <a:pPr algn="l" rtl="0" fontAlgn="ctr"/>
                      <a:r>
                        <a:rPr lang="ja-JP" altLang="en-US" sz="1600" u="none" strike="noStrike" dirty="0" smtClean="0">
                          <a:effectLst/>
                          <a:latin typeface="Meiryo UI" panose="020B0604030504040204" pitchFamily="50" charset="-128"/>
                          <a:ea typeface="Meiryo UI" panose="020B0604030504040204" pitchFamily="50" charset="-128"/>
                        </a:rPr>
                        <a:t>若者の職業的自立支援用住戸</a:t>
                      </a:r>
                      <a:endParaRPr lang="ja-JP" altLang="en-US" sz="16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solidFill>
                      <a:schemeClr val="accent1">
                        <a:lumMod val="20000"/>
                        <a:lumOff val="80000"/>
                      </a:schemeClr>
                    </a:solidFill>
                  </a:tcPr>
                </a:tc>
                <a:tc>
                  <a:txBody>
                    <a:bodyPr/>
                    <a:lstStyle/>
                    <a:p>
                      <a:pPr marL="0" marR="0" lvl="0" indent="0" algn="l" defTabSz="957674" rtl="0" eaLnBrk="1" fontAlgn="ctr" latinLnBrk="0" hangingPunct="1">
                        <a:lnSpc>
                          <a:spcPct val="100000"/>
                        </a:lnSpc>
                        <a:spcBef>
                          <a:spcPts val="0"/>
                        </a:spcBef>
                        <a:spcAft>
                          <a:spcPts val="0"/>
                        </a:spcAft>
                        <a:buClrTx/>
                        <a:buSzTx/>
                        <a:buFontTx/>
                        <a:buNone/>
                        <a:tabLst/>
                        <a:defRPr/>
                      </a:pPr>
                      <a:r>
                        <a:rPr kumimoji="1" lang="en-US" altLang="ja-JP" sz="160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rPr>
                        <a:t>ＮＰＯ</a:t>
                      </a:r>
                      <a:endParaRPr kumimoji="1" lang="en-US" altLang="ja-JP" sz="16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solidFill>
                      <a:schemeClr val="accent1">
                        <a:lumMod val="20000"/>
                        <a:lumOff val="80000"/>
                      </a:schemeClr>
                    </a:solidFill>
                  </a:tcPr>
                </a:tc>
                <a:extLst>
                  <a:ext uri="{0D108BD9-81ED-4DB2-BD59-A6C34878D82A}">
                    <a16:rowId xmlns:a16="http://schemas.microsoft.com/office/drawing/2014/main" xmlns="" val="10004"/>
                  </a:ext>
                </a:extLst>
              </a:tr>
              <a:tr h="395323">
                <a:tc vMerge="1">
                  <a:txBody>
                    <a:bodyPr/>
                    <a:lstStyle/>
                    <a:p>
                      <a:pPr algn="ctr" rtl="0" fontAlgn="ctr"/>
                      <a:endParaRPr lang="en-US" sz="16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104" marR="9104" marT="9104" marB="0" anchor="ctr"/>
                </a:tc>
                <a:tc>
                  <a:txBody>
                    <a:bodyPr/>
                    <a:lstStyle/>
                    <a:p>
                      <a:pPr algn="l" rtl="0" fontAlgn="ctr"/>
                      <a:r>
                        <a:rPr lang="ja-JP" altLang="en-US" sz="1600" u="none" strike="noStrike" dirty="0" smtClean="0">
                          <a:effectLst/>
                          <a:latin typeface="Meiryo UI" panose="020B0604030504040204" pitchFamily="50" charset="-128"/>
                          <a:ea typeface="Meiryo UI" panose="020B0604030504040204" pitchFamily="50" charset="-128"/>
                        </a:rPr>
                        <a:t>泉佐野佐野台</a:t>
                      </a:r>
                      <a:endParaRPr lang="ja-JP" altLang="en-US" sz="16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tc>
                <a:tc>
                  <a:txBody>
                    <a:bodyPr/>
                    <a:lstStyle/>
                    <a:p>
                      <a:pPr algn="l" rtl="0" fontAlgn="ctr"/>
                      <a:r>
                        <a:rPr lang="ja-JP" altLang="en-US" sz="1600" u="none" strike="noStrike" dirty="0" smtClean="0">
                          <a:effectLst/>
                          <a:latin typeface="Meiryo UI" panose="020B0604030504040204" pitchFamily="50" charset="-128"/>
                          <a:ea typeface="Meiryo UI" panose="020B0604030504040204" pitchFamily="50" charset="-128"/>
                        </a:rPr>
                        <a:t>おためし移住用住戸</a:t>
                      </a:r>
                      <a:endParaRPr lang="ja-JP" altLang="en-US" sz="16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tc>
                <a:tc>
                  <a:txBody>
                    <a:bodyPr/>
                    <a:lstStyle/>
                    <a:p>
                      <a:pPr algn="l" rtl="0" fontAlgn="ctr"/>
                      <a:r>
                        <a:rPr lang="ja-JP" altLang="en-US" sz="1600" u="none" strike="noStrike" dirty="0" smtClean="0">
                          <a:effectLst/>
                          <a:latin typeface="Meiryo UI" panose="020B0604030504040204" pitchFamily="50" charset="-128"/>
                          <a:ea typeface="Meiryo UI" panose="020B0604030504040204" pitchFamily="50" charset="-128"/>
                        </a:rPr>
                        <a:t>市</a:t>
                      </a:r>
                      <a:endParaRPr lang="en-US" sz="16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tc>
                <a:extLst>
                  <a:ext uri="{0D108BD9-81ED-4DB2-BD59-A6C34878D82A}">
                    <a16:rowId xmlns:a16="http://schemas.microsoft.com/office/drawing/2014/main" xmlns="" val="10005"/>
                  </a:ext>
                </a:extLst>
              </a:tr>
            </a:tbl>
          </a:graphicData>
        </a:graphic>
      </p:graphicFrame>
      <p:sp>
        <p:nvSpPr>
          <p:cNvPr id="16" name="テキスト ボックス 15"/>
          <p:cNvSpPr txBox="1"/>
          <p:nvPr/>
        </p:nvSpPr>
        <p:spPr>
          <a:xfrm>
            <a:off x="0" y="44624"/>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府営住宅空室活用の実績</a:t>
            </a:r>
          </a:p>
        </p:txBody>
      </p:sp>
    </p:spTree>
    <p:extLst>
      <p:ext uri="{BB962C8B-B14F-4D97-AF65-F5344CB8AC3E}">
        <p14:creationId xmlns:p14="http://schemas.microsoft.com/office/powerpoint/2010/main" val="38585293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107504" y="3387901"/>
            <a:ext cx="8928992" cy="3009399"/>
          </a:xfrm>
          <a:prstGeom prst="roundRect">
            <a:avLst>
              <a:gd name="adj" fmla="val 72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ct val="130000"/>
              </a:lnSpc>
            </a:pPr>
            <a:endParaRPr lang="en-US" altLang="ja-JP" sz="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30000"/>
              </a:lnSpc>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府営</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住宅が所在する全</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38</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市町に</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おいて設置したまちづくり協議の場等を通じ</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働きかけ</a:t>
            </a: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4" name="表 3"/>
          <p:cNvGraphicFramePr>
            <a:graphicFrameLocks noGrp="1"/>
          </p:cNvGraphicFramePr>
          <p:nvPr>
            <p:extLst>
              <p:ext uri="{D42A27DB-BD31-4B8C-83A1-F6EECF244321}">
                <p14:modId xmlns:p14="http://schemas.microsoft.com/office/powerpoint/2010/main" val="2637644445"/>
              </p:ext>
            </p:extLst>
          </p:nvPr>
        </p:nvGraphicFramePr>
        <p:xfrm>
          <a:off x="4267218" y="4083876"/>
          <a:ext cx="4304666" cy="2169408"/>
        </p:xfrm>
        <a:graphic>
          <a:graphicData uri="http://schemas.openxmlformats.org/drawingml/2006/table">
            <a:tbl>
              <a:tblPr bandRow="1">
                <a:tableStyleId>{073A0DAA-6AF3-43AB-8588-CEC1D06C72B9}</a:tableStyleId>
              </a:tblPr>
              <a:tblGrid>
                <a:gridCol w="946468">
                  <a:extLst>
                    <a:ext uri="{9D8B030D-6E8A-4147-A177-3AD203B41FA5}">
                      <a16:colId xmlns:a16="http://schemas.microsoft.com/office/drawing/2014/main" xmlns="" val="20000"/>
                    </a:ext>
                  </a:extLst>
                </a:gridCol>
                <a:gridCol w="1014498">
                  <a:extLst>
                    <a:ext uri="{9D8B030D-6E8A-4147-A177-3AD203B41FA5}">
                      <a16:colId xmlns:a16="http://schemas.microsoft.com/office/drawing/2014/main" xmlns="" val="20001"/>
                    </a:ext>
                  </a:extLst>
                </a:gridCol>
                <a:gridCol w="2343700">
                  <a:extLst>
                    <a:ext uri="{9D8B030D-6E8A-4147-A177-3AD203B41FA5}">
                      <a16:colId xmlns:a16="http://schemas.microsoft.com/office/drawing/2014/main" xmlns="" val="20002"/>
                    </a:ext>
                  </a:extLst>
                </a:gridCol>
              </a:tblGrid>
              <a:tr h="143816">
                <a:tc gridSpan="3">
                  <a:txBody>
                    <a:bodyPr/>
                    <a:lstStyle/>
                    <a:p>
                      <a:pPr algn="ctr">
                        <a:lnSpc>
                          <a:spcPct val="100000"/>
                        </a:lnSpc>
                      </a:pPr>
                      <a:r>
                        <a:rPr kumimoji="1" lang="ja-JP" altLang="en-US" sz="1600" b="1" dirty="0" smtClean="0">
                          <a:latin typeface="Meiryo UI" panose="020B0604030504040204" pitchFamily="50" charset="-128"/>
                          <a:ea typeface="Meiryo UI" panose="020B0604030504040204" pitchFamily="50" charset="-128"/>
                        </a:rPr>
                        <a:t>移管実績</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hMerge="1">
                  <a:txBody>
                    <a:bodyPr/>
                    <a:lstStyle/>
                    <a:p>
                      <a:pPr>
                        <a:lnSpc>
                          <a:spcPct val="100000"/>
                        </a:lnSpc>
                      </a:pPr>
                      <a:endParaRPr kumimoji="1" lang="ja-JP" altLang="en-US" sz="16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R w="12700" cap="flat" cmpd="sng" algn="ctr">
                      <a:solidFill>
                        <a:schemeClr val="bg1"/>
                      </a:solidFill>
                      <a:prstDash val="solid"/>
                      <a:round/>
                      <a:headEnd type="none" w="med" len="med"/>
                      <a:tailEnd type="none" w="med" len="med"/>
                    </a:lnR>
                  </a:tcPr>
                </a:tc>
                <a:tc hMerge="1">
                  <a:txBody>
                    <a:bodyP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6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xmlns="" val="10000"/>
                  </a:ext>
                </a:extLst>
              </a:tr>
              <a:tr h="537957">
                <a:tc>
                  <a:txBody>
                    <a:bodyPr/>
                    <a:lstStyle/>
                    <a:p>
                      <a:pPr algn="ctr">
                        <a:lnSpc>
                          <a:spcPct val="100000"/>
                        </a:lnSpc>
                      </a:pPr>
                      <a:r>
                        <a:rPr kumimoji="1" lang="ja-JP" altLang="en-US" sz="1600" dirty="0" smtClean="0">
                          <a:latin typeface="Meiryo UI" panose="020B0604030504040204" pitchFamily="50" charset="-128"/>
                          <a:ea typeface="Meiryo UI" panose="020B0604030504040204" pitchFamily="50" charset="-128"/>
                        </a:rPr>
                        <a:t>大阪市</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ct val="100000"/>
                        </a:lnSpc>
                      </a:pPr>
                      <a:r>
                        <a:rPr kumimoji="1" lang="en-US" altLang="ja-JP" sz="1600" dirty="0" smtClean="0">
                          <a:latin typeface="Meiryo UI" panose="020B0604030504040204" pitchFamily="50" charset="-128"/>
                          <a:ea typeface="Meiryo UI" panose="020B0604030504040204" pitchFamily="50" charset="-128"/>
                        </a:rPr>
                        <a:t>H27.8</a:t>
                      </a:r>
                      <a:r>
                        <a:rPr kumimoji="1" lang="ja-JP" altLang="en-US" sz="1600" dirty="0" smtClean="0">
                          <a:latin typeface="Meiryo UI" panose="020B0604030504040204" pitchFamily="50" charset="-128"/>
                          <a:ea typeface="Meiryo UI" panose="020B0604030504040204" pitchFamily="50" charset="-128"/>
                        </a:rPr>
                        <a:t>　　　</a:t>
                      </a:r>
                      <a:endParaRPr kumimoji="1" lang="en-US" altLang="ja-JP" sz="1600" dirty="0" smtClean="0">
                        <a:latin typeface="Meiryo UI" panose="020B0604030504040204" pitchFamily="50" charset="-128"/>
                        <a:ea typeface="Meiryo UI" panose="020B0604030504040204" pitchFamily="50" charset="-128"/>
                      </a:endParaRPr>
                    </a:p>
                    <a:p>
                      <a:pPr>
                        <a:lnSpc>
                          <a:spcPct val="100000"/>
                        </a:lnSpc>
                      </a:pPr>
                      <a:r>
                        <a:rPr kumimoji="1" lang="en-US" altLang="ja-JP" sz="1600" dirty="0" smtClean="0">
                          <a:latin typeface="Meiryo UI" panose="020B0604030504040204" pitchFamily="50" charset="-128"/>
                          <a:ea typeface="Meiryo UI" panose="020B0604030504040204" pitchFamily="50" charset="-128"/>
                        </a:rPr>
                        <a:t>H28.4</a:t>
                      </a:r>
                    </a:p>
                    <a:p>
                      <a:pPr>
                        <a:lnSpc>
                          <a:spcPct val="100000"/>
                        </a:lnSpc>
                      </a:pPr>
                      <a:r>
                        <a:rPr kumimoji="1" lang="en-US" altLang="ja-JP" sz="1600" dirty="0" smtClean="0">
                          <a:latin typeface="Meiryo UI" panose="020B0604030504040204" pitchFamily="50" charset="-128"/>
                          <a:ea typeface="Meiryo UI" panose="020B0604030504040204" pitchFamily="50" charset="-128"/>
                        </a:rPr>
                        <a:t>H29.4</a:t>
                      </a:r>
                      <a:r>
                        <a:rPr kumimoji="1" lang="ja-JP" altLang="en-US" sz="1600" dirty="0" smtClean="0">
                          <a:latin typeface="Meiryo UI" panose="020B0604030504040204" pitchFamily="50" charset="-128"/>
                          <a:ea typeface="Meiryo UI" panose="020B0604030504040204" pitchFamily="50" charset="-128"/>
                        </a:rPr>
                        <a:t>　　　　</a:t>
                      </a:r>
                      <a:endParaRPr kumimoji="1" lang="ja-JP" altLang="en-US" sz="16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nSpc>
                          <a:spcPct val="100000"/>
                        </a:lnSpc>
                      </a:pPr>
                      <a:r>
                        <a:rPr kumimoji="1" lang="en-US" altLang="ja-JP" sz="1600" dirty="0" smtClean="0">
                          <a:latin typeface="Meiryo UI" panose="020B0604030504040204" pitchFamily="50" charset="-128"/>
                          <a:ea typeface="Meiryo UI" panose="020B0604030504040204" pitchFamily="50" charset="-128"/>
                        </a:rPr>
                        <a:t>54</a:t>
                      </a:r>
                      <a:r>
                        <a:rPr kumimoji="1" lang="ja-JP" altLang="en-US" sz="1600" dirty="0" smtClean="0">
                          <a:latin typeface="Meiryo UI" panose="020B0604030504040204" pitchFamily="50" charset="-128"/>
                          <a:ea typeface="Meiryo UI" panose="020B0604030504040204" pitchFamily="50" charset="-128"/>
                        </a:rPr>
                        <a:t>団地  </a:t>
                      </a:r>
                      <a:r>
                        <a:rPr kumimoji="1" lang="en-US" altLang="ja-JP" sz="1600" dirty="0" smtClean="0">
                          <a:latin typeface="Meiryo UI" panose="020B0604030504040204" pitchFamily="50" charset="-128"/>
                          <a:ea typeface="Meiryo UI" panose="020B0604030504040204" pitchFamily="50" charset="-128"/>
                        </a:rPr>
                        <a:t>10,116</a:t>
                      </a:r>
                      <a:r>
                        <a:rPr kumimoji="1" lang="ja-JP" altLang="en-US" sz="1600" dirty="0" smtClean="0">
                          <a:latin typeface="Meiryo UI" panose="020B0604030504040204" pitchFamily="50" charset="-128"/>
                          <a:ea typeface="Meiryo UI" panose="020B0604030504040204" pitchFamily="50" charset="-128"/>
                        </a:rPr>
                        <a:t>戸</a:t>
                      </a:r>
                      <a:endParaRPr kumimoji="1" lang="en-US" altLang="ja-JP" sz="1600" dirty="0" smtClean="0">
                        <a:latin typeface="Meiryo UI" panose="020B0604030504040204" pitchFamily="50" charset="-128"/>
                        <a:ea typeface="Meiryo UI" panose="020B0604030504040204" pitchFamily="50" charset="-128"/>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en-US" altLang="ja-JP" sz="1600" dirty="0" smtClean="0">
                          <a:latin typeface="Meiryo UI" panose="020B0604030504040204" pitchFamily="50" charset="-128"/>
                          <a:ea typeface="Meiryo UI" panose="020B0604030504040204" pitchFamily="50" charset="-128"/>
                        </a:rPr>
                        <a:t>  4</a:t>
                      </a:r>
                      <a:r>
                        <a:rPr kumimoji="1" lang="ja-JP" altLang="en-US" sz="1600" dirty="0" smtClean="0">
                          <a:latin typeface="Meiryo UI" panose="020B0604030504040204" pitchFamily="50" charset="-128"/>
                          <a:ea typeface="Meiryo UI" panose="020B0604030504040204" pitchFamily="50" charset="-128"/>
                        </a:rPr>
                        <a:t>団地</a:t>
                      </a:r>
                      <a:r>
                        <a:rPr kumimoji="1" lang="ja-JP" altLang="en-US" sz="1600" spc="-300" baseline="0" dirty="0" smtClean="0">
                          <a:latin typeface="Meiryo UI" panose="020B0604030504040204" pitchFamily="50" charset="-128"/>
                          <a:ea typeface="Meiryo UI" panose="020B0604030504040204" pitchFamily="50" charset="-128"/>
                        </a:rPr>
                        <a:t> </a:t>
                      </a:r>
                      <a:r>
                        <a:rPr kumimoji="1" lang="ja-JP" altLang="en-US" sz="1600" baseline="0" dirty="0" smtClean="0">
                          <a:latin typeface="Meiryo UI" panose="020B0604030504040204" pitchFamily="50" charset="-128"/>
                          <a:ea typeface="Meiryo UI" panose="020B0604030504040204" pitchFamily="50" charset="-128"/>
                        </a:rPr>
                        <a:t>   </a:t>
                      </a:r>
                      <a:r>
                        <a:rPr kumimoji="1" lang="en-US" altLang="ja-JP" sz="1600" dirty="0" smtClean="0">
                          <a:latin typeface="Meiryo UI" panose="020B0604030504040204" pitchFamily="50" charset="-128"/>
                          <a:ea typeface="Meiryo UI" panose="020B0604030504040204" pitchFamily="50" charset="-128"/>
                        </a:rPr>
                        <a:t>1,239</a:t>
                      </a:r>
                      <a:r>
                        <a:rPr kumimoji="1" lang="ja-JP" altLang="en-US" sz="1600" dirty="0" smtClean="0">
                          <a:latin typeface="Meiryo UI" panose="020B0604030504040204" pitchFamily="50" charset="-128"/>
                          <a:ea typeface="Meiryo UI" panose="020B0604030504040204" pitchFamily="50" charset="-128"/>
                        </a:rPr>
                        <a:t>戸</a:t>
                      </a:r>
                      <a:endParaRPr kumimoji="1" lang="en-US" altLang="ja-JP" sz="1600" dirty="0" smtClean="0">
                        <a:latin typeface="Meiryo UI" panose="020B0604030504040204" pitchFamily="50" charset="-128"/>
                        <a:ea typeface="Meiryo UI" panose="020B0604030504040204" pitchFamily="50" charset="-128"/>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en-US" altLang="ja-JP" sz="1600" dirty="0" smtClean="0">
                          <a:latin typeface="Meiryo UI" panose="020B0604030504040204" pitchFamily="50" charset="-128"/>
                          <a:ea typeface="Meiryo UI" panose="020B0604030504040204" pitchFamily="50" charset="-128"/>
                        </a:rPr>
                        <a:t>  1</a:t>
                      </a:r>
                      <a:r>
                        <a:rPr kumimoji="1" lang="ja-JP" altLang="en-US" sz="1600" dirty="0" smtClean="0">
                          <a:latin typeface="Meiryo UI" panose="020B0604030504040204" pitchFamily="50" charset="-128"/>
                          <a:ea typeface="Meiryo UI" panose="020B0604030504040204" pitchFamily="50" charset="-128"/>
                        </a:rPr>
                        <a:t>団地 </a:t>
                      </a:r>
                      <a:r>
                        <a:rPr kumimoji="1" lang="ja-JP" altLang="en-US" sz="1600" spc="-150" dirty="0" smtClean="0">
                          <a:latin typeface="Meiryo UI" panose="020B0604030504040204" pitchFamily="50" charset="-128"/>
                          <a:ea typeface="Meiryo UI" panose="020B0604030504040204" pitchFamily="50" charset="-128"/>
                        </a:rPr>
                        <a:t>  </a:t>
                      </a:r>
                      <a:r>
                        <a:rPr kumimoji="1" lang="ja-JP" altLang="en-US" sz="1600" dirty="0" smtClean="0">
                          <a:latin typeface="Meiryo UI" panose="020B0604030504040204" pitchFamily="50" charset="-128"/>
                          <a:ea typeface="Meiryo UI" panose="020B0604030504040204" pitchFamily="50" charset="-128"/>
                        </a:rPr>
                        <a:t>    </a:t>
                      </a:r>
                      <a:r>
                        <a:rPr kumimoji="1" lang="en-US" altLang="ja-JP" sz="1600" dirty="0" smtClean="0">
                          <a:latin typeface="Meiryo UI" panose="020B0604030504040204" pitchFamily="50" charset="-128"/>
                          <a:ea typeface="Meiryo UI" panose="020B0604030504040204" pitchFamily="50" charset="-128"/>
                        </a:rPr>
                        <a:t>524</a:t>
                      </a:r>
                      <a:r>
                        <a:rPr kumimoji="1" lang="ja-JP" altLang="en-US" sz="1600" dirty="0" smtClean="0">
                          <a:latin typeface="Meiryo UI" panose="020B0604030504040204" pitchFamily="50" charset="-128"/>
                          <a:ea typeface="Meiryo UI" panose="020B0604030504040204" pitchFamily="50" charset="-128"/>
                        </a:rPr>
                        <a:t>戸</a:t>
                      </a:r>
                      <a:endParaRPr kumimoji="1" lang="ja-JP" altLang="en-US" sz="16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xmlns="" val="10001"/>
                  </a:ext>
                </a:extLst>
              </a:tr>
              <a:tr h="426310">
                <a:tc>
                  <a:txBody>
                    <a:bodyPr/>
                    <a:lstStyle/>
                    <a:p>
                      <a:pPr algn="ctr">
                        <a:lnSpc>
                          <a:spcPct val="100000"/>
                        </a:lnSpc>
                      </a:pPr>
                      <a:r>
                        <a:rPr kumimoji="1" lang="ja-JP" altLang="en-US" sz="1600" dirty="0" smtClean="0">
                          <a:latin typeface="Meiryo UI" panose="020B0604030504040204" pitchFamily="50" charset="-128"/>
                          <a:ea typeface="Meiryo UI" panose="020B0604030504040204" pitchFamily="50" charset="-128"/>
                        </a:rPr>
                        <a:t>大東市</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en-US" altLang="ja-JP" sz="1600" dirty="0" smtClean="0">
                          <a:latin typeface="Meiryo UI" panose="020B0604030504040204" pitchFamily="50" charset="-128"/>
                          <a:ea typeface="Meiryo UI" panose="020B0604030504040204" pitchFamily="50" charset="-128"/>
                        </a:rPr>
                        <a:t>H28.3</a:t>
                      </a:r>
                      <a:r>
                        <a:rPr kumimoji="1" lang="ja-JP" altLang="en-US" sz="1600" dirty="0" smtClean="0">
                          <a:latin typeface="Meiryo UI" panose="020B0604030504040204" pitchFamily="50" charset="-128"/>
                          <a:ea typeface="Meiryo UI" panose="020B0604030504040204" pitchFamily="50" charset="-128"/>
                        </a:rPr>
                        <a:t>　</a:t>
                      </a:r>
                      <a:endParaRPr kumimoji="1" lang="en-US" altLang="ja-JP" sz="1600" dirty="0" smtClean="0">
                        <a:latin typeface="Meiryo UI" panose="020B0604030504040204" pitchFamily="50" charset="-128"/>
                        <a:ea typeface="Meiryo UI" panose="020B0604030504040204" pitchFamily="50" charset="-128"/>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en-US" altLang="ja-JP" sz="1600" dirty="0" smtClean="0">
                          <a:latin typeface="Meiryo UI" panose="020B0604030504040204" pitchFamily="50" charset="-128"/>
                          <a:ea typeface="Meiryo UI" panose="020B0604030504040204" pitchFamily="50" charset="-128"/>
                        </a:rPr>
                        <a:t>H29.12</a:t>
                      </a:r>
                      <a:r>
                        <a:rPr kumimoji="1" lang="ja-JP" altLang="en-US" sz="1600" dirty="0" smtClean="0">
                          <a:latin typeface="Meiryo UI" panose="020B0604030504040204" pitchFamily="50" charset="-128"/>
                          <a:ea typeface="Meiryo UI" panose="020B0604030504040204" pitchFamily="50" charset="-128"/>
                        </a:rPr>
                        <a:t>　　</a:t>
                      </a:r>
                      <a:endParaRPr kumimoji="1" lang="en-US" altLang="ja-JP" sz="16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600" dirty="0" smtClean="0">
                          <a:latin typeface="Meiryo UI" panose="020B0604030504040204" pitchFamily="50" charset="-128"/>
                          <a:ea typeface="Meiryo UI" panose="020B0604030504040204" pitchFamily="50" charset="-128"/>
                        </a:rPr>
                        <a:t>覚書締結</a:t>
                      </a:r>
                      <a:endParaRPr kumimoji="1" lang="en-US" altLang="ja-JP" sz="1600" dirty="0" smtClean="0">
                        <a:latin typeface="Meiryo UI" panose="020B0604030504040204" pitchFamily="50" charset="-128"/>
                        <a:ea typeface="Meiryo UI" panose="020B0604030504040204" pitchFamily="50" charset="-128"/>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600" dirty="0" smtClean="0">
                          <a:latin typeface="Meiryo UI" panose="020B0604030504040204" pitchFamily="50" charset="-128"/>
                          <a:ea typeface="Meiryo UI" panose="020B0604030504040204" pitchFamily="50" charset="-128"/>
                        </a:rPr>
                        <a:t>協定書締結</a:t>
                      </a:r>
                      <a:endParaRPr kumimoji="1" lang="en-US" altLang="ja-JP" sz="16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xmlns="" val="10002"/>
                  </a:ext>
                </a:extLst>
              </a:tr>
              <a:tr h="432048">
                <a:tc>
                  <a:txBody>
                    <a:bodyPr/>
                    <a:lstStyle/>
                    <a:p>
                      <a:pPr algn="ctr">
                        <a:lnSpc>
                          <a:spcPct val="100000"/>
                        </a:lnSpc>
                      </a:pPr>
                      <a:r>
                        <a:rPr kumimoji="1" lang="ja-JP" altLang="en-US" sz="1600" dirty="0" smtClean="0">
                          <a:latin typeface="Meiryo UI" panose="020B0604030504040204" pitchFamily="50" charset="-128"/>
                          <a:ea typeface="Meiryo UI" panose="020B0604030504040204" pitchFamily="50" charset="-128"/>
                        </a:rPr>
                        <a:t>池田市</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ct val="100000"/>
                        </a:lnSpc>
                      </a:pPr>
                      <a:r>
                        <a:rPr kumimoji="1" lang="en-US" altLang="ja-JP" sz="1600" dirty="0" smtClean="0">
                          <a:latin typeface="Meiryo UI" panose="020B0604030504040204" pitchFamily="50" charset="-128"/>
                          <a:ea typeface="Meiryo UI" panose="020B0604030504040204" pitchFamily="50" charset="-128"/>
                        </a:rPr>
                        <a:t>H28.12</a:t>
                      </a:r>
                      <a:endParaRPr kumimoji="1" lang="en-US" altLang="ja-JP" sz="16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600" dirty="0" smtClean="0">
                          <a:latin typeface="Meiryo UI" panose="020B0604030504040204" pitchFamily="50" charset="-128"/>
                          <a:ea typeface="Meiryo UI" panose="020B0604030504040204" pitchFamily="50" charset="-128"/>
                        </a:rPr>
                        <a:t>覚書締結</a:t>
                      </a:r>
                      <a:endParaRPr kumimoji="1" lang="en-US" altLang="ja-JP" sz="16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xmlns="" val="10003"/>
                  </a:ext>
                </a:extLst>
              </a:tr>
            </a:tbl>
          </a:graphicData>
        </a:graphic>
      </p:graphicFrame>
      <p:sp>
        <p:nvSpPr>
          <p:cNvPr id="11"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31</a:t>
            </a:fld>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325269" y="3197587"/>
            <a:ext cx="1210588" cy="400110"/>
          </a:xfrm>
          <a:prstGeom prst="rect">
            <a:avLst/>
          </a:prstGeom>
          <a:solidFill>
            <a:schemeClr val="tx2">
              <a:lumMod val="40000"/>
              <a:lumOff val="60000"/>
            </a:schemeClr>
          </a:solidFill>
        </p:spPr>
        <p:txBody>
          <a:bodyPr wrap="none" rtlCol="0" anchor="ctr" anchorCtr="0">
            <a:spAutoFit/>
          </a:bodyPr>
          <a:lstStyle/>
          <a:p>
            <a:r>
              <a:rPr lang="ja-JP" altLang="en-US" sz="2000" b="1" dirty="0" smtClean="0">
                <a:latin typeface="Meiryo UI" panose="020B0604030504040204" pitchFamily="50" charset="-128"/>
                <a:ea typeface="Meiryo UI" panose="020B0604030504040204" pitchFamily="50" charset="-128"/>
              </a:rPr>
              <a:t>取組状況</a:t>
            </a:r>
            <a:endParaRPr lang="ja-JP" altLang="en-US" sz="2000" b="1" dirty="0">
              <a:latin typeface="Meiryo UI" panose="020B0604030504040204" pitchFamily="50" charset="-128"/>
              <a:ea typeface="Meiryo UI" panose="020B0604030504040204" pitchFamily="50" charset="-128"/>
            </a:endParaRPr>
          </a:p>
        </p:txBody>
      </p:sp>
      <p:sp>
        <p:nvSpPr>
          <p:cNvPr id="15" name="テキスト ボックス 14"/>
          <p:cNvSpPr txBox="1"/>
          <p:nvPr/>
        </p:nvSpPr>
        <p:spPr>
          <a:xfrm>
            <a:off x="0" y="44664"/>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府営住宅の市町移管の推進</a:t>
            </a:r>
          </a:p>
        </p:txBody>
      </p:sp>
      <p:sp>
        <p:nvSpPr>
          <p:cNvPr id="18" name="正方形/長方形 17"/>
          <p:cNvSpPr/>
          <p:nvPr/>
        </p:nvSpPr>
        <p:spPr bwMode="white">
          <a:xfrm>
            <a:off x="352212" y="4178482"/>
            <a:ext cx="3438962" cy="1532727"/>
          </a:xfrm>
          <a:prstGeom prst="rect">
            <a:avLst/>
          </a:prstGeom>
          <a:solidFill>
            <a:schemeClr val="bg1"/>
          </a:solidFill>
          <a:ln>
            <a:noFill/>
          </a:ln>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lnSpc>
                <a:spcPct val="130000"/>
              </a:lnSpc>
            </a:pPr>
            <a:r>
              <a:rPr lang="ja-JP" altLang="en-US" b="1" dirty="0" smtClean="0">
                <a:solidFill>
                  <a:srgbClr val="00206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市町への働きかけ</a:t>
            </a:r>
            <a:endParaRPr lang="en-US" altLang="ja-JP" b="1" dirty="0" smtClean="0">
              <a:solidFill>
                <a:srgbClr val="00206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ct val="130000"/>
              </a:lnSpc>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・まちづくりへの活用を提案</a:t>
            </a:r>
          </a:p>
          <a:p>
            <a:pPr>
              <a:lnSpc>
                <a:spcPct val="130000"/>
              </a:lnSpc>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管理面・経営面</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のノウハウ</a:t>
            </a:r>
            <a:r>
              <a:rPr lang="ja-JP" altLang="en-US" dirty="0">
                <a:latin typeface="Meiryo UI" panose="020B0604030504040204" pitchFamily="50" charset="-128"/>
                <a:ea typeface="Meiryo UI" panose="020B0604030504040204" pitchFamily="50" charset="-128"/>
                <a:cs typeface="Meiryo UI" panose="020B0604030504040204" pitchFamily="50" charset="-128"/>
              </a:rPr>
              <a:t>提供</a:t>
            </a:r>
          </a:p>
          <a:p>
            <a:pPr>
              <a:lnSpc>
                <a:spcPct val="130000"/>
              </a:lnSpc>
            </a:pPr>
            <a:r>
              <a:rPr lang="ja-JP" altLang="en-US" dirty="0">
                <a:latin typeface="Meiryo UI" panose="020B0604030504040204" pitchFamily="50" charset="-128"/>
                <a:ea typeface="Meiryo UI" panose="020B0604030504040204" pitchFamily="50" charset="-128"/>
                <a:cs typeface="Meiryo UI" panose="020B0604030504040204" pitchFamily="50" charset="-128"/>
              </a:rPr>
              <a:t>・市町の意向に</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沿った移管</a:t>
            </a:r>
            <a:r>
              <a:rPr lang="ja-JP" altLang="en-US" dirty="0">
                <a:latin typeface="Meiryo UI" panose="020B0604030504040204" pitchFamily="50" charset="-128"/>
                <a:ea typeface="Meiryo UI" panose="020B0604030504040204" pitchFamily="50" charset="-128"/>
                <a:cs typeface="Meiryo UI" panose="020B0604030504040204" pitchFamily="50" charset="-128"/>
              </a:rPr>
              <a:t>スキーム</a:t>
            </a:r>
          </a:p>
        </p:txBody>
      </p:sp>
      <p:sp>
        <p:nvSpPr>
          <p:cNvPr id="16" name="正方形/長方形 15"/>
          <p:cNvSpPr/>
          <p:nvPr/>
        </p:nvSpPr>
        <p:spPr>
          <a:xfrm>
            <a:off x="0" y="404664"/>
            <a:ext cx="9144000" cy="700183"/>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82550" indent="90488" defTabSz="793425">
              <a:lnSpc>
                <a:spcPct val="120000"/>
              </a:lnSpc>
              <a:spcBef>
                <a:spcPts val="300"/>
              </a:spcBef>
              <a:defRPr/>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地域のまちづくりや、福祉施策と緊密に連携した住民サービスの提供を進めるためにも、地域経営の主体である基礎自治体が公営住宅を担うことが望ましいとの考えに基づき、移管を進める</a:t>
            </a:r>
          </a:p>
        </p:txBody>
      </p:sp>
      <p:sp>
        <p:nvSpPr>
          <p:cNvPr id="19" name="角丸四角形 18"/>
          <p:cNvSpPr/>
          <p:nvPr/>
        </p:nvSpPr>
        <p:spPr>
          <a:xfrm>
            <a:off x="134447" y="1515694"/>
            <a:ext cx="8928992" cy="1368152"/>
          </a:xfrm>
          <a:prstGeom prst="roundRect">
            <a:avLst>
              <a:gd name="adj" fmla="val 72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ct val="130000"/>
              </a:lnSpc>
            </a:pPr>
            <a:endParaRPr lang="en-US" altLang="ja-JP" sz="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30000"/>
              </a:lnSpc>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・管理の一元化による府民・市民に分かりやすいサービスの提供</a:t>
            </a:r>
          </a:p>
          <a:p>
            <a:pPr>
              <a:lnSpc>
                <a:spcPct val="130000"/>
              </a:lnSpc>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・より身近な地域ニーズに対応したまちづくり施策の展開</a:t>
            </a:r>
          </a:p>
          <a:p>
            <a:pPr>
              <a:lnSpc>
                <a:spcPct val="130000"/>
              </a:lnSpc>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・隣接・近接団地における一体的建替による事業の効率化・円滑化</a:t>
            </a:r>
          </a:p>
        </p:txBody>
      </p:sp>
      <p:sp>
        <p:nvSpPr>
          <p:cNvPr id="20" name="テキスト ボックス 19"/>
          <p:cNvSpPr txBox="1"/>
          <p:nvPr/>
        </p:nvSpPr>
        <p:spPr>
          <a:xfrm>
            <a:off x="352212" y="1325379"/>
            <a:ext cx="2092239" cy="400110"/>
          </a:xfrm>
          <a:prstGeom prst="rect">
            <a:avLst/>
          </a:prstGeom>
          <a:solidFill>
            <a:schemeClr val="tx2">
              <a:lumMod val="40000"/>
              <a:lumOff val="60000"/>
            </a:schemeClr>
          </a:solidFill>
        </p:spPr>
        <p:txBody>
          <a:bodyPr wrap="none" rtlCol="0" anchor="ctr" anchorCtr="0">
            <a:spAutoFit/>
          </a:bodyPr>
          <a:lstStyle/>
          <a:p>
            <a:r>
              <a:rPr lang="ja-JP" altLang="en-US" sz="2000" b="1" dirty="0">
                <a:latin typeface="Meiryo UI" panose="020B0604030504040204" pitchFamily="50" charset="-128"/>
                <a:ea typeface="Meiryo UI" panose="020B0604030504040204" pitchFamily="50" charset="-128"/>
              </a:rPr>
              <a:t>移管の目的・効果</a:t>
            </a:r>
          </a:p>
        </p:txBody>
      </p:sp>
    </p:spTree>
    <p:extLst>
      <p:ext uri="{BB962C8B-B14F-4D97-AF65-F5344CB8AC3E}">
        <p14:creationId xmlns:p14="http://schemas.microsoft.com/office/powerpoint/2010/main" val="31077576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107504" y="3039698"/>
            <a:ext cx="8928992" cy="3816000"/>
          </a:xfrm>
          <a:prstGeom prst="roundRect">
            <a:avLst>
              <a:gd name="adj" fmla="val 72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ct val="130000"/>
              </a:lnSpc>
            </a:pPr>
            <a:endParaRPr lang="en-US" altLang="ja-JP" sz="600" b="1" dirty="0">
              <a:solidFill>
                <a:srgbClr val="00206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角丸四角形 15"/>
          <p:cNvSpPr/>
          <p:nvPr/>
        </p:nvSpPr>
        <p:spPr>
          <a:xfrm>
            <a:off x="107504" y="2245514"/>
            <a:ext cx="8928992" cy="535414"/>
          </a:xfrm>
          <a:prstGeom prst="roundRect">
            <a:avLst>
              <a:gd name="adj" fmla="val 72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ct val="130000"/>
              </a:lnSpc>
            </a:pPr>
            <a:endParaRPr lang="en-US" altLang="ja-JP" sz="600" b="1" dirty="0">
              <a:solidFill>
                <a:srgbClr val="00206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ct val="130000"/>
              </a:lnSpc>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民間事業者の意向をまちづくりに反映する「泉北ニュータウンまちづくりプラットフォーム」設立</a:t>
            </a: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スライド番号プレースホルダー 3"/>
          <p:cNvSpPr>
            <a:spLocks noGrp="1"/>
          </p:cNvSpPr>
          <p:nvPr>
            <p:ph type="sldNum" sz="quarter" idx="12"/>
          </p:nvPr>
        </p:nvSpPr>
        <p:spPr>
          <a:xfrm>
            <a:off x="8699347" y="6479842"/>
            <a:ext cx="468000" cy="365125"/>
          </a:xfrm>
        </p:spPr>
        <p:txBody>
          <a:bodyPr/>
          <a:lstStyle/>
          <a:p>
            <a:fld id="{6C81B660-91B5-4B89-8AE3-65DE466522A0}" type="slidenum">
              <a:rPr kumimoji="1" lang="ja-JP" altLang="en-US" smtClean="0">
                <a:solidFill>
                  <a:schemeClr val="tx1"/>
                </a:solidFill>
              </a:rPr>
              <a:t>32</a:t>
            </a:fld>
            <a:endParaRPr kumimoji="1" lang="ja-JP" altLang="en-US" dirty="0">
              <a:solidFill>
                <a:schemeClr val="tx1"/>
              </a:solidFill>
            </a:endParaRPr>
          </a:p>
        </p:txBody>
      </p:sp>
      <p:sp>
        <p:nvSpPr>
          <p:cNvPr id="4" name="テキスト ボックス 3"/>
          <p:cNvSpPr txBox="1"/>
          <p:nvPr/>
        </p:nvSpPr>
        <p:spPr>
          <a:xfrm>
            <a:off x="0" y="44664"/>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子育てしやすいまちづくりの推進（泉北ニュータウンの再生の取組み）</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角丸四角形 4"/>
          <p:cNvSpPr/>
          <p:nvPr/>
        </p:nvSpPr>
        <p:spPr>
          <a:xfrm>
            <a:off x="107504" y="1340768"/>
            <a:ext cx="8928992" cy="648072"/>
          </a:xfrm>
          <a:prstGeom prst="roundRect">
            <a:avLst>
              <a:gd name="adj" fmla="val 72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ct val="130000"/>
              </a:lnSpc>
            </a:pPr>
            <a:endParaRPr lang="en-US" altLang="ja-JP" sz="1050" b="1" dirty="0">
              <a:solidFill>
                <a:srgbClr val="00206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gn="ctr">
              <a:lnSpc>
                <a:spcPct val="130000"/>
              </a:lnSpc>
            </a:pP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若年・子育て世代の誘引　　地域住民の健康・長寿の促進　　居住魅力の</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創出</a:t>
            </a:r>
            <a:endPar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026" name="Picture 2" descr="030"/>
          <p:cNvPicPr>
            <a:picLocks noChangeAspect="1" noChangeArrowheads="1"/>
          </p:cNvPicPr>
          <p:nvPr/>
        </p:nvPicPr>
        <p:blipFill>
          <a:blip r:embed="rId3" cstate="print">
            <a:extLst>
              <a:ext uri="{28A0092B-C50C-407E-A947-70E740481C1C}">
                <a14:useLocalDpi xmlns:a14="http://schemas.microsoft.com/office/drawing/2010/main" val="0"/>
              </a:ext>
            </a:extLst>
          </a:blip>
          <a:srcRect l="4817" r="6604"/>
          <a:stretch>
            <a:fillRect/>
          </a:stretch>
        </p:blipFill>
        <p:spPr bwMode="auto">
          <a:xfrm>
            <a:off x="4373244" y="3065340"/>
            <a:ext cx="1911399" cy="14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3"/>
          <p:cNvSpPr txBox="1">
            <a:spLocks noChangeArrowheads="1"/>
          </p:cNvSpPr>
          <p:nvPr/>
        </p:nvSpPr>
        <p:spPr bwMode="auto">
          <a:xfrm>
            <a:off x="4086943" y="4503312"/>
            <a:ext cx="2484000" cy="4064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25400" algn="ctr">
                <a:solidFill>
                  <a:srgbClr val="FF0000"/>
                </a:solidFill>
                <a:prstDash val="sysDot"/>
                <a:miter lim="800000"/>
                <a:headEnd/>
                <a:tailEnd type="none" w="med"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96000"/>
              </a:lnSpc>
              <a:spcBef>
                <a:spcPct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ＭＳ ゴシック" pitchFamily="49" charset="-128"/>
                <a:ea typeface="ＭＳ ゴシック" pitchFamily="49" charset="-128"/>
                <a:cs typeface="ＭＳ Ｐゴシック" pitchFamily="50" charset="-128"/>
              </a:rPr>
              <a:t>リノベーション</a:t>
            </a:r>
          </a:p>
          <a:p>
            <a:pPr marL="0" marR="0" lvl="0" indent="0" algn="ctr" defTabSz="914400" rtl="0" eaLnBrk="1" fontAlgn="base" latinLnBrk="0" hangingPunct="1">
              <a:lnSpc>
                <a:spcPct val="96000"/>
              </a:lnSpc>
              <a:spcBef>
                <a:spcPct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ＭＳ ゴシック" pitchFamily="49" charset="-128"/>
                <a:ea typeface="ＭＳ ゴシック" pitchFamily="49" charset="-128"/>
                <a:cs typeface="ＭＳ Ｐゴシック" pitchFamily="50" charset="-128"/>
              </a:rPr>
              <a:t>（公社茶山台団地ニコイチ）</a:t>
            </a:r>
            <a:endParaRPr kumimoji="1" lang="ja-JP" altLang="ja-JP" sz="36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0" name="正方形/長方形 9"/>
          <p:cNvSpPr/>
          <p:nvPr/>
        </p:nvSpPr>
        <p:spPr>
          <a:xfrm>
            <a:off x="0" y="459251"/>
            <a:ext cx="9144000" cy="737501"/>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82550" indent="90488" defTabSz="793425">
              <a:lnSpc>
                <a:spcPct val="120000"/>
              </a:lnSpc>
              <a:spcBef>
                <a:spcPts val="300"/>
              </a:spcBef>
              <a:defRPr/>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「泉北ニュータウン公的賃貸住宅再生計画（</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H29.3</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改定</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）」に基づき、公的賃貸住宅</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資産</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を活用したエリア価値向上に向け、ソフト・ハード一体型の取組みによる総合的</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なまちづくりを</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推進</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3277" y="3339049"/>
            <a:ext cx="3564000" cy="343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descr="D:\taniyamah\My Documents\My Pictures\ｇｇ.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48943" y="4947625"/>
            <a:ext cx="2160001"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D:\taniyamah\My Documents\My Pictures\ああ.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21960" y="4947625"/>
            <a:ext cx="1920001" cy="1440000"/>
          </a:xfrm>
          <a:prstGeom prst="rect">
            <a:avLst/>
          </a:prstGeom>
          <a:noFill/>
          <a:extLst>
            <a:ext uri="{909E8E84-426E-40DD-AFC4-6F175D3DCCD1}">
              <a14:hiddenFill xmlns:a14="http://schemas.microsoft.com/office/drawing/2010/main">
                <a:solidFill>
                  <a:srgbClr val="FFFFFF"/>
                </a:solidFill>
              </a14:hiddenFill>
            </a:ext>
          </a:extLst>
        </p:spPr>
      </p:pic>
      <p:sp>
        <p:nvSpPr>
          <p:cNvPr id="21" name="Text Box 3"/>
          <p:cNvSpPr txBox="1">
            <a:spLocks noChangeArrowheads="1"/>
          </p:cNvSpPr>
          <p:nvPr/>
        </p:nvSpPr>
        <p:spPr bwMode="auto">
          <a:xfrm>
            <a:off x="3776870" y="6399472"/>
            <a:ext cx="5142551" cy="4064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25400" algn="ctr">
                <a:solidFill>
                  <a:srgbClr val="FF0000"/>
                </a:solidFill>
                <a:prstDash val="sysDot"/>
                <a:miter lim="800000"/>
                <a:headEnd/>
                <a:tailEnd type="none" w="med"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lvl="0" algn="ctr" defTabSz="914400" fontAlgn="base">
              <a:lnSpc>
                <a:spcPct val="96000"/>
              </a:lnSpc>
              <a:spcBef>
                <a:spcPct val="0"/>
              </a:spcBef>
              <a:spcAft>
                <a:spcPct val="0"/>
              </a:spcAft>
            </a:pPr>
            <a:r>
              <a:rPr lang="ja-JP" altLang="en-US" sz="1400" dirty="0">
                <a:latin typeface="ＭＳ ゴシック" pitchFamily="49" charset="-128"/>
                <a:ea typeface="ＭＳ ゴシック" pitchFamily="49" charset="-128"/>
                <a:cs typeface="ＭＳ Ｐゴシック" pitchFamily="50" charset="-128"/>
              </a:rPr>
              <a:t>既存集会所の活用の事例</a:t>
            </a:r>
          </a:p>
          <a:p>
            <a:pPr lvl="0" algn="ctr" defTabSz="914400" fontAlgn="base">
              <a:lnSpc>
                <a:spcPct val="96000"/>
              </a:lnSpc>
              <a:spcBef>
                <a:spcPct val="0"/>
              </a:spcBef>
              <a:spcAft>
                <a:spcPct val="0"/>
              </a:spcAft>
            </a:pPr>
            <a:r>
              <a:rPr lang="ja-JP" altLang="en-US" sz="1400" dirty="0" smtClean="0">
                <a:latin typeface="ＭＳ ゴシック" pitchFamily="49" charset="-128"/>
                <a:ea typeface="ＭＳ ゴシック" pitchFamily="49" charset="-128"/>
                <a:cs typeface="ＭＳ Ｐゴシック" pitchFamily="50" charset="-128"/>
              </a:rPr>
              <a:t>（</a:t>
            </a:r>
            <a:r>
              <a:rPr lang="ja-JP" altLang="en-US" sz="1400" dirty="0">
                <a:latin typeface="ＭＳ ゴシック" pitchFamily="49" charset="-128"/>
                <a:ea typeface="ＭＳ ゴシック" pitchFamily="49" charset="-128"/>
                <a:cs typeface="ＭＳ Ｐゴシック" pitchFamily="50" charset="-128"/>
              </a:rPr>
              <a:t>ＵＲ</a:t>
            </a:r>
            <a:r>
              <a:rPr lang="ja-JP" altLang="en-US" sz="1400" dirty="0" smtClean="0">
                <a:latin typeface="ＭＳ ゴシック" pitchFamily="49" charset="-128"/>
                <a:ea typeface="ＭＳ ゴシック" pitchFamily="49" charset="-128"/>
                <a:cs typeface="ＭＳ Ｐゴシック" pitchFamily="50" charset="-128"/>
              </a:rPr>
              <a:t>城山</a:t>
            </a:r>
            <a:r>
              <a:rPr lang="ja-JP" altLang="en-US" sz="1400" dirty="0">
                <a:latin typeface="ＭＳ ゴシック" pitchFamily="49" charset="-128"/>
                <a:ea typeface="ＭＳ ゴシック" pitchFamily="49" charset="-128"/>
                <a:cs typeface="ＭＳ Ｐゴシック" pitchFamily="50" charset="-128"/>
              </a:rPr>
              <a:t>台みんなの子育てひろば</a:t>
            </a:r>
            <a:r>
              <a:rPr lang="ja-JP" altLang="en-US" sz="1400" dirty="0" smtClean="0">
                <a:latin typeface="ＭＳ ゴシック" pitchFamily="49" charset="-128"/>
                <a:ea typeface="ＭＳ ゴシック" pitchFamily="49" charset="-128"/>
                <a:cs typeface="ＭＳ Ｐゴシック" pitchFamily="50" charset="-128"/>
              </a:rPr>
              <a:t>、公社茶山</a:t>
            </a:r>
            <a:r>
              <a:rPr lang="ja-JP" altLang="en-US" sz="1400" dirty="0">
                <a:latin typeface="ＭＳ ゴシック" pitchFamily="49" charset="-128"/>
                <a:ea typeface="ＭＳ ゴシック" pitchFamily="49" charset="-128"/>
                <a:cs typeface="ＭＳ Ｐゴシック" pitchFamily="50" charset="-128"/>
              </a:rPr>
              <a:t>台としょかん）</a:t>
            </a:r>
          </a:p>
        </p:txBody>
      </p:sp>
      <p:sp>
        <p:nvSpPr>
          <p:cNvPr id="13" name="テキスト ボックス 12"/>
          <p:cNvSpPr txBox="1"/>
          <p:nvPr/>
        </p:nvSpPr>
        <p:spPr>
          <a:xfrm>
            <a:off x="251520" y="2892651"/>
            <a:ext cx="4095993" cy="400110"/>
          </a:xfrm>
          <a:prstGeom prst="rect">
            <a:avLst/>
          </a:prstGeom>
          <a:solidFill>
            <a:schemeClr val="tx2">
              <a:lumMod val="40000"/>
              <a:lumOff val="60000"/>
            </a:schemeClr>
          </a:solidFill>
        </p:spPr>
        <p:txBody>
          <a:bodyPr wrap="none" rtlCol="0" anchor="ctr" anchorCtr="0">
            <a:spAutoFit/>
          </a:bodyPr>
          <a:lstStyle/>
          <a:p>
            <a:r>
              <a:rPr lang="ja-JP" altLang="en-US" sz="2000" b="1" dirty="0" smtClean="0">
                <a:latin typeface="Meiryo UI" panose="020B0604030504040204" pitchFamily="50" charset="-128"/>
                <a:ea typeface="Meiryo UI" panose="020B0604030504040204" pitchFamily="50" charset="-128"/>
              </a:rPr>
              <a:t>公的</a:t>
            </a:r>
            <a:r>
              <a:rPr lang="ja-JP" altLang="en-US" sz="2000" b="1" dirty="0">
                <a:latin typeface="Meiryo UI" panose="020B0604030504040204" pitchFamily="50" charset="-128"/>
                <a:ea typeface="Meiryo UI" panose="020B0604030504040204" pitchFamily="50" charset="-128"/>
              </a:rPr>
              <a:t>賃貸</a:t>
            </a:r>
            <a:r>
              <a:rPr lang="ja-JP" altLang="en-US" sz="2000" b="1" dirty="0" smtClean="0">
                <a:latin typeface="Meiryo UI" panose="020B0604030504040204" pitchFamily="50" charset="-128"/>
                <a:ea typeface="Meiryo UI" panose="020B0604030504040204" pitchFamily="50" charset="-128"/>
              </a:rPr>
              <a:t>住宅</a:t>
            </a:r>
            <a:r>
              <a:rPr lang="ja-JP" altLang="en-US" sz="2000" b="1" dirty="0">
                <a:latin typeface="Meiryo UI" panose="020B0604030504040204" pitchFamily="50" charset="-128"/>
                <a:ea typeface="Meiryo UI" panose="020B0604030504040204" pitchFamily="50" charset="-128"/>
              </a:rPr>
              <a:t>資産</a:t>
            </a:r>
            <a:r>
              <a:rPr lang="ja-JP" altLang="en-US" sz="2000" b="1" dirty="0" smtClean="0">
                <a:latin typeface="Meiryo UI" panose="020B0604030504040204" pitchFamily="50" charset="-128"/>
                <a:ea typeface="Meiryo UI" panose="020B0604030504040204" pitchFamily="50" charset="-128"/>
              </a:rPr>
              <a:t>を活用した取組み</a:t>
            </a:r>
            <a:endParaRPr lang="en-US" altLang="ja-JP" sz="2000" b="1" dirty="0" smtClean="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251520" y="2045459"/>
            <a:ext cx="2398413" cy="400110"/>
          </a:xfrm>
          <a:prstGeom prst="rect">
            <a:avLst/>
          </a:prstGeom>
          <a:solidFill>
            <a:schemeClr val="tx2">
              <a:lumMod val="40000"/>
              <a:lumOff val="60000"/>
            </a:schemeClr>
          </a:solidFill>
        </p:spPr>
        <p:txBody>
          <a:bodyPr wrap="none" rtlCol="0" anchor="ctr" anchorCtr="0">
            <a:spAutoFit/>
          </a:bodyPr>
          <a:lstStyle/>
          <a:p>
            <a:r>
              <a:rPr lang="ja-JP" altLang="en-US" sz="2000" b="1" dirty="0" smtClean="0">
                <a:latin typeface="Meiryo UI" panose="020B0604030504040204" pitchFamily="50" charset="-128"/>
                <a:ea typeface="Meiryo UI" panose="020B0604030504040204" pitchFamily="50" charset="-128"/>
              </a:rPr>
              <a:t>民間事業者との連携</a:t>
            </a:r>
            <a:endParaRPr lang="en-US" altLang="ja-JP" sz="2000" b="1" dirty="0" smtClean="0">
              <a:latin typeface="Meiryo UI" panose="020B0604030504040204" pitchFamily="50" charset="-128"/>
              <a:ea typeface="Meiryo UI" panose="020B0604030504040204" pitchFamily="50" charset="-128"/>
            </a:endParaRPr>
          </a:p>
        </p:txBody>
      </p:sp>
      <p:sp>
        <p:nvSpPr>
          <p:cNvPr id="15" name="テキスト ボックス 14"/>
          <p:cNvSpPr txBox="1"/>
          <p:nvPr/>
        </p:nvSpPr>
        <p:spPr>
          <a:xfrm>
            <a:off x="251520" y="1181363"/>
            <a:ext cx="4129657" cy="400110"/>
          </a:xfrm>
          <a:prstGeom prst="rect">
            <a:avLst/>
          </a:prstGeom>
          <a:solidFill>
            <a:schemeClr val="tx2">
              <a:lumMod val="40000"/>
              <a:lumOff val="60000"/>
            </a:schemeClr>
          </a:solidFill>
        </p:spPr>
        <p:txBody>
          <a:bodyPr wrap="none" rtlCol="0" anchor="ctr" anchorCtr="0">
            <a:spAutoFit/>
          </a:bodyPr>
          <a:lstStyle/>
          <a:p>
            <a:r>
              <a:rPr lang="ja-JP" altLang="en-US" sz="2000" b="1" dirty="0" smtClean="0">
                <a:latin typeface="Meiryo UI" panose="020B0604030504040204" pitchFamily="50" charset="-128"/>
                <a:ea typeface="Meiryo UI" panose="020B0604030504040204" pitchFamily="50" charset="-128"/>
              </a:rPr>
              <a:t>住宅地再生の方向性（重点テーマ）</a:t>
            </a:r>
            <a:endParaRPr lang="en-US" altLang="ja-JP" sz="2000" b="1" dirty="0" smtClean="0">
              <a:latin typeface="Meiryo UI" panose="020B0604030504040204" pitchFamily="50" charset="-128"/>
              <a:ea typeface="Meiryo UI" panose="020B0604030504040204" pitchFamily="50" charset="-128"/>
            </a:endParaRPr>
          </a:p>
        </p:txBody>
      </p:sp>
      <p:pic>
        <p:nvPicPr>
          <p:cNvPr id="2050" name="Picture 2" descr="\\T1412ss0076\lib\企画Ｇ\◇平成29年度_照会回答\99_仮\泉北\認知症予防（生長会） - コピー.JP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621960" y="3065340"/>
            <a:ext cx="1920000" cy="14400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 Box 3"/>
          <p:cNvSpPr txBox="1">
            <a:spLocks noChangeArrowheads="1"/>
          </p:cNvSpPr>
          <p:nvPr/>
        </p:nvSpPr>
        <p:spPr bwMode="auto">
          <a:xfrm>
            <a:off x="6339960" y="4503312"/>
            <a:ext cx="2484000" cy="4064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25400" algn="ctr">
                <a:solidFill>
                  <a:srgbClr val="FF0000"/>
                </a:solidFill>
                <a:prstDash val="sysDot"/>
                <a:miter lim="800000"/>
                <a:headEnd/>
                <a:tailEnd type="none" w="med"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96000"/>
              </a:lnSpc>
              <a:spcBef>
                <a:spcPct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ＭＳ ゴシック" pitchFamily="49" charset="-128"/>
                <a:ea typeface="ＭＳ ゴシック" pitchFamily="49" charset="-128"/>
                <a:cs typeface="ＭＳ Ｐゴシック" pitchFamily="50" charset="-128"/>
              </a:rPr>
              <a:t>まちの保健室</a:t>
            </a:r>
          </a:p>
          <a:p>
            <a:pPr marL="0" marR="0" lvl="0" indent="0" algn="ctr" defTabSz="914400" rtl="0" eaLnBrk="1" fontAlgn="base" latinLnBrk="0" hangingPunct="1">
              <a:lnSpc>
                <a:spcPct val="96000"/>
              </a:lnSpc>
              <a:spcBef>
                <a:spcPct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ＭＳ ゴシック" pitchFamily="49" charset="-128"/>
                <a:ea typeface="ＭＳ ゴシック" pitchFamily="49" charset="-128"/>
                <a:cs typeface="ＭＳ Ｐゴシック" pitchFamily="50" charset="-128"/>
              </a:rPr>
              <a:t>（公社茶山台団地）</a:t>
            </a:r>
            <a:endParaRPr kumimoji="1" lang="ja-JP" altLang="ja-JP" sz="36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Tree>
    <p:extLst>
      <p:ext uri="{BB962C8B-B14F-4D97-AF65-F5344CB8AC3E}">
        <p14:creationId xmlns:p14="http://schemas.microsoft.com/office/powerpoint/2010/main" val="29281623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
          <p:cNvSpPr>
            <a:spLocks noChangeArrowheads="1"/>
          </p:cNvSpPr>
          <p:nvPr/>
        </p:nvSpPr>
        <p:spPr bwMode="auto">
          <a:xfrm>
            <a:off x="-248" y="1844824"/>
            <a:ext cx="9144000" cy="3888432"/>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t" anchorCtr="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endParaRPr lang="en-US" altLang="ja-JP" sz="24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ctr" eaLnBrk="1" hangingPunct="1"/>
            <a:r>
              <a:rPr lang="ja-JP" altLang="en-US" sz="2400" b="1"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t>５．省エネ化の推進による大阪の住まいの魅力向上</a:t>
            </a:r>
          </a:p>
        </p:txBody>
      </p:sp>
      <p:sp>
        <p:nvSpPr>
          <p:cNvPr id="4"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33</a:t>
            </a:fld>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bwMode="white">
          <a:xfrm>
            <a:off x="107504" y="2852936"/>
            <a:ext cx="8874100" cy="2425655"/>
          </a:xfrm>
          <a:prstGeom prst="rect">
            <a:avLst/>
          </a:prstGeom>
          <a:solidFill>
            <a:schemeClr val="bg1"/>
          </a:solid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algn="ctr" defTabSz="793425">
              <a:lnSpc>
                <a:spcPct val="130000"/>
              </a:lnSpc>
              <a:spcBef>
                <a:spcPts val="300"/>
              </a:spcBef>
              <a:defRPr/>
            </a:pPr>
            <a:r>
              <a:rPr lang="ja-JP" altLang="en-US" b="1" dirty="0" smtClean="0">
                <a:solidFill>
                  <a:srgbClr val="0070C0"/>
                </a:solidFill>
                <a:latin typeface="Meiryo UI" panose="020B0604030504040204" pitchFamily="50" charset="-128"/>
                <a:ea typeface="Meiryo UI" panose="020B0604030504040204" pitchFamily="50" charset="-128"/>
                <a:cs typeface="Meiryo UI" panose="020B0604030504040204" pitchFamily="50" charset="-128"/>
              </a:rPr>
              <a:t>取組内容</a:t>
            </a:r>
            <a:endParaRPr lang="en-US" altLang="ja-JP" b="1" dirty="0" smtClean="0">
              <a:solidFill>
                <a:srgbClr val="0070C0"/>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defTabSz="793425">
              <a:lnSpc>
                <a:spcPct val="130000"/>
              </a:lnSpc>
              <a:spcBef>
                <a:spcPts val="300"/>
              </a:spcBef>
              <a:defRPr/>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○居住者</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の健康に与える影響の把握</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や快適性</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や健康面、経済面でのメリット等の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周知強化</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defTabSz="793425">
              <a:lnSpc>
                <a:spcPct val="130000"/>
              </a:lnSpc>
              <a:spcBef>
                <a:spcPts val="300"/>
              </a:spcBef>
              <a:defRPr/>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中</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小工務店や大工技能者の技術力</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向上</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defTabSz="793425">
              <a:lnSpc>
                <a:spcPct val="130000"/>
              </a:lnSpc>
              <a:spcBef>
                <a:spcPts val="300"/>
              </a:spcBef>
              <a:defRPr/>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○住宅</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性能のラベリング</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制度や</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住宅のさらなる環境配慮を誘導する施策の一層の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推進</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defTabSz="793425">
              <a:lnSpc>
                <a:spcPct val="130000"/>
              </a:lnSpc>
              <a:spcBef>
                <a:spcPts val="300"/>
              </a:spcBef>
              <a:defRPr/>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○府条例に</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よる建築物の環境配慮制度の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あり方の検討、条例</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の円滑な運用や府民への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周知</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defTabSz="793425">
              <a:lnSpc>
                <a:spcPct val="130000"/>
              </a:lnSpc>
              <a:spcBef>
                <a:spcPts val="300"/>
              </a:spcBef>
              <a:defRPr/>
            </a:pP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Rectangle 2"/>
          <p:cNvSpPr>
            <a:spLocks noChangeArrowheads="1"/>
          </p:cNvSpPr>
          <p:nvPr/>
        </p:nvSpPr>
        <p:spPr bwMode="auto">
          <a:xfrm>
            <a:off x="107504" y="1621092"/>
            <a:ext cx="2736304" cy="447463"/>
          </a:xfrm>
          <a:prstGeom prst="roundRect">
            <a:avLst/>
          </a:prstGeom>
          <a:solidFill>
            <a:srgbClr val="4F81BD"/>
          </a:solidFill>
          <a:ln w="9525">
            <a:noFill/>
            <a:prstDash val="solid"/>
            <a:miter lim="800000"/>
            <a:headEnd/>
            <a:tailEnd/>
          </a:ln>
          <a:extLst/>
        </p:spPr>
        <p:txBody>
          <a:bodyPr vert="horz" wrap="square" lIns="0" tIns="0" rIns="0" bIns="0" anchor="ctr" anchorCtr="0">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ts val="0"/>
              </a:spcBef>
              <a:tabLst>
                <a:tab pos="1000125" algn="l"/>
              </a:tabLst>
            </a:pPr>
            <a:r>
              <a:rPr lang="ja-JP" altLang="en-US" sz="2000" b="1" dirty="0" smtClean="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rPr>
              <a:t>重点的</a:t>
            </a:r>
            <a:r>
              <a:rPr lang="ja-JP" altLang="en-US" sz="2000" b="1" dirty="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rPr>
              <a:t>に取り組む</a:t>
            </a:r>
            <a:r>
              <a:rPr lang="ja-JP" altLang="en-US" sz="2000" b="1" dirty="0" smtClean="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rPr>
              <a:t>施策</a:t>
            </a:r>
            <a:endParaRPr lang="ja-JP" altLang="en-US" sz="2000" b="1" dirty="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endParaRPr>
          </a:p>
        </p:txBody>
      </p:sp>
    </p:spTree>
    <p:extLst>
      <p:ext uri="{BB962C8B-B14F-4D97-AF65-F5344CB8AC3E}">
        <p14:creationId xmlns:p14="http://schemas.microsoft.com/office/powerpoint/2010/main" val="350012068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角丸四角形 17"/>
          <p:cNvSpPr/>
          <p:nvPr/>
        </p:nvSpPr>
        <p:spPr>
          <a:xfrm>
            <a:off x="35496" y="1503848"/>
            <a:ext cx="9108504" cy="3941376"/>
          </a:xfrm>
          <a:prstGeom prst="roundRect">
            <a:avLst>
              <a:gd name="adj" fmla="val 72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30000"/>
              </a:lnSpc>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国は</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H32(2020)</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年まで</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に、全ての新築住宅の省エネ基準への適合義務化を</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目指す</a:t>
            </a: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30000"/>
              </a:lnSpc>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・戸建て住宅の約</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割を供給している大工・工務店では、省エネ基準適合率は</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割ほどと</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推定</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30000"/>
              </a:lnSpc>
            </a:pP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30000"/>
              </a:lnSpc>
            </a:pP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bwMode="white">
          <a:xfrm>
            <a:off x="611561" y="3086765"/>
            <a:ext cx="7992888" cy="216000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0" numCol="1" rtlCol="0" anchor="t" anchorCtr="0"/>
          <a:lstStyle/>
          <a:p>
            <a:pPr>
              <a:lnSpc>
                <a:spcPct val="150000"/>
              </a:lnSpc>
            </a:pPr>
            <a:r>
              <a:rPr lang="ja-JP" altLang="en-US" b="1" dirty="0" smtClean="0">
                <a:solidFill>
                  <a:srgbClr val="00206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20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省エネ</a:t>
            </a:r>
            <a:r>
              <a:rPr lang="ja-JP" altLang="en-US" sz="20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基準に則った技術習得の講習</a:t>
            </a:r>
          </a:p>
          <a:p>
            <a:pPr>
              <a:lnSpc>
                <a:spcPct val="150000"/>
              </a:lnSpc>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設計住宅の性能評価のための計算法の習得</a:t>
            </a:r>
          </a:p>
          <a:p>
            <a:pPr>
              <a:lnSpc>
                <a:spcPct val="150000"/>
              </a:lnSpc>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・設計通りの性能を発揮させるための施工技術の習得</a:t>
            </a:r>
          </a:p>
        </p:txBody>
      </p:sp>
      <p:sp>
        <p:nvSpPr>
          <p:cNvPr id="6" name="テキスト ボックス 5"/>
          <p:cNvSpPr txBox="1"/>
          <p:nvPr/>
        </p:nvSpPr>
        <p:spPr>
          <a:xfrm flipH="1">
            <a:off x="189991" y="2350275"/>
            <a:ext cx="8764018" cy="461665"/>
          </a:xfrm>
          <a:prstGeom prst="rect">
            <a:avLst/>
          </a:prstGeom>
          <a:noFill/>
        </p:spPr>
        <p:txBody>
          <a:bodyPr wrap="square" rtlCol="0">
            <a:spAutoFit/>
          </a:bodyPr>
          <a:lstStyle/>
          <a:p>
            <a:pPr algn="ct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　中小工務店、大工への十分な配慮が必要</a:t>
            </a:r>
            <a:endParaRPr kumimoji="1" lang="ja-JP" altLang="en-US" sz="2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622576" y="5603638"/>
            <a:ext cx="4953000" cy="1154162"/>
          </a:xfrm>
          <a:prstGeom prst="rect">
            <a:avLst/>
          </a:prstGeom>
        </p:spPr>
        <p:txBody>
          <a:bodyPr>
            <a:spAutoFit/>
          </a:bodyPr>
          <a:lstStyle/>
          <a:p>
            <a:pPr>
              <a:spcBef>
                <a:spcPts val="200"/>
              </a:spcBef>
            </a:pP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Ｈ</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29</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年度</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予定</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見込</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spcBef>
                <a:spcPts val="200"/>
              </a:spcBef>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施工者向け</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16</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回</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／受講者</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約</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300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人</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spcBef>
                <a:spcPts val="200"/>
              </a:spcBef>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設計者向け</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詳細</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6</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回</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／受講者</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約</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300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人</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spcBef>
                <a:spcPts val="200"/>
              </a:spcBef>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設計者向け</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簡易</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回</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／受講者</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約</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120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人</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2240" y="3153026"/>
            <a:ext cx="1490916" cy="1811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テキスト ボックス 10"/>
          <p:cNvSpPr txBox="1"/>
          <p:nvPr/>
        </p:nvSpPr>
        <p:spPr>
          <a:xfrm>
            <a:off x="6763407" y="4902704"/>
            <a:ext cx="1415772" cy="338554"/>
          </a:xfrm>
          <a:prstGeom prst="rect">
            <a:avLst/>
          </a:prstGeom>
          <a:noFill/>
        </p:spPr>
        <p:txBody>
          <a:bodyPr wrap="none" rtlCol="0">
            <a:spAutoFit/>
          </a:bodyPr>
          <a:lstStyle/>
          <a:p>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断熱施工模型</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34</a:t>
            </a:fld>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0" y="44624"/>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中小工務店等向け省エネ技術講習会</a:t>
            </a:r>
          </a:p>
        </p:txBody>
      </p:sp>
      <p:sp>
        <p:nvSpPr>
          <p:cNvPr id="19" name="正方形/長方形 18"/>
          <p:cNvSpPr/>
          <p:nvPr/>
        </p:nvSpPr>
        <p:spPr>
          <a:xfrm>
            <a:off x="0" y="459251"/>
            <a:ext cx="9144000" cy="737501"/>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82550" indent="90488" defTabSz="793425">
              <a:lnSpc>
                <a:spcPct val="120000"/>
              </a:lnSpc>
              <a:spcBef>
                <a:spcPts val="300"/>
              </a:spcBef>
              <a:defRPr/>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一般</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財団法人</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大阪住宅センター、</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公益社団法人</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大阪府建築士会と連携し、国交省補助事業を活用して、中小工務店等向け省エネ技術講習会を開催</a:t>
            </a:r>
          </a:p>
        </p:txBody>
      </p:sp>
    </p:spTree>
    <p:extLst>
      <p:ext uri="{BB962C8B-B14F-4D97-AF65-F5344CB8AC3E}">
        <p14:creationId xmlns:p14="http://schemas.microsoft.com/office/powerpoint/2010/main" val="23009544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角丸四角形 19"/>
          <p:cNvSpPr/>
          <p:nvPr/>
        </p:nvSpPr>
        <p:spPr>
          <a:xfrm>
            <a:off x="8992" y="1491790"/>
            <a:ext cx="9108504" cy="4889538"/>
          </a:xfrm>
          <a:prstGeom prst="roundRect">
            <a:avLst>
              <a:gd name="adj" fmla="val 72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30000"/>
              </a:lnSpc>
            </a:pP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35</a:t>
            </a:fld>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0" y="44624"/>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大阪府温暖化の防止等に関する</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条例の</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一部</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改正</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0" y="404664"/>
            <a:ext cx="9144000" cy="737501"/>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82550" indent="90488" defTabSz="793425">
              <a:lnSpc>
                <a:spcPct val="120000"/>
              </a:lnSpc>
              <a:spcBef>
                <a:spcPts val="300"/>
              </a:spcBef>
              <a:defRPr/>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建築物のエネルギー消費性能の向上に関する法律」の改正</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に基づく、新築・増改築時の省エネルギー基準適合義務の拡大に合わせ</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、「大阪府温暖化の防止等に関する条例」の一部を改正</a:t>
            </a:r>
          </a:p>
        </p:txBody>
      </p:sp>
      <p:sp>
        <p:nvSpPr>
          <p:cNvPr id="17" name="テキスト ボックス 16"/>
          <p:cNvSpPr txBox="1"/>
          <p:nvPr/>
        </p:nvSpPr>
        <p:spPr>
          <a:xfrm>
            <a:off x="325269" y="1253371"/>
            <a:ext cx="2795958" cy="400110"/>
          </a:xfrm>
          <a:prstGeom prst="rect">
            <a:avLst/>
          </a:prstGeom>
          <a:solidFill>
            <a:schemeClr val="tx2">
              <a:lumMod val="40000"/>
              <a:lumOff val="60000"/>
            </a:schemeClr>
          </a:solidFill>
        </p:spPr>
        <p:txBody>
          <a:bodyPr wrap="none" rtlCol="0" anchor="ctr" anchorCtr="0">
            <a:spAutoFit/>
          </a:bodyPr>
          <a:lstStyle/>
          <a:p>
            <a:r>
              <a:rPr lang="ja-JP" altLang="en-US" sz="2000" b="1" dirty="0" smtClean="0">
                <a:latin typeface="Meiryo UI" panose="020B0604030504040204" pitchFamily="50" charset="-128"/>
                <a:ea typeface="Meiryo UI" panose="020B0604030504040204" pitchFamily="50" charset="-128"/>
              </a:rPr>
              <a:t>改正</a:t>
            </a:r>
            <a:r>
              <a:rPr lang="ja-JP" altLang="en-US" sz="2000" b="1" dirty="0">
                <a:latin typeface="Meiryo UI" panose="020B0604030504040204" pitchFamily="50" charset="-128"/>
                <a:ea typeface="Meiryo UI" panose="020B0604030504040204" pitchFamily="50" charset="-128"/>
              </a:rPr>
              <a:t>概要</a:t>
            </a:r>
            <a:r>
              <a:rPr lang="ja-JP" altLang="en-US" sz="2000" b="1" dirty="0" smtClean="0">
                <a:latin typeface="Meiryo UI" panose="020B0604030504040204" pitchFamily="50" charset="-128"/>
                <a:ea typeface="Meiryo UI" panose="020B0604030504040204" pitchFamily="50" charset="-128"/>
              </a:rPr>
              <a:t>（</a:t>
            </a:r>
            <a:r>
              <a:rPr lang="en-US" altLang="ja-JP" sz="2000" b="1" dirty="0" smtClean="0">
                <a:latin typeface="Meiryo UI" panose="020B0604030504040204" pitchFamily="50" charset="-128"/>
                <a:ea typeface="Meiryo UI" panose="020B0604030504040204" pitchFamily="50" charset="-128"/>
              </a:rPr>
              <a:t>H30.4</a:t>
            </a:r>
            <a:r>
              <a:rPr lang="ja-JP" altLang="en-US" sz="2000" b="1" dirty="0" smtClean="0">
                <a:latin typeface="Meiryo UI" panose="020B0604030504040204" pitchFamily="50" charset="-128"/>
                <a:ea typeface="Meiryo UI" panose="020B0604030504040204" pitchFamily="50" charset="-128"/>
              </a:rPr>
              <a:t>～）</a:t>
            </a:r>
            <a:endParaRPr lang="ja-JP" altLang="en-US" sz="2000" b="1" dirty="0">
              <a:latin typeface="Meiryo UI" panose="020B0604030504040204" pitchFamily="50" charset="-128"/>
              <a:ea typeface="Meiryo UI" panose="020B0604030504040204" pitchFamily="50" charset="-128"/>
            </a:endParaRPr>
          </a:p>
        </p:txBody>
      </p:sp>
      <p:pic>
        <p:nvPicPr>
          <p:cNvPr id="43" name="図 42" descr="\\localhost\LIB\New!!建築環境・設備G\41 大阪府建築物環境配慮制度に関する検討会\H29年度審議会\表示ラベル\【カラー】表示ラベル2018年版_新築8-4-5（2018年版_H30-0000）オプション.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3050" y="4648850"/>
            <a:ext cx="2761830" cy="1572929"/>
          </a:xfrm>
          <a:prstGeom prst="rect">
            <a:avLst/>
          </a:prstGeom>
          <a:noFill/>
          <a:ln>
            <a:noFill/>
          </a:ln>
        </p:spPr>
      </p:pic>
      <p:pic>
        <p:nvPicPr>
          <p:cNvPr id="44" name="図 43" descr="E:\LIB\New!!建築環境・設備G\41 大阪府建築物環境配慮制度に関する検討会\H29年度審議会\2906三役レク\label-20170615.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11010" y="4976965"/>
            <a:ext cx="2044734" cy="699558"/>
          </a:xfrm>
          <a:prstGeom prst="rect">
            <a:avLst/>
          </a:prstGeom>
          <a:noFill/>
          <a:ln>
            <a:noFill/>
          </a:ln>
        </p:spPr>
      </p:pic>
      <p:grpSp>
        <p:nvGrpSpPr>
          <p:cNvPr id="45" name="グループ化 44"/>
          <p:cNvGrpSpPr/>
          <p:nvPr/>
        </p:nvGrpSpPr>
        <p:grpSpPr>
          <a:xfrm>
            <a:off x="6679232" y="4280991"/>
            <a:ext cx="2176071" cy="199006"/>
            <a:chOff x="0" y="0"/>
            <a:chExt cx="1349607" cy="211668"/>
          </a:xfrm>
        </p:grpSpPr>
        <p:sp>
          <p:nvSpPr>
            <p:cNvPr id="46" name="テキスト ボックス 12"/>
            <p:cNvSpPr txBox="1"/>
            <p:nvPr/>
          </p:nvSpPr>
          <p:spPr>
            <a:xfrm>
              <a:off x="872187" y="0"/>
              <a:ext cx="381000" cy="211668"/>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ts val="1300"/>
                </a:lnSpc>
              </a:pPr>
              <a:r>
                <a:rPr lang="ja-JP" altLang="en-US" sz="1200" kern="100" dirty="0">
                  <a:ea typeface="ＭＳ ゴシック"/>
                  <a:cs typeface="Times New Roman"/>
                </a:rPr>
                <a:t>検索</a:t>
              </a:r>
              <a:endParaRPr lang="ja-JP" altLang="en-US" sz="1200" kern="100" dirty="0">
                <a:ea typeface="ＭＳ 明朝"/>
                <a:cs typeface="Times New Roman"/>
              </a:endParaRPr>
            </a:p>
          </p:txBody>
        </p:sp>
        <p:sp>
          <p:nvSpPr>
            <p:cNvPr id="47" name="テキスト ボックス 18"/>
            <p:cNvSpPr txBox="1"/>
            <p:nvPr/>
          </p:nvSpPr>
          <p:spPr>
            <a:xfrm>
              <a:off x="0" y="0"/>
              <a:ext cx="830580" cy="211668"/>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ts val="1300"/>
                </a:lnSpc>
              </a:pPr>
              <a:r>
                <a:rPr lang="ja-JP" altLang="en-US" sz="1200" kern="100" dirty="0">
                  <a:ea typeface="ＭＳ ゴシック"/>
                  <a:cs typeface="Times New Roman"/>
                </a:rPr>
                <a:t>大阪府環境表示</a:t>
              </a:r>
              <a:endParaRPr lang="ja-JP" altLang="en-US" sz="1200" kern="100" dirty="0">
                <a:ea typeface="ＭＳ 明朝"/>
                <a:cs typeface="Times New Roman"/>
              </a:endParaRPr>
            </a:p>
          </p:txBody>
        </p:sp>
        <p:sp>
          <p:nvSpPr>
            <p:cNvPr id="48" name="下矢印 47"/>
            <p:cNvSpPr/>
            <p:nvPr/>
          </p:nvSpPr>
          <p:spPr>
            <a:xfrm>
              <a:off x="1162917" y="47838"/>
              <a:ext cx="186690" cy="163830"/>
            </a:xfrm>
            <a:prstGeom prst="downArrow">
              <a:avLst/>
            </a:prstGeom>
            <a:solidFill>
              <a:srgbClr val="92D050"/>
            </a:solidFill>
            <a:ln w="9525">
              <a:solidFill>
                <a:schemeClr val="tx1">
                  <a:lumMod val="95000"/>
                  <a:lumOff val="5000"/>
                </a:schemeClr>
              </a:solidFill>
            </a:ln>
            <a:scene3d>
              <a:camera prst="orthographicFront">
                <a:rot lat="0" lon="0" rev="135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pic>
        <p:nvPicPr>
          <p:cNvPr id="49" name="図 4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44533" y="2642642"/>
            <a:ext cx="2762730" cy="1571472"/>
          </a:xfrm>
          <a:prstGeom prst="rect">
            <a:avLst/>
          </a:prstGeom>
        </p:spPr>
      </p:pic>
      <p:sp>
        <p:nvSpPr>
          <p:cNvPr id="50" name="テキスト ボックス 2"/>
          <p:cNvSpPr txBox="1">
            <a:spLocks noChangeArrowheads="1"/>
          </p:cNvSpPr>
          <p:nvPr/>
        </p:nvSpPr>
        <p:spPr bwMode="auto">
          <a:xfrm>
            <a:off x="8947623" y="2840701"/>
            <a:ext cx="215028" cy="1675923"/>
          </a:xfrm>
          <a:prstGeom prst="rect">
            <a:avLst/>
          </a:prstGeom>
          <a:noFill/>
          <a:ln w="9525">
            <a:noFill/>
            <a:miter lim="800000"/>
            <a:headEnd/>
            <a:tailEnd/>
          </a:ln>
        </p:spPr>
        <p:txBody>
          <a:bodyPr rot="0" vert="eaVert" wrap="square" lIns="68415" tIns="34208" rIns="68415" bIns="34208" anchor="t" anchorCtr="0">
            <a:noAutofit/>
          </a:bodyPr>
          <a:lstStyle/>
          <a:p>
            <a:pPr algn="just"/>
            <a:r>
              <a:rPr lang="ja-JP" altLang="en-US" sz="1000" kern="100" dirty="0">
                <a:latin typeface="Century"/>
                <a:ea typeface="ＭＳ 明朝"/>
                <a:cs typeface="Times New Roman"/>
              </a:rPr>
              <a:t>（</a:t>
            </a:r>
            <a:r>
              <a:rPr lang="ja-JP" altLang="en-US" sz="1600" kern="100" dirty="0">
                <a:latin typeface="Meiryo UI" panose="020B0604030504040204" pitchFamily="50" charset="-128"/>
                <a:ea typeface="Meiryo UI" panose="020B0604030504040204" pitchFamily="50" charset="-128"/>
                <a:cs typeface="Meiryo UI" panose="020B0604030504040204" pitchFamily="50" charset="-128"/>
              </a:rPr>
              <a:t>必須部分）</a:t>
            </a:r>
          </a:p>
        </p:txBody>
      </p:sp>
      <p:sp>
        <p:nvSpPr>
          <p:cNvPr id="51" name="テキスト ボックス 2"/>
          <p:cNvSpPr txBox="1">
            <a:spLocks noChangeArrowheads="1"/>
          </p:cNvSpPr>
          <p:nvPr/>
        </p:nvSpPr>
        <p:spPr bwMode="auto">
          <a:xfrm>
            <a:off x="8908298" y="4792571"/>
            <a:ext cx="254353" cy="1524253"/>
          </a:xfrm>
          <a:prstGeom prst="rect">
            <a:avLst/>
          </a:prstGeom>
          <a:noFill/>
          <a:ln w="9525">
            <a:noFill/>
            <a:miter lim="800000"/>
            <a:headEnd/>
            <a:tailEnd/>
          </a:ln>
        </p:spPr>
        <p:txBody>
          <a:bodyPr rot="0" vert="eaVert" wrap="square" lIns="68415" tIns="34208" rIns="68415" bIns="34208" anchor="t" anchorCtr="0">
            <a:noAutofit/>
          </a:bodyPr>
          <a:lstStyle/>
          <a:p>
            <a:pPr algn="just"/>
            <a:r>
              <a:rPr lang="ja-JP" altLang="en-US" sz="1600" kern="100" dirty="0">
                <a:latin typeface="Meiryo UI" panose="020B0604030504040204" pitchFamily="50" charset="-128"/>
                <a:ea typeface="Meiryo UI" panose="020B0604030504040204" pitchFamily="50" charset="-128"/>
                <a:cs typeface="Meiryo UI" panose="020B0604030504040204" pitchFamily="50" charset="-128"/>
              </a:rPr>
              <a:t>（任意部分）</a:t>
            </a:r>
          </a:p>
        </p:txBody>
      </p:sp>
      <p:sp>
        <p:nvSpPr>
          <p:cNvPr id="54" name="正方形/長方形 53"/>
          <p:cNvSpPr/>
          <p:nvPr/>
        </p:nvSpPr>
        <p:spPr>
          <a:xfrm>
            <a:off x="5887143" y="1638092"/>
            <a:ext cx="3429135" cy="90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建築物環境性能表示の改正</a:t>
            </a:r>
            <a:endParaRPr lang="en-US" altLang="ja-JP"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20000"/>
              </a:lnSpc>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・表示項目追加</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20000"/>
              </a:lnSpc>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・表示対象を広告から工事現場へ拡大</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9" name="表 18"/>
          <p:cNvGraphicFramePr>
            <a:graphicFrameLocks noGrp="1"/>
          </p:cNvGraphicFramePr>
          <p:nvPr>
            <p:extLst>
              <p:ext uri="{D42A27DB-BD31-4B8C-83A1-F6EECF244321}">
                <p14:modId xmlns:p14="http://schemas.microsoft.com/office/powerpoint/2010/main" val="3808022389"/>
              </p:ext>
            </p:extLst>
          </p:nvPr>
        </p:nvGraphicFramePr>
        <p:xfrm>
          <a:off x="126504" y="2263618"/>
          <a:ext cx="5760640" cy="3865396"/>
        </p:xfrm>
        <a:graphic>
          <a:graphicData uri="http://schemas.openxmlformats.org/drawingml/2006/table">
            <a:tbl>
              <a:tblPr firstRow="1" bandRow="1">
                <a:tableStyleId>{5940675A-B579-460E-94D1-54222C63F5DA}</a:tableStyleId>
              </a:tblPr>
              <a:tblGrid>
                <a:gridCol w="458506">
                  <a:extLst>
                    <a:ext uri="{9D8B030D-6E8A-4147-A177-3AD203B41FA5}">
                      <a16:colId xmlns:a16="http://schemas.microsoft.com/office/drawing/2014/main" xmlns="" val="20000"/>
                    </a:ext>
                  </a:extLst>
                </a:gridCol>
                <a:gridCol w="1121002">
                  <a:extLst>
                    <a:ext uri="{9D8B030D-6E8A-4147-A177-3AD203B41FA5}">
                      <a16:colId xmlns:a16="http://schemas.microsoft.com/office/drawing/2014/main" xmlns="" val="20001"/>
                    </a:ext>
                  </a:extLst>
                </a:gridCol>
                <a:gridCol w="1938564">
                  <a:extLst>
                    <a:ext uri="{9D8B030D-6E8A-4147-A177-3AD203B41FA5}">
                      <a16:colId xmlns:a16="http://schemas.microsoft.com/office/drawing/2014/main" xmlns="" val="20002"/>
                    </a:ext>
                  </a:extLst>
                </a:gridCol>
                <a:gridCol w="2242568">
                  <a:extLst>
                    <a:ext uri="{9D8B030D-6E8A-4147-A177-3AD203B41FA5}">
                      <a16:colId xmlns:a16="http://schemas.microsoft.com/office/drawing/2014/main" xmlns="" val="20003"/>
                    </a:ext>
                  </a:extLst>
                </a:gridCol>
              </a:tblGrid>
              <a:tr h="594073">
                <a:tc>
                  <a:txBody>
                    <a:bodyPr/>
                    <a:lstStyle/>
                    <a:p>
                      <a:pPr algn="ctr">
                        <a:lnSpc>
                          <a:spcPct val="100000"/>
                        </a:lnSpc>
                        <a:spcAft>
                          <a:spcPts val="0"/>
                        </a:spcAft>
                      </a:pP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用途</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marL="70757" marR="70757" marT="32657" marB="32657" vert="eaVert" anchor="ctr">
                    <a:lnB w="28575"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1280160" rtl="0" eaLnBrk="1" fontAlgn="auto" latinLnBrk="0" hangingPunct="1">
                        <a:lnSpc>
                          <a:spcPct val="100000"/>
                        </a:lnSpc>
                        <a:spcBef>
                          <a:spcPts val="0"/>
                        </a:spcBef>
                        <a:spcAft>
                          <a:spcPts val="0"/>
                        </a:spcAft>
                        <a:buClrTx/>
                        <a:buSzTx/>
                        <a:buFontTx/>
                        <a:buNone/>
                        <a:tabLst/>
                        <a:defRPr/>
                      </a:pP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床面積</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1280160" rtl="0" eaLnBrk="1" fontAlgn="auto" latinLnBrk="0" hangingPunct="1">
                        <a:lnSpc>
                          <a:spcPct val="100000"/>
                        </a:lnSpc>
                        <a:spcBef>
                          <a:spcPts val="0"/>
                        </a:spcBef>
                        <a:spcAft>
                          <a:spcPts val="0"/>
                        </a:spcAft>
                        <a:buClrTx/>
                        <a:buSzTx/>
                        <a:buFontTx/>
                        <a:buNone/>
                        <a:tabLst/>
                        <a:defRPr/>
                      </a:pP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の合計</a:t>
                      </a:r>
                    </a:p>
                  </a:txBody>
                  <a:tcPr marL="70757" marR="70757" marT="32657" marB="32657" anchor="ctr">
                    <a:lnB w="28575"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spcBef>
                          <a:spcPts val="0"/>
                        </a:spcBef>
                        <a:spcAft>
                          <a:spcPts val="0"/>
                        </a:spcAft>
                      </a:pP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外皮（断熱・遮熱）</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marL="70757" marR="70757" marT="32657" marB="32657" anchor="ctr">
                    <a:lnB w="28575"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spcBef>
                          <a:spcPts val="0"/>
                        </a:spcBef>
                        <a:spcAft>
                          <a:spcPts val="0"/>
                        </a:spcAft>
                      </a:pP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設備のエネルギー消費量</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txBody>
                  <a:tcPr marL="70757" marR="70757" marT="32657" marB="32657" anchor="ctr">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0"/>
                  </a:ext>
                </a:extLst>
              </a:tr>
              <a:tr h="795896">
                <a:tc rowSpan="2">
                  <a:txBody>
                    <a:bodyPr/>
                    <a:lstStyle/>
                    <a:p>
                      <a:pPr algn="ctr">
                        <a:lnSpc>
                          <a:spcPct val="100000"/>
                        </a:lnSpc>
                        <a:spcAft>
                          <a:spcPts val="0"/>
                        </a:spcAft>
                      </a:pP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非住宅</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marL="70757" marR="70757" marT="32657" marB="32657" vert="eaVert" anchor="ctr">
                    <a:lnT w="28575" cap="flat" cmpd="sng" algn="ctr">
                      <a:solidFill>
                        <a:schemeClr val="tx1"/>
                      </a:solidFill>
                      <a:prstDash val="solid"/>
                      <a:round/>
                      <a:headEnd type="none" w="med" len="med"/>
                      <a:tailEnd type="none" w="med" len="med"/>
                    </a:lnT>
                    <a:solidFill>
                      <a:schemeClr val="bg1"/>
                    </a:solidFill>
                  </a:tcPr>
                </a:tc>
                <a:tc>
                  <a:txBody>
                    <a:bodyPr/>
                    <a:lstStyle/>
                    <a:p>
                      <a:pPr marL="0" marR="0" indent="0" algn="ctr" defTabSz="1280160" rtl="0" eaLnBrk="1" fontAlgn="auto" latinLnBrk="0" hangingPunct="1">
                        <a:lnSpc>
                          <a:spcPct val="130000"/>
                        </a:lnSpc>
                        <a:spcBef>
                          <a:spcPts val="0"/>
                        </a:spcBef>
                        <a:spcAft>
                          <a:spcPts val="0"/>
                        </a:spcAft>
                        <a:buClrTx/>
                        <a:buSzTx/>
                        <a:buFontTx/>
                        <a:buNone/>
                        <a:tabLst/>
                        <a:defRPr/>
                      </a:pP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10,000</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1280160" rtl="0" eaLnBrk="1" fontAlgn="auto" latinLnBrk="0" hangingPunct="1">
                        <a:lnSpc>
                          <a:spcPct val="130000"/>
                        </a:lnSpc>
                        <a:spcBef>
                          <a:spcPts val="0"/>
                        </a:spcBef>
                        <a:spcAft>
                          <a:spcPts val="0"/>
                        </a:spcAft>
                        <a:buClrTx/>
                        <a:buSzTx/>
                        <a:buFontTx/>
                        <a:buNone/>
                        <a:tabLst/>
                        <a:defRPr/>
                      </a:pP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以上</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txBody>
                  <a:tcPr marL="70757" marR="70757" marT="32657" marB="32657" anchor="ctr">
                    <a:lnT w="28575" cap="flat" cmpd="sng" algn="ctr">
                      <a:solidFill>
                        <a:schemeClr val="tx1"/>
                      </a:solidFill>
                      <a:prstDash val="solid"/>
                      <a:round/>
                      <a:headEnd type="none" w="med" len="med"/>
                      <a:tailEnd type="none" w="med" len="med"/>
                    </a:lnT>
                    <a:solidFill>
                      <a:schemeClr val="bg1"/>
                    </a:solidFill>
                  </a:tcPr>
                </a:tc>
                <a:tc>
                  <a:txBody>
                    <a:bodyPr/>
                    <a:lstStyle/>
                    <a:p>
                      <a:pPr algn="ctr">
                        <a:lnSpc>
                          <a:spcPct val="130000"/>
                        </a:lnSpc>
                        <a:spcBef>
                          <a:spcPts val="0"/>
                        </a:spcBef>
                        <a:spcAft>
                          <a:spcPts val="0"/>
                        </a:spcAft>
                      </a:pPr>
                      <a:r>
                        <a:rPr kumimoji="1" lang="ja-JP" altLang="en-US" sz="16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条例等により義務化</a:t>
                      </a:r>
                      <a:endParaRPr kumimoji="1" lang="en-US" altLang="ja-JP" sz="16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130000"/>
                        </a:lnSpc>
                        <a:spcBef>
                          <a:spcPts val="0"/>
                        </a:spcBef>
                        <a:spcAft>
                          <a:spcPts val="0"/>
                        </a:spcAft>
                      </a:pPr>
                      <a:r>
                        <a:rPr kumimoji="1" lang="ja-JP" altLang="en-US" sz="16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H27</a:t>
                      </a:r>
                      <a:r>
                        <a:rPr kumimoji="1" lang="ja-JP" altLang="en-US" sz="16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p>
                  </a:txBody>
                  <a:tcPr marL="70757" marR="70757" marT="32657" marB="32657" anchor="ctr">
                    <a:lnT w="28575" cap="flat" cmpd="sng" algn="ctr">
                      <a:solidFill>
                        <a:schemeClr val="tx1"/>
                      </a:solidFill>
                      <a:prstDash val="solid"/>
                      <a:round/>
                      <a:headEnd type="none" w="med" len="med"/>
                      <a:tailEnd type="none" w="med" len="med"/>
                    </a:lnT>
                    <a:solidFill>
                      <a:schemeClr val="bg1"/>
                    </a:solidFill>
                  </a:tcPr>
                </a:tc>
                <a:tc rowSpan="2">
                  <a:txBody>
                    <a:bodyPr/>
                    <a:lstStyle/>
                    <a:p>
                      <a:pPr algn="ctr">
                        <a:lnSpc>
                          <a:spcPct val="130000"/>
                        </a:lnSpc>
                        <a:spcBef>
                          <a:spcPts val="0"/>
                        </a:spcBef>
                        <a:spcAft>
                          <a:spcPts val="0"/>
                        </a:spcAft>
                      </a:pPr>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建築物省エネ法により</a:t>
                      </a:r>
                      <a:endParaRPr kumimoji="1"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lnSpc>
                          <a:spcPct val="130000"/>
                        </a:lnSpc>
                        <a:spcBef>
                          <a:spcPts val="0"/>
                        </a:spcBef>
                        <a:spcAft>
                          <a:spcPts val="0"/>
                        </a:spcAft>
                      </a:pPr>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義務化</a:t>
                      </a:r>
                      <a:endParaRPr kumimoji="1"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lnSpc>
                          <a:spcPct val="130000"/>
                        </a:lnSpc>
                        <a:spcBef>
                          <a:spcPts val="0"/>
                        </a:spcBef>
                        <a:spcAft>
                          <a:spcPts val="0"/>
                        </a:spcAft>
                      </a:pPr>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H29</a:t>
                      </a:r>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年度～）</a:t>
                      </a:r>
                      <a:endParaRPr kumimoji="1"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txBody>
                  <a:tcPr marL="70757" marR="70757" marT="32657" marB="32657" anchor="ctr">
                    <a:lnT w="28575" cap="flat" cmpd="sng" algn="ctr">
                      <a:solidFill>
                        <a:schemeClr val="tx1"/>
                      </a:solidFill>
                      <a:prstDash val="solid"/>
                      <a:round/>
                      <a:headEnd type="none" w="med" len="med"/>
                      <a:tailEnd type="none" w="med" len="med"/>
                    </a:lnT>
                    <a:pattFill prst="ltUpDiag">
                      <a:fgClr>
                        <a:schemeClr val="accent1"/>
                      </a:fgClr>
                      <a:bgClr>
                        <a:schemeClr val="bg1"/>
                      </a:bgClr>
                    </a:pattFill>
                  </a:tcPr>
                </a:tc>
                <a:extLst>
                  <a:ext uri="{0D108BD9-81ED-4DB2-BD59-A6C34878D82A}">
                    <a16:rowId xmlns:a16="http://schemas.microsoft.com/office/drawing/2014/main" xmlns="" val="10001"/>
                  </a:ext>
                </a:extLst>
              </a:tr>
              <a:tr h="928285">
                <a:tc vMerge="1">
                  <a:txBody>
                    <a:bodyPr/>
                    <a:lstStyle/>
                    <a:p>
                      <a:endParaRPr kumimoji="1" lang="ja-JP" altLang="en-US"/>
                    </a:p>
                  </a:txBody>
                  <a:tcPr/>
                </a:tc>
                <a:tc>
                  <a:txBody>
                    <a:bodyPr/>
                    <a:lstStyle/>
                    <a:p>
                      <a:pPr marL="0" marR="0" indent="0" algn="ctr" defTabSz="1280160" rtl="0" eaLnBrk="1" fontAlgn="auto" latinLnBrk="0" hangingPunct="1">
                        <a:lnSpc>
                          <a:spcPct val="130000"/>
                        </a:lnSpc>
                        <a:spcBef>
                          <a:spcPts val="0"/>
                        </a:spcBef>
                        <a:spcAft>
                          <a:spcPts val="0"/>
                        </a:spcAft>
                        <a:buClrTx/>
                        <a:buSzTx/>
                        <a:buFontTx/>
                        <a:buNone/>
                        <a:tabLst/>
                        <a:defRPr/>
                      </a:pP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2,000</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1280160" rtl="0" eaLnBrk="1" fontAlgn="auto" latinLnBrk="0" hangingPunct="1">
                        <a:lnSpc>
                          <a:spcPct val="130000"/>
                        </a:lnSpc>
                        <a:spcBef>
                          <a:spcPts val="0"/>
                        </a:spcBef>
                        <a:spcAft>
                          <a:spcPts val="0"/>
                        </a:spcAft>
                        <a:buClrTx/>
                        <a:buSzTx/>
                        <a:buFontTx/>
                        <a:buNone/>
                        <a:tabLst/>
                        <a:defRPr/>
                      </a:pP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以上</a:t>
                      </a:r>
                      <a:endParaRPr kumimoji="1" lang="en-US" altLang="ja-JP" sz="1600" baseline="30000" dirty="0" smtClean="0">
                        <a:latin typeface="Meiryo UI" panose="020B0604030504040204" pitchFamily="50" charset="-128"/>
                        <a:ea typeface="Meiryo UI" panose="020B0604030504040204" pitchFamily="50" charset="-128"/>
                        <a:cs typeface="Meiryo UI" panose="020B0604030504040204" pitchFamily="50" charset="-128"/>
                      </a:endParaRPr>
                    </a:p>
                  </a:txBody>
                  <a:tcPr marL="70757" marR="70757" marT="32657" marB="32657" anchor="ctr">
                    <a:solidFill>
                      <a:schemeClr val="bg1"/>
                    </a:solidFill>
                  </a:tcPr>
                </a:tc>
                <a:tc>
                  <a:txBody>
                    <a:bodyPr/>
                    <a:lstStyle/>
                    <a:p>
                      <a:pPr algn="ctr">
                        <a:lnSpc>
                          <a:spcPct val="130000"/>
                        </a:lnSpc>
                        <a:spcBef>
                          <a:spcPts val="0"/>
                        </a:spcBef>
                        <a:spcAft>
                          <a:spcPts val="0"/>
                        </a:spcAft>
                      </a:pPr>
                      <a:r>
                        <a:rPr kumimoji="1"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条例等により義務化</a:t>
                      </a:r>
                      <a:endParaRPr kumimoji="1"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130000"/>
                        </a:lnSpc>
                        <a:spcBef>
                          <a:spcPts val="0"/>
                        </a:spcBef>
                        <a:spcAft>
                          <a:spcPts val="0"/>
                        </a:spcAft>
                      </a:pPr>
                      <a:r>
                        <a:rPr kumimoji="1"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H30</a:t>
                      </a:r>
                      <a:r>
                        <a:rPr kumimoji="1"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endParaRPr kumimoji="1"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0757" marR="70757" marT="32657" marB="32657" anchor="ctr">
                    <a:solidFill>
                      <a:schemeClr val="tx2">
                        <a:lumMod val="60000"/>
                        <a:lumOff val="40000"/>
                      </a:schemeClr>
                    </a:solidFill>
                  </a:tcPr>
                </a:tc>
                <a:tc vMerge="1">
                  <a:txBody>
                    <a:bodyPr/>
                    <a:lstStyle/>
                    <a:p>
                      <a:pPr algn="ctr">
                        <a:lnSpc>
                          <a:spcPts val="300"/>
                        </a:lnSpc>
                        <a:spcBef>
                          <a:spcPts val="0"/>
                        </a:spcBef>
                      </a:pPr>
                      <a:endParaRPr kumimoji="1" lang="ja-JP" altLang="en-US" sz="1050" dirty="0">
                        <a:latin typeface="ＭＳ Ｐ明朝" panose="02020600040205080304" pitchFamily="18" charset="-128"/>
                        <a:ea typeface="ＭＳ Ｐ明朝" panose="02020600040205080304" pitchFamily="18" charset="-128"/>
                      </a:endParaRPr>
                    </a:p>
                  </a:txBody>
                  <a:tcPr anchor="ctr"/>
                </a:tc>
                <a:extLst>
                  <a:ext uri="{0D108BD9-81ED-4DB2-BD59-A6C34878D82A}">
                    <a16:rowId xmlns:a16="http://schemas.microsoft.com/office/drawing/2014/main" xmlns="" val="10002"/>
                  </a:ext>
                </a:extLst>
              </a:tr>
              <a:tr h="773571">
                <a:tc rowSpan="2">
                  <a:txBody>
                    <a:bodyPr/>
                    <a:lstStyle/>
                    <a:p>
                      <a:pPr algn="ctr">
                        <a:lnSpc>
                          <a:spcPct val="100000"/>
                        </a:lnSpc>
                        <a:spcAft>
                          <a:spcPts val="0"/>
                        </a:spcAft>
                      </a:pP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住宅</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marL="70757" marR="70757" marT="32657" marB="32657" vert="eaVert" anchor="ctr">
                    <a:solidFill>
                      <a:schemeClr val="bg1"/>
                    </a:solidFill>
                  </a:tcPr>
                </a:tc>
                <a:tc>
                  <a:txBody>
                    <a:bodyPr/>
                    <a:lstStyle/>
                    <a:p>
                      <a:pPr marL="0" marR="0" indent="0" algn="ctr" defTabSz="1280160" rtl="0" eaLnBrk="1" fontAlgn="auto" latinLnBrk="0" hangingPunct="1">
                        <a:lnSpc>
                          <a:spcPct val="130000"/>
                        </a:lnSpc>
                        <a:spcBef>
                          <a:spcPts val="0"/>
                        </a:spcBef>
                        <a:spcAft>
                          <a:spcPts val="0"/>
                        </a:spcAft>
                        <a:buClrTx/>
                        <a:buSzTx/>
                        <a:buFontTx/>
                        <a:buNone/>
                        <a:tabLst/>
                        <a:defRPr/>
                      </a:pP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10,000</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1280160" rtl="0" eaLnBrk="1" fontAlgn="auto" latinLnBrk="0" hangingPunct="1">
                        <a:lnSpc>
                          <a:spcPct val="130000"/>
                        </a:lnSpc>
                        <a:spcBef>
                          <a:spcPts val="0"/>
                        </a:spcBef>
                        <a:spcAft>
                          <a:spcPts val="0"/>
                        </a:spcAft>
                        <a:buClrTx/>
                        <a:buSzTx/>
                        <a:buFontTx/>
                        <a:buNone/>
                        <a:tabLst/>
                        <a:defRPr/>
                      </a:pP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以上</a:t>
                      </a:r>
                      <a:endParaRPr kumimoji="1" lang="en-US" altLang="ja-JP" sz="1600" baseline="0" dirty="0" smtClean="0">
                        <a:latin typeface="Meiryo UI" panose="020B0604030504040204" pitchFamily="50" charset="-128"/>
                        <a:ea typeface="Meiryo UI" panose="020B0604030504040204" pitchFamily="50" charset="-128"/>
                        <a:cs typeface="Meiryo UI" panose="020B0604030504040204" pitchFamily="50" charset="-128"/>
                      </a:endParaRPr>
                    </a:p>
                  </a:txBody>
                  <a:tcPr marL="70757" marR="70757" marT="32657" marB="32657" anchor="ctr">
                    <a:solidFill>
                      <a:schemeClr val="bg1"/>
                    </a:solidFill>
                  </a:tcPr>
                </a:tc>
                <a:tc gridSpan="2">
                  <a:txBody>
                    <a:bodyPr/>
                    <a:lstStyle/>
                    <a:p>
                      <a:pPr algn="ctr">
                        <a:lnSpc>
                          <a:spcPct val="130000"/>
                        </a:lnSpc>
                        <a:spcBef>
                          <a:spcPts val="0"/>
                        </a:spcBef>
                        <a:spcAft>
                          <a:spcPts val="0"/>
                        </a:spcAft>
                      </a:pPr>
                      <a:r>
                        <a:rPr kumimoji="1"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条例等により義務化（</a:t>
                      </a:r>
                      <a:r>
                        <a:rPr kumimoji="1"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H30</a:t>
                      </a:r>
                      <a:r>
                        <a:rPr kumimoji="1"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p>
                    <a:p>
                      <a:pPr marL="0" marR="0" indent="0" algn="ctr" defTabSz="1280160" rtl="0" eaLnBrk="1" fontAlgn="auto" latinLnBrk="0" hangingPunct="1">
                        <a:lnSpc>
                          <a:spcPct val="130000"/>
                        </a:lnSpc>
                        <a:spcBef>
                          <a:spcPts val="0"/>
                        </a:spcBef>
                        <a:spcAft>
                          <a:spcPts val="0"/>
                        </a:spcAft>
                        <a:buClrTx/>
                        <a:buSzTx/>
                        <a:buFontTx/>
                        <a:buNone/>
                        <a:tabLst/>
                        <a:defRPr/>
                      </a:pPr>
                      <a:r>
                        <a:rPr kumimoji="1" lang="ja-JP" altLang="en-US" sz="1600" b="1"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（高さ</a:t>
                      </a:r>
                      <a:r>
                        <a:rPr kumimoji="1" lang="en-US" altLang="ja-JP" sz="1600" b="1"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60m</a:t>
                      </a:r>
                      <a:r>
                        <a:rPr kumimoji="1" lang="ja-JP" altLang="en-US" sz="1600" b="1"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超に限る）</a:t>
                      </a:r>
                      <a:endParaRPr kumimoji="1" lang="en-US" altLang="ja-JP" sz="1600" b="1"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0757" marR="70757" marT="32657" marB="32657" anchor="ctr">
                    <a:solidFill>
                      <a:schemeClr val="tx2">
                        <a:lumMod val="60000"/>
                        <a:lumOff val="40000"/>
                      </a:schemeClr>
                    </a:solidFill>
                  </a:tcPr>
                </a:tc>
                <a:tc hMerge="1">
                  <a:txBody>
                    <a:bodyPr/>
                    <a:lstStyle/>
                    <a:p>
                      <a:pPr algn="ctr">
                        <a:lnSpc>
                          <a:spcPts val="300"/>
                        </a:lnSpc>
                        <a:spcBef>
                          <a:spcPts val="0"/>
                        </a:spcBef>
                      </a:pPr>
                      <a:endParaRPr kumimoji="1" lang="ja-JP" altLang="en-US" sz="900" dirty="0">
                        <a:latin typeface="ＭＳ Ｐ明朝" panose="02020600040205080304" pitchFamily="18" charset="-128"/>
                        <a:ea typeface="ＭＳ Ｐ明朝" panose="02020600040205080304" pitchFamily="18" charset="-128"/>
                      </a:endParaRPr>
                    </a:p>
                  </a:txBody>
                  <a:tcPr anchor="ctr"/>
                </a:tc>
                <a:extLst>
                  <a:ext uri="{0D108BD9-81ED-4DB2-BD59-A6C34878D82A}">
                    <a16:rowId xmlns:a16="http://schemas.microsoft.com/office/drawing/2014/main" xmlns="" val="10003"/>
                  </a:ext>
                </a:extLst>
              </a:tr>
              <a:tr h="773571">
                <a:tc vMerge="1">
                  <a:txBody>
                    <a:bodyPr/>
                    <a:lstStyle/>
                    <a:p>
                      <a:pPr algn="ctr"/>
                      <a:endParaRPr kumimoji="1" lang="ja-JP" altLang="en-US" sz="900" dirty="0">
                        <a:latin typeface="ＭＳ Ｐ明朝" panose="02020600040205080304" pitchFamily="18" charset="-128"/>
                        <a:ea typeface="ＭＳ Ｐ明朝" panose="02020600040205080304" pitchFamily="18" charset="-128"/>
                      </a:endParaRPr>
                    </a:p>
                  </a:txBody>
                  <a:tcPr vert="eaVert" anchor="ctr"/>
                </a:tc>
                <a:tc>
                  <a:txBody>
                    <a:bodyPr/>
                    <a:lstStyle/>
                    <a:p>
                      <a:pPr marL="0" marR="0" indent="0" algn="ctr" defTabSz="1280160" rtl="0" eaLnBrk="1" fontAlgn="auto" latinLnBrk="0" hangingPunct="1">
                        <a:lnSpc>
                          <a:spcPct val="130000"/>
                        </a:lnSpc>
                        <a:spcBef>
                          <a:spcPts val="0"/>
                        </a:spcBef>
                        <a:spcAft>
                          <a:spcPts val="0"/>
                        </a:spcAft>
                        <a:buClrTx/>
                        <a:buSzTx/>
                        <a:buFontTx/>
                        <a:buNone/>
                        <a:tabLst/>
                        <a:defRPr/>
                      </a:pP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2,000</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1280160" rtl="0" eaLnBrk="1" fontAlgn="auto" latinLnBrk="0" hangingPunct="1">
                        <a:lnSpc>
                          <a:spcPct val="130000"/>
                        </a:lnSpc>
                        <a:spcBef>
                          <a:spcPts val="0"/>
                        </a:spcBef>
                        <a:spcAft>
                          <a:spcPts val="0"/>
                        </a:spcAft>
                        <a:buClrTx/>
                        <a:buSzTx/>
                        <a:buFontTx/>
                        <a:buNone/>
                        <a:tabLst/>
                        <a:defRPr/>
                      </a:pP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以上</a:t>
                      </a:r>
                      <a:endParaRPr kumimoji="1" lang="en-US" altLang="ja-JP" sz="1600" baseline="30000" dirty="0" smtClean="0">
                        <a:latin typeface="Meiryo UI" panose="020B0604030504040204" pitchFamily="50" charset="-128"/>
                        <a:ea typeface="Meiryo UI" panose="020B0604030504040204" pitchFamily="50" charset="-128"/>
                        <a:cs typeface="Meiryo UI" panose="020B0604030504040204" pitchFamily="50" charset="-128"/>
                      </a:endParaRPr>
                    </a:p>
                  </a:txBody>
                  <a:tcPr marL="70757" marR="70757" marT="32657" marB="32657" anchor="ctr">
                    <a:solidFill>
                      <a:schemeClr val="bg1"/>
                    </a:solidFill>
                  </a:tcPr>
                </a:tc>
                <a:tc gridSpan="2">
                  <a:txBody>
                    <a:bodyPr/>
                    <a:lstStyle/>
                    <a:p>
                      <a:pPr>
                        <a:lnSpc>
                          <a:spcPct val="130000"/>
                        </a:lnSpc>
                        <a:spcAft>
                          <a:spcPts val="0"/>
                        </a:spcAft>
                      </a:pPr>
                      <a:endParaRPr kumimoji="1" lang="ja-JP" altLang="en-US" sz="1600" dirty="0">
                        <a:latin typeface="Meiryo UI" panose="020B0604030504040204" pitchFamily="50" charset="-128"/>
                        <a:ea typeface="Meiryo UI" panose="020B0604030504040204" pitchFamily="50" charset="-128"/>
                      </a:endParaRPr>
                    </a:p>
                  </a:txBody>
                  <a:tcPr marL="70757" marR="70757" marT="32657" marB="32657" anchor="ctr">
                    <a:lnTlToBr w="12700" cap="flat" cmpd="sng" algn="ctr">
                      <a:solidFill>
                        <a:schemeClr val="tx1"/>
                      </a:solidFill>
                      <a:prstDash val="solid"/>
                      <a:round/>
                      <a:headEnd type="none" w="med" len="med"/>
                      <a:tailEnd type="none" w="med" len="med"/>
                    </a:lnTlToBr>
                    <a:solidFill>
                      <a:schemeClr val="bg1"/>
                    </a:solidFill>
                  </a:tcPr>
                </a:tc>
                <a:tc hMerge="1">
                  <a:txBody>
                    <a:bodyPr/>
                    <a:lstStyle/>
                    <a:p>
                      <a:pPr algn="ctr">
                        <a:lnSpc>
                          <a:spcPts val="300"/>
                        </a:lnSpc>
                        <a:spcBef>
                          <a:spcPts val="0"/>
                        </a:spcBef>
                      </a:pPr>
                      <a:endParaRPr kumimoji="1" lang="ja-JP" altLang="en-US" sz="900" dirty="0">
                        <a:latin typeface="ＭＳ Ｐ明朝" panose="02020600040205080304" pitchFamily="18" charset="-128"/>
                        <a:ea typeface="ＭＳ Ｐ明朝" panose="02020600040205080304" pitchFamily="18" charset="-128"/>
                      </a:endParaRPr>
                    </a:p>
                  </a:txBody>
                  <a:tcPr anchor="ctr"/>
                </a:tc>
                <a:extLst>
                  <a:ext uri="{0D108BD9-81ED-4DB2-BD59-A6C34878D82A}">
                    <a16:rowId xmlns:a16="http://schemas.microsoft.com/office/drawing/2014/main" xmlns="" val="10004"/>
                  </a:ext>
                </a:extLst>
              </a:tr>
            </a:tbl>
          </a:graphicData>
        </a:graphic>
      </p:graphicFrame>
      <p:sp>
        <p:nvSpPr>
          <p:cNvPr id="21" name="テキスト ボックス 20"/>
          <p:cNvSpPr txBox="1"/>
          <p:nvPr/>
        </p:nvSpPr>
        <p:spPr>
          <a:xfrm>
            <a:off x="1142620" y="1816532"/>
            <a:ext cx="3448380" cy="369332"/>
          </a:xfrm>
          <a:prstGeom prst="rect">
            <a:avLst/>
          </a:prstGeom>
          <a:noFill/>
        </p:spPr>
        <p:txBody>
          <a:bodyPr wrap="none" rtlCol="0" anchor="ctr" anchorCtr="0">
            <a:spAutoFit/>
          </a:bodyPr>
          <a:lstStyle/>
          <a:p>
            <a:r>
              <a:rPr lang="ja-JP" altLang="en-US" b="1" dirty="0" smtClean="0">
                <a:latin typeface="Meiryo UI" panose="020B0604030504040204" pitchFamily="50" charset="-128"/>
                <a:ea typeface="Meiryo UI" panose="020B0604030504040204" pitchFamily="50" charset="-128"/>
              </a:rPr>
              <a:t>省エネルギー基準適合対象の拡大</a:t>
            </a:r>
            <a:endParaRPr lang="ja-JP" altLang="en-US"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4356878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
          <p:cNvSpPr>
            <a:spLocks noChangeArrowheads="1"/>
          </p:cNvSpPr>
          <p:nvPr/>
        </p:nvSpPr>
        <p:spPr bwMode="auto">
          <a:xfrm>
            <a:off x="-248" y="1844824"/>
            <a:ext cx="9144000" cy="36004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t" anchorCtr="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endParaRPr lang="en-US" altLang="ja-JP" sz="24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ctr" eaLnBrk="1" hangingPunct="1"/>
            <a:r>
              <a:rPr lang="ja-JP" altLang="en-US" sz="2400" b="1"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t>６．密集市街地における魅力あるまちづくりの推進</a:t>
            </a:r>
          </a:p>
        </p:txBody>
      </p:sp>
      <p:sp>
        <p:nvSpPr>
          <p:cNvPr id="4"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36</a:t>
            </a:fld>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bwMode="white">
          <a:xfrm>
            <a:off x="107504" y="2852936"/>
            <a:ext cx="8874100" cy="2027084"/>
          </a:xfrm>
          <a:prstGeom prst="rect">
            <a:avLst/>
          </a:prstGeom>
          <a:solidFill>
            <a:schemeClr val="bg1"/>
          </a:solid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algn="ctr" defTabSz="793425">
              <a:lnSpc>
                <a:spcPct val="130000"/>
              </a:lnSpc>
              <a:spcBef>
                <a:spcPts val="300"/>
              </a:spcBef>
              <a:defRPr/>
            </a:pPr>
            <a:r>
              <a:rPr lang="ja-JP" altLang="en-US" b="1" dirty="0" smtClean="0">
                <a:solidFill>
                  <a:srgbClr val="0070C0"/>
                </a:solidFill>
                <a:latin typeface="Meiryo UI" panose="020B0604030504040204" pitchFamily="50" charset="-128"/>
                <a:ea typeface="Meiryo UI" panose="020B0604030504040204" pitchFamily="50" charset="-128"/>
                <a:cs typeface="Meiryo UI" panose="020B0604030504040204" pitchFamily="50" charset="-128"/>
              </a:rPr>
              <a:t>取組内容</a:t>
            </a:r>
            <a:endParaRPr lang="en-US" altLang="ja-JP" b="1" dirty="0" smtClean="0">
              <a:solidFill>
                <a:srgbClr val="0070C0"/>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defTabSz="793425">
              <a:lnSpc>
                <a:spcPct val="130000"/>
              </a:lnSpc>
              <a:spcBef>
                <a:spcPts val="300"/>
              </a:spcBef>
              <a:defRPr/>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まちの不燃化</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」の促進、延焼</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遮断帯の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整備、地域</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への働きかけによる「地域防災力の向上</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defTabSz="793425">
              <a:lnSpc>
                <a:spcPct val="130000"/>
              </a:lnSpc>
              <a:spcBef>
                <a:spcPts val="300"/>
              </a:spcBef>
              <a:defRPr/>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○良質な住宅や生活利便・支援施設等の立地</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促進、</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地域に潤いを与える空間の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創出</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defTabSz="793425">
              <a:lnSpc>
                <a:spcPct val="130000"/>
              </a:lnSpc>
              <a:spcBef>
                <a:spcPts val="300"/>
              </a:spcBef>
              <a:defRPr/>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○地域</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資源を活用</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した地域</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の魅力を高める</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取組みの推進</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defTabSz="793425">
              <a:lnSpc>
                <a:spcPct val="130000"/>
              </a:lnSpc>
              <a:spcBef>
                <a:spcPts val="300"/>
              </a:spcBef>
              <a:defRPr/>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○まちづくり協議会など</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地域住民</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等と協働</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Rectangle 2"/>
          <p:cNvSpPr>
            <a:spLocks noChangeArrowheads="1"/>
          </p:cNvSpPr>
          <p:nvPr/>
        </p:nvSpPr>
        <p:spPr bwMode="auto">
          <a:xfrm>
            <a:off x="107504" y="1621092"/>
            <a:ext cx="2736304" cy="447463"/>
          </a:xfrm>
          <a:prstGeom prst="roundRect">
            <a:avLst/>
          </a:prstGeom>
          <a:solidFill>
            <a:srgbClr val="4F81BD"/>
          </a:solidFill>
          <a:ln w="9525">
            <a:noFill/>
            <a:prstDash val="solid"/>
            <a:miter lim="800000"/>
            <a:headEnd/>
            <a:tailEnd/>
          </a:ln>
          <a:extLst/>
        </p:spPr>
        <p:txBody>
          <a:bodyPr vert="horz" wrap="square" lIns="0" tIns="0" rIns="0" bIns="0" anchor="ctr" anchorCtr="0">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ts val="0"/>
              </a:spcBef>
              <a:tabLst>
                <a:tab pos="1000125" algn="l"/>
              </a:tabLst>
            </a:pPr>
            <a:r>
              <a:rPr lang="ja-JP" altLang="en-US" sz="2000" b="1" dirty="0" smtClean="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rPr>
              <a:t>重点的</a:t>
            </a:r>
            <a:r>
              <a:rPr lang="ja-JP" altLang="en-US" sz="2000" b="1" dirty="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rPr>
              <a:t>に取り組む</a:t>
            </a:r>
            <a:r>
              <a:rPr lang="ja-JP" altLang="en-US" sz="2000" b="1" dirty="0" smtClean="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rPr>
              <a:t>施策</a:t>
            </a:r>
            <a:endParaRPr lang="ja-JP" altLang="en-US" sz="2000" b="1" dirty="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endParaRPr>
          </a:p>
        </p:txBody>
      </p:sp>
    </p:spTree>
    <p:extLst>
      <p:ext uri="{BB962C8B-B14F-4D97-AF65-F5344CB8AC3E}">
        <p14:creationId xmlns:p14="http://schemas.microsoft.com/office/powerpoint/2010/main" val="123901481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角丸四角形 19"/>
          <p:cNvSpPr/>
          <p:nvPr/>
        </p:nvSpPr>
        <p:spPr>
          <a:xfrm>
            <a:off x="107504" y="1764225"/>
            <a:ext cx="8856984" cy="4473087"/>
          </a:xfrm>
          <a:prstGeom prst="roundRect">
            <a:avLst>
              <a:gd name="adj" fmla="val 72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ct val="130000"/>
              </a:lnSpc>
            </a:pP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nSpc>
                <a:spcPct val="130000"/>
              </a:lnSpc>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Ｈ</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32(2020</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までに不燃領域率</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40</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％を達成する見込みの面積は約</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1,500ha</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にのぼる。残り</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750ha</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についても、引続き達成に向け取組みを進める必要がある</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37</a:t>
            </a:fld>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0" y="44624"/>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「密集市街地対策の検証と今後の取組み」</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H29.12</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とりまとめ）①</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0" y="404664"/>
            <a:ext cx="9144000" cy="1069899"/>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82550" indent="90488" defTabSz="793425">
              <a:lnSpc>
                <a:spcPct val="120000"/>
              </a:lnSpc>
              <a:spcBef>
                <a:spcPts val="300"/>
              </a:spcBef>
              <a:defRPr/>
            </a:pP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H29</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年度は「</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大阪府密集市街地整備方針」の計画期間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H26</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H32(2020)</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）の中間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年にあたることから、学識経験者の意見を踏まえ、これ</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までの取組みの成果の検証と密集市街地の解消に向けた新たな推進</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方策等を「密集市街地対策の検証と今後の取組み」としてとりまとめ</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325269" y="1597815"/>
            <a:ext cx="1210588" cy="400110"/>
          </a:xfrm>
          <a:prstGeom prst="rect">
            <a:avLst/>
          </a:prstGeom>
          <a:solidFill>
            <a:schemeClr val="tx2">
              <a:lumMod val="40000"/>
              <a:lumOff val="60000"/>
            </a:schemeClr>
          </a:solidFill>
        </p:spPr>
        <p:txBody>
          <a:bodyPr wrap="none" rtlCol="0" anchor="ctr" anchorCtr="0">
            <a:spAutoFit/>
          </a:bodyPr>
          <a:lstStyle/>
          <a:p>
            <a:r>
              <a:rPr lang="ja-JP" altLang="en-US" sz="2000" b="1" dirty="0" smtClean="0">
                <a:latin typeface="Meiryo UI" panose="020B0604030504040204" pitchFamily="50" charset="-128"/>
                <a:ea typeface="Meiryo UI" panose="020B0604030504040204" pitchFamily="50" charset="-128"/>
              </a:rPr>
              <a:t>検証</a:t>
            </a:r>
            <a:r>
              <a:rPr lang="ja-JP" altLang="en-US" sz="2000" b="1" dirty="0">
                <a:latin typeface="Meiryo UI" panose="020B0604030504040204" pitchFamily="50" charset="-128"/>
                <a:ea typeface="Meiryo UI" panose="020B0604030504040204" pitchFamily="50" charset="-128"/>
              </a:rPr>
              <a:t>結果</a:t>
            </a:r>
          </a:p>
        </p:txBody>
      </p:sp>
      <p:sp>
        <p:nvSpPr>
          <p:cNvPr id="24" name="正方形/長方形 23"/>
          <p:cNvSpPr/>
          <p:nvPr/>
        </p:nvSpPr>
        <p:spPr bwMode="white">
          <a:xfrm>
            <a:off x="539552" y="5685877"/>
            <a:ext cx="7920880" cy="451406"/>
          </a:xfrm>
          <a:prstGeom prst="rect">
            <a:avLst/>
          </a:prstGeom>
          <a:solidFill>
            <a:schemeClr val="bg1"/>
          </a:solidFill>
          <a:ln>
            <a:noFill/>
          </a:ln>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lnSpc>
                <a:spcPts val="2800"/>
              </a:lnSpc>
            </a:pPr>
            <a:r>
              <a:rPr lang="ja-JP" altLang="en-US" b="1"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t>Ｈ</a:t>
            </a:r>
            <a:r>
              <a:rPr lang="en-US" altLang="ja-JP" b="1" dirty="0" smtClean="0">
                <a:solidFill>
                  <a:srgbClr val="0070C0"/>
                </a:solidFill>
                <a:latin typeface="Meiryo UI" panose="020B0604030504040204" pitchFamily="50" charset="-128"/>
                <a:ea typeface="Meiryo UI" panose="020B0604030504040204" pitchFamily="50" charset="-128"/>
                <a:cs typeface="Meiryo UI" panose="020B0604030504040204" pitchFamily="50" charset="-128"/>
              </a:rPr>
              <a:t>32(2020)</a:t>
            </a:r>
            <a:r>
              <a:rPr lang="ja-JP" altLang="en-US" b="1" dirty="0" smtClean="0">
                <a:solidFill>
                  <a:srgbClr val="0070C0"/>
                </a:solidFill>
                <a:latin typeface="Meiryo UI" panose="020B0604030504040204" pitchFamily="50" charset="-128"/>
                <a:ea typeface="Meiryo UI" panose="020B0604030504040204" pitchFamily="50" charset="-128"/>
                <a:cs typeface="Meiryo UI" panose="020B0604030504040204" pitchFamily="50" charset="-128"/>
              </a:rPr>
              <a:t>年度</a:t>
            </a:r>
            <a:r>
              <a:rPr lang="ja-JP" altLang="en-US" b="1"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t>までの解消に向け、課題に対応した新たな推進方策が必要</a:t>
            </a:r>
          </a:p>
        </p:txBody>
      </p:sp>
      <p:sp>
        <p:nvSpPr>
          <p:cNvPr id="11" name="二等辺三角形 45"/>
          <p:cNvSpPr>
            <a:spLocks noChangeArrowheads="1"/>
          </p:cNvSpPr>
          <p:nvPr/>
        </p:nvSpPr>
        <p:spPr bwMode="auto">
          <a:xfrm rot="10800000">
            <a:off x="2679168" y="5356464"/>
            <a:ext cx="3572720" cy="211760"/>
          </a:xfrm>
          <a:prstGeom prst="triangle">
            <a:avLst>
              <a:gd name="adj" fmla="val 50000"/>
            </a:avLst>
          </a:prstGeom>
          <a:solidFill>
            <a:schemeClr val="tx2">
              <a:lumMod val="60000"/>
              <a:lumOff val="40000"/>
              <a:alpha val="50000"/>
            </a:schemeClr>
          </a:solidFill>
          <a:ln>
            <a:noFill/>
          </a:ln>
          <a:extLst/>
        </p:spPr>
        <p:txBody>
          <a:bodyPr vert="horz" wrap="square" lIns="91440" tIns="45720" rIns="91440" bIns="45720" numCol="1" anchor="ctr" anchorCtr="0" compatLnSpc="1">
            <a:prstTxWarp prst="textNoShape">
              <a:avLst/>
            </a:prstTxWarp>
          </a:bodyPr>
          <a:lstStyle/>
          <a:p>
            <a:endParaRPr lang="ja-JP" altLang="en-US"/>
          </a:p>
        </p:txBody>
      </p:sp>
      <p:sp>
        <p:nvSpPr>
          <p:cNvPr id="12" name="正方形/長方形 11"/>
          <p:cNvSpPr/>
          <p:nvPr/>
        </p:nvSpPr>
        <p:spPr bwMode="white">
          <a:xfrm>
            <a:off x="1043608" y="2956590"/>
            <a:ext cx="6984776" cy="2240613"/>
          </a:xfrm>
          <a:prstGeom prst="rect">
            <a:avLst/>
          </a:prstGeom>
          <a:solidFill>
            <a:schemeClr val="bg1"/>
          </a:solidFill>
          <a:ln>
            <a:noFill/>
          </a:ln>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lnSpc>
                <a:spcPct val="130000"/>
              </a:lnSpc>
            </a:pPr>
            <a:r>
              <a:rPr lang="ja-JP" altLang="en-US" sz="20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主な課題</a:t>
            </a:r>
          </a:p>
          <a:p>
            <a:pPr>
              <a:lnSpc>
                <a:spcPct val="130000"/>
              </a:lnSpc>
              <a:spcBef>
                <a:spcPts val="600"/>
              </a:spcBef>
            </a:pPr>
            <a:r>
              <a:rPr lang="ja-JP" altLang="en-US" dirty="0">
                <a:latin typeface="Meiryo UI" panose="020B0604030504040204" pitchFamily="50" charset="-128"/>
                <a:ea typeface="Meiryo UI" panose="020B0604030504040204" pitchFamily="50" charset="-128"/>
                <a:cs typeface="Meiryo UI" panose="020B0604030504040204" pitchFamily="50" charset="-128"/>
              </a:rPr>
              <a:t>・密集事業に取り組む主体のマンパワー不足</a:t>
            </a:r>
          </a:p>
          <a:p>
            <a:pPr>
              <a:lnSpc>
                <a:spcPct val="130000"/>
              </a:lnSpc>
              <a:spcBef>
                <a:spcPts val="600"/>
              </a:spcBef>
            </a:pPr>
            <a:r>
              <a:rPr lang="ja-JP" altLang="en-US" dirty="0">
                <a:latin typeface="Meiryo UI" panose="020B0604030504040204" pitchFamily="50" charset="-128"/>
                <a:ea typeface="Meiryo UI" panose="020B0604030504040204" pitchFamily="50" charset="-128"/>
                <a:cs typeface="Meiryo UI" panose="020B0604030504040204" pitchFamily="50" charset="-128"/>
              </a:rPr>
              <a:t>・まちの活力が失われ、新しい住民が入ってこない</a:t>
            </a:r>
          </a:p>
          <a:p>
            <a:pPr>
              <a:lnSpc>
                <a:spcPct val="130000"/>
              </a:lnSpc>
              <a:spcBef>
                <a:spcPts val="600"/>
              </a:spcBef>
            </a:pPr>
            <a:r>
              <a:rPr lang="ja-JP" altLang="en-US" dirty="0">
                <a:latin typeface="Meiryo UI" panose="020B0604030504040204" pitchFamily="50" charset="-128"/>
                <a:ea typeface="Meiryo UI" panose="020B0604030504040204" pitchFamily="50" charset="-128"/>
                <a:cs typeface="Meiryo UI" panose="020B0604030504040204" pitchFamily="50" charset="-128"/>
              </a:rPr>
              <a:t>・事業意欲の低下等により除却が進まない</a:t>
            </a:r>
          </a:p>
          <a:p>
            <a:pPr>
              <a:lnSpc>
                <a:spcPct val="130000"/>
              </a:lnSpc>
              <a:spcBef>
                <a:spcPts val="600"/>
              </a:spcBef>
            </a:pPr>
            <a:r>
              <a:rPr lang="ja-JP" altLang="en-US" dirty="0">
                <a:latin typeface="Meiryo UI" panose="020B0604030504040204" pitchFamily="50" charset="-128"/>
                <a:ea typeface="Meiryo UI" panose="020B0604030504040204" pitchFamily="50" charset="-128"/>
                <a:cs typeface="Meiryo UI" panose="020B0604030504040204" pitchFamily="50" charset="-128"/>
              </a:rPr>
              <a:t>・事業の進捗状況がわかりにくく、住民の理解と協力が得られにくい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等</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73223377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角丸四角形 19"/>
          <p:cNvSpPr/>
          <p:nvPr/>
        </p:nvSpPr>
        <p:spPr>
          <a:xfrm>
            <a:off x="107504" y="771709"/>
            <a:ext cx="8928992" cy="5942275"/>
          </a:xfrm>
          <a:prstGeom prst="roundRect">
            <a:avLst>
              <a:gd name="adj" fmla="val 416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ct val="130000"/>
              </a:lnSpc>
            </a:pP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nSpc>
                <a:spcPct val="130000"/>
              </a:lnSpc>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これ</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までの取組みの柱に加え、</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「暮らしやすいまちづくり」</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を新たに位置づけ、防災性の向上とあわせて、密集市街地の特長を活かし、魅力あるまちへ再生させる取組みを行う</a:t>
            </a:r>
          </a:p>
          <a:p>
            <a:pPr>
              <a:lnSpc>
                <a:spcPct val="130000"/>
              </a:lnSpc>
            </a:pP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38</a:t>
            </a:fld>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0" y="44624"/>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「密集市街地対策の検証と今後の取組み」</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H29.12</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とりまとめ）②</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325269" y="605299"/>
            <a:ext cx="2670924" cy="400110"/>
          </a:xfrm>
          <a:prstGeom prst="rect">
            <a:avLst/>
          </a:prstGeom>
          <a:solidFill>
            <a:schemeClr val="tx2">
              <a:lumMod val="40000"/>
              <a:lumOff val="60000"/>
            </a:schemeClr>
          </a:solidFill>
        </p:spPr>
        <p:txBody>
          <a:bodyPr wrap="none" rtlCol="0" anchor="ctr" anchorCtr="0">
            <a:spAutoFit/>
          </a:bodyPr>
          <a:lstStyle/>
          <a:p>
            <a:r>
              <a:rPr lang="ja-JP" altLang="en-US" sz="2000" b="1" dirty="0">
                <a:latin typeface="Meiryo UI" panose="020B0604030504040204" pitchFamily="50" charset="-128"/>
                <a:ea typeface="Meiryo UI" panose="020B0604030504040204" pitchFamily="50" charset="-128"/>
              </a:rPr>
              <a:t>今後の取組みの方向性</a:t>
            </a:r>
          </a:p>
        </p:txBody>
      </p:sp>
      <p:sp>
        <p:nvSpPr>
          <p:cNvPr id="24" name="正方形/長方形 23"/>
          <p:cNvSpPr/>
          <p:nvPr/>
        </p:nvSpPr>
        <p:spPr bwMode="white">
          <a:xfrm>
            <a:off x="611560" y="1844824"/>
            <a:ext cx="8064896" cy="4798237"/>
          </a:xfrm>
          <a:prstGeom prst="rect">
            <a:avLst/>
          </a:prstGeom>
          <a:solidFill>
            <a:schemeClr val="bg1"/>
          </a:solidFill>
          <a:ln>
            <a:noFill/>
          </a:ln>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lnSpc>
                <a:spcPct val="130000"/>
              </a:lnSpc>
            </a:pPr>
            <a:r>
              <a:rPr lang="ja-JP" altLang="en-US" sz="20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新た</a:t>
            </a:r>
            <a:r>
              <a:rPr lang="ja-JP" altLang="en-US" sz="20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な推進方策（案</a:t>
            </a:r>
            <a:r>
              <a:rPr lang="ja-JP" altLang="en-US" sz="20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20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nSpc>
                <a:spcPct val="130000"/>
              </a:lnSpc>
              <a:spcBef>
                <a:spcPts val="600"/>
              </a:spcBef>
            </a:pPr>
            <a:r>
              <a:rPr lang="en-US" altLang="ja-JP" b="1"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民間連携により事業推進力を強化</a:t>
            </a:r>
          </a:p>
          <a:p>
            <a:pPr marL="273050" indent="-95250">
              <a:lnSpc>
                <a:spcPct val="130000"/>
              </a:lnSpc>
            </a:pPr>
            <a:r>
              <a:rPr lang="ja-JP" altLang="en-US" dirty="0">
                <a:latin typeface="Meiryo UI" panose="020B0604030504040204" pitchFamily="50" charset="-128"/>
                <a:ea typeface="Meiryo UI" panose="020B0604030504040204" pitchFamily="50" charset="-128"/>
                <a:cs typeface="Meiryo UI" panose="020B0604030504040204" pitchFamily="50" charset="-128"/>
              </a:rPr>
              <a:t>　・地元市のマンパワー強化や、地域住民の</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取組みを</a:t>
            </a:r>
            <a:r>
              <a:rPr lang="ja-JP" altLang="en-US" dirty="0">
                <a:latin typeface="Meiryo UI" panose="020B0604030504040204" pitchFamily="50" charset="-128"/>
                <a:ea typeface="Meiryo UI" panose="020B0604030504040204" pitchFamily="50" charset="-128"/>
                <a:cs typeface="Meiryo UI" panose="020B0604030504040204" pitchFamily="50" charset="-128"/>
              </a:rPr>
              <a:t>強力にサポート</a:t>
            </a:r>
          </a:p>
          <a:p>
            <a:pPr>
              <a:lnSpc>
                <a:spcPct val="130000"/>
              </a:lnSpc>
              <a:spcBef>
                <a:spcPts val="600"/>
              </a:spcBef>
            </a:pPr>
            <a:r>
              <a:rPr lang="ja-JP" altLang="en-US" b="1" dirty="0">
                <a:latin typeface="Meiryo UI" panose="020B0604030504040204" pitchFamily="50" charset="-128"/>
                <a:ea typeface="Meiryo UI" panose="020B0604030504040204" pitchFamily="50" charset="-128"/>
                <a:cs typeface="Meiryo UI" panose="020B0604030504040204" pitchFamily="50" charset="-128"/>
              </a:rPr>
              <a:t>○大学・消防等と連携し地域防災力を強化</a:t>
            </a:r>
          </a:p>
          <a:p>
            <a:pPr marL="273050" indent="-95250">
              <a:lnSpc>
                <a:spcPct val="130000"/>
              </a:lnSpc>
            </a:pPr>
            <a:r>
              <a:rPr lang="ja-JP" altLang="en-US" dirty="0">
                <a:latin typeface="Meiryo UI" panose="020B0604030504040204" pitchFamily="50" charset="-128"/>
                <a:ea typeface="Meiryo UI" panose="020B0604030504040204" pitchFamily="50" charset="-128"/>
                <a:cs typeface="Meiryo UI" panose="020B0604030504040204" pitchFamily="50" charset="-128"/>
              </a:rPr>
              <a:t>　・ワークショップや防災訓練等を通じて、住民の</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防災意識</a:t>
            </a:r>
            <a:r>
              <a:rPr lang="ja-JP" altLang="en-US" dirty="0">
                <a:latin typeface="Meiryo UI" panose="020B0604030504040204" pitchFamily="50" charset="-128"/>
                <a:ea typeface="Meiryo UI" panose="020B0604030504040204" pitchFamily="50" charset="-128"/>
                <a:cs typeface="Meiryo UI" panose="020B0604030504040204" pitchFamily="50" charset="-128"/>
              </a:rPr>
              <a:t>を向上</a:t>
            </a:r>
          </a:p>
          <a:p>
            <a:pPr>
              <a:lnSpc>
                <a:spcPct val="130000"/>
              </a:lnSpc>
              <a:spcBef>
                <a:spcPts val="600"/>
              </a:spcBef>
            </a:pPr>
            <a:r>
              <a:rPr lang="ja-JP" altLang="en-US" b="1" dirty="0">
                <a:latin typeface="Meiryo UI" panose="020B0604030504040204" pitchFamily="50" charset="-128"/>
                <a:ea typeface="Meiryo UI" panose="020B0604030504040204" pitchFamily="50" charset="-128"/>
                <a:cs typeface="Meiryo UI" panose="020B0604030504040204" pitchFamily="50" charset="-128"/>
              </a:rPr>
              <a:t>○民間の事業意欲を喚起しまちを動かす</a:t>
            </a:r>
          </a:p>
          <a:p>
            <a:pPr marL="273050" indent="-95250">
              <a:lnSpc>
                <a:spcPct val="130000"/>
              </a:lnSpc>
            </a:pPr>
            <a:r>
              <a:rPr lang="ja-JP" altLang="en-US" dirty="0">
                <a:latin typeface="Meiryo UI" panose="020B0604030504040204" pitchFamily="50" charset="-128"/>
                <a:ea typeface="Meiryo UI" panose="020B0604030504040204" pitchFamily="50" charset="-128"/>
                <a:cs typeface="Meiryo UI" panose="020B0604030504040204" pitchFamily="50" charset="-128"/>
              </a:rPr>
              <a:t>　・大規模な公共用地の活用による民間投資</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の促進</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a:p>
            <a:pPr marL="273050" indent="-95250">
              <a:lnSpc>
                <a:spcPct val="130000"/>
              </a:lnSpc>
            </a:pPr>
            <a:r>
              <a:rPr lang="ja-JP" altLang="en-US" dirty="0">
                <a:latin typeface="Meiryo UI" panose="020B0604030504040204" pitchFamily="50" charset="-128"/>
                <a:ea typeface="Meiryo UI" panose="020B0604030504040204" pitchFamily="50" charset="-128"/>
                <a:cs typeface="Meiryo UI" panose="020B0604030504040204" pitchFamily="50" charset="-128"/>
              </a:rPr>
              <a:t>　・空地・空家などの地域資源を最大限に活用</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した魅力</a:t>
            </a:r>
            <a:r>
              <a:rPr lang="ja-JP" altLang="en-US" dirty="0">
                <a:latin typeface="Meiryo UI" panose="020B0604030504040204" pitchFamily="50" charset="-128"/>
                <a:ea typeface="Meiryo UI" panose="020B0604030504040204" pitchFamily="50" charset="-128"/>
                <a:cs typeface="Meiryo UI" panose="020B0604030504040204" pitchFamily="50" charset="-128"/>
              </a:rPr>
              <a:t>あるまちづくり</a:t>
            </a:r>
          </a:p>
          <a:p>
            <a:pPr>
              <a:lnSpc>
                <a:spcPct val="130000"/>
              </a:lnSpc>
              <a:spcBef>
                <a:spcPts val="600"/>
              </a:spcBef>
            </a:pPr>
            <a:r>
              <a:rPr lang="ja-JP" altLang="en-US" b="1" dirty="0">
                <a:latin typeface="Meiryo UI" panose="020B0604030504040204" pitchFamily="50" charset="-128"/>
                <a:ea typeface="Meiryo UI" panose="020B0604030504040204" pitchFamily="50" charset="-128"/>
                <a:cs typeface="Meiryo UI" panose="020B0604030504040204" pitchFamily="50" charset="-128"/>
              </a:rPr>
              <a:t>○みどりの力でまちを甦らせる</a:t>
            </a:r>
          </a:p>
          <a:p>
            <a:pPr marL="273050" indent="-95250">
              <a:lnSpc>
                <a:spcPct val="130000"/>
              </a:lnSpc>
            </a:pPr>
            <a:r>
              <a:rPr lang="ja-JP" altLang="en-US" dirty="0">
                <a:latin typeface="Meiryo UI" panose="020B0604030504040204" pitchFamily="50" charset="-128"/>
                <a:ea typeface="Meiryo UI" panose="020B0604030504040204" pitchFamily="50" charset="-128"/>
                <a:cs typeface="Meiryo UI" panose="020B0604030504040204" pitchFamily="50" charset="-128"/>
              </a:rPr>
              <a:t>　・地域住民が主体となり、みどりを大幅に増やし</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、防災性</a:t>
            </a:r>
            <a:r>
              <a:rPr lang="ja-JP" altLang="en-US" dirty="0">
                <a:latin typeface="Meiryo UI" panose="020B0604030504040204" pitchFamily="50" charset="-128"/>
                <a:ea typeface="Meiryo UI" panose="020B0604030504040204" pitchFamily="50" charset="-128"/>
                <a:cs typeface="Meiryo UI" panose="020B0604030504040204" pitchFamily="50" charset="-128"/>
              </a:rPr>
              <a:t>とまちの魅力の両面を向上</a:t>
            </a:r>
          </a:p>
          <a:p>
            <a:pPr>
              <a:lnSpc>
                <a:spcPct val="130000"/>
              </a:lnSpc>
              <a:spcBef>
                <a:spcPts val="600"/>
              </a:spcBef>
            </a:pPr>
            <a:r>
              <a:rPr lang="ja-JP" altLang="en-US" b="1" dirty="0">
                <a:latin typeface="Meiryo UI" panose="020B0604030504040204" pitchFamily="50" charset="-128"/>
                <a:ea typeface="Meiryo UI" panose="020B0604030504040204" pitchFamily="50" charset="-128"/>
                <a:cs typeface="Meiryo UI" panose="020B0604030504040204" pitchFamily="50" charset="-128"/>
              </a:rPr>
              <a:t>○ハザードマップによる見える化</a:t>
            </a:r>
          </a:p>
          <a:p>
            <a:pPr marL="273050" indent="-95250">
              <a:lnSpc>
                <a:spcPct val="130000"/>
              </a:lnSpc>
            </a:pPr>
            <a:r>
              <a:rPr lang="ja-JP" altLang="en-US" dirty="0">
                <a:latin typeface="Meiryo UI" panose="020B0604030504040204" pitchFamily="50" charset="-128"/>
                <a:ea typeface="Meiryo UI" panose="020B0604030504040204" pitchFamily="50" charset="-128"/>
                <a:cs typeface="Meiryo UI" panose="020B0604030504040204" pitchFamily="50" charset="-128"/>
              </a:rPr>
              <a:t>　・（仮称）密集市街地ハザードマップで、まち</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の安全性</a:t>
            </a:r>
            <a:r>
              <a:rPr lang="ja-JP" altLang="en-US" dirty="0">
                <a:latin typeface="Meiryo UI" panose="020B0604030504040204" pitchFamily="50" charset="-128"/>
                <a:ea typeface="Meiryo UI" panose="020B0604030504040204" pitchFamily="50" charset="-128"/>
                <a:cs typeface="Meiryo UI" panose="020B0604030504040204" pitchFamily="50" charset="-128"/>
              </a:rPr>
              <a:t>・事業進捗を提示</a:t>
            </a:r>
          </a:p>
        </p:txBody>
      </p:sp>
    </p:spTree>
    <p:extLst>
      <p:ext uri="{BB962C8B-B14F-4D97-AF65-F5344CB8AC3E}">
        <p14:creationId xmlns:p14="http://schemas.microsoft.com/office/powerpoint/2010/main" val="367283583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角丸四角形 8"/>
          <p:cNvSpPr/>
          <p:nvPr/>
        </p:nvSpPr>
        <p:spPr>
          <a:xfrm>
            <a:off x="4644008" y="605573"/>
            <a:ext cx="4412412" cy="6108412"/>
          </a:xfrm>
          <a:prstGeom prst="roundRect">
            <a:avLst>
              <a:gd name="adj" fmla="val 416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30000"/>
              </a:lnSpc>
            </a:pP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39</a:t>
            </a:fld>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0" y="44624"/>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「密集市街地対策の検証と今後の取組み」</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H29.12</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とりまとめ）③</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6" name="図 5"/>
          <p:cNvPicPr>
            <a:picLocks noChangeAspect="1"/>
          </p:cNvPicPr>
          <p:nvPr/>
        </p:nvPicPr>
        <p:blipFill>
          <a:blip r:embed="rId3"/>
          <a:stretch>
            <a:fillRect/>
          </a:stretch>
        </p:blipFill>
        <p:spPr>
          <a:xfrm>
            <a:off x="4644008" y="1066428"/>
            <a:ext cx="4406427" cy="5386908"/>
          </a:xfrm>
          <a:prstGeom prst="rect">
            <a:avLst/>
          </a:prstGeom>
        </p:spPr>
      </p:pic>
      <p:pic>
        <p:nvPicPr>
          <p:cNvPr id="7" name="図 6"/>
          <p:cNvPicPr>
            <a:picLocks noChangeAspect="1"/>
          </p:cNvPicPr>
          <p:nvPr/>
        </p:nvPicPr>
        <p:blipFill>
          <a:blip r:embed="rId4"/>
          <a:stretch>
            <a:fillRect/>
          </a:stretch>
        </p:blipFill>
        <p:spPr>
          <a:xfrm>
            <a:off x="-61508" y="1680192"/>
            <a:ext cx="4449749" cy="4690704"/>
          </a:xfrm>
          <a:prstGeom prst="rect">
            <a:avLst/>
          </a:prstGeom>
        </p:spPr>
      </p:pic>
      <p:sp>
        <p:nvSpPr>
          <p:cNvPr id="8" name="二等辺三角形 7"/>
          <p:cNvSpPr/>
          <p:nvPr/>
        </p:nvSpPr>
        <p:spPr>
          <a:xfrm rot="5400000">
            <a:off x="2927878" y="3632962"/>
            <a:ext cx="2952328" cy="240148"/>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6" name="角丸四角形 55"/>
          <p:cNvSpPr/>
          <p:nvPr/>
        </p:nvSpPr>
        <p:spPr>
          <a:xfrm>
            <a:off x="1141710" y="626812"/>
            <a:ext cx="1990130" cy="421280"/>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現　状</a:t>
            </a:r>
            <a:endParaRPr lang="ja-JP" altLang="en-US" sz="20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7" name="角丸四角形 56"/>
          <p:cNvSpPr/>
          <p:nvPr/>
        </p:nvSpPr>
        <p:spPr>
          <a:xfrm>
            <a:off x="5685183" y="605572"/>
            <a:ext cx="1990130" cy="421280"/>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0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対策</a:t>
            </a:r>
            <a:r>
              <a:rPr lang="ja-JP" altLang="en-US" sz="20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の取組み</a:t>
            </a:r>
          </a:p>
        </p:txBody>
      </p:sp>
    </p:spTree>
    <p:extLst>
      <p:ext uri="{BB962C8B-B14F-4D97-AF65-F5344CB8AC3E}">
        <p14:creationId xmlns:p14="http://schemas.microsoft.com/office/powerpoint/2010/main" val="19682265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コネクタ 5"/>
          <p:cNvCxnSpPr/>
          <p:nvPr/>
        </p:nvCxnSpPr>
        <p:spPr>
          <a:xfrm>
            <a:off x="3392482" y="4149176"/>
            <a:ext cx="0" cy="864000"/>
          </a:xfrm>
          <a:prstGeom prst="line">
            <a:avLst/>
          </a:prstGeom>
          <a:noFill/>
          <a:ln w="38100" cap="flat" cmpd="sng" algn="ctr">
            <a:solidFill>
              <a:srgbClr val="4F81BD"/>
            </a:solidFill>
            <a:prstDash val="solid"/>
            <a:headEnd type="none" w="med" len="med"/>
          </a:ln>
          <a:effectLst/>
        </p:spPr>
      </p:cxnSp>
      <p:cxnSp>
        <p:nvCxnSpPr>
          <p:cNvPr id="7" name="直線コネクタ 6"/>
          <p:cNvCxnSpPr/>
          <p:nvPr/>
        </p:nvCxnSpPr>
        <p:spPr>
          <a:xfrm flipH="1">
            <a:off x="6300192" y="4149176"/>
            <a:ext cx="0" cy="864000"/>
          </a:xfrm>
          <a:prstGeom prst="line">
            <a:avLst/>
          </a:prstGeom>
          <a:noFill/>
          <a:ln w="38100" cap="flat" cmpd="sng" algn="ctr">
            <a:solidFill>
              <a:srgbClr val="4F81BD"/>
            </a:solidFill>
            <a:prstDash val="solid"/>
            <a:headEnd type="none" w="med" len="med"/>
          </a:ln>
          <a:effectLst/>
        </p:spPr>
      </p:cxnSp>
      <p:sp>
        <p:nvSpPr>
          <p:cNvPr id="8" name="フリーフォーム 7"/>
          <p:cNvSpPr/>
          <p:nvPr/>
        </p:nvSpPr>
        <p:spPr>
          <a:xfrm>
            <a:off x="2046680" y="4999975"/>
            <a:ext cx="2600387" cy="314311"/>
          </a:xfrm>
          <a:custGeom>
            <a:avLst/>
            <a:gdLst>
              <a:gd name="connsiteX0" fmla="*/ 0 w 2603500"/>
              <a:gd name="connsiteY0" fmla="*/ 292100 h 292100"/>
              <a:gd name="connsiteX1" fmla="*/ 0 w 2603500"/>
              <a:gd name="connsiteY1" fmla="*/ 0 h 292100"/>
              <a:gd name="connsiteX2" fmla="*/ 2590800 w 2603500"/>
              <a:gd name="connsiteY2" fmla="*/ 0 h 292100"/>
              <a:gd name="connsiteX3" fmla="*/ 2590800 w 2603500"/>
              <a:gd name="connsiteY3" fmla="*/ 228600 h 292100"/>
              <a:gd name="connsiteX4" fmla="*/ 2603500 w 2603500"/>
              <a:gd name="connsiteY4" fmla="*/ 228600 h 292100"/>
              <a:gd name="connsiteX0" fmla="*/ 0 w 2590800"/>
              <a:gd name="connsiteY0" fmla="*/ 292100 h 292100"/>
              <a:gd name="connsiteX1" fmla="*/ 0 w 2590800"/>
              <a:gd name="connsiteY1" fmla="*/ 0 h 292100"/>
              <a:gd name="connsiteX2" fmla="*/ 2590800 w 2590800"/>
              <a:gd name="connsiteY2" fmla="*/ 0 h 292100"/>
              <a:gd name="connsiteX3" fmla="*/ 2590800 w 2590800"/>
              <a:gd name="connsiteY3" fmla="*/ 228600 h 292100"/>
              <a:gd name="connsiteX0" fmla="*/ 0 w 2590800"/>
              <a:gd name="connsiteY0" fmla="*/ 292100 h 292100"/>
              <a:gd name="connsiteX1" fmla="*/ 0 w 2590800"/>
              <a:gd name="connsiteY1" fmla="*/ 0 h 292100"/>
              <a:gd name="connsiteX2" fmla="*/ 2590800 w 2590800"/>
              <a:gd name="connsiteY2" fmla="*/ 0 h 292100"/>
              <a:gd name="connsiteX3" fmla="*/ 2590800 w 2590800"/>
              <a:gd name="connsiteY3" fmla="*/ 261458 h 292100"/>
            </a:gdLst>
            <a:ahLst/>
            <a:cxnLst>
              <a:cxn ang="0">
                <a:pos x="connsiteX0" y="connsiteY0"/>
              </a:cxn>
              <a:cxn ang="0">
                <a:pos x="connsiteX1" y="connsiteY1"/>
              </a:cxn>
              <a:cxn ang="0">
                <a:pos x="connsiteX2" y="connsiteY2"/>
              </a:cxn>
              <a:cxn ang="0">
                <a:pos x="connsiteX3" y="connsiteY3"/>
              </a:cxn>
            </a:cxnLst>
            <a:rect l="l" t="t" r="r" b="b"/>
            <a:pathLst>
              <a:path w="2590800" h="292100">
                <a:moveTo>
                  <a:pt x="0" y="292100"/>
                </a:moveTo>
                <a:lnTo>
                  <a:pt x="0" y="0"/>
                </a:lnTo>
                <a:lnTo>
                  <a:pt x="2590800" y="0"/>
                </a:lnTo>
                <a:lnTo>
                  <a:pt x="2590800" y="261458"/>
                </a:lnTo>
              </a:path>
            </a:pathLst>
          </a:custGeom>
          <a:noFill/>
          <a:ln w="38100" cap="flat" cmpd="sng" algn="ctr">
            <a:solidFill>
              <a:srgbClr val="4F81BD"/>
            </a:solidFill>
            <a:prstDash val="solid"/>
          </a:ln>
          <a:effectLst/>
        </p:spPr>
        <p:txBody>
          <a:bodyPr lIns="98161" tIns="49080" rIns="98161" bIns="49080" rtlCol="0" anchor="ctr"/>
          <a:lstStyle/>
          <a:p>
            <a:endParaRPr lang="ja-JP" altLang="en-US"/>
          </a:p>
        </p:txBody>
      </p:sp>
      <p:sp>
        <p:nvSpPr>
          <p:cNvPr id="12" name="フリーフォーム 11"/>
          <p:cNvSpPr/>
          <p:nvPr/>
        </p:nvSpPr>
        <p:spPr>
          <a:xfrm>
            <a:off x="5292079" y="4999975"/>
            <a:ext cx="2607999" cy="314673"/>
          </a:xfrm>
          <a:custGeom>
            <a:avLst/>
            <a:gdLst>
              <a:gd name="connsiteX0" fmla="*/ 0 w 2603500"/>
              <a:gd name="connsiteY0" fmla="*/ 292100 h 292100"/>
              <a:gd name="connsiteX1" fmla="*/ 0 w 2603500"/>
              <a:gd name="connsiteY1" fmla="*/ 0 h 292100"/>
              <a:gd name="connsiteX2" fmla="*/ 2590800 w 2603500"/>
              <a:gd name="connsiteY2" fmla="*/ 0 h 292100"/>
              <a:gd name="connsiteX3" fmla="*/ 2590800 w 2603500"/>
              <a:gd name="connsiteY3" fmla="*/ 228600 h 292100"/>
              <a:gd name="connsiteX4" fmla="*/ 2603500 w 2603500"/>
              <a:gd name="connsiteY4" fmla="*/ 228600 h 292100"/>
              <a:gd name="connsiteX0" fmla="*/ 0 w 2590800"/>
              <a:gd name="connsiteY0" fmla="*/ 292100 h 292100"/>
              <a:gd name="connsiteX1" fmla="*/ 0 w 2590800"/>
              <a:gd name="connsiteY1" fmla="*/ 0 h 292100"/>
              <a:gd name="connsiteX2" fmla="*/ 2590800 w 2590800"/>
              <a:gd name="connsiteY2" fmla="*/ 0 h 292100"/>
              <a:gd name="connsiteX3" fmla="*/ 2590800 w 2590800"/>
              <a:gd name="connsiteY3" fmla="*/ 228600 h 292100"/>
              <a:gd name="connsiteX0" fmla="*/ 0 w 2590800"/>
              <a:gd name="connsiteY0" fmla="*/ 292100 h 292100"/>
              <a:gd name="connsiteX1" fmla="*/ 0 w 2590800"/>
              <a:gd name="connsiteY1" fmla="*/ 0 h 292100"/>
              <a:gd name="connsiteX2" fmla="*/ 2590800 w 2590800"/>
              <a:gd name="connsiteY2" fmla="*/ 0 h 292100"/>
              <a:gd name="connsiteX3" fmla="*/ 2590800 w 2590800"/>
              <a:gd name="connsiteY3" fmla="*/ 261458 h 292100"/>
            </a:gdLst>
            <a:ahLst/>
            <a:cxnLst>
              <a:cxn ang="0">
                <a:pos x="connsiteX0" y="connsiteY0"/>
              </a:cxn>
              <a:cxn ang="0">
                <a:pos x="connsiteX1" y="connsiteY1"/>
              </a:cxn>
              <a:cxn ang="0">
                <a:pos x="connsiteX2" y="connsiteY2"/>
              </a:cxn>
              <a:cxn ang="0">
                <a:pos x="connsiteX3" y="connsiteY3"/>
              </a:cxn>
            </a:cxnLst>
            <a:rect l="l" t="t" r="r" b="b"/>
            <a:pathLst>
              <a:path w="2590800" h="292100">
                <a:moveTo>
                  <a:pt x="0" y="292100"/>
                </a:moveTo>
                <a:lnTo>
                  <a:pt x="0" y="0"/>
                </a:lnTo>
                <a:lnTo>
                  <a:pt x="2590800" y="0"/>
                </a:lnTo>
                <a:lnTo>
                  <a:pt x="2590800" y="261458"/>
                </a:lnTo>
              </a:path>
            </a:pathLst>
          </a:custGeom>
          <a:noFill/>
          <a:ln w="38100" cap="flat" cmpd="sng" algn="ctr">
            <a:solidFill>
              <a:srgbClr val="4F81BD"/>
            </a:solidFill>
            <a:prstDash val="solid"/>
          </a:ln>
          <a:effectLst/>
        </p:spPr>
        <p:txBody>
          <a:bodyPr lIns="98161" tIns="49080" rIns="98161" bIns="49080" rtlCol="0" anchor="ctr"/>
          <a:lstStyle/>
          <a:p>
            <a:endParaRPr lang="ja-JP" altLang="en-US"/>
          </a:p>
        </p:txBody>
      </p:sp>
      <p:sp>
        <p:nvSpPr>
          <p:cNvPr id="16" name="Rectangle 2"/>
          <p:cNvSpPr>
            <a:spLocks noChangeArrowheads="1"/>
          </p:cNvSpPr>
          <p:nvPr/>
        </p:nvSpPr>
        <p:spPr bwMode="auto">
          <a:xfrm>
            <a:off x="179512" y="3140968"/>
            <a:ext cx="394357" cy="1656184"/>
          </a:xfrm>
          <a:prstGeom prst="roundRect">
            <a:avLst/>
          </a:prstGeom>
          <a:solidFill>
            <a:srgbClr val="4F81BD"/>
          </a:solidFill>
          <a:ln w="9525">
            <a:solidFill>
              <a:schemeClr val="tx2"/>
            </a:solidFill>
            <a:prstDash val="solid"/>
            <a:miter lim="800000"/>
            <a:headEnd/>
            <a:tailEnd/>
          </a:ln>
          <a:extLst/>
        </p:spPr>
        <p:txBody>
          <a:bodyPr vert="eaVert" wrap="square" lIns="0" tIns="0" rIns="0" bIns="0" anchor="ctr" anchorCtr="0">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ts val="0"/>
              </a:spcBef>
              <a:tabLst>
                <a:tab pos="1000125" algn="l"/>
              </a:tabLst>
            </a:pPr>
            <a:r>
              <a:rPr lang="ja-JP" altLang="en-US" sz="1600" dirty="0" smtClean="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rPr>
              <a:t>政策展開の方向性</a:t>
            </a:r>
            <a:endParaRPr lang="en-US" altLang="ja-JP" sz="1600" dirty="0" smtClean="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endParaRPr>
          </a:p>
        </p:txBody>
      </p:sp>
      <p:sp>
        <p:nvSpPr>
          <p:cNvPr id="27" name="Rectangle 2"/>
          <p:cNvSpPr>
            <a:spLocks noChangeArrowheads="1"/>
          </p:cNvSpPr>
          <p:nvPr/>
        </p:nvSpPr>
        <p:spPr bwMode="auto">
          <a:xfrm>
            <a:off x="179512" y="545238"/>
            <a:ext cx="394357" cy="1443602"/>
          </a:xfrm>
          <a:prstGeom prst="roundRect">
            <a:avLst/>
          </a:prstGeom>
          <a:solidFill>
            <a:srgbClr val="4F81BD"/>
          </a:solidFill>
          <a:ln w="9525">
            <a:solidFill>
              <a:schemeClr val="tx2"/>
            </a:solidFill>
            <a:prstDash val="solid"/>
            <a:miter lim="800000"/>
            <a:headEnd/>
            <a:tailEnd/>
          </a:ln>
          <a:extLst/>
        </p:spPr>
        <p:txBody>
          <a:bodyPr vert="eaVert" wrap="square" lIns="0" tIns="0" rIns="0" bIns="0" anchor="ctr" anchorCtr="0">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ts val="0"/>
              </a:spcBef>
              <a:tabLst>
                <a:tab pos="1000125" algn="l"/>
              </a:tabLst>
            </a:pPr>
            <a:r>
              <a:rPr lang="ja-JP" altLang="en-US" sz="1600" spc="-100" dirty="0" smtClean="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rPr>
              <a:t>基本的な考え方</a:t>
            </a:r>
            <a:endParaRPr lang="en-US" altLang="ja-JP" sz="1600" spc="-100" dirty="0" smtClean="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endParaRPr>
          </a:p>
        </p:txBody>
      </p:sp>
      <p:sp>
        <p:nvSpPr>
          <p:cNvPr id="28" name="Rectangle 2"/>
          <p:cNvSpPr>
            <a:spLocks noChangeArrowheads="1"/>
          </p:cNvSpPr>
          <p:nvPr/>
        </p:nvSpPr>
        <p:spPr bwMode="auto">
          <a:xfrm>
            <a:off x="179512" y="2060848"/>
            <a:ext cx="394357" cy="936104"/>
          </a:xfrm>
          <a:prstGeom prst="roundRect">
            <a:avLst/>
          </a:prstGeom>
          <a:solidFill>
            <a:schemeClr val="accent1"/>
          </a:solidFill>
          <a:ln w="9525">
            <a:solidFill>
              <a:schemeClr val="tx2"/>
            </a:solidFill>
            <a:miter lim="800000"/>
            <a:headEnd/>
            <a:tailEnd/>
          </a:ln>
          <a:extLst/>
        </p:spPr>
        <p:txBody>
          <a:bodyPr vert="eaVert" wrap="square" lIns="0" tIns="0" rIns="0" bIns="0" anchor="ctr" anchorCtr="0">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ts val="0"/>
              </a:spcBef>
            </a:pPr>
            <a:r>
              <a:rPr lang="ja-JP" altLang="en-US" sz="1600" dirty="0" smtClean="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rPr>
              <a:t>基本</a:t>
            </a:r>
            <a:r>
              <a:rPr lang="ja-JP" altLang="en-US" sz="1600" dirty="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rPr>
              <a:t>目標</a:t>
            </a:r>
            <a:endParaRPr lang="en-US" altLang="ja-JP" sz="1600" dirty="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endParaRPr>
          </a:p>
        </p:txBody>
      </p:sp>
      <p:sp>
        <p:nvSpPr>
          <p:cNvPr id="29" name="Rectangle 2"/>
          <p:cNvSpPr>
            <a:spLocks noChangeArrowheads="1"/>
          </p:cNvSpPr>
          <p:nvPr/>
        </p:nvSpPr>
        <p:spPr bwMode="auto">
          <a:xfrm>
            <a:off x="179512" y="5013176"/>
            <a:ext cx="394357" cy="919390"/>
          </a:xfrm>
          <a:prstGeom prst="roundRect">
            <a:avLst/>
          </a:prstGeom>
          <a:solidFill>
            <a:srgbClr val="4F81BD"/>
          </a:solidFill>
          <a:ln w="9525">
            <a:solidFill>
              <a:schemeClr val="tx2"/>
            </a:solidFill>
            <a:prstDash val="solid"/>
            <a:miter lim="800000"/>
            <a:headEnd/>
            <a:tailEnd/>
          </a:ln>
          <a:extLst/>
        </p:spPr>
        <p:txBody>
          <a:bodyPr vert="eaVert" wrap="square" lIns="0" tIns="0" rIns="0" bIns="0" anchor="ctr" anchorCtr="0">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ts val="0"/>
              </a:spcBef>
              <a:tabLst>
                <a:tab pos="1000125" algn="l"/>
              </a:tabLst>
            </a:pPr>
            <a:r>
              <a:rPr lang="ja-JP" altLang="en-US" sz="1600" dirty="0" smtClean="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rPr>
              <a:t>施策の柱</a:t>
            </a:r>
            <a:endParaRPr lang="en-US" altLang="ja-JP" sz="1600" dirty="0" smtClean="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endParaRPr>
          </a:p>
        </p:txBody>
      </p:sp>
      <p:cxnSp>
        <p:nvCxnSpPr>
          <p:cNvPr id="33" name="直線コネクタ 32"/>
          <p:cNvCxnSpPr/>
          <p:nvPr/>
        </p:nvCxnSpPr>
        <p:spPr>
          <a:xfrm>
            <a:off x="4788024" y="2878430"/>
            <a:ext cx="0" cy="472843"/>
          </a:xfrm>
          <a:prstGeom prst="line">
            <a:avLst/>
          </a:prstGeom>
          <a:noFill/>
          <a:ln w="38100" cap="flat" cmpd="sng" algn="ctr">
            <a:solidFill>
              <a:srgbClr val="4F81BD"/>
            </a:solidFill>
            <a:prstDash val="solid"/>
            <a:headEnd type="none" w="med" len="med"/>
          </a:ln>
          <a:effectLst/>
        </p:spPr>
      </p:cxnSp>
      <p:sp>
        <p:nvSpPr>
          <p:cNvPr id="34" name="フリーフォーム 33"/>
          <p:cNvSpPr/>
          <p:nvPr/>
        </p:nvSpPr>
        <p:spPr>
          <a:xfrm>
            <a:off x="3390662" y="3351273"/>
            <a:ext cx="2909530" cy="293751"/>
          </a:xfrm>
          <a:custGeom>
            <a:avLst/>
            <a:gdLst>
              <a:gd name="connsiteX0" fmla="*/ 0 w 2603500"/>
              <a:gd name="connsiteY0" fmla="*/ 292100 h 292100"/>
              <a:gd name="connsiteX1" fmla="*/ 0 w 2603500"/>
              <a:gd name="connsiteY1" fmla="*/ 0 h 292100"/>
              <a:gd name="connsiteX2" fmla="*/ 2590800 w 2603500"/>
              <a:gd name="connsiteY2" fmla="*/ 0 h 292100"/>
              <a:gd name="connsiteX3" fmla="*/ 2590800 w 2603500"/>
              <a:gd name="connsiteY3" fmla="*/ 228600 h 292100"/>
              <a:gd name="connsiteX4" fmla="*/ 2603500 w 2603500"/>
              <a:gd name="connsiteY4" fmla="*/ 228600 h 292100"/>
              <a:gd name="connsiteX0" fmla="*/ 0 w 2590800"/>
              <a:gd name="connsiteY0" fmla="*/ 292100 h 292100"/>
              <a:gd name="connsiteX1" fmla="*/ 0 w 2590800"/>
              <a:gd name="connsiteY1" fmla="*/ 0 h 292100"/>
              <a:gd name="connsiteX2" fmla="*/ 2590800 w 2590800"/>
              <a:gd name="connsiteY2" fmla="*/ 0 h 292100"/>
              <a:gd name="connsiteX3" fmla="*/ 2590800 w 2590800"/>
              <a:gd name="connsiteY3" fmla="*/ 228600 h 292100"/>
              <a:gd name="connsiteX0" fmla="*/ 0 w 2590800"/>
              <a:gd name="connsiteY0" fmla="*/ 292100 h 292100"/>
              <a:gd name="connsiteX1" fmla="*/ 0 w 2590800"/>
              <a:gd name="connsiteY1" fmla="*/ 0 h 292100"/>
              <a:gd name="connsiteX2" fmla="*/ 2590800 w 2590800"/>
              <a:gd name="connsiteY2" fmla="*/ 0 h 292100"/>
              <a:gd name="connsiteX3" fmla="*/ 2590800 w 2590800"/>
              <a:gd name="connsiteY3" fmla="*/ 261458 h 292100"/>
              <a:gd name="connsiteX0" fmla="*/ 0 w 2590800"/>
              <a:gd name="connsiteY0" fmla="*/ 292100 h 303077"/>
              <a:gd name="connsiteX1" fmla="*/ 0 w 2590800"/>
              <a:gd name="connsiteY1" fmla="*/ 0 h 303077"/>
              <a:gd name="connsiteX2" fmla="*/ 2590800 w 2590800"/>
              <a:gd name="connsiteY2" fmla="*/ 0 h 303077"/>
              <a:gd name="connsiteX3" fmla="*/ 2590800 w 2590800"/>
              <a:gd name="connsiteY3" fmla="*/ 303077 h 303077"/>
              <a:gd name="connsiteX0" fmla="*/ 0 w 2590800"/>
              <a:gd name="connsiteY0" fmla="*/ 304368 h 304368"/>
              <a:gd name="connsiteX1" fmla="*/ 0 w 2590800"/>
              <a:gd name="connsiteY1" fmla="*/ 0 h 304368"/>
              <a:gd name="connsiteX2" fmla="*/ 2590800 w 2590800"/>
              <a:gd name="connsiteY2" fmla="*/ 0 h 304368"/>
              <a:gd name="connsiteX3" fmla="*/ 2590800 w 2590800"/>
              <a:gd name="connsiteY3" fmla="*/ 303077 h 304368"/>
            </a:gdLst>
            <a:ahLst/>
            <a:cxnLst>
              <a:cxn ang="0">
                <a:pos x="connsiteX0" y="connsiteY0"/>
              </a:cxn>
              <a:cxn ang="0">
                <a:pos x="connsiteX1" y="connsiteY1"/>
              </a:cxn>
              <a:cxn ang="0">
                <a:pos x="connsiteX2" y="connsiteY2"/>
              </a:cxn>
              <a:cxn ang="0">
                <a:pos x="connsiteX3" y="connsiteY3"/>
              </a:cxn>
            </a:cxnLst>
            <a:rect l="l" t="t" r="r" b="b"/>
            <a:pathLst>
              <a:path w="2590800" h="304368">
                <a:moveTo>
                  <a:pt x="0" y="304368"/>
                </a:moveTo>
                <a:lnTo>
                  <a:pt x="0" y="0"/>
                </a:lnTo>
                <a:lnTo>
                  <a:pt x="2590800" y="0"/>
                </a:lnTo>
                <a:lnTo>
                  <a:pt x="2590800" y="303077"/>
                </a:lnTo>
              </a:path>
            </a:pathLst>
          </a:custGeom>
          <a:noFill/>
          <a:ln w="38100" cap="flat" cmpd="sng" algn="ctr">
            <a:solidFill>
              <a:srgbClr val="4F81BD"/>
            </a:solidFill>
            <a:prstDash val="solid"/>
          </a:ln>
          <a:effectLst/>
        </p:spPr>
        <p:txBody>
          <a:bodyPr lIns="98161" tIns="49080" rIns="98161" bIns="49080" rtlCol="0" anchor="ctr"/>
          <a:lstStyle/>
          <a:p>
            <a:endParaRPr lang="ja-JP" altLang="en-US"/>
          </a:p>
        </p:txBody>
      </p:sp>
      <p:sp>
        <p:nvSpPr>
          <p:cNvPr id="35" name="角丸四角形 34"/>
          <p:cNvSpPr/>
          <p:nvPr/>
        </p:nvSpPr>
        <p:spPr>
          <a:xfrm>
            <a:off x="899592" y="5265280"/>
            <a:ext cx="1539558" cy="684000"/>
          </a:xfrm>
          <a:prstGeom prst="roundRect">
            <a:avLst>
              <a:gd name="adj" fmla="val 7429"/>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lIns="0" tIns="32653" rIns="0" bIns="32653" rtlCol="0" anchor="ctr">
            <a:noAutofit/>
          </a:bodyPr>
          <a:lstStyle/>
          <a:p>
            <a:pPr algn="ctr">
              <a:lnSpc>
                <a:spcPts val="1500"/>
              </a:lnSpc>
              <a:spcAft>
                <a:spcPts val="0"/>
              </a:spcAft>
            </a:pPr>
            <a:r>
              <a:rPr lang="ja-JP" sz="1200" b="1" kern="1200" dirty="0">
                <a:solidFill>
                  <a:srgbClr val="FFFFFF"/>
                </a:solidFill>
                <a:effectLst/>
                <a:latin typeface="ＭＳ Ｐゴシック"/>
                <a:ea typeface="Meiryo UI"/>
                <a:cs typeface="ＭＳ Ｐゴシック"/>
              </a:rPr>
              <a:t>国内外から</a:t>
            </a:r>
            <a:endParaRPr lang="ja-JP" sz="1200" dirty="0">
              <a:effectLst/>
              <a:latin typeface="ＭＳ Ｐゴシック"/>
              <a:cs typeface="ＭＳ Ｐゴシック"/>
            </a:endParaRPr>
          </a:p>
          <a:p>
            <a:pPr algn="ctr">
              <a:lnSpc>
                <a:spcPts val="1500"/>
              </a:lnSpc>
              <a:spcAft>
                <a:spcPts val="0"/>
              </a:spcAft>
            </a:pPr>
            <a:r>
              <a:rPr lang="ja-JP" sz="1200" b="1" kern="1200" spc="-60" dirty="0">
                <a:solidFill>
                  <a:srgbClr val="FFFFFF"/>
                </a:solidFill>
                <a:effectLst/>
                <a:latin typeface="ＭＳ Ｐゴシック"/>
                <a:ea typeface="Meiryo UI"/>
                <a:cs typeface="ＭＳ Ｐゴシック"/>
              </a:rPr>
              <a:t>多様な人々を惹きつける</a:t>
            </a:r>
            <a:endParaRPr lang="ja-JP" sz="1200" dirty="0">
              <a:effectLst/>
              <a:latin typeface="ＭＳ Ｐゴシック"/>
              <a:cs typeface="ＭＳ Ｐゴシック"/>
            </a:endParaRPr>
          </a:p>
          <a:p>
            <a:pPr algn="ctr">
              <a:lnSpc>
                <a:spcPts val="1500"/>
              </a:lnSpc>
              <a:spcAft>
                <a:spcPts val="0"/>
              </a:spcAft>
            </a:pPr>
            <a:r>
              <a:rPr lang="ja-JP" sz="1200" b="1" kern="1200" dirty="0">
                <a:solidFill>
                  <a:srgbClr val="FFFFFF"/>
                </a:solidFill>
                <a:effectLst/>
                <a:latin typeface="ＭＳ Ｐゴシック"/>
                <a:ea typeface="Meiryo UI"/>
                <a:cs typeface="ＭＳ Ｐゴシック"/>
              </a:rPr>
              <a:t>住まいと都市</a:t>
            </a:r>
            <a:endParaRPr lang="ja-JP" sz="1200" dirty="0">
              <a:effectLst/>
              <a:latin typeface="ＭＳ Ｐゴシック"/>
              <a:cs typeface="ＭＳ Ｐゴシック"/>
            </a:endParaRPr>
          </a:p>
        </p:txBody>
      </p:sp>
      <p:sp>
        <p:nvSpPr>
          <p:cNvPr id="36" name="角丸四角形 35"/>
          <p:cNvSpPr/>
          <p:nvPr/>
        </p:nvSpPr>
        <p:spPr>
          <a:xfrm>
            <a:off x="2555776" y="5265280"/>
            <a:ext cx="1539558" cy="684000"/>
          </a:xfrm>
          <a:prstGeom prst="roundRect">
            <a:avLst>
              <a:gd name="adj" fmla="val 7429"/>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lIns="0" tIns="32653" rIns="0" bIns="32653" rtlCol="0" anchor="ctr">
            <a:noAutofit/>
          </a:bodyPr>
          <a:lstStyle/>
          <a:p>
            <a:pPr algn="ctr">
              <a:lnSpc>
                <a:spcPts val="1500"/>
              </a:lnSpc>
              <a:spcAft>
                <a:spcPts val="0"/>
              </a:spcAft>
            </a:pPr>
            <a:r>
              <a:rPr lang="ja-JP" sz="1200" b="1" kern="1200" spc="-20" dirty="0">
                <a:solidFill>
                  <a:srgbClr val="FFFFFF"/>
                </a:solidFill>
                <a:effectLst/>
                <a:latin typeface="ＭＳ Ｐゴシック"/>
                <a:ea typeface="Meiryo UI"/>
                <a:cs typeface="ＭＳ Ｐゴシック"/>
              </a:rPr>
              <a:t>活き活きと</a:t>
            </a:r>
            <a:endParaRPr lang="ja-JP" sz="1200" dirty="0">
              <a:effectLst/>
              <a:latin typeface="ＭＳ Ｐゴシック"/>
              <a:cs typeface="ＭＳ Ｐゴシック"/>
            </a:endParaRPr>
          </a:p>
          <a:p>
            <a:pPr algn="ctr">
              <a:lnSpc>
                <a:spcPts val="1500"/>
              </a:lnSpc>
              <a:spcAft>
                <a:spcPts val="0"/>
              </a:spcAft>
            </a:pPr>
            <a:r>
              <a:rPr lang="ja-JP" sz="1200" b="1" kern="1200" spc="-20" dirty="0">
                <a:solidFill>
                  <a:srgbClr val="FFFFFF"/>
                </a:solidFill>
                <a:effectLst/>
                <a:latin typeface="ＭＳ Ｐゴシック"/>
                <a:ea typeface="Meiryo UI"/>
                <a:cs typeface="ＭＳ Ｐゴシック"/>
              </a:rPr>
              <a:t>くらすことができる</a:t>
            </a:r>
            <a:endParaRPr lang="ja-JP" sz="1200" dirty="0">
              <a:effectLst/>
              <a:latin typeface="ＭＳ Ｐゴシック"/>
              <a:cs typeface="ＭＳ Ｐゴシック"/>
            </a:endParaRPr>
          </a:p>
          <a:p>
            <a:pPr algn="ctr">
              <a:lnSpc>
                <a:spcPts val="1500"/>
              </a:lnSpc>
              <a:spcAft>
                <a:spcPts val="0"/>
              </a:spcAft>
            </a:pPr>
            <a:r>
              <a:rPr lang="ja-JP" sz="1200" b="1" kern="1200" dirty="0">
                <a:solidFill>
                  <a:srgbClr val="FFFFFF"/>
                </a:solidFill>
                <a:effectLst/>
                <a:latin typeface="ＭＳ Ｐゴシック"/>
                <a:ea typeface="Meiryo UI"/>
                <a:cs typeface="ＭＳ Ｐゴシック"/>
              </a:rPr>
              <a:t>住まいと都市</a:t>
            </a:r>
            <a:endParaRPr lang="ja-JP" sz="1200" dirty="0">
              <a:effectLst/>
              <a:latin typeface="ＭＳ Ｐゴシック"/>
              <a:cs typeface="ＭＳ Ｐゴシック"/>
            </a:endParaRPr>
          </a:p>
        </p:txBody>
      </p:sp>
      <p:sp>
        <p:nvSpPr>
          <p:cNvPr id="37" name="角丸四角形 36"/>
          <p:cNvSpPr/>
          <p:nvPr/>
        </p:nvSpPr>
        <p:spPr>
          <a:xfrm>
            <a:off x="4184642" y="5265280"/>
            <a:ext cx="1539558" cy="684000"/>
          </a:xfrm>
          <a:prstGeom prst="roundRect">
            <a:avLst>
              <a:gd name="adj" fmla="val 7429"/>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lIns="36000" tIns="32653" rIns="36000" bIns="32653" rtlCol="0" anchor="ctr">
            <a:noAutofit/>
          </a:bodyPr>
          <a:lstStyle/>
          <a:p>
            <a:pPr algn="ctr">
              <a:lnSpc>
                <a:spcPts val="1500"/>
              </a:lnSpc>
              <a:spcAft>
                <a:spcPts val="0"/>
              </a:spcAft>
            </a:pPr>
            <a:r>
              <a:rPr lang="ja-JP" sz="1200" b="1" kern="1200" spc="-40" dirty="0">
                <a:solidFill>
                  <a:srgbClr val="FFFFFF"/>
                </a:solidFill>
                <a:effectLst/>
                <a:latin typeface="ＭＳ Ｐゴシック"/>
                <a:ea typeface="Meiryo UI"/>
                <a:cs typeface="ＭＳ Ｐゴシック"/>
              </a:rPr>
              <a:t>環境にやさしく</a:t>
            </a:r>
            <a:endParaRPr lang="ja-JP" sz="1200" dirty="0">
              <a:effectLst/>
              <a:latin typeface="ＭＳ Ｐゴシック"/>
              <a:cs typeface="ＭＳ Ｐゴシック"/>
            </a:endParaRPr>
          </a:p>
          <a:p>
            <a:pPr algn="ctr">
              <a:lnSpc>
                <a:spcPts val="1500"/>
              </a:lnSpc>
              <a:spcAft>
                <a:spcPts val="0"/>
              </a:spcAft>
            </a:pPr>
            <a:r>
              <a:rPr lang="ja-JP" sz="1200" b="1" kern="1200" spc="-80" dirty="0">
                <a:solidFill>
                  <a:srgbClr val="FFFFFF"/>
                </a:solidFill>
                <a:effectLst/>
                <a:latin typeface="ＭＳ Ｐゴシック"/>
                <a:ea typeface="Meiryo UI"/>
                <a:cs typeface="ＭＳ Ｐゴシック"/>
              </a:rPr>
              <a:t>快適にくらすことができる</a:t>
            </a:r>
            <a:endParaRPr lang="ja-JP" sz="1200" dirty="0">
              <a:effectLst/>
              <a:latin typeface="ＭＳ Ｐゴシック"/>
              <a:cs typeface="ＭＳ Ｐゴシック"/>
            </a:endParaRPr>
          </a:p>
          <a:p>
            <a:pPr algn="ctr">
              <a:lnSpc>
                <a:spcPts val="1500"/>
              </a:lnSpc>
              <a:spcAft>
                <a:spcPts val="0"/>
              </a:spcAft>
            </a:pPr>
            <a:r>
              <a:rPr lang="ja-JP" sz="1200" b="1" kern="1200" spc="-40" dirty="0">
                <a:solidFill>
                  <a:srgbClr val="FFFFFF"/>
                </a:solidFill>
                <a:effectLst/>
                <a:latin typeface="ＭＳ Ｐゴシック"/>
                <a:ea typeface="Meiryo UI"/>
                <a:cs typeface="ＭＳ Ｐゴシック"/>
              </a:rPr>
              <a:t>住まいと都市</a:t>
            </a:r>
            <a:endParaRPr lang="ja-JP" sz="1200" dirty="0">
              <a:effectLst/>
              <a:latin typeface="ＭＳ Ｐゴシック"/>
              <a:cs typeface="ＭＳ Ｐゴシック"/>
            </a:endParaRPr>
          </a:p>
        </p:txBody>
      </p:sp>
      <p:sp>
        <p:nvSpPr>
          <p:cNvPr id="38" name="角丸四角形 37"/>
          <p:cNvSpPr/>
          <p:nvPr/>
        </p:nvSpPr>
        <p:spPr>
          <a:xfrm>
            <a:off x="5840790" y="5265280"/>
            <a:ext cx="1539558" cy="684000"/>
          </a:xfrm>
          <a:prstGeom prst="roundRect">
            <a:avLst>
              <a:gd name="adj" fmla="val 7429"/>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lIns="65307" tIns="32653" rIns="65307" bIns="32653" rtlCol="0" anchor="ctr">
            <a:noAutofit/>
          </a:bodyPr>
          <a:lstStyle/>
          <a:p>
            <a:pPr algn="ctr">
              <a:lnSpc>
                <a:spcPts val="1500"/>
              </a:lnSpc>
              <a:spcAft>
                <a:spcPts val="0"/>
              </a:spcAft>
            </a:pPr>
            <a:r>
              <a:rPr lang="ja-JP" sz="1200" b="1" kern="1200" dirty="0">
                <a:solidFill>
                  <a:srgbClr val="FFFFFF"/>
                </a:solidFill>
                <a:effectLst/>
                <a:latin typeface="ＭＳ Ｐゴシック"/>
                <a:ea typeface="Meiryo UI"/>
                <a:cs typeface="ＭＳ Ｐゴシック"/>
              </a:rPr>
              <a:t>安全を支える</a:t>
            </a:r>
            <a:endParaRPr lang="ja-JP" sz="1200" dirty="0">
              <a:effectLst/>
              <a:latin typeface="ＭＳ Ｐゴシック"/>
              <a:cs typeface="ＭＳ Ｐゴシック"/>
            </a:endParaRPr>
          </a:p>
          <a:p>
            <a:pPr algn="ctr">
              <a:lnSpc>
                <a:spcPts val="1500"/>
              </a:lnSpc>
              <a:spcAft>
                <a:spcPts val="0"/>
              </a:spcAft>
            </a:pPr>
            <a:r>
              <a:rPr lang="ja-JP" sz="1200" b="1" kern="1200" dirty="0">
                <a:solidFill>
                  <a:srgbClr val="FFFFFF"/>
                </a:solidFill>
                <a:effectLst/>
                <a:latin typeface="ＭＳ Ｐゴシック"/>
                <a:ea typeface="Meiryo UI"/>
                <a:cs typeface="ＭＳ Ｐゴシック"/>
              </a:rPr>
              <a:t>住まいと都市</a:t>
            </a:r>
            <a:endParaRPr lang="ja-JP" sz="1200" dirty="0">
              <a:effectLst/>
              <a:latin typeface="ＭＳ Ｐゴシック"/>
              <a:cs typeface="ＭＳ Ｐゴシック"/>
            </a:endParaRPr>
          </a:p>
        </p:txBody>
      </p:sp>
      <p:sp>
        <p:nvSpPr>
          <p:cNvPr id="39" name="角丸四角形 38"/>
          <p:cNvSpPr/>
          <p:nvPr/>
        </p:nvSpPr>
        <p:spPr>
          <a:xfrm>
            <a:off x="7496938" y="5265280"/>
            <a:ext cx="1539558" cy="684000"/>
          </a:xfrm>
          <a:prstGeom prst="roundRect">
            <a:avLst>
              <a:gd name="adj" fmla="val 7429"/>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lIns="0" tIns="32653" rIns="0" bIns="32653" rtlCol="0" anchor="ctr">
            <a:noAutofit/>
          </a:bodyPr>
          <a:lstStyle/>
          <a:p>
            <a:pPr algn="ctr">
              <a:lnSpc>
                <a:spcPts val="1500"/>
              </a:lnSpc>
              <a:spcAft>
                <a:spcPts val="0"/>
              </a:spcAft>
            </a:pPr>
            <a:r>
              <a:rPr lang="ja-JP" sz="1200" b="1" kern="1200" dirty="0">
                <a:solidFill>
                  <a:srgbClr val="FFFFFF"/>
                </a:solidFill>
                <a:effectLst/>
                <a:latin typeface="ＭＳ Ｐゴシック"/>
                <a:ea typeface="Meiryo UI"/>
                <a:cs typeface="ＭＳ Ｐゴシック"/>
              </a:rPr>
              <a:t>安心して</a:t>
            </a:r>
            <a:endParaRPr lang="ja-JP" sz="1200" dirty="0">
              <a:effectLst/>
              <a:latin typeface="ＭＳ Ｐゴシック"/>
              <a:cs typeface="ＭＳ Ｐゴシック"/>
            </a:endParaRPr>
          </a:p>
          <a:p>
            <a:pPr algn="ctr">
              <a:lnSpc>
                <a:spcPts val="1500"/>
              </a:lnSpc>
              <a:spcAft>
                <a:spcPts val="0"/>
              </a:spcAft>
            </a:pPr>
            <a:r>
              <a:rPr lang="ja-JP" sz="1200" b="1" kern="1200" dirty="0">
                <a:solidFill>
                  <a:srgbClr val="FFFFFF"/>
                </a:solidFill>
                <a:effectLst/>
                <a:latin typeface="ＭＳ Ｐゴシック"/>
                <a:ea typeface="Meiryo UI"/>
                <a:cs typeface="ＭＳ Ｐゴシック"/>
              </a:rPr>
              <a:t>くらすことができる</a:t>
            </a:r>
            <a:endParaRPr lang="ja-JP" sz="1200" dirty="0">
              <a:effectLst/>
              <a:latin typeface="ＭＳ Ｐゴシック"/>
              <a:cs typeface="ＭＳ Ｐゴシック"/>
            </a:endParaRPr>
          </a:p>
          <a:p>
            <a:pPr algn="ctr">
              <a:lnSpc>
                <a:spcPts val="1500"/>
              </a:lnSpc>
              <a:spcAft>
                <a:spcPts val="0"/>
              </a:spcAft>
            </a:pPr>
            <a:r>
              <a:rPr lang="ja-JP" sz="1200" b="1" kern="1200" dirty="0">
                <a:solidFill>
                  <a:srgbClr val="FFFFFF"/>
                </a:solidFill>
                <a:effectLst/>
                <a:latin typeface="ＭＳ Ｐゴシック"/>
                <a:ea typeface="Meiryo UI"/>
                <a:cs typeface="ＭＳ Ｐゴシック"/>
              </a:rPr>
              <a:t>住まいと都市</a:t>
            </a:r>
            <a:endParaRPr lang="ja-JP" sz="1200" dirty="0">
              <a:effectLst/>
              <a:latin typeface="ＭＳ Ｐゴシック"/>
              <a:cs typeface="ＭＳ Ｐゴシック"/>
            </a:endParaRPr>
          </a:p>
        </p:txBody>
      </p:sp>
      <p:sp>
        <p:nvSpPr>
          <p:cNvPr id="40" name="正方形/長方形 39"/>
          <p:cNvSpPr>
            <a:spLocks/>
          </p:cNvSpPr>
          <p:nvPr/>
        </p:nvSpPr>
        <p:spPr>
          <a:xfrm>
            <a:off x="1475656" y="2164760"/>
            <a:ext cx="6714330" cy="688176"/>
          </a:xfrm>
          <a:prstGeom prst="rect">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dbl" algn="ctr">
            <a:solidFill>
              <a:srgbClr val="4BACC6">
                <a:shade val="95000"/>
                <a:satMod val="105000"/>
              </a:srgbClr>
            </a:solidFill>
            <a:prstDash val="solid"/>
          </a:ln>
          <a:effectLst>
            <a:outerShdw blurRad="40000" dist="20000" dir="5400000" rotWithShape="0">
              <a:srgbClr val="000000">
                <a:alpha val="38000"/>
              </a:srgbClr>
            </a:outerShdw>
          </a:effectLst>
        </p:spPr>
        <p:txBody>
          <a:bodyPr rot="0" spcFirstLastPara="0" vert="horz" wrap="square" lIns="0" tIns="0" rIns="0" bIns="0" numCol="1" spcCol="0" rtlCol="0" fromWordArt="0" anchor="ctr" anchorCtr="0" forceAA="0" compatLnSpc="1">
            <a:prstTxWarp prst="textNoShape">
              <a:avLst/>
            </a:prstTxWarp>
            <a:noAutofit/>
          </a:bodyPr>
          <a:lstStyle/>
          <a:p>
            <a:pPr algn="ctr">
              <a:lnSpc>
                <a:spcPts val="1900"/>
              </a:lnSpc>
              <a:spcAft>
                <a:spcPts val="0"/>
              </a:spcAft>
            </a:pPr>
            <a:r>
              <a:rPr lang="ja-JP" b="1" kern="100" spc="30" dirty="0">
                <a:solidFill>
                  <a:srgbClr val="000000"/>
                </a:solidFill>
                <a:effectLst/>
                <a:latin typeface="Century"/>
                <a:ea typeface="Meiryo UI"/>
                <a:cs typeface="Times New Roman"/>
              </a:rPr>
              <a:t>住まうなら大阪</a:t>
            </a:r>
            <a:r>
              <a:rPr lang="ja-JP" b="1" kern="100" spc="30" dirty="0" smtClean="0">
                <a:solidFill>
                  <a:srgbClr val="000000"/>
                </a:solidFill>
                <a:effectLst/>
                <a:latin typeface="Century"/>
                <a:ea typeface="Meiryo UI"/>
                <a:cs typeface="Times New Roman"/>
              </a:rPr>
              <a:t>！</a:t>
            </a:r>
            <a:endParaRPr lang="en-US" altLang="ja-JP" b="1" kern="100" spc="30" dirty="0" smtClean="0">
              <a:solidFill>
                <a:srgbClr val="000000"/>
              </a:solidFill>
              <a:effectLst/>
              <a:latin typeface="Century"/>
              <a:ea typeface="Meiryo UI"/>
              <a:cs typeface="Times New Roman"/>
            </a:endParaRPr>
          </a:p>
          <a:p>
            <a:pPr algn="ctr">
              <a:lnSpc>
                <a:spcPts val="1900"/>
              </a:lnSpc>
              <a:spcAft>
                <a:spcPts val="0"/>
              </a:spcAft>
            </a:pPr>
            <a:r>
              <a:rPr lang="ja-JP" b="1" kern="100" spc="30" dirty="0" smtClean="0">
                <a:solidFill>
                  <a:srgbClr val="000000"/>
                </a:solidFill>
                <a:effectLst/>
                <a:latin typeface="Century"/>
                <a:ea typeface="Meiryo UI"/>
                <a:cs typeface="Times New Roman"/>
              </a:rPr>
              <a:t> </a:t>
            </a:r>
            <a:r>
              <a:rPr lang="ja-JP" b="1" kern="100" spc="30" dirty="0">
                <a:solidFill>
                  <a:srgbClr val="000000"/>
                </a:solidFill>
                <a:effectLst/>
                <a:latin typeface="Century"/>
                <a:ea typeface="Meiryo UI"/>
                <a:cs typeface="Times New Roman"/>
              </a:rPr>
              <a:t>～多様な人々が住まい、訪れる居住魅力あふれる都市の創造～</a:t>
            </a:r>
            <a:endParaRPr lang="ja-JP" sz="1200" kern="100" spc="30" dirty="0">
              <a:effectLst/>
              <a:latin typeface="Century"/>
              <a:ea typeface="ＭＳ 明朝"/>
              <a:cs typeface="Times New Roman"/>
            </a:endParaRPr>
          </a:p>
        </p:txBody>
      </p:sp>
      <p:sp>
        <p:nvSpPr>
          <p:cNvPr id="41" name="角丸四角形 40"/>
          <p:cNvSpPr/>
          <p:nvPr/>
        </p:nvSpPr>
        <p:spPr>
          <a:xfrm>
            <a:off x="1732934" y="836712"/>
            <a:ext cx="6336000" cy="526380"/>
          </a:xfrm>
          <a:prstGeom prst="roundRect">
            <a:avLst>
              <a:gd name="adj" fmla="val 13060"/>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lIns="0" tIns="32653" rIns="0" bIns="32653" rtlCol="0" anchor="ctr">
            <a:noAutofit/>
          </a:bodyPr>
          <a:lstStyle/>
          <a:p>
            <a:pPr algn="ctr">
              <a:spcAft>
                <a:spcPts val="0"/>
              </a:spcAft>
            </a:pPr>
            <a:r>
              <a:rPr lang="ja-JP" sz="2400" b="1" kern="1200" spc="600" dirty="0">
                <a:solidFill>
                  <a:srgbClr val="FFFFFF"/>
                </a:solidFill>
                <a:effectLst/>
                <a:latin typeface="Century"/>
                <a:ea typeface="Meiryo UI"/>
                <a:cs typeface="Times New Roman"/>
              </a:rPr>
              <a:t>都市の活力の源は「人」</a:t>
            </a:r>
            <a:endParaRPr lang="ja-JP" sz="1600" kern="100" spc="600" dirty="0">
              <a:effectLst/>
              <a:latin typeface="Century"/>
              <a:ea typeface="ＭＳ 明朝"/>
              <a:cs typeface="Times New Roman"/>
            </a:endParaRPr>
          </a:p>
        </p:txBody>
      </p:sp>
      <p:sp>
        <p:nvSpPr>
          <p:cNvPr id="42" name="正方形/長方形 41"/>
          <p:cNvSpPr>
            <a:spLocks/>
          </p:cNvSpPr>
          <p:nvPr/>
        </p:nvSpPr>
        <p:spPr>
          <a:xfrm>
            <a:off x="2011997" y="1490950"/>
            <a:ext cx="5666859" cy="287987"/>
          </a:xfrm>
          <a:prstGeom prst="rect">
            <a:avLst/>
          </a:prstGeom>
          <a:noFill/>
          <a:ln>
            <a:noFill/>
          </a:ln>
        </p:spPr>
        <p:style>
          <a:lnRef idx="2">
            <a:schemeClr val="dk1"/>
          </a:lnRef>
          <a:fillRef idx="1">
            <a:schemeClr val="lt1"/>
          </a:fillRef>
          <a:effectRef idx="0">
            <a:schemeClr val="dk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1900"/>
              </a:lnSpc>
              <a:spcAft>
                <a:spcPts val="0"/>
              </a:spcAft>
            </a:pPr>
            <a:r>
              <a:rPr lang="ja-JP" sz="1600" b="1" kern="100" spc="300" dirty="0">
                <a:solidFill>
                  <a:srgbClr val="000000"/>
                </a:solidFill>
                <a:effectLst/>
                <a:ea typeface="Meiryo UI"/>
                <a:cs typeface="Times New Roman"/>
              </a:rPr>
              <a:t>《大阪ならではの魅力を活かす》</a:t>
            </a:r>
            <a:endParaRPr lang="ja-JP" sz="1200" kern="100" spc="300" dirty="0">
              <a:effectLst/>
              <a:ea typeface="ＭＳ 明朝"/>
              <a:cs typeface="Times New Roman"/>
            </a:endParaRPr>
          </a:p>
        </p:txBody>
      </p:sp>
      <p:sp>
        <p:nvSpPr>
          <p:cNvPr id="43" name="円/楕円 42"/>
          <p:cNvSpPr/>
          <p:nvPr/>
        </p:nvSpPr>
        <p:spPr>
          <a:xfrm>
            <a:off x="4876859" y="3609112"/>
            <a:ext cx="2376000" cy="828000"/>
          </a:xfrm>
          <a:prstGeom prst="ellipse">
            <a:avLst/>
          </a:prstGeom>
          <a:gradFill>
            <a:gsLst>
              <a:gs pos="0">
                <a:schemeClr val="accent6">
                  <a:lumMod val="75000"/>
                </a:schemeClr>
              </a:gs>
              <a:gs pos="80000">
                <a:schemeClr val="accent6">
                  <a:lumMod val="40000"/>
                  <a:lumOff val="60000"/>
                </a:schemeClr>
              </a:gs>
              <a:gs pos="100000">
                <a:schemeClr val="accent6">
                  <a:lumMod val="75000"/>
                </a:schemeClr>
              </a:gs>
            </a:gsLst>
          </a:gradFill>
          <a:ln/>
          <a:effectLst>
            <a:outerShdw blurRad="40000" dist="114300" dir="3000000" rotWithShape="0">
              <a:srgbClr val="000000">
                <a:alpha val="35000"/>
              </a:srgbClr>
            </a:outerShdw>
          </a:effectLst>
        </p:spPr>
        <p:style>
          <a:lnRef idx="0">
            <a:schemeClr val="accent6"/>
          </a:lnRef>
          <a:fillRef idx="3">
            <a:schemeClr val="accent6"/>
          </a:fillRef>
          <a:effectRef idx="3">
            <a:schemeClr val="accent6"/>
          </a:effectRef>
          <a:fontRef idx="minor">
            <a:schemeClr val="lt1"/>
          </a:fontRef>
        </p:style>
        <p:txBody>
          <a:bodyPr lIns="36000" tIns="45714" rIns="36000" bIns="45714" rtlCol="0" anchor="ctr"/>
          <a:lstStyle/>
          <a:p>
            <a:pPr algn="ctr">
              <a:lnSpc>
                <a:spcPts val="1960"/>
              </a:lnSpc>
            </a:pPr>
            <a:endParaRPr lang="ja-JP" altLang="en-US" sz="1400" spc="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円/楕円 43"/>
          <p:cNvSpPr/>
          <p:nvPr/>
        </p:nvSpPr>
        <p:spPr>
          <a:xfrm>
            <a:off x="2178150" y="3609112"/>
            <a:ext cx="2266662" cy="828000"/>
          </a:xfrm>
          <a:prstGeom prst="ellipse">
            <a:avLst/>
          </a:prstGeom>
          <a:gradFill>
            <a:gsLst>
              <a:gs pos="0">
                <a:schemeClr val="accent6">
                  <a:lumMod val="75000"/>
                </a:schemeClr>
              </a:gs>
              <a:gs pos="80000">
                <a:schemeClr val="accent6">
                  <a:lumMod val="40000"/>
                  <a:lumOff val="60000"/>
                </a:schemeClr>
              </a:gs>
              <a:gs pos="100000">
                <a:schemeClr val="accent6">
                  <a:lumMod val="75000"/>
                </a:schemeClr>
              </a:gs>
            </a:gsLst>
          </a:gradFill>
          <a:ln/>
          <a:effectLst>
            <a:outerShdw blurRad="40000" dist="114300" dir="3000000" rotWithShape="0">
              <a:srgbClr val="000000">
                <a:alpha val="35000"/>
              </a:srgbClr>
            </a:outerShdw>
          </a:effectLst>
        </p:spPr>
        <p:style>
          <a:lnRef idx="0">
            <a:schemeClr val="accent6"/>
          </a:lnRef>
          <a:fillRef idx="3">
            <a:schemeClr val="accent6"/>
          </a:fillRef>
          <a:effectRef idx="3">
            <a:schemeClr val="accent6"/>
          </a:effectRef>
          <a:fontRef idx="minor">
            <a:schemeClr val="lt1"/>
          </a:fontRef>
        </p:style>
        <p:txBody>
          <a:bodyPr lIns="91430" tIns="45714" rIns="91430" bIns="45714" rtlCol="0" anchor="ctr"/>
          <a:lstStyle/>
          <a:p>
            <a:pPr algn="ctr">
              <a:lnSpc>
                <a:spcPts val="1960"/>
              </a:lnSpc>
            </a:pPr>
            <a:endParaRPr lang="ja-JP" altLang="en-US" sz="1400" spc="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Oval 6"/>
          <p:cNvSpPr>
            <a:spLocks noChangeArrowheads="1"/>
          </p:cNvSpPr>
          <p:nvPr/>
        </p:nvSpPr>
        <p:spPr bwMode="auto">
          <a:xfrm>
            <a:off x="4256578" y="3879880"/>
            <a:ext cx="780979" cy="290817"/>
          </a:xfrm>
          <a:prstGeom prst="rect">
            <a:avLst/>
          </a:prstGeom>
          <a:noFill/>
          <a:ln w="25400" cap="flat" cmpd="sng" algn="ctr">
            <a:noFill/>
            <a:prstDash val="solid"/>
            <a:headEnd/>
            <a:tailEnd/>
          </a:ln>
          <a:effectLst/>
        </p:spPr>
        <p:txBody>
          <a:bodyPr rot="0" vert="horz" wrap="square" lIns="74295" tIns="0" rIns="74295" bIns="0" anchor="ctr" anchorCtr="0" upright="1">
            <a:noAutofit/>
          </a:bodyPr>
          <a:lstStyle/>
          <a:p>
            <a:pPr algn="ctr">
              <a:lnSpc>
                <a:spcPts val="2000"/>
              </a:lnSpc>
              <a:spcAft>
                <a:spcPts val="0"/>
              </a:spcAft>
            </a:pPr>
            <a:r>
              <a:rPr lang="ja-JP" sz="1400" b="1" kern="100" dirty="0">
                <a:solidFill>
                  <a:srgbClr val="FF0000"/>
                </a:solidFill>
                <a:effectLst/>
                <a:latin typeface="Century"/>
                <a:ea typeface="Meiryo UI"/>
                <a:cs typeface="Times New Roman"/>
              </a:rPr>
              <a:t>好循環</a:t>
            </a:r>
            <a:endParaRPr lang="ja-JP" sz="1100" kern="100" dirty="0">
              <a:effectLst/>
              <a:latin typeface="Century"/>
              <a:ea typeface="ＭＳ 明朝"/>
              <a:cs typeface="Times New Roman"/>
            </a:endParaRPr>
          </a:p>
        </p:txBody>
      </p:sp>
      <p:sp>
        <p:nvSpPr>
          <p:cNvPr id="46" name="下カーブ矢印 45"/>
          <p:cNvSpPr/>
          <p:nvPr/>
        </p:nvSpPr>
        <p:spPr>
          <a:xfrm>
            <a:off x="4256573" y="3643902"/>
            <a:ext cx="891491" cy="319117"/>
          </a:xfrm>
          <a:prstGeom prst="curvedDownArrow">
            <a:avLst>
              <a:gd name="adj1" fmla="val 25000"/>
              <a:gd name="adj2" fmla="val 50000"/>
              <a:gd name="adj3" fmla="val 43521"/>
            </a:avLst>
          </a:prstGeom>
          <a:solidFill>
            <a:srgbClr val="FF3399"/>
          </a:solidFill>
          <a:ln w="25400" cap="flat" cmpd="sng" algn="ctr">
            <a:noFill/>
            <a:prstDash val="solid"/>
          </a:ln>
          <a:effectLst/>
        </p:spPr>
        <p:txBody>
          <a:bodyPr rtlCol="0" anchor="ctr"/>
          <a:lstStyle/>
          <a:p>
            <a:endParaRPr lang="ja-JP" altLang="en-US"/>
          </a:p>
        </p:txBody>
      </p:sp>
      <p:sp>
        <p:nvSpPr>
          <p:cNvPr id="47" name="下カーブ矢印 46"/>
          <p:cNvSpPr/>
          <p:nvPr/>
        </p:nvSpPr>
        <p:spPr>
          <a:xfrm flipH="1" flipV="1">
            <a:off x="4222580" y="4117994"/>
            <a:ext cx="891491" cy="319117"/>
          </a:xfrm>
          <a:prstGeom prst="curvedDownArrow">
            <a:avLst>
              <a:gd name="adj1" fmla="val 25000"/>
              <a:gd name="adj2" fmla="val 50000"/>
              <a:gd name="adj3" fmla="val 38229"/>
            </a:avLst>
          </a:prstGeom>
          <a:solidFill>
            <a:srgbClr val="FF3399"/>
          </a:solidFill>
          <a:ln w="25400" cap="flat" cmpd="sng" algn="ctr">
            <a:noFill/>
            <a:prstDash val="solid"/>
          </a:ln>
          <a:effectLst/>
        </p:spPr>
        <p:txBody>
          <a:bodyPr rtlCol="0" anchor="ctr"/>
          <a:lstStyle/>
          <a:p>
            <a:endParaRPr lang="ja-JP" altLang="en-US"/>
          </a:p>
        </p:txBody>
      </p:sp>
      <p:sp>
        <p:nvSpPr>
          <p:cNvPr id="48" name="角丸四角形 47"/>
          <p:cNvSpPr/>
          <p:nvPr/>
        </p:nvSpPr>
        <p:spPr>
          <a:xfrm>
            <a:off x="4977549" y="3700290"/>
            <a:ext cx="2196000" cy="648000"/>
          </a:xfrm>
          <a:prstGeom prst="roundRect">
            <a:avLst>
              <a:gd name="adj" fmla="val 7429"/>
            </a:avLst>
          </a:prstGeom>
          <a:noFill/>
          <a:ln>
            <a:noFill/>
          </a:ln>
        </p:spPr>
        <p:style>
          <a:lnRef idx="2">
            <a:schemeClr val="dk1"/>
          </a:lnRef>
          <a:fillRef idx="1">
            <a:schemeClr val="lt1"/>
          </a:fillRef>
          <a:effectRef idx="0">
            <a:schemeClr val="dk1"/>
          </a:effectRef>
          <a:fontRef idx="minor">
            <a:schemeClr val="dk1"/>
          </a:fontRef>
        </p:style>
        <p:txBody>
          <a:bodyPr lIns="36000" tIns="45714" rIns="36000" bIns="45714" rtlCol="0" anchor="ctr"/>
          <a:lstStyle/>
          <a:p>
            <a:pPr algn="ctr">
              <a:lnSpc>
                <a:spcPts val="1960"/>
              </a:lnSpc>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安全・安心にくらすことが</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できる</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960"/>
              </a:lnSpc>
            </a:pPr>
            <a:r>
              <a:rPr lang="ja-JP" altLang="en-US" sz="1400" spc="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住まい</a:t>
            </a:r>
            <a:r>
              <a:rPr lang="ja-JP" altLang="en-US" sz="1400" spc="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と都市</a:t>
            </a:r>
          </a:p>
        </p:txBody>
      </p:sp>
      <p:sp>
        <p:nvSpPr>
          <p:cNvPr id="49" name="角丸四角形 48"/>
          <p:cNvSpPr/>
          <p:nvPr/>
        </p:nvSpPr>
        <p:spPr>
          <a:xfrm>
            <a:off x="2336061" y="3700290"/>
            <a:ext cx="2088000" cy="648000"/>
          </a:xfrm>
          <a:prstGeom prst="roundRect">
            <a:avLst>
              <a:gd name="adj" fmla="val 7429"/>
            </a:avLst>
          </a:prstGeom>
          <a:noFill/>
          <a:ln>
            <a:noFill/>
          </a:ln>
        </p:spPr>
        <p:style>
          <a:lnRef idx="2">
            <a:schemeClr val="dk1"/>
          </a:lnRef>
          <a:fillRef idx="1">
            <a:schemeClr val="lt1"/>
          </a:fillRef>
          <a:effectRef idx="0">
            <a:schemeClr val="dk1"/>
          </a:effectRef>
          <a:fontRef idx="minor">
            <a:schemeClr val="dk1"/>
          </a:fontRef>
        </p:style>
        <p:txBody>
          <a:bodyPr lIns="91430" tIns="45714" rIns="91430" bIns="45714" rtlCol="0" anchor="ctr"/>
          <a:lstStyle/>
          <a:p>
            <a:pPr algn="ctr">
              <a:lnSpc>
                <a:spcPts val="1960"/>
              </a:lnSpc>
            </a:pPr>
            <a:r>
              <a:rPr lang="ja-JP" altLang="en-US" sz="1400" spc="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活力と魅力</a:t>
            </a:r>
            <a:r>
              <a:rPr lang="ja-JP" altLang="en-US" sz="1400" spc="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あふれる</a:t>
            </a:r>
            <a:endParaRPr lang="en-US" altLang="ja-JP" sz="1400" spc="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960"/>
              </a:lnSpc>
            </a:pPr>
            <a:r>
              <a:rPr lang="ja-JP" altLang="en-US" sz="1400" spc="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住まい</a:t>
            </a:r>
            <a:r>
              <a:rPr lang="ja-JP" altLang="en-US" sz="1400" spc="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と都市</a:t>
            </a:r>
          </a:p>
        </p:txBody>
      </p:sp>
      <p:sp>
        <p:nvSpPr>
          <p:cNvPr id="50" name="Rectangle 1"/>
          <p:cNvSpPr>
            <a:spLocks noChangeArrowheads="1"/>
          </p:cNvSpPr>
          <p:nvPr/>
        </p:nvSpPr>
        <p:spPr bwMode="auto">
          <a:xfrm>
            <a:off x="0" y="1"/>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ビジョンの概要</a:t>
            </a:r>
            <a:endPar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5"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fld>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Rectangle 2"/>
          <p:cNvSpPr>
            <a:spLocks noChangeArrowheads="1"/>
          </p:cNvSpPr>
          <p:nvPr/>
        </p:nvSpPr>
        <p:spPr bwMode="auto">
          <a:xfrm>
            <a:off x="179512" y="6156973"/>
            <a:ext cx="8856984" cy="440379"/>
          </a:xfrm>
          <a:prstGeom prst="roundRect">
            <a:avLst/>
          </a:prstGeom>
          <a:solidFill>
            <a:srgbClr val="4F81BD"/>
          </a:solidFill>
          <a:ln w="9525">
            <a:solidFill>
              <a:schemeClr val="tx2"/>
            </a:solidFill>
            <a:prstDash val="solid"/>
            <a:miter lim="800000"/>
            <a:headEnd/>
            <a:tailEnd/>
          </a:ln>
          <a:extLst/>
        </p:spPr>
        <p:txBody>
          <a:bodyPr vert="horz" wrap="square" lIns="0" tIns="0" rIns="0" bIns="0" anchor="ctr" anchorCtr="0">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ts val="0"/>
              </a:spcBef>
              <a:tabLst>
                <a:tab pos="1000125" algn="l"/>
              </a:tabLst>
            </a:pPr>
            <a:r>
              <a:rPr lang="ja-JP" altLang="en-US" sz="1600" dirty="0" smtClean="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rPr>
              <a:t>重点的に取り組む施策（８項目）</a:t>
            </a:r>
            <a:endParaRPr lang="en-US" altLang="ja-JP" sz="1600" dirty="0" smtClean="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endParaRPr>
          </a:p>
        </p:txBody>
      </p:sp>
    </p:spTree>
    <p:extLst>
      <p:ext uri="{BB962C8B-B14F-4D97-AF65-F5344CB8AC3E}">
        <p14:creationId xmlns:p14="http://schemas.microsoft.com/office/powerpoint/2010/main" val="132800943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
          <p:cNvSpPr>
            <a:spLocks noChangeArrowheads="1"/>
          </p:cNvSpPr>
          <p:nvPr/>
        </p:nvSpPr>
        <p:spPr bwMode="auto">
          <a:xfrm>
            <a:off x="-248" y="1844824"/>
            <a:ext cx="9144000" cy="3312368"/>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t" anchorCtr="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endParaRPr lang="en-US" altLang="ja-JP" sz="24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ctr" eaLnBrk="1" hangingPunct="1"/>
            <a:r>
              <a:rPr lang="ja-JP" altLang="en-US" sz="2400" b="1"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t>７．地域特性に応じた総合的な施策展開による耐震化の促進</a:t>
            </a:r>
          </a:p>
        </p:txBody>
      </p:sp>
      <p:sp>
        <p:nvSpPr>
          <p:cNvPr id="4"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a:t>
            </a:fld>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bwMode="white">
          <a:xfrm>
            <a:off x="107504" y="2852936"/>
            <a:ext cx="8874100" cy="2027084"/>
          </a:xfrm>
          <a:prstGeom prst="rect">
            <a:avLst/>
          </a:prstGeom>
          <a:solidFill>
            <a:schemeClr val="bg1"/>
          </a:solid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algn="ctr" defTabSz="793425">
              <a:lnSpc>
                <a:spcPct val="130000"/>
              </a:lnSpc>
              <a:spcBef>
                <a:spcPts val="300"/>
              </a:spcBef>
              <a:defRPr/>
            </a:pPr>
            <a:r>
              <a:rPr lang="ja-JP" altLang="en-US" b="1" dirty="0" smtClean="0">
                <a:solidFill>
                  <a:srgbClr val="0070C0"/>
                </a:solidFill>
                <a:latin typeface="Meiryo UI" panose="020B0604030504040204" pitchFamily="50" charset="-128"/>
                <a:ea typeface="Meiryo UI" panose="020B0604030504040204" pitchFamily="50" charset="-128"/>
                <a:cs typeface="Meiryo UI" panose="020B0604030504040204" pitchFamily="50" charset="-128"/>
              </a:rPr>
              <a:t>取組内容</a:t>
            </a:r>
            <a:endParaRPr lang="en-US" altLang="ja-JP" b="1" dirty="0" smtClean="0">
              <a:solidFill>
                <a:srgbClr val="0070C0"/>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defTabSz="793425">
              <a:lnSpc>
                <a:spcPct val="130000"/>
              </a:lnSpc>
              <a:spcBef>
                <a:spcPts val="300"/>
              </a:spcBef>
              <a:defRPr/>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○地区</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の特性に</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応じた施策の選定や組み合わせにより効果的な耐震化の促進</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defTabSz="793425">
              <a:lnSpc>
                <a:spcPct val="130000"/>
              </a:lnSpc>
              <a:spcBef>
                <a:spcPts val="300"/>
              </a:spcBef>
              <a:defRPr/>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○住民</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の危険性に対する認識や気運を高める</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ための地域</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への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働きかけ</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defTabSz="793425">
              <a:lnSpc>
                <a:spcPct val="130000"/>
              </a:lnSpc>
              <a:spcBef>
                <a:spcPts val="300"/>
              </a:spcBef>
              <a:defRPr/>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○様々</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な手法による施策</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を総合的に展開、その経緯を検証</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し、他地区へ成果を</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展開</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defTabSz="793425">
              <a:lnSpc>
                <a:spcPct val="130000"/>
              </a:lnSpc>
              <a:spcBef>
                <a:spcPts val="300"/>
              </a:spcBef>
              <a:defRPr/>
            </a:pP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Rectangle 2"/>
          <p:cNvSpPr>
            <a:spLocks noChangeArrowheads="1"/>
          </p:cNvSpPr>
          <p:nvPr/>
        </p:nvSpPr>
        <p:spPr bwMode="auto">
          <a:xfrm>
            <a:off x="107504" y="1621092"/>
            <a:ext cx="2736304" cy="447463"/>
          </a:xfrm>
          <a:prstGeom prst="roundRect">
            <a:avLst/>
          </a:prstGeom>
          <a:solidFill>
            <a:srgbClr val="4F81BD"/>
          </a:solidFill>
          <a:ln w="9525">
            <a:noFill/>
            <a:prstDash val="solid"/>
            <a:miter lim="800000"/>
            <a:headEnd/>
            <a:tailEnd/>
          </a:ln>
          <a:extLst/>
        </p:spPr>
        <p:txBody>
          <a:bodyPr vert="horz" wrap="square" lIns="0" tIns="0" rIns="0" bIns="0" anchor="ctr" anchorCtr="0">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ts val="0"/>
              </a:spcBef>
              <a:tabLst>
                <a:tab pos="1000125" algn="l"/>
              </a:tabLst>
            </a:pPr>
            <a:r>
              <a:rPr lang="ja-JP" altLang="en-US" sz="2000" b="1" dirty="0" smtClean="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rPr>
              <a:t>重点的</a:t>
            </a:r>
            <a:r>
              <a:rPr lang="ja-JP" altLang="en-US" sz="2000" b="1" dirty="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rPr>
              <a:t>に取り組む</a:t>
            </a:r>
            <a:r>
              <a:rPr lang="ja-JP" altLang="en-US" sz="2000" b="1" dirty="0" smtClean="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rPr>
              <a:t>施策</a:t>
            </a:r>
            <a:endParaRPr lang="ja-JP" altLang="en-US" sz="2000" b="1" dirty="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endParaRPr>
          </a:p>
        </p:txBody>
      </p:sp>
    </p:spTree>
    <p:extLst>
      <p:ext uri="{BB962C8B-B14F-4D97-AF65-F5344CB8AC3E}">
        <p14:creationId xmlns:p14="http://schemas.microsoft.com/office/powerpoint/2010/main" val="378846817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41</a:t>
            </a:fld>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0" y="44624"/>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「住宅建築物耐震</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10</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ヵ年戦略・大阪」 </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H28.1</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策定</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）に基づく</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取組み①</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0" y="404664"/>
            <a:ext cx="9144000" cy="737501"/>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82550" indent="90488" defTabSz="793425">
              <a:lnSpc>
                <a:spcPct val="120000"/>
              </a:lnSpc>
              <a:spcBef>
                <a:spcPts val="300"/>
              </a:spcBef>
              <a:defRPr/>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府民</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が耐震性のある住宅に住み、耐震性のある建築物を利用できるよう、大阪の地域特性に応じた耐震化を促進</a:t>
            </a:r>
          </a:p>
        </p:txBody>
      </p:sp>
      <p:sp>
        <p:nvSpPr>
          <p:cNvPr id="7" name="角丸四角形 6"/>
          <p:cNvSpPr/>
          <p:nvPr/>
        </p:nvSpPr>
        <p:spPr>
          <a:xfrm>
            <a:off x="107504" y="1347774"/>
            <a:ext cx="8856984" cy="4961546"/>
          </a:xfrm>
          <a:prstGeom prst="roundRect">
            <a:avLst>
              <a:gd name="adj" fmla="val 7252"/>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ct val="130000"/>
              </a:lnSpc>
            </a:pP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p:cNvSpPr txBox="1"/>
          <p:nvPr/>
        </p:nvSpPr>
        <p:spPr>
          <a:xfrm>
            <a:off x="325269" y="1181363"/>
            <a:ext cx="697627" cy="400110"/>
          </a:xfrm>
          <a:prstGeom prst="rect">
            <a:avLst/>
          </a:prstGeom>
          <a:solidFill>
            <a:schemeClr val="tx2">
              <a:lumMod val="40000"/>
              <a:lumOff val="60000"/>
            </a:schemeClr>
          </a:solidFill>
        </p:spPr>
        <p:txBody>
          <a:bodyPr wrap="none" rtlCol="0" anchor="ctr" anchorCtr="0">
            <a:spAutoFit/>
          </a:bodyPr>
          <a:lstStyle/>
          <a:p>
            <a:r>
              <a:rPr lang="ja-JP" altLang="en-US" sz="2000" b="1" dirty="0">
                <a:latin typeface="Meiryo UI" panose="020B0604030504040204" pitchFamily="50" charset="-128"/>
                <a:ea typeface="Meiryo UI" panose="020B0604030504040204" pitchFamily="50" charset="-128"/>
              </a:rPr>
              <a:t>住宅</a:t>
            </a:r>
          </a:p>
        </p:txBody>
      </p:sp>
      <p:sp>
        <p:nvSpPr>
          <p:cNvPr id="9" name="正方形/長方形 8"/>
          <p:cNvSpPr/>
          <p:nvPr/>
        </p:nvSpPr>
        <p:spPr bwMode="white">
          <a:xfrm>
            <a:off x="228600" y="1740383"/>
            <a:ext cx="3098800" cy="4349909"/>
          </a:xfrm>
          <a:prstGeom prst="rect">
            <a:avLst/>
          </a:prstGeom>
          <a:solidFill>
            <a:schemeClr val="bg1"/>
          </a:solidFill>
          <a:ln>
            <a:noFill/>
          </a:ln>
        </p:spPr>
        <p:txBody>
          <a:bodyPr wrap="square">
            <a:no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lnSpc>
                <a:spcPts val="1800"/>
              </a:lnSpc>
            </a:pPr>
            <a:r>
              <a:rPr lang="ja-JP" altLang="en-US"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具体的な目標</a:t>
            </a:r>
            <a:endParaRPr lang="en-US" altLang="ja-JP"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800"/>
              </a:lnSpc>
            </a:pPr>
            <a:endParaRPr lang="en-US" altLang="ja-JP" b="1" dirty="0">
              <a:solidFill>
                <a:srgbClr val="00206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spcBef>
                <a:spcPts val="600"/>
              </a:spcBef>
            </a:pPr>
            <a:r>
              <a:rPr lang="ja-JP" altLang="en-US" b="1" dirty="0">
                <a:latin typeface="Meiryo UI" panose="020B0604030504040204" pitchFamily="50" charset="-128"/>
                <a:ea typeface="Meiryo UI" panose="020B0604030504040204" pitchFamily="50" charset="-128"/>
                <a:cs typeface="Meiryo UI" panose="020B0604030504040204" pitchFamily="50" charset="-128"/>
              </a:rPr>
              <a:t>木造住宅</a:t>
            </a:r>
          </a:p>
          <a:p>
            <a:pPr marL="87313" indent="-87313">
              <a:lnSpc>
                <a:spcPts val="1800"/>
              </a:lnSpc>
              <a:spcBef>
                <a:spcPts val="600"/>
              </a:spcBef>
            </a:pPr>
            <a:r>
              <a:rPr lang="ja-JP" altLang="en-US" dirty="0">
                <a:latin typeface="Meiryo UI" panose="020B0604030504040204" pitchFamily="50" charset="-128"/>
                <a:ea typeface="Meiryo UI" panose="020B0604030504040204" pitchFamily="50" charset="-128"/>
                <a:cs typeface="Meiryo UI" panose="020B0604030504040204" pitchFamily="50" charset="-128"/>
              </a:rPr>
              <a:t>・耐震性が不足する約</a:t>
            </a:r>
            <a:r>
              <a:rPr lang="en-US" altLang="ja-JP" dirty="0">
                <a:latin typeface="Meiryo UI" panose="020B0604030504040204" pitchFamily="50" charset="-128"/>
                <a:ea typeface="Meiryo UI" panose="020B0604030504040204" pitchFamily="50" charset="-128"/>
                <a:cs typeface="Meiryo UI" panose="020B0604030504040204" pitchFamily="50" charset="-128"/>
              </a:rPr>
              <a:t>39</a:t>
            </a:r>
            <a:r>
              <a:rPr lang="ja-JP" altLang="en-US" dirty="0">
                <a:latin typeface="Meiryo UI" panose="020B0604030504040204" pitchFamily="50" charset="-128"/>
                <a:ea typeface="Meiryo UI" panose="020B0604030504040204" pitchFamily="50" charset="-128"/>
                <a:cs typeface="Meiryo UI" panose="020B0604030504040204" pitchFamily="50" charset="-128"/>
              </a:rPr>
              <a:t>万戸に確実な普及啓発</a:t>
            </a:r>
          </a:p>
          <a:p>
            <a:pPr marL="87313" indent="-87313">
              <a:lnSpc>
                <a:spcPts val="2000"/>
              </a:lnSpc>
              <a:spcBef>
                <a:spcPts val="600"/>
              </a:spcBef>
            </a:pPr>
            <a:r>
              <a:rPr lang="ja-JP" altLang="en-US" dirty="0">
                <a:latin typeface="Meiryo UI" panose="020B0604030504040204" pitchFamily="50" charset="-128"/>
                <a:ea typeface="Meiryo UI" panose="020B0604030504040204" pitchFamily="50" charset="-128"/>
                <a:cs typeface="Meiryo UI" panose="020B0604030504040204" pitchFamily="50" charset="-128"/>
              </a:rPr>
              <a:t>・旧耐震住宅が集中する地区で重点取組みを</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実施</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87313" indent="-87313">
              <a:lnSpc>
                <a:spcPts val="2000"/>
              </a:lnSpc>
              <a:spcBef>
                <a:spcPts val="600"/>
              </a:spcBef>
            </a:pP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marL="87313" indent="-87313">
              <a:lnSpc>
                <a:spcPts val="2000"/>
              </a:lnSpc>
              <a:spcBef>
                <a:spcPts val="600"/>
              </a:spcBef>
            </a:pPr>
            <a:r>
              <a:rPr lang="ja-JP" altLang="en-US" b="1" dirty="0">
                <a:latin typeface="Meiryo UI" panose="020B0604030504040204" pitchFamily="50" charset="-128"/>
                <a:ea typeface="Meiryo UI" panose="020B0604030504040204" pitchFamily="50" charset="-128"/>
                <a:cs typeface="Meiryo UI" panose="020B0604030504040204" pitchFamily="50" charset="-128"/>
              </a:rPr>
              <a:t>耐震化の促進へ</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の</a:t>
            </a:r>
            <a:endParaRPr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a:p>
            <a:pPr marL="87313" indent="-87313">
              <a:lnSpc>
                <a:spcPts val="2000"/>
              </a:lnSpc>
              <a:spcBef>
                <a:spcPts val="600"/>
              </a:spcBef>
            </a:pP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社会</a:t>
            </a:r>
            <a:r>
              <a:rPr lang="ja-JP" altLang="en-US" b="1" dirty="0">
                <a:latin typeface="Meiryo UI" panose="020B0604030504040204" pitchFamily="50" charset="-128"/>
                <a:ea typeface="Meiryo UI" panose="020B0604030504040204" pitchFamily="50" charset="-128"/>
                <a:cs typeface="Meiryo UI" panose="020B0604030504040204" pitchFamily="50" charset="-128"/>
              </a:rPr>
              <a:t>環境整備</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a:p>
            <a:pPr marL="87313" indent="-87313">
              <a:lnSpc>
                <a:spcPts val="2000"/>
              </a:lnSpc>
              <a:spcBef>
                <a:spcPts val="600"/>
              </a:spcBef>
            </a:pPr>
            <a:r>
              <a:rPr lang="ja-JP" altLang="en-US" dirty="0">
                <a:latin typeface="Meiryo UI" panose="020B0604030504040204" pitchFamily="50" charset="-128"/>
                <a:ea typeface="Meiryo UI" panose="020B0604030504040204" pitchFamily="50" charset="-128"/>
                <a:cs typeface="Meiryo UI" panose="020B0604030504040204" pitchFamily="50" charset="-128"/>
              </a:rPr>
              <a:t>・マンションの耐震化を促進するため、スムーズな合意形成の進め方などの研究を</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行う</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二等辺三角形 45"/>
          <p:cNvSpPr>
            <a:spLocks noChangeArrowheads="1"/>
          </p:cNvSpPr>
          <p:nvPr/>
        </p:nvSpPr>
        <p:spPr bwMode="auto">
          <a:xfrm rot="5400000">
            <a:off x="2488409" y="3573624"/>
            <a:ext cx="2307468" cy="215337"/>
          </a:xfrm>
          <a:prstGeom prst="triangle">
            <a:avLst>
              <a:gd name="adj" fmla="val 50000"/>
            </a:avLst>
          </a:prstGeom>
          <a:solidFill>
            <a:schemeClr val="tx2">
              <a:lumMod val="60000"/>
              <a:lumOff val="40000"/>
              <a:alpha val="50000"/>
            </a:schemeClr>
          </a:solidFill>
          <a:ln>
            <a:noFill/>
          </a:ln>
          <a:extLst/>
        </p:spPr>
        <p:txBody>
          <a:bodyPr vert="horz" wrap="square" lIns="91440" tIns="45720" rIns="91440" bIns="45720" numCol="1" anchor="ctr" anchorCtr="0" compatLnSpc="1">
            <a:prstTxWarp prst="textNoShape">
              <a:avLst/>
            </a:prstTxWarp>
          </a:bodyPr>
          <a:lstStyle/>
          <a:p>
            <a:endParaRPr lang="ja-JP" altLang="en-US"/>
          </a:p>
        </p:txBody>
      </p:sp>
      <p:sp>
        <p:nvSpPr>
          <p:cNvPr id="12" name="正方形/長方形 11"/>
          <p:cNvSpPr/>
          <p:nvPr/>
        </p:nvSpPr>
        <p:spPr bwMode="white">
          <a:xfrm>
            <a:off x="3832918" y="1740384"/>
            <a:ext cx="5040000" cy="4349909"/>
          </a:xfrm>
          <a:prstGeom prst="rect">
            <a:avLst/>
          </a:prstGeom>
          <a:solidFill>
            <a:schemeClr val="bg1"/>
          </a:solidFill>
          <a:ln>
            <a:noFill/>
          </a:ln>
        </p:spPr>
        <p:txBody>
          <a:bodyPr wrap="square" lIns="3600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lnSpc>
                <a:spcPts val="2000"/>
              </a:lnSpc>
            </a:pPr>
            <a:r>
              <a:rPr lang="ja-JP" altLang="en-US"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取組みと進捗状況</a:t>
            </a:r>
          </a:p>
          <a:p>
            <a:pPr>
              <a:lnSpc>
                <a:spcPts val="2000"/>
              </a:lnSpc>
              <a:spcBef>
                <a:spcPts val="600"/>
              </a:spcBef>
            </a:pP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①</a:t>
            </a:r>
            <a:r>
              <a:rPr lang="ja-JP" altLang="en-US" b="1" dirty="0">
                <a:latin typeface="Meiryo UI" panose="020B0604030504040204" pitchFamily="50" charset="-128"/>
                <a:ea typeface="Meiryo UI" panose="020B0604030504040204" pitchFamily="50" charset="-128"/>
                <a:cs typeface="Meiryo UI" panose="020B0604030504040204" pitchFamily="50" charset="-128"/>
              </a:rPr>
              <a:t>木造住宅の耐震化</a:t>
            </a:r>
          </a:p>
          <a:p>
            <a:pPr marL="266700" indent="-179388">
              <a:lnSpc>
                <a:spcPts val="2000"/>
              </a:lnSpc>
              <a:spcBef>
                <a:spcPts val="600"/>
              </a:spcBef>
            </a:pPr>
            <a:r>
              <a:rPr lang="ja-JP" altLang="en-US" b="1" dirty="0">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個別訪問や</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ダイレクトメールに</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266700" indent="-179388">
              <a:lnSpc>
                <a:spcPts val="2000"/>
              </a:lnSpc>
              <a:spcBef>
                <a:spcPts val="600"/>
              </a:spcBef>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よる</a:t>
            </a:r>
            <a:r>
              <a:rPr lang="ja-JP" altLang="en-US" dirty="0">
                <a:latin typeface="Meiryo UI" panose="020B0604030504040204" pitchFamily="50" charset="-128"/>
                <a:ea typeface="Meiryo UI" panose="020B0604030504040204" pitchFamily="50" charset="-128"/>
                <a:cs typeface="Meiryo UI" panose="020B0604030504040204" pitchFamily="50" charset="-128"/>
              </a:rPr>
              <a:t>補助制度等の</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周知</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266700" indent="-179388">
              <a:lnSpc>
                <a:spcPts val="2000"/>
              </a:lnSpc>
              <a:spcBef>
                <a:spcPts val="600"/>
              </a:spcBef>
            </a:pP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市町村</a:t>
            </a:r>
            <a:r>
              <a:rPr lang="ja-JP" altLang="en-US" dirty="0">
                <a:latin typeface="Meiryo UI" panose="020B0604030504040204" pitchFamily="50" charset="-128"/>
                <a:ea typeface="Meiryo UI" panose="020B0604030504040204" pitchFamily="50" charset="-128"/>
                <a:cs typeface="Meiryo UI" panose="020B0604030504040204" pitchFamily="50" charset="-128"/>
              </a:rPr>
              <a:t>と連携</a:t>
            </a:r>
            <a:r>
              <a:rPr lang="en-US" altLang="ja-JP" dirty="0">
                <a:latin typeface="Meiryo UI" panose="020B0604030504040204" pitchFamily="50" charset="-128"/>
                <a:ea typeface="Meiryo UI" panose="020B0604030504040204" pitchFamily="50" charset="-128"/>
                <a:cs typeface="Meiryo UI" panose="020B0604030504040204" pitchFamily="50" charset="-128"/>
              </a:rPr>
              <a:t>)</a:t>
            </a:r>
          </a:p>
          <a:p>
            <a:pPr marL="266700" indent="-179388">
              <a:lnSpc>
                <a:spcPts val="2000"/>
              </a:lnSpc>
              <a:spcBef>
                <a:spcPts val="600"/>
              </a:spcBef>
            </a:pPr>
            <a:r>
              <a:rPr lang="ja-JP" altLang="en-US" dirty="0">
                <a:latin typeface="Meiryo UI" panose="020B0604030504040204" pitchFamily="50" charset="-128"/>
                <a:ea typeface="Meiryo UI" panose="020B0604030504040204" pitchFamily="50" charset="-128"/>
                <a:cs typeface="Meiryo UI" panose="020B0604030504040204" pitchFamily="50" charset="-128"/>
              </a:rPr>
              <a:t>・重点取組みとして、 </a:t>
            </a:r>
            <a:r>
              <a:rPr lang="en-US" altLang="ja-JP" dirty="0">
                <a:latin typeface="Meiryo UI" panose="020B0604030504040204" pitchFamily="50" charset="-128"/>
                <a:ea typeface="Meiryo UI" panose="020B0604030504040204" pitchFamily="50" charset="-128"/>
                <a:cs typeface="Meiryo UI" panose="020B0604030504040204" pitchFamily="50" charset="-128"/>
              </a:rPr>
              <a:t>3</a:t>
            </a:r>
            <a:r>
              <a:rPr lang="ja-JP" altLang="en-US" dirty="0">
                <a:latin typeface="Meiryo UI" panose="020B0604030504040204" pitchFamily="50" charset="-128"/>
                <a:ea typeface="Meiryo UI" panose="020B0604030504040204" pitchFamily="50" charset="-128"/>
                <a:cs typeface="Meiryo UI" panose="020B0604030504040204" pitchFamily="50" charset="-128"/>
              </a:rPr>
              <a:t>市</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4</a:t>
            </a:r>
          </a:p>
          <a:p>
            <a:pPr marL="266700" indent="-179388">
              <a:lnSpc>
                <a:spcPts val="2000"/>
              </a:lnSpc>
              <a:spcBef>
                <a:spcPts val="600"/>
              </a:spcBef>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地区</a:t>
            </a:r>
            <a:r>
              <a:rPr lang="ja-JP" altLang="en-US" dirty="0">
                <a:latin typeface="Meiryo UI" panose="020B0604030504040204" pitchFamily="50" charset="-128"/>
                <a:ea typeface="Meiryo UI" panose="020B0604030504040204" pitchFamily="50" charset="-128"/>
                <a:cs typeface="Meiryo UI" panose="020B0604030504040204" pitchFamily="50" charset="-128"/>
              </a:rPr>
              <a:t>で防災ワークショップ等を実施</a:t>
            </a:r>
          </a:p>
          <a:p>
            <a:pPr>
              <a:lnSpc>
                <a:spcPts val="2000"/>
              </a:lnSpc>
              <a:spcBef>
                <a:spcPts val="600"/>
              </a:spcBef>
            </a:pPr>
            <a:r>
              <a:rPr lang="ja-JP" altLang="en-US" b="1" dirty="0">
                <a:latin typeface="Meiryo UI" panose="020B0604030504040204" pitchFamily="50" charset="-128"/>
                <a:ea typeface="Meiryo UI" panose="020B0604030504040204" pitchFamily="50" charset="-128"/>
                <a:cs typeface="Meiryo UI" panose="020B0604030504040204" pitchFamily="50" charset="-128"/>
              </a:rPr>
              <a:t> ②分譲マンションの耐震化</a:t>
            </a:r>
          </a:p>
          <a:p>
            <a:pPr marL="174625" indent="-87313">
              <a:lnSpc>
                <a:spcPts val="2000"/>
              </a:lnSpc>
              <a:spcBef>
                <a:spcPts val="600"/>
              </a:spcBef>
            </a:pPr>
            <a:r>
              <a:rPr lang="ja-JP" altLang="en-US" dirty="0">
                <a:latin typeface="Meiryo UI" panose="020B0604030504040204" pitchFamily="50" charset="-128"/>
                <a:ea typeface="Meiryo UI" panose="020B0604030504040204" pitchFamily="50" charset="-128"/>
                <a:cs typeface="Meiryo UI" panose="020B0604030504040204" pitchFamily="50" charset="-128"/>
              </a:rPr>
              <a:t>・耐震化の検討</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を総合的に</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87313">
              <a:lnSpc>
                <a:spcPts val="2000"/>
              </a:lnSpc>
              <a:spcBef>
                <a:spcPts val="600"/>
              </a:spcBef>
            </a:pP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サポート</a:t>
            </a:r>
            <a:r>
              <a:rPr lang="ja-JP" altLang="en-US" dirty="0">
                <a:latin typeface="Meiryo UI" panose="020B0604030504040204" pitchFamily="50" charset="-128"/>
                <a:ea typeface="Meiryo UI" panose="020B0604030504040204" pitchFamily="50" charset="-128"/>
                <a:cs typeface="Meiryo UI" panose="020B0604030504040204" pitchFamily="50" charset="-128"/>
              </a:rPr>
              <a:t>する仕組みづくり</a:t>
            </a:r>
          </a:p>
          <a:p>
            <a:pPr marL="174625" indent="-87313">
              <a:lnSpc>
                <a:spcPts val="2000"/>
              </a:lnSpc>
              <a:spcBef>
                <a:spcPts val="600"/>
              </a:spcBef>
            </a:pPr>
            <a:r>
              <a:rPr lang="ja-JP" altLang="en-US" dirty="0">
                <a:latin typeface="Meiryo UI" panose="020B0604030504040204" pitchFamily="50" charset="-128"/>
                <a:ea typeface="Meiryo UI" panose="020B0604030504040204" pitchFamily="50" charset="-128"/>
                <a:cs typeface="Meiryo UI" panose="020B0604030504040204" pitchFamily="50" charset="-128"/>
              </a:rPr>
              <a:t>・費用負担の軽減策の検討</a:t>
            </a:r>
          </a:p>
          <a:p>
            <a:pPr marL="174625" indent="-87313">
              <a:lnSpc>
                <a:spcPts val="2000"/>
              </a:lnSpc>
              <a:spcBef>
                <a:spcPts val="600"/>
              </a:spcBef>
            </a:pPr>
            <a:r>
              <a:rPr lang="ja-JP" altLang="en-US" dirty="0">
                <a:latin typeface="Meiryo UI" panose="020B0604030504040204" pitchFamily="50" charset="-128"/>
                <a:ea typeface="Meiryo UI" panose="020B0604030504040204" pitchFamily="50" charset="-128"/>
                <a:cs typeface="Meiryo UI" panose="020B0604030504040204" pitchFamily="50" charset="-128"/>
              </a:rPr>
              <a:t>・規制緩和による建替え</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促進</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87313">
              <a:lnSpc>
                <a:spcPts val="2000"/>
              </a:lnSpc>
              <a:spcBef>
                <a:spcPts val="600"/>
              </a:spcBef>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策の</a:t>
            </a:r>
            <a:r>
              <a:rPr lang="ja-JP" altLang="en-US" dirty="0">
                <a:latin typeface="Meiryo UI" panose="020B0604030504040204" pitchFamily="50" charset="-128"/>
                <a:ea typeface="Meiryo UI" panose="020B0604030504040204" pitchFamily="50" charset="-128"/>
                <a:cs typeface="Meiryo UI" panose="020B0604030504040204" pitchFamily="50" charset="-128"/>
              </a:rPr>
              <a:t>検討　など</a:t>
            </a: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25220" y="2125408"/>
            <a:ext cx="1948479" cy="15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図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52944" y="4432447"/>
            <a:ext cx="2167985" cy="1440000"/>
          </a:xfrm>
          <a:prstGeom prst="rect">
            <a:avLst/>
          </a:prstGeom>
          <a:noFill/>
          <a:ln>
            <a:noFill/>
          </a:ln>
        </p:spPr>
      </p:pic>
    </p:spTree>
    <p:extLst>
      <p:ext uri="{BB962C8B-B14F-4D97-AF65-F5344CB8AC3E}">
        <p14:creationId xmlns:p14="http://schemas.microsoft.com/office/powerpoint/2010/main" val="283769976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lang="ja-JP" altLang="en-US"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pPr/>
              <a:t>42</a:t>
            </a:fld>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0" y="44624"/>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「住宅建築物耐震</a:t>
            </a:r>
            <a:r>
              <a:rPr lang="en-US" altLang="ja-JP" sz="2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2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ヵ年戦略・大阪」 </a:t>
            </a:r>
            <a:r>
              <a:rPr lang="ja-JP" altLang="en-US" sz="2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2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H28.1</a:t>
            </a:r>
            <a:r>
              <a:rPr lang="ja-JP" altLang="en-US" sz="2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策定</a:t>
            </a:r>
            <a:r>
              <a:rPr lang="ja-JP" altLang="en-US" sz="2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）に基づく</a:t>
            </a:r>
            <a:r>
              <a:rPr lang="ja-JP" altLang="en-US" sz="2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取組み②</a:t>
            </a:r>
            <a:endParaRPr lang="ja-JP" altLang="en-US" sz="2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0" name="図 19"/>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5047" t="5824" r="4932" b="5116"/>
          <a:stretch/>
        </p:blipFill>
        <p:spPr bwMode="auto">
          <a:xfrm>
            <a:off x="5545641" y="2442627"/>
            <a:ext cx="3183827" cy="4392487"/>
          </a:xfrm>
          <a:prstGeom prst="rect">
            <a:avLst/>
          </a:prstGeom>
          <a:ln>
            <a:noFill/>
          </a:ln>
          <a:extLst>
            <a:ext uri="{53640926-AAD7-44D8-BBD7-CCE9431645EC}">
              <a14:shadowObscured xmlns:a14="http://schemas.microsoft.com/office/drawing/2010/main"/>
            </a:ext>
          </a:extLst>
        </p:spPr>
      </p:pic>
      <p:sp>
        <p:nvSpPr>
          <p:cNvPr id="7" name="角丸四角形 6"/>
          <p:cNvSpPr/>
          <p:nvPr/>
        </p:nvSpPr>
        <p:spPr>
          <a:xfrm>
            <a:off x="160404" y="695244"/>
            <a:ext cx="8732076" cy="1759551"/>
          </a:xfrm>
          <a:prstGeom prst="roundRect">
            <a:avLst>
              <a:gd name="adj" fmla="val 72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ct val="130000"/>
              </a:lnSpc>
            </a:pPr>
            <a:endPar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p:cNvSpPr txBox="1"/>
          <p:nvPr/>
        </p:nvSpPr>
        <p:spPr>
          <a:xfrm>
            <a:off x="304532" y="533291"/>
            <a:ext cx="3139001" cy="400110"/>
          </a:xfrm>
          <a:prstGeom prst="rect">
            <a:avLst/>
          </a:prstGeom>
          <a:solidFill>
            <a:schemeClr val="tx2">
              <a:lumMod val="40000"/>
              <a:lumOff val="60000"/>
            </a:schemeClr>
          </a:solidFill>
        </p:spPr>
        <p:txBody>
          <a:bodyPr wrap="none" rtlCol="0" anchor="ctr" anchorCtr="0">
            <a:spAutoFit/>
          </a:bodyPr>
          <a:lstStyle/>
          <a:p>
            <a:r>
              <a:rPr lang="ja-JP" altLang="en-US" sz="2000" b="1" dirty="0">
                <a:solidFill>
                  <a:prstClr val="black"/>
                </a:solidFill>
                <a:latin typeface="Meiryo UI" panose="020B0604030504040204" pitchFamily="50" charset="-128"/>
                <a:ea typeface="Meiryo UI" panose="020B0604030504040204" pitchFamily="50" charset="-128"/>
              </a:rPr>
              <a:t>多数の者が利用する建築物</a:t>
            </a:r>
          </a:p>
        </p:txBody>
      </p:sp>
      <p:sp>
        <p:nvSpPr>
          <p:cNvPr id="9" name="正方形/長方形 8"/>
          <p:cNvSpPr/>
          <p:nvPr/>
        </p:nvSpPr>
        <p:spPr bwMode="white">
          <a:xfrm>
            <a:off x="311225" y="989236"/>
            <a:ext cx="3521699" cy="1400383"/>
          </a:xfrm>
          <a:prstGeom prst="rect">
            <a:avLst/>
          </a:prstGeom>
          <a:solidFill>
            <a:schemeClr val="bg1"/>
          </a:solidFill>
          <a:ln>
            <a:noFill/>
          </a:ln>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lnSpc>
                <a:spcPts val="1800"/>
              </a:lnSpc>
            </a:pPr>
            <a:r>
              <a:rPr lang="ja-JP" altLang="en-US" b="1" dirty="0" smtClean="0">
                <a:solidFill>
                  <a:srgbClr val="00206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具体的な目標</a:t>
            </a:r>
            <a:endParaRPr lang="en-US" altLang="ja-JP" b="1" dirty="0">
              <a:solidFill>
                <a:srgbClr val="00206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marL="87313" indent="-87313">
              <a:lnSpc>
                <a:spcPts val="1800"/>
              </a:lnSpc>
              <a:spcBef>
                <a:spcPts val="600"/>
              </a:spcBef>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・耐震性が不足する約５千棟に確実な普及啓発</a:t>
            </a:r>
          </a:p>
          <a:p>
            <a:pPr marL="87313" indent="-87313">
              <a:lnSpc>
                <a:spcPts val="1800"/>
              </a:lnSpc>
              <a:spcBef>
                <a:spcPts val="600"/>
              </a:spcBef>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・病院や学校など特に公共性の高いものを優先</a:t>
            </a:r>
          </a:p>
        </p:txBody>
      </p:sp>
      <p:sp>
        <p:nvSpPr>
          <p:cNvPr id="12" name="正方形/長方形 11"/>
          <p:cNvSpPr/>
          <p:nvPr/>
        </p:nvSpPr>
        <p:spPr bwMode="white">
          <a:xfrm>
            <a:off x="4363222" y="963305"/>
            <a:ext cx="4366246" cy="1169551"/>
          </a:xfrm>
          <a:prstGeom prst="rect">
            <a:avLst/>
          </a:prstGeom>
          <a:solidFill>
            <a:schemeClr val="bg1"/>
          </a:solidFill>
          <a:ln>
            <a:noFill/>
          </a:ln>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lnSpc>
                <a:spcPts val="1800"/>
              </a:lnSpc>
              <a:spcBef>
                <a:spcPts val="600"/>
              </a:spcBef>
            </a:pPr>
            <a:r>
              <a:rPr lang="ja-JP" altLang="en-US"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取組みと進捗状況</a:t>
            </a:r>
          </a:p>
          <a:p>
            <a:pPr marL="174625" indent="-87313">
              <a:lnSpc>
                <a:spcPts val="1800"/>
              </a:lnSpc>
              <a:spcBef>
                <a:spcPts val="600"/>
              </a:spcBef>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・診断結果の公表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H29.3</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4625" indent="-87313">
              <a:lnSpc>
                <a:spcPts val="1800"/>
              </a:lnSpc>
              <a:spcBef>
                <a:spcPts val="600"/>
              </a:spcBef>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・個別訪問やダイレクトメールによる働きかけ（所管行政庁と協力</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角丸四角形 13"/>
          <p:cNvSpPr/>
          <p:nvPr/>
        </p:nvSpPr>
        <p:spPr>
          <a:xfrm>
            <a:off x="179512" y="2946958"/>
            <a:ext cx="4608512" cy="2729298"/>
          </a:xfrm>
          <a:prstGeom prst="roundRect">
            <a:avLst>
              <a:gd name="adj" fmla="val 72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ct val="130000"/>
              </a:lnSpc>
            </a:pPr>
            <a:endPar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323528" y="2780547"/>
            <a:ext cx="3262432" cy="400110"/>
          </a:xfrm>
          <a:prstGeom prst="rect">
            <a:avLst/>
          </a:prstGeom>
          <a:solidFill>
            <a:schemeClr val="tx2">
              <a:lumMod val="40000"/>
              <a:lumOff val="60000"/>
            </a:schemeClr>
          </a:solidFill>
        </p:spPr>
        <p:txBody>
          <a:bodyPr wrap="none" rtlCol="0" anchor="ctr" anchorCtr="0">
            <a:spAutoFit/>
          </a:bodyPr>
          <a:lstStyle/>
          <a:p>
            <a:r>
              <a:rPr lang="zh-TW" altLang="en-US" sz="2000" b="1" dirty="0">
                <a:solidFill>
                  <a:prstClr val="black"/>
                </a:solidFill>
                <a:latin typeface="Meiryo UI" panose="020B0604030504040204" pitchFamily="50" charset="-128"/>
                <a:ea typeface="Meiryo UI" panose="020B0604030504040204" pitchFamily="50" charset="-128"/>
              </a:rPr>
              <a:t>広域緊急交通</a:t>
            </a:r>
            <a:r>
              <a:rPr lang="zh-TW" altLang="en-US" sz="2000" b="1" dirty="0" smtClean="0">
                <a:solidFill>
                  <a:prstClr val="black"/>
                </a:solidFill>
                <a:latin typeface="Meiryo UI" panose="020B0604030504040204" pitchFamily="50" charset="-128"/>
                <a:ea typeface="Meiryo UI" panose="020B0604030504040204" pitchFamily="50" charset="-128"/>
              </a:rPr>
              <a:t>路沿道</a:t>
            </a:r>
            <a:r>
              <a:rPr lang="zh-TW" altLang="en-US" sz="2000" b="1" dirty="0">
                <a:solidFill>
                  <a:prstClr val="black"/>
                </a:solidFill>
                <a:latin typeface="Meiryo UI" panose="020B0604030504040204" pitchFamily="50" charset="-128"/>
                <a:ea typeface="Meiryo UI" panose="020B0604030504040204" pitchFamily="50" charset="-128"/>
              </a:rPr>
              <a:t>建築物</a:t>
            </a:r>
          </a:p>
        </p:txBody>
      </p:sp>
      <p:sp>
        <p:nvSpPr>
          <p:cNvPr id="17" name="正方形/長方形 16"/>
          <p:cNvSpPr/>
          <p:nvPr/>
        </p:nvSpPr>
        <p:spPr bwMode="white">
          <a:xfrm>
            <a:off x="330840" y="3346505"/>
            <a:ext cx="1760230" cy="1277273"/>
          </a:xfrm>
          <a:prstGeom prst="rect">
            <a:avLst/>
          </a:prstGeom>
          <a:solidFill>
            <a:schemeClr val="bg1"/>
          </a:solidFill>
          <a:ln>
            <a:noFill/>
          </a:ln>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ja-JP" altLang="en-US"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具体的な目標</a:t>
            </a:r>
            <a:endParaRPr lang="en-US" altLang="ja-JP" b="1"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spcBef>
                <a:spcPts val="600"/>
              </a:spcBef>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・耐震性が不足する全てに確実な普及</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啓発</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二等辺三角形 45"/>
          <p:cNvSpPr>
            <a:spLocks noChangeArrowheads="1"/>
          </p:cNvSpPr>
          <p:nvPr/>
        </p:nvSpPr>
        <p:spPr bwMode="auto">
          <a:xfrm rot="5400000">
            <a:off x="1754919" y="3924582"/>
            <a:ext cx="1214088" cy="252941"/>
          </a:xfrm>
          <a:prstGeom prst="triangle">
            <a:avLst>
              <a:gd name="adj" fmla="val 50000"/>
            </a:avLst>
          </a:prstGeom>
          <a:solidFill>
            <a:schemeClr val="tx2">
              <a:lumMod val="60000"/>
              <a:lumOff val="40000"/>
              <a:alpha val="50000"/>
            </a:schemeClr>
          </a:solidFill>
          <a:ln>
            <a:noFill/>
          </a:ln>
          <a:extLst/>
        </p:spPr>
        <p:txBody>
          <a:bodyPr vert="horz" wrap="square" lIns="91440" tIns="45720" rIns="91440" bIns="45720" numCol="1" anchor="ctr" anchorCtr="0" compatLnSpc="1">
            <a:prstTxWarp prst="textNoShape">
              <a:avLst/>
            </a:prstTxWarp>
          </a:bodyPr>
          <a:lstStyle/>
          <a:p>
            <a:endParaRPr lang="ja-JP" altLang="en-US">
              <a:solidFill>
                <a:prstClr val="black"/>
              </a:solidFill>
            </a:endParaRPr>
          </a:p>
        </p:txBody>
      </p:sp>
      <p:sp>
        <p:nvSpPr>
          <p:cNvPr id="19" name="正方形/長方形 18"/>
          <p:cNvSpPr/>
          <p:nvPr/>
        </p:nvSpPr>
        <p:spPr bwMode="white">
          <a:xfrm>
            <a:off x="2555776" y="3372000"/>
            <a:ext cx="2160000" cy="2185214"/>
          </a:xfrm>
          <a:prstGeom prst="rect">
            <a:avLst/>
          </a:prstGeom>
          <a:solidFill>
            <a:schemeClr val="bg1"/>
          </a:solidFill>
          <a:ln>
            <a:noFill/>
          </a:ln>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ja-JP" altLang="en-US"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取組みと進捗状況</a:t>
            </a:r>
          </a:p>
          <a:p>
            <a:pPr marL="174625" indent="-87313">
              <a:spcBef>
                <a:spcPts val="600"/>
              </a:spcBef>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・個別訪問等による働きかけ（所管行政庁と連携）</a:t>
            </a:r>
          </a:p>
          <a:p>
            <a:pPr marL="174625" indent="-87313">
              <a:spcBef>
                <a:spcPts val="600"/>
              </a:spcBef>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規制緩和による建替え促進策の検討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など</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二等辺三角形 45"/>
          <p:cNvSpPr>
            <a:spLocks noChangeArrowheads="1"/>
          </p:cNvSpPr>
          <p:nvPr/>
        </p:nvSpPr>
        <p:spPr bwMode="auto">
          <a:xfrm rot="5400000">
            <a:off x="3496367" y="1436270"/>
            <a:ext cx="1214088" cy="252941"/>
          </a:xfrm>
          <a:prstGeom prst="triangle">
            <a:avLst>
              <a:gd name="adj" fmla="val 50000"/>
            </a:avLst>
          </a:prstGeom>
          <a:solidFill>
            <a:schemeClr val="tx2">
              <a:lumMod val="60000"/>
              <a:lumOff val="40000"/>
              <a:alpha val="50000"/>
            </a:schemeClr>
          </a:solidFill>
          <a:ln>
            <a:noFill/>
          </a:ln>
          <a:extLst/>
        </p:spPr>
        <p:txBody>
          <a:bodyPr vert="horz" wrap="square" lIns="91440" tIns="45720" rIns="91440" bIns="45720" numCol="1" anchor="ctr" anchorCtr="0" compatLnSpc="1">
            <a:prstTxWarp prst="textNoShape">
              <a:avLst/>
            </a:prstTxWarp>
          </a:bodyPr>
          <a:lstStyle/>
          <a:p>
            <a:endParaRPr lang="ja-JP" altLang="en-US">
              <a:solidFill>
                <a:prstClr val="black"/>
              </a:solidFill>
            </a:endParaRPr>
          </a:p>
        </p:txBody>
      </p:sp>
      <p:sp>
        <p:nvSpPr>
          <p:cNvPr id="23" name="テキスト ボックス 4"/>
          <p:cNvSpPr txBox="1"/>
          <p:nvPr/>
        </p:nvSpPr>
        <p:spPr>
          <a:xfrm>
            <a:off x="4824028" y="2643918"/>
            <a:ext cx="1908212" cy="353034"/>
          </a:xfrm>
          <a:prstGeom prst="rect">
            <a:avLst/>
          </a:prstGeom>
          <a:noFill/>
          <a:ln w="6350">
            <a:noFill/>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50" u="sng"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広域緊急交通路</a:t>
            </a:r>
            <a:endParaRPr lang="en-US" altLang="ja-JP" sz="1050" u="sng"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u="sng"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耐震診断義務化</a:t>
            </a:r>
            <a:r>
              <a:rPr lang="ja-JP" altLang="en-US" sz="105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対象路線図</a:t>
            </a:r>
            <a:endParaRPr lang="ja-JP" altLang="en-US" sz="1200" u="sng"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正方形/長方形 23"/>
          <p:cNvSpPr>
            <a:spLocks noChangeArrowheads="1"/>
          </p:cNvSpPr>
          <p:nvPr/>
        </p:nvSpPr>
        <p:spPr bwMode="auto">
          <a:xfrm>
            <a:off x="4932040" y="3346505"/>
            <a:ext cx="1707299" cy="2458759"/>
          </a:xfrm>
          <a:prstGeom prst="rect">
            <a:avLst/>
          </a:prstGeom>
          <a:noFill/>
          <a:ln w="6350" algn="ctr">
            <a:solidFill>
              <a:schemeClr val="tx1"/>
            </a:solidFill>
            <a:prstDash val="sysDot"/>
            <a:miter lim="800000"/>
            <a:headEnd/>
            <a:tailEnd/>
          </a:ln>
        </p:spPr>
        <p:txBody>
          <a:bodyPr rot="0" vert="horz" wrap="square" lIns="91440" tIns="45720" rIns="91440" bIns="45720" anchor="t" anchorCtr="0" upright="1">
            <a:noAutofit/>
          </a:bodyPr>
          <a:lstStyle/>
          <a:p>
            <a:pPr algn="ctr"/>
            <a:r>
              <a:rPr lang="en-US" altLang="ja-JP" sz="75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ja-JP" sz="75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凡 </a:t>
            </a:r>
            <a:r>
              <a:rPr lang="ja-JP" altLang="ja-JP" sz="75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例</a:t>
            </a:r>
            <a:r>
              <a:rPr lang="en-US" altLang="ja-JP" sz="75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pPr algn="ctr"/>
            <a:endParaRPr lang="en-US" altLang="ja-JP" sz="75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r>
              <a:rPr lang="ja-JP" altLang="en-US" sz="75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優先</a:t>
            </a:r>
            <a:r>
              <a:rPr lang="ja-JP" altLang="en-US" sz="75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して耐震化に取組む</a:t>
            </a:r>
            <a:r>
              <a:rPr lang="ja-JP" altLang="en-US" sz="75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路線</a:t>
            </a:r>
            <a:endParaRPr lang="en-US" altLang="ja-JP" sz="75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r>
              <a:rPr lang="ja-JP" altLang="en-US" sz="75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75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耐震診断義務化対象</a:t>
            </a:r>
            <a:r>
              <a:rPr lang="ja-JP" altLang="en-US" sz="75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路線）</a:t>
            </a:r>
            <a:endParaRPr lang="en-US" altLang="ja-JP" sz="75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r>
              <a:rPr lang="ja-JP" altLang="en-US" sz="75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75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r>
              <a:rPr lang="ja-JP" altLang="en-US" sz="75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75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耐震化を促進する路線</a:t>
            </a:r>
            <a:endParaRPr lang="en-US" altLang="ja-JP" sz="75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r>
              <a:rPr lang="ja-JP" altLang="en-US" sz="75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75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（その他</a:t>
            </a:r>
            <a:r>
              <a:rPr lang="ja-JP" altLang="en-US" sz="75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の重点</a:t>
            </a:r>
            <a:r>
              <a:rPr lang="en-US" sz="75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14</a:t>
            </a:r>
            <a:r>
              <a:rPr lang="ja-JP" altLang="en-US" sz="75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路線</a:t>
            </a:r>
            <a:r>
              <a:rPr lang="ja-JP" altLang="en-US" sz="75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75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r>
              <a:rPr lang="ja-JP" altLang="en-US" sz="75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75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指導助言対象</a:t>
            </a:r>
            <a:r>
              <a:rPr lang="ja-JP" altLang="en-US" sz="75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75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r>
              <a:rPr lang="ja-JP" altLang="en-US" sz="75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75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r>
              <a:rPr lang="ja-JP" altLang="en-US" sz="75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75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耐震化</a:t>
            </a:r>
            <a:r>
              <a:rPr lang="ja-JP" altLang="en-US" sz="75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を促進する</a:t>
            </a:r>
            <a:r>
              <a:rPr lang="ja-JP" altLang="en-US" sz="75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路線</a:t>
            </a:r>
            <a:endParaRPr lang="en-US" altLang="ja-JP" sz="75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r>
              <a:rPr lang="ja-JP" altLang="en-US" sz="75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75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重点</a:t>
            </a:r>
            <a:r>
              <a:rPr lang="en-US" sz="75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14</a:t>
            </a:r>
            <a:r>
              <a:rPr lang="ja-JP" altLang="en-US" sz="75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路線</a:t>
            </a:r>
            <a:r>
              <a:rPr lang="ja-JP" altLang="en-US" sz="75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以外）</a:t>
            </a:r>
            <a:endParaRPr lang="en-US" altLang="ja-JP" sz="75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r>
              <a:rPr lang="ja-JP" altLang="en-US" sz="75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75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75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指導助言対象</a:t>
            </a:r>
            <a:r>
              <a:rPr lang="ja-JP" altLang="en-US" sz="75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75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endParaRPr lang="en-US" altLang="ja-JP" sz="75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r>
              <a:rPr lang="ja-JP" altLang="en-US" sz="75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基幹的広域防災拠点</a:t>
            </a:r>
            <a:endParaRPr lang="en-US" altLang="ja-JP" sz="75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r>
              <a:rPr lang="ja-JP" altLang="en-US" sz="75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75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75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r>
              <a:rPr lang="ja-JP" altLang="en-US" sz="75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75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広域防災拠点</a:t>
            </a:r>
            <a:endParaRPr lang="en-US" altLang="ja-JP" sz="75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endParaRPr lang="en-US" altLang="ja-JP" sz="75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r>
              <a:rPr lang="ja-JP" altLang="en-US" sz="75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後方</a:t>
            </a:r>
            <a:r>
              <a:rPr lang="ja-JP" altLang="en-US" sz="75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支援活動</a:t>
            </a:r>
            <a:r>
              <a:rPr lang="ja-JP" altLang="en-US" sz="75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拠点</a:t>
            </a:r>
            <a:endParaRPr lang="en-US" altLang="ja-JP" sz="75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endParaRPr lang="en-US" altLang="ja-JP" sz="750" i="1" u="sng"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r>
              <a:rPr lang="ja-JP" altLang="en-US" sz="750" i="1" u="sng"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50" i="1" u="sng"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50" i="1" u="sng"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5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75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主</a:t>
            </a:r>
            <a:r>
              <a:rPr lang="ja-JP" altLang="en-US" sz="75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な交差点名</a:t>
            </a:r>
          </a:p>
        </p:txBody>
      </p:sp>
      <p:sp>
        <p:nvSpPr>
          <p:cNvPr id="25" name="フリーフォーム 24"/>
          <p:cNvSpPr>
            <a:spLocks/>
          </p:cNvSpPr>
          <p:nvPr/>
        </p:nvSpPr>
        <p:spPr bwMode="auto">
          <a:xfrm flipV="1">
            <a:off x="5009374" y="3681973"/>
            <a:ext cx="234057" cy="45719"/>
          </a:xfrm>
          <a:custGeom>
            <a:avLst/>
            <a:gdLst>
              <a:gd name="T0" fmla="*/ 0 w 466725"/>
              <a:gd name="T1" fmla="*/ 0 w 466725"/>
              <a:gd name="T2" fmla="*/ 466090 w 466725"/>
              <a:gd name="T3" fmla="*/ 0 60000 65536"/>
              <a:gd name="T4" fmla="*/ 0 60000 65536"/>
              <a:gd name="T5" fmla="*/ 0 60000 65536"/>
            </a:gdLst>
            <a:ahLst/>
            <a:cxnLst>
              <a:cxn ang="T3">
                <a:pos x="T0" y="0"/>
              </a:cxn>
              <a:cxn ang="T4">
                <a:pos x="T1" y="0"/>
              </a:cxn>
              <a:cxn ang="T5">
                <a:pos x="T2" y="0"/>
              </a:cxn>
            </a:cxnLst>
            <a:rect l="0" t="0" r="r" b="b"/>
            <a:pathLst>
              <a:path w="466725">
                <a:moveTo>
                  <a:pt x="0" y="0"/>
                </a:moveTo>
                <a:lnTo>
                  <a:pt x="0" y="0"/>
                </a:lnTo>
                <a:lnTo>
                  <a:pt x="466725" y="0"/>
                </a:lnTo>
              </a:path>
            </a:pathLst>
          </a:custGeom>
          <a:noFill/>
          <a:ln w="38100" cap="flat" cmpd="sng" algn="ctr">
            <a:solidFill>
              <a:schemeClr val="accent6">
                <a:lumMod val="50000"/>
              </a:schemeClr>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40000" dist="23000" dir="5400000" rotWithShape="0">
                    <a:srgbClr val="000000">
                      <a:alpha val="34999"/>
                    </a:srgbClr>
                  </a:outerShdw>
                </a:effectLst>
              </a14:hiddenEffects>
            </a:ext>
          </a:extLst>
        </p:spPr>
        <p:txBody>
          <a:bodyPr rot="0" vert="horz" wrap="square" lIns="91440" tIns="45720" rIns="91440" bIns="45720" anchor="ctr" anchorCtr="0" upright="1">
            <a:noAutofit/>
          </a:bodyPr>
          <a:lstStyle/>
          <a:p>
            <a:pPr defTabSz="914400">
              <a:defRPr/>
            </a:pPr>
            <a:endParaRPr kumimoji="0" lang="ja-JP" altLang="en-US" kern="0">
              <a:solidFill>
                <a:sysClr val="windowText" lastClr="000000"/>
              </a:solidFill>
            </a:endParaRPr>
          </a:p>
        </p:txBody>
      </p:sp>
      <p:sp>
        <p:nvSpPr>
          <p:cNvPr id="26" name="フリーフォーム 25"/>
          <p:cNvSpPr>
            <a:spLocks/>
          </p:cNvSpPr>
          <p:nvPr/>
        </p:nvSpPr>
        <p:spPr bwMode="auto">
          <a:xfrm>
            <a:off x="5009374" y="4068182"/>
            <a:ext cx="223896" cy="45719"/>
          </a:xfrm>
          <a:custGeom>
            <a:avLst/>
            <a:gdLst>
              <a:gd name="T0" fmla="*/ 0 w 447675"/>
              <a:gd name="T1" fmla="*/ 0 w 447675"/>
              <a:gd name="T2" fmla="*/ 445770 w 447675"/>
              <a:gd name="T3" fmla="*/ 0 60000 65536"/>
              <a:gd name="T4" fmla="*/ 0 60000 65536"/>
              <a:gd name="T5" fmla="*/ 0 60000 65536"/>
            </a:gdLst>
            <a:ahLst/>
            <a:cxnLst>
              <a:cxn ang="T3">
                <a:pos x="T0" y="0"/>
              </a:cxn>
              <a:cxn ang="T4">
                <a:pos x="T1" y="0"/>
              </a:cxn>
              <a:cxn ang="T5">
                <a:pos x="T2" y="0"/>
              </a:cxn>
            </a:cxnLst>
            <a:rect l="0" t="0" r="r" b="b"/>
            <a:pathLst>
              <a:path w="447675">
                <a:moveTo>
                  <a:pt x="0" y="0"/>
                </a:moveTo>
                <a:lnTo>
                  <a:pt x="0" y="0"/>
                </a:lnTo>
                <a:lnTo>
                  <a:pt x="447675" y="0"/>
                </a:lnTo>
              </a:path>
            </a:pathLst>
          </a:custGeom>
          <a:noFill/>
          <a:ln w="25400" cmpd="sng">
            <a:solidFill>
              <a:schemeClr val="tx2">
                <a:lumMod val="50000"/>
              </a:schemeClr>
            </a:solidFill>
            <a:prstDash val="sys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ctr" anchorCtr="0" upright="1">
            <a:noAutofit/>
          </a:bodyPr>
          <a:lstStyle/>
          <a:p>
            <a:pPr defTabSz="914400">
              <a:defRPr/>
            </a:pPr>
            <a:endParaRPr kumimoji="0" lang="ja-JP" altLang="en-US" kern="0">
              <a:solidFill>
                <a:sysClr val="windowText" lastClr="000000"/>
              </a:solidFill>
            </a:endParaRPr>
          </a:p>
        </p:txBody>
      </p:sp>
      <p:sp>
        <p:nvSpPr>
          <p:cNvPr id="27" name="フリーフォーム 26"/>
          <p:cNvSpPr>
            <a:spLocks/>
          </p:cNvSpPr>
          <p:nvPr/>
        </p:nvSpPr>
        <p:spPr bwMode="auto">
          <a:xfrm flipV="1">
            <a:off x="5015724" y="4480687"/>
            <a:ext cx="209744" cy="45719"/>
          </a:xfrm>
          <a:custGeom>
            <a:avLst/>
            <a:gdLst>
              <a:gd name="T0" fmla="*/ 0 w 419100"/>
              <a:gd name="T1" fmla="*/ 0 h 45719"/>
              <a:gd name="T2" fmla="*/ 417830 w 419100"/>
              <a:gd name="T3" fmla="*/ 0 h 45719"/>
              <a:gd name="T4" fmla="*/ 0 60000 65536"/>
              <a:gd name="T5" fmla="*/ 0 60000 65536"/>
            </a:gdLst>
            <a:ahLst/>
            <a:cxnLst>
              <a:cxn ang="T4">
                <a:pos x="T0" y="T1"/>
              </a:cxn>
              <a:cxn ang="T5">
                <a:pos x="T2" y="T3"/>
              </a:cxn>
            </a:cxnLst>
            <a:rect l="0" t="0" r="r" b="b"/>
            <a:pathLst>
              <a:path w="419100" h="45719">
                <a:moveTo>
                  <a:pt x="0" y="0"/>
                </a:moveTo>
                <a:lnTo>
                  <a:pt x="419100" y="0"/>
                </a:lnTo>
              </a:path>
            </a:pathLst>
          </a:custGeom>
          <a:noFill/>
          <a:ln w="25400" cap="flat" cmpd="sng" algn="ctr">
            <a:solidFill>
              <a:schemeClr val="accent3">
                <a:lumMod val="50000"/>
              </a:schemeClr>
            </a:solidFill>
            <a:prstDash val="sysDot"/>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40000" dist="23000" dir="5400000" rotWithShape="0">
                    <a:srgbClr val="000000">
                      <a:alpha val="34999"/>
                    </a:srgbClr>
                  </a:outerShdw>
                </a:effectLst>
              </a14:hiddenEffects>
            </a:ext>
          </a:extLst>
        </p:spPr>
        <p:txBody>
          <a:bodyPr rot="0" vert="horz" wrap="square" lIns="91440" tIns="45720" rIns="91440" bIns="45720" anchor="ctr" anchorCtr="0" upright="1">
            <a:noAutofit/>
          </a:bodyPr>
          <a:lstStyle/>
          <a:p>
            <a:pPr defTabSz="914400">
              <a:defRPr/>
            </a:pPr>
            <a:endParaRPr kumimoji="0" lang="ja-JP" altLang="en-US" kern="0">
              <a:solidFill>
                <a:sysClr val="windowText" lastClr="000000"/>
              </a:solidFill>
            </a:endParaRPr>
          </a:p>
        </p:txBody>
      </p:sp>
      <p:sp>
        <p:nvSpPr>
          <p:cNvPr id="28" name="Oval 1514"/>
          <p:cNvSpPr>
            <a:spLocks noChangeAspect="1" noChangeArrowheads="1"/>
          </p:cNvSpPr>
          <p:nvPr/>
        </p:nvSpPr>
        <p:spPr bwMode="auto">
          <a:xfrm flipV="1">
            <a:off x="5097765" y="5398108"/>
            <a:ext cx="96178" cy="93724"/>
          </a:xfrm>
          <a:prstGeom prst="ellipse">
            <a:avLst/>
          </a:prstGeom>
          <a:solidFill>
            <a:srgbClr val="FFFF00"/>
          </a:solidFill>
          <a:ln w="9525">
            <a:solidFill>
              <a:srgbClr val="808000"/>
            </a:solidFill>
            <a:round/>
            <a:headEnd/>
            <a:tailEnd/>
          </a:ln>
        </p:spPr>
        <p:txBody>
          <a:bodyPr rot="0" vert="horz" wrap="square" lIns="91440" tIns="45720" rIns="91440" bIns="45720" anchor="t" anchorCtr="0" upright="1">
            <a:noAutofit/>
          </a:bodyPr>
          <a:lstStyle/>
          <a:p>
            <a:pPr defTabSz="914400">
              <a:defRPr/>
            </a:pPr>
            <a:endParaRPr kumimoji="0" lang="ja-JP" altLang="en-US" kern="0">
              <a:solidFill>
                <a:sysClr val="windowText" lastClr="000000"/>
              </a:solidFill>
            </a:endParaRPr>
          </a:p>
        </p:txBody>
      </p:sp>
      <p:sp>
        <p:nvSpPr>
          <p:cNvPr id="29" name="Oval 1492"/>
          <p:cNvSpPr>
            <a:spLocks noChangeAspect="1" noChangeArrowheads="1"/>
          </p:cNvSpPr>
          <p:nvPr/>
        </p:nvSpPr>
        <p:spPr bwMode="auto">
          <a:xfrm>
            <a:off x="5097765" y="5163162"/>
            <a:ext cx="96177" cy="94215"/>
          </a:xfrm>
          <a:prstGeom prst="ellipse">
            <a:avLst/>
          </a:prstGeom>
          <a:solidFill>
            <a:srgbClr val="FF00FF"/>
          </a:solidFill>
          <a:ln w="9525">
            <a:solidFill>
              <a:srgbClr val="FF0000"/>
            </a:solidFill>
            <a:round/>
            <a:headEnd/>
            <a:tailEnd/>
          </a:ln>
        </p:spPr>
        <p:txBody>
          <a:bodyPr rot="0" vert="horz" wrap="square" lIns="91440" tIns="45720" rIns="91440" bIns="45720" anchor="t" anchorCtr="0" upright="1">
            <a:noAutofit/>
          </a:bodyPr>
          <a:lstStyle/>
          <a:p>
            <a:pPr defTabSz="914400">
              <a:defRPr/>
            </a:pPr>
            <a:endParaRPr kumimoji="0" lang="ja-JP" altLang="en-US" kern="0">
              <a:solidFill>
                <a:sysClr val="windowText" lastClr="000000"/>
              </a:solidFill>
            </a:endParaRPr>
          </a:p>
        </p:txBody>
      </p:sp>
      <p:sp>
        <p:nvSpPr>
          <p:cNvPr id="30" name="星 5 1264"/>
          <p:cNvSpPr>
            <a:spLocks noChangeAspect="1"/>
          </p:cNvSpPr>
          <p:nvPr/>
        </p:nvSpPr>
        <p:spPr bwMode="auto">
          <a:xfrm>
            <a:off x="5078715" y="4910752"/>
            <a:ext cx="128074" cy="114825"/>
          </a:xfrm>
          <a:custGeom>
            <a:avLst/>
            <a:gdLst>
              <a:gd name="T0" fmla="*/ 0 w 189230"/>
              <a:gd name="T1" fmla="*/ 66458 h 173990"/>
              <a:gd name="T2" fmla="*/ 72280 w 189230"/>
              <a:gd name="T3" fmla="*/ 66459 h 173990"/>
              <a:gd name="T4" fmla="*/ 94615 w 189230"/>
              <a:gd name="T5" fmla="*/ 0 h 173990"/>
              <a:gd name="T6" fmla="*/ 116950 w 189230"/>
              <a:gd name="T7" fmla="*/ 66459 h 173990"/>
              <a:gd name="T8" fmla="*/ 189230 w 189230"/>
              <a:gd name="T9" fmla="*/ 66458 h 173990"/>
              <a:gd name="T10" fmla="*/ 130754 w 189230"/>
              <a:gd name="T11" fmla="*/ 107531 h 173990"/>
              <a:gd name="T12" fmla="*/ 153090 w 189230"/>
              <a:gd name="T13" fmla="*/ 173990 h 173990"/>
              <a:gd name="T14" fmla="*/ 94615 w 189230"/>
              <a:gd name="T15" fmla="*/ 132916 h 173990"/>
              <a:gd name="T16" fmla="*/ 36140 w 189230"/>
              <a:gd name="T17" fmla="*/ 173990 h 173990"/>
              <a:gd name="T18" fmla="*/ 58476 w 189230"/>
              <a:gd name="T19" fmla="*/ 107531 h 173990"/>
              <a:gd name="T20" fmla="*/ 0 w 189230"/>
              <a:gd name="T21" fmla="*/ 66458 h 1739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9230" h="173990">
                <a:moveTo>
                  <a:pt x="0" y="66458"/>
                </a:moveTo>
                <a:lnTo>
                  <a:pt x="72280" y="66459"/>
                </a:lnTo>
                <a:lnTo>
                  <a:pt x="94615" y="0"/>
                </a:lnTo>
                <a:lnTo>
                  <a:pt x="116950" y="66459"/>
                </a:lnTo>
                <a:lnTo>
                  <a:pt x="189230" y="66458"/>
                </a:lnTo>
                <a:lnTo>
                  <a:pt x="130754" y="107531"/>
                </a:lnTo>
                <a:lnTo>
                  <a:pt x="153090" y="173990"/>
                </a:lnTo>
                <a:lnTo>
                  <a:pt x="94615" y="132916"/>
                </a:lnTo>
                <a:lnTo>
                  <a:pt x="36140" y="173990"/>
                </a:lnTo>
                <a:lnTo>
                  <a:pt x="58476" y="107531"/>
                </a:lnTo>
                <a:lnTo>
                  <a:pt x="0" y="66458"/>
                </a:lnTo>
                <a:close/>
              </a:path>
            </a:pathLst>
          </a:custGeom>
          <a:solidFill>
            <a:srgbClr val="00B0F0"/>
          </a:solidFill>
          <a:ln w="19050" cap="flat" cmpd="sng" algn="ctr">
            <a:solidFill>
              <a:srgbClr val="000000"/>
            </a:solidFill>
            <a:prstDash val="solid"/>
            <a:round/>
            <a:headEnd/>
            <a:tailEnd/>
          </a:ln>
          <a:effectLst/>
          <a:extLst>
            <a:ext uri="{AF507438-7753-43E0-B8FC-AC1667EBCBE1}">
              <a14:hiddenEffects xmlns:a14="http://schemas.microsoft.com/office/drawing/2010/main">
                <a:effectLst>
                  <a:outerShdw blurRad="40000" dist="23000" dir="5400000" rotWithShape="0">
                    <a:srgbClr val="000000">
                      <a:alpha val="34999"/>
                    </a:srgbClr>
                  </a:outerShdw>
                </a:effectLst>
              </a14:hiddenEffects>
            </a:ext>
          </a:extLst>
        </p:spPr>
        <p:txBody>
          <a:bodyPr rot="0" vert="horz" wrap="square" lIns="91440" tIns="45720" rIns="91440" bIns="45720" anchor="ctr" anchorCtr="0" upright="1">
            <a:noAutofit/>
          </a:bodyPr>
          <a:lstStyle/>
          <a:p>
            <a:pPr defTabSz="914400">
              <a:defRPr/>
            </a:pPr>
            <a:endParaRPr kumimoji="0" lang="ja-JP" altLang="en-US" kern="0">
              <a:solidFill>
                <a:sysClr val="windowText" lastClr="000000"/>
              </a:solidFill>
            </a:endParaRPr>
          </a:p>
        </p:txBody>
      </p:sp>
    </p:spTree>
    <p:extLst>
      <p:ext uri="{BB962C8B-B14F-4D97-AF65-F5344CB8AC3E}">
        <p14:creationId xmlns:p14="http://schemas.microsoft.com/office/powerpoint/2010/main" val="356844220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
          <p:cNvSpPr>
            <a:spLocks noChangeArrowheads="1"/>
          </p:cNvSpPr>
          <p:nvPr/>
        </p:nvSpPr>
        <p:spPr bwMode="auto">
          <a:xfrm>
            <a:off x="-248" y="1844824"/>
            <a:ext cx="9144000" cy="36004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t" anchorCtr="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endParaRPr lang="en-US" altLang="ja-JP" sz="24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ctr" eaLnBrk="1" hangingPunct="1"/>
            <a:r>
              <a:rPr lang="ja-JP" altLang="en-US" sz="2400" b="1"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t>８．あんしん住まいの充実による居住魅力の向上</a:t>
            </a:r>
          </a:p>
        </p:txBody>
      </p:sp>
      <p:sp>
        <p:nvSpPr>
          <p:cNvPr id="4"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43</a:t>
            </a:fld>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bwMode="white">
          <a:xfrm>
            <a:off x="107504" y="2852936"/>
            <a:ext cx="8874100" cy="2027084"/>
          </a:xfrm>
          <a:prstGeom prst="rect">
            <a:avLst/>
          </a:prstGeom>
          <a:solidFill>
            <a:schemeClr val="bg1"/>
          </a:solid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algn="ctr" defTabSz="793425">
              <a:lnSpc>
                <a:spcPct val="130000"/>
              </a:lnSpc>
              <a:spcBef>
                <a:spcPts val="300"/>
              </a:spcBef>
              <a:defRPr/>
            </a:pPr>
            <a:r>
              <a:rPr lang="ja-JP" altLang="en-US" b="1" dirty="0" smtClean="0">
                <a:solidFill>
                  <a:srgbClr val="0070C0"/>
                </a:solidFill>
                <a:latin typeface="Meiryo UI" panose="020B0604030504040204" pitchFamily="50" charset="-128"/>
                <a:ea typeface="Meiryo UI" panose="020B0604030504040204" pitchFamily="50" charset="-128"/>
                <a:cs typeface="Meiryo UI" panose="020B0604030504040204" pitchFamily="50" charset="-128"/>
              </a:rPr>
              <a:t>取組内容</a:t>
            </a:r>
            <a:endParaRPr lang="en-US" altLang="ja-JP" b="1" dirty="0" smtClean="0">
              <a:solidFill>
                <a:srgbClr val="0070C0"/>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defTabSz="793425">
              <a:lnSpc>
                <a:spcPct val="130000"/>
              </a:lnSpc>
              <a:spcBef>
                <a:spcPts val="300"/>
              </a:spcBef>
              <a:defRPr/>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大阪あんしん賃貸支援</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事業」</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充実、住宅</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確保要配慮者に対する</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支援</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defTabSz="793425">
              <a:lnSpc>
                <a:spcPct val="130000"/>
              </a:lnSpc>
              <a:spcBef>
                <a:spcPts val="300"/>
              </a:spcBef>
              <a:defRPr/>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○市場における家賃債務</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保証や</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緊急時対応、日常の見守りサービス等の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普及</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defTabSz="793425">
              <a:lnSpc>
                <a:spcPct val="130000"/>
              </a:lnSpc>
              <a:spcBef>
                <a:spcPts val="300"/>
              </a:spcBef>
              <a:defRPr/>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貸主の不安</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を軽減するための各種情報提供や居住支援サービスの活用、入居拒否の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解消</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defTabSz="793425">
              <a:lnSpc>
                <a:spcPct val="130000"/>
              </a:lnSpc>
              <a:spcBef>
                <a:spcPts val="300"/>
              </a:spcBef>
              <a:defRPr/>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○民間</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賃貸住宅の空家などを有効に</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活用した、一定</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の質を備えた住宅の供給</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促進</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Rectangle 2"/>
          <p:cNvSpPr>
            <a:spLocks noChangeArrowheads="1"/>
          </p:cNvSpPr>
          <p:nvPr/>
        </p:nvSpPr>
        <p:spPr bwMode="auto">
          <a:xfrm>
            <a:off x="107504" y="1621092"/>
            <a:ext cx="2736304" cy="447463"/>
          </a:xfrm>
          <a:prstGeom prst="roundRect">
            <a:avLst/>
          </a:prstGeom>
          <a:solidFill>
            <a:srgbClr val="4F81BD"/>
          </a:solidFill>
          <a:ln w="9525">
            <a:noFill/>
            <a:prstDash val="solid"/>
            <a:miter lim="800000"/>
            <a:headEnd/>
            <a:tailEnd/>
          </a:ln>
          <a:extLst/>
        </p:spPr>
        <p:txBody>
          <a:bodyPr vert="horz" wrap="square" lIns="0" tIns="0" rIns="0" bIns="0" anchor="ctr" anchorCtr="0">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ts val="0"/>
              </a:spcBef>
              <a:tabLst>
                <a:tab pos="1000125" algn="l"/>
              </a:tabLst>
            </a:pPr>
            <a:r>
              <a:rPr lang="ja-JP" altLang="en-US" sz="2000" b="1" dirty="0" smtClean="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rPr>
              <a:t>重点的</a:t>
            </a:r>
            <a:r>
              <a:rPr lang="ja-JP" altLang="en-US" sz="2000" b="1" dirty="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rPr>
              <a:t>に取り組む</a:t>
            </a:r>
            <a:r>
              <a:rPr lang="ja-JP" altLang="en-US" sz="2000" b="1" dirty="0" smtClean="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rPr>
              <a:t>施策</a:t>
            </a:r>
            <a:endParaRPr lang="ja-JP" altLang="en-US" sz="2000" b="1" dirty="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endParaRPr>
          </a:p>
        </p:txBody>
      </p:sp>
    </p:spTree>
    <p:extLst>
      <p:ext uri="{BB962C8B-B14F-4D97-AF65-F5344CB8AC3E}">
        <p14:creationId xmlns:p14="http://schemas.microsoft.com/office/powerpoint/2010/main" val="98034671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3348880" y="2060848"/>
            <a:ext cx="8927865" cy="864096"/>
          </a:xfrm>
          <a:prstGeom prst="rect">
            <a:avLst/>
          </a:prstGeom>
          <a:noFill/>
          <a:ln w="3175">
            <a:no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0" rIns="0" numCol="1" rtlCol="0" anchor="t" anchorCtr="0"/>
          <a:lstStyle/>
          <a:p>
            <a:pPr marL="274638" lvl="0" indent="-366713" algn="just">
              <a:spcBef>
                <a:spcPts val="300"/>
              </a:spcBef>
            </a:pP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44</a:t>
            </a:fld>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0" y="44624"/>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「大阪府高齢者・</a:t>
            </a:r>
            <a:r>
              <a:rPr lang="ja-JP" altLang="en-US" sz="2000" b="1" dirty="0" err="1">
                <a:latin typeface="Meiryo UI" panose="020B0604030504040204" pitchFamily="50" charset="-128"/>
                <a:ea typeface="Meiryo UI" panose="020B0604030504040204" pitchFamily="50" charset="-128"/>
                <a:cs typeface="Meiryo UI" panose="020B0604030504040204" pitchFamily="50" charset="-128"/>
              </a:rPr>
              <a:t>障がい</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者住宅計画</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H29.</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３策定）①</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0" y="404664"/>
            <a:ext cx="9144000" cy="737501"/>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82550" indent="90488" defTabSz="793425">
              <a:lnSpc>
                <a:spcPct val="120000"/>
              </a:lnSpc>
              <a:spcBef>
                <a:spcPts val="300"/>
              </a:spcBef>
              <a:defRPr/>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住まうビジョン・大阪」の実現に向け、今後の高齢者や</a:t>
            </a:r>
            <a:r>
              <a:rPr lang="ja-JP" altLang="en-US" dirty="0" err="1">
                <a:solidFill>
                  <a:prstClr val="black"/>
                </a:solidFill>
                <a:latin typeface="Meiryo UI" panose="020B0604030504040204" pitchFamily="50" charset="-128"/>
                <a:ea typeface="Meiryo UI" panose="020B0604030504040204" pitchFamily="50" charset="-128"/>
                <a:cs typeface="Meiryo UI" panose="020B0604030504040204" pitchFamily="50" charset="-128"/>
              </a:rPr>
              <a:t>障がい</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者の住まいとまちづくりに関する施策の方向性を示す個別計画として</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策定　　</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計画期間</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]H28</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H37(2025</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12" name="角丸四角形 11"/>
          <p:cNvSpPr/>
          <p:nvPr/>
        </p:nvSpPr>
        <p:spPr>
          <a:xfrm>
            <a:off x="107504" y="1347774"/>
            <a:ext cx="8856984" cy="1450616"/>
          </a:xfrm>
          <a:prstGeom prst="roundRect">
            <a:avLst>
              <a:gd name="adj" fmla="val 72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ct val="130000"/>
              </a:lnSpc>
            </a:pP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nSpc>
                <a:spcPct val="130000"/>
              </a:lnSpc>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・高齢者向け</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住宅をＨ</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37(2025)</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までに新たに</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万戸供給　</a:t>
            </a:r>
          </a:p>
          <a:p>
            <a:pPr marL="84138" indent="-84138">
              <a:lnSpc>
                <a:spcPct val="130000"/>
              </a:lnSpc>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・車</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いす常用者世帯向け住宅を公営住宅でＨ</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37(2025)</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までに</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1,600</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戸供給</a:t>
            </a:r>
          </a:p>
          <a:p>
            <a:pPr marL="84138" indent="-84138">
              <a:lnSpc>
                <a:spcPct val="130000"/>
              </a:lnSpc>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障</a:t>
            </a:r>
            <a:r>
              <a:rPr lang="ja-JP" altLang="en-US"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がい</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者ｸﾞﾙｰﾌﾟﾎｰﾑを公営住宅で</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243</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人分確保</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H27~</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H</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　</a:t>
            </a:r>
          </a:p>
          <a:p>
            <a:pPr marL="84138" indent="-84138">
              <a:lnSpc>
                <a:spcPct val="130000"/>
              </a:lnSpc>
            </a:pP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30000"/>
              </a:lnSpc>
            </a:pP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325269" y="1181363"/>
            <a:ext cx="867545" cy="400110"/>
          </a:xfrm>
          <a:prstGeom prst="rect">
            <a:avLst/>
          </a:prstGeom>
          <a:solidFill>
            <a:schemeClr val="tx2">
              <a:lumMod val="40000"/>
              <a:lumOff val="60000"/>
            </a:schemeClr>
          </a:solidFill>
        </p:spPr>
        <p:txBody>
          <a:bodyPr wrap="none" rtlCol="0" anchor="ctr" anchorCtr="0">
            <a:spAutoFit/>
          </a:bodyPr>
          <a:lstStyle/>
          <a:p>
            <a:r>
              <a:rPr lang="ja-JP" altLang="en-US" sz="2000" b="1" dirty="0" smtClean="0">
                <a:latin typeface="Meiryo UI" panose="020B0604030504040204" pitchFamily="50" charset="-128"/>
                <a:ea typeface="Meiryo UI" panose="020B0604030504040204" pitchFamily="50" charset="-128"/>
              </a:rPr>
              <a:t>目　標</a:t>
            </a:r>
            <a:endParaRPr lang="ja-JP" altLang="en-US" sz="2000" b="1" dirty="0">
              <a:latin typeface="Meiryo UI" panose="020B0604030504040204" pitchFamily="50" charset="-128"/>
              <a:ea typeface="Meiryo UI" panose="020B0604030504040204" pitchFamily="50" charset="-128"/>
            </a:endParaRPr>
          </a:p>
        </p:txBody>
      </p:sp>
      <p:sp>
        <p:nvSpPr>
          <p:cNvPr id="14" name="角丸四角形 13"/>
          <p:cNvSpPr/>
          <p:nvPr/>
        </p:nvSpPr>
        <p:spPr>
          <a:xfrm>
            <a:off x="129771" y="3219981"/>
            <a:ext cx="8856984" cy="3178587"/>
          </a:xfrm>
          <a:prstGeom prst="roundRect">
            <a:avLst>
              <a:gd name="adj" fmla="val 72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ct val="130000"/>
              </a:lnSpc>
            </a:pPr>
            <a:endPar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nSpc>
                <a:spcPct val="130000"/>
              </a:lnSpc>
            </a:pP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○サービス付き高齢者向け</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住宅の</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質の確保</a:t>
            </a:r>
          </a:p>
          <a:p>
            <a:pPr marL="84138" indent="-84138">
              <a:lnSpc>
                <a:spcPct val="130000"/>
              </a:lnSpc>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・施設併設型の供給促進</a:t>
            </a: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nSpc>
                <a:spcPct val="130000"/>
              </a:lnSpc>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・自らの意思で生活が営める自律型の供給促進</a:t>
            </a: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nSpc>
                <a:spcPct val="130000"/>
              </a:lnSpc>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施設</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併設型、自律型の</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「見える化</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a:p>
            <a:pPr marL="84138" indent="-84138">
              <a:lnSpc>
                <a:spcPct val="130000"/>
              </a:lnSpc>
              <a:spcBef>
                <a:spcPts val="1200"/>
              </a:spcBef>
            </a:pP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障がい</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者向け住宅の確保</a:t>
            </a:r>
          </a:p>
          <a:p>
            <a:pPr marL="84138" indent="-84138">
              <a:lnSpc>
                <a:spcPct val="130000"/>
              </a:lnSpc>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障</a:t>
            </a:r>
            <a:r>
              <a:rPr lang="ja-JP" altLang="en-US"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がい</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者グループホームの確保</a:t>
            </a:r>
          </a:p>
          <a:p>
            <a:pPr marL="84138" indent="-84138">
              <a:lnSpc>
                <a:spcPct val="130000"/>
              </a:lnSpc>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・車</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いす常用世帯向け住宅確保</a:t>
            </a:r>
          </a:p>
          <a:p>
            <a:pPr marL="84138" indent="-84138">
              <a:lnSpc>
                <a:spcPct val="130000"/>
              </a:lnSpc>
            </a:pP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30000"/>
              </a:lnSpc>
            </a:pP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347536" y="3053571"/>
            <a:ext cx="1906291" cy="400110"/>
          </a:xfrm>
          <a:prstGeom prst="rect">
            <a:avLst/>
          </a:prstGeom>
          <a:solidFill>
            <a:schemeClr val="tx2">
              <a:lumMod val="40000"/>
              <a:lumOff val="60000"/>
            </a:schemeClr>
          </a:solidFill>
        </p:spPr>
        <p:txBody>
          <a:bodyPr wrap="none" rtlCol="0" anchor="ctr" anchorCtr="0">
            <a:spAutoFit/>
          </a:bodyPr>
          <a:lstStyle/>
          <a:p>
            <a:r>
              <a:rPr lang="ja-JP" altLang="en-US" sz="2000" b="1" dirty="0" smtClean="0">
                <a:latin typeface="Meiryo UI" panose="020B0604030504040204" pitchFamily="50" charset="-128"/>
                <a:ea typeface="Meiryo UI" panose="020B0604030504040204" pitchFamily="50" charset="-128"/>
              </a:rPr>
              <a:t>取組と進捗状況</a:t>
            </a:r>
            <a:endParaRPr lang="ja-JP" altLang="en-US" sz="2000" b="1" dirty="0">
              <a:latin typeface="Meiryo UI" panose="020B0604030504040204" pitchFamily="50" charset="-128"/>
              <a:ea typeface="Meiryo UI" panose="020B0604030504040204" pitchFamily="50" charset="-128"/>
            </a:endParaRPr>
          </a:p>
        </p:txBody>
      </p:sp>
      <p:sp>
        <p:nvSpPr>
          <p:cNvPr id="19" name="Text Box 3"/>
          <p:cNvSpPr txBox="1">
            <a:spLocks noChangeArrowheads="1"/>
          </p:cNvSpPr>
          <p:nvPr/>
        </p:nvSpPr>
        <p:spPr bwMode="auto">
          <a:xfrm>
            <a:off x="5724128" y="5786823"/>
            <a:ext cx="2783349" cy="4064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25400" algn="ctr">
                <a:solidFill>
                  <a:srgbClr val="FF0000"/>
                </a:solidFill>
                <a:prstDash val="sysDot"/>
                <a:miter lim="800000"/>
                <a:headEnd/>
                <a:tailEnd type="none" w="med"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96000"/>
              </a:lnSpc>
              <a:spcBef>
                <a:spcPct val="0"/>
              </a:spcBef>
              <a:spcAft>
                <a:spcPct val="0"/>
              </a:spcAft>
              <a:buClrTx/>
              <a:buSzTx/>
              <a:buFontTx/>
              <a:buNone/>
              <a:tabLst/>
            </a:pPr>
            <a:r>
              <a:rPr lang="ja-JP" altLang="en-US" sz="1200" dirty="0" smtClean="0">
                <a:latin typeface="ＭＳ ゴシック" pitchFamily="49" charset="-128"/>
                <a:ea typeface="ＭＳ ゴシック" pitchFamily="49" charset="-128"/>
                <a:cs typeface="ＭＳ Ｐゴシック" pitchFamily="50" charset="-128"/>
              </a:rPr>
              <a:t>車いす常用世帯向け住宅</a:t>
            </a:r>
            <a:endParaRPr kumimoji="1" lang="en-US" altLang="ja-JP" sz="1200" b="0" i="0" u="none" strike="noStrike" cap="none" normalizeH="0" baseline="0" dirty="0" smtClean="0">
              <a:ln>
                <a:noFill/>
              </a:ln>
              <a:solidFill>
                <a:schemeClr val="tx1"/>
              </a:solidFill>
              <a:effectLst/>
              <a:latin typeface="ＭＳ ゴシック" pitchFamily="49" charset="-128"/>
              <a:ea typeface="ＭＳ ゴシック" pitchFamily="49" charset="-128"/>
              <a:cs typeface="ＭＳ Ｐゴシック" pitchFamily="50" charset="-128"/>
            </a:endParaRPr>
          </a:p>
          <a:p>
            <a:pPr marL="0" marR="0" lvl="0" indent="0" algn="ctr" defTabSz="914400" rtl="0" eaLnBrk="1" fontAlgn="base" latinLnBrk="0" hangingPunct="1">
              <a:lnSpc>
                <a:spcPct val="96000"/>
              </a:lnSpc>
              <a:spcBef>
                <a:spcPct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ＭＳ ゴシック" pitchFamily="49" charset="-128"/>
                <a:ea typeface="ＭＳ ゴシック" pitchFamily="49" charset="-128"/>
                <a:cs typeface="ＭＳ Ｐゴシック" pitchFamily="50" charset="-128"/>
              </a:rPr>
              <a:t>（府営池田城南住宅ＭＡＩハウス）</a:t>
            </a:r>
            <a:endParaRPr kumimoji="1" lang="en-US" altLang="ja-JP" sz="1200" b="0" i="0" u="none" strike="noStrike" cap="none" normalizeH="0" baseline="0" dirty="0" smtClean="0">
              <a:ln>
                <a:noFill/>
              </a:ln>
              <a:solidFill>
                <a:schemeClr val="tx1"/>
              </a:solidFill>
              <a:effectLst/>
              <a:latin typeface="ＭＳ ゴシック" pitchFamily="49" charset="-128"/>
              <a:ea typeface="ＭＳ ゴシック" pitchFamily="49" charset="-128"/>
              <a:cs typeface="ＭＳ Ｐゴシック" pitchFamily="50" charset="-128"/>
            </a:endParaRPr>
          </a:p>
        </p:txBody>
      </p:sp>
      <p:pic>
        <p:nvPicPr>
          <p:cNvPr id="4098" name="Picture 2" descr="D:\taniyamah\Desktop\IMG_7858【池田城南３ＤＫMAI】.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773260" y="3841013"/>
            <a:ext cx="2582029" cy="1936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76878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45</a:t>
            </a:fld>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正方形/長方形 40"/>
          <p:cNvSpPr/>
          <p:nvPr/>
        </p:nvSpPr>
        <p:spPr>
          <a:xfrm>
            <a:off x="-3254097" y="1168833"/>
            <a:ext cx="6508193" cy="5733256"/>
          </a:xfrm>
          <a:prstGeom prst="rect">
            <a:avLst/>
          </a:prstGeom>
          <a:noFill/>
          <a:ln w="3175">
            <a:no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0" rIns="0" bIns="0" numCol="1" rtlCol="0" anchor="t" anchorCtr="0"/>
          <a:lstStyle/>
          <a:p>
            <a:pPr>
              <a:lnSpc>
                <a:spcPct val="120000"/>
              </a:lnSpc>
              <a:spcBef>
                <a:spcPts val="300"/>
              </a:spcBef>
            </a:pP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6"/>
          <p:cNvSpPr txBox="1"/>
          <p:nvPr/>
        </p:nvSpPr>
        <p:spPr>
          <a:xfrm>
            <a:off x="0" y="44624"/>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「大阪府高齢者・</a:t>
            </a:r>
            <a:r>
              <a:rPr lang="ja-JP" altLang="en-US" sz="2000" b="1" dirty="0" err="1">
                <a:latin typeface="Meiryo UI" panose="020B0604030504040204" pitchFamily="50" charset="-128"/>
                <a:ea typeface="Meiryo UI" panose="020B0604030504040204" pitchFamily="50" charset="-128"/>
                <a:cs typeface="Meiryo UI" panose="020B0604030504040204" pitchFamily="50" charset="-128"/>
              </a:rPr>
              <a:t>障がい</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者住宅計画</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H29.</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３策定）②</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角丸四角形 9"/>
          <p:cNvSpPr/>
          <p:nvPr/>
        </p:nvSpPr>
        <p:spPr>
          <a:xfrm>
            <a:off x="112329" y="771709"/>
            <a:ext cx="8959100" cy="5724636"/>
          </a:xfrm>
          <a:prstGeom prst="roundRect">
            <a:avLst>
              <a:gd name="adj" fmla="val 547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ct val="130000"/>
              </a:lnSpc>
            </a:pP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nSpc>
                <a:spcPct val="130000"/>
              </a:lnSpc>
            </a:pP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○住宅ストック全体を活用した居住の安定確保</a:t>
            </a:r>
          </a:p>
          <a:p>
            <a:pPr marL="84138" indent="-84138">
              <a:lnSpc>
                <a:spcPct val="130000"/>
              </a:lnSpc>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大阪あんぜん・あんしん賃貸住宅登録制度の</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創設</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(H29.3)</a:t>
            </a: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nSpc>
                <a:spcPct val="130000"/>
              </a:lnSpc>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住宅の耐震化、バリアフリー化、省エネ化の推進</a:t>
            </a:r>
          </a:p>
          <a:p>
            <a:pPr marL="84138" indent="-84138">
              <a:lnSpc>
                <a:spcPct val="130000"/>
              </a:lnSpc>
            </a:pP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民間賃貸住宅）</a:t>
            </a:r>
          </a:p>
          <a:p>
            <a:pPr marL="261938" indent="-261938"/>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・市町村等の窓口</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おける</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「あんぜん・あんしん</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賃貸</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61938" indent="-261938"/>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住宅</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」の紹介強化と協力店の相談機能の強化</a:t>
            </a:r>
          </a:p>
          <a:p>
            <a:pPr marL="84138" indent="-84138">
              <a:lnSpc>
                <a:spcPct val="130000"/>
              </a:lnSpc>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「あんぜん・あんしん賃貸住宅</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」表示ラベルの設置</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H29.8)</a:t>
            </a: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nSpc>
                <a:spcPct val="130000"/>
              </a:lnSpc>
            </a:pP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（公的賃貸住宅）</a:t>
            </a:r>
          </a:p>
          <a:p>
            <a:pPr marL="84138" indent="-84138">
              <a:lnSpc>
                <a:spcPct val="130000"/>
              </a:lnSpc>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空室や空地の活用による居住支援機能の導入</a:t>
            </a:r>
          </a:p>
          <a:p>
            <a:pPr marL="84138" indent="-84138">
              <a:lnSpc>
                <a:spcPct val="130000"/>
              </a:lnSpc>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公営住宅の耐震化、</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EV</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設置、低層階等への住</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替</a:t>
            </a: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nSpc>
                <a:spcPct val="130000"/>
              </a:lnSpc>
              <a:spcBef>
                <a:spcPts val="1200"/>
              </a:spcBef>
            </a:pP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○福祉のまちづくりの推進</a:t>
            </a:r>
          </a:p>
          <a:p>
            <a:pPr marL="84138" indent="-84138">
              <a:lnSpc>
                <a:spcPct val="130000"/>
              </a:lnSpc>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駅舎のエレベーター</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設置等</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移動</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円滑化事業の促進</a:t>
            </a:r>
          </a:p>
          <a:p>
            <a:pPr marL="261938" indent="-261938"/>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・ＨＰによる府内</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全域の鉄道駅や地下街、市町村</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61938" indent="-261938"/>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バリアフリーマップ</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などのバリアフリー情報の</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提供</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(H29.3</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330094" y="605299"/>
            <a:ext cx="1906291" cy="400110"/>
          </a:xfrm>
          <a:prstGeom prst="rect">
            <a:avLst/>
          </a:prstGeom>
          <a:solidFill>
            <a:schemeClr val="tx2">
              <a:lumMod val="40000"/>
              <a:lumOff val="60000"/>
            </a:schemeClr>
          </a:solidFill>
        </p:spPr>
        <p:txBody>
          <a:bodyPr wrap="none" rtlCol="0" anchor="ctr" anchorCtr="0">
            <a:spAutoFit/>
          </a:bodyPr>
          <a:lstStyle/>
          <a:p>
            <a:r>
              <a:rPr lang="ja-JP" altLang="en-US" sz="2000" b="1" dirty="0">
                <a:latin typeface="Meiryo UI" panose="020B0604030504040204" pitchFamily="50" charset="-128"/>
                <a:ea typeface="Meiryo UI" panose="020B0604030504040204" pitchFamily="50" charset="-128"/>
              </a:rPr>
              <a:t>取組と進捗状況</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4168" y="1168833"/>
            <a:ext cx="2880320" cy="2035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5881" t="23250" r="35204" b="11193"/>
          <a:stretch/>
        </p:blipFill>
        <p:spPr bwMode="auto">
          <a:xfrm>
            <a:off x="6090096" y="3818813"/>
            <a:ext cx="2824312" cy="21312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 Box 3"/>
          <p:cNvSpPr txBox="1">
            <a:spLocks noChangeArrowheads="1"/>
          </p:cNvSpPr>
          <p:nvPr/>
        </p:nvSpPr>
        <p:spPr bwMode="auto">
          <a:xfrm>
            <a:off x="6325155" y="3238624"/>
            <a:ext cx="2342337" cy="4064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25400" algn="ctr">
                <a:solidFill>
                  <a:srgbClr val="FF0000"/>
                </a:solidFill>
                <a:prstDash val="sysDot"/>
                <a:miter lim="800000"/>
                <a:headEnd/>
                <a:tailEnd type="none" w="med"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96000"/>
              </a:lnSpc>
              <a:spcBef>
                <a:spcPct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ＭＳ ゴシック" pitchFamily="49" charset="-128"/>
                <a:ea typeface="ＭＳ ゴシック" pitchFamily="49" charset="-128"/>
                <a:cs typeface="ＭＳ Ｐゴシック" pitchFamily="50" charset="-128"/>
              </a:rPr>
              <a:t>あんぜん・あんしん賃貸住宅</a:t>
            </a:r>
            <a:endParaRPr lang="en-US" altLang="ja-JP" sz="3200" dirty="0">
              <a:latin typeface="Arial" pitchFamily="34" charset="0"/>
              <a:ea typeface="ＭＳ Ｐゴシック" pitchFamily="50" charset="-128"/>
              <a:cs typeface="ＭＳ Ｐゴシック" pitchFamily="50" charset="-128"/>
            </a:endParaRPr>
          </a:p>
          <a:p>
            <a:pPr marL="0" marR="0" lvl="0" indent="0" algn="ctr" defTabSz="914400" rtl="0" eaLnBrk="1" fontAlgn="base" latinLnBrk="0" hangingPunct="1">
              <a:lnSpc>
                <a:spcPct val="96000"/>
              </a:lnSpc>
              <a:spcBef>
                <a:spcPct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ＭＳ ゴシック" pitchFamily="49" charset="-128"/>
                <a:ea typeface="ＭＳ ゴシック" pitchFamily="49" charset="-128"/>
                <a:cs typeface="ＭＳ Ｐゴシック" pitchFamily="50" charset="-128"/>
              </a:rPr>
              <a:t>表示ラベル</a:t>
            </a:r>
            <a:endParaRPr kumimoji="1" lang="en-US" altLang="ja-JP" sz="1200" b="0" i="0" u="none" strike="noStrike" cap="none" normalizeH="0" baseline="0" dirty="0" smtClean="0">
              <a:ln>
                <a:noFill/>
              </a:ln>
              <a:solidFill>
                <a:schemeClr val="tx1"/>
              </a:solidFill>
              <a:effectLst/>
              <a:latin typeface="ＭＳ ゴシック" pitchFamily="49" charset="-128"/>
              <a:ea typeface="ＭＳ ゴシック" pitchFamily="49" charset="-128"/>
              <a:cs typeface="ＭＳ Ｐゴシック" pitchFamily="50" charset="-128"/>
            </a:endParaRPr>
          </a:p>
        </p:txBody>
      </p:sp>
      <p:sp>
        <p:nvSpPr>
          <p:cNvPr id="13" name="Text Box 3"/>
          <p:cNvSpPr txBox="1">
            <a:spLocks noChangeArrowheads="1"/>
          </p:cNvSpPr>
          <p:nvPr/>
        </p:nvSpPr>
        <p:spPr bwMode="auto">
          <a:xfrm>
            <a:off x="6313906" y="5950054"/>
            <a:ext cx="2342337" cy="4064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25400" algn="ctr">
                <a:solidFill>
                  <a:srgbClr val="FF0000"/>
                </a:solidFill>
                <a:prstDash val="sysDot"/>
                <a:miter lim="800000"/>
                <a:headEnd/>
                <a:tailEnd type="none" w="med"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lvl="0" algn="ctr" defTabSz="914400" fontAlgn="base">
              <a:lnSpc>
                <a:spcPct val="96000"/>
              </a:lnSpc>
              <a:spcBef>
                <a:spcPct val="0"/>
              </a:spcBef>
              <a:spcAft>
                <a:spcPct val="0"/>
              </a:spcAft>
            </a:pPr>
            <a:r>
              <a:rPr lang="ja-JP" altLang="en-US" sz="1200" dirty="0">
                <a:latin typeface="ＭＳ ゴシック" pitchFamily="49" charset="-128"/>
                <a:ea typeface="ＭＳ ゴシック" pitchFamily="49" charset="-128"/>
                <a:cs typeface="ＭＳ Ｐゴシック" pitchFamily="50" charset="-128"/>
              </a:rPr>
              <a:t>まちのバリアフリー情報の</a:t>
            </a:r>
            <a:r>
              <a:rPr lang="ja-JP" altLang="en-US" sz="1200" dirty="0" smtClean="0">
                <a:latin typeface="ＭＳ ゴシック" pitchFamily="49" charset="-128"/>
                <a:ea typeface="ＭＳ ゴシック" pitchFamily="49" charset="-128"/>
                <a:cs typeface="ＭＳ Ｐゴシック" pitchFamily="50" charset="-128"/>
              </a:rPr>
              <a:t>提供</a:t>
            </a:r>
            <a:endParaRPr lang="en-US" altLang="ja-JP" sz="1200" dirty="0" smtClean="0">
              <a:latin typeface="ＭＳ ゴシック" pitchFamily="49" charset="-128"/>
              <a:ea typeface="ＭＳ ゴシック" pitchFamily="49" charset="-128"/>
              <a:cs typeface="ＭＳ Ｐゴシック" pitchFamily="50" charset="-128"/>
            </a:endParaRPr>
          </a:p>
          <a:p>
            <a:pPr lvl="0" algn="ctr" defTabSz="914400" fontAlgn="base">
              <a:lnSpc>
                <a:spcPct val="96000"/>
              </a:lnSpc>
              <a:spcBef>
                <a:spcPct val="0"/>
              </a:spcBef>
              <a:spcAft>
                <a:spcPct val="0"/>
              </a:spcAft>
            </a:pPr>
            <a:r>
              <a:rPr kumimoji="1" lang="ja-JP" altLang="en-US" sz="1200" b="0" i="0" u="none" strike="noStrike" cap="none" normalizeH="0" baseline="0" dirty="0" smtClean="0">
                <a:ln>
                  <a:noFill/>
                </a:ln>
                <a:solidFill>
                  <a:schemeClr val="tx1"/>
                </a:solidFill>
                <a:effectLst/>
                <a:latin typeface="ＭＳ ゴシック" pitchFamily="49" charset="-128"/>
                <a:ea typeface="ＭＳ ゴシック" pitchFamily="49" charset="-128"/>
                <a:cs typeface="ＭＳ Ｐゴシック" pitchFamily="50" charset="-128"/>
              </a:rPr>
              <a:t>（大阪府ＨＰ）</a:t>
            </a:r>
            <a:endParaRPr kumimoji="1" lang="en-US" altLang="ja-JP" sz="1200" b="0" i="0" u="none" strike="noStrike" cap="none" normalizeH="0" baseline="0" dirty="0" smtClean="0">
              <a:ln>
                <a:noFill/>
              </a:ln>
              <a:solidFill>
                <a:schemeClr val="tx1"/>
              </a:solidFill>
              <a:effectLst/>
              <a:latin typeface="ＭＳ ゴシック" pitchFamily="49" charset="-128"/>
              <a:ea typeface="ＭＳ ゴシック" pitchFamily="49" charset="-128"/>
              <a:cs typeface="ＭＳ Ｐゴシック" pitchFamily="50" charset="-128"/>
            </a:endParaRPr>
          </a:p>
        </p:txBody>
      </p:sp>
    </p:spTree>
    <p:extLst>
      <p:ext uri="{BB962C8B-B14F-4D97-AF65-F5344CB8AC3E}">
        <p14:creationId xmlns:p14="http://schemas.microsoft.com/office/powerpoint/2010/main" val="409236720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角丸四角形 18"/>
          <p:cNvSpPr/>
          <p:nvPr/>
        </p:nvSpPr>
        <p:spPr>
          <a:xfrm>
            <a:off x="143000" y="1419781"/>
            <a:ext cx="8856984" cy="1219298"/>
          </a:xfrm>
          <a:prstGeom prst="roundRect">
            <a:avLst>
              <a:gd name="adj" fmla="val 547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ct val="130000"/>
              </a:lnSpc>
            </a:pP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角丸四角形 9"/>
          <p:cNvSpPr/>
          <p:nvPr/>
        </p:nvSpPr>
        <p:spPr>
          <a:xfrm>
            <a:off x="6073418" y="1830964"/>
            <a:ext cx="2700000" cy="684000"/>
          </a:xfrm>
          <a:prstGeom prst="roundRect">
            <a:avLst/>
          </a:prstGeom>
          <a:solidFill>
            <a:srgbClr val="CC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179388" indent="-179388" eaLnBrk="1" fontAlgn="auto" hangingPunct="1">
              <a:spcBef>
                <a:spcPts val="0"/>
              </a:spcBef>
              <a:spcAft>
                <a:spcPts val="0"/>
              </a:spcAft>
            </a:pPr>
            <a:r>
              <a:rPr lang="ja-JP" altLang="en-US" dirty="0" smtClean="0">
                <a:solidFill>
                  <a:schemeClr val="tx1"/>
                </a:solidFill>
                <a:latin typeface="+mj-ea"/>
                <a:ea typeface="+mj-ea"/>
              </a:rPr>
              <a:t>③ 住宅確保要配慮者のマッチング・入居支援　</a:t>
            </a:r>
            <a:endParaRPr lang="ja-JP" altLang="en-US" dirty="0">
              <a:solidFill>
                <a:schemeClr val="tx1"/>
              </a:solidFill>
              <a:latin typeface="+mj-ea"/>
              <a:ea typeface="+mj-ea"/>
            </a:endParaRPr>
          </a:p>
        </p:txBody>
      </p:sp>
      <p:sp>
        <p:nvSpPr>
          <p:cNvPr id="11" name="角丸四角形 10"/>
          <p:cNvSpPr/>
          <p:nvPr/>
        </p:nvSpPr>
        <p:spPr>
          <a:xfrm>
            <a:off x="3213787" y="1830964"/>
            <a:ext cx="2700000" cy="684000"/>
          </a:xfrm>
          <a:prstGeom prst="roundRect">
            <a:avLst/>
          </a:prstGeom>
          <a:solidFill>
            <a:srgbClr val="FFFFCC"/>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179388" indent="-179388" eaLnBrk="1" fontAlgn="auto" hangingPunct="1">
              <a:spcBef>
                <a:spcPts val="0"/>
              </a:spcBef>
              <a:spcAft>
                <a:spcPts val="0"/>
              </a:spcAft>
            </a:pPr>
            <a:r>
              <a:rPr lang="ja-JP" altLang="en-US" dirty="0" smtClean="0">
                <a:solidFill>
                  <a:schemeClr val="tx1"/>
                </a:solidFill>
                <a:latin typeface="+mj-ea"/>
                <a:ea typeface="+mj-ea"/>
              </a:rPr>
              <a:t>② 登録住宅の改修・入居への経済的支援</a:t>
            </a:r>
            <a:endParaRPr lang="ja-JP" altLang="en-US" dirty="0">
              <a:solidFill>
                <a:schemeClr val="tx1"/>
              </a:solidFill>
              <a:latin typeface="+mj-ea"/>
              <a:ea typeface="+mj-ea"/>
            </a:endParaRPr>
          </a:p>
        </p:txBody>
      </p:sp>
      <p:sp>
        <p:nvSpPr>
          <p:cNvPr id="12" name="角丸四角形 11"/>
          <p:cNvSpPr/>
          <p:nvPr/>
        </p:nvSpPr>
        <p:spPr>
          <a:xfrm>
            <a:off x="354157" y="1830964"/>
            <a:ext cx="2700000" cy="684000"/>
          </a:xfrm>
          <a:prstGeom prst="roundRect">
            <a:avLst/>
          </a:prstGeom>
          <a:solidFill>
            <a:srgbClr val="CCFFFF"/>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179388" indent="-179388" eaLnBrk="1" fontAlgn="auto" hangingPunct="1">
              <a:spcBef>
                <a:spcPts val="0"/>
              </a:spcBef>
              <a:spcAft>
                <a:spcPts val="0"/>
              </a:spcAft>
            </a:pPr>
            <a:r>
              <a:rPr lang="ja-JP" altLang="en-US" dirty="0" smtClean="0">
                <a:solidFill>
                  <a:schemeClr val="tx1"/>
                </a:solidFill>
                <a:latin typeface="+mj-ea"/>
                <a:ea typeface="+mj-ea"/>
              </a:rPr>
              <a:t>① 住宅確保要配慮者向け賃貸住宅の登録制度</a:t>
            </a:r>
            <a:endParaRPr lang="ja-JP" altLang="en-US" dirty="0">
              <a:solidFill>
                <a:schemeClr val="tx1"/>
              </a:solidFill>
              <a:latin typeface="+mj-ea"/>
              <a:ea typeface="+mj-ea"/>
            </a:endParaRPr>
          </a:p>
        </p:txBody>
      </p:sp>
      <p:sp>
        <p:nvSpPr>
          <p:cNvPr id="14" name="正方形/長方形 13"/>
          <p:cNvSpPr/>
          <p:nvPr/>
        </p:nvSpPr>
        <p:spPr>
          <a:xfrm>
            <a:off x="91549" y="2756591"/>
            <a:ext cx="8908435" cy="4298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制度イメージ</a:t>
            </a:r>
            <a:endParaRPr kumimoji="1"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984" y="3186465"/>
            <a:ext cx="9036000" cy="3348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46</a:t>
            </a:fld>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0" y="44624"/>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新たな住宅セーフティネット制度の枠組みの構築（国）</a:t>
            </a:r>
          </a:p>
        </p:txBody>
      </p:sp>
      <p:sp>
        <p:nvSpPr>
          <p:cNvPr id="16" name="正方形/長方形 15"/>
          <p:cNvSpPr/>
          <p:nvPr/>
        </p:nvSpPr>
        <p:spPr>
          <a:xfrm>
            <a:off x="0" y="404664"/>
            <a:ext cx="9144000" cy="737501"/>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82550" indent="90488" defTabSz="793425">
              <a:lnSpc>
                <a:spcPct val="120000"/>
              </a:lnSpc>
              <a:spcBef>
                <a:spcPts val="300"/>
              </a:spcBef>
              <a:defRPr/>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住宅確保要配慮者に対する賃貸住宅の供給の促進に関する法律」</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が</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Ｈ</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29.10</a:t>
            </a:r>
            <a:r>
              <a:rPr lang="ja-JP" altLang="en-US" dirty="0" err="1"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dirty="0" err="1">
                <a:solidFill>
                  <a:prstClr val="black"/>
                </a:solidFill>
                <a:latin typeface="Meiryo UI" panose="020B0604030504040204" pitchFamily="50" charset="-128"/>
                <a:ea typeface="Meiryo UI" panose="020B0604030504040204" pitchFamily="50" charset="-128"/>
                <a:cs typeface="Meiryo UI" panose="020B0604030504040204" pitchFamily="50" charset="-128"/>
              </a:rPr>
              <a:t>改</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正され、新たな住宅セーフティネット制度の枠組みが構築された</a:t>
            </a:r>
          </a:p>
        </p:txBody>
      </p:sp>
      <p:sp>
        <p:nvSpPr>
          <p:cNvPr id="23" name="テキスト ボックス 22"/>
          <p:cNvSpPr txBox="1"/>
          <p:nvPr/>
        </p:nvSpPr>
        <p:spPr>
          <a:xfrm>
            <a:off x="360765" y="1253371"/>
            <a:ext cx="1430200" cy="400110"/>
          </a:xfrm>
          <a:prstGeom prst="rect">
            <a:avLst/>
          </a:prstGeom>
          <a:solidFill>
            <a:schemeClr val="tx2">
              <a:lumMod val="40000"/>
              <a:lumOff val="60000"/>
            </a:schemeClr>
          </a:solidFill>
        </p:spPr>
        <p:txBody>
          <a:bodyPr wrap="none" rtlCol="0" anchor="ctr" anchorCtr="0">
            <a:spAutoFit/>
          </a:bodyPr>
          <a:lstStyle/>
          <a:p>
            <a:r>
              <a:rPr lang="ja-JP" altLang="en-US" sz="2000" b="1" dirty="0">
                <a:latin typeface="Meiryo UI" panose="020B0604030504040204" pitchFamily="50" charset="-128"/>
                <a:ea typeface="Meiryo UI" panose="020B0604030504040204" pitchFamily="50" charset="-128"/>
              </a:rPr>
              <a:t>制度枠組み</a:t>
            </a:r>
          </a:p>
        </p:txBody>
      </p:sp>
    </p:spTree>
    <p:extLst>
      <p:ext uri="{BB962C8B-B14F-4D97-AF65-F5344CB8AC3E}">
        <p14:creationId xmlns:p14="http://schemas.microsoft.com/office/powerpoint/2010/main" val="336032121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47</a:t>
            </a:fld>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p:cNvSpPr txBox="1"/>
          <p:nvPr/>
        </p:nvSpPr>
        <p:spPr>
          <a:xfrm>
            <a:off x="0" y="44624"/>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「大阪府賃貸住宅供給促進計画</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H29.12</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策定）</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1" y="404664"/>
            <a:ext cx="9144001" cy="1108371"/>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82550" indent="90488" defTabSz="793425">
              <a:lnSpc>
                <a:spcPct val="120000"/>
              </a:lnSpc>
              <a:spcBef>
                <a:spcPts val="300"/>
              </a:spcBef>
              <a:defRPr/>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高齢者</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や</a:t>
            </a:r>
            <a:r>
              <a:rPr lang="ja-JP" altLang="en-US" dirty="0" err="1">
                <a:solidFill>
                  <a:prstClr val="black"/>
                </a:solidFill>
                <a:latin typeface="Meiryo UI" panose="020B0604030504040204" pitchFamily="50" charset="-128"/>
                <a:ea typeface="Meiryo UI" panose="020B0604030504040204" pitchFamily="50" charset="-128"/>
                <a:cs typeface="Meiryo UI" panose="020B0604030504040204" pitchFamily="50" charset="-128"/>
              </a:rPr>
              <a:t>障がい</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者等の住宅確保要配慮者の入居を拒まない賃貸住宅の供給をさらに促進するため、「住まうビジョン・大阪」に基づく個別計画として</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策定 </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82550" indent="90488" defTabSz="793425">
              <a:lnSpc>
                <a:spcPct val="120000"/>
              </a:lnSpc>
              <a:spcBef>
                <a:spcPts val="300"/>
              </a:spcBef>
              <a:defRPr/>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計画期間</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Ｈ</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年度～Ｈ</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37(2025</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10" name="角丸四角形 9"/>
          <p:cNvSpPr/>
          <p:nvPr/>
        </p:nvSpPr>
        <p:spPr>
          <a:xfrm>
            <a:off x="179512" y="1806325"/>
            <a:ext cx="8424936" cy="3737411"/>
          </a:xfrm>
          <a:prstGeom prst="roundRect">
            <a:avLst>
              <a:gd name="adj" fmla="val 547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ct val="130000"/>
              </a:lnSpc>
            </a:pP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nSpc>
                <a:spcPct val="130000"/>
              </a:lnSpc>
            </a:pPr>
            <a:endPar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397277" y="1613411"/>
            <a:ext cx="1210588" cy="400110"/>
          </a:xfrm>
          <a:prstGeom prst="rect">
            <a:avLst/>
          </a:prstGeom>
          <a:solidFill>
            <a:schemeClr val="tx2">
              <a:lumMod val="40000"/>
              <a:lumOff val="60000"/>
            </a:schemeClr>
          </a:solidFill>
        </p:spPr>
        <p:txBody>
          <a:bodyPr wrap="none" rtlCol="0" anchor="ctr" anchorCtr="0">
            <a:spAutoFit/>
          </a:bodyPr>
          <a:lstStyle/>
          <a:p>
            <a:r>
              <a:rPr lang="ja-JP" altLang="en-US" sz="2000" b="1" dirty="0" smtClean="0">
                <a:latin typeface="Meiryo UI" panose="020B0604030504040204" pitchFamily="50" charset="-128"/>
                <a:ea typeface="Meiryo UI" panose="020B0604030504040204" pitchFamily="50" charset="-128"/>
              </a:rPr>
              <a:t>取組内容</a:t>
            </a:r>
            <a:endParaRPr lang="ja-JP" altLang="en-US" sz="2000" b="1" dirty="0">
              <a:latin typeface="Meiryo UI" panose="020B0604030504040204" pitchFamily="50" charset="-128"/>
              <a:ea typeface="Meiryo UI" panose="020B0604030504040204" pitchFamily="50" charset="-128"/>
            </a:endParaRPr>
          </a:p>
        </p:txBody>
      </p:sp>
      <p:sp>
        <p:nvSpPr>
          <p:cNvPr id="22" name="正方形/長方形 21"/>
          <p:cNvSpPr/>
          <p:nvPr/>
        </p:nvSpPr>
        <p:spPr>
          <a:xfrm>
            <a:off x="251519" y="1988840"/>
            <a:ext cx="7488833" cy="17281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84138" indent="-84138">
              <a:lnSpc>
                <a:spcPct val="120000"/>
              </a:lnSpc>
            </a:pP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登録住宅の</a:t>
            </a: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基準の緩和と強化</a:t>
            </a:r>
            <a:endPar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ct val="120000"/>
              </a:lnSpc>
              <a:spcBef>
                <a:spcPts val="600"/>
              </a:spcBef>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・床面積を法令の「</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25㎡</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以上」から「</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18㎡</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以上」に</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緩和</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66700" indent="-266700">
              <a:lnSpc>
                <a:spcPct val="120000"/>
              </a:lnSpc>
              <a:spcBef>
                <a:spcPts val="600"/>
              </a:spcBef>
            </a:pP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高齢者、</a:t>
            </a:r>
            <a:r>
              <a:rPr lang="ja-JP" altLang="en-US"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障がい</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者など国の示す全ての要配慮者の入居を拒まない住宅</a:t>
            </a:r>
            <a:endPar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nSpc>
                <a:spcPct val="120000"/>
              </a:lnSpc>
              <a:spcBef>
                <a:spcPts val="1200"/>
              </a:spcBef>
            </a:pP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登録住宅の目標</a:t>
            </a:r>
          </a:p>
          <a:p>
            <a:pPr marL="84138" indent="-84138">
              <a:lnSpc>
                <a:spcPct val="120000"/>
              </a:lnSpc>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Ｈ</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37(2025</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までに</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20,000</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戸</a:t>
            </a:r>
            <a:endPar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63525" indent="-263525">
              <a:lnSpc>
                <a:spcPct val="120000"/>
              </a:lnSpc>
              <a:spcBef>
                <a:spcPts val="1200"/>
              </a:spcBef>
            </a:pP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○民間賃貸住宅への円滑な入居の促進</a:t>
            </a:r>
          </a:p>
          <a:p>
            <a:pPr marL="263525" indent="-263525">
              <a:lnSpc>
                <a:spcPct val="120000"/>
              </a:lnSpc>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・システムによる府域の登録住宅情報の一元的な発信</a:t>
            </a: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63525" indent="-263525">
              <a:lnSpc>
                <a:spcPct val="120000"/>
              </a:lnSpc>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・多様なニーズに対応した「居住支援法人」の指定</a:t>
            </a:r>
          </a:p>
          <a:p>
            <a:pPr marL="177800" indent="-177800">
              <a:lnSpc>
                <a:spcPct val="120000"/>
              </a:lnSpc>
              <a:spcBef>
                <a:spcPts val="600"/>
              </a:spcBef>
            </a:pP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0787235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a:t>
            </a:fld>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Rectangle 2"/>
          <p:cNvSpPr>
            <a:spLocks noChangeArrowheads="1"/>
          </p:cNvSpPr>
          <p:nvPr/>
        </p:nvSpPr>
        <p:spPr bwMode="auto">
          <a:xfrm>
            <a:off x="30623" y="116632"/>
            <a:ext cx="4037321" cy="373926"/>
          </a:xfrm>
          <a:prstGeom prst="roundRect">
            <a:avLst/>
          </a:prstGeom>
          <a:solidFill>
            <a:srgbClr val="4F81BD"/>
          </a:solidFill>
          <a:ln w="9525">
            <a:solidFill>
              <a:schemeClr val="tx2"/>
            </a:solidFill>
            <a:prstDash val="solid"/>
            <a:miter lim="800000"/>
            <a:headEnd/>
            <a:tailEnd/>
          </a:ln>
          <a:extLst/>
        </p:spPr>
        <p:txBody>
          <a:bodyPr vert="horz" wrap="square" lIns="0" tIns="0" rIns="0" bIns="0" anchor="ctr" anchorCtr="0">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ts val="0"/>
              </a:spcBef>
              <a:tabLst>
                <a:tab pos="1000125" algn="l"/>
              </a:tabLst>
            </a:pPr>
            <a:r>
              <a:rPr lang="ja-JP" altLang="en-US" sz="1600" dirty="0" smtClean="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rPr>
              <a:t>基本目標の達成状況把握のための指標</a:t>
            </a:r>
            <a:endParaRPr lang="en-US" altLang="ja-JP" sz="1600" dirty="0" smtClean="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endParaRPr>
          </a:p>
        </p:txBody>
      </p:sp>
      <p:grpSp>
        <p:nvGrpSpPr>
          <p:cNvPr id="7" name="グループ化 6"/>
          <p:cNvGrpSpPr/>
          <p:nvPr/>
        </p:nvGrpSpPr>
        <p:grpSpPr>
          <a:xfrm>
            <a:off x="35496" y="620688"/>
            <a:ext cx="3480984" cy="372531"/>
            <a:chOff x="5364456" y="1232784"/>
            <a:chExt cx="3312000" cy="252000"/>
          </a:xfrm>
        </p:grpSpPr>
        <p:sp>
          <p:nvSpPr>
            <p:cNvPr id="8" name="テキスト ボックス 7"/>
            <p:cNvSpPr txBox="1"/>
            <p:nvPr/>
          </p:nvSpPr>
          <p:spPr>
            <a:xfrm>
              <a:off x="5364456" y="1232784"/>
              <a:ext cx="3312000" cy="252000"/>
            </a:xfrm>
            <a:prstGeom prst="ellipse">
              <a:avLst/>
            </a:prstGeom>
            <a:ln/>
          </p:spPr>
          <p:style>
            <a:lnRef idx="0">
              <a:schemeClr val="accent6"/>
            </a:lnRef>
            <a:fillRef idx="3">
              <a:schemeClr val="accent6"/>
            </a:fillRef>
            <a:effectRef idx="3">
              <a:schemeClr val="accent6"/>
            </a:effectRef>
            <a:fontRef idx="minor">
              <a:schemeClr val="lt1"/>
            </a:fontRef>
          </p:style>
          <p:txBody>
            <a:bodyPr wrap="none" lIns="0" tIns="0" rIns="0" bIns="0" rtlCol="0" anchor="ctr" anchorCtr="0">
              <a:noAutofit/>
            </a:bodyPr>
            <a:lstStyle/>
            <a:p>
              <a:pPr marL="92075" indent="-92075">
                <a:lnSpc>
                  <a:spcPts val="1100"/>
                </a:lnSpc>
              </a:pPr>
              <a:endParaRPr kumimoji="1" lang="ja-JP" altLang="en-US" sz="1200" dirty="0">
                <a:latin typeface="HG丸ｺﾞｼｯｸM-PRO" panose="020F0600000000000000" pitchFamily="50" charset="-128"/>
                <a:ea typeface="HG丸ｺﾞｼｯｸM-PRO" panose="020F0600000000000000" pitchFamily="50" charset="-128"/>
              </a:endParaRPr>
            </a:p>
          </p:txBody>
        </p:sp>
        <p:sp>
          <p:nvSpPr>
            <p:cNvPr id="9" name="テキスト ボックス 8"/>
            <p:cNvSpPr txBox="1"/>
            <p:nvPr/>
          </p:nvSpPr>
          <p:spPr>
            <a:xfrm>
              <a:off x="6390456" y="1250784"/>
              <a:ext cx="1260000" cy="216000"/>
            </a:xfrm>
            <a:prstGeom prst="rect">
              <a:avLst/>
            </a:prstGeom>
            <a:noFill/>
            <a:ln/>
          </p:spPr>
          <p:style>
            <a:lnRef idx="0">
              <a:schemeClr val="accent6"/>
            </a:lnRef>
            <a:fillRef idx="3">
              <a:schemeClr val="accent6"/>
            </a:fillRef>
            <a:effectRef idx="3">
              <a:schemeClr val="accent6"/>
            </a:effectRef>
            <a:fontRef idx="minor">
              <a:schemeClr val="lt1"/>
            </a:fontRef>
          </p:style>
          <p:txBody>
            <a:bodyPr wrap="none" lIns="0" tIns="0" rIns="0" bIns="0" rtlCol="0" anchor="ctr" anchorCtr="0">
              <a:noAutofit/>
            </a:bodyPr>
            <a:lstStyle/>
            <a:p>
              <a:pPr marL="92075" indent="-92075" algn="ctr">
                <a:lnSpc>
                  <a:spcPts val="1200"/>
                </a:lnSpc>
              </a:pPr>
              <a:r>
                <a:rPr kumimoji="1" lang="ja-JP" altLang="en-US" sz="1400" b="1" dirty="0" smtClean="0">
                  <a:latin typeface="HG丸ｺﾞｼｯｸM-PRO" panose="020F0600000000000000" pitchFamily="50" charset="-128"/>
                  <a:ea typeface="HG丸ｺﾞｼｯｸM-PRO" panose="020F0600000000000000" pitchFamily="50" charset="-128"/>
                </a:rPr>
                <a:t>みんなで</a:t>
              </a:r>
              <a:r>
                <a:rPr kumimoji="1" lang="ja-JP" altLang="en-US" sz="1400" b="1" dirty="0" err="1" smtClean="0">
                  <a:latin typeface="HG丸ｺﾞｼｯｸM-PRO" panose="020F0600000000000000" pitchFamily="50" charset="-128"/>
                  <a:ea typeface="HG丸ｺﾞｼｯｸM-PRO" panose="020F0600000000000000" pitchFamily="50" charset="-128"/>
                </a:rPr>
                <a:t>めざ</a:t>
              </a:r>
              <a:r>
                <a:rPr kumimoji="1" lang="ja-JP" altLang="en-US" sz="1400" b="1" dirty="0" smtClean="0">
                  <a:latin typeface="HG丸ｺﾞｼｯｸM-PRO" panose="020F0600000000000000" pitchFamily="50" charset="-128"/>
                  <a:ea typeface="HG丸ｺﾞｼｯｸM-PRO" panose="020F0600000000000000" pitchFamily="50" charset="-128"/>
                </a:rPr>
                <a:t>そう値</a:t>
              </a:r>
              <a:endParaRPr kumimoji="1" lang="ja-JP" altLang="en-US" sz="1400" b="1" dirty="0">
                <a:latin typeface="HG丸ｺﾞｼｯｸM-PRO" panose="020F0600000000000000" pitchFamily="50" charset="-128"/>
                <a:ea typeface="HG丸ｺﾞｼｯｸM-PRO" panose="020F0600000000000000" pitchFamily="50" charset="-128"/>
              </a:endParaRPr>
            </a:p>
          </p:txBody>
        </p:sp>
      </p:grpSp>
      <p:graphicFrame>
        <p:nvGraphicFramePr>
          <p:cNvPr id="2" name="表 1"/>
          <p:cNvGraphicFramePr>
            <a:graphicFrameLocks noGrp="1"/>
          </p:cNvGraphicFramePr>
          <p:nvPr>
            <p:extLst>
              <p:ext uri="{D42A27DB-BD31-4B8C-83A1-F6EECF244321}">
                <p14:modId xmlns:p14="http://schemas.microsoft.com/office/powerpoint/2010/main" val="2086423152"/>
              </p:ext>
            </p:extLst>
          </p:nvPr>
        </p:nvGraphicFramePr>
        <p:xfrm>
          <a:off x="179512" y="1124744"/>
          <a:ext cx="8352928" cy="2304000"/>
        </p:xfrm>
        <a:graphic>
          <a:graphicData uri="http://schemas.openxmlformats.org/drawingml/2006/table">
            <a:tbl>
              <a:tblPr firstRow="1" bandRow="1">
                <a:tableStyleId>{5C22544A-7EE6-4342-B048-85BDC9FD1C3A}</a:tableStyleId>
              </a:tblPr>
              <a:tblGrid>
                <a:gridCol w="8352928">
                  <a:extLst>
                    <a:ext uri="{9D8B030D-6E8A-4147-A177-3AD203B41FA5}">
                      <a16:colId xmlns:a16="http://schemas.microsoft.com/office/drawing/2014/main" xmlns="" val="20000"/>
                    </a:ext>
                  </a:extLst>
                </a:gridCol>
              </a:tblGrid>
              <a:tr h="288000">
                <a:tc>
                  <a:txBody>
                    <a:bodyPr/>
                    <a:lstStyle/>
                    <a:p>
                      <a:pPr marL="0" indent="88900" algn="l">
                        <a:lnSpc>
                          <a:spcPct val="100000"/>
                        </a:lnSpc>
                      </a:pPr>
                      <a:r>
                        <a:rPr lang="ja-JP" sz="1400" kern="0" dirty="0">
                          <a:effectLst/>
                        </a:rPr>
                        <a:t>１．国内外から多様な人々を惹きつける住まいと都市</a:t>
                      </a:r>
                      <a:endParaRPr lang="ja-JP" sz="1400" dirty="0">
                        <a:effectLst/>
                        <a:latin typeface="Century"/>
                      </a:endParaRPr>
                    </a:p>
                  </a:txBody>
                  <a:tcPr marL="62865" marR="62865" marT="0" marB="0" anchor="ctr"/>
                </a:tc>
                <a:extLst>
                  <a:ext uri="{0D108BD9-81ED-4DB2-BD59-A6C34878D82A}">
                    <a16:rowId xmlns:a16="http://schemas.microsoft.com/office/drawing/2014/main" xmlns="" val="10000"/>
                  </a:ext>
                </a:extLst>
              </a:tr>
              <a:tr h="288000">
                <a:tc>
                  <a:txBody>
                    <a:bodyPr/>
                    <a:lstStyle/>
                    <a:p>
                      <a:pPr marL="0" indent="0">
                        <a:lnSpc>
                          <a:spcPct val="100000"/>
                        </a:lnSpc>
                      </a:pPr>
                      <a:r>
                        <a:rPr lang="ja-JP" sz="1400" kern="0" dirty="0">
                          <a:effectLst/>
                        </a:rPr>
                        <a:t>○大阪でくらしたいと思っている全国の人々の割合</a:t>
                      </a:r>
                      <a:endParaRPr lang="ja-JP" sz="1400" dirty="0">
                        <a:effectLst/>
                        <a:latin typeface="Century"/>
                      </a:endParaRPr>
                    </a:p>
                  </a:txBody>
                  <a:tcPr marL="62865" marR="62865" marT="0" marB="0" anchor="ctr"/>
                </a:tc>
                <a:extLst>
                  <a:ext uri="{0D108BD9-81ED-4DB2-BD59-A6C34878D82A}">
                    <a16:rowId xmlns:a16="http://schemas.microsoft.com/office/drawing/2014/main" xmlns="" val="10001"/>
                  </a:ext>
                </a:extLst>
              </a:tr>
              <a:tr h="288000">
                <a:tc>
                  <a:txBody>
                    <a:bodyPr/>
                    <a:lstStyle/>
                    <a:p>
                      <a:pPr marL="0" indent="0" algn="l">
                        <a:lnSpc>
                          <a:spcPct val="100000"/>
                        </a:lnSpc>
                      </a:pPr>
                      <a:r>
                        <a:rPr lang="ja-JP" sz="1400" kern="0" dirty="0">
                          <a:effectLst/>
                        </a:rPr>
                        <a:t>○大阪がにぎわいのある楽しいまちだと思っている全国の人々の割合</a:t>
                      </a:r>
                      <a:endParaRPr lang="ja-JP" sz="1400" dirty="0">
                        <a:effectLst/>
                        <a:latin typeface="Century"/>
                      </a:endParaRPr>
                    </a:p>
                  </a:txBody>
                  <a:tcPr marL="62865" marR="62865" marT="0" marB="0" anchor="ctr"/>
                </a:tc>
                <a:extLst>
                  <a:ext uri="{0D108BD9-81ED-4DB2-BD59-A6C34878D82A}">
                    <a16:rowId xmlns:a16="http://schemas.microsoft.com/office/drawing/2014/main" xmlns="" val="10002"/>
                  </a:ext>
                </a:extLst>
              </a:tr>
              <a:tr h="288000">
                <a:tc>
                  <a:txBody>
                    <a:bodyPr/>
                    <a:lstStyle/>
                    <a:p>
                      <a:pPr marL="0" indent="0" algn="l">
                        <a:lnSpc>
                          <a:spcPct val="100000"/>
                        </a:lnSpc>
                      </a:pPr>
                      <a:r>
                        <a:rPr lang="ja-JP" sz="1400" kern="0" dirty="0">
                          <a:effectLst/>
                        </a:rPr>
                        <a:t>○大阪のまちがきれいだと思っている府民の割合</a:t>
                      </a:r>
                      <a:endParaRPr lang="ja-JP" sz="1400" dirty="0">
                        <a:effectLst/>
                        <a:latin typeface="Century"/>
                      </a:endParaRPr>
                    </a:p>
                  </a:txBody>
                  <a:tcPr marL="62865" marR="62865" marT="0" marB="0" anchor="ctr"/>
                </a:tc>
                <a:extLst>
                  <a:ext uri="{0D108BD9-81ED-4DB2-BD59-A6C34878D82A}">
                    <a16:rowId xmlns:a16="http://schemas.microsoft.com/office/drawing/2014/main" xmlns="" val="10003"/>
                  </a:ext>
                </a:extLst>
              </a:tr>
              <a:tr h="288000">
                <a:tc>
                  <a:txBody>
                    <a:bodyPr/>
                    <a:lstStyle/>
                    <a:p>
                      <a:pPr marL="0" indent="0" algn="l">
                        <a:lnSpc>
                          <a:spcPct val="100000"/>
                        </a:lnSpc>
                      </a:pPr>
                      <a:r>
                        <a:rPr lang="ja-JP" sz="1400" kern="0" dirty="0">
                          <a:effectLst/>
                        </a:rPr>
                        <a:t>○子育て世帯の転入者数（対全国</a:t>
                      </a:r>
                      <a:r>
                        <a:rPr lang="ja-JP" sz="1400" kern="0" dirty="0" smtClean="0">
                          <a:effectLst/>
                        </a:rPr>
                        <a:t>）</a:t>
                      </a:r>
                      <a:endParaRPr lang="ja-JP" sz="1400" dirty="0">
                        <a:effectLst/>
                        <a:latin typeface="Century"/>
                      </a:endParaRPr>
                    </a:p>
                  </a:txBody>
                  <a:tcPr marL="62865" marR="62865" marT="0" marB="0" anchor="ctr"/>
                </a:tc>
                <a:extLst>
                  <a:ext uri="{0D108BD9-81ED-4DB2-BD59-A6C34878D82A}">
                    <a16:rowId xmlns:a16="http://schemas.microsoft.com/office/drawing/2014/main" xmlns="" val="10004"/>
                  </a:ext>
                </a:extLst>
              </a:tr>
              <a:tr h="288000">
                <a:tc>
                  <a:txBody>
                    <a:bodyPr/>
                    <a:lstStyle/>
                    <a:p>
                      <a:pPr marL="0" indent="0" algn="l">
                        <a:lnSpc>
                          <a:spcPct val="100000"/>
                        </a:lnSpc>
                      </a:pPr>
                      <a:r>
                        <a:rPr lang="ja-JP" sz="1400" kern="0" dirty="0">
                          <a:effectLst/>
                        </a:rPr>
                        <a:t>○ビュースポット景観形成など美しい景観づくりに取り組む地域活動団体数</a:t>
                      </a:r>
                      <a:endParaRPr lang="ja-JP" sz="1400" dirty="0">
                        <a:effectLst/>
                        <a:latin typeface="Century"/>
                      </a:endParaRPr>
                    </a:p>
                  </a:txBody>
                  <a:tcPr marL="62865" marR="62865" marT="0" marB="0" anchor="ctr"/>
                </a:tc>
                <a:extLst>
                  <a:ext uri="{0D108BD9-81ED-4DB2-BD59-A6C34878D82A}">
                    <a16:rowId xmlns:a16="http://schemas.microsoft.com/office/drawing/2014/main" xmlns="" val="10005"/>
                  </a:ext>
                </a:extLst>
              </a:tr>
              <a:tr h="288000">
                <a:tc>
                  <a:txBody>
                    <a:bodyPr/>
                    <a:lstStyle/>
                    <a:p>
                      <a:pPr marL="0" indent="0" algn="just">
                        <a:lnSpc>
                          <a:spcPct val="100000"/>
                        </a:lnSpc>
                        <a:spcAft>
                          <a:spcPts val="0"/>
                        </a:spcAft>
                      </a:pPr>
                      <a:r>
                        <a:rPr lang="ja-JP" sz="1400" kern="0" dirty="0">
                          <a:effectLst/>
                        </a:rPr>
                        <a:t>○持ち家として取得された中古住宅の割合</a:t>
                      </a:r>
                      <a:endParaRPr lang="ja-JP" sz="1600" kern="100" dirty="0">
                        <a:effectLst/>
                        <a:latin typeface="Century"/>
                        <a:ea typeface="ＭＳ 明朝"/>
                        <a:cs typeface="Times New Roman"/>
                      </a:endParaRPr>
                    </a:p>
                  </a:txBody>
                  <a:tcPr marL="62865" marR="62865" marT="0" marB="0" anchor="ctr"/>
                </a:tc>
                <a:extLst>
                  <a:ext uri="{0D108BD9-81ED-4DB2-BD59-A6C34878D82A}">
                    <a16:rowId xmlns:a16="http://schemas.microsoft.com/office/drawing/2014/main" xmlns="" val="10006"/>
                  </a:ext>
                </a:extLst>
              </a:tr>
              <a:tr h="288000">
                <a:tc>
                  <a:txBody>
                    <a:bodyPr/>
                    <a:lstStyle/>
                    <a:p>
                      <a:pPr marL="0" indent="0" algn="l">
                        <a:lnSpc>
                          <a:spcPct val="100000"/>
                        </a:lnSpc>
                      </a:pPr>
                      <a:r>
                        <a:rPr lang="ja-JP" sz="1400" kern="0" dirty="0">
                          <a:effectLst/>
                        </a:rPr>
                        <a:t>○リフォーム、リノベーションの年間実施</a:t>
                      </a:r>
                      <a:r>
                        <a:rPr lang="ja-JP" sz="1400" kern="0" dirty="0" smtClean="0">
                          <a:effectLst/>
                        </a:rPr>
                        <a:t>戸数</a:t>
                      </a:r>
                      <a:endParaRPr lang="ja-JP" sz="1400" dirty="0">
                        <a:effectLst/>
                        <a:latin typeface="Century"/>
                      </a:endParaRPr>
                    </a:p>
                  </a:txBody>
                  <a:tcPr marL="62865" marR="62865" marT="0" marB="0" anchor="ctr"/>
                </a:tc>
                <a:extLst>
                  <a:ext uri="{0D108BD9-81ED-4DB2-BD59-A6C34878D82A}">
                    <a16:rowId xmlns:a16="http://schemas.microsoft.com/office/drawing/2014/main" xmlns="" val="10007"/>
                  </a:ext>
                </a:extLst>
              </a:tr>
            </a:tbl>
          </a:graphicData>
        </a:graphic>
      </p:graphicFrame>
      <p:graphicFrame>
        <p:nvGraphicFramePr>
          <p:cNvPr id="3" name="表 2"/>
          <p:cNvGraphicFramePr>
            <a:graphicFrameLocks noGrp="1"/>
          </p:cNvGraphicFramePr>
          <p:nvPr>
            <p:extLst>
              <p:ext uri="{D42A27DB-BD31-4B8C-83A1-F6EECF244321}">
                <p14:modId xmlns:p14="http://schemas.microsoft.com/office/powerpoint/2010/main" val="3923301684"/>
              </p:ext>
            </p:extLst>
          </p:nvPr>
        </p:nvGraphicFramePr>
        <p:xfrm>
          <a:off x="179512" y="3573016"/>
          <a:ext cx="8352928" cy="2304000"/>
        </p:xfrm>
        <a:graphic>
          <a:graphicData uri="http://schemas.openxmlformats.org/drawingml/2006/table">
            <a:tbl>
              <a:tblPr firstRow="1" bandRow="1">
                <a:tableStyleId>{5C22544A-7EE6-4342-B048-85BDC9FD1C3A}</a:tableStyleId>
              </a:tblPr>
              <a:tblGrid>
                <a:gridCol w="8352928">
                  <a:extLst>
                    <a:ext uri="{9D8B030D-6E8A-4147-A177-3AD203B41FA5}">
                      <a16:colId xmlns:a16="http://schemas.microsoft.com/office/drawing/2014/main" xmlns="" val="20000"/>
                    </a:ext>
                  </a:extLst>
                </a:gridCol>
              </a:tblGrid>
              <a:tr h="288000">
                <a:tc>
                  <a:txBody>
                    <a:bodyPr/>
                    <a:lstStyle/>
                    <a:p>
                      <a:pPr indent="133985" algn="l">
                        <a:lnSpc>
                          <a:spcPct val="100000"/>
                        </a:lnSpc>
                      </a:pPr>
                      <a:r>
                        <a:rPr lang="ja-JP" sz="1400" kern="0" dirty="0">
                          <a:effectLst/>
                        </a:rPr>
                        <a:t>２．活き活きとくらすことができる住まいと都市　</a:t>
                      </a:r>
                      <a:endParaRPr lang="ja-JP" sz="1400" dirty="0">
                        <a:effectLst/>
                        <a:latin typeface="Century"/>
                      </a:endParaRPr>
                    </a:p>
                  </a:txBody>
                  <a:tcPr marL="62865" marR="62865" marT="0" marB="0" anchor="ctr"/>
                </a:tc>
                <a:extLst>
                  <a:ext uri="{0D108BD9-81ED-4DB2-BD59-A6C34878D82A}">
                    <a16:rowId xmlns:a16="http://schemas.microsoft.com/office/drawing/2014/main" xmlns="" val="10000"/>
                  </a:ext>
                </a:extLst>
              </a:tr>
              <a:tr h="288000">
                <a:tc>
                  <a:txBody>
                    <a:bodyPr/>
                    <a:lstStyle/>
                    <a:p>
                      <a:pPr algn="l">
                        <a:lnSpc>
                          <a:spcPct val="100000"/>
                        </a:lnSpc>
                      </a:pPr>
                      <a:r>
                        <a:rPr lang="ja-JP" sz="1400" kern="0" dirty="0">
                          <a:effectLst/>
                        </a:rPr>
                        <a:t>○大阪で住み続けたいと思っている府民の割合</a:t>
                      </a:r>
                      <a:endParaRPr lang="ja-JP" sz="1400" dirty="0">
                        <a:effectLst/>
                        <a:latin typeface="Century"/>
                      </a:endParaRPr>
                    </a:p>
                  </a:txBody>
                  <a:tcPr marL="62865" marR="62865" marT="0" marB="0" anchor="ctr"/>
                </a:tc>
                <a:extLst>
                  <a:ext uri="{0D108BD9-81ED-4DB2-BD59-A6C34878D82A}">
                    <a16:rowId xmlns:a16="http://schemas.microsoft.com/office/drawing/2014/main" xmlns="" val="10001"/>
                  </a:ext>
                </a:extLst>
              </a:tr>
              <a:tr h="288000">
                <a:tc>
                  <a:txBody>
                    <a:bodyPr/>
                    <a:lstStyle/>
                    <a:p>
                      <a:pPr marL="149225" indent="-149225">
                        <a:lnSpc>
                          <a:spcPct val="100000"/>
                        </a:lnSpc>
                      </a:pPr>
                      <a:r>
                        <a:rPr lang="ja-JP" sz="1400" kern="0" dirty="0">
                          <a:effectLst/>
                        </a:rPr>
                        <a:t>○子どもを大阪で育てて良かったと思っている府民の割合</a:t>
                      </a:r>
                      <a:endParaRPr lang="ja-JP" sz="1400" dirty="0">
                        <a:effectLst/>
                        <a:latin typeface="Century"/>
                      </a:endParaRPr>
                    </a:p>
                  </a:txBody>
                  <a:tcPr marL="62865" marR="62865" marT="0" marB="0" anchor="ctr"/>
                </a:tc>
                <a:extLst>
                  <a:ext uri="{0D108BD9-81ED-4DB2-BD59-A6C34878D82A}">
                    <a16:rowId xmlns:a16="http://schemas.microsoft.com/office/drawing/2014/main" xmlns="" val="10002"/>
                  </a:ext>
                </a:extLst>
              </a:tr>
              <a:tr h="288000">
                <a:tc>
                  <a:txBody>
                    <a:bodyPr/>
                    <a:lstStyle/>
                    <a:p>
                      <a:pPr algn="l">
                        <a:lnSpc>
                          <a:spcPct val="100000"/>
                        </a:lnSpc>
                      </a:pPr>
                      <a:r>
                        <a:rPr lang="ja-JP" sz="1400" kern="0" dirty="0">
                          <a:effectLst/>
                        </a:rPr>
                        <a:t>○まちづくりに参加したいと思っている人々の割合</a:t>
                      </a:r>
                      <a:endParaRPr lang="ja-JP" sz="1400" dirty="0">
                        <a:effectLst/>
                        <a:latin typeface="Century"/>
                      </a:endParaRPr>
                    </a:p>
                  </a:txBody>
                  <a:tcPr marL="62865" marR="62865" marT="0" marB="0" anchor="ctr"/>
                </a:tc>
                <a:extLst>
                  <a:ext uri="{0D108BD9-81ED-4DB2-BD59-A6C34878D82A}">
                    <a16:rowId xmlns:a16="http://schemas.microsoft.com/office/drawing/2014/main" xmlns="" val="10003"/>
                  </a:ext>
                </a:extLst>
              </a:tr>
              <a:tr h="288000">
                <a:tc>
                  <a:txBody>
                    <a:bodyPr/>
                    <a:lstStyle/>
                    <a:p>
                      <a:pPr algn="l">
                        <a:lnSpc>
                          <a:spcPct val="100000"/>
                        </a:lnSpc>
                      </a:pPr>
                      <a:r>
                        <a:rPr lang="ja-JP" sz="1400" kern="0" dirty="0">
                          <a:effectLst/>
                        </a:rPr>
                        <a:t>○子育て世帯における誘導居住面積水準</a:t>
                      </a:r>
                      <a:r>
                        <a:rPr lang="ja-JP" sz="1400" kern="0" dirty="0" smtClean="0">
                          <a:effectLst/>
                        </a:rPr>
                        <a:t>達成率</a:t>
                      </a:r>
                      <a:endParaRPr lang="ja-JP" sz="1400" dirty="0">
                        <a:effectLst/>
                        <a:latin typeface="Century"/>
                      </a:endParaRPr>
                    </a:p>
                  </a:txBody>
                  <a:tcPr marL="62865" marR="62865" marT="0" marB="0" anchor="ctr"/>
                </a:tc>
                <a:extLst>
                  <a:ext uri="{0D108BD9-81ED-4DB2-BD59-A6C34878D82A}">
                    <a16:rowId xmlns:a16="http://schemas.microsoft.com/office/drawing/2014/main" xmlns="" val="10004"/>
                  </a:ext>
                </a:extLst>
              </a:tr>
              <a:tr h="288000">
                <a:tc>
                  <a:txBody>
                    <a:bodyPr/>
                    <a:lstStyle/>
                    <a:p>
                      <a:pPr marL="115570" indent="-115570" algn="l">
                        <a:lnSpc>
                          <a:spcPct val="100000"/>
                        </a:lnSpc>
                      </a:pPr>
                      <a:r>
                        <a:rPr lang="ja-JP" sz="1400" kern="0" dirty="0">
                          <a:effectLst/>
                        </a:rPr>
                        <a:t>○高齢者生活支援施設を併設するサービス付き高齢者向け住宅の</a:t>
                      </a:r>
                      <a:r>
                        <a:rPr lang="ja-JP" sz="1400" kern="0" dirty="0" smtClean="0">
                          <a:effectLst/>
                        </a:rPr>
                        <a:t>割合</a:t>
                      </a:r>
                      <a:endParaRPr lang="ja-JP" sz="1400" dirty="0">
                        <a:effectLst/>
                        <a:latin typeface="Century"/>
                      </a:endParaRPr>
                    </a:p>
                  </a:txBody>
                  <a:tcPr marL="62865" marR="62865" marT="0" marB="0" anchor="ctr"/>
                </a:tc>
                <a:extLst>
                  <a:ext uri="{0D108BD9-81ED-4DB2-BD59-A6C34878D82A}">
                    <a16:rowId xmlns:a16="http://schemas.microsoft.com/office/drawing/2014/main" xmlns="" val="10005"/>
                  </a:ext>
                </a:extLst>
              </a:tr>
              <a:tr h="288000">
                <a:tc>
                  <a:txBody>
                    <a:bodyPr/>
                    <a:lstStyle/>
                    <a:p>
                      <a:pPr algn="l">
                        <a:lnSpc>
                          <a:spcPct val="100000"/>
                        </a:lnSpc>
                      </a:pPr>
                      <a:r>
                        <a:rPr lang="ja-JP" sz="1400" kern="0" dirty="0">
                          <a:effectLst/>
                        </a:rPr>
                        <a:t>○マンションの建替え等の</a:t>
                      </a:r>
                      <a:r>
                        <a:rPr lang="ja-JP" sz="1400" kern="0" dirty="0" smtClean="0">
                          <a:effectLst/>
                        </a:rPr>
                        <a:t>件数</a:t>
                      </a:r>
                      <a:endParaRPr lang="ja-JP" sz="1400" dirty="0">
                        <a:effectLst/>
                        <a:latin typeface="Century"/>
                      </a:endParaRPr>
                    </a:p>
                  </a:txBody>
                  <a:tcPr marL="62865" marR="62865" marT="0" marB="0" anchor="ctr"/>
                </a:tc>
                <a:extLst>
                  <a:ext uri="{0D108BD9-81ED-4DB2-BD59-A6C34878D82A}">
                    <a16:rowId xmlns:a16="http://schemas.microsoft.com/office/drawing/2014/main" xmlns="" val="10006"/>
                  </a:ext>
                </a:extLst>
              </a:tr>
              <a:tr h="288000">
                <a:tc>
                  <a:txBody>
                    <a:bodyPr/>
                    <a:lstStyle/>
                    <a:p>
                      <a:pPr algn="l">
                        <a:lnSpc>
                          <a:spcPct val="100000"/>
                        </a:lnSpc>
                      </a:pPr>
                      <a:r>
                        <a:rPr lang="ja-JP" sz="1400" kern="0" dirty="0">
                          <a:effectLst/>
                        </a:rPr>
                        <a:t>○賃貸・売却用等以外の「その他空き家」</a:t>
                      </a:r>
                      <a:r>
                        <a:rPr lang="ja-JP" sz="1400" kern="0" dirty="0" smtClean="0">
                          <a:effectLst/>
                        </a:rPr>
                        <a:t>数</a:t>
                      </a:r>
                      <a:endParaRPr lang="ja-JP" sz="1400" dirty="0">
                        <a:effectLst/>
                        <a:latin typeface="Century"/>
                      </a:endParaRPr>
                    </a:p>
                  </a:txBody>
                  <a:tcPr marL="62865" marR="62865" marT="0" marB="0" anchor="ct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12758497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a:t>
            </a:fld>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表 4"/>
          <p:cNvGraphicFramePr>
            <a:graphicFrameLocks noGrp="1"/>
          </p:cNvGraphicFramePr>
          <p:nvPr>
            <p:extLst>
              <p:ext uri="{D42A27DB-BD31-4B8C-83A1-F6EECF244321}">
                <p14:modId xmlns:p14="http://schemas.microsoft.com/office/powerpoint/2010/main" val="4247845462"/>
              </p:ext>
            </p:extLst>
          </p:nvPr>
        </p:nvGraphicFramePr>
        <p:xfrm>
          <a:off x="251520" y="80824"/>
          <a:ext cx="8352928" cy="1764000"/>
        </p:xfrm>
        <a:graphic>
          <a:graphicData uri="http://schemas.openxmlformats.org/drawingml/2006/table">
            <a:tbl>
              <a:tblPr firstRow="1" bandRow="1">
                <a:tableStyleId>{5C22544A-7EE6-4342-B048-85BDC9FD1C3A}</a:tableStyleId>
              </a:tblPr>
              <a:tblGrid>
                <a:gridCol w="8352928">
                  <a:extLst>
                    <a:ext uri="{9D8B030D-6E8A-4147-A177-3AD203B41FA5}">
                      <a16:colId xmlns:a16="http://schemas.microsoft.com/office/drawing/2014/main" xmlns="" val="20000"/>
                    </a:ext>
                  </a:extLst>
                </a:gridCol>
              </a:tblGrid>
              <a:tr h="252000">
                <a:tc>
                  <a:txBody>
                    <a:bodyPr/>
                    <a:lstStyle/>
                    <a:p>
                      <a:pPr indent="133985" algn="l">
                        <a:lnSpc>
                          <a:spcPct val="100000"/>
                        </a:lnSpc>
                      </a:pPr>
                      <a:r>
                        <a:rPr lang="ja-JP" sz="1400" kern="0" dirty="0">
                          <a:effectLst/>
                        </a:rPr>
                        <a:t>３．環境にやさしく快適にくらすことができる住まいと都市　</a:t>
                      </a:r>
                      <a:endParaRPr lang="ja-JP" sz="1400" dirty="0">
                        <a:effectLst/>
                        <a:latin typeface="Century"/>
                      </a:endParaRPr>
                    </a:p>
                  </a:txBody>
                  <a:tcPr marL="62865" marR="62865" marT="0" marB="0" anchor="ctr"/>
                </a:tc>
                <a:extLst>
                  <a:ext uri="{0D108BD9-81ED-4DB2-BD59-A6C34878D82A}">
                    <a16:rowId xmlns:a16="http://schemas.microsoft.com/office/drawing/2014/main" xmlns="" val="10000"/>
                  </a:ext>
                </a:extLst>
              </a:tr>
              <a:tr h="252000">
                <a:tc>
                  <a:txBody>
                    <a:bodyPr/>
                    <a:lstStyle/>
                    <a:p>
                      <a:pPr>
                        <a:lnSpc>
                          <a:spcPct val="100000"/>
                        </a:lnSpc>
                      </a:pPr>
                      <a:r>
                        <a:rPr lang="ja-JP" sz="1400" kern="0" dirty="0">
                          <a:effectLst/>
                        </a:rPr>
                        <a:t>○大阪にみどりがあると感じる府民の</a:t>
                      </a:r>
                      <a:r>
                        <a:rPr lang="ja-JP" sz="1400" kern="0" dirty="0" smtClean="0">
                          <a:effectLst/>
                        </a:rPr>
                        <a:t>割合</a:t>
                      </a:r>
                      <a:endParaRPr lang="ja-JP" sz="1400" dirty="0">
                        <a:effectLst/>
                        <a:latin typeface="Century"/>
                      </a:endParaRPr>
                    </a:p>
                  </a:txBody>
                  <a:tcPr marL="62865" marR="62865" marT="0" marB="0" anchor="ctr"/>
                </a:tc>
                <a:extLst>
                  <a:ext uri="{0D108BD9-81ED-4DB2-BD59-A6C34878D82A}">
                    <a16:rowId xmlns:a16="http://schemas.microsoft.com/office/drawing/2014/main" xmlns="" val="10001"/>
                  </a:ext>
                </a:extLst>
              </a:tr>
              <a:tr h="252000">
                <a:tc>
                  <a:txBody>
                    <a:bodyPr/>
                    <a:lstStyle/>
                    <a:p>
                      <a:pPr>
                        <a:lnSpc>
                          <a:spcPct val="100000"/>
                        </a:lnSpc>
                      </a:pPr>
                      <a:r>
                        <a:rPr lang="ja-JP" sz="1400" kern="0" dirty="0">
                          <a:effectLst/>
                        </a:rPr>
                        <a:t>○住まいの省エネ性能に満足している府民の割合</a:t>
                      </a:r>
                      <a:endParaRPr lang="ja-JP" sz="1400" dirty="0">
                        <a:effectLst/>
                        <a:latin typeface="Century"/>
                      </a:endParaRPr>
                    </a:p>
                  </a:txBody>
                  <a:tcPr marL="62865" marR="62865" marT="0" marB="0" anchor="ctr"/>
                </a:tc>
                <a:extLst>
                  <a:ext uri="{0D108BD9-81ED-4DB2-BD59-A6C34878D82A}">
                    <a16:rowId xmlns:a16="http://schemas.microsoft.com/office/drawing/2014/main" xmlns="" val="10002"/>
                  </a:ext>
                </a:extLst>
              </a:tr>
              <a:tr h="252000">
                <a:tc>
                  <a:txBody>
                    <a:bodyPr/>
                    <a:lstStyle/>
                    <a:p>
                      <a:pPr>
                        <a:lnSpc>
                          <a:spcPct val="100000"/>
                        </a:lnSpc>
                      </a:pPr>
                      <a:r>
                        <a:rPr lang="ja-JP" sz="1400" kern="0" dirty="0">
                          <a:effectLst/>
                        </a:rPr>
                        <a:t>○市街地における</a:t>
                      </a:r>
                      <a:r>
                        <a:rPr lang="ja-JP" sz="1400" kern="0" dirty="0" smtClean="0">
                          <a:effectLst/>
                        </a:rPr>
                        <a:t>緑被率</a:t>
                      </a:r>
                      <a:endParaRPr lang="ja-JP" sz="1400" dirty="0">
                        <a:effectLst/>
                        <a:latin typeface="Century"/>
                      </a:endParaRPr>
                    </a:p>
                  </a:txBody>
                  <a:tcPr marL="62865" marR="62865" marT="0" marB="0" anchor="ctr"/>
                </a:tc>
                <a:extLst>
                  <a:ext uri="{0D108BD9-81ED-4DB2-BD59-A6C34878D82A}">
                    <a16:rowId xmlns:a16="http://schemas.microsoft.com/office/drawing/2014/main" xmlns="" val="10003"/>
                  </a:ext>
                </a:extLst>
              </a:tr>
              <a:tr h="252000">
                <a:tc>
                  <a:txBody>
                    <a:bodyPr/>
                    <a:lstStyle/>
                    <a:p>
                      <a:pPr>
                        <a:lnSpc>
                          <a:spcPct val="100000"/>
                        </a:lnSpc>
                      </a:pPr>
                      <a:r>
                        <a:rPr lang="ja-JP" sz="1400" kern="0" dirty="0">
                          <a:effectLst/>
                        </a:rPr>
                        <a:t>○新築住宅における長期優良住宅の</a:t>
                      </a:r>
                      <a:r>
                        <a:rPr lang="ja-JP" sz="1400" kern="0" dirty="0" smtClean="0">
                          <a:effectLst/>
                        </a:rPr>
                        <a:t>割合</a:t>
                      </a:r>
                      <a:endParaRPr lang="ja-JP" sz="1400" dirty="0">
                        <a:effectLst/>
                        <a:latin typeface="Century"/>
                      </a:endParaRPr>
                    </a:p>
                  </a:txBody>
                  <a:tcPr marL="62865" marR="62865" marT="0" marB="0" anchor="ctr"/>
                </a:tc>
                <a:extLst>
                  <a:ext uri="{0D108BD9-81ED-4DB2-BD59-A6C34878D82A}">
                    <a16:rowId xmlns:a16="http://schemas.microsoft.com/office/drawing/2014/main" xmlns="" val="10004"/>
                  </a:ext>
                </a:extLst>
              </a:tr>
              <a:tr h="252000">
                <a:tc>
                  <a:txBody>
                    <a:bodyPr/>
                    <a:lstStyle/>
                    <a:p>
                      <a:pPr>
                        <a:lnSpc>
                          <a:spcPct val="100000"/>
                        </a:lnSpc>
                      </a:pPr>
                      <a:r>
                        <a:rPr lang="ja-JP" sz="1400" kern="0" dirty="0">
                          <a:effectLst/>
                        </a:rPr>
                        <a:t>○断熱改修工事の年間実施</a:t>
                      </a:r>
                      <a:r>
                        <a:rPr lang="ja-JP" sz="1400" kern="0" dirty="0" smtClean="0">
                          <a:effectLst/>
                        </a:rPr>
                        <a:t>戸数</a:t>
                      </a:r>
                      <a:endParaRPr lang="ja-JP" sz="1400" dirty="0">
                        <a:effectLst/>
                        <a:latin typeface="Century"/>
                      </a:endParaRPr>
                    </a:p>
                  </a:txBody>
                  <a:tcPr marL="62865" marR="62865" marT="0" marB="0" anchor="ctr"/>
                </a:tc>
                <a:extLst>
                  <a:ext uri="{0D108BD9-81ED-4DB2-BD59-A6C34878D82A}">
                    <a16:rowId xmlns:a16="http://schemas.microsoft.com/office/drawing/2014/main" xmlns="" val="10005"/>
                  </a:ext>
                </a:extLst>
              </a:tr>
              <a:tr h="252000">
                <a:tc>
                  <a:txBody>
                    <a:bodyPr/>
                    <a:lstStyle/>
                    <a:p>
                      <a:pPr>
                        <a:lnSpc>
                          <a:spcPct val="100000"/>
                        </a:lnSpc>
                      </a:pPr>
                      <a:r>
                        <a:rPr lang="ja-JP" sz="1400" kern="0" dirty="0">
                          <a:effectLst/>
                        </a:rPr>
                        <a:t>○一定の省エネ性能を有する住宅の</a:t>
                      </a:r>
                      <a:r>
                        <a:rPr lang="ja-JP" sz="1400" kern="0" dirty="0" smtClean="0">
                          <a:effectLst/>
                        </a:rPr>
                        <a:t>割合</a:t>
                      </a:r>
                      <a:endParaRPr lang="ja-JP" sz="1400" dirty="0">
                        <a:effectLst/>
                        <a:latin typeface="Century"/>
                      </a:endParaRPr>
                    </a:p>
                  </a:txBody>
                  <a:tcPr marL="62865" marR="62865" marT="0" marB="0" anchor="ctr"/>
                </a:tc>
                <a:extLst>
                  <a:ext uri="{0D108BD9-81ED-4DB2-BD59-A6C34878D82A}">
                    <a16:rowId xmlns:a16="http://schemas.microsoft.com/office/drawing/2014/main" xmlns="" val="10006"/>
                  </a:ext>
                </a:extLst>
              </a:tr>
            </a:tbl>
          </a:graphicData>
        </a:graphic>
      </p:graphicFrame>
      <p:graphicFrame>
        <p:nvGraphicFramePr>
          <p:cNvPr id="11" name="表 10"/>
          <p:cNvGraphicFramePr>
            <a:graphicFrameLocks noGrp="1"/>
          </p:cNvGraphicFramePr>
          <p:nvPr>
            <p:extLst>
              <p:ext uri="{D42A27DB-BD31-4B8C-83A1-F6EECF244321}">
                <p14:modId xmlns:p14="http://schemas.microsoft.com/office/powerpoint/2010/main" val="272952718"/>
              </p:ext>
            </p:extLst>
          </p:nvPr>
        </p:nvGraphicFramePr>
        <p:xfrm>
          <a:off x="251520" y="1953088"/>
          <a:ext cx="8352928" cy="2268000"/>
        </p:xfrm>
        <a:graphic>
          <a:graphicData uri="http://schemas.openxmlformats.org/drawingml/2006/table">
            <a:tbl>
              <a:tblPr firstRow="1" bandRow="1">
                <a:tableStyleId>{5C22544A-7EE6-4342-B048-85BDC9FD1C3A}</a:tableStyleId>
              </a:tblPr>
              <a:tblGrid>
                <a:gridCol w="8352928">
                  <a:extLst>
                    <a:ext uri="{9D8B030D-6E8A-4147-A177-3AD203B41FA5}">
                      <a16:colId xmlns:a16="http://schemas.microsoft.com/office/drawing/2014/main" xmlns="" val="20000"/>
                    </a:ext>
                  </a:extLst>
                </a:gridCol>
              </a:tblGrid>
              <a:tr h="252000">
                <a:tc>
                  <a:txBody>
                    <a:bodyPr/>
                    <a:lstStyle/>
                    <a:p>
                      <a:pPr indent="133985" algn="l"/>
                      <a:r>
                        <a:rPr lang="ja-JP" sz="1400" kern="0" dirty="0">
                          <a:effectLst/>
                        </a:rPr>
                        <a:t>４．安全を支える住まいと都市　</a:t>
                      </a:r>
                      <a:endParaRPr lang="ja-JP" sz="1400" dirty="0">
                        <a:effectLst/>
                        <a:latin typeface="Century"/>
                      </a:endParaRPr>
                    </a:p>
                  </a:txBody>
                  <a:tcPr marL="62865" marR="62865" marT="0" marB="0" anchor="ctr"/>
                </a:tc>
                <a:extLst>
                  <a:ext uri="{0D108BD9-81ED-4DB2-BD59-A6C34878D82A}">
                    <a16:rowId xmlns:a16="http://schemas.microsoft.com/office/drawing/2014/main" xmlns="" val="10000"/>
                  </a:ext>
                </a:extLst>
              </a:tr>
              <a:tr h="252000">
                <a:tc>
                  <a:txBody>
                    <a:bodyPr/>
                    <a:lstStyle/>
                    <a:p>
                      <a:pPr algn="l"/>
                      <a:r>
                        <a:rPr lang="ja-JP" sz="1400" kern="0" dirty="0">
                          <a:effectLst/>
                        </a:rPr>
                        <a:t>○大阪が災害に強いまちだと思っている府民の割合</a:t>
                      </a:r>
                      <a:endParaRPr lang="ja-JP" sz="1400" dirty="0">
                        <a:effectLst/>
                        <a:latin typeface="Century"/>
                      </a:endParaRPr>
                    </a:p>
                  </a:txBody>
                  <a:tcPr marL="62865" marR="62865" marT="0" marB="0" anchor="ctr"/>
                </a:tc>
                <a:extLst>
                  <a:ext uri="{0D108BD9-81ED-4DB2-BD59-A6C34878D82A}">
                    <a16:rowId xmlns:a16="http://schemas.microsoft.com/office/drawing/2014/main" xmlns="" val="10001"/>
                  </a:ext>
                </a:extLst>
              </a:tr>
              <a:tr h="252000">
                <a:tc>
                  <a:txBody>
                    <a:bodyPr/>
                    <a:lstStyle/>
                    <a:p>
                      <a:pPr algn="l"/>
                      <a:r>
                        <a:rPr lang="ja-JP" sz="1400" kern="0" dirty="0">
                          <a:effectLst/>
                        </a:rPr>
                        <a:t>○治安が良いと感じる府民の割合</a:t>
                      </a:r>
                      <a:endParaRPr lang="ja-JP" sz="1400" dirty="0">
                        <a:effectLst/>
                        <a:latin typeface="Century"/>
                      </a:endParaRPr>
                    </a:p>
                  </a:txBody>
                  <a:tcPr marL="62865" marR="62865" marT="0" marB="0" anchor="ctr"/>
                </a:tc>
                <a:extLst>
                  <a:ext uri="{0D108BD9-81ED-4DB2-BD59-A6C34878D82A}">
                    <a16:rowId xmlns:a16="http://schemas.microsoft.com/office/drawing/2014/main" xmlns="" val="10002"/>
                  </a:ext>
                </a:extLst>
              </a:tr>
              <a:tr h="252000">
                <a:tc>
                  <a:txBody>
                    <a:bodyPr/>
                    <a:lstStyle/>
                    <a:p>
                      <a:pPr algn="l"/>
                      <a:r>
                        <a:rPr lang="ja-JP" sz="1400" kern="0" dirty="0">
                          <a:effectLst/>
                        </a:rPr>
                        <a:t>○地震時の住宅の安全性に対して満足している府民の割合</a:t>
                      </a:r>
                      <a:endParaRPr lang="ja-JP" sz="1400" dirty="0">
                        <a:effectLst/>
                        <a:latin typeface="Century"/>
                      </a:endParaRPr>
                    </a:p>
                  </a:txBody>
                  <a:tcPr marL="62865" marR="62865" marT="0" marB="0" anchor="ctr"/>
                </a:tc>
                <a:extLst>
                  <a:ext uri="{0D108BD9-81ED-4DB2-BD59-A6C34878D82A}">
                    <a16:rowId xmlns:a16="http://schemas.microsoft.com/office/drawing/2014/main" xmlns="" val="10003"/>
                  </a:ext>
                </a:extLst>
              </a:tr>
              <a:tr h="252000">
                <a:tc>
                  <a:txBody>
                    <a:bodyPr/>
                    <a:lstStyle/>
                    <a:p>
                      <a:pPr algn="l"/>
                      <a:r>
                        <a:rPr lang="ja-JP" sz="1400" kern="0" dirty="0">
                          <a:effectLst/>
                        </a:rPr>
                        <a:t>○地震時等に著しく危険な密集市街地の</a:t>
                      </a:r>
                      <a:r>
                        <a:rPr lang="ja-JP" sz="1400" kern="0" dirty="0" smtClean="0">
                          <a:effectLst/>
                        </a:rPr>
                        <a:t>面積</a:t>
                      </a:r>
                      <a:endParaRPr lang="ja-JP" sz="1400" dirty="0">
                        <a:effectLst/>
                        <a:latin typeface="Century"/>
                      </a:endParaRPr>
                    </a:p>
                  </a:txBody>
                  <a:tcPr marL="62865" marR="62865" marT="0" marB="0" anchor="ctr"/>
                </a:tc>
                <a:extLst>
                  <a:ext uri="{0D108BD9-81ED-4DB2-BD59-A6C34878D82A}">
                    <a16:rowId xmlns:a16="http://schemas.microsoft.com/office/drawing/2014/main" xmlns="" val="10004"/>
                  </a:ext>
                </a:extLst>
              </a:tr>
              <a:tr h="252000">
                <a:tc>
                  <a:txBody>
                    <a:bodyPr/>
                    <a:lstStyle/>
                    <a:p>
                      <a:pPr algn="l"/>
                      <a:r>
                        <a:rPr lang="ja-JP" sz="1400" kern="0" dirty="0">
                          <a:effectLst/>
                        </a:rPr>
                        <a:t>○住宅の</a:t>
                      </a:r>
                      <a:r>
                        <a:rPr lang="ja-JP" sz="1400" kern="0" dirty="0" smtClean="0">
                          <a:effectLst/>
                        </a:rPr>
                        <a:t>耐震化率</a:t>
                      </a:r>
                      <a:endParaRPr lang="ja-JP" sz="1400" dirty="0">
                        <a:effectLst/>
                        <a:latin typeface="Century"/>
                      </a:endParaRPr>
                    </a:p>
                  </a:txBody>
                  <a:tcPr marL="62865" marR="62865" marT="0" marB="0" anchor="ctr"/>
                </a:tc>
                <a:extLst>
                  <a:ext uri="{0D108BD9-81ED-4DB2-BD59-A6C34878D82A}">
                    <a16:rowId xmlns:a16="http://schemas.microsoft.com/office/drawing/2014/main" xmlns="" val="10005"/>
                  </a:ext>
                </a:extLst>
              </a:tr>
              <a:tr h="252000">
                <a:tc>
                  <a:txBody>
                    <a:bodyPr/>
                    <a:lstStyle/>
                    <a:p>
                      <a:pPr algn="l"/>
                      <a:r>
                        <a:rPr lang="ja-JP" sz="1400" kern="0" dirty="0">
                          <a:effectLst/>
                        </a:rPr>
                        <a:t>○多数の者が利用する建築物の</a:t>
                      </a:r>
                      <a:r>
                        <a:rPr lang="ja-JP" sz="1400" kern="0" dirty="0" smtClean="0">
                          <a:effectLst/>
                        </a:rPr>
                        <a:t>耐震化率</a:t>
                      </a:r>
                      <a:endParaRPr lang="ja-JP" sz="1400" dirty="0">
                        <a:effectLst/>
                        <a:latin typeface="Century"/>
                      </a:endParaRPr>
                    </a:p>
                  </a:txBody>
                  <a:tcPr marL="62865" marR="62865" marT="0" marB="0" anchor="ctr"/>
                </a:tc>
                <a:extLst>
                  <a:ext uri="{0D108BD9-81ED-4DB2-BD59-A6C34878D82A}">
                    <a16:rowId xmlns:a16="http://schemas.microsoft.com/office/drawing/2014/main" xmlns="" val="10006"/>
                  </a:ext>
                </a:extLst>
              </a:tr>
              <a:tr h="252000">
                <a:tc>
                  <a:txBody>
                    <a:bodyPr/>
                    <a:lstStyle/>
                    <a:p>
                      <a:pPr algn="l"/>
                      <a:r>
                        <a:rPr lang="ja-JP" sz="1400" kern="0" dirty="0">
                          <a:effectLst/>
                        </a:rPr>
                        <a:t>○腐朽・破損のある空家の</a:t>
                      </a:r>
                      <a:r>
                        <a:rPr lang="ja-JP" sz="1400" kern="0" dirty="0" smtClean="0">
                          <a:effectLst/>
                        </a:rPr>
                        <a:t>割合</a:t>
                      </a:r>
                      <a:endParaRPr lang="ja-JP" sz="1400" dirty="0">
                        <a:effectLst/>
                        <a:latin typeface="Century"/>
                      </a:endParaRPr>
                    </a:p>
                  </a:txBody>
                  <a:tcPr marL="62865" marR="62865" marT="0" marB="0" anchor="ctr"/>
                </a:tc>
                <a:extLst>
                  <a:ext uri="{0D108BD9-81ED-4DB2-BD59-A6C34878D82A}">
                    <a16:rowId xmlns:a16="http://schemas.microsoft.com/office/drawing/2014/main" xmlns="" val="10007"/>
                  </a:ext>
                </a:extLst>
              </a:tr>
              <a:tr h="252000">
                <a:tc>
                  <a:txBody>
                    <a:bodyPr/>
                    <a:lstStyle/>
                    <a:p>
                      <a:pPr algn="l"/>
                      <a:r>
                        <a:rPr lang="ja-JP" sz="1400" kern="0" dirty="0">
                          <a:effectLst/>
                        </a:rPr>
                        <a:t>○空家を適正に管理している所有者の</a:t>
                      </a:r>
                      <a:r>
                        <a:rPr lang="ja-JP" sz="1400" kern="0" dirty="0" smtClean="0">
                          <a:effectLst/>
                        </a:rPr>
                        <a:t>割合</a:t>
                      </a:r>
                      <a:endParaRPr lang="ja-JP" sz="1400" dirty="0">
                        <a:effectLst/>
                        <a:latin typeface="Century"/>
                      </a:endParaRPr>
                    </a:p>
                  </a:txBody>
                  <a:tcPr marL="62865" marR="62865" marT="0" marB="0" anchor="ctr"/>
                </a:tc>
                <a:extLst>
                  <a:ext uri="{0D108BD9-81ED-4DB2-BD59-A6C34878D82A}">
                    <a16:rowId xmlns:a16="http://schemas.microsoft.com/office/drawing/2014/main" xmlns="" val="10008"/>
                  </a:ext>
                </a:extLst>
              </a:tr>
            </a:tbl>
          </a:graphicData>
        </a:graphic>
      </p:graphicFrame>
      <p:graphicFrame>
        <p:nvGraphicFramePr>
          <p:cNvPr id="12" name="表 11"/>
          <p:cNvGraphicFramePr>
            <a:graphicFrameLocks noGrp="1"/>
          </p:cNvGraphicFramePr>
          <p:nvPr>
            <p:extLst>
              <p:ext uri="{D42A27DB-BD31-4B8C-83A1-F6EECF244321}">
                <p14:modId xmlns:p14="http://schemas.microsoft.com/office/powerpoint/2010/main" val="4079246462"/>
              </p:ext>
            </p:extLst>
          </p:nvPr>
        </p:nvGraphicFramePr>
        <p:xfrm>
          <a:off x="252864" y="4293096"/>
          <a:ext cx="8351584" cy="2520000"/>
        </p:xfrm>
        <a:graphic>
          <a:graphicData uri="http://schemas.openxmlformats.org/drawingml/2006/table">
            <a:tbl>
              <a:tblPr firstRow="1" bandRow="1">
                <a:tableStyleId>{5C22544A-7EE6-4342-B048-85BDC9FD1C3A}</a:tableStyleId>
              </a:tblPr>
              <a:tblGrid>
                <a:gridCol w="8351584">
                  <a:extLst>
                    <a:ext uri="{9D8B030D-6E8A-4147-A177-3AD203B41FA5}">
                      <a16:colId xmlns:a16="http://schemas.microsoft.com/office/drawing/2014/main" xmlns="" val="20000"/>
                    </a:ext>
                  </a:extLst>
                </a:gridCol>
              </a:tblGrid>
              <a:tr h="252000">
                <a:tc>
                  <a:txBody>
                    <a:bodyPr/>
                    <a:lstStyle/>
                    <a:p>
                      <a:pPr indent="133985" algn="l">
                        <a:lnSpc>
                          <a:spcPct val="100000"/>
                        </a:lnSpc>
                      </a:pPr>
                      <a:r>
                        <a:rPr lang="ja-JP" sz="1400" kern="0" dirty="0">
                          <a:effectLst/>
                        </a:rPr>
                        <a:t>５．安心してくらすことができる住まいと都市　</a:t>
                      </a:r>
                      <a:endParaRPr lang="ja-JP" sz="1400" dirty="0">
                        <a:effectLst/>
                        <a:latin typeface="Century"/>
                      </a:endParaRPr>
                    </a:p>
                  </a:txBody>
                  <a:tcPr marL="62865" marR="62865" marT="0" marB="0" anchor="ctr"/>
                </a:tc>
                <a:extLst>
                  <a:ext uri="{0D108BD9-81ED-4DB2-BD59-A6C34878D82A}">
                    <a16:rowId xmlns:a16="http://schemas.microsoft.com/office/drawing/2014/main" xmlns="" val="10000"/>
                  </a:ext>
                </a:extLst>
              </a:tr>
              <a:tr h="252000">
                <a:tc>
                  <a:txBody>
                    <a:bodyPr/>
                    <a:lstStyle/>
                    <a:p>
                      <a:pPr algn="l">
                        <a:lnSpc>
                          <a:spcPct val="100000"/>
                        </a:lnSpc>
                      </a:pPr>
                      <a:r>
                        <a:rPr lang="ja-JP" sz="1400" kern="0" dirty="0">
                          <a:effectLst/>
                        </a:rPr>
                        <a:t>○自分の住んでいる地域に愛着を感じる府民の割合</a:t>
                      </a:r>
                      <a:endParaRPr lang="ja-JP" sz="1400" dirty="0">
                        <a:effectLst/>
                        <a:latin typeface="Century"/>
                      </a:endParaRPr>
                    </a:p>
                  </a:txBody>
                  <a:tcPr marL="62865" marR="62865" marT="0" marB="0" anchor="ctr"/>
                </a:tc>
                <a:extLst>
                  <a:ext uri="{0D108BD9-81ED-4DB2-BD59-A6C34878D82A}">
                    <a16:rowId xmlns:a16="http://schemas.microsoft.com/office/drawing/2014/main" xmlns="" val="10001"/>
                  </a:ext>
                </a:extLst>
              </a:tr>
              <a:tr h="252000">
                <a:tc>
                  <a:txBody>
                    <a:bodyPr/>
                    <a:lstStyle/>
                    <a:p>
                      <a:pPr algn="l">
                        <a:lnSpc>
                          <a:spcPct val="100000"/>
                        </a:lnSpc>
                      </a:pPr>
                      <a:r>
                        <a:rPr lang="ja-JP" sz="1400" kern="0" dirty="0">
                          <a:effectLst/>
                        </a:rPr>
                        <a:t>○まちのバリアフリー化の状況に満足している府民の割合</a:t>
                      </a:r>
                      <a:endParaRPr lang="ja-JP" sz="1400" dirty="0">
                        <a:effectLst/>
                        <a:latin typeface="Century"/>
                      </a:endParaRPr>
                    </a:p>
                  </a:txBody>
                  <a:tcPr marL="62865" marR="62865" marT="0" marB="0" anchor="ctr"/>
                </a:tc>
                <a:extLst>
                  <a:ext uri="{0D108BD9-81ED-4DB2-BD59-A6C34878D82A}">
                    <a16:rowId xmlns:a16="http://schemas.microsoft.com/office/drawing/2014/main" xmlns="" val="10002"/>
                  </a:ext>
                </a:extLst>
              </a:tr>
              <a:tr h="252000">
                <a:tc>
                  <a:txBody>
                    <a:bodyPr/>
                    <a:lstStyle/>
                    <a:p>
                      <a:pPr algn="l">
                        <a:lnSpc>
                          <a:spcPct val="100000"/>
                        </a:lnSpc>
                      </a:pPr>
                      <a:r>
                        <a:rPr lang="ja-JP" sz="1400" kern="0" dirty="0">
                          <a:effectLst/>
                        </a:rPr>
                        <a:t>○近隣の人たちやコミュニティの関わりに満足している府民の割合</a:t>
                      </a:r>
                      <a:endParaRPr lang="ja-JP" sz="1400" dirty="0">
                        <a:effectLst/>
                        <a:latin typeface="Century"/>
                      </a:endParaRPr>
                    </a:p>
                  </a:txBody>
                  <a:tcPr marL="62865" marR="62865" marT="0" marB="0" anchor="ctr"/>
                </a:tc>
                <a:extLst>
                  <a:ext uri="{0D108BD9-81ED-4DB2-BD59-A6C34878D82A}">
                    <a16:rowId xmlns:a16="http://schemas.microsoft.com/office/drawing/2014/main" xmlns="" val="10003"/>
                  </a:ext>
                </a:extLst>
              </a:tr>
              <a:tr h="252000">
                <a:tc>
                  <a:txBody>
                    <a:bodyPr/>
                    <a:lstStyle/>
                    <a:p>
                      <a:pPr algn="l">
                        <a:lnSpc>
                          <a:spcPct val="100000"/>
                        </a:lnSpc>
                      </a:pPr>
                      <a:r>
                        <a:rPr lang="ja-JP" sz="1400" kern="0" dirty="0" smtClean="0">
                          <a:effectLst/>
                        </a:rPr>
                        <a:t>○鉄道駅舎のバリアフリー化率</a:t>
                      </a:r>
                      <a:endParaRPr lang="ja-JP" sz="1400" dirty="0">
                        <a:effectLst/>
                        <a:latin typeface="Century"/>
                      </a:endParaRPr>
                    </a:p>
                  </a:txBody>
                  <a:tcPr marL="62865" marR="62865" marT="0" marB="0" anchor="ctr"/>
                </a:tc>
                <a:extLst>
                  <a:ext uri="{0D108BD9-81ED-4DB2-BD59-A6C34878D82A}">
                    <a16:rowId xmlns:a16="http://schemas.microsoft.com/office/drawing/2014/main" xmlns="" val="10004"/>
                  </a:ext>
                </a:extLst>
              </a:tr>
              <a:tr h="252000">
                <a:tc>
                  <a:txBody>
                    <a:bodyPr/>
                    <a:lstStyle/>
                    <a:p>
                      <a:pPr algn="l">
                        <a:lnSpc>
                          <a:spcPct val="100000"/>
                        </a:lnSpc>
                      </a:pPr>
                      <a:r>
                        <a:rPr lang="ja-JP" sz="1400" kern="0" dirty="0" smtClean="0">
                          <a:effectLst/>
                        </a:rPr>
                        <a:t>○高齢者の居住する住宅のバリアフリー化率</a:t>
                      </a:r>
                      <a:endParaRPr lang="ja-JP" sz="1400" dirty="0">
                        <a:effectLst/>
                        <a:latin typeface="Century"/>
                      </a:endParaRPr>
                    </a:p>
                  </a:txBody>
                  <a:tcPr marL="62865" marR="62865" marT="0" marB="0" anchor="ctr"/>
                </a:tc>
                <a:extLst>
                  <a:ext uri="{0D108BD9-81ED-4DB2-BD59-A6C34878D82A}">
                    <a16:rowId xmlns:a16="http://schemas.microsoft.com/office/drawing/2014/main" xmlns="" val="10005"/>
                  </a:ext>
                </a:extLst>
              </a:tr>
              <a:tr h="252000">
                <a:tc>
                  <a:txBody>
                    <a:bodyPr/>
                    <a:lstStyle/>
                    <a:p>
                      <a:pPr algn="l">
                        <a:lnSpc>
                          <a:spcPct val="100000"/>
                        </a:lnSpc>
                      </a:pPr>
                      <a:r>
                        <a:rPr lang="ja-JP" sz="1400" kern="0" dirty="0">
                          <a:effectLst/>
                        </a:rPr>
                        <a:t>○賃貸住宅における入居差別の</a:t>
                      </a:r>
                      <a:r>
                        <a:rPr lang="ja-JP" sz="1400" kern="0" dirty="0" smtClean="0">
                          <a:effectLst/>
                        </a:rPr>
                        <a:t>状況</a:t>
                      </a:r>
                      <a:r>
                        <a:rPr lang="ja-JP" altLang="en-US" sz="1400" kern="0" dirty="0" smtClean="0">
                          <a:effectLst/>
                        </a:rPr>
                        <a:t>　　</a:t>
                      </a:r>
                      <a:r>
                        <a:rPr lang="ja-JP" sz="1400" kern="0" dirty="0" smtClean="0">
                          <a:effectLst/>
                        </a:rPr>
                        <a:t>①</a:t>
                      </a:r>
                      <a:r>
                        <a:rPr lang="ja-JP" sz="1400" kern="0" dirty="0">
                          <a:effectLst/>
                        </a:rPr>
                        <a:t>高齢者、②</a:t>
                      </a:r>
                      <a:r>
                        <a:rPr lang="ja-JP" sz="1400" kern="0" dirty="0" err="1">
                          <a:effectLst/>
                        </a:rPr>
                        <a:t>障がい</a:t>
                      </a:r>
                      <a:r>
                        <a:rPr lang="ja-JP" sz="1400" kern="0" dirty="0">
                          <a:effectLst/>
                        </a:rPr>
                        <a:t>者、③母子（父子）家庭、④外国人</a:t>
                      </a:r>
                      <a:endParaRPr lang="ja-JP" sz="1400" dirty="0">
                        <a:effectLst/>
                        <a:latin typeface="Century"/>
                      </a:endParaRPr>
                    </a:p>
                  </a:txBody>
                  <a:tcPr marL="62865" marR="62865" marT="0" marB="0" anchor="ctr"/>
                </a:tc>
                <a:extLst>
                  <a:ext uri="{0D108BD9-81ED-4DB2-BD59-A6C34878D82A}">
                    <a16:rowId xmlns:a16="http://schemas.microsoft.com/office/drawing/2014/main" xmlns="" val="10006"/>
                  </a:ext>
                </a:extLst>
              </a:tr>
              <a:tr h="252000">
                <a:tc>
                  <a:txBody>
                    <a:bodyPr/>
                    <a:lstStyle/>
                    <a:p>
                      <a:pPr algn="l">
                        <a:lnSpc>
                          <a:spcPct val="100000"/>
                        </a:lnSpc>
                      </a:pPr>
                      <a:r>
                        <a:rPr lang="ja-JP" sz="1400" kern="0" dirty="0">
                          <a:effectLst/>
                        </a:rPr>
                        <a:t>○一定の質を備えたあんしん賃貸住宅の</a:t>
                      </a:r>
                      <a:r>
                        <a:rPr lang="ja-JP" sz="1400" kern="0" dirty="0" smtClean="0">
                          <a:effectLst/>
                        </a:rPr>
                        <a:t>数</a:t>
                      </a:r>
                      <a:endParaRPr lang="ja-JP" sz="1400" dirty="0">
                        <a:effectLst/>
                        <a:latin typeface="Century"/>
                      </a:endParaRPr>
                    </a:p>
                  </a:txBody>
                  <a:tcPr marL="62865" marR="62865" marT="0" marB="0" anchor="ctr"/>
                </a:tc>
                <a:extLst>
                  <a:ext uri="{0D108BD9-81ED-4DB2-BD59-A6C34878D82A}">
                    <a16:rowId xmlns:a16="http://schemas.microsoft.com/office/drawing/2014/main" xmlns="" val="10007"/>
                  </a:ext>
                </a:extLst>
              </a:tr>
              <a:tr h="252000">
                <a:tc>
                  <a:txBody>
                    <a:bodyPr/>
                    <a:lstStyle/>
                    <a:p>
                      <a:pPr algn="l">
                        <a:lnSpc>
                          <a:spcPct val="100000"/>
                        </a:lnSpc>
                      </a:pPr>
                      <a:r>
                        <a:rPr lang="ja-JP" sz="1400" kern="0" dirty="0">
                          <a:effectLst/>
                        </a:rPr>
                        <a:t>○土地取引等における差別の</a:t>
                      </a:r>
                      <a:r>
                        <a:rPr lang="ja-JP" sz="1400" kern="0" dirty="0" smtClean="0">
                          <a:effectLst/>
                        </a:rPr>
                        <a:t>状況</a:t>
                      </a:r>
                      <a:endParaRPr lang="ja-JP" sz="1400" dirty="0">
                        <a:effectLst/>
                      </a:endParaRPr>
                    </a:p>
                  </a:txBody>
                  <a:tcPr marL="62865" marR="62865" marT="0" marB="0" anchor="ctr"/>
                </a:tc>
                <a:extLst>
                  <a:ext uri="{0D108BD9-81ED-4DB2-BD59-A6C34878D82A}">
                    <a16:rowId xmlns:a16="http://schemas.microsoft.com/office/drawing/2014/main" xmlns="" val="10008"/>
                  </a:ext>
                </a:extLst>
              </a:tr>
              <a:tr h="252000">
                <a:tc>
                  <a:txBody>
                    <a:bodyPr/>
                    <a:lstStyle/>
                    <a:p>
                      <a:pPr algn="l">
                        <a:lnSpc>
                          <a:spcPct val="100000"/>
                        </a:lnSpc>
                        <a:spcAft>
                          <a:spcPts val="0"/>
                        </a:spcAft>
                      </a:pPr>
                      <a:r>
                        <a:rPr lang="ja-JP" sz="1400" kern="0" dirty="0">
                          <a:effectLst/>
                        </a:rPr>
                        <a:t>○宅地建物取引業者の人権</a:t>
                      </a:r>
                      <a:r>
                        <a:rPr lang="ja-JP" sz="1400" kern="0" dirty="0" smtClean="0">
                          <a:effectLst/>
                        </a:rPr>
                        <a:t>意識</a:t>
                      </a:r>
                      <a:endParaRPr lang="ja-JP" sz="1400" dirty="0">
                        <a:effectLst/>
                        <a:latin typeface="Century"/>
                      </a:endParaRPr>
                    </a:p>
                  </a:txBody>
                  <a:tcPr marL="62865" marR="62865" marT="0" marB="0" anchor="ctr"/>
                </a:tc>
                <a:extLst>
                  <a:ext uri="{0D108BD9-81ED-4DB2-BD59-A6C34878D82A}">
                    <a16:rowId xmlns:a16="http://schemas.microsoft.com/office/drawing/2014/main" xmlns="" val="10009"/>
                  </a:ext>
                </a:extLst>
              </a:tr>
            </a:tbl>
          </a:graphicData>
        </a:graphic>
      </p:graphicFrame>
    </p:spTree>
    <p:extLst>
      <p:ext uri="{BB962C8B-B14F-4D97-AF65-F5344CB8AC3E}">
        <p14:creationId xmlns:p14="http://schemas.microsoft.com/office/powerpoint/2010/main" val="24306916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
          <p:cNvSpPr>
            <a:spLocks noChangeArrowheads="1"/>
          </p:cNvSpPr>
          <p:nvPr/>
        </p:nvSpPr>
        <p:spPr bwMode="auto">
          <a:xfrm>
            <a:off x="-248" y="2852936"/>
            <a:ext cx="9144000" cy="792088"/>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r>
              <a:rPr lang="ja-JP" altLang="en-US" sz="24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「施策の柱」に基づく施策の進捗</a:t>
            </a:r>
            <a:r>
              <a:rPr lang="ja-JP" altLang="en-US" sz="24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状況</a:t>
            </a:r>
            <a:endParaRPr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a:t>
            </a:fld>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2941878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79512" y="692696"/>
            <a:ext cx="8794993" cy="4968552"/>
          </a:xfrm>
          <a:prstGeom prst="roundRect">
            <a:avLst>
              <a:gd name="adj" fmla="val 3755"/>
            </a:avLst>
          </a:prstGeom>
          <a:solidFill>
            <a:schemeClr val="accent5">
              <a:lumMod val="20000"/>
              <a:lumOff val="80000"/>
            </a:schemeClr>
          </a:solidFill>
          <a:ln w="15875">
            <a:noFill/>
          </a:ln>
        </p:spPr>
        <p:style>
          <a:lnRef idx="2">
            <a:schemeClr val="dk1"/>
          </a:lnRef>
          <a:fillRef idx="1">
            <a:schemeClr val="lt1"/>
          </a:fillRef>
          <a:effectRef idx="0">
            <a:schemeClr val="dk1"/>
          </a:effectRef>
          <a:fontRef idx="minor">
            <a:schemeClr val="dk1"/>
          </a:fontRef>
        </p:style>
        <p:txBody>
          <a:bodyPr wrap="square" lIns="36000" tIns="36000" rIns="36000" bIns="0" rtlCol="0" anchor="t" anchorCtr="0">
            <a:noAutofit/>
          </a:bodyPr>
          <a:lstStyle/>
          <a:p>
            <a:pPr marL="180975" indent="-180975">
              <a:lnSpc>
                <a:spcPct val="150000"/>
              </a:lnSpc>
            </a:pPr>
            <a:endParaRPr lang="en-US" altLang="ja-JP" sz="800" b="1"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50000"/>
              </a:lnSpc>
            </a:pP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活力と魅力ある都市空間の創造</a:t>
            </a:r>
          </a:p>
          <a:p>
            <a:pPr marL="180975" indent="-180975">
              <a:lnSpc>
                <a:spcPct val="150000"/>
              </a:lnSpc>
            </a:pPr>
            <a:endParaRPr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50000"/>
              </a:lnSpc>
            </a:pP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50000"/>
              </a:lnSpc>
            </a:pPr>
            <a:endParaRPr lang="ja-JP" altLang="en-US" b="1"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50000"/>
              </a:lnSpc>
            </a:pPr>
            <a:r>
              <a:rPr lang="ja-JP" altLang="en-US" b="1" dirty="0">
                <a:latin typeface="Meiryo UI" panose="020B0604030504040204" pitchFamily="50" charset="-128"/>
                <a:ea typeface="Meiryo UI" panose="020B0604030504040204" pitchFamily="50" charset="-128"/>
                <a:cs typeface="Meiryo UI" panose="020B0604030504040204" pitchFamily="50" charset="-128"/>
              </a:rPr>
              <a:t>○多様で魅力的な住まいを</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選択できる</a:t>
            </a:r>
            <a:r>
              <a:rPr lang="ja-JP" altLang="en-US" b="1" dirty="0">
                <a:latin typeface="Meiryo UI" panose="020B0604030504040204" pitchFamily="50" charset="-128"/>
                <a:ea typeface="Meiryo UI" panose="020B0604030504040204" pitchFamily="50" charset="-128"/>
                <a:cs typeface="Meiryo UI" panose="020B0604030504040204" pitchFamily="50" charset="-128"/>
              </a:rPr>
              <a:t>環境の整備</a:t>
            </a:r>
          </a:p>
          <a:p>
            <a:pPr marL="180975" indent="-180975">
              <a:lnSpc>
                <a:spcPct val="150000"/>
              </a:lnSpc>
            </a:pPr>
            <a:endParaRPr lang="en-US" altLang="ja-JP" sz="2000" b="1"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50000"/>
              </a:lnSpc>
            </a:pP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50000"/>
              </a:lnSpc>
            </a:pP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大阪の魅力を</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活かした移住</a:t>
            </a:r>
            <a:r>
              <a:rPr lang="ja-JP" altLang="en-US" b="1" dirty="0">
                <a:latin typeface="Meiryo UI" panose="020B0604030504040204" pitchFamily="50" charset="-128"/>
                <a:ea typeface="Meiryo UI" panose="020B0604030504040204" pitchFamily="50" charset="-128"/>
                <a:cs typeface="Meiryo UI" panose="020B0604030504040204" pitchFamily="50" charset="-128"/>
              </a:rPr>
              <a:t>・定住の促進</a:t>
            </a:r>
          </a:p>
        </p:txBody>
      </p:sp>
      <p:sp>
        <p:nvSpPr>
          <p:cNvPr id="20" name="Rectangle 1"/>
          <p:cNvSpPr>
            <a:spLocks noChangeArrowheads="1"/>
          </p:cNvSpPr>
          <p:nvPr/>
        </p:nvSpPr>
        <p:spPr bwMode="auto">
          <a:xfrm>
            <a:off x="0" y="1"/>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１．国内外から多様な人々を惹きつける住まいと</a:t>
            </a:r>
            <a:r>
              <a:rPr lang="ja-JP" altLang="en-US" sz="2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都市</a:t>
            </a:r>
            <a:endPar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1" name="図 20"/>
          <p:cNvPicPr>
            <a:picLocks noChangeAspect="1"/>
          </p:cNvPicPr>
          <p:nvPr/>
        </p:nvPicPr>
        <p:blipFill rotWithShape="1">
          <a:blip r:embed="rId3" cstate="print">
            <a:extLst>
              <a:ext uri="{28A0092B-C50C-407E-A947-70E740481C1C}">
                <a14:useLocalDpi xmlns:a14="http://schemas.microsoft.com/office/drawing/2010/main" val="0"/>
              </a:ext>
            </a:extLst>
          </a:blip>
          <a:srcRect t="3965" r="1343"/>
          <a:stretch/>
        </p:blipFill>
        <p:spPr>
          <a:xfrm>
            <a:off x="5603976" y="3742196"/>
            <a:ext cx="2880000" cy="1820540"/>
          </a:xfrm>
          <a:prstGeom prst="roundRect">
            <a:avLst>
              <a:gd name="adj" fmla="val 8594"/>
            </a:avLst>
          </a:prstGeom>
          <a:solidFill>
            <a:srgbClr val="FFFFFF">
              <a:shade val="85000"/>
            </a:srgbClr>
          </a:solidFill>
          <a:ln>
            <a:noFill/>
          </a:ln>
          <a:effectLst/>
        </p:spPr>
      </p:pic>
      <p:sp>
        <p:nvSpPr>
          <p:cNvPr id="25" name="テキスト ボックス 24"/>
          <p:cNvSpPr txBox="1"/>
          <p:nvPr/>
        </p:nvSpPr>
        <p:spPr>
          <a:xfrm>
            <a:off x="442065" y="1340768"/>
            <a:ext cx="4417967" cy="1025910"/>
          </a:xfrm>
          <a:prstGeom prst="rect">
            <a:avLst/>
          </a:prstGeom>
          <a:solidFill>
            <a:schemeClr val="bg1"/>
          </a:solidFill>
          <a:ln w="3175">
            <a:solidFill>
              <a:schemeClr val="tx2"/>
            </a:solidFill>
            <a:prstDash val="dash"/>
          </a:ln>
        </p:spPr>
        <p:txBody>
          <a:bodyPr wrap="square" lIns="36000" tIns="0" rIns="36000" bIns="0" rtlCol="0" anchor="t" anchorCtr="0">
            <a:noAutofit/>
          </a:bodyPr>
          <a:lstStyle/>
          <a:p>
            <a:pPr marL="177800" indent="-95250">
              <a:lnSpc>
                <a:spcPct val="1300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・グランドデザインに基づく魅力ある都市空間の創造</a:t>
            </a:r>
          </a:p>
          <a:p>
            <a:pPr marL="177800" indent="-95250">
              <a:lnSpc>
                <a:spcPct val="1300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・歴史的・文化的資源、自然環境などを活かした美しい景観づくり</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テキスト ボックス 25"/>
          <p:cNvSpPr txBox="1"/>
          <p:nvPr/>
        </p:nvSpPr>
        <p:spPr>
          <a:xfrm>
            <a:off x="442065" y="3019966"/>
            <a:ext cx="4417967" cy="769074"/>
          </a:xfrm>
          <a:prstGeom prst="rect">
            <a:avLst/>
          </a:prstGeom>
          <a:solidFill>
            <a:schemeClr val="bg1"/>
          </a:solidFill>
          <a:ln w="3175">
            <a:solidFill>
              <a:schemeClr val="tx2"/>
            </a:solidFill>
            <a:prstDash val="dash"/>
          </a:ln>
        </p:spPr>
        <p:txBody>
          <a:bodyPr wrap="square" lIns="36000" tIns="36000" rIns="36000" bIns="36000" rtlCol="0" anchor="t" anchorCtr="0">
            <a:noAutofit/>
          </a:bodyPr>
          <a:lstStyle/>
          <a:p>
            <a:pPr marL="177800" indent="-95250">
              <a:lnSpc>
                <a:spcPct val="1300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・魅力ある賃貸住宅市場の形成</a:t>
            </a:r>
          </a:p>
          <a:p>
            <a:pPr marL="177800" indent="-95250">
              <a:lnSpc>
                <a:spcPct val="1300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・中古住宅流通・ﾘﾌｫｰﾑ市場の環境整備・活性化</a:t>
            </a:r>
          </a:p>
        </p:txBody>
      </p:sp>
      <p:sp>
        <p:nvSpPr>
          <p:cNvPr id="27" name="テキスト ボックス 26"/>
          <p:cNvSpPr txBox="1"/>
          <p:nvPr/>
        </p:nvSpPr>
        <p:spPr>
          <a:xfrm>
            <a:off x="442065" y="4299260"/>
            <a:ext cx="4417967" cy="425884"/>
          </a:xfrm>
          <a:prstGeom prst="rect">
            <a:avLst/>
          </a:prstGeom>
          <a:solidFill>
            <a:schemeClr val="bg1"/>
          </a:solidFill>
          <a:ln w="3175">
            <a:solidFill>
              <a:schemeClr val="tx2"/>
            </a:solidFill>
            <a:prstDash val="dash"/>
          </a:ln>
        </p:spPr>
        <p:txBody>
          <a:bodyPr wrap="square" lIns="50400" tIns="50400" rIns="50400" bIns="50400" rtlCol="0" anchor="t" anchorCtr="0">
            <a:noAutofit/>
          </a:bodyPr>
          <a:lstStyle/>
          <a:p>
            <a:pPr marL="177800" indent="-95250">
              <a:lnSpc>
                <a:spcPct val="130000"/>
              </a:lnSpc>
              <a:spcBef>
                <a:spcPts val="280"/>
              </a:spcBef>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・大阪に住まう魅力の情報発信、移住・定住促進等</a:t>
            </a:r>
          </a:p>
        </p:txBody>
      </p:sp>
      <p:grpSp>
        <p:nvGrpSpPr>
          <p:cNvPr id="3" name="グループ化 2"/>
          <p:cNvGrpSpPr/>
          <p:nvPr/>
        </p:nvGrpSpPr>
        <p:grpSpPr>
          <a:xfrm>
            <a:off x="5195472" y="1509477"/>
            <a:ext cx="3697008" cy="2135547"/>
            <a:chOff x="11386795" y="1409700"/>
            <a:chExt cx="3348000" cy="1548000"/>
          </a:xfrm>
        </p:grpSpPr>
        <p:sp>
          <p:nvSpPr>
            <p:cNvPr id="14" name="角丸四角形 13"/>
            <p:cNvSpPr/>
            <p:nvPr/>
          </p:nvSpPr>
          <p:spPr>
            <a:xfrm>
              <a:off x="11386795" y="1409700"/>
              <a:ext cx="3348000" cy="1548000"/>
            </a:xfrm>
            <a:prstGeom prst="roundRect">
              <a:avLst>
                <a:gd name="adj" fmla="val 7848"/>
              </a:avLst>
            </a:prstGeom>
            <a:solidFill>
              <a:schemeClr val="accent6">
                <a:lumMod val="20000"/>
                <a:lumOff val="80000"/>
              </a:schemeClr>
            </a:solidFill>
            <a:ln w="127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11387721" y="1427700"/>
              <a:ext cx="3276000" cy="1512000"/>
            </a:xfrm>
            <a:prstGeom prst="rect">
              <a:avLst/>
            </a:prstGeom>
            <a:noFill/>
            <a:ln w="15875">
              <a:noFill/>
            </a:ln>
          </p:spPr>
          <p:style>
            <a:lnRef idx="2">
              <a:schemeClr val="dk1"/>
            </a:lnRef>
            <a:fillRef idx="1">
              <a:schemeClr val="lt1"/>
            </a:fillRef>
            <a:effectRef idx="0">
              <a:schemeClr val="dk1"/>
            </a:effectRef>
            <a:fontRef idx="minor">
              <a:schemeClr val="dk1"/>
            </a:fontRef>
          </p:style>
          <p:txBody>
            <a:bodyPr wrap="square" lIns="36000" tIns="0" rIns="36000" bIns="0" rtlCol="0" anchor="t" anchorCtr="0">
              <a:noAutofit/>
            </a:bodyPr>
            <a:lstStyle/>
            <a:p>
              <a:pPr marL="92075" indent="-92075"/>
              <a:r>
                <a:rPr lang="ja-JP" altLang="en-US" sz="1200" b="1" dirty="0" smtClean="0">
                  <a:latin typeface="HG丸ｺﾞｼｯｸM-PRO" panose="020F0600000000000000" pitchFamily="50" charset="-128"/>
                  <a:ea typeface="HG丸ｺﾞｼｯｸM-PRO" panose="020F0600000000000000" pitchFamily="50" charset="-128"/>
                </a:rPr>
                <a:t>○大阪でくらしたいと思っている全国の人々の割合</a:t>
              </a:r>
              <a:endParaRPr lang="en-US" altLang="ja-JP" sz="1200" b="1" dirty="0" smtClean="0">
                <a:latin typeface="HG丸ｺﾞｼｯｸM-PRO" panose="020F0600000000000000" pitchFamily="50" charset="-128"/>
                <a:ea typeface="HG丸ｺﾞｼｯｸM-PRO" panose="020F0600000000000000" pitchFamily="50" charset="-128"/>
              </a:endParaRPr>
            </a:p>
            <a:p>
              <a:pPr marL="92075" indent="-92075" algn="ctr"/>
              <a:r>
                <a:rPr kumimoji="1" lang="en-US" altLang="ja-JP" sz="1100" dirty="0" smtClean="0">
                  <a:latin typeface="HG丸ｺﾞｼｯｸM-PRO" panose="020F0600000000000000" pitchFamily="50" charset="-128"/>
                  <a:ea typeface="HG丸ｺﾞｼｯｸM-PRO" panose="020F0600000000000000" pitchFamily="50" charset="-128"/>
                </a:rPr>
                <a:t>【36.5%</a:t>
              </a:r>
              <a:r>
                <a:rPr lang="en-US" altLang="ja-JP" sz="1100" dirty="0" smtClean="0">
                  <a:latin typeface="HG丸ｺﾞｼｯｸM-PRO" panose="020F0600000000000000" pitchFamily="50" charset="-128"/>
                  <a:ea typeface="HG丸ｺﾞｼｯｸM-PRO" panose="020F0600000000000000" pitchFamily="50" charset="-128"/>
                </a:rPr>
                <a:t>(H27) </a:t>
              </a:r>
              <a:r>
                <a:rPr lang="ja-JP" altLang="en-US" sz="1100" dirty="0" smtClean="0">
                  <a:latin typeface="HG丸ｺﾞｼｯｸM-PRO" panose="020F0600000000000000" pitchFamily="50" charset="-128"/>
                  <a:ea typeface="HG丸ｺﾞｼｯｸM-PRO" panose="020F0600000000000000" pitchFamily="50" charset="-128"/>
                </a:rPr>
                <a:t>⇒ </a:t>
              </a:r>
              <a:r>
                <a:rPr kumimoji="1" lang="en-US" altLang="ja-JP" sz="1100" dirty="0" smtClean="0">
                  <a:latin typeface="HG丸ｺﾞｼｯｸM-PRO" panose="020F0600000000000000" pitchFamily="50" charset="-128"/>
                  <a:ea typeface="HG丸ｺﾞｼｯｸM-PRO" panose="020F0600000000000000" pitchFamily="50" charset="-128"/>
                </a:rPr>
                <a:t>50%(H37)】</a:t>
              </a:r>
            </a:p>
            <a:p>
              <a:pPr marL="92075" indent="-92075">
                <a:spcBef>
                  <a:spcPts val="300"/>
                </a:spcBef>
              </a:pPr>
              <a:r>
                <a:rPr lang="ja-JP" altLang="en-US" sz="1200" b="1" dirty="0">
                  <a:latin typeface="HG丸ｺﾞｼｯｸM-PRO" panose="020F0600000000000000" pitchFamily="50" charset="-128"/>
                  <a:ea typeface="HG丸ｺﾞｼｯｸM-PRO" panose="020F0600000000000000" pitchFamily="50" charset="-128"/>
                </a:rPr>
                <a:t>○</a:t>
              </a:r>
              <a:r>
                <a:rPr lang="ja-JP" altLang="en-US" sz="1200" b="1" dirty="0" smtClean="0">
                  <a:latin typeface="HG丸ｺﾞｼｯｸM-PRO" panose="020F0600000000000000" pitchFamily="50" charset="-128"/>
                  <a:ea typeface="HG丸ｺﾞｼｯｸM-PRO" panose="020F0600000000000000" pitchFamily="50" charset="-128"/>
                </a:rPr>
                <a:t>大阪がにぎわいのある楽しいまちだと思っている全国の</a:t>
              </a:r>
              <a:r>
                <a:rPr lang="ja-JP" altLang="en-US" sz="1200" b="1" dirty="0">
                  <a:latin typeface="HG丸ｺﾞｼｯｸM-PRO" panose="020F0600000000000000" pitchFamily="50" charset="-128"/>
                  <a:ea typeface="HG丸ｺﾞｼｯｸM-PRO" panose="020F0600000000000000" pitchFamily="50" charset="-128"/>
                </a:rPr>
                <a:t>人々の</a:t>
              </a:r>
              <a:r>
                <a:rPr lang="ja-JP" altLang="en-US" sz="1200" b="1" dirty="0" smtClean="0">
                  <a:latin typeface="HG丸ｺﾞｼｯｸM-PRO" panose="020F0600000000000000" pitchFamily="50" charset="-128"/>
                  <a:ea typeface="HG丸ｺﾞｼｯｸM-PRO" panose="020F0600000000000000" pitchFamily="50" charset="-128"/>
                </a:rPr>
                <a:t>割合 </a:t>
              </a:r>
              <a:endParaRPr lang="en-US" altLang="ja-JP" sz="1200" b="1" dirty="0">
                <a:latin typeface="HG丸ｺﾞｼｯｸM-PRO" panose="020F0600000000000000" pitchFamily="50" charset="-128"/>
                <a:ea typeface="HG丸ｺﾞｼｯｸM-PRO" panose="020F0600000000000000" pitchFamily="50" charset="-128"/>
              </a:endParaRPr>
            </a:p>
            <a:p>
              <a:pPr marL="92075" indent="-92075" algn="ctr">
                <a:spcBef>
                  <a:spcPts val="300"/>
                </a:spcBef>
              </a:pPr>
              <a:r>
                <a:rPr lang="en-US" altLang="ja-JP" sz="1100" dirty="0" smtClean="0">
                  <a:latin typeface="HG丸ｺﾞｼｯｸM-PRO" panose="020F0600000000000000" pitchFamily="50" charset="-128"/>
                  <a:ea typeface="HG丸ｺﾞｼｯｸM-PRO" panose="020F0600000000000000" pitchFamily="50" charset="-128"/>
                </a:rPr>
                <a:t>【36.7%(H27)</a:t>
              </a:r>
              <a:r>
                <a:rPr lang="ja-JP" altLang="en-US" sz="1100" dirty="0">
                  <a:latin typeface="HG丸ｺﾞｼｯｸM-PRO" panose="020F0600000000000000" pitchFamily="50" charset="-128"/>
                  <a:ea typeface="HG丸ｺﾞｼｯｸM-PRO" panose="020F0600000000000000" pitchFamily="50" charset="-128"/>
                </a:rPr>
                <a:t> </a:t>
              </a:r>
              <a:r>
                <a:rPr lang="ja-JP" altLang="en-US" sz="1100" dirty="0" smtClean="0">
                  <a:latin typeface="HG丸ｺﾞｼｯｸM-PRO" panose="020F0600000000000000" pitchFamily="50" charset="-128"/>
                  <a:ea typeface="HG丸ｺﾞｼｯｸM-PRO" panose="020F0600000000000000" pitchFamily="50" charset="-128"/>
                </a:rPr>
                <a:t>⇒ </a:t>
              </a:r>
              <a:r>
                <a:rPr lang="en-US" altLang="ja-JP" sz="1100" dirty="0" smtClean="0">
                  <a:latin typeface="HG丸ｺﾞｼｯｸM-PRO" panose="020F0600000000000000" pitchFamily="50" charset="-128"/>
                  <a:ea typeface="HG丸ｺﾞｼｯｸM-PRO" panose="020F0600000000000000" pitchFamily="50" charset="-128"/>
                </a:rPr>
                <a:t>50</a:t>
              </a:r>
              <a:r>
                <a:rPr lang="en-US" altLang="ja-JP" sz="1100" dirty="0">
                  <a:latin typeface="HG丸ｺﾞｼｯｸM-PRO" panose="020F0600000000000000" pitchFamily="50" charset="-128"/>
                  <a:ea typeface="HG丸ｺﾞｼｯｸM-PRO" panose="020F0600000000000000" pitchFamily="50" charset="-128"/>
                </a:rPr>
                <a:t>%(H37</a:t>
              </a:r>
              <a:r>
                <a:rPr lang="en-US" altLang="ja-JP" sz="1100" dirty="0" smtClean="0">
                  <a:latin typeface="HG丸ｺﾞｼｯｸM-PRO" panose="020F0600000000000000" pitchFamily="50" charset="-128"/>
                  <a:ea typeface="HG丸ｺﾞｼｯｸM-PRO" panose="020F0600000000000000" pitchFamily="50" charset="-128"/>
                </a:rPr>
                <a:t>)】</a:t>
              </a:r>
            </a:p>
            <a:p>
              <a:pPr marL="92075" indent="-92075">
                <a:spcBef>
                  <a:spcPts val="700"/>
                </a:spcBef>
              </a:pPr>
              <a:r>
                <a:rPr lang="ja-JP" altLang="en-US" sz="1200" b="1" dirty="0" smtClean="0">
                  <a:latin typeface="HG丸ｺﾞｼｯｸM-PRO" panose="020F0600000000000000" pitchFamily="50" charset="-128"/>
                  <a:ea typeface="HG丸ｺﾞｼｯｸM-PRO" panose="020F0600000000000000" pitchFamily="50" charset="-128"/>
                </a:rPr>
                <a:t>○</a:t>
              </a:r>
              <a:r>
                <a:rPr lang="ja-JP" altLang="en-US" sz="1200" b="1" dirty="0">
                  <a:latin typeface="HG丸ｺﾞｼｯｸM-PRO" panose="020F0600000000000000" pitchFamily="50" charset="-128"/>
                  <a:ea typeface="HG丸ｺﾞｼｯｸM-PRO" panose="020F0600000000000000" pitchFamily="50" charset="-128"/>
                </a:rPr>
                <a:t>子</a:t>
              </a:r>
              <a:r>
                <a:rPr lang="ja-JP" altLang="en-US" sz="1200" b="1" dirty="0" smtClean="0">
                  <a:latin typeface="HG丸ｺﾞｼｯｸM-PRO" panose="020F0600000000000000" pitchFamily="50" charset="-128"/>
                  <a:ea typeface="HG丸ｺﾞｼｯｸM-PRO" panose="020F0600000000000000" pitchFamily="50" charset="-128"/>
                </a:rPr>
                <a:t>育て世帯の転入者数</a:t>
              </a:r>
              <a:endParaRPr lang="en-US" altLang="ja-JP" sz="1200" b="1" dirty="0" smtClean="0">
                <a:latin typeface="HG丸ｺﾞｼｯｸM-PRO" panose="020F0600000000000000" pitchFamily="50" charset="-128"/>
                <a:ea typeface="HG丸ｺﾞｼｯｸM-PRO" panose="020F0600000000000000" pitchFamily="50" charset="-128"/>
              </a:endParaRPr>
            </a:p>
            <a:p>
              <a:pPr marL="92075" indent="-92075" algn="ctr"/>
              <a:r>
                <a:rPr lang="en-US" altLang="ja-JP" sz="1100" dirty="0" smtClean="0">
                  <a:latin typeface="HG丸ｺﾞｼｯｸM-PRO" panose="020F0600000000000000" pitchFamily="50" charset="-128"/>
                  <a:ea typeface="HG丸ｺﾞｼｯｸM-PRO" panose="020F0600000000000000" pitchFamily="50" charset="-128"/>
                </a:rPr>
                <a:t>【</a:t>
              </a:r>
              <a:r>
                <a:rPr lang="ja-JP" altLang="en-US" sz="1100" dirty="0" smtClean="0">
                  <a:latin typeface="HG丸ｺﾞｼｯｸM-PRO" panose="020F0600000000000000" pitchFamily="50" charset="-128"/>
                  <a:ea typeface="HG丸ｺﾞｼｯｸM-PRO" panose="020F0600000000000000" pitchFamily="50" charset="-128"/>
                </a:rPr>
                <a:t>約４万７千人</a:t>
              </a:r>
              <a:r>
                <a:rPr lang="en-US" altLang="ja-JP" sz="1100" dirty="0" smtClean="0">
                  <a:latin typeface="HG丸ｺﾞｼｯｸM-PRO" panose="020F0600000000000000" pitchFamily="50" charset="-128"/>
                  <a:ea typeface="HG丸ｺﾞｼｯｸM-PRO" panose="020F0600000000000000" pitchFamily="50" charset="-128"/>
                </a:rPr>
                <a:t>(H27) </a:t>
              </a:r>
              <a:r>
                <a:rPr lang="ja-JP" altLang="en-US" sz="1100" dirty="0" smtClean="0">
                  <a:latin typeface="HG丸ｺﾞｼｯｸM-PRO" panose="020F0600000000000000" pitchFamily="50" charset="-128"/>
                  <a:ea typeface="HG丸ｺﾞｼｯｸM-PRO" panose="020F0600000000000000" pitchFamily="50" charset="-128"/>
                </a:rPr>
                <a:t>⇒ 約６万人</a:t>
              </a:r>
              <a:r>
                <a:rPr lang="en-US" altLang="ja-JP" sz="1100" dirty="0" smtClean="0">
                  <a:latin typeface="HG丸ｺﾞｼｯｸM-PRO" panose="020F0600000000000000" pitchFamily="50" charset="-128"/>
                  <a:ea typeface="HG丸ｺﾞｼｯｸM-PRO" panose="020F0600000000000000" pitchFamily="50" charset="-128"/>
                </a:rPr>
                <a:t>(H37)】</a:t>
              </a:r>
            </a:p>
            <a:p>
              <a:pPr marL="92075" indent="-92075">
                <a:spcBef>
                  <a:spcPts val="300"/>
                </a:spcBef>
              </a:pPr>
              <a:r>
                <a:rPr lang="ja-JP" altLang="en-US" sz="1200" b="1" dirty="0" smtClean="0">
                  <a:latin typeface="HG丸ｺﾞｼｯｸM-PRO" panose="020F0600000000000000" pitchFamily="50" charset="-128"/>
                  <a:ea typeface="HG丸ｺﾞｼｯｸM-PRO" panose="020F0600000000000000" pitchFamily="50" charset="-128"/>
                </a:rPr>
                <a:t>○リフォーム、リノベーションの年間実施戸数</a:t>
              </a:r>
              <a:endParaRPr lang="en-US" altLang="ja-JP" sz="1200" b="1" dirty="0" smtClean="0">
                <a:latin typeface="HG丸ｺﾞｼｯｸM-PRO" panose="020F0600000000000000" pitchFamily="50" charset="-128"/>
                <a:ea typeface="HG丸ｺﾞｼｯｸM-PRO" panose="020F0600000000000000" pitchFamily="50" charset="-128"/>
              </a:endParaRPr>
            </a:p>
            <a:p>
              <a:pPr marL="92075" indent="-92075" algn="ctr"/>
              <a:r>
                <a:rPr lang="en-US" altLang="ja-JP" sz="1100" dirty="0" smtClean="0">
                  <a:latin typeface="HG丸ｺﾞｼｯｸM-PRO" panose="020F0600000000000000" pitchFamily="50" charset="-128"/>
                  <a:ea typeface="HG丸ｺﾞｼｯｸM-PRO" panose="020F0600000000000000" pitchFamily="50" charset="-128"/>
                </a:rPr>
                <a:t>【</a:t>
              </a:r>
              <a:r>
                <a:rPr lang="ja-JP" altLang="en-US" sz="1100" dirty="0" smtClean="0">
                  <a:latin typeface="HG丸ｺﾞｼｯｸM-PRO" panose="020F0600000000000000" pitchFamily="50" charset="-128"/>
                  <a:ea typeface="HG丸ｺﾞｼｯｸM-PRO" panose="020F0600000000000000" pitchFamily="50" charset="-128"/>
                </a:rPr>
                <a:t>約</a:t>
              </a:r>
              <a:r>
                <a:rPr lang="en-US" altLang="ja-JP" sz="1100" dirty="0" smtClean="0">
                  <a:latin typeface="HG丸ｺﾞｼｯｸM-PRO" panose="020F0600000000000000" pitchFamily="50" charset="-128"/>
                  <a:ea typeface="HG丸ｺﾞｼｯｸM-PRO" panose="020F0600000000000000" pitchFamily="50" charset="-128"/>
                </a:rPr>
                <a:t>12</a:t>
              </a:r>
              <a:r>
                <a:rPr lang="ja-JP" altLang="en-US" sz="1100" dirty="0" smtClean="0">
                  <a:latin typeface="HG丸ｺﾞｼｯｸM-PRO" panose="020F0600000000000000" pitchFamily="50" charset="-128"/>
                  <a:ea typeface="HG丸ｺﾞｼｯｸM-PRO" panose="020F0600000000000000" pitchFamily="50" charset="-128"/>
                </a:rPr>
                <a:t>万戸</a:t>
              </a:r>
              <a:r>
                <a:rPr lang="en-US" altLang="ja-JP" sz="1100" dirty="0" smtClean="0">
                  <a:latin typeface="HG丸ｺﾞｼｯｸM-PRO" panose="020F0600000000000000" pitchFamily="50" charset="-128"/>
                  <a:ea typeface="HG丸ｺﾞｼｯｸM-PRO" panose="020F0600000000000000" pitchFamily="50" charset="-128"/>
                </a:rPr>
                <a:t>(H25) </a:t>
              </a:r>
              <a:r>
                <a:rPr lang="ja-JP" altLang="en-US" sz="1100" dirty="0" smtClean="0">
                  <a:latin typeface="HG丸ｺﾞｼｯｸM-PRO" panose="020F0600000000000000" pitchFamily="50" charset="-128"/>
                  <a:ea typeface="HG丸ｺﾞｼｯｸM-PRO" panose="020F0600000000000000" pitchFamily="50" charset="-128"/>
                </a:rPr>
                <a:t>⇒ 約</a:t>
              </a:r>
              <a:r>
                <a:rPr lang="en-US" altLang="ja-JP" sz="1100" dirty="0" smtClean="0">
                  <a:latin typeface="HG丸ｺﾞｼｯｸM-PRO" panose="020F0600000000000000" pitchFamily="50" charset="-128"/>
                  <a:ea typeface="HG丸ｺﾞｼｯｸM-PRO" panose="020F0600000000000000" pitchFamily="50" charset="-128"/>
                </a:rPr>
                <a:t>20</a:t>
              </a:r>
              <a:r>
                <a:rPr lang="ja-JP" altLang="en-US" sz="1100" dirty="0" smtClean="0">
                  <a:latin typeface="HG丸ｺﾞｼｯｸM-PRO" panose="020F0600000000000000" pitchFamily="50" charset="-128"/>
                  <a:ea typeface="HG丸ｺﾞｼｯｸM-PRO" panose="020F0600000000000000" pitchFamily="50" charset="-128"/>
                </a:rPr>
                <a:t>万戸</a:t>
              </a:r>
              <a:r>
                <a:rPr lang="en-US" altLang="ja-JP" sz="1100" dirty="0" smtClean="0">
                  <a:latin typeface="HG丸ｺﾞｼｯｸM-PRO" panose="020F0600000000000000" pitchFamily="50" charset="-128"/>
                  <a:ea typeface="HG丸ｺﾞｼｯｸM-PRO" panose="020F0600000000000000" pitchFamily="50" charset="-128"/>
                </a:rPr>
                <a:t>(H37)】</a:t>
              </a:r>
            </a:p>
            <a:p>
              <a:pPr marL="92075" indent="-92075" algn="r"/>
              <a:r>
                <a:rPr kumimoji="1" lang="ja-JP" altLang="en-US" sz="1100" dirty="0">
                  <a:latin typeface="HG丸ｺﾞｼｯｸM-PRO" panose="020F0600000000000000" pitchFamily="50" charset="-128"/>
                  <a:ea typeface="HG丸ｺﾞｼｯｸM-PRO" panose="020F0600000000000000" pitchFamily="50" charset="-128"/>
                </a:rPr>
                <a:t>など</a:t>
              </a:r>
              <a:endParaRPr kumimoji="1" lang="ja-JP" altLang="en-US" sz="1200" dirty="0">
                <a:latin typeface="HG丸ｺﾞｼｯｸM-PRO" panose="020F0600000000000000" pitchFamily="50" charset="-128"/>
                <a:ea typeface="HG丸ｺﾞｼｯｸM-PRO" panose="020F0600000000000000" pitchFamily="50" charset="-128"/>
              </a:endParaRPr>
            </a:p>
          </p:txBody>
        </p:sp>
      </p:grpSp>
      <p:grpSp>
        <p:nvGrpSpPr>
          <p:cNvPr id="4" name="グループ化 3"/>
          <p:cNvGrpSpPr/>
          <p:nvPr/>
        </p:nvGrpSpPr>
        <p:grpSpPr>
          <a:xfrm>
            <a:off x="5303484" y="968236"/>
            <a:ext cx="3480984" cy="372531"/>
            <a:chOff x="5364456" y="1232784"/>
            <a:chExt cx="3312000" cy="252000"/>
          </a:xfrm>
        </p:grpSpPr>
        <p:sp>
          <p:nvSpPr>
            <p:cNvPr id="17" name="テキスト ボックス 16"/>
            <p:cNvSpPr txBox="1"/>
            <p:nvPr/>
          </p:nvSpPr>
          <p:spPr>
            <a:xfrm>
              <a:off x="5364456" y="1232784"/>
              <a:ext cx="3312000" cy="252000"/>
            </a:xfrm>
            <a:prstGeom prst="ellipse">
              <a:avLst/>
            </a:prstGeom>
            <a:ln/>
          </p:spPr>
          <p:style>
            <a:lnRef idx="0">
              <a:schemeClr val="accent6"/>
            </a:lnRef>
            <a:fillRef idx="3">
              <a:schemeClr val="accent6"/>
            </a:fillRef>
            <a:effectRef idx="3">
              <a:schemeClr val="accent6"/>
            </a:effectRef>
            <a:fontRef idx="minor">
              <a:schemeClr val="lt1"/>
            </a:fontRef>
          </p:style>
          <p:txBody>
            <a:bodyPr wrap="none" lIns="0" tIns="0" rIns="0" bIns="0" rtlCol="0" anchor="ctr" anchorCtr="0">
              <a:noAutofit/>
            </a:bodyPr>
            <a:lstStyle/>
            <a:p>
              <a:pPr marL="92075" indent="-92075">
                <a:lnSpc>
                  <a:spcPts val="1100"/>
                </a:lnSpc>
              </a:pPr>
              <a:endParaRPr kumimoji="1" lang="ja-JP" altLang="en-US" sz="1200" dirty="0">
                <a:latin typeface="HG丸ｺﾞｼｯｸM-PRO" panose="020F0600000000000000" pitchFamily="50" charset="-128"/>
                <a:ea typeface="HG丸ｺﾞｼｯｸM-PRO" panose="020F0600000000000000" pitchFamily="50" charset="-128"/>
              </a:endParaRPr>
            </a:p>
          </p:txBody>
        </p:sp>
        <p:sp>
          <p:nvSpPr>
            <p:cNvPr id="18" name="テキスト ボックス 17"/>
            <p:cNvSpPr txBox="1"/>
            <p:nvPr/>
          </p:nvSpPr>
          <p:spPr>
            <a:xfrm>
              <a:off x="6390456" y="1250784"/>
              <a:ext cx="1260000" cy="216000"/>
            </a:xfrm>
            <a:prstGeom prst="rect">
              <a:avLst/>
            </a:prstGeom>
            <a:noFill/>
            <a:ln/>
          </p:spPr>
          <p:style>
            <a:lnRef idx="0">
              <a:schemeClr val="accent6"/>
            </a:lnRef>
            <a:fillRef idx="3">
              <a:schemeClr val="accent6"/>
            </a:fillRef>
            <a:effectRef idx="3">
              <a:schemeClr val="accent6"/>
            </a:effectRef>
            <a:fontRef idx="minor">
              <a:schemeClr val="lt1"/>
            </a:fontRef>
          </p:style>
          <p:txBody>
            <a:bodyPr wrap="none" lIns="0" tIns="0" rIns="0" bIns="0" rtlCol="0" anchor="ctr" anchorCtr="0">
              <a:noAutofit/>
            </a:bodyPr>
            <a:lstStyle/>
            <a:p>
              <a:pPr marL="92075" indent="-92075" algn="ctr">
                <a:lnSpc>
                  <a:spcPts val="1200"/>
                </a:lnSpc>
              </a:pPr>
              <a:r>
                <a:rPr kumimoji="1" lang="ja-JP" altLang="en-US" sz="1400" b="1" dirty="0" smtClean="0">
                  <a:latin typeface="HG丸ｺﾞｼｯｸM-PRO" panose="020F0600000000000000" pitchFamily="50" charset="-128"/>
                  <a:ea typeface="HG丸ｺﾞｼｯｸM-PRO" panose="020F0600000000000000" pitchFamily="50" charset="-128"/>
                </a:rPr>
                <a:t>みんなで</a:t>
              </a:r>
              <a:r>
                <a:rPr kumimoji="1" lang="ja-JP" altLang="en-US" sz="1400" b="1" dirty="0" err="1" smtClean="0">
                  <a:latin typeface="HG丸ｺﾞｼｯｸM-PRO" panose="020F0600000000000000" pitchFamily="50" charset="-128"/>
                  <a:ea typeface="HG丸ｺﾞｼｯｸM-PRO" panose="020F0600000000000000" pitchFamily="50" charset="-128"/>
                </a:rPr>
                <a:t>めざ</a:t>
              </a:r>
              <a:r>
                <a:rPr kumimoji="1" lang="ja-JP" altLang="en-US" sz="1400" b="1" dirty="0" smtClean="0">
                  <a:latin typeface="HG丸ｺﾞｼｯｸM-PRO" panose="020F0600000000000000" pitchFamily="50" charset="-128"/>
                  <a:ea typeface="HG丸ｺﾞｼｯｸM-PRO" panose="020F0600000000000000" pitchFamily="50" charset="-128"/>
                </a:rPr>
                <a:t>そう値</a:t>
              </a:r>
              <a:endParaRPr kumimoji="1" lang="ja-JP" altLang="en-US" sz="1400" b="1" dirty="0">
                <a:latin typeface="HG丸ｺﾞｼｯｸM-PRO" panose="020F0600000000000000" pitchFamily="50" charset="-128"/>
                <a:ea typeface="HG丸ｺﾞｼｯｸM-PRO" panose="020F0600000000000000" pitchFamily="50" charset="-128"/>
              </a:endParaRPr>
            </a:p>
          </p:txBody>
        </p:sp>
      </p:grpSp>
      <p:sp>
        <p:nvSpPr>
          <p:cNvPr id="2" name="角丸四角形 1"/>
          <p:cNvSpPr/>
          <p:nvPr/>
        </p:nvSpPr>
        <p:spPr>
          <a:xfrm>
            <a:off x="714358" y="5949280"/>
            <a:ext cx="7890090" cy="43204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「都市景観ビジョン・大阪」を</a:t>
            </a:r>
            <a:r>
              <a:rPr kumimoji="1"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H30.1</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策定予定</a:t>
            </a: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角丸四角形 22"/>
          <p:cNvSpPr/>
          <p:nvPr/>
        </p:nvSpPr>
        <p:spPr>
          <a:xfrm>
            <a:off x="518416" y="1660309"/>
            <a:ext cx="4329355" cy="5905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a:t>
            </a:fld>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010546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79512" y="652196"/>
            <a:ext cx="8794993" cy="5328593"/>
          </a:xfrm>
          <a:prstGeom prst="roundRect">
            <a:avLst>
              <a:gd name="adj" fmla="val 3755"/>
            </a:avLst>
          </a:prstGeom>
          <a:solidFill>
            <a:schemeClr val="accent5">
              <a:lumMod val="20000"/>
              <a:lumOff val="80000"/>
            </a:schemeClr>
          </a:solidFill>
          <a:ln w="15875">
            <a:noFill/>
          </a:ln>
        </p:spPr>
        <p:style>
          <a:lnRef idx="2">
            <a:schemeClr val="dk1"/>
          </a:lnRef>
          <a:fillRef idx="1">
            <a:schemeClr val="lt1"/>
          </a:fillRef>
          <a:effectRef idx="0">
            <a:schemeClr val="dk1"/>
          </a:effectRef>
          <a:fontRef idx="minor">
            <a:schemeClr val="dk1"/>
          </a:fontRef>
        </p:style>
        <p:txBody>
          <a:bodyPr wrap="square" lIns="36000" tIns="36000" rIns="36000" bIns="0" rtlCol="0" anchor="t" anchorCtr="0">
            <a:noAutofit/>
          </a:bodyPr>
          <a:lstStyle/>
          <a:p>
            <a:pPr marL="180975" indent="-180975">
              <a:lnSpc>
                <a:spcPct val="150000"/>
              </a:lnSpc>
            </a:pPr>
            <a:endParaRPr lang="en-US" altLang="ja-JP" sz="800" b="1"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50000"/>
              </a:lnSpc>
            </a:pP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○多様な機能を備えた都市の形成</a:t>
            </a:r>
            <a:endParaRPr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50000"/>
              </a:lnSpc>
            </a:pPr>
            <a:endParaRPr kumimoji="1"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50000"/>
              </a:lnSpc>
            </a:pPr>
            <a:endParaRPr kumimoji="1"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50000"/>
              </a:lnSpc>
            </a:pPr>
            <a:r>
              <a:rPr kumimoji="1" lang="ja-JP" altLang="en-US" b="1" dirty="0" smtClean="0">
                <a:latin typeface="Meiryo UI" panose="020B0604030504040204" pitchFamily="50" charset="-128"/>
                <a:ea typeface="Meiryo UI" panose="020B0604030504040204" pitchFamily="50" charset="-128"/>
                <a:cs typeface="Meiryo UI" panose="020B0604030504040204" pitchFamily="50" charset="-128"/>
              </a:rPr>
              <a:t>○誰もが活き活きとくらすことができる環境の整備</a:t>
            </a:r>
            <a:endParaRPr kumimoji="1"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50000"/>
              </a:lnSpc>
            </a:pPr>
            <a:endParaRPr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50000"/>
              </a:lnSpc>
            </a:pPr>
            <a:endParaRPr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50000"/>
              </a:lnSpc>
            </a:pPr>
            <a:endParaRPr lang="en-US" altLang="ja-JP" sz="1050" b="1"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50000"/>
              </a:lnSpc>
            </a:pP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○活力ある住宅市場の形成</a:t>
            </a:r>
            <a:endParaRPr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Rectangle 1"/>
          <p:cNvSpPr>
            <a:spLocks noChangeArrowheads="1"/>
          </p:cNvSpPr>
          <p:nvPr/>
        </p:nvSpPr>
        <p:spPr bwMode="auto">
          <a:xfrm>
            <a:off x="0" y="1"/>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２．活き活き</a:t>
            </a:r>
            <a:r>
              <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とくらすことができる住まいと都市</a:t>
            </a:r>
          </a:p>
        </p:txBody>
      </p:sp>
      <p:sp>
        <p:nvSpPr>
          <p:cNvPr id="9" name="テキスト ボックス 8"/>
          <p:cNvSpPr txBox="1"/>
          <p:nvPr/>
        </p:nvSpPr>
        <p:spPr>
          <a:xfrm>
            <a:off x="442065" y="1378442"/>
            <a:ext cx="4129935" cy="785924"/>
          </a:xfrm>
          <a:prstGeom prst="rect">
            <a:avLst/>
          </a:prstGeom>
          <a:solidFill>
            <a:schemeClr val="bg1"/>
          </a:solidFill>
          <a:ln w="3175">
            <a:solidFill>
              <a:schemeClr val="tx2"/>
            </a:solidFill>
            <a:prstDash val="dash"/>
          </a:ln>
        </p:spPr>
        <p:txBody>
          <a:bodyPr wrap="square" lIns="36000" tIns="0" rIns="36000" bIns="0" rtlCol="0" anchor="t" anchorCtr="0">
            <a:noAutofit/>
          </a:bodyPr>
          <a:lstStyle/>
          <a:p>
            <a:pPr marL="177800" indent="-95250"/>
            <a:r>
              <a:rPr lang="ja-JP" altLang="en-US" sz="1600" dirty="0">
                <a:latin typeface="Meiryo UI" panose="020B0604030504040204" pitchFamily="50" charset="-128"/>
                <a:ea typeface="Meiryo UI" panose="020B0604030504040204" pitchFamily="50" charset="-128"/>
                <a:cs typeface="Meiryo UI" panose="020B0604030504040204" pitchFamily="50" charset="-128"/>
              </a:rPr>
              <a:t>・地域特性を活かした魅力あるまちづくりの推進</a:t>
            </a:r>
          </a:p>
          <a:p>
            <a:pPr marL="177800" indent="-95250"/>
            <a:r>
              <a:rPr lang="ja-JP" altLang="en-US" sz="1600" dirty="0">
                <a:latin typeface="Meiryo UI" panose="020B0604030504040204" pitchFamily="50" charset="-128"/>
                <a:ea typeface="Meiryo UI" panose="020B0604030504040204" pitchFamily="50" charset="-128"/>
                <a:cs typeface="Meiryo UI" panose="020B0604030504040204" pitchFamily="50" charset="-128"/>
              </a:rPr>
              <a:t>・空家等を活用したリノベーションまちづくりの推進</a:t>
            </a:r>
          </a:p>
          <a:p>
            <a:pPr marL="177800" indent="-95250"/>
            <a:r>
              <a:rPr lang="ja-JP" altLang="en-US" sz="1600" dirty="0">
                <a:latin typeface="Meiryo UI" panose="020B0604030504040204" pitchFamily="50" charset="-128"/>
                <a:ea typeface="Meiryo UI" panose="020B0604030504040204" pitchFamily="50" charset="-128"/>
                <a:cs typeface="Meiryo UI" panose="020B0604030504040204" pitchFamily="50" charset="-128"/>
              </a:rPr>
              <a:t>・公的資産の組替えによるまちづくりの推進</a:t>
            </a:r>
          </a:p>
        </p:txBody>
      </p:sp>
      <p:sp>
        <p:nvSpPr>
          <p:cNvPr id="12" name="テキスト ボックス 11"/>
          <p:cNvSpPr txBox="1"/>
          <p:nvPr/>
        </p:nvSpPr>
        <p:spPr>
          <a:xfrm>
            <a:off x="442065" y="2560501"/>
            <a:ext cx="4129935" cy="1047910"/>
          </a:xfrm>
          <a:prstGeom prst="rect">
            <a:avLst/>
          </a:prstGeom>
          <a:solidFill>
            <a:schemeClr val="bg1"/>
          </a:solidFill>
          <a:ln w="3175">
            <a:solidFill>
              <a:schemeClr val="tx2"/>
            </a:solidFill>
            <a:prstDash val="dash"/>
          </a:ln>
        </p:spPr>
        <p:txBody>
          <a:bodyPr wrap="square" lIns="36000" tIns="36000" rIns="36000" bIns="36000" rtlCol="0" anchor="t" anchorCtr="0">
            <a:noAutofit/>
          </a:bodyPr>
          <a:lstStyle/>
          <a:p>
            <a:pPr marL="177800" indent="-95250"/>
            <a:r>
              <a:rPr lang="ja-JP" altLang="en-US" sz="1600" dirty="0">
                <a:latin typeface="Meiryo UI" panose="020B0604030504040204" pitchFamily="50" charset="-128"/>
                <a:ea typeface="Meiryo UI" panose="020B0604030504040204" pitchFamily="50" charset="-128"/>
                <a:cs typeface="Meiryo UI" panose="020B0604030504040204" pitchFamily="50" charset="-128"/>
              </a:rPr>
              <a:t>・こども、若年世代、子育て世代、高齢者</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err="1" smtClean="0">
                <a:latin typeface="Meiryo UI" panose="020B0604030504040204" pitchFamily="50" charset="-128"/>
                <a:ea typeface="Meiryo UI" panose="020B0604030504040204" pitchFamily="50" charset="-128"/>
                <a:cs typeface="Meiryo UI" panose="020B0604030504040204" pitchFamily="50" charset="-128"/>
              </a:rPr>
              <a:t>障</a:t>
            </a:r>
            <a:r>
              <a:rPr lang="ja-JP" altLang="en-US" sz="1600" dirty="0" err="1">
                <a:latin typeface="Meiryo UI" panose="020B0604030504040204" pitchFamily="50" charset="-128"/>
                <a:ea typeface="Meiryo UI" panose="020B0604030504040204" pitchFamily="50" charset="-128"/>
                <a:cs typeface="Meiryo UI" panose="020B0604030504040204" pitchFamily="50" charset="-128"/>
              </a:rPr>
              <a:t>がい</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者、外国人など誰もが活き活き</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とくらす</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ことができる環境づくり</a:t>
            </a:r>
          </a:p>
          <a:p>
            <a:pPr marL="177800" indent="-95250"/>
            <a:r>
              <a:rPr lang="ja-JP" altLang="en-US" sz="1600" dirty="0">
                <a:latin typeface="Meiryo UI" panose="020B0604030504040204" pitchFamily="50" charset="-128"/>
                <a:ea typeface="Meiryo UI" panose="020B0604030504040204" pitchFamily="50" charset="-128"/>
                <a:cs typeface="Meiryo UI" panose="020B0604030504040204" pitchFamily="50" charset="-128"/>
              </a:rPr>
              <a:t>・多世代がつながり、交流する仕組みづくり</a:t>
            </a:r>
          </a:p>
        </p:txBody>
      </p:sp>
      <p:sp>
        <p:nvSpPr>
          <p:cNvPr id="13" name="テキスト ボックス 12"/>
          <p:cNvSpPr txBox="1"/>
          <p:nvPr/>
        </p:nvSpPr>
        <p:spPr>
          <a:xfrm>
            <a:off x="444112" y="4116447"/>
            <a:ext cx="4129935" cy="1648318"/>
          </a:xfrm>
          <a:prstGeom prst="rect">
            <a:avLst/>
          </a:prstGeom>
          <a:solidFill>
            <a:schemeClr val="bg1"/>
          </a:solidFill>
          <a:ln w="3175">
            <a:solidFill>
              <a:schemeClr val="tx2"/>
            </a:solidFill>
            <a:prstDash val="dash"/>
          </a:ln>
        </p:spPr>
        <p:txBody>
          <a:bodyPr wrap="square" lIns="50400" tIns="50400" rIns="50400" bIns="50400" rtlCol="0" anchor="t" anchorCtr="0">
            <a:noAutofit/>
          </a:bodyPr>
          <a:lstStyle/>
          <a:p>
            <a:pPr marL="177800" indent="-95250">
              <a:spcBef>
                <a:spcPts val="280"/>
              </a:spcBef>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・分譲マンションの適切な維持管理、良質なストック形成の誘導</a:t>
            </a:r>
          </a:p>
          <a:p>
            <a:pPr marL="177800" indent="-95250">
              <a:spcBef>
                <a:spcPts val="280"/>
              </a:spcBef>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・住情報の提供や住教育の推進等、学ぶ機会の充実</a:t>
            </a:r>
          </a:p>
          <a:p>
            <a:pPr marL="177800" indent="-95250">
              <a:spcBef>
                <a:spcPts val="280"/>
              </a:spcBef>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・大工・技能者など住宅関連産業を担う人材の育成</a:t>
            </a:r>
          </a:p>
        </p:txBody>
      </p:sp>
      <p:pic>
        <p:nvPicPr>
          <p:cNvPr id="14"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5544267" y="3917305"/>
            <a:ext cx="2880000" cy="1902387"/>
          </a:xfrm>
          <a:prstGeom prst="roundRect">
            <a:avLst>
              <a:gd name="adj" fmla="val 8594"/>
            </a:avLst>
          </a:prstGeom>
          <a:solidFill>
            <a:srgbClr val="FFFFFF">
              <a:shade val="85000"/>
            </a:srgbClr>
          </a:solidFill>
          <a:ln>
            <a:noFill/>
          </a:ln>
          <a:effectLst/>
          <a:extLst>
            <a:ext uri="{53640926-AAD7-44D8-BBD7-CCE9431645EC}">
              <a14:shadowObscured xmlns:a14="http://schemas.microsoft.com/office/drawing/2010/main"/>
            </a:ext>
          </a:extLst>
        </p:spPr>
      </p:pic>
      <p:grpSp>
        <p:nvGrpSpPr>
          <p:cNvPr id="16" name="グループ化 15"/>
          <p:cNvGrpSpPr/>
          <p:nvPr/>
        </p:nvGrpSpPr>
        <p:grpSpPr>
          <a:xfrm>
            <a:off x="5076055" y="1494298"/>
            <a:ext cx="3816425" cy="2254243"/>
            <a:chOff x="11386794" y="3221990"/>
            <a:chExt cx="3157561" cy="1656000"/>
          </a:xfrm>
        </p:grpSpPr>
        <p:sp>
          <p:nvSpPr>
            <p:cNvPr id="17" name="角丸四角形 16"/>
            <p:cNvSpPr/>
            <p:nvPr/>
          </p:nvSpPr>
          <p:spPr>
            <a:xfrm>
              <a:off x="11386794" y="3221990"/>
              <a:ext cx="3157561" cy="1656000"/>
            </a:xfrm>
            <a:prstGeom prst="roundRect">
              <a:avLst>
                <a:gd name="adj" fmla="val 6046"/>
              </a:avLst>
            </a:prstGeom>
            <a:solidFill>
              <a:schemeClr val="accent6">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11403567" y="3239990"/>
              <a:ext cx="3140788" cy="1620000"/>
            </a:xfrm>
            <a:prstGeom prst="rect">
              <a:avLst/>
            </a:prstGeom>
            <a:noFill/>
            <a:ln w="15875">
              <a:noFill/>
            </a:ln>
          </p:spPr>
          <p:style>
            <a:lnRef idx="2">
              <a:schemeClr val="dk1"/>
            </a:lnRef>
            <a:fillRef idx="1">
              <a:schemeClr val="lt1"/>
            </a:fillRef>
            <a:effectRef idx="0">
              <a:schemeClr val="dk1"/>
            </a:effectRef>
            <a:fontRef idx="minor">
              <a:schemeClr val="dk1"/>
            </a:fontRef>
          </p:style>
          <p:txBody>
            <a:bodyPr wrap="square" lIns="36000" tIns="0" rIns="36000" bIns="0" rtlCol="0" anchor="t" anchorCtr="0">
              <a:noAutofit/>
            </a:bodyPr>
            <a:lstStyle/>
            <a:p>
              <a:pPr marL="92075" indent="-92075"/>
              <a:r>
                <a:rPr lang="ja-JP" altLang="en-US" sz="1200" b="1" dirty="0" smtClean="0">
                  <a:latin typeface="HG丸ｺﾞｼｯｸM-PRO" panose="020F0600000000000000" pitchFamily="50" charset="-128"/>
                  <a:ea typeface="HG丸ｺﾞｼｯｸM-PRO" panose="020F0600000000000000" pitchFamily="50" charset="-128"/>
                </a:rPr>
                <a:t>○大阪で住み続けたいと</a:t>
              </a:r>
              <a:r>
                <a:rPr lang="ja-JP" altLang="en-US" sz="1200" b="1" dirty="0">
                  <a:latin typeface="HG丸ｺﾞｼｯｸM-PRO" panose="020F0600000000000000" pitchFamily="50" charset="-128"/>
                  <a:ea typeface="HG丸ｺﾞｼｯｸM-PRO" panose="020F0600000000000000" pitchFamily="50" charset="-128"/>
                </a:rPr>
                <a:t>思って</a:t>
              </a:r>
              <a:r>
                <a:rPr lang="ja-JP" altLang="en-US" sz="1200" b="1" dirty="0" smtClean="0">
                  <a:latin typeface="HG丸ｺﾞｼｯｸM-PRO" panose="020F0600000000000000" pitchFamily="50" charset="-128"/>
                  <a:ea typeface="HG丸ｺﾞｼｯｸM-PRO" panose="020F0600000000000000" pitchFamily="50" charset="-128"/>
                </a:rPr>
                <a:t>いる府民の割合</a:t>
              </a:r>
              <a:endParaRPr lang="en-US" altLang="ja-JP" sz="1100" b="1" dirty="0" smtClean="0">
                <a:latin typeface="HG丸ｺﾞｼｯｸM-PRO" panose="020F0600000000000000" pitchFamily="50" charset="-128"/>
                <a:ea typeface="HG丸ｺﾞｼｯｸM-PRO" panose="020F0600000000000000" pitchFamily="50" charset="-128"/>
              </a:endParaRPr>
            </a:p>
            <a:p>
              <a:pPr marL="92075" indent="-92075" algn="ctr"/>
              <a:r>
                <a:rPr kumimoji="1" lang="en-US" altLang="ja-JP" sz="1100" dirty="0" smtClean="0">
                  <a:latin typeface="HG丸ｺﾞｼｯｸM-PRO" panose="020F0600000000000000" pitchFamily="50" charset="-128"/>
                  <a:ea typeface="HG丸ｺﾞｼｯｸM-PRO" panose="020F0600000000000000" pitchFamily="50" charset="-128"/>
                </a:rPr>
                <a:t>【81.5%</a:t>
              </a:r>
              <a:r>
                <a:rPr lang="en-US" altLang="ja-JP" sz="1100" dirty="0" smtClean="0">
                  <a:latin typeface="HG丸ｺﾞｼｯｸM-PRO" panose="020F0600000000000000" pitchFamily="50" charset="-128"/>
                  <a:ea typeface="HG丸ｺﾞｼｯｸM-PRO" panose="020F0600000000000000" pitchFamily="50" charset="-128"/>
                </a:rPr>
                <a:t>(H27) </a:t>
              </a:r>
              <a:r>
                <a:rPr lang="ja-JP" altLang="en-US" sz="1100" dirty="0" smtClean="0">
                  <a:latin typeface="HG丸ｺﾞｼｯｸM-PRO" panose="020F0600000000000000" pitchFamily="50" charset="-128"/>
                  <a:ea typeface="HG丸ｺﾞｼｯｸM-PRO" panose="020F0600000000000000" pitchFamily="50" charset="-128"/>
                </a:rPr>
                <a:t>⇒ </a:t>
              </a:r>
              <a:r>
                <a:rPr lang="en-US" altLang="ja-JP" sz="1100" dirty="0" smtClean="0">
                  <a:latin typeface="HG丸ｺﾞｼｯｸM-PRO" panose="020F0600000000000000" pitchFamily="50" charset="-128"/>
                  <a:ea typeface="HG丸ｺﾞｼｯｸM-PRO" panose="020F0600000000000000" pitchFamily="50" charset="-128"/>
                </a:rPr>
                <a:t>85</a:t>
              </a:r>
              <a:r>
                <a:rPr kumimoji="1" lang="en-US" altLang="ja-JP" sz="1100" dirty="0" smtClean="0">
                  <a:latin typeface="HG丸ｺﾞｼｯｸM-PRO" panose="020F0600000000000000" pitchFamily="50" charset="-128"/>
                  <a:ea typeface="HG丸ｺﾞｼｯｸM-PRO" panose="020F0600000000000000" pitchFamily="50" charset="-128"/>
                </a:rPr>
                <a:t>%(H37)】</a:t>
              </a:r>
            </a:p>
            <a:p>
              <a:pPr marL="92075" indent="-92075">
                <a:spcBef>
                  <a:spcPts val="300"/>
                </a:spcBef>
              </a:pPr>
              <a:r>
                <a:rPr lang="ja-JP" altLang="en-US" sz="1200" b="1" spc="-30" dirty="0" smtClean="0">
                  <a:latin typeface="HG丸ｺﾞｼｯｸM-PRO" panose="020F0600000000000000" pitchFamily="50" charset="-128"/>
                  <a:ea typeface="HG丸ｺﾞｼｯｸM-PRO" panose="020F0600000000000000" pitchFamily="50" charset="-128"/>
                </a:rPr>
                <a:t>○</a:t>
              </a:r>
              <a:r>
                <a:rPr lang="ja-JP" altLang="en-US" sz="1200" b="1" spc="-30" dirty="0">
                  <a:latin typeface="HG丸ｺﾞｼｯｸM-PRO" panose="020F0600000000000000" pitchFamily="50" charset="-128"/>
                  <a:ea typeface="HG丸ｺﾞｼｯｸM-PRO" panose="020F0600000000000000" pitchFamily="50" charset="-128"/>
                </a:rPr>
                <a:t>子</a:t>
              </a:r>
              <a:r>
                <a:rPr lang="ja-JP" altLang="en-US" sz="1200" b="1" spc="-30" dirty="0" smtClean="0">
                  <a:latin typeface="HG丸ｺﾞｼｯｸM-PRO" panose="020F0600000000000000" pitchFamily="50" charset="-128"/>
                  <a:ea typeface="HG丸ｺﾞｼｯｸM-PRO" panose="020F0600000000000000" pitchFamily="50" charset="-128"/>
                </a:rPr>
                <a:t>どもを大阪で育てて良かったと思っている</a:t>
              </a:r>
              <a:endParaRPr lang="en-US" altLang="ja-JP" sz="1200" b="1" spc="-30" dirty="0" smtClean="0">
                <a:latin typeface="HG丸ｺﾞｼｯｸM-PRO" panose="020F0600000000000000" pitchFamily="50" charset="-128"/>
                <a:ea typeface="HG丸ｺﾞｼｯｸM-PRO" panose="020F0600000000000000" pitchFamily="50" charset="-128"/>
              </a:endParaRPr>
            </a:p>
            <a:p>
              <a:pPr marL="92075" indent="-92075">
                <a:spcBef>
                  <a:spcPts val="300"/>
                </a:spcBef>
              </a:pPr>
              <a:r>
                <a:rPr lang="ja-JP" altLang="en-US" sz="1200" b="1" spc="-30" dirty="0" smtClean="0">
                  <a:latin typeface="HG丸ｺﾞｼｯｸM-PRO" panose="020F0600000000000000" pitchFamily="50" charset="-128"/>
                  <a:ea typeface="HG丸ｺﾞｼｯｸM-PRO" panose="020F0600000000000000" pitchFamily="50" charset="-128"/>
                </a:rPr>
                <a:t>　府民の割合</a:t>
              </a:r>
              <a:r>
                <a:rPr lang="ja-JP" altLang="en-US" sz="1200" b="1" dirty="0" smtClean="0">
                  <a:latin typeface="HG丸ｺﾞｼｯｸM-PRO" panose="020F0600000000000000" pitchFamily="50" charset="-128"/>
                  <a:ea typeface="HG丸ｺﾞｼｯｸM-PRO" panose="020F0600000000000000" pitchFamily="50" charset="-128"/>
                </a:rPr>
                <a:t>　</a:t>
              </a:r>
              <a:r>
                <a:rPr lang="ja-JP" altLang="en-US" sz="1100" b="1" dirty="0" smtClean="0">
                  <a:latin typeface="HG丸ｺﾞｼｯｸM-PRO" panose="020F0600000000000000" pitchFamily="50" charset="-128"/>
                  <a:ea typeface="HG丸ｺﾞｼｯｸM-PRO" panose="020F0600000000000000" pitchFamily="50" charset="-128"/>
                </a:rPr>
                <a:t>　　　　 </a:t>
              </a:r>
              <a:endParaRPr lang="en-US" altLang="ja-JP" sz="1100" b="1" dirty="0" smtClean="0">
                <a:latin typeface="HG丸ｺﾞｼｯｸM-PRO" panose="020F0600000000000000" pitchFamily="50" charset="-128"/>
                <a:ea typeface="HG丸ｺﾞｼｯｸM-PRO" panose="020F0600000000000000" pitchFamily="50" charset="-128"/>
              </a:endParaRPr>
            </a:p>
            <a:p>
              <a:pPr marL="92075" indent="-92075" algn="ctr"/>
              <a:r>
                <a:rPr lang="en-US" altLang="ja-JP" sz="1100" dirty="0" smtClean="0">
                  <a:latin typeface="HG丸ｺﾞｼｯｸM-PRO" panose="020F0600000000000000" pitchFamily="50" charset="-128"/>
                  <a:ea typeface="HG丸ｺﾞｼｯｸM-PRO" panose="020F0600000000000000" pitchFamily="50" charset="-128"/>
                </a:rPr>
                <a:t>【63.6%(H27) </a:t>
              </a:r>
              <a:r>
                <a:rPr lang="ja-JP" altLang="en-US" sz="1100" dirty="0" smtClean="0">
                  <a:latin typeface="HG丸ｺﾞｼｯｸM-PRO" panose="020F0600000000000000" pitchFamily="50" charset="-128"/>
                  <a:ea typeface="HG丸ｺﾞｼｯｸM-PRO" panose="020F0600000000000000" pitchFamily="50" charset="-128"/>
                </a:rPr>
                <a:t>⇒ </a:t>
              </a:r>
              <a:r>
                <a:rPr lang="en-US" altLang="ja-JP" sz="1100" dirty="0" smtClean="0">
                  <a:latin typeface="HG丸ｺﾞｼｯｸM-PRO" panose="020F0600000000000000" pitchFamily="50" charset="-128"/>
                  <a:ea typeface="HG丸ｺﾞｼｯｸM-PRO" panose="020F0600000000000000" pitchFamily="50" charset="-128"/>
                </a:rPr>
                <a:t>75%(</a:t>
              </a:r>
              <a:r>
                <a:rPr lang="en-US" altLang="ja-JP" sz="1100" dirty="0">
                  <a:latin typeface="HG丸ｺﾞｼｯｸM-PRO" panose="020F0600000000000000" pitchFamily="50" charset="-128"/>
                  <a:ea typeface="HG丸ｺﾞｼｯｸM-PRO" panose="020F0600000000000000" pitchFamily="50" charset="-128"/>
                </a:rPr>
                <a:t>H37</a:t>
              </a:r>
              <a:r>
                <a:rPr lang="en-US" altLang="ja-JP" sz="1100" dirty="0" smtClean="0">
                  <a:latin typeface="HG丸ｺﾞｼｯｸM-PRO" panose="020F0600000000000000" pitchFamily="50" charset="-128"/>
                  <a:ea typeface="HG丸ｺﾞｼｯｸM-PRO" panose="020F0600000000000000" pitchFamily="50" charset="-128"/>
                </a:rPr>
                <a:t>)】</a:t>
              </a:r>
              <a:endParaRPr lang="en-US" altLang="ja-JP" sz="1050" dirty="0" smtClean="0">
                <a:latin typeface="HG丸ｺﾞｼｯｸM-PRO" panose="020F0600000000000000" pitchFamily="50" charset="-128"/>
                <a:ea typeface="HG丸ｺﾞｼｯｸM-PRO" panose="020F0600000000000000" pitchFamily="50" charset="-128"/>
              </a:endParaRPr>
            </a:p>
            <a:p>
              <a:pPr marL="92075" indent="-92075">
                <a:spcBef>
                  <a:spcPts val="300"/>
                </a:spcBef>
              </a:pPr>
              <a:r>
                <a:rPr lang="ja-JP" altLang="en-US" sz="1200" b="1" dirty="0" smtClean="0">
                  <a:latin typeface="HG丸ｺﾞｼｯｸM-PRO" panose="020F0600000000000000" pitchFamily="50" charset="-128"/>
                  <a:ea typeface="HG丸ｺﾞｼｯｸM-PRO" panose="020F0600000000000000" pitchFamily="50" charset="-128"/>
                </a:rPr>
                <a:t>○</a:t>
              </a:r>
              <a:r>
                <a:rPr lang="ja-JP" altLang="en-US" sz="1200" b="1" dirty="0">
                  <a:latin typeface="HG丸ｺﾞｼｯｸM-PRO" panose="020F0600000000000000" pitchFamily="50" charset="-128"/>
                  <a:ea typeface="HG丸ｺﾞｼｯｸM-PRO" panose="020F0600000000000000" pitchFamily="50" charset="-128"/>
                </a:rPr>
                <a:t>子</a:t>
              </a:r>
              <a:r>
                <a:rPr lang="ja-JP" altLang="en-US" sz="1200" b="1" dirty="0" smtClean="0">
                  <a:latin typeface="HG丸ｺﾞｼｯｸM-PRO" panose="020F0600000000000000" pitchFamily="50" charset="-128"/>
                  <a:ea typeface="HG丸ｺﾞｼｯｸM-PRO" panose="020F0600000000000000" pitchFamily="50" charset="-128"/>
                </a:rPr>
                <a:t>育て世帯</a:t>
              </a:r>
              <a:r>
                <a:rPr lang="ja-JP" altLang="en-US" sz="1200" b="1" dirty="0">
                  <a:latin typeface="HG丸ｺﾞｼｯｸM-PRO" panose="020F0600000000000000" pitchFamily="50" charset="-128"/>
                  <a:ea typeface="HG丸ｺﾞｼｯｸM-PRO" panose="020F0600000000000000" pitchFamily="50" charset="-128"/>
                </a:rPr>
                <a:t>に</a:t>
              </a:r>
              <a:r>
                <a:rPr lang="ja-JP" altLang="en-US" sz="1200" b="1" dirty="0" smtClean="0">
                  <a:latin typeface="HG丸ｺﾞｼｯｸM-PRO" panose="020F0600000000000000" pitchFamily="50" charset="-128"/>
                  <a:ea typeface="HG丸ｺﾞｼｯｸM-PRO" panose="020F0600000000000000" pitchFamily="50" charset="-128"/>
                </a:rPr>
                <a:t>おける誘導居住面積水準達成率</a:t>
              </a:r>
              <a:endParaRPr lang="en-US" altLang="ja-JP" sz="1200" b="1" dirty="0">
                <a:latin typeface="HG丸ｺﾞｼｯｸM-PRO" panose="020F0600000000000000" pitchFamily="50" charset="-128"/>
                <a:ea typeface="HG丸ｺﾞｼｯｸM-PRO" panose="020F0600000000000000" pitchFamily="50" charset="-128"/>
              </a:endParaRPr>
            </a:p>
            <a:p>
              <a:pPr marL="92075" indent="-92075" algn="ctr"/>
              <a:r>
                <a:rPr lang="en-US" altLang="ja-JP" sz="1100" dirty="0" smtClean="0">
                  <a:latin typeface="HG丸ｺﾞｼｯｸM-PRO" panose="020F0600000000000000" pitchFamily="50" charset="-128"/>
                  <a:ea typeface="HG丸ｺﾞｼｯｸM-PRO" panose="020F0600000000000000" pitchFamily="50" charset="-128"/>
                </a:rPr>
                <a:t>【32.5%(H25) </a:t>
              </a:r>
              <a:r>
                <a:rPr lang="ja-JP" altLang="en-US" sz="1100" dirty="0" smtClean="0">
                  <a:latin typeface="HG丸ｺﾞｼｯｸM-PRO" panose="020F0600000000000000" pitchFamily="50" charset="-128"/>
                  <a:ea typeface="HG丸ｺﾞｼｯｸM-PRO" panose="020F0600000000000000" pitchFamily="50" charset="-128"/>
                </a:rPr>
                <a:t>⇒ </a:t>
              </a:r>
              <a:r>
                <a:rPr lang="en-US" altLang="ja-JP" sz="1100" dirty="0" smtClean="0">
                  <a:latin typeface="HG丸ｺﾞｼｯｸM-PRO" panose="020F0600000000000000" pitchFamily="50" charset="-128"/>
                  <a:ea typeface="HG丸ｺﾞｼｯｸM-PRO" panose="020F0600000000000000" pitchFamily="50" charset="-128"/>
                </a:rPr>
                <a:t>50%(H37</a:t>
              </a:r>
              <a:r>
                <a:rPr lang="en-US" altLang="ja-JP" sz="1100" dirty="0">
                  <a:latin typeface="HG丸ｺﾞｼｯｸM-PRO" panose="020F0600000000000000" pitchFamily="50" charset="-128"/>
                  <a:ea typeface="HG丸ｺﾞｼｯｸM-PRO" panose="020F0600000000000000" pitchFamily="50" charset="-128"/>
                </a:rPr>
                <a:t>)】</a:t>
              </a:r>
            </a:p>
            <a:p>
              <a:pPr marL="92075" indent="-92075">
                <a:spcBef>
                  <a:spcPts val="300"/>
                </a:spcBef>
              </a:pPr>
              <a:r>
                <a:rPr lang="ja-JP" altLang="en-US" sz="1200" b="1" dirty="0" smtClean="0">
                  <a:latin typeface="HG丸ｺﾞｼｯｸM-PRO" panose="020F0600000000000000" pitchFamily="50" charset="-128"/>
                  <a:ea typeface="HG丸ｺﾞｼｯｸM-PRO" panose="020F0600000000000000" pitchFamily="50" charset="-128"/>
                </a:rPr>
                <a:t>○賃貸・売却用等以外の「その他空き家」数</a:t>
              </a:r>
              <a:endParaRPr lang="en-US" altLang="ja-JP" sz="1200" b="1" dirty="0" smtClean="0">
                <a:latin typeface="HG丸ｺﾞｼｯｸM-PRO" panose="020F0600000000000000" pitchFamily="50" charset="-128"/>
                <a:ea typeface="HG丸ｺﾞｼｯｸM-PRO" panose="020F0600000000000000" pitchFamily="50" charset="-128"/>
              </a:endParaRPr>
            </a:p>
            <a:p>
              <a:pPr marL="92075" indent="-92075" algn="ctr"/>
              <a:r>
                <a:rPr lang="en-US" altLang="ja-JP" sz="1100" dirty="0" smtClean="0">
                  <a:latin typeface="HG丸ｺﾞｼｯｸM-PRO" panose="020F0600000000000000" pitchFamily="50" charset="-128"/>
                  <a:ea typeface="HG丸ｺﾞｼｯｸM-PRO" panose="020F0600000000000000" pitchFamily="50" charset="-128"/>
                </a:rPr>
                <a:t>【</a:t>
              </a:r>
              <a:r>
                <a:rPr lang="ja-JP" altLang="en-US" sz="1100" dirty="0" smtClean="0">
                  <a:latin typeface="HG丸ｺﾞｼｯｸM-PRO" panose="020F0600000000000000" pitchFamily="50" charset="-128"/>
                  <a:ea typeface="HG丸ｺﾞｼｯｸM-PRO" panose="020F0600000000000000" pitchFamily="50" charset="-128"/>
                </a:rPr>
                <a:t>約</a:t>
              </a:r>
              <a:r>
                <a:rPr lang="en-US" altLang="ja-JP" sz="1100" dirty="0" smtClean="0">
                  <a:latin typeface="HG丸ｺﾞｼｯｸM-PRO" panose="020F0600000000000000" pitchFamily="50" charset="-128"/>
                  <a:ea typeface="HG丸ｺﾞｼｯｸM-PRO" panose="020F0600000000000000" pitchFamily="50" charset="-128"/>
                </a:rPr>
                <a:t>21</a:t>
              </a:r>
              <a:r>
                <a:rPr lang="ja-JP" altLang="en-US" sz="1100" dirty="0" smtClean="0">
                  <a:latin typeface="HG丸ｺﾞｼｯｸM-PRO" panose="020F0600000000000000" pitchFamily="50" charset="-128"/>
                  <a:ea typeface="HG丸ｺﾞｼｯｸM-PRO" panose="020F0600000000000000" pitchFamily="50" charset="-128"/>
                </a:rPr>
                <a:t>万戸</a:t>
              </a:r>
              <a:r>
                <a:rPr lang="en-US" altLang="ja-JP" sz="1100" dirty="0" smtClean="0">
                  <a:latin typeface="HG丸ｺﾞｼｯｸM-PRO" panose="020F0600000000000000" pitchFamily="50" charset="-128"/>
                  <a:ea typeface="HG丸ｺﾞｼｯｸM-PRO" panose="020F0600000000000000" pitchFamily="50" charset="-128"/>
                </a:rPr>
                <a:t>(H25) </a:t>
              </a:r>
              <a:r>
                <a:rPr lang="ja-JP" altLang="en-US" sz="1100" dirty="0" smtClean="0">
                  <a:latin typeface="HG丸ｺﾞｼｯｸM-PRO" panose="020F0600000000000000" pitchFamily="50" charset="-128"/>
                  <a:ea typeface="HG丸ｺﾞｼｯｸM-PRO" panose="020F0600000000000000" pitchFamily="50" charset="-128"/>
                </a:rPr>
                <a:t>⇒ </a:t>
              </a:r>
              <a:r>
                <a:rPr lang="en-US" altLang="ja-JP" sz="1100" dirty="0" smtClean="0">
                  <a:latin typeface="HG丸ｺﾞｼｯｸM-PRO" panose="020F0600000000000000" pitchFamily="50" charset="-128"/>
                  <a:ea typeface="HG丸ｺﾞｼｯｸM-PRO" panose="020F0600000000000000" pitchFamily="50" charset="-128"/>
                </a:rPr>
                <a:t>H37</a:t>
              </a:r>
              <a:r>
                <a:rPr lang="ja-JP" altLang="en-US" sz="1100" dirty="0" smtClean="0">
                  <a:latin typeface="HG丸ｺﾞｼｯｸM-PRO" panose="020F0600000000000000" pitchFamily="50" charset="-128"/>
                  <a:ea typeface="HG丸ｺﾞｼｯｸM-PRO" panose="020F0600000000000000" pitchFamily="50" charset="-128"/>
                </a:rPr>
                <a:t>年に約</a:t>
              </a:r>
              <a:r>
                <a:rPr lang="en-US" altLang="ja-JP" sz="1100" dirty="0" smtClean="0">
                  <a:latin typeface="HG丸ｺﾞｼｯｸM-PRO" panose="020F0600000000000000" pitchFamily="50" charset="-128"/>
                  <a:ea typeface="HG丸ｺﾞｼｯｸM-PRO" panose="020F0600000000000000" pitchFamily="50" charset="-128"/>
                </a:rPr>
                <a:t>35</a:t>
              </a:r>
              <a:r>
                <a:rPr lang="ja-JP" altLang="en-US" sz="1100" dirty="0" smtClean="0">
                  <a:latin typeface="HG丸ｺﾞｼｯｸM-PRO" panose="020F0600000000000000" pitchFamily="50" charset="-128"/>
                  <a:ea typeface="HG丸ｺﾞｼｯｸM-PRO" panose="020F0600000000000000" pitchFamily="50" charset="-128"/>
                </a:rPr>
                <a:t>万戸と推計される</a:t>
              </a:r>
              <a:endParaRPr lang="en-US" altLang="ja-JP" sz="1100" dirty="0" smtClean="0">
                <a:latin typeface="HG丸ｺﾞｼｯｸM-PRO" panose="020F0600000000000000" pitchFamily="50" charset="-128"/>
                <a:ea typeface="HG丸ｺﾞｼｯｸM-PRO" panose="020F0600000000000000" pitchFamily="50" charset="-128"/>
              </a:endParaRPr>
            </a:p>
            <a:p>
              <a:pPr marL="92075" indent="-92075" algn="ctr"/>
              <a:r>
                <a:rPr lang="ja-JP" altLang="en-US" sz="1100" dirty="0">
                  <a:latin typeface="HG丸ｺﾞｼｯｸM-PRO" panose="020F0600000000000000" pitchFamily="50" charset="-128"/>
                  <a:ea typeface="HG丸ｺﾞｼｯｸM-PRO" panose="020F0600000000000000" pitchFamily="50" charset="-128"/>
                </a:rPr>
                <a:t>　</a:t>
              </a:r>
              <a:r>
                <a:rPr lang="ja-JP" altLang="en-US" sz="1100" dirty="0" smtClean="0">
                  <a:latin typeface="HG丸ｺﾞｼｯｸM-PRO" panose="020F0600000000000000" pitchFamily="50" charset="-128"/>
                  <a:ea typeface="HG丸ｺﾞｼｯｸM-PRO" panose="020F0600000000000000" pitchFamily="50" charset="-128"/>
                </a:rPr>
                <a:t>　　　　　　　　　数を約</a:t>
              </a:r>
              <a:r>
                <a:rPr lang="en-US" altLang="ja-JP" sz="1100" dirty="0" smtClean="0">
                  <a:latin typeface="HG丸ｺﾞｼｯｸM-PRO" panose="020F0600000000000000" pitchFamily="50" charset="-128"/>
                  <a:ea typeface="HG丸ｺﾞｼｯｸM-PRO" panose="020F0600000000000000" pitchFamily="50" charset="-128"/>
                </a:rPr>
                <a:t>25</a:t>
              </a:r>
              <a:r>
                <a:rPr lang="ja-JP" altLang="en-US" sz="1100" dirty="0" smtClean="0">
                  <a:latin typeface="HG丸ｺﾞｼｯｸM-PRO" panose="020F0600000000000000" pitchFamily="50" charset="-128"/>
                  <a:ea typeface="HG丸ｺﾞｼｯｸM-PRO" panose="020F0600000000000000" pitchFamily="50" charset="-128"/>
                </a:rPr>
                <a:t>万戸程度に抑える</a:t>
              </a:r>
              <a:r>
                <a:rPr lang="en-US" altLang="ja-JP" sz="1100" dirty="0" smtClean="0">
                  <a:latin typeface="HG丸ｺﾞｼｯｸM-PRO" panose="020F0600000000000000" pitchFamily="50" charset="-128"/>
                  <a:ea typeface="HG丸ｺﾞｼｯｸM-PRO" panose="020F0600000000000000" pitchFamily="50" charset="-128"/>
                </a:rPr>
                <a:t>(H37)】</a:t>
              </a:r>
            </a:p>
            <a:p>
              <a:pPr marL="92075" indent="-92075" algn="r"/>
              <a:r>
                <a:rPr lang="ja-JP" altLang="en-US" sz="1100" dirty="0">
                  <a:latin typeface="HG丸ｺﾞｼｯｸM-PRO" panose="020F0600000000000000" pitchFamily="50" charset="-128"/>
                  <a:ea typeface="HG丸ｺﾞｼｯｸM-PRO" panose="020F0600000000000000" pitchFamily="50" charset="-128"/>
                </a:rPr>
                <a:t>など</a:t>
              </a:r>
              <a:endParaRPr kumimoji="1" lang="en-US" altLang="ja-JP" sz="1100" dirty="0" smtClean="0">
                <a:latin typeface="HG丸ｺﾞｼｯｸM-PRO" panose="020F0600000000000000" pitchFamily="50" charset="-128"/>
                <a:ea typeface="HG丸ｺﾞｼｯｸM-PRO" panose="020F0600000000000000" pitchFamily="50" charset="-128"/>
              </a:endParaRPr>
            </a:p>
          </p:txBody>
        </p:sp>
      </p:grpSp>
      <p:sp>
        <p:nvSpPr>
          <p:cNvPr id="28" name="角丸四角形 27"/>
          <p:cNvSpPr/>
          <p:nvPr/>
        </p:nvSpPr>
        <p:spPr>
          <a:xfrm>
            <a:off x="591478" y="6093296"/>
            <a:ext cx="7890090" cy="43204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大阪府分譲マンション管理適正化推進</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制度」を</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H29.2</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に設立</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角丸四角形 28"/>
          <p:cNvSpPr/>
          <p:nvPr/>
        </p:nvSpPr>
        <p:spPr>
          <a:xfrm>
            <a:off x="555194" y="4155639"/>
            <a:ext cx="3987778" cy="5221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fld>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3" name="グループ化 22"/>
          <p:cNvGrpSpPr/>
          <p:nvPr/>
        </p:nvGrpSpPr>
        <p:grpSpPr>
          <a:xfrm>
            <a:off x="5243775" y="940229"/>
            <a:ext cx="3480984" cy="372531"/>
            <a:chOff x="5364456" y="1232784"/>
            <a:chExt cx="3312000" cy="252000"/>
          </a:xfrm>
        </p:grpSpPr>
        <p:sp>
          <p:nvSpPr>
            <p:cNvPr id="25" name="テキスト ボックス 24"/>
            <p:cNvSpPr txBox="1"/>
            <p:nvPr/>
          </p:nvSpPr>
          <p:spPr>
            <a:xfrm>
              <a:off x="5364456" y="1232784"/>
              <a:ext cx="3312000" cy="252000"/>
            </a:xfrm>
            <a:prstGeom prst="ellipse">
              <a:avLst/>
            </a:prstGeom>
            <a:ln/>
          </p:spPr>
          <p:style>
            <a:lnRef idx="0">
              <a:schemeClr val="accent6"/>
            </a:lnRef>
            <a:fillRef idx="3">
              <a:schemeClr val="accent6"/>
            </a:fillRef>
            <a:effectRef idx="3">
              <a:schemeClr val="accent6"/>
            </a:effectRef>
            <a:fontRef idx="minor">
              <a:schemeClr val="lt1"/>
            </a:fontRef>
          </p:style>
          <p:txBody>
            <a:bodyPr wrap="none" lIns="0" tIns="0" rIns="0" bIns="0" rtlCol="0" anchor="ctr" anchorCtr="0">
              <a:noAutofit/>
            </a:bodyPr>
            <a:lstStyle/>
            <a:p>
              <a:pPr marL="92075" indent="-92075">
                <a:lnSpc>
                  <a:spcPts val="1100"/>
                </a:lnSpc>
              </a:pPr>
              <a:endParaRPr kumimoji="1" lang="ja-JP" altLang="en-US" sz="1200" dirty="0">
                <a:latin typeface="HG丸ｺﾞｼｯｸM-PRO" panose="020F0600000000000000" pitchFamily="50" charset="-128"/>
                <a:ea typeface="HG丸ｺﾞｼｯｸM-PRO" panose="020F0600000000000000" pitchFamily="50" charset="-128"/>
              </a:endParaRPr>
            </a:p>
          </p:txBody>
        </p:sp>
        <p:sp>
          <p:nvSpPr>
            <p:cNvPr id="26" name="テキスト ボックス 25"/>
            <p:cNvSpPr txBox="1"/>
            <p:nvPr/>
          </p:nvSpPr>
          <p:spPr>
            <a:xfrm>
              <a:off x="6390456" y="1250784"/>
              <a:ext cx="1260000" cy="216000"/>
            </a:xfrm>
            <a:prstGeom prst="rect">
              <a:avLst/>
            </a:prstGeom>
            <a:noFill/>
            <a:ln/>
          </p:spPr>
          <p:style>
            <a:lnRef idx="0">
              <a:schemeClr val="accent6"/>
            </a:lnRef>
            <a:fillRef idx="3">
              <a:schemeClr val="accent6"/>
            </a:fillRef>
            <a:effectRef idx="3">
              <a:schemeClr val="accent6"/>
            </a:effectRef>
            <a:fontRef idx="minor">
              <a:schemeClr val="lt1"/>
            </a:fontRef>
          </p:style>
          <p:txBody>
            <a:bodyPr wrap="none" lIns="0" tIns="0" rIns="0" bIns="0" rtlCol="0" anchor="ctr" anchorCtr="0">
              <a:noAutofit/>
            </a:bodyPr>
            <a:lstStyle/>
            <a:p>
              <a:pPr marL="92075" indent="-92075" algn="ctr">
                <a:lnSpc>
                  <a:spcPts val="1200"/>
                </a:lnSpc>
              </a:pPr>
              <a:r>
                <a:rPr kumimoji="1" lang="ja-JP" altLang="en-US" sz="1400" b="1" dirty="0" smtClean="0">
                  <a:latin typeface="HG丸ｺﾞｼｯｸM-PRO" panose="020F0600000000000000" pitchFamily="50" charset="-128"/>
                  <a:ea typeface="HG丸ｺﾞｼｯｸM-PRO" panose="020F0600000000000000" pitchFamily="50" charset="-128"/>
                </a:rPr>
                <a:t>みんなで</a:t>
              </a:r>
              <a:r>
                <a:rPr kumimoji="1" lang="ja-JP" altLang="en-US" sz="1400" b="1" dirty="0" err="1" smtClean="0">
                  <a:latin typeface="HG丸ｺﾞｼｯｸM-PRO" panose="020F0600000000000000" pitchFamily="50" charset="-128"/>
                  <a:ea typeface="HG丸ｺﾞｼｯｸM-PRO" panose="020F0600000000000000" pitchFamily="50" charset="-128"/>
                </a:rPr>
                <a:t>めざ</a:t>
              </a:r>
              <a:r>
                <a:rPr kumimoji="1" lang="ja-JP" altLang="en-US" sz="1400" b="1" dirty="0" smtClean="0">
                  <a:latin typeface="HG丸ｺﾞｼｯｸM-PRO" panose="020F0600000000000000" pitchFamily="50" charset="-128"/>
                  <a:ea typeface="HG丸ｺﾞｼｯｸM-PRO" panose="020F0600000000000000" pitchFamily="50" charset="-128"/>
                </a:rPr>
                <a:t>そう値</a:t>
              </a:r>
              <a:endParaRPr kumimoji="1" lang="ja-JP" altLang="en-US" sz="1400" b="1" dirty="0">
                <a:latin typeface="HG丸ｺﾞｼｯｸM-PRO" panose="020F0600000000000000" pitchFamily="50" charset="-128"/>
                <a:ea typeface="HG丸ｺﾞｼｯｸM-PRO" panose="020F0600000000000000" pitchFamily="50" charset="-128"/>
              </a:endParaRPr>
            </a:p>
          </p:txBody>
        </p:sp>
      </p:grpSp>
    </p:spTree>
    <p:extLst>
      <p:ext uri="{BB962C8B-B14F-4D97-AF65-F5344CB8AC3E}">
        <p14:creationId xmlns:p14="http://schemas.microsoft.com/office/powerpoint/2010/main" val="2348269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tx1"/>
          </a:solidFill>
        </a:ln>
      </a:spPr>
      <a:bodyPr rtlCol="0" anchor="ctr"/>
      <a:lstStyle>
        <a:defPPr algn="ctr">
          <a:defRPr kumimoji="1">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D0914A58C7C9D94DB435116EF43D38D7" ma:contentTypeVersion="1" ma:contentTypeDescription="新しいドキュメントを作成します。" ma:contentTypeScope="" ma:versionID="942bdad79e90e32b7aa339969f001042">
  <xsd:schema xmlns:xsd="http://www.w3.org/2001/XMLSchema" xmlns:xs="http://www.w3.org/2001/XMLSchema" xmlns:p="http://schemas.microsoft.com/office/2006/metadata/properties" xmlns:ns2="46689e31-b03d-4afa-a735-a1f8d7beadb1" targetNamespace="http://schemas.microsoft.com/office/2006/metadata/properties" ma:root="true" ma:fieldsID="2c9f98b6516b9dba60a2d94ebc4473d3" ns2:_="">
    <xsd:import namespace="46689e31-b03d-4afa-a735-a1f8d7beadb1"/>
    <xsd:element name="properties">
      <xsd:complexType>
        <xsd:sequence>
          <xsd:element name="documentManagement">
            <xsd:complexType>
              <xsd:all>
                <xsd:element ref="ns2:_x5bfe__x8c61__x30e6__x30fc__x30b6__x30fc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689e31-b03d-4afa-a735-a1f8d7beadb1" elementFormDefault="qualified">
    <xsd:import namespace="http://schemas.microsoft.com/office/2006/documentManagement/types"/>
    <xsd:import namespace="http://schemas.microsoft.com/office/infopath/2007/PartnerControls"/>
    <xsd:element name="_x5bfe__x8c61__x30e6__x30fc__x30b6__x30fc_" ma:index="8" nillable="true" ma:displayName="対象ユーザー" ma:internalName="_x5bfe__x8c61__x30e6__x30fc__x30b6__x30fc_">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x5bfe__x8c61__x30e6__x30fc__x30b6__x30fc_ xmlns="46689e31-b03d-4afa-a735-a1f8d7beadb1" xsi:nil="true"/>
  </documentManagement>
</p:properties>
</file>

<file path=customXml/itemProps1.xml><?xml version="1.0" encoding="utf-8"?>
<ds:datastoreItem xmlns:ds="http://schemas.openxmlformats.org/officeDocument/2006/customXml" ds:itemID="{6F14B459-E033-4B75-916F-ABD04A73F6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6689e31-b03d-4afa-a735-a1f8d7bead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5AFCB3D-1D49-4C6B-8570-F2C82FEF0301}">
  <ds:schemaRefs>
    <ds:schemaRef ds:uri="http://schemas.microsoft.com/sharepoint/v3/contenttype/forms"/>
  </ds:schemaRefs>
</ds:datastoreItem>
</file>

<file path=customXml/itemProps3.xml><?xml version="1.0" encoding="utf-8"?>
<ds:datastoreItem xmlns:ds="http://schemas.openxmlformats.org/officeDocument/2006/customXml" ds:itemID="{07AA61AB-F5AA-46C7-BFD0-89ED5BE11251}">
  <ds:schemaRefs>
    <ds:schemaRef ds:uri="http://purl.org/dc/elements/1.1/"/>
    <ds:schemaRef ds:uri="http://purl.org/dc/dcmitype/"/>
    <ds:schemaRef ds:uri="http://schemas.openxmlformats.org/package/2006/metadata/core-properties"/>
    <ds:schemaRef ds:uri="http://www.w3.org/XML/1998/namespace"/>
    <ds:schemaRef ds:uri="46689e31-b03d-4afa-a735-a1f8d7beadb1"/>
    <ds:schemaRef ds:uri="http://schemas.microsoft.com/office/2006/metadata/properties"/>
    <ds:schemaRef ds:uri="http://schemas.microsoft.com/office/2006/documentManagement/types"/>
    <ds:schemaRef ds:uri="http://schemas.microsoft.com/office/infopath/2007/PartnerControl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11168</TotalTime>
  <Words>5212</Words>
  <Application>Microsoft Office PowerPoint</Application>
  <PresentationFormat>画面に合わせる (4:3)</PresentationFormat>
  <Paragraphs>904</Paragraphs>
  <Slides>47</Slides>
  <Notes>42</Notes>
  <HiddenSlides>0</HiddenSlides>
  <MMClips>0</MMClips>
  <ScaleCrop>false</ScaleCrop>
  <HeadingPairs>
    <vt:vector size="4" baseType="variant">
      <vt:variant>
        <vt:lpstr>テーマ</vt:lpstr>
      </vt:variant>
      <vt:variant>
        <vt:i4>1</vt:i4>
      </vt:variant>
      <vt:variant>
        <vt:lpstr>スライド タイトル</vt:lpstr>
      </vt:variant>
      <vt:variant>
        <vt:i4>47</vt:i4>
      </vt:variant>
    </vt:vector>
  </HeadingPairs>
  <TitlesOfParts>
    <vt:vector size="48" baseType="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大阪府</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長谷川　正樹;谷山</dc:creator>
  <cp:lastModifiedBy>池渕　早紀</cp:lastModifiedBy>
  <cp:revision>661</cp:revision>
  <cp:lastPrinted>2018-01-22T09:15:18Z</cp:lastPrinted>
  <dcterms:created xsi:type="dcterms:W3CDTF">2015-09-08T11:59:32Z</dcterms:created>
  <dcterms:modified xsi:type="dcterms:W3CDTF">2018-03-28T07:47:19Z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0x010100D0914A58C7C9D94DB435116EF43D38D7</vt:lpwstr>
  </property>
</Properties>
</file>