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3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7" autoAdjust="0"/>
    <p:restoredTop sz="99638" autoAdjust="0"/>
  </p:normalViewPr>
  <p:slideViewPr>
    <p:cSldViewPr>
      <p:cViewPr>
        <p:scale>
          <a:sx n="66" d="100"/>
          <a:sy n="66" d="100"/>
        </p:scale>
        <p:origin x="-864" y="100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984E8-3855-41EB-AABD-1349A18638C2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422D6-F9D3-408E-AE63-E7AB5B5D5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68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0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9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62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2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94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4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7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2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78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48CC-28D5-4DB3-82F9-8A5F8BBEF9CC}" type="datetimeFigureOut">
              <a:rPr kumimoji="1" lang="ja-JP" altLang="en-US" smtClean="0"/>
              <a:t>2016/8/17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" y="288033"/>
            <a:ext cx="12801598" cy="480119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「みんなで</a:t>
            </a:r>
            <a:r>
              <a:rPr lang="ja-JP" altLang="en-US" sz="2400" dirty="0" err="1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めざ</a:t>
            </a:r>
            <a:r>
              <a:rPr lang="ja-JP" altLang="en-US" sz="2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そう値」について</a:t>
            </a:r>
            <a:endParaRPr lang="ja-JP" altLang="ja-JP" sz="180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9248" y="944160"/>
            <a:ext cx="12636000" cy="1620000"/>
          </a:xfrm>
          <a:prstGeom prst="roundRect">
            <a:avLst>
              <a:gd name="adj" fmla="val 36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180000" rIns="36000" bIns="36000" rtlCol="0">
            <a:noAutofit/>
          </a:bodyPr>
          <a:lstStyle/>
          <a:p>
            <a:pPr marL="177800" indent="-177800"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今後の住宅まちづくり政策の基本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目標である「住まうなら大阪！～多様な人々が住まい、訪れる居住魅力あふれる都市の創造～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」に向け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行政だけでなく、府民や民間事業者、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など住宅まちづくりに関わる多様な主体が連携・協働して取組むことが重要。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>
              <a:lnSpc>
                <a:spcPts val="2000"/>
              </a:lnSpc>
              <a:spcBef>
                <a:spcPts val="4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このため、これら多様な主体が連携・協働して達成すべき目標を分かりやすく提示するとともに、計画の進行管理を行うための指標として、「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みんなで</a:t>
            </a:r>
            <a:r>
              <a:rPr lang="ja-JP" altLang="en-US" sz="14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めざ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そう値」を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設定。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>
              <a:lnSpc>
                <a:spcPts val="2000"/>
              </a:lnSpc>
              <a:spcBef>
                <a:spcPts val="4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「みんなで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めざ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う値」は、大阪に対するイメージや府民のくらしの満足度などの意識に関するデータや、住まい・まちづくりを取り巻く客観的なデータをもとに設定する。設定に当たっては、国による統計調査や府が独自で実施している調査をも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に、中長期にわたって経年変化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が把握可能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な項目を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選定。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3076" y="817280"/>
            <a:ext cx="2628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7800" indent="-177800" algn="ctr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指標設定の基本的な考え方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6104" y="2790032"/>
            <a:ext cx="12609144" cy="626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7800" indent="-177800" algn="ctr"/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6698" y="2643086"/>
            <a:ext cx="2628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7800" indent="-177800"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みんな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めざ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そう値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8112" y="3867223"/>
            <a:ext cx="2448000" cy="514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36000" rIns="36000" bIns="0" rtlCol="0" anchor="t" anchorCtr="0">
            <a:noAutofit/>
          </a:bodyPr>
          <a:lstStyle/>
          <a:p>
            <a:pPr marL="85725" indent="-85725">
              <a:lnSpc>
                <a:spcPts val="1600"/>
              </a:lnSpc>
              <a:spcBef>
                <a:spcPts val="4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でくらしたいと思っている全国の人々の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36.5%(H27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→増加させる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がにぎわいのある楽しいまちだと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思って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いる全国の人々の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36.7%(H27)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のまちがきれいだと思っている府民の割合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【14.1%(H27)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子育て世帯の転出者数</a:t>
            </a:r>
            <a:r>
              <a:rPr lang="ja-JP" altLang="en-US" sz="11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baseline="30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対全国約５万３千人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(H27)</a:t>
            </a: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対関西圏約２万人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(H27)</a:t>
            </a: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　　　　　　　　→それぞれ減少させる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ﾋﾞｭｰｽﾎﾟｯﾄ景観形成など美しい景観づくりに取組む地域活動団体数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13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団体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(H27)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23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団体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(H37)】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spc="-1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○持ち家として取得された中古住宅の割合</a:t>
            </a:r>
            <a:endParaRPr lang="en-US" altLang="ja-JP" sz="1100" spc="-1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【38.6%(H25)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50%(H32)】</a:t>
            </a: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リフォームの年間実施戸数</a:t>
            </a:r>
            <a:r>
              <a:rPr lang="ja-JP" altLang="en-US" sz="11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baseline="30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約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12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万戸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(H25)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→約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20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万戸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(H37)】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92456" y="3867223"/>
            <a:ext cx="2448000" cy="514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36000" rIns="36000" bIns="0" rtlCol="0" anchor="t" anchorCtr="0">
            <a:noAutofit/>
          </a:bodyPr>
          <a:lstStyle/>
          <a:p>
            <a:pPr marL="85725" indent="-85725">
              <a:lnSpc>
                <a:spcPts val="16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で住み続けたいと思っている府民の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81.5%(H27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子ども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を大阪で育てて良かったと思っている府民の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63.6%(H27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に参加したいと思っている人々の割合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【33.7%(H27)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○子育て世帯における誘導居住面積水準達成率</a:t>
            </a:r>
            <a:r>
              <a:rPr lang="ja-JP" altLang="en-US" sz="11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【32.5%(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H25)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50%(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H3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７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)】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高齢者生活支援施設を併設するｻｰﾋﾞｽ付き高齢者向け住宅の割合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【63%(H27)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90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%(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H37)】</a:t>
            </a: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マンションの建替え等の件数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約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40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件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(H27)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→おおむね倍増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(H37)】</a:t>
            </a: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賃貸・売却用以外の「その他空き家」数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 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約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21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万戸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(H25)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H37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年に約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35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万戸と推計される数を約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25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万戸程度に抑える（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H37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）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</a:p>
          <a:p>
            <a:pPr marL="85725" indent="-85725">
              <a:lnSpc>
                <a:spcPts val="1600"/>
              </a:lnSpc>
            </a:pP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76800" y="3867223"/>
            <a:ext cx="2448000" cy="514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36000" rIns="36000" bIns="0" rtlCol="0" anchor="t" anchorCtr="0">
            <a:noAutofit/>
          </a:bodyPr>
          <a:lstStyle/>
          <a:p>
            <a:pPr marL="85725" indent="-85725">
              <a:lnSpc>
                <a:spcPts val="1700"/>
              </a:lnSpc>
              <a:spcBef>
                <a:spcPts val="4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みどりがあると感じる府民の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7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約５割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(H27)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→約８割（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H37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）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r>
              <a:rPr lang="en-US" altLang="ja-JP" sz="1100" baseline="300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※1</a:t>
            </a:r>
            <a:endParaRPr lang="en-US" altLang="ja-JP" sz="110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700"/>
              </a:lnSpc>
              <a:spcBef>
                <a:spcPts val="12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の省エネ性能に満足している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府民の割合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7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【53.0%(H25)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700"/>
              </a:lnSpc>
              <a:spcBef>
                <a:spcPts val="12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市街地における緑被率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7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【14%(H24)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20%(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H37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)】</a:t>
            </a:r>
            <a:r>
              <a:rPr lang="en-US" altLang="ja-JP" sz="1100" baseline="300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※1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700"/>
              </a:lnSpc>
              <a:spcBef>
                <a:spcPts val="12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新築住宅における長期優良住宅の割合</a:t>
            </a:r>
            <a:r>
              <a:rPr lang="ja-JP" altLang="en-US" sz="1100" spc="-5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【7%(H27)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20%(H37)】</a:t>
            </a:r>
          </a:p>
          <a:p>
            <a:pPr marL="85725" indent="-85725">
              <a:lnSpc>
                <a:spcPts val="1700"/>
              </a:lnSpc>
              <a:spcBef>
                <a:spcPts val="12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○断熱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改修工事の年間実施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戸数</a:t>
            </a:r>
            <a:r>
              <a:rPr lang="ja-JP" altLang="en-US" sz="1100" baseline="30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7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約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6,500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戸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(H25)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→約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10,000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戸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(H37)】</a:t>
            </a:r>
          </a:p>
          <a:p>
            <a:pPr marL="85725" indent="-85725">
              <a:lnSpc>
                <a:spcPts val="1700"/>
              </a:lnSpc>
              <a:spcBef>
                <a:spcPts val="12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一定の省エネルギー性能を有する住宅の割合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7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【13.3%(H25)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→おおむね３割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(H37)】</a:t>
            </a:r>
          </a:p>
          <a:p>
            <a:pPr marL="85725" indent="-85725">
              <a:lnSpc>
                <a:spcPts val="1700"/>
              </a:lnSpc>
              <a:spcBef>
                <a:spcPts val="600"/>
              </a:spcBef>
            </a:pP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661144" y="3867223"/>
            <a:ext cx="2448000" cy="514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36000" rIns="0" bIns="0" rtlCol="0" anchor="t" anchorCtr="0">
            <a:noAutofit/>
          </a:bodyPr>
          <a:lstStyle/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○治安が良いと感じる府民の割合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【20.9%(H27)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→増加させる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○災害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時の避難のしやすさに対して満足している府民の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【58.5%(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H25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地震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時の住宅の安全性に対して満足している府民の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47.0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%(H25)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○地震時等に著しく危険な密集市街地の面積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 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【2,248ha(H26)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→解消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(H32)】</a:t>
            </a:r>
            <a:r>
              <a:rPr lang="en-US" altLang="ja-JP" sz="1100" baseline="300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※2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○住宅の耐震化率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【83.5%(H27)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95%(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H37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)】</a:t>
            </a:r>
            <a:r>
              <a:rPr lang="en-US" altLang="ja-JP" sz="1100" baseline="300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※3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4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多数の者が利用する建築物の耐震化率</a:t>
            </a:r>
            <a:r>
              <a:rPr lang="ja-JP" altLang="en-US" sz="1100" spc="-4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 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【90.3%(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H27)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95%(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H32)】</a:t>
            </a:r>
            <a:r>
              <a:rPr lang="en-US" altLang="ja-JP" sz="1100" baseline="300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※3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腐朽・破損のある空家の割合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【26.8%(H25)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→おおむね１割以下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(H37)】</a:t>
            </a:r>
          </a:p>
          <a:p>
            <a:pPr marL="85725" indent="-85725">
              <a:lnSpc>
                <a:spcPts val="1600"/>
              </a:lnSpc>
              <a:spcBef>
                <a:spcPts val="3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○空家を適正に管理している所有者の割合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【65.9%(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H25)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100%(H37)】</a:t>
            </a:r>
          </a:p>
          <a:p>
            <a:pPr marL="85725" indent="-85725">
              <a:lnSpc>
                <a:spcPts val="1600"/>
              </a:lnSpc>
            </a:pP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145488" y="3867222"/>
            <a:ext cx="2520000" cy="514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prstDash val="solid"/>
          </a:ln>
        </p:spPr>
        <p:txBody>
          <a:bodyPr wrap="square" lIns="36000" tIns="36000" rIns="36000" bIns="0" rtlCol="0" anchor="t" anchorCtr="0">
            <a:noAutofit/>
          </a:bodyPr>
          <a:lstStyle/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○自分の住んでいる地域に愛着を感じる府民の割合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【74.2%(H27)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→増加させる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4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○まち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のバリアフリー化の状況に満足している府民の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45.1%(H27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○近隣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の人たちやコミュニティの関わりに満足している府民の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割合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【67.0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%(H25)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 →増加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させる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  <a:spcBef>
                <a:spcPts val="6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鉄道駅舎のバリアフリー化率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【85.0%(H26)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100%(H32)】</a:t>
            </a:r>
          </a:p>
          <a:p>
            <a:pPr marL="85725" indent="-85725">
              <a:lnSpc>
                <a:spcPts val="16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高齢者の居住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住宅のﾊﾞﾘｱﾌﾘｰ化率</a:t>
            </a:r>
            <a:r>
              <a:rPr lang="ja-JP" altLang="en-US" sz="1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☆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【60%(H25)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75%(H37)】</a:t>
            </a:r>
          </a:p>
          <a:p>
            <a:pPr marL="85725" indent="-85725">
              <a:lnSpc>
                <a:spcPts val="16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賃貸住宅における入居差別の状況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入居差別の解消（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H32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）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】</a:t>
            </a:r>
          </a:p>
          <a:p>
            <a:pPr marL="85725" indent="-85725">
              <a:lnSpc>
                <a:spcPts val="16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あんしん賃貸住宅に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一定の質を備えた低家賃住宅の数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約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2,800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戸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(H27)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→おおむね倍増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(H37)】</a:t>
            </a:r>
          </a:p>
          <a:p>
            <a:pPr marL="85725" indent="-85725">
              <a:lnSpc>
                <a:spcPts val="16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土地取引等における差別の状況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【16.3%(H27)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→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解消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(H32)】</a:t>
            </a:r>
          </a:p>
          <a:p>
            <a:pPr marL="85725" indent="-85725">
              <a:lnSpc>
                <a:spcPts val="1600"/>
              </a:lnSpc>
              <a:spcBef>
                <a:spcPts val="300"/>
              </a:spcBef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宅地建物取引業者の人権意識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r>
              <a:rPr lang="en-US" altLang="ja-JP" sz="1100" spc="-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【</a:t>
            </a:r>
            <a:r>
              <a:rPr lang="ja-JP" altLang="en-US" sz="1100" spc="-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指導監督基準等の認識割合</a:t>
            </a:r>
            <a:r>
              <a:rPr lang="en-US" altLang="ja-JP" sz="1100" spc="-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100</a:t>
            </a:r>
            <a:r>
              <a:rPr lang="ja-JP" altLang="en-US" sz="1100" spc="-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％</a:t>
            </a:r>
            <a:r>
              <a:rPr lang="en-US" altLang="ja-JP" sz="1100" spc="-8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(H32)】</a:t>
            </a:r>
            <a:endParaRPr lang="en-US" altLang="ja-JP" sz="1100" spc="-8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08112" y="3003126"/>
            <a:ext cx="2448000" cy="756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>
              <a:lnSpc>
                <a:spcPts val="18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から多様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な人々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惹きつける住まい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と都市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2692388" y="3003126"/>
            <a:ext cx="2448000" cy="756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>
              <a:lnSpc>
                <a:spcPts val="1800"/>
              </a:lnSpc>
            </a:pPr>
            <a:r>
              <a:rPr lang="ja-JP" altLang="en-US" sz="1200" b="1" spc="-28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活き活きとくらすことができる</a:t>
            </a:r>
            <a:endParaRPr lang="en-US" altLang="ja-JP" sz="1200" b="1" spc="-28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5176664" y="3003126"/>
            <a:ext cx="2448000" cy="756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800"/>
              </a:lnSpc>
            </a:pPr>
            <a:r>
              <a:rPr lang="ja-JP" altLang="en-US" sz="120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</a:t>
            </a:r>
            <a:r>
              <a:rPr lang="ja-JP" altLang="en-US" sz="1200" b="1" spc="-56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やさしく快適</a:t>
            </a:r>
            <a:r>
              <a:rPr lang="ja-JP" altLang="en-US" sz="120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にくらすことができる住まいと都市</a:t>
            </a:r>
            <a:endParaRPr lang="en-US" altLang="ja-JP" sz="1200" b="1" spc="-56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660940" y="3003126"/>
            <a:ext cx="2448000" cy="756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8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10145488" y="3003126"/>
            <a:ext cx="2520000" cy="756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50400" tIns="45714" rIns="50400" bIns="45714" rtlCol="0" anchor="ctr"/>
          <a:lstStyle/>
          <a:p>
            <a:pPr algn="ctr">
              <a:lnSpc>
                <a:spcPts val="18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安心してくらすことができる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8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8592" y="9078788"/>
            <a:ext cx="12461408" cy="486126"/>
          </a:xfrm>
          <a:prstGeom prst="rect">
            <a:avLst/>
          </a:prstGeom>
          <a:noFill/>
          <a:ln w="12700">
            <a:noFill/>
            <a:prstDash val="solid"/>
          </a:ln>
        </p:spPr>
        <p:txBody>
          <a:bodyPr wrap="square" lIns="36000" tIns="36000" rIns="36000" bIns="0" rtlCol="0" anchor="t" anchorCtr="0">
            <a:noAutofit/>
          </a:bodyPr>
          <a:lstStyle/>
          <a:p>
            <a:pPr marL="85725" indent="-85725">
              <a:lnSpc>
                <a:spcPts val="1600"/>
              </a:lnSpc>
            </a:pP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☆は、客観的なデータのうち、全国と比較可能な項目を示す。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600"/>
              </a:lnSpc>
            </a:pP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１は「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みどりの大阪推進計画」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２は「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大阪府密集市街地整備方針」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３は「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住宅建築物耐震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10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ヵ年戦略・大阪」における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目標値を示す。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886946" y="264096"/>
            <a:ext cx="1800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0" tIns="0" rIns="35993" bIns="0" rtlCol="0" anchor="ctr" anchorCtr="0">
            <a:noAutofit/>
          </a:bodyPr>
          <a:lstStyle/>
          <a:p>
            <a:pPr marL="85725" indent="-85725" algn="ctr"/>
            <a:r>
              <a:rPr lang="ja-JP" altLang="en-US" sz="2000" spc="-29" dirty="0" smtClean="0">
                <a:latin typeface="+mj-ea"/>
                <a:ea typeface="+mj-ea"/>
                <a:cs typeface="Meiryo UI" panose="020B0604030504040204" pitchFamily="50" charset="-128"/>
              </a:rPr>
              <a:t>資料１－２</a:t>
            </a:r>
            <a:endParaRPr lang="en-US" altLang="ja-JP" sz="2000" spc="-29" dirty="0" smtClean="0">
              <a:latin typeface="+mj-ea"/>
              <a:ea typeface="+mj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81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 w="9525">
          <a:solidFill>
            <a:schemeClr val="tx2"/>
          </a:solidFill>
          <a:prstDash val="solid"/>
        </a:ln>
      </a:spPr>
      <a:bodyPr wrap="square" lIns="50400" tIns="100800" rIns="50400" bIns="50400" rtlCol="0" anchor="t" anchorCtr="0">
        <a:noAutofit/>
      </a:bodyPr>
      <a:lstStyle>
        <a:defPPr>
          <a:lnSpc>
            <a:spcPts val="1400"/>
          </a:lnSpc>
          <a:spcBef>
            <a:spcPts val="280"/>
          </a:spcBef>
          <a:defRPr sz="1100" spc="-29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C93A4DFA-67A0-4C84-877C-3F9A504E2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7EB106-C07E-43D2-818D-9B1CFDAD4B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B5C26A-9BC2-4F3E-89D1-1A3CEF1A424F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46689e31-b03d-4afa-a735-a1f8d7beadb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4990</TotalTime>
  <Words>243</Words>
  <Application>Microsoft Office PowerPoint</Application>
  <PresentationFormat>A3 297x420 mm</PresentationFormat>
  <Paragraphs>89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長谷川　正樹</cp:lastModifiedBy>
  <cp:revision>350</cp:revision>
  <cp:lastPrinted>2016-08-17T04:33:23Z</cp:lastPrinted>
  <dcterms:created xsi:type="dcterms:W3CDTF">2015-11-01T03:56:02Z</dcterms:created>
  <dcterms:modified xsi:type="dcterms:W3CDTF">2016-08-17T04:33:36Z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