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2" r:id="rId5"/>
  </p:sldIdLst>
  <p:sldSz cx="12801600" cy="9601200" type="A3"/>
  <p:notesSz cx="9939338" cy="6807200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77" autoAdjust="0"/>
    <p:restoredTop sz="99251" autoAdjust="0"/>
  </p:normalViewPr>
  <p:slideViewPr>
    <p:cSldViewPr>
      <p:cViewPr>
        <p:scale>
          <a:sx n="66" d="100"/>
          <a:sy n="66" d="100"/>
        </p:scale>
        <p:origin x="-864" y="-6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984E8-3855-41EB-AABD-1349A18638C2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3600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33738"/>
            <a:ext cx="7951788" cy="30622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422D6-F9D3-408E-AE63-E7AB5B5D5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68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4093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906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662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32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946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433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6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2980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47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8524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A48CC-28D5-4DB3-82F9-8A5F8BBEF9CC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078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A48CC-28D5-4DB3-82F9-8A5F8BBEF9CC}" type="datetimeFigureOut">
              <a:rPr kumimoji="1" lang="ja-JP" altLang="en-US" smtClean="0"/>
              <a:t>2016/10/28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D0A87-419F-4792-9DFA-8C0DC6CD75E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426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正方形/長方形 45"/>
          <p:cNvSpPr/>
          <p:nvPr/>
        </p:nvSpPr>
        <p:spPr>
          <a:xfrm>
            <a:off x="38870" y="1020081"/>
            <a:ext cx="2475730" cy="169200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05133" y="1294417"/>
            <a:ext cx="2361841" cy="1404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35993" bIns="0" rtlCol="0" anchor="t" anchorCtr="0">
            <a:noAutofit/>
          </a:bodyPr>
          <a:lstStyle/>
          <a:p>
            <a:pPr marL="174593" indent="-174593">
              <a:lnSpc>
                <a:spcPts val="1400"/>
              </a:lnSpc>
            </a:pP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今後の住宅まちづくり政策がめざすべき目標、政策の枠組みや施策の展開の方向性を示す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もの。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593" indent="-174593">
              <a:lnSpc>
                <a:spcPts val="1400"/>
              </a:lnSpc>
              <a:spcBef>
                <a:spcPts val="300"/>
              </a:spcBef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住生活基本法に基づく、「大阪府住生活基本計画」として策定。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4593" indent="-174593">
              <a:lnSpc>
                <a:spcPts val="1400"/>
              </a:lnSpc>
              <a:spcBef>
                <a:spcPts val="300"/>
              </a:spcBef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計画期間は、平成</a:t>
            </a:r>
            <a:r>
              <a:rPr lang="en-US" altLang="ja-JP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年度から平成</a:t>
            </a:r>
            <a:r>
              <a:rPr lang="en-US" altLang="ja-JP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 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年度までの</a:t>
            </a:r>
            <a:r>
              <a:rPr lang="en-US" altLang="ja-JP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年間とする。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3146" y="898217"/>
            <a:ext cx="2376000" cy="252000"/>
          </a:xfrm>
          <a:prstGeom prst="round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ja-JP" altLang="en-US" sz="1300" spc="-29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「住まうビジョン・大阪」とは</a:t>
            </a:r>
            <a:endParaRPr lang="en-US" altLang="ja-JP" sz="1300" spc="-29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タイトル 16"/>
          <p:cNvSpPr>
            <a:spLocks noGrp="1"/>
          </p:cNvSpPr>
          <p:nvPr>
            <p:ph type="ctrTitle"/>
          </p:nvPr>
        </p:nvSpPr>
        <p:spPr>
          <a:xfrm>
            <a:off x="137384" y="192088"/>
            <a:ext cx="12575316" cy="540000"/>
          </a:xfrm>
          <a:gradFill>
            <a:gsLst>
              <a:gs pos="0">
                <a:schemeClr val="accent6"/>
              </a:gs>
              <a:gs pos="50000">
                <a:schemeClr val="bg1"/>
              </a:gs>
              <a:gs pos="100000">
                <a:schemeClr val="accent6"/>
              </a:gs>
            </a:gsLst>
            <a:lin ang="5400000" scaled="0"/>
          </a:gradFill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「住まうビジョン・大阪」（大阪府住生活基本計画）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の概要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50" name="グループ化 349"/>
          <p:cNvGrpSpPr/>
          <p:nvPr/>
        </p:nvGrpSpPr>
        <p:grpSpPr>
          <a:xfrm>
            <a:off x="2712963" y="4390689"/>
            <a:ext cx="369136" cy="756000"/>
            <a:chOff x="64096" y="3538203"/>
            <a:chExt cx="468000" cy="756000"/>
          </a:xfrm>
        </p:grpSpPr>
        <p:sp>
          <p:nvSpPr>
            <p:cNvPr id="351" name="円/楕円 350"/>
            <p:cNvSpPr/>
            <p:nvPr/>
          </p:nvSpPr>
          <p:spPr>
            <a:xfrm>
              <a:off x="64096" y="3538203"/>
              <a:ext cx="468000" cy="756000"/>
            </a:xfrm>
            <a:prstGeom prst="ellipse">
              <a:avLst/>
            </a:prstGeom>
            <a:solidFill>
              <a:schemeClr val="bg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HGPｺﾞｼｯｸM" panose="020B0600000000000000" pitchFamily="50" charset="-128"/>
                <a:ea typeface="HGPｺﾞｼｯｸM" panose="020B0600000000000000" pitchFamily="50" charset="-128"/>
              </a:endParaRPr>
            </a:p>
          </p:txBody>
        </p:sp>
        <p:sp>
          <p:nvSpPr>
            <p:cNvPr id="352" name="Rectangle 2"/>
            <p:cNvSpPr>
              <a:spLocks noChangeArrowheads="1"/>
            </p:cNvSpPr>
            <p:nvPr/>
          </p:nvSpPr>
          <p:spPr bwMode="auto">
            <a:xfrm>
              <a:off x="89577" y="3587947"/>
              <a:ext cx="366239" cy="688457"/>
            </a:xfrm>
            <a:prstGeom prst="rect">
              <a:avLst/>
            </a:prstGeom>
            <a:noFill/>
            <a:ln w="9525">
              <a:noFill/>
              <a:prstDash val="solid"/>
              <a:miter lim="800000"/>
              <a:headEnd/>
              <a:tailEnd/>
            </a:ln>
            <a:extLst/>
          </p:spPr>
          <p:txBody>
            <a:bodyPr vert="eaVert" wrap="square" lIns="0" tIns="0" rIns="0" bIns="0" anchor="ctr" anchorCtr="0">
              <a:noAutofit/>
            </a:bodyPr>
            <a:lstStyle>
              <a:lvl1pPr algn="l" eaLnBrk="0" hangingPunct="0">
                <a:spcBef>
                  <a:spcPts val="800"/>
                </a:spcBef>
                <a:defRPr sz="32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1pPr>
              <a:lvl2pPr algn="l" eaLnBrk="0" hangingPunct="0">
                <a:spcBef>
                  <a:spcPts val="700"/>
                </a:spcBef>
                <a:defRPr sz="28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2pPr>
              <a:lvl3pPr algn="l" eaLnBrk="0" hangingPunct="0">
                <a:spcBef>
                  <a:spcPts val="600"/>
                </a:spcBef>
                <a:defRPr sz="24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3pPr>
              <a:lvl4pPr algn="l" eaLnBrk="0" hangingPunct="0">
                <a:spcBef>
                  <a:spcPts val="500"/>
                </a:spcBef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4pPr>
              <a:lvl5pPr algn="l" eaLnBrk="0" hangingPunct="0">
                <a:spcBef>
                  <a:spcPts val="500"/>
                </a:spcBef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000">
                  <a:solidFill>
                    <a:srgbClr val="000000"/>
                  </a:solidFill>
                  <a:latin typeface="Calibri" pitchFamily="32" charset="0"/>
                  <a:ea typeface="ＭＳ Ｐゴシック" charset="-128"/>
                </a:defRPr>
              </a:lvl9pPr>
            </a:lstStyle>
            <a:p>
              <a:pPr algn="ctr" eaLnBrk="1" hangingPunct="1">
                <a:lnSpc>
                  <a:spcPts val="1260"/>
                </a:lnSpc>
                <a:spcBef>
                  <a:spcPts val="0"/>
                </a:spcBef>
                <a:tabLst>
                  <a:tab pos="1000125" algn="l"/>
                </a:tabLst>
              </a:pPr>
              <a:r>
                <a:rPr lang="ja-JP" altLang="en-US" sz="1000" dirty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Meiryo UI" panose="020B0604030504040204" pitchFamily="50" charset="-128"/>
                  <a:sym typeface="Wingdings 2"/>
                </a:rPr>
                <a:t>施策</a:t>
              </a:r>
              <a:r>
                <a:rPr lang="ja-JP" altLang="en-US" sz="1000" dirty="0" smtClean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Meiryo UI" panose="020B0604030504040204" pitchFamily="50" charset="-128"/>
                  <a:sym typeface="Wingdings 2"/>
                </a:rPr>
                <a:t>展開の</a:t>
              </a:r>
              <a:endPara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endParaRPr>
            </a:p>
            <a:p>
              <a:pPr algn="ctr" eaLnBrk="1" hangingPunct="1">
                <a:lnSpc>
                  <a:spcPts val="1260"/>
                </a:lnSpc>
                <a:spcBef>
                  <a:spcPts val="0"/>
                </a:spcBef>
                <a:tabLst>
                  <a:tab pos="1000125" algn="l"/>
                </a:tabLst>
              </a:pPr>
              <a:r>
                <a:rPr lang="ja-JP" altLang="en-US" sz="1000" dirty="0" smtClean="0">
                  <a:solidFill>
                    <a:schemeClr val="tx1"/>
                  </a:solidFill>
                  <a:latin typeface="HGPｺﾞｼｯｸM" panose="020B0600000000000000" pitchFamily="50" charset="-128"/>
                  <a:ea typeface="HGPｺﾞｼｯｸM" panose="020B0600000000000000" pitchFamily="50" charset="-128"/>
                  <a:cs typeface="Meiryo UI" panose="020B0604030504040204" pitchFamily="50" charset="-128"/>
                  <a:sym typeface="Wingdings 2"/>
                </a:rPr>
                <a:t>視点</a:t>
              </a:r>
              <a:endParaRPr lang="en-US" altLang="ja-JP" sz="10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endParaRPr>
            </a:p>
          </p:txBody>
        </p:sp>
      </p:grpSp>
      <p:sp>
        <p:nvSpPr>
          <p:cNvPr id="281" name="テキスト ボックス 280"/>
          <p:cNvSpPr txBox="1"/>
          <p:nvPr/>
        </p:nvSpPr>
        <p:spPr>
          <a:xfrm>
            <a:off x="2766813" y="8581128"/>
            <a:ext cx="9952557" cy="97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2" name="テキスト ボックス 281"/>
          <p:cNvSpPr txBox="1"/>
          <p:nvPr/>
        </p:nvSpPr>
        <p:spPr>
          <a:xfrm>
            <a:off x="6986248" y="4130190"/>
            <a:ext cx="1868397" cy="4256859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3" name="テキスト ボックス 282"/>
          <p:cNvSpPr txBox="1"/>
          <p:nvPr/>
        </p:nvSpPr>
        <p:spPr>
          <a:xfrm>
            <a:off x="8922118" y="4130190"/>
            <a:ext cx="1867242" cy="4256858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4" name="テキスト ボックス 283"/>
          <p:cNvSpPr txBox="1"/>
          <p:nvPr/>
        </p:nvSpPr>
        <p:spPr>
          <a:xfrm>
            <a:off x="10838879" y="4088628"/>
            <a:ext cx="1867242" cy="42984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5" name="テキスト ボックス 284"/>
          <p:cNvSpPr txBox="1"/>
          <p:nvPr/>
        </p:nvSpPr>
        <p:spPr>
          <a:xfrm>
            <a:off x="5060343" y="4088628"/>
            <a:ext cx="1871898" cy="42984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6" name="テキスト ボックス 285"/>
          <p:cNvSpPr txBox="1"/>
          <p:nvPr/>
        </p:nvSpPr>
        <p:spPr>
          <a:xfrm>
            <a:off x="3134024" y="4088628"/>
            <a:ext cx="1868812" cy="42984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prstDash val="solid"/>
          </a:ln>
        </p:spPr>
        <p:txBody>
          <a:bodyPr wrap="square" lIns="50400" tIns="100800" rIns="50400" bIns="50400" rtlCol="0" anchor="t" anchorCtr="0">
            <a:noAutofit/>
          </a:bodyPr>
          <a:lstStyle/>
          <a:p>
            <a:pPr>
              <a:lnSpc>
                <a:spcPts val="1400"/>
              </a:lnSpc>
              <a:spcBef>
                <a:spcPts val="280"/>
              </a:spcBef>
            </a:pPr>
            <a:endParaRPr kumimoji="1" lang="ja-JP" altLang="en-US" sz="11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7" name="角丸四角形 286"/>
          <p:cNvSpPr/>
          <p:nvPr/>
        </p:nvSpPr>
        <p:spPr>
          <a:xfrm>
            <a:off x="3213315" y="1231434"/>
            <a:ext cx="9495443" cy="468000"/>
          </a:xfrm>
          <a:prstGeom prst="round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000" b="1" kern="100" spc="3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都市の活力の源は「人」</a:t>
            </a:r>
            <a:endParaRPr lang="en-US" altLang="ja-JP" sz="2000" b="1" kern="100" spc="3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88" name="直線コネクタ 287"/>
          <p:cNvCxnSpPr/>
          <p:nvPr/>
        </p:nvCxnSpPr>
        <p:spPr>
          <a:xfrm>
            <a:off x="7818927" y="2542696"/>
            <a:ext cx="0" cy="151200"/>
          </a:xfrm>
          <a:prstGeom prst="line">
            <a:avLst/>
          </a:prstGeom>
          <a:ln w="19050">
            <a:solidFill>
              <a:schemeClr val="accent1"/>
            </a:solidFill>
            <a:head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フリーフォーム 288"/>
          <p:cNvSpPr/>
          <p:nvPr/>
        </p:nvSpPr>
        <p:spPr>
          <a:xfrm>
            <a:off x="5978697" y="2715194"/>
            <a:ext cx="3818117" cy="504000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425" tIns="68712" rIns="137425" bIns="68712" rtlCol="0" anchor="ctr"/>
          <a:lstStyle/>
          <a:p>
            <a:pPr algn="ctr"/>
            <a:endParaRPr kumimoji="1" lang="ja-JP" altLang="en-US"/>
          </a:p>
        </p:txBody>
      </p:sp>
      <p:sp>
        <p:nvSpPr>
          <p:cNvPr id="290" name="フリーフォーム 289"/>
          <p:cNvSpPr/>
          <p:nvPr/>
        </p:nvSpPr>
        <p:spPr>
          <a:xfrm>
            <a:off x="4112928" y="3469023"/>
            <a:ext cx="3486518" cy="504000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425" tIns="68712" rIns="137425" bIns="68712" rtlCol="0" anchor="ctr"/>
          <a:lstStyle/>
          <a:p>
            <a:pPr algn="ctr"/>
            <a:endParaRPr kumimoji="1" lang="ja-JP" altLang="en-US"/>
          </a:p>
        </p:txBody>
      </p:sp>
      <p:sp>
        <p:nvSpPr>
          <p:cNvPr id="291" name="フリーフォーム 290"/>
          <p:cNvSpPr/>
          <p:nvPr/>
        </p:nvSpPr>
        <p:spPr>
          <a:xfrm>
            <a:off x="8068546" y="3469023"/>
            <a:ext cx="3626639" cy="504000"/>
          </a:xfrm>
          <a:custGeom>
            <a:avLst/>
            <a:gdLst>
              <a:gd name="connsiteX0" fmla="*/ 0 w 2603500"/>
              <a:gd name="connsiteY0" fmla="*/ 292100 h 292100"/>
              <a:gd name="connsiteX1" fmla="*/ 0 w 2603500"/>
              <a:gd name="connsiteY1" fmla="*/ 0 h 292100"/>
              <a:gd name="connsiteX2" fmla="*/ 2590800 w 2603500"/>
              <a:gd name="connsiteY2" fmla="*/ 0 h 292100"/>
              <a:gd name="connsiteX3" fmla="*/ 2590800 w 2603500"/>
              <a:gd name="connsiteY3" fmla="*/ 228600 h 292100"/>
              <a:gd name="connsiteX4" fmla="*/ 2603500 w 2603500"/>
              <a:gd name="connsiteY4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28600 h 292100"/>
              <a:gd name="connsiteX0" fmla="*/ 0 w 2590800"/>
              <a:gd name="connsiteY0" fmla="*/ 292100 h 292100"/>
              <a:gd name="connsiteX1" fmla="*/ 0 w 2590800"/>
              <a:gd name="connsiteY1" fmla="*/ 0 h 292100"/>
              <a:gd name="connsiteX2" fmla="*/ 2590800 w 2590800"/>
              <a:gd name="connsiteY2" fmla="*/ 0 h 292100"/>
              <a:gd name="connsiteX3" fmla="*/ 2590800 w 2590800"/>
              <a:gd name="connsiteY3" fmla="*/ 261458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90800" h="292100">
                <a:moveTo>
                  <a:pt x="0" y="292100"/>
                </a:moveTo>
                <a:lnTo>
                  <a:pt x="0" y="0"/>
                </a:lnTo>
                <a:lnTo>
                  <a:pt x="2590800" y="0"/>
                </a:lnTo>
                <a:lnTo>
                  <a:pt x="2590800" y="261458"/>
                </a:ln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425" tIns="68712" rIns="137425" bIns="68712"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2" name="直線コネクタ 291"/>
          <p:cNvCxnSpPr/>
          <p:nvPr/>
        </p:nvCxnSpPr>
        <p:spPr>
          <a:xfrm flipH="1">
            <a:off x="5978696" y="3207191"/>
            <a:ext cx="0" cy="589754"/>
          </a:xfrm>
          <a:prstGeom prst="line">
            <a:avLst/>
          </a:prstGeom>
          <a:ln w="19050">
            <a:solidFill>
              <a:schemeClr val="accent1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直線コネクタ 292"/>
          <p:cNvCxnSpPr/>
          <p:nvPr/>
        </p:nvCxnSpPr>
        <p:spPr>
          <a:xfrm flipH="1">
            <a:off x="9806805" y="3249357"/>
            <a:ext cx="0" cy="453600"/>
          </a:xfrm>
          <a:prstGeom prst="line">
            <a:avLst/>
          </a:prstGeom>
          <a:ln w="19050">
            <a:solidFill>
              <a:schemeClr val="accent1"/>
            </a:solidFill>
            <a:head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4" name="角丸四角形 293"/>
          <p:cNvSpPr/>
          <p:nvPr/>
        </p:nvSpPr>
        <p:spPr>
          <a:xfrm>
            <a:off x="3134438" y="3702585"/>
            <a:ext cx="1868397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45714" rIns="0" bIns="45714" rtlCol="0" anchor="ctr"/>
          <a:lstStyle/>
          <a:p>
            <a:pPr algn="ctr"/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国内外から多様な人々</a:t>
            </a:r>
            <a:r>
              <a:rPr lang="ja-JP" altLang="en-US" sz="10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lang="en-US" altLang="ja-JP" sz="105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05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惹きつける住まい</a:t>
            </a: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と都市</a:t>
            </a:r>
            <a:endParaRPr lang="en-US" altLang="ja-JP" sz="10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5" name="角丸四角形 294"/>
          <p:cNvSpPr/>
          <p:nvPr/>
        </p:nvSpPr>
        <p:spPr>
          <a:xfrm>
            <a:off x="5060343" y="3702585"/>
            <a:ext cx="1868397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45714" rIns="0" bIns="45714" rtlCol="0" anchor="ctr"/>
          <a:lstStyle/>
          <a:p>
            <a:pPr algn="ctr">
              <a:spcBef>
                <a:spcPts val="280"/>
              </a:spcBef>
            </a:pPr>
            <a:r>
              <a:rPr lang="ja-JP" altLang="en-US" sz="1050" b="1" spc="-28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活き活きとくらすことができる</a:t>
            </a:r>
            <a:endParaRPr lang="en-US" altLang="ja-JP" sz="1050" b="1" spc="-28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80"/>
              </a:spcBef>
            </a:pP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</a:p>
        </p:txBody>
      </p:sp>
      <p:sp>
        <p:nvSpPr>
          <p:cNvPr id="296" name="角丸四角形 295"/>
          <p:cNvSpPr/>
          <p:nvPr/>
        </p:nvSpPr>
        <p:spPr>
          <a:xfrm>
            <a:off x="6986247" y="3702585"/>
            <a:ext cx="1868397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/>
            <a:r>
              <a:rPr lang="ja-JP" altLang="en-US" sz="1050" b="1" spc="-56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環境に</a:t>
            </a:r>
            <a:r>
              <a:rPr lang="ja-JP" altLang="en-US" sz="1050" b="1" spc="-56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やさしく快適</a:t>
            </a:r>
            <a:r>
              <a:rPr lang="ja-JP" altLang="en-US" sz="1050" b="1" spc="-56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にくらすことができる住まいと都市</a:t>
            </a:r>
            <a:endParaRPr lang="en-US" altLang="ja-JP" sz="1050" b="1" spc="-56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7" name="角丸四角形 296"/>
          <p:cNvSpPr/>
          <p:nvPr/>
        </p:nvSpPr>
        <p:spPr>
          <a:xfrm>
            <a:off x="8914583" y="3702585"/>
            <a:ext cx="1868397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>
              <a:spcBef>
                <a:spcPts val="280"/>
              </a:spcBef>
            </a:pP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安全を支える</a:t>
            </a:r>
            <a:endParaRPr lang="en-US" altLang="ja-JP" sz="10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80"/>
              </a:spcBef>
            </a:pP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</a:p>
        </p:txBody>
      </p:sp>
      <p:sp>
        <p:nvSpPr>
          <p:cNvPr id="298" name="角丸四角形 297"/>
          <p:cNvSpPr/>
          <p:nvPr/>
        </p:nvSpPr>
        <p:spPr>
          <a:xfrm>
            <a:off x="10845865" y="3702585"/>
            <a:ext cx="1868397" cy="612000"/>
          </a:xfrm>
          <a:prstGeom prst="roundRect">
            <a:avLst>
              <a:gd name="adj" fmla="val 7429"/>
            </a:avLst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50400" tIns="45714" rIns="50400" bIns="45714" rtlCol="0" anchor="ctr"/>
          <a:lstStyle/>
          <a:p>
            <a:pPr algn="ctr">
              <a:spcBef>
                <a:spcPts val="280"/>
              </a:spcBef>
            </a:pP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安心してくらすことができる</a:t>
            </a:r>
            <a:endParaRPr lang="en-US" altLang="ja-JP" sz="10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spcBef>
                <a:spcPts val="280"/>
              </a:spcBef>
            </a:pPr>
            <a:r>
              <a:rPr lang="ja-JP" altLang="en-US" sz="105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住まいと都市</a:t>
            </a:r>
            <a:endParaRPr lang="en-US" altLang="ja-JP" sz="105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9" name="角丸四角形 298"/>
          <p:cNvSpPr/>
          <p:nvPr/>
        </p:nvSpPr>
        <p:spPr>
          <a:xfrm>
            <a:off x="8057472" y="2840155"/>
            <a:ext cx="3715027" cy="454041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8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</a:gradFill>
          <a:ln/>
          <a:effectLst>
            <a:outerShdw blurRad="40000" dist="114300" dir="30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96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安全・安心にくらすことができる住まいと都市</a:t>
            </a:r>
          </a:p>
        </p:txBody>
      </p:sp>
      <p:sp>
        <p:nvSpPr>
          <p:cNvPr id="300" name="角丸四角形 299"/>
          <p:cNvSpPr/>
          <p:nvPr/>
        </p:nvSpPr>
        <p:spPr>
          <a:xfrm>
            <a:off x="4161613" y="2843008"/>
            <a:ext cx="3418769" cy="454041"/>
          </a:xfrm>
          <a:prstGeom prst="roundRect">
            <a:avLst>
              <a:gd name="adj" fmla="val 7429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8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75000"/>
                </a:schemeClr>
              </a:gs>
            </a:gsLst>
          </a:gradFill>
          <a:ln/>
          <a:effectLst>
            <a:outerShdw blurRad="40000" dist="114300" dir="30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960"/>
              </a:lnSpc>
            </a:pPr>
            <a:r>
              <a:rPr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活力と魅力あふれる住まいと都市</a:t>
            </a:r>
          </a:p>
        </p:txBody>
      </p:sp>
      <p:sp>
        <p:nvSpPr>
          <p:cNvPr id="302" name="Rectangle 2"/>
          <p:cNvSpPr>
            <a:spLocks noChangeArrowheads="1"/>
          </p:cNvSpPr>
          <p:nvPr/>
        </p:nvSpPr>
        <p:spPr bwMode="auto">
          <a:xfrm>
            <a:off x="2759149" y="2662311"/>
            <a:ext cx="288872" cy="815339"/>
          </a:xfrm>
          <a:prstGeom prst="roundRect">
            <a:avLst/>
          </a:prstGeom>
          <a:solidFill>
            <a:srgbClr val="4F81BD"/>
          </a:solidFill>
          <a:ln w="9525">
            <a:solidFill>
              <a:schemeClr val="tx2"/>
            </a:solidFill>
            <a:prstDash val="solid"/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10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政策展開の</a:t>
            </a:r>
            <a:endParaRPr lang="en-US" altLang="ja-JP" sz="1000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  <a:p>
            <a:pPr algn="ctr" eaLnBrk="1" hangingPunct="1">
              <a:lnSpc>
                <a:spcPts val="110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方向性</a:t>
            </a:r>
            <a:endParaRPr lang="en-US" altLang="ja-JP" sz="1000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303" name="テキスト ボックス 302"/>
          <p:cNvSpPr txBox="1"/>
          <p:nvPr/>
        </p:nvSpPr>
        <p:spPr>
          <a:xfrm>
            <a:off x="3138896" y="5291883"/>
            <a:ext cx="1908150" cy="2880000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>
              <a:lnSpc>
                <a:spcPts val="1400"/>
              </a:lnSpc>
            </a:pP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と魅力ある都市空間の創造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○多様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で魅力的な住まいを選択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できる環境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の整備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600"/>
              </a:spcBef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○大阪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の魅力を活かした移住・定住促進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4" name="テキスト ボックス 303"/>
          <p:cNvSpPr txBox="1"/>
          <p:nvPr/>
        </p:nvSpPr>
        <p:spPr>
          <a:xfrm>
            <a:off x="3229558" y="5504695"/>
            <a:ext cx="1749138" cy="57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0" rIns="36000" bIns="0" rtlCol="0" anchor="ctr" anchorCtr="0">
            <a:noAutofit/>
          </a:bodyPr>
          <a:lstStyle/>
          <a:p>
            <a:pPr marL="85725" indent="-85725">
              <a:lnSpc>
                <a:spcPts val="1000"/>
              </a:lnSpc>
            </a:pP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・グランドデザインに基づく魅力ある都市空間の創造</a:t>
            </a:r>
            <a:endParaRPr lang="en-US" altLang="ja-JP" sz="8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</a:pPr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歴史的</a:t>
            </a:r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・文化的資源、自然環境などを活かした美しい景観づくり</a:t>
            </a:r>
            <a:endParaRPr lang="en-US" altLang="ja-JP" sz="8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05" name="テキスト ボックス 304"/>
          <p:cNvSpPr txBox="1"/>
          <p:nvPr/>
        </p:nvSpPr>
        <p:spPr>
          <a:xfrm>
            <a:off x="3229558" y="6562003"/>
            <a:ext cx="1749138" cy="468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魅力</a:t>
            </a:r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ある賃貸住宅市場の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形成</a:t>
            </a:r>
            <a:endParaRPr lang="en-US" altLang="ja-JP" sz="8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  <a:spcBef>
                <a:spcPts val="300"/>
              </a:spcBef>
            </a:pP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・中古住宅流通・ﾘﾌｫｰﾑ市場の環境整備・活性化</a:t>
            </a:r>
            <a:endParaRPr lang="en-US" altLang="ja-JP" sz="8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06" name="テキスト ボックス 305"/>
          <p:cNvSpPr txBox="1"/>
          <p:nvPr/>
        </p:nvSpPr>
        <p:spPr>
          <a:xfrm>
            <a:off x="3229558" y="7536904"/>
            <a:ext cx="1749138" cy="330355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50400" tIns="50400" rIns="50400" bIns="50400" rtlCol="0" anchor="ctr" anchorCtr="0">
            <a:noAutofit/>
          </a:bodyPr>
          <a:lstStyle/>
          <a:p>
            <a:pPr marL="85725" indent="-85725">
              <a:lnSpc>
                <a:spcPts val="1000"/>
              </a:lnSpc>
              <a:spcBef>
                <a:spcPts val="280"/>
              </a:spcBef>
            </a:pPr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大阪</a:t>
            </a:r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に住まう魅力の情報発信、移住・定住促進等</a:t>
            </a:r>
            <a:endParaRPr lang="en-US" altLang="ja-JP" sz="8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07" name="テキスト ボックス 306"/>
          <p:cNvSpPr txBox="1"/>
          <p:nvPr/>
        </p:nvSpPr>
        <p:spPr>
          <a:xfrm>
            <a:off x="5046128" y="5285035"/>
            <a:ext cx="1908150" cy="2873375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marL="128905" indent="-128905">
              <a:lnSpc>
                <a:spcPts val="1400"/>
              </a:lnSpc>
            </a:pP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機能を備えた都市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の形成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○誰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もが活き活きとくらすことが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できる環境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の整備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endParaRPr lang="en-US" altLang="ja-JP" sz="1000" spc="-28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r>
              <a:rPr lang="ja-JP" altLang="en-US" sz="1000" spc="-56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lang="en-US" altLang="ja-JP" sz="1000" spc="-56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endParaRPr lang="en-US" altLang="ja-JP" sz="1000" spc="-56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○活力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ある住宅市場の形成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08" name="テキスト ボックス 307"/>
          <p:cNvSpPr txBox="1"/>
          <p:nvPr/>
        </p:nvSpPr>
        <p:spPr>
          <a:xfrm>
            <a:off x="5114955" y="5504695"/>
            <a:ext cx="1788891" cy="654928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0" bIns="36000" rtlCol="0" anchor="ctr" anchorCtr="0">
            <a:noAutofit/>
          </a:bodyPr>
          <a:lstStyle/>
          <a:p>
            <a:pPr marL="92075" indent="-92075">
              <a:lnSpc>
                <a:spcPts val="1000"/>
              </a:lnSpc>
            </a:pPr>
            <a:r>
              <a:rPr lang="ja-JP" altLang="en-US" sz="800" spc="-3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・地域特性を活かした魅力あるまちづくりの推進</a:t>
            </a:r>
            <a:endParaRPr lang="en-US" altLang="ja-JP" sz="800" spc="-3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</a:pPr>
            <a:r>
              <a:rPr lang="ja-JP" altLang="en-US" sz="8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・空家</a:t>
            </a:r>
            <a:r>
              <a:rPr lang="ja-JP" altLang="en-US" sz="800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等を活用したリノベーションまちづくりの推進</a:t>
            </a:r>
            <a:endParaRPr lang="en-US" altLang="ja-JP" sz="800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4460" indent="-124460">
              <a:lnSpc>
                <a:spcPts val="1000"/>
              </a:lnSpc>
            </a:pPr>
            <a:r>
              <a:rPr lang="ja-JP" altLang="en-US" sz="8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42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公的</a:t>
            </a:r>
            <a:r>
              <a:rPr lang="ja-JP" altLang="en-US" sz="8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資産の組替えによるまちづくりの推進</a:t>
            </a:r>
            <a:endParaRPr lang="en-US" altLang="ja-JP" sz="800" spc="-42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09" name="テキスト ボックス 308"/>
          <p:cNvSpPr txBox="1"/>
          <p:nvPr/>
        </p:nvSpPr>
        <p:spPr>
          <a:xfrm>
            <a:off x="5114955" y="6541121"/>
            <a:ext cx="1788891" cy="61104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92075" indent="-92075">
              <a:lnSpc>
                <a:spcPts val="1000"/>
              </a:lnSpc>
            </a:pPr>
            <a:r>
              <a:rPr lang="ja-JP" altLang="en-US" sz="800" spc="-28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こども、若年世代、子育て世代、高齢者、</a:t>
            </a:r>
            <a:r>
              <a:rPr lang="en-US" altLang="ja-JP" sz="8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/>
            </a:r>
            <a:br>
              <a:rPr lang="en-US" altLang="ja-JP" sz="8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</a:br>
            <a:r>
              <a:rPr lang="ja-JP" altLang="en-US" sz="800" spc="-28" dirty="0" err="1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障がい</a:t>
            </a:r>
            <a:r>
              <a:rPr lang="ja-JP" altLang="en-US" sz="8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者、外国人など誰もが活き活きと</a:t>
            </a:r>
            <a:r>
              <a:rPr lang="en-US" altLang="ja-JP" sz="8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/>
            </a:r>
            <a:br>
              <a:rPr lang="en-US" altLang="ja-JP" sz="8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</a:br>
            <a:r>
              <a:rPr lang="ja-JP" altLang="en-US" sz="800" spc="-28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くらすことができる環境</a:t>
            </a:r>
            <a:r>
              <a:rPr lang="ja-JP" altLang="en-US" sz="800" spc="-28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づくり</a:t>
            </a:r>
            <a:endParaRPr lang="en-US" altLang="ja-JP" sz="800" spc="-28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000"/>
              </a:lnSpc>
            </a:pPr>
            <a:r>
              <a:rPr lang="ja-JP" altLang="en-US" sz="8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42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多世代</a:t>
            </a:r>
            <a:r>
              <a:rPr lang="ja-JP" altLang="en-US" sz="800" spc="-42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がつながり、交流する仕組みづくり</a:t>
            </a:r>
            <a:endParaRPr lang="en-US" altLang="ja-JP" sz="800" spc="-42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10" name="テキスト ボックス 309"/>
          <p:cNvSpPr txBox="1"/>
          <p:nvPr/>
        </p:nvSpPr>
        <p:spPr>
          <a:xfrm>
            <a:off x="5114955" y="7449007"/>
            <a:ext cx="1788891" cy="8150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>
              <a:lnSpc>
                <a:spcPts val="1000"/>
              </a:lnSpc>
            </a:pP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・分譲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マンションの適切な維持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管理、良質な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ストック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形成の誘導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住情報の提供や住教育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推進等、学ぶ機会の充実</a:t>
            </a:r>
            <a:endParaRPr lang="en-US" altLang="ja-JP" sz="8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</a:pP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・大工・技能者など住宅関連産業を担う人材の育成</a:t>
            </a:r>
            <a:endParaRPr lang="en-US" altLang="ja-JP" sz="8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11" name="テキスト ボックス 310"/>
          <p:cNvSpPr txBox="1"/>
          <p:nvPr/>
        </p:nvSpPr>
        <p:spPr>
          <a:xfrm>
            <a:off x="8909885" y="5305904"/>
            <a:ext cx="1908150" cy="3081145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>
              <a:lnSpc>
                <a:spcPts val="1300"/>
              </a:lnSpc>
            </a:pP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災害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に強い都市の形成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  <a:spcBef>
                <a:spcPts val="600"/>
              </a:spcBef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○住宅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・建築物の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耐震化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3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300"/>
              </a:lnSpc>
              <a:spcBef>
                <a:spcPts val="600"/>
              </a:spcBef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大規模災害発生時に備えた体制の整備</a:t>
            </a:r>
            <a:endParaRPr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3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3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3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○住まいとまちづくりにおける様々な安全性への対応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2" name="テキスト ボックス 311"/>
          <p:cNvSpPr txBox="1"/>
          <p:nvPr/>
        </p:nvSpPr>
        <p:spPr>
          <a:xfrm>
            <a:off x="8987851" y="5509542"/>
            <a:ext cx="1749138" cy="82299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密集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市街地の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整備</a:t>
            </a:r>
            <a:endParaRPr lang="en-US" altLang="ja-JP" sz="8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広域緊急交通路沿道建築物の耐震化</a:t>
            </a:r>
            <a:endParaRPr lang="en-US" altLang="ja-JP" sz="8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000"/>
              </a:lnSpc>
            </a:pP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・地震、土砂災害、浸水被害など災害に強い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都市づくり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8900" indent="-88900">
              <a:lnSpc>
                <a:spcPts val="1000"/>
              </a:lnSpc>
            </a:pP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・地域の生活環境に深刻な影響を及ぼしている空家等の除却等促進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13" name="テキスト ボックス 312"/>
          <p:cNvSpPr txBox="1"/>
          <p:nvPr/>
        </p:nvSpPr>
        <p:spPr>
          <a:xfrm>
            <a:off x="8983685" y="6569956"/>
            <a:ext cx="1749138" cy="330349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民間住宅・建築物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の耐震化の促進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>
              <a:lnSpc>
                <a:spcPts val="1000"/>
              </a:lnSpc>
              <a:spcBef>
                <a:spcPts val="300"/>
              </a:spcBef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公共住宅・建築物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の耐震化の促進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14" name="テキスト ボックス 313"/>
          <p:cNvSpPr txBox="1"/>
          <p:nvPr/>
        </p:nvSpPr>
        <p:spPr>
          <a:xfrm>
            <a:off x="8986421" y="7930163"/>
            <a:ext cx="1749138" cy="4319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0015" indent="-12001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犯罪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に強い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住まいづくりの推進及び地域コミュニティの強化</a:t>
            </a:r>
          </a:p>
          <a:p>
            <a:pPr marL="120015" indent="-120015">
              <a:lnSpc>
                <a:spcPts val="1000"/>
              </a:lnSpc>
            </a:pP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・住宅・建築物における安全性の確保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15" name="テキスト ボックス 314"/>
          <p:cNvSpPr txBox="1"/>
          <p:nvPr/>
        </p:nvSpPr>
        <p:spPr>
          <a:xfrm>
            <a:off x="10844379" y="5303794"/>
            <a:ext cx="1819318" cy="2795279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marL="128905" indent="-12890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○住み慣れた地域で安心してくらすことができる都市の形成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○住宅ストック全体を活用した府民の居住の安定確保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不動産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取引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等における差別の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解消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  <a:spcBef>
                <a:spcPts val="600"/>
              </a:spcBef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○健全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な住宅関連産業の育成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r>
              <a:rPr lang="ja-JP" altLang="en-US" sz="10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　</a:t>
            </a: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16" name="テキスト ボックス 315"/>
          <p:cNvSpPr txBox="1"/>
          <p:nvPr/>
        </p:nvSpPr>
        <p:spPr>
          <a:xfrm>
            <a:off x="10911710" y="6404863"/>
            <a:ext cx="1749138" cy="612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民間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賃貸住宅における安心確保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85725" indent="-8572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公的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賃貸住宅ストックの有効活用と地域主権の推進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住まいのバリアフリー化の推進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17" name="テキスト ボックス 316"/>
          <p:cNvSpPr txBox="1"/>
          <p:nvPr/>
        </p:nvSpPr>
        <p:spPr>
          <a:xfrm>
            <a:off x="10912377" y="5667761"/>
            <a:ext cx="1749138" cy="280617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スマートエイジング・シティの形成</a:t>
            </a:r>
            <a:endParaRPr lang="en-US" altLang="ja-JP" sz="8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000"/>
              </a:lnSpc>
            </a:pP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・福祉のまちづくりの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推進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18" name="テキスト ボックス 317"/>
          <p:cNvSpPr txBox="1"/>
          <p:nvPr/>
        </p:nvSpPr>
        <p:spPr>
          <a:xfrm>
            <a:off x="10902790" y="7901701"/>
            <a:ext cx="1749138" cy="3903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t" anchorCtr="0">
            <a:noAutofit/>
          </a:bodyPr>
          <a:lstStyle/>
          <a:p>
            <a:pPr marL="128905" indent="-12890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住まい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に関する相談体制の充実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建設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産業の振興に向けた環境整備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19" name="Rectangle 2"/>
          <p:cNvSpPr>
            <a:spLocks noChangeArrowheads="1"/>
          </p:cNvSpPr>
          <p:nvPr/>
        </p:nvSpPr>
        <p:spPr bwMode="auto">
          <a:xfrm>
            <a:off x="2764071" y="5218945"/>
            <a:ext cx="283949" cy="3168103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00"/>
              </a:lnSpc>
              <a:spcBef>
                <a:spcPts val="0"/>
              </a:spcBef>
            </a:pPr>
            <a:r>
              <a:rPr lang="ja-JP" altLang="en-US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基本目標の実現に向けた施策</a:t>
            </a:r>
            <a:r>
              <a:rPr lang="ja-JP" altLang="en-US" sz="10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の方向性</a:t>
            </a:r>
            <a:endParaRPr lang="en-US" altLang="ja-JP" sz="1000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320" name="角丸四角形 319"/>
          <p:cNvSpPr/>
          <p:nvPr/>
        </p:nvSpPr>
        <p:spPr>
          <a:xfrm>
            <a:off x="3111485" y="4438470"/>
            <a:ext cx="9623985" cy="706185"/>
          </a:xfrm>
          <a:prstGeom prst="roundRect">
            <a:avLst>
              <a:gd name="adj" fmla="val 6605"/>
            </a:avLst>
          </a:prstGeom>
          <a:solidFill>
            <a:schemeClr val="bg1"/>
          </a:solidFill>
          <a:ln w="19050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30" tIns="50400" rIns="9143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540"/>
              </a:lnSpc>
            </a:pP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1" name="円/楕円 320"/>
          <p:cNvSpPr/>
          <p:nvPr/>
        </p:nvSpPr>
        <p:spPr>
          <a:xfrm rot="5400000">
            <a:off x="4500788" y="3420053"/>
            <a:ext cx="342899" cy="29530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322" name="角丸四角形 321"/>
          <p:cNvSpPr/>
          <p:nvPr/>
        </p:nvSpPr>
        <p:spPr>
          <a:xfrm>
            <a:off x="3445906" y="4648541"/>
            <a:ext cx="2941732" cy="496114"/>
          </a:xfrm>
          <a:prstGeom prst="roundRect">
            <a:avLst>
              <a:gd name="adj" fmla="val 7429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5307" tIns="32653" rIns="65307" bIns="32653" rtlCol="0" anchor="ctr"/>
          <a:lstStyle/>
          <a:p>
            <a:pPr algn="ctr"/>
            <a:endParaRPr lang="en-US" altLang="ja-JP" sz="105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3" name="円/楕円 322"/>
          <p:cNvSpPr/>
          <p:nvPr/>
        </p:nvSpPr>
        <p:spPr>
          <a:xfrm rot="5400000">
            <a:off x="7691805" y="3367738"/>
            <a:ext cx="331694" cy="305771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324" name="角丸四角形 323"/>
          <p:cNvSpPr/>
          <p:nvPr/>
        </p:nvSpPr>
        <p:spPr>
          <a:xfrm>
            <a:off x="6439100" y="4759484"/>
            <a:ext cx="2941732" cy="274229"/>
          </a:xfrm>
          <a:prstGeom prst="roundRect">
            <a:avLst>
              <a:gd name="adj" fmla="val 7429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民間による主体的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主導的な取組みを推進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5" name="円/楕円 324"/>
          <p:cNvSpPr/>
          <p:nvPr/>
        </p:nvSpPr>
        <p:spPr>
          <a:xfrm rot="5400000">
            <a:off x="10978356" y="3420053"/>
            <a:ext cx="331694" cy="295309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00">
              <a:solidFill>
                <a:schemeClr val="tx1"/>
              </a:solidFill>
            </a:endParaRPr>
          </a:p>
        </p:txBody>
      </p:sp>
      <p:sp>
        <p:nvSpPr>
          <p:cNvPr id="326" name="角丸四角形 325"/>
          <p:cNvSpPr/>
          <p:nvPr/>
        </p:nvSpPr>
        <p:spPr>
          <a:xfrm>
            <a:off x="9710251" y="4759483"/>
            <a:ext cx="2867905" cy="274231"/>
          </a:xfrm>
          <a:prstGeom prst="roundRect">
            <a:avLst>
              <a:gd name="adj" fmla="val 7429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ストック・ポテンシャルの活用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7" name="角丸四角形 326"/>
          <p:cNvSpPr/>
          <p:nvPr/>
        </p:nvSpPr>
        <p:spPr>
          <a:xfrm>
            <a:off x="3366007" y="4409151"/>
            <a:ext cx="9144311" cy="288000"/>
          </a:xfrm>
          <a:prstGeom prst="roundRect">
            <a:avLst/>
          </a:prstGeom>
          <a:noFill/>
          <a:ln w="9525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30" tIns="0" rIns="9143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124460" indent="-124460" algn="ctr">
              <a:lnSpc>
                <a:spcPts val="2100"/>
              </a:lnSpc>
            </a:pP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好循環を生み出すための３つの視点の重視により、様々な施策</a:t>
            </a:r>
            <a:r>
              <a:rPr lang="ja-JP" altLang="en-US" sz="12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が相互に</a:t>
            </a: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作用</a:t>
            </a:r>
            <a:endParaRPr lang="en-US" altLang="ja-JP" sz="1200" b="1" kern="1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29" name="正方形/長方形 328"/>
          <p:cNvSpPr>
            <a:spLocks/>
          </p:cNvSpPr>
          <p:nvPr/>
        </p:nvSpPr>
        <p:spPr>
          <a:xfrm>
            <a:off x="4161613" y="2124387"/>
            <a:ext cx="7314629" cy="452942"/>
          </a:xfrm>
          <a:prstGeom prst="rect">
            <a:avLst/>
          </a:prstGeom>
          <a:ln cmpd="dbl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700" b="1" kern="100" dirty="0">
                <a:solidFill>
                  <a:srgbClr val="000000"/>
                </a:solidFill>
                <a:ea typeface="Meiryo UI"/>
                <a:cs typeface="Times New Roman"/>
              </a:rPr>
              <a:t>住まうなら大阪</a:t>
            </a:r>
            <a:r>
              <a:rPr lang="ja-JP" altLang="en-US" sz="1700" b="1" kern="100" dirty="0" smtClean="0">
                <a:solidFill>
                  <a:srgbClr val="000000"/>
                </a:solidFill>
                <a:ea typeface="Meiryo UI"/>
                <a:cs typeface="Times New Roman"/>
              </a:rPr>
              <a:t>！～</a:t>
            </a:r>
            <a:r>
              <a:rPr lang="ja-JP" altLang="en-US" sz="1700" b="1" kern="100" dirty="0">
                <a:solidFill>
                  <a:srgbClr val="000000"/>
                </a:solidFill>
                <a:ea typeface="Meiryo UI"/>
                <a:cs typeface="Times New Roman"/>
              </a:rPr>
              <a:t>多様な人々が住まい、訪れる居住魅力</a:t>
            </a:r>
            <a:r>
              <a:rPr lang="ja-JP" altLang="en-US" sz="1700" b="1" kern="100" dirty="0" smtClean="0">
                <a:solidFill>
                  <a:srgbClr val="000000"/>
                </a:solidFill>
                <a:ea typeface="Meiryo UI"/>
                <a:cs typeface="Times New Roman"/>
              </a:rPr>
              <a:t>あふれる都市の創造～</a:t>
            </a:r>
            <a:endParaRPr lang="ja-JP" altLang="en-US" sz="1700" kern="100" dirty="0">
              <a:ea typeface="ＭＳ 明朝"/>
              <a:cs typeface="Times New Roman"/>
            </a:endParaRPr>
          </a:p>
        </p:txBody>
      </p:sp>
      <p:sp>
        <p:nvSpPr>
          <p:cNvPr id="330" name="テキスト ボックス 329"/>
          <p:cNvSpPr txBox="1"/>
          <p:nvPr/>
        </p:nvSpPr>
        <p:spPr>
          <a:xfrm>
            <a:off x="6982571" y="5295923"/>
            <a:ext cx="1908150" cy="2697387"/>
          </a:xfrm>
          <a:prstGeom prst="rect">
            <a:avLst/>
          </a:prstGeom>
          <a:noFill/>
          <a:ln w="9525">
            <a:noFill/>
            <a:prstDash val="solid"/>
          </a:ln>
        </p:spPr>
        <p:txBody>
          <a:bodyPr wrap="square" lIns="50400" tIns="0" rIns="50400" bIns="0" rtlCol="0" anchor="t" anchorCtr="0">
            <a:noAutofit/>
          </a:bodyPr>
          <a:lstStyle/>
          <a:p>
            <a:pPr marL="128905" indent="-128905">
              <a:lnSpc>
                <a:spcPts val="1400"/>
              </a:lnSpc>
            </a:pP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快適性の高い都市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形成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400"/>
              </a:lnSpc>
            </a:pP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○環境にやさしく快適な住宅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・建築物の普及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endParaRPr lang="en-US" altLang="ja-JP" sz="10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○環境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調和した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ライフスタイル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普及</a:t>
            </a:r>
            <a:endParaRPr lang="en-US" altLang="ja-JP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400"/>
              </a:lnSpc>
            </a:pPr>
            <a:endParaRPr lang="ja-JP" altLang="en-US" sz="1000" spc="-2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1" name="テキスト ボックス 330"/>
          <p:cNvSpPr txBox="1"/>
          <p:nvPr/>
        </p:nvSpPr>
        <p:spPr>
          <a:xfrm>
            <a:off x="7065822" y="5508895"/>
            <a:ext cx="1749138" cy="396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みどりのネットワークの形成</a:t>
            </a:r>
            <a:endParaRPr lang="en-US" altLang="ja-JP" sz="800" spc="-29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8905" indent="-128905">
              <a:lnSpc>
                <a:spcPts val="1000"/>
              </a:lnSpc>
              <a:spcBef>
                <a:spcPts val="300"/>
              </a:spcBef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エネルギーの地産地消の促進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32" name="テキスト ボックス 331"/>
          <p:cNvSpPr txBox="1"/>
          <p:nvPr/>
        </p:nvSpPr>
        <p:spPr>
          <a:xfrm>
            <a:off x="7063593" y="6368791"/>
            <a:ext cx="1749138" cy="4778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0015" indent="-12001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住宅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・建築物の省エネルギー化等の推進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  <a:p>
            <a:pPr marL="120015" indent="-120015">
              <a:lnSpc>
                <a:spcPts val="1000"/>
              </a:lnSpc>
              <a:spcBef>
                <a:spcPts val="300"/>
              </a:spcBef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地域産材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等木材利用の促進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33" name="テキスト ボックス 332"/>
          <p:cNvSpPr txBox="1"/>
          <p:nvPr/>
        </p:nvSpPr>
        <p:spPr>
          <a:xfrm>
            <a:off x="7073426" y="7255747"/>
            <a:ext cx="1749138" cy="3600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85725" indent="-85725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快適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で利便性が高く、魅力あるくらし方の情報発信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34" name="Rectangle 2"/>
          <p:cNvSpPr>
            <a:spLocks noChangeArrowheads="1"/>
          </p:cNvSpPr>
          <p:nvPr/>
        </p:nvSpPr>
        <p:spPr bwMode="auto">
          <a:xfrm>
            <a:off x="2766813" y="8452773"/>
            <a:ext cx="2886601" cy="256710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horz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400"/>
              </a:lnSpc>
              <a:spcBef>
                <a:spcPts val="0"/>
              </a:spcBef>
            </a:pPr>
            <a:r>
              <a:rPr lang="ja-JP" altLang="en-US" sz="12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　重点的に</a:t>
            </a:r>
            <a:r>
              <a:rPr lang="ja-JP" altLang="en-US" sz="12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取り組む</a:t>
            </a:r>
            <a:r>
              <a:rPr lang="ja-JP" altLang="en-US" sz="12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施策</a:t>
            </a:r>
            <a:endParaRPr lang="en-US" altLang="ja-JP" sz="1200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335" name="Rectangle 2"/>
          <p:cNvSpPr>
            <a:spLocks noChangeArrowheads="1"/>
          </p:cNvSpPr>
          <p:nvPr/>
        </p:nvSpPr>
        <p:spPr bwMode="auto">
          <a:xfrm>
            <a:off x="2759149" y="1201489"/>
            <a:ext cx="288872" cy="576000"/>
          </a:xfrm>
          <a:prstGeom prst="roundRect">
            <a:avLst/>
          </a:prstGeom>
          <a:solidFill>
            <a:srgbClr val="4F81BD"/>
          </a:solidFill>
          <a:ln w="9525">
            <a:solidFill>
              <a:schemeClr val="tx2"/>
            </a:solidFill>
            <a:prstDash val="solid"/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10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基本的な</a:t>
            </a:r>
            <a:endParaRPr lang="en-US" altLang="ja-JP" sz="1000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  <a:p>
            <a:pPr algn="ctr" eaLnBrk="1" hangingPunct="1">
              <a:lnSpc>
                <a:spcPts val="110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考え方</a:t>
            </a:r>
            <a:endParaRPr lang="en-US" altLang="ja-JP" sz="1000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337" name="円/楕円 336"/>
          <p:cNvSpPr/>
          <p:nvPr/>
        </p:nvSpPr>
        <p:spPr>
          <a:xfrm>
            <a:off x="2800350" y="8753646"/>
            <a:ext cx="1474457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8" name="円/楕円 337"/>
          <p:cNvSpPr/>
          <p:nvPr/>
        </p:nvSpPr>
        <p:spPr>
          <a:xfrm>
            <a:off x="4104575" y="8753646"/>
            <a:ext cx="1419755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9" name="円/楕円 338"/>
          <p:cNvSpPr/>
          <p:nvPr/>
        </p:nvSpPr>
        <p:spPr>
          <a:xfrm>
            <a:off x="5353256" y="8753646"/>
            <a:ext cx="1220989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0" name="円/楕円 339"/>
          <p:cNvSpPr/>
          <p:nvPr/>
        </p:nvSpPr>
        <p:spPr>
          <a:xfrm>
            <a:off x="6361691" y="8753646"/>
            <a:ext cx="1504940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1" name="円/楕円 340"/>
          <p:cNvSpPr/>
          <p:nvPr/>
        </p:nvSpPr>
        <p:spPr>
          <a:xfrm>
            <a:off x="7694202" y="8753646"/>
            <a:ext cx="1419755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2" name="正方形/長方形 341"/>
          <p:cNvSpPr/>
          <p:nvPr/>
        </p:nvSpPr>
        <p:spPr>
          <a:xfrm>
            <a:off x="2836560" y="8915646"/>
            <a:ext cx="1404000" cy="468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200"/>
              </a:lnSpc>
            </a:pP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大阪らしいストック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ポテンシャルを活かした</a:t>
            </a:r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魅力ある都市</a:t>
            </a: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空間の形成</a:t>
            </a:r>
          </a:p>
        </p:txBody>
      </p:sp>
      <p:sp>
        <p:nvSpPr>
          <p:cNvPr id="343" name="正方形/長方形 342"/>
          <p:cNvSpPr/>
          <p:nvPr/>
        </p:nvSpPr>
        <p:spPr>
          <a:xfrm>
            <a:off x="6490312" y="8856368"/>
            <a:ext cx="1247698" cy="5865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200"/>
              </a:lnSpc>
            </a:pPr>
            <a:r>
              <a:rPr lang="ja-JP" altLang="en-US" sz="9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公的賃貸</a:t>
            </a: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住宅ストックを活用</a:t>
            </a:r>
            <a:r>
              <a:rPr lang="ja-JP" altLang="en-US" sz="9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</a:t>
            </a: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子育てしやすいまちづくりの推進</a:t>
            </a:r>
            <a:endParaRPr lang="en-US" altLang="ja-JP" sz="800" b="1" spc="-4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4" name="正方形/長方形 343"/>
          <p:cNvSpPr/>
          <p:nvPr/>
        </p:nvSpPr>
        <p:spPr>
          <a:xfrm>
            <a:off x="4096543" y="8861646"/>
            <a:ext cx="1368000" cy="57600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200"/>
              </a:lnSpc>
            </a:pP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9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に住まう魅力</a:t>
            </a: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の情報発信</a:t>
            </a:r>
            <a:r>
              <a:rPr lang="ja-JP" altLang="en-US" sz="9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よる若年・子育て世代の移住</a:t>
            </a:r>
            <a:r>
              <a:rPr lang="ja-JP" altLang="en-US" sz="9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定住促進</a:t>
            </a:r>
            <a:endParaRPr lang="en-US" altLang="ja-JP" sz="900" b="1" spc="-4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5" name="正方形/長方形 344"/>
          <p:cNvSpPr/>
          <p:nvPr/>
        </p:nvSpPr>
        <p:spPr>
          <a:xfrm>
            <a:off x="7726451" y="8964618"/>
            <a:ext cx="1387506" cy="3700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省エネ化の推進による</a:t>
            </a:r>
            <a:endParaRPr lang="en-US" altLang="ja-JP" sz="9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大阪の住まいの魅力向上</a:t>
            </a:r>
            <a:endParaRPr lang="en-US" altLang="ja-JP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6" name="正方形/長方形 345"/>
          <p:cNvSpPr/>
          <p:nvPr/>
        </p:nvSpPr>
        <p:spPr>
          <a:xfrm>
            <a:off x="5353256" y="8964065"/>
            <a:ext cx="1193569" cy="37116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空家の</a:t>
            </a:r>
            <a:r>
              <a:rPr lang="ja-JP" altLang="en-US" sz="900" b="1" spc="-4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多様な</a:t>
            </a: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活用による居住魅力の向上</a:t>
            </a:r>
            <a:endParaRPr lang="en-US" altLang="ja-JP" sz="9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7" name="Rectangle 2"/>
          <p:cNvSpPr>
            <a:spLocks noChangeArrowheads="1"/>
          </p:cNvSpPr>
          <p:nvPr/>
        </p:nvSpPr>
        <p:spPr bwMode="auto">
          <a:xfrm>
            <a:off x="2764069" y="1885071"/>
            <a:ext cx="283951" cy="731520"/>
          </a:xfrm>
          <a:prstGeom prst="round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300"/>
              </a:lnSpc>
              <a:spcBef>
                <a:spcPts val="0"/>
              </a:spcBef>
            </a:pPr>
            <a:r>
              <a:rPr lang="ja-JP" altLang="en-US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基本</a:t>
            </a:r>
            <a:r>
              <a:rPr lang="ja-JP" altLang="en-US" sz="1000" dirty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目標</a:t>
            </a:r>
            <a:endParaRPr lang="en-US" altLang="ja-JP" sz="1000" dirty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348" name="テキスト ボックス 347"/>
          <p:cNvSpPr txBox="1"/>
          <p:nvPr/>
        </p:nvSpPr>
        <p:spPr>
          <a:xfrm>
            <a:off x="10902790" y="7430243"/>
            <a:ext cx="1749138" cy="194656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128905" indent="-128905">
              <a:lnSpc>
                <a:spcPts val="1000"/>
              </a:lnSpc>
            </a:pP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・府民や民間事業者の意識の啓発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49" name="正方形/長方形 348"/>
          <p:cNvSpPr/>
          <p:nvPr/>
        </p:nvSpPr>
        <p:spPr>
          <a:xfrm>
            <a:off x="6373005" y="1800386"/>
            <a:ext cx="3508859" cy="253487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820"/>
              </a:lnSpc>
              <a:spcBef>
                <a:spcPts val="600"/>
              </a:spcBef>
            </a:pPr>
            <a:r>
              <a:rPr lang="en-US" altLang="ja-JP" sz="16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《</a:t>
            </a:r>
            <a:r>
              <a:rPr lang="ja-JP" altLang="en-US" sz="16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</a:t>
            </a:r>
            <a:r>
              <a:rPr lang="ja-JP" altLang="en-US" sz="1600" b="1" kern="100" spc="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ならではの魅力を</a:t>
            </a:r>
            <a:r>
              <a:rPr lang="ja-JP" altLang="en-US" sz="16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活かす</a:t>
            </a:r>
            <a:r>
              <a:rPr lang="en-US" altLang="ja-JP" sz="16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》</a:t>
            </a:r>
            <a:r>
              <a:rPr lang="ja-JP" altLang="en-US" sz="1600" b="1" kern="100" spc="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en-US" altLang="ja-JP" sz="1600" b="1" kern="100" spc="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3" name="Rectangle 2"/>
          <p:cNvSpPr>
            <a:spLocks noChangeArrowheads="1"/>
          </p:cNvSpPr>
          <p:nvPr/>
        </p:nvSpPr>
        <p:spPr bwMode="auto">
          <a:xfrm>
            <a:off x="2759149" y="3596611"/>
            <a:ext cx="288872" cy="756000"/>
          </a:xfrm>
          <a:prstGeom prst="roundRect">
            <a:avLst/>
          </a:prstGeom>
          <a:solidFill>
            <a:srgbClr val="4F81BD"/>
          </a:solidFill>
          <a:ln w="9525">
            <a:solidFill>
              <a:schemeClr val="tx2"/>
            </a:solidFill>
            <a:prstDash val="solid"/>
            <a:miter lim="800000"/>
            <a:headEnd/>
            <a:tailEnd/>
          </a:ln>
          <a:extLst/>
        </p:spPr>
        <p:txBody>
          <a:bodyPr vert="eaVert" wrap="square" lIns="0" tIns="0" rIns="0" bIns="0" anchor="ctr" anchorCtr="0">
            <a:noAutofit/>
          </a:bodyPr>
          <a:lstStyle>
            <a:lvl1pPr algn="l" eaLnBrk="0" hangingPunct="0">
              <a:spcBef>
                <a:spcPts val="800"/>
              </a:spcBef>
              <a:defRPr sz="32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1pPr>
            <a:lvl2pPr algn="l" eaLnBrk="0" hangingPunct="0">
              <a:spcBef>
                <a:spcPts val="700"/>
              </a:spcBef>
              <a:defRPr sz="28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2pPr>
            <a:lvl3pPr algn="l" eaLnBrk="0" hangingPunct="0">
              <a:spcBef>
                <a:spcPts val="600"/>
              </a:spcBef>
              <a:defRPr sz="24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3pPr>
            <a:lvl4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4pPr>
            <a:lvl5pPr algn="l" eaLnBrk="0" hangingPunct="0">
              <a:spcBef>
                <a:spcPts val="500"/>
              </a:spcBef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Calibri" pitchFamily="32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ts val="1260"/>
              </a:lnSpc>
              <a:spcBef>
                <a:spcPts val="0"/>
              </a:spcBef>
              <a:tabLst>
                <a:tab pos="1000125" algn="l"/>
              </a:tabLst>
            </a:pPr>
            <a:r>
              <a:rPr lang="ja-JP" altLang="en-US" sz="1000" dirty="0" smtClean="0">
                <a:solidFill>
                  <a:schemeClr val="bg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  <a:sym typeface="Wingdings 2"/>
              </a:rPr>
              <a:t>施策の柱</a:t>
            </a:r>
            <a:endParaRPr lang="en-US" altLang="ja-JP" sz="1000" dirty="0" smtClean="0">
              <a:solidFill>
                <a:schemeClr val="bg1"/>
              </a:solidFill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  <a:sym typeface="Wingdings 2"/>
            </a:endParaRPr>
          </a:p>
        </p:txBody>
      </p:sp>
      <p:sp>
        <p:nvSpPr>
          <p:cNvPr id="354" name="円/楕円 353"/>
          <p:cNvSpPr/>
          <p:nvPr/>
        </p:nvSpPr>
        <p:spPr>
          <a:xfrm>
            <a:off x="8989074" y="8753646"/>
            <a:ext cx="1419755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5" name="正方形/長方形 354"/>
          <p:cNvSpPr/>
          <p:nvPr/>
        </p:nvSpPr>
        <p:spPr>
          <a:xfrm>
            <a:off x="9051233" y="8891796"/>
            <a:ext cx="1362965" cy="53475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45714" rIns="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900" b="1" spc="-3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密集市街地における</a:t>
            </a:r>
            <a:endParaRPr lang="en-US" altLang="ja-JP" sz="900" b="1" spc="-3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400"/>
              </a:lnSpc>
            </a:pPr>
            <a:r>
              <a:rPr lang="ja-JP" altLang="en-US" sz="900" b="1" spc="-3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魅力あるまちづくりの推進</a:t>
            </a:r>
            <a:endParaRPr lang="ja-JP" altLang="en-US" sz="900" b="1" spc="-3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6" name="円/楕円 355"/>
          <p:cNvSpPr/>
          <p:nvPr/>
        </p:nvSpPr>
        <p:spPr>
          <a:xfrm>
            <a:off x="10353413" y="8753646"/>
            <a:ext cx="1249384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7" name="円/楕円 356"/>
          <p:cNvSpPr/>
          <p:nvPr/>
        </p:nvSpPr>
        <p:spPr>
          <a:xfrm>
            <a:off x="11488120" y="8753646"/>
            <a:ext cx="1220989" cy="75600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8" name="正方形/長方形 357"/>
          <p:cNvSpPr/>
          <p:nvPr/>
        </p:nvSpPr>
        <p:spPr>
          <a:xfrm>
            <a:off x="11488120" y="8940826"/>
            <a:ext cx="1249384" cy="41764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400"/>
              </a:lnSpc>
            </a:pP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あんしん住まいの充実による居住魅力の向上</a:t>
            </a:r>
            <a:endParaRPr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9" name="角丸四角形 358"/>
          <p:cNvSpPr/>
          <p:nvPr/>
        </p:nvSpPr>
        <p:spPr>
          <a:xfrm>
            <a:off x="3201371" y="4759484"/>
            <a:ext cx="2941732" cy="274229"/>
          </a:xfrm>
          <a:prstGeom prst="roundRect">
            <a:avLst>
              <a:gd name="adj" fmla="val 7429"/>
            </a:avLst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65307" tIns="32653" rIns="65307" bIns="32653"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様々な分野・主体</a:t>
            </a: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との連携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0" name="正方形/長方形 359"/>
          <p:cNvSpPr/>
          <p:nvPr/>
        </p:nvSpPr>
        <p:spPr>
          <a:xfrm>
            <a:off x="10352051" y="8940826"/>
            <a:ext cx="1192594" cy="41764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pPr algn="ctr">
              <a:lnSpc>
                <a:spcPts val="1200"/>
              </a:lnSpc>
            </a:pP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地域特性に応じた</a:t>
            </a:r>
            <a:endParaRPr lang="en-US" altLang="ja-JP" sz="900" b="1" spc="-4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>
              <a:lnSpc>
                <a:spcPts val="1200"/>
              </a:lnSpc>
            </a:pPr>
            <a:r>
              <a:rPr lang="ja-JP" altLang="en-US" sz="900" b="1" spc="-4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総合的な施策展開による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耐震化の</a:t>
            </a:r>
            <a:r>
              <a:rPr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促進</a:t>
            </a:r>
            <a:endParaRPr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1" name="テキスト ボックス 360"/>
          <p:cNvSpPr txBox="1"/>
          <p:nvPr/>
        </p:nvSpPr>
        <p:spPr>
          <a:xfrm>
            <a:off x="8986421" y="7278225"/>
            <a:ext cx="1749138" cy="313332"/>
          </a:xfrm>
          <a:prstGeom prst="rect">
            <a:avLst/>
          </a:prstGeom>
          <a:solidFill>
            <a:schemeClr val="bg1"/>
          </a:solidFill>
          <a:ln w="3175">
            <a:solidFill>
              <a:schemeClr val="tx2"/>
            </a:solidFill>
            <a:prstDash val="dash"/>
          </a:ln>
        </p:spPr>
        <p:txBody>
          <a:bodyPr wrap="square" lIns="36000" tIns="36000" rIns="36000" bIns="36000" rtlCol="0" anchor="ctr" anchorCtr="0">
            <a:noAutofit/>
          </a:bodyPr>
          <a:lstStyle/>
          <a:p>
            <a:pPr marL="88900" indent="-88900">
              <a:lnSpc>
                <a:spcPts val="1000"/>
              </a:lnSpc>
            </a:pP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・建築物・宅地の被災状況の迅速な把握</a:t>
            </a: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、</a:t>
            </a:r>
            <a:r>
              <a:rPr lang="en-US" altLang="ja-JP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/>
            </a:r>
            <a:br>
              <a:rPr lang="en-US" altLang="ja-JP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</a:br>
            <a:r>
              <a:rPr lang="ja-JP" altLang="en-US" sz="800" spc="-29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被災者</a:t>
            </a:r>
            <a:r>
              <a:rPr lang="ja-JP" altLang="en-US" sz="800" spc="-29" dirty="0">
                <a:latin typeface="ＭＳ Ｐ明朝" panose="02020600040205080304" pitchFamily="18" charset="-128"/>
                <a:ea typeface="ＭＳ Ｐ明朝" panose="02020600040205080304" pitchFamily="18" charset="-128"/>
                <a:cs typeface="Meiryo UI" panose="020B0604030504040204" pitchFamily="50" charset="-128"/>
              </a:rPr>
              <a:t>の住まいの早期確保　等</a:t>
            </a:r>
            <a:endParaRPr lang="en-US" altLang="ja-JP" sz="800" spc="-29" dirty="0">
              <a:latin typeface="ＭＳ Ｐ明朝" panose="02020600040205080304" pitchFamily="18" charset="-128"/>
              <a:ea typeface="ＭＳ Ｐ明朝" panose="02020600040205080304" pitchFamily="18" charset="-128"/>
              <a:cs typeface="Meiryo UI" panose="020B0604030504040204" pitchFamily="50" charset="-128"/>
            </a:endParaRPr>
          </a:p>
        </p:txBody>
      </p:sp>
      <p:sp>
        <p:nvSpPr>
          <p:cNvPr id="363" name="下カーブ矢印 362"/>
          <p:cNvSpPr/>
          <p:nvPr/>
        </p:nvSpPr>
        <p:spPr>
          <a:xfrm>
            <a:off x="7479515" y="2770425"/>
            <a:ext cx="678823" cy="252031"/>
          </a:xfrm>
          <a:prstGeom prst="curvedDownArrow">
            <a:avLst>
              <a:gd name="adj1" fmla="val 25000"/>
              <a:gd name="adj2" fmla="val 50000"/>
              <a:gd name="adj3" fmla="val 43521"/>
            </a:avLst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4" name="下カーブ矢印 363"/>
          <p:cNvSpPr/>
          <p:nvPr/>
        </p:nvSpPr>
        <p:spPr>
          <a:xfrm flipH="1" flipV="1">
            <a:off x="7443361" y="3148964"/>
            <a:ext cx="678823" cy="252031"/>
          </a:xfrm>
          <a:prstGeom prst="curvedDownArrow">
            <a:avLst>
              <a:gd name="adj1" fmla="val 25000"/>
              <a:gd name="adj2" fmla="val 50000"/>
              <a:gd name="adj3" fmla="val 43521"/>
            </a:avLst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65" name="テキスト ボックス 364"/>
          <p:cNvSpPr txBox="1"/>
          <p:nvPr/>
        </p:nvSpPr>
        <p:spPr>
          <a:xfrm>
            <a:off x="7348499" y="2979088"/>
            <a:ext cx="931669" cy="18736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ja-JP" altLang="en-US" sz="1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Meiryo UI" panose="020B0604030504040204" pitchFamily="50" charset="-128"/>
              </a:rPr>
              <a:t>好循環</a:t>
            </a:r>
            <a:endParaRPr lang="en-US" altLang="ja-JP" sz="1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38870" y="2983962"/>
            <a:ext cx="2475730" cy="6569166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3" tIns="45712" rIns="91423" bIns="45712"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105134" y="3274481"/>
            <a:ext cx="23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 wrap="square" lIns="0" tIns="0" rIns="35993" bIns="0" rtlCol="0" anchor="ctr" anchorCtr="0">
            <a:noAutofit/>
          </a:bodyPr>
          <a:lstStyle/>
          <a:p>
            <a:pPr marL="174593" indent="-174593"/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１章　住宅まちづくり政策の基本的な方針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83146" y="2862098"/>
            <a:ext cx="2376000" cy="252000"/>
          </a:xfrm>
          <a:prstGeom prst="round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ja-JP" altLang="en-US" sz="1300" spc="-2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ビジョン</a:t>
            </a:r>
            <a:r>
              <a:rPr lang="ja-JP" altLang="en-US" sz="1300" spc="-29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の構成</a:t>
            </a:r>
            <a:endParaRPr lang="en-US" altLang="ja-JP" sz="1300" spc="-29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05134" y="4615166"/>
            <a:ext cx="23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 wrap="square" lIns="0" tIns="0" rIns="35993" bIns="0" rtlCol="0" anchor="ctr" anchorCtr="0">
            <a:noAutofit/>
          </a:bodyPr>
          <a:lstStyle/>
          <a:p>
            <a:pPr marL="174593" indent="-174593"/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章　基本目標の実現に向けた施策の方向性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208368" y="3634521"/>
            <a:ext cx="2268000" cy="828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35993" bIns="0" rtlCol="0" anchor="t" anchorCtr="0">
            <a:noAutofit/>
          </a:bodyPr>
          <a:lstStyle/>
          <a:p>
            <a:pPr marL="85725" indent="-85725">
              <a:lnSpc>
                <a:spcPts val="13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○政策の基本的な考え方や基本目標、政策展開の方向性、施策の柱・展開の視点などを提示するとともに、基本目標の達成状況把握のための指標「みんなで</a:t>
            </a:r>
            <a:r>
              <a:rPr lang="ja-JP" altLang="en-US" sz="1000" spc="-29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めざ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そう値」を提示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208368" y="4956952"/>
            <a:ext cx="2304000" cy="34770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35993" bIns="0" rtlCol="0" anchor="t" anchorCtr="0">
            <a:noAutofit/>
          </a:bodyPr>
          <a:lstStyle/>
          <a:p>
            <a:pPr marL="92075" indent="-9207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○基本目標の実現に向け、施策の柱に沿った施策の方向性を提示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2728392" y="898217"/>
            <a:ext cx="2376000" cy="252000"/>
          </a:xfrm>
          <a:prstGeom prst="round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ja-JP" altLang="en-US" sz="1300" spc="-29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ビジョンの概要</a:t>
            </a:r>
            <a:endParaRPr lang="en-US" altLang="ja-JP" sz="1300" spc="-29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105134" y="5520680"/>
            <a:ext cx="23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 wrap="square" lIns="0" tIns="0" rIns="35993" bIns="0" rtlCol="0" anchor="ctr" anchorCtr="0">
            <a:noAutofit/>
          </a:bodyPr>
          <a:lstStyle/>
          <a:p>
            <a:pPr marL="174593" indent="-174593"/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３章　重点的に取り組む施策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208368" y="5864890"/>
            <a:ext cx="2304000" cy="72659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35993" bIns="0" rtlCol="0" anchor="t" anchorCtr="0">
            <a:noAutofit/>
          </a:bodyPr>
          <a:lstStyle/>
          <a:p>
            <a:pPr marL="92075" indent="-9207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○基本目標の実現に向け、「活力・魅力の創出」と「安全・安心の確保」の好循環を生み出す取組を重点的に取り組む施策として位置付け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208368" y="7355103"/>
            <a:ext cx="2304000" cy="10075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35993" bIns="0" rtlCol="0" anchor="t" anchorCtr="0">
            <a:noAutofit/>
          </a:bodyPr>
          <a:lstStyle/>
          <a:p>
            <a:pPr marL="92075" indent="-9207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○まちのなりたちや変遷、特性を踏まえた８つの地域を取り上げ、地域特性を踏まえた施策の展開方向を提示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400"/>
              </a:lnSpc>
              <a:spcBef>
                <a:spcPts val="600"/>
              </a:spcBef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○住宅の供給等及び住宅地の供給に関する基本方針、重点供給地域等を提示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105134" y="6802873"/>
            <a:ext cx="234000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 wrap="square" lIns="0" tIns="0" rIns="35993" bIns="0" rtlCol="0" anchor="ctr" anchorCtr="0">
            <a:noAutofit/>
          </a:bodyPr>
          <a:lstStyle/>
          <a:p>
            <a:pPr marL="174593" indent="-174593"/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章　地域特性を踏まえた施策の展開方向、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3038" indent="93663">
              <a:spcBef>
                <a:spcPts val="300"/>
              </a:spcBef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住宅・</a:t>
            </a:r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住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宅地の供給等に関する方針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105134" y="8603073"/>
            <a:ext cx="2340000" cy="216000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80000"/>
              </a:prstClr>
            </a:outerShdw>
          </a:effectLst>
        </p:spPr>
        <p:txBody>
          <a:bodyPr wrap="square" lIns="0" tIns="0" rIns="35993" bIns="0" rtlCol="0" anchor="ctr" anchorCtr="0">
            <a:noAutofit/>
          </a:bodyPr>
          <a:lstStyle/>
          <a:p>
            <a:pPr marL="174593" indent="-174593"/>
            <a:r>
              <a:rPr lang="ja-JP" altLang="en-US" sz="1000" spc="-29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章　実効性を持った計画の推進に向けて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208368" y="8926670"/>
            <a:ext cx="2304000" cy="468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35993" bIns="0" rtlCol="0" anchor="t" anchorCtr="0">
            <a:noAutofit/>
          </a:bodyPr>
          <a:lstStyle/>
          <a:p>
            <a:pPr marL="92075" indent="-92075">
              <a:lnSpc>
                <a:spcPts val="1400"/>
              </a:lnSpc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○住宅まちづくりに関わる各主体の役割と連携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>
              <a:lnSpc>
                <a:spcPts val="1400"/>
              </a:lnSpc>
              <a:spcBef>
                <a:spcPts val="600"/>
              </a:spcBef>
            </a:pPr>
            <a:r>
              <a:rPr lang="ja-JP" altLang="en-US" sz="1000" spc="-2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○施策の適切な進行管理</a:t>
            </a:r>
            <a:endParaRPr lang="en-US" altLang="ja-JP" sz="1000" spc="-29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10886946" y="199177"/>
            <a:ext cx="1800000" cy="50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square" lIns="0" tIns="0" rIns="35993" bIns="0" rtlCol="0" anchor="ctr" anchorCtr="0">
            <a:noAutofit/>
          </a:bodyPr>
          <a:lstStyle/>
          <a:p>
            <a:pPr marL="85725" indent="-85725" algn="ctr"/>
            <a:r>
              <a:rPr lang="ja-JP" altLang="en-US" sz="2000" spc="-29" dirty="0" smtClean="0">
                <a:latin typeface="+mj-ea"/>
                <a:ea typeface="+mj-ea"/>
                <a:cs typeface="Meiryo UI" panose="020B0604030504040204" pitchFamily="50" charset="-128"/>
              </a:rPr>
              <a:t>資料１－１</a:t>
            </a:r>
            <a:endParaRPr lang="en-US" altLang="ja-JP" sz="2000" spc="-29" dirty="0" smtClean="0">
              <a:latin typeface="+mj-ea"/>
              <a:ea typeface="+mj-ea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865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  <a:ln w="9525">
          <a:solidFill>
            <a:schemeClr val="tx2"/>
          </a:solidFill>
          <a:prstDash val="solid"/>
        </a:ln>
      </a:spPr>
      <a:bodyPr wrap="square" lIns="50400" tIns="100800" rIns="50400" bIns="50400" rtlCol="0" anchor="t" anchorCtr="0">
        <a:noAutofit/>
      </a:bodyPr>
      <a:lstStyle>
        <a:defPPr>
          <a:lnSpc>
            <a:spcPts val="1400"/>
          </a:lnSpc>
          <a:spcBef>
            <a:spcPts val="280"/>
          </a:spcBef>
          <a:defRPr sz="1100" spc="-29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0914A58C7C9D94DB435116EF43D38D7" ma:contentTypeVersion="1" ma:contentTypeDescription="新しいドキュメントを作成します。" ma:contentTypeScope="" ma:versionID="942bdad79e90e32b7aa339969f001042">
  <xsd:schema xmlns:xsd="http://www.w3.org/2001/XMLSchema" xmlns:xs="http://www.w3.org/2001/XMLSchema" xmlns:p="http://schemas.microsoft.com/office/2006/metadata/properties" xmlns:ns2="46689e31-b03d-4afa-a735-a1f8d7beadb1" targetNamespace="http://schemas.microsoft.com/office/2006/metadata/properties" ma:root="true" ma:fieldsID="2c9f98b6516b9dba60a2d94ebc4473d3" ns2:_="">
    <xsd:import namespace="46689e31-b03d-4afa-a735-a1f8d7beadb1"/>
    <xsd:element name="properties">
      <xsd:complexType>
        <xsd:sequence>
          <xsd:element name="documentManagement">
            <xsd:complexType>
              <xsd:all>
                <xsd:element ref="ns2:_x5bfe__x8c61__x30e6__x30fc__x30b6__x30fc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89e31-b03d-4afa-a735-a1f8d7beadb1" elementFormDefault="qualified">
    <xsd:import namespace="http://schemas.microsoft.com/office/2006/documentManagement/types"/>
    <xsd:import namespace="http://schemas.microsoft.com/office/infopath/2007/PartnerControls"/>
    <xsd:element name="_x5bfe__x8c61__x30e6__x30fc__x30b6__x30fc_" ma:index="8" nillable="true" ma:displayName="対象ユーザー" ma:internalName="_x5bfe__x8c61__x30e6__x30fc__x30b6__x30fc_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5bfe__x8c61__x30e6__x30fc__x30b6__x30fc_ xmlns="46689e31-b03d-4afa-a735-a1f8d7beadb1" xsi:nil="true"/>
  </documentManagement>
</p:properties>
</file>

<file path=customXml/itemProps1.xml><?xml version="1.0" encoding="utf-8"?>
<ds:datastoreItem xmlns:ds="http://schemas.openxmlformats.org/officeDocument/2006/customXml" ds:itemID="{C93A4DFA-67A0-4C84-877C-3F9A504E24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89e31-b03d-4afa-a735-a1f8d7bead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7EB106-C07E-43D2-818D-9B1CFDAD4B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FB5C26A-9BC2-4F3E-89D1-1A3CEF1A424F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  <ds:schemaRef ds:uri="http://schemas.microsoft.com/office/2006/metadata/properties"/>
    <ds:schemaRef ds:uri="46689e31-b03d-4afa-a735-a1f8d7beadb1"/>
    <ds:schemaRef ds:uri="http://schemas.openxmlformats.org/package/2006/metadata/core-properties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5152</TotalTime>
  <Words>1011</Words>
  <Application>Microsoft Office PowerPoint</Application>
  <PresentationFormat>A3 297x420 mm</PresentationFormat>
  <Paragraphs>153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「住まうビジョン・大阪」（大阪府住生活基本計画）【案】の概要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岩田　賢治</dc:creator>
  <cp:lastModifiedBy>長谷川　正樹</cp:lastModifiedBy>
  <cp:revision>346</cp:revision>
  <cp:lastPrinted>2016-07-19T07:48:55Z</cp:lastPrinted>
  <dcterms:created xsi:type="dcterms:W3CDTF">2015-11-01T03:56:02Z</dcterms:created>
  <dcterms:modified xsi:type="dcterms:W3CDTF">2016-10-28T09:49:02Z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0x010100D0914A58C7C9D94DB435116EF43D38D7</vt:lpwstr>
  </property>
</Properties>
</file>