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304" r:id="rId5"/>
    <p:sldId id="373" r:id="rId6"/>
    <p:sldId id="381" r:id="rId7"/>
    <p:sldId id="371" r:id="rId8"/>
    <p:sldId id="375" r:id="rId9"/>
    <p:sldId id="376" r:id="rId10"/>
    <p:sldId id="382" r:id="rId11"/>
    <p:sldId id="383" r:id="rId12"/>
    <p:sldId id="378" r:id="rId13"/>
    <p:sldId id="379" r:id="rId14"/>
    <p:sldId id="380" r:id="rId15"/>
  </p:sldIdLst>
  <p:sldSz cx="9648825"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73" autoAdjust="0"/>
    <p:restoredTop sz="58427" autoAdjust="0"/>
  </p:normalViewPr>
  <p:slideViewPr>
    <p:cSldViewPr>
      <p:cViewPr varScale="1">
        <p:scale>
          <a:sx n="66" d="100"/>
          <a:sy n="66" d="100"/>
        </p:scale>
        <p:origin x="-1560" y="-102"/>
      </p:cViewPr>
      <p:guideLst>
        <p:guide orient="horz" pos="2160"/>
        <p:guide pos="3039"/>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6"/>
            <a:ext cx="2949678" cy="496040"/>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349" y="6"/>
            <a:ext cx="2950765" cy="496040"/>
          </a:xfrm>
          <a:prstGeom prst="rect">
            <a:avLst/>
          </a:prstGeom>
        </p:spPr>
        <p:txBody>
          <a:bodyPr vert="horz" lIns="91425" tIns="45714" rIns="91425" bIns="45714" rtlCol="0"/>
          <a:lstStyle>
            <a:lvl1pPr algn="r">
              <a:defRPr sz="1200"/>
            </a:lvl1pPr>
          </a:lstStyle>
          <a:p>
            <a:fld id="{FE6FFD4A-DB0A-4F09-BA7E-BD6F02EB4C2F}" type="datetimeFigureOut">
              <a:rPr kumimoji="1" lang="ja-JP" altLang="en-US" smtClean="0"/>
              <a:t>2016/4/18</a:t>
            </a:fld>
            <a:endParaRPr kumimoji="1" lang="ja-JP" altLang="en-US"/>
          </a:p>
        </p:txBody>
      </p:sp>
      <p:sp>
        <p:nvSpPr>
          <p:cNvPr id="4" name="フッター プレースホルダー 3"/>
          <p:cNvSpPr>
            <a:spLocks noGrp="1"/>
          </p:cNvSpPr>
          <p:nvPr>
            <p:ph type="ftr" sz="quarter" idx="2"/>
          </p:nvPr>
        </p:nvSpPr>
        <p:spPr>
          <a:xfrm>
            <a:off x="0" y="9440986"/>
            <a:ext cx="2949678" cy="496040"/>
          </a:xfrm>
          <a:prstGeom prst="rect">
            <a:avLst/>
          </a:prstGeom>
        </p:spPr>
        <p:txBody>
          <a:bodyPr vert="horz" lIns="91425" tIns="45714" rIns="91425"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349" y="9440986"/>
            <a:ext cx="2950765" cy="496040"/>
          </a:xfrm>
          <a:prstGeom prst="rect">
            <a:avLst/>
          </a:prstGeom>
        </p:spPr>
        <p:txBody>
          <a:bodyPr vert="horz" lIns="91425" tIns="45714" rIns="91425" bIns="45714" rtlCol="0" anchor="b"/>
          <a:lstStyle>
            <a:lvl1pPr algn="r">
              <a:defRPr sz="1200"/>
            </a:lvl1pPr>
          </a:lstStyle>
          <a:p>
            <a:fld id="{EC5482D2-D706-4E51-B585-32380EF8D537}" type="slidenum">
              <a:rPr kumimoji="1" lang="ja-JP" altLang="en-US" smtClean="0"/>
              <a:t>‹#›</a:t>
            </a:fld>
            <a:endParaRPr kumimoji="1" lang="ja-JP" altLang="en-US"/>
          </a:p>
        </p:txBody>
      </p:sp>
    </p:spTree>
    <p:extLst>
      <p:ext uri="{BB962C8B-B14F-4D97-AF65-F5344CB8AC3E}">
        <p14:creationId xmlns:p14="http://schemas.microsoft.com/office/powerpoint/2010/main" val="1942889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6"/>
            <a:ext cx="2949678" cy="496040"/>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350" y="6"/>
            <a:ext cx="2950765" cy="496040"/>
          </a:xfrm>
          <a:prstGeom prst="rect">
            <a:avLst/>
          </a:prstGeom>
        </p:spPr>
        <p:txBody>
          <a:bodyPr vert="horz" lIns="91425" tIns="45714" rIns="91425" bIns="45714" rtlCol="0"/>
          <a:lstStyle>
            <a:lvl1pPr algn="r">
              <a:defRPr sz="1200"/>
            </a:lvl1pPr>
          </a:lstStyle>
          <a:p>
            <a:fld id="{7044ED8A-C9CC-4BCE-99A5-79D480FBACC9}" type="datetimeFigureOut">
              <a:rPr kumimoji="1" lang="ja-JP" altLang="en-US" smtClean="0"/>
              <a:t>2016/4/18</a:t>
            </a:fld>
            <a:endParaRPr kumimoji="1" lang="ja-JP" altLang="en-US"/>
          </a:p>
        </p:txBody>
      </p:sp>
      <p:sp>
        <p:nvSpPr>
          <p:cNvPr id="4" name="スライド イメージ プレースホルダー 3"/>
          <p:cNvSpPr>
            <a:spLocks noGrp="1" noRot="1" noChangeAspect="1"/>
          </p:cNvSpPr>
          <p:nvPr>
            <p:ph type="sldImg" idx="2"/>
          </p:nvPr>
        </p:nvSpPr>
        <p:spPr>
          <a:xfrm>
            <a:off x="782638" y="746125"/>
            <a:ext cx="5241925" cy="3727450"/>
          </a:xfrm>
          <a:prstGeom prst="rect">
            <a:avLst/>
          </a:prstGeom>
          <a:noFill/>
          <a:ln w="12700">
            <a:solidFill>
              <a:prstClr val="black"/>
            </a:solidFill>
          </a:ln>
        </p:spPr>
        <p:txBody>
          <a:bodyPr vert="horz" lIns="91425" tIns="45714" rIns="91425" bIns="45714" rtlCol="0" anchor="ctr"/>
          <a:lstStyle/>
          <a:p>
            <a:endParaRPr lang="ja-JP" altLang="en-US"/>
          </a:p>
        </p:txBody>
      </p:sp>
      <p:sp>
        <p:nvSpPr>
          <p:cNvPr id="5" name="ノート プレースホルダー 4"/>
          <p:cNvSpPr>
            <a:spLocks noGrp="1"/>
          </p:cNvSpPr>
          <p:nvPr>
            <p:ph type="body" sz="quarter" idx="3"/>
          </p:nvPr>
        </p:nvSpPr>
        <p:spPr>
          <a:xfrm>
            <a:off x="680612" y="4721656"/>
            <a:ext cx="5445978" cy="4471311"/>
          </a:xfrm>
          <a:prstGeom prst="rect">
            <a:avLst/>
          </a:prstGeom>
        </p:spPr>
        <p:txBody>
          <a:bodyPr vert="horz" lIns="91425" tIns="45714" rIns="91425"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986"/>
            <a:ext cx="2949678" cy="496040"/>
          </a:xfrm>
          <a:prstGeom prst="rect">
            <a:avLst/>
          </a:prstGeom>
        </p:spPr>
        <p:txBody>
          <a:bodyPr vert="horz" lIns="91425" tIns="45714" rIns="91425"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350" y="9440986"/>
            <a:ext cx="2950765" cy="496040"/>
          </a:xfrm>
          <a:prstGeom prst="rect">
            <a:avLst/>
          </a:prstGeom>
        </p:spPr>
        <p:txBody>
          <a:bodyPr vert="horz" lIns="91425" tIns="45714" rIns="91425" bIns="45714" rtlCol="0" anchor="b"/>
          <a:lstStyle>
            <a:lvl1pPr algn="r">
              <a:defRPr sz="1200"/>
            </a:lvl1pPr>
          </a:lstStyle>
          <a:p>
            <a:fld id="{FCEDA7DA-0CE8-414B-8917-4A12BC0A41B3}" type="slidenum">
              <a:rPr kumimoji="1" lang="ja-JP" altLang="en-US" smtClean="0"/>
              <a:t>‹#›</a:t>
            </a:fld>
            <a:endParaRPr kumimoji="1" lang="ja-JP" altLang="en-US"/>
          </a:p>
        </p:txBody>
      </p:sp>
    </p:spTree>
    <p:extLst>
      <p:ext uri="{BB962C8B-B14F-4D97-AF65-F5344CB8AC3E}">
        <p14:creationId xmlns:p14="http://schemas.microsoft.com/office/powerpoint/2010/main" val="26262668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82638" y="746125"/>
            <a:ext cx="5241925" cy="3727450"/>
          </a:xfrm>
        </p:spPr>
      </p:sp>
      <p:sp>
        <p:nvSpPr>
          <p:cNvPr id="3" name="ノート プレースホルダー 2"/>
          <p:cNvSpPr>
            <a:spLocks noGrp="1"/>
          </p:cNvSpPr>
          <p:nvPr>
            <p:ph type="body" idx="1"/>
          </p:nvPr>
        </p:nvSpPr>
        <p:spPr/>
        <p:txBody>
          <a:bodyPr/>
          <a:lstStyle/>
          <a:p>
            <a:endParaRPr lang="en-US" altLang="ja-JP" dirty="0" smtClean="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1</a:t>
            </a:fld>
            <a:endParaRPr kumimoji="1" lang="ja-JP" altLang="en-US"/>
          </a:p>
        </p:txBody>
      </p:sp>
    </p:spTree>
    <p:extLst>
      <p:ext uri="{BB962C8B-B14F-4D97-AF65-F5344CB8AC3E}">
        <p14:creationId xmlns:p14="http://schemas.microsoft.com/office/powerpoint/2010/main" val="51752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82638" y="746125"/>
            <a:ext cx="524192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10</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82638" y="746125"/>
            <a:ext cx="524192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11</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82638" y="746125"/>
            <a:ext cx="524192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2</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82638" y="746125"/>
            <a:ext cx="524192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3</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82638" y="746125"/>
            <a:ext cx="5241925" cy="3727450"/>
          </a:xfrm>
        </p:spPr>
      </p:sp>
      <p:sp>
        <p:nvSpPr>
          <p:cNvPr id="3" name="ノート プレースホルダー 2"/>
          <p:cNvSpPr>
            <a:spLocks noGrp="1"/>
          </p:cNvSpPr>
          <p:nvPr>
            <p:ph type="body" idx="1"/>
          </p:nvPr>
        </p:nvSpPr>
        <p:spPr/>
        <p:txBody>
          <a:bodyPr/>
          <a:lstStyle/>
          <a:p>
            <a:endParaRPr lang="en-US" altLang="ja-JP" dirty="0" smtClean="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4</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82638" y="746125"/>
            <a:ext cx="5241925" cy="3727450"/>
          </a:xfrm>
        </p:spPr>
      </p:sp>
      <p:sp>
        <p:nvSpPr>
          <p:cNvPr id="3" name="ノート プレースホルダー 2"/>
          <p:cNvSpPr>
            <a:spLocks noGrp="1"/>
          </p:cNvSpPr>
          <p:nvPr>
            <p:ph type="body" idx="1"/>
          </p:nvPr>
        </p:nvSpPr>
        <p:spPr/>
        <p:txBody>
          <a:bodyPr/>
          <a:lstStyle/>
          <a:p>
            <a:endParaRPr lang="en-US" altLang="ja-JP" dirty="0" smtClean="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5</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82638" y="746125"/>
            <a:ext cx="524192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6</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82638" y="746125"/>
            <a:ext cx="524192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7</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82638" y="746125"/>
            <a:ext cx="5241925" cy="372745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8</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82638" y="746125"/>
            <a:ext cx="5241925" cy="3727450"/>
          </a:xfrm>
        </p:spPr>
      </p:sp>
      <p:sp>
        <p:nvSpPr>
          <p:cNvPr id="3" name="ノート プレースホルダー 2"/>
          <p:cNvSpPr>
            <a:spLocks noGrp="1"/>
          </p:cNvSpPr>
          <p:nvPr>
            <p:ph type="body" idx="1"/>
          </p:nvPr>
        </p:nvSpPr>
        <p:spPr/>
        <p:txBody>
          <a:bodyPr/>
          <a:lstStyle/>
          <a:p>
            <a:endParaRPr lang="en-US" altLang="ja-JP" dirty="0" smtClean="0"/>
          </a:p>
        </p:txBody>
      </p:sp>
      <p:sp>
        <p:nvSpPr>
          <p:cNvPr id="4" name="スライド番号プレースホルダー 3"/>
          <p:cNvSpPr>
            <a:spLocks noGrp="1"/>
          </p:cNvSpPr>
          <p:nvPr>
            <p:ph type="sldNum" sz="quarter" idx="10"/>
          </p:nvPr>
        </p:nvSpPr>
        <p:spPr/>
        <p:txBody>
          <a:bodyPr/>
          <a:lstStyle/>
          <a:p>
            <a:fld id="{FCEDA7DA-0CE8-414B-8917-4A12BC0A41B3}" type="slidenum">
              <a:rPr kumimoji="1" lang="ja-JP" altLang="en-US" smtClean="0"/>
              <a:t>9</a:t>
            </a:fld>
            <a:endParaRPr kumimoji="1" lang="ja-JP" altLang="en-US"/>
          </a:p>
        </p:txBody>
      </p:sp>
    </p:spTree>
    <p:extLst>
      <p:ext uri="{BB962C8B-B14F-4D97-AF65-F5344CB8AC3E}">
        <p14:creationId xmlns:p14="http://schemas.microsoft.com/office/powerpoint/2010/main" val="1254270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3662" y="2130427"/>
            <a:ext cx="8201501"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47324" y="3886200"/>
            <a:ext cx="6754178"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158587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27142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78347" y="274640"/>
            <a:ext cx="2351902"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22645" y="274640"/>
            <a:ext cx="689489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474450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08249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62191" y="4406902"/>
            <a:ext cx="8201501"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62191" y="2906713"/>
            <a:ext cx="82015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32716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22645" y="1600202"/>
            <a:ext cx="462339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306854" y="1600202"/>
            <a:ext cx="462339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2016/4/18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38766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2441" y="274638"/>
            <a:ext cx="8683943"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2441" y="1535113"/>
            <a:ext cx="426324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82441" y="2174875"/>
            <a:ext cx="426324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901470" y="1535113"/>
            <a:ext cx="426491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901470" y="2174875"/>
            <a:ext cx="426491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36780CB-C987-4E68-B33B-EDE467054F0E}" type="datetimeFigureOut">
              <a:rPr kumimoji="1" lang="ja-JP" altLang="en-US" smtClean="0"/>
              <a:t>2016/4/18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831335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36780CB-C987-4E68-B33B-EDE467054F0E}" type="datetimeFigureOut">
              <a:rPr kumimoji="1" lang="ja-JP" altLang="en-US" smtClean="0"/>
              <a:t>2016/4/18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81601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36780CB-C987-4E68-B33B-EDE467054F0E}" type="datetimeFigureOut">
              <a:rPr kumimoji="1" lang="ja-JP" altLang="en-US" smtClean="0"/>
              <a:t>2016/4/18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320375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2441" y="273050"/>
            <a:ext cx="3174397"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772423" y="273052"/>
            <a:ext cx="539396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82441" y="1435102"/>
            <a:ext cx="317439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2016/4/18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119805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91237" y="4800600"/>
            <a:ext cx="5789295"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891237" y="612775"/>
            <a:ext cx="578929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891237" y="5367338"/>
            <a:ext cx="578929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2016/4/18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2608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2441" y="274638"/>
            <a:ext cx="8683943"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2441" y="1600202"/>
            <a:ext cx="8683943"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82441" y="6356352"/>
            <a:ext cx="225139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6780CB-C987-4E68-B33B-EDE467054F0E}" type="datetimeFigureOut">
              <a:rPr kumimoji="1" lang="ja-JP" altLang="en-US" smtClean="0"/>
              <a:t>2016/4/18</a:t>
            </a:fld>
            <a:endParaRPr kumimoji="1" lang="ja-JP" altLang="en-US"/>
          </a:p>
        </p:txBody>
      </p:sp>
      <p:sp>
        <p:nvSpPr>
          <p:cNvPr id="5" name="フッター プレースホルダー 4"/>
          <p:cNvSpPr>
            <a:spLocks noGrp="1"/>
          </p:cNvSpPr>
          <p:nvPr>
            <p:ph type="ftr" sz="quarter" idx="3"/>
          </p:nvPr>
        </p:nvSpPr>
        <p:spPr>
          <a:xfrm>
            <a:off x="3296682" y="6356352"/>
            <a:ext cx="3055461"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14991" y="6356352"/>
            <a:ext cx="225139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82420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3932" y="2708920"/>
            <a:ext cx="8683943" cy="1332000"/>
          </a:xfrm>
        </p:spPr>
        <p:txBody>
          <a:bodyPr>
            <a:normAutofit/>
          </a:bodyPr>
          <a:lstStyle/>
          <a:p>
            <a:pPr>
              <a:spcBef>
                <a:spcPts val="3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指 標 に 関 す る 意 見 交 換</a:t>
            </a:r>
            <a:endParaRPr kumimoji="1" lang="ja-JP" altLang="en-US" dirty="0"/>
          </a:p>
        </p:txBody>
      </p:sp>
      <p:sp>
        <p:nvSpPr>
          <p:cNvPr id="5" name="テキスト ボックス 4"/>
          <p:cNvSpPr txBox="1"/>
          <p:nvPr/>
        </p:nvSpPr>
        <p:spPr>
          <a:xfrm>
            <a:off x="7560716" y="471280"/>
            <a:ext cx="1735012" cy="504056"/>
          </a:xfrm>
          <a:prstGeom prst="rect">
            <a:avLst/>
          </a:prstGeom>
          <a:noFill/>
          <a:ln>
            <a:solidFill>
              <a:schemeClr val="tx1"/>
            </a:solidFill>
          </a:ln>
        </p:spPr>
        <p:txBody>
          <a:bodyPr wrap="square" lIns="147493" tIns="73747" rIns="147493" bIns="73747" rtlCol="0" anchor="ctr" anchorCtr="0">
            <a:noAutofit/>
          </a:bodyPr>
          <a:lstStyle/>
          <a:p>
            <a:pPr algn="dist"/>
            <a:r>
              <a:rPr lang="ja-JP" altLang="en-US" sz="2000" dirty="0" smtClean="0">
                <a:latin typeface="+mn-ea"/>
                <a:cs typeface="Meiryo UI" panose="020B0604030504040204" pitchFamily="50" charset="-128"/>
              </a:rPr>
              <a:t>資料</a:t>
            </a:r>
            <a:r>
              <a:rPr lang="ja-JP" altLang="en-US" sz="2000" dirty="0">
                <a:latin typeface="+mn-ea"/>
                <a:cs typeface="Meiryo UI" panose="020B0604030504040204" pitchFamily="50" charset="-128"/>
              </a:rPr>
              <a:t>３</a:t>
            </a:r>
          </a:p>
        </p:txBody>
      </p:sp>
    </p:spTree>
    <p:extLst>
      <p:ext uri="{BB962C8B-B14F-4D97-AF65-F5344CB8AC3E}">
        <p14:creationId xmlns:p14="http://schemas.microsoft.com/office/powerpoint/2010/main" val="30724503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
          <p:cNvSpPr>
            <a:spLocks noChangeArrowheads="1"/>
          </p:cNvSpPr>
          <p:nvPr/>
        </p:nvSpPr>
        <p:spPr bwMode="auto">
          <a:xfrm>
            <a:off x="0" y="1"/>
            <a:ext cx="9648825"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400" dirty="0" smtClean="0">
                <a:solidFill>
                  <a:srgbClr val="000000"/>
                </a:solidFill>
                <a:latin typeface="HGP創英角ｺﾞｼｯｸUB" panose="020B0900000000000000" pitchFamily="50" charset="-128"/>
                <a:ea typeface="HGP創英角ｺﾞｼｯｸUB" panose="020B0900000000000000" pitchFamily="50" charset="-128"/>
              </a:rPr>
              <a:t>（参考１）現在の大阪府住宅まちづくりマスタープランにおける成果指標</a:t>
            </a:r>
            <a:endParaRPr lang="ja-JP" altLang="ja-JP" dirty="0">
              <a:solidFill>
                <a:srgbClr val="000000"/>
              </a:solidFill>
              <a:latin typeface="HGP創英角ｺﾞｼｯｸUB" panose="020B0900000000000000" pitchFamily="50" charset="-128"/>
              <a:ea typeface="HGP創英角ｺﾞｼｯｸUB" panose="020B09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373176985"/>
              </p:ext>
            </p:extLst>
          </p:nvPr>
        </p:nvGraphicFramePr>
        <p:xfrm>
          <a:off x="143892" y="548680"/>
          <a:ext cx="4674851" cy="6227912"/>
        </p:xfrm>
        <a:graphic>
          <a:graphicData uri="http://schemas.openxmlformats.org/drawingml/2006/table">
            <a:tbl>
              <a:tblPr firstRow="1" bandRow="1">
                <a:tableStyleId>{5C22544A-7EE6-4342-B048-85BDC9FD1C3A}</a:tableStyleId>
              </a:tblPr>
              <a:tblGrid>
                <a:gridCol w="450630"/>
                <a:gridCol w="4224221"/>
              </a:tblGrid>
              <a:tr h="519720">
                <a:tc gridSpan="2">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成果指標</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hMerge="1">
                  <a:txBody>
                    <a:bodyPr/>
                    <a:lstStyle/>
                    <a:p>
                      <a:endParaRPr kumimoji="1" lang="ja-JP" altLang="en-US" sz="1600" dirty="0"/>
                    </a:p>
                  </a:txBody>
                  <a:tcPr/>
                </a:tc>
              </a:tr>
              <a:tr h="363008">
                <a:tc rowSpan="11">
                  <a:txBody>
                    <a:bodyPr/>
                    <a:lstStyle/>
                    <a:p>
                      <a:pPr algn="ctr"/>
                      <a:r>
                        <a:rPr kumimoji="1" lang="ja-JP" altLang="en-US" sz="18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安　心</a:t>
                      </a:r>
                      <a:endParaRPr kumimoji="1" lang="ja-JP" altLang="en-US" sz="18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36000" marR="36000" marT="0" marB="0" vert="eaVert" anchor="ctr"/>
                </a:tc>
                <a:tc>
                  <a:txBody>
                    <a:bodyPr/>
                    <a:lstStyle/>
                    <a:p>
                      <a:r>
                        <a:rPr kumimoji="1" lang="en-US" altLang="zh-TW" sz="14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zh-TW" altLang="en-US" sz="1400" dirty="0" smtClean="0">
                          <a:latin typeface="Meiryo UI" panose="020B0604030504040204" pitchFamily="50" charset="-128"/>
                          <a:ea typeface="Meiryo UI" panose="020B0604030504040204" pitchFamily="50" charset="-128"/>
                          <a:cs typeface="Meiryo UI" panose="020B0604030504040204" pitchFamily="50" charset="-128"/>
                        </a:rPr>
                        <a:t>最低居住面積水準未満率</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408224">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生活支援施設を併設している公的賃貸住宅団地の割合</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363008">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高齢者の居住する住宅のバリアフリー化率</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408224">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共同住宅における共用部分のバリアフリー化率</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363008">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鉄道駅舎のバリアフリー化率</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363008">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大阪あんしん賃貸支援事業の推進</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408224">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高齢者人口に対する高齢者向け住宅の割合</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363008">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入居差別の状況</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408224">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pPr marL="174625" indent="-174625"/>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本籍や国籍欄のない民間賃貸住宅入居申込書の使用率</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363008">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土地取引等における差別の状況</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363008">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pPr marL="266700" indent="-266700"/>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宅地建物取引業者の人権意識の向上</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408224">
                <a:tc rowSpan="4">
                  <a:txBody>
                    <a:bodyPr/>
                    <a:lstStyle/>
                    <a:p>
                      <a:pPr algn="ctr"/>
                      <a:r>
                        <a:rPr kumimoji="1" lang="ja-JP" altLang="en-US" sz="18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安　全</a:t>
                      </a:r>
                      <a:endParaRPr kumimoji="1" lang="ja-JP" altLang="en-US" sz="18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txBody>
                  <a:tcPr marL="36000" marR="36000" marT="0" marB="0" vert="eaVert"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新耐震基準が求める耐震性を有する住宅ｽﾄｯｸの比率</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363008">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pPr marL="177800" indent="-177800"/>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地震時に著しく危険な密集市街地の面積</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363008">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完了検査実施率</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363008">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治安が良いと感じる府民の割合</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467309204"/>
              </p:ext>
            </p:extLst>
          </p:nvPr>
        </p:nvGraphicFramePr>
        <p:xfrm>
          <a:off x="4896932" y="548680"/>
          <a:ext cx="4682497" cy="5893880"/>
        </p:xfrm>
        <a:graphic>
          <a:graphicData uri="http://schemas.openxmlformats.org/drawingml/2006/table">
            <a:tbl>
              <a:tblPr firstRow="1" bandRow="1">
                <a:tableStyleId>{5C22544A-7EE6-4342-B048-85BDC9FD1C3A}</a:tableStyleId>
              </a:tblPr>
              <a:tblGrid>
                <a:gridCol w="502382"/>
                <a:gridCol w="4180115"/>
              </a:tblGrid>
              <a:tr h="498699">
                <a:tc gridSpan="2">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成果指標</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hMerge="1">
                  <a:txBody>
                    <a:bodyPr/>
                    <a:lstStyle/>
                    <a:p>
                      <a:endParaRPr kumimoji="1" lang="ja-JP" altLang="en-US" sz="1600" dirty="0"/>
                    </a:p>
                  </a:txBody>
                  <a:tcPr/>
                </a:tc>
              </a:tr>
              <a:tr h="377767">
                <a:tc rowSpan="4">
                  <a:txBody>
                    <a:bodyPr/>
                    <a:lstStyle/>
                    <a:p>
                      <a:pPr algn="ctr"/>
                      <a:r>
                        <a:rPr kumimoji="1" lang="ja-JP" altLang="en-US" sz="18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環　境</a:t>
                      </a:r>
                      <a:endParaRPr kumimoji="1" lang="ja-JP" altLang="en-US" sz="18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txBody>
                  <a:tcPr marL="36000" marR="36000" marT="0" marB="0" vert="eaVert"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建築物環境配慮制度における届出率</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412351">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新築住宅における住宅性能表示の実施率</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412351">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pPr marL="177800" indent="-177800"/>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新築住宅における認定長期優良住宅の割合</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424822">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市街地における緑被率</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377767">
                <a:tc rowSpan="10">
                  <a:txBody>
                    <a:bodyPr/>
                    <a:lstStyle/>
                    <a:p>
                      <a:pPr algn="ctr"/>
                      <a:r>
                        <a:rPr kumimoji="1" lang="ja-JP" altLang="en-US" sz="18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活力・魅力</a:t>
                      </a:r>
                      <a:endParaRPr kumimoji="1" lang="ja-JP" altLang="en-US" sz="18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txBody>
                  <a:tcPr marL="36000" marR="36000" marT="0" marB="0" vert="eaVert"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既存住宅の流通シェア</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412351">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ﾘﾌｫｰﾑ実施戸数の住宅ｽﾄｯｸ戸数に対する割合</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424822">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pPr marL="266700" indent="-266700"/>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ﾘﾌｫｰﾑ時に瑕疵担保責任保険に加入した住宅の全ﾘﾌｫｰﾑ実施戸数に占める割合</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377767">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宅の利活用期間</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391710">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子どもを大阪で育てて良かったと思っている府民の割合</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412351">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まちづくりに参加したいと思っている府民の割合</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412351">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府民の近隣の人たちのｺﾐｭﾆﾃｨの関わりの満足度</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301316">
                <a:tc vMerge="1">
                  <a:txBody>
                    <a:bodyPr/>
                    <a:lstStyle/>
                    <a:p>
                      <a:pPr algn="ct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vert="eaVert"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登録員制度導入市町村の数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354241">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建築協定地区数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r h="301316">
                <a:tc vMerge="1">
                  <a:txBody>
                    <a:bodyPr/>
                    <a:lstStyle/>
                    <a:p>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vert="eaVert" anchor="ctr"/>
                </a:tc>
                <a:tc>
                  <a:txBody>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景観計画策定団体の数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r>
            </a:tbl>
          </a:graphicData>
        </a:graphic>
      </p:graphicFrame>
      <p:sp>
        <p:nvSpPr>
          <p:cNvPr id="30" name="スライド番号プレースホルダー 3"/>
          <p:cNvSpPr>
            <a:spLocks noGrp="1"/>
          </p:cNvSpPr>
          <p:nvPr>
            <p:ph type="sldNum" sz="quarter" idx="12"/>
          </p:nvPr>
        </p:nvSpPr>
        <p:spPr>
          <a:xfrm>
            <a:off x="9179623" y="6453337"/>
            <a:ext cx="414212" cy="365125"/>
          </a:xfrm>
        </p:spPr>
        <p:txBody>
          <a:bodyPr/>
          <a:lstStyle/>
          <a:p>
            <a:fld id="{6C81B660-91B5-4B89-8AE3-65DE466522A0}" type="slidenum">
              <a:rPr kumimoji="1" lang="ja-JP" altLang="en-US" sz="1600" smtClean="0">
                <a:solidFill>
                  <a:schemeClr val="tx1"/>
                </a:solidFill>
              </a:rPr>
              <a:t>10</a:t>
            </a:fld>
            <a:endParaRPr kumimoji="1" lang="ja-JP" altLang="en-US" sz="1600" dirty="0">
              <a:solidFill>
                <a:schemeClr val="tx1"/>
              </a:solidFill>
            </a:endParaRPr>
          </a:p>
        </p:txBody>
      </p:sp>
    </p:spTree>
    <p:extLst>
      <p:ext uri="{BB962C8B-B14F-4D97-AF65-F5344CB8AC3E}">
        <p14:creationId xmlns:p14="http://schemas.microsoft.com/office/powerpoint/2010/main" val="85489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
          <p:cNvSpPr>
            <a:spLocks noChangeArrowheads="1"/>
          </p:cNvSpPr>
          <p:nvPr/>
        </p:nvSpPr>
        <p:spPr bwMode="auto">
          <a:xfrm>
            <a:off x="0" y="1"/>
            <a:ext cx="9648825"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400" dirty="0" smtClean="0">
                <a:solidFill>
                  <a:srgbClr val="000000"/>
                </a:solidFill>
                <a:latin typeface="HGP創英角ｺﾞｼｯｸUB" panose="020B0900000000000000" pitchFamily="50" charset="-128"/>
                <a:ea typeface="HGP創英角ｺﾞｼｯｸUB" panose="020B0900000000000000" pitchFamily="50" charset="-128"/>
              </a:rPr>
              <a:t>（参考２）全国計画で設定された指標</a:t>
            </a:r>
            <a:endParaRPr lang="ja-JP" altLang="ja-JP" dirty="0">
              <a:solidFill>
                <a:srgbClr val="000000"/>
              </a:solidFill>
              <a:latin typeface="HGP創英角ｺﾞｼｯｸUB" panose="020B0900000000000000" pitchFamily="50" charset="-128"/>
              <a:ea typeface="HGP創英角ｺﾞｼｯｸUB" panose="020B0900000000000000" pitchFamily="50" charset="-128"/>
            </a:endParaRPr>
          </a:p>
        </p:txBody>
      </p:sp>
      <p:sp>
        <p:nvSpPr>
          <p:cNvPr id="5" name="角丸四角形 4"/>
          <p:cNvSpPr/>
          <p:nvPr/>
        </p:nvSpPr>
        <p:spPr>
          <a:xfrm>
            <a:off x="192724" y="836928"/>
            <a:ext cx="4608000" cy="576000"/>
          </a:xfrm>
          <a:prstGeom prst="roundRect">
            <a:avLst>
              <a:gd name="adj" fmla="val 280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230763" y="558188"/>
            <a:ext cx="4500000" cy="468000"/>
          </a:xfrm>
          <a:prstGeom prst="rect">
            <a:avLst/>
          </a:prstGeom>
          <a:ln/>
        </p:spPr>
        <p:style>
          <a:lnRef idx="1">
            <a:schemeClr val="accent5"/>
          </a:lnRef>
          <a:fillRef idx="3">
            <a:schemeClr val="accent5"/>
          </a:fillRef>
          <a:effectRef idx="2">
            <a:schemeClr val="accent5"/>
          </a:effectRef>
          <a:fontRef idx="minor">
            <a:schemeClr val="lt1"/>
          </a:fontRef>
        </p:style>
        <p:txBody>
          <a:bodyPr wrap="square" lIns="0" tIns="0" rIns="0" bIns="0" rtlCol="0" anchor="ctr" anchorCtr="0">
            <a:noAutofit/>
          </a:bodyPr>
          <a:lstStyle/>
          <a:p>
            <a:pPr marL="723900" indent="-723900"/>
            <a:r>
              <a:rPr lang="ja-JP" altLang="en-US" sz="1400" dirty="0" smtClean="0"/>
              <a:t>　目標１　結婚・出産を希望する若者世帯・子育て世帯が安心して暮らせる住生活の実現</a:t>
            </a:r>
            <a:endParaRPr kumimoji="1" lang="ja-JP" altLang="en-US" sz="1400" dirty="0"/>
          </a:p>
        </p:txBody>
      </p:sp>
      <p:sp>
        <p:nvSpPr>
          <p:cNvPr id="30" name="スライド番号プレースホルダー 3"/>
          <p:cNvSpPr>
            <a:spLocks noGrp="1"/>
          </p:cNvSpPr>
          <p:nvPr>
            <p:ph type="sldNum" sz="quarter" idx="12"/>
          </p:nvPr>
        </p:nvSpPr>
        <p:spPr>
          <a:xfrm>
            <a:off x="9179623" y="6453337"/>
            <a:ext cx="414212" cy="365125"/>
          </a:xfrm>
        </p:spPr>
        <p:txBody>
          <a:bodyPr/>
          <a:lstStyle/>
          <a:p>
            <a:fld id="{6C81B660-91B5-4B89-8AE3-65DE466522A0}" type="slidenum">
              <a:rPr kumimoji="1" lang="ja-JP" altLang="en-US" sz="1600" smtClean="0">
                <a:solidFill>
                  <a:schemeClr val="tx1"/>
                </a:solidFill>
              </a:rPr>
              <a:t>11</a:t>
            </a:fld>
            <a:endParaRPr kumimoji="1" lang="ja-JP" altLang="en-US" sz="1600" dirty="0">
              <a:solidFill>
                <a:schemeClr val="tx1"/>
              </a:solidFill>
            </a:endParaRPr>
          </a:p>
        </p:txBody>
      </p:sp>
      <p:sp>
        <p:nvSpPr>
          <p:cNvPr id="23" name="テキスト ボックス 22"/>
          <p:cNvSpPr txBox="1"/>
          <p:nvPr/>
        </p:nvSpPr>
        <p:spPr>
          <a:xfrm>
            <a:off x="309010" y="1124776"/>
            <a:ext cx="3888000" cy="288000"/>
          </a:xfrm>
          <a:prstGeom prst="rect">
            <a:avLst/>
          </a:prstGeom>
          <a:noFill/>
          <a:ln>
            <a:noFill/>
          </a:ln>
        </p:spPr>
        <p:txBody>
          <a:bodyPr wrap="square" lIns="36000" tIns="36000" rIns="36000" bIns="36000" rtlCol="0" anchor="t" anchorCtr="0">
            <a:noAutofit/>
          </a:bodyPr>
          <a:lstStyle/>
          <a:p>
            <a:pPr marL="88900" indent="-88900">
              <a:lnSpc>
                <a:spcPts val="1600"/>
              </a:lnSpc>
              <a:spcBef>
                <a:spcPts val="9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① 子育て世帯における誘導居住面積水準達成率</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192724" y="1737080"/>
            <a:ext cx="4608000" cy="2412000"/>
          </a:xfrm>
          <a:prstGeom prst="roundRect">
            <a:avLst>
              <a:gd name="adj" fmla="val 280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230763" y="1558955"/>
            <a:ext cx="4500000" cy="288000"/>
          </a:xfrm>
          <a:prstGeom prst="rect">
            <a:avLst/>
          </a:prstGeom>
          <a:ln/>
        </p:spPr>
        <p:style>
          <a:lnRef idx="1">
            <a:schemeClr val="accent5"/>
          </a:lnRef>
          <a:fillRef idx="3">
            <a:schemeClr val="accent5"/>
          </a:fillRef>
          <a:effectRef idx="2">
            <a:schemeClr val="accent5"/>
          </a:effectRef>
          <a:fontRef idx="minor">
            <a:schemeClr val="lt1"/>
          </a:fontRef>
        </p:style>
        <p:txBody>
          <a:bodyPr wrap="square" lIns="0" tIns="0" rIns="0" bIns="0" rtlCol="0" anchor="ctr" anchorCtr="0">
            <a:noAutofit/>
          </a:bodyPr>
          <a:lstStyle/>
          <a:p>
            <a:pPr marL="723900" indent="-723900"/>
            <a:r>
              <a:rPr lang="ja-JP" altLang="en-US" sz="1400" spc="-50" dirty="0" smtClean="0"/>
              <a:t>　目標２　高齢者が自立して暮らすことができる住生活の実現</a:t>
            </a:r>
            <a:endParaRPr kumimoji="1" lang="ja-JP" altLang="en-US" sz="1400" spc="-50" dirty="0"/>
          </a:p>
        </p:txBody>
      </p:sp>
      <p:sp>
        <p:nvSpPr>
          <p:cNvPr id="27" name="テキスト ボックス 26"/>
          <p:cNvSpPr txBox="1"/>
          <p:nvPr/>
        </p:nvSpPr>
        <p:spPr>
          <a:xfrm>
            <a:off x="279981" y="1920336"/>
            <a:ext cx="4536000" cy="2196000"/>
          </a:xfrm>
          <a:prstGeom prst="rect">
            <a:avLst/>
          </a:prstGeom>
          <a:noFill/>
          <a:ln>
            <a:noFill/>
          </a:ln>
        </p:spPr>
        <p:txBody>
          <a:bodyPr wrap="square" lIns="36000" tIns="36000" rIns="36000" bIns="36000" rtlCol="0" anchor="t" anchorCtr="0">
            <a:noAutofit/>
          </a:bodyPr>
          <a:lstStyle/>
          <a:p>
            <a:pPr marL="88900" indent="-889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② 高齢者人口に対する高齢者向け住宅の割合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③ 高齢者生活支援施設を併設するサービス付き高齢者向け住宅の割合</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p>
          <a:p>
            <a:pPr marL="177800" indent="-1778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④ 都市再生機構団地（大都市圏のおおむね</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1,000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戸以上の団地約</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団地が対象）の地域の医療福祉拠点化</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⑤ 建替え等が行われる公的賃貸住宅団地（</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戸以上）における、高齢者世帯、障害者世帯、子育て世帯の支援に資する施設の併設率</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⑥ 高齢者の居住する住宅の一定のバリアフリー化率</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 27"/>
          <p:cNvSpPr/>
          <p:nvPr/>
        </p:nvSpPr>
        <p:spPr>
          <a:xfrm>
            <a:off x="192724" y="4457536"/>
            <a:ext cx="4608000" cy="720000"/>
          </a:xfrm>
          <a:prstGeom prst="roundRect">
            <a:avLst>
              <a:gd name="adj" fmla="val 280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230763" y="4293096"/>
            <a:ext cx="4500000" cy="288000"/>
          </a:xfrm>
          <a:prstGeom prst="rect">
            <a:avLst/>
          </a:prstGeom>
          <a:ln/>
        </p:spPr>
        <p:style>
          <a:lnRef idx="1">
            <a:schemeClr val="accent5"/>
          </a:lnRef>
          <a:fillRef idx="3">
            <a:schemeClr val="accent5"/>
          </a:fillRef>
          <a:effectRef idx="2">
            <a:schemeClr val="accent5"/>
          </a:effectRef>
          <a:fontRef idx="minor">
            <a:schemeClr val="lt1"/>
          </a:fontRef>
        </p:style>
        <p:txBody>
          <a:bodyPr wrap="square" lIns="0" tIns="0" rIns="0" bIns="0" rtlCol="0" anchor="ctr" anchorCtr="0">
            <a:noAutofit/>
          </a:bodyPr>
          <a:lstStyle/>
          <a:p>
            <a:pPr marL="723900" indent="-723900"/>
            <a:r>
              <a:rPr lang="ja-JP" altLang="en-US" sz="1400" spc="-120" dirty="0" smtClean="0"/>
              <a:t>　目標３　住宅の確保に特に配慮を要する者の居住の安定の確保</a:t>
            </a:r>
            <a:endParaRPr kumimoji="1" lang="ja-JP" altLang="en-US" sz="1400" spc="-120" dirty="0"/>
          </a:p>
        </p:txBody>
      </p:sp>
      <p:sp>
        <p:nvSpPr>
          <p:cNvPr id="31" name="テキスト ボックス 30"/>
          <p:cNvSpPr txBox="1"/>
          <p:nvPr/>
        </p:nvSpPr>
        <p:spPr>
          <a:xfrm>
            <a:off x="309010" y="4642781"/>
            <a:ext cx="3600400" cy="468000"/>
          </a:xfrm>
          <a:prstGeom prst="rect">
            <a:avLst/>
          </a:prstGeom>
          <a:noFill/>
          <a:ln>
            <a:noFill/>
          </a:ln>
        </p:spPr>
        <p:txBody>
          <a:bodyPr wrap="square" lIns="36000" tIns="36000" rIns="36000" bIns="36000" rtlCol="0" anchor="t" anchorCtr="0">
            <a:noAutofit/>
          </a:bodyPr>
          <a:lstStyle/>
          <a:p>
            <a:pPr marL="88900" indent="-88900">
              <a:lnSpc>
                <a:spcPts val="1600"/>
              </a:lnSpc>
              <a:spcBef>
                <a:spcPts val="5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⑦ 最低居住面積水準未満率</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600"/>
              </a:lnSpc>
              <a:spcBef>
                <a:spcPts val="5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（再掲）④、⑤</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角丸四角形 31"/>
          <p:cNvSpPr/>
          <p:nvPr/>
        </p:nvSpPr>
        <p:spPr>
          <a:xfrm>
            <a:off x="192724" y="5466644"/>
            <a:ext cx="4608000" cy="1260000"/>
          </a:xfrm>
          <a:prstGeom prst="roundRect">
            <a:avLst>
              <a:gd name="adj" fmla="val 280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230763" y="5322628"/>
            <a:ext cx="4500000" cy="288000"/>
          </a:xfrm>
          <a:prstGeom prst="rect">
            <a:avLst/>
          </a:prstGeom>
          <a:ln/>
        </p:spPr>
        <p:style>
          <a:lnRef idx="1">
            <a:schemeClr val="accent5"/>
          </a:lnRef>
          <a:fillRef idx="3">
            <a:schemeClr val="accent5"/>
          </a:fillRef>
          <a:effectRef idx="2">
            <a:schemeClr val="accent5"/>
          </a:effectRef>
          <a:fontRef idx="minor">
            <a:schemeClr val="lt1"/>
          </a:fontRef>
        </p:style>
        <p:txBody>
          <a:bodyPr wrap="square" lIns="0" tIns="0" rIns="0" bIns="0" rtlCol="0" anchor="ctr" anchorCtr="0">
            <a:noAutofit/>
          </a:bodyPr>
          <a:lstStyle/>
          <a:p>
            <a:pPr marL="723900" indent="-723900"/>
            <a:r>
              <a:rPr lang="ja-JP" altLang="en-US" sz="1400" spc="-30" dirty="0" smtClean="0"/>
              <a:t>　目標４　住宅すごろくを超える新たな住宅循環ｼｽﾃﾑの構築</a:t>
            </a:r>
            <a:endParaRPr kumimoji="1" lang="ja-JP" altLang="en-US" sz="1400" spc="-30" dirty="0"/>
          </a:p>
        </p:txBody>
      </p:sp>
      <p:sp>
        <p:nvSpPr>
          <p:cNvPr id="34" name="テキスト ボックス 33"/>
          <p:cNvSpPr txBox="1"/>
          <p:nvPr/>
        </p:nvSpPr>
        <p:spPr>
          <a:xfrm>
            <a:off x="309010" y="5661368"/>
            <a:ext cx="4464000" cy="1080000"/>
          </a:xfrm>
          <a:prstGeom prst="rect">
            <a:avLst/>
          </a:prstGeom>
          <a:noFill/>
          <a:ln>
            <a:noFill/>
          </a:ln>
        </p:spPr>
        <p:txBody>
          <a:bodyPr wrap="square" lIns="36000" tIns="36000" rIns="36000" bIns="36000" rtlCol="0" anchor="t" anchorCtr="0">
            <a:noAutofit/>
          </a:bodyPr>
          <a:lstStyle/>
          <a:p>
            <a:pPr marL="88900" indent="-889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⑧ 既存住宅流通の市場規模</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⑨ 既存住宅流通量に占める既存住宅売買瑕疵担保保険に加入した住宅の割合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⑩ 新築住宅における認定長期優良住宅の割合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4968940" y="736313"/>
            <a:ext cx="4608000" cy="1836000"/>
          </a:xfrm>
          <a:prstGeom prst="roundRect">
            <a:avLst>
              <a:gd name="adj" fmla="val 280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5006979" y="558188"/>
            <a:ext cx="4500000" cy="288000"/>
          </a:xfrm>
          <a:prstGeom prst="rect">
            <a:avLst/>
          </a:prstGeom>
          <a:ln/>
        </p:spPr>
        <p:style>
          <a:lnRef idx="1">
            <a:schemeClr val="accent5"/>
          </a:lnRef>
          <a:fillRef idx="3">
            <a:schemeClr val="accent5"/>
          </a:fillRef>
          <a:effectRef idx="2">
            <a:schemeClr val="accent5"/>
          </a:effectRef>
          <a:fontRef idx="minor">
            <a:schemeClr val="lt1"/>
          </a:fontRef>
        </p:style>
        <p:txBody>
          <a:bodyPr wrap="square" lIns="0" tIns="0" rIns="0" bIns="0" rtlCol="0" anchor="ctr" anchorCtr="0">
            <a:noAutofit/>
          </a:bodyPr>
          <a:lstStyle/>
          <a:p>
            <a:pPr marL="723900" indent="-723900"/>
            <a:r>
              <a:rPr lang="ja-JP" altLang="en-US" sz="1400" spc="-50" dirty="0" smtClean="0"/>
              <a:t>　目標</a:t>
            </a:r>
            <a:r>
              <a:rPr lang="ja-JP" altLang="en-US" sz="1400" spc="-50" dirty="0"/>
              <a:t>５</a:t>
            </a:r>
            <a:r>
              <a:rPr lang="ja-JP" altLang="en-US" sz="1400" spc="-50" dirty="0" smtClean="0"/>
              <a:t>　建替えやﾘﾌｫｰﾑによる安全で質の高い住宅への更新</a:t>
            </a:r>
            <a:endParaRPr kumimoji="1" lang="ja-JP" altLang="en-US" sz="1400" spc="-50" dirty="0"/>
          </a:p>
        </p:txBody>
      </p:sp>
      <p:sp>
        <p:nvSpPr>
          <p:cNvPr id="37" name="テキスト ボックス 36"/>
          <p:cNvSpPr txBox="1"/>
          <p:nvPr/>
        </p:nvSpPr>
        <p:spPr>
          <a:xfrm>
            <a:off x="5085226" y="919569"/>
            <a:ext cx="4464000" cy="1584000"/>
          </a:xfrm>
          <a:prstGeom prst="rect">
            <a:avLst/>
          </a:prstGeom>
          <a:noFill/>
          <a:ln>
            <a:noFill/>
          </a:ln>
        </p:spPr>
        <p:txBody>
          <a:bodyPr wrap="square" lIns="36000" tIns="36000" rIns="36000" bIns="36000" rtlCol="0" anchor="t" anchorCtr="0">
            <a:noAutofit/>
          </a:bodyPr>
          <a:lstStyle/>
          <a:p>
            <a:pPr marL="88900" indent="-889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⑪ 耐震基準が求める耐震性を有しない住宅ｽﾄｯｸの比率</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⑫ ﾘﾌｫｰﾑの市場規模</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⑬ 省エネ基準を充たす住宅ｽﾄｯｸの割合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⑭ マンションの建替え等の件数</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⑮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年以上の長期修繕計画に基づく修繕積立金額を設定している分譲マンションの管理組合の割合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a:xfrm>
            <a:off x="4968940" y="2887045"/>
            <a:ext cx="4608000" cy="1008000"/>
          </a:xfrm>
          <a:prstGeom prst="roundRect">
            <a:avLst>
              <a:gd name="adj" fmla="val 280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5006979" y="2708920"/>
            <a:ext cx="4500000" cy="288000"/>
          </a:xfrm>
          <a:prstGeom prst="rect">
            <a:avLst/>
          </a:prstGeom>
          <a:ln/>
        </p:spPr>
        <p:style>
          <a:lnRef idx="1">
            <a:schemeClr val="accent5"/>
          </a:lnRef>
          <a:fillRef idx="3">
            <a:schemeClr val="accent5"/>
          </a:fillRef>
          <a:effectRef idx="2">
            <a:schemeClr val="accent5"/>
          </a:effectRef>
          <a:fontRef idx="minor">
            <a:schemeClr val="lt1"/>
          </a:fontRef>
        </p:style>
        <p:txBody>
          <a:bodyPr wrap="square" lIns="0" tIns="0" rIns="0" bIns="0" rtlCol="0" anchor="ctr" anchorCtr="0">
            <a:noAutofit/>
          </a:bodyPr>
          <a:lstStyle/>
          <a:p>
            <a:pPr marL="723900" indent="-723900"/>
            <a:r>
              <a:rPr lang="ja-JP" altLang="en-US" sz="1400" dirty="0" smtClean="0"/>
              <a:t>　目標６　急増する空き家の活用・除却の推進</a:t>
            </a:r>
            <a:endParaRPr kumimoji="1" lang="ja-JP" altLang="en-US" sz="1400" dirty="0"/>
          </a:p>
        </p:txBody>
      </p:sp>
      <p:sp>
        <p:nvSpPr>
          <p:cNvPr id="40" name="テキスト ボックス 39"/>
          <p:cNvSpPr txBox="1"/>
          <p:nvPr/>
        </p:nvSpPr>
        <p:spPr>
          <a:xfrm>
            <a:off x="5085226" y="3070301"/>
            <a:ext cx="4464000" cy="756000"/>
          </a:xfrm>
          <a:prstGeom prst="rect">
            <a:avLst/>
          </a:prstGeom>
          <a:noFill/>
          <a:ln>
            <a:noFill/>
          </a:ln>
        </p:spPr>
        <p:txBody>
          <a:bodyPr wrap="square" lIns="36000" tIns="36000" rIns="36000" bIns="36000" rtlCol="0" anchor="t" anchorCtr="0">
            <a:noAutofit/>
          </a:bodyPr>
          <a:lstStyle/>
          <a:p>
            <a:pPr marL="177800" indent="-1778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⑯ 空家等対策計画を策定した市区町村数の全市区町村数に対する割合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⑰ 賃貸・売却用等以外の「その他空き家」数</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角丸四角形 40"/>
          <p:cNvSpPr/>
          <p:nvPr/>
        </p:nvSpPr>
        <p:spPr>
          <a:xfrm>
            <a:off x="4968940" y="4329160"/>
            <a:ext cx="4608000" cy="540000"/>
          </a:xfrm>
          <a:prstGeom prst="roundRect">
            <a:avLst>
              <a:gd name="adj" fmla="val 280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5006979" y="4151035"/>
            <a:ext cx="4500000" cy="288000"/>
          </a:xfrm>
          <a:prstGeom prst="rect">
            <a:avLst/>
          </a:prstGeom>
          <a:ln/>
        </p:spPr>
        <p:style>
          <a:lnRef idx="1">
            <a:schemeClr val="accent5"/>
          </a:lnRef>
          <a:fillRef idx="3">
            <a:schemeClr val="accent5"/>
          </a:fillRef>
          <a:effectRef idx="2">
            <a:schemeClr val="accent5"/>
          </a:effectRef>
          <a:fontRef idx="minor">
            <a:schemeClr val="lt1"/>
          </a:fontRef>
        </p:style>
        <p:txBody>
          <a:bodyPr wrap="square" lIns="0" tIns="0" rIns="0" bIns="0" rtlCol="0" anchor="ctr" anchorCtr="0">
            <a:noAutofit/>
          </a:bodyPr>
          <a:lstStyle/>
          <a:p>
            <a:pPr marL="723900" indent="-723900"/>
            <a:r>
              <a:rPr lang="ja-JP" altLang="en-US" sz="1400" dirty="0" smtClean="0"/>
              <a:t>　目標７　強い経済の実現に貢献する住生活産業の成長</a:t>
            </a:r>
            <a:endParaRPr kumimoji="1" lang="ja-JP" altLang="en-US" sz="1400" dirty="0"/>
          </a:p>
        </p:txBody>
      </p:sp>
      <p:sp>
        <p:nvSpPr>
          <p:cNvPr id="43" name="テキスト ボックス 42"/>
          <p:cNvSpPr txBox="1"/>
          <p:nvPr/>
        </p:nvSpPr>
        <p:spPr>
          <a:xfrm>
            <a:off x="5085226" y="4512416"/>
            <a:ext cx="4464000" cy="302744"/>
          </a:xfrm>
          <a:prstGeom prst="rect">
            <a:avLst/>
          </a:prstGeom>
          <a:noFill/>
          <a:ln>
            <a:noFill/>
          </a:ln>
        </p:spPr>
        <p:txBody>
          <a:bodyPr wrap="square" lIns="36000" tIns="36000" rIns="36000" bIns="36000" rtlCol="0" anchor="t" anchorCtr="0">
            <a:noAutofit/>
          </a:bodyPr>
          <a:lstStyle/>
          <a:p>
            <a:pPr marL="177800" indent="-1778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（再掲）⑧、⑫</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43"/>
          <p:cNvSpPr/>
          <p:nvPr/>
        </p:nvSpPr>
        <p:spPr>
          <a:xfrm>
            <a:off x="4968940" y="5265296"/>
            <a:ext cx="4608000" cy="828000"/>
          </a:xfrm>
          <a:prstGeom prst="roundRect">
            <a:avLst>
              <a:gd name="adj" fmla="val 280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5006979" y="5087171"/>
            <a:ext cx="4500000" cy="288000"/>
          </a:xfrm>
          <a:prstGeom prst="rect">
            <a:avLst/>
          </a:prstGeom>
          <a:ln/>
        </p:spPr>
        <p:style>
          <a:lnRef idx="1">
            <a:schemeClr val="accent5"/>
          </a:lnRef>
          <a:fillRef idx="3">
            <a:schemeClr val="accent5"/>
          </a:fillRef>
          <a:effectRef idx="2">
            <a:schemeClr val="accent5"/>
          </a:effectRef>
          <a:fontRef idx="minor">
            <a:schemeClr val="lt1"/>
          </a:fontRef>
        </p:style>
        <p:txBody>
          <a:bodyPr wrap="square" lIns="0" tIns="0" rIns="0" bIns="0" rtlCol="0" anchor="ctr" anchorCtr="0">
            <a:noAutofit/>
          </a:bodyPr>
          <a:lstStyle/>
          <a:p>
            <a:pPr marL="723900" indent="-723900"/>
            <a:r>
              <a:rPr lang="ja-JP" altLang="en-US" sz="1400" dirty="0" smtClean="0"/>
              <a:t>　目標８　住宅地の魅力の維持・向上</a:t>
            </a:r>
            <a:endParaRPr kumimoji="1" lang="ja-JP" altLang="en-US" sz="1400" dirty="0"/>
          </a:p>
        </p:txBody>
      </p:sp>
      <p:sp>
        <p:nvSpPr>
          <p:cNvPr id="46" name="テキスト ボックス 45"/>
          <p:cNvSpPr txBox="1"/>
          <p:nvPr/>
        </p:nvSpPr>
        <p:spPr>
          <a:xfrm>
            <a:off x="5085226" y="5448552"/>
            <a:ext cx="4464000" cy="612000"/>
          </a:xfrm>
          <a:prstGeom prst="rect">
            <a:avLst/>
          </a:prstGeom>
          <a:noFill/>
          <a:ln>
            <a:noFill/>
          </a:ln>
        </p:spPr>
        <p:txBody>
          <a:bodyPr wrap="square" lIns="36000" tIns="36000" rIns="36000" bIns="36000" rtlCol="0" anchor="t" anchorCtr="0">
            <a:noAutofit/>
          </a:bodyPr>
          <a:lstStyle/>
          <a:p>
            <a:pPr marL="177800" indent="-1778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⑱ 地震時等に著しく危険な密集市街地の面積</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（再掲）④、⑤</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5040436" y="6273352"/>
            <a:ext cx="4464000" cy="324000"/>
          </a:xfrm>
          <a:prstGeom prst="rect">
            <a:avLst/>
          </a:prstGeom>
          <a:noFill/>
          <a:ln>
            <a:noFill/>
          </a:ln>
        </p:spPr>
        <p:txBody>
          <a:bodyPr wrap="square" lIns="36000" tIns="36000" rIns="36000" bIns="36000" rtlCol="0" anchor="t" anchorCtr="0">
            <a:noAutofit/>
          </a:bodyPr>
          <a:lstStyle/>
          <a:p>
            <a:pPr marL="177800" indent="-1778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（★）は、新たに設定された指標</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787643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
          <p:cNvSpPr>
            <a:spLocks noChangeArrowheads="1"/>
          </p:cNvSpPr>
          <p:nvPr/>
        </p:nvSpPr>
        <p:spPr bwMode="auto">
          <a:xfrm>
            <a:off x="0" y="1"/>
            <a:ext cx="9648825"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4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府</a:t>
            </a:r>
            <a:r>
              <a:rPr lang="ja-JP" altLang="en-US" sz="24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計画における指標の設定に</a:t>
            </a:r>
            <a:r>
              <a:rPr lang="ja-JP" altLang="en-US" sz="24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当たって</a:t>
            </a:r>
            <a:endParaRPr lang="ja-JP" altLang="ja-JP"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30" name="スライド番号プレースホルダー 3"/>
          <p:cNvSpPr>
            <a:spLocks noGrp="1"/>
          </p:cNvSpPr>
          <p:nvPr>
            <p:ph type="sldNum" sz="quarter" idx="12"/>
          </p:nvPr>
        </p:nvSpPr>
        <p:spPr>
          <a:xfrm>
            <a:off x="9179623" y="6453337"/>
            <a:ext cx="414212" cy="365125"/>
          </a:xfrm>
        </p:spPr>
        <p:txBody>
          <a:bodyPr/>
          <a:lstStyle/>
          <a:p>
            <a:fld id="{6C81B660-91B5-4B89-8AE3-65DE466522A0}" type="slidenum">
              <a:rPr kumimoji="1" lang="ja-JP" altLang="en-US" sz="1600" smtClean="0">
                <a:solidFill>
                  <a:schemeClr val="tx1"/>
                </a:solidFill>
              </a:rPr>
              <a:t>2</a:t>
            </a:fld>
            <a:endParaRPr kumimoji="1" lang="ja-JP" altLang="en-US" sz="1600" dirty="0">
              <a:solidFill>
                <a:schemeClr val="tx1"/>
              </a:solidFill>
            </a:endParaRPr>
          </a:p>
        </p:txBody>
      </p:sp>
      <p:sp>
        <p:nvSpPr>
          <p:cNvPr id="53" name="テキスト ボックス 52"/>
          <p:cNvSpPr txBox="1"/>
          <p:nvPr/>
        </p:nvSpPr>
        <p:spPr>
          <a:xfrm>
            <a:off x="71884" y="1052736"/>
            <a:ext cx="9504000" cy="4968552"/>
          </a:xfrm>
          <a:prstGeom prst="roundRect">
            <a:avLst>
              <a:gd name="adj" fmla="val 4612"/>
            </a:avLst>
          </a:prstGeom>
          <a:noFill/>
          <a:ln w="19050">
            <a:solidFill>
              <a:schemeClr val="tx2"/>
            </a:solidFill>
            <a:prstDash val="solid"/>
          </a:ln>
        </p:spPr>
        <p:txBody>
          <a:bodyPr wrap="square" lIns="72000" tIns="180000" rIns="36000" bIns="36000" rtlCol="0" anchor="t" anchorCtr="0">
            <a:noAutofit/>
          </a:bodyPr>
          <a:lstStyle/>
          <a:p>
            <a:pPr marL="177800" indent="-177800">
              <a:lnSpc>
                <a:spcPts val="3700"/>
              </a:lnSpc>
              <a:spcBef>
                <a:spcPts val="600"/>
              </a:spcBef>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新たな住宅まちづくり政策のあり方を踏まえ、</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3700"/>
              </a:lnSpc>
              <a:spcBef>
                <a:spcPts val="600"/>
              </a:spcBef>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大阪が、その魅力を存分に活かし、</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3700"/>
              </a:lnSpc>
              <a:spcBef>
                <a:spcPts val="600"/>
              </a:spcBef>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「多様な人々が住まい、訪れる居住魅力あふれる都市」</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3700"/>
              </a:lnSpc>
              <a:spcBef>
                <a:spcPts val="600"/>
              </a:spcBef>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になっていることを評価する</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ために</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は、どのような指標がふさわしいか。</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714375" indent="-177800">
              <a:lnSpc>
                <a:spcPts val="3700"/>
              </a:lnSpc>
              <a:spcBef>
                <a:spcPts val="2400"/>
              </a:spcBef>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現在のマスタープランから継続すべき指標</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714375" indent="-177800">
              <a:lnSpc>
                <a:spcPts val="3700"/>
              </a:lnSpc>
              <a:spcBef>
                <a:spcPts val="1200"/>
              </a:spcBef>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全国計画で設定された指標から府として採用すべき指標</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714375" indent="-177800">
              <a:lnSpc>
                <a:spcPts val="3700"/>
              </a:lnSpc>
              <a:spcBef>
                <a:spcPts val="1200"/>
              </a:spcBef>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新たに設定すべき指標　　　　　　　　　　　　　　　　　　　　　　　　など</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721083" y="4941168"/>
            <a:ext cx="3960000" cy="46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224365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
          <p:cNvSpPr>
            <a:spLocks noChangeArrowheads="1"/>
          </p:cNvSpPr>
          <p:nvPr/>
        </p:nvSpPr>
        <p:spPr bwMode="auto">
          <a:xfrm>
            <a:off x="0" y="1"/>
            <a:ext cx="9648825"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400" dirty="0">
                <a:solidFill>
                  <a:srgbClr val="000000"/>
                </a:solidFill>
                <a:latin typeface="HGP創英角ｺﾞｼｯｸUB" panose="020B0900000000000000" pitchFamily="50" charset="-128"/>
                <a:ea typeface="HGP創英角ｺﾞｼｯｸUB" panose="020B0900000000000000" pitchFamily="50" charset="-128"/>
              </a:rPr>
              <a:t>新た</a:t>
            </a:r>
            <a:r>
              <a:rPr lang="ja-JP" altLang="en-US" sz="2400" dirty="0" smtClean="0">
                <a:solidFill>
                  <a:srgbClr val="000000"/>
                </a:solidFill>
                <a:latin typeface="HGP創英角ｺﾞｼｯｸUB" panose="020B0900000000000000" pitchFamily="50" charset="-128"/>
                <a:ea typeface="HGP創英角ｺﾞｼｯｸUB" panose="020B0900000000000000" pitchFamily="50" charset="-128"/>
              </a:rPr>
              <a:t>な</a:t>
            </a:r>
            <a:r>
              <a:rPr lang="ja-JP" altLang="en-US" sz="2400" dirty="0">
                <a:solidFill>
                  <a:srgbClr val="000000"/>
                </a:solidFill>
                <a:latin typeface="HGP創英角ｺﾞｼｯｸUB" panose="020B0900000000000000" pitchFamily="50" charset="-128"/>
                <a:ea typeface="HGP創英角ｺﾞｼｯｸUB" panose="020B0900000000000000" pitchFamily="50" charset="-128"/>
              </a:rPr>
              <a:t>指標</a:t>
            </a:r>
            <a:r>
              <a:rPr lang="ja-JP" altLang="en-US" sz="2400" dirty="0" smtClean="0">
                <a:solidFill>
                  <a:srgbClr val="000000"/>
                </a:solidFill>
                <a:latin typeface="HGP創英角ｺﾞｼｯｸUB" panose="020B0900000000000000" pitchFamily="50" charset="-128"/>
                <a:ea typeface="HGP創英角ｺﾞｼｯｸUB" panose="020B0900000000000000" pitchFamily="50" charset="-128"/>
              </a:rPr>
              <a:t>の例（一覧）</a:t>
            </a:r>
            <a:endParaRPr lang="ja-JP" altLang="ja-JP" dirty="0">
              <a:solidFill>
                <a:srgbClr val="000000"/>
              </a:solidFill>
              <a:latin typeface="HGP創英角ｺﾞｼｯｸUB" panose="020B0900000000000000" pitchFamily="50" charset="-128"/>
              <a:ea typeface="HGP創英角ｺﾞｼｯｸUB" panose="020B0900000000000000" pitchFamily="50" charset="-128"/>
            </a:endParaRPr>
          </a:p>
        </p:txBody>
      </p:sp>
      <p:sp>
        <p:nvSpPr>
          <p:cNvPr id="5" name="角丸四角形 4"/>
          <p:cNvSpPr/>
          <p:nvPr/>
        </p:nvSpPr>
        <p:spPr>
          <a:xfrm>
            <a:off x="120716" y="656671"/>
            <a:ext cx="4644000" cy="1810757"/>
          </a:xfrm>
          <a:prstGeom prst="roundRect">
            <a:avLst>
              <a:gd name="adj" fmla="val 837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スライド番号プレースホルダー 3"/>
          <p:cNvSpPr>
            <a:spLocks noGrp="1"/>
          </p:cNvSpPr>
          <p:nvPr>
            <p:ph type="sldNum" sz="quarter" idx="12"/>
          </p:nvPr>
        </p:nvSpPr>
        <p:spPr>
          <a:xfrm>
            <a:off x="9179623" y="6453337"/>
            <a:ext cx="414212" cy="365125"/>
          </a:xfrm>
        </p:spPr>
        <p:txBody>
          <a:bodyPr/>
          <a:lstStyle/>
          <a:p>
            <a:fld id="{6C81B660-91B5-4B89-8AE3-65DE466522A0}" type="slidenum">
              <a:rPr kumimoji="1" lang="ja-JP" altLang="en-US" sz="1600" smtClean="0">
                <a:solidFill>
                  <a:schemeClr val="tx1"/>
                </a:solidFill>
              </a:rPr>
              <a:t>3</a:t>
            </a:fld>
            <a:endParaRPr kumimoji="1" lang="ja-JP" altLang="en-US" sz="1600" dirty="0">
              <a:solidFill>
                <a:schemeClr val="tx1"/>
              </a:solidFill>
            </a:endParaRPr>
          </a:p>
        </p:txBody>
      </p:sp>
      <p:sp>
        <p:nvSpPr>
          <p:cNvPr id="23" name="テキスト ボックス 22"/>
          <p:cNvSpPr txBox="1"/>
          <p:nvPr/>
        </p:nvSpPr>
        <p:spPr>
          <a:xfrm>
            <a:off x="252396" y="800864"/>
            <a:ext cx="4428000" cy="1404000"/>
          </a:xfrm>
          <a:prstGeom prst="rect">
            <a:avLst/>
          </a:prstGeom>
          <a:noFill/>
          <a:ln>
            <a:noFill/>
          </a:ln>
        </p:spPr>
        <p:txBody>
          <a:bodyPr wrap="square" lIns="36000" tIns="36000" rIns="0" bIns="36000" rtlCol="0" anchor="t" anchorCtr="0">
            <a:noAutofit/>
          </a:bodyPr>
          <a:lstStyle/>
          <a:p>
            <a:pPr marL="88900" indent="-889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①大阪</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で住み続けたいと思っている府民の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割合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②大阪</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でくらしてみたいと思っている全国の人々の割合</a:t>
            </a:r>
          </a:p>
          <a:p>
            <a:pPr marL="88900" indent="-889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③住みやすいまちだと思っている人々の割合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③</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子育てしやすいと思っている人々の割合</a:t>
            </a:r>
          </a:p>
          <a:p>
            <a:pPr marL="88900" indent="-88900">
              <a:lnSpc>
                <a:spcPts val="1600"/>
              </a:lnSpc>
              <a:spcBef>
                <a:spcPts val="6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④まちがきれいだと思っている人々の割合</a:t>
            </a:r>
          </a:p>
          <a:p>
            <a:pPr marL="88900" indent="-88900">
              <a:lnSpc>
                <a:spcPts val="1600"/>
              </a:lnSpc>
              <a:spcBef>
                <a:spcPts val="6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⑤人々が親切であたたかいと思っている人々の割合</a:t>
            </a:r>
          </a:p>
        </p:txBody>
      </p:sp>
      <p:sp>
        <p:nvSpPr>
          <p:cNvPr id="48" name="テキスト ボックス 47"/>
          <p:cNvSpPr txBox="1"/>
          <p:nvPr/>
        </p:nvSpPr>
        <p:spPr>
          <a:xfrm>
            <a:off x="216412" y="476672"/>
            <a:ext cx="4464000" cy="288000"/>
          </a:xfrm>
          <a:prstGeom prst="rect">
            <a:avLst/>
          </a:prstGeom>
          <a:ln w="25400"/>
        </p:spPr>
        <p:style>
          <a:lnRef idx="3">
            <a:schemeClr val="lt1"/>
          </a:lnRef>
          <a:fillRef idx="1">
            <a:schemeClr val="accent1"/>
          </a:fillRef>
          <a:effectRef idx="1">
            <a:schemeClr val="accent1"/>
          </a:effectRef>
          <a:fontRef idx="minor">
            <a:schemeClr val="lt1"/>
          </a:fontRef>
        </p:style>
        <p:txBody>
          <a:bodyPr wrap="square" lIns="36000" tIns="0" rIns="36000" bIns="0" rtlCol="0" anchor="ctr" anchorCtr="0">
            <a:noAutofit/>
          </a:bodyPr>
          <a:lstStyle/>
          <a:p>
            <a:pPr marL="88900" indent="-88900">
              <a:lnSpc>
                <a:spcPts val="1900"/>
              </a:lnSpc>
            </a:pPr>
            <a:r>
              <a:rPr lang="ja-JP" altLang="en-US" sz="1400" spc="-30" dirty="0" smtClean="0">
                <a:latin typeface="Meiryo UI" panose="020B0604030504040204" pitchFamily="50" charset="-128"/>
                <a:ea typeface="Meiryo UI" panose="020B0604030504040204" pitchFamily="50" charset="-128"/>
                <a:cs typeface="Meiryo UI" panose="020B0604030504040204" pitchFamily="50" charset="-128"/>
              </a:rPr>
              <a:t>　１：府民や全国の人々の大阪に対するイメージに関する指標</a:t>
            </a:r>
            <a:endParaRPr lang="en-US" altLang="ja-JP" sz="1400" spc="-3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20716" y="2625056"/>
            <a:ext cx="4644000" cy="2952000"/>
          </a:xfrm>
          <a:prstGeom prst="roundRect">
            <a:avLst>
              <a:gd name="adj" fmla="val 4076"/>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309010" y="2832032"/>
            <a:ext cx="4284000" cy="2736000"/>
          </a:xfrm>
          <a:prstGeom prst="rect">
            <a:avLst/>
          </a:prstGeom>
          <a:noFill/>
          <a:ln>
            <a:noFill/>
          </a:ln>
        </p:spPr>
        <p:txBody>
          <a:bodyPr wrap="square" lIns="36000" tIns="36000" rIns="0" bIns="36000" rtlCol="0" anchor="t" anchorCtr="0">
            <a:noAutofit/>
          </a:bodyPr>
          <a:lstStyle/>
          <a:p>
            <a:pPr marL="88900" indent="-88900">
              <a:lnSpc>
                <a:spcPts val="1600"/>
              </a:lnSpc>
              <a:spcBef>
                <a:spcPts val="600"/>
              </a:spcBef>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１．住まいに関する満足度</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p>
          <a:p>
            <a:pPr marL="88900" indent="-889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①</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広さや間取りに対する満足度</a:t>
            </a:r>
          </a:p>
          <a:p>
            <a:pPr marL="88900" indent="-889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②</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地震時の安全性に対する満足度</a:t>
            </a:r>
          </a:p>
          <a:p>
            <a:pPr marL="88900" indent="-889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③</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断熱性や気密性に対する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満足度</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600"/>
              </a:lnSpc>
              <a:spcBef>
                <a:spcPts val="600"/>
              </a:spcBef>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２．まちに対する満足度</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p>
          <a:p>
            <a:pPr marL="88900" indent="-889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④</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通勤</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・通学などの利便性に対する満足度</a:t>
            </a:r>
          </a:p>
          <a:p>
            <a:pPr marL="269875" indent="-269875">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⑤日常</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の買物、医療・福祉・文化施設などの利便性に対する満足度</a:t>
            </a:r>
          </a:p>
          <a:p>
            <a:pPr marL="88900" indent="-889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⑥子ども</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の遊び場、公園などに対する満足度</a:t>
            </a:r>
          </a:p>
          <a:p>
            <a:pPr marL="88900" indent="-88900">
              <a:lnSpc>
                <a:spcPts val="16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⑦みどり</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・水辺などの自然とのふれあいに対する満足度</a:t>
            </a:r>
          </a:p>
        </p:txBody>
      </p:sp>
      <p:sp>
        <p:nvSpPr>
          <p:cNvPr id="49" name="テキスト ボックス 48"/>
          <p:cNvSpPr txBox="1"/>
          <p:nvPr/>
        </p:nvSpPr>
        <p:spPr>
          <a:xfrm>
            <a:off x="223806" y="2535188"/>
            <a:ext cx="4464000" cy="288000"/>
          </a:xfrm>
          <a:prstGeom prst="rect">
            <a:avLst/>
          </a:prstGeom>
          <a:ln w="25400"/>
        </p:spPr>
        <p:style>
          <a:lnRef idx="3">
            <a:schemeClr val="lt1"/>
          </a:lnRef>
          <a:fillRef idx="1">
            <a:schemeClr val="accent1"/>
          </a:fillRef>
          <a:effectRef idx="1">
            <a:schemeClr val="accent1"/>
          </a:effectRef>
          <a:fontRef idx="minor">
            <a:schemeClr val="lt1"/>
          </a:fontRef>
        </p:style>
        <p:txBody>
          <a:bodyPr wrap="square" lIns="36000" tIns="0" rIns="36000" bIns="0" rtlCol="0" anchor="ctr" anchorCtr="0">
            <a:noAutofit/>
          </a:bodyPr>
          <a:lstStyle/>
          <a:p>
            <a:pPr marL="88900" indent="-88900">
              <a:lnSpc>
                <a:spcPts val="1900"/>
              </a:lnSpc>
            </a:pPr>
            <a:r>
              <a:rPr lang="ja-JP" altLang="en-US" sz="1400" spc="-30" dirty="0" smtClean="0">
                <a:latin typeface="Meiryo UI" panose="020B0604030504040204" pitchFamily="50" charset="-128"/>
                <a:ea typeface="Meiryo UI" panose="020B0604030504040204" pitchFamily="50" charset="-128"/>
                <a:cs typeface="Meiryo UI" panose="020B0604030504040204" pitchFamily="50" charset="-128"/>
              </a:rPr>
              <a:t>　２：府民一人ひとりのくらしの満足度に関する指標</a:t>
            </a:r>
            <a:endParaRPr lang="en-US" altLang="ja-JP" sz="1400" spc="-3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120716" y="5778500"/>
            <a:ext cx="4644000" cy="1034876"/>
          </a:xfrm>
          <a:prstGeom prst="roundRect">
            <a:avLst>
              <a:gd name="adj" fmla="val 837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264732" y="5985376"/>
            <a:ext cx="4428000" cy="828000"/>
          </a:xfrm>
          <a:prstGeom prst="rect">
            <a:avLst/>
          </a:prstGeom>
          <a:noFill/>
          <a:ln>
            <a:noFill/>
          </a:ln>
        </p:spPr>
        <p:txBody>
          <a:bodyPr wrap="square" lIns="36000" tIns="36000" rIns="0" bIns="36000" rtlCol="0" anchor="t" anchorCtr="0">
            <a:noAutofit/>
          </a:bodyPr>
          <a:lstStyle/>
          <a:p>
            <a:pPr marL="88900" indent="-88900">
              <a:lnSpc>
                <a:spcPts val="1500"/>
              </a:lnSpc>
              <a:spcBef>
                <a:spcPts val="6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①ＤＩＹや改修が可能な</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賃貸</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物件</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の割合</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②ルームシェア可能な賃貸物件の割合</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spcBef>
                <a:spcPts val="6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③</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ペット可（相談可含む）物件（購入・賃貸）</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の割合</a:t>
            </a:r>
          </a:p>
        </p:txBody>
      </p:sp>
      <p:sp>
        <p:nvSpPr>
          <p:cNvPr id="50" name="テキスト ボックス 49"/>
          <p:cNvSpPr txBox="1"/>
          <p:nvPr/>
        </p:nvSpPr>
        <p:spPr>
          <a:xfrm>
            <a:off x="210716" y="5640040"/>
            <a:ext cx="4464000" cy="288000"/>
          </a:xfrm>
          <a:prstGeom prst="rect">
            <a:avLst/>
          </a:prstGeom>
          <a:ln w="25400"/>
        </p:spPr>
        <p:style>
          <a:lnRef idx="3">
            <a:schemeClr val="lt1"/>
          </a:lnRef>
          <a:fillRef idx="1">
            <a:schemeClr val="accent1"/>
          </a:fillRef>
          <a:effectRef idx="1">
            <a:schemeClr val="accent1"/>
          </a:effectRef>
          <a:fontRef idx="minor">
            <a:schemeClr val="lt1"/>
          </a:fontRef>
        </p:style>
        <p:txBody>
          <a:bodyPr wrap="square" lIns="36000" tIns="0" rIns="36000" bIns="0" rtlCol="0" anchor="ctr" anchorCtr="0">
            <a:noAutofit/>
          </a:bodyPr>
          <a:lstStyle/>
          <a:p>
            <a:pPr marL="88900" indent="-88900">
              <a:lnSpc>
                <a:spcPts val="1900"/>
              </a:lnSpc>
            </a:pPr>
            <a:r>
              <a:rPr lang="ja-JP" altLang="en-US" sz="1400" spc="-30" dirty="0" smtClean="0">
                <a:latin typeface="Meiryo UI" panose="020B0604030504040204" pitchFamily="50" charset="-128"/>
                <a:ea typeface="Meiryo UI" panose="020B0604030504040204" pitchFamily="50" charset="-128"/>
                <a:cs typeface="Meiryo UI" panose="020B0604030504040204" pitchFamily="50" charset="-128"/>
              </a:rPr>
              <a:t>　３：住まいの多様性に関する指標</a:t>
            </a:r>
            <a:endParaRPr lang="en-US" altLang="ja-JP" sz="1400" spc="-3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4896420" y="677847"/>
            <a:ext cx="4644000" cy="1476000"/>
          </a:xfrm>
          <a:prstGeom prst="roundRect">
            <a:avLst>
              <a:gd name="adj" fmla="val 837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5040436" y="874164"/>
            <a:ext cx="4392000" cy="1330700"/>
          </a:xfrm>
          <a:prstGeom prst="rect">
            <a:avLst/>
          </a:prstGeom>
          <a:noFill/>
          <a:ln>
            <a:noFill/>
          </a:ln>
        </p:spPr>
        <p:txBody>
          <a:bodyPr wrap="square" lIns="36000" tIns="36000" rIns="0" bIns="36000" rtlCol="0" anchor="t" anchorCtr="0">
            <a:noAutofit/>
          </a:bodyPr>
          <a:lstStyle/>
          <a:p>
            <a:pPr marL="88900" indent="-88900">
              <a:lnSpc>
                <a:spcPts val="1600"/>
              </a:lnSpc>
              <a:spcBef>
                <a:spcPts val="6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①通勤時間（府内在住世帯の中央値）</a:t>
            </a:r>
          </a:p>
          <a:p>
            <a:pPr marL="88900" indent="-88900">
              <a:lnSpc>
                <a:spcPts val="1600"/>
              </a:lnSpc>
              <a:spcBef>
                <a:spcPts val="6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②住まいから医療機関までの距離（</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1,000m</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以内に医療機関がある住宅の割合）</a:t>
            </a:r>
          </a:p>
          <a:p>
            <a:pPr marL="88900" indent="-88900">
              <a:lnSpc>
                <a:spcPts val="1600"/>
              </a:lnSpc>
              <a:spcBef>
                <a:spcPts val="6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③住まいから保育所までの距離（</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1,000</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ｍ</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以内に保育所がある住宅の割合）</a:t>
            </a:r>
          </a:p>
        </p:txBody>
      </p:sp>
      <p:sp>
        <p:nvSpPr>
          <p:cNvPr id="51" name="テキスト ボックス 50"/>
          <p:cNvSpPr txBox="1"/>
          <p:nvPr/>
        </p:nvSpPr>
        <p:spPr>
          <a:xfrm>
            <a:off x="5022436" y="497847"/>
            <a:ext cx="4464000" cy="288000"/>
          </a:xfrm>
          <a:prstGeom prst="rect">
            <a:avLst/>
          </a:prstGeom>
          <a:ln w="25400"/>
        </p:spPr>
        <p:style>
          <a:lnRef idx="3">
            <a:schemeClr val="lt1"/>
          </a:lnRef>
          <a:fillRef idx="1">
            <a:schemeClr val="accent1"/>
          </a:fillRef>
          <a:effectRef idx="1">
            <a:schemeClr val="accent1"/>
          </a:effectRef>
          <a:fontRef idx="minor">
            <a:schemeClr val="lt1"/>
          </a:fontRef>
        </p:style>
        <p:txBody>
          <a:bodyPr wrap="square" lIns="36000" tIns="0" rIns="36000" bIns="0" rtlCol="0" anchor="ctr" anchorCtr="0">
            <a:noAutofit/>
          </a:bodyPr>
          <a:lstStyle/>
          <a:p>
            <a:pPr marL="88900" indent="-88900">
              <a:lnSpc>
                <a:spcPts val="1900"/>
              </a:lnSpc>
            </a:pPr>
            <a:r>
              <a:rPr lang="ja-JP" altLang="en-US" sz="1400" spc="-30" dirty="0" smtClean="0">
                <a:latin typeface="Meiryo UI" panose="020B0604030504040204" pitchFamily="50" charset="-128"/>
                <a:ea typeface="Meiryo UI" panose="020B0604030504040204" pitchFamily="50" charset="-128"/>
                <a:cs typeface="Meiryo UI" panose="020B0604030504040204" pitchFamily="50" charset="-128"/>
              </a:rPr>
              <a:t>　４：生活の利便性に関する指標</a:t>
            </a:r>
            <a:endParaRPr lang="en-US" altLang="ja-JP" sz="1400" spc="-3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a:xfrm>
            <a:off x="4896420" y="2622797"/>
            <a:ext cx="4644000" cy="878211"/>
          </a:xfrm>
          <a:prstGeom prst="roundRect">
            <a:avLst>
              <a:gd name="adj" fmla="val 837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5040436" y="2874845"/>
            <a:ext cx="4428000" cy="576000"/>
          </a:xfrm>
          <a:prstGeom prst="rect">
            <a:avLst/>
          </a:prstGeom>
          <a:noFill/>
          <a:ln>
            <a:noFill/>
          </a:ln>
        </p:spPr>
        <p:txBody>
          <a:bodyPr wrap="square" lIns="36000" tIns="36000" rIns="0" bIns="36000" rtlCol="0" anchor="t" anchorCtr="0">
            <a:noAutofit/>
          </a:bodyPr>
          <a:lstStyle/>
          <a:p>
            <a:pPr marL="88900" indent="-88900">
              <a:lnSpc>
                <a:spcPts val="1600"/>
              </a:lnSpc>
              <a:spcBef>
                <a:spcPts val="6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①都道府県の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魅力度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ﾗﾝｷﾝｸﾞ</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株式</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会社ブランド総合</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研究所</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600"/>
              </a:lnSpc>
              <a:spcBef>
                <a:spcPts val="6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②世界の都市</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総合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ﾗﾝｷﾝｸﾞ</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森記念財団）</a:t>
            </a:r>
          </a:p>
        </p:txBody>
      </p:sp>
      <p:sp>
        <p:nvSpPr>
          <p:cNvPr id="52" name="テキスト ボックス 51"/>
          <p:cNvSpPr txBox="1"/>
          <p:nvPr/>
        </p:nvSpPr>
        <p:spPr>
          <a:xfrm>
            <a:off x="4975688" y="2475144"/>
            <a:ext cx="4464000" cy="288000"/>
          </a:xfrm>
          <a:prstGeom prst="rect">
            <a:avLst/>
          </a:prstGeom>
          <a:ln w="25400"/>
        </p:spPr>
        <p:style>
          <a:lnRef idx="3">
            <a:schemeClr val="lt1"/>
          </a:lnRef>
          <a:fillRef idx="1">
            <a:schemeClr val="accent1"/>
          </a:fillRef>
          <a:effectRef idx="1">
            <a:schemeClr val="accent1"/>
          </a:effectRef>
          <a:fontRef idx="minor">
            <a:schemeClr val="lt1"/>
          </a:fontRef>
        </p:style>
        <p:txBody>
          <a:bodyPr wrap="square" lIns="36000" tIns="0" rIns="36000" bIns="0" rtlCol="0" anchor="ctr" anchorCtr="0">
            <a:noAutofit/>
          </a:bodyPr>
          <a:lstStyle/>
          <a:p>
            <a:pPr marL="88900" indent="-88900">
              <a:lnSpc>
                <a:spcPts val="1900"/>
              </a:lnSpc>
            </a:pPr>
            <a:r>
              <a:rPr lang="ja-JP" altLang="en-US" sz="1400" spc="-30" dirty="0" smtClean="0">
                <a:latin typeface="Meiryo UI" panose="020B0604030504040204" pitchFamily="50" charset="-128"/>
                <a:ea typeface="Meiryo UI" panose="020B0604030504040204" pitchFamily="50" charset="-128"/>
                <a:cs typeface="Meiryo UI" panose="020B0604030504040204" pitchFamily="50" charset="-128"/>
              </a:rPr>
              <a:t>　５：都市の魅力・総合力に関する指標</a:t>
            </a:r>
            <a:endParaRPr lang="en-US" altLang="ja-JP" sz="1400" spc="-3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25"/>
          <p:cNvSpPr/>
          <p:nvPr/>
        </p:nvSpPr>
        <p:spPr>
          <a:xfrm>
            <a:off x="4896420" y="4005047"/>
            <a:ext cx="4644000" cy="1116000"/>
          </a:xfrm>
          <a:prstGeom prst="roundRect">
            <a:avLst>
              <a:gd name="adj" fmla="val 837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5040436" y="4257096"/>
            <a:ext cx="4428000" cy="792000"/>
          </a:xfrm>
          <a:prstGeom prst="rect">
            <a:avLst/>
          </a:prstGeom>
          <a:noFill/>
          <a:ln>
            <a:noFill/>
          </a:ln>
        </p:spPr>
        <p:txBody>
          <a:bodyPr wrap="square" lIns="36000" tIns="36000" rIns="0" bIns="36000" rtlCol="0" anchor="t" anchorCtr="0">
            <a:noAutofit/>
          </a:bodyPr>
          <a:lstStyle/>
          <a:p>
            <a:pPr marL="88900" indent="-88900">
              <a:lnSpc>
                <a:spcPts val="1600"/>
              </a:lnSpc>
              <a:spcBef>
                <a:spcPts val="6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①人口の社会増減</a:t>
            </a:r>
          </a:p>
          <a:p>
            <a:pPr marL="88900" indent="-88900">
              <a:lnSpc>
                <a:spcPts val="1600"/>
              </a:lnSpc>
              <a:spcBef>
                <a:spcPts val="6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②若年・子育て世代（</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代）人口の割合</a:t>
            </a:r>
          </a:p>
          <a:p>
            <a:pPr marL="88900" indent="-88900">
              <a:lnSpc>
                <a:spcPts val="1600"/>
              </a:lnSpc>
              <a:spcBef>
                <a:spcPts val="6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③留学生の数</a:t>
            </a:r>
          </a:p>
        </p:txBody>
      </p:sp>
      <p:sp>
        <p:nvSpPr>
          <p:cNvPr id="53" name="テキスト ボックス 52"/>
          <p:cNvSpPr txBox="1"/>
          <p:nvPr/>
        </p:nvSpPr>
        <p:spPr>
          <a:xfrm>
            <a:off x="4968428" y="3861048"/>
            <a:ext cx="4464000" cy="288000"/>
          </a:xfrm>
          <a:prstGeom prst="rect">
            <a:avLst/>
          </a:prstGeom>
          <a:ln w="25400"/>
        </p:spPr>
        <p:style>
          <a:lnRef idx="3">
            <a:schemeClr val="lt1"/>
          </a:lnRef>
          <a:fillRef idx="1">
            <a:schemeClr val="accent1"/>
          </a:fillRef>
          <a:effectRef idx="1">
            <a:schemeClr val="accent1"/>
          </a:effectRef>
          <a:fontRef idx="minor">
            <a:schemeClr val="lt1"/>
          </a:fontRef>
        </p:style>
        <p:txBody>
          <a:bodyPr wrap="square" lIns="36000" tIns="0" rIns="36000" bIns="0" rtlCol="0" anchor="ctr" anchorCtr="0">
            <a:noAutofit/>
          </a:bodyPr>
          <a:lstStyle/>
          <a:p>
            <a:pPr marL="88900" indent="-88900">
              <a:lnSpc>
                <a:spcPts val="1900"/>
              </a:lnSpc>
            </a:pPr>
            <a:r>
              <a:rPr lang="ja-JP" altLang="en-US" sz="1400" spc="-30" dirty="0" smtClean="0">
                <a:latin typeface="Meiryo UI" panose="020B0604030504040204" pitchFamily="50" charset="-128"/>
                <a:ea typeface="Meiryo UI" panose="020B0604030504040204" pitchFamily="50" charset="-128"/>
                <a:cs typeface="Meiryo UI" panose="020B0604030504040204" pitchFamily="50" charset="-128"/>
              </a:rPr>
              <a:t>　６：人口、人々の多様性に関する指標</a:t>
            </a:r>
            <a:endParaRPr lang="en-US" altLang="ja-JP" sz="1400" spc="-3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4896420" y="5625328"/>
            <a:ext cx="4644000" cy="1152000"/>
          </a:xfrm>
          <a:prstGeom prst="roundRect">
            <a:avLst>
              <a:gd name="adj" fmla="val 837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5040436" y="5877376"/>
            <a:ext cx="4464000" cy="936000"/>
          </a:xfrm>
          <a:prstGeom prst="rect">
            <a:avLst/>
          </a:prstGeom>
          <a:noFill/>
          <a:ln>
            <a:noFill/>
          </a:ln>
        </p:spPr>
        <p:txBody>
          <a:bodyPr wrap="square" lIns="36000" tIns="36000" rIns="0" bIns="36000" rtlCol="0" anchor="t" anchorCtr="0">
            <a:noAutofit/>
          </a:bodyPr>
          <a:lstStyle/>
          <a:p>
            <a:pPr marL="88900" indent="-88900">
              <a:lnSpc>
                <a:spcPts val="1600"/>
              </a:lnSpc>
              <a:spcBef>
                <a:spcPts val="600"/>
              </a:spcBef>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空家</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p>
          <a:p>
            <a:pPr marL="88900" indent="-88900">
              <a:lnSpc>
                <a:spcPts val="1600"/>
              </a:lnSpc>
              <a:spcBef>
                <a:spcPts val="600"/>
              </a:spcBef>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①</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空家の管理状況（「</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ほとんど</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何も</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していない」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を減らす）</a:t>
            </a:r>
          </a:p>
          <a:p>
            <a:pPr marL="88900" indent="-88900">
              <a:lnSpc>
                <a:spcPts val="1600"/>
              </a:lnSpc>
              <a:spcBef>
                <a:spcPts val="6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空家の今後の活用</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意向（「空家のままにしておく」を減らす</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テキスト ボックス 53"/>
          <p:cNvSpPr txBox="1"/>
          <p:nvPr/>
        </p:nvSpPr>
        <p:spPr>
          <a:xfrm>
            <a:off x="4967476" y="5485245"/>
            <a:ext cx="4464000" cy="288000"/>
          </a:xfrm>
          <a:prstGeom prst="rect">
            <a:avLst/>
          </a:prstGeom>
          <a:ln w="25400"/>
        </p:spPr>
        <p:style>
          <a:lnRef idx="3">
            <a:schemeClr val="lt1"/>
          </a:lnRef>
          <a:fillRef idx="1">
            <a:schemeClr val="accent1"/>
          </a:fillRef>
          <a:effectRef idx="1">
            <a:schemeClr val="accent1"/>
          </a:effectRef>
          <a:fontRef idx="minor">
            <a:schemeClr val="lt1"/>
          </a:fontRef>
        </p:style>
        <p:txBody>
          <a:bodyPr wrap="square" lIns="36000" tIns="0" rIns="36000" bIns="0" rtlCol="0" anchor="ctr" anchorCtr="0">
            <a:noAutofit/>
          </a:bodyPr>
          <a:lstStyle/>
          <a:p>
            <a:pPr marL="88900" indent="-88900">
              <a:lnSpc>
                <a:spcPts val="1900"/>
              </a:lnSpc>
            </a:pPr>
            <a:r>
              <a:rPr lang="ja-JP" altLang="en-US" sz="1400" spc="-30" dirty="0" smtClean="0">
                <a:latin typeface="Meiryo UI" panose="020B0604030504040204" pitchFamily="50" charset="-128"/>
                <a:ea typeface="Meiryo UI" panose="020B0604030504040204" pitchFamily="50" charset="-128"/>
                <a:cs typeface="Meiryo UI" panose="020B0604030504040204" pitchFamily="50" charset="-128"/>
              </a:rPr>
              <a:t>　７：近年の社会問題等に焦点を当てた指標</a:t>
            </a:r>
            <a:endParaRPr lang="en-US" altLang="ja-JP" sz="1400" spc="-3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8450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216956" y="706488"/>
            <a:ext cx="9288000" cy="6084000"/>
          </a:xfrm>
          <a:prstGeom prst="roundRect">
            <a:avLst>
              <a:gd name="adj" fmla="val 2187"/>
            </a:avLst>
          </a:prstGeom>
          <a:noFill/>
          <a:ln w="19050">
            <a:solidFill>
              <a:schemeClr val="tx2"/>
            </a:solidFill>
            <a:prstDash val="solid"/>
          </a:ln>
        </p:spPr>
        <p:txBody>
          <a:bodyPr wrap="square" lIns="72000" tIns="396000" rIns="36000" bIns="36000" rtlCol="0" anchor="t" anchorCtr="0">
            <a:noAutofit/>
          </a:bodyPr>
          <a:lstStyle/>
          <a:p>
            <a:pPr marL="177800" indent="-177800">
              <a:lnSpc>
                <a:spcPts val="25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045" name="Picture 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0170" y="1412776"/>
            <a:ext cx="6408738" cy="161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1"/>
          <p:cNvSpPr>
            <a:spLocks noChangeArrowheads="1"/>
          </p:cNvSpPr>
          <p:nvPr/>
        </p:nvSpPr>
        <p:spPr bwMode="auto">
          <a:xfrm>
            <a:off x="0" y="1"/>
            <a:ext cx="9648825"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400" dirty="0" smtClean="0">
                <a:solidFill>
                  <a:srgbClr val="000000"/>
                </a:solidFill>
                <a:latin typeface="HGP創英角ｺﾞｼｯｸUB" panose="020B0900000000000000" pitchFamily="50" charset="-128"/>
                <a:ea typeface="HGP創英角ｺﾞｼｯｸUB" panose="020B0900000000000000" pitchFamily="50" charset="-128"/>
              </a:rPr>
              <a:t>新たな指標の例 １</a:t>
            </a:r>
            <a:endParaRPr lang="ja-JP" altLang="ja-JP" dirty="0">
              <a:solidFill>
                <a:srgbClr val="000000"/>
              </a:solidFill>
              <a:latin typeface="HGP創英角ｺﾞｼｯｸUB" panose="020B0900000000000000" pitchFamily="50" charset="-128"/>
              <a:ea typeface="HGP創英角ｺﾞｼｯｸUB" panose="020B0900000000000000" pitchFamily="50" charset="-128"/>
            </a:endParaRPr>
          </a:p>
        </p:txBody>
      </p:sp>
      <p:sp>
        <p:nvSpPr>
          <p:cNvPr id="30" name="スライド番号プレースホルダー 3"/>
          <p:cNvSpPr>
            <a:spLocks noGrp="1"/>
          </p:cNvSpPr>
          <p:nvPr>
            <p:ph type="sldNum" sz="quarter" idx="12"/>
          </p:nvPr>
        </p:nvSpPr>
        <p:spPr>
          <a:xfrm>
            <a:off x="9179623" y="6453337"/>
            <a:ext cx="414212" cy="365125"/>
          </a:xfrm>
        </p:spPr>
        <p:txBody>
          <a:bodyPr/>
          <a:lstStyle/>
          <a:p>
            <a:fld id="{6C81B660-91B5-4B89-8AE3-65DE466522A0}" type="slidenum">
              <a:rPr kumimoji="1" lang="ja-JP" altLang="en-US" sz="1600" smtClean="0">
                <a:solidFill>
                  <a:schemeClr val="tx1"/>
                </a:solidFill>
              </a:rPr>
              <a:t>4</a:t>
            </a:fld>
            <a:endParaRPr kumimoji="1" lang="ja-JP" altLang="en-US" sz="1600" dirty="0">
              <a:solidFill>
                <a:schemeClr val="tx1"/>
              </a:solidFill>
            </a:endParaRPr>
          </a:p>
        </p:txBody>
      </p:sp>
      <p:sp>
        <p:nvSpPr>
          <p:cNvPr id="6" name="テキスト ボックス 5"/>
          <p:cNvSpPr txBox="1"/>
          <p:nvPr/>
        </p:nvSpPr>
        <p:spPr>
          <a:xfrm>
            <a:off x="288964" y="472480"/>
            <a:ext cx="7920880" cy="432000"/>
          </a:xfrm>
          <a:prstGeom prst="rect">
            <a:avLst/>
          </a:prstGeom>
          <a:ln/>
        </p:spPr>
        <p:style>
          <a:lnRef idx="3">
            <a:schemeClr val="lt1"/>
          </a:lnRef>
          <a:fillRef idx="1">
            <a:schemeClr val="accent1"/>
          </a:fillRef>
          <a:effectRef idx="1">
            <a:schemeClr val="accent1"/>
          </a:effectRef>
          <a:fontRef idx="minor">
            <a:schemeClr val="lt1"/>
          </a:fontRef>
        </p:style>
        <p:txBody>
          <a:bodyPr wrap="square" lIns="36000" tIns="36000" rIns="36000" bIns="36000" rtlCol="0" anchor="ctr" anchorCtr="0">
            <a:noAutofit/>
          </a:bodyPr>
          <a:lstStyle/>
          <a:p>
            <a:pPr marL="88900" indent="-88900">
              <a:lnSpc>
                <a:spcPts val="28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１</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府民や全国の人々の大阪に対するイメージに関する指標</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539274634"/>
              </p:ext>
            </p:extLst>
          </p:nvPr>
        </p:nvGraphicFramePr>
        <p:xfrm>
          <a:off x="395391" y="980728"/>
          <a:ext cx="8856985" cy="365760"/>
        </p:xfrm>
        <a:graphic>
          <a:graphicData uri="http://schemas.openxmlformats.org/drawingml/2006/table">
            <a:tbl>
              <a:tblPr firstRow="1" bandRow="1">
                <a:tableStyleId>{22838BEF-8BB2-4498-84A7-C5851F593DF1}</a:tableStyleId>
              </a:tblPr>
              <a:tblGrid>
                <a:gridCol w="2628821"/>
                <a:gridCol w="6228164"/>
              </a:tblGrid>
              <a:tr h="34666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指標例</a:t>
                      </a:r>
                      <a:endPar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tx2">
                        <a:lumMod val="60000"/>
                        <a:lumOff val="40000"/>
                      </a:schemeClr>
                    </a:solidFill>
                  </a:tcPr>
                </a:tc>
                <a:tc>
                  <a:txBody>
                    <a:bodyPr/>
                    <a:lstStyle/>
                    <a:p>
                      <a:pPr algn="ct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現状値（Ｈ２７）</a:t>
                      </a:r>
                      <a:endPar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tx2">
                        <a:lumMod val="60000"/>
                        <a:lumOff val="40000"/>
                      </a:schemeClr>
                    </a:solidFill>
                  </a:tcPr>
                </a:tc>
              </a:tr>
            </a:tbl>
          </a:graphicData>
        </a:graphic>
      </p:graphicFrame>
      <p:sp>
        <p:nvSpPr>
          <p:cNvPr id="9" name="テキスト ボックス 8"/>
          <p:cNvSpPr txBox="1"/>
          <p:nvPr/>
        </p:nvSpPr>
        <p:spPr>
          <a:xfrm>
            <a:off x="3168676" y="6453336"/>
            <a:ext cx="6120232" cy="252000"/>
          </a:xfrm>
          <a:prstGeom prst="rect">
            <a:avLst/>
          </a:prstGeom>
          <a:noFill/>
          <a:ln>
            <a:noFill/>
          </a:ln>
        </p:spPr>
        <p:txBody>
          <a:bodyPr wrap="square" lIns="36000" tIns="36000" rIns="36000" bIns="36000" rtlCol="0" anchor="t" anchorCtr="0">
            <a:noAutofit/>
          </a:bodyPr>
          <a:lstStyle/>
          <a:p>
            <a:pPr marL="88900" indent="-88900"/>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大阪府が実施したインターネットアンケート調査（対象：府民</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人、全国</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人）より</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215900" y="2348880"/>
            <a:ext cx="2700000" cy="864000"/>
          </a:xfrm>
          <a:prstGeom prst="rect">
            <a:avLst/>
          </a:prstGeom>
          <a:noFill/>
        </p:spPr>
        <p:txBody>
          <a:bodyPr wrap="square" rtlCol="0">
            <a:noAutofit/>
          </a:bodyPr>
          <a:lstStyle/>
          <a:p>
            <a:pPr marL="261938" indent="-261938">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② </a:t>
            </a:r>
            <a:r>
              <a:rPr lang="ja-JP" altLang="en-US" dirty="0">
                <a:latin typeface="Meiryo UI" panose="020B0604030504040204" pitchFamily="50" charset="-128"/>
                <a:ea typeface="Meiryo UI" panose="020B0604030504040204" pitchFamily="50" charset="-128"/>
                <a:cs typeface="Meiryo UI" panose="020B0604030504040204" pitchFamily="50" charset="-128"/>
              </a:rPr>
              <a:t>大阪でくらしてみたい</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と</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61938" indent="-261938">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思っている全国の人々</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61938" indent="-261938">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の割合</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215900" y="1700808"/>
            <a:ext cx="2700000" cy="648000"/>
          </a:xfrm>
          <a:prstGeom prst="rect">
            <a:avLst/>
          </a:prstGeom>
          <a:noFill/>
        </p:spPr>
        <p:txBody>
          <a:bodyPr wrap="square" rtlCol="0">
            <a:noAutofit/>
          </a:bodyPr>
          <a:lstStyle/>
          <a:p>
            <a:pPr marL="261938" indent="-261938">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① </a:t>
            </a:r>
            <a:r>
              <a:rPr lang="ja-JP" altLang="en-US" dirty="0">
                <a:latin typeface="Meiryo UI" panose="020B0604030504040204" pitchFamily="50" charset="-128"/>
                <a:ea typeface="Meiryo UI" panose="020B0604030504040204" pitchFamily="50" charset="-128"/>
                <a:cs typeface="Meiryo UI" panose="020B0604030504040204" pitchFamily="50" charset="-128"/>
              </a:rPr>
              <a:t>大阪で住み続けたい</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と</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61938" indent="-261938">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思っている府民</a:t>
            </a:r>
            <a:r>
              <a:rPr lang="ja-JP" altLang="en-US" dirty="0">
                <a:latin typeface="Meiryo UI" panose="020B0604030504040204" pitchFamily="50" charset="-128"/>
                <a:ea typeface="Meiryo UI" panose="020B0604030504040204" pitchFamily="50" charset="-128"/>
                <a:cs typeface="Meiryo UI" panose="020B0604030504040204" pitchFamily="50" charset="-128"/>
              </a:rPr>
              <a:t>の割合</a:t>
            </a:r>
          </a:p>
        </p:txBody>
      </p:sp>
      <p:sp>
        <p:nvSpPr>
          <p:cNvPr id="16" name="テキスト ボックス 15"/>
          <p:cNvSpPr txBox="1"/>
          <p:nvPr/>
        </p:nvSpPr>
        <p:spPr>
          <a:xfrm>
            <a:off x="215900" y="3501008"/>
            <a:ext cx="2700000" cy="648000"/>
          </a:xfrm>
          <a:prstGeom prst="rect">
            <a:avLst/>
          </a:prstGeom>
          <a:noFill/>
        </p:spPr>
        <p:txBody>
          <a:bodyPr wrap="square" rtlCol="0">
            <a:noAutofit/>
          </a:bodyPr>
          <a:lstStyle/>
          <a:p>
            <a:pPr marL="261938" indent="-261938">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③ 住みやすいまちだ</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と</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61938" indent="-261938">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思っている人々</a:t>
            </a:r>
            <a:r>
              <a:rPr lang="ja-JP" altLang="en-US" dirty="0">
                <a:latin typeface="Meiryo UI" panose="020B0604030504040204" pitchFamily="50" charset="-128"/>
                <a:ea typeface="Meiryo UI" panose="020B0604030504040204" pitchFamily="50" charset="-128"/>
                <a:cs typeface="Meiryo UI" panose="020B0604030504040204" pitchFamily="50" charset="-128"/>
              </a:rPr>
              <a:t>の割合</a:t>
            </a:r>
          </a:p>
        </p:txBody>
      </p:sp>
      <p:sp>
        <p:nvSpPr>
          <p:cNvPr id="17" name="テキスト ボックス 16"/>
          <p:cNvSpPr txBox="1"/>
          <p:nvPr/>
        </p:nvSpPr>
        <p:spPr>
          <a:xfrm>
            <a:off x="215900" y="4221088"/>
            <a:ext cx="2700000" cy="648000"/>
          </a:xfrm>
          <a:prstGeom prst="rect">
            <a:avLst/>
          </a:prstGeom>
          <a:noFill/>
        </p:spPr>
        <p:txBody>
          <a:bodyPr wrap="square" rtlCol="0">
            <a:noAutofit/>
          </a:bodyPr>
          <a:lstStyle/>
          <a:p>
            <a:pPr marL="261938" indent="-261938">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④ 子育てしやすい</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と</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61938" indent="-261938">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思っている人々</a:t>
            </a:r>
            <a:r>
              <a:rPr lang="ja-JP" altLang="en-US" dirty="0">
                <a:latin typeface="Meiryo UI" panose="020B0604030504040204" pitchFamily="50" charset="-128"/>
                <a:ea typeface="Meiryo UI" panose="020B0604030504040204" pitchFamily="50" charset="-128"/>
                <a:cs typeface="Meiryo UI" panose="020B0604030504040204" pitchFamily="50" charset="-128"/>
              </a:rPr>
              <a:t>の割合</a:t>
            </a:r>
          </a:p>
        </p:txBody>
      </p:sp>
      <p:sp>
        <p:nvSpPr>
          <p:cNvPr id="18" name="テキスト ボックス 17"/>
          <p:cNvSpPr txBox="1"/>
          <p:nvPr/>
        </p:nvSpPr>
        <p:spPr>
          <a:xfrm>
            <a:off x="215900" y="4941168"/>
            <a:ext cx="2700000" cy="648000"/>
          </a:xfrm>
          <a:prstGeom prst="rect">
            <a:avLst/>
          </a:prstGeom>
          <a:noFill/>
        </p:spPr>
        <p:txBody>
          <a:bodyPr wrap="square" rtlCol="0">
            <a:noAutofit/>
          </a:bodyPr>
          <a:lstStyle/>
          <a:p>
            <a:pPr marL="261938" indent="-261938">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⑤ まちがきれいだ</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と</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61938" indent="-261938">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思っている人々</a:t>
            </a:r>
            <a:r>
              <a:rPr lang="ja-JP" altLang="en-US" dirty="0">
                <a:latin typeface="Meiryo UI" panose="020B0604030504040204" pitchFamily="50" charset="-128"/>
                <a:ea typeface="Meiryo UI" panose="020B0604030504040204" pitchFamily="50" charset="-128"/>
                <a:cs typeface="Meiryo UI" panose="020B0604030504040204" pitchFamily="50" charset="-128"/>
              </a:rPr>
              <a:t>の割合</a:t>
            </a:r>
          </a:p>
        </p:txBody>
      </p:sp>
      <p:sp>
        <p:nvSpPr>
          <p:cNvPr id="19" name="テキスト ボックス 18"/>
          <p:cNvSpPr txBox="1"/>
          <p:nvPr/>
        </p:nvSpPr>
        <p:spPr>
          <a:xfrm>
            <a:off x="215900" y="5661320"/>
            <a:ext cx="2700000" cy="648000"/>
          </a:xfrm>
          <a:prstGeom prst="rect">
            <a:avLst/>
          </a:prstGeom>
          <a:noFill/>
        </p:spPr>
        <p:txBody>
          <a:bodyPr wrap="square" rtlCol="0">
            <a:noAutofit/>
          </a:bodyPr>
          <a:lstStyle/>
          <a:p>
            <a:pPr marL="261938" indent="-261938">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⑥ 人々が親切で</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あたたかい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61938" indent="-261938">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と思って</a:t>
            </a:r>
            <a:r>
              <a:rPr lang="ja-JP" altLang="en-US" dirty="0">
                <a:latin typeface="Meiryo UI" panose="020B0604030504040204" pitchFamily="50" charset="-128"/>
                <a:ea typeface="Meiryo UI" panose="020B0604030504040204" pitchFamily="50" charset="-128"/>
                <a:cs typeface="Meiryo UI" panose="020B0604030504040204" pitchFamily="50" charset="-128"/>
              </a:rPr>
              <a:t>いる人々の割合</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170" y="3119586"/>
            <a:ext cx="6484938" cy="333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64650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216956" y="747622"/>
            <a:ext cx="9288000" cy="6012000"/>
          </a:xfrm>
          <a:prstGeom prst="roundRect">
            <a:avLst>
              <a:gd name="adj" fmla="val 1388"/>
            </a:avLst>
          </a:prstGeom>
          <a:noFill/>
          <a:ln w="19050">
            <a:solidFill>
              <a:schemeClr val="tx2"/>
            </a:solidFill>
            <a:prstDash val="solid"/>
          </a:ln>
        </p:spPr>
        <p:txBody>
          <a:bodyPr wrap="square" lIns="72000" tIns="396000" rIns="36000" bIns="36000" rtlCol="0" anchor="t" anchorCtr="0">
            <a:noAutofit/>
          </a:bodyPr>
          <a:lstStyle/>
          <a:p>
            <a:pPr marL="177800" indent="-177800">
              <a:lnSpc>
                <a:spcPts val="25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1"/>
          <p:cNvSpPr>
            <a:spLocks noChangeArrowheads="1"/>
          </p:cNvSpPr>
          <p:nvPr/>
        </p:nvSpPr>
        <p:spPr bwMode="auto">
          <a:xfrm>
            <a:off x="0" y="1"/>
            <a:ext cx="9648825"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400" dirty="0" smtClean="0">
                <a:solidFill>
                  <a:srgbClr val="000000"/>
                </a:solidFill>
                <a:latin typeface="HGP創英角ｺﾞｼｯｸUB" panose="020B0900000000000000" pitchFamily="50" charset="-128"/>
                <a:ea typeface="HGP創英角ｺﾞｼｯｸUB" panose="020B0900000000000000" pitchFamily="50" charset="-128"/>
              </a:rPr>
              <a:t>新たな指標の例 ２</a:t>
            </a:r>
            <a:endParaRPr lang="ja-JP" altLang="ja-JP" dirty="0">
              <a:solidFill>
                <a:srgbClr val="000000"/>
              </a:solidFill>
              <a:latin typeface="HGP創英角ｺﾞｼｯｸUB" panose="020B0900000000000000" pitchFamily="50" charset="-128"/>
              <a:ea typeface="HGP創英角ｺﾞｼｯｸUB" panose="020B0900000000000000" pitchFamily="50" charset="-128"/>
            </a:endParaRPr>
          </a:p>
        </p:txBody>
      </p:sp>
      <p:sp>
        <p:nvSpPr>
          <p:cNvPr id="30" name="スライド番号プレースホルダー 3"/>
          <p:cNvSpPr>
            <a:spLocks noGrp="1"/>
          </p:cNvSpPr>
          <p:nvPr>
            <p:ph type="sldNum" sz="quarter" idx="12"/>
          </p:nvPr>
        </p:nvSpPr>
        <p:spPr>
          <a:xfrm>
            <a:off x="9179623" y="6453337"/>
            <a:ext cx="414212" cy="365125"/>
          </a:xfrm>
        </p:spPr>
        <p:txBody>
          <a:bodyPr/>
          <a:lstStyle/>
          <a:p>
            <a:fld id="{6C81B660-91B5-4B89-8AE3-65DE466522A0}" type="slidenum">
              <a:rPr kumimoji="1" lang="ja-JP" altLang="en-US" sz="1600" smtClean="0">
                <a:solidFill>
                  <a:schemeClr val="tx1"/>
                </a:solidFill>
              </a:rPr>
              <a:t>5</a:t>
            </a:fld>
            <a:endParaRPr kumimoji="1" lang="ja-JP" altLang="en-US" sz="1600" dirty="0">
              <a:solidFill>
                <a:schemeClr val="tx1"/>
              </a:solidFill>
            </a:endParaRPr>
          </a:p>
        </p:txBody>
      </p:sp>
      <p:sp>
        <p:nvSpPr>
          <p:cNvPr id="6" name="テキスト ボックス 5"/>
          <p:cNvSpPr txBox="1"/>
          <p:nvPr/>
        </p:nvSpPr>
        <p:spPr>
          <a:xfrm>
            <a:off x="288964" y="513614"/>
            <a:ext cx="7920880" cy="432000"/>
          </a:xfrm>
          <a:prstGeom prst="rect">
            <a:avLst/>
          </a:prstGeom>
          <a:ln/>
        </p:spPr>
        <p:style>
          <a:lnRef idx="3">
            <a:schemeClr val="lt1"/>
          </a:lnRef>
          <a:fillRef idx="1">
            <a:schemeClr val="accent1"/>
          </a:fillRef>
          <a:effectRef idx="1">
            <a:schemeClr val="accent1"/>
          </a:effectRef>
          <a:fontRef idx="minor">
            <a:schemeClr val="lt1"/>
          </a:fontRef>
        </p:style>
        <p:txBody>
          <a:bodyPr wrap="square" lIns="36000" tIns="36000" rIns="36000" bIns="36000" rtlCol="0" anchor="ctr" anchorCtr="0">
            <a:noAutofit/>
          </a:bodyPr>
          <a:lstStyle/>
          <a:p>
            <a:pPr marL="88900" indent="-88900">
              <a:lnSpc>
                <a:spcPts val="28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２</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府民一人ひとりのくらしの満足度に関する指標</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5328468" y="6525344"/>
            <a:ext cx="4032000" cy="252000"/>
          </a:xfrm>
          <a:prstGeom prst="rect">
            <a:avLst/>
          </a:prstGeom>
          <a:noFill/>
          <a:ln>
            <a:noFill/>
          </a:ln>
        </p:spPr>
        <p:txBody>
          <a:bodyPr wrap="square" lIns="36000" tIns="36000" rIns="36000" bIns="36000" rtlCol="0" anchor="t" anchorCtr="0">
            <a:noAutofit/>
          </a:bodyPr>
          <a:lstStyle/>
          <a:p>
            <a:pPr marL="88900" indent="-88900"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住生活総合調査結果より</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32899344"/>
              </p:ext>
            </p:extLst>
          </p:nvPr>
        </p:nvGraphicFramePr>
        <p:xfrm>
          <a:off x="395391" y="1119024"/>
          <a:ext cx="8856985" cy="365760"/>
        </p:xfrm>
        <a:graphic>
          <a:graphicData uri="http://schemas.openxmlformats.org/drawingml/2006/table">
            <a:tbl>
              <a:tblPr firstRow="1" bandRow="1">
                <a:tableStyleId>{22838BEF-8BB2-4498-84A7-C5851F593DF1}</a:tableStyleId>
              </a:tblPr>
              <a:tblGrid>
                <a:gridCol w="3492917"/>
                <a:gridCol w="5364068"/>
              </a:tblGrid>
              <a:tr h="34666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指標例</a:t>
                      </a:r>
                      <a:endPar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tx2">
                        <a:lumMod val="60000"/>
                        <a:lumOff val="40000"/>
                      </a:schemeClr>
                    </a:solidFill>
                  </a:tcPr>
                </a:tc>
                <a:tc>
                  <a:txBody>
                    <a:bodyPr/>
                    <a:lstStyle/>
                    <a:p>
                      <a:pPr algn="ct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現状値（Ｈ２５）</a:t>
                      </a:r>
                      <a:endPar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tx2">
                        <a:lumMod val="60000"/>
                        <a:lumOff val="40000"/>
                      </a:schemeClr>
                    </a:solidFill>
                  </a:tcPr>
                </a:tc>
              </a:tr>
            </a:tbl>
          </a:graphicData>
        </a:graphic>
      </p:graphicFrame>
      <p:sp>
        <p:nvSpPr>
          <p:cNvPr id="13" name="テキスト ボックス 12"/>
          <p:cNvSpPr txBox="1"/>
          <p:nvPr/>
        </p:nvSpPr>
        <p:spPr>
          <a:xfrm>
            <a:off x="792364" y="2565209"/>
            <a:ext cx="3600000" cy="396000"/>
          </a:xfrm>
          <a:prstGeom prst="rect">
            <a:avLst/>
          </a:prstGeom>
          <a:noFill/>
        </p:spPr>
        <p:txBody>
          <a:bodyPr wrap="square" rtlCol="0">
            <a:noAutofit/>
          </a:bodyPr>
          <a:lstStyle/>
          <a:p>
            <a:pPr marL="261938" indent="-261938">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② 地震時の安全性に対する満足度</a:t>
            </a:r>
          </a:p>
        </p:txBody>
      </p:sp>
      <p:sp>
        <p:nvSpPr>
          <p:cNvPr id="14" name="テキスト ボックス 13"/>
          <p:cNvSpPr txBox="1"/>
          <p:nvPr/>
        </p:nvSpPr>
        <p:spPr>
          <a:xfrm>
            <a:off x="792364" y="1953097"/>
            <a:ext cx="3600000" cy="396000"/>
          </a:xfrm>
          <a:prstGeom prst="rect">
            <a:avLst/>
          </a:prstGeom>
          <a:noFill/>
        </p:spPr>
        <p:txBody>
          <a:bodyPr wrap="square" rtlCol="0">
            <a:noAutofit/>
          </a:bodyPr>
          <a:lstStyle/>
          <a:p>
            <a:pPr marL="261938" indent="-261938">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① 広さや間取りに対する満足度</a:t>
            </a:r>
          </a:p>
        </p:txBody>
      </p:sp>
      <p:sp>
        <p:nvSpPr>
          <p:cNvPr id="15" name="テキスト ボックス 14"/>
          <p:cNvSpPr txBox="1"/>
          <p:nvPr/>
        </p:nvSpPr>
        <p:spPr>
          <a:xfrm>
            <a:off x="792364" y="3249289"/>
            <a:ext cx="3600000" cy="432000"/>
          </a:xfrm>
          <a:prstGeom prst="rect">
            <a:avLst/>
          </a:prstGeom>
          <a:noFill/>
        </p:spPr>
        <p:txBody>
          <a:bodyPr wrap="square" rtlCol="0">
            <a:noAutofit/>
          </a:bodyPr>
          <a:lstStyle/>
          <a:p>
            <a:pPr marL="261938" indent="-261938">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③ 断熱性や気密性に対する満足度</a:t>
            </a:r>
          </a:p>
        </p:txBody>
      </p:sp>
      <p:sp>
        <p:nvSpPr>
          <p:cNvPr id="16" name="テキスト ボックス 15"/>
          <p:cNvSpPr txBox="1"/>
          <p:nvPr/>
        </p:nvSpPr>
        <p:spPr>
          <a:xfrm>
            <a:off x="792364" y="3825377"/>
            <a:ext cx="3600000" cy="648000"/>
          </a:xfrm>
          <a:prstGeom prst="rect">
            <a:avLst/>
          </a:prstGeom>
          <a:noFill/>
        </p:spPr>
        <p:txBody>
          <a:bodyPr wrap="square" rtlCol="0">
            <a:noAutofit/>
          </a:bodyPr>
          <a:lstStyle/>
          <a:p>
            <a:pPr marL="171450" indent="-171450">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④通勤・通学などの利便性に対する満足度</a:t>
            </a:r>
          </a:p>
        </p:txBody>
      </p:sp>
      <p:sp>
        <p:nvSpPr>
          <p:cNvPr id="17" name="テキスト ボックス 16"/>
          <p:cNvSpPr txBox="1"/>
          <p:nvPr/>
        </p:nvSpPr>
        <p:spPr>
          <a:xfrm>
            <a:off x="792364" y="4473377"/>
            <a:ext cx="3600000" cy="576000"/>
          </a:xfrm>
          <a:prstGeom prst="rect">
            <a:avLst/>
          </a:prstGeom>
          <a:noFill/>
        </p:spPr>
        <p:txBody>
          <a:bodyPr wrap="square" rtlCol="0">
            <a:noAutofit/>
          </a:bodyPr>
          <a:lstStyle/>
          <a:p>
            <a:pPr marL="261938" indent="-261938">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⑤日常の買物、医療・福祉・文化施設などの利便性に対する満足度</a:t>
            </a:r>
          </a:p>
        </p:txBody>
      </p:sp>
      <p:sp>
        <p:nvSpPr>
          <p:cNvPr id="18" name="テキスト ボックス 17"/>
          <p:cNvSpPr txBox="1"/>
          <p:nvPr/>
        </p:nvSpPr>
        <p:spPr>
          <a:xfrm>
            <a:off x="792364" y="5193521"/>
            <a:ext cx="3600000" cy="576000"/>
          </a:xfrm>
          <a:prstGeom prst="rect">
            <a:avLst/>
          </a:prstGeom>
          <a:noFill/>
        </p:spPr>
        <p:txBody>
          <a:bodyPr wrap="square" rtlCol="0">
            <a:noAutofit/>
          </a:bodyPr>
          <a:lstStyle/>
          <a:p>
            <a:pPr marL="261938" indent="-261938">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⑥子どもの遊び場、公園などに対する満足度</a:t>
            </a:r>
          </a:p>
        </p:txBody>
      </p:sp>
      <p:sp>
        <p:nvSpPr>
          <p:cNvPr id="19" name="テキスト ボックス 18"/>
          <p:cNvSpPr txBox="1"/>
          <p:nvPr/>
        </p:nvSpPr>
        <p:spPr>
          <a:xfrm>
            <a:off x="792364" y="5841601"/>
            <a:ext cx="3600000" cy="648000"/>
          </a:xfrm>
          <a:prstGeom prst="rect">
            <a:avLst/>
          </a:prstGeom>
          <a:noFill/>
        </p:spPr>
        <p:txBody>
          <a:bodyPr wrap="square" rtlCol="0">
            <a:noAutofit/>
          </a:bodyPr>
          <a:lstStyle/>
          <a:p>
            <a:pPr marL="261938" indent="-261938">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⑦みどり・水辺などの自然とのふれあいに対する満足度</a:t>
            </a:r>
          </a:p>
        </p:txBody>
      </p:sp>
      <p:sp>
        <p:nvSpPr>
          <p:cNvPr id="20" name="テキスト ボックス 19"/>
          <p:cNvSpPr txBox="1"/>
          <p:nvPr/>
        </p:nvSpPr>
        <p:spPr>
          <a:xfrm>
            <a:off x="315117" y="1809040"/>
            <a:ext cx="505312" cy="1980000"/>
          </a:xfrm>
          <a:prstGeom prst="rect">
            <a:avLst/>
          </a:prstGeom>
          <a:noFill/>
          <a:ln>
            <a:solidFill>
              <a:schemeClr val="bg1">
                <a:lumMod val="50000"/>
              </a:schemeClr>
            </a:solidFill>
            <a:prstDash val="dash"/>
          </a:ln>
        </p:spPr>
        <p:txBody>
          <a:bodyPr vert="eaVert" wrap="square" tIns="0" bIns="0" rtlCol="0" anchor="ctr" anchorCtr="0">
            <a:noAutofit/>
          </a:bodyPr>
          <a:lstStyle/>
          <a:p>
            <a:pPr marL="261938" indent="-261938" algn="ctr">
              <a:defRPr/>
            </a:pPr>
            <a:r>
              <a:rPr lang="ja-JP" altLang="en-US" sz="1600" spc="-6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住まいに関する満足度</a:t>
            </a:r>
            <a:endParaRPr lang="ja-JP" altLang="en-US" sz="1600" spc="-6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p:txBody>
      </p:sp>
      <p:sp>
        <p:nvSpPr>
          <p:cNvPr id="21" name="テキスト ボックス 20"/>
          <p:cNvSpPr txBox="1"/>
          <p:nvPr/>
        </p:nvSpPr>
        <p:spPr>
          <a:xfrm>
            <a:off x="315117" y="3861048"/>
            <a:ext cx="505312" cy="2592000"/>
          </a:xfrm>
          <a:prstGeom prst="rect">
            <a:avLst/>
          </a:prstGeom>
          <a:noFill/>
          <a:ln>
            <a:solidFill>
              <a:schemeClr val="bg1">
                <a:lumMod val="50000"/>
              </a:schemeClr>
            </a:solidFill>
            <a:prstDash val="dash"/>
          </a:ln>
        </p:spPr>
        <p:txBody>
          <a:bodyPr vert="eaVert" wrap="square" rtlCol="0" anchor="ctr" anchorCtr="0">
            <a:noAutofit/>
          </a:bodyPr>
          <a:lstStyle/>
          <a:p>
            <a:pPr marL="261938" indent="-261938" algn="ctr">
              <a:defRPr/>
            </a:pPr>
            <a:r>
              <a:rPr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まち</a:t>
            </a:r>
            <a:r>
              <a:rPr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に関する満足度</a:t>
            </a:r>
            <a:endParaRPr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p:txBody>
      </p:sp>
      <p:pic>
        <p:nvPicPr>
          <p:cNvPr id="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2666" y="1484784"/>
            <a:ext cx="5048250" cy="5076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46171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
          <p:cNvSpPr>
            <a:spLocks noChangeArrowheads="1"/>
          </p:cNvSpPr>
          <p:nvPr/>
        </p:nvSpPr>
        <p:spPr bwMode="auto">
          <a:xfrm>
            <a:off x="0" y="1"/>
            <a:ext cx="9648825"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400" dirty="0" smtClean="0">
                <a:solidFill>
                  <a:srgbClr val="000000"/>
                </a:solidFill>
                <a:latin typeface="HGP創英角ｺﾞｼｯｸUB" panose="020B0900000000000000" pitchFamily="50" charset="-128"/>
                <a:ea typeface="HGP創英角ｺﾞｼｯｸUB" panose="020B0900000000000000" pitchFamily="50" charset="-128"/>
              </a:rPr>
              <a:t>新たな指標の例 ３</a:t>
            </a:r>
            <a:endParaRPr lang="ja-JP" altLang="ja-JP" dirty="0">
              <a:solidFill>
                <a:srgbClr val="000000"/>
              </a:solidFill>
              <a:latin typeface="HGP創英角ｺﾞｼｯｸUB" panose="020B0900000000000000" pitchFamily="50" charset="-128"/>
              <a:ea typeface="HGP創英角ｺﾞｼｯｸUB" panose="020B0900000000000000" pitchFamily="50" charset="-128"/>
            </a:endParaRPr>
          </a:p>
        </p:txBody>
      </p:sp>
      <p:sp>
        <p:nvSpPr>
          <p:cNvPr id="30" name="スライド番号プレースホルダー 3"/>
          <p:cNvSpPr>
            <a:spLocks noGrp="1"/>
          </p:cNvSpPr>
          <p:nvPr>
            <p:ph type="sldNum" sz="quarter" idx="12"/>
          </p:nvPr>
        </p:nvSpPr>
        <p:spPr>
          <a:xfrm>
            <a:off x="9179623" y="6453337"/>
            <a:ext cx="414212" cy="365125"/>
          </a:xfrm>
        </p:spPr>
        <p:txBody>
          <a:bodyPr/>
          <a:lstStyle/>
          <a:p>
            <a:fld id="{6C81B660-91B5-4B89-8AE3-65DE466522A0}" type="slidenum">
              <a:rPr kumimoji="1" lang="ja-JP" altLang="en-US" sz="1600" smtClean="0">
                <a:solidFill>
                  <a:schemeClr val="tx1"/>
                </a:solidFill>
              </a:rPr>
              <a:t>6</a:t>
            </a:fld>
            <a:endParaRPr kumimoji="1" lang="ja-JP" altLang="en-US" sz="1600" dirty="0">
              <a:solidFill>
                <a:schemeClr val="tx1"/>
              </a:solidFill>
            </a:endParaRPr>
          </a:p>
        </p:txBody>
      </p:sp>
      <p:sp>
        <p:nvSpPr>
          <p:cNvPr id="7" name="テキスト ボックス 6"/>
          <p:cNvSpPr txBox="1"/>
          <p:nvPr/>
        </p:nvSpPr>
        <p:spPr>
          <a:xfrm>
            <a:off x="216956" y="839666"/>
            <a:ext cx="9288000" cy="5940000"/>
          </a:xfrm>
          <a:prstGeom prst="roundRect">
            <a:avLst>
              <a:gd name="adj" fmla="val 1388"/>
            </a:avLst>
          </a:prstGeom>
          <a:noFill/>
          <a:ln w="19050">
            <a:solidFill>
              <a:schemeClr val="tx2"/>
            </a:solidFill>
            <a:prstDash val="solid"/>
          </a:ln>
        </p:spPr>
        <p:txBody>
          <a:bodyPr wrap="square" lIns="72000" tIns="396000" rIns="36000" bIns="36000" rtlCol="0" anchor="t" anchorCtr="0">
            <a:noAutofit/>
          </a:bodyPr>
          <a:lstStyle/>
          <a:p>
            <a:pPr marL="177800" indent="-177800">
              <a:lnSpc>
                <a:spcPts val="25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288964" y="605658"/>
            <a:ext cx="7920880" cy="432000"/>
          </a:xfrm>
          <a:prstGeom prst="rect">
            <a:avLst/>
          </a:prstGeom>
          <a:ln/>
        </p:spPr>
        <p:style>
          <a:lnRef idx="3">
            <a:schemeClr val="lt1"/>
          </a:lnRef>
          <a:fillRef idx="1">
            <a:schemeClr val="accent1"/>
          </a:fillRef>
          <a:effectRef idx="1">
            <a:schemeClr val="accent1"/>
          </a:effectRef>
          <a:fontRef idx="minor">
            <a:schemeClr val="lt1"/>
          </a:fontRef>
        </p:style>
        <p:txBody>
          <a:bodyPr wrap="square" lIns="36000" tIns="36000" rIns="36000" bIns="36000" rtlCol="0" anchor="ctr" anchorCtr="0">
            <a:noAutofit/>
          </a:bodyPr>
          <a:lstStyle/>
          <a:p>
            <a:pPr marL="88900" indent="-88900">
              <a:lnSpc>
                <a:spcPts val="28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３</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住まいの多様性に関する指標</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4824412" y="6489368"/>
            <a:ext cx="4551362" cy="252000"/>
          </a:xfrm>
          <a:prstGeom prst="rect">
            <a:avLst/>
          </a:prstGeom>
          <a:noFill/>
          <a:ln>
            <a:noFill/>
          </a:ln>
        </p:spPr>
        <p:txBody>
          <a:bodyPr wrap="square" lIns="36000" tIns="36000" rIns="36000" bIns="36000" rtlCol="0" anchor="t" anchorCtr="0">
            <a:noAutofit/>
          </a:bodyPr>
          <a:lstStyle/>
          <a:p>
            <a:pPr marL="88900" indent="-88900"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民間の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物件</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情報サイトより検索（平成</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年３月</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日時点）。</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324212" y="4245704"/>
            <a:ext cx="5364296" cy="396000"/>
          </a:xfrm>
          <a:prstGeom prst="rect">
            <a:avLst/>
          </a:prstGeom>
          <a:noFill/>
        </p:spPr>
        <p:txBody>
          <a:bodyPr wrap="square" rtlCol="0">
            <a:noAutofit/>
          </a:bodyPr>
          <a:lstStyle/>
          <a:p>
            <a:pPr marL="261938" indent="-261938">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③ ペット可（相談可含む）物件（購入・賃貸）の割合</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324212" y="1221368"/>
            <a:ext cx="4356184" cy="396000"/>
          </a:xfrm>
          <a:prstGeom prst="rect">
            <a:avLst/>
          </a:prstGeom>
          <a:noFill/>
        </p:spPr>
        <p:txBody>
          <a:bodyPr wrap="square" rtlCol="0">
            <a:noAutofit/>
          </a:bodyPr>
          <a:lstStyle/>
          <a:p>
            <a:pPr marL="261938" indent="-261938">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①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ＤＩＹや改修が可能な賃貸物件の割合</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324212" y="2709980"/>
            <a:ext cx="4356184" cy="432000"/>
          </a:xfrm>
          <a:prstGeom prst="rect">
            <a:avLst/>
          </a:prstGeom>
          <a:noFill/>
        </p:spPr>
        <p:txBody>
          <a:bodyPr wrap="square" rtlCol="0">
            <a:noAutofit/>
          </a:bodyPr>
          <a:lstStyle/>
          <a:p>
            <a:pPr marL="261938" indent="-261938">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② ルームシェア</a:t>
            </a:r>
            <a:r>
              <a:rPr lang="ja-JP" altLang="en-US" dirty="0">
                <a:latin typeface="Meiryo UI" panose="020B0604030504040204" pitchFamily="50" charset="-128"/>
                <a:ea typeface="Meiryo UI" panose="020B0604030504040204" pitchFamily="50" charset="-128"/>
                <a:cs typeface="Meiryo UI" panose="020B0604030504040204" pitchFamily="50" charset="-128"/>
              </a:rPr>
              <a:t>可能</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な賃貸物件の割合</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969887569"/>
              </p:ext>
            </p:extLst>
          </p:nvPr>
        </p:nvGraphicFramePr>
        <p:xfrm>
          <a:off x="1872084" y="1635518"/>
          <a:ext cx="7488832" cy="762000"/>
        </p:xfrm>
        <a:graphic>
          <a:graphicData uri="http://schemas.openxmlformats.org/drawingml/2006/table">
            <a:tbl>
              <a:tblPr firstRow="1" bandRow="1">
                <a:tableStyleId>{5C22544A-7EE6-4342-B048-85BDC9FD1C3A}</a:tableStyleId>
              </a:tblPr>
              <a:tblGrid>
                <a:gridCol w="2049898"/>
                <a:gridCol w="4070782"/>
                <a:gridCol w="1368152"/>
              </a:tblGrid>
              <a:tr h="252335">
                <a:tc>
                  <a:txBody>
                    <a:bodyPr/>
                    <a:lstStyle/>
                    <a:p>
                      <a:pPr algn="ctr"/>
                      <a:r>
                        <a:rPr kumimoji="1" lang="ja-JP" altLang="en-US" dirty="0" smtClean="0"/>
                        <a:t>総物件数</a:t>
                      </a:r>
                      <a:endParaRPr kumimoji="1" lang="ja-JP" altLang="en-US" dirty="0"/>
                    </a:p>
                  </a:txBody>
                  <a:tcPr anchor="ctr"/>
                </a:tc>
                <a:tc>
                  <a:txBody>
                    <a:bodyPr/>
                    <a:lstStyle/>
                    <a:p>
                      <a:pPr algn="ctr"/>
                      <a:r>
                        <a:rPr kumimoji="1" lang="ja-JP" altLang="en-US" dirty="0" smtClean="0"/>
                        <a:t>うちＤＩＹまたは改修が可能な物件数</a:t>
                      </a:r>
                      <a:endParaRPr kumimoji="1" lang="ja-JP" altLang="en-US" dirty="0"/>
                    </a:p>
                  </a:txBody>
                  <a:tcPr anchor="ctr"/>
                </a:tc>
                <a:tc>
                  <a:txBody>
                    <a:bodyPr/>
                    <a:lstStyle/>
                    <a:p>
                      <a:pPr algn="ctr"/>
                      <a:r>
                        <a:rPr kumimoji="1" lang="ja-JP" altLang="en-US" dirty="0" smtClean="0"/>
                        <a:t>割合</a:t>
                      </a:r>
                      <a:endParaRPr kumimoji="1" lang="ja-JP" altLang="en-US" dirty="0"/>
                    </a:p>
                  </a:txBody>
                  <a:tcPr anchor="ctr"/>
                </a:tc>
              </a:tr>
              <a:tr h="269619">
                <a:tc>
                  <a:txBody>
                    <a:bodyPr/>
                    <a:lstStyle/>
                    <a:p>
                      <a:pPr algn="r"/>
                      <a:r>
                        <a:rPr kumimoji="1" lang="en-US" altLang="ja-JP" sz="2000" dirty="0" smtClean="0"/>
                        <a:t>480,591</a:t>
                      </a:r>
                      <a:r>
                        <a:rPr kumimoji="1" lang="ja-JP" altLang="en-US" sz="2000" dirty="0" smtClean="0"/>
                        <a:t>件</a:t>
                      </a:r>
                      <a:endParaRPr kumimoji="1" lang="ja-JP" altLang="en-US" sz="2000" dirty="0"/>
                    </a:p>
                  </a:txBody>
                  <a:tcPr anchor="ctr"/>
                </a:tc>
                <a:tc>
                  <a:txBody>
                    <a:bodyPr/>
                    <a:lstStyle/>
                    <a:p>
                      <a:pPr algn="r"/>
                      <a:r>
                        <a:rPr kumimoji="1" lang="en-US" altLang="ja-JP" sz="2000" dirty="0" smtClean="0"/>
                        <a:t>522</a:t>
                      </a:r>
                      <a:r>
                        <a:rPr kumimoji="1" lang="ja-JP" altLang="en-US" sz="2000" dirty="0" smtClean="0"/>
                        <a:t>件</a:t>
                      </a:r>
                      <a:endParaRPr kumimoji="1" lang="ja-JP" altLang="en-US" sz="2000" dirty="0"/>
                    </a:p>
                  </a:txBody>
                  <a:tcPr anchor="ctr"/>
                </a:tc>
                <a:tc>
                  <a:txBody>
                    <a:bodyPr/>
                    <a:lstStyle/>
                    <a:p>
                      <a:pPr algn="r"/>
                      <a:r>
                        <a:rPr kumimoji="1" lang="en-US" altLang="ja-JP" sz="2000" dirty="0" smtClean="0"/>
                        <a:t>0.1</a:t>
                      </a:r>
                      <a:r>
                        <a:rPr kumimoji="1" lang="ja-JP" altLang="en-US" sz="2000" dirty="0" smtClean="0"/>
                        <a:t>％</a:t>
                      </a:r>
                      <a:endParaRPr kumimoji="1" lang="ja-JP" altLang="en-US" sz="2000" dirty="0"/>
                    </a:p>
                  </a:txBody>
                  <a:tcPr anchor="ctr"/>
                </a:tc>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991535226"/>
              </p:ext>
            </p:extLst>
          </p:nvPr>
        </p:nvGraphicFramePr>
        <p:xfrm>
          <a:off x="1872084" y="3118584"/>
          <a:ext cx="7488832" cy="767080"/>
        </p:xfrm>
        <a:graphic>
          <a:graphicData uri="http://schemas.openxmlformats.org/drawingml/2006/table">
            <a:tbl>
              <a:tblPr firstRow="1" bandRow="1">
                <a:tableStyleId>{5C22544A-7EE6-4342-B048-85BDC9FD1C3A}</a:tableStyleId>
              </a:tblPr>
              <a:tblGrid>
                <a:gridCol w="2049898"/>
                <a:gridCol w="4070782"/>
                <a:gridCol w="1368152"/>
              </a:tblGrid>
              <a:tr h="370840">
                <a:tc>
                  <a:txBody>
                    <a:bodyPr/>
                    <a:lstStyle/>
                    <a:p>
                      <a:pPr algn="ctr"/>
                      <a:r>
                        <a:rPr kumimoji="1" lang="ja-JP" altLang="en-US" dirty="0" smtClean="0"/>
                        <a:t>総物件数</a:t>
                      </a:r>
                      <a:endParaRPr kumimoji="1" lang="ja-JP" altLang="en-US" dirty="0"/>
                    </a:p>
                  </a:txBody>
                  <a:tcPr anchor="ctr"/>
                </a:tc>
                <a:tc>
                  <a:txBody>
                    <a:bodyPr/>
                    <a:lstStyle/>
                    <a:p>
                      <a:pPr algn="ctr"/>
                      <a:r>
                        <a:rPr kumimoji="1" lang="ja-JP" altLang="en-US" dirty="0" smtClean="0"/>
                        <a:t>うちルームシェア可能な物件数</a:t>
                      </a:r>
                      <a:endParaRPr kumimoji="1" lang="ja-JP" altLang="en-US" dirty="0"/>
                    </a:p>
                  </a:txBody>
                  <a:tcPr anchor="ctr"/>
                </a:tc>
                <a:tc>
                  <a:txBody>
                    <a:bodyPr/>
                    <a:lstStyle/>
                    <a:p>
                      <a:pPr algn="ctr"/>
                      <a:r>
                        <a:rPr kumimoji="1" lang="ja-JP" altLang="en-US" dirty="0" smtClean="0"/>
                        <a:t>割合</a:t>
                      </a:r>
                      <a:endParaRPr kumimoji="1" lang="ja-JP" altLang="en-US" dirty="0"/>
                    </a:p>
                  </a:txBody>
                  <a:tcPr anchor="ctr"/>
                </a:tc>
              </a:tr>
              <a:tr h="370840">
                <a:tc>
                  <a:txBody>
                    <a:bodyPr/>
                    <a:lstStyle/>
                    <a:p>
                      <a:pPr algn="r"/>
                      <a:r>
                        <a:rPr kumimoji="1" lang="en-US" altLang="ja-JP" sz="2000" dirty="0" smtClean="0"/>
                        <a:t>480,591</a:t>
                      </a:r>
                      <a:r>
                        <a:rPr kumimoji="1" lang="ja-JP" altLang="en-US" sz="2000" dirty="0" smtClean="0"/>
                        <a:t>件</a:t>
                      </a:r>
                      <a:endParaRPr kumimoji="1" lang="ja-JP" altLang="en-US" sz="2000" dirty="0"/>
                    </a:p>
                  </a:txBody>
                  <a:tcPr anchor="ctr"/>
                </a:tc>
                <a:tc>
                  <a:txBody>
                    <a:bodyPr/>
                    <a:lstStyle/>
                    <a:p>
                      <a:pPr algn="r"/>
                      <a:r>
                        <a:rPr kumimoji="1" lang="en-US" altLang="ja-JP" sz="2000" dirty="0" smtClean="0"/>
                        <a:t>21,922</a:t>
                      </a:r>
                      <a:r>
                        <a:rPr kumimoji="1" lang="ja-JP" altLang="en-US" sz="2000" dirty="0" smtClean="0"/>
                        <a:t>件</a:t>
                      </a:r>
                      <a:endParaRPr kumimoji="1" lang="ja-JP" altLang="en-US" sz="2000" dirty="0"/>
                    </a:p>
                  </a:txBody>
                  <a:tcPr anchor="ctr"/>
                </a:tc>
                <a:tc>
                  <a:txBody>
                    <a:bodyPr/>
                    <a:lstStyle/>
                    <a:p>
                      <a:pPr algn="r"/>
                      <a:r>
                        <a:rPr kumimoji="1" lang="en-US" altLang="ja-JP" sz="2000" dirty="0" smtClean="0"/>
                        <a:t>4.8</a:t>
                      </a:r>
                      <a:r>
                        <a:rPr kumimoji="1" lang="ja-JP" altLang="en-US" sz="2000" dirty="0" smtClean="0"/>
                        <a:t>％</a:t>
                      </a:r>
                      <a:endParaRPr kumimoji="1" lang="ja-JP" altLang="en-US" sz="2000" dirty="0"/>
                    </a:p>
                  </a:txBody>
                  <a:tcPr anchor="ctr"/>
                </a:tc>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4210467216"/>
              </p:ext>
            </p:extLst>
          </p:nvPr>
        </p:nvGraphicFramePr>
        <p:xfrm>
          <a:off x="503932" y="4677752"/>
          <a:ext cx="8856984" cy="1559560"/>
        </p:xfrm>
        <a:graphic>
          <a:graphicData uri="http://schemas.openxmlformats.org/drawingml/2006/table">
            <a:tbl>
              <a:tblPr firstRow="1" bandRow="1">
                <a:tableStyleId>{5C22544A-7EE6-4342-B048-85BDC9FD1C3A}</a:tableStyleId>
              </a:tblPr>
              <a:tblGrid>
                <a:gridCol w="2448272"/>
                <a:gridCol w="1512168"/>
                <a:gridCol w="3667488"/>
                <a:gridCol w="1229056"/>
              </a:tblGrid>
              <a:tr h="370840">
                <a:tc>
                  <a:txBody>
                    <a:bodyPr/>
                    <a:lstStyle/>
                    <a:p>
                      <a:pPr algn="ctr"/>
                      <a:endParaRPr kumimoji="1" lang="ja-JP" altLang="en-US" dirty="0"/>
                    </a:p>
                  </a:txBody>
                  <a:tcPr anchor="ctr"/>
                </a:tc>
                <a:tc>
                  <a:txBody>
                    <a:bodyPr/>
                    <a:lstStyle/>
                    <a:p>
                      <a:pPr algn="ctr"/>
                      <a:r>
                        <a:rPr kumimoji="1" lang="ja-JP" altLang="en-US" dirty="0" smtClean="0"/>
                        <a:t>総物件数</a:t>
                      </a:r>
                      <a:endParaRPr kumimoji="1" lang="ja-JP" altLang="en-US" dirty="0"/>
                    </a:p>
                  </a:txBody>
                  <a:tcPr anchor="ctr"/>
                </a:tc>
                <a:tc>
                  <a:txBody>
                    <a:bodyPr/>
                    <a:lstStyle/>
                    <a:p>
                      <a:pPr algn="ctr"/>
                      <a:r>
                        <a:rPr kumimoji="1" lang="ja-JP" altLang="en-US" sz="1600" dirty="0" smtClean="0"/>
                        <a:t>うちペット可（相談可物件含む）物件数</a:t>
                      </a:r>
                      <a:endParaRPr kumimoji="1" lang="ja-JP" altLang="en-US" sz="1600" dirty="0"/>
                    </a:p>
                  </a:txBody>
                  <a:tcPr anchor="ctr"/>
                </a:tc>
                <a:tc>
                  <a:txBody>
                    <a:bodyPr/>
                    <a:lstStyle/>
                    <a:p>
                      <a:pPr algn="ctr"/>
                      <a:r>
                        <a:rPr kumimoji="1" lang="ja-JP" altLang="en-US" dirty="0" smtClean="0"/>
                        <a:t>割合</a:t>
                      </a:r>
                      <a:endParaRPr kumimoji="1" lang="ja-JP" altLang="en-US" dirty="0"/>
                    </a:p>
                  </a:txBody>
                  <a:tcPr anchor="ctr"/>
                </a:tc>
              </a:tr>
              <a:tr h="370840">
                <a:tc>
                  <a:txBody>
                    <a:bodyPr/>
                    <a:lstStyle/>
                    <a:p>
                      <a:pPr algn="ctr"/>
                      <a:r>
                        <a:rPr kumimoji="1" lang="ja-JP" altLang="en-US" sz="2000" dirty="0" smtClean="0"/>
                        <a:t>購入（新築ﾏﾝｼｮﾝ）</a:t>
                      </a:r>
                      <a:endParaRPr kumimoji="1" lang="ja-JP" altLang="en-US" sz="2000" dirty="0"/>
                    </a:p>
                  </a:txBody>
                  <a:tcPr anchor="ctr"/>
                </a:tc>
                <a:tc>
                  <a:txBody>
                    <a:bodyPr/>
                    <a:lstStyle/>
                    <a:p>
                      <a:pPr algn="r"/>
                      <a:r>
                        <a:rPr kumimoji="1" lang="en-US" altLang="ja-JP" sz="2000" dirty="0" smtClean="0"/>
                        <a:t>180</a:t>
                      </a:r>
                      <a:r>
                        <a:rPr kumimoji="1" lang="ja-JP" altLang="en-US" sz="2000" dirty="0" smtClean="0"/>
                        <a:t>件</a:t>
                      </a:r>
                      <a:endParaRPr kumimoji="1" lang="ja-JP" altLang="en-US" sz="2000" dirty="0"/>
                    </a:p>
                  </a:txBody>
                  <a:tcPr anchor="ctr"/>
                </a:tc>
                <a:tc>
                  <a:txBody>
                    <a:bodyPr/>
                    <a:lstStyle/>
                    <a:p>
                      <a:pPr algn="r"/>
                      <a:r>
                        <a:rPr kumimoji="1" lang="en-US" altLang="ja-JP" sz="2000" dirty="0" smtClean="0"/>
                        <a:t>112</a:t>
                      </a:r>
                      <a:r>
                        <a:rPr kumimoji="1" lang="ja-JP" altLang="en-US" sz="2000" dirty="0" smtClean="0"/>
                        <a:t>件</a:t>
                      </a:r>
                      <a:endParaRPr kumimoji="1" lang="ja-JP" altLang="en-US" sz="2000" dirty="0"/>
                    </a:p>
                  </a:txBody>
                  <a:tcPr anchor="ctr"/>
                </a:tc>
                <a:tc>
                  <a:txBody>
                    <a:bodyPr/>
                    <a:lstStyle/>
                    <a:p>
                      <a:pPr algn="r"/>
                      <a:r>
                        <a:rPr kumimoji="1" lang="en-US" altLang="ja-JP" sz="2000" dirty="0" smtClean="0"/>
                        <a:t>62.2</a:t>
                      </a:r>
                      <a:r>
                        <a:rPr kumimoji="1" lang="ja-JP" altLang="en-US" sz="2000" dirty="0" smtClean="0"/>
                        <a:t>％</a:t>
                      </a:r>
                      <a:endParaRPr kumimoji="1" lang="ja-JP" altLang="en-US" sz="2000" dirty="0"/>
                    </a:p>
                  </a:txBody>
                  <a:tcPr anchor="ctr"/>
                </a:tc>
              </a:tr>
              <a:tr h="370840">
                <a:tc>
                  <a:txBody>
                    <a:bodyPr/>
                    <a:lstStyle/>
                    <a:p>
                      <a:pPr algn="ctr"/>
                      <a:r>
                        <a:rPr kumimoji="1" lang="ja-JP" altLang="en-US" sz="2000" dirty="0" smtClean="0"/>
                        <a:t>購入（中古ﾏﾝｼｮﾝ）</a:t>
                      </a:r>
                      <a:endParaRPr kumimoji="1" lang="ja-JP" altLang="en-US" sz="2000" dirty="0"/>
                    </a:p>
                  </a:txBody>
                  <a:tcPr anchor="ctr"/>
                </a:tc>
                <a:tc>
                  <a:txBody>
                    <a:bodyPr/>
                    <a:lstStyle/>
                    <a:p>
                      <a:pPr algn="r"/>
                      <a:r>
                        <a:rPr kumimoji="1" lang="en-US" altLang="ja-JP" sz="2000" dirty="0" smtClean="0"/>
                        <a:t>7,427</a:t>
                      </a:r>
                      <a:r>
                        <a:rPr kumimoji="1" lang="ja-JP" altLang="en-US" sz="2000" dirty="0" smtClean="0"/>
                        <a:t>件</a:t>
                      </a:r>
                      <a:endParaRPr kumimoji="1" lang="ja-JP" altLang="en-US" sz="2000" dirty="0"/>
                    </a:p>
                  </a:txBody>
                  <a:tcPr anchor="ctr"/>
                </a:tc>
                <a:tc>
                  <a:txBody>
                    <a:bodyPr/>
                    <a:lstStyle/>
                    <a:p>
                      <a:pPr algn="r"/>
                      <a:r>
                        <a:rPr kumimoji="1" lang="en-US" altLang="ja-JP" sz="2000" dirty="0" smtClean="0"/>
                        <a:t>1,523</a:t>
                      </a:r>
                      <a:r>
                        <a:rPr kumimoji="1" lang="ja-JP" altLang="en-US" sz="2000" dirty="0" smtClean="0"/>
                        <a:t>件</a:t>
                      </a:r>
                      <a:endParaRPr kumimoji="1" lang="ja-JP" altLang="en-US" sz="2000" dirty="0"/>
                    </a:p>
                  </a:txBody>
                  <a:tcPr anchor="ctr"/>
                </a:tc>
                <a:tc>
                  <a:txBody>
                    <a:bodyPr/>
                    <a:lstStyle/>
                    <a:p>
                      <a:pPr algn="r"/>
                      <a:r>
                        <a:rPr kumimoji="1" lang="en-US" altLang="ja-JP" sz="2000" dirty="0" smtClean="0"/>
                        <a:t>20.5</a:t>
                      </a:r>
                      <a:r>
                        <a:rPr kumimoji="1" lang="ja-JP" altLang="en-US" sz="2000" dirty="0" smtClean="0"/>
                        <a:t>％</a:t>
                      </a:r>
                      <a:endParaRPr kumimoji="1" lang="ja-JP" altLang="en-US" sz="2000" dirty="0"/>
                    </a:p>
                  </a:txBody>
                  <a:tcPr anchor="ctr"/>
                </a:tc>
              </a:tr>
              <a:tr h="370840">
                <a:tc>
                  <a:txBody>
                    <a:bodyPr/>
                    <a:lstStyle/>
                    <a:p>
                      <a:pPr algn="ctr"/>
                      <a:r>
                        <a:rPr kumimoji="1" lang="ja-JP" altLang="en-US" sz="2000" dirty="0" smtClean="0"/>
                        <a:t>賃　　貸</a:t>
                      </a:r>
                      <a:endParaRPr kumimoji="1" lang="ja-JP" altLang="en-US" sz="2000" dirty="0"/>
                    </a:p>
                  </a:txBody>
                  <a:tcPr anchor="ctr"/>
                </a:tc>
                <a:tc>
                  <a:txBody>
                    <a:bodyPr/>
                    <a:lstStyle/>
                    <a:p>
                      <a:pPr algn="r"/>
                      <a:r>
                        <a:rPr kumimoji="1" lang="en-US" altLang="ja-JP" sz="2000" dirty="0" smtClean="0"/>
                        <a:t>480,591</a:t>
                      </a:r>
                      <a:r>
                        <a:rPr kumimoji="1" lang="ja-JP" altLang="en-US" sz="2000" dirty="0" smtClean="0"/>
                        <a:t>件</a:t>
                      </a:r>
                      <a:endParaRPr kumimoji="1" lang="ja-JP" altLang="en-US" sz="2000" dirty="0"/>
                    </a:p>
                  </a:txBody>
                  <a:tcPr anchor="ctr"/>
                </a:tc>
                <a:tc>
                  <a:txBody>
                    <a:bodyPr/>
                    <a:lstStyle/>
                    <a:p>
                      <a:pPr algn="r"/>
                      <a:r>
                        <a:rPr kumimoji="1" lang="en-US" altLang="ja-JP" sz="2000" dirty="0" smtClean="0"/>
                        <a:t>69,929</a:t>
                      </a:r>
                      <a:r>
                        <a:rPr kumimoji="1" lang="ja-JP" altLang="en-US" sz="2000" dirty="0" smtClean="0"/>
                        <a:t>件</a:t>
                      </a:r>
                      <a:endParaRPr kumimoji="1" lang="ja-JP" altLang="en-US" sz="2000" dirty="0"/>
                    </a:p>
                  </a:txBody>
                  <a:tcPr anchor="ctr"/>
                </a:tc>
                <a:tc>
                  <a:txBody>
                    <a:bodyPr/>
                    <a:lstStyle/>
                    <a:p>
                      <a:pPr algn="r"/>
                      <a:r>
                        <a:rPr kumimoji="1" lang="en-US" altLang="ja-JP" sz="2000" dirty="0" smtClean="0"/>
                        <a:t>14.6</a:t>
                      </a:r>
                      <a:r>
                        <a:rPr kumimoji="1" lang="ja-JP" altLang="en-US" sz="2000" dirty="0" smtClean="0"/>
                        <a:t>％</a:t>
                      </a:r>
                      <a:endParaRPr kumimoji="1" lang="ja-JP" altLang="en-US" sz="2000" dirty="0"/>
                    </a:p>
                  </a:txBody>
                  <a:tcPr anchor="ctr"/>
                </a:tc>
              </a:tr>
            </a:tbl>
          </a:graphicData>
        </a:graphic>
      </p:graphicFrame>
    </p:spTree>
    <p:extLst>
      <p:ext uri="{BB962C8B-B14F-4D97-AF65-F5344CB8AC3E}">
        <p14:creationId xmlns:p14="http://schemas.microsoft.com/office/powerpoint/2010/main" val="23773427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216956" y="836712"/>
            <a:ext cx="9288000" cy="5832648"/>
          </a:xfrm>
          <a:prstGeom prst="roundRect">
            <a:avLst>
              <a:gd name="adj" fmla="val 1388"/>
            </a:avLst>
          </a:prstGeom>
          <a:noFill/>
          <a:ln w="19050">
            <a:solidFill>
              <a:schemeClr val="tx2"/>
            </a:solidFill>
            <a:prstDash val="solid"/>
          </a:ln>
        </p:spPr>
        <p:txBody>
          <a:bodyPr wrap="square" lIns="72000" tIns="396000" rIns="36000" bIns="36000" rtlCol="0" anchor="t" anchorCtr="0">
            <a:noAutofit/>
          </a:bodyPr>
          <a:lstStyle/>
          <a:p>
            <a:pPr marL="177800" indent="-177800">
              <a:lnSpc>
                <a:spcPts val="25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08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5074" y="3856062"/>
            <a:ext cx="5657850" cy="2381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1"/>
          <p:cNvSpPr>
            <a:spLocks noChangeArrowheads="1"/>
          </p:cNvSpPr>
          <p:nvPr/>
        </p:nvSpPr>
        <p:spPr bwMode="auto">
          <a:xfrm>
            <a:off x="0" y="1"/>
            <a:ext cx="9648825"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400" dirty="0" smtClean="0">
                <a:solidFill>
                  <a:srgbClr val="000000"/>
                </a:solidFill>
                <a:latin typeface="HGP創英角ｺﾞｼｯｸUB" panose="020B0900000000000000" pitchFamily="50" charset="-128"/>
                <a:ea typeface="HGP創英角ｺﾞｼｯｸUB" panose="020B0900000000000000" pitchFamily="50" charset="-128"/>
              </a:rPr>
              <a:t>新たな指標の例 ４</a:t>
            </a:r>
            <a:endParaRPr lang="ja-JP" altLang="ja-JP" dirty="0">
              <a:solidFill>
                <a:srgbClr val="000000"/>
              </a:solidFill>
              <a:latin typeface="HGP創英角ｺﾞｼｯｸUB" panose="020B0900000000000000" pitchFamily="50" charset="-128"/>
              <a:ea typeface="HGP創英角ｺﾞｼｯｸUB" panose="020B0900000000000000" pitchFamily="50" charset="-128"/>
            </a:endParaRPr>
          </a:p>
        </p:txBody>
      </p:sp>
      <p:sp>
        <p:nvSpPr>
          <p:cNvPr id="30" name="スライド番号プレースホルダー 3"/>
          <p:cNvSpPr>
            <a:spLocks noGrp="1"/>
          </p:cNvSpPr>
          <p:nvPr>
            <p:ph type="sldNum" sz="quarter" idx="12"/>
          </p:nvPr>
        </p:nvSpPr>
        <p:spPr>
          <a:xfrm>
            <a:off x="9179623" y="6453337"/>
            <a:ext cx="414212" cy="365125"/>
          </a:xfrm>
        </p:spPr>
        <p:txBody>
          <a:bodyPr/>
          <a:lstStyle/>
          <a:p>
            <a:fld id="{6C81B660-91B5-4B89-8AE3-65DE466522A0}" type="slidenum">
              <a:rPr kumimoji="1" lang="ja-JP" altLang="en-US" sz="1600" smtClean="0">
                <a:solidFill>
                  <a:schemeClr val="tx1"/>
                </a:solidFill>
              </a:rPr>
              <a:t>7</a:t>
            </a:fld>
            <a:endParaRPr kumimoji="1" lang="ja-JP" altLang="en-US" sz="1600" dirty="0">
              <a:solidFill>
                <a:schemeClr val="tx1"/>
              </a:solidFill>
            </a:endParaRPr>
          </a:p>
        </p:txBody>
      </p:sp>
      <p:sp>
        <p:nvSpPr>
          <p:cNvPr id="13" name="テキスト ボックス 12"/>
          <p:cNvSpPr txBox="1"/>
          <p:nvPr/>
        </p:nvSpPr>
        <p:spPr>
          <a:xfrm>
            <a:off x="288964" y="602705"/>
            <a:ext cx="7920880" cy="432000"/>
          </a:xfrm>
          <a:prstGeom prst="rect">
            <a:avLst/>
          </a:prstGeom>
          <a:ln/>
        </p:spPr>
        <p:style>
          <a:lnRef idx="3">
            <a:schemeClr val="lt1"/>
          </a:lnRef>
          <a:fillRef idx="1">
            <a:schemeClr val="accent1"/>
          </a:fillRef>
          <a:effectRef idx="1">
            <a:schemeClr val="accent1"/>
          </a:effectRef>
          <a:fontRef idx="minor">
            <a:schemeClr val="lt1"/>
          </a:fontRef>
        </p:style>
        <p:txBody>
          <a:bodyPr wrap="square" lIns="36000" tIns="36000" rIns="36000" bIns="36000" rtlCol="0" anchor="ctr" anchorCtr="0">
            <a:noAutofit/>
          </a:bodyPr>
          <a:lstStyle/>
          <a:p>
            <a:pPr marL="88900" indent="-88900">
              <a:lnSpc>
                <a:spcPts val="28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４</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生活の利便性に関する指標</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5400924" y="6417360"/>
            <a:ext cx="4032000" cy="252000"/>
          </a:xfrm>
          <a:prstGeom prst="rect">
            <a:avLst/>
          </a:prstGeom>
          <a:noFill/>
          <a:ln>
            <a:noFill/>
          </a:ln>
        </p:spPr>
        <p:txBody>
          <a:bodyPr wrap="square" lIns="36000" tIns="36000" rIns="36000" bIns="36000" rtlCol="0" anchor="t" anchorCtr="0">
            <a:noAutofit/>
          </a:bodyPr>
          <a:lstStyle/>
          <a:p>
            <a:pPr marL="88900" indent="-88900"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住宅土地統計調査</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結果</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より</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2943893274"/>
              </p:ext>
            </p:extLst>
          </p:nvPr>
        </p:nvGraphicFramePr>
        <p:xfrm>
          <a:off x="395391" y="1052736"/>
          <a:ext cx="8856985" cy="365760"/>
        </p:xfrm>
        <a:graphic>
          <a:graphicData uri="http://schemas.openxmlformats.org/drawingml/2006/table">
            <a:tbl>
              <a:tblPr firstRow="1" bandRow="1">
                <a:tableStyleId>{22838BEF-8BB2-4498-84A7-C5851F593DF1}</a:tableStyleId>
              </a:tblPr>
              <a:tblGrid>
                <a:gridCol w="3492917"/>
                <a:gridCol w="5364068"/>
              </a:tblGrid>
              <a:tr h="34666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指標例</a:t>
                      </a:r>
                      <a:endPar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tx2">
                        <a:lumMod val="60000"/>
                        <a:lumOff val="40000"/>
                      </a:schemeClr>
                    </a:solidFill>
                  </a:tcPr>
                </a:tc>
                <a:tc>
                  <a:txBody>
                    <a:bodyPr/>
                    <a:lstStyle/>
                    <a:p>
                      <a:pPr algn="ct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現状値（Ｈ２５）</a:t>
                      </a:r>
                      <a:endPar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tx2">
                        <a:lumMod val="60000"/>
                        <a:lumOff val="40000"/>
                      </a:schemeClr>
                    </a:solidFill>
                  </a:tcPr>
                </a:tc>
              </a:tr>
            </a:tbl>
          </a:graphicData>
        </a:graphic>
      </p:graphicFrame>
      <p:sp>
        <p:nvSpPr>
          <p:cNvPr id="18" name="テキスト ボックス 17"/>
          <p:cNvSpPr txBox="1"/>
          <p:nvPr/>
        </p:nvSpPr>
        <p:spPr>
          <a:xfrm>
            <a:off x="359916" y="4334058"/>
            <a:ext cx="3492000" cy="864000"/>
          </a:xfrm>
          <a:prstGeom prst="rect">
            <a:avLst/>
          </a:prstGeom>
          <a:noFill/>
        </p:spPr>
        <p:txBody>
          <a:bodyPr wrap="square" rtlCol="0">
            <a:noAutofit/>
          </a:bodyPr>
          <a:lstStyle/>
          <a:p>
            <a:pPr>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② 住まいから医療機関までの距離</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1,000m</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以内に医療機関がある住宅の割合）</a:t>
            </a:r>
          </a:p>
        </p:txBody>
      </p:sp>
      <p:sp>
        <p:nvSpPr>
          <p:cNvPr id="19" name="テキスト ボックス 18"/>
          <p:cNvSpPr txBox="1"/>
          <p:nvPr/>
        </p:nvSpPr>
        <p:spPr>
          <a:xfrm>
            <a:off x="432324" y="2204864"/>
            <a:ext cx="2663896" cy="648072"/>
          </a:xfrm>
          <a:prstGeom prst="rect">
            <a:avLst/>
          </a:prstGeom>
          <a:noFill/>
        </p:spPr>
        <p:txBody>
          <a:bodyPr wrap="square" rtlCol="0">
            <a:noAutofit/>
          </a:bodyPr>
          <a:lstStyle/>
          <a:p>
            <a:pPr>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① 通勤</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時間</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在住</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世帯の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中央値）</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359916" y="5342266"/>
            <a:ext cx="3492000" cy="864000"/>
          </a:xfrm>
          <a:prstGeom prst="rect">
            <a:avLst/>
          </a:prstGeom>
          <a:noFill/>
        </p:spPr>
        <p:txBody>
          <a:bodyPr wrap="square" rtlCol="0">
            <a:noAutofit/>
          </a:bodyPr>
          <a:lstStyle/>
          <a:p>
            <a:pPr>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③ 住まいから保育所までの距離</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1,000</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ｍ</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以内に保育所がある住宅の割合）</a:t>
            </a:r>
          </a:p>
        </p:txBody>
      </p:sp>
      <p:grpSp>
        <p:nvGrpSpPr>
          <p:cNvPr id="2" name="グループ化 1"/>
          <p:cNvGrpSpPr/>
          <p:nvPr/>
        </p:nvGrpSpPr>
        <p:grpSpPr>
          <a:xfrm>
            <a:off x="3672284" y="1438868"/>
            <a:ext cx="5688576" cy="2422180"/>
            <a:chOff x="3672340" y="1510876"/>
            <a:chExt cx="5688576" cy="2422180"/>
          </a:xfrm>
        </p:grpSpPr>
        <p:pic>
          <p:nvPicPr>
            <p:cNvPr id="3082" name="Picture 10"/>
            <p:cNvPicPr>
              <a:picLocks noChangeAspect="1" noChangeArrowheads="1"/>
            </p:cNvPicPr>
            <p:nvPr/>
          </p:nvPicPr>
          <p:blipFill rotWithShape="1">
            <a:blip r:embed="rId4">
              <a:extLst>
                <a:ext uri="{28A0092B-C50C-407E-A947-70E740481C1C}">
                  <a14:useLocalDpi xmlns:a14="http://schemas.microsoft.com/office/drawing/2010/main" val="0"/>
                </a:ext>
              </a:extLst>
            </a:blip>
            <a:srcRect b="10375"/>
            <a:stretch/>
          </p:blipFill>
          <p:spPr bwMode="auto">
            <a:xfrm>
              <a:off x="3741166" y="1798876"/>
              <a:ext cx="5619750" cy="21341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6" name="テキスト ボックス 25"/>
            <p:cNvSpPr txBox="1"/>
            <p:nvPr/>
          </p:nvSpPr>
          <p:spPr>
            <a:xfrm>
              <a:off x="3672340" y="1510876"/>
              <a:ext cx="504000" cy="288000"/>
            </a:xfrm>
            <a:prstGeom prst="rect">
              <a:avLst/>
            </a:prstGeom>
            <a:noFill/>
          </p:spPr>
          <p:txBody>
            <a:bodyPr wrap="square" rtlCol="0">
              <a:noAutofit/>
            </a:bodyPr>
            <a:lstStyle/>
            <a:p>
              <a:pPr algn="ctr">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6079801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
          <p:cNvSpPr>
            <a:spLocks noChangeArrowheads="1"/>
          </p:cNvSpPr>
          <p:nvPr/>
        </p:nvSpPr>
        <p:spPr bwMode="auto">
          <a:xfrm>
            <a:off x="0" y="1"/>
            <a:ext cx="9648825"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400" dirty="0" smtClean="0">
                <a:solidFill>
                  <a:srgbClr val="000000"/>
                </a:solidFill>
                <a:latin typeface="HGP創英角ｺﾞｼｯｸUB" panose="020B0900000000000000" pitchFamily="50" charset="-128"/>
                <a:ea typeface="HGP創英角ｺﾞｼｯｸUB" panose="020B0900000000000000" pitchFamily="50" charset="-128"/>
              </a:rPr>
              <a:t>新たな指標の例 ５、６</a:t>
            </a:r>
            <a:endParaRPr lang="ja-JP" altLang="ja-JP" dirty="0">
              <a:solidFill>
                <a:srgbClr val="000000"/>
              </a:solidFill>
              <a:latin typeface="HGP創英角ｺﾞｼｯｸUB" panose="020B0900000000000000" pitchFamily="50" charset="-128"/>
              <a:ea typeface="HGP創英角ｺﾞｼｯｸUB" panose="020B0900000000000000" pitchFamily="50" charset="-128"/>
            </a:endParaRPr>
          </a:p>
        </p:txBody>
      </p:sp>
      <p:sp>
        <p:nvSpPr>
          <p:cNvPr id="30" name="スライド番号プレースホルダー 3"/>
          <p:cNvSpPr>
            <a:spLocks noGrp="1"/>
          </p:cNvSpPr>
          <p:nvPr>
            <p:ph type="sldNum" sz="quarter" idx="12"/>
          </p:nvPr>
        </p:nvSpPr>
        <p:spPr>
          <a:xfrm>
            <a:off x="9179623" y="6453337"/>
            <a:ext cx="414212" cy="365125"/>
          </a:xfrm>
        </p:spPr>
        <p:txBody>
          <a:bodyPr/>
          <a:lstStyle/>
          <a:p>
            <a:fld id="{6C81B660-91B5-4B89-8AE3-65DE466522A0}" type="slidenum">
              <a:rPr kumimoji="1" lang="ja-JP" altLang="en-US" sz="1600" smtClean="0">
                <a:solidFill>
                  <a:schemeClr val="tx1"/>
                </a:solidFill>
              </a:rPr>
              <a:t>8</a:t>
            </a:fld>
            <a:endParaRPr kumimoji="1" lang="ja-JP" altLang="en-US" sz="1600" dirty="0">
              <a:solidFill>
                <a:schemeClr val="tx1"/>
              </a:solidFill>
            </a:endParaRPr>
          </a:p>
        </p:txBody>
      </p:sp>
      <p:sp>
        <p:nvSpPr>
          <p:cNvPr id="7" name="テキスト ボックス 6"/>
          <p:cNvSpPr txBox="1"/>
          <p:nvPr/>
        </p:nvSpPr>
        <p:spPr>
          <a:xfrm>
            <a:off x="216956" y="854696"/>
            <a:ext cx="9288000" cy="2124000"/>
          </a:xfrm>
          <a:prstGeom prst="roundRect">
            <a:avLst>
              <a:gd name="adj" fmla="val 3223"/>
            </a:avLst>
          </a:prstGeom>
          <a:noFill/>
          <a:ln w="19050">
            <a:solidFill>
              <a:schemeClr val="tx2"/>
            </a:solidFill>
            <a:prstDash val="solid"/>
          </a:ln>
        </p:spPr>
        <p:txBody>
          <a:bodyPr wrap="square" lIns="72000" tIns="396000" rIns="36000" bIns="36000" rtlCol="0" anchor="t" anchorCtr="0">
            <a:noAutofit/>
          </a:bodyPr>
          <a:lstStyle/>
          <a:p>
            <a:pPr marL="177800" indent="-177800">
              <a:lnSpc>
                <a:spcPts val="25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288964" y="620688"/>
            <a:ext cx="7920880" cy="432000"/>
          </a:xfrm>
          <a:prstGeom prst="rect">
            <a:avLst/>
          </a:prstGeom>
          <a:ln/>
        </p:spPr>
        <p:style>
          <a:lnRef idx="3">
            <a:schemeClr val="lt1"/>
          </a:lnRef>
          <a:fillRef idx="1">
            <a:schemeClr val="accent1"/>
          </a:fillRef>
          <a:effectRef idx="1">
            <a:schemeClr val="accent1"/>
          </a:effectRef>
          <a:fontRef idx="minor">
            <a:schemeClr val="lt1"/>
          </a:fontRef>
        </p:style>
        <p:txBody>
          <a:bodyPr wrap="square" lIns="36000" tIns="36000" rIns="36000" bIns="36000" rtlCol="0" anchor="ctr" anchorCtr="0">
            <a:noAutofit/>
          </a:bodyPr>
          <a:lstStyle/>
          <a:p>
            <a:pPr marL="88900" indent="-88900">
              <a:lnSpc>
                <a:spcPts val="28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５</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都市の魅力・総合力に関する指標</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216956" y="3429024"/>
            <a:ext cx="9288000" cy="3334632"/>
          </a:xfrm>
          <a:prstGeom prst="roundRect">
            <a:avLst>
              <a:gd name="adj" fmla="val 1388"/>
            </a:avLst>
          </a:prstGeom>
          <a:noFill/>
          <a:ln w="19050">
            <a:solidFill>
              <a:schemeClr val="tx2"/>
            </a:solidFill>
            <a:prstDash val="solid"/>
          </a:ln>
        </p:spPr>
        <p:txBody>
          <a:bodyPr wrap="square" lIns="72000" tIns="396000" rIns="36000" bIns="36000" rtlCol="0" anchor="t" anchorCtr="0">
            <a:noAutofit/>
          </a:bodyPr>
          <a:lstStyle/>
          <a:p>
            <a:pPr marL="177800" indent="-177800">
              <a:lnSpc>
                <a:spcPts val="25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288964" y="3213024"/>
            <a:ext cx="7920880" cy="432000"/>
          </a:xfrm>
          <a:prstGeom prst="rect">
            <a:avLst/>
          </a:prstGeom>
          <a:ln/>
        </p:spPr>
        <p:style>
          <a:lnRef idx="3">
            <a:schemeClr val="lt1"/>
          </a:lnRef>
          <a:fillRef idx="1">
            <a:schemeClr val="accent1"/>
          </a:fillRef>
          <a:effectRef idx="1">
            <a:schemeClr val="accent1"/>
          </a:effectRef>
          <a:fontRef idx="minor">
            <a:schemeClr val="lt1"/>
          </a:fontRef>
        </p:style>
        <p:txBody>
          <a:bodyPr wrap="square" lIns="36000" tIns="36000" rIns="36000" bIns="36000" rtlCol="0" anchor="ctr" anchorCtr="0">
            <a:noAutofit/>
          </a:bodyPr>
          <a:lstStyle/>
          <a:p>
            <a:pPr marL="88900" indent="-88900">
              <a:lnSpc>
                <a:spcPts val="28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６</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人口、人々の多様性に関する指標</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841647877"/>
              </p:ext>
            </p:extLst>
          </p:nvPr>
        </p:nvGraphicFramePr>
        <p:xfrm>
          <a:off x="395387" y="3912963"/>
          <a:ext cx="9037536" cy="2540373"/>
        </p:xfrm>
        <a:graphic>
          <a:graphicData uri="http://schemas.openxmlformats.org/drawingml/2006/table">
            <a:tbl>
              <a:tblPr firstRow="1" bandRow="1">
                <a:tableStyleId>{22838BEF-8BB2-4498-84A7-C5851F593DF1}</a:tableStyleId>
              </a:tblPr>
              <a:tblGrid>
                <a:gridCol w="5797177"/>
                <a:gridCol w="1584176"/>
                <a:gridCol w="1656183"/>
              </a:tblGrid>
              <a:tr h="44114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指標例</a:t>
                      </a:r>
                      <a:endPar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tx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Ｈ２６</a:t>
                      </a:r>
                      <a:endPar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tx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Ｈ２７</a:t>
                      </a:r>
                      <a:endPar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tx2">
                        <a:lumMod val="60000"/>
                        <a:lumOff val="40000"/>
                      </a:schemeClr>
                    </a:solidFill>
                  </a:tcPr>
                </a:tc>
              </a:tr>
              <a:tr h="651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① 人口の社会増減</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391</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2,296</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r>
              <a:tr h="72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② 若者・子育て世代（</a:t>
                      </a: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代）人口の割合</a:t>
                      </a:r>
                    </a:p>
                  </a:txBody>
                  <a:tcPr anchor="ctr"/>
                </a:tc>
                <a:tc>
                  <a:txBody>
                    <a:bodyPr/>
                    <a:lstStyle/>
                    <a:p>
                      <a:pPr algn="ct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29.6%</a:t>
                      </a:r>
                    </a:p>
                    <a:p>
                      <a:pPr algn="ct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(H25)</a:t>
                      </a: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28.9%</a:t>
                      </a:r>
                    </a:p>
                    <a:p>
                      <a:pPr algn="ct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(H26)</a:t>
                      </a: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728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③ 留学生の数（留学資格の在留外国人数）</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15,466</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17,970</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テキスト ボックス 15"/>
          <p:cNvSpPr txBox="1"/>
          <p:nvPr/>
        </p:nvSpPr>
        <p:spPr>
          <a:xfrm>
            <a:off x="3744900" y="6489368"/>
            <a:ext cx="5472000" cy="252000"/>
          </a:xfrm>
          <a:prstGeom prst="rect">
            <a:avLst/>
          </a:prstGeom>
          <a:noFill/>
          <a:ln>
            <a:noFill/>
          </a:ln>
        </p:spPr>
        <p:txBody>
          <a:bodyPr wrap="square" lIns="36000" tIns="36000" rIns="36000" bIns="36000" rtlCol="0" anchor="t" anchorCtr="0">
            <a:noAutofit/>
          </a:bodyPr>
          <a:lstStyle/>
          <a:p>
            <a:pPr marL="88900" indent="-88900"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①は住民基本台帳人口移動報告、②は大阪府調べ、③は在留外国人統計より</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3831718291"/>
              </p:ext>
            </p:extLst>
          </p:nvPr>
        </p:nvGraphicFramePr>
        <p:xfrm>
          <a:off x="395388" y="1211783"/>
          <a:ext cx="9037536" cy="1662265"/>
        </p:xfrm>
        <a:graphic>
          <a:graphicData uri="http://schemas.openxmlformats.org/drawingml/2006/table">
            <a:tbl>
              <a:tblPr firstRow="1" bandRow="1">
                <a:tableStyleId>{22838BEF-8BB2-4498-84A7-C5851F593DF1}</a:tableStyleId>
              </a:tblPr>
              <a:tblGrid>
                <a:gridCol w="4357016"/>
                <a:gridCol w="2376264"/>
                <a:gridCol w="2304256"/>
              </a:tblGrid>
              <a:tr h="3373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指標例</a:t>
                      </a:r>
                      <a:endPar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tx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Ｈ２６</a:t>
                      </a:r>
                      <a:endPar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tx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Ｈ２７</a:t>
                      </a:r>
                      <a:endPar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tx2">
                        <a:lumMod val="60000"/>
                        <a:lumOff val="40000"/>
                      </a:schemeClr>
                    </a:solidFill>
                  </a:tcPr>
                </a:tc>
              </a:tr>
              <a:tr h="5903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① 都道府県の魅力度ランキング</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（株式会社 ブランド総合研究所）</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８位</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47</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都道府県中）</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９位</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47</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都道府県中）</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6564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② 世界の都市総合ランキング</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（森記念財団）</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位</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（世界</a:t>
                      </a: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都市中）</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位</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（世界</a:t>
                      </a: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都市中）</a:t>
                      </a:r>
                    </a:p>
                  </a:txBody>
                  <a:tcPr anchor="ctr"/>
                </a:tc>
              </a:tr>
            </a:tbl>
          </a:graphicData>
        </a:graphic>
      </p:graphicFrame>
    </p:spTree>
    <p:extLst>
      <p:ext uri="{BB962C8B-B14F-4D97-AF65-F5344CB8AC3E}">
        <p14:creationId xmlns:p14="http://schemas.microsoft.com/office/powerpoint/2010/main" val="40469961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216956" y="706409"/>
            <a:ext cx="9288000" cy="6035353"/>
          </a:xfrm>
          <a:prstGeom prst="roundRect">
            <a:avLst>
              <a:gd name="adj" fmla="val 1388"/>
            </a:avLst>
          </a:prstGeom>
          <a:noFill/>
          <a:ln w="19050">
            <a:solidFill>
              <a:schemeClr val="tx2"/>
            </a:solidFill>
            <a:prstDash val="solid"/>
          </a:ln>
        </p:spPr>
        <p:txBody>
          <a:bodyPr wrap="square" lIns="72000" tIns="396000" rIns="36000" bIns="36000" rtlCol="0" anchor="t" anchorCtr="0">
            <a:noAutofit/>
          </a:bodyPr>
          <a:lstStyle/>
          <a:p>
            <a:pPr marL="177800" indent="-177800">
              <a:lnSpc>
                <a:spcPts val="25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3224" y="1700856"/>
            <a:ext cx="5219700" cy="1438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テキスト ボックス 16"/>
          <p:cNvSpPr txBox="1"/>
          <p:nvPr/>
        </p:nvSpPr>
        <p:spPr>
          <a:xfrm>
            <a:off x="4753424" y="3069008"/>
            <a:ext cx="1260000" cy="432000"/>
          </a:xfrm>
          <a:prstGeom prst="rect">
            <a:avLst/>
          </a:prstGeom>
          <a:noFill/>
        </p:spPr>
        <p:txBody>
          <a:bodyPr wrap="square" rIns="0" rtlCol="0">
            <a:noAutofit/>
          </a:bodyPr>
          <a:lstStyle/>
          <a:p>
            <a:pPr>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自分や親族などが</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定期的に管理</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6265592" y="3069008"/>
            <a:ext cx="1260000" cy="432000"/>
          </a:xfrm>
          <a:prstGeom prst="rect">
            <a:avLst/>
          </a:prstGeom>
          <a:noFill/>
        </p:spPr>
        <p:txBody>
          <a:bodyPr wrap="square" rIns="0" rtlCol="0">
            <a:noAutofit/>
          </a:bodyPr>
          <a:lstStyle/>
          <a:p>
            <a:pPr>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自分や親族などが</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不定期的に管理</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7706808" y="3069008"/>
            <a:ext cx="1260000" cy="432000"/>
          </a:xfrm>
          <a:prstGeom prst="rect">
            <a:avLst/>
          </a:prstGeom>
          <a:noFill/>
        </p:spPr>
        <p:txBody>
          <a:bodyPr wrap="square" rIns="0" rtlCol="0">
            <a:noAutofit/>
          </a:bodyPr>
          <a:lstStyle/>
          <a:p>
            <a:pPr>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ほとんど何もしていない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1"/>
          <p:cNvSpPr>
            <a:spLocks noChangeArrowheads="1"/>
          </p:cNvSpPr>
          <p:nvPr/>
        </p:nvSpPr>
        <p:spPr bwMode="auto">
          <a:xfrm>
            <a:off x="0" y="1"/>
            <a:ext cx="9648825"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400" dirty="0" smtClean="0">
                <a:solidFill>
                  <a:srgbClr val="000000"/>
                </a:solidFill>
                <a:latin typeface="HGP創英角ｺﾞｼｯｸUB" panose="020B0900000000000000" pitchFamily="50" charset="-128"/>
                <a:ea typeface="HGP創英角ｺﾞｼｯｸUB" panose="020B0900000000000000" pitchFamily="50" charset="-128"/>
              </a:rPr>
              <a:t>新たな指標の例 ７</a:t>
            </a:r>
            <a:endParaRPr lang="ja-JP" altLang="ja-JP" dirty="0">
              <a:solidFill>
                <a:srgbClr val="000000"/>
              </a:solidFill>
              <a:latin typeface="HGP創英角ｺﾞｼｯｸUB" panose="020B0900000000000000" pitchFamily="50" charset="-128"/>
              <a:ea typeface="HGP創英角ｺﾞｼｯｸUB" panose="020B0900000000000000" pitchFamily="50" charset="-128"/>
            </a:endParaRPr>
          </a:p>
        </p:txBody>
      </p:sp>
      <p:sp>
        <p:nvSpPr>
          <p:cNvPr id="30" name="スライド番号プレースホルダー 3"/>
          <p:cNvSpPr>
            <a:spLocks noGrp="1"/>
          </p:cNvSpPr>
          <p:nvPr>
            <p:ph type="sldNum" sz="quarter" idx="12"/>
          </p:nvPr>
        </p:nvSpPr>
        <p:spPr>
          <a:xfrm>
            <a:off x="9179623" y="6453337"/>
            <a:ext cx="414212" cy="365125"/>
          </a:xfrm>
        </p:spPr>
        <p:txBody>
          <a:bodyPr/>
          <a:lstStyle/>
          <a:p>
            <a:fld id="{6C81B660-91B5-4B89-8AE3-65DE466522A0}" type="slidenum">
              <a:rPr kumimoji="1" lang="ja-JP" altLang="en-US" sz="1600" smtClean="0">
                <a:solidFill>
                  <a:schemeClr val="tx1"/>
                </a:solidFill>
              </a:rPr>
              <a:t>9</a:t>
            </a:fld>
            <a:endParaRPr kumimoji="1" lang="ja-JP" altLang="en-US" sz="1600" dirty="0">
              <a:solidFill>
                <a:schemeClr val="tx1"/>
              </a:solidFill>
            </a:endParaRPr>
          </a:p>
        </p:txBody>
      </p:sp>
      <p:sp>
        <p:nvSpPr>
          <p:cNvPr id="13" name="テキスト ボックス 12"/>
          <p:cNvSpPr txBox="1"/>
          <p:nvPr/>
        </p:nvSpPr>
        <p:spPr>
          <a:xfrm>
            <a:off x="288964" y="490409"/>
            <a:ext cx="7920880" cy="432000"/>
          </a:xfrm>
          <a:prstGeom prst="rect">
            <a:avLst/>
          </a:prstGeom>
          <a:ln/>
        </p:spPr>
        <p:style>
          <a:lnRef idx="3">
            <a:schemeClr val="lt1"/>
          </a:lnRef>
          <a:fillRef idx="1">
            <a:schemeClr val="accent1"/>
          </a:fillRef>
          <a:effectRef idx="1">
            <a:schemeClr val="accent1"/>
          </a:effectRef>
          <a:fontRef idx="minor">
            <a:schemeClr val="lt1"/>
          </a:fontRef>
        </p:style>
        <p:txBody>
          <a:bodyPr wrap="square" lIns="36000" tIns="36000" rIns="36000" bIns="36000" rtlCol="0" anchor="ctr" anchorCtr="0">
            <a:noAutofit/>
          </a:bodyPr>
          <a:lstStyle/>
          <a:p>
            <a:pPr marL="88900" indent="-88900">
              <a:lnSpc>
                <a:spcPts val="28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７</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近年の社会問題等に焦点を当てた指標</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5328916" y="6453336"/>
            <a:ext cx="4032000" cy="252000"/>
          </a:xfrm>
          <a:prstGeom prst="rect">
            <a:avLst/>
          </a:prstGeom>
          <a:noFill/>
          <a:ln>
            <a:noFill/>
          </a:ln>
        </p:spPr>
        <p:txBody>
          <a:bodyPr wrap="square" lIns="36000" tIns="36000" rIns="36000" bIns="36000" rtlCol="0" anchor="t" anchorCtr="0">
            <a:noAutofit/>
          </a:bodyPr>
          <a:lstStyle/>
          <a:p>
            <a:pPr marL="88900" indent="-88900"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住生活総合調査結果より</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324212" y="4361656"/>
            <a:ext cx="3204056" cy="932656"/>
          </a:xfrm>
          <a:prstGeom prst="rect">
            <a:avLst/>
          </a:prstGeom>
          <a:noFill/>
        </p:spPr>
        <p:txBody>
          <a:bodyPr wrap="square" rtlCol="0">
            <a:noAutofit/>
          </a:bodyPr>
          <a:lstStyle/>
          <a:p>
            <a:pPr>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② 空家の今後の活用</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意向</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「空家のままにしておく世帯</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の</a:t>
            </a:r>
            <a:r>
              <a:rPr lang="ja-JP" altLang="en-US" dirty="0">
                <a:latin typeface="Meiryo UI" panose="020B0604030504040204" pitchFamily="50" charset="-128"/>
                <a:ea typeface="Meiryo UI" panose="020B0604030504040204" pitchFamily="50" charset="-128"/>
                <a:cs typeface="Meiryo UI" panose="020B0604030504040204" pitchFamily="50" charset="-128"/>
              </a:rPr>
              <a:t>割合）</a:t>
            </a:r>
          </a:p>
        </p:txBody>
      </p:sp>
      <p:sp>
        <p:nvSpPr>
          <p:cNvPr id="11" name="テキスト ボックス 10"/>
          <p:cNvSpPr txBox="1"/>
          <p:nvPr/>
        </p:nvSpPr>
        <p:spPr>
          <a:xfrm>
            <a:off x="324212" y="2060848"/>
            <a:ext cx="3312000" cy="934219"/>
          </a:xfrm>
          <a:prstGeom prst="rect">
            <a:avLst/>
          </a:prstGeom>
          <a:noFill/>
        </p:spPr>
        <p:txBody>
          <a:bodyPr wrap="square" rIns="0" rtlCol="0">
            <a:noAutofit/>
          </a:bodyPr>
          <a:lstStyle/>
          <a:p>
            <a:pPr>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① 空家の管理</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状況</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「ほとんど何もしていない世帯</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の</a:t>
            </a:r>
            <a:r>
              <a:rPr lang="ja-JP" altLang="en-US" dirty="0">
                <a:latin typeface="Meiryo UI" panose="020B0604030504040204" pitchFamily="50" charset="-128"/>
                <a:ea typeface="Meiryo UI" panose="020B0604030504040204" pitchFamily="50" charset="-128"/>
                <a:cs typeface="Meiryo UI" panose="020B0604030504040204" pitchFamily="50" charset="-128"/>
              </a:rPr>
              <a:t>割合）</a:t>
            </a:r>
          </a:p>
        </p:txBody>
      </p:sp>
      <p:graphicFrame>
        <p:nvGraphicFramePr>
          <p:cNvPr id="8" name="表 7"/>
          <p:cNvGraphicFramePr>
            <a:graphicFrameLocks noGrp="1"/>
          </p:cNvGraphicFramePr>
          <p:nvPr>
            <p:extLst>
              <p:ext uri="{D42A27DB-BD31-4B8C-83A1-F6EECF244321}">
                <p14:modId xmlns:p14="http://schemas.microsoft.com/office/powerpoint/2010/main" val="1367285277"/>
              </p:ext>
            </p:extLst>
          </p:nvPr>
        </p:nvGraphicFramePr>
        <p:xfrm>
          <a:off x="395391" y="1052736"/>
          <a:ext cx="8856985" cy="365760"/>
        </p:xfrm>
        <a:graphic>
          <a:graphicData uri="http://schemas.openxmlformats.org/drawingml/2006/table">
            <a:tbl>
              <a:tblPr firstRow="1" bandRow="1">
                <a:tableStyleId>{22838BEF-8BB2-4498-84A7-C5851F593DF1}</a:tableStyleId>
              </a:tblPr>
              <a:tblGrid>
                <a:gridCol w="3852957"/>
                <a:gridCol w="5004028"/>
              </a:tblGrid>
              <a:tr h="34666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指標例</a:t>
                      </a:r>
                      <a:r>
                        <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空家</a:t>
                      </a:r>
                      <a:r>
                        <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txBody>
                  <a:tcPr anchor="ctr">
                    <a:solidFill>
                      <a:schemeClr val="tx2">
                        <a:lumMod val="60000"/>
                        <a:lumOff val="40000"/>
                      </a:schemeClr>
                    </a:solidFill>
                  </a:tcPr>
                </a:tc>
                <a:tc>
                  <a:txBody>
                    <a:bodyPr/>
                    <a:lstStyle/>
                    <a:p>
                      <a:pPr algn="ct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現状値（Ｈ２５）</a:t>
                      </a:r>
                      <a:endPar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tx2">
                        <a:lumMod val="60000"/>
                        <a:lumOff val="40000"/>
                      </a:schemeClr>
                    </a:solidFill>
                  </a:tcPr>
                </a:tc>
              </a:tr>
            </a:tbl>
          </a:graphicData>
        </a:graphic>
      </p:graphicFrame>
      <p:sp>
        <p:nvSpPr>
          <p:cNvPr id="20" name="テキスト ボックス 19"/>
          <p:cNvSpPr txBox="1"/>
          <p:nvPr/>
        </p:nvSpPr>
        <p:spPr>
          <a:xfrm>
            <a:off x="3672212" y="2709000"/>
            <a:ext cx="684000" cy="288000"/>
          </a:xfrm>
          <a:prstGeom prst="rect">
            <a:avLst/>
          </a:prstGeom>
          <a:noFill/>
        </p:spPr>
        <p:txBody>
          <a:bodyPr wrap="square" rIns="0" rtlCol="0">
            <a:noAutofit/>
          </a:bodyPr>
          <a:lstStyle/>
          <a:p>
            <a:pPr algn="r">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全　国</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3672212" y="2132904"/>
            <a:ext cx="684000" cy="288000"/>
          </a:xfrm>
          <a:prstGeom prst="rect">
            <a:avLst/>
          </a:prstGeom>
          <a:noFill/>
        </p:spPr>
        <p:txBody>
          <a:bodyPr wrap="square" rIns="0" rtlCol="0">
            <a:noAutofit/>
          </a:bodyPr>
          <a:lstStyle/>
          <a:p>
            <a:pPr algn="r">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大阪府</a:t>
            </a:r>
          </a:p>
        </p:txBody>
      </p:sp>
      <p:pic>
        <p:nvPicPr>
          <p:cNvPr id="4102"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0316" y="3638128"/>
            <a:ext cx="5372100"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円/楕円 1"/>
          <p:cNvSpPr/>
          <p:nvPr/>
        </p:nvSpPr>
        <p:spPr>
          <a:xfrm>
            <a:off x="5157928" y="4135583"/>
            <a:ext cx="1440160" cy="50217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3672212" y="5078320"/>
            <a:ext cx="684000" cy="288000"/>
          </a:xfrm>
          <a:prstGeom prst="rect">
            <a:avLst/>
          </a:prstGeom>
          <a:noFill/>
        </p:spPr>
        <p:txBody>
          <a:bodyPr wrap="square" rIns="0" rtlCol="0">
            <a:noAutofit/>
          </a:bodyPr>
          <a:lstStyle/>
          <a:p>
            <a:pPr algn="r">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全　国</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3672212" y="4251904"/>
            <a:ext cx="684000" cy="288000"/>
          </a:xfrm>
          <a:prstGeom prst="rect">
            <a:avLst/>
          </a:prstGeom>
          <a:noFill/>
        </p:spPr>
        <p:txBody>
          <a:bodyPr wrap="square" rIns="0" rtlCol="0">
            <a:noAutofit/>
          </a:bodyPr>
          <a:lstStyle/>
          <a:p>
            <a:pPr algn="r">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大阪府</a:t>
            </a:r>
          </a:p>
        </p:txBody>
      </p:sp>
      <p:sp>
        <p:nvSpPr>
          <p:cNvPr id="27" name="円/楕円 26"/>
          <p:cNvSpPr/>
          <p:nvPr/>
        </p:nvSpPr>
        <p:spPr>
          <a:xfrm>
            <a:off x="7056660" y="2019091"/>
            <a:ext cx="1440160" cy="50217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52866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1FF7DB-B55B-4622-B431-0D231A32D6C6}">
  <ds:schemaRefs>
    <ds:schemaRef ds:uri="http://schemas.microsoft.com/sharepoint/v3/contenttype/forms"/>
  </ds:schemaRefs>
</ds:datastoreItem>
</file>

<file path=customXml/itemProps2.xml><?xml version="1.0" encoding="utf-8"?>
<ds:datastoreItem xmlns:ds="http://schemas.openxmlformats.org/officeDocument/2006/customXml" ds:itemID="{778BC24D-E5D7-4AE2-8698-152FBEC46EB4}">
  <ds:schemaRefs>
    <ds:schemaRef ds:uri="http://schemas.microsoft.com/office/infopath/2007/PartnerControls"/>
    <ds:schemaRef ds:uri="http://purl.org/dc/terms/"/>
    <ds:schemaRef ds:uri="http://purl.org/dc/elements/1.1/"/>
    <ds:schemaRef ds:uri="http://purl.org/dc/dcmitype/"/>
    <ds:schemaRef ds:uri="http://schemas.openxmlformats.org/package/2006/metadata/core-properties"/>
    <ds:schemaRef ds:uri="http://www.w3.org/XML/1998/namespace"/>
    <ds:schemaRef ds:uri="46689e31-b03d-4afa-a735-a1f8d7beadb1"/>
    <ds:schemaRef ds:uri="http://schemas.microsoft.com/office/2006/metadata/properties"/>
    <ds:schemaRef ds:uri="http://schemas.microsoft.com/office/2006/documentManagement/types"/>
  </ds:schemaRefs>
</ds:datastoreItem>
</file>

<file path=customXml/itemProps3.xml><?xml version="1.0" encoding="utf-8"?>
<ds:datastoreItem xmlns:ds="http://schemas.openxmlformats.org/officeDocument/2006/customXml" ds:itemID="{A4C65076-A705-4A7C-96E7-8CC719CE4C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15646</TotalTime>
  <Words>1439</Words>
  <Application>Microsoft Office PowerPoint</Application>
  <PresentationFormat>ユーザー設定</PresentationFormat>
  <Paragraphs>272</Paragraphs>
  <Slides>11</Slides>
  <Notes>11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指 標 に 関 す る 意 見 交 換</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賢治</dc:creator>
  <cp:lastModifiedBy>長谷川　正樹</cp:lastModifiedBy>
  <cp:revision>1090</cp:revision>
  <cp:lastPrinted>2016-03-29T10:39:36Z</cp:lastPrinted>
  <dcterms:created xsi:type="dcterms:W3CDTF">2015-05-22T04:08:38Z</dcterms:created>
  <dcterms:modified xsi:type="dcterms:W3CDTF">2016-04-18T13:56:31Z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