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825" autoAdjust="0"/>
    <p:restoredTop sz="99638" autoAdjust="0"/>
  </p:normalViewPr>
  <p:slideViewPr>
    <p:cSldViewPr>
      <p:cViewPr>
        <p:scale>
          <a:sx n="50" d="100"/>
          <a:sy n="50" d="100"/>
        </p:scale>
        <p:origin x="-1926" y="-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84E8-3855-41EB-AABD-1349A18638C2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2D6-F9D3-408E-AE63-E7AB5B5D5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2016/4/18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テキスト ボックス 110"/>
          <p:cNvSpPr txBox="1"/>
          <p:nvPr/>
        </p:nvSpPr>
        <p:spPr>
          <a:xfrm>
            <a:off x="96416" y="8974447"/>
            <a:ext cx="12618097" cy="6140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96416" y="7767947"/>
            <a:ext cx="12618097" cy="104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445920" y="3280045"/>
            <a:ext cx="2368800" cy="42568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900264" y="3280045"/>
            <a:ext cx="2367336" cy="42568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330381" y="3238483"/>
            <a:ext cx="2367336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004210" y="3238483"/>
            <a:ext cx="2373238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1975" y="3238483"/>
            <a:ext cx="2369326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14164"/>
            <a:ext cx="12801600" cy="36780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89" tIns="46795" rIns="89989" bIns="46795" anchor="ctr">
            <a:no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altLang="en-US" sz="2000" b="1" spc="-29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2000" b="1" spc="-29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大阪における今後の住宅まちづくり政策のあり方について」 ＜答申（案）の要旨＞</a:t>
            </a:r>
            <a:endParaRPr lang="ja-JP" altLang="ja-JP" sz="2000" b="1" spc="-29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662502" y="451263"/>
            <a:ext cx="12038556" cy="468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spc="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都市の活力の源は「人」</a:t>
            </a:r>
            <a:endParaRPr lang="en-US" altLang="ja-JP" sz="2000" b="1" kern="100" spc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6501611" y="1762525"/>
            <a:ext cx="0" cy="15120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リーフォーム 65"/>
          <p:cNvSpPr/>
          <p:nvPr/>
        </p:nvSpPr>
        <p:spPr>
          <a:xfrm>
            <a:off x="4168522" y="1935023"/>
            <a:ext cx="484070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 68"/>
          <p:cNvSpPr/>
          <p:nvPr/>
        </p:nvSpPr>
        <p:spPr>
          <a:xfrm>
            <a:off x="1803054" y="2688852"/>
            <a:ext cx="442029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6818084" y="2688852"/>
            <a:ext cx="4597942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4168521" y="2427020"/>
            <a:ext cx="0" cy="589754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9021891" y="2469186"/>
            <a:ext cx="0" cy="4536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562501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004210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10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5445919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10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10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7890710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10339237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804045" y="2059984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1864778" y="2062837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125" name="下カーブ矢印 124"/>
          <p:cNvSpPr/>
          <p:nvPr/>
        </p:nvSpPr>
        <p:spPr>
          <a:xfrm>
            <a:off x="6138418" y="199247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Rectangle 2"/>
          <p:cNvSpPr>
            <a:spLocks noChangeArrowheads="1"/>
          </p:cNvSpPr>
          <p:nvPr/>
        </p:nvSpPr>
        <p:spPr bwMode="auto">
          <a:xfrm>
            <a:off x="86700" y="1882140"/>
            <a:ext cx="366239" cy="815339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政策展開の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68152" y="4483871"/>
            <a:ext cx="2419200" cy="2880000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と魅力ある都市空間の創造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で魅力的な住まいを選択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の魅力を活かした移住・定住促進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83096" y="4701530"/>
            <a:ext cx="22176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・グランドデザインに基づく魅力ある都市空間の創造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歴史的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・文化的資源、自然環境などを活かした美しい景観づくり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83096" y="5778933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魅力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ある賃貸住宅市場の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9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・中古住宅流通・リフォーム市場の活性化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83096" y="6498973"/>
            <a:ext cx="2217600" cy="3303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50400" tIns="50400" rIns="50400" bIns="50400" rtlCol="0" anchor="ctr" anchorCtr="0">
            <a:noAutofit/>
          </a:bodyPr>
          <a:lstStyle/>
          <a:p>
            <a:pPr marL="85725" indent="-85725">
              <a:lnSpc>
                <a:spcPts val="1260"/>
              </a:lnSpc>
              <a:spcBef>
                <a:spcPts val="280"/>
              </a:spcBef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に住まう魅力の情報発信、移住・定住促進等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986188" y="4477023"/>
            <a:ext cx="2419200" cy="287337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機能を備えた都市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もが活き活きとくらすことが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5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8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100" spc="-56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8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073448" y="4687769"/>
            <a:ext cx="2268000" cy="6074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・地域特性を活かした魅力あるまちづくりの推進</a:t>
            </a:r>
            <a:endParaRPr lang="en-US" altLang="ja-JP" sz="90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・空家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等を活用したリノベーションまちづくりの推進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4460" indent="-124460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資産の組替えによるまちづくりの推進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073448" y="5733109"/>
            <a:ext cx="22680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100"/>
              </a:lnSpc>
            </a:pPr>
            <a:r>
              <a:rPr lang="ja-JP" altLang="en-US" sz="9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こども、若年世代、子育て世代、高齢者、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者、外国人など誰もが活き活きと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くらすことができる環境整備</a:t>
            </a:r>
            <a:endParaRPr lang="en-US" altLang="ja-JP" sz="900" spc="-28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多世代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073448" y="6563343"/>
            <a:ext cx="2268000" cy="86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・分譲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マンションの適切な維持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管理、良質なｽﾄｯｸ形成の誘導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住情報の提供や住教育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推進等、学ぶ機会の充実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・大工・技能者など住宅関連産業を担う人材の育成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884754" y="4497892"/>
            <a:ext cx="2419200" cy="2801151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住まいとまちづくりにおける様々な安全性への対応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7983602" y="4715271"/>
            <a:ext cx="2217600" cy="7499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密集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整備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広域緊急交通路沿道建築物の耐震化促進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土砂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災害、浸水被害に強い都市づくり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特定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空家等の除却等促進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大規模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災害発生時に備えた体制の整備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978320" y="5828359"/>
            <a:ext cx="22176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公共住宅・建築物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7981788" y="6787005"/>
            <a:ext cx="2217600" cy="50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住まいづくりの推進及び地域コミュニティの強化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・建築物における安全性の確保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0337354" y="4495782"/>
            <a:ext cx="2419200" cy="27952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○住み慣れた地域で安心してくらすことができる都市の形成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○住宅ストック全体を活用した府民の居住の安定確保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4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等における差別の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な住宅関連産業の育成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0422717" y="5679344"/>
            <a:ext cx="2217600" cy="61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賃貸住宅における安心確保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賃貸住宅ストックの有効活用と地域主権の推進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10423563" y="4902870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スマートエイジングシティの形成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都市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のバリアフリー化の推進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0411408" y="7003029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建設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産業の振興に向けた環境整備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95" name="Rectangle 2"/>
          <p:cNvSpPr>
            <a:spLocks noChangeArrowheads="1"/>
          </p:cNvSpPr>
          <p:nvPr/>
        </p:nvSpPr>
        <p:spPr bwMode="auto">
          <a:xfrm>
            <a:off x="92940" y="4368800"/>
            <a:ext cx="359998" cy="3168103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54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の方向性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533400" y="3533775"/>
            <a:ext cx="12201525" cy="787962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40"/>
              </a:lnSpc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円/楕円 70"/>
          <p:cNvSpPr/>
          <p:nvPr/>
        </p:nvSpPr>
        <p:spPr>
          <a:xfrm rot="5400000">
            <a:off x="2251648" y="2164031"/>
            <a:ext cx="521025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957387" y="3784201"/>
            <a:ext cx="3729600" cy="496114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 rot="5400000">
            <a:off x="6365032" y="2164202"/>
            <a:ext cx="504000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752232" y="3899088"/>
            <a:ext cx="3729600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主体的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主導的に取組むことができる環境を整備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円/楕円 78"/>
          <p:cNvSpPr/>
          <p:nvPr/>
        </p:nvSpPr>
        <p:spPr>
          <a:xfrm rot="5400000">
            <a:off x="10465478" y="2172544"/>
            <a:ext cx="504000" cy="37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8899478" y="3907429"/>
            <a:ext cx="3636000" cy="274231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大阪がもつ多様なストック・ポテンシャルを活用した取組みを展開</a:t>
            </a:r>
            <a:endParaRPr lang="ja-JP" altLang="en-US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856089" y="3504456"/>
            <a:ext cx="11593383" cy="28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indent="-124460" algn="ctr">
              <a:lnSpc>
                <a:spcPts val="2100"/>
              </a:lnSpc>
            </a:pP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好循環を生み出すための３つの視点の重視により、様々な施策</a:t>
            </a:r>
            <a:r>
              <a:rPr lang="ja-JP" altLang="en-US" sz="13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が相互に</a:t>
            </a: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作用</a:t>
            </a:r>
            <a:endParaRPr lang="en-US" altLang="ja-JP" sz="13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下カーブ矢印 126"/>
          <p:cNvSpPr/>
          <p:nvPr/>
        </p:nvSpPr>
        <p:spPr>
          <a:xfrm flipH="1" flipV="1">
            <a:off x="6102265" y="237101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3" name="正方形/長方形 132"/>
          <p:cNvSpPr>
            <a:spLocks/>
          </p:cNvSpPr>
          <p:nvPr/>
        </p:nvSpPr>
        <p:spPr>
          <a:xfrm>
            <a:off x="2296344" y="1344216"/>
            <a:ext cx="8388000" cy="452942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b="1" kern="100" dirty="0">
                <a:solidFill>
                  <a:srgbClr val="000000"/>
                </a:solidFill>
                <a:ea typeface="Meiryo UI"/>
                <a:cs typeface="Times New Roman"/>
              </a:rPr>
              <a:t>住まうなら大阪！　～多様な人々が住まい、訪れる居住魅力</a:t>
            </a:r>
            <a:r>
              <a:rPr lang="ja-JP" altLang="en-US" sz="18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あふれる都市の創造～</a:t>
            </a:r>
            <a:endParaRPr lang="ja-JP" altLang="en-US" sz="1800" kern="100" dirty="0">
              <a:ea typeface="ＭＳ 明朝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441258" y="4487911"/>
            <a:ext cx="2419200" cy="269738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快適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ある都市の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環境にやさしく快適な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・建築物の普及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調和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したライフスタイルの普及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ja-JP" altLang="en-US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5546806" y="4700883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みどりのネットワークの形成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エネルギーの地産地消の促進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5543980" y="5634925"/>
            <a:ext cx="22176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・建築物の省エネルギー化等の推進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地域産材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556446" y="6426965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快適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で利便性が高く、魅力あるくらし方の情報発信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7" name="Rectangle 2"/>
          <p:cNvSpPr>
            <a:spLocks noChangeArrowheads="1"/>
          </p:cNvSpPr>
          <p:nvPr/>
        </p:nvSpPr>
        <p:spPr bwMode="auto">
          <a:xfrm>
            <a:off x="96416" y="7639592"/>
            <a:ext cx="3659704" cy="25671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　重点的に取組むべき施策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1" name="Rectangle 2"/>
          <p:cNvSpPr>
            <a:spLocks noChangeArrowheads="1"/>
          </p:cNvSpPr>
          <p:nvPr/>
        </p:nvSpPr>
        <p:spPr bwMode="auto">
          <a:xfrm>
            <a:off x="86700" y="406078"/>
            <a:ext cx="366239" cy="57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基本的な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考え方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968752" y="2211020"/>
            <a:ext cx="1074086" cy="216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208288" y="7969040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円/楕円 123"/>
          <p:cNvSpPr/>
          <p:nvPr/>
        </p:nvSpPr>
        <p:spPr>
          <a:xfrm>
            <a:off x="1792464" y="7969040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3375573" y="7969040"/>
            <a:ext cx="154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4654091" y="7969040"/>
            <a:ext cx="190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/楕円 136"/>
          <p:cNvSpPr/>
          <p:nvPr/>
        </p:nvSpPr>
        <p:spPr>
          <a:xfrm>
            <a:off x="6343481" y="7969040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315348" y="8131040"/>
            <a:ext cx="165600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ポテンシャルと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ストックを活かした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魅力ある都市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空間の形成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4817160" y="8071762"/>
            <a:ext cx="1581862" cy="5865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公的賃貸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住宅ストックを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子育てしやすい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まちづくりの推進</a:t>
            </a:r>
            <a:endParaRPr lang="en-US" altLang="ja-JP" sz="9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848219" y="8077040"/>
            <a:ext cx="1620000" cy="576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に住まう魅力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よる若年・子育て世代の移住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定住の促進</a:t>
            </a:r>
            <a:endParaRPr lang="en-US" altLang="ja-JP" sz="10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6384368" y="8180012"/>
            <a:ext cx="1660985" cy="3700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省エネ化の推進による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大阪の住まいの魅力向上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484808" y="8179459"/>
            <a:ext cx="1404000" cy="3711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による居住魅力の向上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Rectangle 2"/>
          <p:cNvSpPr>
            <a:spLocks noChangeArrowheads="1"/>
          </p:cNvSpPr>
          <p:nvPr/>
        </p:nvSpPr>
        <p:spPr bwMode="auto">
          <a:xfrm>
            <a:off x="92938" y="1104900"/>
            <a:ext cx="360000" cy="73152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目標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0411408" y="6565529"/>
            <a:ext cx="2217600" cy="21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・府民や民間事業者の意識の啓発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4139732" y="9159977"/>
            <a:ext cx="1800445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住宅団地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のある地域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212991" y="9159977"/>
            <a:ext cx="1064600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木造住宅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する地域</a:t>
            </a:r>
          </a:p>
        </p:txBody>
      </p:sp>
      <p:sp>
        <p:nvSpPr>
          <p:cNvPr id="163" name="正方形/長方形 162"/>
          <p:cNvSpPr/>
          <p:nvPr/>
        </p:nvSpPr>
        <p:spPr>
          <a:xfrm>
            <a:off x="5997131" y="9159977"/>
            <a:ext cx="1997370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同和地区を含む旧地域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改善向け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公営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・改良住宅が建設された地域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2875271" y="9159977"/>
            <a:ext cx="1192698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住宅と工場等が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混在する地域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1342974" y="9159977"/>
            <a:ext cx="1466395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歴史的まちなみ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景観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資源のある地域</a:t>
            </a:r>
          </a:p>
        </p:txBody>
      </p:sp>
      <p:sp>
        <p:nvSpPr>
          <p:cNvPr id="178" name="正方形/長方形 177"/>
          <p:cNvSpPr/>
          <p:nvPr/>
        </p:nvSpPr>
        <p:spPr>
          <a:xfrm>
            <a:off x="11153328" y="9159977"/>
            <a:ext cx="1490602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農山漁村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な自然を有する地域</a:t>
            </a:r>
          </a:p>
        </p:txBody>
      </p:sp>
      <p:sp>
        <p:nvSpPr>
          <p:cNvPr id="179" name="正方形/長方形 178"/>
          <p:cNvSpPr/>
          <p:nvPr/>
        </p:nvSpPr>
        <p:spPr>
          <a:xfrm>
            <a:off x="8037934" y="9159977"/>
            <a:ext cx="1660799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高度経済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成長期を中心に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されたニュータウン</a:t>
            </a:r>
          </a:p>
        </p:txBody>
      </p:sp>
      <p:sp>
        <p:nvSpPr>
          <p:cNvPr id="180" name="正方形/長方形 179"/>
          <p:cNvSpPr/>
          <p:nvPr/>
        </p:nvSpPr>
        <p:spPr>
          <a:xfrm>
            <a:off x="9742997" y="9159977"/>
            <a:ext cx="1372231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複合機能が導入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4668437" y="1020216"/>
            <a:ext cx="3881341" cy="252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20"/>
              </a:lnSpc>
              <a:spcBef>
                <a:spcPts val="600"/>
              </a:spcBef>
            </a:pP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700" b="1" kern="1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ならではの魅力を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活かす</a:t>
            </a: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700" b="1" kern="100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Rectangle 2"/>
          <p:cNvSpPr>
            <a:spLocks noChangeArrowheads="1"/>
          </p:cNvSpPr>
          <p:nvPr/>
        </p:nvSpPr>
        <p:spPr bwMode="auto">
          <a:xfrm>
            <a:off x="92940" y="8858448"/>
            <a:ext cx="3663180" cy="228777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地域特性を踏まえた取組むべき施策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144" y="3540544"/>
            <a:ext cx="468000" cy="756000"/>
            <a:chOff x="64096" y="3538203"/>
            <a:chExt cx="468000" cy="756000"/>
          </a:xfrm>
        </p:grpSpPr>
        <p:sp>
          <p:nvSpPr>
            <p:cNvPr id="2" name="円/楕円 1"/>
            <p:cNvSpPr/>
            <p:nvPr/>
          </p:nvSpPr>
          <p:spPr>
            <a:xfrm>
              <a:off x="64096" y="3538203"/>
              <a:ext cx="468000" cy="7560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Rectangle 2"/>
            <p:cNvSpPr>
              <a:spLocks noChangeArrowheads="1"/>
            </p:cNvSpPr>
            <p:nvPr/>
          </p:nvSpPr>
          <p:spPr bwMode="auto">
            <a:xfrm>
              <a:off x="89577" y="3587947"/>
              <a:ext cx="366239" cy="68845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  <a:extLst/>
          </p:spPr>
          <p:txBody>
            <a:bodyPr vert="eaVert" wrap="square" lIns="0" tIns="0" rIns="0" bIns="0" anchor="ctr" anchorCtr="0">
              <a:noAutofit/>
            </a:bodyPr>
            <a:lstStyle>
              <a:lvl1pPr algn="l" eaLnBrk="0" hangingPunct="0">
                <a:spcBef>
                  <a:spcPts val="800"/>
                </a:spcBef>
                <a:defRPr sz="32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1pPr>
              <a:lvl2pPr algn="l" eaLnBrk="0" hangingPunct="0">
                <a:spcBef>
                  <a:spcPts val="700"/>
                </a:spcBef>
                <a:defRPr sz="28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2pPr>
              <a:lvl3pPr algn="l" eaLnBrk="0" hangingPunct="0">
                <a:spcBef>
                  <a:spcPts val="600"/>
                </a:spcBef>
                <a:defRPr sz="24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3pPr>
              <a:lvl4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4pPr>
              <a:lvl5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展開の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視点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86700" y="2746466"/>
            <a:ext cx="366239" cy="75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施策の柱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8" name="円/楕円 137"/>
          <p:cNvSpPr/>
          <p:nvPr/>
        </p:nvSpPr>
        <p:spPr>
          <a:xfrm>
            <a:off x="7985152" y="7969040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8015543" y="8097665"/>
            <a:ext cx="1728000" cy="53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密集市街地における</a:t>
            </a:r>
            <a:endParaRPr lang="en-US" altLang="ja-JP" sz="1000" b="1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魅力あるまちづくりの推進</a:t>
            </a:r>
            <a:endParaRPr lang="ja-JP" altLang="en-US" sz="1000" b="1" spc="-3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円/楕円 139"/>
          <p:cNvSpPr/>
          <p:nvPr/>
        </p:nvSpPr>
        <p:spPr>
          <a:xfrm>
            <a:off x="9714895" y="7969040"/>
            <a:ext cx="1584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円/楕円 140"/>
          <p:cNvSpPr/>
          <p:nvPr/>
        </p:nvSpPr>
        <p:spPr>
          <a:xfrm>
            <a:off x="11153504" y="7969040"/>
            <a:ext cx="154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11153504" y="8156220"/>
            <a:ext cx="1584000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あんしん住まいの充実による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居住魅力の向上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47360" y="3898917"/>
            <a:ext cx="3729600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様々な分野・主体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と連携した取組みを展開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9785520" y="8156220"/>
            <a:ext cx="1512000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地域特性に応じた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総合的な施策展開による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1177292" y="14164"/>
            <a:ext cx="16068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資料２－１</a:t>
            </a:r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67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B5C26A-9BC2-4F3E-89D1-1A3CEF1A424F}">
  <ds:schemaRefs>
    <ds:schemaRef ds:uri="46689e31-b03d-4afa-a735-a1f8d7beadb1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4204</TotalTime>
  <Words>806</Words>
  <Application>Microsoft Office PowerPoint</Application>
  <PresentationFormat>A3 297x420 mm</PresentationFormat>
  <Paragraphs>147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長谷川　正樹</cp:lastModifiedBy>
  <cp:revision>268</cp:revision>
  <cp:lastPrinted>2016-03-29T00:32:28Z</cp:lastPrinted>
  <dcterms:created xsi:type="dcterms:W3CDTF">2015-11-01T03:56:02Z</dcterms:created>
  <dcterms:modified xsi:type="dcterms:W3CDTF">2016-04-18T13:55:15Z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