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25" autoAdjust="0"/>
    <p:restoredTop sz="94928" autoAdjust="0"/>
  </p:normalViewPr>
  <p:slideViewPr>
    <p:cSldViewPr>
      <p:cViewPr>
        <p:scale>
          <a:sx n="100" d="100"/>
          <a:sy n="100" d="100"/>
        </p:scale>
        <p:origin x="-6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09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9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62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2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94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43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8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7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2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78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48CC-28D5-4DB3-82F9-8A5F8BBEF9CC}" type="datetimeFigureOut">
              <a:rPr kumimoji="1" lang="ja-JP" altLang="en-US" smtClean="0"/>
              <a:t>2015/12/20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テキスト ボックス 134"/>
          <p:cNvSpPr txBox="1"/>
          <p:nvPr/>
        </p:nvSpPr>
        <p:spPr>
          <a:xfrm>
            <a:off x="3312176" y="419100"/>
            <a:ext cx="2844000" cy="720000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endParaRPr kumimoji="1" lang="ja-JP" altLang="en-US" dirty="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6228184" y="419100"/>
            <a:ext cx="2844000" cy="720000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7948" y="419100"/>
            <a:ext cx="2844000" cy="720000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endParaRPr kumimoji="1" lang="ja-JP" altLang="en-US" dirty="0"/>
          </a:p>
        </p:txBody>
      </p:sp>
      <p:sp>
        <p:nvSpPr>
          <p:cNvPr id="96" name="角丸四角形 95"/>
          <p:cNvSpPr/>
          <p:nvPr/>
        </p:nvSpPr>
        <p:spPr>
          <a:xfrm>
            <a:off x="387880" y="2903736"/>
            <a:ext cx="8705320" cy="612000"/>
          </a:xfrm>
          <a:prstGeom prst="roundRect">
            <a:avLst>
              <a:gd name="adj" fmla="val 6605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5307" tIns="36000" rIns="65307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100"/>
              </a:lnSpc>
            </a:pP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44624"/>
            <a:ext cx="9144000" cy="252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4278" tIns="33425" rIns="64278" bIns="33425" anchor="ctr">
            <a:norm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ja-JP" altLang="en-US" sz="1200" b="1" spc="-2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＜答申（素案）の枠組み＞　　諮問「大阪における今後の住宅まちづくり政策のあり方について」</a:t>
            </a:r>
            <a:endParaRPr lang="ja-JP" altLang="ja-JP" sz="1200" b="1" spc="-2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66384" y="1181100"/>
            <a:ext cx="257143" cy="1673725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14"/>
              </a:lnSpc>
              <a:spcBef>
                <a:spcPts val="0"/>
              </a:spcBef>
            </a:pP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将来像・基本目標</a:t>
            </a:r>
            <a:endParaRPr lang="en-US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30" name="Rectangle 2"/>
          <p:cNvSpPr>
            <a:spLocks noChangeArrowheads="1"/>
          </p:cNvSpPr>
          <p:nvPr/>
        </p:nvSpPr>
        <p:spPr bwMode="auto">
          <a:xfrm>
            <a:off x="66385" y="332654"/>
            <a:ext cx="257143" cy="79200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900"/>
              </a:lnSpc>
              <a:spcBef>
                <a:spcPts val="0"/>
              </a:spcBef>
            </a:pP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現状・課題認識</a:t>
            </a:r>
            <a:endParaRPr lang="en-US" altLang="ja-JP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378840" y="1211992"/>
            <a:ext cx="8714360" cy="25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5307" tIns="0" rIns="65307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8900" indent="-88900" algn="ctr">
              <a:lnSpc>
                <a:spcPts val="1300"/>
              </a:lnSpc>
            </a:pPr>
            <a:r>
              <a:rPr lang="ja-JP" altLang="en-US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「活力・魅力の創出」と「安全・安心の確保」の好循環を生み出す政策</a:t>
            </a:r>
            <a:endParaRPr lang="en-US" altLang="ja-JP" sz="11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683848" y="3178980"/>
            <a:ext cx="2664000" cy="288000"/>
            <a:chOff x="499642" y="2667661"/>
            <a:chExt cx="2018666" cy="395299"/>
          </a:xfrm>
        </p:grpSpPr>
        <p:sp>
          <p:nvSpPr>
            <p:cNvPr id="71" name="ホームベース 70"/>
            <p:cNvSpPr/>
            <p:nvPr/>
          </p:nvSpPr>
          <p:spPr>
            <a:xfrm rot="5400000">
              <a:off x="1300896" y="1916303"/>
              <a:ext cx="390000" cy="1903314"/>
            </a:xfrm>
            <a:prstGeom prst="homePlate">
              <a:avLst>
                <a:gd name="adj" fmla="val 38229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72" name="角丸四角形 71"/>
            <p:cNvSpPr/>
            <p:nvPr/>
          </p:nvSpPr>
          <p:spPr>
            <a:xfrm>
              <a:off x="499642" y="2667661"/>
              <a:ext cx="2018666" cy="288000"/>
            </a:xfrm>
            <a:prstGeom prst="roundRect">
              <a:avLst>
                <a:gd name="adj" fmla="val 7429"/>
              </a:avLst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65307" tIns="32653" rIns="65307" bIns="32653" rtlCol="0" anchor="ctr"/>
            <a:lstStyle/>
            <a:p>
              <a:pPr algn="ctr"/>
              <a:r>
                <a:rPr lang="ja-JP" altLang="en-US" sz="10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様々な分野・主体との政策連携を重視</a:t>
              </a:r>
              <a:endPara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3492176" y="3183874"/>
            <a:ext cx="2664000" cy="288000"/>
            <a:chOff x="2682707" y="2672960"/>
            <a:chExt cx="1961301" cy="390000"/>
          </a:xfrm>
        </p:grpSpPr>
        <p:sp>
          <p:nvSpPr>
            <p:cNvPr id="76" name="ホームベース 75"/>
            <p:cNvSpPr/>
            <p:nvPr/>
          </p:nvSpPr>
          <p:spPr>
            <a:xfrm rot="5400000">
              <a:off x="3458792" y="1913960"/>
              <a:ext cx="390000" cy="1908000"/>
            </a:xfrm>
            <a:prstGeom prst="homePlate">
              <a:avLst>
                <a:gd name="adj" fmla="val 38229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2682707" y="2687420"/>
              <a:ext cx="1961301" cy="288000"/>
            </a:xfrm>
            <a:prstGeom prst="roundRect">
              <a:avLst>
                <a:gd name="adj" fmla="val 7429"/>
              </a:avLst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65307" tIns="32653" rIns="65307" bIns="32653" rtlCol="0" anchor="ctr"/>
            <a:lstStyle/>
            <a:p>
              <a:pPr algn="ctr"/>
              <a:r>
                <a:rPr lang="ja-JP" altLang="en-US" sz="10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民間による主体的・主導的な取組みを重視</a:t>
              </a:r>
              <a:endPara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6300192" y="3183874"/>
            <a:ext cx="2664000" cy="288000"/>
            <a:chOff x="4860032" y="2672960"/>
            <a:chExt cx="1908000" cy="390000"/>
          </a:xfrm>
        </p:grpSpPr>
        <p:sp>
          <p:nvSpPr>
            <p:cNvPr id="79" name="ホームベース 78"/>
            <p:cNvSpPr/>
            <p:nvPr/>
          </p:nvSpPr>
          <p:spPr>
            <a:xfrm rot="5400000">
              <a:off x="5619032" y="1913960"/>
              <a:ext cx="390000" cy="1908000"/>
            </a:xfrm>
            <a:prstGeom prst="homePlate">
              <a:avLst>
                <a:gd name="adj" fmla="val 38229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5022320" y="2694977"/>
              <a:ext cx="1548000" cy="288000"/>
            </a:xfrm>
            <a:prstGeom prst="roundRect">
              <a:avLst>
                <a:gd name="adj" fmla="val 7429"/>
              </a:avLst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65307" tIns="32653" rIns="65307" bIns="32653" rtlCol="0" anchor="ctr"/>
            <a:lstStyle/>
            <a:p>
              <a:pPr algn="ctr"/>
              <a:r>
                <a:rPr lang="ja-JP" altLang="en-US" sz="10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ストックの活用を重視</a:t>
              </a:r>
              <a:endPara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65" name="直線コネクタ 64"/>
          <p:cNvCxnSpPr/>
          <p:nvPr/>
        </p:nvCxnSpPr>
        <p:spPr>
          <a:xfrm>
            <a:off x="4644008" y="1860852"/>
            <a:ext cx="0" cy="108000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フリーフォーム 65"/>
          <p:cNvSpPr/>
          <p:nvPr/>
        </p:nvSpPr>
        <p:spPr>
          <a:xfrm>
            <a:off x="2977515" y="1968916"/>
            <a:ext cx="3457645" cy="360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61" tIns="49080" rIns="98161" bIns="49080"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フリーフォーム 68"/>
          <p:cNvSpPr/>
          <p:nvPr/>
        </p:nvSpPr>
        <p:spPr>
          <a:xfrm>
            <a:off x="1287896" y="2398581"/>
            <a:ext cx="3157352" cy="360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61" tIns="49080" rIns="98161" bIns="49080"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フリーフォーム 73"/>
          <p:cNvSpPr/>
          <p:nvPr/>
        </p:nvSpPr>
        <p:spPr>
          <a:xfrm>
            <a:off x="4870060" y="2398581"/>
            <a:ext cx="3284244" cy="360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61" tIns="49080" rIns="98161" bIns="49080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5" name="直線コネクタ 74"/>
          <p:cNvCxnSpPr/>
          <p:nvPr/>
        </p:nvCxnSpPr>
        <p:spPr>
          <a:xfrm flipH="1">
            <a:off x="2977515" y="2220892"/>
            <a:ext cx="0" cy="360000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H="1">
            <a:off x="6444208" y="2256932"/>
            <a:ext cx="0" cy="324000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角丸四角形 80"/>
          <p:cNvSpPr/>
          <p:nvPr/>
        </p:nvSpPr>
        <p:spPr>
          <a:xfrm>
            <a:off x="431728" y="2478078"/>
            <a:ext cx="1692000" cy="360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2653" rIns="0" bIns="32653" rtlCol="0" anchor="ctr"/>
          <a:lstStyle/>
          <a:p>
            <a:pPr algn="ctr"/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国内外から多様な人々を惹きつける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2168874" y="2478078"/>
            <a:ext cx="1692000" cy="360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2653" rIns="0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900" b="1" spc="-2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活き活きとくらすことができる</a:t>
            </a:r>
            <a:endParaRPr lang="en-US" altLang="ja-JP" sz="900" b="1" spc="-2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3906020" y="2478078"/>
            <a:ext cx="1692000" cy="360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900" b="1" spc="-4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900" b="1" spc="-4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にやさしく、快適にくらすことができる住まいと都市</a:t>
            </a:r>
            <a:endParaRPr lang="en-US" altLang="ja-JP" sz="900" b="1" spc="-4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5643166" y="2478078"/>
            <a:ext cx="1692000" cy="360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7380312" y="2478078"/>
            <a:ext cx="1692000" cy="360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tIns="32653" rIns="36000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安心してくらすことができる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4860032" y="2040924"/>
            <a:ext cx="3096000" cy="288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安全・安心にくらすことが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できる住まい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1331984" y="2042962"/>
            <a:ext cx="3096000" cy="288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あふれる住まい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5" name="下カーブ矢印 124"/>
          <p:cNvSpPr/>
          <p:nvPr/>
        </p:nvSpPr>
        <p:spPr>
          <a:xfrm>
            <a:off x="4384584" y="1978580"/>
            <a:ext cx="558992" cy="207541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2" name="Rectangle 2"/>
          <p:cNvSpPr>
            <a:spLocks noChangeArrowheads="1"/>
          </p:cNvSpPr>
          <p:nvPr/>
        </p:nvSpPr>
        <p:spPr bwMode="auto">
          <a:xfrm>
            <a:off x="61929" y="2886714"/>
            <a:ext cx="257143" cy="64800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900"/>
              </a:lnSpc>
              <a:spcBef>
                <a:spcPts val="0"/>
              </a:spcBef>
              <a:tabLst>
                <a:tab pos="714375" algn="l"/>
              </a:tabLst>
            </a:pPr>
            <a:r>
              <a:rPr lang="ja-JP" altLang="en-US" sz="7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</a:t>
            </a:r>
            <a:r>
              <a:rPr lang="ja-JP" altLang="en-US" sz="7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の展開方針</a:t>
            </a:r>
            <a:endParaRPr lang="en-US" altLang="ja-JP" sz="7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69119" y="6255304"/>
            <a:ext cx="9036000" cy="594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5307" tIns="36000" rIns="65307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100"/>
              </a:lnSpc>
            </a:pPr>
            <a:endParaRPr lang="en-US" altLang="ja-JP" sz="9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149490" y="6381328"/>
            <a:ext cx="2304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大阪らしいポテンシャルとストックを持つ象徴的なエリア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7243486" y="6381328"/>
            <a:ext cx="1800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大規模な公的賃貸住宅団地のある地域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2499507" y="6381328"/>
            <a:ext cx="1224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木造住宅が密集する地域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162928" y="6597938"/>
            <a:ext cx="3096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同和地区を含む旧地域改善向け公営・改良住宅が建設された地域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5587302" y="6381328"/>
            <a:ext cx="1620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住工共生、モノづくりを推進する地域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3783364" y="6381328"/>
            <a:ext cx="1800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歴史的まちなみなど景観資源のある地域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7308496" y="6598215"/>
            <a:ext cx="1728000" cy="179447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農山漁村など豊かな自然を有する地域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3312064" y="6597938"/>
            <a:ext cx="1836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高度経済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成長期に整備されたニュータウン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角丸四角形 109"/>
          <p:cNvSpPr/>
          <p:nvPr/>
        </p:nvSpPr>
        <p:spPr>
          <a:xfrm>
            <a:off x="5220072" y="6597938"/>
            <a:ext cx="2016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複合機能が導入される計画的市街地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Rectangle 2"/>
          <p:cNvSpPr>
            <a:spLocks noChangeArrowheads="1"/>
          </p:cNvSpPr>
          <p:nvPr/>
        </p:nvSpPr>
        <p:spPr bwMode="auto">
          <a:xfrm>
            <a:off x="42782" y="6165304"/>
            <a:ext cx="2340000" cy="18000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000"/>
              </a:lnSpc>
              <a:spcBef>
                <a:spcPts val="0"/>
              </a:spcBef>
            </a:pP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特色ある地域の将来像及び取組むべき施策</a:t>
            </a:r>
            <a:endParaRPr lang="en-US" altLang="ja-JP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65074" y="3856862"/>
            <a:ext cx="1728000" cy="226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36000" tIns="72000" rIns="36000" bIns="36000" rtlCol="0" anchor="t" anchorCtr="0">
            <a:noAutofit/>
          </a:bodyPr>
          <a:lstStyle/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活力と魅力ある都市空間の創造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ja-JP" altLang="en-US" sz="70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6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多様で魅力的な住まいを選択できる環境の整備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6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大阪の魅力を活かした移住・定住促進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20705" y="3856862"/>
            <a:ext cx="1728000" cy="226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36000" tIns="72000" rIns="36000" bIns="36000" rtlCol="0" anchor="t" anchorCtr="0">
            <a:noAutofit/>
          </a:bodyPr>
          <a:lstStyle/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多彩な機能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職・学・遊・住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8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持つ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都市の形成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4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誰もが活き活きとくらすことができる環境の整備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endParaRPr lang="en-US" altLang="ja-JP" sz="700" spc="-2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endParaRPr lang="en-US" altLang="ja-JP" sz="700" spc="-2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r>
              <a:rPr lang="ja-JP" altLang="en-US" sz="700" spc="-4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800" spc="-4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6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ある住宅市場の形成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3876336" y="3856861"/>
            <a:ext cx="1728000" cy="226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36000" tIns="72000" rIns="36000" bIns="36000" rtlCol="0" anchor="t" anchorCtr="0">
            <a:noAutofit/>
          </a:bodyPr>
          <a:lstStyle/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8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やさしく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、魅力ある都市の形成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6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</a:t>
            </a:r>
            <a:r>
              <a:rPr lang="ja-JP" altLang="en-US" sz="8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やさしく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、快適な住宅・建築物の普及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6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環境にやさしく、調和したライフスタイルの普及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endParaRPr lang="ja-JP" altLang="en-US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5631967" y="3856862"/>
            <a:ext cx="1728000" cy="226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36000" tIns="72000" rIns="36000" bIns="36000" rtlCol="0" anchor="t" anchorCtr="0">
            <a:noAutofit/>
          </a:bodyPr>
          <a:lstStyle/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8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強い都市の形成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住宅・建築物の耐震化の促進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住まいと都市の安全性の確保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7387598" y="3856861"/>
            <a:ext cx="1728000" cy="226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36000" tIns="36000" rIns="36000" bIns="0" rtlCol="0" anchor="t" anchorCtr="0">
            <a:noAutofit/>
          </a:bodyPr>
          <a:lstStyle/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住宅ストック全体を活用した府民の居住の安定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6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福祉の住まいとまちづくり の推進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endParaRPr lang="en-US" altLang="ja-JP" sz="7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6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土地取引等における差別の解消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600"/>
              </a:spcBef>
            </a:pP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健全な住宅関連産業の</a:t>
            </a:r>
            <a:r>
              <a:rPr lang="ja-JP" altLang="en-US" sz="8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育成</a:t>
            </a:r>
            <a:endParaRPr lang="en-US" altLang="ja-JP" sz="8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r>
              <a:rPr lang="ja-JP" altLang="en-US" sz="70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80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474734" y="4074964"/>
            <a:ext cx="1584000" cy="46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68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</a:t>
            </a:r>
            <a:r>
              <a:rPr lang="ja-JP" altLang="en-US" sz="6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東西</a:t>
            </a:r>
            <a:r>
              <a:rPr lang="ja-JP" altLang="en-US" sz="68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二極</a:t>
            </a:r>
            <a:r>
              <a:rPr lang="ja-JP" altLang="en-US" sz="6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の一極を担う都市空間の形成</a:t>
            </a:r>
            <a:endParaRPr lang="en-US" altLang="ja-JP" sz="68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900"/>
              </a:lnSpc>
              <a:spcBef>
                <a:spcPts val="200"/>
              </a:spcBef>
            </a:pPr>
            <a:r>
              <a:rPr lang="ja-JP" altLang="en-US" sz="6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○歴史的・文化的資源、自然環境などを活かした美しい景観づくり</a:t>
            </a:r>
            <a:endParaRPr lang="en-US" altLang="ja-JP" sz="68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474734" y="5049208"/>
            <a:ext cx="1584000" cy="25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6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○魅力ある賃貸住宅市場の形成</a:t>
            </a:r>
            <a:endParaRPr lang="en-US" altLang="ja-JP" sz="68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474734" y="5553264"/>
            <a:ext cx="1584000" cy="25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8900" indent="-88900">
              <a:lnSpc>
                <a:spcPts val="900"/>
              </a:lnSpc>
              <a:spcBef>
                <a:spcPts val="200"/>
              </a:spcBef>
            </a:pPr>
            <a:r>
              <a:rPr lang="ja-JP" altLang="en-US" sz="6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○大阪に住まう魅力の情報発信、移住・定住促進等</a:t>
            </a:r>
            <a:endParaRPr lang="en-US" altLang="ja-JP" sz="68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2215052" y="4184992"/>
            <a:ext cx="1584000" cy="46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0" bIns="36000" rtlCol="0" anchor="ctr" anchorCtr="0">
            <a:noAutofit/>
          </a:bodyPr>
          <a:lstStyle/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6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</a:t>
            </a:r>
            <a:r>
              <a:rPr lang="ja-JP" altLang="en-US" sz="68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持続可能</a:t>
            </a:r>
            <a:r>
              <a:rPr lang="ja-JP" altLang="en-US" sz="6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な</a:t>
            </a:r>
            <a:r>
              <a:rPr lang="ja-JP" altLang="en-US" sz="68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まちへ</a:t>
            </a:r>
            <a:r>
              <a:rPr lang="ja-JP" altLang="en-US" sz="6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の構造転換</a:t>
            </a:r>
            <a:endParaRPr lang="en-US" altLang="ja-JP" sz="68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8900" indent="-88900">
              <a:lnSpc>
                <a:spcPts val="900"/>
              </a:lnSpc>
            </a:pPr>
            <a:r>
              <a:rPr lang="ja-JP" altLang="en-US" sz="6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○空家等を活用したリノベーションまちづくりの推進</a:t>
            </a:r>
            <a:endParaRPr lang="en-US" altLang="ja-JP" sz="68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8900" indent="-88900">
              <a:lnSpc>
                <a:spcPts val="900"/>
              </a:lnSpc>
            </a:pPr>
            <a:r>
              <a:rPr lang="ja-JP" altLang="en-US" sz="680" spc="-3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○公的資産の組替えによるまちづくりの推進</a:t>
            </a:r>
            <a:endParaRPr lang="en-US" altLang="ja-JP" sz="680" spc="-3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2227752" y="4951736"/>
            <a:ext cx="1584000" cy="50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2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○こども</a:t>
            </a:r>
            <a:r>
              <a:rPr lang="ja-JP" altLang="en-US" sz="680" spc="-2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、若年世代、子育て世代、高齢者、</a:t>
            </a:r>
            <a:r>
              <a:rPr lang="ja-JP" altLang="en-US" sz="680" spc="-20" dirty="0" err="1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障がい</a:t>
            </a:r>
            <a:r>
              <a:rPr lang="ja-JP" altLang="en-US" sz="680" spc="-2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者、外国人など誰もが活き活き</a:t>
            </a:r>
            <a:r>
              <a:rPr lang="ja-JP" altLang="en-US" sz="680" spc="-2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と</a:t>
            </a:r>
            <a:r>
              <a:rPr lang="en-US" altLang="ja-JP" sz="680" spc="-2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680" spc="-2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680" spc="-2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くらす</a:t>
            </a:r>
            <a:r>
              <a:rPr lang="ja-JP" altLang="en-US" sz="680" spc="-2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ことができる環境整備</a:t>
            </a:r>
            <a:endParaRPr lang="en-US" altLang="ja-JP" sz="680" spc="-2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3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○多世代</a:t>
            </a:r>
            <a:r>
              <a:rPr lang="ja-JP" altLang="en-US" sz="680" spc="-3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がつながり、交流する仕組みづくり</a:t>
            </a:r>
            <a:endParaRPr lang="en-US" altLang="ja-JP" sz="680" spc="-3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2215052" y="5644218"/>
            <a:ext cx="1584000" cy="43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92075" indent="-92075"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2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中古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住宅流通・リフォーム市場の活性化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○分譲マンションの適切な維持管理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○住まい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に関する情報提供、教育の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推進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3958613" y="4112984"/>
            <a:ext cx="1584000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○みどり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あふれる都市の形成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エネルギーを効率的に安心して利用できる都市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形成</a:t>
            </a:r>
            <a:endParaRPr lang="en-US" altLang="ja-JP" sz="68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3958613" y="4869160"/>
            <a:ext cx="1584000" cy="3827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○住宅・建築物の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省エネルギー化等の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推進</a:t>
            </a:r>
            <a:endParaRPr lang="en-US" altLang="ja-JP" sz="68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○地域産材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等木材利用の促進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5738556" y="4074964"/>
            <a:ext cx="1584000" cy="7817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○密集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市街地の整備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○広域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緊急交通路沿道建築物の耐震化の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促進</a:t>
            </a:r>
            <a:endParaRPr lang="en-US" altLang="ja-JP" sz="68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○土砂災害、浸水被害に強い都市づくり</a:t>
            </a:r>
            <a:endParaRPr lang="en-US" altLang="ja-JP" sz="68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○特定空家等の除却等促進</a:t>
            </a:r>
            <a:endParaRPr lang="en-US" altLang="ja-JP" sz="68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○大規模災害発生時に備えた体制の整備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5734783" y="5104090"/>
            <a:ext cx="1584000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○民間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建築物の耐震化の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促進</a:t>
            </a:r>
            <a:endParaRPr lang="en-US" altLang="ja-JP" sz="68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○公共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建築物の耐震化の促進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5750000" y="5655632"/>
            <a:ext cx="1584000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犯罪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に強い住まいと都市の形成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○住宅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・建築物における安全性の確保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7485798" y="4162590"/>
            <a:ext cx="1584000" cy="50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92075" indent="-92075">
              <a:lnSpc>
                <a:spcPts val="9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○民間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住宅における安心確保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900"/>
              </a:lnSpc>
              <a:spcBef>
                <a:spcPts val="1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○公的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賃貸住宅ストック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の有効活用と地域主権の推進</a:t>
            </a:r>
            <a:endParaRPr lang="en-US" altLang="ja-JP" sz="680" spc="-21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900"/>
              </a:lnSpc>
              <a:spcBef>
                <a:spcPts val="100"/>
              </a:spcBef>
            </a:pP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○スマートエイジング・シティの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形成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7486402" y="4828861"/>
            <a:ext cx="1584000" cy="32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92075" indent="-92075">
              <a:lnSpc>
                <a:spcPts val="900"/>
              </a:lnSpc>
              <a:spcBef>
                <a:spcPts val="1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住まいのバリアフリー化の推進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○都市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のバリアフリー化の推進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7477720" y="5544932"/>
            <a:ext cx="1584000" cy="32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○住まい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に関する相談体制の充実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○建設産業の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振興</a:t>
            </a: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</a:t>
            </a:r>
            <a:r>
              <a:rPr lang="ja-JP" altLang="en-US" sz="680" spc="-21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向けた環境整備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95" name="Rectangle 2"/>
          <p:cNvSpPr>
            <a:spLocks noChangeArrowheads="1"/>
          </p:cNvSpPr>
          <p:nvPr/>
        </p:nvSpPr>
        <p:spPr bwMode="auto">
          <a:xfrm>
            <a:off x="66385" y="3584585"/>
            <a:ext cx="252687" cy="2544342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100"/>
              </a:lnSpc>
              <a:spcBef>
                <a:spcPts val="0"/>
              </a:spcBef>
            </a:pP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基本目標ごとの施策の方向性</a:t>
            </a:r>
            <a:endParaRPr lang="en-US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96" name="角丸四角形 195"/>
          <p:cNvSpPr/>
          <p:nvPr/>
        </p:nvSpPr>
        <p:spPr>
          <a:xfrm>
            <a:off x="371845" y="3584585"/>
            <a:ext cx="1728000" cy="288000"/>
          </a:xfrm>
          <a:prstGeom prst="roundRect">
            <a:avLst>
              <a:gd name="adj" fmla="val 7429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32653" rIns="0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国内外から多様な人々を惹きつける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住まいと都市の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7" name="角丸四角形 196"/>
          <p:cNvSpPr/>
          <p:nvPr/>
        </p:nvSpPr>
        <p:spPr>
          <a:xfrm>
            <a:off x="2122854" y="3584585"/>
            <a:ext cx="1728000" cy="288000"/>
          </a:xfrm>
          <a:prstGeom prst="roundRect">
            <a:avLst>
              <a:gd name="adj" fmla="val 7429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32653" rIns="0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800" spc="-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活き活きとくらすことができる</a:t>
            </a:r>
            <a:endParaRPr lang="en-US" altLang="ja-JP" sz="800" spc="-2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住まいと都市の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</a:p>
        </p:txBody>
      </p:sp>
      <p:sp>
        <p:nvSpPr>
          <p:cNvPr id="198" name="角丸四角形 197"/>
          <p:cNvSpPr/>
          <p:nvPr/>
        </p:nvSpPr>
        <p:spPr>
          <a:xfrm>
            <a:off x="3873864" y="3584585"/>
            <a:ext cx="1728000" cy="288000"/>
          </a:xfrm>
          <a:prstGeom prst="roundRect">
            <a:avLst>
              <a:gd name="adj" fmla="val 7429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800" spc="-4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800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にやさしく、快適にくらすことができる</a:t>
            </a:r>
            <a:endParaRPr lang="en-US" altLang="ja-JP" sz="800" spc="-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800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住まいと都市の</a:t>
            </a:r>
            <a:r>
              <a:rPr lang="ja-JP" altLang="en-US" sz="800" spc="-4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  <a:endParaRPr lang="en-US" altLang="ja-JP" sz="800" spc="-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9" name="角丸四角形 198"/>
          <p:cNvSpPr/>
          <p:nvPr/>
        </p:nvSpPr>
        <p:spPr>
          <a:xfrm>
            <a:off x="5629277" y="3584585"/>
            <a:ext cx="1728000" cy="288000"/>
          </a:xfrm>
          <a:prstGeom prst="roundRect">
            <a:avLst>
              <a:gd name="adj" fmla="val 7429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住まいと都市の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</a:p>
        </p:txBody>
      </p:sp>
      <p:sp>
        <p:nvSpPr>
          <p:cNvPr id="200" name="角丸四角形 199"/>
          <p:cNvSpPr/>
          <p:nvPr/>
        </p:nvSpPr>
        <p:spPr>
          <a:xfrm>
            <a:off x="7384884" y="3584585"/>
            <a:ext cx="1728000" cy="288000"/>
          </a:xfrm>
          <a:prstGeom prst="roundRect">
            <a:avLst>
              <a:gd name="adj" fmla="val 7429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2653" rIns="36000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安心してくらすことができる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住まいと都市の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2" name="角丸四角形 141"/>
          <p:cNvSpPr/>
          <p:nvPr/>
        </p:nvSpPr>
        <p:spPr>
          <a:xfrm>
            <a:off x="611492" y="2931244"/>
            <a:ext cx="8280988" cy="252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5307" tIns="0" rIns="65307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8900" indent="-88900" algn="ctr">
              <a:lnSpc>
                <a:spcPts val="1500"/>
              </a:lnSpc>
            </a:pPr>
            <a:r>
              <a:rPr lang="ja-JP" altLang="en-US" sz="1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様々な政策・施策が相互に作用し、好循環を生み出す視点を重視</a:t>
            </a:r>
            <a:endParaRPr lang="en-US" altLang="ja-JP" sz="10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下カーブ矢印 126"/>
          <p:cNvSpPr/>
          <p:nvPr/>
        </p:nvSpPr>
        <p:spPr>
          <a:xfrm flipH="1" flipV="1">
            <a:off x="4358761" y="2230644"/>
            <a:ext cx="558992" cy="207541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419273" y="332656"/>
            <a:ext cx="1044000" cy="144000"/>
          </a:xfrm>
          <a:prstGeom prst="roundRect">
            <a:avLst>
              <a:gd name="adj" fmla="val 7429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32653" rIns="0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人口動向</a:t>
            </a:r>
            <a:endParaRPr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9" name="角丸四角形 128"/>
          <p:cNvSpPr/>
          <p:nvPr/>
        </p:nvSpPr>
        <p:spPr>
          <a:xfrm>
            <a:off x="3347864" y="332656"/>
            <a:ext cx="1044000" cy="144000"/>
          </a:xfrm>
          <a:prstGeom prst="roundRect">
            <a:avLst>
              <a:gd name="adj" fmla="val 7429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32653" rIns="0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</a:t>
            </a:r>
            <a:r>
              <a:rPr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くらし</a:t>
            </a:r>
            <a:endParaRPr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6264304" y="332656"/>
            <a:ext cx="1044000" cy="144000"/>
          </a:xfrm>
          <a:prstGeom prst="roundRect">
            <a:avLst>
              <a:gd name="adj" fmla="val 7429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32653" rIns="0" bIns="32653" rtlCol="0" anchor="ctr"/>
          <a:lstStyle/>
          <a:p>
            <a:pPr algn="ctr">
              <a:spcBef>
                <a:spcPts val="200"/>
              </a:spcBef>
            </a:pPr>
            <a:r>
              <a:rPr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67544" y="476672"/>
            <a:ext cx="2736000" cy="4680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ja-JP" altLang="en-US" sz="700" dirty="0" smtClean="0"/>
              <a:t> </a:t>
            </a:r>
            <a:r>
              <a:rPr kumimoji="1" lang="en-US" altLang="ja-JP" sz="700" dirty="0" smtClean="0"/>
              <a:t>【</a:t>
            </a:r>
            <a:r>
              <a:rPr kumimoji="1" lang="ja-JP" altLang="en-US" sz="700" dirty="0" smtClean="0"/>
              <a:t>地方創生の動き</a:t>
            </a:r>
            <a:r>
              <a:rPr kumimoji="1" lang="en-US" altLang="ja-JP" sz="700" dirty="0" smtClean="0"/>
              <a:t>】</a:t>
            </a:r>
            <a:r>
              <a:rPr kumimoji="1" lang="ja-JP" altLang="en-US" sz="700" dirty="0" smtClean="0"/>
              <a:t>出生率の改善及び東京への一極集中の解消</a:t>
            </a:r>
            <a:endParaRPr kumimoji="1" lang="en-US" altLang="ja-JP" sz="700" dirty="0" smtClean="0"/>
          </a:p>
          <a:p>
            <a:r>
              <a:rPr kumimoji="1" lang="ja-JP" altLang="en-US" sz="700" dirty="0" smtClean="0"/>
              <a:t>　</a:t>
            </a:r>
            <a:r>
              <a:rPr kumimoji="1" lang="en-US" altLang="ja-JP" sz="700" dirty="0" smtClean="0"/>
              <a:t>Ⅰ</a:t>
            </a:r>
            <a:r>
              <a:rPr kumimoji="1" lang="ja-JP" altLang="en-US" sz="700" dirty="0" smtClean="0"/>
              <a:t>）若者が活躍でき、子育て安心の都市「大阪」の実現</a:t>
            </a:r>
            <a:endParaRPr kumimoji="1" lang="en-US" altLang="ja-JP" sz="700" dirty="0" smtClean="0"/>
          </a:p>
          <a:p>
            <a:r>
              <a:rPr lang="ja-JP" altLang="en-US" sz="700" dirty="0" smtClean="0"/>
              <a:t>　</a:t>
            </a:r>
            <a:r>
              <a:rPr lang="en-US" altLang="ja-JP" sz="700" dirty="0" smtClean="0"/>
              <a:t>Ⅱ</a:t>
            </a:r>
            <a:r>
              <a:rPr lang="ja-JP" altLang="en-US" sz="700" dirty="0" smtClean="0"/>
              <a:t>）人口減少・超高齢化社会においても持続可能な地域づくり</a:t>
            </a:r>
            <a:endParaRPr lang="en-US" altLang="ja-JP" sz="700" dirty="0" smtClean="0"/>
          </a:p>
          <a:p>
            <a:r>
              <a:rPr kumimoji="1" lang="ja-JP" altLang="en-US" sz="700" dirty="0" smtClean="0"/>
              <a:t>　</a:t>
            </a:r>
            <a:r>
              <a:rPr kumimoji="1" lang="en-US" altLang="ja-JP" sz="700" dirty="0" smtClean="0"/>
              <a:t>Ⅲ</a:t>
            </a:r>
            <a:r>
              <a:rPr kumimoji="1" lang="ja-JP" altLang="en-US" sz="700" dirty="0" smtClean="0"/>
              <a:t>）東西二極の一極としての社会経済構造の構築</a:t>
            </a:r>
            <a:endParaRPr kumimoji="1" lang="ja-JP" altLang="en-US" sz="700" dirty="0"/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471328" y="964043"/>
            <a:ext cx="2736000" cy="1440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多様な人々が住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みたい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、住み続けたい、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訪れたいと思える都市の形成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3" name="正方形/長方形 132"/>
          <p:cNvSpPr>
            <a:spLocks/>
          </p:cNvSpPr>
          <p:nvPr/>
        </p:nvSpPr>
        <p:spPr>
          <a:xfrm>
            <a:off x="2088288" y="1597082"/>
            <a:ext cx="5076000" cy="288000"/>
          </a:xfrm>
          <a:prstGeom prst="rect">
            <a:avLst/>
          </a:prstGeom>
          <a:ln cmpd="dbl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77800" algn="ctr">
              <a:spcAft>
                <a:spcPts val="0"/>
              </a:spcAft>
            </a:pPr>
            <a:r>
              <a:rPr lang="ja-JP" sz="1100" b="1" kern="100" dirty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住まうなら</a:t>
            </a:r>
            <a:r>
              <a:rPr lang="ja-JP" sz="11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大阪</a:t>
            </a:r>
            <a:r>
              <a:rPr lang="ja-JP" altLang="en-US" sz="1100" b="1" kern="100" dirty="0">
                <a:solidFill>
                  <a:srgbClr val="000000"/>
                </a:solidFill>
                <a:ea typeface="Meiryo UI"/>
                <a:cs typeface="Times New Roman"/>
              </a:rPr>
              <a:t>！</a:t>
            </a:r>
            <a:r>
              <a:rPr lang="ja-JP" sz="1100" b="1" kern="100" dirty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　</a:t>
            </a:r>
            <a:r>
              <a:rPr lang="ja-JP" sz="11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～多様</a:t>
            </a:r>
            <a:r>
              <a:rPr lang="ja-JP" sz="1100" b="1" kern="100" dirty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な人々が住まい、訪れる居住魅力</a:t>
            </a:r>
            <a:r>
              <a:rPr lang="ja-JP" sz="11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あふれる都市～</a:t>
            </a:r>
            <a:endParaRPr lang="ja-JP" sz="11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386004" y="539016"/>
            <a:ext cx="2736000" cy="3240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92075" indent="-92075"/>
            <a:r>
              <a:rPr kumimoji="1" lang="ja-JP" altLang="en-US" sz="700" dirty="0" smtClean="0"/>
              <a:t>○こども、若年世代、子育て世帯、高齢者、</a:t>
            </a:r>
            <a:r>
              <a:rPr kumimoji="1" lang="ja-JP" altLang="en-US" sz="700" dirty="0" err="1" smtClean="0"/>
              <a:t>障がい</a:t>
            </a:r>
            <a:r>
              <a:rPr kumimoji="1" lang="ja-JP" altLang="en-US" sz="700" dirty="0" smtClean="0"/>
              <a:t>者、外国人など大阪に住まう人々のくらしを取り巻く状況に着目。</a:t>
            </a:r>
            <a:endParaRPr kumimoji="1" lang="ja-JP" altLang="en-US" sz="7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389788" y="964043"/>
            <a:ext cx="2736000" cy="1440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府民一人ひとりが安全・安心で豊かさを実感できるくらしの実現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6258744" y="539016"/>
            <a:ext cx="2844000" cy="3600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92075" indent="-92075"/>
            <a:r>
              <a:rPr kumimoji="1" lang="ja-JP" altLang="en-US" sz="700" dirty="0" smtClean="0"/>
              <a:t>○空家の増加、質の面で課題を抱える住宅ストックの存在</a:t>
            </a:r>
            <a:endParaRPr kumimoji="1" lang="en-US" altLang="ja-JP" sz="700" dirty="0" smtClean="0"/>
          </a:p>
          <a:p>
            <a:pPr marL="92075" indent="-92075"/>
            <a:r>
              <a:rPr lang="ja-JP" altLang="en-US" sz="700" dirty="0" smtClean="0"/>
              <a:t>○住宅市場におけるトラブル、入居差別等の存在</a:t>
            </a:r>
            <a:endParaRPr lang="en-US" altLang="ja-JP" sz="700" dirty="0" smtClean="0"/>
          </a:p>
          <a:p>
            <a:pPr marL="92075" indent="-92075"/>
            <a:r>
              <a:rPr kumimoji="1" lang="ja-JP" altLang="en-US" sz="700" dirty="0" smtClean="0"/>
              <a:t>○都市の安全性の確保、バリアフリー化、景観形成、環境配慮等の必要性</a:t>
            </a:r>
            <a:endParaRPr kumimoji="1" lang="ja-JP" altLang="en-US" sz="7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285388" y="964043"/>
            <a:ext cx="2736000" cy="1440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住宅の質の確保・向上等に加え、都市全体の居住魅力を高める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172400" y="75104"/>
            <a:ext cx="9000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資料 </a:t>
            </a:r>
            <a:r>
              <a:rPr lang="en-US" altLang="ja-JP" sz="1400" dirty="0" smtClean="0"/>
              <a:t>4-1</a:t>
            </a:r>
            <a:endParaRPr lang="ja-JP" altLang="en-US" sz="1400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3958613" y="5654020"/>
            <a:ext cx="1584000" cy="32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  <a:spcBef>
                <a:spcPts val="200"/>
              </a:spcBef>
            </a:pPr>
            <a:r>
              <a:rPr lang="ja-JP" altLang="en-US" sz="680" spc="-2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○快適で利便性が高く、魅力あるくらし方の情報発信</a:t>
            </a:r>
            <a:endParaRPr lang="en-US" altLang="ja-JP" sz="680" spc="-21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467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Props1.xml><?xml version="1.0" encoding="utf-8"?>
<ds:datastoreItem xmlns:ds="http://schemas.openxmlformats.org/officeDocument/2006/customXml" ds:itemID="{227EB106-C07E-43D2-818D-9B1CFDAD4B1B}"/>
</file>

<file path=customXml/itemProps2.xml><?xml version="1.0" encoding="utf-8"?>
<ds:datastoreItem xmlns:ds="http://schemas.openxmlformats.org/officeDocument/2006/customXml" ds:itemID="{C93A4DFA-67A0-4C84-877C-3F9A504E2419}"/>
</file>

<file path=customXml/itemProps3.xml><?xml version="1.0" encoding="utf-8"?>
<ds:datastoreItem xmlns:ds="http://schemas.openxmlformats.org/officeDocument/2006/customXml" ds:itemID="{CFB5C26A-9BC2-4F3E-89D1-1A3CEF1A424F}"/>
</file>

<file path=docProps/app.xml><?xml version="1.0" encoding="utf-8"?>
<Properties xmlns="http://schemas.openxmlformats.org/officeDocument/2006/extended-properties" xmlns:vt="http://schemas.openxmlformats.org/officeDocument/2006/docPropsVTypes">
  <TotalTime>2678</TotalTime>
  <Words>856</Words>
  <Application>Microsoft Office PowerPoint</Application>
  <PresentationFormat>画面に合わせる (4:3)</PresentationFormat>
  <Paragraphs>138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賢治</dc:creator>
  <cp:lastModifiedBy>長谷川　正樹</cp:lastModifiedBy>
  <cp:revision>174</cp:revision>
  <cp:lastPrinted>2015-12-20T12:56:40Z</cp:lastPrinted>
  <dcterms:created xsi:type="dcterms:W3CDTF">2015-11-01T03:56:02Z</dcterms:created>
  <dcterms:modified xsi:type="dcterms:W3CDTF">2015-12-20T12:57:00Z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