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hart3.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harts/chart2.xml" ContentType="application/vnd.openxmlformats-officedocument.drawingml.chart+xml"/>
  <Override PartName="/ppt/charts/chart1.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04" r:id="rId2"/>
    <p:sldId id="352" r:id="rId3"/>
    <p:sldId id="326" r:id="rId4"/>
    <p:sldId id="354" r:id="rId5"/>
    <p:sldId id="353" r:id="rId6"/>
    <p:sldId id="355" r:id="rId7"/>
    <p:sldId id="317" r:id="rId8"/>
    <p:sldId id="318" r:id="rId9"/>
    <p:sldId id="319" r:id="rId10"/>
    <p:sldId id="328" r:id="rId11"/>
    <p:sldId id="351" r:id="rId12"/>
    <p:sldId id="322" r:id="rId13"/>
    <p:sldId id="323" r:id="rId14"/>
    <p:sldId id="324" r:id="rId15"/>
    <p:sldId id="325" r:id="rId16"/>
    <p:sldId id="327" r:id="rId17"/>
    <p:sldId id="329" r:id="rId18"/>
    <p:sldId id="357" r:id="rId19"/>
    <p:sldId id="332" r:id="rId20"/>
    <p:sldId id="333" r:id="rId21"/>
    <p:sldId id="383"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7" r:id="rId36"/>
    <p:sldId id="378" r:id="rId37"/>
    <p:sldId id="384" r:id="rId38"/>
  </p:sldIdLst>
  <p:sldSz cx="9648825" cy="6858000"/>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4" autoAdjust="0"/>
    <p:restoredTop sz="98913" autoAdjust="0"/>
  </p:normalViewPr>
  <p:slideViewPr>
    <p:cSldViewPr>
      <p:cViewPr>
        <p:scale>
          <a:sx n="66" d="100"/>
          <a:sy n="66" d="100"/>
        </p:scale>
        <p:origin x="-1422" y="-84"/>
      </p:cViewPr>
      <p:guideLst>
        <p:guide orient="horz" pos="2160"/>
        <p:guide pos="303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10.254.122.85\midori\1111&#12288;&#26045;&#31574;&#25512;&#36914;G&#12288;&#37325;&#20809;&#12501;&#12457;&#12523;&#12480;\14%20Q&#12493;&#12483;&#12488;&#31561;\&#65288;H26&#12414;&#12391;&#65289;&#12450;&#12531;&#12465;&#12540;&#12488;&#32076;&#24180;&#22793;&#21270;&#3492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effectLst/>
          </c:spPr>
          <c:marker>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bevel/>
              </a:ln>
              <a:effectLst/>
            </c:spPr>
          </c:marker>
          <c:dLbls>
            <c:dLbl>
              <c:idx val="0"/>
              <c:layout>
                <c:manualLayout>
                  <c:x val="-7.9024106029194241E-2"/>
                  <c:y val="8.5295340714029388E-2"/>
                </c:manualLayout>
              </c:layout>
              <c:showLegendKey val="0"/>
              <c:showVal val="1"/>
              <c:showCatName val="0"/>
              <c:showSerName val="0"/>
              <c:showPercent val="0"/>
              <c:showBubbleSize val="0"/>
            </c:dLbl>
            <c:dLbl>
              <c:idx val="1"/>
              <c:layout>
                <c:manualLayout>
                  <c:x val="-0.15420246340427504"/>
                  <c:y val="-6.3972065216235441E-2"/>
                </c:manualLayout>
              </c:layout>
              <c:showLegendKey val="0"/>
              <c:showVal val="1"/>
              <c:showCatName val="0"/>
              <c:showSerName val="0"/>
              <c:showPercent val="0"/>
              <c:showBubbleSize val="0"/>
            </c:dLbl>
            <c:dLbl>
              <c:idx val="2"/>
              <c:layout>
                <c:manualLayout>
                  <c:x val="-7.074071664738675E-2"/>
                  <c:y val="0.10854839531144279"/>
                </c:manualLayout>
              </c:layout>
              <c:showLegendKey val="0"/>
              <c:showVal val="1"/>
              <c:showCatName val="0"/>
              <c:showSerName val="0"/>
              <c:showPercent val="0"/>
              <c:showBubbleSize val="0"/>
            </c:dLbl>
            <c:dLbl>
              <c:idx val="3"/>
              <c:layout>
                <c:manualLayout>
                  <c:x val="-5.9964702188860262E-2"/>
                  <c:y val="0.10273387238048434"/>
                </c:manualLayout>
              </c:layout>
              <c:showLegendKey val="0"/>
              <c:showVal val="1"/>
              <c:showCatName val="0"/>
              <c:showSerName val="0"/>
              <c:showPercent val="0"/>
              <c:showBubbleSize val="0"/>
            </c:dLbl>
            <c:dLbl>
              <c:idx val="4"/>
              <c:layout>
                <c:manualLayout>
                  <c:x val="-9.0516335086900393E-2"/>
                  <c:y val="-4.9756175097230529E-2"/>
                </c:manualLayout>
              </c:layout>
              <c:showLegendKey val="0"/>
              <c:showVal val="1"/>
              <c:showCatName val="0"/>
              <c:showSerName val="0"/>
              <c:showPercent val="0"/>
              <c:showBubbleSize val="0"/>
            </c:dLbl>
            <c:dLbl>
              <c:idx val="5"/>
              <c:layout>
                <c:manualLayout>
                  <c:x val="-3.2259641464922349E-2"/>
                  <c:y val="4.2647670357014729E-2"/>
                </c:manualLayout>
              </c:layout>
              <c:showLegendKey val="0"/>
              <c:showVal val="1"/>
              <c:showCatName val="0"/>
              <c:showSerName val="0"/>
              <c:showPercent val="0"/>
              <c:showBubbleSize val="0"/>
            </c:dLbl>
            <c:numFmt formatCode="0.0%" sourceLinked="0"/>
            <c:showLegendKey val="0"/>
            <c:showVal val="1"/>
            <c:showCatName val="0"/>
            <c:showSerName val="0"/>
            <c:showPercent val="0"/>
            <c:showBubbleSize val="0"/>
            <c:showLeaderLines val="0"/>
          </c:dLbls>
          <c:cat>
            <c:strRef>
              <c:f>'[（H26まで）アンケート経年変化表.xlsx]まとめ'!$K$37:$P$37</c:f>
              <c:strCache>
                <c:ptCount val="6"/>
                <c:pt idx="0">
                  <c:v>平成21年</c:v>
                </c:pt>
                <c:pt idx="1">
                  <c:v>平成22年</c:v>
                </c:pt>
                <c:pt idx="2">
                  <c:v>平成23年</c:v>
                </c:pt>
                <c:pt idx="3">
                  <c:v>平成24年</c:v>
                </c:pt>
                <c:pt idx="4">
                  <c:v>平成25年</c:v>
                </c:pt>
                <c:pt idx="5">
                  <c:v>平成26年</c:v>
                </c:pt>
              </c:strCache>
            </c:strRef>
          </c:cat>
          <c:val>
            <c:numRef>
              <c:f>'[（H26まで）アンケート経年変化表.xlsx]まとめ'!$C$38:$H$38</c:f>
              <c:numCache>
                <c:formatCode>0.00%</c:formatCode>
                <c:ptCount val="6"/>
                <c:pt idx="0">
                  <c:v>0.20200000000000001</c:v>
                </c:pt>
                <c:pt idx="1">
                  <c:v>0.251</c:v>
                </c:pt>
                <c:pt idx="2">
                  <c:v>0.316</c:v>
                </c:pt>
                <c:pt idx="3">
                  <c:v>0.32100000000000001</c:v>
                </c:pt>
                <c:pt idx="4">
                  <c:v>0.32900000000000001</c:v>
                </c:pt>
                <c:pt idx="5">
                  <c:v>0.35309999999999997</c:v>
                </c:pt>
              </c:numCache>
            </c:numRef>
          </c:val>
          <c:smooth val="0"/>
        </c:ser>
        <c:dLbls>
          <c:showLegendKey val="0"/>
          <c:showVal val="0"/>
          <c:showCatName val="0"/>
          <c:showSerName val="0"/>
          <c:showPercent val="0"/>
          <c:showBubbleSize val="0"/>
        </c:dLbls>
        <c:marker val="1"/>
        <c:smooth val="0"/>
        <c:axId val="121198080"/>
        <c:axId val="86915840"/>
      </c:lineChart>
      <c:catAx>
        <c:axId val="121198080"/>
        <c:scaling>
          <c:orientation val="minMax"/>
        </c:scaling>
        <c:delete val="0"/>
        <c:axPos val="b"/>
        <c:majorTickMark val="none"/>
        <c:minorTickMark val="none"/>
        <c:tickLblPos val="nextTo"/>
        <c:txPr>
          <a:bodyPr/>
          <a:lstStyle/>
          <a:p>
            <a:pPr>
              <a:defRPr sz="800"/>
            </a:pPr>
            <a:endParaRPr lang="ja-JP"/>
          </a:p>
        </c:txPr>
        <c:crossAx val="86915840"/>
        <c:crosses val="autoZero"/>
        <c:auto val="1"/>
        <c:lblAlgn val="ctr"/>
        <c:lblOffset val="100"/>
        <c:noMultiLvlLbl val="0"/>
      </c:catAx>
      <c:valAx>
        <c:axId val="86915840"/>
        <c:scaling>
          <c:orientation val="minMax"/>
          <c:max val="0.4"/>
          <c:min val="0"/>
        </c:scaling>
        <c:delete val="0"/>
        <c:axPos val="l"/>
        <c:majorGridlines/>
        <c:numFmt formatCode="0.0%" sourceLinked="0"/>
        <c:majorTickMark val="none"/>
        <c:minorTickMark val="none"/>
        <c:tickLblPos val="nextTo"/>
        <c:txPr>
          <a:bodyPr/>
          <a:lstStyle/>
          <a:p>
            <a:pPr>
              <a:defRPr sz="700"/>
            </a:pPr>
            <a:endParaRPr lang="ja-JP"/>
          </a:p>
        </c:txPr>
        <c:crossAx val="121198080"/>
        <c:crosses val="autoZero"/>
        <c:crossBetween val="between"/>
        <c:majorUnit val="0.1"/>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21172952602714543"/>
          <c:y val="8.2931962054166156E-2"/>
          <c:w val="0.73120173207920991"/>
          <c:h val="0.74488020030431479"/>
        </c:manualLayout>
      </c:layout>
      <c:barChart>
        <c:barDir val="col"/>
        <c:grouping val="clustered"/>
        <c:varyColors val="0"/>
        <c:ser>
          <c:idx val="0"/>
          <c:order val="0"/>
          <c:tx>
            <c:strRef>
              <c:f>Sheet1!$D$4</c:f>
              <c:strCache>
                <c:ptCount val="1"/>
                <c:pt idx="0">
                  <c:v>簡易除却回数</c:v>
                </c:pt>
              </c:strCache>
            </c:strRef>
          </c:tx>
          <c:invertIfNegative val="0"/>
          <c:dLbls>
            <c:showLegendKey val="0"/>
            <c:showVal val="1"/>
            <c:showCatName val="0"/>
            <c:showSerName val="0"/>
            <c:showPercent val="0"/>
            <c:showBubbleSize val="0"/>
            <c:showLeaderLines val="0"/>
          </c:dLbls>
          <c:cat>
            <c:strRef>
              <c:f>Sheet1!$E$3:$H$3</c:f>
              <c:strCache>
                <c:ptCount val="4"/>
                <c:pt idx="0">
                  <c:v>H23</c:v>
                </c:pt>
                <c:pt idx="1">
                  <c:v>H24</c:v>
                </c:pt>
                <c:pt idx="2">
                  <c:v>H25</c:v>
                </c:pt>
                <c:pt idx="3">
                  <c:v>H26</c:v>
                </c:pt>
              </c:strCache>
            </c:strRef>
          </c:cat>
          <c:val>
            <c:numRef>
              <c:f>Sheet1!$E$4:$H$4</c:f>
              <c:numCache>
                <c:formatCode>#,##0_ </c:formatCode>
                <c:ptCount val="4"/>
                <c:pt idx="0">
                  <c:v>3191</c:v>
                </c:pt>
                <c:pt idx="1">
                  <c:v>2916</c:v>
                </c:pt>
                <c:pt idx="2">
                  <c:v>2551</c:v>
                </c:pt>
                <c:pt idx="3">
                  <c:v>2073</c:v>
                </c:pt>
              </c:numCache>
            </c:numRef>
          </c:val>
        </c:ser>
        <c:dLbls>
          <c:showLegendKey val="0"/>
          <c:showVal val="0"/>
          <c:showCatName val="0"/>
          <c:showSerName val="0"/>
          <c:showPercent val="0"/>
          <c:showBubbleSize val="0"/>
        </c:dLbls>
        <c:gapWidth val="150"/>
        <c:axId val="311316992"/>
        <c:axId val="313613632"/>
      </c:barChart>
      <c:catAx>
        <c:axId val="311316992"/>
        <c:scaling>
          <c:orientation val="minMax"/>
        </c:scaling>
        <c:delete val="0"/>
        <c:axPos val="b"/>
        <c:majorTickMark val="out"/>
        <c:minorTickMark val="none"/>
        <c:tickLblPos val="nextTo"/>
        <c:crossAx val="313613632"/>
        <c:crosses val="autoZero"/>
        <c:auto val="1"/>
        <c:lblAlgn val="ctr"/>
        <c:lblOffset val="100"/>
        <c:noMultiLvlLbl val="0"/>
      </c:catAx>
      <c:valAx>
        <c:axId val="313613632"/>
        <c:scaling>
          <c:orientation val="minMax"/>
        </c:scaling>
        <c:delete val="0"/>
        <c:axPos val="l"/>
        <c:majorGridlines/>
        <c:numFmt formatCode="#,##0_ " sourceLinked="1"/>
        <c:majorTickMark val="out"/>
        <c:minorTickMark val="none"/>
        <c:tickLblPos val="nextTo"/>
        <c:crossAx val="31131699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26433652991819601"/>
          <c:y val="8.2931962054166156E-2"/>
          <c:w val="0.73047540263692712"/>
          <c:h val="0.72994089564072262"/>
        </c:manualLayout>
      </c:layout>
      <c:barChart>
        <c:barDir val="col"/>
        <c:grouping val="clustered"/>
        <c:varyColors val="0"/>
        <c:ser>
          <c:idx val="0"/>
          <c:order val="0"/>
          <c:tx>
            <c:strRef>
              <c:f>Sheet1!$D$8</c:f>
              <c:strCache>
                <c:ptCount val="1"/>
                <c:pt idx="0">
                  <c:v>除却物件数</c:v>
                </c:pt>
              </c:strCache>
            </c:strRef>
          </c:tx>
          <c:invertIfNegative val="0"/>
          <c:dLbls>
            <c:showLegendKey val="0"/>
            <c:showVal val="1"/>
            <c:showCatName val="0"/>
            <c:showSerName val="0"/>
            <c:showPercent val="0"/>
            <c:showBubbleSize val="0"/>
            <c:showLeaderLines val="0"/>
          </c:dLbls>
          <c:cat>
            <c:strRef>
              <c:f>Sheet1!$E$7:$H$7</c:f>
              <c:strCache>
                <c:ptCount val="4"/>
                <c:pt idx="0">
                  <c:v>H23</c:v>
                </c:pt>
                <c:pt idx="1">
                  <c:v>H24</c:v>
                </c:pt>
                <c:pt idx="2">
                  <c:v>H25</c:v>
                </c:pt>
                <c:pt idx="3">
                  <c:v>H26</c:v>
                </c:pt>
              </c:strCache>
            </c:strRef>
          </c:cat>
          <c:val>
            <c:numRef>
              <c:f>Sheet1!$E$8:$H$8</c:f>
              <c:numCache>
                <c:formatCode>#,##0_ </c:formatCode>
                <c:ptCount val="4"/>
                <c:pt idx="0">
                  <c:v>102367</c:v>
                </c:pt>
                <c:pt idx="1">
                  <c:v>63551</c:v>
                </c:pt>
                <c:pt idx="2">
                  <c:v>54076</c:v>
                </c:pt>
                <c:pt idx="3">
                  <c:v>38733</c:v>
                </c:pt>
              </c:numCache>
            </c:numRef>
          </c:val>
        </c:ser>
        <c:dLbls>
          <c:showLegendKey val="0"/>
          <c:showVal val="0"/>
          <c:showCatName val="0"/>
          <c:showSerName val="0"/>
          <c:showPercent val="0"/>
          <c:showBubbleSize val="0"/>
        </c:dLbls>
        <c:gapWidth val="150"/>
        <c:axId val="321294848"/>
        <c:axId val="240375424"/>
      </c:barChart>
      <c:catAx>
        <c:axId val="321294848"/>
        <c:scaling>
          <c:orientation val="minMax"/>
        </c:scaling>
        <c:delete val="0"/>
        <c:axPos val="b"/>
        <c:majorTickMark val="out"/>
        <c:minorTickMark val="none"/>
        <c:tickLblPos val="nextTo"/>
        <c:crossAx val="240375424"/>
        <c:crosses val="autoZero"/>
        <c:auto val="1"/>
        <c:lblAlgn val="ctr"/>
        <c:lblOffset val="100"/>
        <c:noMultiLvlLbl val="0"/>
      </c:catAx>
      <c:valAx>
        <c:axId val="240375424"/>
        <c:scaling>
          <c:orientation val="minMax"/>
        </c:scaling>
        <c:delete val="0"/>
        <c:axPos val="l"/>
        <c:majorGridlines/>
        <c:numFmt formatCode="#,##0_ " sourceLinked="1"/>
        <c:majorTickMark val="out"/>
        <c:minorTickMark val="none"/>
        <c:tickLblPos val="nextTo"/>
        <c:crossAx val="32129484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4306888" cy="33972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9275" y="3"/>
            <a:ext cx="4308475" cy="339725"/>
          </a:xfrm>
          <a:prstGeom prst="rect">
            <a:avLst/>
          </a:prstGeom>
        </p:spPr>
        <p:txBody>
          <a:bodyPr vert="horz" lIns="91425" tIns="45714" rIns="91425" bIns="45714" rtlCol="0"/>
          <a:lstStyle>
            <a:lvl1pPr algn="r">
              <a:defRPr sz="1200"/>
            </a:lvl1pPr>
          </a:lstStyle>
          <a:p>
            <a:fld id="{FE6FFD4A-DB0A-4F09-BA7E-BD6F02EB4C2F}" type="datetimeFigureOut">
              <a:rPr kumimoji="1" lang="ja-JP" altLang="en-US" smtClean="0"/>
              <a:t>2016/1/4</a:t>
            </a:fld>
            <a:endParaRPr kumimoji="1" lang="ja-JP" altLang="en-US"/>
          </a:p>
        </p:txBody>
      </p:sp>
      <p:sp>
        <p:nvSpPr>
          <p:cNvPr id="4" name="フッター プレースホルダー 3"/>
          <p:cNvSpPr>
            <a:spLocks noGrp="1"/>
          </p:cNvSpPr>
          <p:nvPr>
            <p:ph type="ftr" sz="quarter" idx="2"/>
          </p:nvPr>
        </p:nvSpPr>
        <p:spPr>
          <a:xfrm>
            <a:off x="0" y="6465890"/>
            <a:ext cx="4306888" cy="33972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9275" y="6465890"/>
            <a:ext cx="4308475" cy="339725"/>
          </a:xfrm>
          <a:prstGeom prst="rect">
            <a:avLst/>
          </a:prstGeom>
        </p:spPr>
        <p:txBody>
          <a:bodyPr vert="horz" lIns="91425" tIns="45714" rIns="91425" bIns="45714" rtlCol="0" anchor="b"/>
          <a:lstStyle>
            <a:lvl1pPr algn="r">
              <a:defRPr sz="1200"/>
            </a:lvl1pPr>
          </a:lstStyle>
          <a:p>
            <a:fld id="{EC5482D2-D706-4E51-B585-32380EF8D537}" type="slidenum">
              <a:rPr kumimoji="1" lang="ja-JP" altLang="en-US" smtClean="0"/>
              <a:t>‹#›</a:t>
            </a:fld>
            <a:endParaRPr kumimoji="1" lang="ja-JP" altLang="en-US"/>
          </a:p>
        </p:txBody>
      </p:sp>
    </p:spTree>
    <p:extLst>
      <p:ext uri="{BB962C8B-B14F-4D97-AF65-F5344CB8AC3E}">
        <p14:creationId xmlns:p14="http://schemas.microsoft.com/office/powerpoint/2010/main" val="1942889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4306888" cy="33972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7" y="4"/>
            <a:ext cx="4308475" cy="339725"/>
          </a:xfrm>
          <a:prstGeom prst="rect">
            <a:avLst/>
          </a:prstGeom>
        </p:spPr>
        <p:txBody>
          <a:bodyPr vert="horz" lIns="91425" tIns="45714" rIns="91425" bIns="45714" rtlCol="0"/>
          <a:lstStyle>
            <a:lvl1pPr algn="r">
              <a:defRPr sz="1200"/>
            </a:lvl1pPr>
          </a:lstStyle>
          <a:p>
            <a:fld id="{7044ED8A-C9CC-4BCE-99A5-79D480FBACC9}" type="datetimeFigureOut">
              <a:rPr kumimoji="1" lang="ja-JP" altLang="en-US" smtClean="0"/>
              <a:t>2016/1/4</a:t>
            </a:fld>
            <a:endParaRPr kumimoji="1" lang="ja-JP" altLang="en-US"/>
          </a:p>
        </p:txBody>
      </p:sp>
      <p:sp>
        <p:nvSpPr>
          <p:cNvPr id="4" name="スライド イメージ プレースホルダー 3"/>
          <p:cNvSpPr>
            <a:spLocks noGrp="1" noRot="1" noChangeAspect="1"/>
          </p:cNvSpPr>
          <p:nvPr>
            <p:ph type="sldImg" idx="2"/>
          </p:nvPr>
        </p:nvSpPr>
        <p:spPr>
          <a:xfrm>
            <a:off x="3175000" y="511175"/>
            <a:ext cx="3589338" cy="2552700"/>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993775" y="3233741"/>
            <a:ext cx="7951789" cy="30622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65891"/>
            <a:ext cx="4306888" cy="33972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7" y="6465891"/>
            <a:ext cx="4308475" cy="339725"/>
          </a:xfrm>
          <a:prstGeom prst="rect">
            <a:avLst/>
          </a:prstGeom>
        </p:spPr>
        <p:txBody>
          <a:bodyPr vert="horz" lIns="91425" tIns="45714" rIns="91425" bIns="45714" rtlCol="0" anchor="b"/>
          <a:lstStyle>
            <a:lvl1pPr algn="r">
              <a:defRPr sz="1200"/>
            </a:lvl1pPr>
          </a:lstStyle>
          <a:p>
            <a:fld id="{FCEDA7DA-0CE8-414B-8917-4A12BC0A41B3}" type="slidenum">
              <a:rPr kumimoji="1" lang="ja-JP" altLang="en-US" smtClean="0"/>
              <a:t>‹#›</a:t>
            </a:fld>
            <a:endParaRPr kumimoji="1" lang="ja-JP" altLang="en-US"/>
          </a:p>
        </p:txBody>
      </p:sp>
    </p:spTree>
    <p:extLst>
      <p:ext uri="{BB962C8B-B14F-4D97-AF65-F5344CB8AC3E}">
        <p14:creationId xmlns:p14="http://schemas.microsoft.com/office/powerpoint/2010/main" val="2626266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a:t>
            </a:fld>
            <a:endParaRPr kumimoji="1" lang="ja-JP" altLang="en-US"/>
          </a:p>
        </p:txBody>
      </p:sp>
    </p:spTree>
    <p:extLst>
      <p:ext uri="{BB962C8B-B14F-4D97-AF65-F5344CB8AC3E}">
        <p14:creationId xmlns:p14="http://schemas.microsoft.com/office/powerpoint/2010/main" val="517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23662" y="2130427"/>
            <a:ext cx="8201501"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47324" y="3886200"/>
            <a:ext cx="6754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158587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82714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578347" y="274640"/>
            <a:ext cx="2351902"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22645" y="274640"/>
            <a:ext cx="689489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47445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0824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62191" y="4406902"/>
            <a:ext cx="8201501"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62191" y="2906713"/>
            <a:ext cx="8201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73271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522645" y="1600202"/>
            <a:ext cx="46233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306854" y="1600202"/>
            <a:ext cx="46233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3876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82441" y="274638"/>
            <a:ext cx="8683943" cy="1143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82441" y="1535113"/>
            <a:ext cx="4263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82441" y="2174875"/>
            <a:ext cx="4263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901470" y="1535113"/>
            <a:ext cx="426491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901470" y="2174875"/>
            <a:ext cx="426491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283133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88160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23203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82441" y="273050"/>
            <a:ext cx="3174397"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772423" y="273052"/>
            <a:ext cx="539396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82441" y="1435102"/>
            <a:ext cx="31743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11980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91237" y="4800600"/>
            <a:ext cx="5789295"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891237" y="612775"/>
            <a:ext cx="5789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891237" y="5367338"/>
            <a:ext cx="5789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2608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82441" y="274638"/>
            <a:ext cx="8683943"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82441" y="1600202"/>
            <a:ext cx="8683943"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82441" y="6356352"/>
            <a:ext cx="225139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780CB-C987-4E68-B33B-EDE467054F0E}" type="datetimeFigureOut">
              <a:rPr kumimoji="1" lang="ja-JP" altLang="en-US" smtClean="0"/>
              <a:t>2016/1/4</a:t>
            </a:fld>
            <a:endParaRPr kumimoji="1" lang="ja-JP" altLang="en-US"/>
          </a:p>
        </p:txBody>
      </p:sp>
      <p:sp>
        <p:nvSpPr>
          <p:cNvPr id="5" name="フッター プレースホルダー 4"/>
          <p:cNvSpPr>
            <a:spLocks noGrp="1"/>
          </p:cNvSpPr>
          <p:nvPr>
            <p:ph type="ftr" sz="quarter" idx="3"/>
          </p:nvPr>
        </p:nvSpPr>
        <p:spPr>
          <a:xfrm>
            <a:off x="3296682" y="6356352"/>
            <a:ext cx="30554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14991" y="6356352"/>
            <a:ext cx="225139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782420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chart" Target="../charts/char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4.emf"/><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emf"/></Relationships>
</file>

<file path=ppt/slides/_rels/slide3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960" y="1772816"/>
            <a:ext cx="8683943" cy="2880320"/>
          </a:xfrm>
        </p:spPr>
        <p:txBody>
          <a:bodyPr>
            <a:normAutofit/>
          </a:bodyPr>
          <a:lstStyle/>
          <a:p>
            <a:pPr>
              <a:spcBef>
                <a:spcPts val="3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latin typeface="Meiryo UI" panose="020B0604030504040204" pitchFamily="50" charset="-128"/>
                <a:ea typeface="Meiryo UI" panose="020B0604030504040204" pitchFamily="50" charset="-128"/>
                <a:cs typeface="Meiryo UI" panose="020B0604030504040204" pitchFamily="50" charset="-128"/>
              </a:rPr>
              <a:t>住宅まちづくり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マスタープラン</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進 捗 状 況（案）</a:t>
            </a:r>
            <a:endParaRPr kumimoji="1" lang="ja-JP" altLang="en-US" dirty="0"/>
          </a:p>
        </p:txBody>
      </p:sp>
      <p:sp>
        <p:nvSpPr>
          <p:cNvPr id="5" name="テキスト ボックス 4"/>
          <p:cNvSpPr txBox="1"/>
          <p:nvPr/>
        </p:nvSpPr>
        <p:spPr>
          <a:xfrm>
            <a:off x="7560716" y="471280"/>
            <a:ext cx="1735012" cy="504056"/>
          </a:xfrm>
          <a:prstGeom prst="rect">
            <a:avLst/>
          </a:prstGeom>
          <a:noFill/>
          <a:ln>
            <a:solidFill>
              <a:schemeClr val="tx1"/>
            </a:solidFill>
          </a:ln>
        </p:spPr>
        <p:txBody>
          <a:bodyPr wrap="square" lIns="147493" tIns="73747" rIns="147493" bIns="73747" rtlCol="0" anchor="ctr" anchorCtr="0">
            <a:noAutofit/>
          </a:bodyPr>
          <a:lstStyle/>
          <a:p>
            <a:pPr algn="dist"/>
            <a:r>
              <a:rPr lang="ja-JP" altLang="en-US" sz="2000" dirty="0" smtClean="0">
                <a:latin typeface="+mn-ea"/>
                <a:cs typeface="Meiryo UI" panose="020B0604030504040204" pitchFamily="50" charset="-128"/>
              </a:rPr>
              <a:t>資料３</a:t>
            </a:r>
            <a:endParaRPr lang="ja-JP" altLang="en-US" sz="2000" dirty="0">
              <a:latin typeface="+mn-ea"/>
              <a:cs typeface="Meiryo UI" panose="020B0604030504040204" pitchFamily="50" charset="-128"/>
            </a:endParaRPr>
          </a:p>
        </p:txBody>
      </p:sp>
    </p:spTree>
    <p:extLst>
      <p:ext uri="{BB962C8B-B14F-4D97-AF65-F5344CB8AC3E}">
        <p14:creationId xmlns:p14="http://schemas.microsoft.com/office/powerpoint/2010/main" val="3072450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482" y="2622185"/>
            <a:ext cx="2462534" cy="155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4921" y="1102711"/>
            <a:ext cx="2502303" cy="157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5793" y="2751314"/>
            <a:ext cx="2452716" cy="155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135" y="1153319"/>
            <a:ext cx="2460891" cy="155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③　高齢者の居住する住宅のバリアフリー化率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8"/>
            <a:ext cx="4629145" cy="374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8850" y="4610980"/>
            <a:ext cx="4356000" cy="213038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38988" y="445709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509458" y="4473490"/>
            <a:ext cx="5014238" cy="226787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r>
              <a:rPr lang="ja-JP" altLang="en-US" sz="1400" dirty="0" smtClean="0"/>
              <a:t>次ページ資料も参照。</a:t>
            </a:r>
            <a:endParaRPr lang="en-US" altLang="ja-JP" sz="1400" dirty="0" smtClean="0"/>
          </a:p>
          <a:p>
            <a:pPr marL="88900" indent="-88900"/>
            <a:r>
              <a:rPr kumimoji="1" lang="ja-JP" altLang="en-US" sz="1400" dirty="0" smtClean="0"/>
              <a:t>・全国、大阪府とも数値は横ばいで推移している</a:t>
            </a:r>
            <a:r>
              <a:rPr lang="ja-JP" altLang="en-US" sz="1400" dirty="0" smtClean="0"/>
              <a:t>。</a:t>
            </a:r>
            <a:endParaRPr lang="en-US" altLang="ja-JP" sz="1400" dirty="0" smtClean="0"/>
          </a:p>
          <a:p>
            <a:pPr marL="88900" indent="-88900">
              <a:spcBef>
                <a:spcPts val="600"/>
              </a:spcBef>
            </a:pPr>
            <a:r>
              <a:rPr kumimoji="1" lang="ja-JP" altLang="en-US" sz="1400" dirty="0" smtClean="0"/>
              <a:t>・築年数の新しい住宅（平成</a:t>
            </a:r>
            <a:r>
              <a:rPr kumimoji="1" lang="en-US" altLang="ja-JP" sz="1400" dirty="0" smtClean="0"/>
              <a:t>13</a:t>
            </a:r>
            <a:r>
              <a:rPr kumimoji="1" lang="ja-JP" altLang="en-US" sz="1400" dirty="0" smtClean="0"/>
              <a:t>年以降建築）のうち、「持ち家」や「公営、</a:t>
            </a:r>
            <a:r>
              <a:rPr kumimoji="1" lang="en-US" altLang="ja-JP" sz="1400" dirty="0" smtClean="0"/>
              <a:t>UR</a:t>
            </a:r>
            <a:r>
              <a:rPr kumimoji="1" lang="ja-JP" altLang="en-US" sz="1400" dirty="0" smtClean="0"/>
              <a:t>・公社の借家」では、一定のバリアフリー化率の目標値を達成している。</a:t>
            </a:r>
            <a:endParaRPr kumimoji="1" lang="en-US" altLang="ja-JP" sz="1400" dirty="0" smtClean="0"/>
          </a:p>
          <a:p>
            <a:pPr marL="88900" indent="-88900">
              <a:spcBef>
                <a:spcPts val="600"/>
              </a:spcBef>
            </a:pPr>
            <a:r>
              <a:rPr lang="ja-JP" altLang="en-US" sz="1400" dirty="0" smtClean="0"/>
              <a:t>○</a:t>
            </a:r>
            <a:r>
              <a:rPr lang="ja-JP" altLang="en-US" sz="1400" dirty="0"/>
              <a:t>「民営の借家」のバリアフリー化率</a:t>
            </a:r>
            <a:r>
              <a:rPr lang="ja-JP" altLang="en-US" sz="1400" dirty="0" smtClean="0"/>
              <a:t>が極端に低く</a:t>
            </a:r>
            <a:r>
              <a:rPr lang="ja-JP" altLang="en-US" sz="1400" dirty="0"/>
              <a:t>、特に、築年数が古いもの</a:t>
            </a:r>
            <a:r>
              <a:rPr lang="ja-JP" altLang="en-US" sz="1400" dirty="0" smtClean="0"/>
              <a:t>は著しく低い状態と</a:t>
            </a:r>
            <a:r>
              <a:rPr lang="ja-JP" altLang="en-US" sz="1400" dirty="0"/>
              <a:t>なって</a:t>
            </a:r>
            <a:r>
              <a:rPr lang="ja-JP" altLang="en-US" sz="1400" dirty="0" smtClean="0"/>
              <a:t>いることから、「民営の借家」の質の向上が課題である。</a:t>
            </a:r>
            <a:endParaRPr lang="ja-JP" altLang="en-US" sz="1400" dirty="0"/>
          </a:p>
        </p:txBody>
      </p:sp>
      <p:sp>
        <p:nvSpPr>
          <p:cNvPr id="27" name="テキスト ボックス 26"/>
          <p:cNvSpPr txBox="1"/>
          <p:nvPr/>
        </p:nvSpPr>
        <p:spPr>
          <a:xfrm>
            <a:off x="4902199" y="1268760"/>
            <a:ext cx="1956414" cy="792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○全国数値も大阪府同様、若干の改善は見られるが、ほぼ横ばいで推移。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3892" y="1334354"/>
            <a:ext cx="1836000" cy="654486"/>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ポイント）が見られるが、ほぼ横ばいで推移。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68850" y="4790628"/>
            <a:ext cx="4392000" cy="1944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○サービス付き高齢者向け住宅の供給促進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○公的賃貸住宅の建替え、改善等によるﾊﾞﾘｱﾌﾘｰ化の推進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○府営住宅における車いす常用者世帯向け住宅の供給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○介護保険制度、国庫補助制度等を活用した民間住宅のバリアフリー化の促進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○高齢者向けの住まい情報提供の充実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○大阪府住宅リフォームマイスター制度の推進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10</a:t>
            </a:fld>
            <a:endParaRPr kumimoji="1" lang="ja-JP" altLang="en-US" sz="1600" dirty="0">
              <a:solidFill>
                <a:schemeClr val="tx1"/>
              </a:solidFill>
            </a:endParaRPr>
          </a:p>
        </p:txBody>
      </p:sp>
      <p:sp>
        <p:nvSpPr>
          <p:cNvPr id="20" name="テキスト ボックス 19"/>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21" name="テキスト ボックス 20"/>
          <p:cNvSpPr txBox="1"/>
          <p:nvPr/>
        </p:nvSpPr>
        <p:spPr>
          <a:xfrm>
            <a:off x="125128" y="87103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一定のバリアフリー化率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25128" y="263694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高度</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25128" y="3068960"/>
            <a:ext cx="1944000" cy="728078"/>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ポイント）が見られるが、ほぼ横ばいで推移。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824412" y="655509"/>
            <a:ext cx="4699284" cy="372599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896420"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31" name="テキスト ボックス 30"/>
          <p:cNvSpPr txBox="1"/>
          <p:nvPr/>
        </p:nvSpPr>
        <p:spPr>
          <a:xfrm>
            <a:off x="4919115" y="3113280"/>
            <a:ext cx="1710285" cy="906269"/>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○全国数値も大阪府同様、若干の改善は見られるが、ほぼ横ばいで推移。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4893096" y="87103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一定のバリアフリー化率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928739" y="263694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高度のバリアフリー化率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7194201" y="414908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2374172" y="422111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Tree>
    <p:extLst>
      <p:ext uri="{BB962C8B-B14F-4D97-AF65-F5344CB8AC3E}">
        <p14:creationId xmlns:p14="http://schemas.microsoft.com/office/powerpoint/2010/main" val="3588869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参考</a:t>
            </a:r>
            <a:r>
              <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高齢者の居住する住宅の一定のバリアフリー化の状況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11</a:t>
            </a:fld>
            <a:endParaRPr kumimoji="1" lang="ja-JP" altLang="en-US" sz="1600" dirty="0">
              <a:solidFill>
                <a:schemeClr val="tx1"/>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43" y="2204864"/>
            <a:ext cx="8712968" cy="435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108736" y="674105"/>
            <a:ext cx="9457295" cy="882687"/>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○築年数が古くなるほど、バリアフリー化率は低下する。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○「持ち家」、「公営、</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・公社の借家」では、平成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年以降建築の住宅は、一定のバリアフリー化率の目標値</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％を達成している。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○「民営の借家」のバリアフリー化率が極端に低く、特に、築年数が古いものは、バリアフリー化率が</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％前後となっている。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360140" y="1844824"/>
            <a:ext cx="5472384" cy="36004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■所有関係別、建築時期別に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見た住宅の一定のバリアフリー化率の状況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flipV="1">
            <a:off x="1079996" y="3184401"/>
            <a:ext cx="7812000" cy="0"/>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356484" y="3030512"/>
            <a:ext cx="1116000" cy="288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200" dirty="0" smtClean="0"/>
              <a:t>目標：</a:t>
            </a:r>
            <a:r>
              <a:rPr lang="en-US" altLang="ja-JP" sz="1200" dirty="0" smtClean="0"/>
              <a:t>75</a:t>
            </a:r>
            <a:r>
              <a:rPr lang="ja-JP" altLang="en-US" sz="1200" dirty="0" smtClean="0"/>
              <a:t>％</a:t>
            </a:r>
            <a:endParaRPr kumimoji="1" lang="ja-JP" altLang="en-US" sz="1200" dirty="0"/>
          </a:p>
        </p:txBody>
      </p:sp>
      <p:sp>
        <p:nvSpPr>
          <p:cNvPr id="40" name="円/楕円 39"/>
          <p:cNvSpPr/>
          <p:nvPr/>
        </p:nvSpPr>
        <p:spPr>
          <a:xfrm>
            <a:off x="3953187" y="4149080"/>
            <a:ext cx="2383393" cy="1528273"/>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933280" y="6544521"/>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42453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106" y="1171279"/>
            <a:ext cx="2740148" cy="173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420" y="3230753"/>
            <a:ext cx="3711572" cy="170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④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共同</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住宅における共用部分のﾊﾞﾘｱﾌﾘｰ化率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6"/>
            <a:ext cx="3997898" cy="29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7"/>
            <a:ext cx="5330168" cy="457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51175"/>
            <a:ext cx="3997898" cy="28901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697289"/>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73215"/>
            <a:ext cx="5330168" cy="1368153"/>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・目標値の達成に向けて、数値の改善が見られる。</a:t>
            </a:r>
            <a:endParaRPr lang="en-US" altLang="ja-JP" sz="1400" dirty="0" err="1"/>
          </a:p>
          <a:p>
            <a:pPr marL="88900" indent="-88900"/>
            <a:r>
              <a:rPr kumimoji="1" lang="ja-JP" altLang="en-US" sz="1400" dirty="0" smtClean="0"/>
              <a:t>・基準を満たす共同住宅が新たに建設されていることが、数値改善に寄与している。</a:t>
            </a:r>
            <a:endParaRPr kumimoji="1" lang="ja-JP" altLang="en-US" sz="1400" dirty="0"/>
          </a:p>
        </p:txBody>
      </p:sp>
      <p:sp>
        <p:nvSpPr>
          <p:cNvPr id="27" name="テキスト ボックス 26"/>
          <p:cNvSpPr txBox="1"/>
          <p:nvPr/>
        </p:nvSpPr>
        <p:spPr>
          <a:xfrm>
            <a:off x="4266902" y="898080"/>
            <a:ext cx="4805982" cy="316632"/>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○全国数値は、目標値の達成に向けて、若干の改善が見られる。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756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4167102"/>
            <a:ext cx="4032519" cy="2286235"/>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○公的賃貸住宅の建替え、改善等によるバリアフリー化の推進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○国庫補助制度の活用促進による既存民間賃貸住宅のバリアフリー化の促進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307671" y="2778268"/>
            <a:ext cx="5216025" cy="218684"/>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○基準を満たす共同住宅が新たに建設されていることが、数値改善に寄与。</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613997" y="3068984"/>
            <a:ext cx="3857621"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■建設年度別に見た基準を満たす共同住宅の増減</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634" y="1272664"/>
            <a:ext cx="2036858" cy="12560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円/楕円 23"/>
          <p:cNvSpPr/>
          <p:nvPr/>
        </p:nvSpPr>
        <p:spPr>
          <a:xfrm>
            <a:off x="7762235" y="3230753"/>
            <a:ext cx="806593" cy="1709851"/>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12</a:t>
            </a:fld>
            <a:endParaRPr kumimoji="1" lang="ja-JP" altLang="en-US" sz="1600">
              <a:solidFill>
                <a:schemeClr val="tx1"/>
              </a:solidFill>
            </a:endParaRPr>
          </a:p>
        </p:txBody>
      </p:sp>
      <p:sp>
        <p:nvSpPr>
          <p:cNvPr id="26" name="テキスト ボックス 25"/>
          <p:cNvSpPr txBox="1"/>
          <p:nvPr/>
        </p:nvSpPr>
        <p:spPr>
          <a:xfrm>
            <a:off x="1706656" y="342902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94201" y="501320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89" y="1173609"/>
            <a:ext cx="33401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656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210" y="730662"/>
            <a:ext cx="2651210" cy="166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428" y="2709176"/>
            <a:ext cx="3826712"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⑤　鉄道駅舎のエレベーター設置率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13176"/>
            <a:ext cx="5330168" cy="176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a:t>
            </a:r>
            <a:r>
              <a:rPr lang="ja-JP" altLang="en-US" sz="1400" dirty="0" smtClean="0"/>
              <a:t>、順調に取組みが進んでいる。</a:t>
            </a:r>
            <a:endParaRPr lang="en-US" altLang="ja-JP" sz="1400" dirty="0" smtClean="0"/>
          </a:p>
          <a:p>
            <a:pPr marL="88900" indent="-88900">
              <a:spcBef>
                <a:spcPts val="600"/>
              </a:spcBef>
            </a:pPr>
            <a:r>
              <a:rPr kumimoji="1" lang="ja-JP" altLang="en-US" sz="1400" dirty="0" smtClean="0"/>
              <a:t>・引き続き、市町村に対して、バリアフリー基本構想の作成や必要に応じた見直し</a:t>
            </a:r>
            <a:r>
              <a:rPr lang="ja-JP" altLang="en-US" sz="1400" dirty="0" smtClean="0"/>
              <a:t>を促すとともに、事業者に対する事業費の一部補助等により、施設整備を促進するべき。</a:t>
            </a:r>
            <a:endParaRPr lang="en-US" altLang="ja-JP" sz="1400" dirty="0" smtClean="0"/>
          </a:p>
          <a:p>
            <a:pPr marL="88900" indent="-88900">
              <a:spcBef>
                <a:spcPts val="600"/>
              </a:spcBef>
            </a:pPr>
            <a:r>
              <a:rPr kumimoji="1" lang="ja-JP" altLang="en-US" sz="1400" dirty="0" smtClean="0"/>
              <a:t>・鉄道駅舎だけでなく、駅舎を含めた地域のバリアフリー化の促進が課題。</a:t>
            </a:r>
            <a:endParaRPr kumimoji="1" lang="ja-JP" altLang="en-US" sz="1400" dirty="0"/>
          </a:p>
        </p:txBody>
      </p:sp>
      <p:sp>
        <p:nvSpPr>
          <p:cNvPr id="27" name="テキスト ボックス 26"/>
          <p:cNvSpPr txBox="1"/>
          <p:nvPr/>
        </p:nvSpPr>
        <p:spPr>
          <a:xfrm>
            <a:off x="4266902" y="1186112"/>
            <a:ext cx="2429718" cy="802728"/>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○全国値は、目標値の達成に向けて、推移している。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3826806"/>
            <a:ext cx="4032519" cy="111436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○市町村におけるバリアフリー基本構想策定の支援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○既存駅舎のエレベーター設置や段差解消など移動円滑化事業の促進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13</a:t>
            </a:fld>
            <a:endParaRPr kumimoji="1" lang="ja-JP" altLang="en-US" sz="1600">
              <a:solidFill>
                <a:schemeClr val="tx1"/>
              </a:solidFill>
            </a:endParaRPr>
          </a:p>
        </p:txBody>
      </p:sp>
      <p:sp>
        <p:nvSpPr>
          <p:cNvPr id="20" name="テキスト ボックス 19"/>
          <p:cNvSpPr txBox="1"/>
          <p:nvPr/>
        </p:nvSpPr>
        <p:spPr>
          <a:xfrm>
            <a:off x="4333443" y="898112"/>
            <a:ext cx="333205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■鉄道駅舎のエレベーター設置率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333443" y="2456920"/>
            <a:ext cx="500397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■鉄道駅舎の段差改善状況</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他都府県比較</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日現在</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721593" y="30689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122193" y="220488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26" y="1149200"/>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572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⑥　大阪あんしん賃貸支援事業の登録住宅数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2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30249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44016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・目標を大幅に上回って登録が進んでいる</a:t>
            </a:r>
            <a:r>
              <a:rPr lang="ja-JP" altLang="en-US" sz="1400" dirty="0" smtClean="0"/>
              <a:t>。</a:t>
            </a:r>
            <a:endParaRPr lang="en-US" altLang="ja-JP" sz="1400" dirty="0" smtClean="0"/>
          </a:p>
          <a:p>
            <a:pPr marL="88900" indent="-88900">
              <a:spcBef>
                <a:spcPts val="600"/>
              </a:spcBef>
            </a:pPr>
            <a:r>
              <a:rPr kumimoji="1" lang="ja-JP" altLang="en-US" sz="1400" dirty="0" smtClean="0"/>
              <a:t>・引き続き、登録を促進するとともに、低所得者の居住の安定を確保するため、一定の質を備えた低家賃の住宅の登録拡大について検討すべき。</a:t>
            </a:r>
            <a:endParaRPr kumimoji="1" lang="ja-JP" altLang="en-US" sz="140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○目標値を大幅に上回っている。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717031"/>
            <a:ext cx="3962388" cy="3096344"/>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○「あんしん賃貸検索システム」のリニューアル等の住宅や支援団体、協力店の登録促進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あんしん住まい推進協議会」（居住支援協議会）の設立、活動展開</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○家財保険や家賃債務保証、見守りによる安否確認等、各種支援サービスの普及方策の検討</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○「賃貸住宅の原状回復トラブルを防止するために」の作成、周知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14</a:t>
            </a:fld>
            <a:endParaRPr kumimoji="1" lang="ja-JP" altLang="en-US" sz="1600">
              <a:solidFill>
                <a:schemeClr val="tx1"/>
              </a:solidFill>
            </a:endParaRPr>
          </a:p>
        </p:txBody>
      </p:sp>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02" r="22342" b="6783"/>
          <a:stretch/>
        </p:blipFill>
        <p:spPr bwMode="auto">
          <a:xfrm>
            <a:off x="4536380" y="2132856"/>
            <a:ext cx="1863084" cy="187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4176340" y="1736856"/>
            <a:ext cx="2795225" cy="39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■大阪あんしん賃貸登録住宅の家賃別戸数</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家賃は登録され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いる上限家賃で区分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6831825" y="2104535"/>
            <a:ext cx="234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■低家賃住宅の耐震性の有無</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738" y="2460488"/>
            <a:ext cx="2866848" cy="161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7848748" y="3062842"/>
            <a:ext cx="504056" cy="180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8602800" y="2411905"/>
            <a:ext cx="576000" cy="180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1,576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89066" y="923148"/>
            <a:ext cx="5085519" cy="705652"/>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○あんしん賃貸住宅に登録されている住宅のうち、低家賃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４万円未満</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かつ、一定の質を備えた（耐震性有り）住宅の割合は全体の３割程度にとどまる。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パイ 5"/>
          <p:cNvSpPr/>
          <p:nvPr/>
        </p:nvSpPr>
        <p:spPr>
          <a:xfrm flipH="1">
            <a:off x="4635448" y="2354544"/>
            <a:ext cx="1620000" cy="1620000"/>
          </a:xfrm>
          <a:prstGeom prst="pie">
            <a:avLst>
              <a:gd name="adj1" fmla="val 8550141"/>
              <a:gd name="adj2" fmla="val 16200000"/>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環状矢印 13"/>
          <p:cNvSpPr/>
          <p:nvPr/>
        </p:nvSpPr>
        <p:spPr>
          <a:xfrm rot="20879597" flipV="1">
            <a:off x="6052152" y="3022884"/>
            <a:ext cx="1198528" cy="720081"/>
          </a:xfrm>
          <a:prstGeom prst="circularArrow">
            <a:avLst>
              <a:gd name="adj1" fmla="val 8207"/>
              <a:gd name="adj2" fmla="val 2167515"/>
              <a:gd name="adj3" fmla="val 18800167"/>
              <a:gd name="adj4" fmla="val 10800000"/>
              <a:gd name="adj5" fmla="val 15641"/>
            </a:avLst>
          </a:prstGeom>
          <a:solidFill>
            <a:schemeClr val="accent6">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フリーフォーム 15"/>
          <p:cNvSpPr/>
          <p:nvPr/>
        </p:nvSpPr>
        <p:spPr>
          <a:xfrm>
            <a:off x="6969128" y="2725173"/>
            <a:ext cx="2253086" cy="989957"/>
          </a:xfrm>
          <a:custGeom>
            <a:avLst/>
            <a:gdLst>
              <a:gd name="connsiteX0" fmla="*/ 27286 w 2322165"/>
              <a:gd name="connsiteY0" fmla="*/ 942451 h 1003912"/>
              <a:gd name="connsiteX1" fmla="*/ 903586 w 2322165"/>
              <a:gd name="connsiteY1" fmla="*/ 666226 h 1003912"/>
              <a:gd name="connsiteX2" fmla="*/ 1341736 w 2322165"/>
              <a:gd name="connsiteY2" fmla="*/ 656701 h 1003912"/>
              <a:gd name="connsiteX3" fmla="*/ 1675111 w 2322165"/>
              <a:gd name="connsiteY3" fmla="*/ 104251 h 1003912"/>
              <a:gd name="connsiteX4" fmla="*/ 2160886 w 2322165"/>
              <a:gd name="connsiteY4" fmla="*/ 37576 h 1003912"/>
              <a:gd name="connsiteX5" fmla="*/ 2313286 w 2322165"/>
              <a:gd name="connsiteY5" fmla="*/ 532876 h 1003912"/>
              <a:gd name="connsiteX6" fmla="*/ 2275186 w 2322165"/>
              <a:gd name="connsiteY6" fmla="*/ 885301 h 1003912"/>
              <a:gd name="connsiteX7" fmla="*/ 2037061 w 2322165"/>
              <a:gd name="connsiteY7" fmla="*/ 999601 h 1003912"/>
              <a:gd name="connsiteX8" fmla="*/ 27286 w 2322165"/>
              <a:gd name="connsiteY8" fmla="*/ 942451 h 1003912"/>
              <a:gd name="connsiteX0" fmla="*/ 54409 w 2349288"/>
              <a:gd name="connsiteY0" fmla="*/ 942451 h 1003912"/>
              <a:gd name="connsiteX1" fmla="*/ 602097 w 2349288"/>
              <a:gd name="connsiteY1" fmla="*/ 732901 h 1003912"/>
              <a:gd name="connsiteX2" fmla="*/ 930709 w 2349288"/>
              <a:gd name="connsiteY2" fmla="*/ 666226 h 1003912"/>
              <a:gd name="connsiteX3" fmla="*/ 1368859 w 2349288"/>
              <a:gd name="connsiteY3" fmla="*/ 656701 h 1003912"/>
              <a:gd name="connsiteX4" fmla="*/ 1702234 w 2349288"/>
              <a:gd name="connsiteY4" fmla="*/ 104251 h 1003912"/>
              <a:gd name="connsiteX5" fmla="*/ 2188009 w 2349288"/>
              <a:gd name="connsiteY5" fmla="*/ 37576 h 1003912"/>
              <a:gd name="connsiteX6" fmla="*/ 2340409 w 2349288"/>
              <a:gd name="connsiteY6" fmla="*/ 532876 h 1003912"/>
              <a:gd name="connsiteX7" fmla="*/ 2302309 w 2349288"/>
              <a:gd name="connsiteY7" fmla="*/ 885301 h 1003912"/>
              <a:gd name="connsiteX8" fmla="*/ 2064184 w 2349288"/>
              <a:gd name="connsiteY8" fmla="*/ 999601 h 1003912"/>
              <a:gd name="connsiteX9" fmla="*/ 54409 w 2349288"/>
              <a:gd name="connsiteY9" fmla="*/ 942451 h 1003912"/>
              <a:gd name="connsiteX0" fmla="*/ 51052 w 2345931"/>
              <a:gd name="connsiteY0" fmla="*/ 942451 h 1001835"/>
              <a:gd name="connsiteX1" fmla="*/ 627315 w 2345931"/>
              <a:gd name="connsiteY1" fmla="*/ 847201 h 1001835"/>
              <a:gd name="connsiteX2" fmla="*/ 927352 w 2345931"/>
              <a:gd name="connsiteY2" fmla="*/ 666226 h 1001835"/>
              <a:gd name="connsiteX3" fmla="*/ 1365502 w 2345931"/>
              <a:gd name="connsiteY3" fmla="*/ 656701 h 1001835"/>
              <a:gd name="connsiteX4" fmla="*/ 1698877 w 2345931"/>
              <a:gd name="connsiteY4" fmla="*/ 104251 h 1001835"/>
              <a:gd name="connsiteX5" fmla="*/ 2184652 w 2345931"/>
              <a:gd name="connsiteY5" fmla="*/ 37576 h 1001835"/>
              <a:gd name="connsiteX6" fmla="*/ 2337052 w 2345931"/>
              <a:gd name="connsiteY6" fmla="*/ 532876 h 1001835"/>
              <a:gd name="connsiteX7" fmla="*/ 2298952 w 2345931"/>
              <a:gd name="connsiteY7" fmla="*/ 885301 h 1001835"/>
              <a:gd name="connsiteX8" fmla="*/ 2060827 w 2345931"/>
              <a:gd name="connsiteY8" fmla="*/ 999601 h 1001835"/>
              <a:gd name="connsiteX9" fmla="*/ 51052 w 2345931"/>
              <a:gd name="connsiteY9" fmla="*/ 942451 h 1001835"/>
              <a:gd name="connsiteX0" fmla="*/ 51052 w 2345931"/>
              <a:gd name="connsiteY0" fmla="*/ 940542 h 999926"/>
              <a:gd name="connsiteX1" fmla="*/ 627315 w 2345931"/>
              <a:gd name="connsiteY1" fmla="*/ 845292 h 999926"/>
              <a:gd name="connsiteX2" fmla="*/ 927352 w 2345931"/>
              <a:gd name="connsiteY2" fmla="*/ 664317 h 999926"/>
              <a:gd name="connsiteX3" fmla="*/ 1432177 w 2345931"/>
              <a:gd name="connsiteY3" fmla="*/ 607167 h 999926"/>
              <a:gd name="connsiteX4" fmla="*/ 1698877 w 2345931"/>
              <a:gd name="connsiteY4" fmla="*/ 102342 h 999926"/>
              <a:gd name="connsiteX5" fmla="*/ 2184652 w 2345931"/>
              <a:gd name="connsiteY5" fmla="*/ 35667 h 999926"/>
              <a:gd name="connsiteX6" fmla="*/ 2337052 w 2345931"/>
              <a:gd name="connsiteY6" fmla="*/ 530967 h 999926"/>
              <a:gd name="connsiteX7" fmla="*/ 2298952 w 2345931"/>
              <a:gd name="connsiteY7" fmla="*/ 883392 h 999926"/>
              <a:gd name="connsiteX8" fmla="*/ 2060827 w 2345931"/>
              <a:gd name="connsiteY8" fmla="*/ 997692 h 999926"/>
              <a:gd name="connsiteX9" fmla="*/ 51052 w 2345931"/>
              <a:gd name="connsiteY9" fmla="*/ 940542 h 999926"/>
              <a:gd name="connsiteX0" fmla="*/ 51052 w 2313105"/>
              <a:gd name="connsiteY0" fmla="*/ 941951 h 1001335"/>
              <a:gd name="connsiteX1" fmla="*/ 627315 w 2313105"/>
              <a:gd name="connsiteY1" fmla="*/ 846701 h 1001335"/>
              <a:gd name="connsiteX2" fmla="*/ 927352 w 2313105"/>
              <a:gd name="connsiteY2" fmla="*/ 665726 h 1001335"/>
              <a:gd name="connsiteX3" fmla="*/ 1432177 w 2313105"/>
              <a:gd name="connsiteY3" fmla="*/ 608576 h 1001335"/>
              <a:gd name="connsiteX4" fmla="*/ 1698877 w 2313105"/>
              <a:gd name="connsiteY4" fmla="*/ 103751 h 1001335"/>
              <a:gd name="connsiteX5" fmla="*/ 2184652 w 2313105"/>
              <a:gd name="connsiteY5" fmla="*/ 37076 h 1001335"/>
              <a:gd name="connsiteX6" fmla="*/ 2246565 w 2313105"/>
              <a:gd name="connsiteY6" fmla="*/ 551426 h 1001335"/>
              <a:gd name="connsiteX7" fmla="*/ 2298952 w 2313105"/>
              <a:gd name="connsiteY7" fmla="*/ 884801 h 1001335"/>
              <a:gd name="connsiteX8" fmla="*/ 2060827 w 2313105"/>
              <a:gd name="connsiteY8" fmla="*/ 999101 h 1001335"/>
              <a:gd name="connsiteX9" fmla="*/ 51052 w 2313105"/>
              <a:gd name="connsiteY9" fmla="*/ 941951 h 1001335"/>
              <a:gd name="connsiteX0" fmla="*/ 51052 w 2269212"/>
              <a:gd name="connsiteY0" fmla="*/ 941951 h 999405"/>
              <a:gd name="connsiteX1" fmla="*/ 627315 w 2269212"/>
              <a:gd name="connsiteY1" fmla="*/ 846701 h 999405"/>
              <a:gd name="connsiteX2" fmla="*/ 927352 w 2269212"/>
              <a:gd name="connsiteY2" fmla="*/ 665726 h 999405"/>
              <a:gd name="connsiteX3" fmla="*/ 1432177 w 2269212"/>
              <a:gd name="connsiteY3" fmla="*/ 608576 h 999405"/>
              <a:gd name="connsiteX4" fmla="*/ 1698877 w 2269212"/>
              <a:gd name="connsiteY4" fmla="*/ 103751 h 999405"/>
              <a:gd name="connsiteX5" fmla="*/ 2184652 w 2269212"/>
              <a:gd name="connsiteY5" fmla="*/ 37076 h 999405"/>
              <a:gd name="connsiteX6" fmla="*/ 2246565 w 2269212"/>
              <a:gd name="connsiteY6" fmla="*/ 551426 h 999405"/>
              <a:gd name="connsiteX7" fmla="*/ 2237040 w 2269212"/>
              <a:gd name="connsiteY7" fmla="*/ 918138 h 999405"/>
              <a:gd name="connsiteX8" fmla="*/ 2060827 w 2269212"/>
              <a:gd name="connsiteY8" fmla="*/ 999101 h 999405"/>
              <a:gd name="connsiteX9" fmla="*/ 51052 w 2269212"/>
              <a:gd name="connsiteY9" fmla="*/ 941951 h 999405"/>
              <a:gd name="connsiteX0" fmla="*/ 51052 w 2313766"/>
              <a:gd name="connsiteY0" fmla="*/ 941951 h 999405"/>
              <a:gd name="connsiteX1" fmla="*/ 627315 w 2313766"/>
              <a:gd name="connsiteY1" fmla="*/ 846701 h 999405"/>
              <a:gd name="connsiteX2" fmla="*/ 927352 w 2313766"/>
              <a:gd name="connsiteY2" fmla="*/ 665726 h 999405"/>
              <a:gd name="connsiteX3" fmla="*/ 1432177 w 2313766"/>
              <a:gd name="connsiteY3" fmla="*/ 608576 h 999405"/>
              <a:gd name="connsiteX4" fmla="*/ 1698877 w 2313766"/>
              <a:gd name="connsiteY4" fmla="*/ 103751 h 999405"/>
              <a:gd name="connsiteX5" fmla="*/ 2184652 w 2313766"/>
              <a:gd name="connsiteY5" fmla="*/ 37076 h 999405"/>
              <a:gd name="connsiteX6" fmla="*/ 2246565 w 2313766"/>
              <a:gd name="connsiteY6" fmla="*/ 551426 h 999405"/>
              <a:gd name="connsiteX7" fmla="*/ 2237040 w 2313766"/>
              <a:gd name="connsiteY7" fmla="*/ 918138 h 999405"/>
              <a:gd name="connsiteX8" fmla="*/ 2060827 w 2313766"/>
              <a:gd name="connsiteY8" fmla="*/ 999101 h 999405"/>
              <a:gd name="connsiteX9" fmla="*/ 51052 w 2313766"/>
              <a:gd name="connsiteY9" fmla="*/ 941951 h 999405"/>
              <a:gd name="connsiteX0" fmla="*/ 51052 w 2262866"/>
              <a:gd name="connsiteY0" fmla="*/ 941951 h 999405"/>
              <a:gd name="connsiteX1" fmla="*/ 627315 w 2262866"/>
              <a:gd name="connsiteY1" fmla="*/ 846701 h 999405"/>
              <a:gd name="connsiteX2" fmla="*/ 927352 w 2262866"/>
              <a:gd name="connsiteY2" fmla="*/ 665726 h 999405"/>
              <a:gd name="connsiteX3" fmla="*/ 1432177 w 2262866"/>
              <a:gd name="connsiteY3" fmla="*/ 608576 h 999405"/>
              <a:gd name="connsiteX4" fmla="*/ 1698877 w 2262866"/>
              <a:gd name="connsiteY4" fmla="*/ 103751 h 999405"/>
              <a:gd name="connsiteX5" fmla="*/ 2184652 w 2262866"/>
              <a:gd name="connsiteY5" fmla="*/ 37076 h 999405"/>
              <a:gd name="connsiteX6" fmla="*/ 2246565 w 2262866"/>
              <a:gd name="connsiteY6" fmla="*/ 551426 h 999405"/>
              <a:gd name="connsiteX7" fmla="*/ 2237040 w 2262866"/>
              <a:gd name="connsiteY7" fmla="*/ 918138 h 999405"/>
              <a:gd name="connsiteX8" fmla="*/ 2060827 w 2262866"/>
              <a:gd name="connsiteY8" fmla="*/ 999101 h 999405"/>
              <a:gd name="connsiteX9" fmla="*/ 51052 w 2262866"/>
              <a:gd name="connsiteY9" fmla="*/ 941951 h 999405"/>
              <a:gd name="connsiteX0" fmla="*/ 51052 w 2262866"/>
              <a:gd name="connsiteY0" fmla="*/ 941951 h 999405"/>
              <a:gd name="connsiteX1" fmla="*/ 627315 w 2262866"/>
              <a:gd name="connsiteY1" fmla="*/ 846701 h 999405"/>
              <a:gd name="connsiteX2" fmla="*/ 927352 w 2262866"/>
              <a:gd name="connsiteY2" fmla="*/ 665726 h 999405"/>
              <a:gd name="connsiteX3" fmla="*/ 1432177 w 2262866"/>
              <a:gd name="connsiteY3" fmla="*/ 608576 h 999405"/>
              <a:gd name="connsiteX4" fmla="*/ 1698877 w 2262866"/>
              <a:gd name="connsiteY4" fmla="*/ 103751 h 999405"/>
              <a:gd name="connsiteX5" fmla="*/ 2184652 w 2262866"/>
              <a:gd name="connsiteY5" fmla="*/ 37076 h 999405"/>
              <a:gd name="connsiteX6" fmla="*/ 2246565 w 2262866"/>
              <a:gd name="connsiteY6" fmla="*/ 551426 h 999405"/>
              <a:gd name="connsiteX7" fmla="*/ 2237040 w 2262866"/>
              <a:gd name="connsiteY7" fmla="*/ 918138 h 999405"/>
              <a:gd name="connsiteX8" fmla="*/ 2060827 w 2262866"/>
              <a:gd name="connsiteY8" fmla="*/ 999101 h 999405"/>
              <a:gd name="connsiteX9" fmla="*/ 51052 w 2262866"/>
              <a:gd name="connsiteY9" fmla="*/ 941951 h 999405"/>
              <a:gd name="connsiteX0" fmla="*/ 41272 w 2253086"/>
              <a:gd name="connsiteY0" fmla="*/ 941951 h 989957"/>
              <a:gd name="connsiteX1" fmla="*/ 617535 w 2253086"/>
              <a:gd name="connsiteY1" fmla="*/ 846701 h 989957"/>
              <a:gd name="connsiteX2" fmla="*/ 917572 w 2253086"/>
              <a:gd name="connsiteY2" fmla="*/ 665726 h 989957"/>
              <a:gd name="connsiteX3" fmla="*/ 1422397 w 2253086"/>
              <a:gd name="connsiteY3" fmla="*/ 608576 h 989957"/>
              <a:gd name="connsiteX4" fmla="*/ 1689097 w 2253086"/>
              <a:gd name="connsiteY4" fmla="*/ 103751 h 989957"/>
              <a:gd name="connsiteX5" fmla="*/ 2174872 w 2253086"/>
              <a:gd name="connsiteY5" fmla="*/ 37076 h 989957"/>
              <a:gd name="connsiteX6" fmla="*/ 2236785 w 2253086"/>
              <a:gd name="connsiteY6" fmla="*/ 551426 h 989957"/>
              <a:gd name="connsiteX7" fmla="*/ 2227260 w 2253086"/>
              <a:gd name="connsiteY7" fmla="*/ 918138 h 989957"/>
              <a:gd name="connsiteX8" fmla="*/ 1865309 w 2253086"/>
              <a:gd name="connsiteY8" fmla="*/ 989576 h 989957"/>
              <a:gd name="connsiteX9" fmla="*/ 41272 w 2253086"/>
              <a:gd name="connsiteY9" fmla="*/ 941951 h 98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3086" h="989957">
                <a:moveTo>
                  <a:pt x="41272" y="941951"/>
                </a:moveTo>
                <a:cubicBezTo>
                  <a:pt x="-166690" y="918139"/>
                  <a:pt x="471485" y="892738"/>
                  <a:pt x="617535" y="846701"/>
                </a:cubicBezTo>
                <a:cubicBezTo>
                  <a:pt x="763585" y="800664"/>
                  <a:pt x="783428" y="705413"/>
                  <a:pt x="917572" y="665726"/>
                </a:cubicBezTo>
                <a:cubicBezTo>
                  <a:pt x="1051716" y="626039"/>
                  <a:pt x="1293810" y="702238"/>
                  <a:pt x="1422397" y="608576"/>
                </a:cubicBezTo>
                <a:cubicBezTo>
                  <a:pt x="1550985" y="514913"/>
                  <a:pt x="1563685" y="199001"/>
                  <a:pt x="1689097" y="103751"/>
                </a:cubicBezTo>
                <a:cubicBezTo>
                  <a:pt x="1814510" y="8501"/>
                  <a:pt x="2083591" y="-37536"/>
                  <a:pt x="2174872" y="37076"/>
                </a:cubicBezTo>
                <a:cubicBezTo>
                  <a:pt x="2266153" y="111688"/>
                  <a:pt x="2228054" y="404582"/>
                  <a:pt x="2236785" y="551426"/>
                </a:cubicBezTo>
                <a:cubicBezTo>
                  <a:pt x="2245516" y="698270"/>
                  <a:pt x="2273298" y="840350"/>
                  <a:pt x="2227260" y="918138"/>
                </a:cubicBezTo>
                <a:cubicBezTo>
                  <a:pt x="2052636" y="981639"/>
                  <a:pt x="2229640" y="985607"/>
                  <a:pt x="1865309" y="989576"/>
                </a:cubicBezTo>
                <a:cubicBezTo>
                  <a:pt x="1500978" y="993545"/>
                  <a:pt x="249234" y="965763"/>
                  <a:pt x="41272" y="941951"/>
                </a:cubicBez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1 (枠付き) 17"/>
          <p:cNvSpPr/>
          <p:nvPr/>
        </p:nvSpPr>
        <p:spPr>
          <a:xfrm>
            <a:off x="6955333" y="4136318"/>
            <a:ext cx="1333082" cy="360040"/>
          </a:xfrm>
          <a:prstGeom prst="borderCallout1">
            <a:avLst>
              <a:gd name="adj1" fmla="val -4531"/>
              <a:gd name="adj2" fmla="val 49227"/>
              <a:gd name="adj3" fmla="val -146763"/>
              <a:gd name="adj4" fmla="val 6157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あんしん賃貸住宅全体の３割程度</a:t>
            </a:r>
            <a:endParaRPr kumimoji="1" lang="ja-JP" altLang="en-US" sz="1050" dirty="0">
              <a:solidFill>
                <a:schemeClr val="tx1"/>
              </a:solidFill>
            </a:endParaRPr>
          </a:p>
        </p:txBody>
      </p:sp>
      <p:sp>
        <p:nvSpPr>
          <p:cNvPr id="26" name="テキスト ボックス 25"/>
          <p:cNvSpPr txBox="1"/>
          <p:nvPr/>
        </p:nvSpPr>
        <p:spPr>
          <a:xfrm>
            <a:off x="1706648" y="299697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194201" y="47251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50" y="985357"/>
            <a:ext cx="3459000" cy="218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17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92" y="908720"/>
            <a:ext cx="3738453" cy="235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125" y="583649"/>
            <a:ext cx="2623282" cy="165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⑦　高齢者人口に対する高齢者向け住宅の割合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29200"/>
            <a:ext cx="5330168" cy="1512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・民間事業者によるサ高住の積極的な供給により、目標達成向け、</a:t>
            </a:r>
            <a:r>
              <a:rPr kumimoji="1" lang="en-US" altLang="ja-JP" sz="1400" dirty="0" smtClean="0"/>
              <a:t/>
            </a:r>
            <a:br>
              <a:rPr kumimoji="1" lang="en-US" altLang="ja-JP" sz="1400" dirty="0" smtClean="0"/>
            </a:br>
            <a:r>
              <a:rPr kumimoji="1" lang="ja-JP" altLang="en-US" sz="1400" dirty="0" smtClean="0"/>
              <a:t>順調に</a:t>
            </a:r>
            <a:r>
              <a:rPr lang="ja-JP" altLang="en-US" sz="1400" dirty="0" smtClean="0"/>
              <a:t>推移している。</a:t>
            </a:r>
            <a:endParaRPr lang="en-US" altLang="ja-JP" sz="1400" dirty="0" smtClean="0"/>
          </a:p>
          <a:p>
            <a:pPr marL="88900" indent="-88900">
              <a:spcBef>
                <a:spcPts val="600"/>
              </a:spcBef>
            </a:pPr>
            <a:r>
              <a:rPr kumimoji="1" lang="ja-JP" altLang="en-US" sz="1400" dirty="0" smtClean="0"/>
              <a:t>・しかしながら、現在供給されているサ高住の多くは、</a:t>
            </a:r>
            <a:r>
              <a:rPr lang="en-US" altLang="ja-JP" sz="1400" dirty="0"/>
              <a:t>25</a:t>
            </a:r>
            <a:r>
              <a:rPr lang="ja-JP" altLang="en-US" sz="1400" dirty="0"/>
              <a:t>㎡未満であり「施設」的なものが多く、高齢者の早めの住替えとしての住まいの選択肢となっていないことが課題である</a:t>
            </a:r>
            <a:r>
              <a:rPr lang="ja-JP" altLang="en-US" sz="1400" dirty="0" smtClean="0"/>
              <a:t>。</a:t>
            </a:r>
            <a:endParaRPr kumimoji="1" lang="ja-JP" altLang="en-US" sz="1400" dirty="0"/>
          </a:p>
        </p:txBody>
      </p:sp>
      <p:sp>
        <p:nvSpPr>
          <p:cNvPr id="27" name="テキスト ボックス 26"/>
          <p:cNvSpPr txBox="1"/>
          <p:nvPr/>
        </p:nvSpPr>
        <p:spPr>
          <a:xfrm>
            <a:off x="4266902" y="1412776"/>
            <a:ext cx="2539051" cy="256335"/>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○全国数値は、順調に推移している。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432048"/>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73562"/>
            <a:ext cx="3892258" cy="239174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○家賃減額補助の実施によるサービス付き高齢者向け住宅の供給促進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○サービス付き高齢者向け住宅からの報告徴収や立入検査の実施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○サービス付き高齢者向け住宅の登録基準の強化（平成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年度から）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○高齢者向けの住まい情報提供の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63303" y="2276872"/>
            <a:ext cx="5189677" cy="679691"/>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○大阪府のサービス付き高齢者向け住宅の登録戸数は全国トップで、順調に登録が進んでいる。しかし、現在登録されているサ高住の多くは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㎡未満となって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p:nvPr/>
        </p:nvPicPr>
        <p:blipFill>
          <a:blip r:embed="rId5">
            <a:extLst>
              <a:ext uri="{28A0092B-C50C-407E-A947-70E740481C1C}">
                <a14:useLocalDpi xmlns:a14="http://schemas.microsoft.com/office/drawing/2010/main" val="0"/>
              </a:ext>
            </a:extLst>
          </a:blip>
          <a:stretch>
            <a:fillRect/>
          </a:stretch>
        </p:blipFill>
        <p:spPr>
          <a:xfrm>
            <a:off x="4310378" y="3357416"/>
            <a:ext cx="2495575" cy="1542478"/>
          </a:xfrm>
          <a:prstGeom prst="rect">
            <a:avLst/>
          </a:prstGeom>
        </p:spPr>
      </p:pic>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15</a:t>
            </a:fld>
            <a:endParaRPr kumimoji="1" lang="ja-JP" altLang="en-US" sz="1600">
              <a:solidFill>
                <a:schemeClr val="tx1"/>
              </a:solidFill>
            </a:endParaRPr>
          </a:p>
        </p:txBody>
      </p:sp>
      <p:sp>
        <p:nvSpPr>
          <p:cNvPr id="26" name="テキスト ボックス 25"/>
          <p:cNvSpPr txBox="1"/>
          <p:nvPr/>
        </p:nvSpPr>
        <p:spPr>
          <a:xfrm>
            <a:off x="4275062" y="872760"/>
            <a:ext cx="2736000" cy="39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■高齢者人口に対する高齢者向け住宅の割合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275062" y="3060355"/>
            <a:ext cx="2736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■サ高住の登録戸数の推移（累積）</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31" name="テキスト ボックス 30"/>
          <p:cNvSpPr txBox="1"/>
          <p:nvPr/>
        </p:nvSpPr>
        <p:spPr>
          <a:xfrm>
            <a:off x="7049244" y="3060355"/>
            <a:ext cx="2455688"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■サ高住の床面積分布</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826515" y="3060355"/>
            <a:ext cx="3205810" cy="224605"/>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結果及び大阪府調査より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7128668" y="2060279"/>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94201" y="494119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8389" y="3258618"/>
            <a:ext cx="2482527" cy="168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正方形/長方形 38"/>
          <p:cNvSpPr/>
          <p:nvPr/>
        </p:nvSpPr>
        <p:spPr>
          <a:xfrm>
            <a:off x="7049244" y="4797152"/>
            <a:ext cx="1808135" cy="322014"/>
          </a:xfrm>
          <a:prstGeom prst="rect">
            <a:avLst/>
          </a:prstGeom>
          <a:noFill/>
          <a:ln w="9525">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500" dirty="0"/>
              <a:t>【</a:t>
            </a:r>
            <a:r>
              <a:rPr lang="ja-JP" altLang="en-US" sz="500" dirty="0" smtClean="0"/>
              <a:t>登録基準</a:t>
            </a:r>
            <a:r>
              <a:rPr lang="en-US" altLang="ja-JP" sz="500" dirty="0" smtClean="0"/>
              <a:t>】</a:t>
            </a:r>
          </a:p>
          <a:p>
            <a:r>
              <a:rPr kumimoji="1" lang="ja-JP" altLang="en-US" sz="500" dirty="0" smtClean="0"/>
              <a:t>・各居住部分の床面積は、原則</a:t>
            </a:r>
            <a:r>
              <a:rPr kumimoji="1" lang="ja-JP" altLang="en-US" sz="500" b="1" dirty="0" smtClean="0">
                <a:solidFill>
                  <a:srgbClr val="FF0000"/>
                </a:solidFill>
              </a:rPr>
              <a:t>２５㎡</a:t>
            </a:r>
            <a:r>
              <a:rPr kumimoji="1" lang="ja-JP" altLang="en-US" sz="500" dirty="0" smtClean="0"/>
              <a:t>以上</a:t>
            </a:r>
            <a:endParaRPr kumimoji="1" lang="en-US" altLang="ja-JP" sz="500" dirty="0" smtClean="0"/>
          </a:p>
          <a:p>
            <a:r>
              <a:rPr lang="ja-JP" altLang="en-US" sz="500" dirty="0" smtClean="0"/>
              <a:t>・ただし、居間、食堂、台所その他の住宅の部分が高齢者が共同して利用するため十分な面積を有する場合は</a:t>
            </a:r>
            <a:r>
              <a:rPr lang="ja-JP" altLang="en-US" sz="500" b="1" dirty="0" smtClean="0">
                <a:solidFill>
                  <a:srgbClr val="FF0000"/>
                </a:solidFill>
              </a:rPr>
              <a:t>１８㎡</a:t>
            </a:r>
            <a:r>
              <a:rPr lang="ja-JP" altLang="en-US" sz="500" dirty="0" smtClean="0"/>
              <a:t>以上</a:t>
            </a:r>
            <a:endParaRPr kumimoji="1" lang="en-US" altLang="ja-JP" sz="500" dirty="0" smtClean="0"/>
          </a:p>
        </p:txBody>
      </p:sp>
    </p:spTree>
    <p:extLst>
      <p:ext uri="{BB962C8B-B14F-4D97-AF65-F5344CB8AC3E}">
        <p14:creationId xmlns:p14="http://schemas.microsoft.com/office/powerpoint/2010/main" val="3267329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163" y="2743172"/>
            <a:ext cx="2752586" cy="173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⑧　入居差別の状況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6"/>
            <a:ext cx="9468706" cy="38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71884" y="4735015"/>
            <a:ext cx="3997898" cy="20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42023" y="458112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35883"/>
            <a:ext cx="5330168" cy="2051131"/>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・目標値の達成に向け、指標は着実に改善している</a:t>
            </a:r>
            <a:r>
              <a:rPr lang="ja-JP" altLang="en-US" sz="1400" dirty="0" smtClean="0"/>
              <a:t>。</a:t>
            </a:r>
            <a:endParaRPr lang="en-US" altLang="ja-JP" sz="1400" dirty="0" smtClean="0"/>
          </a:p>
          <a:p>
            <a:pPr marL="88900" indent="-88900"/>
            <a:r>
              <a:rPr lang="ja-JP" altLang="en-US" sz="1400" dirty="0" smtClean="0"/>
              <a:t>・また、宅地</a:t>
            </a:r>
            <a:r>
              <a:rPr lang="ja-JP" altLang="en-US" sz="1400" dirty="0"/>
              <a:t>建物取引業者に対する指導監督基準に基づく処分は発生していない</a:t>
            </a:r>
            <a:endParaRPr lang="en-US" altLang="ja-JP" sz="1400" dirty="0" smtClean="0"/>
          </a:p>
          <a:p>
            <a:pPr marL="88900" indent="-88900">
              <a:spcBef>
                <a:spcPts val="600"/>
              </a:spcBef>
            </a:pPr>
            <a:r>
              <a:rPr kumimoji="1" lang="ja-JP" altLang="en-US" sz="1400" dirty="0" smtClean="0"/>
              <a:t>・引き続き、家主等の意識啓発や不安を解消する仕組みづくり、</a:t>
            </a:r>
            <a:r>
              <a:rPr lang="ja-JP" altLang="en-US" sz="1400" dirty="0" smtClean="0"/>
              <a:t>宅地</a:t>
            </a:r>
            <a:r>
              <a:rPr lang="ja-JP" altLang="en-US" sz="1400" dirty="0"/>
              <a:t>建物取引業者に対する意識啓発に努めるべき</a:t>
            </a:r>
            <a:endParaRPr kumimoji="1" lang="en-US" altLang="ja-JP" sz="1400" dirty="0" smtClean="0"/>
          </a:p>
        </p:txBody>
      </p:sp>
      <p:sp>
        <p:nvSpPr>
          <p:cNvPr id="34" name="テキスト ボックス 33"/>
          <p:cNvSpPr txBox="1"/>
          <p:nvPr/>
        </p:nvSpPr>
        <p:spPr>
          <a:xfrm>
            <a:off x="168870" y="1180902"/>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92857" y="4941168"/>
            <a:ext cx="3960000" cy="1764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○大阪あんしん賃貸支援事業の推進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○家主等の不安を解消する仕組みづくり（居住支援協議会、家主等の不安軽減など）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○宅地建物取引業者の人権意識の向上（人権研修の充実、人権推進指導員制度の推進、宅建業法に基づく指導監督基準の適正な運用など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16</a:t>
            </a:fld>
            <a:endParaRPr kumimoji="1" lang="ja-JP" altLang="en-US" sz="1600">
              <a:solidFill>
                <a:schemeClr val="tx1"/>
              </a:solidFill>
            </a:endParaRPr>
          </a:p>
        </p:txBody>
      </p:sp>
      <p:sp>
        <p:nvSpPr>
          <p:cNvPr id="20" name="テキスト ボックス 19"/>
          <p:cNvSpPr txBox="1"/>
          <p:nvPr/>
        </p:nvSpPr>
        <p:spPr>
          <a:xfrm>
            <a:off x="143893" y="871034"/>
            <a:ext cx="1602939"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高齢者</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920717" y="871034"/>
            <a:ext cx="2063935"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者</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3892" y="2635449"/>
            <a:ext cx="2268000"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母子（父子）家庭</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20717" y="2635449"/>
            <a:ext cx="2063935"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外国人</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920717" y="1180902"/>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920717" y="3032173"/>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68870" y="3032173"/>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○目標の達成に向け、順調に数値が改善している。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212965" y="43154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858611" y="35332"/>
            <a:ext cx="2665085"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kumimoji="1" lang="ja-JP" altLang="en-US" sz="1400" b="1" dirty="0" smtClean="0"/>
              <a:t>（</a:t>
            </a:r>
            <a:r>
              <a:rPr kumimoji="1" lang="en-US" altLang="ja-JP" sz="1400" b="1" dirty="0" smtClean="0"/>
              <a:t>※</a:t>
            </a:r>
            <a:r>
              <a:rPr lang="ja-JP" altLang="en-US" sz="1400" b="1" dirty="0" smtClean="0"/>
              <a:t>母子家庭は◎</a:t>
            </a:r>
            <a:r>
              <a:rPr kumimoji="1" lang="ja-JP" altLang="en-US" sz="1400" b="1" dirty="0" smtClean="0"/>
              <a:t>）</a:t>
            </a:r>
            <a:endParaRPr kumimoji="1" lang="ja-JP" altLang="en-US" sz="2000" b="1"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715" y="879591"/>
            <a:ext cx="2620951" cy="16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9724" y="871781"/>
            <a:ext cx="2643772" cy="166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7074" y="2779449"/>
            <a:ext cx="2663591" cy="167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526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⑨</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本籍や国籍欄のない民間賃貸住宅入居申込書の使用率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・目標値（平成</a:t>
            </a:r>
            <a:r>
              <a:rPr kumimoji="1" lang="en-US" altLang="ja-JP" sz="1400" dirty="0" smtClean="0"/>
              <a:t>27</a:t>
            </a:r>
            <a:r>
              <a:rPr kumimoji="1" lang="ja-JP" altLang="en-US" sz="1400" dirty="0" smtClean="0"/>
              <a:t>年度：</a:t>
            </a:r>
            <a:r>
              <a:rPr kumimoji="1" lang="en-US" altLang="ja-JP" sz="1400" dirty="0" smtClean="0"/>
              <a:t>70</a:t>
            </a:r>
            <a:r>
              <a:rPr kumimoji="1" lang="ja-JP" altLang="en-US" sz="1400" dirty="0" smtClean="0"/>
              <a:t>％）を達成した</a:t>
            </a:r>
            <a:r>
              <a:rPr lang="ja-JP" altLang="en-US" sz="1400" dirty="0" smtClean="0"/>
              <a:t>。</a:t>
            </a:r>
            <a:endParaRPr lang="en-US" altLang="ja-JP" sz="1400" dirty="0" smtClean="0"/>
          </a:p>
          <a:p>
            <a:pPr marL="88900" indent="-88900">
              <a:spcBef>
                <a:spcPts val="600"/>
              </a:spcBef>
            </a:pPr>
            <a:r>
              <a:rPr kumimoji="1" lang="ja-JP" altLang="en-US" sz="1400" dirty="0" smtClean="0"/>
              <a:t>・引き続き、業界団体等と連携し、本籍、国籍欄のない入居申込書の使用を促進するべき。</a:t>
            </a:r>
            <a:endParaRPr kumimoji="1" lang="ja-JP" altLang="en-US" sz="1400" dirty="0"/>
          </a:p>
        </p:txBody>
      </p:sp>
      <p:sp>
        <p:nvSpPr>
          <p:cNvPr id="34" name="テキスト ボックス 33"/>
          <p:cNvSpPr txBox="1"/>
          <p:nvPr/>
        </p:nvSpPr>
        <p:spPr>
          <a:xfrm>
            <a:off x="125129" y="908752"/>
            <a:ext cx="3892258" cy="288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○目標を達成した。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73562"/>
            <a:ext cx="3892258" cy="239174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○宅地建物取引業者に対する、本籍、国籍欄のない標準的な入居申込書の普及促進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・人権推進指導員養成講座等による周知啓発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・営業保証金供託業者に対する研修実施による周知啓発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・業界団体に対する文書による周知啓発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17</a:t>
            </a:fld>
            <a:endParaRPr kumimoji="1" lang="ja-JP" altLang="en-US" sz="1600">
              <a:solidFill>
                <a:schemeClr val="tx1"/>
              </a:solidFill>
            </a:endParaRPr>
          </a:p>
        </p:txBody>
      </p:sp>
      <p:sp>
        <p:nvSpPr>
          <p:cNvPr id="30" name="正方形/長方形 29"/>
          <p:cNvSpPr/>
          <p:nvPr/>
        </p:nvSpPr>
        <p:spPr>
          <a:xfrm>
            <a:off x="4193528" y="655509"/>
            <a:ext cx="5330168" cy="42963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32" name="テキスト ボックス 31"/>
          <p:cNvSpPr txBox="1"/>
          <p:nvPr/>
        </p:nvSpPr>
        <p:spPr>
          <a:xfrm>
            <a:off x="6795342" y="872760"/>
            <a:ext cx="2709590" cy="540000"/>
          </a:xfrm>
          <a:prstGeom prst="rect">
            <a:avLst/>
          </a:prstGeom>
          <a:noFill/>
          <a:ln>
            <a:noFill/>
          </a:ln>
        </p:spPr>
        <p:txBody>
          <a:bodyPr wrap="square" lIns="36000" tIns="36000" rIns="36000" bIns="36000" rtlCol="0" anchor="t" anchorCtr="0">
            <a:no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■宅地建物取引業人権推進指導員養成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講座</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認定者数（新規）の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養成講座は年７回開催）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248348" y="2924945"/>
            <a:ext cx="2628000" cy="400754"/>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営業保証金供託宅建業者</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研修会</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受講者数の推移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研修会は年２回開催）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44" y="1481710"/>
            <a:ext cx="229768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4259473" y="908719"/>
            <a:ext cx="2509155" cy="415619"/>
          </a:xfrm>
          <a:prstGeom prst="rect">
            <a:avLst/>
          </a:prstGeom>
          <a:noFill/>
          <a:ln>
            <a:noFill/>
          </a:ln>
        </p:spPr>
        <p:txBody>
          <a:bodyPr wrap="square" lIns="36000" tIns="36000" rIns="36000" bIns="36000" rtlCol="0" anchor="t" anchorCtr="0">
            <a:noAutofit/>
          </a:bodyPr>
          <a:lstStyle/>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宅建業新規免許業者研修会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研修会は年２回開催）</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55" y="1483621"/>
            <a:ext cx="2365265"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テキスト ボックス 38"/>
          <p:cNvSpPr txBox="1"/>
          <p:nvPr/>
        </p:nvSpPr>
        <p:spPr>
          <a:xfrm>
            <a:off x="6907234" y="2924944"/>
            <a:ext cx="2525689" cy="438161"/>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■業界団体ブロック別研修会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43" y="3469867"/>
            <a:ext cx="2575061"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47" y="3469867"/>
            <a:ext cx="256800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テキスト ボックス 41"/>
          <p:cNvSpPr txBox="1"/>
          <p:nvPr/>
        </p:nvSpPr>
        <p:spPr>
          <a:xfrm>
            <a:off x="433135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90723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263304"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6984652"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42157" y="306007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7194201" y="4753433"/>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2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48" y="1293006"/>
            <a:ext cx="3654959" cy="189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933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⑩</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土地取引等における差別の状況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54990" y="3510879"/>
            <a:ext cx="3997898" cy="331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・「宅建業法に基づく指導監督基準」「宅地建物取引業法第</a:t>
            </a:r>
            <a:r>
              <a:rPr lang="en-US" altLang="ja-JP" sz="1400" dirty="0"/>
              <a:t>47</a:t>
            </a:r>
            <a:r>
              <a:rPr lang="ja-JP" altLang="en-US" sz="1400" dirty="0"/>
              <a:t>条関係の解釈内容」「大阪府部落差別事象に係る調査等の規制等に関する条例」の周知、啓発により、宅地建物取引業者から同和地区であるかどうかの質問を受けることは、ほとんどなくなっている</a:t>
            </a:r>
            <a:r>
              <a:rPr lang="ja-JP" altLang="en-US" sz="1400" dirty="0" smtClean="0"/>
              <a:t>。</a:t>
            </a:r>
            <a:endParaRPr lang="en-US" altLang="ja-JP" sz="1400" dirty="0" smtClean="0"/>
          </a:p>
          <a:p>
            <a:pPr marL="88900" indent="-88900">
              <a:spcBef>
                <a:spcPts val="300"/>
              </a:spcBef>
            </a:pPr>
            <a:r>
              <a:rPr lang="ja-JP" altLang="en-US" sz="1400" dirty="0" smtClean="0"/>
              <a:t>・引き続き、「宅建業法に基づく指導監督基準」等の啓発</a:t>
            </a:r>
            <a:r>
              <a:rPr kumimoji="1" lang="ja-JP" altLang="en-US" sz="1400" dirty="0" smtClean="0"/>
              <a:t>を進めていくべき。</a:t>
            </a:r>
            <a:endParaRPr kumimoji="1" lang="ja-JP" altLang="en-US" sz="1400" dirty="0"/>
          </a:p>
        </p:txBody>
      </p:sp>
      <p:sp>
        <p:nvSpPr>
          <p:cNvPr id="34" name="テキスト ボックス 33"/>
          <p:cNvSpPr txBox="1"/>
          <p:nvPr/>
        </p:nvSpPr>
        <p:spPr>
          <a:xfrm>
            <a:off x="125129" y="836712"/>
            <a:ext cx="3892258" cy="288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17032"/>
            <a:ext cx="3996000" cy="296780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○府民などへの啓発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40" dirty="0" smtClean="0">
                <a:latin typeface="Meiryo UI" panose="020B0604030504040204" pitchFamily="50" charset="-128"/>
                <a:ea typeface="Meiryo UI" panose="020B0604030504040204" pitchFamily="50" charset="-128"/>
                <a:cs typeface="Meiryo UI" panose="020B0604030504040204" pitchFamily="50" charset="-128"/>
              </a:rPr>
              <a:t>・人権情報</a:t>
            </a:r>
            <a:r>
              <a:rPr lang="ja-JP" altLang="en-US" sz="1200" spc="-40" dirty="0">
                <a:latin typeface="Meiryo UI" panose="020B0604030504040204" pitchFamily="50" charset="-128"/>
                <a:ea typeface="Meiryo UI" panose="020B0604030504040204" pitchFamily="50" charset="-128"/>
                <a:cs typeface="Meiryo UI" panose="020B0604030504040204" pitchFamily="50" charset="-128"/>
              </a:rPr>
              <a:t>ｶﾞｲﾄﾞ</a:t>
            </a:r>
            <a:r>
              <a:rPr lang="ja-JP" altLang="en-US" sz="1200" spc="-40" dirty="0" smtClean="0">
                <a:latin typeface="Meiryo UI" panose="020B0604030504040204" pitchFamily="50" charset="-128"/>
                <a:ea typeface="Meiryo UI" panose="020B0604030504040204" pitchFamily="50" charset="-128"/>
                <a:cs typeface="Meiryo UI" panose="020B0604030504040204" pitchFamily="50" charset="-128"/>
              </a:rPr>
              <a:t>「ゆまにてなにわ」の配布等による啓発</a:t>
            </a:r>
            <a:endParaRPr lang="en-US" altLang="ja-JP" sz="1200" spc="-4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・「大阪府部落差別事象に係る調査等の規制等に関する条例」啓発推進月間におけるポスター、パンフレットの配付等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・人権研修の実施、充実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・宅地建物取引業人権推進指導員制度の推進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・宅建業法に基づく指導監督基準等の適正な運用、周知・啓発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○民間事業者の自主的な取組みの推進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・「差別につながる土地調査防止に向けた業界団体意見交換会」の開催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・業界団体が主催する研修に講師を派遣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18</a:t>
            </a:fld>
            <a:endParaRPr kumimoji="1" lang="ja-JP" altLang="en-US" sz="1600">
              <a:solidFill>
                <a:schemeClr val="tx1"/>
              </a:solidFill>
            </a:endParaRPr>
          </a:p>
        </p:txBody>
      </p:sp>
      <p:sp>
        <p:nvSpPr>
          <p:cNvPr id="15" name="テキスト ボックス 14"/>
          <p:cNvSpPr txBox="1"/>
          <p:nvPr/>
        </p:nvSpPr>
        <p:spPr>
          <a:xfrm>
            <a:off x="143892" y="2708920"/>
            <a:ext cx="3873495" cy="396000"/>
          </a:xfrm>
          <a:prstGeom prst="rect">
            <a:avLst/>
          </a:prstGeom>
          <a:noFill/>
          <a:ln>
            <a:noFill/>
          </a:ln>
        </p:spPr>
        <p:txBody>
          <a:bodyPr wrap="square" lIns="36000" tIns="36000" rIns="36000" bIns="36000" rtlCol="0" anchor="t" anchorCtr="0">
            <a:noAutofit/>
          </a:bodyPr>
          <a:lstStyle/>
          <a:p>
            <a:pPr marL="180975" indent="-180975"/>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宅地建物取引業者が取引物件に関して、同和地区であるかどうかの質問を受けた経験がある割合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193528" y="655509"/>
            <a:ext cx="5330168" cy="42963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9" name="テキスト ボックス 18"/>
          <p:cNvSpPr txBox="1"/>
          <p:nvPr/>
        </p:nvSpPr>
        <p:spPr>
          <a:xfrm>
            <a:off x="6795342" y="872760"/>
            <a:ext cx="2709590" cy="540000"/>
          </a:xfrm>
          <a:prstGeom prst="rect">
            <a:avLst/>
          </a:prstGeom>
          <a:noFill/>
          <a:ln>
            <a:noFill/>
          </a:ln>
        </p:spPr>
        <p:txBody>
          <a:bodyPr wrap="square" lIns="36000" tIns="36000" rIns="36000" bIns="36000" rtlCol="0" anchor="t" anchorCtr="0">
            <a:no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■宅地建物取引業人権推進指導員養成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講座</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認定者数（新規）の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養成講座は年７回開催）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48348" y="2852937"/>
            <a:ext cx="2628000" cy="400754"/>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営業保証金供託宅建業者</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研修会</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受講者数の推移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研修会は年２回開催）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44" y="1481710"/>
            <a:ext cx="229768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4259473" y="908719"/>
            <a:ext cx="2509155" cy="415619"/>
          </a:xfrm>
          <a:prstGeom prst="rect">
            <a:avLst/>
          </a:prstGeom>
          <a:noFill/>
          <a:ln>
            <a:noFill/>
          </a:ln>
        </p:spPr>
        <p:txBody>
          <a:bodyPr wrap="square" lIns="36000" tIns="36000" rIns="36000" bIns="36000" rtlCol="0" anchor="t" anchorCtr="0">
            <a:noAutofit/>
          </a:bodyPr>
          <a:lstStyle/>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宅建業新規免許業者研修会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研修会は年２回開催）</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55" y="1483621"/>
            <a:ext cx="2365265"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テキスト ボックス 23"/>
          <p:cNvSpPr txBox="1"/>
          <p:nvPr/>
        </p:nvSpPr>
        <p:spPr>
          <a:xfrm>
            <a:off x="6907234" y="2852936"/>
            <a:ext cx="2525689" cy="438161"/>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■業界団体ブロック別研修会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43" y="3397859"/>
            <a:ext cx="2575061"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47" y="3397859"/>
            <a:ext cx="256800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27"/>
          <p:cNvSpPr txBox="1"/>
          <p:nvPr/>
        </p:nvSpPr>
        <p:spPr>
          <a:xfrm>
            <a:off x="433135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690723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263304"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984652"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706884" y="306896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7194201" y="4753433"/>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923" y="916454"/>
            <a:ext cx="3142297" cy="197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163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⑪　宅地建物取引業者への人権意識の向上</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7"/>
            <a:ext cx="9468706" cy="36243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123517" y="4518991"/>
            <a:ext cx="3997898" cy="200635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3656" y="436510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518991"/>
            <a:ext cx="5330168" cy="2006353"/>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・目標の達成に向け様々な取組みが進められ、人権意識は向上しているものの、目標の達成には至っていない。</a:t>
            </a:r>
            <a:endParaRPr lang="en-US" altLang="ja-JP" sz="1400" dirty="0" smtClean="0"/>
          </a:p>
          <a:p>
            <a:pPr marL="88900" indent="-88900">
              <a:spcBef>
                <a:spcPts val="600"/>
              </a:spcBef>
            </a:pPr>
            <a:r>
              <a:rPr lang="ja-JP" altLang="en-US" sz="1400" dirty="0"/>
              <a:t>・平成</a:t>
            </a:r>
            <a:r>
              <a:rPr lang="en-US" altLang="ja-JP" sz="1400" dirty="0"/>
              <a:t>27</a:t>
            </a:r>
            <a:r>
              <a:rPr lang="ja-JP" altLang="en-US" sz="1400" dirty="0"/>
              <a:t>年</a:t>
            </a:r>
            <a:r>
              <a:rPr lang="en-US" altLang="ja-JP" sz="1400" dirty="0"/>
              <a:t>4</a:t>
            </a:r>
            <a:r>
              <a:rPr lang="ja-JP" altLang="en-US" sz="1400" dirty="0"/>
              <a:t>月の宅地建物取引業法改正により、宅地建物取引士に対する法定講習の人権に関する内容が充実されたことから、これらを含めて宅建業者に対する効果的な人権意識向上の手法について検討する</a:t>
            </a:r>
            <a:r>
              <a:rPr lang="ja-JP" altLang="en-US" sz="1400" dirty="0" smtClean="0"/>
              <a:t>べき</a:t>
            </a:r>
            <a:r>
              <a:rPr lang="en-US" altLang="ja-JP" sz="1400" dirty="0" smtClean="0"/>
              <a:t>.</a:t>
            </a:r>
          </a:p>
          <a:p>
            <a:pPr marL="88900" indent="-88900">
              <a:spcBef>
                <a:spcPts val="600"/>
              </a:spcBef>
            </a:pPr>
            <a:endParaRPr kumimoji="1" lang="ja-JP" altLang="en-US" sz="1400" dirty="0"/>
          </a:p>
        </p:txBody>
      </p:sp>
      <p:sp>
        <p:nvSpPr>
          <p:cNvPr id="34" name="テキスト ボックス 33"/>
          <p:cNvSpPr txBox="1"/>
          <p:nvPr/>
        </p:nvSpPr>
        <p:spPr>
          <a:xfrm>
            <a:off x="228808" y="1796881"/>
            <a:ext cx="3659500" cy="261855"/>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4490" y="4781674"/>
            <a:ext cx="3960000" cy="152764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・人権研修の実施、充実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・宅地建物取引業人権推進指導員制度の推進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・宅建業法に基づく指導監督基準等の適正な運用、周知・啓発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19</a:t>
            </a:fld>
            <a:endParaRPr kumimoji="1" lang="ja-JP" altLang="en-US" sz="1600">
              <a:solidFill>
                <a:schemeClr val="tx1"/>
              </a:solidFill>
            </a:endParaRPr>
          </a:p>
        </p:txBody>
      </p:sp>
      <p:sp>
        <p:nvSpPr>
          <p:cNvPr id="20" name="テキスト ボックス 19"/>
          <p:cNvSpPr txBox="1"/>
          <p:nvPr/>
        </p:nvSpPr>
        <p:spPr>
          <a:xfrm>
            <a:off x="143893" y="871034"/>
            <a:ext cx="2664295" cy="571358"/>
          </a:xfrm>
          <a:prstGeom prst="rect">
            <a:avLst/>
          </a:prstGeom>
          <a:noFill/>
          <a:ln>
            <a:noFill/>
          </a:ln>
        </p:spPr>
        <p:txBody>
          <a:bodyPr wrap="square" lIns="36000" tIns="36000" rIns="36000" bIns="36000" rtlCol="0" anchor="t" anchorCtr="0">
            <a:noAutofit/>
          </a:bodyPr>
          <a:lstStyle/>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宅地建物取引業人権推進指導員が設置されている割合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221283" y="871034"/>
            <a:ext cx="5211641" cy="908302"/>
          </a:xfrm>
          <a:prstGeom prst="rect">
            <a:avLst/>
          </a:prstGeom>
          <a:noFill/>
          <a:ln>
            <a:noFill/>
          </a:ln>
        </p:spPr>
        <p:txBody>
          <a:bodyPr wrap="square" lIns="36000" tIns="36000" rIns="36000" bIns="36000" rtlCol="0" anchor="t" anchorCtr="0">
            <a:noAutofit/>
          </a:bodyPr>
          <a:lstStyle/>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人権に関する指導監督基準の規制内容の認識の割合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a:p>
            <a:pPr marL="533400" indent="-533400"/>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宅建業法第</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条関係の解釈内容の認識の割合</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「大阪府部落差別事象に係る調査等の規制等に関する条例」の改正内容の認識の割合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372" y="2147689"/>
            <a:ext cx="47529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7128668" y="404686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745" y="2002893"/>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87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2</a:t>
            </a:fld>
            <a:endParaRPr kumimoji="1" lang="ja-JP" altLang="en-US" sz="1600">
              <a:solidFill>
                <a:schemeClr val="tx1"/>
              </a:solidFill>
            </a:endParaRPr>
          </a:p>
        </p:txBody>
      </p:sp>
      <p:sp>
        <p:nvSpPr>
          <p:cNvPr id="8" name="タイトル 1"/>
          <p:cNvSpPr txBox="1">
            <a:spLocks/>
          </p:cNvSpPr>
          <p:nvPr/>
        </p:nvSpPr>
        <p:spPr>
          <a:xfrm>
            <a:off x="71884" y="116632"/>
            <a:ext cx="9504000" cy="32400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spcBef>
                <a:spcPts val="300"/>
              </a:spcBef>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目　次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765362770"/>
              </p:ext>
            </p:extLst>
          </p:nvPr>
        </p:nvGraphicFramePr>
        <p:xfrm>
          <a:off x="1512044" y="476672"/>
          <a:ext cx="7056784" cy="6239435"/>
        </p:xfrm>
        <a:graphic>
          <a:graphicData uri="http://schemas.openxmlformats.org/drawingml/2006/table">
            <a:tbl>
              <a:tblPr firstRow="1" bandRow="1">
                <a:tableStyleId>{22838BEF-8BB2-4498-84A7-C5851F593DF1}</a:tableStyleId>
              </a:tblPr>
              <a:tblGrid>
                <a:gridCol w="6336704"/>
                <a:gridCol w="720080"/>
              </a:tblGrid>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n-ea"/>
                          <a:ea typeface="+mn-ea"/>
                          <a:cs typeface="Meiryo UI" panose="020B0604030504040204" pitchFamily="50" charset="-128"/>
                        </a:rPr>
                        <a:t>進捗状況の総括</a:t>
                      </a:r>
                      <a:endParaRPr lang="en-US" altLang="ja-JP" sz="1200" b="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a:t>
                      </a:r>
                      <a:r>
                        <a:rPr kumimoji="1" lang="ja-JP" altLang="en-US" sz="1200" b="0" dirty="0" smtClean="0"/>
                        <a:t>～</a:t>
                      </a:r>
                      <a:r>
                        <a:rPr kumimoji="1" lang="en-US" altLang="ja-JP" sz="1200" b="0" dirty="0" smtClean="0"/>
                        <a:t>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cs typeface="Meiryo UI" panose="020B0604030504040204" pitchFamily="50" charset="-128"/>
                        </a:rPr>
                        <a:t>成果指標の進捗状況　まとめ</a:t>
                      </a:r>
                      <a:endParaRPr lang="en-US" altLang="ja-JP" sz="120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cs typeface="Meiryo UI" panose="020B0604030504040204" pitchFamily="50" charset="-128"/>
                        </a:rPr>
                        <a:t>①最低居住面積水準未満率</a:t>
                      </a:r>
                      <a:endParaRPr lang="en-US" altLang="ja-JP" sz="120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②　生活支援施設を併設している公的賃貸住宅団地の割合</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③　高齢者（</a:t>
                      </a:r>
                      <a:r>
                        <a:rPr lang="en-US" altLang="ja-JP" sz="1200" dirty="0" smtClean="0">
                          <a:latin typeface="+mn-ea"/>
                          <a:ea typeface="+mn-ea"/>
                        </a:rPr>
                        <a:t>65</a:t>
                      </a:r>
                      <a:r>
                        <a:rPr lang="ja-JP" altLang="en-US" sz="1200" dirty="0" smtClean="0">
                          <a:latin typeface="+mn-ea"/>
                          <a:ea typeface="+mn-ea"/>
                        </a:rPr>
                        <a:t>歳以上の者）の居住する住宅のﾊﾞﾘｱﾌﾘｰ化率</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P.10,11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6195">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④　共同住宅における共用部分のバリアフリー化率</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⑤　鉄道駅舎のエレベーター設置率</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⑥　大阪あんしん賃貸支援事業の登録住宅数</a:t>
                      </a:r>
                      <a:endParaRPr lang="en-US" altLang="ja-JP"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⑦　高齢者人口に対する高齢者向け住宅の割合</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⑧　入居差別の状況</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⑨　本籍や国籍欄のない民間賃貸住宅入居申込書の使用率</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⑩　土地取引等における差別の状況</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⑪　宅地建物取引業者への人権意識の向上</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⑫　新耐震基準（昭和</a:t>
                      </a:r>
                      <a:r>
                        <a:rPr lang="en-US" altLang="ja-JP" sz="1200" dirty="0" smtClean="0">
                          <a:solidFill>
                            <a:srgbClr val="000000"/>
                          </a:solidFill>
                          <a:latin typeface="+mn-ea"/>
                          <a:ea typeface="+mn-ea"/>
                        </a:rPr>
                        <a:t>56</a:t>
                      </a:r>
                      <a:r>
                        <a:rPr lang="ja-JP" altLang="en-US" sz="1200" dirty="0" smtClean="0">
                          <a:solidFill>
                            <a:srgbClr val="000000"/>
                          </a:solidFill>
                          <a:latin typeface="+mn-ea"/>
                          <a:ea typeface="+mn-ea"/>
                        </a:rPr>
                        <a:t>年基準）が求める耐震性を有する住宅ストックの比率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P.20</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⑬　地震時等に著しく危険な密集市街地の面積</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⑭　完了検査実施率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⑮　治安が良いと感じる府民の割合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⑯　建築物の環境配慮制度における届出率</a:t>
                      </a:r>
                      <a:endParaRPr lang="en-US" altLang="ja-JP" sz="1200" dirty="0" smtClean="0">
                        <a:solidFill>
                          <a:srgbClr val="000000"/>
                        </a:solidFill>
                        <a:latin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⑰　新築住宅における住宅性能表示の実施率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⑱　新築住宅における認定長期優良住宅の割合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⑲　市街地における緑被率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⑳　既存住宅の流通シェア</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㉑　リフォーム実施戸数の住宅ストック戸数に対する割合</a:t>
                      </a:r>
                      <a:endParaRPr lang="en-US" altLang="ja-JP" sz="1200" dirty="0" smtClean="0">
                        <a:solidFill>
                          <a:srgbClr val="000000"/>
                        </a:solidFill>
                        <a:latin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㉒　リフォーム時に瑕疵担保責任保険に加入した住宅の全リフォーム実施戸数に占める割合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P.30</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㉓　住宅の利活用期間</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㉔　子どもを大阪で育てて良かったと思っている府民の割合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㉕　まちづくりに参加したいと思っている府民の割合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㉖　府民の近隣の人たちやコミュニティの関わりの満足度</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㉗　登録員制度導入市町村の数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㉘　建築協定地区数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㉙　景観計画策定団体の数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572883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2649" y="788779"/>
            <a:ext cx="2935635" cy="184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78" y="2958395"/>
            <a:ext cx="3304662" cy="198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⑫　新耐震基準が求める耐震性を有する住宅ストックの</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比率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1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6"/>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94854"/>
            <a:ext cx="3997898" cy="342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14096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45100"/>
            <a:ext cx="5330168" cy="153211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・耐震化率は着実に改善しているものの、目標の達成には至っていない</a:t>
            </a:r>
            <a:r>
              <a:rPr lang="ja-JP" altLang="en-US" sz="1400" dirty="0" smtClean="0"/>
              <a:t>。特に、木造戸建住宅の耐震化率の向上が課題である。</a:t>
            </a:r>
            <a:endParaRPr lang="en-US" altLang="ja-JP" sz="1400" dirty="0" smtClean="0"/>
          </a:p>
          <a:p>
            <a:pPr marL="88900" indent="-88900">
              <a:spcBef>
                <a:spcPts val="600"/>
              </a:spcBef>
            </a:pPr>
            <a:r>
              <a:rPr lang="ja-JP" altLang="en-US" sz="1400" dirty="0"/>
              <a:t>・今後は、耐震改修だけでなく、建替えや除却、</a:t>
            </a:r>
            <a:r>
              <a:rPr lang="ja-JP" altLang="en-US" sz="1400" dirty="0" smtClean="0"/>
              <a:t>住替え</a:t>
            </a:r>
            <a:r>
              <a:rPr lang="ja-JP" altLang="en-US" sz="1400" dirty="0"/>
              <a:t>など、様々な施策を総合的に推進し、耐震化率（府民みんなでめざそう値）の向上</a:t>
            </a:r>
            <a:r>
              <a:rPr lang="ja-JP" altLang="en-US" sz="1400" dirty="0" smtClean="0"/>
              <a:t>を促進</a:t>
            </a:r>
            <a:r>
              <a:rPr lang="ja-JP" altLang="en-US" sz="1400" dirty="0"/>
              <a:t>すべき。</a:t>
            </a:r>
          </a:p>
        </p:txBody>
      </p:sp>
      <p:sp>
        <p:nvSpPr>
          <p:cNvPr id="27" name="テキスト ボックス 26"/>
          <p:cNvSpPr txBox="1"/>
          <p:nvPr/>
        </p:nvSpPr>
        <p:spPr>
          <a:xfrm>
            <a:off x="4248348" y="1124744"/>
            <a:ext cx="1953501"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○全国数値は、目標値の達成に向け順調に推移している。</a:t>
            </a: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○目標値を達成することはできなかったが、数値は着実に改善している。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501007"/>
            <a:ext cx="3962388" cy="3168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○地域密着型の啓発活動の展開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・自治会等での説明会の実施、チラシの全戸配布等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・防災訓練や出前講座などでの普及啓発の実施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○木造住宅の耐震診断・設計・改修に対する補助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○「まちまるごと耐震化支援事業」による地域・民間・行政が一体となった木造住宅の耐震化の推進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○各種広報媒体等を活用した補助制度の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・民間事業者とのタイアップによる「あなたの住まいは地震対策は大丈夫？」パンフレットの作成、配布</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Facebook</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掲載、道頓堀掲示版での広報</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○簡易な改修（一部屋改修、シェルター、評点</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0.7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など）の補助対象への位置づけ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○公的賃貸住宅の建替え・耐震改修の推進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20</a:t>
            </a:fld>
            <a:endParaRPr kumimoji="1" lang="ja-JP" altLang="en-US" sz="1600">
              <a:solidFill>
                <a:schemeClr val="tx1"/>
              </a:solidFill>
            </a:endParaRPr>
          </a:p>
        </p:txBody>
      </p:sp>
      <p:sp>
        <p:nvSpPr>
          <p:cNvPr id="20" name="テキスト ボックス 19"/>
          <p:cNvSpPr txBox="1"/>
          <p:nvPr/>
        </p:nvSpPr>
        <p:spPr>
          <a:xfrm>
            <a:off x="4270720" y="836712"/>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住宅の耐震化率</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70720" y="2636936"/>
            <a:ext cx="271393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住宅の種類別の耐震化率の推移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248348" y="2996130"/>
            <a:ext cx="1980000" cy="1513014"/>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○共同住宅等は、耐震化率</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％以上を達成しているが、木造戸建住宅については、耐震化率がまだまだ低い状況。</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8529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結果及び大阪府調べより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07696" y="494119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結果及び大阪府調べより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607696" y="249289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0" y="1127584"/>
            <a:ext cx="3024336" cy="19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062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6"/>
          <a:stretch/>
        </p:blipFill>
        <p:spPr bwMode="auto">
          <a:xfrm>
            <a:off x="4248348" y="1196752"/>
            <a:ext cx="2451716" cy="158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223" y="3645168"/>
            <a:ext cx="2175669"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380" y="3681176"/>
            <a:ext cx="2229202" cy="13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9391" y="1376936"/>
            <a:ext cx="2377509" cy="14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⑬　地震時等に著しく危険な密集市街地の面積</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3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4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22847"/>
            <a:ext cx="3997898" cy="356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06896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118100"/>
            <a:ext cx="5330168" cy="1659092"/>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300" dirty="0" smtClean="0"/>
              <a:t>【</a:t>
            </a:r>
            <a:r>
              <a:rPr lang="ja-JP" altLang="en-US" sz="1300" dirty="0" smtClean="0"/>
              <a:t>分析・評価</a:t>
            </a:r>
            <a:r>
              <a:rPr lang="en-US" altLang="ja-JP" sz="1300" dirty="0" smtClean="0"/>
              <a:t>】</a:t>
            </a:r>
          </a:p>
          <a:p>
            <a:pPr marL="88900" indent="-88900"/>
            <a:r>
              <a:rPr kumimoji="1" lang="ja-JP" altLang="en-US" sz="1250" dirty="0" smtClean="0"/>
              <a:t>・平成</a:t>
            </a:r>
            <a:r>
              <a:rPr kumimoji="1" lang="en-US" altLang="ja-JP" sz="1250" dirty="0" smtClean="0"/>
              <a:t>26</a:t>
            </a:r>
            <a:r>
              <a:rPr kumimoji="1" lang="ja-JP" altLang="en-US" sz="1250" dirty="0" smtClean="0"/>
              <a:t>年度以降、</a:t>
            </a:r>
            <a:r>
              <a:rPr lang="ja-JP" altLang="en-US" sz="1250" dirty="0"/>
              <a:t>各</a:t>
            </a:r>
            <a:r>
              <a:rPr lang="ja-JP" altLang="en-US" sz="1250" dirty="0" smtClean="0"/>
              <a:t>地区</a:t>
            </a:r>
            <a:r>
              <a:rPr lang="ja-JP" altLang="en-US" sz="1250" dirty="0"/>
              <a:t>の状況を踏まえ、密集市街地の解消に必要な市街地の</a:t>
            </a:r>
            <a:r>
              <a:rPr lang="ja-JP" altLang="en-US" sz="1250" dirty="0" smtClean="0"/>
              <a:t>燃えにくさや</a:t>
            </a:r>
            <a:r>
              <a:rPr lang="ja-JP" altLang="en-US" sz="1250" dirty="0"/>
              <a:t>避難</a:t>
            </a:r>
            <a:r>
              <a:rPr lang="ja-JP" altLang="en-US" sz="1250" dirty="0" smtClean="0"/>
              <a:t>確保に関する目標に応じた事業実施計画を地区ごとに定め</a:t>
            </a:r>
            <a:r>
              <a:rPr lang="ja-JP" altLang="en-US" sz="1250" dirty="0"/>
              <a:t>、老朽住宅除却や地区公共</a:t>
            </a:r>
            <a:r>
              <a:rPr lang="ja-JP" altLang="en-US" sz="1250" dirty="0" smtClean="0"/>
              <a:t>施設整備のスピードアップが図られているものの、現時点では</a:t>
            </a:r>
            <a:r>
              <a:rPr kumimoji="1" lang="ja-JP" altLang="en-US" sz="1250" dirty="0" smtClean="0"/>
              <a:t>、成果指標である「地震時等に著しく危険な密集市街地の面積」を縮小する水準までには至っていない</a:t>
            </a:r>
            <a:r>
              <a:rPr lang="ja-JP" altLang="en-US" sz="1250" dirty="0" smtClean="0"/>
              <a:t>。</a:t>
            </a:r>
            <a:endParaRPr lang="en-US" altLang="ja-JP" sz="1250" dirty="0" smtClean="0"/>
          </a:p>
          <a:p>
            <a:pPr marL="88900" indent="-88900"/>
            <a:r>
              <a:rPr kumimoji="1" lang="ja-JP" altLang="en-US" sz="1250" dirty="0" smtClean="0"/>
              <a:t>・</a:t>
            </a:r>
            <a:r>
              <a:rPr lang="ja-JP" altLang="en-US" sz="1250" dirty="0" smtClean="0"/>
              <a:t>住民向け</a:t>
            </a:r>
            <a:r>
              <a:rPr lang="ja-JP" altLang="en-US" sz="1250" dirty="0"/>
              <a:t>の防災</a:t>
            </a:r>
            <a:r>
              <a:rPr lang="ja-JP" altLang="en-US" sz="1250" dirty="0" smtClean="0"/>
              <a:t>講座や防災マップ作成支援ワークショップなどの「地域防災力の向上」も</a:t>
            </a:r>
            <a:r>
              <a:rPr lang="ja-JP" altLang="en-US" sz="1250" dirty="0"/>
              <a:t>あわせて、府市で連携して、より一層</a:t>
            </a:r>
            <a:r>
              <a:rPr lang="ja-JP" altLang="en-US" sz="1250" dirty="0" smtClean="0"/>
              <a:t>取組みを進めていくべき。</a:t>
            </a:r>
            <a:endParaRPr kumimoji="1" lang="ja-JP" altLang="en-US" sz="125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○面積は縮小して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いない</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429000"/>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○目標達成に向けた体制強化等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・「大阪府密集市街地整備方針」の策定</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(H26.3</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・府土木事務所へ密集担当職員を配属</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(H26.4)</a:t>
            </a: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・府庁内密集市街地対策推進チームの設置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(H26.5)</a:t>
            </a: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各市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「整備アクションプログラム」の策定・公表</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(H26.6)</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○まちの不燃化の促進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・地区公共施設（道路・公園）の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重点整備ｴﾘｱの設定</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・老朽住宅の除却の強化</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○延焼遮断帯の整備促進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・密集対策としての都市計画道路の整備の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ｽﾋﾟｰﾄﾞｱｯﾌﾟ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○地域防災力の向上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・防災講座、防災マップ作成支援ワークショップの開催</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21</a:t>
            </a:fld>
            <a:endParaRPr kumimoji="1" lang="ja-JP" altLang="en-US" sz="1600">
              <a:solidFill>
                <a:schemeClr val="tx1"/>
              </a:solidFill>
            </a:endParaRPr>
          </a:p>
        </p:txBody>
      </p:sp>
      <p:sp>
        <p:nvSpPr>
          <p:cNvPr id="22" name="テキスト ボックス 21"/>
          <p:cNvSpPr txBox="1"/>
          <p:nvPr/>
        </p:nvSpPr>
        <p:spPr>
          <a:xfrm>
            <a:off x="5385521" y="3429024"/>
            <a:ext cx="828000" cy="216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道路整備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4" name="テキスト ボックス 23"/>
          <p:cNvSpPr txBox="1"/>
          <p:nvPr/>
        </p:nvSpPr>
        <p:spPr>
          <a:xfrm>
            <a:off x="4210774" y="2960976"/>
            <a:ext cx="4896000" cy="43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■地区内公共施設（道路・公園）の整備（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用地・工事</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）実施面積</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spcBef>
                <a:spcPts val="3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年度からの累積整備面積。なお、</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当初予算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ベース整備予定面積を含む。</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948684" y="125289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005263" y="3465168"/>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588940" y="872743"/>
            <a:ext cx="2988000" cy="343061"/>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■老朽木造住宅の除却戸数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民間補助分</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は当初予算ベース</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575940" y="1136703"/>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(ha)</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740828" y="3429024"/>
            <a:ext cx="828000" cy="216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公園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整備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テキスト ボックス 32"/>
          <p:cNvSpPr txBox="1"/>
          <p:nvPr/>
        </p:nvSpPr>
        <p:spPr>
          <a:xfrm>
            <a:off x="4572420" y="3429000"/>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716409" y="281902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684" y="274493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7199409" y="48691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4404289" y="263693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050" y="1015699"/>
            <a:ext cx="3168352" cy="200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4282392" y="872744"/>
            <a:ext cx="1931129" cy="252000"/>
          </a:xfrm>
          <a:prstGeom prst="rect">
            <a:avLst/>
          </a:prstGeom>
          <a:noFill/>
          <a:ln>
            <a:noFill/>
          </a:ln>
        </p:spPr>
        <p:txBody>
          <a:bodyPr wrap="square" lIns="36000" tIns="36000" rIns="36000" bIns="36000" rtlCol="0" anchor="t" anchorCtr="0">
            <a:noAutofit/>
          </a:bodyPr>
          <a:lstStyle/>
          <a:p>
            <a:pPr marL="88900" indent="-88900"/>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■不燃領域率の推移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現状値は、粗い試算）</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1944092" y="733947"/>
            <a:ext cx="2073287" cy="472315"/>
          </a:xfrm>
          <a:prstGeom prst="rect">
            <a:avLst/>
          </a:prstGeom>
          <a:noFill/>
          <a:ln>
            <a:solidFill>
              <a:schemeClr val="tx1"/>
            </a:solidFill>
            <a:prstDash val="sysDash"/>
          </a:ln>
        </p:spPr>
        <p:txBody>
          <a:bodyPr wrap="square" lIns="36000" tIns="36000" rIns="36000" bIns="36000" rtlCol="0" anchor="ctr" anchorCtr="0">
            <a:noAutofit/>
          </a:bodyPr>
          <a:lstStyle/>
          <a:p>
            <a:pPr marL="88900" indent="-88900">
              <a:spcBef>
                <a:spcPts val="300"/>
              </a:spcBef>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解消のための整備水準</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延焼危険性（不燃領域率</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％以上）または</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避難困難性（地区内閉塞度ランク２以上）の確保</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3215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92" y="836712"/>
            <a:ext cx="3547155" cy="222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⑭　完了検査実施率</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8"/>
            <a:ext cx="3997898" cy="291750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385361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42927"/>
            <a:ext cx="3997898" cy="283887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78904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97152"/>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・成果</a:t>
            </a:r>
            <a:r>
              <a:rPr lang="ja-JP" altLang="en-US" sz="1400" dirty="0" smtClean="0"/>
              <a:t>指標が、平成</a:t>
            </a:r>
            <a:r>
              <a:rPr kumimoji="1" lang="en-US" altLang="ja-JP" sz="1400" dirty="0" smtClean="0"/>
              <a:t>26</a:t>
            </a:r>
            <a:r>
              <a:rPr kumimoji="1" lang="ja-JP" altLang="en-US" sz="1400" dirty="0" smtClean="0"/>
              <a:t>年度時点</a:t>
            </a:r>
            <a:r>
              <a:rPr lang="ja-JP" altLang="en-US" sz="1400" dirty="0"/>
              <a:t>で</a:t>
            </a:r>
            <a:r>
              <a:rPr kumimoji="1" lang="ja-JP" altLang="en-US" sz="1400" dirty="0" smtClean="0"/>
              <a:t>目標である平成</a:t>
            </a:r>
            <a:r>
              <a:rPr kumimoji="1" lang="en-US" altLang="ja-JP" sz="1400" dirty="0" smtClean="0"/>
              <a:t>32</a:t>
            </a:r>
            <a:r>
              <a:rPr kumimoji="1" lang="ja-JP" altLang="en-US" sz="1400" dirty="0" smtClean="0"/>
              <a:t>年度</a:t>
            </a:r>
            <a:r>
              <a:rPr kumimoji="1" lang="en-US" altLang="ja-JP" sz="1400" dirty="0" smtClean="0"/>
              <a:t>100</a:t>
            </a:r>
            <a:r>
              <a:rPr kumimoji="1" lang="ja-JP" altLang="en-US" sz="1400" dirty="0" smtClean="0"/>
              <a:t>％を達成している</a:t>
            </a:r>
            <a:r>
              <a:rPr lang="ja-JP" altLang="en-US" sz="1400" dirty="0" smtClean="0"/>
              <a:t>。</a:t>
            </a:r>
            <a:endParaRPr lang="en-US" altLang="ja-JP" sz="1400" dirty="0" smtClean="0"/>
          </a:p>
          <a:p>
            <a:pPr marL="88900" indent="-88900">
              <a:spcBef>
                <a:spcPts val="600"/>
              </a:spcBef>
            </a:pPr>
            <a:r>
              <a:rPr kumimoji="1" lang="ja-JP" altLang="en-US" sz="1400" dirty="0" smtClean="0"/>
              <a:t>・引き続き、中間・完了検査の徹底や違反建築物対策など建築基準法の的確な運用に努めるべき。</a:t>
            </a:r>
            <a:endParaRPr kumimoji="1" lang="ja-JP" altLang="en-US" sz="1400" dirty="0"/>
          </a:p>
        </p:txBody>
      </p:sp>
      <p:sp>
        <p:nvSpPr>
          <p:cNvPr id="27" name="テキスト ボックス 26"/>
          <p:cNvSpPr txBox="1"/>
          <p:nvPr/>
        </p:nvSpPr>
        <p:spPr>
          <a:xfrm>
            <a:off x="4320356" y="1228043"/>
            <a:ext cx="4320480" cy="32875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全国の検査済証交付率は、９割弱にとどまる。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○目標値を達成している。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149080"/>
            <a:ext cx="3962388" cy="2196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○「大阪府建築行政マネジメント計画」の策定及び計画に基づく中間・完了検査等の推進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○近畿建築行政会議や大阪府内建築行政連絡協議会等を通じた、特定行政庁と民間確認検査機関との連携の強化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○民間確認検査機関の審査者を対象とした研修の実施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22</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全国の検査済証交付率</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412" y="1678075"/>
            <a:ext cx="3754235" cy="234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1706884" y="32849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206565" y="428007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国土交通省データ</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72535" y="2898960"/>
            <a:ext cx="3570815" cy="494024"/>
          </a:xfrm>
          <a:prstGeom prst="rect">
            <a:avLst/>
          </a:prstGeom>
          <a:noFill/>
          <a:ln>
            <a:noFill/>
          </a:ln>
        </p:spPr>
        <p:txBody>
          <a:bodyPr wrap="square" lIns="36000" tIns="36000" rIns="36000" bIns="36000" rtlCol="0" anchor="t" anchorCtr="0">
            <a:noAutofit/>
          </a:bodyPr>
          <a:lstStyle/>
          <a:p>
            <a:pPr marL="180975" indent="-180975">
              <a:spcBef>
                <a:spcPts val="3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各年度内での（完了検査件数／確認済証交付件数）に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より算出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しており、</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H26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を超えた数字となっている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0282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933128"/>
            <a:ext cx="33496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717" y="1196752"/>
            <a:ext cx="2461199" cy="167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グループ化 15"/>
          <p:cNvGrpSpPr/>
          <p:nvPr/>
        </p:nvGrpSpPr>
        <p:grpSpPr>
          <a:xfrm>
            <a:off x="4389489" y="3375591"/>
            <a:ext cx="4971427" cy="2213649"/>
            <a:chOff x="4206875" y="2565400"/>
            <a:chExt cx="5298057" cy="2359089"/>
          </a:xfrm>
        </p:grpSpPr>
        <p:grpSp>
          <p:nvGrpSpPr>
            <p:cNvPr id="4" name="グループ化 3"/>
            <p:cNvGrpSpPr/>
            <p:nvPr/>
          </p:nvGrpSpPr>
          <p:grpSpPr>
            <a:xfrm>
              <a:off x="4206875" y="2565400"/>
              <a:ext cx="5298057" cy="2359089"/>
              <a:chOff x="4206875" y="2565400"/>
              <a:chExt cx="5298057" cy="2359089"/>
            </a:xfrm>
          </p:grpSpPr>
          <p:pic>
            <p:nvPicPr>
              <p:cNvPr id="18" name="図 17"/>
              <p:cNvPicPr/>
              <p:nvPr/>
            </p:nvPicPr>
            <p:blipFill rotWithShape="1">
              <a:blip r:embed="rId5">
                <a:extLst>
                  <a:ext uri="{28A0092B-C50C-407E-A947-70E740481C1C}">
                    <a14:useLocalDpi xmlns:a14="http://schemas.microsoft.com/office/drawing/2010/main" val="0"/>
                  </a:ext>
                </a:extLst>
              </a:blip>
              <a:srcRect t="16966"/>
              <a:stretch/>
            </p:blipFill>
            <p:spPr bwMode="auto">
              <a:xfrm>
                <a:off x="4206875" y="2565400"/>
                <a:ext cx="5298057" cy="2359089"/>
              </a:xfrm>
              <a:prstGeom prst="rect">
                <a:avLst/>
              </a:prstGeom>
              <a:ln>
                <a:noFill/>
              </a:ln>
              <a:extLst>
                <a:ext uri="{53640926-AAD7-44D8-BBD7-CCE9431645EC}">
                  <a14:shadowObscured xmlns:a14="http://schemas.microsoft.com/office/drawing/2010/main"/>
                </a:ext>
              </a:extLst>
            </p:spPr>
          </p:pic>
          <p:sp>
            <p:nvSpPr>
              <p:cNvPr id="19" name="テキスト ボックス 18"/>
              <p:cNvSpPr txBox="1"/>
              <p:nvPr/>
            </p:nvSpPr>
            <p:spPr>
              <a:xfrm>
                <a:off x="4225292" y="2635728"/>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350,000</a:t>
                </a:r>
                <a:endParaRPr kumimoji="1" lang="ja-JP" altLang="en-US" sz="700" dirty="0">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25292" y="2890191"/>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300,000</a:t>
                </a:r>
                <a:endParaRPr kumimoji="1" lang="ja-JP" altLang="en-US" sz="700" dirty="0">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225292" y="3174306"/>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250,000</a:t>
                </a:r>
                <a:endParaRPr kumimoji="1" lang="ja-JP" altLang="en-US" sz="700" dirty="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25292" y="3429000"/>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200,000</a:t>
                </a:r>
                <a:endParaRPr kumimoji="1" lang="ja-JP" altLang="en-US" sz="700" dirty="0">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25292" y="3676650"/>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150,000</a:t>
                </a:r>
                <a:endParaRPr kumimoji="1" lang="ja-JP" altLang="en-US" sz="700" dirty="0">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25292" y="3919537"/>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100,000</a:t>
                </a:r>
                <a:endParaRPr kumimoji="1" lang="ja-JP" altLang="en-US" sz="700" dirty="0">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248348" y="4181475"/>
                <a:ext cx="371638"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a:ea typeface="Meiryo UI" panose="020B0604030504040204" pitchFamily="50" charset="-128"/>
                    <a:cs typeface="Meiryo UI" panose="020B0604030504040204" pitchFamily="50" charset="-128"/>
                  </a:rPr>
                  <a:t>5</a:t>
                </a:r>
                <a:r>
                  <a:rPr lang="en-US" altLang="ja-JP" sz="700" dirty="0" smtClean="0">
                    <a:ea typeface="Meiryo UI" panose="020B0604030504040204" pitchFamily="50" charset="-128"/>
                    <a:cs typeface="Meiryo UI" panose="020B0604030504040204" pitchFamily="50" charset="-128"/>
                  </a:rPr>
                  <a:t>0,000</a:t>
                </a:r>
                <a:endParaRPr kumimoji="1" lang="ja-JP" altLang="en-US" sz="700" dirty="0">
                  <a:ea typeface="Meiryo UI" panose="020B0604030504040204" pitchFamily="50" charset="-128"/>
                  <a:cs typeface="Meiryo UI" panose="020B0604030504040204" pitchFamily="50" charset="-128"/>
                </a:endParaRPr>
              </a:p>
            </p:txBody>
          </p:sp>
        </p:grpSp>
        <p:grpSp>
          <p:nvGrpSpPr>
            <p:cNvPr id="15" name="グループ化 14"/>
            <p:cNvGrpSpPr/>
            <p:nvPr/>
          </p:nvGrpSpPr>
          <p:grpSpPr>
            <a:xfrm>
              <a:off x="7987949" y="2726961"/>
              <a:ext cx="1227825" cy="684000"/>
              <a:chOff x="6929598" y="2208203"/>
              <a:chExt cx="1227825" cy="684000"/>
            </a:xfrm>
          </p:grpSpPr>
          <p:sp>
            <p:nvSpPr>
              <p:cNvPr id="28" name="テキスト ボックス 27"/>
              <p:cNvSpPr txBox="1"/>
              <p:nvPr/>
            </p:nvSpPr>
            <p:spPr>
              <a:xfrm>
                <a:off x="6929598" y="2208203"/>
                <a:ext cx="1227825" cy="684000"/>
              </a:xfrm>
              <a:prstGeom prst="rect">
                <a:avLst/>
              </a:prstGeom>
              <a:solidFill>
                <a:schemeClr val="bg1"/>
              </a:solidFill>
              <a:ln w="6350">
                <a:solidFill>
                  <a:schemeClr val="tx1"/>
                </a:solidFill>
              </a:ln>
            </p:spPr>
            <p:txBody>
              <a:bodyPr wrap="square" lIns="36000" tIns="36000" rIns="36000" bIns="36000" rtlCol="0" anchor="t" anchorCtr="0">
                <a:noAutofit/>
              </a:bodyPr>
              <a:lstStyle/>
              <a:p>
                <a:pPr marL="88900" indent="-88900">
                  <a:spcBef>
                    <a:spcPts val="400"/>
                  </a:spcBef>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　街頭犯罪７手口</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　　　東京　街頭犯罪７手口</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　全刑法犯</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　　　東京　全刑法犯</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6983574" y="2289262"/>
                <a:ext cx="162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983574" y="2444838"/>
                <a:ext cx="162000" cy="54000"/>
              </a:xfrm>
              <a:prstGeom prst="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6984281" y="2637643"/>
                <a:ext cx="1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984281" y="2809719"/>
                <a:ext cx="162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7040306" y="2610772"/>
                <a:ext cx="54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040306" y="2786023"/>
                <a:ext cx="54000" cy="5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⑮　治安が良いと感じる府民の割合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50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769376"/>
            <a:ext cx="5330168" cy="104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・目標値の達成に向けて数値は改善し、刑法犯・街頭犯罪の認知件数もピーク時より減少傾向にあるものの、依然として、「治安が良いと思わない府民の割合」が約５割を占め、防犯性の確保が課題である</a:t>
            </a:r>
            <a:r>
              <a:rPr lang="ja-JP" altLang="en-US" sz="1400" dirty="0" smtClean="0"/>
              <a:t>。</a:t>
            </a:r>
            <a:endParaRPr kumimoji="1" lang="ja-JP" altLang="en-US" sz="140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○「防犯に配慮した共同住宅ガイドブック」、「防犯に配慮した戸建住宅に係る（設計）指針・ガイドブック」の周知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○「防犯モデルマンション登録制度」、「大阪府防犯優良戸建住宅認定制度」の普及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23</a:t>
            </a:fld>
            <a:endParaRPr kumimoji="1" lang="ja-JP" altLang="en-US" sz="1600">
              <a:solidFill>
                <a:schemeClr val="tx1"/>
              </a:solidFill>
            </a:endParaRPr>
          </a:p>
        </p:txBody>
      </p:sp>
      <p:sp>
        <p:nvSpPr>
          <p:cNvPr id="20" name="テキスト ボックス 19"/>
          <p:cNvSpPr txBox="1"/>
          <p:nvPr/>
        </p:nvSpPr>
        <p:spPr>
          <a:xfrm>
            <a:off x="4270720" y="908720"/>
            <a:ext cx="258789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■大阪が治安が良いまちだと思う府民の割合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6816" t="4471" r="24242" b="4840"/>
          <a:stretch/>
        </p:blipFill>
        <p:spPr bwMode="auto">
          <a:xfrm>
            <a:off x="4824412" y="1150143"/>
            <a:ext cx="1600470" cy="175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4270720" y="3107855"/>
            <a:ext cx="494948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刑法犯・街頭犯罪の認知件数の推移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大阪府安全なまちづくり推進会議資料より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パイ 41"/>
          <p:cNvSpPr/>
          <p:nvPr/>
        </p:nvSpPr>
        <p:spPr>
          <a:xfrm flipH="1" flipV="1">
            <a:off x="4873728" y="1338036"/>
            <a:ext cx="1512000" cy="1512000"/>
          </a:xfrm>
          <a:prstGeom prst="pie">
            <a:avLst>
              <a:gd name="adj1" fmla="val 16192834"/>
              <a:gd name="adj2" fmla="val 543875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p:cNvSpPr txBox="1"/>
          <p:nvPr/>
        </p:nvSpPr>
        <p:spPr>
          <a:xfrm>
            <a:off x="6989048" y="908720"/>
            <a:ext cx="2376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■治安が良いと思わない理由</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環状矢印 44"/>
          <p:cNvSpPr/>
          <p:nvPr/>
        </p:nvSpPr>
        <p:spPr>
          <a:xfrm rot="20120343">
            <a:off x="5049322" y="1754765"/>
            <a:ext cx="2217093" cy="1326315"/>
          </a:xfrm>
          <a:prstGeom prst="circularArrow">
            <a:avLst>
              <a:gd name="adj1" fmla="val 6383"/>
              <a:gd name="adj2" fmla="val 1142319"/>
              <a:gd name="adj3" fmla="val 20297974"/>
              <a:gd name="adj4" fmla="val 13672546"/>
              <a:gd name="adj5" fmla="val 11734"/>
            </a:avLst>
          </a:prstGeom>
          <a:solidFill>
            <a:schemeClr val="accent1">
              <a:lumMod val="60000"/>
              <a:lumOff val="40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p:cNvSpPr txBox="1"/>
          <p:nvPr/>
        </p:nvSpPr>
        <p:spPr>
          <a:xfrm>
            <a:off x="1706884" y="29249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オンリーワン都市調査（大阪府）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035697" y="29249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オンリーワン都市調査（大阪府）</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035697" y="551725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大阪府安全なまちづくり推進会議資料</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010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41" y="1126356"/>
            <a:ext cx="3083985" cy="22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⑯　建築物の環境配慮制度における届出率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1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78"/>
            <a:ext cx="3997898" cy="302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92172"/>
            <a:ext cx="5330168" cy="167718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・平成</a:t>
            </a:r>
            <a:r>
              <a:rPr kumimoji="1" lang="en-US" altLang="ja-JP" sz="1400" dirty="0" smtClean="0"/>
              <a:t>24</a:t>
            </a:r>
            <a:r>
              <a:rPr kumimoji="1" lang="ja-JP" altLang="en-US" sz="1400" dirty="0" smtClean="0"/>
              <a:t>年に届出義務対象範囲を拡大したことにより、一時的に届出率が低下したため</a:t>
            </a:r>
            <a:r>
              <a:rPr lang="ja-JP" altLang="en-US" sz="1400" dirty="0" smtClean="0"/>
              <a:t>、現時点では</a:t>
            </a:r>
            <a:r>
              <a:rPr kumimoji="1" lang="ja-JP" altLang="en-US" sz="1400" dirty="0" smtClean="0"/>
              <a:t>成果指標は改善されていない</a:t>
            </a:r>
            <a:r>
              <a:rPr lang="ja-JP" altLang="en-US" sz="1400" dirty="0" smtClean="0"/>
              <a:t>。</a:t>
            </a:r>
            <a:endParaRPr lang="en-US" altLang="ja-JP" sz="1400" dirty="0" smtClean="0"/>
          </a:p>
          <a:p>
            <a:pPr marL="88900" indent="-88900">
              <a:spcBef>
                <a:spcPts val="600"/>
              </a:spcBef>
            </a:pPr>
            <a:r>
              <a:rPr kumimoji="1" lang="ja-JP" altLang="en-US" sz="1400" dirty="0" smtClean="0"/>
              <a:t>・しかしながら、近年は届出率が改善しつつあり、引き続き、建築物環境配慮制度の的確な運用に努めるべき。</a:t>
            </a:r>
            <a:endParaRPr kumimoji="1" lang="ja-JP" altLang="en-US" sz="1400" dirty="0"/>
          </a:p>
        </p:txBody>
      </p:sp>
      <p:sp>
        <p:nvSpPr>
          <p:cNvPr id="27" name="テキスト ボックス 26"/>
          <p:cNvSpPr txBox="1"/>
          <p:nvPr/>
        </p:nvSpPr>
        <p:spPr>
          <a:xfrm>
            <a:off x="4320356" y="1228043"/>
            <a:ext cx="5112568" cy="684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月に届出義務対象範囲を拡大（</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㎡以上）したことにより、一時的に届出率が低下したが、近年は届出率が改善しつつある。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年時点の数値は、計画策定時（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）と同じ値になっている。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717031"/>
            <a:ext cx="3962388" cy="263776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○建築物環境計画書の届出義務対象範囲の拡大</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H24.7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○一定の建築物の新築・増改築について、省エネ基準の適合や再生可能エネルギーの導入検討を義務化（</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H27.4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○販売・賃貸に係る建築物の広告に「建築物環境性能表示ラベル」の表示を義務化（</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H24.7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○建築物環境性能表示ラベルを再生可能エネルギーの導入状況を表示するものに変更（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H24.7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24</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■届出率の内訳</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402" y="1938511"/>
            <a:ext cx="45624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円/楕円 17"/>
          <p:cNvSpPr/>
          <p:nvPr/>
        </p:nvSpPr>
        <p:spPr>
          <a:xfrm rot="1481010">
            <a:off x="1591475" y="1264745"/>
            <a:ext cx="607610" cy="858216"/>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環状矢印 5"/>
          <p:cNvSpPr/>
          <p:nvPr/>
        </p:nvSpPr>
        <p:spPr>
          <a:xfrm>
            <a:off x="1471058" y="1547466"/>
            <a:ext cx="3353354" cy="1326315"/>
          </a:xfrm>
          <a:prstGeom prst="circularArrow">
            <a:avLst>
              <a:gd name="adj1" fmla="val 2667"/>
              <a:gd name="adj2" fmla="val 1142319"/>
              <a:gd name="adj3" fmla="val 20324456"/>
              <a:gd name="adj4" fmla="val 11876385"/>
              <a:gd name="adj5" fmla="val 1173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下矢印 6"/>
          <p:cNvSpPr/>
          <p:nvPr/>
        </p:nvSpPr>
        <p:spPr>
          <a:xfrm rot="13177721">
            <a:off x="5490207" y="2980862"/>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rot="13177721">
            <a:off x="6732624" y="3187243"/>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13177721">
            <a:off x="8047047" y="2621231"/>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5120063" y="2438904"/>
            <a:ext cx="404543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6728780" y="2312904"/>
            <a:ext cx="828000" cy="252000"/>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100" dirty="0" smtClean="0"/>
              <a:t>目標</a:t>
            </a:r>
            <a:r>
              <a:rPr kumimoji="1" lang="en-US" altLang="ja-JP" sz="1100" dirty="0" smtClean="0"/>
              <a:t>100%</a:t>
            </a:r>
            <a:endParaRPr kumimoji="1" lang="ja-JP" altLang="en-US" sz="1100" dirty="0"/>
          </a:p>
        </p:txBody>
      </p:sp>
      <p:sp>
        <p:nvSpPr>
          <p:cNvPr id="25" name="テキスト ボックス 24"/>
          <p:cNvSpPr txBox="1"/>
          <p:nvPr/>
        </p:nvSpPr>
        <p:spPr>
          <a:xfrm>
            <a:off x="1706884" y="299695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78672" y="4627961"/>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668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063" y="1135133"/>
            <a:ext cx="2880320" cy="18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513" y="2982626"/>
            <a:ext cx="3288279" cy="19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⑰　新築住宅における住宅性能表示の実施率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smtClean="0"/>
              <a:t>▲</a:t>
            </a:r>
            <a:endParaRPr kumimoji="1" lang="ja-JP" altLang="en-US" b="1" dirty="0"/>
          </a:p>
        </p:txBody>
      </p:sp>
      <p:sp>
        <p:nvSpPr>
          <p:cNvPr id="5" name="正方形/長方形 4"/>
          <p:cNvSpPr/>
          <p:nvPr/>
        </p:nvSpPr>
        <p:spPr>
          <a:xfrm>
            <a:off x="54990" y="655508"/>
            <a:ext cx="3997898" cy="309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50168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4024809"/>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86104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73352"/>
            <a:ext cx="5330168" cy="122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a:t>
            </a:r>
            <a:r>
              <a:rPr lang="ja-JP" altLang="en-US" sz="1400" dirty="0" smtClean="0"/>
              <a:t>計画策定時から</a:t>
            </a:r>
            <a:r>
              <a:rPr kumimoji="1" lang="ja-JP" altLang="en-US" sz="1400" dirty="0" smtClean="0"/>
              <a:t>数値が悪化している</a:t>
            </a:r>
            <a:r>
              <a:rPr lang="ja-JP" altLang="en-US" sz="1400" dirty="0" smtClean="0"/>
              <a:t>。</a:t>
            </a:r>
            <a:endParaRPr lang="en-US" altLang="ja-JP" sz="1400" dirty="0" smtClean="0"/>
          </a:p>
          <a:p>
            <a:pPr marL="88900" indent="-88900">
              <a:spcBef>
                <a:spcPts val="600"/>
              </a:spcBef>
            </a:pPr>
            <a:r>
              <a:rPr kumimoji="1" lang="ja-JP" altLang="en-US" sz="1400" dirty="0" smtClean="0"/>
              <a:t>・他都府県においても数値の進捗（改善・悪化）にはバラつき</a:t>
            </a:r>
            <a:r>
              <a:rPr lang="ja-JP" altLang="en-US" sz="1400" dirty="0" smtClean="0"/>
              <a:t>がある。</a:t>
            </a:r>
            <a:endParaRPr kumimoji="1" lang="ja-JP" altLang="en-US" sz="1400" dirty="0"/>
          </a:p>
        </p:txBody>
      </p:sp>
      <p:sp>
        <p:nvSpPr>
          <p:cNvPr id="27" name="テキスト ボックス 26"/>
          <p:cNvSpPr txBox="1"/>
          <p:nvPr/>
        </p:nvSpPr>
        <p:spPr>
          <a:xfrm>
            <a:off x="4248348"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がみられる。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56"/>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）より数値は悪化しているが、全国数値を上回る状況は維持している。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286312"/>
            <a:ext cx="3962388" cy="225877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○ﾎｰﾑﾍﾟｰｼﾞによる住宅性能表示制度のメリットの周知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住宅リフォームマイスター制度推進協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議会」、「大阪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の住まい活性化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フォーラム」、「大阪府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地域産材活用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フォーラム」を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通じての府民、事業者への制度普及啓発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25</a:t>
            </a:fld>
            <a:endParaRPr kumimoji="1" lang="ja-JP" altLang="en-US" sz="1600">
              <a:solidFill>
                <a:schemeClr val="tx1"/>
              </a:solidFill>
            </a:endParaRPr>
          </a:p>
        </p:txBody>
      </p:sp>
      <p:sp>
        <p:nvSpPr>
          <p:cNvPr id="20" name="テキスト ボックス 19"/>
          <p:cNvSpPr txBox="1"/>
          <p:nvPr/>
        </p:nvSpPr>
        <p:spPr>
          <a:xfrm>
            <a:off x="4270717" y="857920"/>
            <a:ext cx="388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■新築住宅における住宅性能表示の実施率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49063" y="3140968"/>
            <a:ext cx="3768316" cy="232242"/>
          </a:xfrm>
          <a:prstGeom prst="rect">
            <a:avLst/>
          </a:prstGeom>
          <a:noFill/>
          <a:ln>
            <a:noFill/>
          </a:ln>
        </p:spPr>
        <p:txBody>
          <a:bodyPr wrap="square" lIns="36000" tIns="36000" rIns="36000" bIns="36000" rtlCol="0" anchor="t" anchorCtr="0">
            <a:noAutofit/>
          </a:bodyPr>
          <a:lstStyle/>
          <a:p>
            <a:pPr marL="88900" indent="-88900">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新設住宅着工戸数における住宅性能評価の実施戸数の割合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344692" y="1106119"/>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344692" y="2807861"/>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48348" y="3043752"/>
            <a:ext cx="1800000"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他都</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府県では、数値が悪化している自治体や改善している自治体などバラつきがある。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721593" y="350100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22193" y="4955137"/>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国土交通省調べよ</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641" y="1159133"/>
            <a:ext cx="3330575"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98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827" y="1148021"/>
            <a:ext cx="3092096" cy="194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166" y="3068960"/>
            <a:ext cx="3006080" cy="18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⑱　新築住宅における認定長期優良住宅の割合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6"/>
            <a:ext cx="3997898" cy="280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676240"/>
            <a:ext cx="3997898" cy="313713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52235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51938"/>
            <a:ext cx="5330168" cy="1489429"/>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・目標値の達成に向けて数値は進んでおらず、ほぼ横ばい</a:t>
            </a:r>
            <a:r>
              <a:rPr lang="ja-JP" altLang="en-US" sz="1400" dirty="0"/>
              <a:t>で</a:t>
            </a:r>
            <a:r>
              <a:rPr kumimoji="1" lang="ja-JP" altLang="en-US" sz="1400" dirty="0" smtClean="0"/>
              <a:t>推移</a:t>
            </a:r>
            <a:r>
              <a:rPr lang="ja-JP" altLang="en-US" sz="1400" dirty="0" smtClean="0"/>
              <a:t>。</a:t>
            </a:r>
            <a:endParaRPr lang="en-US" altLang="ja-JP" sz="1400" dirty="0" smtClean="0"/>
          </a:p>
          <a:p>
            <a:pPr marL="88900" indent="-88900"/>
            <a:r>
              <a:rPr kumimoji="1" lang="ja-JP" altLang="en-US" sz="1400" dirty="0" smtClean="0"/>
              <a:t>・他都府県においても</a:t>
            </a:r>
            <a:r>
              <a:rPr lang="ja-JP" altLang="en-US" sz="1400" dirty="0"/>
              <a:t>、数値の増減</a:t>
            </a:r>
            <a:r>
              <a:rPr kumimoji="1" lang="ja-JP" altLang="en-US" sz="1400" dirty="0" smtClean="0"/>
              <a:t>にはバラつき</a:t>
            </a:r>
            <a:r>
              <a:rPr lang="ja-JP" altLang="en-US" sz="1400" dirty="0" smtClean="0"/>
              <a:t>がある。</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○数値は、計画策定時からほぼ横ばいで推移している。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26</a:t>
            </a:fld>
            <a:endParaRPr kumimoji="1" lang="ja-JP" altLang="en-US" sz="1600">
              <a:solidFill>
                <a:schemeClr val="tx1"/>
              </a:solidFill>
            </a:endParaRPr>
          </a:p>
        </p:txBody>
      </p:sp>
      <p:sp>
        <p:nvSpPr>
          <p:cNvPr id="18" name="テキスト ボックス 17"/>
          <p:cNvSpPr txBox="1"/>
          <p:nvPr/>
        </p:nvSpPr>
        <p:spPr>
          <a:xfrm>
            <a:off x="4248348"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全国数値は、順調に推移している。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70717" y="857920"/>
            <a:ext cx="388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■新築住宅における認定長期優良住宅の割合全国、他都府県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344692" y="1106119"/>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344692" y="292494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48348" y="3043753"/>
            <a:ext cx="2124000" cy="745288"/>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○他都府県では、数値の増減にバラつきがある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4991" y="3861048"/>
            <a:ext cx="3962388" cy="225877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○ﾎｰﾑﾍﾟｰｼﾞによる長期優良住宅認定制度のメリットの周知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○省エネ住宅の普及促進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・府民の意識啓発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・設計、施工技術者の育成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742157" y="328500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171515" y="494119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747" y="1109920"/>
            <a:ext cx="3456384" cy="219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239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639" y="1052736"/>
            <a:ext cx="3690133" cy="17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⑲　市街地における緑被率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3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94856"/>
            <a:ext cx="3997898" cy="34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14096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91100"/>
            <a:ext cx="5330168" cy="175026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a:t>
            </a:r>
            <a:r>
              <a:rPr lang="ja-JP" altLang="en-US" sz="1400" dirty="0"/>
              <a:t>宅地</a:t>
            </a:r>
            <a:r>
              <a:rPr lang="ja-JP" altLang="en-US" sz="1400" dirty="0" smtClean="0"/>
              <a:t>化の進展等</a:t>
            </a:r>
            <a:r>
              <a:rPr kumimoji="1" lang="ja-JP" altLang="en-US" sz="1400" dirty="0" smtClean="0"/>
              <a:t>により緑地が減少したものの、民有地緑化や</a:t>
            </a:r>
            <a:r>
              <a:rPr lang="ja-JP" altLang="en-US" sz="1400" dirty="0" smtClean="0"/>
              <a:t>街路樹の整備</a:t>
            </a:r>
            <a:r>
              <a:rPr kumimoji="1" lang="ja-JP" altLang="en-US" sz="1400" dirty="0" smtClean="0"/>
              <a:t>などの緑化施策の推進により、</a:t>
            </a:r>
            <a:r>
              <a:rPr lang="ja-JP" altLang="en-US" sz="1400" dirty="0"/>
              <a:t>新たに</a:t>
            </a:r>
            <a:r>
              <a:rPr kumimoji="1" lang="ja-JP" altLang="en-US" sz="1400" dirty="0" smtClean="0"/>
              <a:t>みどり</a:t>
            </a:r>
            <a:r>
              <a:rPr lang="ja-JP" altLang="en-US" sz="1400" dirty="0"/>
              <a:t>を</a:t>
            </a:r>
            <a:r>
              <a:rPr kumimoji="1" lang="ja-JP" altLang="en-US" sz="1400" dirty="0" smtClean="0"/>
              <a:t>創出した結果、緑被率は横ばいで推移している</a:t>
            </a:r>
            <a:r>
              <a:rPr lang="ja-JP" altLang="en-US" sz="1400" dirty="0" smtClean="0"/>
              <a:t>。</a:t>
            </a:r>
            <a:endParaRPr lang="en-US" altLang="ja-JP" sz="1400" dirty="0" smtClean="0"/>
          </a:p>
          <a:p>
            <a:pPr marL="88900" indent="-88900">
              <a:spcBef>
                <a:spcPts val="600"/>
              </a:spcBef>
            </a:pPr>
            <a:r>
              <a:rPr lang="ja-JP" altLang="en-US" sz="1400" dirty="0" smtClean="0"/>
              <a:t>・引き続き、府民や企業</a:t>
            </a:r>
            <a:r>
              <a:rPr lang="ja-JP" altLang="en-US" sz="1400" dirty="0"/>
              <a:t>の緑化意欲を普及、拡大するとともに、民間主体の緑化活動への支援を継続することにより、みどりの軸線の充実</a:t>
            </a:r>
            <a:r>
              <a:rPr lang="ja-JP" altLang="en-US" sz="1400" dirty="0" smtClean="0"/>
              <a:t>を</a:t>
            </a:r>
            <a:r>
              <a:rPr lang="ja-JP" altLang="en-US" sz="1400" dirty="0"/>
              <a:t>めざす</a:t>
            </a:r>
            <a:r>
              <a:rPr lang="ja-JP" altLang="en-US" sz="1400" dirty="0" smtClean="0"/>
              <a:t>べき。</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501008"/>
            <a:ext cx="3962388" cy="3168352"/>
          </a:xfrm>
          <a:prstGeom prst="rect">
            <a:avLst/>
          </a:prstGeom>
          <a:noFill/>
          <a:ln>
            <a:noFill/>
          </a:ln>
        </p:spPr>
        <p:txBody>
          <a:bodyPr wrap="square" lIns="36000" tIns="36000" rIns="36000" bIns="36000" rtlCol="0" anchor="t" anchorCtr="0">
            <a:noAutofit/>
          </a:bodyPr>
          <a:lstStyle/>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○建築物の敷地等における緑化の促進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○「みどりの風促進区域」の指定</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・民間寄付を活かし、沿線民有地の緑化促進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・都市計画手法</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による緑化誘導</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○府有施設における緑化の推進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・敷地面積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％以上の緑化促進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27</a:t>
            </a:fld>
            <a:endParaRPr kumimoji="1" lang="ja-JP" altLang="en-US" sz="1600" dirty="0">
              <a:solidFill>
                <a:schemeClr val="tx1"/>
              </a:solidFill>
            </a:endParaRPr>
          </a:p>
        </p:txBody>
      </p:sp>
      <p:sp>
        <p:nvSpPr>
          <p:cNvPr id="20" name="テキスト ボックス 19"/>
          <p:cNvSpPr txBox="1"/>
          <p:nvPr/>
        </p:nvSpPr>
        <p:spPr>
          <a:xfrm>
            <a:off x="4193528" y="2957181"/>
            <a:ext cx="3997535" cy="255795"/>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■大阪（市街地内）である程度みどりが</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ある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と感じる府民の割合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176340" y="908720"/>
            <a:ext cx="4215004" cy="26311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■大阪（府域全域）にみどりがあると感じる府民の割合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804" y="668661"/>
            <a:ext cx="1085353" cy="192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グラフ 23"/>
          <p:cNvGraphicFramePr>
            <a:graphicFrameLocks/>
          </p:cNvGraphicFramePr>
          <p:nvPr>
            <p:extLst>
              <p:ext uri="{D42A27DB-BD31-4B8C-83A1-F6EECF244321}">
                <p14:modId xmlns:p14="http://schemas.microsoft.com/office/powerpoint/2010/main" val="1947816971"/>
              </p:ext>
            </p:extLst>
          </p:nvPr>
        </p:nvGraphicFramePr>
        <p:xfrm>
          <a:off x="4386247" y="3140968"/>
          <a:ext cx="3804816" cy="1786733"/>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880" y="2780928"/>
            <a:ext cx="1165206" cy="88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3804" y="3764390"/>
            <a:ext cx="1151281" cy="8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下矢印 5"/>
          <p:cNvSpPr/>
          <p:nvPr/>
        </p:nvSpPr>
        <p:spPr>
          <a:xfrm>
            <a:off x="8556001" y="3548366"/>
            <a:ext cx="432048" cy="309615"/>
          </a:xfrm>
          <a:prstGeom prst="downArrow">
            <a:avLst/>
          </a:prstGeom>
          <a:gradFill>
            <a:gsLst>
              <a:gs pos="0">
                <a:srgbClr val="92D050"/>
              </a:gs>
              <a:gs pos="50000">
                <a:schemeClr val="accent3">
                  <a:lumMod val="75000"/>
                </a:schemeClr>
              </a:gs>
              <a:gs pos="100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134411" y="4617080"/>
            <a:ext cx="1296144" cy="200055"/>
          </a:xfrm>
          <a:prstGeom prst="rect">
            <a:avLst/>
          </a:prstGeom>
          <a:noFill/>
        </p:spPr>
        <p:txBody>
          <a:bodyPr wrap="square" rtlCol="0">
            <a:spAutoFit/>
          </a:bodyPr>
          <a:lstStyle/>
          <a:p>
            <a:pPr algn="ctr"/>
            <a:r>
              <a:rPr kumimoji="1" lang="ja-JP" altLang="en-US" sz="700" smtClean="0">
                <a:latin typeface="ＭＳ Ｐ明朝" panose="02020600040205080304" pitchFamily="18" charset="-128"/>
                <a:ea typeface="ＭＳ Ｐ明朝" panose="02020600040205080304" pitchFamily="18" charset="-128"/>
              </a:rPr>
              <a:t>公共</a:t>
            </a:r>
            <a:r>
              <a:rPr kumimoji="1" lang="ja-JP" altLang="en-US" sz="700" smtClean="0">
                <a:latin typeface="ＭＳ 明朝" panose="02020609040205080304" pitchFamily="17" charset="-128"/>
                <a:ea typeface="ＭＳ 明朝" panose="02020609040205080304" pitchFamily="17" charset="-128"/>
              </a:rPr>
              <a:t>空間</a:t>
            </a:r>
            <a:r>
              <a:rPr kumimoji="1" lang="ja-JP" altLang="en-US" sz="700" smtClean="0">
                <a:latin typeface="ＭＳ Ｐ明朝" panose="02020600040205080304" pitchFamily="18" charset="-128"/>
                <a:ea typeface="ＭＳ Ｐ明朝" panose="02020600040205080304" pitchFamily="18" charset="-128"/>
              </a:rPr>
              <a:t>に</a:t>
            </a:r>
            <a:r>
              <a:rPr kumimoji="1" lang="ja-JP" altLang="en-US" sz="700" dirty="0" smtClean="0">
                <a:latin typeface="ＭＳ Ｐ明朝" panose="02020600040205080304" pitchFamily="18" charset="-128"/>
                <a:ea typeface="ＭＳ Ｐ明朝" panose="02020600040205080304" pitchFamily="18" charset="-128"/>
              </a:rPr>
              <a:t>整備</a:t>
            </a:r>
            <a:endParaRPr kumimoji="1" lang="ja-JP" altLang="en-US" sz="700" dirty="0">
              <a:latin typeface="ＭＳ Ｐ明朝" panose="02020600040205080304" pitchFamily="18" charset="-128"/>
              <a:ea typeface="ＭＳ Ｐ明朝" panose="02020600040205080304" pitchFamily="18" charset="-128"/>
            </a:endParaRPr>
          </a:p>
        </p:txBody>
      </p:sp>
      <p:pic>
        <p:nvPicPr>
          <p:cNvPr id="1945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208" y="1022503"/>
            <a:ext cx="3135954" cy="185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04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7850" y="708308"/>
            <a:ext cx="2903229" cy="182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091" y="3061187"/>
            <a:ext cx="2482984" cy="20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638" y="2989179"/>
            <a:ext cx="2459690"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⑳　既存住宅の流通シェア</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7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65400"/>
            <a:ext cx="3997898" cy="32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1151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17232"/>
            <a:ext cx="5330168" cy="1260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・目標値の達成に向けて、全国値を大幅に上回って既存住宅流通シェアが拡大している</a:t>
            </a:r>
            <a:r>
              <a:rPr lang="ja-JP" altLang="en-US" sz="1400" dirty="0" smtClean="0"/>
              <a:t>。</a:t>
            </a:r>
            <a:endParaRPr lang="en-US" altLang="ja-JP" sz="1400" dirty="0" smtClean="0"/>
          </a:p>
          <a:p>
            <a:pPr marL="88900" indent="-88900"/>
            <a:r>
              <a:rPr kumimoji="1" lang="ja-JP" altLang="en-US" sz="1400" dirty="0" smtClean="0"/>
              <a:t>・平成</a:t>
            </a:r>
            <a:r>
              <a:rPr kumimoji="1" lang="en-US" altLang="ja-JP" sz="1400" dirty="0" smtClean="0"/>
              <a:t>32</a:t>
            </a:r>
            <a:r>
              <a:rPr kumimoji="1" lang="ja-JP" altLang="en-US" sz="1400" dirty="0" smtClean="0"/>
              <a:t>年度の目標値の達成に向けて、中古住宅流通・リフォーム市場のより一層の活性化を図るべき。</a:t>
            </a:r>
            <a:endParaRPr kumimoji="1" lang="ja-JP" altLang="en-US" sz="1400" dirty="0"/>
          </a:p>
        </p:txBody>
      </p:sp>
      <p:sp>
        <p:nvSpPr>
          <p:cNvPr id="27" name="テキスト ボックス 26"/>
          <p:cNvSpPr txBox="1"/>
          <p:nvPr/>
        </p:nvSpPr>
        <p:spPr>
          <a:xfrm>
            <a:off x="4320356" y="1228042"/>
            <a:ext cx="2069678" cy="50400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全国数値は、計画策定時から若干の改善が見られる。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71553"/>
            <a:ext cx="3962388" cy="3312368"/>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大阪の住まい活性化フォーラムによる取組み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・中古住宅ﾘﾌｫｰﾑ事例のｺﾝｸｰﾙ、ｼﾝﾎﾟｼﾞｳﾑの実施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・府民向け相談窓口の設置、府民向けセミナーの開催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・事業者を対象とした高齢者・</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者向け住宅改造相談研修会の開催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・建物診断を行う専門家の派遣体制整備に向けた調査・研究</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○既存住宅販売瑕疵担保責任保険の普及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28</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■既存住宅流通シェア</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70720" y="2708920"/>
            <a:ext cx="235389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中古住宅にした理由</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三大都市圏</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858612" y="2708920"/>
            <a:ext cx="2462467" cy="324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中古住宅にしなかった理由</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三大都市圏</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分譲住宅購入者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03932" y="2996976"/>
            <a:ext cx="3526131" cy="214532"/>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及び住宅着工統計（国土交通省）結果より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07696" y="24209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607696" y="515719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住宅市場動向調査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48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97" y="970729"/>
            <a:ext cx="33305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571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452" y="3771351"/>
            <a:ext cx="3117780" cy="113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988" y="1939425"/>
            <a:ext cx="2600435" cy="164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339" y="1988840"/>
            <a:ext cx="2855593"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㉑</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リフォーム実施戸数の住宅ストック戸数に対する割合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1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29200"/>
            <a:ext cx="5330168" cy="1512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・リフォーム実施戸数は５年前と比較して約１割程度増加しているものの、住宅ストック全体数の増加の影響により、数値はほぼ横ばいで推移している。</a:t>
            </a:r>
            <a:endParaRPr kumimoji="1" lang="en-US" altLang="ja-JP" sz="1400" dirty="0" smtClean="0"/>
          </a:p>
          <a:p>
            <a:pPr marL="88900" indent="-88900">
              <a:spcBef>
                <a:spcPts val="600"/>
              </a:spcBef>
            </a:pPr>
            <a:r>
              <a:rPr lang="ja-JP" altLang="en-US" sz="1400" dirty="0" smtClean="0"/>
              <a:t>・住宅ストックの質の向上に向け、引き続き、リフォーム市場の環境整備・活性化に取り組むべき。</a:t>
            </a:r>
            <a:endParaRPr kumimoji="1" lang="ja-JP" altLang="en-US" sz="1400" dirty="0"/>
          </a:p>
        </p:txBody>
      </p:sp>
      <p:sp>
        <p:nvSpPr>
          <p:cNvPr id="27" name="テキスト ボックス 26"/>
          <p:cNvSpPr txBox="1"/>
          <p:nvPr/>
        </p:nvSpPr>
        <p:spPr>
          <a:xfrm>
            <a:off x="4320355" y="1124744"/>
            <a:ext cx="5112569" cy="68400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全国数値は若干の改善は見られる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(0.3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○他都府県においても、若干の改善が見られる程度。</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○数値は、計画策定時からほぼ横ばいで推移している。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大阪の住まい活性化フォーラムによる取組み</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pPr marL="182563" indent="-182563">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・府民向け相談窓口の設置、府民向けセミナーの開催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・事業者を対象とした高齢者・</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者向け住宅改造相談研修会の開催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・建物診断を行う専門家の派遣体制整備に向けた調査・研究</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○大阪府住宅リフォームマイスター制度の推進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29</a:t>
            </a:fld>
            <a:endParaRPr kumimoji="1" lang="ja-JP" altLang="en-US" sz="1600" dirty="0">
              <a:solidFill>
                <a:schemeClr val="tx1"/>
              </a:solidFill>
            </a:endParaRPr>
          </a:p>
        </p:txBody>
      </p:sp>
      <p:sp>
        <p:nvSpPr>
          <p:cNvPr id="20" name="テキスト ボックス 19"/>
          <p:cNvSpPr txBox="1"/>
          <p:nvPr/>
        </p:nvSpPr>
        <p:spPr>
          <a:xfrm>
            <a:off x="4270719" y="872744"/>
            <a:ext cx="458666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■リフォーム実施戸数の住宅ストック戸数に対する割合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821162" y="184482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344692" y="184482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70718" y="3501008"/>
            <a:ext cx="4802165"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■リフォーム実施戸数の推移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（１年間にリフォームされた戸数の推計値）</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下矢印 3"/>
          <p:cNvSpPr/>
          <p:nvPr/>
        </p:nvSpPr>
        <p:spPr>
          <a:xfrm rot="17912572">
            <a:off x="7348406" y="4202301"/>
            <a:ext cx="144000" cy="468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867063" y="4262640"/>
            <a:ext cx="648000" cy="216000"/>
          </a:xfrm>
          <a:prstGeom prst="rect">
            <a:avLst/>
          </a:prstGeom>
          <a:solidFill>
            <a:schemeClr val="bg1"/>
          </a:solidFill>
          <a:ln>
            <a:solidFill>
              <a:schemeClr val="tx1">
                <a:lumMod val="95000"/>
                <a:lumOff val="5000"/>
              </a:schemeClr>
            </a:solidFill>
          </a:ln>
        </p:spPr>
        <p:txBody>
          <a:bodyPr wrap="square" lIns="36000" tIns="36000" rIns="36000" bIns="36000" rtlCol="0" anchor="t" anchorCtr="0">
            <a:noAutofit/>
          </a:bodyPr>
          <a:lstStyle/>
          <a:p>
            <a:pPr marL="88900" indent="-88900" algn="ctr">
              <a:spcBef>
                <a:spcPts val="300"/>
              </a:spcBef>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約１割増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116324" y="292496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39224" y="489346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5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35" y="962712"/>
            <a:ext cx="33401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806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状況の総括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3</a:t>
            </a:fld>
            <a:endParaRPr kumimoji="1" lang="ja-JP" altLang="en-US" sz="1600">
              <a:solidFill>
                <a:schemeClr val="tx1"/>
              </a:solidFill>
            </a:endParaRPr>
          </a:p>
        </p:txBody>
      </p:sp>
      <p:sp>
        <p:nvSpPr>
          <p:cNvPr id="4" name="タイトル 1"/>
          <p:cNvSpPr txBox="1">
            <a:spLocks/>
          </p:cNvSpPr>
          <p:nvPr/>
        </p:nvSpPr>
        <p:spPr>
          <a:xfrm>
            <a:off x="216956" y="728816"/>
            <a:ext cx="9252000" cy="2340144"/>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中間評価について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年３月に大阪府知事より諮問された「大阪における今後の住宅まちづくり政策のあり方」を検討するにあたり、「大阪府住宅まちづくりマスタープラン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マスタープラン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」という。）の進捗状況の中間評価を行った。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○中間評価は、基本目標の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状況を把握するために設定された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項目の成果指標について、指標の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状況だけでなく、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数値改善に資する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施策や、全国・他都府県の数値のほか、成果指標に関係するデータ等を総合的に分析することにより評価した。　</a:t>
            </a:r>
          </a:p>
        </p:txBody>
      </p:sp>
      <p:sp>
        <p:nvSpPr>
          <p:cNvPr id="6" name="タイトル 1"/>
          <p:cNvSpPr txBox="1">
            <a:spLocks/>
          </p:cNvSpPr>
          <p:nvPr/>
        </p:nvSpPr>
        <p:spPr>
          <a:xfrm>
            <a:off x="216956" y="3203812"/>
            <a:ext cx="9252000" cy="1476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成果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指標の動向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項目の指標のうち、「目標値を達成したもの、又は将来の目標値の達成に向けて順調に推移している、改善の傾向が見られる」と判断できるものが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項目（全体の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％）ある一方で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「数値が横ばいで推移（</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、「数値が悪化している（３項目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490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789" y="1285749"/>
            <a:ext cx="2596280" cy="163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668" y="3280994"/>
            <a:ext cx="2312726"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671" y="3170506"/>
            <a:ext cx="2480965" cy="198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0"/>
            <a:ext cx="9648825" cy="75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㉒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リフォーム</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時に瑕疵担保責任保険に加入した住宅の</a:t>
            </a:r>
            <a:endPar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endParaRPr>
          </a:p>
          <a:p>
            <a:pPr indent="623888"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全リフォーム実施戸数に占める割合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990598"/>
            <a:ext cx="3997898" cy="26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83671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990599"/>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84986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22217"/>
            <a:ext cx="3997898" cy="284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6833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49900"/>
            <a:ext cx="5330168" cy="1213757"/>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・全国、大阪府とも数値は横ばいで推移しており、リフォーム瑕疵担保責任保険が浸透していない</a:t>
            </a:r>
            <a:r>
              <a:rPr lang="ja-JP" altLang="en-US" sz="1400" dirty="0" smtClean="0"/>
              <a:t>。</a:t>
            </a:r>
            <a:endParaRPr lang="en-US" altLang="ja-JP" sz="1400" dirty="0" smtClean="0"/>
          </a:p>
          <a:p>
            <a:pPr marL="88900" indent="-88900"/>
            <a:r>
              <a:rPr kumimoji="1" lang="ja-JP" altLang="en-US" sz="1400" dirty="0" smtClean="0"/>
              <a:t>・現在国において議論されている住生活基本計画の見直しも踏まえつつ、取組みを検討する必要がある。</a:t>
            </a:r>
            <a:endParaRPr kumimoji="1" lang="ja-JP" altLang="en-US" sz="1400" dirty="0"/>
          </a:p>
        </p:txBody>
      </p:sp>
      <p:sp>
        <p:nvSpPr>
          <p:cNvPr id="27" name="テキスト ボックス 26"/>
          <p:cNvSpPr txBox="1"/>
          <p:nvPr/>
        </p:nvSpPr>
        <p:spPr>
          <a:xfrm>
            <a:off x="4320356" y="1516075"/>
            <a:ext cx="2069678" cy="281692"/>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全国数値も横ばいで推移。</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117180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128370"/>
            <a:ext cx="3962388" cy="2878741"/>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○住宅瑕疵担保責任保険の導入促進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・大阪府住宅ﾘﾌｫｰﾑﾏｲｽﾀｰ制度の事業者登録要件に、住宅瑕疵担保責任法人への登録を要件化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・出前講座等による保険の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30</a:t>
            </a:fld>
            <a:endParaRPr kumimoji="1" lang="ja-JP" altLang="en-US" sz="1600">
              <a:solidFill>
                <a:schemeClr val="tx1"/>
              </a:solidFill>
            </a:endParaRPr>
          </a:p>
        </p:txBody>
      </p:sp>
      <p:sp>
        <p:nvSpPr>
          <p:cNvPr id="20" name="テキスト ボックス 19"/>
          <p:cNvSpPr txBox="1"/>
          <p:nvPr/>
        </p:nvSpPr>
        <p:spPr>
          <a:xfrm>
            <a:off x="4270719" y="1196752"/>
            <a:ext cx="522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■ﾘﾌｫｰﾑ時に瑕疵担保責任保険に加入した住宅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の全ﾘﾌｫｰﾑ</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実施戸数に占める割合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70719" y="2867064"/>
            <a:ext cx="2785941" cy="38898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■今後リフォームを実施・検討するうえで必要な制度、仕組み</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092932" y="2867064"/>
            <a:ext cx="2412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ﾘﾌｫｰﾑ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瑕疵保険の証券発行件数</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630759" y="5153202"/>
            <a:ext cx="1921845" cy="38898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外部</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モニターに対するインターネット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BP</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月実施）</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458010" y="5153202"/>
            <a:ext cx="1921845"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四角形吹き出し 3"/>
          <p:cNvSpPr/>
          <p:nvPr/>
        </p:nvSpPr>
        <p:spPr>
          <a:xfrm>
            <a:off x="8064772" y="3537408"/>
            <a:ext cx="1167822" cy="206153"/>
          </a:xfrm>
          <a:prstGeom prst="wedgeRectCallout">
            <a:avLst>
              <a:gd name="adj1" fmla="val -78363"/>
              <a:gd name="adj2" fmla="val 5880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smtClean="0">
                <a:solidFill>
                  <a:schemeClr val="tx1"/>
                </a:solidFill>
              </a:rPr>
              <a:t>国補助事業による効果</a:t>
            </a:r>
            <a:endParaRPr kumimoji="1" lang="ja-JP" altLang="en-US" sz="700" dirty="0">
              <a:solidFill>
                <a:schemeClr val="tx1"/>
              </a:solidFill>
            </a:endParaRPr>
          </a:p>
        </p:txBody>
      </p:sp>
      <p:sp>
        <p:nvSpPr>
          <p:cNvPr id="29" name="テキスト ボックス 28"/>
          <p:cNvSpPr txBox="1"/>
          <p:nvPr/>
        </p:nvSpPr>
        <p:spPr>
          <a:xfrm>
            <a:off x="1101362" y="338099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09598" y="2708920"/>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35" y="1418095"/>
            <a:ext cx="33401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523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㉓　住宅の利活用期間</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78"/>
            <a:ext cx="3996000" cy="316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・目標値の達成に向けて、順調に推移している</a:t>
            </a:r>
            <a:r>
              <a:rPr lang="ja-JP" altLang="en-US" sz="1400" dirty="0" smtClean="0"/>
              <a:t>。</a:t>
            </a:r>
            <a:endParaRPr lang="en-US" altLang="ja-JP" sz="1400" dirty="0" smtClean="0"/>
          </a:p>
          <a:p>
            <a:pPr marL="88900" indent="-88900">
              <a:spcBef>
                <a:spcPts val="600"/>
              </a:spcBef>
            </a:pPr>
            <a:r>
              <a:rPr kumimoji="1" lang="ja-JP" altLang="en-US" sz="1400" dirty="0" smtClean="0"/>
              <a:t>・単に利活用期間を伸ばすだけでなく、質の</a:t>
            </a:r>
            <a:r>
              <a:rPr lang="ja-JP" altLang="en-US" sz="1400" dirty="0"/>
              <a:t>悪い</a:t>
            </a:r>
            <a:r>
              <a:rPr kumimoji="1" lang="ja-JP" altLang="en-US" sz="1400" dirty="0" smtClean="0"/>
              <a:t>住宅については、適時・適切に建替えやリフォーム、除却等が行われる環境整備が必要。</a:t>
            </a:r>
            <a:endParaRPr kumimoji="1" lang="ja-JP" altLang="en-US" sz="1400" dirty="0"/>
          </a:p>
        </p:txBody>
      </p:sp>
      <p:sp>
        <p:nvSpPr>
          <p:cNvPr id="27" name="テキスト ボックス 26"/>
          <p:cNvSpPr txBox="1"/>
          <p:nvPr/>
        </p:nvSpPr>
        <p:spPr>
          <a:xfrm>
            <a:off x="4320356" y="1228042"/>
            <a:ext cx="4752528" cy="420393"/>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○全国値も、目標値の達成に向けて、順調に推移している。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717031"/>
            <a:ext cx="3962388" cy="2412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○大阪府リフォームマイスター制度の推進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31</a:t>
            </a:fld>
            <a:endParaRPr kumimoji="1" lang="ja-JP" altLang="en-US" sz="1600">
              <a:solidFill>
                <a:schemeClr val="tx1"/>
              </a:solidFill>
            </a:endParaRPr>
          </a:p>
        </p:txBody>
      </p:sp>
      <p:sp>
        <p:nvSpPr>
          <p:cNvPr id="20" name="テキスト ボックス 19"/>
          <p:cNvSpPr txBox="1"/>
          <p:nvPr/>
        </p:nvSpPr>
        <p:spPr>
          <a:xfrm>
            <a:off x="4270719" y="908720"/>
            <a:ext cx="342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■住宅の利活用期間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588932" y="46531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101379" y="30256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135" y="1101601"/>
            <a:ext cx="33401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406" y="1744128"/>
            <a:ext cx="3729092" cy="234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03932" y="1160720"/>
            <a:ext cx="487162" cy="200055"/>
          </a:xfrm>
          <a:prstGeom prst="rect">
            <a:avLst/>
          </a:prstGeom>
          <a:noFill/>
        </p:spPr>
        <p:txBody>
          <a:bodyPr wrap="square" rtlCol="0">
            <a:spAutoFit/>
          </a:bodyPr>
          <a:lstStyle/>
          <a:p>
            <a:r>
              <a:rPr kumimoji="1" lang="ja-JP" altLang="en-US" sz="700" dirty="0" smtClean="0"/>
              <a:t>（年）</a:t>
            </a:r>
            <a:endParaRPr kumimoji="1" lang="ja-JP" altLang="en-US" sz="700" dirty="0"/>
          </a:p>
        </p:txBody>
      </p:sp>
      <p:sp>
        <p:nvSpPr>
          <p:cNvPr id="22" name="テキスト ボックス 21"/>
          <p:cNvSpPr txBox="1"/>
          <p:nvPr/>
        </p:nvSpPr>
        <p:spPr>
          <a:xfrm>
            <a:off x="4968428" y="1751453"/>
            <a:ext cx="487162" cy="200055"/>
          </a:xfrm>
          <a:prstGeom prst="rect">
            <a:avLst/>
          </a:prstGeom>
          <a:noFill/>
        </p:spPr>
        <p:txBody>
          <a:bodyPr wrap="square" rtlCol="0">
            <a:spAutoFit/>
          </a:bodyPr>
          <a:lstStyle/>
          <a:p>
            <a:r>
              <a:rPr kumimoji="1" lang="ja-JP" altLang="en-US" sz="700" dirty="0" smtClean="0"/>
              <a:t>（年）</a:t>
            </a:r>
            <a:endParaRPr kumimoji="1" lang="ja-JP" altLang="en-US" sz="700" dirty="0"/>
          </a:p>
        </p:txBody>
      </p:sp>
    </p:spTree>
    <p:extLst>
      <p:ext uri="{BB962C8B-B14F-4D97-AF65-F5344CB8AC3E}">
        <p14:creationId xmlns:p14="http://schemas.microsoft.com/office/powerpoint/2010/main" val="100527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191" y="3152482"/>
            <a:ext cx="2588741" cy="222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634" y="3140968"/>
            <a:ext cx="2650320"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㉔　子どもを大阪で育てて良かったと思っている府民の割合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93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6540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1151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697376"/>
            <a:ext cx="5330168" cy="1116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・目標値の達成に向けて、推移している</a:t>
            </a:r>
            <a:r>
              <a:rPr lang="ja-JP" altLang="en-US" sz="1400" dirty="0" smtClean="0"/>
              <a:t>。</a:t>
            </a:r>
            <a:endParaRPr lang="en-US" altLang="ja-JP" sz="1400" dirty="0" smtClean="0"/>
          </a:p>
          <a:p>
            <a:pPr marL="88900" indent="-88900">
              <a:spcBef>
                <a:spcPts val="600"/>
              </a:spcBef>
            </a:pPr>
            <a:r>
              <a:rPr kumimoji="1" lang="ja-JP" altLang="en-US" sz="1400" dirty="0" smtClean="0"/>
              <a:t>・子育て世代の府外流出を防ぐ観点からも、子どもを</a:t>
            </a:r>
            <a:r>
              <a:rPr lang="ja-JP" altLang="en-US" sz="1400" dirty="0" smtClean="0"/>
              <a:t>生み・育てやすい環境整備が必要。</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3671553"/>
            <a:ext cx="3997897" cy="299780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○公的賃貸住宅の供給、まちづくりへの活用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新婚・子育て世帯向け募集、子育て支援施設の導入等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○民間賃貸住宅市場の環境整備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○新婚・子育て世帯向け家賃減額補助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○千里ニュータウン、泉北ニュータウン等の再生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○彩都、箕面森町、阪南スカイタウン等のまちづくりの推進、りんくうタウンの活性化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32</a:t>
            </a:fld>
            <a:endParaRPr kumimoji="1" lang="ja-JP" altLang="en-US" sz="1600">
              <a:solidFill>
                <a:schemeClr val="tx1"/>
              </a:solidFill>
            </a:endParaRPr>
          </a:p>
        </p:txBody>
      </p:sp>
      <p:sp>
        <p:nvSpPr>
          <p:cNvPr id="20" name="テキスト ボックス 19"/>
          <p:cNvSpPr txBox="1"/>
          <p:nvPr/>
        </p:nvSpPr>
        <p:spPr>
          <a:xfrm>
            <a:off x="4270719" y="908720"/>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■大阪で子どもを育てて良かったと思うか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033" r="21197"/>
          <a:stretch/>
        </p:blipFill>
        <p:spPr bwMode="auto">
          <a:xfrm>
            <a:off x="5839920" y="1195586"/>
            <a:ext cx="182179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パイ 18"/>
          <p:cNvSpPr/>
          <p:nvPr/>
        </p:nvSpPr>
        <p:spPr>
          <a:xfrm flipH="1" flipV="1">
            <a:off x="6164112" y="1411610"/>
            <a:ext cx="1404000" cy="1368000"/>
          </a:xfrm>
          <a:prstGeom prst="pie">
            <a:avLst>
              <a:gd name="adj1" fmla="val 5439316"/>
              <a:gd name="adj2" fmla="val 1757689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パイ 22"/>
          <p:cNvSpPr/>
          <p:nvPr/>
        </p:nvSpPr>
        <p:spPr>
          <a:xfrm flipH="1" flipV="1">
            <a:off x="6127029" y="1420270"/>
            <a:ext cx="1404000" cy="1368000"/>
          </a:xfrm>
          <a:prstGeom prst="pie">
            <a:avLst>
              <a:gd name="adj1" fmla="val 3633524"/>
              <a:gd name="adj2" fmla="val 5575193"/>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7471063" y="2046785"/>
            <a:ext cx="720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思う：</a:t>
            </a:r>
            <a:r>
              <a:rPr lang="en-US" altLang="ja-JP" sz="1000" dirty="0" smtClean="0"/>
              <a:t>55.8%</a:t>
            </a:r>
            <a:endParaRPr kumimoji="1" lang="ja-JP" altLang="en-US" sz="1000" dirty="0"/>
          </a:p>
        </p:txBody>
      </p:sp>
      <p:sp>
        <p:nvSpPr>
          <p:cNvPr id="25" name="テキスト ボックス 24"/>
          <p:cNvSpPr txBox="1"/>
          <p:nvPr/>
        </p:nvSpPr>
        <p:spPr>
          <a:xfrm>
            <a:off x="6444628" y="1087610"/>
            <a:ext cx="648000" cy="324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思わない</a:t>
            </a:r>
            <a:endParaRPr lang="en-US" altLang="ja-JP" sz="1000" dirty="0" smtClean="0"/>
          </a:p>
          <a:p>
            <a:pPr algn="ctr"/>
            <a:r>
              <a:rPr lang="ja-JP" altLang="en-US" sz="1000" dirty="0" smtClean="0"/>
              <a:t>：</a:t>
            </a:r>
            <a:r>
              <a:rPr lang="en-US" altLang="ja-JP" sz="1000" dirty="0" smtClean="0"/>
              <a:t>8.0%</a:t>
            </a:r>
            <a:endParaRPr kumimoji="1" lang="ja-JP" altLang="en-US" sz="1000" dirty="0"/>
          </a:p>
        </p:txBody>
      </p:sp>
      <p:sp>
        <p:nvSpPr>
          <p:cNvPr id="26" name="テキスト ボックス 25"/>
          <p:cNvSpPr txBox="1"/>
          <p:nvPr/>
        </p:nvSpPr>
        <p:spPr>
          <a:xfrm>
            <a:off x="4270719" y="2924944"/>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■子どもを育てて良かったと思う理由</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(N=264)</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840636" y="2924944"/>
            <a:ext cx="262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■子どもを育てて良くなかったと思う理由</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N=38)</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オンリーワン都市調査（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88932" y="5373240"/>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57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50" y="962712"/>
            <a:ext cx="333057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366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788" y="3212976"/>
            <a:ext cx="2527641"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303" y="3140968"/>
            <a:ext cx="2653232"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149" r="21107"/>
          <a:stretch/>
        </p:blipFill>
        <p:spPr bwMode="auto">
          <a:xfrm>
            <a:off x="6060487" y="1195586"/>
            <a:ext cx="1572237"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㉕　まちづくりに参加したいと思っている府民の割合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4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37368"/>
            <a:ext cx="5330168" cy="140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・計画策定時よりも数値</a:t>
            </a:r>
            <a:r>
              <a:rPr lang="ja-JP" altLang="en-US" sz="1400" dirty="0" smtClean="0"/>
              <a:t>が悪化している。</a:t>
            </a:r>
            <a:endParaRPr lang="en-US" altLang="ja-JP" sz="1400" dirty="0" smtClean="0"/>
          </a:p>
          <a:p>
            <a:pPr marL="88900" indent="-88900">
              <a:spcBef>
                <a:spcPts val="600"/>
              </a:spcBef>
            </a:pPr>
            <a:r>
              <a:rPr kumimoji="1" lang="ja-JP" altLang="en-US" sz="1400" dirty="0" smtClean="0"/>
              <a:t>・地域コミュニティの強化や地域の魅力や安全・安心の確保には、住民が主体となったまちづくりを進める必要</a:t>
            </a:r>
            <a:r>
              <a:rPr lang="ja-JP" altLang="en-US" sz="1400" dirty="0" smtClean="0"/>
              <a:t>があることから、活動拠点の確保やノウハウ等の情報提供等の支援を行うべき。</a:t>
            </a:r>
            <a:endParaRPr kumimoji="1" lang="ja-JP" altLang="en-US" sz="1400" dirty="0"/>
          </a:p>
        </p:txBody>
      </p:sp>
      <p:sp>
        <p:nvSpPr>
          <p:cNvPr id="34" name="テキスト ボックス 33"/>
          <p:cNvSpPr txBox="1"/>
          <p:nvPr/>
        </p:nvSpPr>
        <p:spPr>
          <a:xfrm>
            <a:off x="125129" y="836712"/>
            <a:ext cx="3892258" cy="468000"/>
          </a:xfrm>
          <a:prstGeom prst="rect">
            <a:avLst/>
          </a:prstGeom>
          <a:noFill/>
          <a:ln>
            <a:noFill/>
          </a:ln>
        </p:spPr>
        <p:txBody>
          <a:bodyPr wrap="square" lIns="36000" tIns="36000" rIns="36000" bIns="36000" rtlCol="0" anchor="t" anchorCtr="0">
            <a:noAutofit/>
          </a:bodyPr>
          <a:lstStyle/>
          <a:p>
            <a:pPr marL="180975" indent="-18097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年度は、計画策定時（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）の数値より悪化した。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等の活動拠点の確保、ノウハウ等の提供支援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○地域活動における先進事例の情報発信・普及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○千里ニュータウン、泉北ニュータウン等の再生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、箕面森町、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阪南スカイタウン等のまちづくりの推進、りんくうタウンの活性化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○石畳と淡い街灯まちづくり支援事業の実施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○「地域の魅力・顔づくりプロジェクト」の実施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33</a:t>
            </a:fld>
            <a:endParaRPr kumimoji="1" lang="ja-JP" altLang="en-US" sz="1600">
              <a:solidFill>
                <a:schemeClr val="tx1"/>
              </a:solidFill>
            </a:endParaRPr>
          </a:p>
        </p:txBody>
      </p:sp>
      <p:sp>
        <p:nvSpPr>
          <p:cNvPr id="20" name="テキスト ボックス 19"/>
          <p:cNvSpPr txBox="1"/>
          <p:nvPr/>
        </p:nvSpPr>
        <p:spPr>
          <a:xfrm>
            <a:off x="4270718" y="908720"/>
            <a:ext cx="525297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地域の遊び場づくりや、緑化、美化、福祉活動など、まちづくりのための活動に参加したいと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思うか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70719" y="2924944"/>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■まちづくりに参加したいと思う理由</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(N=323)</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840636" y="2924944"/>
            <a:ext cx="262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■まちづくりに参加したくないと思う理由</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N=255)</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パイ 21"/>
          <p:cNvSpPr/>
          <p:nvPr/>
        </p:nvSpPr>
        <p:spPr>
          <a:xfrm flipH="1" flipV="1">
            <a:off x="6120556" y="1411610"/>
            <a:ext cx="1404000" cy="1368000"/>
          </a:xfrm>
          <a:prstGeom prst="pie">
            <a:avLst>
              <a:gd name="adj1" fmla="val 5439316"/>
              <a:gd name="adj2" fmla="val 1236610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パイ 22"/>
          <p:cNvSpPr/>
          <p:nvPr/>
        </p:nvSpPr>
        <p:spPr>
          <a:xfrm flipH="1" flipV="1">
            <a:off x="6127029" y="1420270"/>
            <a:ext cx="1404000" cy="1368000"/>
          </a:xfrm>
          <a:prstGeom prst="pie">
            <a:avLst>
              <a:gd name="adj1" fmla="val 21415060"/>
              <a:gd name="adj2" fmla="val 5318974"/>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7434636" y="1845543"/>
            <a:ext cx="720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思う：</a:t>
            </a:r>
            <a:r>
              <a:rPr lang="en-US" altLang="ja-JP" sz="1000" dirty="0" smtClean="0"/>
              <a:t>32.3%</a:t>
            </a:r>
            <a:endParaRPr kumimoji="1" lang="ja-JP" altLang="en-US" sz="1000" dirty="0"/>
          </a:p>
        </p:txBody>
      </p:sp>
      <p:sp>
        <p:nvSpPr>
          <p:cNvPr id="25" name="テキスト ボックス 24"/>
          <p:cNvSpPr txBox="1"/>
          <p:nvPr/>
        </p:nvSpPr>
        <p:spPr>
          <a:xfrm>
            <a:off x="5328572" y="1952856"/>
            <a:ext cx="936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思わない：</a:t>
            </a:r>
            <a:r>
              <a:rPr lang="en-US" altLang="ja-JP" sz="1000" dirty="0" smtClean="0"/>
              <a:t>25.5%</a:t>
            </a:r>
            <a:endParaRPr kumimoji="1" lang="ja-JP" altLang="en-US" sz="1000" dirty="0"/>
          </a:p>
        </p:txBody>
      </p:sp>
      <p:sp>
        <p:nvSpPr>
          <p:cNvPr id="27" name="テキスト ボックス 26"/>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オンリーワン都市調査（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570429" y="486918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60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933" y="1057631"/>
            <a:ext cx="3168352" cy="20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234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761" y="1048858"/>
            <a:ext cx="2889288" cy="182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59" y="1048925"/>
            <a:ext cx="3240360" cy="205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439" y="3065512"/>
            <a:ext cx="4973477" cy="216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㉖　府民の近隣の人たちやコミュニティの関わりの満足度</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7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17376"/>
            <a:ext cx="5330168" cy="1296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・計画策定時よりも数値が悪化している。</a:t>
            </a:r>
            <a:endParaRPr lang="en-US" altLang="ja-JP" sz="1400" dirty="0"/>
          </a:p>
          <a:p>
            <a:pPr marL="88900" indent="-88900">
              <a:spcBef>
                <a:spcPts val="600"/>
              </a:spcBef>
            </a:pPr>
            <a:r>
              <a:rPr lang="ja-JP" altLang="en-US" sz="1400" dirty="0"/>
              <a:t>・地域コミュニティの強化や地域の魅力や安全・安心の確保には、住民が主体となったまちづくりを進める必要があることから、活動拠点の確保やノウハウ等の情報提供等の支援を行うべき。</a:t>
            </a:r>
          </a:p>
        </p:txBody>
      </p:sp>
      <p:sp>
        <p:nvSpPr>
          <p:cNvPr id="27" name="テキスト ボックス 26"/>
          <p:cNvSpPr txBox="1"/>
          <p:nvPr/>
        </p:nvSpPr>
        <p:spPr>
          <a:xfrm>
            <a:off x="4320356"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全国数数値も、計画策定時より悪化している。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）よりも数値は悪化している。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34</a:t>
            </a:fld>
            <a:endParaRPr kumimoji="1" lang="ja-JP" altLang="en-US" sz="1600">
              <a:solidFill>
                <a:schemeClr val="tx1"/>
              </a:solidFill>
            </a:endParaRPr>
          </a:p>
        </p:txBody>
      </p:sp>
      <p:sp>
        <p:nvSpPr>
          <p:cNvPr id="20" name="テキスト ボックス 19"/>
          <p:cNvSpPr txBox="1"/>
          <p:nvPr/>
        </p:nvSpPr>
        <p:spPr>
          <a:xfrm>
            <a:off x="4270718" y="908720"/>
            <a:ext cx="365003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■地域住民の近隣の人たちやコミュニティの関わりの満足度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70718" y="2744952"/>
            <a:ext cx="4082086"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■地域住民の近隣の人たちやコミュニティの関わりの満足度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別</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等の活動拠点の確保、ノウハウ等の提供支援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○地域活動における先進事例の情報発信・普及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○千里ニュータウン、泉北ニュータウン等の再生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、箕面森町、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阪南スカイタウン等のまちづくりの推進、りんくうタウンの活性化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○石畳と淡い街灯まちづくり支援事業の実施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○「地域の魅力・顔づくりプロジェクト」の実施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99695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住生活総合調査（国土交通省）より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561714" y="522922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住生活総合調査（国土交通省）より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24479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㉗　簡易除却のための登録員制度導入市町村の数</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391060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24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70771" y="4761136"/>
            <a:ext cx="5330168" cy="191773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smtClean="0"/>
              <a:t>・簡易除却は、全市町村で継続的に実施。</a:t>
            </a:r>
            <a:r>
              <a:rPr lang="ja-JP" altLang="ja-JP" sz="1400" dirty="0" smtClean="0"/>
              <a:t>簡易除却の</a:t>
            </a:r>
            <a:r>
              <a:rPr lang="ja-JP" altLang="ja-JP" sz="1400" dirty="0"/>
              <a:t>ための登録員制度</a:t>
            </a:r>
            <a:r>
              <a:rPr lang="ja-JP" altLang="ja-JP" sz="1400" dirty="0" smtClean="0"/>
              <a:t>を導入</a:t>
            </a:r>
            <a:r>
              <a:rPr lang="ja-JP" altLang="en-US" sz="1400" dirty="0" smtClean="0"/>
              <a:t>する</a:t>
            </a:r>
            <a:r>
              <a:rPr lang="ja-JP" altLang="ja-JP" sz="1400" dirty="0" smtClean="0"/>
              <a:t>市町村数</a:t>
            </a:r>
            <a:r>
              <a:rPr lang="ja-JP" altLang="ja-JP" sz="1400" dirty="0"/>
              <a:t>は</a:t>
            </a:r>
            <a:r>
              <a:rPr lang="ja-JP" altLang="ja-JP" sz="1400" dirty="0" smtClean="0"/>
              <a:t>、計</a:t>
            </a:r>
            <a:r>
              <a:rPr lang="ja-JP" altLang="ja-JP" sz="1400" dirty="0"/>
              <a:t>画策定時</a:t>
            </a:r>
            <a:r>
              <a:rPr lang="ja-JP" altLang="ja-JP" sz="1400" dirty="0" smtClean="0"/>
              <a:t>から横ばい</a:t>
            </a:r>
            <a:r>
              <a:rPr lang="ja-JP" altLang="ja-JP" sz="1400" dirty="0"/>
              <a:t>で</a:t>
            </a:r>
            <a:r>
              <a:rPr lang="ja-JP" altLang="ja-JP" sz="1400" dirty="0" smtClean="0"/>
              <a:t>推移。</a:t>
            </a:r>
            <a:endParaRPr lang="ja-JP" altLang="ja-JP" sz="1400" dirty="0"/>
          </a:p>
          <a:p>
            <a:pPr marL="88900" indent="-88900"/>
            <a:r>
              <a:rPr lang="ja-JP" altLang="ja-JP" sz="1400" dirty="0" smtClean="0"/>
              <a:t>・簡易除却</a:t>
            </a:r>
            <a:r>
              <a:rPr lang="ja-JP" altLang="en-US" sz="1400" dirty="0" smtClean="0"/>
              <a:t>に</a:t>
            </a:r>
            <a:r>
              <a:rPr lang="ja-JP" altLang="en-US" sz="1400" dirty="0"/>
              <a:t>よる除却</a:t>
            </a:r>
            <a:r>
              <a:rPr lang="ja-JP" altLang="ja-JP" sz="1400" dirty="0"/>
              <a:t>件数は</a:t>
            </a:r>
            <a:r>
              <a:rPr lang="ja-JP" altLang="ja-JP" sz="1400" dirty="0" smtClean="0"/>
              <a:t>減少</a:t>
            </a:r>
            <a:r>
              <a:rPr lang="ja-JP" altLang="ja-JP" sz="1400" dirty="0"/>
              <a:t>傾向にあり</a:t>
            </a:r>
            <a:r>
              <a:rPr lang="ja-JP" altLang="ja-JP" sz="1400" dirty="0" smtClean="0"/>
              <a:t>、</a:t>
            </a:r>
            <a:r>
              <a:rPr lang="ja-JP" altLang="en-US" sz="1400" dirty="0"/>
              <a:t>対象</a:t>
            </a:r>
            <a:r>
              <a:rPr lang="ja-JP" altLang="en-US" sz="1400" dirty="0" smtClean="0"/>
              <a:t>広告物が着実</a:t>
            </a:r>
            <a:r>
              <a:rPr lang="ja-JP" altLang="en-US" sz="1400" dirty="0"/>
              <a:t>に</a:t>
            </a:r>
            <a:r>
              <a:rPr lang="ja-JP" altLang="en-US" sz="1400" dirty="0" smtClean="0"/>
              <a:t>減少しており、</a:t>
            </a:r>
            <a:r>
              <a:rPr lang="ja-JP" altLang="ja-JP" sz="1400" dirty="0" smtClean="0"/>
              <a:t>登録員制度は市町村</a:t>
            </a:r>
            <a:r>
              <a:rPr lang="ja-JP" altLang="ja-JP" sz="1400" dirty="0"/>
              <a:t>で必要に</a:t>
            </a:r>
            <a:r>
              <a:rPr lang="ja-JP" altLang="ja-JP" sz="1400" dirty="0" smtClean="0"/>
              <a:t>応じて</a:t>
            </a:r>
            <a:r>
              <a:rPr lang="ja-JP" altLang="en-US" sz="1400" dirty="0" smtClean="0"/>
              <a:t>導入されている</a:t>
            </a:r>
            <a:r>
              <a:rPr lang="ja-JP" altLang="ja-JP" sz="1400" dirty="0" smtClean="0"/>
              <a:t>。</a:t>
            </a:r>
            <a:endParaRPr lang="ja-JP" altLang="ja-JP" sz="1400" dirty="0"/>
          </a:p>
          <a:p>
            <a:pPr marL="108000" indent="-648000"/>
            <a:r>
              <a:rPr lang="ja-JP" altLang="en-US" sz="1400" dirty="0" smtClean="0"/>
              <a:t>・今後、屋外広告物法の目的にある「</a:t>
            </a:r>
            <a:r>
              <a:rPr lang="ja-JP" altLang="en-US" sz="1400" dirty="0"/>
              <a:t>危害の防止</a:t>
            </a:r>
            <a:r>
              <a:rPr lang="ja-JP" altLang="en-US" sz="1400" dirty="0" smtClean="0"/>
              <a:t>」も含め、有効かつ運用可能な制度となるよう、府の規制の内容や施策を見直すべき。</a:t>
            </a:r>
            <a:endParaRPr lang="en-US" altLang="ja-JP"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○「大阪府屋外広告物条例」の適正な運用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・屋外広告物掲出の許可、簡易除却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・屋外広告業の登録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・屋外広告物条例の規定整備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35</a:t>
            </a:fld>
            <a:endParaRPr kumimoji="1" lang="ja-JP" altLang="en-US" sz="1600" dirty="0">
              <a:solidFill>
                <a:schemeClr val="tx1"/>
              </a:solidFill>
            </a:endParaRPr>
          </a:p>
        </p:txBody>
      </p:sp>
      <p:sp>
        <p:nvSpPr>
          <p:cNvPr id="20" name="テキスト ボックス 19"/>
          <p:cNvSpPr txBox="1"/>
          <p:nvPr/>
        </p:nvSpPr>
        <p:spPr>
          <a:xfrm>
            <a:off x="7035330" y="1004951"/>
            <a:ext cx="258789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■簡易除却による除却件数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170771" y="1168444"/>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569010" y="2841127"/>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94" y="1010987"/>
            <a:ext cx="33305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6747184" y="1453258"/>
            <a:ext cx="2559649" cy="613416"/>
          </a:xfrm>
          <a:prstGeom prst="rect">
            <a:avLst/>
          </a:prstGeom>
          <a:noFill/>
          <a:ln>
            <a:noFill/>
          </a:ln>
        </p:spPr>
        <p:txBody>
          <a:bodyPr wrap="square" lIns="36000" tIns="36000" rIns="36000" bIns="36000" rtlCol="0" anchor="t" anchorCtr="0">
            <a:noAutofit/>
          </a:bodyPr>
          <a:lstStyle/>
          <a:p>
            <a:pPr marL="88900" indent="-88900">
              <a:spcBef>
                <a:spcPts val="300"/>
              </a:spcBef>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1" name="グラフ 40"/>
          <p:cNvGraphicFramePr>
            <a:graphicFrameLocks/>
          </p:cNvGraphicFramePr>
          <p:nvPr>
            <p:extLst>
              <p:ext uri="{D42A27DB-BD31-4B8C-83A1-F6EECF244321}">
                <p14:modId xmlns:p14="http://schemas.microsoft.com/office/powerpoint/2010/main" val="225597603"/>
              </p:ext>
            </p:extLst>
          </p:nvPr>
        </p:nvGraphicFramePr>
        <p:xfrm>
          <a:off x="4237369" y="1258444"/>
          <a:ext cx="2447925" cy="1700213"/>
        </p:xfrm>
        <a:graphic>
          <a:graphicData uri="http://schemas.openxmlformats.org/drawingml/2006/chart">
            <c:chart xmlns:c="http://schemas.openxmlformats.org/drawingml/2006/chart" xmlns:r="http://schemas.openxmlformats.org/officeDocument/2006/relationships" r:id="rId4"/>
          </a:graphicData>
        </a:graphic>
      </p:graphicFrame>
      <p:sp>
        <p:nvSpPr>
          <p:cNvPr id="44" name="テキスト ボックス 43"/>
          <p:cNvSpPr txBox="1"/>
          <p:nvPr/>
        </p:nvSpPr>
        <p:spPr>
          <a:xfrm>
            <a:off x="4237369" y="1006444"/>
            <a:ext cx="258789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■簡易除却の実施回数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5" name="グラフ 44"/>
          <p:cNvGraphicFramePr>
            <a:graphicFrameLocks/>
          </p:cNvGraphicFramePr>
          <p:nvPr>
            <p:extLst>
              <p:ext uri="{D42A27DB-BD31-4B8C-83A1-F6EECF244321}">
                <p14:modId xmlns:p14="http://schemas.microsoft.com/office/powerpoint/2010/main" val="4080058031"/>
              </p:ext>
            </p:extLst>
          </p:nvPr>
        </p:nvGraphicFramePr>
        <p:xfrm>
          <a:off x="6693510" y="1283589"/>
          <a:ext cx="2667000" cy="1700213"/>
        </p:xfrm>
        <a:graphic>
          <a:graphicData uri="http://schemas.openxmlformats.org/drawingml/2006/chart">
            <c:chart xmlns:c="http://schemas.openxmlformats.org/drawingml/2006/chart" xmlns:r="http://schemas.openxmlformats.org/officeDocument/2006/relationships" r:id="rId5"/>
          </a:graphicData>
        </a:graphic>
      </p:graphicFrame>
      <p:sp>
        <p:nvSpPr>
          <p:cNvPr id="46" name="テキスト ボックス 45"/>
          <p:cNvSpPr txBox="1"/>
          <p:nvPr/>
        </p:nvSpPr>
        <p:spPr>
          <a:xfrm>
            <a:off x="6825263" y="1199540"/>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320356" y="3212976"/>
            <a:ext cx="5081841" cy="1353134"/>
          </a:xfrm>
          <a:prstGeom prst="rect">
            <a:avLst/>
          </a:prstGeom>
          <a:noFill/>
          <a:ln>
            <a:noFill/>
          </a:ln>
        </p:spPr>
        <p:txBody>
          <a:bodyPr wrap="square" lIns="36000" tIns="36000" rIns="36000" bIns="36000" rtlCol="0" anchor="t" anchorCtr="0">
            <a:noAutofit/>
          </a:bodyPr>
          <a:lstStyle/>
          <a:p>
            <a:pPr marL="88900" indent="-88900">
              <a:spcBef>
                <a:spcPts val="300"/>
              </a:spcBef>
              <a:spcAft>
                <a:spcPts val="600"/>
              </a:spcAft>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「簡易除却」は屋外広告物法第７条第４項に基づく制度。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はり紙、立て看板など容易に移動・取り外すことができる広告物を、知事が自ら除却できる。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spcAft>
                <a:spcPts val="600"/>
              </a:spcAft>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大阪府屋外広告物条例に抵触する広告物簡易除却（「簡易除却」）は、政令市・中核市を除く各市町村に事務移譲し、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spcAft>
                <a:spcPts val="600"/>
              </a:spcAft>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登録員制度は、</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知事から「簡易除却」の権限移譲を受けた市町村長が、民間の団体等にその事務を委任する必要がある場合に市町村が任意に設ける制度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3"/>
          <p:cNvSpPr txBox="1">
            <a:spLocks/>
          </p:cNvSpPr>
          <p:nvPr/>
        </p:nvSpPr>
        <p:spPr>
          <a:xfrm>
            <a:off x="9179623" y="12911802"/>
            <a:ext cx="414212"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C81B660-91B5-4B89-8AE3-65DE466522A0}" type="slidenum">
              <a:rPr lang="ja-JP" altLang="en-US" sz="1600" smtClean="0">
                <a:solidFill>
                  <a:schemeClr val="tx1"/>
                </a:solidFill>
              </a:rPr>
              <a:pPr/>
              <a:t>35</a:t>
            </a:fld>
            <a:endParaRPr lang="ja-JP" altLang="en-US" sz="1600" dirty="0">
              <a:solidFill>
                <a:schemeClr val="tx1"/>
              </a:solidFill>
            </a:endParaRPr>
          </a:p>
        </p:txBody>
      </p:sp>
    </p:spTree>
    <p:extLst>
      <p:ext uri="{BB962C8B-B14F-4D97-AF65-F5344CB8AC3E}">
        <p14:creationId xmlns:p14="http://schemas.microsoft.com/office/powerpoint/2010/main" val="2427004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54" y="1067504"/>
            <a:ext cx="3517238" cy="223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㉘</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建築協定地区数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7734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7"/>
            <a:ext cx="5330168" cy="43332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25440"/>
            <a:ext cx="3997898" cy="298793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67155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205656" y="5085184"/>
            <a:ext cx="5330168" cy="167519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spcAft>
                <a:spcPts val="600"/>
              </a:spcAft>
            </a:pPr>
            <a:r>
              <a:rPr lang="ja-JP" altLang="en-US" sz="1400" dirty="0" smtClean="0"/>
              <a:t>・旺盛な住宅地開発に伴ない新規地区が増加する状況ではなく、</a:t>
            </a:r>
            <a:r>
              <a:rPr lang="en-US" altLang="ja-JP" sz="1400" dirty="0" smtClean="0"/>
              <a:t/>
            </a:r>
            <a:br>
              <a:rPr lang="en-US" altLang="ja-JP" sz="1400" dirty="0" smtClean="0"/>
            </a:br>
            <a:r>
              <a:rPr lang="ja-JP" altLang="en-US" sz="1400" dirty="0" smtClean="0"/>
              <a:t>新たな地区での建築協定の認可が少なく、地区数はほぼ横ばい。</a:t>
            </a:r>
            <a:endParaRPr lang="en-US" altLang="ja-JP" sz="1400" dirty="0" smtClean="0"/>
          </a:p>
          <a:p>
            <a:pPr marL="88900" indent="-88900">
              <a:spcAft>
                <a:spcPts val="600"/>
              </a:spcAft>
            </a:pPr>
            <a:r>
              <a:rPr lang="ja-JP" altLang="en-US" sz="1400" dirty="0" smtClean="0"/>
              <a:t>・今後、地区の必要性</a:t>
            </a:r>
            <a:r>
              <a:rPr lang="ja-JP" altLang="en-US" sz="1400" dirty="0"/>
              <a:t>や実情</a:t>
            </a:r>
            <a:r>
              <a:rPr lang="ja-JP" altLang="en-US" sz="1400" dirty="0" smtClean="0"/>
              <a:t>に応じた制度運用を行なっていくべき。</a:t>
            </a:r>
            <a:endParaRPr lang="en-US" altLang="ja-JP" sz="1400" dirty="0"/>
          </a:p>
          <a:p>
            <a:pPr marL="88900" indent="-88900">
              <a:spcAft>
                <a:spcPts val="600"/>
              </a:spcAft>
            </a:pPr>
            <a:endParaRPr lang="en-US" altLang="ja-JP" sz="1400" dirty="0" smtClean="0"/>
          </a:p>
        </p:txBody>
      </p:sp>
      <p:sp>
        <p:nvSpPr>
          <p:cNvPr id="35" name="テキスト ボックス 34"/>
          <p:cNvSpPr txBox="1"/>
          <p:nvPr/>
        </p:nvSpPr>
        <p:spPr>
          <a:xfrm>
            <a:off x="54991" y="4149080"/>
            <a:ext cx="3962388" cy="261881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建築協定の認可（大阪府が特定行政庁となる市町村分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36</a:t>
            </a:fld>
            <a:endParaRPr kumimoji="1" lang="ja-JP" altLang="en-US" sz="1600">
              <a:solidFill>
                <a:schemeClr val="tx1"/>
              </a:solidFill>
            </a:endParaRPr>
          </a:p>
        </p:txBody>
      </p:sp>
      <p:sp>
        <p:nvSpPr>
          <p:cNvPr id="22" name="テキスト ボックス 21"/>
          <p:cNvSpPr txBox="1"/>
          <p:nvPr/>
        </p:nvSpPr>
        <p:spPr>
          <a:xfrm>
            <a:off x="2537996" y="3187683"/>
            <a:ext cx="1458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年度以降、数値はほぼ横ばいで推移している。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31866" y="3211338"/>
            <a:ext cx="1424193" cy="216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注）市特定行政庁認定分含む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715058401"/>
              </p:ext>
            </p:extLst>
          </p:nvPr>
        </p:nvGraphicFramePr>
        <p:xfrm>
          <a:off x="4297125" y="1169131"/>
          <a:ext cx="5112568" cy="3446410"/>
        </p:xfrm>
        <a:graphic>
          <a:graphicData uri="http://schemas.openxmlformats.org/drawingml/2006/table">
            <a:tbl>
              <a:tblPr firstRow="1" bandRow="1">
                <a:tableStyleId>{5C22544A-7EE6-4342-B048-85BDC9FD1C3A}</a:tableStyleId>
              </a:tblPr>
              <a:tblGrid>
                <a:gridCol w="2448272"/>
                <a:gridCol w="1440160"/>
                <a:gridCol w="1224136"/>
              </a:tblGrid>
              <a:tr h="344641">
                <a:tc>
                  <a:txBody>
                    <a:bodyPr/>
                    <a:lstStyle/>
                    <a:p>
                      <a:pPr algn="ctr"/>
                      <a:r>
                        <a:rPr kumimoji="1" lang="ja-JP" altLang="en-US" sz="900" dirty="0" smtClean="0"/>
                        <a:t>建築協定地区</a:t>
                      </a:r>
                      <a:endParaRPr kumimoji="1" lang="ja-JP" altLang="en-US" sz="900" dirty="0"/>
                    </a:p>
                  </a:txBody>
                  <a:tcPr anchor="ctr"/>
                </a:tc>
                <a:tc>
                  <a:txBody>
                    <a:bodyPr/>
                    <a:lstStyle/>
                    <a:p>
                      <a:pPr algn="ctr"/>
                      <a:r>
                        <a:rPr kumimoji="1" lang="ja-JP" altLang="en-US" sz="900" dirty="0" smtClean="0"/>
                        <a:t>市町村</a:t>
                      </a:r>
                      <a:endParaRPr kumimoji="1" lang="ja-JP" altLang="en-US" sz="900" dirty="0"/>
                    </a:p>
                  </a:txBody>
                  <a:tcPr anchor="ctr"/>
                </a:tc>
                <a:tc>
                  <a:txBody>
                    <a:bodyPr/>
                    <a:lstStyle/>
                    <a:p>
                      <a:pPr algn="ctr"/>
                      <a:r>
                        <a:rPr kumimoji="1" lang="ja-JP" altLang="en-US" sz="900" dirty="0" smtClean="0"/>
                        <a:t>認可年度</a:t>
                      </a:r>
                      <a:endParaRPr kumimoji="1" lang="ja-JP" altLang="en-US" sz="900" dirty="0"/>
                    </a:p>
                  </a:txBody>
                  <a:tcPr anchor="ctr"/>
                </a:tc>
              </a:tr>
              <a:tr h="344641">
                <a:tc>
                  <a:txBody>
                    <a:bodyPr/>
                    <a:lstStyle/>
                    <a:p>
                      <a:r>
                        <a:rPr kumimoji="1" lang="ja-JP" altLang="en-US" sz="900" dirty="0" smtClean="0">
                          <a:solidFill>
                            <a:schemeClr val="tx1"/>
                          </a:solidFill>
                        </a:rPr>
                        <a:t>楠台地区（更新）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rowSpan="6">
                  <a:txBody>
                    <a:bodyPr/>
                    <a:lstStyle/>
                    <a:p>
                      <a:pPr algn="ctr"/>
                      <a:r>
                        <a:rPr kumimoji="1" lang="ja-JP" altLang="en-US" sz="900" dirty="0" smtClean="0">
                          <a:solidFill>
                            <a:schemeClr val="tx1"/>
                          </a:solidFill>
                        </a:rPr>
                        <a:t>平成</a:t>
                      </a:r>
                      <a:r>
                        <a:rPr kumimoji="1" lang="en-US" altLang="ja-JP" sz="900" dirty="0" smtClean="0">
                          <a:solidFill>
                            <a:schemeClr val="tx1"/>
                          </a:solidFill>
                        </a:rPr>
                        <a:t>26</a:t>
                      </a:r>
                      <a:r>
                        <a:rPr kumimoji="1" lang="ja-JP" altLang="en-US" sz="900" dirty="0" smtClean="0">
                          <a:solidFill>
                            <a:schemeClr val="tx1"/>
                          </a:solidFill>
                        </a:rPr>
                        <a:t>年度</a:t>
                      </a:r>
                      <a:endParaRPr kumimoji="1" lang="ja-JP" altLang="en-US" sz="900" dirty="0">
                        <a:solidFill>
                          <a:schemeClr val="tx1"/>
                        </a:solidFill>
                      </a:endParaRPr>
                    </a:p>
                  </a:txBody>
                  <a:tcPr anchor="ctr"/>
                </a:tc>
              </a:tr>
              <a:tr h="344641">
                <a:tc>
                  <a:txBody>
                    <a:bodyPr/>
                    <a:lstStyle/>
                    <a:p>
                      <a:r>
                        <a:rPr kumimoji="1" lang="ja-JP" altLang="en-US" sz="900" dirty="0" smtClean="0">
                          <a:solidFill>
                            <a:schemeClr val="tx1"/>
                          </a:solidFill>
                        </a:rPr>
                        <a:t>サニータウン緑ヶ丘地区（更新）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r>
                        <a:rPr kumimoji="1" lang="ja-JP" altLang="en-US" sz="900" dirty="0" smtClean="0">
                          <a:solidFill>
                            <a:schemeClr val="tx1"/>
                          </a:solidFill>
                        </a:rPr>
                        <a:t>美加の台第一地区（更新）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r>
                        <a:rPr kumimoji="1" lang="ja-JP" altLang="en-US" sz="900" dirty="0" smtClean="0">
                          <a:solidFill>
                            <a:schemeClr val="tx1"/>
                          </a:solidFill>
                        </a:rPr>
                        <a:t>美加の台七丁目東地区（更新）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岬町望海坂Ｂ地区</a:t>
                      </a:r>
                    </a:p>
                  </a:txBody>
                  <a:tcPr anchor="ctr"/>
                </a:tc>
                <a:tc>
                  <a:txBody>
                    <a:bodyPr/>
                    <a:lstStyle/>
                    <a:p>
                      <a:r>
                        <a:rPr kumimoji="1" lang="ja-JP" altLang="en-US" sz="900" dirty="0" smtClean="0">
                          <a:solidFill>
                            <a:schemeClr val="tx1"/>
                          </a:solidFill>
                        </a:rPr>
                        <a:t>岬町</a:t>
                      </a:r>
                      <a:endParaRPr kumimoji="1" lang="ja-JP" altLang="en-US" sz="900" dirty="0">
                        <a:solidFill>
                          <a:schemeClr val="tx1"/>
                        </a:solidFill>
                      </a:endParaRPr>
                    </a:p>
                  </a:txBody>
                  <a:tcPr anchor="ctr"/>
                </a:tc>
                <a:tc vMerge="1">
                  <a:txBody>
                    <a:bodyPr/>
                    <a:lstStyle/>
                    <a:p>
                      <a:endParaRPr kumimoji="1" lang="ja-JP" altLang="en-US" sz="1050" dirty="0"/>
                    </a:p>
                  </a:txBody>
                  <a:tcPr/>
                </a:tc>
              </a:tr>
              <a:tr h="344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金剛東向陽台</a:t>
                      </a:r>
                      <a:r>
                        <a:rPr kumimoji="1" lang="en-US" altLang="ja-JP" sz="900" dirty="0" smtClean="0">
                          <a:solidFill>
                            <a:schemeClr val="tx1"/>
                          </a:solidFill>
                        </a:rPr>
                        <a:t>4</a:t>
                      </a:r>
                      <a:r>
                        <a:rPr kumimoji="1" lang="ja-JP" altLang="en-US" sz="900" dirty="0" smtClean="0">
                          <a:solidFill>
                            <a:schemeClr val="tx1"/>
                          </a:solidFill>
                        </a:rPr>
                        <a:t>丁目第</a:t>
                      </a:r>
                      <a:r>
                        <a:rPr kumimoji="1" lang="en-US" altLang="ja-JP" sz="900" dirty="0" smtClean="0">
                          <a:solidFill>
                            <a:schemeClr val="tx1"/>
                          </a:solidFill>
                        </a:rPr>
                        <a:t>2</a:t>
                      </a:r>
                      <a:r>
                        <a:rPr kumimoji="1" lang="ja-JP" altLang="en-US" sz="900" dirty="0" smtClean="0">
                          <a:solidFill>
                            <a:schemeClr val="tx1"/>
                          </a:solidFill>
                        </a:rPr>
                        <a:t>地区</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富田林市</a:t>
                      </a:r>
                    </a:p>
                  </a:txBody>
                  <a:tcPr anchor="ctr"/>
                </a:tc>
                <a:tc vMerge="1">
                  <a:txBody>
                    <a:bodyPr/>
                    <a:lstStyle/>
                    <a:p>
                      <a:pPr algn="ctr"/>
                      <a:endParaRPr kumimoji="1" lang="ja-JP" altLang="en-US" sz="900" dirty="0"/>
                    </a:p>
                  </a:txBody>
                  <a:tcPr anchor="ctr"/>
                </a:tc>
              </a:tr>
              <a:tr h="344641">
                <a:tc>
                  <a:txBody>
                    <a:bodyPr/>
                    <a:lstStyle/>
                    <a:p>
                      <a:r>
                        <a:rPr kumimoji="1" lang="ja-JP" altLang="en-US" sz="900" dirty="0" smtClean="0">
                          <a:solidFill>
                            <a:schemeClr val="tx1"/>
                          </a:solidFill>
                        </a:rPr>
                        <a:t>金剛東向陽台</a:t>
                      </a:r>
                      <a:r>
                        <a:rPr kumimoji="1" lang="en-US" altLang="ja-JP" sz="900" dirty="0" smtClean="0">
                          <a:solidFill>
                            <a:schemeClr val="tx1"/>
                          </a:solidFill>
                        </a:rPr>
                        <a:t>4</a:t>
                      </a:r>
                      <a:r>
                        <a:rPr kumimoji="1" lang="ja-JP" altLang="en-US" sz="900" dirty="0" smtClean="0">
                          <a:solidFill>
                            <a:schemeClr val="tx1"/>
                          </a:solidFill>
                        </a:rPr>
                        <a:t>丁目</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富田林市</a:t>
                      </a:r>
                      <a:endParaRPr kumimoji="1" lang="ja-JP" altLang="en-US" sz="900" dirty="0">
                        <a:solidFill>
                          <a:schemeClr val="tx1"/>
                        </a:solidFill>
                      </a:endParaRPr>
                    </a:p>
                  </a:txBody>
                  <a:tcPr anchor="ctr"/>
                </a:tc>
                <a:tc rowSpan="2">
                  <a:txBody>
                    <a:bodyPr/>
                    <a:lstStyle/>
                    <a:p>
                      <a:pPr algn="ctr"/>
                      <a:r>
                        <a:rPr kumimoji="1" lang="ja-JP" altLang="en-US" sz="900" dirty="0" smtClean="0">
                          <a:solidFill>
                            <a:schemeClr val="tx1"/>
                          </a:solidFill>
                        </a:rPr>
                        <a:t>平成</a:t>
                      </a:r>
                      <a:r>
                        <a:rPr kumimoji="1" lang="en-US" altLang="ja-JP" sz="900" dirty="0" smtClean="0">
                          <a:solidFill>
                            <a:schemeClr val="tx1"/>
                          </a:solidFill>
                        </a:rPr>
                        <a:t>25</a:t>
                      </a:r>
                      <a:r>
                        <a:rPr kumimoji="1" lang="ja-JP" altLang="en-US" sz="900" dirty="0" smtClean="0">
                          <a:solidFill>
                            <a:schemeClr val="tx1"/>
                          </a:solidFill>
                        </a:rPr>
                        <a:t>年度</a:t>
                      </a:r>
                      <a:endParaRPr kumimoji="1" lang="ja-JP" altLang="en-US" sz="900" dirty="0">
                        <a:solidFill>
                          <a:schemeClr val="tx1"/>
                        </a:solidFill>
                      </a:endParaRPr>
                    </a:p>
                  </a:txBody>
                  <a:tcPr anchor="ctr"/>
                </a:tc>
              </a:tr>
              <a:tr h="344641">
                <a:tc>
                  <a:txBody>
                    <a:bodyPr/>
                    <a:lstStyle/>
                    <a:p>
                      <a:r>
                        <a:rPr kumimoji="1" lang="ja-JP" altLang="en-US" sz="900" dirty="0" smtClean="0">
                          <a:solidFill>
                            <a:schemeClr val="tx1"/>
                          </a:solidFill>
                        </a:rPr>
                        <a:t>関空ガーデンヒルズ（更新）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泉南市</a:t>
                      </a:r>
                      <a:endParaRPr kumimoji="1" lang="ja-JP" altLang="en-US" sz="900" dirty="0">
                        <a:solidFill>
                          <a:schemeClr val="tx1"/>
                        </a:solidFill>
                      </a:endParaRPr>
                    </a:p>
                  </a:txBody>
                  <a:tcPr anchor="ctr"/>
                </a:tc>
                <a:tc vMerge="1">
                  <a:txBody>
                    <a:bodyPr/>
                    <a:lstStyle/>
                    <a:p>
                      <a:pPr algn="ctr"/>
                      <a:endParaRPr kumimoji="1" lang="ja-JP" altLang="en-US" sz="1050" dirty="0"/>
                    </a:p>
                  </a:txBody>
                  <a:tcPr anchor="ctr"/>
                </a:tc>
              </a:tr>
              <a:tr h="344641">
                <a:tc>
                  <a:txBody>
                    <a:bodyPr/>
                    <a:lstStyle/>
                    <a:p>
                      <a:r>
                        <a:rPr kumimoji="1" lang="ja-JP" altLang="en-US" sz="900" dirty="0" smtClean="0">
                          <a:solidFill>
                            <a:schemeClr val="tx1"/>
                          </a:solidFill>
                        </a:rPr>
                        <a:t>二色の浜旭住宅＜</a:t>
                      </a:r>
                      <a:r>
                        <a:rPr kumimoji="1" lang="en-US" altLang="ja-JP" sz="900" dirty="0" smtClean="0">
                          <a:solidFill>
                            <a:schemeClr val="tx1"/>
                          </a:solidFill>
                        </a:rPr>
                        <a:t>A</a:t>
                      </a:r>
                      <a:r>
                        <a:rPr kumimoji="1" lang="ja-JP" altLang="en-US" sz="900" dirty="0" smtClean="0">
                          <a:solidFill>
                            <a:schemeClr val="tx1"/>
                          </a:solidFill>
                        </a:rPr>
                        <a:t>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貝塚市</a:t>
                      </a:r>
                      <a:endParaRPr kumimoji="1" lang="ja-JP" altLang="en-US" sz="900" dirty="0">
                        <a:solidFill>
                          <a:schemeClr val="tx1"/>
                        </a:solidFill>
                      </a:endParaRPr>
                    </a:p>
                  </a:txBody>
                  <a:tcPr anchor="ctr"/>
                </a:tc>
                <a:tc>
                  <a:txBody>
                    <a:bodyPr/>
                    <a:lstStyle/>
                    <a:p>
                      <a:pPr algn="ctr"/>
                      <a:r>
                        <a:rPr kumimoji="1" lang="ja-JP" altLang="en-US" sz="900" dirty="0" smtClean="0">
                          <a:solidFill>
                            <a:schemeClr val="tx1"/>
                          </a:solidFill>
                        </a:rPr>
                        <a:t>平成</a:t>
                      </a:r>
                      <a:r>
                        <a:rPr kumimoji="1" lang="en-US" altLang="ja-JP" sz="900" dirty="0" smtClean="0">
                          <a:solidFill>
                            <a:schemeClr val="tx1"/>
                          </a:solidFill>
                        </a:rPr>
                        <a:t>24</a:t>
                      </a:r>
                      <a:r>
                        <a:rPr kumimoji="1" lang="ja-JP" altLang="en-US" sz="900" dirty="0" smtClean="0">
                          <a:solidFill>
                            <a:schemeClr val="tx1"/>
                          </a:solidFill>
                        </a:rPr>
                        <a:t>年度</a:t>
                      </a:r>
                      <a:endParaRPr kumimoji="1" lang="ja-JP" altLang="en-US" sz="900" dirty="0">
                        <a:solidFill>
                          <a:schemeClr val="tx1"/>
                        </a:solidFill>
                      </a:endParaRPr>
                    </a:p>
                  </a:txBody>
                  <a:tcPr anchor="ctr"/>
                </a:tc>
              </a:tr>
            </a:tbl>
          </a:graphicData>
        </a:graphic>
      </p:graphicFrame>
      <p:sp>
        <p:nvSpPr>
          <p:cNvPr id="33" name="テキスト ボックス 32"/>
          <p:cNvSpPr txBox="1"/>
          <p:nvPr/>
        </p:nvSpPr>
        <p:spPr>
          <a:xfrm>
            <a:off x="4259072" y="878710"/>
            <a:ext cx="511908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過去３年間（平成２４・２５・２６年度）に大阪府が</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認可した建築協定地区</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8224881" y="4716411"/>
            <a:ext cx="1208043"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4297125" y="4710336"/>
            <a:ext cx="2880320" cy="2308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が特定行政庁として認可した地区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1310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41870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200" dirty="0" smtClean="0"/>
              <a:t>【</a:t>
            </a:r>
            <a:r>
              <a:rPr lang="ja-JP" altLang="en-US" sz="1200" dirty="0" smtClean="0"/>
              <a:t>分析・評価</a:t>
            </a:r>
            <a:r>
              <a:rPr lang="en-US" altLang="ja-JP" sz="1200" dirty="0" smtClean="0"/>
              <a:t>】</a:t>
            </a:r>
          </a:p>
          <a:p>
            <a:pPr marL="85725" indent="-85725"/>
            <a:r>
              <a:rPr lang="ja-JP" altLang="ja-JP" sz="1200" dirty="0" smtClean="0"/>
              <a:t>・</a:t>
            </a:r>
            <a:r>
              <a:rPr lang="ja-JP" altLang="en-US" sz="1200" dirty="0" smtClean="0"/>
              <a:t>自ら計画・規制を行う</a:t>
            </a:r>
            <a:r>
              <a:rPr lang="ja-JP" altLang="ja-JP" sz="1200" dirty="0" smtClean="0"/>
              <a:t>景観</a:t>
            </a:r>
            <a:r>
              <a:rPr lang="ja-JP" altLang="en-US" sz="1200" dirty="0" smtClean="0"/>
              <a:t>行政</a:t>
            </a:r>
            <a:r>
              <a:rPr lang="ja-JP" altLang="ja-JP" sz="1200" dirty="0" smtClean="0"/>
              <a:t>団体</a:t>
            </a:r>
            <a:r>
              <a:rPr lang="ja-JP" altLang="en-US" sz="1200" dirty="0"/>
              <a:t>（</a:t>
            </a:r>
            <a:r>
              <a:rPr lang="ja-JP" altLang="en-US" sz="1200" dirty="0" smtClean="0"/>
              <a:t>市町）</a:t>
            </a:r>
            <a:r>
              <a:rPr lang="ja-JP" altLang="en-US" sz="1200" dirty="0"/>
              <a:t>は</a:t>
            </a:r>
            <a:r>
              <a:rPr lang="ja-JP" altLang="en-US" sz="1200" dirty="0" smtClean="0"/>
              <a:t>漸増しており、府域面積の半分を超えている。</a:t>
            </a:r>
            <a:endParaRPr lang="en-US" altLang="ja-JP" sz="1200" dirty="0" smtClean="0"/>
          </a:p>
          <a:p>
            <a:pPr marL="85725" indent="-85725"/>
            <a:r>
              <a:rPr lang="ja-JP" altLang="en-US" sz="1200" dirty="0" smtClean="0"/>
              <a:t>・一方で</a:t>
            </a:r>
            <a:r>
              <a:rPr lang="ja-JP" altLang="en-US" sz="1200" dirty="0"/>
              <a:t>、大阪府を含む</a:t>
            </a:r>
            <a:r>
              <a:rPr lang="ja-JP" altLang="en-US" sz="1200" dirty="0" smtClean="0"/>
              <a:t>各景観行政団体間の規制対象・内容には、不連続な状況</a:t>
            </a:r>
            <a:r>
              <a:rPr lang="ja-JP" altLang="en-US" sz="1200" dirty="0"/>
              <a:t>が</a:t>
            </a:r>
            <a:r>
              <a:rPr lang="ja-JP" altLang="en-US" sz="1200" dirty="0" smtClean="0"/>
              <a:t>みられ、各景観行政団体間及び広域での目標像と課題を共有し、規制・施策の連携・調整を図るべきである。</a:t>
            </a:r>
            <a:endParaRPr lang="en-US" altLang="ja-JP" sz="1200" dirty="0" smtClean="0"/>
          </a:p>
          <a:p>
            <a:pPr marL="88900" indent="-88900"/>
            <a:r>
              <a:rPr lang="ja-JP" altLang="en-US" sz="1200" dirty="0" smtClean="0"/>
              <a:t>・また、「</a:t>
            </a:r>
            <a:r>
              <a:rPr lang="ja-JP" altLang="ja-JP" sz="1200" dirty="0" smtClean="0"/>
              <a:t>ビュースポット景観形成」の取組み</a:t>
            </a:r>
            <a:r>
              <a:rPr lang="ja-JP" altLang="en-US" sz="1200" dirty="0" smtClean="0"/>
              <a:t>は、</a:t>
            </a:r>
            <a:r>
              <a:rPr lang="ja-JP" altLang="ja-JP" sz="1200" dirty="0" smtClean="0"/>
              <a:t>一部市町村にとどまって</a:t>
            </a:r>
            <a:r>
              <a:rPr lang="ja-JP" altLang="en-US" sz="1200" dirty="0" smtClean="0"/>
              <a:t>おり</a:t>
            </a:r>
            <a:r>
              <a:rPr lang="ja-JP" altLang="ja-JP" sz="1200" dirty="0" smtClean="0"/>
              <a:t>、美しい景観形成に向け</a:t>
            </a:r>
            <a:r>
              <a:rPr lang="ja-JP" altLang="en-US" sz="1200" dirty="0" smtClean="0"/>
              <a:t>て</a:t>
            </a:r>
            <a:r>
              <a:rPr lang="ja-JP" altLang="ja-JP" sz="1200" dirty="0" smtClean="0"/>
              <a:t>より一層</a:t>
            </a:r>
            <a:r>
              <a:rPr lang="ja-JP" altLang="en-US" sz="1200" dirty="0" smtClean="0"/>
              <a:t>、推進す</a:t>
            </a:r>
            <a:r>
              <a:rPr lang="ja-JP" altLang="ja-JP" sz="1200" dirty="0" smtClean="0"/>
              <a:t>べきである。</a:t>
            </a:r>
          </a:p>
          <a:p>
            <a:pPr marL="85725" indent="-85725">
              <a:spcAft>
                <a:spcPts val="600"/>
              </a:spcAft>
            </a:pPr>
            <a:endParaRPr lang="en-US" altLang="ja-JP" sz="1400" dirty="0" smtClean="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611" y="890680"/>
            <a:ext cx="3240244" cy="40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㉙　景観計画策定団体の数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23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105360"/>
            <a:ext cx="3997898" cy="367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295147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37</a:t>
            </a:fld>
            <a:endParaRPr kumimoji="1" lang="ja-JP" altLang="en-US" sz="1600">
              <a:solidFill>
                <a:schemeClr val="tx1"/>
              </a:solidFill>
            </a:endParaRPr>
          </a:p>
        </p:txBody>
      </p:sp>
      <p:sp>
        <p:nvSpPr>
          <p:cNvPr id="22" name="テキスト ボックス 21"/>
          <p:cNvSpPr txBox="1"/>
          <p:nvPr/>
        </p:nvSpPr>
        <p:spPr>
          <a:xfrm>
            <a:off x="4260129" y="802804"/>
            <a:ext cx="3156571"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■大阪府景観計画・規制の範囲</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70894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775472" y="980712"/>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4991" y="3284984"/>
            <a:ext cx="3962388" cy="3456384"/>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○景観法・大阪府景観条例に基づく、景観計画区域の指定による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非景観行政団体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市町村に対する規制および届出受理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○「大阪美しい景観づくり推進会議」において、参画団体の自発的な景観づくり活動の促進、府民の景観意識の高揚を図る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○「ビュースポット景観形成」に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市町村等と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した景観資源の活用、魅力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○「大阪府景観形成誘導推進協議会」を活用した、府および各市町村相互の、景観規制等に関する情報・意見交換、研修等の実施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○大阪都市景観建築賞（大阪まちなみ賞）の実施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○優れた景観の情報発信</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71" t="10211" r="2939" b="8546"/>
          <a:stretch/>
        </p:blipFill>
        <p:spPr bwMode="auto">
          <a:xfrm>
            <a:off x="668702" y="1087190"/>
            <a:ext cx="2856261" cy="165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392364" y="1412776"/>
            <a:ext cx="432048" cy="144016"/>
          </a:xfrm>
          <a:prstGeom prst="rect">
            <a:avLst/>
          </a:prstGeom>
          <a:solidFill>
            <a:schemeClr val="tx1">
              <a:lumMod val="75000"/>
              <a:lumOff val="25000"/>
              <a:alpha val="50000"/>
            </a:schemeClr>
          </a:solidFill>
          <a:ln w="9525">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392364" y="2601640"/>
            <a:ext cx="432048" cy="144016"/>
          </a:xfrm>
          <a:prstGeom prst="rect">
            <a:avLst/>
          </a:prstGeom>
          <a:noFill/>
          <a:ln w="9525">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231354" y="1602770"/>
            <a:ext cx="1707675" cy="186205"/>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 計画・規制対象</a:t>
            </a:r>
            <a:endParaRPr kumimoji="1" lang="ja-JP" altLang="en-US" sz="1000" dirty="0">
              <a:latin typeface="MS UI Gothic" panose="020B0600070205080204" pitchFamily="50" charset="-128"/>
              <a:ea typeface="MS UI Gothic" panose="020B0600070205080204" pitchFamily="50" charset="-128"/>
            </a:endParaRPr>
          </a:p>
        </p:txBody>
      </p:sp>
      <p:sp>
        <p:nvSpPr>
          <p:cNvPr id="33" name="テキスト ボックス 32"/>
          <p:cNvSpPr txBox="1"/>
          <p:nvPr/>
        </p:nvSpPr>
        <p:spPr>
          <a:xfrm>
            <a:off x="4231354" y="2771056"/>
            <a:ext cx="1447914"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景観行政団体 市町</a:t>
            </a:r>
            <a:endParaRPr kumimoji="1" lang="en-US" altLang="ja-JP" sz="1000" dirty="0" smtClean="0">
              <a:latin typeface="MS UI Gothic" panose="020B0600070205080204" pitchFamily="50" charset="-128"/>
              <a:ea typeface="MS UI Gothic" panose="020B0600070205080204" pitchFamily="50" charset="-128"/>
            </a:endParaRPr>
          </a:p>
          <a:p>
            <a:r>
              <a:rPr lang="ja-JP" altLang="en-US" sz="1000" dirty="0" smtClean="0">
                <a:latin typeface="MS UI Gothic" panose="020B0600070205080204" pitchFamily="50" charset="-128"/>
                <a:ea typeface="MS UI Gothic" panose="020B0600070205080204" pitchFamily="50" charset="-128"/>
              </a:rPr>
              <a:t>　</a:t>
            </a:r>
            <a:r>
              <a:rPr lang="en-US" altLang="ja-JP" sz="1000" dirty="0" smtClean="0">
                <a:latin typeface="MS UI Gothic" panose="020B0600070205080204" pitchFamily="50" charset="-128"/>
                <a:ea typeface="MS UI Gothic" panose="020B0600070205080204" pitchFamily="50" charset="-128"/>
              </a:rPr>
              <a:t>(</a:t>
            </a:r>
            <a:r>
              <a:rPr lang="ja-JP" altLang="en-US" sz="1000" dirty="0" smtClean="0">
                <a:latin typeface="MS UI Gothic" panose="020B0600070205080204" pitchFamily="50" charset="-128"/>
                <a:ea typeface="MS UI Gothic" panose="020B0600070205080204" pitchFamily="50" charset="-128"/>
              </a:rPr>
              <a:t>府計画・規制対象外</a:t>
            </a:r>
            <a:r>
              <a:rPr lang="en-US" altLang="ja-JP" sz="1000" dirty="0" smtClean="0">
                <a:latin typeface="MS UI Gothic" panose="020B0600070205080204" pitchFamily="50" charset="-128"/>
                <a:ea typeface="MS UI Gothic" panose="020B0600070205080204" pitchFamily="50" charset="-128"/>
              </a:rPr>
              <a:t>)</a:t>
            </a:r>
            <a:endParaRPr kumimoji="1" lang="ja-JP" altLang="en-US" sz="1000" dirty="0">
              <a:latin typeface="MS UI Gothic" panose="020B0600070205080204" pitchFamily="50" charset="-128"/>
              <a:ea typeface="MS UI Gothic" panose="020B0600070205080204" pitchFamily="50" charset="-128"/>
            </a:endParaRPr>
          </a:p>
        </p:txBody>
      </p:sp>
      <p:cxnSp>
        <p:nvCxnSpPr>
          <p:cNvPr id="16" name="直線コネクタ 15"/>
          <p:cNvCxnSpPr/>
          <p:nvPr/>
        </p:nvCxnSpPr>
        <p:spPr>
          <a:xfrm>
            <a:off x="4392364" y="1835172"/>
            <a:ext cx="432048"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245345" y="1883186"/>
            <a:ext cx="1299148"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 規制対象</a:t>
            </a:r>
            <a:endParaRPr kumimoji="1" lang="en-US" altLang="ja-JP" sz="1000" dirty="0" smtClean="0">
              <a:latin typeface="MS UI Gothic" panose="020B0600070205080204" pitchFamily="50" charset="-128"/>
              <a:ea typeface="MS UI Gothic" panose="020B0600070205080204" pitchFamily="50" charset="-128"/>
            </a:endParaRPr>
          </a:p>
          <a:p>
            <a:r>
              <a:rPr lang="ja-JP" altLang="en-US" sz="1000" dirty="0">
                <a:latin typeface="MS UI Gothic" panose="020B0600070205080204" pitchFamily="50" charset="-128"/>
                <a:ea typeface="MS UI Gothic" panose="020B0600070205080204" pitchFamily="50" charset="-128"/>
              </a:rPr>
              <a:t>「</a:t>
            </a:r>
            <a:r>
              <a:rPr kumimoji="1" lang="ja-JP" altLang="en-US" sz="1000" dirty="0" smtClean="0">
                <a:latin typeface="MS UI Gothic" panose="020B0600070205080204" pitchFamily="50" charset="-128"/>
                <a:ea typeface="MS UI Gothic" panose="020B0600070205080204" pitchFamily="50" charset="-128"/>
              </a:rPr>
              <a:t>道路軸」</a:t>
            </a:r>
            <a:endParaRPr kumimoji="1" lang="ja-JP" altLang="en-US" sz="1000" dirty="0">
              <a:latin typeface="MS UI Gothic" panose="020B0600070205080204" pitchFamily="50" charset="-128"/>
              <a:ea typeface="MS UI Gothic" panose="020B0600070205080204" pitchFamily="50" charset="-128"/>
            </a:endParaRPr>
          </a:p>
        </p:txBody>
      </p:sp>
      <p:cxnSp>
        <p:nvCxnSpPr>
          <p:cNvPr id="38" name="直線コネクタ 37"/>
          <p:cNvCxnSpPr/>
          <p:nvPr/>
        </p:nvCxnSpPr>
        <p:spPr>
          <a:xfrm>
            <a:off x="4413572" y="3194596"/>
            <a:ext cx="432048" cy="0"/>
          </a:xfrm>
          <a:prstGeom prst="line">
            <a:avLst/>
          </a:prstGeom>
          <a:ln w="12700">
            <a:solidFill>
              <a:schemeClr val="tx1">
                <a:lumMod val="75000"/>
                <a:lumOff val="2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231354" y="3228504"/>
            <a:ext cx="1607060"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大阪府規制対象外</a:t>
            </a:r>
            <a:endParaRPr kumimoji="1" lang="en-US" altLang="ja-JP" sz="1000" dirty="0" smtClean="0">
              <a:latin typeface="MS UI Gothic" panose="020B0600070205080204" pitchFamily="50" charset="-128"/>
              <a:ea typeface="MS UI Gothic" panose="020B0600070205080204" pitchFamily="50" charset="-128"/>
            </a:endParaRPr>
          </a:p>
          <a:p>
            <a:r>
              <a:rPr kumimoji="1" lang="ja-JP" altLang="en-US" sz="1000" dirty="0" smtClean="0">
                <a:latin typeface="MS UI Gothic" panose="020B0600070205080204" pitchFamily="50" charset="-128"/>
                <a:ea typeface="MS UI Gothic" panose="020B0600070205080204" pitchFamily="50" charset="-128"/>
              </a:rPr>
              <a:t>「道路軸」</a:t>
            </a:r>
            <a:endParaRPr kumimoji="1" lang="ja-JP" altLang="en-US" sz="1000" dirty="0">
              <a:latin typeface="MS UI Gothic" panose="020B0600070205080204" pitchFamily="50" charset="-128"/>
              <a:ea typeface="MS UI Gothic" panose="020B060007020508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519134978"/>
              </p:ext>
            </p:extLst>
          </p:nvPr>
        </p:nvGraphicFramePr>
        <p:xfrm>
          <a:off x="7499676" y="2708920"/>
          <a:ext cx="1985048" cy="457200"/>
        </p:xfrm>
        <a:graphic>
          <a:graphicData uri="http://schemas.openxmlformats.org/drawingml/2006/table">
            <a:tbl>
              <a:tblPr firstRow="1" bandRow="1">
                <a:tableStyleId>{2D5ABB26-0587-4C30-8999-92F81FD0307C}</a:tableStyleId>
              </a:tblPr>
              <a:tblGrid>
                <a:gridCol w="1141160"/>
                <a:gridCol w="843888"/>
              </a:tblGrid>
              <a:tr h="64368">
                <a:tc>
                  <a:txBody>
                    <a:bodyPr/>
                    <a:lstStyle/>
                    <a:p>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smtClean="0"/>
                        <a:t>面積</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984">
                <a:tc>
                  <a:txBody>
                    <a:bodyPr/>
                    <a:lstStyle/>
                    <a:p>
                      <a:r>
                        <a:rPr kumimoji="1" lang="ja-JP" altLang="en-US" sz="1000" dirty="0" smtClean="0"/>
                        <a:t>大阪府 対象市町村</a:t>
                      </a:r>
                      <a:endParaRPr kumimoji="1" lang="ja-JP" altLang="en-US" sz="1000" dirty="0"/>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dirty="0" smtClean="0"/>
                        <a:t>835k</a:t>
                      </a:r>
                      <a:r>
                        <a:rPr kumimoji="1" lang="ja-JP" altLang="en-US" sz="1000" dirty="0" smtClean="0"/>
                        <a:t>㎡</a:t>
                      </a:r>
                      <a:r>
                        <a:rPr kumimoji="1" lang="en-US" altLang="ja-JP" sz="1000" dirty="0" smtClean="0"/>
                        <a:t>(44%)</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600">
                <a:tc>
                  <a:txBody>
                    <a:bodyPr/>
                    <a:lstStyle/>
                    <a:p>
                      <a:r>
                        <a:rPr kumimoji="1" lang="ja-JP" altLang="en-US" sz="1000" dirty="0" smtClean="0"/>
                        <a:t>景観行政団体 市町</a:t>
                      </a:r>
                      <a:endParaRPr kumimoji="1" lang="ja-JP" altLang="en-US" sz="1000" dirty="0"/>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dirty="0" smtClean="0"/>
                        <a:t>1,033k</a:t>
                      </a:r>
                      <a:r>
                        <a:rPr kumimoji="1" lang="ja-JP" altLang="en-US" sz="1000" dirty="0" smtClean="0"/>
                        <a:t>㎡</a:t>
                      </a:r>
                      <a:r>
                        <a:rPr kumimoji="1" lang="en-US" altLang="ja-JP" sz="1000" dirty="0" smtClean="0"/>
                        <a:t>(54%)</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 name="テキスト ボックス 40"/>
          <p:cNvSpPr txBox="1"/>
          <p:nvPr/>
        </p:nvSpPr>
        <p:spPr>
          <a:xfrm>
            <a:off x="8374113" y="3140968"/>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国土地理院調べ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483455" y="993428"/>
            <a:ext cx="1992698" cy="1211436"/>
          </a:xfrm>
          <a:prstGeom prst="rect">
            <a:avLst/>
          </a:prstGeom>
          <a:noFill/>
          <a:ln>
            <a:solidFill>
              <a:schemeClr val="accent1"/>
            </a:solidFill>
            <a:prstDash val="sysDash"/>
          </a:ln>
        </p:spPr>
        <p:txBody>
          <a:bodyPr wrap="square" lIns="36000" tIns="36000" rIns="36000" bIns="36000" rtlCol="0" anchor="ctr" anchorCtr="0">
            <a:noAutofit/>
          </a:bodyPr>
          <a:lstStyle/>
          <a:p>
            <a:pPr>
              <a:spcBef>
                <a:spcPts val="300"/>
              </a:spcBef>
            </a:pP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堺市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豊中市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高槻市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東大阪市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岸和田市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枚方市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、茨木市、泉佐野市、箕面市、藤井寺市、交野市、羽曳野市、太子町</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u="heavy" dirty="0" smtClean="0">
                <a:latin typeface="Meiryo UI" panose="020B0604030504040204" pitchFamily="50" charset="-128"/>
                <a:ea typeface="Meiryo UI" panose="020B0604030504040204" pitchFamily="50" charset="-128"/>
                <a:cs typeface="Meiryo UI" panose="020B0604030504040204" pitchFamily="50" charset="-128"/>
              </a:rPr>
              <a:t>太字下線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は、市町屋外広告物条例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も独自に制定・規制</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483455" y="786703"/>
            <a:ext cx="191224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■景観行政団体 市町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417991" y="2485058"/>
            <a:ext cx="1912243" cy="223862"/>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■大阪府・市町 対象範囲割合 </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7546955" y="3780485"/>
            <a:ext cx="1929198" cy="1114037"/>
          </a:xfrm>
          <a:prstGeom prst="rect">
            <a:avLst/>
          </a:prstGeom>
          <a:noFill/>
          <a:ln>
            <a:solidFill>
              <a:schemeClr val="accent1"/>
            </a:solidFill>
            <a:prstDash val="sysDash"/>
          </a:ln>
        </p:spPr>
        <p:txBody>
          <a:bodyPr wrap="square" lIns="36000" tIns="36000" rIns="36000" bIns="36000" rtlCol="0" anchor="t" anchorCtr="0">
            <a:noAutofit/>
          </a:bodyPr>
          <a:lstStyle/>
          <a:p>
            <a:pPr>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「道路軸」「河川軸」「山並み・緑地軸」「湾岸軸」「歴史軸」の</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分類</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2" name="テキスト ボックス 41"/>
          <p:cNvSpPr txBox="1"/>
          <p:nvPr/>
        </p:nvSpPr>
        <p:spPr>
          <a:xfrm>
            <a:off x="7417991" y="3560316"/>
            <a:ext cx="191224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■大阪府の景観計画区域 分類</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7666631" y="4231760"/>
            <a:ext cx="1734545" cy="612000"/>
          </a:xfrm>
          <a:prstGeom prst="bracketPair">
            <a:avLst>
              <a:gd name="adj" fmla="val 8828"/>
            </a:avLst>
          </a:prstGeom>
          <a:solidFill>
            <a:schemeClr val="bg1">
              <a:lumMod val="9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spcBef>
                <a:spcPts val="3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景観行政団体 市町の場合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dirty="0">
                <a:latin typeface="Meiryo UI" panose="020B0604030504040204" pitchFamily="50" charset="-128"/>
                <a:ea typeface="Meiryo UI" panose="020B0604030504040204" pitchFamily="50" charset="-128"/>
                <a:cs typeface="Meiryo UI" panose="020B0604030504040204" pitchFamily="50" charset="-128"/>
              </a:rPr>
              <a:t>　　・大半は５分類採用せず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・色規制の基準も細かく</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相違</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326030" y="4725168"/>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44342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状況の総括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4</a:t>
            </a:fld>
            <a:endParaRPr kumimoji="1" lang="ja-JP" altLang="en-US" sz="1600">
              <a:solidFill>
                <a:schemeClr val="tx1"/>
              </a:solidFill>
            </a:endParaRPr>
          </a:p>
        </p:txBody>
      </p:sp>
      <p:sp>
        <p:nvSpPr>
          <p:cNvPr id="7" name="タイトル 1"/>
          <p:cNvSpPr txBox="1">
            <a:spLocks/>
          </p:cNvSpPr>
          <p:nvPr/>
        </p:nvSpPr>
        <p:spPr>
          <a:xfrm>
            <a:off x="216956" y="1052952"/>
            <a:ext cx="9252000" cy="2285334"/>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基本目標１：安心して暮らせる住まいとまち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○住宅ストック全体を活用した府民の居住安定確保に向け、民間賃貸住宅市場の環境整備等の取組みが進められたことにより、あんしん賃貸住宅の登録や高齢者向け住まいの供給が進むとともに、府民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事業者の人権意識の向上が見られるなど一定の成果が上がっている。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一方で、特に民営の借家において、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バリアフリー等を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満たさないストックや、早期に解消をめざした最低居住面積水準未満のストックが依然として存在しているといった質の面での課題、高齢者等に対する入居拒否が依然として残っているなどの課題がある。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タイトル 1"/>
          <p:cNvSpPr txBox="1">
            <a:spLocks/>
          </p:cNvSpPr>
          <p:nvPr/>
        </p:nvSpPr>
        <p:spPr>
          <a:xfrm>
            <a:off x="216956" y="3501008"/>
            <a:ext cx="9252000" cy="2988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目標２：安全を支える住まいと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完了検査実施率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％を達成するとともに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治安が良いと感じる府民の割合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」が増加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傾向にあり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改善して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いる。しかし、治安の面では、刑法犯・街頭犯罪の認知件数がピーク時より減少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傾向にある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ものの、依然として、「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治安が良いと思わない府民の割合」が約５割存在するなどの課題を抱えている。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○住宅の耐震化については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住宅の耐震化率」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は着実に改善しているが、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達成には至っておらず、特に、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木造戸建住宅の耐震化率がまだまだ低い状況にあるといった課題がある。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○また、密集市街地に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年度以降、各地区の状況を踏まえ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、市街地の燃えにくさや避難確保の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目標に応じた事業実施計画を地区ごとに定め、老朽住宅除却や地区公共施設の整備のスピードアップが図られているが、現時点では、「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地震時等に著しく危険な密集市街地の面積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」を縮小する水準までには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至って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いない。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143892" y="620688"/>
            <a:ext cx="9252000" cy="36004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■基本目標ごとの成果指標の進捗状況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29199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5</a:t>
            </a:fld>
            <a:endParaRPr kumimoji="1" lang="ja-JP" altLang="en-US" sz="1600">
              <a:solidFill>
                <a:schemeClr val="tx1"/>
              </a:solidFill>
            </a:endParaRPr>
          </a:p>
        </p:txBody>
      </p:sp>
      <p:sp>
        <p:nvSpPr>
          <p:cNvPr id="7" name="タイトル 1"/>
          <p:cNvSpPr txBox="1">
            <a:spLocks/>
          </p:cNvSpPr>
          <p:nvPr/>
        </p:nvSpPr>
        <p:spPr>
          <a:xfrm>
            <a:off x="216956" y="836712"/>
            <a:ext cx="9252000" cy="2052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基本目標３：環境にやさしい住まいとまち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○一定規模以上の建築物を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対象と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した環境配慮制度の推進や公共建築物における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ESCO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事業の導入、省エネ住宅の普及促進等の取組みが進められているが、指標である「環境配慮制度の届出率」や、「住宅性能表示の実施率」、「認定長期優良住宅の割合」は向上していない。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○また、「市街地の緑被率」についても、みどりの風促進区域の指定による都市緑化の推進などの取組みが進められているもの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、新たな宅地開発、道路整備等によるみどりの減少により、数値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は横ばいで推移している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1"/>
          <p:cNvSpPr txBox="1">
            <a:spLocks/>
          </p:cNvSpPr>
          <p:nvPr/>
        </p:nvSpPr>
        <p:spPr>
          <a:xfrm>
            <a:off x="216956" y="3212976"/>
            <a:ext cx="9252000" cy="2988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基本目標４：活力</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と魅力あふれる住まいと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6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の取組みが進められたことにより、「既存住宅の流通シェア」や「住宅の利活用期間」の指標は改善したが、「リフォーム実施戸数の割合」や「リフォーム瑕疵担保保険の加入割合」の指標はほぼ横ばいとなっ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○景観形成等に関する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景観計画策定団体の数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ついては順調に進んでいるが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建築協定地区数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」や住民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団体等が看板などを行政に変わって撤去することができる制度である「登録員制度導入市町村の数」は横ばいで推移している。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○また、府民の住環境やまちづくりに関する意識・満足度を測る指標では、子育てに関する指標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は改善して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いるが、まちづくりへの参加意向や近隣・コミュニティの関わりの満足度は低下する結果となった。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進捗状況</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23325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6</a:t>
            </a:fld>
            <a:endParaRPr kumimoji="1" lang="ja-JP" altLang="en-US" sz="1600">
              <a:solidFill>
                <a:schemeClr val="tx1"/>
              </a:solidFill>
            </a:endParaRPr>
          </a:p>
        </p:txBody>
      </p:sp>
      <p:sp>
        <p:nvSpPr>
          <p:cNvPr id="13" name="タイトル 1"/>
          <p:cNvSpPr txBox="1">
            <a:spLocks/>
          </p:cNvSpPr>
          <p:nvPr/>
        </p:nvSpPr>
        <p:spPr>
          <a:xfrm>
            <a:off x="216956" y="548680"/>
            <a:ext cx="9071952" cy="6192688"/>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今後の住宅まちづくり政策の展開にあたって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○住まいと都市は、府民のくらしに不可欠なものであり、そのあり方が人々のくらしの豊かさ、さらには、大阪全体の活力に大きな影響を及ぼすものである。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○これまで大阪府の住宅まちづくり政策は、府民の居住の安定確保や住宅・建築物の耐震化、密集市街地の再整備など、特に「安全・安心の確保」に重点を置いた取り組みが展開されてきた。これ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、民間賃貸住宅市場の環境整備や公的賃貸住宅団地の再生、府民・事業者の人権意識の向上、住宅・建築物の安全性の確保など、一定の成果が出てきている。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○しかしながら、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府民の「安全・安心の確保」に向けては、住宅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ストックの質の改善や都市の防災性・防犯性の確保、住宅市場における入居拒否や建設・リフォーム工事等に関するトラブル、土地差別の解消など、課題が存在しており、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特に、今後、人口構造の変化や地域、都市の活力低下が懸念される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の取組みだけでは、多様な人々が住まい、訪れる都市を実現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することは難しくなってきている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○このため、今後の住宅まちづくり政策においては、「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活力・魅力ある住まいと都市が形成され、多様な人々が住まい、活発に交流することにより、安全・安心が高まる」、あるいは、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「災害時の安全性や防犯性など安全・安心が確保された住まいと都市が、多様な人々を惹きつけ、活力と魅力が生み出される」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といった、「活力・魅力」と「安全・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安心の確保」</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が相互に作用し合い、好循環を生み出すような政策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展開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やその仕組みづくりに重点的に取り組む必要が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進捗状況</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10011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210416" y="476672"/>
            <a:ext cx="9339984" cy="1440160"/>
          </a:xfrm>
          <a:prstGeom prst="rect">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6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1524000" indent="-1524000"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評価の凡例</a:t>
            </a:r>
            <a:endParaRPr lang="en-US" altLang="ja-JP" sz="1200" b="1" dirty="0" smtClean="0">
              <a:solidFill>
                <a:schemeClr val="tx1"/>
              </a:solidFill>
              <a:latin typeface="ＭＳ ゴシック" panose="020B0609070205080204" pitchFamily="49" charset="-128"/>
              <a:ea typeface="ＭＳ ゴシック" panose="020B0609070205080204" pitchFamily="49" charset="-128"/>
            </a:endParaRPr>
          </a:p>
          <a:p>
            <a:pPr marL="1524000" indent="-1524000"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１４項目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：目標値を達成したもの、又は将来の目標値の達成に向けて順調に推移しているもの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ja-JP" altLang="en-US" sz="1200" b="1" dirty="0">
                <a:solidFill>
                  <a:schemeClr val="tx1"/>
                </a:solidFill>
                <a:latin typeface="ＭＳ ゴシック" panose="020B0609070205080204" pitchFamily="49" charset="-128"/>
                <a:ea typeface="ＭＳ ゴシック" panose="020B0609070205080204" pitchFamily="49" charset="-128"/>
              </a:rPr>
              <a:t>８</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：◎には該当しないが、目標値の達成に向け数値の概ねの改善が見られるもの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１１項目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a:solidFill>
                  <a:schemeClr val="tx1"/>
                </a:solidFill>
                <a:latin typeface="ＭＳ ゴシック" panose="020B0609070205080204" pitchFamily="49" charset="-128"/>
                <a:ea typeface="ＭＳ ゴシック" panose="020B0609070205080204" pitchFamily="49" charset="-128"/>
              </a:rPr>
              <a:t>数値がほぼ</a:t>
            </a:r>
            <a:r>
              <a:rPr lang="ja-JP" altLang="en-US" sz="1200" dirty="0" smtClean="0">
                <a:solidFill>
                  <a:schemeClr val="tx1"/>
                </a:solidFill>
                <a:latin typeface="ＭＳ ゴシック" panose="020B0609070205080204" pitchFamily="49" charset="-128"/>
                <a:ea typeface="ＭＳ ゴシック" panose="020B0609070205080204" pitchFamily="49" charset="-128"/>
              </a:rPr>
              <a:t>横ばいのもの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a:solidFill>
                  <a:schemeClr val="tx1"/>
                </a:solidFill>
                <a:latin typeface="ＭＳ ゴシック" panose="020B0609070205080204" pitchFamily="49" charset="-128"/>
                <a:ea typeface="ＭＳ ゴシック" panose="020B0609070205080204" pitchFamily="49" charset="-128"/>
              </a:rPr>
              <a:t>　</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３項目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：数値が悪化しているもの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合計</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３６項目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endParaRPr lang="ja-JP" altLang="ja-JP" sz="1200" b="1" dirty="0">
              <a:solidFill>
                <a:schemeClr val="tx1"/>
              </a:solidFill>
              <a:latin typeface="ＭＳ ゴシック" panose="020B0609070205080204" pitchFamily="49" charset="-128"/>
              <a:ea typeface="ＭＳ ゴシック" panose="020B0609070205080204" pitchFamily="49" charset="-128"/>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44" r="22295"/>
          <a:stretch/>
        </p:blipFill>
        <p:spPr bwMode="auto">
          <a:xfrm>
            <a:off x="7560716" y="406964"/>
            <a:ext cx="1489471" cy="154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表 5"/>
          <p:cNvGraphicFramePr>
            <a:graphicFrameLocks noGrp="1"/>
          </p:cNvGraphicFramePr>
          <p:nvPr>
            <p:extLst>
              <p:ext uri="{D42A27DB-BD31-4B8C-83A1-F6EECF244321}">
                <p14:modId xmlns:p14="http://schemas.microsoft.com/office/powerpoint/2010/main" val="4279443665"/>
              </p:ext>
            </p:extLst>
          </p:nvPr>
        </p:nvGraphicFramePr>
        <p:xfrm>
          <a:off x="195267" y="2000714"/>
          <a:ext cx="4629145" cy="4812662"/>
        </p:xfrm>
        <a:graphic>
          <a:graphicData uri="http://schemas.openxmlformats.org/drawingml/2006/table">
            <a:tbl>
              <a:tblPr firstRow="1">
                <a:tableStyleId>{5C22544A-7EE6-4342-B048-85BDC9FD1C3A}</a:tableStyleId>
              </a:tblPr>
              <a:tblGrid>
                <a:gridCol w="3927759"/>
                <a:gridCol w="701386"/>
              </a:tblGrid>
              <a:tr h="224620">
                <a:tc>
                  <a:txBody>
                    <a:bodyPr/>
                    <a:lstStyle/>
                    <a:p>
                      <a:pPr algn="ctr" fontAlgn="ctr"/>
                      <a:r>
                        <a:rPr lang="ja-JP" altLang="en-US" sz="1400" b="1" i="0" u="none" strike="noStrike" dirty="0" smtClean="0">
                          <a:solidFill>
                            <a:schemeClr val="lt1"/>
                          </a:solidFill>
                          <a:effectLst/>
                          <a:latin typeface="+mn-lt"/>
                        </a:rPr>
                        <a:t>安心して暮らせる住まいとまち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latin typeface="+mn-ea"/>
                          <a:ea typeface="+mn-ea"/>
                        </a:rPr>
                        <a:t>①　</a:t>
                      </a:r>
                      <a:r>
                        <a:rPr lang="zh-TW" altLang="en-US" sz="1200" u="none" strike="noStrike" dirty="0" smtClean="0">
                          <a:effectLst/>
                          <a:latin typeface="ＭＳ Ｐゴシック" panose="020B0600070205080204" pitchFamily="50" charset="-128"/>
                          <a:ea typeface="ＭＳ Ｐゴシック" panose="020B0600070205080204" pitchFamily="50" charset="-128"/>
                        </a:rPr>
                        <a:t>最低</a:t>
                      </a:r>
                      <a:r>
                        <a:rPr lang="zh-TW" altLang="en-US" sz="1200" u="none" strike="noStrike" dirty="0">
                          <a:effectLst/>
                          <a:latin typeface="ＭＳ Ｐゴシック" panose="020B0600070205080204" pitchFamily="50" charset="-128"/>
                          <a:ea typeface="ＭＳ Ｐゴシック" panose="020B0600070205080204" pitchFamily="50" charset="-128"/>
                        </a:rPr>
                        <a:t>居住面積水準未満率</a:t>
                      </a:r>
                      <a:endParaRPr lang="zh-TW"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②　生活</a:t>
                      </a:r>
                      <a:r>
                        <a:rPr lang="ja-JP" altLang="en-US" sz="1200" u="none" strike="noStrike" dirty="0">
                          <a:effectLst/>
                        </a:rPr>
                        <a:t>支援施設を併設している公的賃貸</a:t>
                      </a:r>
                      <a:r>
                        <a:rPr lang="ja-JP" altLang="en-US" sz="1200" u="none" strike="noStrike" dirty="0" smtClean="0">
                          <a:effectLst/>
                        </a:rPr>
                        <a:t>住宅団地の割合</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③　高齢者</a:t>
                      </a:r>
                      <a:r>
                        <a:rPr lang="ja-JP" altLang="en-US" sz="1200" u="none" strike="noStrike" dirty="0">
                          <a:effectLst/>
                        </a:rPr>
                        <a:t>（</a:t>
                      </a:r>
                      <a:r>
                        <a:rPr lang="en-US" altLang="ja-JP" sz="1200" u="none" strike="noStrike" dirty="0">
                          <a:effectLst/>
                        </a:rPr>
                        <a:t>65</a:t>
                      </a:r>
                      <a:r>
                        <a:rPr lang="ja-JP" altLang="en-US" sz="1200" u="none" strike="noStrike" dirty="0">
                          <a:effectLst/>
                        </a:rPr>
                        <a:t>歳以上の者）の居住する住宅</a:t>
                      </a:r>
                      <a:r>
                        <a:rPr lang="ja-JP" altLang="en-US" sz="1200" u="none" strike="noStrike" dirty="0" smtClean="0">
                          <a:effectLst/>
                        </a:rPr>
                        <a:t>のﾊﾞﾘｱﾌﾘｰ化率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1383">
                <a:tc>
                  <a:txBody>
                    <a:bodyPr/>
                    <a:lstStyle/>
                    <a:p>
                      <a:pPr algn="l" fontAlgn="ctr"/>
                      <a:r>
                        <a:rPr lang="ja-JP" altLang="en-US" sz="1100" b="0" i="0" u="none" strike="noStrike" dirty="0" smtClean="0">
                          <a:solidFill>
                            <a:srgbClr val="000000"/>
                          </a:solidFill>
                          <a:effectLst/>
                          <a:latin typeface="+mn-ea"/>
                          <a:ea typeface="+mn-ea"/>
                        </a:rPr>
                        <a:t>　③</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一定のバリアフリー化率</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mn-ea"/>
                        <a:ea typeface="+mn-ea"/>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③</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うち高度のバリアフリー化率</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④　共同</a:t>
                      </a:r>
                      <a:r>
                        <a:rPr lang="ja-JP" altLang="en-US" sz="1200" u="none" strike="noStrike" dirty="0">
                          <a:effectLst/>
                        </a:rPr>
                        <a:t>住宅における共用部分の</a:t>
                      </a:r>
                      <a:r>
                        <a:rPr lang="ja-JP" altLang="en-US" sz="1200" u="none" strike="noStrike" dirty="0" smtClean="0">
                          <a:effectLst/>
                        </a:rPr>
                        <a:t>バリアフリー化率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⑤　鉄道</a:t>
                      </a:r>
                      <a:r>
                        <a:rPr lang="ja-JP" altLang="en-US" sz="1200" u="none" strike="noStrike" dirty="0">
                          <a:effectLst/>
                        </a:rPr>
                        <a:t>駅舎のエレベーター</a:t>
                      </a:r>
                      <a:r>
                        <a:rPr lang="ja-JP" altLang="en-US" sz="1200" u="none" strike="noStrike" dirty="0" smtClean="0">
                          <a:effectLst/>
                        </a:rPr>
                        <a:t>設置率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⑥　大阪</a:t>
                      </a:r>
                      <a:r>
                        <a:rPr lang="ja-JP" altLang="en-US" sz="1200" u="none" strike="noStrike" dirty="0">
                          <a:effectLst/>
                        </a:rPr>
                        <a:t>あんしん賃貸支援事業の登録</a:t>
                      </a:r>
                      <a:r>
                        <a:rPr lang="ja-JP" altLang="en-US" sz="1200" u="none" strike="noStrike" dirty="0" smtClean="0">
                          <a:effectLst/>
                        </a:rPr>
                        <a:t>住宅数</a:t>
                      </a:r>
                      <a:endParaRPr lang="en-US" altLang="ja-JP"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ja-JP" altLang="en-US"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⑦　高齢者</a:t>
                      </a:r>
                      <a:r>
                        <a:rPr lang="ja-JP" altLang="en-US" sz="1200" u="none" strike="noStrike" dirty="0">
                          <a:effectLst/>
                        </a:rPr>
                        <a:t>人口に対する高齢者向け住宅の</a:t>
                      </a:r>
                      <a:r>
                        <a:rPr lang="ja-JP" altLang="en-US" sz="1200" u="none" strike="noStrike" dirty="0" smtClean="0">
                          <a:effectLst/>
                        </a:rPr>
                        <a:t>割合</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⑧　入居差別の状況</a:t>
                      </a:r>
                      <a:endParaRPr lang="en-US" altLang="ja-JP" sz="1200" u="none" strike="noStrike" dirty="0" smtClean="0">
                        <a:effectLst/>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高齢者</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a:t>
                      </a:r>
                      <a:r>
                        <a:rPr lang="ja-JP" altLang="en-US" sz="1100" b="0" i="0" u="none" strike="noStrike" dirty="0" err="1" smtClean="0">
                          <a:solidFill>
                            <a:srgbClr val="000000"/>
                          </a:solidFill>
                          <a:effectLst/>
                          <a:latin typeface="+mn-ea"/>
                          <a:ea typeface="+mn-ea"/>
                        </a:rPr>
                        <a:t>障がい</a:t>
                      </a:r>
                      <a:r>
                        <a:rPr lang="ja-JP" altLang="en-US" sz="1100" b="0" i="0" u="none" strike="noStrike" dirty="0" smtClean="0">
                          <a:solidFill>
                            <a:srgbClr val="000000"/>
                          </a:solidFill>
                          <a:effectLst/>
                          <a:latin typeface="+mn-ea"/>
                          <a:ea typeface="+mn-ea"/>
                        </a:rPr>
                        <a:t>者</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-3</a:t>
                      </a:r>
                      <a:r>
                        <a:rPr lang="ja-JP" altLang="en-US" sz="1100" b="0" i="0" u="none" strike="noStrike" dirty="0" smtClean="0">
                          <a:solidFill>
                            <a:srgbClr val="000000"/>
                          </a:solidFill>
                          <a:effectLst/>
                          <a:latin typeface="+mn-ea"/>
                          <a:ea typeface="+mn-ea"/>
                        </a:rPr>
                        <a:t>　母子（父子）家庭</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-4</a:t>
                      </a:r>
                      <a:r>
                        <a:rPr lang="ja-JP" altLang="en-US" sz="1100" b="0" i="0" u="none" strike="noStrike" dirty="0" smtClean="0">
                          <a:solidFill>
                            <a:srgbClr val="000000"/>
                          </a:solidFill>
                          <a:effectLst/>
                          <a:latin typeface="+mn-ea"/>
                          <a:ea typeface="+mn-ea"/>
                        </a:rPr>
                        <a:t>　外国人</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⑨　本籍</a:t>
                      </a:r>
                      <a:r>
                        <a:rPr lang="ja-JP" altLang="en-US" sz="1200" u="none" strike="noStrike" dirty="0">
                          <a:effectLst/>
                        </a:rPr>
                        <a:t>や国籍欄のない民間賃貸住宅入居</a:t>
                      </a:r>
                      <a:r>
                        <a:rPr lang="ja-JP" altLang="en-US" sz="1200" u="none" strike="noStrike" dirty="0" smtClean="0">
                          <a:effectLst/>
                        </a:rPr>
                        <a:t>申込書の使用率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latin typeface="+mj-ea"/>
                          <a:ea typeface="+mj-ea"/>
                        </a:rPr>
                        <a:t>⑩　土地取引等における差別の状況</a:t>
                      </a:r>
                      <a:endParaRPr lang="ja-JP" altLang="en-US" sz="1200" b="1" i="0" u="none" strike="noStrike" dirty="0">
                        <a:solidFill>
                          <a:srgbClr val="000000"/>
                        </a:solidFill>
                        <a:effectLst/>
                        <a:latin typeface="+mj-ea"/>
                        <a:ea typeface="+mj-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6744">
                <a:tc>
                  <a:txBody>
                    <a:bodyPr/>
                    <a:lstStyle/>
                    <a:p>
                      <a:pPr algn="l" fontAlgn="ctr"/>
                      <a:r>
                        <a:rPr lang="ja-JP" altLang="en-US" sz="1200" u="none" strike="noStrike" dirty="0" smtClean="0">
                          <a:effectLst/>
                          <a:latin typeface="+mj-ea"/>
                          <a:ea typeface="+mj-ea"/>
                        </a:rPr>
                        <a:t>⑪　宅地建物取引業者への人権意識の向上</a:t>
                      </a:r>
                      <a:endParaRPr lang="en-US" altLang="ja-JP" sz="1200" u="none" strike="noStrike" dirty="0" smtClean="0">
                        <a:effectLst/>
                        <a:latin typeface="+mj-ea"/>
                        <a:ea typeface="+mj-ea"/>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6744">
                <a:tc>
                  <a:txBody>
                    <a:bodyPr/>
                    <a:lstStyle/>
                    <a:p>
                      <a:pPr algn="l" fontAlgn="ct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宅地建物取引業人権推進指導員が設置されている割合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6744">
                <a:tc>
                  <a:txBody>
                    <a:bodyPr/>
                    <a:lstStyle/>
                    <a:p>
                      <a:pPr algn="l" fontAlgn="ct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人権に関する指導監督基準の規制内容の認識の割合　</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smtClean="0">
                        <a:solidFill>
                          <a:schemeClr val="tx1"/>
                        </a:solidFill>
                        <a:effectLst/>
                        <a:latin typeface="HG丸ｺﾞｼｯｸM-PRO"/>
                      </a:endParaRPr>
                    </a:p>
                  </a:txBody>
                  <a:tcPr marL="3563" marR="3563" marT="3658" marB="0" anchor="ctr"/>
                </a:tc>
              </a:tr>
              <a:tr h="21674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-3</a:t>
                      </a:r>
                      <a:r>
                        <a:rPr lang="ja-JP" altLang="en-US" sz="1100" b="0" i="0" u="none" strike="noStrike" dirty="0" smtClean="0">
                          <a:solidFill>
                            <a:srgbClr val="000000"/>
                          </a:solidFill>
                          <a:effectLst/>
                          <a:latin typeface="+mn-ea"/>
                          <a:ea typeface="+mn-ea"/>
                        </a:rPr>
                        <a:t>　宅建業法第</a:t>
                      </a:r>
                      <a:r>
                        <a:rPr lang="en-US" altLang="ja-JP" sz="1100" b="0" i="0" u="none" strike="noStrike" dirty="0" smtClean="0">
                          <a:solidFill>
                            <a:srgbClr val="000000"/>
                          </a:solidFill>
                          <a:effectLst/>
                          <a:latin typeface="+mn-ea"/>
                          <a:ea typeface="+mn-ea"/>
                        </a:rPr>
                        <a:t>47</a:t>
                      </a:r>
                      <a:r>
                        <a:rPr lang="ja-JP" altLang="en-US" sz="1100" b="0" i="0" u="none" strike="noStrike" dirty="0" smtClean="0">
                          <a:solidFill>
                            <a:srgbClr val="000000"/>
                          </a:solidFill>
                          <a:effectLst/>
                          <a:latin typeface="+mn-ea"/>
                          <a:ea typeface="+mn-ea"/>
                        </a:rPr>
                        <a:t>条関係の解釈内容の認識の割合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795">
                <a:tc>
                  <a:txBody>
                    <a:bodyPr/>
                    <a:lstStyle/>
                    <a:p>
                      <a:pPr marL="442913" marR="0" indent="-442913"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-4</a:t>
                      </a:r>
                      <a:r>
                        <a:rPr lang="ja-JP" altLang="en-US" sz="1100" b="0" i="0" u="none" strike="noStrike" dirty="0" smtClean="0">
                          <a:solidFill>
                            <a:srgbClr val="000000"/>
                          </a:solidFill>
                          <a:effectLst/>
                          <a:latin typeface="+mn-ea"/>
                          <a:ea typeface="+mn-ea"/>
                        </a:rPr>
                        <a:t>　「大阪府部落差別事象に係る調査等の規制等に関する条例」の改正内容の認識の割合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798608690"/>
              </p:ext>
            </p:extLst>
          </p:nvPr>
        </p:nvGraphicFramePr>
        <p:xfrm>
          <a:off x="5019680" y="1988840"/>
          <a:ext cx="4574155" cy="1169518"/>
        </p:xfrm>
        <a:graphic>
          <a:graphicData uri="http://schemas.openxmlformats.org/drawingml/2006/table">
            <a:tbl>
              <a:tblPr firstRow="1">
                <a:tableStyleId>{5C22544A-7EE6-4342-B048-85BDC9FD1C3A}</a:tableStyleId>
              </a:tblPr>
              <a:tblGrid>
                <a:gridCol w="3837180"/>
                <a:gridCol w="736975"/>
              </a:tblGrid>
              <a:tr h="175372">
                <a:tc>
                  <a:txBody>
                    <a:bodyPr/>
                    <a:lstStyle/>
                    <a:p>
                      <a:pPr algn="ctr" fontAlgn="ctr"/>
                      <a:r>
                        <a:rPr lang="ja-JP" altLang="en-US" sz="1400" b="1" i="0" u="none" strike="noStrike" dirty="0" smtClean="0">
                          <a:solidFill>
                            <a:schemeClr val="lt1"/>
                          </a:solidFill>
                          <a:effectLst/>
                          <a:latin typeface="+mn-lt"/>
                        </a:rPr>
                        <a:t>安全を支える住まいとまち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HG丸ｺﾞｼｯｸM-PRO"/>
                        </a:rPr>
                        <a:t>評価</a:t>
                      </a:r>
                    </a:p>
                  </a:txBody>
                  <a:tcPr marL="3563" marR="3563" marT="3658" marB="0" anchor="ctr"/>
                </a:tc>
              </a:tr>
              <a:tr h="303268">
                <a:tc>
                  <a:txBody>
                    <a:bodyPr/>
                    <a:lstStyle/>
                    <a:p>
                      <a:pPr algn="l" fontAlgn="ctr"/>
                      <a:r>
                        <a:rPr lang="ja-JP" altLang="en-US" sz="1200" b="0" i="0" u="none" strike="noStrike" dirty="0" smtClean="0">
                          <a:solidFill>
                            <a:srgbClr val="000000"/>
                          </a:solidFill>
                          <a:effectLst/>
                          <a:latin typeface="+mj-ea"/>
                          <a:ea typeface="+mj-ea"/>
                        </a:rPr>
                        <a:t>⑫　新耐震</a:t>
                      </a:r>
                      <a:r>
                        <a:rPr lang="ja-JP" altLang="en-US" sz="1200" b="0" i="0" u="none" strike="noStrike" dirty="0">
                          <a:solidFill>
                            <a:srgbClr val="000000"/>
                          </a:solidFill>
                          <a:effectLst/>
                          <a:latin typeface="+mj-ea"/>
                          <a:ea typeface="+mj-ea"/>
                        </a:rPr>
                        <a:t>基準（昭和</a:t>
                      </a:r>
                      <a:r>
                        <a:rPr lang="en-US" altLang="ja-JP" sz="1200" b="0" i="0" u="none" strike="noStrike" dirty="0">
                          <a:solidFill>
                            <a:srgbClr val="000000"/>
                          </a:solidFill>
                          <a:effectLst/>
                          <a:latin typeface="+mj-ea"/>
                          <a:ea typeface="+mj-ea"/>
                        </a:rPr>
                        <a:t>56</a:t>
                      </a:r>
                      <a:r>
                        <a:rPr lang="ja-JP" altLang="en-US" sz="1200" b="0" i="0" u="none" strike="noStrike" dirty="0">
                          <a:solidFill>
                            <a:srgbClr val="000000"/>
                          </a:solidFill>
                          <a:effectLst/>
                          <a:latin typeface="+mj-ea"/>
                          <a:ea typeface="+mj-ea"/>
                        </a:rPr>
                        <a:t>年基準）が求める</a:t>
                      </a:r>
                      <a:r>
                        <a:rPr lang="ja-JP" altLang="en-US" sz="1200" b="0" i="0" u="none" strike="noStrike" dirty="0" smtClean="0">
                          <a:solidFill>
                            <a:srgbClr val="000000"/>
                          </a:solidFill>
                          <a:effectLst/>
                          <a:latin typeface="+mj-ea"/>
                          <a:ea typeface="+mj-ea"/>
                        </a:rPr>
                        <a:t>耐震性</a:t>
                      </a:r>
                      <a:endParaRPr lang="en-US" altLang="ja-JP" sz="1200" b="0" i="0" u="none" strike="noStrike" dirty="0" smtClean="0">
                        <a:solidFill>
                          <a:srgbClr val="000000"/>
                        </a:solidFill>
                        <a:effectLst/>
                        <a:latin typeface="+mj-ea"/>
                        <a:ea typeface="+mj-ea"/>
                      </a:endParaRPr>
                    </a:p>
                    <a:p>
                      <a:pPr algn="l" fontAlgn="ctr"/>
                      <a:r>
                        <a:rPr lang="ja-JP" altLang="en-US" sz="1200" b="0" i="0" u="none" strike="noStrike" dirty="0" smtClean="0">
                          <a:solidFill>
                            <a:srgbClr val="000000"/>
                          </a:solidFill>
                          <a:effectLst/>
                          <a:latin typeface="+mj-ea"/>
                          <a:ea typeface="+mj-ea"/>
                        </a:rPr>
                        <a:t>　　を</a:t>
                      </a:r>
                      <a:r>
                        <a:rPr lang="ja-JP" altLang="en-US" sz="1200" b="0" i="0" u="none" strike="noStrike" dirty="0">
                          <a:solidFill>
                            <a:srgbClr val="000000"/>
                          </a:solidFill>
                          <a:effectLst/>
                          <a:latin typeface="+mj-ea"/>
                          <a:ea typeface="+mj-ea"/>
                        </a:rPr>
                        <a:t>有する住宅ストックの比率</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⑬　地震</a:t>
                      </a:r>
                      <a:r>
                        <a:rPr lang="ja-JP" altLang="en-US" sz="1200" b="0" i="0" u="none" strike="noStrike" dirty="0">
                          <a:solidFill>
                            <a:srgbClr val="000000"/>
                          </a:solidFill>
                          <a:effectLst/>
                          <a:latin typeface="+mj-ea"/>
                          <a:ea typeface="+mj-ea"/>
                        </a:rPr>
                        <a:t>時等に著しく危険な密集市街地の</a:t>
                      </a:r>
                      <a:r>
                        <a:rPr lang="ja-JP" altLang="en-US" sz="1200" b="0" i="0" u="none" strike="noStrike" dirty="0" smtClean="0">
                          <a:solidFill>
                            <a:srgbClr val="000000"/>
                          </a:solidFill>
                          <a:effectLst/>
                          <a:latin typeface="+mj-ea"/>
                          <a:ea typeface="+mj-ea"/>
                        </a:rPr>
                        <a:t>面積</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⑭　完了</a:t>
                      </a:r>
                      <a:r>
                        <a:rPr lang="ja-JP" altLang="en-US" sz="1200" b="0" i="0" u="none" strike="noStrike" dirty="0">
                          <a:solidFill>
                            <a:srgbClr val="000000"/>
                          </a:solidFill>
                          <a:effectLst/>
                          <a:latin typeface="+mj-ea"/>
                          <a:ea typeface="+mj-ea"/>
                        </a:rPr>
                        <a:t>検査</a:t>
                      </a:r>
                      <a:r>
                        <a:rPr lang="ja-JP" altLang="en-US" sz="1200" b="0" i="0" u="none" strike="noStrike" dirty="0" smtClean="0">
                          <a:solidFill>
                            <a:srgbClr val="000000"/>
                          </a:solidFill>
                          <a:effectLst/>
                          <a:latin typeface="+mj-ea"/>
                          <a:ea typeface="+mj-ea"/>
                        </a:rPr>
                        <a:t>実施率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⑮　治安</a:t>
                      </a:r>
                      <a:r>
                        <a:rPr lang="ja-JP" altLang="en-US" sz="1200" b="0" i="0" u="none" strike="noStrike" dirty="0">
                          <a:solidFill>
                            <a:srgbClr val="000000"/>
                          </a:solidFill>
                          <a:effectLst/>
                          <a:latin typeface="+mj-ea"/>
                          <a:ea typeface="+mj-ea"/>
                        </a:rPr>
                        <a:t>が良いと感じる府民の割合</a:t>
                      </a: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4274416392"/>
              </p:ext>
            </p:extLst>
          </p:nvPr>
        </p:nvGraphicFramePr>
        <p:xfrm>
          <a:off x="5019680" y="3234450"/>
          <a:ext cx="4559006" cy="986638"/>
        </p:xfrm>
        <a:graphic>
          <a:graphicData uri="http://schemas.openxmlformats.org/drawingml/2006/table">
            <a:tbl>
              <a:tblPr firstRow="1">
                <a:tableStyleId>{5C22544A-7EE6-4342-B048-85BDC9FD1C3A}</a:tableStyleId>
              </a:tblPr>
              <a:tblGrid>
                <a:gridCol w="3837180"/>
                <a:gridCol w="721826"/>
              </a:tblGrid>
              <a:tr h="194657">
                <a:tc>
                  <a:txBody>
                    <a:bodyPr/>
                    <a:lstStyle/>
                    <a:p>
                      <a:pPr algn="ctr" fontAlgn="ctr"/>
                      <a:r>
                        <a:rPr lang="ja-JP" altLang="en-US" sz="1400" b="1" i="0" u="none" strike="noStrike" dirty="0" smtClean="0">
                          <a:solidFill>
                            <a:schemeClr val="lt1"/>
                          </a:solidFill>
                          <a:effectLst/>
                          <a:latin typeface="+mj-ea"/>
                          <a:ea typeface="+mj-ea"/>
                        </a:rPr>
                        <a:t>環境にやさしい住まいとまち</a:t>
                      </a:r>
                      <a:endParaRPr lang="ja-JP" altLang="en-US" sz="1400" b="0" i="0" u="none" strike="noStrike" dirty="0">
                        <a:solidFill>
                          <a:srgbClr val="000000"/>
                        </a:solidFill>
                        <a:effectLst/>
                        <a:latin typeface="+mj-ea"/>
                        <a:ea typeface="+mj-ea"/>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⑯　建築物</a:t>
                      </a:r>
                      <a:r>
                        <a:rPr lang="ja-JP" altLang="en-US" sz="1200" b="0" i="0" u="none" strike="noStrike" dirty="0">
                          <a:solidFill>
                            <a:srgbClr val="000000"/>
                          </a:solidFill>
                          <a:effectLst/>
                          <a:latin typeface="+mj-ea"/>
                          <a:ea typeface="+mj-ea"/>
                        </a:rPr>
                        <a:t>の環境配慮制度における</a:t>
                      </a:r>
                      <a:r>
                        <a:rPr lang="ja-JP" altLang="en-US" sz="1200" b="0" i="0" u="none" strike="noStrike" dirty="0" smtClean="0">
                          <a:solidFill>
                            <a:srgbClr val="000000"/>
                          </a:solidFill>
                          <a:effectLst/>
                          <a:latin typeface="+mj-ea"/>
                          <a:ea typeface="+mj-ea"/>
                        </a:rPr>
                        <a:t>届出率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⑰　新築</a:t>
                      </a:r>
                      <a:r>
                        <a:rPr lang="ja-JP" altLang="en-US" sz="1200" b="0" i="0" u="none" strike="noStrike" dirty="0">
                          <a:solidFill>
                            <a:srgbClr val="000000"/>
                          </a:solidFill>
                          <a:effectLst/>
                          <a:latin typeface="+mj-ea"/>
                          <a:ea typeface="+mj-ea"/>
                        </a:rPr>
                        <a:t>住宅における住宅性能表示の</a:t>
                      </a:r>
                      <a:r>
                        <a:rPr lang="ja-JP" altLang="en-US" sz="1200" b="0" i="0" u="none" strike="noStrike" dirty="0" smtClean="0">
                          <a:solidFill>
                            <a:srgbClr val="000000"/>
                          </a:solidFill>
                          <a:effectLst/>
                          <a:latin typeface="+mj-ea"/>
                          <a:ea typeface="+mj-ea"/>
                        </a:rPr>
                        <a:t>実施率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⑱　新築</a:t>
                      </a:r>
                      <a:r>
                        <a:rPr lang="ja-JP" altLang="en-US" sz="1200" b="0" i="0" u="none" strike="noStrike" dirty="0">
                          <a:solidFill>
                            <a:srgbClr val="000000"/>
                          </a:solidFill>
                          <a:effectLst/>
                          <a:latin typeface="+mj-ea"/>
                          <a:ea typeface="+mj-ea"/>
                        </a:rPr>
                        <a:t>住宅における認定長期優良住宅の割合</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⑲　市街地</a:t>
                      </a:r>
                      <a:r>
                        <a:rPr lang="ja-JP" altLang="en-US" sz="1200" b="0" i="0" u="none" strike="noStrike" dirty="0">
                          <a:solidFill>
                            <a:srgbClr val="000000"/>
                          </a:solidFill>
                          <a:effectLst/>
                          <a:latin typeface="+mj-ea"/>
                          <a:ea typeface="+mj-ea"/>
                        </a:rPr>
                        <a:t>における</a:t>
                      </a:r>
                      <a:r>
                        <a:rPr lang="ja-JP" altLang="en-US" sz="1200" b="0" i="0" u="none" strike="noStrike" dirty="0" smtClean="0">
                          <a:solidFill>
                            <a:srgbClr val="000000"/>
                          </a:solidFill>
                          <a:effectLst/>
                          <a:latin typeface="+mj-ea"/>
                          <a:ea typeface="+mj-ea"/>
                        </a:rPr>
                        <a:t>緑被率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322068157"/>
              </p:ext>
            </p:extLst>
          </p:nvPr>
        </p:nvGraphicFramePr>
        <p:xfrm>
          <a:off x="5019680" y="4325034"/>
          <a:ext cx="4559006" cy="2503200"/>
        </p:xfrm>
        <a:graphic>
          <a:graphicData uri="http://schemas.openxmlformats.org/drawingml/2006/table">
            <a:tbl>
              <a:tblPr firstRow="1">
                <a:tableStyleId>{5C22544A-7EE6-4342-B048-85BDC9FD1C3A}</a:tableStyleId>
              </a:tblPr>
              <a:tblGrid>
                <a:gridCol w="3837180"/>
                <a:gridCol w="721826"/>
              </a:tblGrid>
              <a:tr h="257885">
                <a:tc>
                  <a:txBody>
                    <a:bodyPr/>
                    <a:lstStyle/>
                    <a:p>
                      <a:pPr algn="ctr" fontAlgn="ctr"/>
                      <a:r>
                        <a:rPr lang="ja-JP" altLang="en-US" sz="1400" b="1" i="0" u="none" strike="noStrike" dirty="0" smtClean="0">
                          <a:solidFill>
                            <a:schemeClr val="lt1"/>
                          </a:solidFill>
                          <a:effectLst/>
                          <a:latin typeface="+mn-lt"/>
                        </a:rPr>
                        <a:t>活力と魅力あふれる住まいとまち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⑳　既存</a:t>
                      </a:r>
                      <a:r>
                        <a:rPr lang="ja-JP" altLang="en-US" sz="1200" b="0" i="0" u="none" strike="noStrike" dirty="0">
                          <a:solidFill>
                            <a:srgbClr val="000000"/>
                          </a:solidFill>
                          <a:effectLst/>
                          <a:latin typeface="+mj-ea"/>
                          <a:ea typeface="+mj-ea"/>
                        </a:rPr>
                        <a:t>住宅の流通</a:t>
                      </a:r>
                      <a:r>
                        <a:rPr lang="ja-JP" altLang="en-US" sz="1200" b="0" i="0" u="none" strike="noStrike" dirty="0" smtClean="0">
                          <a:solidFill>
                            <a:srgbClr val="000000"/>
                          </a:solidFill>
                          <a:effectLst/>
                          <a:latin typeface="+mj-ea"/>
                          <a:ea typeface="+mj-ea"/>
                        </a:rPr>
                        <a:t>シェア</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㉑　リフォーム実施</a:t>
                      </a:r>
                      <a:r>
                        <a:rPr lang="ja-JP" altLang="en-US" sz="1200" b="0" i="0" u="none" strike="noStrike" dirty="0">
                          <a:solidFill>
                            <a:srgbClr val="000000"/>
                          </a:solidFill>
                          <a:effectLst/>
                          <a:latin typeface="+mj-ea"/>
                          <a:ea typeface="+mj-ea"/>
                        </a:rPr>
                        <a:t>戸数の住宅ストック戸数</a:t>
                      </a:r>
                      <a:r>
                        <a:rPr lang="ja-JP" altLang="en-US" sz="1200" b="0" i="0" u="none" strike="noStrike" dirty="0" smtClean="0">
                          <a:solidFill>
                            <a:srgbClr val="000000"/>
                          </a:solidFill>
                          <a:effectLst/>
                          <a:latin typeface="+mj-ea"/>
                          <a:ea typeface="+mj-ea"/>
                        </a:rPr>
                        <a:t>に対する割合</a:t>
                      </a:r>
                      <a:endParaRPr lang="en-US" altLang="ja-JP" sz="1200" b="0" i="0" u="none" strike="noStrike" dirty="0" smtClean="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336006">
                <a:tc>
                  <a:txBody>
                    <a:bodyPr/>
                    <a:lstStyle/>
                    <a:p>
                      <a:pPr marL="180975" indent="-180975" algn="l" fontAlgn="ctr"/>
                      <a:r>
                        <a:rPr lang="ja-JP" altLang="en-US" sz="1200" b="0" i="0" u="none" strike="noStrike" dirty="0" smtClean="0">
                          <a:solidFill>
                            <a:srgbClr val="000000"/>
                          </a:solidFill>
                          <a:effectLst/>
                          <a:latin typeface="+mj-ea"/>
                          <a:ea typeface="+mj-ea"/>
                        </a:rPr>
                        <a:t>㉒　リフォーム</a:t>
                      </a:r>
                      <a:r>
                        <a:rPr lang="ja-JP" altLang="en-US" sz="1200" b="0" i="0" u="none" strike="noStrike" dirty="0">
                          <a:solidFill>
                            <a:srgbClr val="000000"/>
                          </a:solidFill>
                          <a:effectLst/>
                          <a:latin typeface="+mj-ea"/>
                          <a:ea typeface="+mj-ea"/>
                        </a:rPr>
                        <a:t>時に瑕疵担保責任保険に</a:t>
                      </a:r>
                      <a:r>
                        <a:rPr lang="ja-JP" altLang="en-US" sz="1200" b="0" i="0" u="none" strike="noStrike" dirty="0" smtClean="0">
                          <a:solidFill>
                            <a:srgbClr val="000000"/>
                          </a:solidFill>
                          <a:effectLst/>
                          <a:latin typeface="+mj-ea"/>
                          <a:ea typeface="+mj-ea"/>
                        </a:rPr>
                        <a:t>加入した</a:t>
                      </a:r>
                      <a:r>
                        <a:rPr lang="ja-JP" altLang="en-US" sz="1200" b="0" i="0" u="none" strike="noStrike" dirty="0">
                          <a:solidFill>
                            <a:srgbClr val="000000"/>
                          </a:solidFill>
                          <a:effectLst/>
                          <a:latin typeface="+mj-ea"/>
                          <a:ea typeface="+mj-ea"/>
                        </a:rPr>
                        <a:t>住宅の全リフォーム実施</a:t>
                      </a:r>
                      <a:r>
                        <a:rPr lang="ja-JP" altLang="en-US" sz="1200" b="0" i="0" u="none" strike="noStrike" dirty="0" smtClean="0">
                          <a:solidFill>
                            <a:srgbClr val="000000"/>
                          </a:solidFill>
                          <a:effectLst/>
                          <a:latin typeface="+mj-ea"/>
                          <a:ea typeface="+mj-ea"/>
                        </a:rPr>
                        <a:t>戸数に占める</a:t>
                      </a:r>
                      <a:r>
                        <a:rPr lang="ja-JP" altLang="en-US" sz="1200" b="0" i="0" u="none" strike="noStrike" dirty="0">
                          <a:solidFill>
                            <a:srgbClr val="000000"/>
                          </a:solidFill>
                          <a:effectLst/>
                          <a:latin typeface="+mj-ea"/>
                          <a:ea typeface="+mj-ea"/>
                        </a:rPr>
                        <a:t>割合</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㉓　住宅</a:t>
                      </a:r>
                      <a:r>
                        <a:rPr lang="ja-JP" altLang="en-US" sz="1200" b="0" i="0" u="none" strike="noStrike" dirty="0">
                          <a:solidFill>
                            <a:srgbClr val="000000"/>
                          </a:solidFill>
                          <a:effectLst/>
                          <a:latin typeface="+mj-ea"/>
                          <a:ea typeface="+mj-ea"/>
                        </a:rPr>
                        <a:t>の利活用</a:t>
                      </a:r>
                      <a:r>
                        <a:rPr lang="ja-JP" altLang="en-US" sz="1200" b="0" i="0" u="none" strike="noStrike" dirty="0" smtClean="0">
                          <a:solidFill>
                            <a:srgbClr val="000000"/>
                          </a:solidFill>
                          <a:effectLst/>
                          <a:latin typeface="+mj-ea"/>
                          <a:ea typeface="+mj-ea"/>
                        </a:rPr>
                        <a:t>期間</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153">
                <a:tc>
                  <a:txBody>
                    <a:bodyPr/>
                    <a:lstStyle/>
                    <a:p>
                      <a:pPr algn="l" fontAlgn="ctr"/>
                      <a:r>
                        <a:rPr lang="ja-JP" altLang="en-US" sz="1200" b="0" i="0" u="none" strike="noStrike" dirty="0" smtClean="0">
                          <a:solidFill>
                            <a:srgbClr val="000000"/>
                          </a:solidFill>
                          <a:effectLst/>
                          <a:latin typeface="+mj-ea"/>
                          <a:ea typeface="+mj-ea"/>
                        </a:rPr>
                        <a:t>㉔　子ども</a:t>
                      </a:r>
                      <a:r>
                        <a:rPr lang="ja-JP" altLang="en-US" sz="1200" b="0" i="0" u="none" strike="noStrike" dirty="0">
                          <a:solidFill>
                            <a:srgbClr val="000000"/>
                          </a:solidFill>
                          <a:effectLst/>
                          <a:latin typeface="+mj-ea"/>
                          <a:ea typeface="+mj-ea"/>
                        </a:rPr>
                        <a:t>を大阪で育てて良かったと思って</a:t>
                      </a:r>
                      <a:r>
                        <a:rPr lang="ja-JP" altLang="en-US" sz="1200" b="0" i="0" u="none" strike="noStrike" dirty="0" smtClean="0">
                          <a:solidFill>
                            <a:srgbClr val="000000"/>
                          </a:solidFill>
                          <a:effectLst/>
                          <a:latin typeface="+mj-ea"/>
                          <a:ea typeface="+mj-ea"/>
                        </a:rPr>
                        <a:t>いる府民</a:t>
                      </a:r>
                      <a:r>
                        <a:rPr lang="ja-JP" altLang="en-US" sz="1200" b="0" i="0" u="none" strike="noStrike" dirty="0">
                          <a:solidFill>
                            <a:srgbClr val="000000"/>
                          </a:solidFill>
                          <a:effectLst/>
                          <a:latin typeface="+mj-ea"/>
                          <a:ea typeface="+mj-ea"/>
                        </a:rPr>
                        <a:t>の割合</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㉕　まちづくり</a:t>
                      </a:r>
                      <a:r>
                        <a:rPr lang="ja-JP" altLang="en-US" sz="1200" b="0" i="0" u="none" strike="noStrike" dirty="0">
                          <a:solidFill>
                            <a:srgbClr val="000000"/>
                          </a:solidFill>
                          <a:effectLst/>
                          <a:latin typeface="+mj-ea"/>
                          <a:ea typeface="+mj-ea"/>
                        </a:rPr>
                        <a:t>に参加したいと思っている府民</a:t>
                      </a:r>
                      <a:r>
                        <a:rPr lang="ja-JP" altLang="en-US" sz="1200" b="0" i="0" u="none" strike="noStrike" dirty="0" smtClean="0">
                          <a:solidFill>
                            <a:srgbClr val="000000"/>
                          </a:solidFill>
                          <a:effectLst/>
                          <a:latin typeface="+mj-ea"/>
                          <a:ea typeface="+mj-ea"/>
                        </a:rPr>
                        <a:t>の割合</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ja-JP" altLang="en-US"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㉖　府民</a:t>
                      </a:r>
                      <a:r>
                        <a:rPr lang="ja-JP" altLang="en-US" sz="1200" b="0" i="0" u="none" strike="noStrike" dirty="0">
                          <a:solidFill>
                            <a:srgbClr val="000000"/>
                          </a:solidFill>
                          <a:effectLst/>
                          <a:latin typeface="+mj-ea"/>
                          <a:ea typeface="+mj-ea"/>
                        </a:rPr>
                        <a:t>の近隣の人たちやコミュニティの</a:t>
                      </a:r>
                      <a:r>
                        <a:rPr lang="ja-JP" altLang="en-US" sz="1200" b="0" i="0" u="none" strike="noStrike" dirty="0" smtClean="0">
                          <a:solidFill>
                            <a:srgbClr val="000000"/>
                          </a:solidFill>
                          <a:effectLst/>
                          <a:latin typeface="+mj-ea"/>
                          <a:ea typeface="+mj-ea"/>
                        </a:rPr>
                        <a:t>関わりの満足度</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9448">
                <a:tc>
                  <a:txBody>
                    <a:bodyPr/>
                    <a:lstStyle/>
                    <a:p>
                      <a:pPr algn="l" fontAlgn="ctr"/>
                      <a:r>
                        <a:rPr lang="ja-JP" altLang="en-US" sz="1200" b="0" i="0" u="none" strike="noStrike" dirty="0" smtClean="0">
                          <a:solidFill>
                            <a:srgbClr val="000000"/>
                          </a:solidFill>
                          <a:effectLst/>
                          <a:latin typeface="+mj-ea"/>
                          <a:ea typeface="+mj-ea"/>
                        </a:rPr>
                        <a:t>㉗　登録員</a:t>
                      </a:r>
                      <a:r>
                        <a:rPr lang="ja-JP" altLang="en-US" sz="1200" b="0" i="0" u="none" strike="noStrike" dirty="0">
                          <a:solidFill>
                            <a:srgbClr val="000000"/>
                          </a:solidFill>
                          <a:effectLst/>
                          <a:latin typeface="+mj-ea"/>
                          <a:ea typeface="+mj-ea"/>
                        </a:rPr>
                        <a:t>制度導入市町村の</a:t>
                      </a:r>
                      <a:r>
                        <a:rPr lang="ja-JP" altLang="en-US" sz="1200" b="0" i="0" u="none" strike="noStrike" dirty="0" smtClean="0">
                          <a:solidFill>
                            <a:srgbClr val="000000"/>
                          </a:solidFill>
                          <a:effectLst/>
                          <a:latin typeface="+mj-ea"/>
                          <a:ea typeface="+mj-ea"/>
                        </a:rPr>
                        <a:t>数</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㉘　建築</a:t>
                      </a:r>
                      <a:r>
                        <a:rPr lang="ja-JP" altLang="en-US" sz="1200" b="0" i="0" u="none" strike="noStrike" dirty="0">
                          <a:solidFill>
                            <a:srgbClr val="000000"/>
                          </a:solidFill>
                          <a:effectLst/>
                          <a:latin typeface="+mj-ea"/>
                          <a:ea typeface="+mj-ea"/>
                        </a:rPr>
                        <a:t>協定地区数</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㉙　景観</a:t>
                      </a:r>
                      <a:r>
                        <a:rPr lang="ja-JP" altLang="en-US" sz="1200" b="0" i="0" u="none" strike="noStrike" dirty="0">
                          <a:solidFill>
                            <a:srgbClr val="000000"/>
                          </a:solidFill>
                          <a:effectLst/>
                          <a:latin typeface="+mj-ea"/>
                          <a:ea typeface="+mj-ea"/>
                        </a:rPr>
                        <a:t>計画策定団体の数</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成果指標の</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状況　まとめ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cxnSp>
        <p:nvCxnSpPr>
          <p:cNvPr id="4" name="直線コネクタ 3"/>
          <p:cNvCxnSpPr/>
          <p:nvPr/>
        </p:nvCxnSpPr>
        <p:spPr>
          <a:xfrm flipH="1">
            <a:off x="343120" y="1610824"/>
            <a:ext cx="7001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7</a:t>
            </a:fld>
            <a:endParaRPr kumimoji="1" lang="ja-JP" altLang="en-US" sz="1600" dirty="0">
              <a:solidFill>
                <a:schemeClr val="tx1"/>
              </a:solidFill>
            </a:endParaRPr>
          </a:p>
        </p:txBody>
      </p:sp>
      <p:sp>
        <p:nvSpPr>
          <p:cNvPr id="13" name="テキスト ボックス 12"/>
          <p:cNvSpPr txBox="1"/>
          <p:nvPr/>
        </p:nvSpPr>
        <p:spPr>
          <a:xfrm>
            <a:off x="8280796" y="872800"/>
            <a:ext cx="1224013" cy="611984"/>
          </a:xfrm>
          <a:prstGeom prst="rect">
            <a:avLst/>
          </a:prstGeom>
          <a:noFill/>
          <a:ln>
            <a:noFill/>
          </a:ln>
        </p:spPr>
        <p:txBody>
          <a:bodyPr wrap="square" lIns="36000" tIns="36000" rIns="36000" bIns="36000" rtlCol="0" anchor="t" anchorCtr="0">
            <a:no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目標達成、又は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順調に推移</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884836" y="1376824"/>
            <a:ext cx="756000" cy="468000"/>
          </a:xfrm>
          <a:prstGeom prst="rect">
            <a:avLst/>
          </a:prstGeom>
          <a:noFill/>
          <a:ln>
            <a:noFill/>
          </a:ln>
        </p:spPr>
        <p:txBody>
          <a:bodyPr wrap="square" lIns="36000" tIns="36000" rIns="36000" bIns="36000" rtlCol="0" anchor="t" anchorCtr="0">
            <a:no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概ね改善</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7344796" y="980704"/>
            <a:ext cx="936000" cy="324000"/>
          </a:xfrm>
          <a:prstGeom prst="rect">
            <a:avLst/>
          </a:prstGeom>
          <a:noFill/>
          <a:ln>
            <a:noFill/>
          </a:ln>
        </p:spPr>
        <p:txBody>
          <a:bodyPr wrap="square" lIns="36000" tIns="36000" rIns="36000" bIns="36000" rtlCol="0" anchor="t" anchorCtr="0">
            <a:noAutofit/>
          </a:bodyPr>
          <a:lstStyle/>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横ばい</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7549204" y="476672"/>
            <a:ext cx="864000" cy="324000"/>
          </a:xfrm>
          <a:prstGeom prst="rect">
            <a:avLst/>
          </a:prstGeom>
          <a:noFill/>
          <a:ln>
            <a:noFill/>
          </a:ln>
        </p:spPr>
        <p:txBody>
          <a:bodyPr wrap="square" lIns="36000" tIns="36000" rIns="36000" bIns="36000" rtlCol="0" anchor="t" anchorCtr="0">
            <a:no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悪化</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91247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8766" y="1360391"/>
            <a:ext cx="2642402" cy="167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317" y="1318419"/>
            <a:ext cx="33496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586" y="4489732"/>
            <a:ext cx="5107821" cy="66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①　最低居住面積水準未満率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kumimoji="1" lang="en-US" altLang="ja-JP" b="1" dirty="0" smtClean="0"/>
              <a:t>△</a:t>
            </a:r>
            <a:endParaRPr kumimoji="1" lang="ja-JP" altLang="en-US" b="1" dirty="0"/>
          </a:p>
        </p:txBody>
      </p:sp>
      <p:sp>
        <p:nvSpPr>
          <p:cNvPr id="5" name="正方形/長方形 4"/>
          <p:cNvSpPr/>
          <p:nvPr/>
        </p:nvSpPr>
        <p:spPr>
          <a:xfrm>
            <a:off x="54990" y="655510"/>
            <a:ext cx="3997898" cy="289804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30560"/>
            <a:ext cx="5330168" cy="49129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4766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23183"/>
            <a:ext cx="3997898" cy="28901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69295"/>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89240"/>
            <a:ext cx="5330168" cy="122413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・全国数値がほぼ横ばいの推移となる中、大阪府では数値の改善はみられるものの、ほぼ横ばいで推移。</a:t>
            </a:r>
            <a:endParaRPr kumimoji="1" lang="en-US" altLang="ja-JP" sz="1400" dirty="0" smtClean="0"/>
          </a:p>
          <a:p>
            <a:pPr marL="88900" indent="-88900"/>
            <a:r>
              <a:rPr lang="ja-JP" altLang="en-US" sz="1400" dirty="0" smtClean="0"/>
              <a:t>・民営の借家に居住する１人世帯において、最低居住面積水準を満たさない世帯が多くなっている。</a:t>
            </a:r>
            <a:endParaRPr kumimoji="1" lang="ja-JP" altLang="en-US" sz="1400" dirty="0"/>
          </a:p>
        </p:txBody>
      </p:sp>
      <p:sp>
        <p:nvSpPr>
          <p:cNvPr id="27" name="テキスト ボックス 26"/>
          <p:cNvSpPr txBox="1"/>
          <p:nvPr/>
        </p:nvSpPr>
        <p:spPr>
          <a:xfrm>
            <a:off x="4266903" y="764704"/>
            <a:ext cx="2489642" cy="432048"/>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(H20)</a:t>
            </a: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4.2%(H25)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6.4%(H20)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5.9%(H25)</a:t>
            </a:r>
            <a:r>
              <a:rPr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へと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0.5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ポイント改善）はみられるものの、ほぼ横ばいで推移。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53953" y="4239108"/>
            <a:ext cx="3857192" cy="1237183"/>
          </a:xfrm>
          <a:prstGeom prst="rect">
            <a:avLst/>
          </a:prstGeom>
          <a:noFill/>
          <a:ln>
            <a:noFill/>
          </a:ln>
        </p:spPr>
        <p:txBody>
          <a:bodyPr wrap="square" lIns="36000" tIns="36000" rIns="36000" bIns="36000" rtlCol="0" anchor="t" anchorCtr="0">
            <a:noAutofit/>
          </a:bodyPr>
          <a:lstStyle/>
          <a:p>
            <a:pPr>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○新婚・子育て世帯向けの家賃減額補助の実施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住宅流通・リフォーム市場の活性化</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683376" y="764704"/>
            <a:ext cx="2805231" cy="648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○民営の借家に居住する世帯において、面積水準未満率が高く、特に１人世帯の占める割合が高い。</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46" name="Picture 22"/>
          <p:cNvPicPr>
            <a:picLocks noChangeAspect="1" noChangeArrowheads="1"/>
          </p:cNvPicPr>
          <p:nvPr/>
        </p:nvPicPr>
        <p:blipFill rotWithShape="1">
          <a:blip r:embed="rId6">
            <a:extLst>
              <a:ext uri="{28A0092B-C50C-407E-A947-70E740481C1C}">
                <a14:useLocalDpi xmlns:a14="http://schemas.microsoft.com/office/drawing/2010/main" val="0"/>
              </a:ext>
            </a:extLst>
          </a:blip>
          <a:srcRect l="1" r="5161"/>
          <a:stretch/>
        </p:blipFill>
        <p:spPr bwMode="auto">
          <a:xfrm>
            <a:off x="6858431" y="1628799"/>
            <a:ext cx="2603976" cy="16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p:cNvSpPr txBox="1"/>
          <p:nvPr/>
        </p:nvSpPr>
        <p:spPr>
          <a:xfrm>
            <a:off x="6884341" y="1412776"/>
            <a:ext cx="2454577"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■所有関係別にみた水準未満率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4333443" y="3212976"/>
            <a:ext cx="3332053"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■民営借家における面積水準未満率世帯の割合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263304" y="4201627"/>
            <a:ext cx="4979838" cy="252000"/>
          </a:xfrm>
          <a:prstGeom prst="rect">
            <a:avLst/>
          </a:prstGeom>
          <a:noFill/>
          <a:ln>
            <a:noFill/>
          </a:ln>
        </p:spPr>
        <p:txBody>
          <a:bodyPr wrap="square" lIns="36000" tIns="36000" rIns="36000" bIns="36000" rtlCol="0" anchor="t" anchorCtr="0">
            <a:no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○他都道府県においても、数値の改善はほとんど見られない。</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52" name="Picture 2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4868" y="3395402"/>
            <a:ext cx="2985228"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円/楕円 3"/>
          <p:cNvSpPr/>
          <p:nvPr/>
        </p:nvSpPr>
        <p:spPr>
          <a:xfrm>
            <a:off x="7559816" y="1556769"/>
            <a:ext cx="841663" cy="1680518"/>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245243" y="3553555"/>
            <a:ext cx="1893742" cy="378061"/>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8</a:t>
            </a:fld>
            <a:endParaRPr kumimoji="1" lang="ja-JP" altLang="en-US" sz="1600" dirty="0">
              <a:solidFill>
                <a:schemeClr val="tx1"/>
              </a:solidFill>
            </a:endParaRPr>
          </a:p>
        </p:txBody>
      </p:sp>
      <p:sp>
        <p:nvSpPr>
          <p:cNvPr id="31" name="テキスト ボックス 30"/>
          <p:cNvSpPr txBox="1"/>
          <p:nvPr/>
        </p:nvSpPr>
        <p:spPr>
          <a:xfrm>
            <a:off x="6408588" y="5153393"/>
            <a:ext cx="3024337" cy="207123"/>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575940" y="3285008"/>
            <a:ext cx="3441447"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176340" y="2983493"/>
            <a:ext cx="3024337" cy="207123"/>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2658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33" y="1227757"/>
            <a:ext cx="3351212"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②　生活支援施設を併設している公的賃貸住宅団地の割合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10"/>
            <a:ext cx="3997898" cy="291750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70921"/>
            <a:ext cx="3997898" cy="287044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1703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・公的賃貸住宅の空き住戸や空きスペース、建替事業等により生み出される用地等への生活支援施設の導入が進められている。</a:t>
            </a:r>
            <a:endParaRPr kumimoji="1" lang="en-US" altLang="ja-JP" sz="1400" dirty="0" smtClean="0"/>
          </a:p>
          <a:p>
            <a:pPr marL="88900" indent="-88900">
              <a:spcBef>
                <a:spcPts val="600"/>
              </a:spcBef>
            </a:pPr>
            <a:r>
              <a:rPr lang="ja-JP" altLang="en-US" sz="1400" dirty="0" smtClean="0"/>
              <a:t>・今後も引き続き、公的賃貸住宅の土地や建物等の資産を活用し、入居者だけでなく、周辺地域に居住する府民の安全・安心な居住と活力を生み出す機能導入を進めるべき。</a:t>
            </a:r>
            <a:endParaRPr kumimoji="1" lang="ja-JP" altLang="en-US" sz="1400" dirty="0"/>
          </a:p>
        </p:txBody>
      </p:sp>
      <p:sp>
        <p:nvSpPr>
          <p:cNvPr id="27" name="テキスト ボックス 26"/>
          <p:cNvSpPr txBox="1"/>
          <p:nvPr/>
        </p:nvSpPr>
        <p:spPr>
          <a:xfrm>
            <a:off x="4266902" y="1268760"/>
            <a:ext cx="5256794" cy="324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○全国数値も大阪府同様、大幅に改善し、</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H32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年の目標値を達成している。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H32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年の目標値</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25.0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％とほぼ同等の水準を達成。</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53953" y="4186845"/>
            <a:ext cx="3857192" cy="48603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○空き住戸や空きスペース、建替事業等により生み出される用地等への生活支援施設等の導入</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756376" y="4725146"/>
            <a:ext cx="3142489" cy="432046"/>
          </a:xfrm>
          <a:prstGeom prst="bracketPair">
            <a:avLst>
              <a:gd name="adj" fmla="val 13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t" anchorCtr="0"/>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グループホーム、</a:t>
            </a:r>
            <a:r>
              <a:rPr kumimoji="1"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者福祉施設、保育所、幼稚園、病院、診療所など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9</a:t>
            </a:fld>
            <a:endParaRPr kumimoji="1" lang="ja-JP" altLang="en-US" sz="1600" dirty="0">
              <a:solidFill>
                <a:schemeClr val="tx1"/>
              </a:solidFill>
            </a:endParaRPr>
          </a:p>
        </p:txBody>
      </p:sp>
      <p:sp>
        <p:nvSpPr>
          <p:cNvPr id="21" name="テキスト ボックス 20"/>
          <p:cNvSpPr txBox="1"/>
          <p:nvPr/>
        </p:nvSpPr>
        <p:spPr>
          <a:xfrm>
            <a:off x="4304500" y="980712"/>
            <a:ext cx="4032000"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■生活支援施設を併設している公的賃貸住宅団地の割合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94201" y="47251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649585" y="335701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941" y="1786109"/>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091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Props1.xml><?xml version="1.0" encoding="utf-8"?>
<ds:datastoreItem xmlns:ds="http://schemas.openxmlformats.org/officeDocument/2006/customXml" ds:itemID="{49758EBA-2B4C-494A-99BD-29A3F014FD3A}"/>
</file>

<file path=customXml/itemProps2.xml><?xml version="1.0" encoding="utf-8"?>
<ds:datastoreItem xmlns:ds="http://schemas.openxmlformats.org/officeDocument/2006/customXml" ds:itemID="{B4182173-5D89-4956-B1A6-CA15C4BB6005}"/>
</file>

<file path=customXml/itemProps3.xml><?xml version="1.0" encoding="utf-8"?>
<ds:datastoreItem xmlns:ds="http://schemas.openxmlformats.org/officeDocument/2006/customXml" ds:itemID="{892C3A14-33F1-420B-9197-D55120CCD6DF}"/>
</file>

<file path=docProps/app.xml><?xml version="1.0" encoding="utf-8"?>
<Properties xmlns="http://schemas.openxmlformats.org/officeDocument/2006/extended-properties" xmlns:vt="http://schemas.openxmlformats.org/officeDocument/2006/docPropsVTypes">
  <TotalTime>11102</TotalTime>
  <Words>7522</Words>
  <Application>Microsoft Office PowerPoint</Application>
  <PresentationFormat>ユーザー設定</PresentationFormat>
  <Paragraphs>998</Paragraphs>
  <Slides>37</Slides>
  <Notes>37</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Office ​​テーマ</vt:lpstr>
      <vt:lpstr>大阪府住宅まちづくりマスタープラン  進 捗 状 況（案）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岩田　賢治</dc:creator>
  <cp:lastModifiedBy>長谷川　正樹</cp:lastModifiedBy>
  <cp:revision>805</cp:revision>
  <cp:lastPrinted>2015-12-20T07:15:59Z</cp:lastPrinted>
  <dcterms:created xsi:type="dcterms:W3CDTF">2015-05-22T04:08:38Z</dcterms:created>
  <dcterms:modified xsi:type="dcterms:W3CDTF">2016-01-04T02:14:48Z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