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6"/>
  </p:notesMasterIdLst>
  <p:sldIdLst>
    <p:sldId id="279" r:id="rId5"/>
    <p:sldId id="280" r:id="rId6"/>
    <p:sldId id="281" r:id="rId7"/>
    <p:sldId id="282" r:id="rId8"/>
    <p:sldId id="283" r:id="rId9"/>
    <p:sldId id="273" r:id="rId10"/>
    <p:sldId id="266" r:id="rId11"/>
    <p:sldId id="269" r:id="rId12"/>
    <p:sldId id="276" r:id="rId13"/>
    <p:sldId id="277" r:id="rId14"/>
    <p:sldId id="278" r:id="rId15"/>
  </p:sldIdLst>
  <p:sldSz cx="9144000" cy="6858000" type="screen4x3"/>
  <p:notesSz cx="6807200" cy="9939338"/>
  <p:defaultTextStyle>
    <a:defPPr>
      <a:defRPr lang="ja-JP"/>
    </a:defPPr>
    <a:lvl1pPr marL="0" algn="l" defTabSz="914290" rtl="0" eaLnBrk="1" latinLnBrk="0" hangingPunct="1">
      <a:defRPr kumimoji="1" sz="1800" kern="1200">
        <a:solidFill>
          <a:schemeClr val="tx1"/>
        </a:solidFill>
        <a:latin typeface="+mn-lt"/>
        <a:ea typeface="+mn-ea"/>
        <a:cs typeface="+mn-cs"/>
      </a:defRPr>
    </a:lvl1pPr>
    <a:lvl2pPr marL="457145" algn="l" defTabSz="914290" rtl="0" eaLnBrk="1" latinLnBrk="0" hangingPunct="1">
      <a:defRPr kumimoji="1" sz="1800" kern="1200">
        <a:solidFill>
          <a:schemeClr val="tx1"/>
        </a:solidFill>
        <a:latin typeface="+mn-lt"/>
        <a:ea typeface="+mn-ea"/>
        <a:cs typeface="+mn-cs"/>
      </a:defRPr>
    </a:lvl2pPr>
    <a:lvl3pPr marL="914290" algn="l" defTabSz="914290" rtl="0" eaLnBrk="1" latinLnBrk="0" hangingPunct="1">
      <a:defRPr kumimoji="1" sz="1800" kern="1200">
        <a:solidFill>
          <a:schemeClr val="tx1"/>
        </a:solidFill>
        <a:latin typeface="+mn-lt"/>
        <a:ea typeface="+mn-ea"/>
        <a:cs typeface="+mn-cs"/>
      </a:defRPr>
    </a:lvl3pPr>
    <a:lvl4pPr marL="1371435" algn="l" defTabSz="914290" rtl="0" eaLnBrk="1" latinLnBrk="0" hangingPunct="1">
      <a:defRPr kumimoji="1" sz="1800" kern="1200">
        <a:solidFill>
          <a:schemeClr val="tx1"/>
        </a:solidFill>
        <a:latin typeface="+mn-lt"/>
        <a:ea typeface="+mn-ea"/>
        <a:cs typeface="+mn-cs"/>
      </a:defRPr>
    </a:lvl4pPr>
    <a:lvl5pPr marL="1828581" algn="l" defTabSz="914290" rtl="0" eaLnBrk="1" latinLnBrk="0" hangingPunct="1">
      <a:defRPr kumimoji="1" sz="1800" kern="1200">
        <a:solidFill>
          <a:schemeClr val="tx1"/>
        </a:solidFill>
        <a:latin typeface="+mn-lt"/>
        <a:ea typeface="+mn-ea"/>
        <a:cs typeface="+mn-cs"/>
      </a:defRPr>
    </a:lvl5pPr>
    <a:lvl6pPr marL="2285726" algn="l" defTabSz="914290" rtl="0" eaLnBrk="1" latinLnBrk="0" hangingPunct="1">
      <a:defRPr kumimoji="1" sz="1800" kern="1200">
        <a:solidFill>
          <a:schemeClr val="tx1"/>
        </a:solidFill>
        <a:latin typeface="+mn-lt"/>
        <a:ea typeface="+mn-ea"/>
        <a:cs typeface="+mn-cs"/>
      </a:defRPr>
    </a:lvl6pPr>
    <a:lvl7pPr marL="2742871" algn="l" defTabSz="914290" rtl="0" eaLnBrk="1" latinLnBrk="0" hangingPunct="1">
      <a:defRPr kumimoji="1" sz="1800" kern="1200">
        <a:solidFill>
          <a:schemeClr val="tx1"/>
        </a:solidFill>
        <a:latin typeface="+mn-lt"/>
        <a:ea typeface="+mn-ea"/>
        <a:cs typeface="+mn-cs"/>
      </a:defRPr>
    </a:lvl7pPr>
    <a:lvl8pPr marL="3200016" algn="l" defTabSz="914290" rtl="0" eaLnBrk="1" latinLnBrk="0" hangingPunct="1">
      <a:defRPr kumimoji="1" sz="1800" kern="1200">
        <a:solidFill>
          <a:schemeClr val="tx1"/>
        </a:solidFill>
        <a:latin typeface="+mn-lt"/>
        <a:ea typeface="+mn-ea"/>
        <a:cs typeface="+mn-cs"/>
      </a:defRPr>
    </a:lvl8pPr>
    <a:lvl9pPr marL="3657161" algn="l" defTabSz="91429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457" autoAdjust="0"/>
    <p:restoredTop sz="85768" autoAdjust="0"/>
  </p:normalViewPr>
  <p:slideViewPr>
    <p:cSldViewPr>
      <p:cViewPr>
        <p:scale>
          <a:sx n="75" d="100"/>
          <a:sy n="75" d="100"/>
        </p:scale>
        <p:origin x="-1356" y="12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6888"/>
          </a:xfrm>
          <a:prstGeom prst="rect">
            <a:avLst/>
          </a:prstGeom>
        </p:spPr>
        <p:txBody>
          <a:bodyPr vert="horz" lIns="91440" tIns="45720" rIns="91440" bIns="45720" rtlCol="0"/>
          <a:lstStyle>
            <a:lvl1pPr algn="r">
              <a:defRPr sz="1200"/>
            </a:lvl1pPr>
          </a:lstStyle>
          <a:p>
            <a:fld id="{485394BA-47FE-44C3-B0BC-BF9107A377DF}" type="datetimeFigureOut">
              <a:rPr kumimoji="1" lang="ja-JP" altLang="en-US" smtClean="0"/>
              <a:t>2016/1/20</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6887"/>
          </a:xfrm>
          <a:prstGeom prst="rect">
            <a:avLst/>
          </a:prstGeom>
        </p:spPr>
        <p:txBody>
          <a:bodyPr vert="horz" lIns="91440" tIns="45720" rIns="91440" bIns="45720" rtlCol="0" anchor="b"/>
          <a:lstStyle>
            <a:lvl1pPr algn="r">
              <a:defRPr sz="1200"/>
            </a:lvl1pPr>
          </a:lstStyle>
          <a:p>
            <a:fld id="{DB386519-46F3-475F-B838-117A44731A1B}" type="slidenum">
              <a:rPr kumimoji="1" lang="ja-JP" altLang="en-US" smtClean="0"/>
              <a:t>‹#›</a:t>
            </a:fld>
            <a:endParaRPr kumimoji="1" lang="ja-JP" altLang="en-US"/>
          </a:p>
        </p:txBody>
      </p:sp>
    </p:spTree>
    <p:extLst>
      <p:ext uri="{BB962C8B-B14F-4D97-AF65-F5344CB8AC3E}">
        <p14:creationId xmlns:p14="http://schemas.microsoft.com/office/powerpoint/2010/main" val="398979693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B386519-46F3-475F-B838-117A44731A1B}" type="slidenum">
              <a:rPr kumimoji="1" lang="ja-JP" altLang="en-US" smtClean="0"/>
              <a:t>7</a:t>
            </a:fld>
            <a:endParaRPr kumimoji="1" lang="ja-JP" altLang="en-US"/>
          </a:p>
        </p:txBody>
      </p:sp>
    </p:spTree>
    <p:extLst>
      <p:ext uri="{BB962C8B-B14F-4D97-AF65-F5344CB8AC3E}">
        <p14:creationId xmlns:p14="http://schemas.microsoft.com/office/powerpoint/2010/main" val="35471276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6"/>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145" indent="0" algn="ctr">
              <a:buNone/>
              <a:defRPr>
                <a:solidFill>
                  <a:schemeClr val="tx1">
                    <a:tint val="75000"/>
                  </a:schemeClr>
                </a:solidFill>
              </a:defRPr>
            </a:lvl2pPr>
            <a:lvl3pPr marL="914290" indent="0" algn="ctr">
              <a:buNone/>
              <a:defRPr>
                <a:solidFill>
                  <a:schemeClr val="tx1">
                    <a:tint val="75000"/>
                  </a:schemeClr>
                </a:solidFill>
              </a:defRPr>
            </a:lvl3pPr>
            <a:lvl4pPr marL="1371435" indent="0" algn="ctr">
              <a:buNone/>
              <a:defRPr>
                <a:solidFill>
                  <a:schemeClr val="tx1">
                    <a:tint val="75000"/>
                  </a:schemeClr>
                </a:solidFill>
              </a:defRPr>
            </a:lvl4pPr>
            <a:lvl5pPr marL="1828581" indent="0" algn="ctr">
              <a:buNone/>
              <a:defRPr>
                <a:solidFill>
                  <a:schemeClr val="tx1">
                    <a:tint val="75000"/>
                  </a:schemeClr>
                </a:solidFill>
              </a:defRPr>
            </a:lvl5pPr>
            <a:lvl6pPr marL="2285726" indent="0" algn="ctr">
              <a:buNone/>
              <a:defRPr>
                <a:solidFill>
                  <a:schemeClr val="tx1">
                    <a:tint val="75000"/>
                  </a:schemeClr>
                </a:solidFill>
              </a:defRPr>
            </a:lvl6pPr>
            <a:lvl7pPr marL="2742871" indent="0" algn="ctr">
              <a:buNone/>
              <a:defRPr>
                <a:solidFill>
                  <a:schemeClr val="tx1">
                    <a:tint val="75000"/>
                  </a:schemeClr>
                </a:solidFill>
              </a:defRPr>
            </a:lvl7pPr>
            <a:lvl8pPr marL="3200016" indent="0" algn="ctr">
              <a:buNone/>
              <a:defRPr>
                <a:solidFill>
                  <a:schemeClr val="tx1">
                    <a:tint val="75000"/>
                  </a:schemeClr>
                </a:solidFill>
              </a:defRPr>
            </a:lvl8pPr>
            <a:lvl9pPr marL="3657161"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7910C2DA-F3EB-48DD-B289-19C30F2D23C7}" type="datetimeFigureOut">
              <a:rPr kumimoji="1" lang="ja-JP" altLang="en-US" smtClean="0"/>
              <a:t>2016/1/20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A6D242B-6A52-4C5C-AF40-54B5FB6D04E5}" type="slidenum">
              <a:rPr kumimoji="1" lang="ja-JP" altLang="en-US" smtClean="0"/>
              <a:t>‹#›</a:t>
            </a:fld>
            <a:endParaRPr kumimoji="1" lang="ja-JP" altLang="en-US"/>
          </a:p>
        </p:txBody>
      </p:sp>
    </p:spTree>
    <p:extLst>
      <p:ext uri="{BB962C8B-B14F-4D97-AF65-F5344CB8AC3E}">
        <p14:creationId xmlns:p14="http://schemas.microsoft.com/office/powerpoint/2010/main" val="26801290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910C2DA-F3EB-48DD-B289-19C30F2D23C7}" type="datetimeFigureOut">
              <a:rPr kumimoji="1" lang="ja-JP" altLang="en-US" smtClean="0"/>
              <a:t>2016/1/20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A6D242B-6A52-4C5C-AF40-54B5FB6D04E5}" type="slidenum">
              <a:rPr kumimoji="1" lang="ja-JP" altLang="en-US" smtClean="0"/>
              <a:t>‹#›</a:t>
            </a:fld>
            <a:endParaRPr kumimoji="1" lang="ja-JP" altLang="en-US"/>
          </a:p>
        </p:txBody>
      </p:sp>
    </p:spTree>
    <p:extLst>
      <p:ext uri="{BB962C8B-B14F-4D97-AF65-F5344CB8AC3E}">
        <p14:creationId xmlns:p14="http://schemas.microsoft.com/office/powerpoint/2010/main" val="35877410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9"/>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9"/>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910C2DA-F3EB-48DD-B289-19C30F2D23C7}" type="datetimeFigureOut">
              <a:rPr kumimoji="1" lang="ja-JP" altLang="en-US" smtClean="0"/>
              <a:t>2016/1/20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A6D242B-6A52-4C5C-AF40-54B5FB6D04E5}" type="slidenum">
              <a:rPr kumimoji="1" lang="ja-JP" altLang="en-US" smtClean="0"/>
              <a:t>‹#›</a:t>
            </a:fld>
            <a:endParaRPr kumimoji="1" lang="ja-JP" altLang="en-US"/>
          </a:p>
        </p:txBody>
      </p:sp>
    </p:spTree>
    <p:extLst>
      <p:ext uri="{BB962C8B-B14F-4D97-AF65-F5344CB8AC3E}">
        <p14:creationId xmlns:p14="http://schemas.microsoft.com/office/powerpoint/2010/main" val="3866521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910C2DA-F3EB-48DD-B289-19C30F2D23C7}" type="datetimeFigureOut">
              <a:rPr kumimoji="1" lang="ja-JP" altLang="en-US" smtClean="0"/>
              <a:t>2016/1/20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A6D242B-6A52-4C5C-AF40-54B5FB6D04E5}" type="slidenum">
              <a:rPr kumimoji="1" lang="ja-JP" altLang="en-US" smtClean="0"/>
              <a:t>‹#›</a:t>
            </a:fld>
            <a:endParaRPr kumimoji="1" lang="ja-JP" altLang="en-US"/>
          </a:p>
        </p:txBody>
      </p:sp>
    </p:spTree>
    <p:extLst>
      <p:ext uri="{BB962C8B-B14F-4D97-AF65-F5344CB8AC3E}">
        <p14:creationId xmlns:p14="http://schemas.microsoft.com/office/powerpoint/2010/main" val="34106056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1"/>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4"/>
            <a:ext cx="7772400" cy="1500187"/>
          </a:xfrm>
        </p:spPr>
        <p:txBody>
          <a:bodyPr anchor="b"/>
          <a:lstStyle>
            <a:lvl1pPr marL="0" indent="0">
              <a:buNone/>
              <a:defRPr sz="2000">
                <a:solidFill>
                  <a:schemeClr val="tx1">
                    <a:tint val="75000"/>
                  </a:schemeClr>
                </a:solidFill>
              </a:defRPr>
            </a:lvl1pPr>
            <a:lvl2pPr marL="457145" indent="0">
              <a:buNone/>
              <a:defRPr sz="1800">
                <a:solidFill>
                  <a:schemeClr val="tx1">
                    <a:tint val="75000"/>
                  </a:schemeClr>
                </a:solidFill>
              </a:defRPr>
            </a:lvl2pPr>
            <a:lvl3pPr marL="914290" indent="0">
              <a:buNone/>
              <a:defRPr sz="1600">
                <a:solidFill>
                  <a:schemeClr val="tx1">
                    <a:tint val="75000"/>
                  </a:schemeClr>
                </a:solidFill>
              </a:defRPr>
            </a:lvl3pPr>
            <a:lvl4pPr marL="1371435" indent="0">
              <a:buNone/>
              <a:defRPr sz="1400">
                <a:solidFill>
                  <a:schemeClr val="tx1">
                    <a:tint val="75000"/>
                  </a:schemeClr>
                </a:solidFill>
              </a:defRPr>
            </a:lvl4pPr>
            <a:lvl5pPr marL="1828581" indent="0">
              <a:buNone/>
              <a:defRPr sz="1400">
                <a:solidFill>
                  <a:schemeClr val="tx1">
                    <a:tint val="75000"/>
                  </a:schemeClr>
                </a:solidFill>
              </a:defRPr>
            </a:lvl5pPr>
            <a:lvl6pPr marL="2285726" indent="0">
              <a:buNone/>
              <a:defRPr sz="1400">
                <a:solidFill>
                  <a:schemeClr val="tx1">
                    <a:tint val="75000"/>
                  </a:schemeClr>
                </a:solidFill>
              </a:defRPr>
            </a:lvl6pPr>
            <a:lvl7pPr marL="2742871" indent="0">
              <a:buNone/>
              <a:defRPr sz="1400">
                <a:solidFill>
                  <a:schemeClr val="tx1">
                    <a:tint val="75000"/>
                  </a:schemeClr>
                </a:solidFill>
              </a:defRPr>
            </a:lvl7pPr>
            <a:lvl8pPr marL="3200016" indent="0">
              <a:buNone/>
              <a:defRPr sz="1400">
                <a:solidFill>
                  <a:schemeClr val="tx1">
                    <a:tint val="75000"/>
                  </a:schemeClr>
                </a:solidFill>
              </a:defRPr>
            </a:lvl8pPr>
            <a:lvl9pPr marL="3657161"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7910C2DA-F3EB-48DD-B289-19C30F2D23C7}" type="datetimeFigureOut">
              <a:rPr kumimoji="1" lang="ja-JP" altLang="en-US" smtClean="0"/>
              <a:t>2016/1/20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A6D242B-6A52-4C5C-AF40-54B5FB6D04E5}" type="slidenum">
              <a:rPr kumimoji="1" lang="ja-JP" altLang="en-US" smtClean="0"/>
              <a:t>‹#›</a:t>
            </a:fld>
            <a:endParaRPr kumimoji="1" lang="ja-JP" altLang="en-US"/>
          </a:p>
        </p:txBody>
      </p:sp>
    </p:spTree>
    <p:extLst>
      <p:ext uri="{BB962C8B-B14F-4D97-AF65-F5344CB8AC3E}">
        <p14:creationId xmlns:p14="http://schemas.microsoft.com/office/powerpoint/2010/main" val="27459730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7910C2DA-F3EB-48DD-B289-19C30F2D23C7}" type="datetimeFigureOut">
              <a:rPr kumimoji="1" lang="ja-JP" altLang="en-US" smtClean="0"/>
              <a:t>2016/1/20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A6D242B-6A52-4C5C-AF40-54B5FB6D04E5}" type="slidenum">
              <a:rPr kumimoji="1" lang="ja-JP" altLang="en-US" smtClean="0"/>
              <a:t>‹#›</a:t>
            </a:fld>
            <a:endParaRPr kumimoji="1" lang="ja-JP" altLang="en-US"/>
          </a:p>
        </p:txBody>
      </p:sp>
    </p:spTree>
    <p:extLst>
      <p:ext uri="{BB962C8B-B14F-4D97-AF65-F5344CB8AC3E}">
        <p14:creationId xmlns:p14="http://schemas.microsoft.com/office/powerpoint/2010/main" val="19816750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145" indent="0">
              <a:buNone/>
              <a:defRPr sz="2000" b="1"/>
            </a:lvl2pPr>
            <a:lvl3pPr marL="914290" indent="0">
              <a:buNone/>
              <a:defRPr sz="1800" b="1"/>
            </a:lvl3pPr>
            <a:lvl4pPr marL="1371435" indent="0">
              <a:buNone/>
              <a:defRPr sz="1600" b="1"/>
            </a:lvl4pPr>
            <a:lvl5pPr marL="1828581" indent="0">
              <a:buNone/>
              <a:defRPr sz="1600" b="1"/>
            </a:lvl5pPr>
            <a:lvl6pPr marL="2285726" indent="0">
              <a:buNone/>
              <a:defRPr sz="1600" b="1"/>
            </a:lvl6pPr>
            <a:lvl7pPr marL="2742871" indent="0">
              <a:buNone/>
              <a:defRPr sz="1600" b="1"/>
            </a:lvl7pPr>
            <a:lvl8pPr marL="3200016" indent="0">
              <a:buNone/>
              <a:defRPr sz="1600" b="1"/>
            </a:lvl8pPr>
            <a:lvl9pPr marL="3657161"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6" y="1535113"/>
            <a:ext cx="4041775" cy="639762"/>
          </a:xfrm>
        </p:spPr>
        <p:txBody>
          <a:bodyPr anchor="b"/>
          <a:lstStyle>
            <a:lvl1pPr marL="0" indent="0">
              <a:buNone/>
              <a:defRPr sz="2400" b="1"/>
            </a:lvl1pPr>
            <a:lvl2pPr marL="457145" indent="0">
              <a:buNone/>
              <a:defRPr sz="2000" b="1"/>
            </a:lvl2pPr>
            <a:lvl3pPr marL="914290" indent="0">
              <a:buNone/>
              <a:defRPr sz="1800" b="1"/>
            </a:lvl3pPr>
            <a:lvl4pPr marL="1371435" indent="0">
              <a:buNone/>
              <a:defRPr sz="1600" b="1"/>
            </a:lvl4pPr>
            <a:lvl5pPr marL="1828581" indent="0">
              <a:buNone/>
              <a:defRPr sz="1600" b="1"/>
            </a:lvl5pPr>
            <a:lvl6pPr marL="2285726" indent="0">
              <a:buNone/>
              <a:defRPr sz="1600" b="1"/>
            </a:lvl6pPr>
            <a:lvl7pPr marL="2742871" indent="0">
              <a:buNone/>
              <a:defRPr sz="1600" b="1"/>
            </a:lvl7pPr>
            <a:lvl8pPr marL="3200016" indent="0">
              <a:buNone/>
              <a:defRPr sz="1600" b="1"/>
            </a:lvl8pPr>
            <a:lvl9pPr marL="3657161"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7910C2DA-F3EB-48DD-B289-19C30F2D23C7}" type="datetimeFigureOut">
              <a:rPr kumimoji="1" lang="ja-JP" altLang="en-US" smtClean="0"/>
              <a:t>2016/1/20</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EA6D242B-6A52-4C5C-AF40-54B5FB6D04E5}" type="slidenum">
              <a:rPr kumimoji="1" lang="ja-JP" altLang="en-US" smtClean="0"/>
              <a:t>‹#›</a:t>
            </a:fld>
            <a:endParaRPr kumimoji="1" lang="ja-JP" altLang="en-US"/>
          </a:p>
        </p:txBody>
      </p:sp>
    </p:spTree>
    <p:extLst>
      <p:ext uri="{BB962C8B-B14F-4D97-AF65-F5344CB8AC3E}">
        <p14:creationId xmlns:p14="http://schemas.microsoft.com/office/powerpoint/2010/main" val="4917257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7910C2DA-F3EB-48DD-B289-19C30F2D23C7}" type="datetimeFigureOut">
              <a:rPr kumimoji="1" lang="ja-JP" altLang="en-US" smtClean="0"/>
              <a:t>2016/1/20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EA6D242B-6A52-4C5C-AF40-54B5FB6D04E5}" type="slidenum">
              <a:rPr kumimoji="1" lang="ja-JP" altLang="en-US" smtClean="0"/>
              <a:t>‹#›</a:t>
            </a:fld>
            <a:endParaRPr kumimoji="1" lang="ja-JP" altLang="en-US"/>
          </a:p>
        </p:txBody>
      </p:sp>
    </p:spTree>
    <p:extLst>
      <p:ext uri="{BB962C8B-B14F-4D97-AF65-F5344CB8AC3E}">
        <p14:creationId xmlns:p14="http://schemas.microsoft.com/office/powerpoint/2010/main" val="14976606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7910C2DA-F3EB-48DD-B289-19C30F2D23C7}" type="datetimeFigureOut">
              <a:rPr kumimoji="1" lang="ja-JP" altLang="en-US" smtClean="0"/>
              <a:t>2016/1/20</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EA6D242B-6A52-4C5C-AF40-54B5FB6D04E5}" type="slidenum">
              <a:rPr kumimoji="1" lang="ja-JP" altLang="en-US" smtClean="0"/>
              <a:t>‹#›</a:t>
            </a:fld>
            <a:endParaRPr kumimoji="1" lang="ja-JP" altLang="en-US"/>
          </a:p>
        </p:txBody>
      </p:sp>
    </p:spTree>
    <p:extLst>
      <p:ext uri="{BB962C8B-B14F-4D97-AF65-F5344CB8AC3E}">
        <p14:creationId xmlns:p14="http://schemas.microsoft.com/office/powerpoint/2010/main" val="26034394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1"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1"/>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1" y="1435101"/>
            <a:ext cx="3008313" cy="4691063"/>
          </a:xfrm>
        </p:spPr>
        <p:txBody>
          <a:bodyPr/>
          <a:lstStyle>
            <a:lvl1pPr marL="0" indent="0">
              <a:buNone/>
              <a:defRPr sz="1400"/>
            </a:lvl1pPr>
            <a:lvl2pPr marL="457145" indent="0">
              <a:buNone/>
              <a:defRPr sz="1200"/>
            </a:lvl2pPr>
            <a:lvl3pPr marL="914290" indent="0">
              <a:buNone/>
              <a:defRPr sz="1000"/>
            </a:lvl3pPr>
            <a:lvl4pPr marL="1371435" indent="0">
              <a:buNone/>
              <a:defRPr sz="900"/>
            </a:lvl4pPr>
            <a:lvl5pPr marL="1828581" indent="0">
              <a:buNone/>
              <a:defRPr sz="900"/>
            </a:lvl5pPr>
            <a:lvl6pPr marL="2285726" indent="0">
              <a:buNone/>
              <a:defRPr sz="900"/>
            </a:lvl6pPr>
            <a:lvl7pPr marL="2742871" indent="0">
              <a:buNone/>
              <a:defRPr sz="900"/>
            </a:lvl7pPr>
            <a:lvl8pPr marL="3200016" indent="0">
              <a:buNone/>
              <a:defRPr sz="900"/>
            </a:lvl8pPr>
            <a:lvl9pPr marL="3657161"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7910C2DA-F3EB-48DD-B289-19C30F2D23C7}" type="datetimeFigureOut">
              <a:rPr kumimoji="1" lang="ja-JP" altLang="en-US" smtClean="0"/>
              <a:t>2016/1/20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A6D242B-6A52-4C5C-AF40-54B5FB6D04E5}" type="slidenum">
              <a:rPr kumimoji="1" lang="ja-JP" altLang="en-US" smtClean="0"/>
              <a:t>‹#›</a:t>
            </a:fld>
            <a:endParaRPr kumimoji="1" lang="ja-JP" altLang="en-US"/>
          </a:p>
        </p:txBody>
      </p:sp>
    </p:spTree>
    <p:extLst>
      <p:ext uri="{BB962C8B-B14F-4D97-AF65-F5344CB8AC3E}">
        <p14:creationId xmlns:p14="http://schemas.microsoft.com/office/powerpoint/2010/main" val="18689869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145" indent="0">
              <a:buNone/>
              <a:defRPr sz="2800"/>
            </a:lvl2pPr>
            <a:lvl3pPr marL="914290" indent="0">
              <a:buNone/>
              <a:defRPr sz="2400"/>
            </a:lvl3pPr>
            <a:lvl4pPr marL="1371435" indent="0">
              <a:buNone/>
              <a:defRPr sz="2000"/>
            </a:lvl4pPr>
            <a:lvl5pPr marL="1828581" indent="0">
              <a:buNone/>
              <a:defRPr sz="2000"/>
            </a:lvl5pPr>
            <a:lvl6pPr marL="2285726" indent="0">
              <a:buNone/>
              <a:defRPr sz="2000"/>
            </a:lvl6pPr>
            <a:lvl7pPr marL="2742871" indent="0">
              <a:buNone/>
              <a:defRPr sz="2000"/>
            </a:lvl7pPr>
            <a:lvl8pPr marL="3200016" indent="0">
              <a:buNone/>
              <a:defRPr sz="2000"/>
            </a:lvl8pPr>
            <a:lvl9pPr marL="3657161"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145" indent="0">
              <a:buNone/>
              <a:defRPr sz="1200"/>
            </a:lvl2pPr>
            <a:lvl3pPr marL="914290" indent="0">
              <a:buNone/>
              <a:defRPr sz="1000"/>
            </a:lvl3pPr>
            <a:lvl4pPr marL="1371435" indent="0">
              <a:buNone/>
              <a:defRPr sz="900"/>
            </a:lvl4pPr>
            <a:lvl5pPr marL="1828581" indent="0">
              <a:buNone/>
              <a:defRPr sz="900"/>
            </a:lvl5pPr>
            <a:lvl6pPr marL="2285726" indent="0">
              <a:buNone/>
              <a:defRPr sz="900"/>
            </a:lvl6pPr>
            <a:lvl7pPr marL="2742871" indent="0">
              <a:buNone/>
              <a:defRPr sz="900"/>
            </a:lvl7pPr>
            <a:lvl8pPr marL="3200016" indent="0">
              <a:buNone/>
              <a:defRPr sz="900"/>
            </a:lvl8pPr>
            <a:lvl9pPr marL="3657161"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7910C2DA-F3EB-48DD-B289-19C30F2D23C7}" type="datetimeFigureOut">
              <a:rPr kumimoji="1" lang="ja-JP" altLang="en-US" smtClean="0"/>
              <a:t>2016/1/20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A6D242B-6A52-4C5C-AF40-54B5FB6D04E5}" type="slidenum">
              <a:rPr kumimoji="1" lang="ja-JP" altLang="en-US" smtClean="0"/>
              <a:t>‹#›</a:t>
            </a:fld>
            <a:endParaRPr kumimoji="1" lang="ja-JP" altLang="en-US"/>
          </a:p>
        </p:txBody>
      </p:sp>
    </p:spTree>
    <p:extLst>
      <p:ext uri="{BB962C8B-B14F-4D97-AF65-F5344CB8AC3E}">
        <p14:creationId xmlns:p14="http://schemas.microsoft.com/office/powerpoint/2010/main" val="27832758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29" tIns="45715" rIns="91429" bIns="45715"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1"/>
            <a:ext cx="8229600" cy="4525963"/>
          </a:xfrm>
          <a:prstGeom prst="rect">
            <a:avLst/>
          </a:prstGeom>
        </p:spPr>
        <p:txBody>
          <a:bodyPr vert="horz" lIns="91429" tIns="45715" rIns="91429" bIns="45715"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1"/>
            <a:ext cx="2133600" cy="365125"/>
          </a:xfrm>
          <a:prstGeom prst="rect">
            <a:avLst/>
          </a:prstGeom>
        </p:spPr>
        <p:txBody>
          <a:bodyPr vert="horz" lIns="91429" tIns="45715" rIns="91429" bIns="45715" rtlCol="0" anchor="ctr"/>
          <a:lstStyle>
            <a:lvl1pPr algn="l">
              <a:defRPr sz="1200">
                <a:solidFill>
                  <a:schemeClr val="tx1">
                    <a:tint val="75000"/>
                  </a:schemeClr>
                </a:solidFill>
              </a:defRPr>
            </a:lvl1pPr>
          </a:lstStyle>
          <a:p>
            <a:fld id="{7910C2DA-F3EB-48DD-B289-19C30F2D23C7}" type="datetimeFigureOut">
              <a:rPr kumimoji="1" lang="ja-JP" altLang="en-US" smtClean="0"/>
              <a:t>2016/1/20</a:t>
            </a:fld>
            <a:endParaRPr kumimoji="1" lang="ja-JP" altLang="en-US"/>
          </a:p>
        </p:txBody>
      </p:sp>
      <p:sp>
        <p:nvSpPr>
          <p:cNvPr id="5" name="フッター プレースホルダー 4"/>
          <p:cNvSpPr>
            <a:spLocks noGrp="1"/>
          </p:cNvSpPr>
          <p:nvPr>
            <p:ph type="ftr" sz="quarter" idx="3"/>
          </p:nvPr>
        </p:nvSpPr>
        <p:spPr>
          <a:xfrm>
            <a:off x="3124200" y="6356351"/>
            <a:ext cx="2895600" cy="365125"/>
          </a:xfrm>
          <a:prstGeom prst="rect">
            <a:avLst/>
          </a:prstGeom>
        </p:spPr>
        <p:txBody>
          <a:bodyPr vert="horz" lIns="91429" tIns="45715" rIns="91429" bIns="45715"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1"/>
            <a:ext cx="2133600" cy="365125"/>
          </a:xfrm>
          <a:prstGeom prst="rect">
            <a:avLst/>
          </a:prstGeom>
        </p:spPr>
        <p:txBody>
          <a:bodyPr vert="horz" lIns="91429" tIns="45715" rIns="91429" bIns="45715" rtlCol="0" anchor="ctr"/>
          <a:lstStyle>
            <a:lvl1pPr algn="r">
              <a:defRPr sz="1200">
                <a:solidFill>
                  <a:schemeClr val="tx1">
                    <a:tint val="75000"/>
                  </a:schemeClr>
                </a:solidFill>
              </a:defRPr>
            </a:lvl1pPr>
          </a:lstStyle>
          <a:p>
            <a:fld id="{EA6D242B-6A52-4C5C-AF40-54B5FB6D04E5}" type="slidenum">
              <a:rPr kumimoji="1" lang="ja-JP" altLang="en-US" smtClean="0"/>
              <a:t>‹#›</a:t>
            </a:fld>
            <a:endParaRPr kumimoji="1" lang="ja-JP" altLang="en-US"/>
          </a:p>
        </p:txBody>
      </p:sp>
    </p:spTree>
    <p:extLst>
      <p:ext uri="{BB962C8B-B14F-4D97-AF65-F5344CB8AC3E}">
        <p14:creationId xmlns:p14="http://schemas.microsoft.com/office/powerpoint/2010/main" val="21012862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290" rtl="0" eaLnBrk="1" latinLnBrk="0" hangingPunct="1">
        <a:spcBef>
          <a:spcPct val="0"/>
        </a:spcBef>
        <a:buNone/>
        <a:defRPr kumimoji="1" sz="4400" kern="1200">
          <a:solidFill>
            <a:schemeClr val="tx1"/>
          </a:solidFill>
          <a:latin typeface="+mj-lt"/>
          <a:ea typeface="+mj-ea"/>
          <a:cs typeface="+mj-cs"/>
        </a:defRPr>
      </a:lvl1pPr>
    </p:titleStyle>
    <p:bodyStyle>
      <a:lvl1pPr marL="342859" indent="-342859" algn="l" defTabSz="91429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861" indent="-285716" algn="l" defTabSz="91429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2863" indent="-228573" algn="l" defTabSz="91429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008" indent="-228573" algn="l" defTabSz="91429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153" indent="-228573" algn="l" defTabSz="91429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298" indent="-228573" algn="l" defTabSz="91429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443" indent="-228573" algn="l" defTabSz="91429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8589" indent="-228573" algn="l" defTabSz="91429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5734" indent="-228573" algn="l" defTabSz="91429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290" rtl="0" eaLnBrk="1" latinLnBrk="0" hangingPunct="1">
        <a:defRPr kumimoji="1" sz="1800" kern="1200">
          <a:solidFill>
            <a:schemeClr val="tx1"/>
          </a:solidFill>
          <a:latin typeface="+mn-lt"/>
          <a:ea typeface="+mn-ea"/>
          <a:cs typeface="+mn-cs"/>
        </a:defRPr>
      </a:lvl1pPr>
      <a:lvl2pPr marL="457145" algn="l" defTabSz="914290" rtl="0" eaLnBrk="1" latinLnBrk="0" hangingPunct="1">
        <a:defRPr kumimoji="1" sz="1800" kern="1200">
          <a:solidFill>
            <a:schemeClr val="tx1"/>
          </a:solidFill>
          <a:latin typeface="+mn-lt"/>
          <a:ea typeface="+mn-ea"/>
          <a:cs typeface="+mn-cs"/>
        </a:defRPr>
      </a:lvl2pPr>
      <a:lvl3pPr marL="914290" algn="l" defTabSz="914290" rtl="0" eaLnBrk="1" latinLnBrk="0" hangingPunct="1">
        <a:defRPr kumimoji="1" sz="1800" kern="1200">
          <a:solidFill>
            <a:schemeClr val="tx1"/>
          </a:solidFill>
          <a:latin typeface="+mn-lt"/>
          <a:ea typeface="+mn-ea"/>
          <a:cs typeface="+mn-cs"/>
        </a:defRPr>
      </a:lvl3pPr>
      <a:lvl4pPr marL="1371435" algn="l" defTabSz="914290" rtl="0" eaLnBrk="1" latinLnBrk="0" hangingPunct="1">
        <a:defRPr kumimoji="1" sz="1800" kern="1200">
          <a:solidFill>
            <a:schemeClr val="tx1"/>
          </a:solidFill>
          <a:latin typeface="+mn-lt"/>
          <a:ea typeface="+mn-ea"/>
          <a:cs typeface="+mn-cs"/>
        </a:defRPr>
      </a:lvl4pPr>
      <a:lvl5pPr marL="1828581" algn="l" defTabSz="914290" rtl="0" eaLnBrk="1" latinLnBrk="0" hangingPunct="1">
        <a:defRPr kumimoji="1" sz="1800" kern="1200">
          <a:solidFill>
            <a:schemeClr val="tx1"/>
          </a:solidFill>
          <a:latin typeface="+mn-lt"/>
          <a:ea typeface="+mn-ea"/>
          <a:cs typeface="+mn-cs"/>
        </a:defRPr>
      </a:lvl5pPr>
      <a:lvl6pPr marL="2285726" algn="l" defTabSz="914290" rtl="0" eaLnBrk="1" latinLnBrk="0" hangingPunct="1">
        <a:defRPr kumimoji="1" sz="1800" kern="1200">
          <a:solidFill>
            <a:schemeClr val="tx1"/>
          </a:solidFill>
          <a:latin typeface="+mn-lt"/>
          <a:ea typeface="+mn-ea"/>
          <a:cs typeface="+mn-cs"/>
        </a:defRPr>
      </a:lvl6pPr>
      <a:lvl7pPr marL="2742871" algn="l" defTabSz="914290" rtl="0" eaLnBrk="1" latinLnBrk="0" hangingPunct="1">
        <a:defRPr kumimoji="1" sz="1800" kern="1200">
          <a:solidFill>
            <a:schemeClr val="tx1"/>
          </a:solidFill>
          <a:latin typeface="+mn-lt"/>
          <a:ea typeface="+mn-ea"/>
          <a:cs typeface="+mn-cs"/>
        </a:defRPr>
      </a:lvl7pPr>
      <a:lvl8pPr marL="3200016" algn="l" defTabSz="914290" rtl="0" eaLnBrk="1" latinLnBrk="0" hangingPunct="1">
        <a:defRPr kumimoji="1" sz="1800" kern="1200">
          <a:solidFill>
            <a:schemeClr val="tx1"/>
          </a:solidFill>
          <a:latin typeface="+mn-lt"/>
          <a:ea typeface="+mn-ea"/>
          <a:cs typeface="+mn-cs"/>
        </a:defRPr>
      </a:lvl8pPr>
      <a:lvl9pPr marL="3657161" algn="l" defTabSz="91429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755575" y="3121980"/>
            <a:ext cx="7245113" cy="396044"/>
          </a:xfrm>
          <a:prstGeom prst="rect">
            <a:avLst/>
          </a:prstGeom>
          <a:noFill/>
        </p:spPr>
        <p:txBody>
          <a:bodyPr wrap="square" lIns="91429" tIns="45715" rIns="91429" bIns="45715" rtlCol="0" anchor="ctr" anchorCtr="0">
            <a:noAutofit/>
          </a:bodyPr>
          <a:lstStyle/>
          <a:p>
            <a:pPr algn="ctr"/>
            <a:r>
              <a:rPr lang="ja-JP" altLang="en-US" sz="2800" b="1" dirty="0" smtClean="0">
                <a:latin typeface="HGPｺﾞｼｯｸM" panose="020B0600000000000000" pitchFamily="50" charset="-128"/>
                <a:ea typeface="HGPｺﾞｼｯｸM" panose="020B0600000000000000" pitchFamily="50" charset="-128"/>
              </a:rPr>
              <a:t>施策の進捗状況</a:t>
            </a:r>
            <a:endParaRPr lang="en-US" altLang="ja-JP" sz="2800" b="1" dirty="0" smtClean="0">
              <a:latin typeface="HGPｺﾞｼｯｸM" panose="020B0600000000000000" pitchFamily="50" charset="-128"/>
              <a:ea typeface="HGPｺﾞｼｯｸM" panose="020B0600000000000000" pitchFamily="50" charset="-128"/>
            </a:endParaRPr>
          </a:p>
          <a:p>
            <a:pPr algn="ctr"/>
            <a:r>
              <a:rPr lang="ja-JP" altLang="en-US" sz="2800" b="1" smtClean="0">
                <a:latin typeface="HGPｺﾞｼｯｸM" panose="020B0600000000000000" pitchFamily="50" charset="-128"/>
                <a:ea typeface="HGPｺﾞｼｯｸM" panose="020B0600000000000000" pitchFamily="50" charset="-128"/>
              </a:rPr>
              <a:t>（基本目標別）</a:t>
            </a:r>
            <a:endParaRPr lang="ja-JP" altLang="ja-JP" sz="2800" b="1" dirty="0">
              <a:latin typeface="HGPｺﾞｼｯｸM" panose="020B0600000000000000" pitchFamily="50" charset="-128"/>
              <a:ea typeface="HGPｺﾞｼｯｸM" panose="020B0600000000000000" pitchFamily="50" charset="-128"/>
            </a:endParaRPr>
          </a:p>
        </p:txBody>
      </p:sp>
      <p:sp>
        <p:nvSpPr>
          <p:cNvPr id="6" name="テキスト ボックス 5"/>
          <p:cNvSpPr txBox="1"/>
          <p:nvPr/>
        </p:nvSpPr>
        <p:spPr>
          <a:xfrm>
            <a:off x="7133182" y="332656"/>
            <a:ext cx="1735012" cy="504056"/>
          </a:xfrm>
          <a:prstGeom prst="rect">
            <a:avLst/>
          </a:prstGeom>
          <a:noFill/>
          <a:ln>
            <a:solidFill>
              <a:schemeClr val="tx1"/>
            </a:solidFill>
          </a:ln>
        </p:spPr>
        <p:txBody>
          <a:bodyPr wrap="square" lIns="147493" tIns="73747" rIns="147493" bIns="73747" rtlCol="0" anchor="ctr" anchorCtr="0">
            <a:noAutofit/>
          </a:bodyPr>
          <a:lstStyle/>
          <a:p>
            <a:pPr algn="dist"/>
            <a:r>
              <a:rPr lang="ja-JP" altLang="en-US" sz="2000" smtClean="0">
                <a:latin typeface="+mn-ea"/>
                <a:cs typeface="Meiryo UI" panose="020B0604030504040204" pitchFamily="50" charset="-128"/>
              </a:rPr>
              <a:t>資料２</a:t>
            </a:r>
            <a:r>
              <a:rPr lang="ja-JP" altLang="en-US" sz="1600" smtClean="0">
                <a:latin typeface="+mn-ea"/>
                <a:cs typeface="Meiryo UI" panose="020B0604030504040204" pitchFamily="50" charset="-128"/>
              </a:rPr>
              <a:t>（</a:t>
            </a:r>
            <a:r>
              <a:rPr lang="ja-JP" altLang="en-US" sz="1600" dirty="0" smtClean="0">
                <a:latin typeface="+mn-ea"/>
                <a:cs typeface="Meiryo UI" panose="020B0604030504040204" pitchFamily="50" charset="-128"/>
              </a:rPr>
              <a:t>参考１）</a:t>
            </a:r>
            <a:endParaRPr lang="ja-JP" altLang="en-US" sz="1600" dirty="0">
              <a:latin typeface="+mn-ea"/>
              <a:cs typeface="Meiryo UI" panose="020B0604030504040204" pitchFamily="50" charset="-128"/>
            </a:endParaRPr>
          </a:p>
        </p:txBody>
      </p:sp>
    </p:spTree>
    <p:extLst>
      <p:ext uri="{BB962C8B-B14F-4D97-AF65-F5344CB8AC3E}">
        <p14:creationId xmlns:p14="http://schemas.microsoft.com/office/powerpoint/2010/main" val="351414268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テキスト ボックス 11"/>
          <p:cNvSpPr txBox="1"/>
          <p:nvPr/>
        </p:nvSpPr>
        <p:spPr>
          <a:xfrm>
            <a:off x="72897" y="3725118"/>
            <a:ext cx="8998206" cy="3082082"/>
          </a:xfrm>
          <a:prstGeom prst="rect">
            <a:avLst/>
          </a:prstGeom>
          <a:solidFill>
            <a:schemeClr val="bg1"/>
          </a:solidFill>
          <a:ln w="15875">
            <a:solidFill>
              <a:schemeClr val="tx1">
                <a:lumMod val="50000"/>
                <a:lumOff val="50000"/>
              </a:schemeClr>
            </a:solidFill>
          </a:ln>
        </p:spPr>
        <p:txBody>
          <a:bodyPr wrap="square" lIns="35996" tIns="35996" rIns="35996" bIns="35996" rtlCol="0">
            <a:noAutofit/>
          </a:bodyPr>
          <a:lstStyle/>
          <a:p>
            <a:pPr>
              <a:lnSpc>
                <a:spcPts val="1300"/>
              </a:lnSpc>
            </a:pPr>
            <a:endParaRPr lang="en-US" altLang="ja-JP" sz="900" dirty="0"/>
          </a:p>
          <a:p>
            <a:pPr marL="88889" indent="-88889">
              <a:lnSpc>
                <a:spcPts val="1300"/>
              </a:lnSpc>
            </a:pPr>
            <a:endParaRPr lang="en-US" altLang="ja-JP" sz="900" dirty="0"/>
          </a:p>
          <a:p>
            <a:pPr marL="88889" indent="-88889">
              <a:lnSpc>
                <a:spcPts val="1300"/>
              </a:lnSpc>
            </a:pPr>
            <a:endParaRPr lang="en-US" altLang="ja-JP" sz="900" dirty="0"/>
          </a:p>
          <a:p>
            <a:pPr marL="88889" indent="-88889">
              <a:lnSpc>
                <a:spcPts val="1300"/>
              </a:lnSpc>
            </a:pPr>
            <a:endParaRPr lang="ja-JP" altLang="en-US" sz="900" dirty="0"/>
          </a:p>
        </p:txBody>
      </p:sp>
      <p:sp>
        <p:nvSpPr>
          <p:cNvPr id="6" name="テキスト ボックス 5"/>
          <p:cNvSpPr txBox="1"/>
          <p:nvPr/>
        </p:nvSpPr>
        <p:spPr>
          <a:xfrm>
            <a:off x="85503" y="463550"/>
            <a:ext cx="8998206" cy="3067050"/>
          </a:xfrm>
          <a:prstGeom prst="rect">
            <a:avLst/>
          </a:prstGeom>
          <a:solidFill>
            <a:schemeClr val="bg1"/>
          </a:solidFill>
          <a:ln w="15875">
            <a:solidFill>
              <a:schemeClr val="tx1">
                <a:lumMod val="50000"/>
                <a:lumOff val="50000"/>
              </a:schemeClr>
            </a:solidFill>
          </a:ln>
        </p:spPr>
        <p:txBody>
          <a:bodyPr wrap="square" lIns="35996" tIns="35996" rIns="35996" bIns="35996" rtlCol="0">
            <a:noAutofit/>
          </a:bodyPr>
          <a:lstStyle/>
          <a:p>
            <a:pPr>
              <a:lnSpc>
                <a:spcPts val="1300"/>
              </a:lnSpc>
            </a:pPr>
            <a:endParaRPr lang="en-US" altLang="ja-JP" sz="900" dirty="0"/>
          </a:p>
          <a:p>
            <a:pPr marL="88889" indent="-88889">
              <a:lnSpc>
                <a:spcPts val="1300"/>
              </a:lnSpc>
            </a:pPr>
            <a:endParaRPr lang="en-US" altLang="ja-JP" sz="900" dirty="0"/>
          </a:p>
          <a:p>
            <a:pPr marL="88889" indent="-88889">
              <a:lnSpc>
                <a:spcPts val="1300"/>
              </a:lnSpc>
            </a:pPr>
            <a:endParaRPr lang="en-US" altLang="ja-JP" sz="900" dirty="0"/>
          </a:p>
          <a:p>
            <a:pPr marL="88889" indent="-88889">
              <a:lnSpc>
                <a:spcPts val="1300"/>
              </a:lnSpc>
            </a:pPr>
            <a:endParaRPr lang="ja-JP" altLang="en-US" sz="900" dirty="0"/>
          </a:p>
        </p:txBody>
      </p:sp>
      <p:graphicFrame>
        <p:nvGraphicFramePr>
          <p:cNvPr id="5" name="表 4"/>
          <p:cNvGraphicFramePr>
            <a:graphicFrameLocks noGrp="1"/>
          </p:cNvGraphicFramePr>
          <p:nvPr>
            <p:extLst>
              <p:ext uri="{D42A27DB-BD31-4B8C-83A1-F6EECF244321}">
                <p14:modId xmlns:p14="http://schemas.microsoft.com/office/powerpoint/2010/main" val="4044859397"/>
              </p:ext>
            </p:extLst>
          </p:nvPr>
        </p:nvGraphicFramePr>
        <p:xfrm>
          <a:off x="185052" y="682763"/>
          <a:ext cx="8779436" cy="2602221"/>
        </p:xfrm>
        <a:graphic>
          <a:graphicData uri="http://schemas.openxmlformats.org/drawingml/2006/table">
            <a:tbl>
              <a:tblPr firstRow="1" bandRow="1">
                <a:tableStyleId>{5C22544A-7EE6-4342-B048-85BDC9FD1C3A}</a:tableStyleId>
              </a:tblPr>
              <a:tblGrid>
                <a:gridCol w="2593140"/>
                <a:gridCol w="6186296"/>
              </a:tblGrid>
              <a:tr h="225028">
                <a:tc>
                  <a:txBody>
                    <a:bodyPr/>
                    <a:lstStyle/>
                    <a:p>
                      <a:pPr marL="0" marR="0" indent="0" algn="ctr" defTabSz="914290" rtl="0" eaLnBrk="1" fontAlgn="auto" latinLnBrk="0" hangingPunct="1">
                        <a:lnSpc>
                          <a:spcPts val="900"/>
                        </a:lnSpc>
                        <a:spcBef>
                          <a:spcPts val="0"/>
                        </a:spcBef>
                        <a:spcAft>
                          <a:spcPts val="0"/>
                        </a:spcAft>
                        <a:buClrTx/>
                        <a:buSzTx/>
                        <a:buFontTx/>
                        <a:buNone/>
                        <a:tabLst/>
                        <a:defRPr/>
                      </a:pPr>
                      <a:r>
                        <a:rPr kumimoji="1" lang="ja-JP" altLang="en-US" sz="900" u="none" dirty="0" smtClean="0">
                          <a:latin typeface="HGPｺﾞｼｯｸM" panose="020B0600000000000000" pitchFamily="50" charset="-128"/>
                          <a:ea typeface="HGPｺﾞｼｯｸM" panose="020B0600000000000000" pitchFamily="50" charset="-128"/>
                        </a:rPr>
                        <a:t>施策の方向性</a:t>
                      </a:r>
                    </a:p>
                  </a:txBody>
                  <a:tcPr marL="84406" marR="84406"/>
                </a:tc>
                <a:tc>
                  <a:txBody>
                    <a:bodyPr/>
                    <a:lstStyle/>
                    <a:p>
                      <a:pPr algn="ctr">
                        <a:lnSpc>
                          <a:spcPts val="900"/>
                        </a:lnSpc>
                      </a:pPr>
                      <a:r>
                        <a:rPr kumimoji="1" lang="ja-JP" altLang="en-US" sz="900" u="none" dirty="0" smtClean="0">
                          <a:latin typeface="HGPｺﾞｼｯｸM" panose="020B0600000000000000" pitchFamily="50" charset="-128"/>
                          <a:ea typeface="HGPｺﾞｼｯｸM" panose="020B0600000000000000" pitchFamily="50" charset="-128"/>
                        </a:rPr>
                        <a:t>主な取組み・結果（平成</a:t>
                      </a:r>
                      <a:r>
                        <a:rPr kumimoji="1" lang="en-US" altLang="ja-JP" sz="900" u="none" dirty="0" smtClean="0">
                          <a:latin typeface="HGPｺﾞｼｯｸM" panose="020B0600000000000000" pitchFamily="50" charset="-128"/>
                          <a:ea typeface="HGPｺﾞｼｯｸM" panose="020B0600000000000000" pitchFamily="50" charset="-128"/>
                        </a:rPr>
                        <a:t>23</a:t>
                      </a:r>
                      <a:r>
                        <a:rPr kumimoji="1" lang="ja-JP" altLang="en-US" sz="900" u="none" dirty="0" smtClean="0">
                          <a:latin typeface="HGPｺﾞｼｯｸM" panose="020B0600000000000000" pitchFamily="50" charset="-128"/>
                          <a:ea typeface="HGPｺﾞｼｯｸM" panose="020B0600000000000000" pitchFamily="50" charset="-128"/>
                        </a:rPr>
                        <a:t>年度～）</a:t>
                      </a:r>
                      <a:endParaRPr kumimoji="1" lang="ja-JP" altLang="en-US" sz="900" u="none" dirty="0">
                        <a:latin typeface="HGPｺﾞｼｯｸM" panose="020B0600000000000000" pitchFamily="50" charset="-128"/>
                        <a:ea typeface="HGPｺﾞｼｯｸM" panose="020B0600000000000000" pitchFamily="50" charset="-128"/>
                      </a:endParaRPr>
                    </a:p>
                  </a:txBody>
                  <a:tcPr marL="84406" marR="84406"/>
                </a:tc>
              </a:tr>
              <a:tr h="635498">
                <a:tc>
                  <a:txBody>
                    <a:bodyPr/>
                    <a:lstStyle/>
                    <a:p>
                      <a:pPr marL="0" marR="0" indent="0" algn="l" defTabSz="914400" rtl="0" eaLnBrk="1" fontAlgn="auto" latinLnBrk="0" hangingPunct="1">
                        <a:lnSpc>
                          <a:spcPts val="900"/>
                        </a:lnSpc>
                        <a:spcBef>
                          <a:spcPts val="0"/>
                        </a:spcBef>
                        <a:spcAft>
                          <a:spcPts val="0"/>
                        </a:spcAft>
                        <a:buClrTx/>
                        <a:buSzTx/>
                        <a:buFontTx/>
                        <a:buNone/>
                        <a:tabLst/>
                        <a:defRPr/>
                      </a:pPr>
                      <a:r>
                        <a:rPr kumimoji="1" lang="ja-JP" altLang="en-US" sz="900" b="1" u="sng" dirty="0" smtClean="0">
                          <a:solidFill>
                            <a:schemeClr val="tx1"/>
                          </a:solidFill>
                          <a:latin typeface="HGPｺﾞｼｯｸM" panose="020B0600000000000000" pitchFamily="50" charset="-128"/>
                          <a:ea typeface="HGPｺﾞｼｯｸM" panose="020B0600000000000000" pitchFamily="50" charset="-128"/>
                        </a:rPr>
                        <a:t>高齢期の住まいを選択できる環境整備（再掲）</a:t>
                      </a:r>
                      <a:endParaRPr kumimoji="1" lang="en-US" altLang="ja-JP" sz="900" b="1" u="sng" dirty="0" smtClean="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900"/>
                        </a:lnSpc>
                        <a:spcBef>
                          <a:spcPts val="0"/>
                        </a:spcBef>
                        <a:spcAft>
                          <a:spcPts val="0"/>
                        </a:spcAft>
                        <a:buClrTx/>
                        <a:buSzTx/>
                        <a:buFontTx/>
                        <a:buNone/>
                        <a:tabLst/>
                        <a:defRPr/>
                      </a:pP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□公的賃貸住宅のバリアフリー化の促進</a:t>
                      </a:r>
                    </a:p>
                    <a:p>
                      <a:pPr marL="0" marR="0" indent="0" algn="l" defTabSz="914400" rtl="0" eaLnBrk="1" fontAlgn="auto" latinLnBrk="0" hangingPunct="1">
                        <a:lnSpc>
                          <a:spcPts val="900"/>
                        </a:lnSpc>
                        <a:spcBef>
                          <a:spcPts val="0"/>
                        </a:spcBef>
                        <a:spcAft>
                          <a:spcPts val="0"/>
                        </a:spcAft>
                        <a:buClrTx/>
                        <a:buSzTx/>
                        <a:buFontTx/>
                        <a:buNone/>
                        <a:tabLst/>
                        <a:defRPr/>
                      </a:pP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□民間住宅におけるバリアフリー化の促進</a:t>
                      </a:r>
                    </a:p>
                    <a:p>
                      <a:pPr marL="0" marR="0" indent="0" algn="l" defTabSz="914400" rtl="0" eaLnBrk="1" fontAlgn="auto" latinLnBrk="0" hangingPunct="1">
                        <a:lnSpc>
                          <a:spcPts val="900"/>
                        </a:lnSpc>
                        <a:spcBef>
                          <a:spcPts val="0"/>
                        </a:spcBef>
                        <a:spcAft>
                          <a:spcPts val="0"/>
                        </a:spcAft>
                        <a:buClrTx/>
                        <a:buSzTx/>
                        <a:buFontTx/>
                        <a:buNone/>
                        <a:tabLst/>
                        <a:defRPr/>
                      </a:pP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□高齢者・</a:t>
                      </a:r>
                      <a:r>
                        <a:rPr kumimoji="1" lang="ja-JP" altLang="en-US" sz="900" u="none" dirty="0" err="1" smtClean="0">
                          <a:solidFill>
                            <a:schemeClr val="tx1"/>
                          </a:solidFill>
                          <a:latin typeface="HGPｺﾞｼｯｸM" panose="020B0600000000000000" pitchFamily="50" charset="-128"/>
                          <a:ea typeface="HGPｺﾞｼｯｸM" panose="020B0600000000000000" pitchFamily="50" charset="-128"/>
                        </a:rPr>
                        <a:t>障がい</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者向け住宅改造研修の見直し</a:t>
                      </a:r>
                    </a:p>
                    <a:p>
                      <a:pPr marL="0" marR="0" indent="0" algn="l" defTabSz="914400" rtl="0" eaLnBrk="1" fontAlgn="auto" latinLnBrk="0" hangingPunct="1">
                        <a:lnSpc>
                          <a:spcPts val="900"/>
                        </a:lnSpc>
                        <a:spcBef>
                          <a:spcPts val="0"/>
                        </a:spcBef>
                        <a:spcAft>
                          <a:spcPts val="0"/>
                        </a:spcAft>
                        <a:buClrTx/>
                        <a:buSzTx/>
                        <a:buFontTx/>
                        <a:buNone/>
                        <a:tabLst/>
                        <a:defRPr/>
                      </a:pP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□サービス付き高齢者向け住宅の供給促進</a:t>
                      </a:r>
                    </a:p>
                  </a:txBody>
                  <a:tcPr marL="84406" marR="84406">
                    <a:lnB w="9525" cap="flat" cmpd="sng" algn="ctr">
                      <a:solidFill>
                        <a:schemeClr val="tx1"/>
                      </a:solidFill>
                      <a:prstDash val="sysDash"/>
                      <a:round/>
                      <a:headEnd type="none" w="med" len="med"/>
                      <a:tailEnd type="none" w="med" len="med"/>
                    </a:lnB>
                  </a:tcPr>
                </a:tc>
                <a:tc>
                  <a:txBody>
                    <a:bodyPr/>
                    <a:lstStyle/>
                    <a:p>
                      <a:pPr marL="85725" marR="0" indent="-85725" algn="l" defTabSz="914290" rtl="0" eaLnBrk="1" fontAlgn="auto" latinLnBrk="0" hangingPunct="1">
                        <a:lnSpc>
                          <a:spcPts val="900"/>
                        </a:lnSpc>
                        <a:spcBef>
                          <a:spcPts val="0"/>
                        </a:spcBef>
                        <a:spcAft>
                          <a:spcPts val="0"/>
                        </a:spcAft>
                        <a:buClrTx/>
                        <a:buSzTx/>
                        <a:buFontTx/>
                        <a:buNone/>
                        <a:tabLst/>
                        <a:defRPr/>
                      </a:pP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（再掲のため省略）</a:t>
                      </a: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B w="9525" cap="flat" cmpd="sng" algn="ctr">
                      <a:solidFill>
                        <a:schemeClr val="tx1"/>
                      </a:solidFill>
                      <a:prstDash val="sysDash"/>
                      <a:round/>
                      <a:headEnd type="none" w="med" len="med"/>
                      <a:tailEnd type="none" w="med" len="med"/>
                    </a:lnB>
                  </a:tcPr>
                </a:tc>
              </a:tr>
              <a:tr h="1165613">
                <a:tc>
                  <a:txBody>
                    <a:bodyPr/>
                    <a:lstStyle/>
                    <a:p>
                      <a:pPr marL="0" indent="0">
                        <a:lnSpc>
                          <a:spcPts val="900"/>
                        </a:lnSpc>
                      </a:pPr>
                      <a:r>
                        <a:rPr kumimoji="1" lang="ja-JP" altLang="en-US" sz="900" b="1" u="sng" dirty="0" smtClean="0">
                          <a:solidFill>
                            <a:schemeClr val="tx1"/>
                          </a:solidFill>
                          <a:latin typeface="HGPｺﾞｼｯｸM" panose="020B0600000000000000" pitchFamily="50" charset="-128"/>
                          <a:ea typeface="HGPｺﾞｼｯｸM" panose="020B0600000000000000" pitchFamily="50" charset="-128"/>
                        </a:rPr>
                        <a:t>子育てしやすい環境づくり</a:t>
                      </a:r>
                      <a:endParaRPr kumimoji="1" lang="en-US" altLang="ja-JP" sz="900" b="1" u="sng" dirty="0" smtClean="0">
                        <a:solidFill>
                          <a:schemeClr val="tx1"/>
                        </a:solidFill>
                        <a:latin typeface="HGPｺﾞｼｯｸM" panose="020B0600000000000000" pitchFamily="50" charset="-128"/>
                        <a:ea typeface="HGPｺﾞｼｯｸM" panose="020B0600000000000000" pitchFamily="50" charset="-128"/>
                      </a:endParaRPr>
                    </a:p>
                    <a:p>
                      <a:pPr marL="92075" indent="-92075">
                        <a:lnSpc>
                          <a:spcPts val="900"/>
                        </a:lnSpc>
                      </a:pPr>
                      <a:r>
                        <a:rPr kumimoji="1" lang="ja-JP" altLang="en-US" sz="900" b="0" u="none" dirty="0" smtClean="0">
                          <a:solidFill>
                            <a:schemeClr val="tx1"/>
                          </a:solidFill>
                          <a:latin typeface="HGPｺﾞｼｯｸM" panose="020B0600000000000000" pitchFamily="50" charset="-128"/>
                          <a:ea typeface="HGPｺﾞｼｯｸM" panose="020B0600000000000000" pitchFamily="50" charset="-128"/>
                        </a:rPr>
                        <a:t>□特定優良賃貸住宅での「新婚・子育て世帯家賃減額補助」の実施</a:t>
                      </a:r>
                      <a:endParaRPr kumimoji="1" lang="en-US" altLang="ja-JP" sz="900" b="0" u="none" dirty="0" smtClean="0">
                        <a:solidFill>
                          <a:schemeClr val="tx1"/>
                        </a:solidFill>
                        <a:latin typeface="HGPｺﾞｼｯｸM" panose="020B0600000000000000" pitchFamily="50" charset="-128"/>
                        <a:ea typeface="HGPｺﾞｼｯｸM" panose="020B0600000000000000" pitchFamily="50" charset="-128"/>
                      </a:endParaRPr>
                    </a:p>
                    <a:p>
                      <a:pPr marL="92075" indent="-92075">
                        <a:lnSpc>
                          <a:spcPts val="900"/>
                        </a:lnSpc>
                      </a:pPr>
                      <a:r>
                        <a:rPr kumimoji="1" lang="ja-JP" altLang="en-US" sz="900" b="0" u="none" dirty="0" smtClean="0">
                          <a:solidFill>
                            <a:schemeClr val="tx1"/>
                          </a:solidFill>
                          <a:latin typeface="HGPｺﾞｼｯｸM" panose="020B0600000000000000" pitchFamily="50" charset="-128"/>
                          <a:ea typeface="HGPｺﾞｼｯｸM" panose="020B0600000000000000" pitchFamily="50" charset="-128"/>
                        </a:rPr>
                        <a:t>□府営住宅募集における「新婚・子育て向け募集」「期限付入居募集」の実施</a:t>
                      </a:r>
                      <a:endParaRPr kumimoji="1" lang="en-US" altLang="ja-JP" sz="900" b="0" u="none" dirty="0" smtClean="0">
                        <a:solidFill>
                          <a:schemeClr val="tx1"/>
                        </a:solidFill>
                        <a:latin typeface="HGPｺﾞｼｯｸM" panose="020B0600000000000000" pitchFamily="50" charset="-128"/>
                        <a:ea typeface="HGPｺﾞｼｯｸM" panose="020B0600000000000000" pitchFamily="50" charset="-128"/>
                      </a:endParaRPr>
                    </a:p>
                    <a:p>
                      <a:pPr marL="92075" indent="-92075">
                        <a:lnSpc>
                          <a:spcPts val="900"/>
                        </a:lnSpc>
                      </a:pPr>
                      <a:r>
                        <a:rPr kumimoji="1" lang="ja-JP" altLang="en-US" sz="900" b="0" u="none" dirty="0" smtClean="0">
                          <a:solidFill>
                            <a:schemeClr val="tx1"/>
                          </a:solidFill>
                          <a:latin typeface="HGPｺﾞｼｯｸM" panose="020B0600000000000000" pitchFamily="50" charset="-128"/>
                          <a:ea typeface="HGPｺﾞｼｯｸM" panose="020B0600000000000000" pitchFamily="50" charset="-128"/>
                        </a:rPr>
                        <a:t>□公的賃貸住宅用地や住戸等を活用した子育て支援施設等の確保・導入</a:t>
                      </a:r>
                    </a:p>
                    <a:p>
                      <a:pPr marL="92075" indent="-92075">
                        <a:lnSpc>
                          <a:spcPts val="900"/>
                        </a:lnSpc>
                      </a:pPr>
                      <a:r>
                        <a:rPr kumimoji="1" lang="ja-JP" altLang="en-US" sz="900" b="0" u="none" dirty="0" smtClean="0">
                          <a:solidFill>
                            <a:schemeClr val="tx1"/>
                          </a:solidFill>
                          <a:latin typeface="HGPｺﾞｼｯｸM" panose="020B0600000000000000" pitchFamily="50" charset="-128"/>
                          <a:ea typeface="HGPｺﾞｼｯｸM" panose="020B0600000000000000" pitchFamily="50" charset="-128"/>
                        </a:rPr>
                        <a:t>□既存住宅流通・リフォーム市場の活性化による環境整備（再掲）</a:t>
                      </a:r>
                    </a:p>
                  </a:txBody>
                  <a:tcPr marL="84406" marR="84406">
                    <a:lnT w="9525" cap="flat" cmpd="sng" algn="ctr">
                      <a:solidFill>
                        <a:schemeClr val="tx1"/>
                      </a:solidFill>
                      <a:prstDash val="sysDash"/>
                      <a:round/>
                      <a:headEnd type="none" w="med" len="med"/>
                      <a:tailEnd type="none" w="med" len="med"/>
                    </a:lnT>
                    <a:lnB w="9525" cap="flat" cmpd="sng" algn="ctr">
                      <a:solidFill>
                        <a:schemeClr val="tx1"/>
                      </a:solidFill>
                      <a:prstDash val="sysDash"/>
                      <a:round/>
                      <a:headEnd type="none" w="med" len="med"/>
                      <a:tailEnd type="none" w="med" len="med"/>
                    </a:lnB>
                  </a:tcPr>
                </a:tc>
                <a:tc>
                  <a:txBody>
                    <a:bodyPr/>
                    <a:lstStyle/>
                    <a:p>
                      <a:pPr marL="85725" marR="0" indent="-85725" algn="l" defTabSz="914290" rtl="0" eaLnBrk="1" fontAlgn="auto" latinLnBrk="0" hangingPunct="1">
                        <a:lnSpc>
                          <a:spcPts val="900"/>
                        </a:lnSpc>
                        <a:spcBef>
                          <a:spcPts val="0"/>
                        </a:spcBef>
                        <a:spcAft>
                          <a:spcPts val="0"/>
                        </a:spcAft>
                        <a:buClrTx/>
                        <a:buSzTx/>
                        <a:buFontTx/>
                        <a:buNone/>
                        <a:tabLst/>
                        <a:defRPr/>
                      </a:pP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○新婚世帯及び子育て世帯の良好な賃貸住宅への入居を支援するため、特定優良賃貸住宅において家賃減額補助を行い、安心して子育てできる居住環境の形成を促進。　　　　　　　　　　　</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zh-TW"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補助実績</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en-US" altLang="zh-TW"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1,457</a:t>
                      </a:r>
                      <a:r>
                        <a:rPr kumimoji="1" lang="zh-TW"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戸（</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平成</a:t>
                      </a:r>
                      <a:r>
                        <a:rPr kumimoji="1" lang="en-US" altLang="zh-TW"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27</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年</a:t>
                      </a:r>
                      <a:r>
                        <a:rPr kumimoji="1" lang="en-US" altLang="zh-TW"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3</a:t>
                      </a:r>
                      <a:r>
                        <a:rPr kumimoji="1" lang="zh-TW"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月補助対象数）</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○府営住宅において、若年世帯の入居促進による団地ｺﾐｭﾆﾃｨ活性化のため、「新婚・子育て世帯向け募集」及び「期限付入居住宅（若年者世帯向け）募集」を優先入居枠として実施。</a:t>
                      </a: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r" defTabSz="914290" rtl="0" eaLnBrk="1" fontAlgn="auto" latinLnBrk="0" hangingPunct="1">
                        <a:lnSpc>
                          <a:spcPts val="900"/>
                        </a:lnSpc>
                        <a:spcBef>
                          <a:spcPts val="0"/>
                        </a:spcBef>
                        <a:spcAft>
                          <a:spcPts val="0"/>
                        </a:spcAft>
                        <a:buClrTx/>
                        <a:buSzTx/>
                        <a:buFontTx/>
                        <a:buNone/>
                        <a:tabLst/>
                        <a:defRPr/>
                      </a:pP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募集戸数：新婚・子育て世帯向け</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1,084</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戸、期限付入居住宅</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188</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戸（平成</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26</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年度）</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○府営住宅における空き住戸の子育て支援施設等の活用について、府と市町との協議の場（府営住宅を活用したまちづくり会議等）での協議を通し、活用を働きかけ。　　　　　　</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空き住戸の子育て支援施設等への活用件数：</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件（平成</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26</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年度）</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p>
                  </a:txBody>
                  <a:tcPr marL="84406" marR="84406">
                    <a:lnT w="9525" cap="flat" cmpd="sng" algn="ctr">
                      <a:solidFill>
                        <a:schemeClr val="tx1"/>
                      </a:solidFill>
                      <a:prstDash val="sysDash"/>
                      <a:round/>
                      <a:headEnd type="none" w="med" len="med"/>
                      <a:tailEnd type="none" w="med" len="med"/>
                    </a:lnT>
                    <a:lnB w="9525" cap="flat" cmpd="sng" algn="ctr">
                      <a:solidFill>
                        <a:schemeClr val="tx1"/>
                      </a:solidFill>
                      <a:prstDash val="sysDash"/>
                      <a:round/>
                      <a:headEnd type="none" w="med" len="med"/>
                      <a:tailEnd type="none" w="med" len="med"/>
                    </a:lnB>
                  </a:tcPr>
                </a:tc>
              </a:tr>
              <a:tr h="540066">
                <a:tc>
                  <a:txBody>
                    <a:bodyPr/>
                    <a:lstStyle/>
                    <a:p>
                      <a:pPr marL="0" marR="0" indent="0" algn="l" defTabSz="914400" rtl="0" eaLnBrk="1" fontAlgn="auto" latinLnBrk="0" hangingPunct="1">
                        <a:lnSpc>
                          <a:spcPts val="900"/>
                        </a:lnSpc>
                        <a:spcBef>
                          <a:spcPts val="0"/>
                        </a:spcBef>
                        <a:spcAft>
                          <a:spcPts val="0"/>
                        </a:spcAft>
                        <a:buClrTx/>
                        <a:buSzTx/>
                        <a:buFontTx/>
                        <a:buNone/>
                        <a:tabLst/>
                        <a:defRPr/>
                      </a:pPr>
                      <a:r>
                        <a:rPr kumimoji="1" lang="ja-JP" altLang="en-US" sz="900" b="1" u="sng" dirty="0" smtClean="0">
                          <a:solidFill>
                            <a:schemeClr val="tx1"/>
                          </a:solidFill>
                          <a:latin typeface="HGPｺﾞｼｯｸM" panose="020B0600000000000000" pitchFamily="50" charset="-128"/>
                          <a:ea typeface="HGPｺﾞｼｯｸM" panose="020B0600000000000000" pitchFamily="50" charset="-128"/>
                        </a:rPr>
                        <a:t>地域での住み替えを支援するための仕組みづくり</a:t>
                      </a:r>
                      <a:endParaRPr kumimoji="1" lang="en-US" altLang="ja-JP" sz="900" b="1" u="sng" dirty="0" smtClean="0">
                        <a:solidFill>
                          <a:schemeClr val="tx1"/>
                        </a:solidFill>
                        <a:latin typeface="HGPｺﾞｼｯｸM" panose="020B0600000000000000" pitchFamily="50" charset="-128"/>
                        <a:ea typeface="HGPｺﾞｼｯｸM" panose="020B0600000000000000" pitchFamily="50" charset="-128"/>
                      </a:endParaRPr>
                    </a:p>
                    <a:p>
                      <a:pPr marL="92075" marR="0" indent="-92075" algn="l" defTabSz="914400" rtl="0" eaLnBrk="1" fontAlgn="auto" latinLnBrk="0" hangingPunct="1">
                        <a:lnSpc>
                          <a:spcPts val="900"/>
                        </a:lnSpc>
                        <a:spcBef>
                          <a:spcPts val="0"/>
                        </a:spcBef>
                        <a:spcAft>
                          <a:spcPts val="0"/>
                        </a:spcAft>
                        <a:buClrTx/>
                        <a:buSzTx/>
                        <a:buFontTx/>
                        <a:buNone/>
                        <a:tabLst/>
                        <a:defRPr/>
                      </a:pPr>
                      <a:r>
                        <a:rPr kumimoji="1" lang="ja-JP" altLang="en-US" sz="900" b="0" u="none" dirty="0" smtClean="0">
                          <a:solidFill>
                            <a:schemeClr val="tx1"/>
                          </a:solidFill>
                          <a:latin typeface="HGPｺﾞｼｯｸM" panose="020B0600000000000000" pitchFamily="50" charset="-128"/>
                          <a:ea typeface="HGPｺﾞｼｯｸM" panose="020B0600000000000000" pitchFamily="50" charset="-128"/>
                        </a:rPr>
                        <a:t>□住み替えを支援するための仕組みの検討</a:t>
                      </a:r>
                    </a:p>
                    <a:p>
                      <a:pPr marL="92075" marR="0" indent="-92075" algn="l" defTabSz="914400" rtl="0" eaLnBrk="1" fontAlgn="auto" latinLnBrk="0" hangingPunct="1">
                        <a:lnSpc>
                          <a:spcPts val="900"/>
                        </a:lnSpc>
                        <a:spcBef>
                          <a:spcPts val="0"/>
                        </a:spcBef>
                        <a:spcAft>
                          <a:spcPts val="0"/>
                        </a:spcAft>
                        <a:buClrTx/>
                        <a:buSzTx/>
                        <a:buFontTx/>
                        <a:buNone/>
                        <a:tabLst/>
                        <a:defRPr/>
                      </a:pPr>
                      <a:r>
                        <a:rPr kumimoji="1" lang="ja-JP" altLang="en-US" sz="900" b="0" u="none" dirty="0" smtClean="0">
                          <a:solidFill>
                            <a:schemeClr val="tx1"/>
                          </a:solidFill>
                          <a:latin typeface="HGPｺﾞｼｯｸM" panose="020B0600000000000000" pitchFamily="50" charset="-128"/>
                          <a:ea typeface="HGPｺﾞｼｯｸM" panose="020B0600000000000000" pitchFamily="50" charset="-128"/>
                        </a:rPr>
                        <a:t>□鉄道沿線地域などで相談体制づくりや住み替え先の情報提供などの体制を構築</a:t>
                      </a:r>
                      <a:endParaRPr kumimoji="1" lang="ja-JP" altLang="en-US" sz="900" b="1" u="sng" dirty="0" smtClean="0">
                        <a:solidFill>
                          <a:schemeClr val="tx1"/>
                        </a:solidFill>
                        <a:latin typeface="HGPｺﾞｼｯｸM" panose="020B0600000000000000" pitchFamily="50" charset="-128"/>
                        <a:ea typeface="HGPｺﾞｼｯｸM" panose="020B0600000000000000" pitchFamily="50" charset="-128"/>
                      </a:endParaRPr>
                    </a:p>
                  </a:txBody>
                  <a:tcPr marL="84406" marR="84406">
                    <a:lnT w="9525" cap="flat" cmpd="sng" algn="ctr">
                      <a:solidFill>
                        <a:schemeClr val="tx1"/>
                      </a:solidFill>
                      <a:prstDash val="sysDash"/>
                      <a:round/>
                      <a:headEnd type="none" w="med" len="med"/>
                      <a:tailEnd type="none" w="med" len="med"/>
                    </a:lnT>
                  </a:tcPr>
                </a:tc>
                <a:tc>
                  <a:txBody>
                    <a:bodyPr/>
                    <a:lstStyle/>
                    <a:p>
                      <a:pPr marL="85725" marR="0" indent="-85725" algn="l" defTabSz="914290" rtl="0" eaLnBrk="1" fontAlgn="auto" latinLnBrk="0" hangingPunct="1">
                        <a:lnSpc>
                          <a:spcPts val="900"/>
                        </a:lnSpc>
                        <a:spcBef>
                          <a:spcPts val="0"/>
                        </a:spcBef>
                        <a:spcAft>
                          <a:spcPts val="0"/>
                        </a:spcAft>
                        <a:buClrTx/>
                        <a:buSzTx/>
                        <a:buFontTx/>
                        <a:buNone/>
                        <a:tabLst/>
                        <a:defRPr/>
                      </a:pP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○「大阪の住まい活性化ﾌｫｰﾗﾑ」において、住み替えの支援等をＨＰに掲載し情報提供。</a:t>
                      </a: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○空家を活用した住み替え促進等を図るため、泉北ニュータウンにおいて検討を実施。</a:t>
                      </a: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T w="9525" cap="flat" cmpd="sng" algn="ctr">
                      <a:solidFill>
                        <a:schemeClr val="tx1"/>
                      </a:solidFill>
                      <a:prstDash val="sysDash"/>
                      <a:round/>
                      <a:headEnd type="none" w="med" len="med"/>
                      <a:tailEnd type="none" w="med" len="med"/>
                    </a:lnT>
                  </a:tcPr>
                </a:tc>
              </a:tr>
            </a:tbl>
          </a:graphicData>
        </a:graphic>
      </p:graphicFrame>
      <p:sp>
        <p:nvSpPr>
          <p:cNvPr id="20" name="テキスト ボックス 19"/>
          <p:cNvSpPr txBox="1"/>
          <p:nvPr/>
        </p:nvSpPr>
        <p:spPr>
          <a:xfrm>
            <a:off x="118582" y="362248"/>
            <a:ext cx="4237394" cy="252000"/>
          </a:xfrm>
          <a:prstGeom prst="roundRect">
            <a:avLst/>
          </a:prstGeom>
          <a:solidFill>
            <a:schemeClr val="bg1"/>
          </a:solidFill>
          <a:ln>
            <a:solidFill>
              <a:schemeClr val="tx1">
                <a:lumMod val="50000"/>
                <a:lumOff val="50000"/>
              </a:schemeClr>
            </a:solidFill>
          </a:ln>
        </p:spPr>
        <p:txBody>
          <a:bodyPr wrap="square" lIns="35996" tIns="35996" rIns="35996" bIns="35996" rtlCol="0" anchor="ctr">
            <a:noAutofit/>
          </a:bodyPr>
          <a:lstStyle/>
          <a:p>
            <a:r>
              <a:rPr lang="ja-JP" altLang="en-US" sz="1200" b="1" dirty="0" smtClean="0">
                <a:latin typeface="HGPｺﾞｼｯｸM" panose="020B0600000000000000" pitchFamily="50" charset="-128"/>
                <a:ea typeface="HGPｺﾞｼｯｸM" panose="020B0600000000000000" pitchFamily="50" charset="-128"/>
              </a:rPr>
              <a:t>（２）</a:t>
            </a:r>
            <a:r>
              <a:rPr lang="en-US" altLang="ja-JP" sz="1200" b="1" dirty="0" smtClean="0">
                <a:latin typeface="HGPｺﾞｼｯｸM" panose="020B0600000000000000" pitchFamily="50" charset="-128"/>
                <a:ea typeface="HGPｺﾞｼｯｸM" panose="020B0600000000000000" pitchFamily="50" charset="-128"/>
              </a:rPr>
              <a:t>.</a:t>
            </a:r>
            <a:r>
              <a:rPr lang="ja-JP" altLang="en-US" sz="1200" b="1" dirty="0">
                <a:latin typeface="HGPｺﾞｼｯｸM" panose="020B0600000000000000" pitchFamily="50" charset="-128"/>
                <a:ea typeface="HGPｺﾞｼｯｸM" panose="020B0600000000000000" pitchFamily="50" charset="-128"/>
              </a:rPr>
              <a:t>　多様な住まいやまちを選択できる環境整備</a:t>
            </a:r>
          </a:p>
        </p:txBody>
      </p:sp>
      <p:sp>
        <p:nvSpPr>
          <p:cNvPr id="22" name="テキスト ボックス 21"/>
          <p:cNvSpPr txBox="1"/>
          <p:nvPr/>
        </p:nvSpPr>
        <p:spPr>
          <a:xfrm>
            <a:off x="118582" y="3573016"/>
            <a:ext cx="4237394" cy="252000"/>
          </a:xfrm>
          <a:prstGeom prst="roundRect">
            <a:avLst/>
          </a:prstGeom>
          <a:solidFill>
            <a:schemeClr val="bg1"/>
          </a:solidFill>
          <a:ln>
            <a:solidFill>
              <a:schemeClr val="tx1">
                <a:lumMod val="50000"/>
                <a:lumOff val="50000"/>
              </a:schemeClr>
            </a:solidFill>
          </a:ln>
        </p:spPr>
        <p:txBody>
          <a:bodyPr wrap="square" lIns="35996" tIns="35996" rIns="35996" bIns="35996" rtlCol="0" anchor="ctr">
            <a:noAutofit/>
          </a:bodyPr>
          <a:lstStyle/>
          <a:p>
            <a:r>
              <a:rPr lang="ja-JP" altLang="en-US" sz="1200" b="1" dirty="0" smtClean="0">
                <a:latin typeface="HGPｺﾞｼｯｸM" panose="020B0600000000000000" pitchFamily="50" charset="-128"/>
                <a:ea typeface="HGPｺﾞｼｯｸM" panose="020B0600000000000000" pitchFamily="50" charset="-128"/>
              </a:rPr>
              <a:t>（３）</a:t>
            </a:r>
            <a:r>
              <a:rPr lang="en-US" altLang="ja-JP" sz="1200" b="1" dirty="0" smtClean="0">
                <a:latin typeface="HGPｺﾞｼｯｸM" panose="020B0600000000000000" pitchFamily="50" charset="-128"/>
                <a:ea typeface="HGPｺﾞｼｯｸM" panose="020B0600000000000000" pitchFamily="50" charset="-128"/>
              </a:rPr>
              <a:t>.</a:t>
            </a:r>
            <a:r>
              <a:rPr lang="ja-JP" altLang="en-US" sz="1200" b="1" dirty="0">
                <a:latin typeface="HGPｺﾞｼｯｸM" panose="020B0600000000000000" pitchFamily="50" charset="-128"/>
                <a:ea typeface="HGPｺﾞｼｯｸM" panose="020B0600000000000000" pitchFamily="50" charset="-128"/>
              </a:rPr>
              <a:t>　多彩な機能（職、学、遊、住）をもつまちの形成</a:t>
            </a:r>
          </a:p>
        </p:txBody>
      </p:sp>
      <p:graphicFrame>
        <p:nvGraphicFramePr>
          <p:cNvPr id="28" name="表 27"/>
          <p:cNvGraphicFramePr>
            <a:graphicFrameLocks noGrp="1"/>
          </p:cNvGraphicFramePr>
          <p:nvPr>
            <p:extLst>
              <p:ext uri="{D42A27DB-BD31-4B8C-83A1-F6EECF244321}">
                <p14:modId xmlns:p14="http://schemas.microsoft.com/office/powerpoint/2010/main" val="290541847"/>
              </p:ext>
            </p:extLst>
          </p:nvPr>
        </p:nvGraphicFramePr>
        <p:xfrm>
          <a:off x="185052" y="3855591"/>
          <a:ext cx="8779436" cy="2560320"/>
        </p:xfrm>
        <a:graphic>
          <a:graphicData uri="http://schemas.openxmlformats.org/drawingml/2006/table">
            <a:tbl>
              <a:tblPr firstRow="1" bandRow="1">
                <a:tableStyleId>{5C22544A-7EE6-4342-B048-85BDC9FD1C3A}</a:tableStyleId>
              </a:tblPr>
              <a:tblGrid>
                <a:gridCol w="2593140"/>
                <a:gridCol w="6186296"/>
              </a:tblGrid>
              <a:tr h="149473">
                <a:tc>
                  <a:txBody>
                    <a:bodyPr/>
                    <a:lstStyle/>
                    <a:p>
                      <a:pPr marL="0" marR="0" indent="0" algn="ctr" defTabSz="914290" rtl="0" eaLnBrk="1" fontAlgn="auto" latinLnBrk="0" hangingPunct="1">
                        <a:lnSpc>
                          <a:spcPts val="900"/>
                        </a:lnSpc>
                        <a:spcBef>
                          <a:spcPts val="0"/>
                        </a:spcBef>
                        <a:spcAft>
                          <a:spcPts val="0"/>
                        </a:spcAft>
                        <a:buClrTx/>
                        <a:buSzTx/>
                        <a:buFontTx/>
                        <a:buNone/>
                        <a:tabLst/>
                        <a:defRPr/>
                      </a:pPr>
                      <a:r>
                        <a:rPr kumimoji="1" lang="ja-JP" altLang="en-US" sz="900" u="none" dirty="0" smtClean="0">
                          <a:latin typeface="HGPｺﾞｼｯｸM" panose="020B0600000000000000" pitchFamily="50" charset="-128"/>
                          <a:ea typeface="HGPｺﾞｼｯｸM" panose="020B0600000000000000" pitchFamily="50" charset="-128"/>
                        </a:rPr>
                        <a:t>施策の方向性</a:t>
                      </a:r>
                    </a:p>
                  </a:txBody>
                  <a:tcPr marL="84406" marR="84406"/>
                </a:tc>
                <a:tc>
                  <a:txBody>
                    <a:bodyPr/>
                    <a:lstStyle/>
                    <a:p>
                      <a:pPr algn="ctr">
                        <a:lnSpc>
                          <a:spcPts val="900"/>
                        </a:lnSpc>
                        <a:spcBef>
                          <a:spcPts val="0"/>
                        </a:spcBef>
                      </a:pPr>
                      <a:r>
                        <a:rPr kumimoji="1" lang="ja-JP" altLang="en-US" sz="900" u="none" dirty="0" smtClean="0">
                          <a:latin typeface="HGPｺﾞｼｯｸM" panose="020B0600000000000000" pitchFamily="50" charset="-128"/>
                          <a:ea typeface="HGPｺﾞｼｯｸM" panose="020B0600000000000000" pitchFamily="50" charset="-128"/>
                        </a:rPr>
                        <a:t>主な取組み・結果（平成</a:t>
                      </a:r>
                      <a:r>
                        <a:rPr kumimoji="1" lang="en-US" altLang="ja-JP" sz="900" u="none" dirty="0" smtClean="0">
                          <a:latin typeface="HGPｺﾞｼｯｸM" panose="020B0600000000000000" pitchFamily="50" charset="-128"/>
                          <a:ea typeface="HGPｺﾞｼｯｸM" panose="020B0600000000000000" pitchFamily="50" charset="-128"/>
                        </a:rPr>
                        <a:t>23</a:t>
                      </a:r>
                      <a:r>
                        <a:rPr kumimoji="1" lang="ja-JP" altLang="en-US" sz="900" u="none" dirty="0" smtClean="0">
                          <a:latin typeface="HGPｺﾞｼｯｸM" panose="020B0600000000000000" pitchFamily="50" charset="-128"/>
                          <a:ea typeface="HGPｺﾞｼｯｸM" panose="020B0600000000000000" pitchFamily="50" charset="-128"/>
                        </a:rPr>
                        <a:t>年度～）</a:t>
                      </a:r>
                      <a:endParaRPr kumimoji="1" lang="ja-JP" altLang="en-US" sz="900" u="none" dirty="0">
                        <a:latin typeface="HGPｺﾞｼｯｸM" panose="020B0600000000000000" pitchFamily="50" charset="-128"/>
                        <a:ea typeface="HGPｺﾞｼｯｸM" panose="020B0600000000000000" pitchFamily="50" charset="-128"/>
                      </a:endParaRPr>
                    </a:p>
                  </a:txBody>
                  <a:tcPr marL="84406" marR="84406"/>
                </a:tc>
              </a:tr>
              <a:tr h="1433041">
                <a:tc>
                  <a:txBody>
                    <a:bodyPr/>
                    <a:lstStyle/>
                    <a:p>
                      <a:pPr marL="0" marR="0" indent="0" algn="l" defTabSz="914290" rtl="0" eaLnBrk="1" fontAlgn="auto" latinLnBrk="0" hangingPunct="1">
                        <a:lnSpc>
                          <a:spcPts val="900"/>
                        </a:lnSpc>
                        <a:spcBef>
                          <a:spcPts val="0"/>
                        </a:spcBef>
                        <a:spcAft>
                          <a:spcPts val="0"/>
                        </a:spcAft>
                        <a:buClrTx/>
                        <a:buSzTx/>
                        <a:buFontTx/>
                        <a:buNone/>
                        <a:tabLst/>
                        <a:defRPr/>
                      </a:pPr>
                      <a:r>
                        <a:rPr kumimoji="1" lang="ja-JP" altLang="en-US" sz="900" b="1" u="sng" dirty="0" smtClean="0">
                          <a:solidFill>
                            <a:schemeClr val="tx1"/>
                          </a:solidFill>
                          <a:latin typeface="HGPｺﾞｼｯｸM" panose="020B0600000000000000" pitchFamily="50" charset="-128"/>
                          <a:ea typeface="HGPｺﾞｼｯｸM" panose="020B0600000000000000" pitchFamily="50" charset="-128"/>
                        </a:rPr>
                        <a:t>持続可能なまちへの構造転換</a:t>
                      </a:r>
                      <a:endParaRPr kumimoji="1" lang="en-US" altLang="ja-JP" sz="900" b="1" u="sng" dirty="0" smtClean="0">
                        <a:solidFill>
                          <a:schemeClr val="tx1"/>
                        </a:solidFill>
                        <a:latin typeface="HGPｺﾞｼｯｸM" panose="020B0600000000000000" pitchFamily="50" charset="-128"/>
                        <a:ea typeface="HGPｺﾞｼｯｸM" panose="020B0600000000000000" pitchFamily="50" charset="-128"/>
                      </a:endParaRPr>
                    </a:p>
                    <a:p>
                      <a:pPr marL="92075" marR="0" indent="-92075" algn="l" defTabSz="914290" rtl="0" eaLnBrk="1" fontAlgn="auto" latinLnBrk="0" hangingPunct="1">
                        <a:lnSpc>
                          <a:spcPts val="900"/>
                        </a:lnSpc>
                        <a:spcBef>
                          <a:spcPts val="0"/>
                        </a:spcBef>
                        <a:spcAft>
                          <a:spcPts val="0"/>
                        </a:spcAft>
                        <a:buClrTx/>
                        <a:buSzTx/>
                        <a:buFontTx/>
                        <a:buNone/>
                        <a:tabLst/>
                        <a:defRPr/>
                      </a:pPr>
                      <a:r>
                        <a:rPr kumimoji="1" lang="ja-JP" altLang="en-US" sz="900" b="0" u="none" dirty="0" smtClean="0">
                          <a:solidFill>
                            <a:schemeClr val="tx1"/>
                          </a:solidFill>
                          <a:latin typeface="HGPｺﾞｼｯｸM" panose="020B0600000000000000" pitchFamily="50" charset="-128"/>
                          <a:ea typeface="HGPｺﾞｼｯｸM" panose="020B0600000000000000" pitchFamily="50" charset="-128"/>
                        </a:rPr>
                        <a:t>□既存ニュータウンの地区センターにおける多彩な機能の積極的な導入</a:t>
                      </a:r>
                    </a:p>
                    <a:p>
                      <a:pPr marL="92075" marR="0" indent="-92075" algn="l" defTabSz="914290" rtl="0" eaLnBrk="1" fontAlgn="auto" latinLnBrk="0" hangingPunct="1">
                        <a:lnSpc>
                          <a:spcPts val="900"/>
                        </a:lnSpc>
                        <a:spcBef>
                          <a:spcPts val="0"/>
                        </a:spcBef>
                        <a:spcAft>
                          <a:spcPts val="0"/>
                        </a:spcAft>
                        <a:buClrTx/>
                        <a:buSzTx/>
                        <a:buFontTx/>
                        <a:buNone/>
                        <a:tabLst/>
                        <a:defRPr/>
                      </a:pPr>
                      <a:r>
                        <a:rPr kumimoji="1" lang="ja-JP" altLang="en-US" sz="900" b="0" u="none" dirty="0" smtClean="0">
                          <a:solidFill>
                            <a:schemeClr val="tx1"/>
                          </a:solidFill>
                          <a:latin typeface="HGPｺﾞｼｯｸM" panose="020B0600000000000000" pitchFamily="50" charset="-128"/>
                          <a:ea typeface="HGPｺﾞｼｯｸM" panose="020B0600000000000000" pitchFamily="50" charset="-128"/>
                        </a:rPr>
                        <a:t>□バイオ産業やイノベーション企業の立地等</a:t>
                      </a:r>
                      <a:r>
                        <a:rPr kumimoji="1" lang="en-US" altLang="ja-JP" sz="900" b="0" u="none" dirty="0" smtClean="0">
                          <a:solidFill>
                            <a:schemeClr val="tx1"/>
                          </a:solidFill>
                          <a:latin typeface="HGPｺﾞｼｯｸM" panose="020B0600000000000000" pitchFamily="50" charset="-128"/>
                          <a:ea typeface="HGPｺﾞｼｯｸM" panose="020B0600000000000000" pitchFamily="50" charset="-128"/>
                        </a:rPr>
                        <a:t>【</a:t>
                      </a:r>
                      <a:r>
                        <a:rPr kumimoji="1" lang="ja-JP" altLang="en-US" sz="900" b="0" u="none" dirty="0" smtClean="0">
                          <a:solidFill>
                            <a:schemeClr val="tx1"/>
                          </a:solidFill>
                          <a:latin typeface="HGPｺﾞｼｯｸM" panose="020B0600000000000000" pitchFamily="50" charset="-128"/>
                          <a:ea typeface="HGPｺﾞｼｯｸM" panose="020B0600000000000000" pitchFamily="50" charset="-128"/>
                        </a:rPr>
                        <a:t>彩都</a:t>
                      </a:r>
                      <a:r>
                        <a:rPr kumimoji="1" lang="en-US" altLang="ja-JP" sz="900" b="0" u="none" dirty="0" smtClean="0">
                          <a:solidFill>
                            <a:schemeClr val="tx1"/>
                          </a:solidFill>
                          <a:latin typeface="HGPｺﾞｼｯｸM" panose="020B0600000000000000" pitchFamily="50" charset="-128"/>
                          <a:ea typeface="HGPｺﾞｼｯｸM" panose="020B0600000000000000" pitchFamily="50" charset="-128"/>
                        </a:rPr>
                        <a:t>】</a:t>
                      </a:r>
                    </a:p>
                    <a:p>
                      <a:pPr marL="92075" marR="0" indent="-92075" algn="l" defTabSz="914290" rtl="0" eaLnBrk="1" fontAlgn="auto" latinLnBrk="0" hangingPunct="1">
                        <a:lnSpc>
                          <a:spcPts val="900"/>
                        </a:lnSpc>
                        <a:spcBef>
                          <a:spcPts val="0"/>
                        </a:spcBef>
                        <a:spcAft>
                          <a:spcPts val="0"/>
                        </a:spcAft>
                        <a:buClrTx/>
                        <a:buSzTx/>
                        <a:buFontTx/>
                        <a:buNone/>
                        <a:tabLst/>
                        <a:defRPr/>
                      </a:pPr>
                      <a:r>
                        <a:rPr kumimoji="1" lang="ja-JP" altLang="en-US" sz="900" b="0" u="none" dirty="0" smtClean="0">
                          <a:solidFill>
                            <a:schemeClr val="tx1"/>
                          </a:solidFill>
                          <a:latin typeface="HGPｺﾞｼｯｸM" panose="020B0600000000000000" pitchFamily="50" charset="-128"/>
                          <a:ea typeface="HGPｺﾞｼｯｸM" panose="020B0600000000000000" pitchFamily="50" charset="-128"/>
                        </a:rPr>
                        <a:t>□国際医療交流やクールジャパンフロントをコンセプトとする賑わいあるまちづくり等</a:t>
                      </a:r>
                      <a:r>
                        <a:rPr kumimoji="1" lang="en-US" altLang="ja-JP" sz="900" b="0" u="none" dirty="0" smtClean="0">
                          <a:solidFill>
                            <a:schemeClr val="tx1"/>
                          </a:solidFill>
                          <a:latin typeface="HGPｺﾞｼｯｸM" panose="020B0600000000000000" pitchFamily="50" charset="-128"/>
                          <a:ea typeface="HGPｺﾞｼｯｸM" panose="020B0600000000000000" pitchFamily="50" charset="-128"/>
                        </a:rPr>
                        <a:t>【</a:t>
                      </a:r>
                      <a:r>
                        <a:rPr kumimoji="1" lang="ja-JP" altLang="en-US" sz="900" b="0" u="none" dirty="0" smtClean="0">
                          <a:solidFill>
                            <a:schemeClr val="tx1"/>
                          </a:solidFill>
                          <a:latin typeface="HGPｺﾞｼｯｸM" panose="020B0600000000000000" pitchFamily="50" charset="-128"/>
                          <a:ea typeface="HGPｺﾞｼｯｸM" panose="020B0600000000000000" pitchFamily="50" charset="-128"/>
                        </a:rPr>
                        <a:t>りんくうタウン</a:t>
                      </a:r>
                      <a:r>
                        <a:rPr kumimoji="1" lang="en-US" altLang="ja-JP" sz="900" b="0" u="none" dirty="0" smtClean="0">
                          <a:solidFill>
                            <a:schemeClr val="tx1"/>
                          </a:solidFill>
                          <a:latin typeface="HGPｺﾞｼｯｸM" panose="020B0600000000000000" pitchFamily="50" charset="-128"/>
                          <a:ea typeface="HGPｺﾞｼｯｸM" panose="020B0600000000000000" pitchFamily="50" charset="-128"/>
                        </a:rPr>
                        <a:t>】</a:t>
                      </a:r>
                    </a:p>
                    <a:p>
                      <a:pPr marL="92075" marR="0" indent="-92075" algn="l" defTabSz="914290" rtl="0" eaLnBrk="1" fontAlgn="auto" latinLnBrk="0" hangingPunct="1">
                        <a:lnSpc>
                          <a:spcPts val="900"/>
                        </a:lnSpc>
                        <a:spcBef>
                          <a:spcPts val="0"/>
                        </a:spcBef>
                        <a:spcAft>
                          <a:spcPts val="0"/>
                        </a:spcAft>
                        <a:buClrTx/>
                        <a:buSzTx/>
                        <a:buFontTx/>
                        <a:buNone/>
                        <a:tabLst/>
                        <a:defRPr/>
                      </a:pPr>
                      <a:endParaRPr kumimoji="1" lang="en-US" altLang="ja-JP" sz="900" b="0" u="none" dirty="0" smtClean="0">
                        <a:solidFill>
                          <a:schemeClr val="tx1"/>
                        </a:solidFill>
                        <a:latin typeface="HGPｺﾞｼｯｸM" panose="020B0600000000000000" pitchFamily="50" charset="-128"/>
                        <a:ea typeface="HGPｺﾞｼｯｸM" panose="020B0600000000000000" pitchFamily="50" charset="-128"/>
                      </a:endParaRPr>
                    </a:p>
                    <a:p>
                      <a:pPr marL="92075" marR="0" indent="-92075" algn="l" defTabSz="914290" rtl="0" eaLnBrk="1" fontAlgn="auto" latinLnBrk="0" hangingPunct="1">
                        <a:lnSpc>
                          <a:spcPts val="900"/>
                        </a:lnSpc>
                        <a:spcBef>
                          <a:spcPts val="0"/>
                        </a:spcBef>
                        <a:spcAft>
                          <a:spcPts val="0"/>
                        </a:spcAft>
                        <a:buClrTx/>
                        <a:buSzTx/>
                        <a:buFontTx/>
                        <a:buNone/>
                        <a:tabLst/>
                        <a:defRPr/>
                      </a:pPr>
                      <a:endParaRPr kumimoji="1" lang="en-US" altLang="ja-JP" sz="900" b="0" u="none" dirty="0" smtClean="0">
                        <a:solidFill>
                          <a:schemeClr val="tx1"/>
                        </a:solidFill>
                        <a:latin typeface="HGPｺﾞｼｯｸM" panose="020B0600000000000000" pitchFamily="50" charset="-128"/>
                        <a:ea typeface="HGPｺﾞｼｯｸM" panose="020B0600000000000000" pitchFamily="50" charset="-128"/>
                      </a:endParaRPr>
                    </a:p>
                    <a:p>
                      <a:pPr marL="92075" marR="0" indent="-92075" algn="l" defTabSz="914290" rtl="0" eaLnBrk="1" fontAlgn="auto" latinLnBrk="0" hangingPunct="1">
                        <a:lnSpc>
                          <a:spcPts val="900"/>
                        </a:lnSpc>
                        <a:spcBef>
                          <a:spcPts val="0"/>
                        </a:spcBef>
                        <a:spcAft>
                          <a:spcPts val="0"/>
                        </a:spcAft>
                        <a:buClrTx/>
                        <a:buSzTx/>
                        <a:buFontTx/>
                        <a:buNone/>
                        <a:tabLst/>
                        <a:defRPr/>
                      </a:pPr>
                      <a:endParaRPr kumimoji="1" lang="en-US" altLang="ja-JP" sz="900" b="0" u="none" dirty="0" smtClean="0">
                        <a:solidFill>
                          <a:schemeClr val="tx1"/>
                        </a:solidFill>
                        <a:latin typeface="HGPｺﾞｼｯｸM" panose="020B0600000000000000" pitchFamily="50" charset="-128"/>
                        <a:ea typeface="HGPｺﾞｼｯｸM" panose="020B0600000000000000" pitchFamily="50" charset="-128"/>
                      </a:endParaRPr>
                    </a:p>
                    <a:p>
                      <a:pPr marL="92075" marR="0" indent="-92075" algn="l" defTabSz="914290" rtl="0" eaLnBrk="1" fontAlgn="auto" latinLnBrk="0" hangingPunct="1">
                        <a:lnSpc>
                          <a:spcPts val="900"/>
                        </a:lnSpc>
                        <a:spcBef>
                          <a:spcPts val="0"/>
                        </a:spcBef>
                        <a:spcAft>
                          <a:spcPts val="0"/>
                        </a:spcAft>
                        <a:buClrTx/>
                        <a:buSzTx/>
                        <a:buFontTx/>
                        <a:buNone/>
                        <a:tabLst/>
                        <a:defRPr/>
                      </a:pPr>
                      <a:r>
                        <a:rPr kumimoji="1" lang="ja-JP" altLang="en-US" sz="900" b="0" u="none" dirty="0" smtClean="0">
                          <a:solidFill>
                            <a:schemeClr val="tx1"/>
                          </a:solidFill>
                          <a:latin typeface="HGPｺﾞｼｯｸM" panose="020B0600000000000000" pitchFamily="50" charset="-128"/>
                          <a:ea typeface="HGPｺﾞｼｯｸM" panose="020B0600000000000000" pitchFamily="50" charset="-128"/>
                        </a:rPr>
                        <a:t>□住み替え等のための情報提供等の支援方策の検討</a:t>
                      </a:r>
                      <a:endParaRPr kumimoji="1" lang="en-US" altLang="ja-JP" sz="900" b="0" u="none" dirty="0" smtClean="0">
                        <a:solidFill>
                          <a:schemeClr val="tx1"/>
                        </a:solidFill>
                        <a:latin typeface="HGPｺﾞｼｯｸM" panose="020B0600000000000000" pitchFamily="50" charset="-128"/>
                        <a:ea typeface="HGPｺﾞｼｯｸM" panose="020B0600000000000000" pitchFamily="50" charset="-128"/>
                      </a:endParaRPr>
                    </a:p>
                    <a:p>
                      <a:pPr marL="92075" marR="0" indent="-92075" algn="l" defTabSz="914290" rtl="0" eaLnBrk="1" fontAlgn="auto" latinLnBrk="0" hangingPunct="1">
                        <a:lnSpc>
                          <a:spcPts val="900"/>
                        </a:lnSpc>
                        <a:spcBef>
                          <a:spcPts val="0"/>
                        </a:spcBef>
                        <a:spcAft>
                          <a:spcPts val="0"/>
                        </a:spcAft>
                        <a:buClrTx/>
                        <a:buSzTx/>
                        <a:buFontTx/>
                        <a:buNone/>
                        <a:tabLst/>
                        <a:defRPr/>
                      </a:pPr>
                      <a:r>
                        <a:rPr kumimoji="1" lang="ja-JP" altLang="en-US" sz="900" b="0" u="none" dirty="0" smtClean="0">
                          <a:solidFill>
                            <a:schemeClr val="tx1"/>
                          </a:solidFill>
                          <a:latin typeface="HGPｺﾞｼｯｸM" panose="020B0600000000000000" pitchFamily="50" charset="-128"/>
                          <a:ea typeface="HGPｺﾞｼｯｸM" panose="020B0600000000000000" pitchFamily="50" charset="-128"/>
                        </a:rPr>
                        <a:t>□郊外住宅地の環境と共生する住宅地への転換手法、仕組みの検討（泉北</a:t>
                      </a:r>
                      <a:r>
                        <a:rPr kumimoji="1" lang="en-US" altLang="ja-JP" sz="900" b="0" u="none" dirty="0" smtClean="0">
                          <a:solidFill>
                            <a:schemeClr val="tx1"/>
                          </a:solidFill>
                          <a:latin typeface="HGPｺﾞｼｯｸM" panose="020B0600000000000000" pitchFamily="50" charset="-128"/>
                          <a:ea typeface="HGPｺﾞｼｯｸM" panose="020B0600000000000000" pitchFamily="50" charset="-128"/>
                        </a:rPr>
                        <a:t>NT</a:t>
                      </a:r>
                      <a:r>
                        <a:rPr kumimoji="1" lang="ja-JP" altLang="en-US" sz="900" b="0" u="none" dirty="0" smtClean="0">
                          <a:solidFill>
                            <a:schemeClr val="tx1"/>
                          </a:solidFill>
                          <a:latin typeface="HGPｺﾞｼｯｸM" panose="020B0600000000000000" pitchFamily="50" charset="-128"/>
                          <a:ea typeface="HGPｺﾞｼｯｸM" panose="020B0600000000000000" pitchFamily="50" charset="-128"/>
                        </a:rPr>
                        <a:t>をモデル）</a:t>
                      </a:r>
                    </a:p>
                  </a:txBody>
                  <a:tcPr marL="84406" marR="84406">
                    <a:lnB w="9525" cap="flat" cmpd="sng" algn="ctr">
                      <a:solidFill>
                        <a:schemeClr val="tx1"/>
                      </a:solidFill>
                      <a:prstDash val="sysDash"/>
                      <a:round/>
                      <a:headEnd type="none" w="med" len="med"/>
                      <a:tailEnd type="none" w="med" len="med"/>
                    </a:lnB>
                  </a:tcPr>
                </a:tc>
                <a:tc>
                  <a:txBody>
                    <a:bodyPr/>
                    <a:lstStyle/>
                    <a:p>
                      <a:pPr marL="85725" marR="0" indent="-85725" algn="l" defTabSz="914290" rtl="0" eaLnBrk="1" fontAlgn="auto" latinLnBrk="0" hangingPunct="1">
                        <a:lnSpc>
                          <a:spcPts val="900"/>
                        </a:lnSpc>
                        <a:spcBef>
                          <a:spcPts val="0"/>
                        </a:spcBef>
                        <a:spcAft>
                          <a:spcPts val="0"/>
                        </a:spcAft>
                        <a:buClrTx/>
                        <a:buSzTx/>
                        <a:buFontTx/>
                        <a:buNone/>
                        <a:tabLst/>
                        <a:defRPr/>
                      </a:pP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千里南地区センターにおいて、図書館などの既存公共施設に加え、高齢者の活動・交流の拠点、市民公益活動の拠点となる機能などを備えた複合施設として、南千里駅前公共公益施設（千里ニュータウンプラザ）を開設（平成</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26</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年度）。</a:t>
                      </a: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○彩都ﾗｲﾌｻｲｴﾝｽﾊﾟｰｸや西部地区の施設導入地区への研究所等の誘致を進め、全</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20</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区画で立地決定（平成</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26</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年度）。</a:t>
                      </a: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りんくうタウンにおいて、国際医療交流は、総合特区の実現に向け、国に対し、規制の特例措置等の協議を実施した結果、一部の提案について全国的な補助事業が創設。また、地域活性化総合特区支援利子補給金も支給が決定（平成</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26</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年</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11</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月　総合特区計画認定）。</a:t>
                      </a: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○クールジャパンフロントのまちづくり事業について平成</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26</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年</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5</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月に公募実施。</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10</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月に提案受付を行ったが、応募する企業がなく、クールジャパンをテーマとするまちづくりの公募事業についてとりやめ。</a:t>
                      </a: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○空家を活用した住み替え促進等を図るため、泉北ニュータウンにおいて検討を実施。</a:t>
                      </a: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900"/>
                        </a:lnSpc>
                        <a:spcBef>
                          <a:spcPts val="0"/>
                        </a:spcBef>
                        <a:spcAft>
                          <a:spcPts val="0"/>
                        </a:spcAft>
                        <a:buClrTx/>
                        <a:buSzTx/>
                        <a:buFontTx/>
                        <a:buNone/>
                        <a:tabLst/>
                        <a:defRPr/>
                      </a:pP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○創エネ・省エネ・蓄エネで年間光熱費を差し引きゼロにするモデルタウン「晴美台エコモデルタウン」を実施（堺市「晴美台エコモデルタウン創出事業（平成</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23</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年度）」）。</a:t>
                      </a: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B w="9525" cap="flat" cmpd="sng" algn="ctr">
                      <a:solidFill>
                        <a:schemeClr val="tx1"/>
                      </a:solidFill>
                      <a:prstDash val="sysDash"/>
                      <a:round/>
                      <a:headEnd type="none" w="med" len="med"/>
                      <a:tailEnd type="none" w="med" len="med"/>
                    </a:lnB>
                  </a:tcPr>
                </a:tc>
              </a:tr>
              <a:tr h="437113">
                <a:tc>
                  <a:txBody>
                    <a:bodyPr/>
                    <a:lstStyle/>
                    <a:p>
                      <a:pPr marL="88900" marR="0" indent="-88900" algn="l" defTabSz="914290" rtl="0" eaLnBrk="1" fontAlgn="auto" latinLnBrk="0" hangingPunct="1">
                        <a:lnSpc>
                          <a:spcPts val="900"/>
                        </a:lnSpc>
                        <a:spcBef>
                          <a:spcPts val="0"/>
                        </a:spcBef>
                        <a:spcAft>
                          <a:spcPts val="0"/>
                        </a:spcAft>
                        <a:buClrTx/>
                        <a:buSzTx/>
                        <a:buFontTx/>
                        <a:buNone/>
                        <a:tabLst/>
                        <a:defRPr/>
                      </a:pPr>
                      <a:r>
                        <a:rPr kumimoji="1" lang="ja-JP" altLang="en-US" sz="900" b="1" u="sng" dirty="0" smtClean="0">
                          <a:solidFill>
                            <a:schemeClr val="tx1"/>
                          </a:solidFill>
                          <a:latin typeface="HGPｺﾞｼｯｸM" panose="020B0600000000000000" pitchFamily="50" charset="-128"/>
                          <a:ea typeface="HGPｺﾞｼｯｸM" panose="020B0600000000000000" pitchFamily="50" charset="-128"/>
                        </a:rPr>
                        <a:t>地域力の向上に向けたまちづくりの推進</a:t>
                      </a:r>
                      <a:endParaRPr kumimoji="1" lang="en-US" altLang="ja-JP" sz="900" b="1" u="sng" dirty="0" smtClean="0">
                        <a:solidFill>
                          <a:schemeClr val="tx1"/>
                        </a:solidFill>
                        <a:latin typeface="HGPｺﾞｼｯｸM" panose="020B0600000000000000" pitchFamily="50" charset="-128"/>
                        <a:ea typeface="HGPｺﾞｼｯｸM" panose="020B0600000000000000" pitchFamily="50" charset="-128"/>
                      </a:endParaRPr>
                    </a:p>
                    <a:p>
                      <a:pPr marL="88900" marR="0" indent="-88900" algn="l" defTabSz="914290" rtl="0" eaLnBrk="1" fontAlgn="auto" latinLnBrk="0" hangingPunct="1">
                        <a:lnSpc>
                          <a:spcPts val="900"/>
                        </a:lnSpc>
                        <a:spcBef>
                          <a:spcPts val="0"/>
                        </a:spcBef>
                        <a:spcAft>
                          <a:spcPts val="0"/>
                        </a:spcAft>
                        <a:buClrTx/>
                        <a:buSzTx/>
                        <a:buFontTx/>
                        <a:buNone/>
                        <a:tabLst/>
                        <a:defRPr/>
                      </a:pP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□あんしん住まい確保プロジェクトの実施（再掲）</a:t>
                      </a:r>
                    </a:p>
                    <a:p>
                      <a:pPr marL="88900" marR="0" indent="-88900" algn="l" defTabSz="914290" rtl="0" eaLnBrk="1" fontAlgn="auto" latinLnBrk="0" hangingPunct="1">
                        <a:lnSpc>
                          <a:spcPts val="900"/>
                        </a:lnSpc>
                        <a:spcBef>
                          <a:spcPts val="0"/>
                        </a:spcBef>
                        <a:spcAft>
                          <a:spcPts val="0"/>
                        </a:spcAft>
                        <a:buClrTx/>
                        <a:buSzTx/>
                        <a:buFontTx/>
                        <a:buNone/>
                        <a:tabLst/>
                        <a:defRPr/>
                      </a:pP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□地域活動における先導事例の情報発信・普及</a:t>
                      </a:r>
                    </a:p>
                  </a:txBody>
                  <a:tcPr marL="84406" marR="84406">
                    <a:lnT w="9525" cap="flat" cmpd="sng" algn="ctr">
                      <a:solidFill>
                        <a:schemeClr val="tx1"/>
                      </a:solidFill>
                      <a:prstDash val="sysDash"/>
                      <a:round/>
                      <a:headEnd type="none" w="med" len="med"/>
                      <a:tailEnd type="none" w="med" len="med"/>
                    </a:lnT>
                    <a:lnB w="9525" cap="flat" cmpd="sng" algn="ctr">
                      <a:solidFill>
                        <a:schemeClr val="tx1"/>
                      </a:solidFill>
                      <a:prstDash val="sysDash"/>
                      <a:round/>
                      <a:headEnd type="none" w="med" len="med"/>
                      <a:tailEnd type="none" w="med" len="med"/>
                    </a:lnB>
                  </a:tcPr>
                </a:tc>
                <a:tc>
                  <a:txBody>
                    <a:bodyPr/>
                    <a:lstStyle/>
                    <a:p>
                      <a:pPr marL="85725" marR="0" indent="-85725" algn="l" defTabSz="914290" rtl="0" eaLnBrk="1" fontAlgn="auto" latinLnBrk="0" hangingPunct="1">
                        <a:lnSpc>
                          <a:spcPts val="900"/>
                        </a:lnSpc>
                        <a:spcBef>
                          <a:spcPts val="0"/>
                        </a:spcBef>
                        <a:spcAft>
                          <a:spcPts val="0"/>
                        </a:spcAft>
                        <a:buClrTx/>
                        <a:buSzTx/>
                        <a:buFontTx/>
                        <a:buNone/>
                        <a:tabLst/>
                        <a:defRPr/>
                      </a:pP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（再掲のため省略）</a:t>
                      </a: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○既存の近隣センターや空き住宅ストックを活かし、高齢者や</a:t>
                      </a:r>
                      <a:r>
                        <a:rPr kumimoji="1" lang="ja-JP" altLang="en-US" sz="900" b="0" u="none" kern="1200" dirty="0" err="1" smtClean="0">
                          <a:solidFill>
                            <a:schemeClr val="tx1"/>
                          </a:solidFill>
                          <a:effectLst/>
                          <a:latin typeface="HGPｺﾞｼｯｸM" panose="020B0600000000000000" pitchFamily="50" charset="-128"/>
                          <a:ea typeface="HGPｺﾞｼｯｸM" panose="020B0600000000000000" pitchFamily="50" charset="-128"/>
                          <a:cs typeface="+mn-cs"/>
                        </a:rPr>
                        <a:t>障がい</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者等が地域で安心し健康な生活を営むための取組みを展開している「泉北ほっとけないネットワーク」の取組みについて、行政、業界団体等に情報提供等（平成</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23</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年度）。</a:t>
                      </a: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　</a:t>
                      </a:r>
                      <a:r>
                        <a:rPr kumimoji="1" lang="ja-JP" altLang="en-US" sz="900" b="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 </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千里ニュータウン内の地域のにぎわいや交流の場が育まれるよう、地域で活動する団体が実施する文化・教養等に関するイベント等の助成や情報発信（平成</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25</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26</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年度）。</a:t>
                      </a: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T w="9525" cap="flat" cmpd="sng" algn="ctr">
                      <a:solidFill>
                        <a:schemeClr val="tx1"/>
                      </a:solidFill>
                      <a:prstDash val="sysDash"/>
                      <a:round/>
                      <a:headEnd type="none" w="med" len="med"/>
                      <a:tailEnd type="none" w="med" len="med"/>
                    </a:lnT>
                    <a:lnB w="9525" cap="flat" cmpd="sng" algn="ctr">
                      <a:solidFill>
                        <a:schemeClr val="tx1"/>
                      </a:solidFill>
                      <a:prstDash val="sysDash"/>
                      <a:round/>
                      <a:headEnd type="none" w="med" len="med"/>
                      <a:tailEnd type="none" w="med" len="med"/>
                    </a:lnB>
                  </a:tcPr>
                </a:tc>
              </a:tr>
            </a:tbl>
          </a:graphicData>
        </a:graphic>
      </p:graphicFrame>
      <p:sp>
        <p:nvSpPr>
          <p:cNvPr id="16" name="テキスト ボックス 15"/>
          <p:cNvSpPr txBox="1"/>
          <p:nvPr/>
        </p:nvSpPr>
        <p:spPr>
          <a:xfrm>
            <a:off x="0" y="-27384"/>
            <a:ext cx="9144000" cy="360000"/>
          </a:xfrm>
          <a:prstGeom prst="rect">
            <a:avLst/>
          </a:prstGeom>
          <a:solidFill>
            <a:schemeClr val="accent1">
              <a:lumMod val="40000"/>
              <a:lumOff val="60000"/>
            </a:schemeClr>
          </a:solidFill>
        </p:spPr>
        <p:txBody>
          <a:bodyPr wrap="square" lIns="91429" tIns="45715" rIns="91429" bIns="45715" rtlCol="0" anchor="ctr" anchorCtr="0">
            <a:noAutofit/>
          </a:bodyPr>
          <a:lstStyle/>
          <a:p>
            <a:r>
              <a:rPr lang="ja-JP" altLang="en-US" sz="1600" dirty="0">
                <a:latin typeface="HGSｺﾞｼｯｸM" panose="020B0600000000000000" pitchFamily="50" charset="-128"/>
                <a:ea typeface="HGSｺﾞｼｯｸM" panose="020B0600000000000000" pitchFamily="50" charset="-128"/>
                <a:cs typeface="Meiryo UI" panose="020B0604030504040204" pitchFamily="50" charset="-128"/>
              </a:rPr>
              <a:t>４</a:t>
            </a:r>
            <a:r>
              <a:rPr lang="ja-JP" altLang="en-US" sz="1600" dirty="0" smtClean="0">
                <a:latin typeface="HGSｺﾞｼｯｸM" panose="020B0600000000000000" pitchFamily="50" charset="-128"/>
                <a:ea typeface="HGSｺﾞｼｯｸM" panose="020B0600000000000000" pitchFamily="50" charset="-128"/>
                <a:cs typeface="Meiryo UI" panose="020B0604030504040204" pitchFamily="50" charset="-128"/>
              </a:rPr>
              <a:t>．</a:t>
            </a:r>
            <a:r>
              <a:rPr lang="ja-JP" altLang="en-US" sz="1600" dirty="0">
                <a:latin typeface="HGSｺﾞｼｯｸM" panose="020B0600000000000000" pitchFamily="50" charset="-128"/>
                <a:ea typeface="HGSｺﾞｼｯｸM" panose="020B0600000000000000" pitchFamily="50" charset="-128"/>
                <a:cs typeface="Meiryo UI" panose="020B0604030504040204" pitchFamily="50" charset="-128"/>
              </a:rPr>
              <a:t>活力と魅力あふれる住まいとまち</a:t>
            </a:r>
          </a:p>
        </p:txBody>
      </p:sp>
      <p:sp>
        <p:nvSpPr>
          <p:cNvPr id="23" name="スライド番号プレースホルダー 2"/>
          <p:cNvSpPr>
            <a:spLocks noGrp="1"/>
          </p:cNvSpPr>
          <p:nvPr>
            <p:ph type="sldNum" sz="quarter" idx="12"/>
          </p:nvPr>
        </p:nvSpPr>
        <p:spPr>
          <a:xfrm>
            <a:off x="6948264" y="6453336"/>
            <a:ext cx="2133600" cy="365125"/>
          </a:xfrm>
        </p:spPr>
        <p:txBody>
          <a:bodyPr/>
          <a:lstStyle/>
          <a:p>
            <a:fld id="{EA6D242B-6A52-4C5C-AF40-54B5FB6D04E5}" type="slidenum">
              <a:rPr kumimoji="1" lang="ja-JP" altLang="en-US" smtClean="0">
                <a:solidFill>
                  <a:schemeClr val="tx1"/>
                </a:solidFill>
              </a:rPr>
              <a:t>10</a:t>
            </a:fld>
            <a:endParaRPr kumimoji="1" lang="ja-JP" altLang="en-US">
              <a:solidFill>
                <a:schemeClr val="tx1"/>
              </a:solidFill>
            </a:endParaRPr>
          </a:p>
        </p:txBody>
      </p:sp>
      <p:sp>
        <p:nvSpPr>
          <p:cNvPr id="24" name="角丸四角形 23"/>
          <p:cNvSpPr/>
          <p:nvPr/>
        </p:nvSpPr>
        <p:spPr>
          <a:xfrm>
            <a:off x="2856507" y="5909729"/>
            <a:ext cx="6035973" cy="471599"/>
          </a:xfrm>
          <a:prstGeom prst="roundRect">
            <a:avLst>
              <a:gd name="adj" fmla="val 9936"/>
            </a:avLst>
          </a:prstGeom>
          <a:noFill/>
          <a:ln w="15875"/>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solidFill>
                <a:schemeClr val="tx1"/>
              </a:solidFill>
            </a:endParaRPr>
          </a:p>
        </p:txBody>
      </p:sp>
      <p:sp>
        <p:nvSpPr>
          <p:cNvPr id="25" name="角丸四角形 24"/>
          <p:cNvSpPr/>
          <p:nvPr/>
        </p:nvSpPr>
        <p:spPr>
          <a:xfrm>
            <a:off x="264220" y="5797307"/>
            <a:ext cx="2448271" cy="116055"/>
          </a:xfrm>
          <a:prstGeom prst="roundRect">
            <a:avLst>
              <a:gd name="adj" fmla="val 9936"/>
            </a:avLst>
          </a:prstGeom>
          <a:noFill/>
          <a:ln w="15875"/>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solidFill>
                <a:schemeClr val="tx1"/>
              </a:solidFill>
            </a:endParaRPr>
          </a:p>
        </p:txBody>
      </p:sp>
      <p:sp>
        <p:nvSpPr>
          <p:cNvPr id="13" name="角丸四角形 12"/>
          <p:cNvSpPr/>
          <p:nvPr/>
        </p:nvSpPr>
        <p:spPr>
          <a:xfrm>
            <a:off x="264220" y="5909730"/>
            <a:ext cx="2448271" cy="116055"/>
          </a:xfrm>
          <a:prstGeom prst="roundRect">
            <a:avLst>
              <a:gd name="adj" fmla="val 9936"/>
            </a:avLst>
          </a:prstGeom>
          <a:noFill/>
          <a:ln w="15875"/>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solidFill>
                <a:schemeClr val="tx1"/>
              </a:solidFill>
            </a:endParaRPr>
          </a:p>
        </p:txBody>
      </p:sp>
      <p:sp>
        <p:nvSpPr>
          <p:cNvPr id="14" name="角丸四角形 13"/>
          <p:cNvSpPr/>
          <p:nvPr/>
        </p:nvSpPr>
        <p:spPr>
          <a:xfrm>
            <a:off x="2856507" y="5797307"/>
            <a:ext cx="6035973" cy="112422"/>
          </a:xfrm>
          <a:prstGeom prst="roundRect">
            <a:avLst>
              <a:gd name="adj" fmla="val 9936"/>
            </a:avLst>
          </a:prstGeom>
          <a:noFill/>
          <a:ln w="15875"/>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solidFill>
                <a:schemeClr val="tx1"/>
              </a:solidFill>
            </a:endParaRPr>
          </a:p>
        </p:txBody>
      </p:sp>
      <p:grpSp>
        <p:nvGrpSpPr>
          <p:cNvPr id="15" name="グループ化 14"/>
          <p:cNvGrpSpPr/>
          <p:nvPr/>
        </p:nvGrpSpPr>
        <p:grpSpPr>
          <a:xfrm>
            <a:off x="7361407" y="3530600"/>
            <a:ext cx="1782593" cy="215444"/>
            <a:chOff x="6798893" y="332616"/>
            <a:chExt cx="1782593" cy="215444"/>
          </a:xfrm>
        </p:grpSpPr>
        <p:sp>
          <p:nvSpPr>
            <p:cNvPr id="17" name="テキスト ボックス 16"/>
            <p:cNvSpPr txBox="1"/>
            <p:nvPr/>
          </p:nvSpPr>
          <p:spPr>
            <a:xfrm>
              <a:off x="6798893" y="332616"/>
              <a:ext cx="1782593" cy="215444"/>
            </a:xfrm>
            <a:prstGeom prst="rect">
              <a:avLst/>
            </a:prstGeom>
            <a:noFill/>
          </p:spPr>
          <p:txBody>
            <a:bodyPr wrap="square" rtlCol="0">
              <a:spAutoFit/>
            </a:bodyPr>
            <a:lstStyle/>
            <a:p>
              <a:r>
                <a:rPr lang="en-US" altLang="ja-JP" sz="800" dirty="0" smtClean="0"/>
                <a:t>※</a:t>
              </a:r>
              <a:r>
                <a:rPr lang="ja-JP" altLang="en-US" sz="800" dirty="0" smtClean="0"/>
                <a:t>重点的な取組みを　　　　　で示す。</a:t>
              </a:r>
              <a:endParaRPr kumimoji="1" lang="ja-JP" altLang="en-US" sz="800" dirty="0"/>
            </a:p>
          </p:txBody>
        </p:sp>
        <p:sp>
          <p:nvSpPr>
            <p:cNvPr id="18" name="角丸四角形 17"/>
            <p:cNvSpPr/>
            <p:nvPr/>
          </p:nvSpPr>
          <p:spPr>
            <a:xfrm>
              <a:off x="7837654" y="363724"/>
              <a:ext cx="234026" cy="143664"/>
            </a:xfrm>
            <a:prstGeom prst="roundRect">
              <a:avLst>
                <a:gd name="adj" fmla="val 9936"/>
              </a:avLst>
            </a:prstGeom>
            <a:noFill/>
            <a:ln w="15875"/>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dirty="0">
                <a:solidFill>
                  <a:schemeClr val="tx1"/>
                </a:solidFill>
              </a:endParaRPr>
            </a:p>
          </p:txBody>
        </p:sp>
      </p:grpSp>
    </p:spTree>
    <p:extLst>
      <p:ext uri="{BB962C8B-B14F-4D97-AF65-F5344CB8AC3E}">
        <p14:creationId xmlns:p14="http://schemas.microsoft.com/office/powerpoint/2010/main" val="358998622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85503" y="549360"/>
            <a:ext cx="8998206" cy="4031768"/>
          </a:xfrm>
          <a:prstGeom prst="rect">
            <a:avLst/>
          </a:prstGeom>
          <a:solidFill>
            <a:schemeClr val="bg1"/>
          </a:solidFill>
          <a:ln w="15875">
            <a:solidFill>
              <a:schemeClr val="tx1">
                <a:lumMod val="50000"/>
                <a:lumOff val="50000"/>
              </a:schemeClr>
            </a:solidFill>
          </a:ln>
        </p:spPr>
        <p:txBody>
          <a:bodyPr wrap="square" lIns="35996" tIns="35996" rIns="35996" bIns="35996" rtlCol="0">
            <a:noAutofit/>
          </a:bodyPr>
          <a:lstStyle/>
          <a:p>
            <a:pPr>
              <a:lnSpc>
                <a:spcPts val="1300"/>
              </a:lnSpc>
            </a:pPr>
            <a:endParaRPr lang="en-US" altLang="ja-JP" sz="900" dirty="0"/>
          </a:p>
          <a:p>
            <a:pPr marL="88889" indent="-88889">
              <a:lnSpc>
                <a:spcPts val="1300"/>
              </a:lnSpc>
            </a:pPr>
            <a:endParaRPr lang="en-US" altLang="ja-JP" sz="900" dirty="0"/>
          </a:p>
          <a:p>
            <a:pPr marL="88889" indent="-88889">
              <a:lnSpc>
                <a:spcPts val="1300"/>
              </a:lnSpc>
            </a:pPr>
            <a:endParaRPr lang="en-US" altLang="ja-JP" sz="900" dirty="0"/>
          </a:p>
          <a:p>
            <a:pPr marL="88889" indent="-88889">
              <a:lnSpc>
                <a:spcPts val="1300"/>
              </a:lnSpc>
            </a:pPr>
            <a:endParaRPr lang="ja-JP" altLang="en-US" sz="900" dirty="0"/>
          </a:p>
        </p:txBody>
      </p:sp>
      <p:graphicFrame>
        <p:nvGraphicFramePr>
          <p:cNvPr id="5" name="表 4"/>
          <p:cNvGraphicFramePr>
            <a:graphicFrameLocks noGrp="1"/>
          </p:cNvGraphicFramePr>
          <p:nvPr>
            <p:extLst>
              <p:ext uri="{D42A27DB-BD31-4B8C-83A1-F6EECF244321}">
                <p14:modId xmlns:p14="http://schemas.microsoft.com/office/powerpoint/2010/main" val="807243727"/>
              </p:ext>
            </p:extLst>
          </p:nvPr>
        </p:nvGraphicFramePr>
        <p:xfrm>
          <a:off x="185052" y="764704"/>
          <a:ext cx="8779436" cy="3744416"/>
        </p:xfrm>
        <a:graphic>
          <a:graphicData uri="http://schemas.openxmlformats.org/drawingml/2006/table">
            <a:tbl>
              <a:tblPr firstRow="1" bandRow="1">
                <a:tableStyleId>{5C22544A-7EE6-4342-B048-85BDC9FD1C3A}</a:tableStyleId>
              </a:tblPr>
              <a:tblGrid>
                <a:gridCol w="2593140"/>
                <a:gridCol w="6186296"/>
              </a:tblGrid>
              <a:tr h="266926">
                <a:tc>
                  <a:txBody>
                    <a:bodyPr/>
                    <a:lstStyle/>
                    <a:p>
                      <a:pPr algn="ctr">
                        <a:lnSpc>
                          <a:spcPts val="900"/>
                        </a:lnSpc>
                      </a:pPr>
                      <a:r>
                        <a:rPr kumimoji="1" lang="ja-JP" altLang="en-US" sz="900" u="none" dirty="0" smtClean="0">
                          <a:latin typeface="HGPｺﾞｼｯｸM" panose="020B0600000000000000" pitchFamily="50" charset="-128"/>
                          <a:ea typeface="HGPｺﾞｼｯｸM" panose="020B0600000000000000" pitchFamily="50" charset="-128"/>
                        </a:rPr>
                        <a:t>施策の方向性</a:t>
                      </a:r>
                      <a:endParaRPr kumimoji="1" lang="ja-JP" altLang="en-US" sz="900" u="none" dirty="0">
                        <a:latin typeface="HGPｺﾞｼｯｸM" panose="020B0600000000000000" pitchFamily="50" charset="-128"/>
                        <a:ea typeface="HGPｺﾞｼｯｸM" panose="020B0600000000000000" pitchFamily="50" charset="-128"/>
                      </a:endParaRPr>
                    </a:p>
                  </a:txBody>
                  <a:tcPr marL="84406" marR="84406" anchor="ctr"/>
                </a:tc>
                <a:tc>
                  <a:txBody>
                    <a:bodyPr/>
                    <a:lstStyle/>
                    <a:p>
                      <a:pPr algn="ctr">
                        <a:lnSpc>
                          <a:spcPts val="900"/>
                        </a:lnSpc>
                      </a:pPr>
                      <a:r>
                        <a:rPr kumimoji="1" lang="ja-JP" altLang="en-US" sz="900" u="none" dirty="0" smtClean="0">
                          <a:latin typeface="HGPｺﾞｼｯｸM" panose="020B0600000000000000" pitchFamily="50" charset="-128"/>
                          <a:ea typeface="HGPｺﾞｼｯｸM" panose="020B0600000000000000" pitchFamily="50" charset="-128"/>
                        </a:rPr>
                        <a:t>主な取組み・結果（平成</a:t>
                      </a:r>
                      <a:r>
                        <a:rPr kumimoji="1" lang="en-US" altLang="ja-JP" sz="900" u="none" dirty="0" smtClean="0">
                          <a:latin typeface="HGPｺﾞｼｯｸM" panose="020B0600000000000000" pitchFamily="50" charset="-128"/>
                          <a:ea typeface="HGPｺﾞｼｯｸM" panose="020B0600000000000000" pitchFamily="50" charset="-128"/>
                        </a:rPr>
                        <a:t>23</a:t>
                      </a:r>
                      <a:r>
                        <a:rPr kumimoji="1" lang="ja-JP" altLang="en-US" sz="900" u="none" dirty="0" smtClean="0">
                          <a:latin typeface="HGPｺﾞｼｯｸM" panose="020B0600000000000000" pitchFamily="50" charset="-128"/>
                          <a:ea typeface="HGPｺﾞｼｯｸM" panose="020B0600000000000000" pitchFamily="50" charset="-128"/>
                        </a:rPr>
                        <a:t>年度～）</a:t>
                      </a:r>
                      <a:endParaRPr kumimoji="1" lang="ja-JP" altLang="en-US" sz="900" u="none" dirty="0">
                        <a:latin typeface="HGPｺﾞｼｯｸM" panose="020B0600000000000000" pitchFamily="50" charset="-128"/>
                        <a:ea typeface="HGPｺﾞｼｯｸM" panose="020B0600000000000000" pitchFamily="50" charset="-128"/>
                      </a:endParaRPr>
                    </a:p>
                  </a:txBody>
                  <a:tcPr marL="84406" marR="84406" anchor="ctr"/>
                </a:tc>
              </a:tr>
              <a:tr h="1427705">
                <a:tc>
                  <a:txBody>
                    <a:bodyPr/>
                    <a:lstStyle/>
                    <a:p>
                      <a:pPr marL="0" marR="0" indent="0" algn="l" defTabSz="914290" rtl="0" eaLnBrk="1" fontAlgn="auto" latinLnBrk="0" hangingPunct="1">
                        <a:lnSpc>
                          <a:spcPts val="900"/>
                        </a:lnSpc>
                        <a:spcBef>
                          <a:spcPts val="0"/>
                        </a:spcBef>
                        <a:spcAft>
                          <a:spcPts val="0"/>
                        </a:spcAft>
                        <a:buClrTx/>
                        <a:buSzTx/>
                        <a:buFontTx/>
                        <a:buNone/>
                        <a:tabLst/>
                        <a:defRPr/>
                      </a:pPr>
                      <a:r>
                        <a:rPr kumimoji="1" lang="ja-JP" altLang="en-US" sz="900" b="1" u="sng" kern="1200" dirty="0" smtClean="0">
                          <a:solidFill>
                            <a:schemeClr val="tx1"/>
                          </a:solidFill>
                          <a:effectLst/>
                          <a:latin typeface="HGPｺﾞｼｯｸM" panose="020B0600000000000000" pitchFamily="50" charset="-128"/>
                          <a:ea typeface="HGPｺﾞｼｯｸM" panose="020B0600000000000000" pitchFamily="50" charset="-128"/>
                          <a:cs typeface="+mn-cs"/>
                        </a:rPr>
                        <a:t>歴史的・文化的資源、自然環境など地域の魅力を活かしたまちの形成</a:t>
                      </a:r>
                      <a:endParaRPr kumimoji="1" lang="en-US" altLang="ja-JP" sz="900" b="1" u="sng"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marR="0" indent="-9207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□歴史的街道を景観法に基づく景観計画区域に位置付け、住民主体のまちなみ整備を実施</a:t>
                      </a:r>
                    </a:p>
                    <a:p>
                      <a:pPr marL="92075" marR="0" indent="-92075" algn="l" defTabSz="914290" rtl="0" eaLnBrk="1" fontAlgn="auto" latinLnBrk="0" hangingPunct="1">
                        <a:lnSpc>
                          <a:spcPts val="900"/>
                        </a:lnSpc>
                        <a:spcBef>
                          <a:spcPts val="0"/>
                        </a:spcBef>
                        <a:spcAft>
                          <a:spcPts val="0"/>
                        </a:spcAft>
                        <a:buClrTx/>
                        <a:buSzTx/>
                        <a:buFontTx/>
                        <a:buNone/>
                        <a:tabLst/>
                        <a:defRPr/>
                      </a:pP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marR="0" indent="-9207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□「石畳と淡い街灯まちづくり支援事業」の実施</a:t>
                      </a:r>
                    </a:p>
                    <a:p>
                      <a:pPr marL="92075" marR="0" indent="-92075" algn="l" defTabSz="914290" rtl="0" eaLnBrk="1" fontAlgn="auto" latinLnBrk="0" hangingPunct="1">
                        <a:lnSpc>
                          <a:spcPts val="900"/>
                        </a:lnSpc>
                        <a:spcBef>
                          <a:spcPts val="0"/>
                        </a:spcBef>
                        <a:spcAft>
                          <a:spcPts val="0"/>
                        </a:spcAft>
                        <a:buClrTx/>
                        <a:buSzTx/>
                        <a:buFontTx/>
                        <a:buNone/>
                        <a:tabLst/>
                        <a:defRPr/>
                      </a:pP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marR="0" indent="-92075" algn="l" defTabSz="914290" rtl="0" eaLnBrk="1" fontAlgn="auto" latinLnBrk="0" hangingPunct="1">
                        <a:lnSpc>
                          <a:spcPts val="900"/>
                        </a:lnSpc>
                        <a:spcBef>
                          <a:spcPts val="0"/>
                        </a:spcBef>
                        <a:spcAft>
                          <a:spcPts val="0"/>
                        </a:spcAft>
                        <a:buClrTx/>
                        <a:buSzTx/>
                        <a:buFontTx/>
                        <a:buNone/>
                        <a:tabLst/>
                        <a:defRPr/>
                      </a:pP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marR="0" indent="-9207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□「地域の魅力・顔づくりプロジェクト」の実施</a:t>
                      </a:r>
                    </a:p>
                    <a:p>
                      <a:pPr marL="0" marR="0" indent="0" algn="l" defTabSz="914290" rtl="0" eaLnBrk="1" fontAlgn="auto" latinLnBrk="0" hangingPunct="1">
                        <a:lnSpc>
                          <a:spcPts val="900"/>
                        </a:lnSpc>
                        <a:spcBef>
                          <a:spcPts val="0"/>
                        </a:spcBef>
                        <a:spcAft>
                          <a:spcPts val="0"/>
                        </a:spcAft>
                        <a:buClrTx/>
                        <a:buSzTx/>
                        <a:buFontTx/>
                        <a:buNone/>
                        <a:tabLst/>
                        <a:defRPr/>
                      </a:pPr>
                      <a:endParaRPr kumimoji="1" lang="ja-JP" altLang="ja-JP" sz="900" b="0" u="sng"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B w="9525" cap="flat" cmpd="sng" algn="ctr">
                      <a:solidFill>
                        <a:schemeClr val="tx1"/>
                      </a:solidFill>
                      <a:prstDash val="sysDash"/>
                      <a:round/>
                      <a:headEnd type="none" w="med" len="med"/>
                      <a:tailEnd type="none" w="med" len="med"/>
                    </a:lnB>
                  </a:tcPr>
                </a:tc>
                <a:tc>
                  <a:txBody>
                    <a:bodyPr/>
                    <a:lstStyle/>
                    <a:p>
                      <a:pPr marL="85725" marR="0" indent="-85725" algn="l" defTabSz="914290" rtl="0" eaLnBrk="1" fontAlgn="auto" latinLnBrk="0" hangingPunct="1">
                        <a:lnSpc>
                          <a:spcPts val="900"/>
                        </a:lnSpc>
                        <a:spcBef>
                          <a:spcPts val="0"/>
                        </a:spcBef>
                        <a:spcAft>
                          <a:spcPts val="0"/>
                        </a:spcAft>
                        <a:buClrTx/>
                        <a:buSzTx/>
                        <a:buFontTx/>
                        <a:buNone/>
                        <a:tabLst/>
                        <a:defRPr/>
                      </a:pP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900"/>
                        </a:lnSpc>
                        <a:spcBef>
                          <a:spcPts val="0"/>
                        </a:spcBef>
                        <a:spcAft>
                          <a:spcPts val="0"/>
                        </a:spcAft>
                        <a:buClrTx/>
                        <a:buSzTx/>
                        <a:buFontTx/>
                        <a:buNone/>
                        <a:tabLst/>
                        <a:defRPr/>
                      </a:pP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○歴史的街道沿道であることを意識した景観づくりを行うため、景観計画区域に歴史的街道区域を指定。</a:t>
                      </a: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　 また、地域の住民が行うまちなみ整備（街道案内板や燈篭などの設置）の取組みを支援。</a:t>
                      </a: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900"/>
                        </a:lnSpc>
                        <a:spcBef>
                          <a:spcPts val="0"/>
                        </a:spcBef>
                        <a:spcAft>
                          <a:spcPts val="0"/>
                        </a:spcAft>
                        <a:buClrTx/>
                        <a:buSzTx/>
                        <a:buFontTx/>
                        <a:buNone/>
                        <a:tabLst/>
                        <a:defRPr/>
                      </a:pP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○モデル地区</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6</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市と府で構成する「石畳と淡い街灯まちづくり連携協議会」において開催されたフォトコンテスト入賞作品の展示等を通じて、各地区の魅力を広く発信する取組みを展開。</a:t>
                      </a: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r" defTabSz="914290" rtl="0" eaLnBrk="1" fontAlgn="auto" latinLnBrk="0" hangingPunct="1">
                        <a:lnSpc>
                          <a:spcPts val="900"/>
                        </a:lnSpc>
                        <a:spcBef>
                          <a:spcPts val="0"/>
                        </a:spcBef>
                        <a:spcAft>
                          <a:spcPts val="0"/>
                        </a:spcAft>
                        <a:buClrTx/>
                        <a:buSzTx/>
                        <a:buFontTx/>
                        <a:buNone/>
                        <a:tabLst/>
                        <a:defRPr/>
                      </a:pP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富田林市、枚方市、岸和田市、河内長野市、箕面市、柏原市の</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6</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地区で連携</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○行政・府民らが連携・協働して、緑化や清掃活動等を実施。　　　　　　　　　　　　　</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zh-CN"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実施地区数</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en-US" altLang="zh-CN"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20</a:t>
                      </a:r>
                      <a:r>
                        <a:rPr kumimoji="1" lang="zh-CN"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地区</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（平成</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26</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年度）</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p>
                  </a:txBody>
                  <a:tcPr marL="84406" marR="84406">
                    <a:lnB w="9525" cap="flat" cmpd="sng" algn="ctr">
                      <a:solidFill>
                        <a:schemeClr val="tx1"/>
                      </a:solidFill>
                      <a:prstDash val="sysDash"/>
                      <a:round/>
                      <a:headEnd type="none" w="med" len="med"/>
                      <a:tailEnd type="none" w="med" len="med"/>
                    </a:lnB>
                  </a:tcPr>
                </a:tc>
              </a:tr>
              <a:tr h="2049785">
                <a:tc>
                  <a:txBody>
                    <a:bodyPr/>
                    <a:lstStyle/>
                    <a:p>
                      <a:pPr marL="0" marR="0" indent="0" algn="l" defTabSz="914290" rtl="0" eaLnBrk="1" fontAlgn="auto" latinLnBrk="0" hangingPunct="1">
                        <a:lnSpc>
                          <a:spcPts val="900"/>
                        </a:lnSpc>
                        <a:spcBef>
                          <a:spcPts val="0"/>
                        </a:spcBef>
                        <a:spcAft>
                          <a:spcPts val="0"/>
                        </a:spcAft>
                        <a:buClrTx/>
                        <a:buSzTx/>
                        <a:buFontTx/>
                        <a:buNone/>
                        <a:tabLst/>
                        <a:defRPr/>
                      </a:pPr>
                      <a:r>
                        <a:rPr kumimoji="1" lang="ja-JP" altLang="en-US" sz="900" b="1" u="sng" kern="1200" dirty="0" smtClean="0">
                          <a:solidFill>
                            <a:schemeClr val="tx1"/>
                          </a:solidFill>
                          <a:effectLst/>
                          <a:latin typeface="HGPｺﾞｼｯｸM" panose="020B0600000000000000" pitchFamily="50" charset="-128"/>
                          <a:ea typeface="HGPｺﾞｼｯｸM" panose="020B0600000000000000" pitchFamily="50" charset="-128"/>
                          <a:cs typeface="+mn-cs"/>
                        </a:rPr>
                        <a:t>美しい景観づくり</a:t>
                      </a:r>
                      <a:endParaRPr kumimoji="1" lang="en-US" altLang="ja-JP" sz="900" b="1" u="sng"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marR="0" indent="-9207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□景観法に基づく景観計画を策定、届出行為を通じて建築物等の色彩、形態等について適切な規制・誘導を実施</a:t>
                      </a:r>
                    </a:p>
                    <a:p>
                      <a:pPr marL="92075" marR="0" indent="-92075" algn="l" defTabSz="914290" rtl="0" eaLnBrk="1" fontAlgn="auto" latinLnBrk="0" hangingPunct="1">
                        <a:lnSpc>
                          <a:spcPts val="900"/>
                        </a:lnSpc>
                        <a:spcBef>
                          <a:spcPts val="0"/>
                        </a:spcBef>
                        <a:spcAft>
                          <a:spcPts val="0"/>
                        </a:spcAft>
                        <a:buClrTx/>
                        <a:buSzTx/>
                        <a:buFontTx/>
                        <a:buNone/>
                        <a:tabLst/>
                        <a:defRPr/>
                      </a:pP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marR="0" indent="-9207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□市町村が景観行政団体となり、景観計画の策定をはじめ、地域の特性に合わせたきめ細やかな景観に関する施策を推進</a:t>
                      </a:r>
                    </a:p>
                    <a:p>
                      <a:pPr marL="92075" marR="0" indent="-9207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□まちづくりや景観形成に関する知識を持った団体を景観整備機構に指定</a:t>
                      </a:r>
                    </a:p>
                    <a:p>
                      <a:pPr marL="92075" marR="0" indent="-9207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□民間団体等と連携して住民主体のまちづくりを促進し、良好な景観形成を誘導</a:t>
                      </a:r>
                    </a:p>
                    <a:p>
                      <a:pPr marL="92075" marR="0" indent="-9207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□登録員制度の導入の働きかけ</a:t>
                      </a:r>
                    </a:p>
                    <a:p>
                      <a:pPr marL="92075" marR="0" indent="-9207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□都市景観等周辺環境と調和した府有建築物の整備</a:t>
                      </a:r>
                    </a:p>
                    <a:p>
                      <a:pPr marL="0" marR="0" indent="0" algn="l" defTabSz="914290" rtl="0" eaLnBrk="1" fontAlgn="auto" latinLnBrk="0" hangingPunct="1">
                        <a:lnSpc>
                          <a:spcPts val="900"/>
                        </a:lnSpc>
                        <a:spcBef>
                          <a:spcPts val="0"/>
                        </a:spcBef>
                        <a:spcAft>
                          <a:spcPts val="0"/>
                        </a:spcAft>
                        <a:buClrTx/>
                        <a:buSzTx/>
                        <a:buFontTx/>
                        <a:buNone/>
                        <a:tabLst/>
                        <a:defRPr/>
                      </a:pPr>
                      <a:endParaRPr kumimoji="1" lang="ja-JP" altLang="ja-JP" sz="900" b="1" u="sng"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T w="9525" cap="flat" cmpd="sng" algn="ctr">
                      <a:solidFill>
                        <a:schemeClr val="tx1"/>
                      </a:solidFill>
                      <a:prstDash val="sysDash"/>
                      <a:round/>
                      <a:headEnd type="none" w="med" len="med"/>
                      <a:tailEnd type="none" w="med" len="med"/>
                    </a:lnT>
                  </a:tcPr>
                </a:tc>
                <a:tc>
                  <a:txBody>
                    <a:bodyPr/>
                    <a:lstStyle/>
                    <a:p>
                      <a:pPr marL="85725" marR="0" indent="-85725" algn="l" defTabSz="914290" rtl="0" eaLnBrk="1" fontAlgn="auto" latinLnBrk="0" hangingPunct="1">
                        <a:lnSpc>
                          <a:spcPts val="900"/>
                        </a:lnSpc>
                        <a:spcBef>
                          <a:spcPts val="0"/>
                        </a:spcBef>
                        <a:spcAft>
                          <a:spcPts val="0"/>
                        </a:spcAft>
                        <a:buClrTx/>
                        <a:buSzTx/>
                        <a:buFontTx/>
                        <a:buNone/>
                        <a:tabLst/>
                        <a:defRPr/>
                      </a:pP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○広域的な観点から、山並み・河川・道路・湾岸など大阪の景観を特徴づける軸景観を中心に景観計画区域を指定し、建築物等の届出により規制・誘導。　　　　　　　　　　　　　　　　　　　　　　　</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景観法等に基づく届出件数</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54</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件（平成</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26</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年度）</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○歴史・自然・文化に育まれた景観資源を再発見し、よりよいまちづくりに役立て、国内外に大阪の魅力を発信する「ビュースポット」の取組みを開始。今後、府と市町村が協力して推進（平成</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27</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年７月）。</a:t>
                      </a: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○市町村が景観行政団体となる際に、今後取り組んでいく景観形成の基本方針や実施体制などについて協議を実施。</a:t>
                      </a: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　　　　　　　　　　　　　　　　　　　　　　　　　　　　　</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景観行政団体数（市町村）：</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16</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　（平成</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26</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年度実績：枚方市、羽曳野市）</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endPar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　</a:t>
                      </a: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○景観整備機構の指定について建築関係団体２団体と協議を行ったが、指定を行わず連携して景観施策を推進（平成</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24</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年度）。</a:t>
                      </a: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○行政･民間事業者団体等により構成する「大阪美しいまちづくり推進会議」を開催し、意見交換を実施。</a:t>
                      </a: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900"/>
                        </a:lnSpc>
                        <a:spcBef>
                          <a:spcPts val="0"/>
                        </a:spcBef>
                        <a:spcAft>
                          <a:spcPts val="0"/>
                        </a:spcAft>
                        <a:buClrTx/>
                        <a:buSzTx/>
                        <a:buFontTx/>
                        <a:buNone/>
                        <a:tabLst/>
                        <a:defRPr/>
                      </a:pP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○登録員制度の導入について、市町村に働きかけ。　　　　　　　　　　　　</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登録員制度導入市町村の数：</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22</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（平成</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26</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年度）</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○大阪府公共事業景観形成指針及び大阪府公共建築整備指針に基づいて、都市景観等周辺環境と調和した府有建築物を整備。</a:t>
                      </a: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T w="9525" cap="flat" cmpd="sng" algn="ctr">
                      <a:solidFill>
                        <a:schemeClr val="tx1"/>
                      </a:solidFill>
                      <a:prstDash val="sysDash"/>
                      <a:round/>
                      <a:headEnd type="none" w="med" len="med"/>
                      <a:tailEnd type="none" w="med" len="med"/>
                    </a:lnT>
                  </a:tcPr>
                </a:tc>
              </a:tr>
            </a:tbl>
          </a:graphicData>
        </a:graphic>
      </p:graphicFrame>
      <p:sp>
        <p:nvSpPr>
          <p:cNvPr id="21" name="テキスト ボックス 20"/>
          <p:cNvSpPr txBox="1"/>
          <p:nvPr/>
        </p:nvSpPr>
        <p:spPr>
          <a:xfrm>
            <a:off x="118582" y="381388"/>
            <a:ext cx="4237394" cy="252000"/>
          </a:xfrm>
          <a:prstGeom prst="roundRect">
            <a:avLst/>
          </a:prstGeom>
          <a:solidFill>
            <a:schemeClr val="bg1"/>
          </a:solidFill>
          <a:ln>
            <a:solidFill>
              <a:schemeClr val="tx1">
                <a:lumMod val="50000"/>
                <a:lumOff val="50000"/>
              </a:schemeClr>
            </a:solidFill>
          </a:ln>
        </p:spPr>
        <p:txBody>
          <a:bodyPr wrap="square" lIns="35996" tIns="35996" rIns="35996" bIns="35996" rtlCol="0" anchor="ctr">
            <a:noAutofit/>
          </a:bodyPr>
          <a:lstStyle/>
          <a:p>
            <a:r>
              <a:rPr lang="ja-JP" altLang="en-US" sz="1200" b="1" dirty="0" smtClean="0">
                <a:latin typeface="HGPｺﾞｼｯｸM" panose="020B0600000000000000" pitchFamily="50" charset="-128"/>
                <a:ea typeface="HGPｺﾞｼｯｸM" panose="020B0600000000000000" pitchFamily="50" charset="-128"/>
              </a:rPr>
              <a:t>（４）</a:t>
            </a:r>
            <a:r>
              <a:rPr lang="en-US" altLang="ja-JP" sz="1200" b="1" dirty="0">
                <a:latin typeface="HGPｺﾞｼｯｸM" panose="020B0600000000000000" pitchFamily="50" charset="-128"/>
                <a:ea typeface="HGPｺﾞｼｯｸM" panose="020B0600000000000000" pitchFamily="50" charset="-128"/>
              </a:rPr>
              <a:t>.</a:t>
            </a:r>
            <a:r>
              <a:rPr lang="ja-JP" altLang="en-US" sz="1200" b="1" dirty="0">
                <a:latin typeface="HGPｺﾞｼｯｸM" panose="020B0600000000000000" pitchFamily="50" charset="-128"/>
                <a:ea typeface="HGPｺﾞｼｯｸM" panose="020B0600000000000000" pitchFamily="50" charset="-128"/>
              </a:rPr>
              <a:t>　地域の特性を活かした美しく魅力あるまちの形成</a:t>
            </a:r>
          </a:p>
        </p:txBody>
      </p:sp>
      <p:sp>
        <p:nvSpPr>
          <p:cNvPr id="17" name="テキスト ボックス 16"/>
          <p:cNvSpPr txBox="1"/>
          <p:nvPr/>
        </p:nvSpPr>
        <p:spPr>
          <a:xfrm>
            <a:off x="0" y="-27384"/>
            <a:ext cx="9144000" cy="360000"/>
          </a:xfrm>
          <a:prstGeom prst="rect">
            <a:avLst/>
          </a:prstGeom>
          <a:solidFill>
            <a:schemeClr val="accent1">
              <a:lumMod val="40000"/>
              <a:lumOff val="60000"/>
            </a:schemeClr>
          </a:solidFill>
        </p:spPr>
        <p:txBody>
          <a:bodyPr wrap="square" lIns="91429" tIns="45715" rIns="91429" bIns="45715" rtlCol="0" anchor="ctr" anchorCtr="0">
            <a:noAutofit/>
          </a:bodyPr>
          <a:lstStyle/>
          <a:p>
            <a:r>
              <a:rPr lang="ja-JP" altLang="en-US" sz="1600" dirty="0">
                <a:latin typeface="HGSｺﾞｼｯｸM" panose="020B0600000000000000" pitchFamily="50" charset="-128"/>
                <a:ea typeface="HGSｺﾞｼｯｸM" panose="020B0600000000000000" pitchFamily="50" charset="-128"/>
                <a:cs typeface="Meiryo UI" panose="020B0604030504040204" pitchFamily="50" charset="-128"/>
              </a:rPr>
              <a:t>４</a:t>
            </a:r>
            <a:r>
              <a:rPr lang="ja-JP" altLang="en-US" sz="1600" dirty="0" smtClean="0">
                <a:latin typeface="HGSｺﾞｼｯｸM" panose="020B0600000000000000" pitchFamily="50" charset="-128"/>
                <a:ea typeface="HGSｺﾞｼｯｸM" panose="020B0600000000000000" pitchFamily="50" charset="-128"/>
                <a:cs typeface="Meiryo UI" panose="020B0604030504040204" pitchFamily="50" charset="-128"/>
              </a:rPr>
              <a:t>．</a:t>
            </a:r>
            <a:r>
              <a:rPr lang="ja-JP" altLang="en-US" sz="1600" dirty="0">
                <a:latin typeface="HGSｺﾞｼｯｸM" panose="020B0600000000000000" pitchFamily="50" charset="-128"/>
                <a:ea typeface="HGSｺﾞｼｯｸM" panose="020B0600000000000000" pitchFamily="50" charset="-128"/>
                <a:cs typeface="Meiryo UI" panose="020B0604030504040204" pitchFamily="50" charset="-128"/>
              </a:rPr>
              <a:t>活力と魅力あふれる住まいとまち</a:t>
            </a:r>
          </a:p>
        </p:txBody>
      </p:sp>
      <p:sp>
        <p:nvSpPr>
          <p:cNvPr id="10" name="スライド番号プレースホルダー 2"/>
          <p:cNvSpPr>
            <a:spLocks noGrp="1"/>
          </p:cNvSpPr>
          <p:nvPr>
            <p:ph type="sldNum" sz="quarter" idx="12"/>
          </p:nvPr>
        </p:nvSpPr>
        <p:spPr>
          <a:xfrm>
            <a:off x="6948264" y="6453336"/>
            <a:ext cx="2133600" cy="365125"/>
          </a:xfrm>
        </p:spPr>
        <p:txBody>
          <a:bodyPr/>
          <a:lstStyle/>
          <a:p>
            <a:fld id="{EA6D242B-6A52-4C5C-AF40-54B5FB6D04E5}" type="slidenum">
              <a:rPr kumimoji="1" lang="ja-JP" altLang="en-US" smtClean="0">
                <a:solidFill>
                  <a:schemeClr val="tx1"/>
                </a:solidFill>
              </a:rPr>
              <a:t>11</a:t>
            </a:fld>
            <a:endParaRPr kumimoji="1" lang="ja-JP" altLang="en-US" dirty="0">
              <a:solidFill>
                <a:schemeClr val="tx1"/>
              </a:solidFill>
            </a:endParaRPr>
          </a:p>
        </p:txBody>
      </p:sp>
    </p:spTree>
    <p:extLst>
      <p:ext uri="{BB962C8B-B14F-4D97-AF65-F5344CB8AC3E}">
        <p14:creationId xmlns:p14="http://schemas.microsoft.com/office/powerpoint/2010/main" val="255758626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85503" y="551543"/>
            <a:ext cx="8998206" cy="6261833"/>
          </a:xfrm>
          <a:prstGeom prst="rect">
            <a:avLst/>
          </a:prstGeom>
          <a:solidFill>
            <a:schemeClr val="bg1"/>
          </a:solidFill>
          <a:ln w="15875">
            <a:solidFill>
              <a:schemeClr val="tx1">
                <a:lumMod val="50000"/>
                <a:lumOff val="50000"/>
              </a:schemeClr>
            </a:solidFill>
          </a:ln>
        </p:spPr>
        <p:txBody>
          <a:bodyPr wrap="square" lIns="35996" tIns="35996" rIns="35996" bIns="35996" rtlCol="0">
            <a:noAutofit/>
          </a:bodyPr>
          <a:lstStyle/>
          <a:p>
            <a:pPr>
              <a:lnSpc>
                <a:spcPts val="1300"/>
              </a:lnSpc>
            </a:pPr>
            <a:endParaRPr lang="en-US" altLang="ja-JP" sz="900" dirty="0"/>
          </a:p>
          <a:p>
            <a:pPr marL="88889" indent="-88889">
              <a:lnSpc>
                <a:spcPts val="1300"/>
              </a:lnSpc>
            </a:pPr>
            <a:endParaRPr lang="en-US" altLang="ja-JP" sz="900" dirty="0"/>
          </a:p>
          <a:p>
            <a:pPr marL="88889" indent="-88889">
              <a:lnSpc>
                <a:spcPts val="1300"/>
              </a:lnSpc>
            </a:pPr>
            <a:endParaRPr lang="en-US" altLang="ja-JP" sz="900" dirty="0"/>
          </a:p>
          <a:p>
            <a:pPr marL="88889" indent="-88889">
              <a:lnSpc>
                <a:spcPts val="1300"/>
              </a:lnSpc>
            </a:pPr>
            <a:endParaRPr lang="ja-JP" altLang="en-US" sz="900" dirty="0"/>
          </a:p>
        </p:txBody>
      </p:sp>
      <p:graphicFrame>
        <p:nvGraphicFramePr>
          <p:cNvPr id="15" name="表 14"/>
          <p:cNvGraphicFramePr>
            <a:graphicFrameLocks noGrp="1"/>
          </p:cNvGraphicFramePr>
          <p:nvPr>
            <p:extLst>
              <p:ext uri="{D42A27DB-BD31-4B8C-83A1-F6EECF244321}">
                <p14:modId xmlns:p14="http://schemas.microsoft.com/office/powerpoint/2010/main" val="3098723200"/>
              </p:ext>
            </p:extLst>
          </p:nvPr>
        </p:nvGraphicFramePr>
        <p:xfrm>
          <a:off x="148649" y="4285639"/>
          <a:ext cx="8887847" cy="2414481"/>
        </p:xfrm>
        <a:graphic>
          <a:graphicData uri="http://schemas.openxmlformats.org/drawingml/2006/table">
            <a:tbl>
              <a:tblPr firstRow="1" bandRow="1">
                <a:tableStyleId>{5C22544A-7EE6-4342-B048-85BDC9FD1C3A}</a:tableStyleId>
              </a:tblPr>
              <a:tblGrid>
                <a:gridCol w="2622516"/>
                <a:gridCol w="6265331"/>
              </a:tblGrid>
              <a:tr h="144016">
                <a:tc>
                  <a:txBody>
                    <a:bodyPr/>
                    <a:lstStyle/>
                    <a:p>
                      <a:pPr marL="0" marR="0" indent="0" algn="ctr" defTabSz="914290" rtl="0" eaLnBrk="1" fontAlgn="auto" latinLnBrk="0" hangingPunct="1">
                        <a:lnSpc>
                          <a:spcPts val="900"/>
                        </a:lnSpc>
                        <a:spcBef>
                          <a:spcPts val="0"/>
                        </a:spcBef>
                        <a:spcAft>
                          <a:spcPts val="0"/>
                        </a:spcAft>
                        <a:buClrTx/>
                        <a:buSzTx/>
                        <a:buFontTx/>
                        <a:buNone/>
                        <a:tabLst/>
                        <a:defRPr/>
                      </a:pPr>
                      <a:r>
                        <a:rPr kumimoji="1" lang="ja-JP" altLang="en-US" sz="900" u="none" dirty="0" smtClean="0">
                          <a:latin typeface="HGPｺﾞｼｯｸM" panose="020B0600000000000000" pitchFamily="50" charset="-128"/>
                          <a:ea typeface="HGPｺﾞｼｯｸM" panose="020B0600000000000000" pitchFamily="50" charset="-128"/>
                        </a:rPr>
                        <a:t>施策の方向性</a:t>
                      </a:r>
                    </a:p>
                  </a:txBody>
                  <a:tcPr marL="84406" marR="84406" anchor="ctr"/>
                </a:tc>
                <a:tc>
                  <a:txBody>
                    <a:bodyPr/>
                    <a:lstStyle/>
                    <a:p>
                      <a:pPr algn="ctr">
                        <a:lnSpc>
                          <a:spcPts val="900"/>
                        </a:lnSpc>
                        <a:spcBef>
                          <a:spcPts val="0"/>
                        </a:spcBef>
                        <a:spcAft>
                          <a:spcPts val="0"/>
                        </a:spcAft>
                      </a:pPr>
                      <a:r>
                        <a:rPr kumimoji="1" lang="ja-JP" altLang="en-US" sz="900" u="none" dirty="0" smtClean="0">
                          <a:latin typeface="HGPｺﾞｼｯｸM" panose="020B0600000000000000" pitchFamily="50" charset="-128"/>
                          <a:ea typeface="HGPｺﾞｼｯｸM" panose="020B0600000000000000" pitchFamily="50" charset="-128"/>
                        </a:rPr>
                        <a:t>主な取組み・結果（平成</a:t>
                      </a:r>
                      <a:r>
                        <a:rPr kumimoji="1" lang="en-US" altLang="ja-JP" sz="900" u="none" dirty="0" smtClean="0">
                          <a:latin typeface="HGPｺﾞｼｯｸM" panose="020B0600000000000000" pitchFamily="50" charset="-128"/>
                          <a:ea typeface="HGPｺﾞｼｯｸM" panose="020B0600000000000000" pitchFamily="50" charset="-128"/>
                        </a:rPr>
                        <a:t>23</a:t>
                      </a:r>
                      <a:r>
                        <a:rPr kumimoji="1" lang="ja-JP" altLang="en-US" sz="900" u="none" dirty="0" smtClean="0">
                          <a:latin typeface="HGPｺﾞｼｯｸM" panose="020B0600000000000000" pitchFamily="50" charset="-128"/>
                          <a:ea typeface="HGPｺﾞｼｯｸM" panose="020B0600000000000000" pitchFamily="50" charset="-128"/>
                        </a:rPr>
                        <a:t>年度～）</a:t>
                      </a:r>
                      <a:endParaRPr kumimoji="1" lang="ja-JP" altLang="en-US" sz="900" u="none" dirty="0">
                        <a:latin typeface="HGPｺﾞｼｯｸM" panose="020B0600000000000000" pitchFamily="50" charset="-128"/>
                        <a:ea typeface="HGPｺﾞｼｯｸM" panose="020B0600000000000000" pitchFamily="50" charset="-128"/>
                      </a:endParaRPr>
                    </a:p>
                  </a:txBody>
                  <a:tcPr marL="84406" marR="84406" anchor="ctr"/>
                </a:tc>
              </a:tr>
              <a:tr h="918421">
                <a:tc>
                  <a:txBody>
                    <a:bodyPr/>
                    <a:lstStyle/>
                    <a:p>
                      <a:pPr marL="0" marR="0" indent="0" algn="l" defTabSz="914290" rtl="0" eaLnBrk="1" fontAlgn="auto" latinLnBrk="0" hangingPunct="1">
                        <a:lnSpc>
                          <a:spcPts val="800"/>
                        </a:lnSpc>
                        <a:spcBef>
                          <a:spcPts val="0"/>
                        </a:spcBef>
                        <a:spcAft>
                          <a:spcPts val="0"/>
                        </a:spcAft>
                        <a:buClrTx/>
                        <a:buSzTx/>
                        <a:buFontTx/>
                        <a:buNone/>
                        <a:tabLst/>
                        <a:defRPr/>
                      </a:pPr>
                      <a:r>
                        <a:rPr kumimoji="1" lang="ja-JP" altLang="en-US" sz="900" b="1" u="sng" dirty="0" smtClean="0">
                          <a:solidFill>
                            <a:schemeClr val="tx1"/>
                          </a:solidFill>
                          <a:latin typeface="HGPｺﾞｼｯｸM" panose="020B0600000000000000" pitchFamily="50" charset="-128"/>
                          <a:ea typeface="HGPｺﾞｼｯｸM" panose="020B0600000000000000" pitchFamily="50" charset="-128"/>
                        </a:rPr>
                        <a:t>今後増加する高齢者への対応</a:t>
                      </a:r>
                    </a:p>
                    <a:p>
                      <a:pPr marL="88900" indent="-88900">
                        <a:lnSpc>
                          <a:spcPts val="800"/>
                        </a:lnSpc>
                        <a:spcBef>
                          <a:spcPts val="0"/>
                        </a:spcBef>
                        <a:spcAft>
                          <a:spcPts val="0"/>
                        </a:spcAft>
                      </a:pPr>
                      <a:r>
                        <a:rPr kumimoji="1" lang="ja-JP" altLang="en-US" sz="900" b="1" u="none" dirty="0" smtClean="0">
                          <a:solidFill>
                            <a:schemeClr val="tx1"/>
                          </a:solidFill>
                          <a:latin typeface="HGPｺﾞｼｯｸM" panose="020B0600000000000000" pitchFamily="50" charset="-128"/>
                          <a:ea typeface="HGPｺﾞｼｯｸM" panose="020B0600000000000000" pitchFamily="50" charset="-128"/>
                        </a:rPr>
                        <a:t>サービス付き高齢者向け住宅の供給促進</a:t>
                      </a:r>
                    </a:p>
                    <a:p>
                      <a:pPr marL="88900" indent="-88900">
                        <a:lnSpc>
                          <a:spcPts val="800"/>
                        </a:lnSpc>
                        <a:spcBef>
                          <a:spcPts val="0"/>
                        </a:spcBef>
                        <a:spcAft>
                          <a:spcPts val="0"/>
                        </a:spcAft>
                      </a:pP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□サービス付き高齢者向け住宅の登録基準や監督権限の強化を検討</a:t>
                      </a:r>
                    </a:p>
                    <a:p>
                      <a:pPr marL="88900" indent="-88900">
                        <a:lnSpc>
                          <a:spcPts val="800"/>
                        </a:lnSpc>
                        <a:spcBef>
                          <a:spcPts val="0"/>
                        </a:spcBef>
                        <a:spcAft>
                          <a:spcPts val="0"/>
                        </a:spcAft>
                      </a:pPr>
                      <a:endParaRPr kumimoji="1" lang="en-US" altLang="ja-JP" sz="900" u="none" dirty="0" smtClean="0">
                        <a:solidFill>
                          <a:schemeClr val="tx1"/>
                        </a:solidFill>
                        <a:latin typeface="HGPｺﾞｼｯｸM" panose="020B0600000000000000" pitchFamily="50" charset="-128"/>
                        <a:ea typeface="HGPｺﾞｼｯｸM" panose="020B0600000000000000" pitchFamily="50" charset="-128"/>
                      </a:endParaRPr>
                    </a:p>
                    <a:p>
                      <a:pPr marL="88900" indent="-88900">
                        <a:lnSpc>
                          <a:spcPts val="800"/>
                        </a:lnSpc>
                        <a:spcBef>
                          <a:spcPts val="0"/>
                        </a:spcBef>
                        <a:spcAft>
                          <a:spcPts val="0"/>
                        </a:spcAft>
                      </a:pP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□正確な情報提供に向け、「大阪府高齢者の住まいナビ」の周知強化及び市町村・</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NPO</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等との連携の検討</a:t>
                      </a:r>
                    </a:p>
                  </a:txBody>
                  <a:tcPr marL="84406" marR="84406">
                    <a:lnB w="9525" cap="flat" cmpd="sng" algn="ctr">
                      <a:solidFill>
                        <a:schemeClr val="tx1"/>
                      </a:solidFill>
                      <a:prstDash val="sysDash"/>
                      <a:round/>
                      <a:headEnd type="none" w="med" len="med"/>
                      <a:tailEnd type="none" w="med" len="med"/>
                    </a:lnB>
                  </a:tcPr>
                </a:tc>
                <a:tc>
                  <a:txBody>
                    <a:bodyPr/>
                    <a:lstStyle/>
                    <a:p>
                      <a:pPr marL="88900" indent="-88900">
                        <a:lnSpc>
                          <a:spcPts val="800"/>
                        </a:lnSpc>
                        <a:spcBef>
                          <a:spcPts val="0"/>
                        </a:spcBef>
                        <a:spcAft>
                          <a:spcPts val="0"/>
                        </a:spcAft>
                      </a:pP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○サービス付き高齢者向け住宅において、所得に応じた家賃減額補助（月額の補助金額を天引き）を平成</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24</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25</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年度に実施。　　　　　　　　　　　　　　　　　　　　　　　　　　　　　　　　　　　　　　　　　　</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登録戸数：</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18,204</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戸（平成</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26</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年度末時点）</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a:t>
                      </a:r>
                    </a:p>
                    <a:p>
                      <a:pPr marL="88900" indent="-88900">
                        <a:lnSpc>
                          <a:spcPts val="800"/>
                        </a:lnSpc>
                        <a:spcBef>
                          <a:spcPts val="0"/>
                        </a:spcBef>
                        <a:spcAft>
                          <a:spcPts val="0"/>
                        </a:spcAft>
                      </a:pP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大阪府高齢者・</a:t>
                      </a:r>
                      <a:r>
                        <a:rPr kumimoji="1" lang="ja-JP" altLang="en-US" sz="900" u="none" dirty="0" err="1" smtClean="0">
                          <a:solidFill>
                            <a:schemeClr val="tx1"/>
                          </a:solidFill>
                          <a:latin typeface="HGPｺﾞｼｯｸM" panose="020B0600000000000000" pitchFamily="50" charset="-128"/>
                          <a:ea typeface="HGPｺﾞｼｯｸM" panose="020B0600000000000000" pitchFamily="50" charset="-128"/>
                        </a:rPr>
                        <a:t>障がい</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者住宅計画（大阪府高齢者居住安定確保計画）を平成</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23</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年度、平成</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26</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年度に見直し、サービス付き高齢者向け住宅の登録基準の強化（緊急通報装置の設置場所の明確化、状況把握・生活相談サービス以外の外部サービスの選択性の確保、防災マニュアルの策定等による安全性の確保）等を行った。</a:t>
                      </a:r>
                    </a:p>
                    <a:p>
                      <a:pPr marL="88900" indent="-88900">
                        <a:lnSpc>
                          <a:spcPts val="800"/>
                        </a:lnSpc>
                        <a:spcBef>
                          <a:spcPts val="0"/>
                        </a:spcBef>
                        <a:spcAft>
                          <a:spcPts val="0"/>
                        </a:spcAft>
                      </a:pP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○「大阪府高齢者の住まいナビ」により、高齢者の住まいの情報や介護保健サービス等に関する情報を発信。</a:t>
                      </a:r>
                    </a:p>
                    <a:p>
                      <a:pPr marL="88900" indent="-88900">
                        <a:lnSpc>
                          <a:spcPts val="800"/>
                        </a:lnSpc>
                        <a:spcBef>
                          <a:spcPts val="0"/>
                        </a:spcBef>
                        <a:spcAft>
                          <a:spcPts val="0"/>
                        </a:spcAft>
                      </a:pP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○住まいに関する相談窓口や利用できる制度等の情報が分かる「住まい探しの相談窓口ハンドブック／住まいの頼れるナビゲートブック」を作成、周知。</a:t>
                      </a:r>
                    </a:p>
                  </a:txBody>
                  <a:tcPr marL="84406" marR="84406">
                    <a:lnB w="9525" cap="flat" cmpd="sng" algn="ctr">
                      <a:solidFill>
                        <a:schemeClr val="tx1"/>
                      </a:solidFill>
                      <a:prstDash val="sysDash"/>
                      <a:round/>
                      <a:headEnd type="none" w="med" len="med"/>
                      <a:tailEnd type="none" w="med" len="med"/>
                    </a:lnB>
                  </a:tcPr>
                </a:tc>
              </a:tr>
              <a:tr h="128605">
                <a:tc>
                  <a:txBody>
                    <a:bodyPr/>
                    <a:lstStyle/>
                    <a:p>
                      <a:pPr marL="0" indent="0">
                        <a:lnSpc>
                          <a:spcPts val="800"/>
                        </a:lnSpc>
                        <a:spcBef>
                          <a:spcPts val="0"/>
                        </a:spcBef>
                        <a:spcAft>
                          <a:spcPts val="0"/>
                        </a:spcAft>
                      </a:pPr>
                      <a:r>
                        <a:rPr kumimoji="1" lang="ja-JP" altLang="en-US" sz="900" b="1" u="sng" dirty="0" smtClean="0">
                          <a:solidFill>
                            <a:schemeClr val="tx1"/>
                          </a:solidFill>
                          <a:latin typeface="HGPｺﾞｼｯｸM" panose="020B0600000000000000" pitchFamily="50" charset="-128"/>
                          <a:ea typeface="HGPｺﾞｼｯｸM" panose="020B0600000000000000" pitchFamily="50" charset="-128"/>
                        </a:rPr>
                        <a:t>大阪あんしん賃貸支援事業の充実</a:t>
                      </a:r>
                      <a:r>
                        <a:rPr kumimoji="1" lang="en-US" altLang="ja-JP" sz="900" b="1" u="sng" dirty="0" smtClean="0">
                          <a:solidFill>
                            <a:schemeClr val="tx1"/>
                          </a:solidFill>
                          <a:latin typeface="HGPｺﾞｼｯｸM" panose="020B0600000000000000" pitchFamily="50" charset="-128"/>
                          <a:ea typeface="HGPｺﾞｼｯｸM" panose="020B0600000000000000" pitchFamily="50" charset="-128"/>
                        </a:rPr>
                        <a:t>〈</a:t>
                      </a:r>
                      <a:r>
                        <a:rPr kumimoji="1" lang="ja-JP" altLang="en-US" sz="900" b="1" u="sng" dirty="0" smtClean="0">
                          <a:solidFill>
                            <a:schemeClr val="tx1"/>
                          </a:solidFill>
                          <a:latin typeface="HGPｺﾞｼｯｸM" panose="020B0600000000000000" pitchFamily="50" charset="-128"/>
                          <a:ea typeface="HGPｺﾞｼｯｸM" panose="020B0600000000000000" pitchFamily="50" charset="-128"/>
                        </a:rPr>
                        <a:t>再掲示</a:t>
                      </a:r>
                      <a:r>
                        <a:rPr kumimoji="1" lang="en-US" altLang="ja-JP" sz="900" b="1" u="sng" dirty="0" smtClean="0">
                          <a:solidFill>
                            <a:schemeClr val="tx1"/>
                          </a:solidFill>
                          <a:latin typeface="HGPｺﾞｼｯｸM" panose="020B0600000000000000" pitchFamily="50" charset="-128"/>
                          <a:ea typeface="HGPｺﾞｼｯｸM" panose="020B0600000000000000" pitchFamily="50" charset="-128"/>
                        </a:rPr>
                        <a:t>〉</a:t>
                      </a:r>
                    </a:p>
                  </a:txBody>
                  <a:tcPr marL="84406" marR="84406">
                    <a:lnT w="9525" cap="flat" cmpd="sng" algn="ctr">
                      <a:solidFill>
                        <a:schemeClr val="tx1"/>
                      </a:solidFill>
                      <a:prstDash val="sysDash"/>
                      <a:round/>
                      <a:headEnd type="none" w="med" len="med"/>
                      <a:tailEnd type="none" w="med" len="med"/>
                    </a:lnT>
                    <a:lnB w="9525" cap="flat" cmpd="sng" algn="ctr">
                      <a:solidFill>
                        <a:schemeClr val="tx1"/>
                      </a:solidFill>
                      <a:prstDash val="sysDash"/>
                      <a:round/>
                      <a:headEnd type="none" w="med" len="med"/>
                      <a:tailEnd type="none" w="med" len="med"/>
                    </a:lnB>
                  </a:tcPr>
                </a:tc>
                <a:tc>
                  <a:txBody>
                    <a:bodyPr/>
                    <a:lstStyle/>
                    <a:p>
                      <a:pPr marL="88900" indent="-88900">
                        <a:lnSpc>
                          <a:spcPts val="800"/>
                        </a:lnSpc>
                        <a:spcBef>
                          <a:spcPts val="0"/>
                        </a:spcBef>
                        <a:spcAft>
                          <a:spcPts val="0"/>
                        </a:spcAft>
                      </a:pPr>
                      <a:endParaRPr kumimoji="1" lang="en-US" altLang="ja-JP" sz="900" u="none" dirty="0" smtClean="0">
                        <a:solidFill>
                          <a:schemeClr val="tx1"/>
                        </a:solidFill>
                        <a:latin typeface="HGPｺﾞｼｯｸM" panose="020B0600000000000000" pitchFamily="50" charset="-128"/>
                        <a:ea typeface="HGPｺﾞｼｯｸM" panose="020B0600000000000000" pitchFamily="50" charset="-128"/>
                      </a:endParaRPr>
                    </a:p>
                  </a:txBody>
                  <a:tcPr marL="84406" marR="84406">
                    <a:lnT w="9525" cap="flat" cmpd="sng" algn="ctr">
                      <a:solidFill>
                        <a:schemeClr val="tx1"/>
                      </a:solidFill>
                      <a:prstDash val="sysDash"/>
                      <a:round/>
                      <a:headEnd type="none" w="med" len="med"/>
                      <a:tailEnd type="none" w="med" len="med"/>
                    </a:lnT>
                    <a:lnB w="9525" cap="flat" cmpd="sng" algn="ctr">
                      <a:solidFill>
                        <a:schemeClr val="tx1"/>
                      </a:solidFill>
                      <a:prstDash val="sysDash"/>
                      <a:round/>
                      <a:headEnd type="none" w="med" len="med"/>
                      <a:tailEnd type="none" w="med" len="med"/>
                    </a:lnB>
                  </a:tcPr>
                </a:tc>
              </a:tr>
              <a:tr h="354913">
                <a:tc>
                  <a:txBody>
                    <a:bodyPr/>
                    <a:lstStyle/>
                    <a:p>
                      <a:pPr marL="0" marR="0" indent="0" algn="l" defTabSz="914290" rtl="0" eaLnBrk="1" fontAlgn="auto" latinLnBrk="0" hangingPunct="1">
                        <a:lnSpc>
                          <a:spcPts val="800"/>
                        </a:lnSpc>
                        <a:spcBef>
                          <a:spcPts val="0"/>
                        </a:spcBef>
                        <a:spcAft>
                          <a:spcPts val="0"/>
                        </a:spcAft>
                        <a:buClrTx/>
                        <a:buSzTx/>
                        <a:buFontTx/>
                        <a:buNone/>
                        <a:tabLst/>
                        <a:defRPr/>
                      </a:pPr>
                      <a:r>
                        <a:rPr kumimoji="1" lang="ja-JP" altLang="en-US" sz="900" b="1" u="sng" dirty="0" err="1" smtClean="0">
                          <a:solidFill>
                            <a:schemeClr val="tx1"/>
                          </a:solidFill>
                          <a:latin typeface="HGPｺﾞｼｯｸM" panose="020B0600000000000000" pitchFamily="50" charset="-128"/>
                          <a:ea typeface="HGPｺﾞｼｯｸM" panose="020B0600000000000000" pitchFamily="50" charset="-128"/>
                        </a:rPr>
                        <a:t>障がい</a:t>
                      </a:r>
                      <a:r>
                        <a:rPr kumimoji="1" lang="ja-JP" altLang="en-US" sz="900" b="1" u="sng" dirty="0" smtClean="0">
                          <a:solidFill>
                            <a:schemeClr val="tx1"/>
                          </a:solidFill>
                          <a:latin typeface="HGPｺﾞｼｯｸM" panose="020B0600000000000000" pitchFamily="50" charset="-128"/>
                          <a:ea typeface="HGPｺﾞｼｯｸM" panose="020B0600000000000000" pitchFamily="50" charset="-128"/>
                        </a:rPr>
                        <a:t>者ｸﾞﾙｰﾌﾟﾎｰﾑ・ｹｱﾎｰﾑの供給促進</a:t>
                      </a:r>
                      <a:endParaRPr kumimoji="1" lang="en-US" altLang="ja-JP" sz="900" b="1" u="sng" dirty="0" smtClean="0">
                        <a:solidFill>
                          <a:schemeClr val="tx1"/>
                        </a:solidFill>
                        <a:latin typeface="HGPｺﾞｼｯｸM" panose="020B0600000000000000" pitchFamily="50" charset="-128"/>
                        <a:ea typeface="HGPｺﾞｼｯｸM" panose="020B0600000000000000" pitchFamily="50" charset="-128"/>
                      </a:endParaRPr>
                    </a:p>
                    <a:p>
                      <a:pPr marL="85725" marR="0" indent="-85725" algn="l" defTabSz="914290" rtl="0" eaLnBrk="1" fontAlgn="auto" latinLnBrk="0" hangingPunct="1">
                        <a:lnSpc>
                          <a:spcPts val="800"/>
                        </a:lnSpc>
                        <a:spcBef>
                          <a:spcPts val="0"/>
                        </a:spcBef>
                        <a:spcAft>
                          <a:spcPts val="0"/>
                        </a:spcAft>
                        <a:buClrTx/>
                        <a:buSzTx/>
                        <a:buFontTx/>
                        <a:buNone/>
                        <a:tabLst/>
                        <a:defRPr/>
                      </a:pP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□公営住宅、</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UR</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・公社賃貸住宅などにおける</a:t>
                      </a:r>
                      <a:r>
                        <a:rPr kumimoji="1" lang="ja-JP" altLang="en-US" sz="900" u="none" dirty="0" err="1" smtClean="0">
                          <a:solidFill>
                            <a:schemeClr val="tx1"/>
                          </a:solidFill>
                          <a:latin typeface="HGPｺﾞｼｯｸM" panose="020B0600000000000000" pitchFamily="50" charset="-128"/>
                          <a:ea typeface="HGPｺﾞｼｯｸM" panose="020B0600000000000000" pitchFamily="50" charset="-128"/>
                        </a:rPr>
                        <a:t>障がい</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者グループホームとして活用促進</a:t>
                      </a:r>
                      <a:endParaRPr kumimoji="1" lang="en-US" altLang="ja-JP" sz="900" u="none" dirty="0" smtClean="0">
                        <a:solidFill>
                          <a:schemeClr val="tx1"/>
                        </a:solidFill>
                        <a:latin typeface="HGPｺﾞｼｯｸM" panose="020B0600000000000000" pitchFamily="50" charset="-128"/>
                        <a:ea typeface="HGPｺﾞｼｯｸM" panose="020B0600000000000000" pitchFamily="50" charset="-128"/>
                      </a:endParaRPr>
                    </a:p>
                  </a:txBody>
                  <a:tcPr marL="84406" marR="84406">
                    <a:lnT w="9525" cap="flat" cmpd="sng" algn="ctr">
                      <a:solidFill>
                        <a:schemeClr val="tx1"/>
                      </a:solidFill>
                      <a:prstDash val="sysDash"/>
                      <a:round/>
                      <a:headEnd type="none" w="med" len="med"/>
                      <a:tailEnd type="none" w="med" len="med"/>
                    </a:lnT>
                    <a:lnB w="9525" cap="flat" cmpd="sng" algn="ctr">
                      <a:solidFill>
                        <a:schemeClr val="tx1"/>
                      </a:solidFill>
                      <a:prstDash val="sysDash"/>
                      <a:round/>
                      <a:headEnd type="none" w="med" len="med"/>
                      <a:tailEnd type="none" w="med" len="med"/>
                    </a:lnB>
                  </a:tcPr>
                </a:tc>
                <a:tc>
                  <a:txBody>
                    <a:bodyPr/>
                    <a:lstStyle/>
                    <a:p>
                      <a:pPr>
                        <a:lnSpc>
                          <a:spcPts val="800"/>
                        </a:lnSpc>
                        <a:spcBef>
                          <a:spcPts val="0"/>
                        </a:spcBef>
                        <a:spcAft>
                          <a:spcPts val="0"/>
                        </a:spcAft>
                      </a:pPr>
                      <a:endParaRPr kumimoji="1" lang="en-US" altLang="ja-JP" sz="900" u="none" dirty="0" smtClean="0">
                        <a:solidFill>
                          <a:schemeClr val="tx1"/>
                        </a:solidFill>
                        <a:latin typeface="HGPｺﾞｼｯｸM" panose="020B0600000000000000" pitchFamily="50" charset="-128"/>
                        <a:ea typeface="HGPｺﾞｼｯｸM" panose="020B0600000000000000" pitchFamily="50" charset="-128"/>
                      </a:endParaRPr>
                    </a:p>
                    <a:p>
                      <a:pPr>
                        <a:lnSpc>
                          <a:spcPts val="800"/>
                        </a:lnSpc>
                        <a:spcBef>
                          <a:spcPts val="0"/>
                        </a:spcBef>
                        <a:spcAft>
                          <a:spcPts val="0"/>
                        </a:spcAft>
                      </a:pP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○公的賃貸住宅をグループホームとして活用。</a:t>
                      </a:r>
                      <a:endParaRPr kumimoji="1" lang="en-US" altLang="ja-JP" sz="900" u="none" dirty="0" smtClean="0">
                        <a:solidFill>
                          <a:schemeClr val="tx1"/>
                        </a:solidFill>
                        <a:latin typeface="HGPｺﾞｼｯｸM" panose="020B0600000000000000" pitchFamily="50" charset="-128"/>
                        <a:ea typeface="HGPｺﾞｼｯｸM" panose="020B0600000000000000" pitchFamily="50" charset="-128"/>
                      </a:endParaRPr>
                    </a:p>
                    <a:p>
                      <a:pPr marL="88900" indent="-88900" algn="r">
                        <a:lnSpc>
                          <a:spcPts val="800"/>
                        </a:lnSpc>
                        <a:spcBef>
                          <a:spcPts val="0"/>
                        </a:spcBef>
                        <a:spcAft>
                          <a:spcPts val="0"/>
                        </a:spcAft>
                      </a:pP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活用戸数　府：</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554</a:t>
                      </a:r>
                      <a:r>
                        <a:rPr kumimoji="1" lang="en-US" altLang="ja-JP" sz="900" u="none" baseline="0" dirty="0" smtClean="0">
                          <a:solidFill>
                            <a:schemeClr val="tx1"/>
                          </a:solidFill>
                          <a:latin typeface="HGPｺﾞｼｯｸM" panose="020B0600000000000000" pitchFamily="50" charset="-128"/>
                          <a:ea typeface="HGPｺﾞｼｯｸM" panose="020B0600000000000000" pitchFamily="50" charset="-128"/>
                        </a:rPr>
                        <a:t> </a:t>
                      </a:r>
                      <a:r>
                        <a:rPr kumimoji="1" lang="ja-JP" altLang="en-US" sz="900" u="none" baseline="0" dirty="0" smtClean="0">
                          <a:solidFill>
                            <a:schemeClr val="tx1"/>
                          </a:solidFill>
                          <a:latin typeface="HGPｺﾞｼｯｸM" panose="020B0600000000000000" pitchFamily="50" charset="-128"/>
                          <a:ea typeface="HGPｺﾞｼｯｸM" panose="020B0600000000000000" pitchFamily="50" charset="-128"/>
                        </a:rPr>
                        <a:t>戸、市町：</a:t>
                      </a:r>
                      <a:r>
                        <a:rPr kumimoji="1" lang="en-US" altLang="ja-JP" sz="900" u="none" baseline="0" dirty="0" smtClean="0">
                          <a:solidFill>
                            <a:schemeClr val="tx1"/>
                          </a:solidFill>
                          <a:latin typeface="HGPｺﾞｼｯｸM" panose="020B0600000000000000" pitchFamily="50" charset="-128"/>
                          <a:ea typeface="HGPｺﾞｼｯｸM" panose="020B0600000000000000" pitchFamily="50" charset="-128"/>
                        </a:rPr>
                        <a:t>56</a:t>
                      </a:r>
                      <a:r>
                        <a:rPr kumimoji="1" lang="ja-JP" altLang="en-US" sz="900" u="none" baseline="0" dirty="0" smtClean="0">
                          <a:solidFill>
                            <a:schemeClr val="tx1"/>
                          </a:solidFill>
                          <a:latin typeface="HGPｺﾞｼｯｸM" panose="020B0600000000000000" pitchFamily="50" charset="-128"/>
                          <a:ea typeface="HGPｺﾞｼｯｸM" panose="020B0600000000000000" pitchFamily="50" charset="-128"/>
                        </a:rPr>
                        <a:t>戸、</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公社・ＵＲ：</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12</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戸（平成</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26</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年度末時点）</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a:t>
                      </a:r>
                    </a:p>
                  </a:txBody>
                  <a:tcPr marL="84406" marR="84406">
                    <a:lnT w="9525" cap="flat" cmpd="sng" algn="ctr">
                      <a:solidFill>
                        <a:schemeClr val="tx1"/>
                      </a:solidFill>
                      <a:prstDash val="sysDash"/>
                      <a:round/>
                      <a:headEnd type="none" w="med" len="med"/>
                      <a:tailEnd type="none" w="med" len="med"/>
                    </a:lnT>
                    <a:lnB w="9525" cap="flat" cmpd="sng" algn="ctr">
                      <a:solidFill>
                        <a:schemeClr val="tx1"/>
                      </a:solidFill>
                      <a:prstDash val="sysDash"/>
                      <a:round/>
                      <a:headEnd type="none" w="med" len="med"/>
                      <a:tailEnd type="none" w="med" len="med"/>
                    </a:lnB>
                  </a:tcPr>
                </a:tc>
              </a:tr>
              <a:tr h="698708">
                <a:tc>
                  <a:txBody>
                    <a:bodyPr/>
                    <a:lstStyle/>
                    <a:p>
                      <a:pPr marL="0" marR="0" indent="0" algn="l" defTabSz="914290" rtl="0" eaLnBrk="1" fontAlgn="auto" latinLnBrk="0" hangingPunct="1">
                        <a:lnSpc>
                          <a:spcPts val="800"/>
                        </a:lnSpc>
                        <a:spcBef>
                          <a:spcPts val="0"/>
                        </a:spcBef>
                        <a:spcAft>
                          <a:spcPts val="0"/>
                        </a:spcAft>
                        <a:buClrTx/>
                        <a:buSzTx/>
                        <a:buFontTx/>
                        <a:buNone/>
                        <a:tabLst/>
                        <a:defRPr/>
                      </a:pPr>
                      <a:r>
                        <a:rPr kumimoji="1" lang="ja-JP" altLang="en-US" sz="900" b="1" u="sng" dirty="0" smtClean="0">
                          <a:solidFill>
                            <a:schemeClr val="tx1"/>
                          </a:solidFill>
                          <a:latin typeface="HGPｺﾞｼｯｸM" panose="020B0600000000000000" pitchFamily="50" charset="-128"/>
                          <a:ea typeface="HGPｺﾞｼｯｸM" panose="020B0600000000000000" pitchFamily="50" charset="-128"/>
                        </a:rPr>
                        <a:t>住宅確保要配慮者の入居支援等の取組</a:t>
                      </a:r>
                      <a:endParaRPr kumimoji="1" lang="en-US" altLang="ja-JP" sz="900" b="1" u="sng" dirty="0" smtClean="0">
                        <a:solidFill>
                          <a:schemeClr val="tx1"/>
                        </a:solidFill>
                        <a:latin typeface="HGPｺﾞｼｯｸM" panose="020B0600000000000000" pitchFamily="50" charset="-128"/>
                        <a:ea typeface="HGPｺﾞｼｯｸM" panose="020B0600000000000000" pitchFamily="50" charset="-128"/>
                      </a:endParaRPr>
                    </a:p>
                    <a:p>
                      <a:pPr marL="88900" marR="0" indent="-88900" algn="l" defTabSz="914290" rtl="0" eaLnBrk="1" fontAlgn="auto" latinLnBrk="0" hangingPunct="1">
                        <a:lnSpc>
                          <a:spcPts val="800"/>
                        </a:lnSpc>
                        <a:spcBef>
                          <a:spcPts val="0"/>
                        </a:spcBef>
                        <a:spcAft>
                          <a:spcPts val="0"/>
                        </a:spcAft>
                        <a:buClrTx/>
                        <a:buSzTx/>
                        <a:buFontTx/>
                        <a:buNone/>
                        <a:tabLst/>
                        <a:defRPr/>
                      </a:pPr>
                      <a:r>
                        <a:rPr kumimoji="1" lang="ja-JP" altLang="en-US" sz="900" b="0" u="none" dirty="0" smtClean="0">
                          <a:solidFill>
                            <a:schemeClr val="tx1"/>
                          </a:solidFill>
                          <a:latin typeface="HGPｺﾞｼｯｸM" panose="020B0600000000000000" pitchFamily="50" charset="-128"/>
                          <a:ea typeface="HGPｺﾞｼｯｸM" panose="020B0600000000000000" pitchFamily="50" charset="-128"/>
                        </a:rPr>
                        <a:t>□居住支援協議会等、各主体が連携・協働する仕組みづくりの検討（再掲）</a:t>
                      </a:r>
                    </a:p>
                    <a:p>
                      <a:pPr marL="88900" marR="0" indent="-88900" algn="l" defTabSz="914290" rtl="0" eaLnBrk="1" fontAlgn="auto" latinLnBrk="0" hangingPunct="1">
                        <a:lnSpc>
                          <a:spcPts val="800"/>
                        </a:lnSpc>
                        <a:spcBef>
                          <a:spcPts val="0"/>
                        </a:spcBef>
                        <a:spcAft>
                          <a:spcPts val="0"/>
                        </a:spcAft>
                        <a:buClrTx/>
                        <a:buSzTx/>
                        <a:buFontTx/>
                        <a:buNone/>
                        <a:tabLst/>
                        <a:defRPr/>
                      </a:pPr>
                      <a:r>
                        <a:rPr kumimoji="1" lang="ja-JP" altLang="en-US" sz="900" b="0" u="none" dirty="0" smtClean="0">
                          <a:solidFill>
                            <a:schemeClr val="tx1"/>
                          </a:solidFill>
                          <a:latin typeface="HGPｺﾞｼｯｸM" panose="020B0600000000000000" pitchFamily="50" charset="-128"/>
                          <a:ea typeface="HGPｺﾞｼｯｸM" panose="020B0600000000000000" pitchFamily="50" charset="-128"/>
                        </a:rPr>
                        <a:t>□住宅確保要配慮者のための</a:t>
                      </a:r>
                      <a:r>
                        <a:rPr kumimoji="1" lang="en-US" altLang="ja-JP" sz="900" b="0" u="none" dirty="0" smtClean="0">
                          <a:solidFill>
                            <a:schemeClr val="tx1"/>
                          </a:solidFill>
                          <a:latin typeface="HGPｺﾞｼｯｸM" panose="020B0600000000000000" pitchFamily="50" charset="-128"/>
                          <a:ea typeface="HGPｺﾞｼｯｸM" panose="020B0600000000000000" pitchFamily="50" charset="-128"/>
                        </a:rPr>
                        <a:t>HP</a:t>
                      </a:r>
                      <a:r>
                        <a:rPr kumimoji="1" lang="ja-JP" altLang="en-US" sz="900" b="0" u="none" dirty="0" smtClean="0">
                          <a:solidFill>
                            <a:schemeClr val="tx1"/>
                          </a:solidFill>
                          <a:latin typeface="HGPｺﾞｼｯｸM" panose="020B0600000000000000" pitchFamily="50" charset="-128"/>
                          <a:ea typeface="HGPｺﾞｼｯｸM" panose="020B0600000000000000" pitchFamily="50" charset="-128"/>
                        </a:rPr>
                        <a:t>の改善</a:t>
                      </a:r>
                    </a:p>
                    <a:p>
                      <a:pPr marL="88900" marR="0" indent="-88900" algn="l" defTabSz="914290" rtl="0" eaLnBrk="1" fontAlgn="auto" latinLnBrk="0" hangingPunct="1">
                        <a:lnSpc>
                          <a:spcPts val="800"/>
                        </a:lnSpc>
                        <a:spcBef>
                          <a:spcPts val="0"/>
                        </a:spcBef>
                        <a:spcAft>
                          <a:spcPts val="0"/>
                        </a:spcAft>
                        <a:buClrTx/>
                        <a:buSzTx/>
                        <a:buFontTx/>
                        <a:buNone/>
                        <a:tabLst/>
                        <a:defRPr/>
                      </a:pPr>
                      <a:r>
                        <a:rPr kumimoji="1" lang="ja-JP" altLang="en-US" sz="900" b="0" u="none" dirty="0" smtClean="0">
                          <a:solidFill>
                            <a:schemeClr val="tx1"/>
                          </a:solidFill>
                          <a:latin typeface="HGPｺﾞｼｯｸM" panose="020B0600000000000000" pitchFamily="50" charset="-128"/>
                          <a:ea typeface="HGPｺﾞｼｯｸM" panose="020B0600000000000000" pitchFamily="50" charset="-128"/>
                        </a:rPr>
                        <a:t>□広報、パンフ、相談窓口等様々な機会を通じた住まいの情報提供</a:t>
                      </a:r>
                      <a:endParaRPr kumimoji="1" lang="en-US" altLang="ja-JP" sz="900" b="1" u="sng" dirty="0" smtClean="0">
                        <a:solidFill>
                          <a:schemeClr val="tx1"/>
                        </a:solidFill>
                        <a:latin typeface="HGPｺﾞｼｯｸM" panose="020B0600000000000000" pitchFamily="50" charset="-128"/>
                        <a:ea typeface="HGPｺﾞｼｯｸM" panose="020B0600000000000000" pitchFamily="50" charset="-128"/>
                      </a:endParaRPr>
                    </a:p>
                  </a:txBody>
                  <a:tcPr marL="84406" marR="84406">
                    <a:lnT w="9525" cap="flat" cmpd="sng" algn="ctr">
                      <a:solidFill>
                        <a:schemeClr val="tx1"/>
                      </a:solidFill>
                      <a:prstDash val="sysDash"/>
                      <a:round/>
                      <a:headEnd type="none" w="med" len="med"/>
                      <a:tailEnd type="none" w="med" len="med"/>
                    </a:lnT>
                  </a:tcPr>
                </a:tc>
                <a:tc>
                  <a:txBody>
                    <a:bodyPr/>
                    <a:lstStyle/>
                    <a:p>
                      <a:pPr marL="88900" indent="-88900">
                        <a:lnSpc>
                          <a:spcPts val="800"/>
                        </a:lnSpc>
                        <a:spcBef>
                          <a:spcPts val="0"/>
                        </a:spcBef>
                        <a:spcAft>
                          <a:spcPts val="0"/>
                        </a:spcAft>
                      </a:pPr>
                      <a:endParaRPr kumimoji="1" lang="en-US" altLang="ja-JP" sz="900" u="none" dirty="0" smtClean="0">
                        <a:solidFill>
                          <a:schemeClr val="tx1"/>
                        </a:solidFill>
                        <a:latin typeface="HGPｺﾞｼｯｸM" panose="020B0600000000000000" pitchFamily="50" charset="-128"/>
                        <a:ea typeface="HGPｺﾞｼｯｸM" panose="020B0600000000000000" pitchFamily="50" charset="-128"/>
                      </a:endParaRPr>
                    </a:p>
                    <a:p>
                      <a:pPr marL="88900" indent="-88900">
                        <a:lnSpc>
                          <a:spcPts val="800"/>
                        </a:lnSpc>
                        <a:spcBef>
                          <a:spcPts val="0"/>
                        </a:spcBef>
                        <a:spcAft>
                          <a:spcPts val="0"/>
                        </a:spcAft>
                      </a:pPr>
                      <a:endParaRPr kumimoji="1" lang="en-US" altLang="ja-JP" sz="900" u="none" dirty="0" smtClean="0">
                        <a:solidFill>
                          <a:schemeClr val="tx1"/>
                        </a:solidFill>
                        <a:latin typeface="HGPｺﾞｼｯｸM" panose="020B0600000000000000" pitchFamily="50" charset="-128"/>
                        <a:ea typeface="HGPｺﾞｼｯｸM" panose="020B0600000000000000" pitchFamily="50" charset="-128"/>
                      </a:endParaRPr>
                    </a:p>
                    <a:p>
                      <a:pPr marL="88900" indent="-88900">
                        <a:lnSpc>
                          <a:spcPts val="800"/>
                        </a:lnSpc>
                        <a:spcBef>
                          <a:spcPts val="0"/>
                        </a:spcBef>
                        <a:spcAft>
                          <a:spcPts val="0"/>
                        </a:spcAft>
                      </a:pPr>
                      <a:endParaRPr kumimoji="1" lang="en-US" altLang="ja-JP" sz="900" u="none" dirty="0" smtClean="0">
                        <a:solidFill>
                          <a:schemeClr val="tx1"/>
                        </a:solidFill>
                        <a:latin typeface="HGPｺﾞｼｯｸM" panose="020B0600000000000000" pitchFamily="50" charset="-128"/>
                        <a:ea typeface="HGPｺﾞｼｯｸM" panose="020B0600000000000000" pitchFamily="50" charset="-128"/>
                      </a:endParaRPr>
                    </a:p>
                    <a:p>
                      <a:pPr marL="88900" indent="-88900">
                        <a:lnSpc>
                          <a:spcPts val="800"/>
                        </a:lnSpc>
                        <a:spcBef>
                          <a:spcPts val="0"/>
                        </a:spcBef>
                        <a:spcAft>
                          <a:spcPts val="0"/>
                        </a:spcAft>
                      </a:pP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○「大阪府高齢者の住まいナビ」において、住宅確保要配慮者の入居に係る各種サービスの情報を更新。</a:t>
                      </a:r>
                      <a:endParaRPr kumimoji="1" lang="en-US" altLang="ja-JP" sz="900" u="none" dirty="0" smtClean="0">
                        <a:solidFill>
                          <a:schemeClr val="tx1"/>
                        </a:solidFill>
                        <a:latin typeface="HGPｺﾞｼｯｸM" panose="020B0600000000000000" pitchFamily="50" charset="-128"/>
                        <a:ea typeface="HGPｺﾞｼｯｸM" panose="020B0600000000000000" pitchFamily="50" charset="-128"/>
                      </a:endParaRPr>
                    </a:p>
                    <a:p>
                      <a:pPr marL="88900" indent="-88900">
                        <a:lnSpc>
                          <a:spcPts val="800"/>
                        </a:lnSpc>
                        <a:spcBef>
                          <a:spcPts val="0"/>
                        </a:spcBef>
                        <a:spcAft>
                          <a:spcPts val="0"/>
                        </a:spcAft>
                      </a:pP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○住宅確保要配慮者向けリーフレット「あんしん賃貸検索システム利用のご案内」を活用し情報提供。</a:t>
                      </a:r>
                      <a:endParaRPr kumimoji="1" lang="en-US" altLang="ja-JP" sz="900" u="none" dirty="0" smtClean="0">
                        <a:solidFill>
                          <a:schemeClr val="tx1"/>
                        </a:solidFill>
                        <a:latin typeface="HGPｺﾞｼｯｸM" panose="020B0600000000000000" pitchFamily="50" charset="-128"/>
                        <a:ea typeface="HGPｺﾞｼｯｸM" panose="020B0600000000000000" pitchFamily="50" charset="-128"/>
                      </a:endParaRPr>
                    </a:p>
                  </a:txBody>
                  <a:tcPr marL="84406" marR="84406">
                    <a:lnT w="9525" cap="flat" cmpd="sng" algn="ctr">
                      <a:solidFill>
                        <a:schemeClr val="tx1"/>
                      </a:solidFill>
                      <a:prstDash val="sysDash"/>
                      <a:round/>
                      <a:headEnd type="none" w="med" len="med"/>
                      <a:tailEnd type="none" w="med" len="med"/>
                    </a:lnT>
                  </a:tcPr>
                </a:tc>
              </a:tr>
            </a:tbl>
          </a:graphicData>
        </a:graphic>
      </p:graphicFrame>
      <p:sp>
        <p:nvSpPr>
          <p:cNvPr id="4" name="テキスト ボックス 3"/>
          <p:cNvSpPr txBox="1"/>
          <p:nvPr/>
        </p:nvSpPr>
        <p:spPr>
          <a:xfrm>
            <a:off x="0" y="-27384"/>
            <a:ext cx="9144000" cy="360000"/>
          </a:xfrm>
          <a:prstGeom prst="rect">
            <a:avLst/>
          </a:prstGeom>
          <a:solidFill>
            <a:schemeClr val="accent1">
              <a:lumMod val="40000"/>
              <a:lumOff val="60000"/>
            </a:schemeClr>
          </a:solidFill>
        </p:spPr>
        <p:txBody>
          <a:bodyPr wrap="square" lIns="91429" tIns="45715" rIns="91429" bIns="45715" rtlCol="0" anchor="ctr" anchorCtr="0">
            <a:noAutofit/>
          </a:bodyPr>
          <a:lstStyle/>
          <a:p>
            <a:r>
              <a:rPr lang="ja-JP" altLang="en-US" sz="1600" dirty="0">
                <a:latin typeface="HGSｺﾞｼｯｸM" panose="020B0600000000000000" pitchFamily="50" charset="-128"/>
                <a:ea typeface="HGSｺﾞｼｯｸM" panose="020B0600000000000000" pitchFamily="50" charset="-128"/>
                <a:cs typeface="Meiryo UI" panose="020B0604030504040204" pitchFamily="50" charset="-128"/>
              </a:rPr>
              <a:t>１．安心して暮らせる住まいとまちの形成</a:t>
            </a:r>
          </a:p>
        </p:txBody>
      </p:sp>
      <p:graphicFrame>
        <p:nvGraphicFramePr>
          <p:cNvPr id="5" name="表 4"/>
          <p:cNvGraphicFramePr>
            <a:graphicFrameLocks noGrp="1"/>
          </p:cNvGraphicFramePr>
          <p:nvPr>
            <p:extLst>
              <p:ext uri="{D42A27DB-BD31-4B8C-83A1-F6EECF244321}">
                <p14:modId xmlns:p14="http://schemas.microsoft.com/office/powerpoint/2010/main" val="1384375233"/>
              </p:ext>
            </p:extLst>
          </p:nvPr>
        </p:nvGraphicFramePr>
        <p:xfrm>
          <a:off x="145604" y="813564"/>
          <a:ext cx="8898657" cy="3223260"/>
        </p:xfrm>
        <a:graphic>
          <a:graphicData uri="http://schemas.openxmlformats.org/drawingml/2006/table">
            <a:tbl>
              <a:tblPr firstRow="1" bandRow="1">
                <a:tableStyleId>{5C22544A-7EE6-4342-B048-85BDC9FD1C3A}</a:tableStyleId>
              </a:tblPr>
              <a:tblGrid>
                <a:gridCol w="2628354"/>
                <a:gridCol w="6270303"/>
              </a:tblGrid>
              <a:tr h="129064">
                <a:tc>
                  <a:txBody>
                    <a:bodyPr/>
                    <a:lstStyle/>
                    <a:p>
                      <a:pPr algn="ctr">
                        <a:lnSpc>
                          <a:spcPts val="900"/>
                        </a:lnSpc>
                        <a:spcBef>
                          <a:spcPts val="0"/>
                        </a:spcBef>
                        <a:spcAft>
                          <a:spcPts val="0"/>
                        </a:spcAft>
                      </a:pPr>
                      <a:r>
                        <a:rPr kumimoji="1" lang="ja-JP" altLang="en-US" sz="900" u="none" dirty="0" smtClean="0">
                          <a:latin typeface="HGPｺﾞｼｯｸM" panose="020B0600000000000000" pitchFamily="50" charset="-128"/>
                          <a:ea typeface="HGPｺﾞｼｯｸM" panose="020B0600000000000000" pitchFamily="50" charset="-128"/>
                        </a:rPr>
                        <a:t>施策の方向性</a:t>
                      </a:r>
                      <a:endParaRPr kumimoji="1" lang="ja-JP" altLang="en-US" sz="900" u="none" dirty="0">
                        <a:latin typeface="HGPｺﾞｼｯｸM" panose="020B0600000000000000" pitchFamily="50" charset="-128"/>
                        <a:ea typeface="HGPｺﾞｼｯｸM" panose="020B0600000000000000" pitchFamily="50" charset="-128"/>
                      </a:endParaRPr>
                    </a:p>
                  </a:txBody>
                  <a:tcPr marL="84406" marR="84406" anchor="ctr"/>
                </a:tc>
                <a:tc>
                  <a:txBody>
                    <a:bodyPr/>
                    <a:lstStyle/>
                    <a:p>
                      <a:pPr algn="ctr">
                        <a:lnSpc>
                          <a:spcPts val="900"/>
                        </a:lnSpc>
                        <a:spcBef>
                          <a:spcPts val="0"/>
                        </a:spcBef>
                        <a:spcAft>
                          <a:spcPts val="0"/>
                        </a:spcAft>
                      </a:pPr>
                      <a:r>
                        <a:rPr kumimoji="1" lang="ja-JP" altLang="en-US" sz="900" u="none" dirty="0" smtClean="0">
                          <a:latin typeface="HGPｺﾞｼｯｸM" panose="020B0600000000000000" pitchFamily="50" charset="-128"/>
                          <a:ea typeface="HGPｺﾞｼｯｸM" panose="020B0600000000000000" pitchFamily="50" charset="-128"/>
                        </a:rPr>
                        <a:t>主な取組み・結果（平成</a:t>
                      </a:r>
                      <a:r>
                        <a:rPr kumimoji="1" lang="en-US" altLang="ja-JP" sz="900" u="none" dirty="0" smtClean="0">
                          <a:latin typeface="HGPｺﾞｼｯｸM" panose="020B0600000000000000" pitchFamily="50" charset="-128"/>
                          <a:ea typeface="HGPｺﾞｼｯｸM" panose="020B0600000000000000" pitchFamily="50" charset="-128"/>
                        </a:rPr>
                        <a:t>23</a:t>
                      </a:r>
                      <a:r>
                        <a:rPr kumimoji="1" lang="ja-JP" altLang="en-US" sz="900" u="none" dirty="0" smtClean="0">
                          <a:latin typeface="HGPｺﾞｼｯｸM" panose="020B0600000000000000" pitchFamily="50" charset="-128"/>
                          <a:ea typeface="HGPｺﾞｼｯｸM" panose="020B0600000000000000" pitchFamily="50" charset="-128"/>
                        </a:rPr>
                        <a:t>年度～）</a:t>
                      </a:r>
                      <a:endParaRPr kumimoji="1" lang="ja-JP" altLang="en-US" sz="900" u="none" dirty="0">
                        <a:latin typeface="HGPｺﾞｼｯｸM" panose="020B0600000000000000" pitchFamily="50" charset="-128"/>
                        <a:ea typeface="HGPｺﾞｼｯｸM" panose="020B0600000000000000" pitchFamily="50" charset="-128"/>
                      </a:endParaRPr>
                    </a:p>
                  </a:txBody>
                  <a:tcPr marL="84406" marR="84406" anchor="ctr"/>
                </a:tc>
              </a:tr>
              <a:tr h="919381">
                <a:tc>
                  <a:txBody>
                    <a:bodyPr/>
                    <a:lstStyle/>
                    <a:p>
                      <a:pPr marL="0" marR="0" indent="0" algn="l" defTabSz="914290" rtl="0" eaLnBrk="1" fontAlgn="auto" latinLnBrk="0" hangingPunct="1">
                        <a:lnSpc>
                          <a:spcPts val="900"/>
                        </a:lnSpc>
                        <a:spcBef>
                          <a:spcPts val="0"/>
                        </a:spcBef>
                        <a:spcAft>
                          <a:spcPts val="0"/>
                        </a:spcAft>
                        <a:buClrTx/>
                        <a:buSzTx/>
                        <a:buFontTx/>
                        <a:buNone/>
                        <a:tabLst/>
                        <a:defRPr/>
                      </a:pPr>
                      <a:r>
                        <a:rPr kumimoji="1" lang="ja-JP" altLang="ja-JP" sz="900" b="1" u="sng" kern="1200" dirty="0" smtClean="0">
                          <a:solidFill>
                            <a:schemeClr val="tx1"/>
                          </a:solidFill>
                          <a:effectLst/>
                          <a:latin typeface="HGPｺﾞｼｯｸM" panose="020B0600000000000000" pitchFamily="50" charset="-128"/>
                          <a:ea typeface="HGPｺﾞｼｯｸM" panose="020B0600000000000000" pitchFamily="50" charset="-128"/>
                          <a:cs typeface="+mn-cs"/>
                        </a:rPr>
                        <a:t>民間賃貸住宅市場の環境整備</a:t>
                      </a:r>
                    </a:p>
                    <a:p>
                      <a:pPr marL="92075" marR="0" indent="-92075" algn="l" defTabSz="914290" rtl="0" eaLnBrk="1" fontAlgn="auto" latinLnBrk="0" hangingPunct="1">
                        <a:lnSpc>
                          <a:spcPts val="900"/>
                        </a:lnSpc>
                        <a:spcBef>
                          <a:spcPts val="0"/>
                        </a:spcBef>
                        <a:spcAft>
                          <a:spcPts val="0"/>
                        </a:spcAft>
                        <a:buClrTx/>
                        <a:buSzTx/>
                        <a:buFontTx/>
                        <a:buNone/>
                        <a:tabLst/>
                        <a:defRPr/>
                      </a:pPr>
                      <a:r>
                        <a:rPr kumimoji="1" lang="ja-JP" altLang="en-US" sz="900" b="1" kern="1200" dirty="0" smtClean="0">
                          <a:solidFill>
                            <a:schemeClr val="tx1"/>
                          </a:solidFill>
                          <a:effectLst/>
                          <a:latin typeface="HGPｺﾞｼｯｸM" panose="020B0600000000000000" pitchFamily="50" charset="-128"/>
                          <a:ea typeface="HGPｺﾞｼｯｸM" panose="020B0600000000000000" pitchFamily="50" charset="-128"/>
                          <a:cs typeface="+mn-cs"/>
                        </a:rPr>
                        <a:t>安心して住宅を選択できる仕組みづくり</a:t>
                      </a:r>
                      <a:endParaRPr kumimoji="1" lang="en-US" altLang="ja-JP" sz="900" b="1"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marR="0" indent="-92075" algn="l" defTabSz="914290" rtl="0" eaLnBrk="1" fontAlgn="auto" latinLnBrk="0" hangingPunct="1">
                        <a:lnSpc>
                          <a:spcPts val="900"/>
                        </a:lnSpc>
                        <a:spcBef>
                          <a:spcPts val="0"/>
                        </a:spcBef>
                        <a:spcAft>
                          <a:spcPts val="0"/>
                        </a:spcAft>
                        <a:buClrTx/>
                        <a:buSzTx/>
                        <a:buFontTx/>
                        <a:buNone/>
                        <a:tabLst/>
                        <a:defRPr/>
                      </a:pPr>
                      <a:r>
                        <a:rPr kumimoji="1" lang="ja-JP" altLang="en-US" sz="900" kern="1200" dirty="0" smtClean="0">
                          <a:solidFill>
                            <a:schemeClr val="tx1"/>
                          </a:solidFill>
                          <a:effectLst/>
                          <a:latin typeface="HGPｺﾞｼｯｸM" panose="020B0600000000000000" pitchFamily="50" charset="-128"/>
                          <a:ea typeface="HGPｺﾞｼｯｸM" panose="020B0600000000000000" pitchFamily="50" charset="-128"/>
                          <a:cs typeface="+mn-cs"/>
                        </a:rPr>
                        <a:t>□大阪あんしん賃貸支援事業の充実</a:t>
                      </a:r>
                    </a:p>
                    <a:p>
                      <a:pPr marL="92075" marR="0" indent="-92075" algn="l" defTabSz="914290" rtl="0" eaLnBrk="1" fontAlgn="auto" latinLnBrk="0" hangingPunct="1">
                        <a:lnSpc>
                          <a:spcPts val="900"/>
                        </a:lnSpc>
                        <a:spcBef>
                          <a:spcPts val="0"/>
                        </a:spcBef>
                        <a:spcAft>
                          <a:spcPts val="0"/>
                        </a:spcAft>
                        <a:buClrTx/>
                        <a:buSzTx/>
                        <a:buFontTx/>
                        <a:buNone/>
                        <a:tabLst/>
                        <a:defRPr/>
                      </a:pPr>
                      <a:r>
                        <a:rPr kumimoji="1" lang="ja-JP" altLang="en-US" sz="900" kern="1200" dirty="0" smtClean="0">
                          <a:solidFill>
                            <a:schemeClr val="tx1"/>
                          </a:solidFill>
                          <a:effectLst/>
                          <a:latin typeface="HGPｺﾞｼｯｸM" panose="020B0600000000000000" pitchFamily="50" charset="-128"/>
                          <a:ea typeface="HGPｺﾞｼｯｸM" panose="020B0600000000000000" pitchFamily="50" charset="-128"/>
                          <a:cs typeface="+mn-cs"/>
                        </a:rPr>
                        <a:t>□サービス付き高齢者向け住宅運営者に対する報告徴収や指導監督の仕組みの検討</a:t>
                      </a:r>
                    </a:p>
                    <a:p>
                      <a:pPr marL="92075" marR="0" indent="-92075" algn="l" defTabSz="914290" rtl="0" eaLnBrk="1" fontAlgn="auto" latinLnBrk="0" hangingPunct="1">
                        <a:lnSpc>
                          <a:spcPts val="900"/>
                        </a:lnSpc>
                        <a:spcBef>
                          <a:spcPts val="0"/>
                        </a:spcBef>
                        <a:spcAft>
                          <a:spcPts val="0"/>
                        </a:spcAft>
                        <a:buClrTx/>
                        <a:buSzTx/>
                        <a:buFontTx/>
                        <a:buNone/>
                        <a:tabLst/>
                        <a:defRPr/>
                      </a:pPr>
                      <a:r>
                        <a:rPr kumimoji="1" lang="ja-JP" altLang="en-US" sz="900" kern="1200" dirty="0" smtClean="0">
                          <a:solidFill>
                            <a:schemeClr val="tx1"/>
                          </a:solidFill>
                          <a:effectLst/>
                          <a:latin typeface="HGPｺﾞｼｯｸM" panose="020B0600000000000000" pitchFamily="50" charset="-128"/>
                          <a:ea typeface="HGPｺﾞｼｯｸM" panose="020B0600000000000000" pitchFamily="50" charset="-128"/>
                          <a:cs typeface="+mn-cs"/>
                        </a:rPr>
                        <a:t>□宅地建物取引業法に基づく指導監督基準の適正な運用</a:t>
                      </a:r>
                    </a:p>
                    <a:p>
                      <a:pPr marL="92075" marR="0" indent="-92075" algn="l" defTabSz="914290" rtl="0" eaLnBrk="1" fontAlgn="auto" latinLnBrk="0" hangingPunct="1">
                        <a:lnSpc>
                          <a:spcPts val="900"/>
                        </a:lnSpc>
                        <a:spcBef>
                          <a:spcPts val="0"/>
                        </a:spcBef>
                        <a:spcAft>
                          <a:spcPts val="0"/>
                        </a:spcAft>
                        <a:buClrTx/>
                        <a:buSzTx/>
                        <a:buFontTx/>
                        <a:buNone/>
                        <a:tabLst/>
                        <a:defRPr/>
                      </a:pPr>
                      <a:r>
                        <a:rPr kumimoji="1" lang="ja-JP" altLang="en-US" sz="900" kern="1200" dirty="0" smtClean="0">
                          <a:solidFill>
                            <a:schemeClr val="tx1"/>
                          </a:solidFill>
                          <a:effectLst/>
                          <a:latin typeface="HGPｺﾞｼｯｸM" panose="020B0600000000000000" pitchFamily="50" charset="-128"/>
                          <a:ea typeface="HGPｺﾞｼｯｸM" panose="020B0600000000000000" pitchFamily="50" charset="-128"/>
                          <a:cs typeface="+mn-cs"/>
                        </a:rPr>
                        <a:t>□本籍、国籍欄のない標準的な入居申込書の普及促進</a:t>
                      </a:r>
                    </a:p>
                  </a:txBody>
                  <a:tcPr marL="84406" marR="84406">
                    <a:lnB w="12700" cap="flat" cmpd="sng" algn="ctr">
                      <a:solidFill>
                        <a:schemeClr val="tx1"/>
                      </a:solidFill>
                      <a:prstDash val="sysDot"/>
                      <a:round/>
                      <a:headEnd type="none" w="med" len="med"/>
                      <a:tailEnd type="none" w="med" len="med"/>
                    </a:lnB>
                  </a:tcPr>
                </a:tc>
                <a:tc>
                  <a:txBody>
                    <a:bodyPr/>
                    <a:lstStyle/>
                    <a:p>
                      <a:pPr marL="92075" indent="-92075" algn="l">
                        <a:lnSpc>
                          <a:spcPts val="900"/>
                        </a:lnSpc>
                        <a:spcBef>
                          <a:spcPts val="0"/>
                        </a:spcBef>
                        <a:spcAft>
                          <a:spcPts val="0"/>
                        </a:spcAft>
                      </a:pPr>
                      <a:endParaRPr kumimoji="1" lang="en-US" altLang="ja-JP" sz="900" kern="1200" baseline="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indent="-92075" algn="l">
                        <a:lnSpc>
                          <a:spcPts val="900"/>
                        </a:lnSpc>
                        <a:spcBef>
                          <a:spcPts val="0"/>
                        </a:spcBef>
                        <a:spcAft>
                          <a:spcPts val="0"/>
                        </a:spcAft>
                      </a:pPr>
                      <a:endParaRPr kumimoji="1" lang="en-US" altLang="ja-JP" sz="900" kern="1200" baseline="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indent="-92075" algn="l">
                        <a:lnSpc>
                          <a:spcPts val="900"/>
                        </a:lnSpc>
                        <a:spcBef>
                          <a:spcPts val="0"/>
                        </a:spcBef>
                        <a:spcAft>
                          <a:spcPts val="0"/>
                        </a:spcAft>
                      </a:pPr>
                      <a:r>
                        <a:rPr kumimoji="1" lang="ja-JP" altLang="en-US" sz="90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 </a:t>
                      </a:r>
                      <a:r>
                        <a:rPr kumimoji="1" lang="ja-JP"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rPr>
                        <a:t>「あんしん賃貸検索</a:t>
                      </a:r>
                      <a:r>
                        <a:rPr kumimoji="1" lang="ja-JP" altLang="en-US" sz="900" kern="1200" dirty="0" smtClean="0">
                          <a:solidFill>
                            <a:schemeClr val="tx1"/>
                          </a:solidFill>
                          <a:effectLst/>
                          <a:latin typeface="HGPｺﾞｼｯｸM" panose="020B0600000000000000" pitchFamily="50" charset="-128"/>
                          <a:ea typeface="HGPｺﾞｼｯｸM" panose="020B0600000000000000" pitchFamily="50" charset="-128"/>
                          <a:cs typeface="+mn-cs"/>
                        </a:rPr>
                        <a:t>システム</a:t>
                      </a:r>
                      <a:r>
                        <a:rPr kumimoji="1" lang="ja-JP"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900" kern="1200" dirty="0" smtClean="0">
                          <a:solidFill>
                            <a:schemeClr val="tx1"/>
                          </a:solidFill>
                          <a:effectLst/>
                          <a:latin typeface="HGPｺﾞｼｯｸM" panose="020B0600000000000000" pitchFamily="50" charset="-128"/>
                          <a:ea typeface="HGPｺﾞｼｯｸM" panose="020B0600000000000000" pitchFamily="50" charset="-128"/>
                          <a:cs typeface="+mn-cs"/>
                        </a:rPr>
                        <a:t>のリニューアルによる充実した情報提供の仕組みづくりを行うとともに登録を促進</a:t>
                      </a:r>
                      <a:r>
                        <a:rPr kumimoji="1" lang="ja-JP"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900" kern="1200" dirty="0" smtClean="0">
                          <a:solidFill>
                            <a:schemeClr val="tx1"/>
                          </a:solidFill>
                          <a:effectLst/>
                          <a:latin typeface="HGPｺﾞｼｯｸM" panose="020B0600000000000000" pitchFamily="50" charset="-128"/>
                          <a:ea typeface="HGPｺﾞｼｯｸM" panose="020B0600000000000000" pitchFamily="50" charset="-128"/>
                          <a:cs typeface="+mn-cs"/>
                        </a:rPr>
                        <a:t>見やすく使いやすいシステム、</a:t>
                      </a:r>
                      <a:r>
                        <a:rPr kumimoji="1" lang="ja-JP"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rPr>
                        <a:t>地図検索等の機能の追加</a:t>
                      </a:r>
                      <a:r>
                        <a:rPr kumimoji="1" lang="ja-JP" altLang="en-US" sz="900" kern="1200" dirty="0" smtClean="0">
                          <a:solidFill>
                            <a:schemeClr val="tx1"/>
                          </a:solidFill>
                          <a:effectLst/>
                          <a:latin typeface="HGPｺﾞｼｯｸM" panose="020B0600000000000000" pitchFamily="50" charset="-128"/>
                          <a:ea typeface="HGPｺﾞｼｯｸM" panose="020B0600000000000000" pitchFamily="50" charset="-128"/>
                          <a:cs typeface="+mn-cs"/>
                        </a:rPr>
                        <a:t>等</a:t>
                      </a:r>
                      <a:r>
                        <a:rPr kumimoji="1" lang="ja-JP"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rPr>
                        <a:t>）（平成</a:t>
                      </a:r>
                      <a:r>
                        <a:rPr kumimoji="1" lang="en-US"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rPr>
                        <a:t>25</a:t>
                      </a:r>
                      <a:r>
                        <a:rPr kumimoji="1" lang="ja-JP"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rPr>
                        <a:t>年度）</a:t>
                      </a:r>
                      <a:r>
                        <a:rPr kumimoji="1" lang="ja-JP" altLang="en-US" sz="900" kern="1200" dirty="0" smtClean="0">
                          <a:solidFill>
                            <a:schemeClr val="tx1"/>
                          </a:solidFill>
                          <a:effectLst/>
                          <a:latin typeface="HGPｺﾞｼｯｸM" panose="020B0600000000000000" pitchFamily="50" charset="-128"/>
                          <a:ea typeface="HGPｺﾞｼｯｸM" panose="020B0600000000000000" pitchFamily="50" charset="-128"/>
                          <a:cs typeface="+mn-cs"/>
                        </a:rPr>
                        <a:t>。　　　　　　　　　　</a:t>
                      </a:r>
                      <a:r>
                        <a:rPr kumimoji="1" lang="ja-JP"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rPr>
                        <a:t>【あんしん賃貸住宅</a:t>
                      </a:r>
                      <a:r>
                        <a:rPr kumimoji="1" lang="ja-JP" altLang="en-US" sz="900"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en-US"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rPr>
                        <a:t>7,135</a:t>
                      </a:r>
                      <a:r>
                        <a:rPr kumimoji="1" lang="ja-JP"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rPr>
                        <a:t>戸（平成</a:t>
                      </a:r>
                      <a:r>
                        <a:rPr kumimoji="1" lang="en-US"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rPr>
                        <a:t>26</a:t>
                      </a:r>
                      <a:r>
                        <a:rPr kumimoji="1" lang="ja-JP"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rPr>
                        <a:t>年度末時点）】</a:t>
                      </a:r>
                      <a:endParaRPr kumimoji="1" lang="en-US"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marR="0" indent="-92075" algn="l" defTabSz="914400" rtl="0" eaLnBrk="1" fontAlgn="auto" latinLnBrk="0" hangingPunct="1">
                        <a:lnSpc>
                          <a:spcPts val="900"/>
                        </a:lnSpc>
                        <a:spcBef>
                          <a:spcPts val="0"/>
                        </a:spcBef>
                        <a:spcAft>
                          <a:spcPts val="0"/>
                        </a:spcAft>
                        <a:buClrTx/>
                        <a:buSzTx/>
                        <a:buFontTx/>
                        <a:buNone/>
                        <a:tabLst/>
                        <a:defRPr/>
                      </a:pPr>
                      <a:r>
                        <a:rPr lang="ja-JP" altLang="en-US" sz="900" dirty="0" smtClean="0">
                          <a:solidFill>
                            <a:schemeClr val="tx1"/>
                          </a:solidFill>
                          <a:latin typeface="HGPｺﾞｼｯｸM" panose="020B0600000000000000" pitchFamily="50" charset="-128"/>
                          <a:ea typeface="HGPｺﾞｼｯｸM" panose="020B0600000000000000" pitchFamily="50" charset="-128"/>
                        </a:rPr>
                        <a:t>○サービス付き高齢者向け住宅の定期報告、立入検査。　             　　　　  </a:t>
                      </a:r>
                      <a:r>
                        <a:rPr lang="en-US" altLang="ja-JP" sz="900" dirty="0" smtClean="0">
                          <a:solidFill>
                            <a:schemeClr val="tx1"/>
                          </a:solidFill>
                          <a:latin typeface="HGPｺﾞｼｯｸM" panose="020B0600000000000000" pitchFamily="50" charset="-128"/>
                          <a:ea typeface="HGPｺﾞｼｯｸM" panose="020B0600000000000000" pitchFamily="50" charset="-128"/>
                        </a:rPr>
                        <a:t>【</a:t>
                      </a:r>
                      <a:r>
                        <a:rPr lang="ja-JP" altLang="en-US" sz="900" dirty="0" smtClean="0">
                          <a:solidFill>
                            <a:schemeClr val="tx1"/>
                          </a:solidFill>
                          <a:latin typeface="HGPｺﾞｼｯｸM" panose="020B0600000000000000" pitchFamily="50" charset="-128"/>
                          <a:ea typeface="HGPｺﾞｼｯｸM" panose="020B0600000000000000" pitchFamily="50" charset="-128"/>
                        </a:rPr>
                        <a:t>定期報告：</a:t>
                      </a:r>
                      <a:r>
                        <a:rPr lang="en-US" altLang="ja-JP" sz="900" dirty="0" smtClean="0">
                          <a:solidFill>
                            <a:schemeClr val="tx1"/>
                          </a:solidFill>
                          <a:latin typeface="HGPｺﾞｼｯｸM" panose="020B0600000000000000" pitchFamily="50" charset="-128"/>
                          <a:ea typeface="HGPｺﾞｼｯｸM" panose="020B0600000000000000" pitchFamily="50" charset="-128"/>
                        </a:rPr>
                        <a:t>157</a:t>
                      </a:r>
                      <a:r>
                        <a:rPr lang="ja-JP" altLang="en-US" sz="900" dirty="0" smtClean="0">
                          <a:solidFill>
                            <a:schemeClr val="tx1"/>
                          </a:solidFill>
                          <a:latin typeface="HGPｺﾞｼｯｸM" panose="020B0600000000000000" pitchFamily="50" charset="-128"/>
                          <a:ea typeface="HGPｺﾞｼｯｸM" panose="020B0600000000000000" pitchFamily="50" charset="-128"/>
                        </a:rPr>
                        <a:t>件、立入検査</a:t>
                      </a:r>
                      <a:r>
                        <a:rPr lang="en-US" altLang="ja-JP" sz="900" dirty="0" smtClean="0">
                          <a:solidFill>
                            <a:schemeClr val="tx1"/>
                          </a:solidFill>
                          <a:latin typeface="HGPｺﾞｼｯｸM" panose="020B0600000000000000" pitchFamily="50" charset="-128"/>
                          <a:ea typeface="HGPｺﾞｼｯｸM" panose="020B0600000000000000" pitchFamily="50" charset="-128"/>
                        </a:rPr>
                        <a:t>45</a:t>
                      </a:r>
                      <a:r>
                        <a:rPr lang="ja-JP" altLang="en-US" sz="900" dirty="0" smtClean="0">
                          <a:solidFill>
                            <a:schemeClr val="tx1"/>
                          </a:solidFill>
                          <a:latin typeface="HGPｺﾞｼｯｸM" panose="020B0600000000000000" pitchFamily="50" charset="-128"/>
                          <a:ea typeface="HGPｺﾞｼｯｸM" panose="020B0600000000000000" pitchFamily="50" charset="-128"/>
                        </a:rPr>
                        <a:t>件（平成</a:t>
                      </a:r>
                      <a:r>
                        <a:rPr lang="en-US" altLang="ja-JP" sz="900" dirty="0" smtClean="0">
                          <a:solidFill>
                            <a:schemeClr val="tx1"/>
                          </a:solidFill>
                          <a:latin typeface="HGPｺﾞｼｯｸM" panose="020B0600000000000000" pitchFamily="50" charset="-128"/>
                          <a:ea typeface="HGPｺﾞｼｯｸM" panose="020B0600000000000000" pitchFamily="50" charset="-128"/>
                        </a:rPr>
                        <a:t>26</a:t>
                      </a:r>
                      <a:r>
                        <a:rPr lang="ja-JP" altLang="en-US" sz="900" dirty="0" smtClean="0">
                          <a:solidFill>
                            <a:schemeClr val="tx1"/>
                          </a:solidFill>
                          <a:latin typeface="HGPｺﾞｼｯｸM" panose="020B0600000000000000" pitchFamily="50" charset="-128"/>
                          <a:ea typeface="HGPｺﾞｼｯｸM" panose="020B0600000000000000" pitchFamily="50" charset="-128"/>
                        </a:rPr>
                        <a:t>年度）</a:t>
                      </a:r>
                      <a:r>
                        <a:rPr lang="en-US" altLang="ja-JP" sz="900" dirty="0" smtClean="0">
                          <a:solidFill>
                            <a:schemeClr val="tx1"/>
                          </a:solidFill>
                          <a:latin typeface="HGPｺﾞｼｯｸM" panose="020B0600000000000000" pitchFamily="50" charset="-128"/>
                          <a:ea typeface="HGPｺﾞｼｯｸM" panose="020B0600000000000000" pitchFamily="50" charset="-128"/>
                        </a:rPr>
                        <a:t>】</a:t>
                      </a:r>
                    </a:p>
                    <a:p>
                      <a:pPr marL="92075" marR="0" indent="-92075" algn="l" defTabSz="914400" rtl="0" eaLnBrk="1" fontAlgn="auto" latinLnBrk="0" hangingPunct="1">
                        <a:lnSpc>
                          <a:spcPts val="900"/>
                        </a:lnSpc>
                        <a:spcBef>
                          <a:spcPts val="0"/>
                        </a:spcBef>
                        <a:spcAft>
                          <a:spcPts val="0"/>
                        </a:spcAft>
                        <a:buClrTx/>
                        <a:buSzTx/>
                        <a:buFontTx/>
                        <a:buNone/>
                        <a:tabLst/>
                        <a:defRPr/>
                      </a:pPr>
                      <a:r>
                        <a:rPr lang="ja-JP" altLang="en-US" sz="900" dirty="0" smtClean="0">
                          <a:solidFill>
                            <a:schemeClr val="tx1"/>
                          </a:solidFill>
                          <a:latin typeface="HGPｺﾞｼｯｸM" panose="020B0600000000000000" pitchFamily="50" charset="-128"/>
                          <a:ea typeface="HGPｺﾞｼｯｸM" panose="020B0600000000000000" pitchFamily="50" charset="-128"/>
                        </a:rPr>
                        <a:t>○宅地建物業者への研修等を通じた周知・啓発、違反業者への指導監督基準の適正な運用。</a:t>
                      </a:r>
                      <a:endParaRPr lang="en-US" altLang="ja-JP" sz="900" dirty="0" smtClean="0">
                        <a:solidFill>
                          <a:schemeClr val="tx1"/>
                        </a:solidFill>
                        <a:latin typeface="HGPｺﾞｼｯｸM" panose="020B0600000000000000" pitchFamily="50" charset="-128"/>
                        <a:ea typeface="HGPｺﾞｼｯｸM" panose="020B0600000000000000" pitchFamily="50" charset="-128"/>
                      </a:endParaRPr>
                    </a:p>
                    <a:p>
                      <a:pPr marL="92075" indent="-92075" algn="r">
                        <a:lnSpc>
                          <a:spcPts val="900"/>
                        </a:lnSpc>
                        <a:spcBef>
                          <a:spcPts val="0"/>
                        </a:spcBef>
                        <a:spcAft>
                          <a:spcPts val="0"/>
                        </a:spcAft>
                      </a:pPr>
                      <a:r>
                        <a:rPr kumimoji="1" lang="ja-JP"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900" kern="1200" dirty="0" smtClean="0">
                          <a:solidFill>
                            <a:schemeClr val="tx1"/>
                          </a:solidFill>
                          <a:effectLst/>
                          <a:latin typeface="HGPｺﾞｼｯｸM" panose="020B0600000000000000" pitchFamily="50" charset="-128"/>
                          <a:ea typeface="HGPｺﾞｼｯｸM" panose="020B0600000000000000" pitchFamily="50" charset="-128"/>
                          <a:cs typeface="+mn-cs"/>
                        </a:rPr>
                        <a:t>業界団体ブロック別研修（人権講座含む）</a:t>
                      </a:r>
                      <a:r>
                        <a:rPr kumimoji="1" lang="en-US"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rPr>
                        <a:t>22</a:t>
                      </a:r>
                      <a:r>
                        <a:rPr kumimoji="1" lang="ja-JP" altLang="en-US" sz="900" kern="1200" dirty="0" smtClean="0">
                          <a:solidFill>
                            <a:schemeClr val="tx1"/>
                          </a:solidFill>
                          <a:effectLst/>
                          <a:latin typeface="HGPｺﾞｼｯｸM" panose="020B0600000000000000" pitchFamily="50" charset="-128"/>
                          <a:ea typeface="HGPｺﾞｼｯｸM" panose="020B0600000000000000" pitchFamily="50" charset="-128"/>
                          <a:cs typeface="+mn-cs"/>
                        </a:rPr>
                        <a:t>回、</a:t>
                      </a:r>
                      <a:r>
                        <a:rPr kumimoji="1" lang="en-US"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rPr>
                        <a:t>8,732</a:t>
                      </a:r>
                      <a:r>
                        <a:rPr kumimoji="1" lang="ja-JP" altLang="en-US" sz="900" kern="1200" dirty="0" smtClean="0">
                          <a:solidFill>
                            <a:schemeClr val="tx1"/>
                          </a:solidFill>
                          <a:effectLst/>
                          <a:latin typeface="HGPｺﾞｼｯｸM" panose="020B0600000000000000" pitchFamily="50" charset="-128"/>
                          <a:ea typeface="HGPｺﾞｼｯｸM" panose="020B0600000000000000" pitchFamily="50" charset="-128"/>
                          <a:cs typeface="+mn-cs"/>
                        </a:rPr>
                        <a:t>人</a:t>
                      </a:r>
                      <a:r>
                        <a:rPr kumimoji="1" lang="ja-JP"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rPr>
                        <a:t>（平成</a:t>
                      </a:r>
                      <a:r>
                        <a:rPr kumimoji="1" lang="en-US"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rPr>
                        <a:t>26</a:t>
                      </a:r>
                      <a:r>
                        <a:rPr kumimoji="1" lang="ja-JP"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rPr>
                        <a:t>年度）】</a:t>
                      </a:r>
                      <a:endParaRPr kumimoji="1" lang="en-US"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indent="-92075">
                        <a:lnSpc>
                          <a:spcPts val="900"/>
                        </a:lnSpc>
                        <a:spcBef>
                          <a:spcPts val="0"/>
                        </a:spcBef>
                        <a:spcAft>
                          <a:spcPts val="0"/>
                        </a:spcAft>
                      </a:pPr>
                      <a:r>
                        <a:rPr kumimoji="1" lang="ja-JP" altLang="en-US" sz="900" kern="1200" dirty="0" smtClean="0">
                          <a:solidFill>
                            <a:schemeClr val="tx1"/>
                          </a:solidFill>
                          <a:effectLst/>
                          <a:latin typeface="HGPｺﾞｼｯｸM" panose="020B0600000000000000" pitchFamily="50" charset="-128"/>
                          <a:ea typeface="HGPｺﾞｼｯｸM" panose="020B0600000000000000" pitchFamily="50" charset="-128"/>
                          <a:cs typeface="+mn-cs"/>
                        </a:rPr>
                        <a:t>○養成講座等による周知啓発の他、営業保証金の供託業者への通知、１０月の「大阪府部落差別事象に係る調査等の規制等に関する条例」啓発月間に併せた、宅建業者への周知啓発。</a:t>
                      </a:r>
                      <a:endParaRPr kumimoji="1" lang="en-US"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B w="12700" cap="flat" cmpd="sng" algn="ctr">
                      <a:solidFill>
                        <a:schemeClr val="tx1"/>
                      </a:solidFill>
                      <a:prstDash val="sysDot"/>
                      <a:round/>
                      <a:headEnd type="none" w="med" len="med"/>
                      <a:tailEnd type="none" w="med" len="med"/>
                    </a:lnB>
                  </a:tcPr>
                </a:tc>
              </a:tr>
              <a:tr h="1053093">
                <a:tc>
                  <a:txBody>
                    <a:bodyPr/>
                    <a:lstStyle/>
                    <a:p>
                      <a:pPr marL="92075" marR="0" indent="-92075" algn="l" defTabSz="914290" rtl="0" eaLnBrk="1" fontAlgn="auto" latinLnBrk="0" hangingPunct="1">
                        <a:lnSpc>
                          <a:spcPts val="900"/>
                        </a:lnSpc>
                        <a:spcBef>
                          <a:spcPts val="0"/>
                        </a:spcBef>
                        <a:spcAft>
                          <a:spcPts val="0"/>
                        </a:spcAft>
                        <a:buClrTx/>
                        <a:buSzTx/>
                        <a:buFontTx/>
                        <a:buNone/>
                        <a:tabLst/>
                        <a:defRPr/>
                      </a:pPr>
                      <a:r>
                        <a:rPr kumimoji="1" lang="ja-JP" altLang="en-US" sz="900" b="1" kern="1200" dirty="0" smtClean="0">
                          <a:solidFill>
                            <a:schemeClr val="tx1"/>
                          </a:solidFill>
                          <a:effectLst/>
                          <a:latin typeface="HGPｺﾞｼｯｸM" panose="020B0600000000000000" pitchFamily="50" charset="-128"/>
                          <a:ea typeface="HGPｺﾞｼｯｸM" panose="020B0600000000000000" pitchFamily="50" charset="-128"/>
                          <a:cs typeface="+mn-cs"/>
                        </a:rPr>
                        <a:t>家主・借主の不安を解消する仕組みづくり</a:t>
                      </a:r>
                      <a:endParaRPr kumimoji="1" lang="en-US" altLang="ja-JP" sz="900" b="1"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marR="0" indent="-92075" algn="l" defTabSz="914290" rtl="0" eaLnBrk="1" fontAlgn="auto" latinLnBrk="0" hangingPunct="1">
                        <a:lnSpc>
                          <a:spcPts val="900"/>
                        </a:lnSpc>
                        <a:spcBef>
                          <a:spcPts val="0"/>
                        </a:spcBef>
                        <a:spcAft>
                          <a:spcPts val="0"/>
                        </a:spcAft>
                        <a:buClrTx/>
                        <a:buSzTx/>
                        <a:buFontTx/>
                        <a:buNone/>
                        <a:tabLst/>
                        <a:defRPr/>
                      </a:pPr>
                      <a:r>
                        <a:rPr kumimoji="1" lang="ja-JP" altLang="en-US" sz="900" kern="1200" dirty="0" smtClean="0">
                          <a:solidFill>
                            <a:schemeClr val="tx1"/>
                          </a:solidFill>
                          <a:effectLst/>
                          <a:latin typeface="HGPｺﾞｼｯｸM" panose="020B0600000000000000" pitchFamily="50" charset="-128"/>
                          <a:ea typeface="HGPｺﾞｼｯｸM" panose="020B0600000000000000" pitchFamily="50" charset="-128"/>
                          <a:cs typeface="+mn-cs"/>
                        </a:rPr>
                        <a:t>□居住支援協議会等、各主体が連携・協働する仕組みづくりの検討</a:t>
                      </a:r>
                      <a:endParaRPr kumimoji="1" lang="en-US"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marR="0" indent="-92075" algn="l" defTabSz="914290" rtl="0" eaLnBrk="1" fontAlgn="auto" latinLnBrk="0" hangingPunct="1">
                        <a:lnSpc>
                          <a:spcPts val="900"/>
                        </a:lnSpc>
                        <a:spcBef>
                          <a:spcPts val="0"/>
                        </a:spcBef>
                        <a:spcAft>
                          <a:spcPts val="0"/>
                        </a:spcAft>
                        <a:buClrTx/>
                        <a:buSzTx/>
                        <a:buFontTx/>
                        <a:buNone/>
                        <a:tabLst/>
                        <a:defRPr/>
                      </a:pPr>
                      <a:r>
                        <a:rPr kumimoji="1" lang="ja-JP" altLang="en-US" sz="900" kern="1200" dirty="0" smtClean="0">
                          <a:solidFill>
                            <a:schemeClr val="tx1"/>
                          </a:solidFill>
                          <a:effectLst/>
                          <a:latin typeface="HGPｺﾞｼｯｸM" panose="020B0600000000000000" pitchFamily="50" charset="-128"/>
                          <a:ea typeface="HGPｺﾞｼｯｸM" panose="020B0600000000000000" pitchFamily="50" charset="-128"/>
                          <a:cs typeface="+mn-cs"/>
                        </a:rPr>
                        <a:t>□家賃債務保証、緊急時対応、日常の見守りサービス等の普及方策の検討</a:t>
                      </a:r>
                      <a:endParaRPr kumimoji="1" lang="en-US"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marR="0" indent="-92075" algn="l" defTabSz="914290" rtl="0" eaLnBrk="1" fontAlgn="auto" latinLnBrk="0" hangingPunct="1">
                        <a:lnSpc>
                          <a:spcPts val="900"/>
                        </a:lnSpc>
                        <a:spcBef>
                          <a:spcPts val="0"/>
                        </a:spcBef>
                        <a:spcAft>
                          <a:spcPts val="0"/>
                        </a:spcAft>
                        <a:buClrTx/>
                        <a:buSzTx/>
                        <a:buFontTx/>
                        <a:buNone/>
                        <a:tabLst/>
                        <a:defRPr/>
                      </a:pPr>
                      <a:r>
                        <a:rPr kumimoji="1" lang="ja-JP" altLang="en-US" sz="900" kern="1200" dirty="0" smtClean="0">
                          <a:solidFill>
                            <a:schemeClr val="tx1"/>
                          </a:solidFill>
                          <a:effectLst/>
                          <a:latin typeface="HGPｺﾞｼｯｸM" panose="020B0600000000000000" pitchFamily="50" charset="-128"/>
                          <a:ea typeface="HGPｺﾞｼｯｸM" panose="020B0600000000000000" pitchFamily="50" charset="-128"/>
                          <a:cs typeface="+mn-cs"/>
                        </a:rPr>
                        <a:t>□さらなる制度拡充の検討</a:t>
                      </a:r>
                    </a:p>
                    <a:p>
                      <a:pPr marL="92075" marR="0" indent="-92075" algn="l" defTabSz="914290" rtl="0" eaLnBrk="1" fontAlgn="auto" latinLnBrk="0" hangingPunct="1">
                        <a:lnSpc>
                          <a:spcPts val="900"/>
                        </a:lnSpc>
                        <a:spcBef>
                          <a:spcPts val="0"/>
                        </a:spcBef>
                        <a:spcAft>
                          <a:spcPts val="0"/>
                        </a:spcAft>
                        <a:buClrTx/>
                        <a:buSzTx/>
                        <a:buFontTx/>
                        <a:buNone/>
                        <a:tabLst/>
                        <a:defRPr/>
                      </a:pPr>
                      <a:r>
                        <a:rPr kumimoji="1" lang="ja-JP" altLang="en-US" sz="900" kern="1200" dirty="0" smtClean="0">
                          <a:solidFill>
                            <a:schemeClr val="tx1"/>
                          </a:solidFill>
                          <a:effectLst/>
                          <a:latin typeface="HGPｺﾞｼｯｸM" panose="020B0600000000000000" pitchFamily="50" charset="-128"/>
                          <a:ea typeface="HGPｺﾞｼｯｸM" panose="020B0600000000000000" pitchFamily="50" charset="-128"/>
                          <a:cs typeface="+mn-cs"/>
                        </a:rPr>
                        <a:t>□原状回復ガイドラインの周知・啓発強化及び対策検討</a:t>
                      </a:r>
                      <a:endParaRPr kumimoji="1" lang="en-US"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marR="0" indent="-92075" algn="l" defTabSz="914290" rtl="0" eaLnBrk="1" fontAlgn="auto" latinLnBrk="0" hangingPunct="1">
                        <a:lnSpc>
                          <a:spcPts val="900"/>
                        </a:lnSpc>
                        <a:spcBef>
                          <a:spcPts val="0"/>
                        </a:spcBef>
                        <a:spcAft>
                          <a:spcPts val="0"/>
                        </a:spcAft>
                        <a:buClrTx/>
                        <a:buSzTx/>
                        <a:buFontTx/>
                        <a:buNone/>
                        <a:tabLst/>
                        <a:defRPr/>
                      </a:pPr>
                      <a:r>
                        <a:rPr kumimoji="1" lang="ja-JP" altLang="en-US" sz="900" kern="1200" dirty="0" smtClean="0">
                          <a:solidFill>
                            <a:schemeClr val="tx1"/>
                          </a:solidFill>
                          <a:effectLst/>
                          <a:latin typeface="HGPｺﾞｼｯｸM" panose="020B0600000000000000" pitchFamily="50" charset="-128"/>
                          <a:ea typeface="HGPｺﾞｼｯｸM" panose="020B0600000000000000" pitchFamily="50" charset="-128"/>
                          <a:cs typeface="+mn-cs"/>
                        </a:rPr>
                        <a:t>□入居拒否が解消されない場合の規制方策等の検討</a:t>
                      </a:r>
                    </a:p>
                  </a:txBody>
                  <a:tcPr marL="84406" marR="84406">
                    <a:lnT w="12700" cap="flat" cmpd="sng" algn="ctr">
                      <a:solidFill>
                        <a:schemeClr val="tx1"/>
                      </a:solidFill>
                      <a:prstDash val="sysDot"/>
                      <a:round/>
                      <a:headEnd type="none" w="med" len="med"/>
                      <a:tailEnd type="none" w="med" len="med"/>
                    </a:lnT>
                    <a:lnB w="9525" cap="flat" cmpd="sng" algn="ctr">
                      <a:solidFill>
                        <a:schemeClr val="tx1"/>
                      </a:solidFill>
                      <a:prstDash val="sysDash"/>
                      <a:round/>
                      <a:headEnd type="none" w="med" len="med"/>
                      <a:tailEnd type="none" w="med" len="med"/>
                    </a:lnB>
                  </a:tcPr>
                </a:tc>
                <a:tc>
                  <a:txBody>
                    <a:bodyPr/>
                    <a:lstStyle/>
                    <a:p>
                      <a:pPr marL="92075" marR="0" indent="-92075" algn="l" defTabSz="914290" rtl="0" eaLnBrk="1" fontAlgn="auto" latinLnBrk="0" hangingPunct="1">
                        <a:lnSpc>
                          <a:spcPts val="900"/>
                        </a:lnSpc>
                        <a:spcBef>
                          <a:spcPts val="0"/>
                        </a:spcBef>
                        <a:spcAft>
                          <a:spcPts val="0"/>
                        </a:spcAft>
                        <a:buClrTx/>
                        <a:buSzTx/>
                        <a:buFontTx/>
                        <a:buNone/>
                        <a:tabLst/>
                        <a:defRPr/>
                      </a:pPr>
                      <a:endParaRPr kumimoji="1" lang="en-US"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marR="0" indent="-92075" algn="l" defTabSz="914290" rtl="0" eaLnBrk="1" fontAlgn="auto" latinLnBrk="0" hangingPunct="1">
                        <a:lnSpc>
                          <a:spcPts val="900"/>
                        </a:lnSpc>
                        <a:spcBef>
                          <a:spcPts val="0"/>
                        </a:spcBef>
                        <a:spcAft>
                          <a:spcPts val="0"/>
                        </a:spcAft>
                        <a:buClrTx/>
                        <a:buSzTx/>
                        <a:buFontTx/>
                        <a:buNone/>
                        <a:tabLst/>
                        <a:defRPr/>
                      </a:pPr>
                      <a:r>
                        <a:rPr kumimoji="1" lang="ja-JP" altLang="en-US" sz="900" kern="1200" dirty="0" smtClean="0">
                          <a:solidFill>
                            <a:schemeClr val="tx1"/>
                          </a:solidFill>
                          <a:effectLst/>
                          <a:latin typeface="HGPｺﾞｼｯｸM" panose="020B0600000000000000" pitchFamily="50" charset="-128"/>
                          <a:ea typeface="HGPｺﾞｼｯｸM" panose="020B0600000000000000" pitchFamily="50" charset="-128"/>
                          <a:cs typeface="+mn-cs"/>
                        </a:rPr>
                        <a:t>○平成</a:t>
                      </a:r>
                      <a:r>
                        <a:rPr kumimoji="1" lang="en-US"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rPr>
                        <a:t>23</a:t>
                      </a:r>
                      <a:r>
                        <a:rPr kumimoji="1" lang="ja-JP" altLang="en-US" sz="900" kern="1200" dirty="0" smtClean="0">
                          <a:solidFill>
                            <a:schemeClr val="tx1"/>
                          </a:solidFill>
                          <a:effectLst/>
                          <a:latin typeface="HGPｺﾞｼｯｸM" panose="020B0600000000000000" pitchFamily="50" charset="-128"/>
                          <a:ea typeface="HGPｺﾞｼｯｸM" panose="020B0600000000000000" pitchFamily="50" charset="-128"/>
                          <a:cs typeface="+mn-cs"/>
                        </a:rPr>
                        <a:t>年度から実施してきた「大阪府と不動産関係団体との意見交換会」を発展させ、行政と不動産関係団体や居住支援を行う団体等による居住支援協議会として「Ｏｓａｋａあんしん住まい推進協議会」を設立（平成</a:t>
                      </a:r>
                      <a:r>
                        <a:rPr kumimoji="1" lang="en-US"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rPr>
                        <a:t>27</a:t>
                      </a:r>
                      <a:r>
                        <a:rPr kumimoji="1" lang="ja-JP" altLang="en-US" sz="900" kern="1200" dirty="0" smtClean="0">
                          <a:solidFill>
                            <a:schemeClr val="tx1"/>
                          </a:solidFill>
                          <a:effectLst/>
                          <a:latin typeface="HGPｺﾞｼｯｸM" panose="020B0600000000000000" pitchFamily="50" charset="-128"/>
                          <a:ea typeface="HGPｺﾞｼｯｸM" panose="020B0600000000000000" pitchFamily="50" charset="-128"/>
                          <a:cs typeface="+mn-cs"/>
                        </a:rPr>
                        <a:t>年３月）。</a:t>
                      </a:r>
                      <a:endParaRPr kumimoji="1" lang="ja-JP"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indent="-92075">
                        <a:lnSpc>
                          <a:spcPts val="900"/>
                        </a:lnSpc>
                        <a:spcBef>
                          <a:spcPts val="0"/>
                        </a:spcBef>
                        <a:spcAft>
                          <a:spcPts val="0"/>
                        </a:spcAft>
                      </a:pPr>
                      <a:r>
                        <a:rPr kumimoji="1" lang="ja-JP"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rPr>
                        <a:t>○家財保険や家賃債務保証、見守りによる安否確認等の各種サービス</a:t>
                      </a:r>
                      <a:r>
                        <a:rPr kumimoji="1" lang="ja-JP" altLang="en-US" sz="900" kern="1200" dirty="0" smtClean="0">
                          <a:solidFill>
                            <a:schemeClr val="tx1"/>
                          </a:solidFill>
                          <a:effectLst/>
                          <a:latin typeface="HGPｺﾞｼｯｸM" panose="020B0600000000000000" pitchFamily="50" charset="-128"/>
                          <a:ea typeface="HGPｺﾞｼｯｸM" panose="020B0600000000000000" pitchFamily="50" charset="-128"/>
                          <a:cs typeface="+mn-cs"/>
                        </a:rPr>
                        <a:t>を</a:t>
                      </a:r>
                      <a:r>
                        <a:rPr kumimoji="1" lang="ja-JP"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rPr>
                        <a:t>組み合わせ</a:t>
                      </a:r>
                      <a:r>
                        <a:rPr kumimoji="1" lang="ja-JP" altLang="en-US" sz="900" kern="1200" dirty="0" smtClean="0">
                          <a:solidFill>
                            <a:schemeClr val="tx1"/>
                          </a:solidFill>
                          <a:effectLst/>
                          <a:latin typeface="HGPｺﾞｼｯｸM" panose="020B0600000000000000" pitchFamily="50" charset="-128"/>
                          <a:ea typeface="HGPｺﾞｼｯｸM" panose="020B0600000000000000" pitchFamily="50" charset="-128"/>
                          <a:cs typeface="+mn-cs"/>
                        </a:rPr>
                        <a:t>た</a:t>
                      </a:r>
                      <a:r>
                        <a:rPr kumimoji="1" lang="ja-JP"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rPr>
                        <a:t>「大阪あんしん住まいるサポーター」の周知（平成</a:t>
                      </a:r>
                      <a:r>
                        <a:rPr kumimoji="1" lang="en-US"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rPr>
                        <a:t>26</a:t>
                      </a:r>
                      <a:r>
                        <a:rPr kumimoji="1" lang="ja-JP"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rPr>
                        <a:t>年７月）</a:t>
                      </a:r>
                      <a:r>
                        <a:rPr kumimoji="1" lang="ja-JP" altLang="en-US" sz="900"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endParaRPr kumimoji="1" lang="ja-JP"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marR="0" indent="-92075" algn="l" defTabSz="914290" rtl="0" eaLnBrk="1" fontAlgn="auto" latinLnBrk="0" hangingPunct="1">
                        <a:lnSpc>
                          <a:spcPts val="900"/>
                        </a:lnSpc>
                        <a:spcBef>
                          <a:spcPts val="0"/>
                        </a:spcBef>
                        <a:spcAft>
                          <a:spcPts val="0"/>
                        </a:spcAft>
                        <a:buClrTx/>
                        <a:buSzTx/>
                        <a:buFontTx/>
                        <a:buNone/>
                        <a:tabLst/>
                        <a:defRPr/>
                      </a:pPr>
                      <a:endParaRPr kumimoji="1" lang="en-US"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marR="0" indent="-92075" algn="l" defTabSz="914290" rtl="0" eaLnBrk="1" fontAlgn="auto" latinLnBrk="0" hangingPunct="1">
                        <a:lnSpc>
                          <a:spcPts val="900"/>
                        </a:lnSpc>
                        <a:spcBef>
                          <a:spcPts val="0"/>
                        </a:spcBef>
                        <a:spcAft>
                          <a:spcPts val="0"/>
                        </a:spcAft>
                        <a:buClrTx/>
                        <a:buSzTx/>
                        <a:buFontTx/>
                        <a:buNone/>
                        <a:tabLst/>
                        <a:defRPr/>
                      </a:pPr>
                      <a:r>
                        <a:rPr kumimoji="1" lang="ja-JP"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rPr>
                        <a:t>○賃貸住宅の退去時における</a:t>
                      </a:r>
                      <a:r>
                        <a:rPr kumimoji="1" lang="ja-JP" altLang="en-US" sz="900" kern="1200" dirty="0" smtClean="0">
                          <a:solidFill>
                            <a:schemeClr val="tx1"/>
                          </a:solidFill>
                          <a:effectLst/>
                          <a:latin typeface="HGPｺﾞｼｯｸM" panose="020B0600000000000000" pitchFamily="50" charset="-128"/>
                          <a:ea typeface="HGPｺﾞｼｯｸM" panose="020B0600000000000000" pitchFamily="50" charset="-128"/>
                          <a:cs typeface="+mn-cs"/>
                        </a:rPr>
                        <a:t>原</a:t>
                      </a:r>
                      <a:r>
                        <a:rPr kumimoji="1" lang="ja-JP"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rPr>
                        <a:t>状回復トラブルを防止・減少させるため、大阪府版ガイドライン「賃貸住宅の原状回復トラブルを防止するために（平成</a:t>
                      </a:r>
                      <a:r>
                        <a:rPr kumimoji="1" lang="en-US"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rPr>
                        <a:t>25</a:t>
                      </a:r>
                      <a:r>
                        <a:rPr kumimoji="1" lang="ja-JP"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rPr>
                        <a:t>年３月）」を活用し、業界団体や相談機関と連携した普及啓発を実施。</a:t>
                      </a:r>
                      <a:endParaRPr kumimoji="1" lang="en-US"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indent="-92075">
                        <a:lnSpc>
                          <a:spcPts val="900"/>
                        </a:lnSpc>
                        <a:spcBef>
                          <a:spcPts val="0"/>
                        </a:spcBef>
                        <a:spcAft>
                          <a:spcPts val="0"/>
                        </a:spcAft>
                      </a:pPr>
                      <a:r>
                        <a:rPr kumimoji="1" lang="ja-JP" altLang="en-US" sz="900"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rPr>
                        <a:t>高齢者等の入居に伴う家主や不動産事業者の不安の軽減に役立つ「知ってあんしん　高齢者等円滑入居のための１５のアドバイス」の作成、周知（平成</a:t>
                      </a:r>
                      <a:r>
                        <a:rPr kumimoji="1" lang="en-US"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rPr>
                        <a:t>26</a:t>
                      </a:r>
                      <a:r>
                        <a:rPr kumimoji="1" lang="ja-JP"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rPr>
                        <a:t>年８月）</a:t>
                      </a:r>
                      <a:r>
                        <a:rPr kumimoji="1" lang="ja-JP" altLang="en-US" sz="900"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endParaRPr kumimoji="1" lang="ja-JP"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T w="12700" cap="flat" cmpd="sng" algn="ctr">
                      <a:solidFill>
                        <a:schemeClr val="tx1"/>
                      </a:solidFill>
                      <a:prstDash val="sysDot"/>
                      <a:round/>
                      <a:headEnd type="none" w="med" len="med"/>
                      <a:tailEnd type="none" w="med" len="med"/>
                    </a:lnT>
                    <a:lnB w="9525" cap="flat" cmpd="sng" algn="ctr">
                      <a:solidFill>
                        <a:schemeClr val="tx1"/>
                      </a:solidFill>
                      <a:prstDash val="sysDash"/>
                      <a:round/>
                      <a:headEnd type="none" w="med" len="med"/>
                      <a:tailEnd type="none" w="med" len="med"/>
                    </a:lnB>
                  </a:tcPr>
                </a:tc>
              </a:tr>
              <a:tr h="520467">
                <a:tc>
                  <a:txBody>
                    <a:bodyPr/>
                    <a:lstStyle/>
                    <a:p>
                      <a:pPr marL="0" marR="0" indent="0" algn="l" defTabSz="914290" rtl="0" eaLnBrk="1" fontAlgn="auto" latinLnBrk="0" hangingPunct="1">
                        <a:lnSpc>
                          <a:spcPts val="900"/>
                        </a:lnSpc>
                        <a:spcBef>
                          <a:spcPts val="0"/>
                        </a:spcBef>
                        <a:spcAft>
                          <a:spcPts val="0"/>
                        </a:spcAft>
                        <a:buClrTx/>
                        <a:buSzTx/>
                        <a:buFontTx/>
                        <a:buNone/>
                        <a:tabLst/>
                        <a:defRPr/>
                      </a:pPr>
                      <a:r>
                        <a:rPr kumimoji="1" lang="ja-JP" altLang="ja-JP" sz="900" b="1" u="sng" kern="1200" dirty="0" smtClean="0">
                          <a:solidFill>
                            <a:schemeClr val="tx1"/>
                          </a:solidFill>
                          <a:effectLst/>
                          <a:latin typeface="HGPｺﾞｼｯｸM" panose="020B0600000000000000" pitchFamily="50" charset="-128"/>
                          <a:ea typeface="HGPｺﾞｼｯｸM" panose="020B0600000000000000" pitchFamily="50" charset="-128"/>
                          <a:cs typeface="+mn-cs"/>
                        </a:rPr>
                        <a:t>低所得者への対応</a:t>
                      </a: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1" u="none" dirty="0" smtClean="0">
                          <a:solidFill>
                            <a:schemeClr val="tx1"/>
                          </a:solidFill>
                          <a:latin typeface="HGPｺﾞｼｯｸM" panose="020B0600000000000000" pitchFamily="50" charset="-128"/>
                          <a:ea typeface="HGPｺﾞｼｯｸM" panose="020B0600000000000000" pitchFamily="50" charset="-128"/>
                        </a:rPr>
                        <a:t>住宅バウチャー制度の検討</a:t>
                      </a:r>
                      <a:endParaRPr kumimoji="1" lang="en-US" altLang="ja-JP" sz="900" b="1" u="none" dirty="0" smtClean="0">
                        <a:solidFill>
                          <a:schemeClr val="tx1"/>
                        </a:solidFill>
                        <a:latin typeface="HGPｺﾞｼｯｸM" panose="020B0600000000000000" pitchFamily="50" charset="-128"/>
                        <a:ea typeface="HGPｺﾞｼｯｸM" panose="020B0600000000000000" pitchFamily="50" charset="-128"/>
                      </a:endParaRPr>
                    </a:p>
                  </a:txBody>
                  <a:tcPr marL="84406" marR="84406">
                    <a:lnT w="9525" cap="flat" cmpd="sng" algn="ctr">
                      <a:solidFill>
                        <a:schemeClr val="tx1"/>
                      </a:solidFill>
                      <a:prstDash val="sysDash"/>
                      <a:round/>
                      <a:headEnd type="none" w="med" len="med"/>
                      <a:tailEnd type="none" w="med" len="med"/>
                    </a:lnT>
                  </a:tcPr>
                </a:tc>
                <a:tc>
                  <a:txBody>
                    <a:bodyPr/>
                    <a:lstStyle/>
                    <a:p>
                      <a:pPr>
                        <a:lnSpc>
                          <a:spcPts val="900"/>
                        </a:lnSpc>
                        <a:spcBef>
                          <a:spcPts val="0"/>
                        </a:spcBef>
                        <a:spcAft>
                          <a:spcPts val="0"/>
                        </a:spcAft>
                      </a:pPr>
                      <a:r>
                        <a:rPr kumimoji="1" lang="ja-JP"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rPr>
                        <a:t>○国土交通省</a:t>
                      </a:r>
                      <a:r>
                        <a:rPr kumimoji="1" lang="ja-JP" altLang="en-US" sz="900"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rPr>
                        <a:t>厚生労働省に対して住宅ﾊﾞｳﾁｬｰ制度</a:t>
                      </a:r>
                      <a:r>
                        <a:rPr kumimoji="1" lang="ja-JP" altLang="en-US" sz="900" kern="1200" dirty="0" smtClean="0">
                          <a:solidFill>
                            <a:schemeClr val="tx1"/>
                          </a:solidFill>
                          <a:effectLst/>
                          <a:latin typeface="HGPｺﾞｼｯｸM" panose="020B0600000000000000" pitchFamily="50" charset="-128"/>
                          <a:ea typeface="HGPｺﾞｼｯｸM" panose="020B0600000000000000" pitchFamily="50" charset="-128"/>
                          <a:cs typeface="+mn-cs"/>
                        </a:rPr>
                        <a:t>を</a:t>
                      </a:r>
                      <a:r>
                        <a:rPr kumimoji="1" lang="ja-JP"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rPr>
                        <a:t>提案（平成</a:t>
                      </a:r>
                      <a:r>
                        <a:rPr kumimoji="1" lang="en-US"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rPr>
                        <a:t>24</a:t>
                      </a:r>
                      <a:r>
                        <a:rPr kumimoji="1" lang="ja-JP"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rPr>
                        <a:t>年３月、平成</a:t>
                      </a:r>
                      <a:r>
                        <a:rPr kumimoji="1" lang="en-US"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rPr>
                        <a:t>26</a:t>
                      </a:r>
                      <a:r>
                        <a:rPr kumimoji="1" lang="ja-JP"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rPr>
                        <a:t>年８月）</a:t>
                      </a:r>
                      <a:r>
                        <a:rPr kumimoji="1" lang="ja-JP" altLang="en-US" sz="900"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endParaRPr kumimoji="1" lang="en-US"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a:lnSpc>
                          <a:spcPts val="900"/>
                        </a:lnSpc>
                        <a:spcBef>
                          <a:spcPts val="0"/>
                        </a:spcBef>
                        <a:spcAft>
                          <a:spcPts val="0"/>
                        </a:spcAft>
                      </a:pPr>
                      <a:r>
                        <a:rPr kumimoji="1" lang="ja-JP" altLang="en-US" sz="900" kern="1200" dirty="0" smtClean="0">
                          <a:solidFill>
                            <a:schemeClr val="tx1"/>
                          </a:solidFill>
                          <a:effectLst/>
                          <a:latin typeface="HGPｺﾞｼｯｸM" panose="020B0600000000000000" pitchFamily="50" charset="-128"/>
                          <a:ea typeface="HGPｺﾞｼｯｸM" panose="020B0600000000000000" pitchFamily="50" charset="-128"/>
                          <a:cs typeface="+mn-cs"/>
                        </a:rPr>
                        <a:t>　⇒財源の確保など、さらに検討を要する点も多く、すぐに制度創設に至る状況にない。</a:t>
                      </a:r>
                      <a:endParaRPr kumimoji="1" lang="en-US"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a:lnSpc>
                          <a:spcPts val="900"/>
                        </a:lnSpc>
                        <a:spcBef>
                          <a:spcPts val="0"/>
                        </a:spcBef>
                        <a:spcAft>
                          <a:spcPts val="0"/>
                        </a:spcAft>
                      </a:pPr>
                      <a:r>
                        <a:rPr kumimoji="1" lang="ja-JP"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rPr>
                        <a:t>○社会保障審議会（生活困窮者の生活支援の在り方に関する特別部会）において制度提示（平成</a:t>
                      </a:r>
                      <a:r>
                        <a:rPr kumimoji="1" lang="en-US"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rPr>
                        <a:t>24</a:t>
                      </a:r>
                      <a:r>
                        <a:rPr kumimoji="1" lang="ja-JP"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rPr>
                        <a:t>年６月）</a:t>
                      </a:r>
                      <a:r>
                        <a:rPr kumimoji="1" lang="ja-JP" altLang="en-US" sz="900"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endParaRPr kumimoji="1" lang="ja-JP"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indent="-85725">
                        <a:lnSpc>
                          <a:spcPts val="900"/>
                        </a:lnSpc>
                        <a:spcBef>
                          <a:spcPts val="0"/>
                        </a:spcBef>
                        <a:spcAft>
                          <a:spcPts val="0"/>
                        </a:spcAft>
                      </a:pPr>
                      <a:r>
                        <a:rPr kumimoji="1" lang="ja-JP"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rPr>
                        <a:t>○低所得者が住まいを確保できるための取組みとして、市・不動産関係団体・あんしん賃貸協力店と連携し、住まいの相談と低廉な家賃の住宅を紹介する「住まい探し相談会」を実施</a:t>
                      </a:r>
                      <a:r>
                        <a:rPr kumimoji="1" lang="ja-JP" altLang="en-US" sz="900" kern="1200" dirty="0" smtClean="0">
                          <a:solidFill>
                            <a:schemeClr val="tx1"/>
                          </a:solidFill>
                          <a:effectLst/>
                          <a:latin typeface="HGPｺﾞｼｯｸM" panose="020B0600000000000000" pitchFamily="50" charset="-128"/>
                          <a:ea typeface="HGPｺﾞｼｯｸM" panose="020B0600000000000000" pitchFamily="50" charset="-128"/>
                          <a:cs typeface="+mn-cs"/>
                        </a:rPr>
                        <a:t>。　　　　　　</a:t>
                      </a:r>
                      <a:r>
                        <a:rPr kumimoji="1" lang="en-US"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900" kern="1200" dirty="0" smtClean="0">
                          <a:solidFill>
                            <a:schemeClr val="tx1"/>
                          </a:solidFill>
                          <a:effectLst/>
                          <a:latin typeface="HGPｺﾞｼｯｸM" panose="020B0600000000000000" pitchFamily="50" charset="-128"/>
                          <a:ea typeface="HGPｺﾞｼｯｸM" panose="020B0600000000000000" pitchFamily="50" charset="-128"/>
                          <a:cs typeface="+mn-cs"/>
                        </a:rPr>
                        <a:t>実施場所</a:t>
                      </a:r>
                      <a:r>
                        <a:rPr kumimoji="1" lang="ja-JP"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rPr>
                        <a:t>：堺市</a:t>
                      </a:r>
                      <a:r>
                        <a:rPr kumimoji="1" lang="ja-JP" altLang="en-US" sz="900" kern="1200" dirty="0" smtClean="0">
                          <a:solidFill>
                            <a:schemeClr val="tx1"/>
                          </a:solidFill>
                          <a:effectLst/>
                          <a:latin typeface="HGPｺﾞｼｯｸM" panose="020B0600000000000000" pitchFamily="50" charset="-128"/>
                          <a:ea typeface="HGPｺﾞｼｯｸM" panose="020B0600000000000000" pitchFamily="50" charset="-128"/>
                          <a:cs typeface="+mn-cs"/>
                        </a:rPr>
                        <a:t>、吹田市、八尾市（</a:t>
                      </a:r>
                      <a:r>
                        <a:rPr kumimoji="1" lang="ja-JP"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rPr>
                        <a:t>平成</a:t>
                      </a:r>
                      <a:r>
                        <a:rPr kumimoji="1" lang="en-US"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rPr>
                        <a:t>26</a:t>
                      </a:r>
                      <a:r>
                        <a:rPr kumimoji="1" lang="ja-JP"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rPr>
                        <a:t>年度</a:t>
                      </a:r>
                      <a:r>
                        <a:rPr kumimoji="1" lang="ja-JP" altLang="en-US" sz="900"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en-US"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endParaRPr kumimoji="1" lang="en-US" altLang="ja-JP" sz="900" u="none" dirty="0" smtClean="0">
                        <a:solidFill>
                          <a:schemeClr val="tx1"/>
                        </a:solidFill>
                        <a:latin typeface="HGPｺﾞｼｯｸM" panose="020B0600000000000000" pitchFamily="50" charset="-128"/>
                        <a:ea typeface="HGPｺﾞｼｯｸM" panose="020B0600000000000000" pitchFamily="50" charset="-128"/>
                      </a:endParaRPr>
                    </a:p>
                  </a:txBody>
                  <a:tcPr marL="84406" marR="84406">
                    <a:lnT w="9525" cap="flat" cmpd="sng" algn="ctr">
                      <a:solidFill>
                        <a:schemeClr val="tx1"/>
                      </a:solidFill>
                      <a:prstDash val="sysDash"/>
                      <a:round/>
                      <a:headEnd type="none" w="med" len="med"/>
                      <a:tailEnd type="none" w="med" len="med"/>
                    </a:lnT>
                  </a:tcPr>
                </a:tc>
              </a:tr>
            </a:tbl>
          </a:graphicData>
        </a:graphic>
      </p:graphicFrame>
      <p:sp>
        <p:nvSpPr>
          <p:cNvPr id="10" name="テキスト ボックス 9"/>
          <p:cNvSpPr txBox="1"/>
          <p:nvPr/>
        </p:nvSpPr>
        <p:spPr>
          <a:xfrm>
            <a:off x="118582" y="600478"/>
            <a:ext cx="4237394" cy="210834"/>
          </a:xfrm>
          <a:prstGeom prst="roundRect">
            <a:avLst/>
          </a:prstGeom>
          <a:solidFill>
            <a:schemeClr val="bg1"/>
          </a:solidFill>
          <a:ln>
            <a:solidFill>
              <a:schemeClr val="tx1">
                <a:lumMod val="50000"/>
                <a:lumOff val="50000"/>
              </a:schemeClr>
            </a:solidFill>
          </a:ln>
        </p:spPr>
        <p:txBody>
          <a:bodyPr wrap="square" lIns="35996" tIns="35996" rIns="35996" bIns="35996" rtlCol="0" anchor="ctr">
            <a:noAutofit/>
          </a:bodyPr>
          <a:lstStyle/>
          <a:p>
            <a:r>
              <a:rPr lang="ja-JP" altLang="en-US" sz="1200" b="1" dirty="0">
                <a:latin typeface="HGPｺﾞｼｯｸM" panose="020B0600000000000000" pitchFamily="50" charset="-128"/>
                <a:ea typeface="HGPｺﾞｼｯｸM" panose="020B0600000000000000" pitchFamily="50" charset="-128"/>
              </a:rPr>
              <a:t>（１）－１</a:t>
            </a:r>
            <a:r>
              <a:rPr lang="en-US" altLang="ja-JP" sz="1200" b="1" dirty="0">
                <a:latin typeface="HGPｺﾞｼｯｸM" panose="020B0600000000000000" pitchFamily="50" charset="-128"/>
                <a:ea typeface="HGPｺﾞｼｯｸM" panose="020B0600000000000000" pitchFamily="50" charset="-128"/>
              </a:rPr>
              <a:t>.</a:t>
            </a:r>
            <a:r>
              <a:rPr lang="ja-JP" altLang="en-US" sz="1200" b="1" dirty="0">
                <a:latin typeface="HGPｺﾞｼｯｸM" panose="020B0600000000000000" pitchFamily="50" charset="-128"/>
                <a:ea typeface="HGPｺﾞｼｯｸM" panose="020B0600000000000000" pitchFamily="50" charset="-128"/>
              </a:rPr>
              <a:t>　市場機能を活用した住宅セーフティネットの構築</a:t>
            </a:r>
          </a:p>
        </p:txBody>
      </p:sp>
      <p:sp>
        <p:nvSpPr>
          <p:cNvPr id="16" name="テキスト ボックス 15"/>
          <p:cNvSpPr txBox="1"/>
          <p:nvPr/>
        </p:nvSpPr>
        <p:spPr>
          <a:xfrm>
            <a:off x="121558" y="4077072"/>
            <a:ext cx="5533538" cy="252000"/>
          </a:xfrm>
          <a:prstGeom prst="roundRect">
            <a:avLst/>
          </a:prstGeom>
          <a:solidFill>
            <a:schemeClr val="bg1"/>
          </a:solidFill>
          <a:ln>
            <a:solidFill>
              <a:schemeClr val="tx1">
                <a:lumMod val="50000"/>
                <a:lumOff val="50000"/>
              </a:schemeClr>
            </a:solidFill>
          </a:ln>
        </p:spPr>
        <p:txBody>
          <a:bodyPr wrap="square" lIns="35996" tIns="35996" rIns="35996" bIns="35996" rtlCol="0" anchor="ctr">
            <a:noAutofit/>
          </a:bodyPr>
          <a:lstStyle/>
          <a:p>
            <a:r>
              <a:rPr lang="ja-JP" altLang="en-US" sz="1200" b="1" dirty="0">
                <a:latin typeface="HGPｺﾞｼｯｸM" panose="020B0600000000000000" pitchFamily="50" charset="-128"/>
                <a:ea typeface="HGPｺﾞｼｯｸM" panose="020B0600000000000000" pitchFamily="50" charset="-128"/>
              </a:rPr>
              <a:t>（１）－２</a:t>
            </a:r>
            <a:r>
              <a:rPr lang="en-US" altLang="ja-JP" sz="1200" b="1" dirty="0">
                <a:latin typeface="HGPｺﾞｼｯｸM" panose="020B0600000000000000" pitchFamily="50" charset="-128"/>
                <a:ea typeface="HGPｺﾞｼｯｸM" panose="020B0600000000000000" pitchFamily="50" charset="-128"/>
              </a:rPr>
              <a:t>.</a:t>
            </a:r>
            <a:r>
              <a:rPr lang="ja-JP" altLang="en-US" sz="1200" b="1" dirty="0">
                <a:latin typeface="HGPｺﾞｼｯｸM" panose="020B0600000000000000" pitchFamily="50" charset="-128"/>
                <a:ea typeface="HGPｺﾞｼｯｸM" panose="020B0600000000000000" pitchFamily="50" charset="-128"/>
              </a:rPr>
              <a:t>　住宅市場における住宅確保要配慮者（高齢者、障がい者等）への対応</a:t>
            </a:r>
          </a:p>
        </p:txBody>
      </p:sp>
      <p:sp>
        <p:nvSpPr>
          <p:cNvPr id="21" name="テキスト ボックス 20"/>
          <p:cNvSpPr txBox="1"/>
          <p:nvPr/>
        </p:nvSpPr>
        <p:spPr>
          <a:xfrm>
            <a:off x="118582" y="352813"/>
            <a:ext cx="4237394" cy="198730"/>
          </a:xfrm>
          <a:prstGeom prst="roundRect">
            <a:avLst/>
          </a:prstGeom>
          <a:solidFill>
            <a:schemeClr val="bg1"/>
          </a:solidFill>
          <a:ln>
            <a:solidFill>
              <a:schemeClr val="tx1">
                <a:lumMod val="50000"/>
                <a:lumOff val="50000"/>
              </a:schemeClr>
            </a:solidFill>
          </a:ln>
        </p:spPr>
        <p:txBody>
          <a:bodyPr wrap="square" lIns="35996" tIns="35996" rIns="35996" bIns="35996" rtlCol="0" anchor="ctr">
            <a:noAutofit/>
          </a:bodyPr>
          <a:lstStyle/>
          <a:p>
            <a:r>
              <a:rPr lang="ja-JP" altLang="en-US" sz="1200" b="1" dirty="0">
                <a:latin typeface="HGPｺﾞｼｯｸM" panose="020B0600000000000000" pitchFamily="50" charset="-128"/>
                <a:ea typeface="HGPｺﾞｼｯｸM" panose="020B0600000000000000" pitchFamily="50" charset="-128"/>
              </a:rPr>
              <a:t>（１）</a:t>
            </a:r>
            <a:r>
              <a:rPr lang="en-US" altLang="ja-JP" sz="1200" b="1" dirty="0">
                <a:latin typeface="HGPｺﾞｼｯｸM" panose="020B0600000000000000" pitchFamily="50" charset="-128"/>
                <a:ea typeface="HGPｺﾞｼｯｸM" panose="020B0600000000000000" pitchFamily="50" charset="-128"/>
              </a:rPr>
              <a:t>.</a:t>
            </a:r>
            <a:r>
              <a:rPr lang="ja-JP" altLang="en-US" sz="1200" b="1" dirty="0">
                <a:latin typeface="HGPｺﾞｼｯｸM" panose="020B0600000000000000" pitchFamily="50" charset="-128"/>
                <a:ea typeface="HGPｺﾞｼｯｸM" panose="020B0600000000000000" pitchFamily="50" charset="-128"/>
              </a:rPr>
              <a:t>　今後の住宅セーフティネット構築の方向性</a:t>
            </a:r>
          </a:p>
        </p:txBody>
      </p:sp>
      <p:sp>
        <p:nvSpPr>
          <p:cNvPr id="20" name="角丸四角形 19"/>
          <p:cNvSpPr/>
          <p:nvPr/>
        </p:nvSpPr>
        <p:spPr>
          <a:xfrm>
            <a:off x="198562" y="1177702"/>
            <a:ext cx="2493992" cy="907033"/>
          </a:xfrm>
          <a:prstGeom prst="roundRect">
            <a:avLst>
              <a:gd name="adj" fmla="val 9936"/>
            </a:avLst>
          </a:prstGeom>
          <a:noFill/>
          <a:ln w="15875"/>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solidFill>
                <a:schemeClr val="tx1"/>
              </a:solidFill>
            </a:endParaRPr>
          </a:p>
        </p:txBody>
      </p:sp>
      <p:sp>
        <p:nvSpPr>
          <p:cNvPr id="22" name="角丸四角形 21"/>
          <p:cNvSpPr/>
          <p:nvPr/>
        </p:nvSpPr>
        <p:spPr>
          <a:xfrm>
            <a:off x="186750" y="2166764"/>
            <a:ext cx="2493992" cy="1129903"/>
          </a:xfrm>
          <a:prstGeom prst="roundRect">
            <a:avLst>
              <a:gd name="adj" fmla="val 9936"/>
            </a:avLst>
          </a:prstGeom>
          <a:noFill/>
          <a:ln w="15875"/>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solidFill>
                <a:schemeClr val="tx1"/>
              </a:solidFill>
            </a:endParaRPr>
          </a:p>
        </p:txBody>
      </p:sp>
      <p:sp>
        <p:nvSpPr>
          <p:cNvPr id="23" name="角丸四角形 22"/>
          <p:cNvSpPr/>
          <p:nvPr/>
        </p:nvSpPr>
        <p:spPr>
          <a:xfrm>
            <a:off x="196850" y="3528901"/>
            <a:ext cx="2465887" cy="143558"/>
          </a:xfrm>
          <a:prstGeom prst="roundRect">
            <a:avLst>
              <a:gd name="adj" fmla="val 9936"/>
            </a:avLst>
          </a:prstGeom>
          <a:noFill/>
          <a:ln w="15875"/>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solidFill>
                <a:schemeClr val="tx1"/>
              </a:solidFill>
            </a:endParaRPr>
          </a:p>
        </p:txBody>
      </p:sp>
      <p:sp>
        <p:nvSpPr>
          <p:cNvPr id="24" name="角丸四角形 23"/>
          <p:cNvSpPr/>
          <p:nvPr/>
        </p:nvSpPr>
        <p:spPr>
          <a:xfrm>
            <a:off x="198562" y="4624540"/>
            <a:ext cx="2539330" cy="305599"/>
          </a:xfrm>
          <a:prstGeom prst="roundRect">
            <a:avLst>
              <a:gd name="adj" fmla="val 9936"/>
            </a:avLst>
          </a:prstGeom>
          <a:noFill/>
          <a:ln w="15875"/>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solidFill>
                <a:schemeClr val="tx1"/>
              </a:solidFill>
            </a:endParaRPr>
          </a:p>
        </p:txBody>
      </p:sp>
      <p:sp>
        <p:nvSpPr>
          <p:cNvPr id="25" name="角丸四角形 24"/>
          <p:cNvSpPr/>
          <p:nvPr/>
        </p:nvSpPr>
        <p:spPr>
          <a:xfrm>
            <a:off x="2853332" y="1237009"/>
            <a:ext cx="6120681" cy="858491"/>
          </a:xfrm>
          <a:prstGeom prst="roundRect">
            <a:avLst>
              <a:gd name="adj" fmla="val 9936"/>
            </a:avLst>
          </a:prstGeom>
          <a:noFill/>
          <a:ln w="15875"/>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solidFill>
                <a:schemeClr val="tx1"/>
              </a:solidFill>
            </a:endParaRPr>
          </a:p>
        </p:txBody>
      </p:sp>
      <p:sp>
        <p:nvSpPr>
          <p:cNvPr id="26" name="角丸四角形 25"/>
          <p:cNvSpPr/>
          <p:nvPr/>
        </p:nvSpPr>
        <p:spPr>
          <a:xfrm>
            <a:off x="2853332" y="2273697"/>
            <a:ext cx="6120681" cy="1041003"/>
          </a:xfrm>
          <a:prstGeom prst="roundRect">
            <a:avLst>
              <a:gd name="adj" fmla="val 9936"/>
            </a:avLst>
          </a:prstGeom>
          <a:noFill/>
          <a:ln w="15875"/>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en-US" altLang="ja-JP" dirty="0" smtClean="0">
              <a:solidFill>
                <a:schemeClr val="tx1"/>
              </a:solidFill>
            </a:endParaRPr>
          </a:p>
          <a:p>
            <a:pPr algn="ctr"/>
            <a:endParaRPr kumimoji="1" lang="ja-JP" altLang="en-US" dirty="0">
              <a:solidFill>
                <a:schemeClr val="tx1"/>
              </a:solidFill>
            </a:endParaRPr>
          </a:p>
        </p:txBody>
      </p:sp>
      <p:sp>
        <p:nvSpPr>
          <p:cNvPr id="27" name="角丸四角形 26"/>
          <p:cNvSpPr/>
          <p:nvPr/>
        </p:nvSpPr>
        <p:spPr>
          <a:xfrm>
            <a:off x="2853332" y="3394457"/>
            <a:ext cx="6120681" cy="615568"/>
          </a:xfrm>
          <a:prstGeom prst="roundRect">
            <a:avLst>
              <a:gd name="adj" fmla="val 9936"/>
            </a:avLst>
          </a:prstGeom>
          <a:noFill/>
          <a:ln w="15875"/>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solidFill>
                <a:schemeClr val="tx1"/>
              </a:solidFill>
            </a:endParaRPr>
          </a:p>
        </p:txBody>
      </p:sp>
      <p:sp>
        <p:nvSpPr>
          <p:cNvPr id="28" name="角丸四角形 27"/>
          <p:cNvSpPr/>
          <p:nvPr/>
        </p:nvSpPr>
        <p:spPr>
          <a:xfrm>
            <a:off x="2815233" y="4521200"/>
            <a:ext cx="6158780" cy="510395"/>
          </a:xfrm>
          <a:prstGeom prst="roundRect">
            <a:avLst>
              <a:gd name="adj" fmla="val 9936"/>
            </a:avLst>
          </a:prstGeom>
          <a:noFill/>
          <a:ln w="15875"/>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solidFill>
                <a:schemeClr val="tx1"/>
              </a:solidFill>
            </a:endParaRPr>
          </a:p>
        </p:txBody>
      </p:sp>
      <p:sp>
        <p:nvSpPr>
          <p:cNvPr id="33" name="スライド番号プレースホルダー 2"/>
          <p:cNvSpPr>
            <a:spLocks noGrp="1"/>
          </p:cNvSpPr>
          <p:nvPr>
            <p:ph type="sldNum" sz="quarter" idx="12"/>
          </p:nvPr>
        </p:nvSpPr>
        <p:spPr>
          <a:xfrm>
            <a:off x="6948264" y="6453336"/>
            <a:ext cx="2133600" cy="365125"/>
          </a:xfrm>
        </p:spPr>
        <p:txBody>
          <a:bodyPr/>
          <a:lstStyle/>
          <a:p>
            <a:fld id="{EA6D242B-6A52-4C5C-AF40-54B5FB6D04E5}" type="slidenum">
              <a:rPr kumimoji="1" lang="ja-JP" altLang="en-US" smtClean="0">
                <a:solidFill>
                  <a:schemeClr val="tx1"/>
                </a:solidFill>
              </a:rPr>
              <a:t>2</a:t>
            </a:fld>
            <a:endParaRPr kumimoji="1" lang="ja-JP" altLang="en-US" dirty="0">
              <a:solidFill>
                <a:schemeClr val="tx1"/>
              </a:solidFill>
            </a:endParaRPr>
          </a:p>
        </p:txBody>
      </p:sp>
      <p:grpSp>
        <p:nvGrpSpPr>
          <p:cNvPr id="32" name="グループ化 31"/>
          <p:cNvGrpSpPr/>
          <p:nvPr/>
        </p:nvGrpSpPr>
        <p:grpSpPr>
          <a:xfrm>
            <a:off x="7361407" y="347170"/>
            <a:ext cx="1782593" cy="215444"/>
            <a:chOff x="6798893" y="332616"/>
            <a:chExt cx="1782593" cy="215444"/>
          </a:xfrm>
        </p:grpSpPr>
        <p:sp>
          <p:nvSpPr>
            <p:cNvPr id="34" name="テキスト ボックス 33"/>
            <p:cNvSpPr txBox="1"/>
            <p:nvPr/>
          </p:nvSpPr>
          <p:spPr>
            <a:xfrm>
              <a:off x="6798893" y="332616"/>
              <a:ext cx="1782593" cy="215444"/>
            </a:xfrm>
            <a:prstGeom prst="rect">
              <a:avLst/>
            </a:prstGeom>
            <a:noFill/>
          </p:spPr>
          <p:txBody>
            <a:bodyPr wrap="square" rtlCol="0">
              <a:spAutoFit/>
            </a:bodyPr>
            <a:lstStyle/>
            <a:p>
              <a:r>
                <a:rPr lang="en-US" altLang="ja-JP" sz="800" dirty="0" smtClean="0"/>
                <a:t>※</a:t>
              </a:r>
              <a:r>
                <a:rPr lang="ja-JP" altLang="en-US" sz="800" dirty="0" smtClean="0"/>
                <a:t>重点的な取組みを　　　　　で示す。</a:t>
              </a:r>
              <a:endParaRPr kumimoji="1" lang="ja-JP" altLang="en-US" sz="800" dirty="0"/>
            </a:p>
          </p:txBody>
        </p:sp>
        <p:sp>
          <p:nvSpPr>
            <p:cNvPr id="35" name="角丸四角形 34"/>
            <p:cNvSpPr/>
            <p:nvPr/>
          </p:nvSpPr>
          <p:spPr>
            <a:xfrm>
              <a:off x="7837654" y="363724"/>
              <a:ext cx="234026" cy="143664"/>
            </a:xfrm>
            <a:prstGeom prst="roundRect">
              <a:avLst>
                <a:gd name="adj" fmla="val 9936"/>
              </a:avLst>
            </a:prstGeom>
            <a:noFill/>
            <a:ln w="15875"/>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dirty="0">
                <a:solidFill>
                  <a:schemeClr val="tx1"/>
                </a:solidFill>
              </a:endParaRPr>
            </a:p>
          </p:txBody>
        </p:sp>
      </p:grpSp>
    </p:spTree>
    <p:extLst>
      <p:ext uri="{BB962C8B-B14F-4D97-AF65-F5344CB8AC3E}">
        <p14:creationId xmlns:p14="http://schemas.microsoft.com/office/powerpoint/2010/main" val="210754728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85503" y="361949"/>
            <a:ext cx="8998206" cy="6448425"/>
          </a:xfrm>
          <a:prstGeom prst="rect">
            <a:avLst/>
          </a:prstGeom>
          <a:solidFill>
            <a:schemeClr val="bg1"/>
          </a:solidFill>
          <a:ln w="15875">
            <a:solidFill>
              <a:schemeClr val="tx1">
                <a:lumMod val="50000"/>
                <a:lumOff val="50000"/>
              </a:schemeClr>
            </a:solidFill>
          </a:ln>
        </p:spPr>
        <p:txBody>
          <a:bodyPr wrap="square" lIns="35996" tIns="35996" rIns="35996" bIns="35996" rtlCol="0">
            <a:noAutofit/>
          </a:bodyPr>
          <a:lstStyle/>
          <a:p>
            <a:pPr>
              <a:lnSpc>
                <a:spcPts val="1300"/>
              </a:lnSpc>
            </a:pPr>
            <a:endParaRPr lang="en-US" altLang="ja-JP" sz="900" dirty="0"/>
          </a:p>
          <a:p>
            <a:pPr marL="88889" indent="-88889">
              <a:lnSpc>
                <a:spcPts val="1300"/>
              </a:lnSpc>
            </a:pPr>
            <a:endParaRPr lang="en-US" altLang="ja-JP" sz="900" dirty="0"/>
          </a:p>
          <a:p>
            <a:pPr marL="88889" indent="-88889">
              <a:lnSpc>
                <a:spcPts val="1300"/>
              </a:lnSpc>
            </a:pPr>
            <a:endParaRPr lang="en-US" altLang="ja-JP" sz="900" dirty="0"/>
          </a:p>
          <a:p>
            <a:pPr marL="88889" indent="-88889">
              <a:lnSpc>
                <a:spcPts val="1300"/>
              </a:lnSpc>
            </a:pPr>
            <a:endParaRPr lang="ja-JP" altLang="en-US" sz="900" dirty="0"/>
          </a:p>
        </p:txBody>
      </p:sp>
      <p:graphicFrame>
        <p:nvGraphicFramePr>
          <p:cNvPr id="5" name="表 4"/>
          <p:cNvGraphicFramePr>
            <a:graphicFrameLocks noGrp="1"/>
          </p:cNvGraphicFramePr>
          <p:nvPr>
            <p:extLst>
              <p:ext uri="{D42A27DB-BD31-4B8C-83A1-F6EECF244321}">
                <p14:modId xmlns:p14="http://schemas.microsoft.com/office/powerpoint/2010/main" val="2265711872"/>
              </p:ext>
            </p:extLst>
          </p:nvPr>
        </p:nvGraphicFramePr>
        <p:xfrm>
          <a:off x="185052" y="548680"/>
          <a:ext cx="8851444" cy="3451860"/>
        </p:xfrm>
        <a:graphic>
          <a:graphicData uri="http://schemas.openxmlformats.org/drawingml/2006/table">
            <a:tbl>
              <a:tblPr firstRow="1" bandRow="1">
                <a:tableStyleId>{5C22544A-7EE6-4342-B048-85BDC9FD1C3A}</a:tableStyleId>
              </a:tblPr>
              <a:tblGrid>
                <a:gridCol w="2614409"/>
                <a:gridCol w="6237035"/>
              </a:tblGrid>
              <a:tr h="131108">
                <a:tc>
                  <a:txBody>
                    <a:bodyPr/>
                    <a:lstStyle/>
                    <a:p>
                      <a:pPr marL="0" marR="0" indent="0" algn="ctr" defTabSz="914290" rtl="0" eaLnBrk="1" fontAlgn="auto" latinLnBrk="0" hangingPunct="1">
                        <a:lnSpc>
                          <a:spcPts val="900"/>
                        </a:lnSpc>
                        <a:spcBef>
                          <a:spcPts val="0"/>
                        </a:spcBef>
                        <a:spcAft>
                          <a:spcPts val="0"/>
                        </a:spcAft>
                        <a:buClrTx/>
                        <a:buSzTx/>
                        <a:buFontTx/>
                        <a:buNone/>
                        <a:tabLst/>
                        <a:defRPr/>
                      </a:pPr>
                      <a:r>
                        <a:rPr kumimoji="1" lang="ja-JP" altLang="en-US" sz="900" u="none" dirty="0" smtClean="0">
                          <a:solidFill>
                            <a:schemeClr val="bg1"/>
                          </a:solidFill>
                          <a:latin typeface="HGPｺﾞｼｯｸM" panose="020B0600000000000000" pitchFamily="50" charset="-128"/>
                          <a:ea typeface="HGPｺﾞｼｯｸM" panose="020B0600000000000000" pitchFamily="50" charset="-128"/>
                        </a:rPr>
                        <a:t>施策の方向性</a:t>
                      </a:r>
                    </a:p>
                  </a:txBody>
                  <a:tcPr marL="84406" marR="84406"/>
                </a:tc>
                <a:tc>
                  <a:txBody>
                    <a:bodyPr/>
                    <a:lstStyle/>
                    <a:p>
                      <a:pPr algn="ctr">
                        <a:lnSpc>
                          <a:spcPts val="900"/>
                        </a:lnSpc>
                        <a:spcBef>
                          <a:spcPts val="0"/>
                        </a:spcBef>
                      </a:pPr>
                      <a:r>
                        <a:rPr kumimoji="1" lang="ja-JP" altLang="en-US" sz="900" u="none" dirty="0" smtClean="0">
                          <a:solidFill>
                            <a:schemeClr val="bg1"/>
                          </a:solidFill>
                          <a:latin typeface="HGPｺﾞｼｯｸM" panose="020B0600000000000000" pitchFamily="50" charset="-128"/>
                          <a:ea typeface="HGPｺﾞｼｯｸM" panose="020B0600000000000000" pitchFamily="50" charset="-128"/>
                        </a:rPr>
                        <a:t>主な取組み・結果（平成</a:t>
                      </a:r>
                      <a:r>
                        <a:rPr kumimoji="1" lang="en-US" altLang="ja-JP" sz="900" u="none" dirty="0" smtClean="0">
                          <a:solidFill>
                            <a:schemeClr val="bg1"/>
                          </a:solidFill>
                          <a:latin typeface="HGPｺﾞｼｯｸM" panose="020B0600000000000000" pitchFamily="50" charset="-128"/>
                          <a:ea typeface="HGPｺﾞｼｯｸM" panose="020B0600000000000000" pitchFamily="50" charset="-128"/>
                        </a:rPr>
                        <a:t>23</a:t>
                      </a:r>
                      <a:r>
                        <a:rPr kumimoji="1" lang="ja-JP" altLang="en-US" sz="900" u="none" dirty="0" smtClean="0">
                          <a:solidFill>
                            <a:schemeClr val="bg1"/>
                          </a:solidFill>
                          <a:latin typeface="HGPｺﾞｼｯｸM" panose="020B0600000000000000" pitchFamily="50" charset="-128"/>
                          <a:ea typeface="HGPｺﾞｼｯｸM" panose="020B0600000000000000" pitchFamily="50" charset="-128"/>
                        </a:rPr>
                        <a:t>年度～）</a:t>
                      </a:r>
                      <a:endParaRPr kumimoji="1" lang="ja-JP" altLang="en-US" sz="900" u="none" dirty="0">
                        <a:solidFill>
                          <a:schemeClr val="bg1"/>
                        </a:solidFill>
                        <a:latin typeface="HGPｺﾞｼｯｸM" panose="020B0600000000000000" pitchFamily="50" charset="-128"/>
                        <a:ea typeface="HGPｺﾞｼｯｸM" panose="020B0600000000000000" pitchFamily="50" charset="-128"/>
                      </a:endParaRPr>
                    </a:p>
                  </a:txBody>
                  <a:tcPr marL="84406" marR="84406"/>
                </a:tc>
              </a:tr>
              <a:tr h="764274">
                <a:tc>
                  <a:txBody>
                    <a:bodyPr/>
                    <a:lstStyle/>
                    <a:p>
                      <a:pPr marL="0" marR="0" indent="0" algn="l" defTabSz="914400" rtl="0" eaLnBrk="1" fontAlgn="auto" latinLnBrk="0" hangingPunct="1">
                        <a:lnSpc>
                          <a:spcPts val="900"/>
                        </a:lnSpc>
                        <a:spcBef>
                          <a:spcPts val="0"/>
                        </a:spcBef>
                        <a:spcAft>
                          <a:spcPts val="0"/>
                        </a:spcAft>
                        <a:buClrTx/>
                        <a:buSzTx/>
                        <a:buFontTx/>
                        <a:buNone/>
                        <a:tabLst/>
                        <a:defRPr/>
                      </a:pPr>
                      <a:r>
                        <a:rPr kumimoji="1" lang="ja-JP" altLang="en-US" sz="900" b="1" u="sng" dirty="0" smtClean="0">
                          <a:solidFill>
                            <a:schemeClr val="tx1"/>
                          </a:solidFill>
                          <a:latin typeface="HGPｺﾞｼｯｸM" panose="020B0600000000000000" pitchFamily="50" charset="-128"/>
                          <a:ea typeface="HGPｺﾞｼｯｸM" panose="020B0600000000000000" pitchFamily="50" charset="-128"/>
                        </a:rPr>
                        <a:t>公的賃貸住宅団地のまちづくりへの活用</a:t>
                      </a:r>
                      <a:endParaRPr kumimoji="1" lang="en-US" altLang="ja-JP" sz="900" b="1" u="sng" dirty="0" smtClean="0">
                        <a:solidFill>
                          <a:schemeClr val="tx1"/>
                        </a:solidFill>
                        <a:latin typeface="HGPｺﾞｼｯｸM" panose="020B0600000000000000" pitchFamily="50" charset="-128"/>
                        <a:ea typeface="HGPｺﾞｼｯｸM" panose="020B0600000000000000" pitchFamily="50" charset="-128"/>
                      </a:endParaRPr>
                    </a:p>
                    <a:p>
                      <a:pPr marL="88900" marR="0" indent="-88900" algn="l" defTabSz="914400" rtl="0" eaLnBrk="1" fontAlgn="auto" latinLnBrk="0" hangingPunct="1">
                        <a:lnSpc>
                          <a:spcPts val="900"/>
                        </a:lnSpc>
                        <a:spcBef>
                          <a:spcPts val="0"/>
                        </a:spcBef>
                        <a:spcAft>
                          <a:spcPts val="0"/>
                        </a:spcAft>
                        <a:buClrTx/>
                        <a:buSzTx/>
                        <a:buFontTx/>
                        <a:buNone/>
                        <a:tabLst/>
                        <a:defRPr/>
                      </a:pPr>
                      <a:r>
                        <a:rPr kumimoji="1" lang="ja-JP" altLang="en-US" sz="900" b="1" u="none" dirty="0" smtClean="0">
                          <a:solidFill>
                            <a:schemeClr val="tx1"/>
                          </a:solidFill>
                          <a:latin typeface="HGPｺﾞｼｯｸM" panose="020B0600000000000000" pitchFamily="50" charset="-128"/>
                          <a:ea typeface="HGPｺﾞｼｯｸM" panose="020B0600000000000000" pitchFamily="50" charset="-128"/>
                        </a:rPr>
                        <a:t>あんしん住まい確保プロジェクトの実施</a:t>
                      </a:r>
                      <a:endParaRPr kumimoji="1" lang="en-US" altLang="ja-JP" sz="900" b="1" u="none" dirty="0" smtClean="0">
                        <a:solidFill>
                          <a:schemeClr val="tx1"/>
                        </a:solidFill>
                        <a:latin typeface="HGPｺﾞｼｯｸM" panose="020B0600000000000000" pitchFamily="50" charset="-128"/>
                        <a:ea typeface="HGPｺﾞｼｯｸM" panose="020B0600000000000000" pitchFamily="50" charset="-128"/>
                      </a:endParaRPr>
                    </a:p>
                    <a:p>
                      <a:pPr marL="88900" marR="0" indent="-88900" algn="l" defTabSz="914400" rtl="0" eaLnBrk="1" fontAlgn="auto" latinLnBrk="0" hangingPunct="1">
                        <a:lnSpc>
                          <a:spcPts val="900"/>
                        </a:lnSpc>
                        <a:spcBef>
                          <a:spcPts val="0"/>
                        </a:spcBef>
                        <a:spcAft>
                          <a:spcPts val="0"/>
                        </a:spcAft>
                        <a:buClrTx/>
                        <a:buSzTx/>
                        <a:buFontTx/>
                        <a:buNone/>
                        <a:tabLst/>
                        <a:defRPr/>
                      </a:pP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□空き住戸、共同施設、空きスペース等の活用</a:t>
                      </a:r>
                    </a:p>
                    <a:p>
                      <a:pPr marL="88900" marR="0" indent="-88900" algn="l" defTabSz="914400" rtl="0" eaLnBrk="1" fontAlgn="auto" latinLnBrk="0" hangingPunct="1">
                        <a:lnSpc>
                          <a:spcPts val="900"/>
                        </a:lnSpc>
                        <a:spcBef>
                          <a:spcPts val="0"/>
                        </a:spcBef>
                        <a:spcAft>
                          <a:spcPts val="0"/>
                        </a:spcAft>
                        <a:buClrTx/>
                        <a:buSzTx/>
                        <a:buFontTx/>
                        <a:buNone/>
                        <a:tabLst/>
                        <a:defRPr/>
                      </a:pP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□建替事業等により生み出される用地の活用</a:t>
                      </a:r>
                    </a:p>
                    <a:p>
                      <a:pPr marL="88900" marR="0" indent="-88900" algn="l" defTabSz="914400" rtl="0" eaLnBrk="1" fontAlgn="auto" latinLnBrk="0" hangingPunct="1">
                        <a:lnSpc>
                          <a:spcPts val="900"/>
                        </a:lnSpc>
                        <a:spcBef>
                          <a:spcPts val="0"/>
                        </a:spcBef>
                        <a:spcAft>
                          <a:spcPts val="0"/>
                        </a:spcAft>
                        <a:buClrTx/>
                        <a:buSzTx/>
                        <a:buFontTx/>
                        <a:buNone/>
                        <a:tabLst/>
                        <a:defRPr/>
                      </a:pPr>
                      <a:endParaRPr kumimoji="1" lang="en-US" altLang="ja-JP" sz="900" u="none" dirty="0" smtClean="0">
                        <a:solidFill>
                          <a:schemeClr val="tx1"/>
                        </a:solidFill>
                        <a:latin typeface="HGPｺﾞｼｯｸM" panose="020B0600000000000000" pitchFamily="50" charset="-128"/>
                        <a:ea typeface="HGPｺﾞｼｯｸM" panose="020B0600000000000000" pitchFamily="50" charset="-128"/>
                      </a:endParaRPr>
                    </a:p>
                    <a:p>
                      <a:pPr marL="88900" marR="0" indent="-88900" algn="l" defTabSz="914400" rtl="0" eaLnBrk="1" fontAlgn="auto" latinLnBrk="0" hangingPunct="1">
                        <a:lnSpc>
                          <a:spcPts val="900"/>
                        </a:lnSpc>
                        <a:spcBef>
                          <a:spcPts val="0"/>
                        </a:spcBef>
                        <a:spcAft>
                          <a:spcPts val="0"/>
                        </a:spcAft>
                        <a:buClrTx/>
                        <a:buSzTx/>
                        <a:buFontTx/>
                        <a:buNone/>
                        <a:tabLst/>
                        <a:defRPr/>
                      </a:pP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□公的賃貸住宅全体を一体的に捉えた管理・運営の検討（泉北</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NT</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a:t>
                      </a:r>
                    </a:p>
                    <a:p>
                      <a:pPr marL="88900" marR="0" indent="-88900" algn="l" defTabSz="914400" rtl="0" eaLnBrk="1" fontAlgn="auto" latinLnBrk="0" hangingPunct="1">
                        <a:lnSpc>
                          <a:spcPts val="900"/>
                        </a:lnSpc>
                        <a:spcBef>
                          <a:spcPts val="0"/>
                        </a:spcBef>
                        <a:spcAft>
                          <a:spcPts val="0"/>
                        </a:spcAft>
                        <a:buClrTx/>
                        <a:buSzTx/>
                        <a:buFontTx/>
                        <a:buNone/>
                        <a:tabLst/>
                        <a:defRPr/>
                      </a:pP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MAI</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ハウスの供給</a:t>
                      </a:r>
                      <a:endParaRPr kumimoji="1" lang="en-US" altLang="ja-JP" sz="900" u="none" dirty="0" smtClean="0">
                        <a:solidFill>
                          <a:schemeClr val="tx1"/>
                        </a:solidFill>
                        <a:latin typeface="HGPｺﾞｼｯｸM" panose="020B0600000000000000" pitchFamily="50" charset="-128"/>
                        <a:ea typeface="HGPｺﾞｼｯｸM" panose="020B0600000000000000" pitchFamily="50" charset="-128"/>
                      </a:endParaRPr>
                    </a:p>
                    <a:p>
                      <a:pPr marL="88900" marR="0" indent="-88900" algn="l" defTabSz="914400" rtl="0" eaLnBrk="1" fontAlgn="auto" latinLnBrk="0" hangingPunct="1">
                        <a:lnSpc>
                          <a:spcPts val="900"/>
                        </a:lnSpc>
                        <a:spcBef>
                          <a:spcPts val="0"/>
                        </a:spcBef>
                        <a:spcAft>
                          <a:spcPts val="0"/>
                        </a:spcAft>
                        <a:buClrTx/>
                        <a:buSzTx/>
                        <a:buFontTx/>
                        <a:buNone/>
                        <a:tabLst/>
                        <a:defRPr/>
                      </a:pPr>
                      <a:endParaRPr kumimoji="1" lang="ja-JP" altLang="en-US" sz="900" u="none" dirty="0" smtClean="0">
                        <a:solidFill>
                          <a:schemeClr val="tx1"/>
                        </a:solidFill>
                        <a:latin typeface="HGPｺﾞｼｯｸM" panose="020B0600000000000000" pitchFamily="50" charset="-128"/>
                        <a:ea typeface="HGPｺﾞｼｯｸM" panose="020B0600000000000000" pitchFamily="50" charset="-128"/>
                      </a:endParaRPr>
                    </a:p>
                    <a:p>
                      <a:pPr marL="88900" marR="0" indent="-88900" algn="l" defTabSz="914400" rtl="0" eaLnBrk="1" fontAlgn="auto" latinLnBrk="0" hangingPunct="1">
                        <a:lnSpc>
                          <a:spcPts val="900"/>
                        </a:lnSpc>
                        <a:spcBef>
                          <a:spcPts val="0"/>
                        </a:spcBef>
                        <a:spcAft>
                          <a:spcPts val="0"/>
                        </a:spcAft>
                        <a:buClrTx/>
                        <a:buSzTx/>
                        <a:buFontTx/>
                        <a:buNone/>
                        <a:tabLst/>
                        <a:defRPr/>
                      </a:pP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□府営住宅ストックを活用したまちづくり（移管</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市町と連携したまちづくり）</a:t>
                      </a:r>
                    </a:p>
                  </a:txBody>
                  <a:tcPr marL="84406" marR="84406">
                    <a:lnB w="9525" cap="flat" cmpd="sng" algn="ctr">
                      <a:solidFill>
                        <a:schemeClr val="tx1"/>
                      </a:solidFill>
                      <a:prstDash val="sysDash"/>
                      <a:round/>
                      <a:headEnd type="none" w="med" len="med"/>
                      <a:tailEnd type="none" w="med" len="med"/>
                    </a:lnB>
                  </a:tcPr>
                </a:tc>
                <a:tc>
                  <a:txBody>
                    <a:bodyPr/>
                    <a:lstStyle/>
                    <a:p>
                      <a:pPr marL="88900" marR="0" indent="-88900" algn="l" defTabSz="914400" rtl="0" eaLnBrk="1" fontAlgn="auto" latinLnBrk="0" hangingPunct="1">
                        <a:lnSpc>
                          <a:spcPts val="900"/>
                        </a:lnSpc>
                        <a:spcBef>
                          <a:spcPts val="0"/>
                        </a:spcBef>
                        <a:spcAft>
                          <a:spcPts val="0"/>
                        </a:spcAft>
                        <a:buClrTx/>
                        <a:buSzTx/>
                        <a:buFontTx/>
                        <a:buNone/>
                        <a:tabLst/>
                        <a:defRPr/>
                      </a:pPr>
                      <a:endParaRPr kumimoji="1" lang="en-US" altLang="ja-JP" sz="900" u="none" dirty="0" smtClean="0">
                        <a:solidFill>
                          <a:schemeClr val="tx1"/>
                        </a:solidFill>
                        <a:latin typeface="HGPｺﾞｼｯｸM" panose="020B0600000000000000" pitchFamily="50" charset="-128"/>
                        <a:ea typeface="HGPｺﾞｼｯｸM" panose="020B0600000000000000" pitchFamily="50" charset="-128"/>
                      </a:endParaRPr>
                    </a:p>
                    <a:p>
                      <a:pPr marL="88900" marR="0" indent="-88900" algn="l" defTabSz="914400" rtl="0" eaLnBrk="1" fontAlgn="auto" latinLnBrk="0" hangingPunct="1">
                        <a:lnSpc>
                          <a:spcPts val="900"/>
                        </a:lnSpc>
                        <a:spcBef>
                          <a:spcPts val="0"/>
                        </a:spcBef>
                        <a:spcAft>
                          <a:spcPts val="0"/>
                        </a:spcAft>
                        <a:buClrTx/>
                        <a:buSzTx/>
                        <a:buFontTx/>
                        <a:buNone/>
                        <a:tabLst/>
                        <a:defRPr/>
                      </a:pP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○府営住宅の建替事業等により生み出される用地を活用し、周辺地域にサービス提供が図られる生活支援機能や福祉機能を持つ施設等の導入などにより、地域の安心の確保や賑わい・活力を向上。</a:t>
                      </a:r>
                      <a:endParaRPr kumimoji="1" lang="en-US" altLang="ja-JP" sz="900" u="none" dirty="0" smtClean="0">
                        <a:solidFill>
                          <a:schemeClr val="tx1"/>
                        </a:solidFill>
                        <a:latin typeface="HGPｺﾞｼｯｸM" panose="020B0600000000000000" pitchFamily="50" charset="-128"/>
                        <a:ea typeface="HGPｺﾞｼｯｸM" panose="020B0600000000000000" pitchFamily="50" charset="-128"/>
                      </a:endParaRPr>
                    </a:p>
                    <a:p>
                      <a:pPr marL="88900" marR="0" indent="-88900" algn="l" defTabSz="914400" rtl="0" eaLnBrk="1" fontAlgn="auto" latinLnBrk="0" hangingPunct="1">
                        <a:lnSpc>
                          <a:spcPts val="900"/>
                        </a:lnSpc>
                        <a:spcBef>
                          <a:spcPts val="0"/>
                        </a:spcBef>
                        <a:spcAft>
                          <a:spcPts val="0"/>
                        </a:spcAft>
                        <a:buClrTx/>
                        <a:buSzTx/>
                        <a:buFontTx/>
                        <a:buNone/>
                        <a:tabLst/>
                        <a:defRPr/>
                      </a:pP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○府営住宅の積極的活用（空き室活用、駐車場の空き区画、建替え時の施設導入等）。</a:t>
                      </a:r>
                      <a:endParaRPr kumimoji="1" lang="en-US" altLang="ja-JP" sz="900" u="none" dirty="0" smtClean="0">
                        <a:solidFill>
                          <a:schemeClr val="tx1"/>
                        </a:solidFill>
                        <a:latin typeface="HGPｺﾞｼｯｸM" panose="020B0600000000000000" pitchFamily="50" charset="-128"/>
                        <a:ea typeface="HGPｺﾞｼｯｸM" panose="020B0600000000000000" pitchFamily="50" charset="-128"/>
                      </a:endParaRPr>
                    </a:p>
                    <a:p>
                      <a:pPr marL="88900" marR="0" indent="-88900" algn="r" defTabSz="914400" rtl="0" eaLnBrk="1" fontAlgn="auto" latinLnBrk="0" hangingPunct="1">
                        <a:lnSpc>
                          <a:spcPts val="900"/>
                        </a:lnSpc>
                        <a:spcBef>
                          <a:spcPts val="0"/>
                        </a:spcBef>
                        <a:spcAft>
                          <a:spcPts val="0"/>
                        </a:spcAft>
                        <a:buClrTx/>
                        <a:buSzTx/>
                        <a:buFontTx/>
                        <a:buNone/>
                        <a:tabLst/>
                        <a:defRPr/>
                      </a:pP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空き室活用５件、府営住宅コインパーキング活用</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2687</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区画（平成</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26</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年度末時点）</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a:t>
                      </a:r>
                    </a:p>
                    <a:p>
                      <a:pPr marL="88900" marR="0" indent="-88900" algn="l" defTabSz="914400" rtl="0" eaLnBrk="1" fontAlgn="auto" latinLnBrk="0" hangingPunct="1">
                        <a:lnSpc>
                          <a:spcPts val="900"/>
                        </a:lnSpc>
                        <a:spcBef>
                          <a:spcPts val="0"/>
                        </a:spcBef>
                        <a:spcAft>
                          <a:spcPts val="0"/>
                        </a:spcAft>
                        <a:buClrTx/>
                        <a:buSzTx/>
                        <a:buFontTx/>
                        <a:buNone/>
                        <a:tabLst/>
                        <a:defRPr/>
                      </a:pP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○公的施設・公的住宅の一体的な再生とそれを担う自律的ＰＰＰ組織（ＣＩＤ組織）の構築に向け、実現化に向けた組織のあり方やそれを支える制度的枠組みなどを検討。</a:t>
                      </a:r>
                      <a:endParaRPr kumimoji="1" lang="en-US" altLang="ja-JP" sz="900" u="none" dirty="0" smtClean="0">
                        <a:solidFill>
                          <a:schemeClr val="tx1"/>
                        </a:solidFill>
                        <a:latin typeface="HGPｺﾞｼｯｸM" panose="020B0600000000000000" pitchFamily="50" charset="-128"/>
                        <a:ea typeface="HGPｺﾞｼｯｸM" panose="020B0600000000000000" pitchFamily="50" charset="-128"/>
                      </a:endParaRPr>
                    </a:p>
                    <a:p>
                      <a:pPr marL="88900" marR="0" indent="-88900" algn="l" defTabSz="914400" rtl="0" eaLnBrk="1" fontAlgn="auto" latinLnBrk="0" hangingPunct="1">
                        <a:lnSpc>
                          <a:spcPts val="900"/>
                        </a:lnSpc>
                        <a:spcBef>
                          <a:spcPts val="0"/>
                        </a:spcBef>
                        <a:spcAft>
                          <a:spcPts val="0"/>
                        </a:spcAft>
                        <a:buClrTx/>
                        <a:buSzTx/>
                        <a:buFontTx/>
                        <a:buNone/>
                        <a:tabLst/>
                        <a:defRPr/>
                      </a:pP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○府営住宅において、車椅子常用者の身体状況に合わせて流し台の高さ等設計するＭＡＩハウスを供給。</a:t>
                      </a:r>
                      <a:endParaRPr kumimoji="1" lang="en-US" altLang="ja-JP" sz="900" u="none" dirty="0" smtClean="0">
                        <a:solidFill>
                          <a:schemeClr val="tx1"/>
                        </a:solidFill>
                        <a:latin typeface="HGPｺﾞｼｯｸM" panose="020B0600000000000000" pitchFamily="50" charset="-128"/>
                        <a:ea typeface="HGPｺﾞｼｯｸM" panose="020B0600000000000000" pitchFamily="50" charset="-128"/>
                      </a:endParaRPr>
                    </a:p>
                    <a:p>
                      <a:pPr marL="88900" marR="0" indent="-88900" algn="r" defTabSz="914400" rtl="0" eaLnBrk="1" fontAlgn="auto" latinLnBrk="0" hangingPunct="1">
                        <a:lnSpc>
                          <a:spcPts val="900"/>
                        </a:lnSpc>
                        <a:spcBef>
                          <a:spcPts val="0"/>
                        </a:spcBef>
                        <a:spcAft>
                          <a:spcPts val="0"/>
                        </a:spcAft>
                        <a:buClrTx/>
                        <a:buSzTx/>
                        <a:buFontTx/>
                        <a:buNone/>
                        <a:tabLst/>
                        <a:defRPr/>
                      </a:pP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供給戸数：</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83</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戸（平成</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23</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～２６年度）</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a:t>
                      </a:r>
                    </a:p>
                    <a:p>
                      <a:pPr marL="88900" marR="0" indent="-88900" algn="l" defTabSz="914400" rtl="0" eaLnBrk="1" fontAlgn="auto" latinLnBrk="0" hangingPunct="1">
                        <a:lnSpc>
                          <a:spcPts val="900"/>
                        </a:lnSpc>
                        <a:spcBef>
                          <a:spcPts val="0"/>
                        </a:spcBef>
                        <a:spcAft>
                          <a:spcPts val="0"/>
                        </a:spcAft>
                        <a:buClrTx/>
                        <a:buSzTx/>
                        <a:buFontTx/>
                        <a:buNone/>
                        <a:tabLst/>
                        <a:defRPr/>
                      </a:pP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府営住宅を活用したまちづくり協議の場を設置し、府営住宅の空き室の福祉活動拠点等への活用や市町への移管を協議。　</a:t>
                      </a:r>
                      <a:endParaRPr kumimoji="1" lang="en-US" altLang="ja-JP" sz="900" u="none" dirty="0" smtClean="0">
                        <a:solidFill>
                          <a:schemeClr val="tx1"/>
                        </a:solidFill>
                        <a:latin typeface="HGPｺﾞｼｯｸM" panose="020B0600000000000000" pitchFamily="50" charset="-128"/>
                        <a:ea typeface="HGPｺﾞｼｯｸM" panose="020B0600000000000000" pitchFamily="50" charset="-128"/>
                      </a:endParaRPr>
                    </a:p>
                    <a:p>
                      <a:pPr marL="88900" marR="0" indent="-88900" algn="r" defTabSz="914400" rtl="0" eaLnBrk="1" fontAlgn="auto" latinLnBrk="0" hangingPunct="1">
                        <a:lnSpc>
                          <a:spcPts val="900"/>
                        </a:lnSpc>
                        <a:spcBef>
                          <a:spcPts val="0"/>
                        </a:spcBef>
                        <a:spcAft>
                          <a:spcPts val="0"/>
                        </a:spcAft>
                        <a:buClrTx/>
                        <a:buSzTx/>
                        <a:buFontTx/>
                        <a:buNone/>
                        <a:tabLst/>
                        <a:defRPr/>
                      </a:pP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まちづくり協議の設置状況：府営住宅が所在する全市町数</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38</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市町（平成</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26</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年度末時点）</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a:t>
                      </a:r>
                    </a:p>
                  </a:txBody>
                  <a:tcPr marL="84406" marR="84406">
                    <a:lnB w="9525" cap="flat" cmpd="sng" algn="ctr">
                      <a:solidFill>
                        <a:schemeClr val="tx1"/>
                      </a:solidFill>
                      <a:prstDash val="sysDash"/>
                      <a:round/>
                      <a:headEnd type="none" w="med" len="med"/>
                      <a:tailEnd type="none" w="med" len="med"/>
                    </a:lnB>
                  </a:tcPr>
                </a:tc>
              </a:tr>
              <a:tr h="450669">
                <a:tc>
                  <a:txBody>
                    <a:bodyPr/>
                    <a:lstStyle/>
                    <a:p>
                      <a:pPr marL="0" indent="0">
                        <a:lnSpc>
                          <a:spcPts val="900"/>
                        </a:lnSpc>
                        <a:spcBef>
                          <a:spcPts val="0"/>
                        </a:spcBef>
                      </a:pPr>
                      <a:r>
                        <a:rPr kumimoji="1" lang="ja-JP" altLang="en-US" sz="900" b="1" u="sng" dirty="0" smtClean="0">
                          <a:solidFill>
                            <a:schemeClr val="tx1"/>
                          </a:solidFill>
                          <a:latin typeface="HGPｺﾞｼｯｸM" panose="020B0600000000000000" pitchFamily="50" charset="-128"/>
                          <a:ea typeface="HGPｺﾞｼｯｸM" panose="020B0600000000000000" pitchFamily="50" charset="-128"/>
                        </a:rPr>
                        <a:t>府営住宅の入居対象者の見直し</a:t>
                      </a:r>
                      <a:endParaRPr kumimoji="1" lang="en-US" altLang="ja-JP" sz="900" b="1" u="sng" dirty="0" smtClean="0">
                        <a:solidFill>
                          <a:schemeClr val="tx1"/>
                        </a:solidFill>
                        <a:latin typeface="HGPｺﾞｼｯｸM" panose="020B0600000000000000" pitchFamily="50" charset="-128"/>
                        <a:ea typeface="HGPｺﾞｼｯｸM" panose="020B0600000000000000" pitchFamily="50" charset="-128"/>
                      </a:endParaRPr>
                    </a:p>
                    <a:p>
                      <a:pPr marL="88900" indent="-88900">
                        <a:lnSpc>
                          <a:spcPts val="900"/>
                        </a:lnSpc>
                        <a:spcBef>
                          <a:spcPts val="0"/>
                        </a:spcBef>
                      </a:pPr>
                      <a:r>
                        <a:rPr kumimoji="1" lang="ja-JP" altLang="en-US" sz="900" b="0" u="none" dirty="0" smtClean="0">
                          <a:solidFill>
                            <a:schemeClr val="tx1"/>
                          </a:solidFill>
                          <a:latin typeface="HGPｺﾞｼｯｸM" panose="020B0600000000000000" pitchFamily="50" charset="-128"/>
                          <a:ea typeface="HGPｺﾞｼｯｸM" panose="020B0600000000000000" pitchFamily="50" charset="-128"/>
                        </a:rPr>
                        <a:t>□入居収入基準の見直し、きめ細やかな空き家募集</a:t>
                      </a:r>
                      <a:endParaRPr kumimoji="1" lang="en-US" altLang="ja-JP" sz="900" b="0" u="none" dirty="0" smtClean="0">
                        <a:solidFill>
                          <a:schemeClr val="tx1"/>
                        </a:solidFill>
                        <a:latin typeface="HGPｺﾞｼｯｸM" panose="020B0600000000000000" pitchFamily="50" charset="-128"/>
                        <a:ea typeface="HGPｺﾞｼｯｸM" panose="020B0600000000000000" pitchFamily="50" charset="-128"/>
                      </a:endParaRPr>
                    </a:p>
                    <a:p>
                      <a:pPr marL="88900" indent="-88900">
                        <a:lnSpc>
                          <a:spcPts val="900"/>
                        </a:lnSpc>
                        <a:spcBef>
                          <a:spcPts val="0"/>
                        </a:spcBef>
                      </a:pPr>
                      <a:endParaRPr kumimoji="1" lang="ja-JP" altLang="en-US" sz="900" b="0" u="none" dirty="0" smtClean="0">
                        <a:solidFill>
                          <a:schemeClr val="tx1"/>
                        </a:solidFill>
                        <a:latin typeface="HGPｺﾞｼｯｸM" panose="020B0600000000000000" pitchFamily="50" charset="-128"/>
                        <a:ea typeface="HGPｺﾞｼｯｸM" panose="020B0600000000000000" pitchFamily="50" charset="-128"/>
                      </a:endParaRPr>
                    </a:p>
                    <a:p>
                      <a:pPr marL="88900" indent="-88900">
                        <a:lnSpc>
                          <a:spcPts val="900"/>
                        </a:lnSpc>
                        <a:spcBef>
                          <a:spcPts val="0"/>
                        </a:spcBef>
                      </a:pPr>
                      <a:r>
                        <a:rPr kumimoji="1" lang="ja-JP" altLang="en-US" sz="900" b="0" u="none" dirty="0" smtClean="0">
                          <a:solidFill>
                            <a:schemeClr val="tx1"/>
                          </a:solidFill>
                          <a:latin typeface="HGPｺﾞｼｯｸM" panose="020B0600000000000000" pitchFamily="50" charset="-128"/>
                          <a:ea typeface="HGPｺﾞｼｯｸM" panose="020B0600000000000000" pitchFamily="50" charset="-128"/>
                        </a:rPr>
                        <a:t>□</a:t>
                      </a:r>
                      <a:r>
                        <a:rPr kumimoji="1" lang="en-US" altLang="ja-JP" sz="900" b="0" u="none" dirty="0" smtClean="0">
                          <a:solidFill>
                            <a:schemeClr val="tx1"/>
                          </a:solidFill>
                          <a:latin typeface="HGPｺﾞｼｯｸM" panose="020B0600000000000000" pitchFamily="50" charset="-128"/>
                          <a:ea typeface="HGPｺﾞｼｯｸM" panose="020B0600000000000000" pitchFamily="50" charset="-128"/>
                        </a:rPr>
                        <a:t>60</a:t>
                      </a:r>
                      <a:r>
                        <a:rPr kumimoji="1" lang="ja-JP" altLang="en-US" sz="900" b="0" u="none" dirty="0" smtClean="0">
                          <a:solidFill>
                            <a:schemeClr val="tx1"/>
                          </a:solidFill>
                          <a:latin typeface="HGPｺﾞｼｯｸM" panose="020B0600000000000000" pitchFamily="50" charset="-128"/>
                          <a:ea typeface="HGPｺﾞｼｯｸM" panose="020B0600000000000000" pitchFamily="50" charset="-128"/>
                        </a:rPr>
                        <a:t>歳未満単独世帯への対応の検討</a:t>
                      </a:r>
                    </a:p>
                  </a:txBody>
                  <a:tcPr marL="84406" marR="84406">
                    <a:lnT w="9525" cap="flat" cmpd="sng" algn="ctr">
                      <a:solidFill>
                        <a:schemeClr val="tx1"/>
                      </a:solidFill>
                      <a:prstDash val="sysDash"/>
                      <a:round/>
                      <a:headEnd type="none" w="med" len="med"/>
                      <a:tailEnd type="none" w="med" len="med"/>
                    </a:lnT>
                    <a:lnB w="9525" cap="flat" cmpd="sng" algn="ctr">
                      <a:solidFill>
                        <a:schemeClr val="tx1"/>
                      </a:solidFill>
                      <a:prstDash val="sysDash"/>
                      <a:round/>
                      <a:headEnd type="none" w="med" len="med"/>
                      <a:tailEnd type="none" w="med" len="med"/>
                    </a:lnB>
                  </a:tcPr>
                </a:tc>
                <a:tc>
                  <a:txBody>
                    <a:bodyPr/>
                    <a:lstStyle/>
                    <a:p>
                      <a:pPr marL="88900" indent="-88900">
                        <a:lnSpc>
                          <a:spcPts val="900"/>
                        </a:lnSpc>
                        <a:spcBef>
                          <a:spcPts val="0"/>
                        </a:spcBef>
                      </a:pPr>
                      <a:r>
                        <a:rPr kumimoji="1" lang="ja-JP" altLang="en-US" sz="900" b="1" u="sng" dirty="0" smtClean="0">
                          <a:solidFill>
                            <a:schemeClr val="tx1"/>
                          </a:solidFill>
                          <a:latin typeface="HGPｺﾞｼｯｸM" panose="020B0600000000000000" pitchFamily="50" charset="-128"/>
                          <a:ea typeface="HGPｺﾞｼｯｸM" panose="020B0600000000000000" pitchFamily="50" charset="-128"/>
                        </a:rPr>
                        <a:t>府営住宅の入居対象者の見直し</a:t>
                      </a:r>
                      <a:endParaRPr kumimoji="1" lang="en-US" altLang="ja-JP" sz="900" b="1" u="sng" dirty="0" smtClean="0">
                        <a:solidFill>
                          <a:schemeClr val="tx1"/>
                        </a:solidFill>
                        <a:latin typeface="HGPｺﾞｼｯｸM" panose="020B0600000000000000" pitchFamily="50" charset="-128"/>
                        <a:ea typeface="HGPｺﾞｼｯｸM" panose="020B0600000000000000" pitchFamily="50" charset="-128"/>
                      </a:endParaRPr>
                    </a:p>
                    <a:p>
                      <a:pPr marL="88900" indent="-88900">
                        <a:lnSpc>
                          <a:spcPts val="900"/>
                        </a:lnSpc>
                        <a:spcBef>
                          <a:spcPts val="0"/>
                        </a:spcBef>
                      </a:pPr>
                      <a:r>
                        <a:rPr kumimoji="1" lang="ja-JP" altLang="en-US" sz="900" b="0" u="none" dirty="0" smtClean="0">
                          <a:solidFill>
                            <a:schemeClr val="tx1"/>
                          </a:solidFill>
                          <a:latin typeface="HGPｺﾞｼｯｸM" panose="020B0600000000000000" pitchFamily="50" charset="-128"/>
                          <a:ea typeface="HGPｺﾞｼｯｸM" panose="020B0600000000000000" pitchFamily="50" charset="-128"/>
                        </a:rPr>
                        <a:t>○公営住宅法の改正に伴い、入居者資格を条例で定めることとし、平成</a:t>
                      </a:r>
                      <a:r>
                        <a:rPr kumimoji="1" lang="en-US" altLang="ja-JP" sz="900" b="0" u="none" dirty="0" smtClean="0">
                          <a:solidFill>
                            <a:schemeClr val="tx1"/>
                          </a:solidFill>
                          <a:latin typeface="HGPｺﾞｼｯｸM" panose="020B0600000000000000" pitchFamily="50" charset="-128"/>
                          <a:ea typeface="HGPｺﾞｼｯｸM" panose="020B0600000000000000" pitchFamily="50" charset="-128"/>
                        </a:rPr>
                        <a:t>25</a:t>
                      </a:r>
                      <a:r>
                        <a:rPr kumimoji="1" lang="ja-JP" altLang="en-US" sz="900" b="0" u="none" dirty="0" smtClean="0">
                          <a:solidFill>
                            <a:schemeClr val="tx1"/>
                          </a:solidFill>
                          <a:latin typeface="HGPｺﾞｼｯｸM" panose="020B0600000000000000" pitchFamily="50" charset="-128"/>
                          <a:ea typeface="HGPｺﾞｼｯｸM" panose="020B0600000000000000" pitchFamily="50" charset="-128"/>
                        </a:rPr>
                        <a:t>年度から施行。</a:t>
                      </a:r>
                      <a:endParaRPr kumimoji="1" lang="en-US" altLang="ja-JP" sz="900" b="0" u="none" dirty="0" smtClean="0">
                        <a:solidFill>
                          <a:schemeClr val="tx1"/>
                        </a:solidFill>
                        <a:latin typeface="HGPｺﾞｼｯｸM" panose="020B0600000000000000" pitchFamily="50" charset="-128"/>
                        <a:ea typeface="HGPｺﾞｼｯｸM" panose="020B0600000000000000" pitchFamily="50" charset="-128"/>
                      </a:endParaRPr>
                    </a:p>
                    <a:p>
                      <a:pPr marL="88900" indent="-88900">
                        <a:lnSpc>
                          <a:spcPts val="900"/>
                        </a:lnSpc>
                        <a:spcBef>
                          <a:spcPts val="0"/>
                        </a:spcBef>
                      </a:pPr>
                      <a:r>
                        <a:rPr kumimoji="1" lang="ja-JP" altLang="en-US" sz="900" b="0" u="none" baseline="0" dirty="0" smtClean="0">
                          <a:solidFill>
                            <a:schemeClr val="tx1"/>
                          </a:solidFill>
                          <a:latin typeface="HGPｺﾞｼｯｸM" panose="020B0600000000000000" pitchFamily="50" charset="-128"/>
                          <a:ea typeface="HGPｺﾞｼｯｸM" panose="020B0600000000000000" pitchFamily="50" charset="-128"/>
                        </a:rPr>
                        <a:t>○府営住宅の新築住宅、空家住宅を７区分（一般世帯向け、福祉世帯向け、新婚・子育て世帯向け、期限付入居住宅、親子近居向け、シルバーハウジング、車いす常用者世帯向け住宅）の応募区分を設けて、年６回募集。</a:t>
                      </a:r>
                      <a:endParaRPr kumimoji="1" lang="en-US" altLang="ja-JP" sz="900" b="0" u="none" dirty="0" smtClean="0">
                        <a:solidFill>
                          <a:schemeClr val="tx1"/>
                        </a:solidFill>
                        <a:latin typeface="HGPｺﾞｼｯｸM" panose="020B0600000000000000" pitchFamily="50" charset="-128"/>
                        <a:ea typeface="HGPｺﾞｼｯｸM" panose="020B0600000000000000" pitchFamily="50" charset="-128"/>
                      </a:endParaRPr>
                    </a:p>
                    <a:p>
                      <a:pPr marL="88900" indent="-88900">
                        <a:lnSpc>
                          <a:spcPts val="900"/>
                        </a:lnSpc>
                        <a:spcBef>
                          <a:spcPts val="0"/>
                        </a:spcBef>
                      </a:pPr>
                      <a:r>
                        <a:rPr kumimoji="1" lang="ja-JP" altLang="en-US" sz="900" b="0" u="none" dirty="0" smtClean="0">
                          <a:solidFill>
                            <a:schemeClr val="tx1"/>
                          </a:solidFill>
                          <a:latin typeface="HGPｺﾞｼｯｸM" panose="020B0600000000000000" pitchFamily="50" charset="-128"/>
                          <a:ea typeface="HGPｺﾞｼｯｸM" panose="020B0600000000000000" pitchFamily="50" charset="-128"/>
                        </a:rPr>
                        <a:t>○公営住宅法の改正に伴い、平成</a:t>
                      </a:r>
                      <a:r>
                        <a:rPr kumimoji="1" lang="en-US" altLang="ja-JP" sz="900" b="0" u="none" dirty="0" smtClean="0">
                          <a:solidFill>
                            <a:schemeClr val="tx1"/>
                          </a:solidFill>
                          <a:latin typeface="HGPｺﾞｼｯｸM" panose="020B0600000000000000" pitchFamily="50" charset="-128"/>
                          <a:ea typeface="HGPｺﾞｼｯｸM" panose="020B0600000000000000" pitchFamily="50" charset="-128"/>
                        </a:rPr>
                        <a:t>24</a:t>
                      </a:r>
                      <a:r>
                        <a:rPr kumimoji="1" lang="ja-JP" altLang="en-US" sz="900" b="0" u="none" dirty="0" smtClean="0">
                          <a:solidFill>
                            <a:schemeClr val="tx1"/>
                          </a:solidFill>
                          <a:latin typeface="HGPｺﾞｼｯｸM" panose="020B0600000000000000" pitchFamily="50" charset="-128"/>
                          <a:ea typeface="HGPｺﾞｼｯｸM" panose="020B0600000000000000" pitchFamily="50" charset="-128"/>
                        </a:rPr>
                        <a:t>年度よりモデル的に単身者の入居を拡大するため、当面、応募割れ住戸において対応（原則、</a:t>
                      </a:r>
                      <a:r>
                        <a:rPr kumimoji="1" lang="en-US" altLang="ja-JP" sz="900" b="0" u="none" dirty="0" smtClean="0">
                          <a:solidFill>
                            <a:schemeClr val="tx1"/>
                          </a:solidFill>
                          <a:latin typeface="HGPｺﾞｼｯｸM" panose="020B0600000000000000" pitchFamily="50" charset="-128"/>
                          <a:ea typeface="HGPｺﾞｼｯｸM" panose="020B0600000000000000" pitchFamily="50" charset="-128"/>
                        </a:rPr>
                        <a:t>5</a:t>
                      </a:r>
                      <a:r>
                        <a:rPr kumimoji="1" lang="ja-JP" altLang="en-US" sz="900" b="0" u="none" dirty="0" smtClean="0">
                          <a:solidFill>
                            <a:schemeClr val="tx1"/>
                          </a:solidFill>
                          <a:latin typeface="HGPｺﾞｼｯｸM" panose="020B0600000000000000" pitchFamily="50" charset="-128"/>
                          <a:ea typeface="HGPｺﾞｼｯｸM" panose="020B0600000000000000" pitchFamily="50" charset="-128"/>
                        </a:rPr>
                        <a:t>年間の期間限定）。</a:t>
                      </a:r>
                      <a:endParaRPr kumimoji="1" lang="en-US" altLang="ja-JP" sz="900" b="0" u="none" dirty="0" smtClean="0">
                        <a:solidFill>
                          <a:schemeClr val="tx1"/>
                        </a:solidFill>
                        <a:latin typeface="HGPｺﾞｼｯｸM" panose="020B0600000000000000" pitchFamily="50" charset="-128"/>
                        <a:ea typeface="HGPｺﾞｼｯｸM" panose="020B0600000000000000" pitchFamily="50" charset="-128"/>
                      </a:endParaRPr>
                    </a:p>
                  </a:txBody>
                  <a:tcPr marL="84406" marR="84406">
                    <a:lnT w="9525" cap="flat" cmpd="sng" algn="ctr">
                      <a:solidFill>
                        <a:schemeClr val="tx1"/>
                      </a:solidFill>
                      <a:prstDash val="sysDash"/>
                      <a:round/>
                      <a:headEnd type="none" w="med" len="med"/>
                      <a:tailEnd type="none" w="med" len="med"/>
                    </a:lnT>
                    <a:lnB w="9525" cap="flat" cmpd="sng" algn="ctr">
                      <a:solidFill>
                        <a:schemeClr val="tx1"/>
                      </a:solidFill>
                      <a:prstDash val="sysDash"/>
                      <a:round/>
                      <a:headEnd type="none" w="med" len="med"/>
                      <a:tailEnd type="none" w="med" len="med"/>
                    </a:lnB>
                  </a:tcPr>
                </a:tc>
              </a:tr>
              <a:tr h="1018750">
                <a:tc>
                  <a:txBody>
                    <a:bodyPr/>
                    <a:lstStyle/>
                    <a:p>
                      <a:pPr marL="0" marR="0" indent="0" algn="l" defTabSz="914400" rtl="0" eaLnBrk="1" fontAlgn="auto" latinLnBrk="0" hangingPunct="1">
                        <a:lnSpc>
                          <a:spcPts val="900"/>
                        </a:lnSpc>
                        <a:spcBef>
                          <a:spcPts val="0"/>
                        </a:spcBef>
                        <a:spcAft>
                          <a:spcPts val="0"/>
                        </a:spcAft>
                        <a:buClrTx/>
                        <a:buSzTx/>
                        <a:buFontTx/>
                        <a:buNone/>
                        <a:tabLst/>
                        <a:defRPr/>
                      </a:pPr>
                      <a:r>
                        <a:rPr kumimoji="1" lang="ja-JP" altLang="en-US" sz="900" b="1" u="sng" dirty="0" smtClean="0">
                          <a:solidFill>
                            <a:schemeClr val="tx1"/>
                          </a:solidFill>
                          <a:latin typeface="HGPｺﾞｼｯｸM" panose="020B0600000000000000" pitchFamily="50" charset="-128"/>
                          <a:ea typeface="HGPｺﾞｼｯｸM" panose="020B0600000000000000" pitchFamily="50" charset="-128"/>
                        </a:rPr>
                        <a:t>市町営住宅ストックの活用</a:t>
                      </a:r>
                      <a:endParaRPr kumimoji="1" lang="en-US" altLang="ja-JP" sz="900" b="1" u="sng" dirty="0" smtClean="0">
                        <a:solidFill>
                          <a:schemeClr val="tx1"/>
                        </a:solidFill>
                        <a:latin typeface="HGPｺﾞｼｯｸM" panose="020B0600000000000000" pitchFamily="50" charset="-128"/>
                        <a:ea typeface="HGPｺﾞｼｯｸM" panose="020B0600000000000000" pitchFamily="50" charset="-128"/>
                      </a:endParaRPr>
                    </a:p>
                    <a:p>
                      <a:pPr marL="88900" marR="0" indent="-88900" algn="l" defTabSz="914400" rtl="0" eaLnBrk="1" fontAlgn="auto" latinLnBrk="0" hangingPunct="1">
                        <a:lnSpc>
                          <a:spcPts val="900"/>
                        </a:lnSpc>
                        <a:spcBef>
                          <a:spcPts val="0"/>
                        </a:spcBef>
                        <a:spcAft>
                          <a:spcPts val="0"/>
                        </a:spcAft>
                        <a:buClrTx/>
                        <a:buSzTx/>
                        <a:buFontTx/>
                        <a:buNone/>
                        <a:tabLst/>
                        <a:defRPr/>
                      </a:pPr>
                      <a:r>
                        <a:rPr kumimoji="1" lang="ja-JP" altLang="en-US" sz="900" b="0" u="none" dirty="0" smtClean="0">
                          <a:solidFill>
                            <a:schemeClr val="tx1"/>
                          </a:solidFill>
                          <a:latin typeface="HGPｺﾞｼｯｸM" panose="020B0600000000000000" pitchFamily="50" charset="-128"/>
                          <a:ea typeface="HGPｺﾞｼｯｸM" panose="020B0600000000000000" pitchFamily="50" charset="-128"/>
                        </a:rPr>
                        <a:t>□良好な市町営住宅ストックの形成に係る指導・助言（耐震性確保、居住水準向上、バリアフリー化等）</a:t>
                      </a:r>
                    </a:p>
                    <a:p>
                      <a:pPr marL="88900" marR="0" indent="-88900" algn="l" defTabSz="914400" rtl="0" eaLnBrk="1" fontAlgn="auto" latinLnBrk="0" hangingPunct="1">
                        <a:lnSpc>
                          <a:spcPts val="900"/>
                        </a:lnSpc>
                        <a:spcBef>
                          <a:spcPts val="0"/>
                        </a:spcBef>
                        <a:spcAft>
                          <a:spcPts val="0"/>
                        </a:spcAft>
                        <a:buClrTx/>
                        <a:buSzTx/>
                        <a:buFontTx/>
                        <a:buNone/>
                        <a:tabLst/>
                        <a:defRPr/>
                      </a:pPr>
                      <a:r>
                        <a:rPr kumimoji="1" lang="ja-JP" altLang="en-US" sz="900" b="0" u="none" dirty="0" smtClean="0">
                          <a:solidFill>
                            <a:schemeClr val="tx1"/>
                          </a:solidFill>
                          <a:latin typeface="HGPｺﾞｼｯｸM" panose="020B0600000000000000" pitchFamily="50" charset="-128"/>
                          <a:ea typeface="HGPｺﾞｼｯｸM" panose="020B0600000000000000" pitchFamily="50" charset="-128"/>
                        </a:rPr>
                        <a:t>□市町営住宅の募集・管理に係る指導・助言</a:t>
                      </a:r>
                      <a:endParaRPr kumimoji="1" lang="en-US" altLang="ja-JP" sz="900" b="0" u="none" dirty="0" smtClean="0">
                        <a:solidFill>
                          <a:schemeClr val="tx1"/>
                        </a:solidFill>
                        <a:latin typeface="HGPｺﾞｼｯｸM" panose="020B0600000000000000" pitchFamily="50" charset="-128"/>
                        <a:ea typeface="HGPｺﾞｼｯｸM" panose="020B0600000000000000" pitchFamily="50" charset="-128"/>
                      </a:endParaRPr>
                    </a:p>
                    <a:p>
                      <a:pPr marL="88900" marR="0" indent="-88900" algn="l" defTabSz="914400" rtl="0" eaLnBrk="1" fontAlgn="auto" latinLnBrk="0" hangingPunct="1">
                        <a:lnSpc>
                          <a:spcPts val="900"/>
                        </a:lnSpc>
                        <a:spcBef>
                          <a:spcPts val="0"/>
                        </a:spcBef>
                        <a:spcAft>
                          <a:spcPts val="0"/>
                        </a:spcAft>
                        <a:buClrTx/>
                        <a:buSzTx/>
                        <a:buFontTx/>
                        <a:buNone/>
                        <a:tabLst/>
                        <a:defRPr/>
                      </a:pPr>
                      <a:endParaRPr kumimoji="1" lang="ja-JP" altLang="en-US" sz="900" b="0" u="none" dirty="0" smtClean="0">
                        <a:solidFill>
                          <a:schemeClr val="tx1"/>
                        </a:solidFill>
                        <a:latin typeface="HGPｺﾞｼｯｸM" panose="020B0600000000000000" pitchFamily="50" charset="-128"/>
                        <a:ea typeface="HGPｺﾞｼｯｸM" panose="020B0600000000000000" pitchFamily="50" charset="-128"/>
                      </a:endParaRPr>
                    </a:p>
                    <a:p>
                      <a:pPr marL="88900" marR="0" indent="-88900" algn="l" defTabSz="914400" rtl="0" eaLnBrk="1" fontAlgn="auto" latinLnBrk="0" hangingPunct="1">
                        <a:lnSpc>
                          <a:spcPts val="900"/>
                        </a:lnSpc>
                        <a:spcBef>
                          <a:spcPts val="0"/>
                        </a:spcBef>
                        <a:spcAft>
                          <a:spcPts val="0"/>
                        </a:spcAft>
                        <a:buClrTx/>
                        <a:buSzTx/>
                        <a:buFontTx/>
                        <a:buNone/>
                        <a:tabLst/>
                        <a:defRPr/>
                      </a:pPr>
                      <a:r>
                        <a:rPr kumimoji="1" lang="ja-JP" altLang="en-US" sz="900" b="0" u="none" dirty="0" smtClean="0">
                          <a:solidFill>
                            <a:schemeClr val="tx1"/>
                          </a:solidFill>
                          <a:latin typeface="HGPｺﾞｼｯｸM" panose="020B0600000000000000" pitchFamily="50" charset="-128"/>
                          <a:ea typeface="HGPｺﾞｼｯｸM" panose="020B0600000000000000" pitchFamily="50" charset="-128"/>
                        </a:rPr>
                        <a:t>□地域のまちづくりに配慮した市町営住宅のあり方に係る指導・助言</a:t>
                      </a:r>
                    </a:p>
                    <a:p>
                      <a:pPr marL="88900" marR="0" indent="-88900" algn="l" defTabSz="914400" rtl="0" eaLnBrk="1" fontAlgn="auto" latinLnBrk="0" hangingPunct="1">
                        <a:lnSpc>
                          <a:spcPts val="900"/>
                        </a:lnSpc>
                        <a:spcBef>
                          <a:spcPts val="0"/>
                        </a:spcBef>
                        <a:spcAft>
                          <a:spcPts val="0"/>
                        </a:spcAft>
                        <a:buClrTx/>
                        <a:buSzTx/>
                        <a:buFontTx/>
                        <a:buNone/>
                        <a:tabLst/>
                        <a:defRPr/>
                      </a:pPr>
                      <a:r>
                        <a:rPr kumimoji="1" lang="ja-JP" altLang="en-US" sz="900" b="0" u="none" dirty="0" smtClean="0">
                          <a:solidFill>
                            <a:schemeClr val="tx1"/>
                          </a:solidFill>
                          <a:latin typeface="HGPｺﾞｼｯｸM" panose="020B0600000000000000" pitchFamily="50" charset="-128"/>
                          <a:ea typeface="HGPｺﾞｼｯｸM" panose="020B0600000000000000" pitchFamily="50" charset="-128"/>
                        </a:rPr>
                        <a:t>（用地を活用した多様な住宅供給・施設等導入）</a:t>
                      </a:r>
                    </a:p>
                  </a:txBody>
                  <a:tcPr marL="84406" marR="84406">
                    <a:lnT w="9525" cap="flat" cmpd="sng" algn="ctr">
                      <a:solidFill>
                        <a:schemeClr val="tx1"/>
                      </a:solidFill>
                      <a:prstDash val="sysDash"/>
                      <a:round/>
                      <a:headEnd type="none" w="med" len="med"/>
                      <a:tailEnd type="none" w="med" len="med"/>
                    </a:lnT>
                  </a:tcPr>
                </a:tc>
                <a:tc>
                  <a:txBody>
                    <a:bodyPr/>
                    <a:lstStyle/>
                    <a:p>
                      <a:pPr marL="88900" marR="0" indent="-88900" algn="l" defTabSz="914400" rtl="0" eaLnBrk="1" fontAlgn="auto" latinLnBrk="0" hangingPunct="1">
                        <a:lnSpc>
                          <a:spcPts val="900"/>
                        </a:lnSpc>
                        <a:spcBef>
                          <a:spcPts val="0"/>
                        </a:spcBef>
                        <a:spcAft>
                          <a:spcPts val="0"/>
                        </a:spcAft>
                        <a:buClrTx/>
                        <a:buSzTx/>
                        <a:buFontTx/>
                        <a:buNone/>
                        <a:tabLst/>
                        <a:defRPr/>
                      </a:pPr>
                      <a:r>
                        <a:rPr kumimoji="1" lang="ja-JP" altLang="en-US" sz="900" b="1" u="sng" dirty="0" smtClean="0">
                          <a:solidFill>
                            <a:schemeClr val="tx1"/>
                          </a:solidFill>
                          <a:latin typeface="HGPｺﾞｼｯｸM" panose="020B0600000000000000" pitchFamily="50" charset="-128"/>
                          <a:ea typeface="HGPｺﾞｼｯｸM" panose="020B0600000000000000" pitchFamily="50" charset="-128"/>
                        </a:rPr>
                        <a:t>市町営住宅ストックの活用</a:t>
                      </a:r>
                      <a:endParaRPr kumimoji="1" lang="en-US" altLang="ja-JP" sz="900" b="1" u="sng" dirty="0" smtClean="0">
                        <a:solidFill>
                          <a:schemeClr val="tx1"/>
                        </a:solidFill>
                        <a:latin typeface="HGPｺﾞｼｯｸM" panose="020B0600000000000000" pitchFamily="50" charset="-128"/>
                        <a:ea typeface="HGPｺﾞｼｯｸM" panose="020B0600000000000000" pitchFamily="50" charset="-128"/>
                      </a:endParaRPr>
                    </a:p>
                    <a:p>
                      <a:pPr marL="88900" marR="0" indent="-88900" algn="l" defTabSz="914400" rtl="0" eaLnBrk="1" fontAlgn="auto" latinLnBrk="0" hangingPunct="1">
                        <a:lnSpc>
                          <a:spcPts val="900"/>
                        </a:lnSpc>
                        <a:spcBef>
                          <a:spcPts val="0"/>
                        </a:spcBef>
                        <a:spcAft>
                          <a:spcPts val="0"/>
                        </a:spcAft>
                        <a:buClrTx/>
                        <a:buSzTx/>
                        <a:buFontTx/>
                        <a:buNone/>
                        <a:tabLst/>
                        <a:defRPr/>
                      </a:pPr>
                      <a:r>
                        <a:rPr kumimoji="1" lang="ja-JP" altLang="en-US" sz="900" b="0" u="none" dirty="0" smtClean="0">
                          <a:solidFill>
                            <a:schemeClr val="tx1"/>
                          </a:solidFill>
                          <a:latin typeface="HGPｺﾞｼｯｸM" panose="020B0600000000000000" pitchFamily="50" charset="-128"/>
                          <a:ea typeface="HGPｺﾞｼｯｸM" panose="020B0600000000000000" pitchFamily="50" charset="-128"/>
                        </a:rPr>
                        <a:t>○市町に対し、随時研修会等を通じ、適法且つ積極的な活用が図られるよう指導・助言。</a:t>
                      </a:r>
                      <a:endParaRPr kumimoji="1" lang="en-US" altLang="ja-JP" sz="900" b="0" u="none" dirty="0" smtClean="0">
                        <a:solidFill>
                          <a:schemeClr val="tx1"/>
                        </a:solidFill>
                        <a:latin typeface="HGPｺﾞｼｯｸM" panose="020B0600000000000000" pitchFamily="50" charset="-128"/>
                        <a:ea typeface="HGPｺﾞｼｯｸM" panose="020B0600000000000000" pitchFamily="50" charset="-128"/>
                      </a:endParaRPr>
                    </a:p>
                    <a:p>
                      <a:pPr marL="88900" marR="0" indent="-88900" algn="r" defTabSz="914400" rtl="0" eaLnBrk="1" fontAlgn="auto" latinLnBrk="0" hangingPunct="1">
                        <a:lnSpc>
                          <a:spcPts val="900"/>
                        </a:lnSpc>
                        <a:spcBef>
                          <a:spcPts val="0"/>
                        </a:spcBef>
                        <a:spcAft>
                          <a:spcPts val="0"/>
                        </a:spcAft>
                        <a:buClrTx/>
                        <a:buSzTx/>
                        <a:buFontTx/>
                        <a:buNone/>
                        <a:tabLst/>
                        <a:defRPr/>
                      </a:pPr>
                      <a:r>
                        <a:rPr kumimoji="1" lang="en-US" altLang="ja-JP" sz="900" b="0" u="none" dirty="0" smtClean="0">
                          <a:solidFill>
                            <a:schemeClr val="tx1"/>
                          </a:solidFill>
                          <a:latin typeface="HGPｺﾞｼｯｸM" panose="020B0600000000000000" pitchFamily="50" charset="-128"/>
                          <a:ea typeface="HGPｺﾞｼｯｸM" panose="020B0600000000000000" pitchFamily="50" charset="-128"/>
                        </a:rPr>
                        <a:t>【</a:t>
                      </a:r>
                      <a:r>
                        <a:rPr kumimoji="1" lang="ja-JP" altLang="en-US" sz="900" b="0" u="none" dirty="0" smtClean="0">
                          <a:solidFill>
                            <a:schemeClr val="tx1"/>
                          </a:solidFill>
                          <a:latin typeface="HGPｺﾞｼｯｸM" panose="020B0600000000000000" pitchFamily="50" charset="-128"/>
                          <a:ea typeface="HGPｺﾞｼｯｸM" panose="020B0600000000000000" pitchFamily="50" charset="-128"/>
                        </a:rPr>
                        <a:t>公営住宅長寿命化計画の策定状況：</a:t>
                      </a:r>
                      <a:r>
                        <a:rPr kumimoji="1" lang="en-US" altLang="ja-JP" sz="900" b="0" u="none" dirty="0" smtClean="0">
                          <a:solidFill>
                            <a:schemeClr val="tx1"/>
                          </a:solidFill>
                          <a:latin typeface="HGPｺﾞｼｯｸM" panose="020B0600000000000000" pitchFamily="50" charset="-128"/>
                          <a:ea typeface="HGPｺﾞｼｯｸM" panose="020B0600000000000000" pitchFamily="50" charset="-128"/>
                        </a:rPr>
                        <a:t>35</a:t>
                      </a:r>
                      <a:r>
                        <a:rPr kumimoji="1" lang="ja-JP" altLang="en-US" sz="900" b="0" u="none" dirty="0" smtClean="0">
                          <a:solidFill>
                            <a:schemeClr val="tx1"/>
                          </a:solidFill>
                          <a:latin typeface="HGPｺﾞｼｯｸM" panose="020B0600000000000000" pitchFamily="50" charset="-128"/>
                          <a:ea typeface="HGPｺﾞｼｯｸM" panose="020B0600000000000000" pitchFamily="50" charset="-128"/>
                        </a:rPr>
                        <a:t>市町（政令市を除く）のうち、</a:t>
                      </a:r>
                      <a:r>
                        <a:rPr kumimoji="1" lang="en-US" altLang="ja-JP" sz="900" b="0" u="none" dirty="0" smtClean="0">
                          <a:solidFill>
                            <a:schemeClr val="tx1"/>
                          </a:solidFill>
                          <a:latin typeface="HGPｺﾞｼｯｸM" panose="020B0600000000000000" pitchFamily="50" charset="-128"/>
                          <a:ea typeface="HGPｺﾞｼｯｸM" panose="020B0600000000000000" pitchFamily="50" charset="-128"/>
                        </a:rPr>
                        <a:t>25</a:t>
                      </a:r>
                      <a:r>
                        <a:rPr kumimoji="1" lang="ja-JP" altLang="en-US" sz="900" b="0" u="none" dirty="0" smtClean="0">
                          <a:solidFill>
                            <a:schemeClr val="tx1"/>
                          </a:solidFill>
                          <a:latin typeface="HGPｺﾞｼｯｸM" panose="020B0600000000000000" pitchFamily="50" charset="-128"/>
                          <a:ea typeface="HGPｺﾞｼｯｸM" panose="020B0600000000000000" pitchFamily="50" charset="-128"/>
                        </a:rPr>
                        <a:t>市町（平成</a:t>
                      </a:r>
                      <a:r>
                        <a:rPr kumimoji="1" lang="en-US" altLang="ja-JP" sz="900" b="0" u="none" dirty="0" smtClean="0">
                          <a:solidFill>
                            <a:schemeClr val="tx1"/>
                          </a:solidFill>
                          <a:latin typeface="HGPｺﾞｼｯｸM" panose="020B0600000000000000" pitchFamily="50" charset="-128"/>
                          <a:ea typeface="HGPｺﾞｼｯｸM" panose="020B0600000000000000" pitchFamily="50" charset="-128"/>
                        </a:rPr>
                        <a:t>26</a:t>
                      </a:r>
                      <a:r>
                        <a:rPr kumimoji="1" lang="ja-JP" altLang="en-US" sz="900" b="0" u="none" dirty="0" smtClean="0">
                          <a:solidFill>
                            <a:schemeClr val="tx1"/>
                          </a:solidFill>
                          <a:latin typeface="HGPｺﾞｼｯｸM" panose="020B0600000000000000" pitchFamily="50" charset="-128"/>
                          <a:ea typeface="HGPｺﾞｼｯｸM" panose="020B0600000000000000" pitchFamily="50" charset="-128"/>
                        </a:rPr>
                        <a:t>年度末時点）</a:t>
                      </a:r>
                      <a:r>
                        <a:rPr kumimoji="1" lang="en-US" altLang="ja-JP" sz="900" b="0" u="none" dirty="0" smtClean="0">
                          <a:solidFill>
                            <a:schemeClr val="tx1"/>
                          </a:solidFill>
                          <a:latin typeface="HGPｺﾞｼｯｸM" panose="020B0600000000000000" pitchFamily="50" charset="-128"/>
                          <a:ea typeface="HGPｺﾞｼｯｸM" panose="020B0600000000000000" pitchFamily="50" charset="-128"/>
                        </a:rPr>
                        <a:t>】</a:t>
                      </a:r>
                    </a:p>
                    <a:p>
                      <a:pPr marL="88900" marR="0" indent="-88900" algn="r" defTabSz="914400" rtl="0" eaLnBrk="1" fontAlgn="auto" latinLnBrk="0" hangingPunct="1">
                        <a:lnSpc>
                          <a:spcPts val="900"/>
                        </a:lnSpc>
                        <a:spcBef>
                          <a:spcPts val="0"/>
                        </a:spcBef>
                        <a:spcAft>
                          <a:spcPts val="0"/>
                        </a:spcAft>
                        <a:buClrTx/>
                        <a:buSzTx/>
                        <a:buFontTx/>
                        <a:buNone/>
                        <a:tabLst/>
                        <a:defRPr/>
                      </a:pPr>
                      <a:endParaRPr kumimoji="1" lang="en-US" altLang="ja-JP" sz="900" b="0" u="none" dirty="0" smtClean="0">
                        <a:solidFill>
                          <a:schemeClr val="tx1"/>
                        </a:solidFill>
                        <a:latin typeface="HGPｺﾞｼｯｸM" panose="020B0600000000000000" pitchFamily="50" charset="-128"/>
                        <a:ea typeface="HGPｺﾞｼｯｸM" panose="020B0600000000000000" pitchFamily="50" charset="-128"/>
                      </a:endParaRPr>
                    </a:p>
                    <a:p>
                      <a:pPr marL="88900" marR="0" indent="-88900" algn="l" defTabSz="914400" rtl="0" eaLnBrk="1" fontAlgn="auto" latinLnBrk="0" hangingPunct="1">
                        <a:lnSpc>
                          <a:spcPts val="900"/>
                        </a:lnSpc>
                        <a:spcBef>
                          <a:spcPts val="0"/>
                        </a:spcBef>
                        <a:spcAft>
                          <a:spcPts val="0"/>
                        </a:spcAft>
                        <a:buClrTx/>
                        <a:buSzTx/>
                        <a:buFontTx/>
                        <a:buNone/>
                        <a:tabLst/>
                        <a:defRPr/>
                      </a:pPr>
                      <a:r>
                        <a:rPr kumimoji="1" lang="ja-JP" altLang="en-US" sz="900" b="0" u="none" dirty="0" smtClean="0">
                          <a:solidFill>
                            <a:schemeClr val="tx1"/>
                          </a:solidFill>
                          <a:latin typeface="HGPｺﾞｼｯｸM" panose="020B0600000000000000" pitchFamily="50" charset="-128"/>
                          <a:ea typeface="HGPｺﾞｼｯｸM" panose="020B0600000000000000" pitchFamily="50" charset="-128"/>
                        </a:rPr>
                        <a:t>○公営住宅法の改正に伴い、市町住宅条例の改正に当っての留意事項を示し適正な改正が行われるよう指導・助言を行うとともに、ヒアリング等を通じ適正な管理運用が図られるよう助言。</a:t>
                      </a:r>
                      <a:endParaRPr kumimoji="1" lang="en-US" altLang="ja-JP" sz="900" b="0" u="none" dirty="0" smtClean="0">
                        <a:solidFill>
                          <a:schemeClr val="tx1"/>
                        </a:solidFill>
                        <a:latin typeface="HGPｺﾞｼｯｸM" panose="020B0600000000000000" pitchFamily="50" charset="-128"/>
                        <a:ea typeface="HGPｺﾞｼｯｸM" panose="020B0600000000000000" pitchFamily="50" charset="-128"/>
                      </a:endParaRPr>
                    </a:p>
                    <a:p>
                      <a:pPr marL="88900" marR="0" indent="-88900" algn="l" defTabSz="914400" rtl="0" eaLnBrk="1" fontAlgn="auto" latinLnBrk="0" hangingPunct="1">
                        <a:lnSpc>
                          <a:spcPts val="900"/>
                        </a:lnSpc>
                        <a:spcBef>
                          <a:spcPts val="0"/>
                        </a:spcBef>
                        <a:spcAft>
                          <a:spcPts val="0"/>
                        </a:spcAft>
                        <a:buClrTx/>
                        <a:buSzTx/>
                        <a:buFontTx/>
                        <a:buNone/>
                        <a:tabLst/>
                        <a:defRPr/>
                      </a:pPr>
                      <a:r>
                        <a:rPr kumimoji="1" lang="ja-JP" altLang="en-US" sz="900" b="0" u="none" dirty="0" smtClean="0">
                          <a:solidFill>
                            <a:schemeClr val="tx1"/>
                          </a:solidFill>
                          <a:latin typeface="HGPｺﾞｼｯｸM" panose="020B0600000000000000" pitchFamily="50" charset="-128"/>
                          <a:ea typeface="HGPｺﾞｼｯｸM" panose="020B0600000000000000" pitchFamily="50" charset="-128"/>
                        </a:rPr>
                        <a:t>○建替えにより生み出される用地を活用し、地域の活性化につながる多様な住宅供給や施設を導入。</a:t>
                      </a:r>
                      <a:endParaRPr kumimoji="1" lang="en-US" altLang="ja-JP" sz="900" b="0" u="none" dirty="0" smtClean="0">
                        <a:solidFill>
                          <a:schemeClr val="tx1"/>
                        </a:solidFill>
                        <a:latin typeface="HGPｺﾞｼｯｸM" panose="020B0600000000000000" pitchFamily="50" charset="-128"/>
                        <a:ea typeface="HGPｺﾞｼｯｸM" panose="020B0600000000000000" pitchFamily="50" charset="-128"/>
                      </a:endParaRPr>
                    </a:p>
                  </a:txBody>
                  <a:tcPr marL="84406" marR="84406">
                    <a:lnT w="9525" cap="flat" cmpd="sng" algn="ctr">
                      <a:solidFill>
                        <a:schemeClr val="tx1"/>
                      </a:solidFill>
                      <a:prstDash val="sysDash"/>
                      <a:round/>
                      <a:headEnd type="none" w="med" len="med"/>
                      <a:tailEnd type="none" w="med" len="med"/>
                    </a:lnT>
                  </a:tcPr>
                </a:tc>
              </a:tr>
            </a:tbl>
          </a:graphicData>
        </a:graphic>
      </p:graphicFrame>
      <p:sp>
        <p:nvSpPr>
          <p:cNvPr id="20" name="テキスト ボックス 19"/>
          <p:cNvSpPr txBox="1"/>
          <p:nvPr/>
        </p:nvSpPr>
        <p:spPr>
          <a:xfrm>
            <a:off x="118582" y="396085"/>
            <a:ext cx="4237394" cy="183931"/>
          </a:xfrm>
          <a:prstGeom prst="roundRect">
            <a:avLst/>
          </a:prstGeom>
          <a:solidFill>
            <a:schemeClr val="bg1"/>
          </a:solidFill>
          <a:ln>
            <a:solidFill>
              <a:schemeClr val="tx1">
                <a:lumMod val="50000"/>
                <a:lumOff val="50000"/>
              </a:schemeClr>
            </a:solidFill>
          </a:ln>
        </p:spPr>
        <p:txBody>
          <a:bodyPr wrap="square" lIns="35996" tIns="35996" rIns="35996" bIns="35996" rtlCol="0" anchor="ctr">
            <a:noAutofit/>
          </a:bodyPr>
          <a:lstStyle/>
          <a:p>
            <a:r>
              <a:rPr lang="ja-JP" altLang="en-US" sz="1200" b="1" dirty="0">
                <a:latin typeface="HGPｺﾞｼｯｸM" panose="020B0600000000000000" pitchFamily="50" charset="-128"/>
                <a:ea typeface="HGPｺﾞｼｯｸM" panose="020B0600000000000000" pitchFamily="50" charset="-128"/>
              </a:rPr>
              <a:t>（１）－３</a:t>
            </a:r>
            <a:r>
              <a:rPr lang="en-US" altLang="ja-JP" sz="1200" b="1" dirty="0">
                <a:latin typeface="HGPｺﾞｼｯｸM" panose="020B0600000000000000" pitchFamily="50" charset="-128"/>
                <a:ea typeface="HGPｺﾞｼｯｸM" panose="020B0600000000000000" pitchFamily="50" charset="-128"/>
              </a:rPr>
              <a:t>.</a:t>
            </a:r>
            <a:r>
              <a:rPr lang="ja-JP" altLang="en-US" sz="1200" b="1" dirty="0">
                <a:latin typeface="HGPｺﾞｼｯｸM" panose="020B0600000000000000" pitchFamily="50" charset="-128"/>
                <a:ea typeface="HGPｺﾞｼｯｸM" panose="020B0600000000000000" pitchFamily="50" charset="-128"/>
              </a:rPr>
              <a:t>　公的賃貸住宅の改革とストックの活用</a:t>
            </a:r>
          </a:p>
        </p:txBody>
      </p:sp>
      <p:sp>
        <p:nvSpPr>
          <p:cNvPr id="27" name="テキスト ボックス 26"/>
          <p:cNvSpPr txBox="1"/>
          <p:nvPr/>
        </p:nvSpPr>
        <p:spPr>
          <a:xfrm>
            <a:off x="0" y="-27384"/>
            <a:ext cx="9144000" cy="360000"/>
          </a:xfrm>
          <a:prstGeom prst="rect">
            <a:avLst/>
          </a:prstGeom>
          <a:solidFill>
            <a:schemeClr val="accent1">
              <a:lumMod val="40000"/>
              <a:lumOff val="60000"/>
            </a:schemeClr>
          </a:solidFill>
        </p:spPr>
        <p:txBody>
          <a:bodyPr wrap="square" lIns="91429" tIns="45715" rIns="91429" bIns="45715" rtlCol="0" anchor="ctr" anchorCtr="0">
            <a:noAutofit/>
          </a:bodyPr>
          <a:lstStyle/>
          <a:p>
            <a:r>
              <a:rPr lang="ja-JP" altLang="en-US" sz="1600" dirty="0">
                <a:latin typeface="HGSｺﾞｼｯｸM" panose="020B0600000000000000" pitchFamily="50" charset="-128"/>
                <a:ea typeface="HGSｺﾞｼｯｸM" panose="020B0600000000000000" pitchFamily="50" charset="-128"/>
                <a:cs typeface="Meiryo UI" panose="020B0604030504040204" pitchFamily="50" charset="-128"/>
              </a:rPr>
              <a:t>１．安心して暮らせる住まいとまちの形成</a:t>
            </a:r>
          </a:p>
        </p:txBody>
      </p:sp>
      <p:graphicFrame>
        <p:nvGraphicFramePr>
          <p:cNvPr id="28" name="表 27"/>
          <p:cNvGraphicFramePr>
            <a:graphicFrameLocks noGrp="1"/>
          </p:cNvGraphicFramePr>
          <p:nvPr>
            <p:extLst>
              <p:ext uri="{D42A27DB-BD31-4B8C-83A1-F6EECF244321}">
                <p14:modId xmlns:p14="http://schemas.microsoft.com/office/powerpoint/2010/main" val="827039054"/>
              </p:ext>
            </p:extLst>
          </p:nvPr>
        </p:nvGraphicFramePr>
        <p:xfrm>
          <a:off x="198815" y="4212905"/>
          <a:ext cx="8817536" cy="2575343"/>
        </p:xfrm>
        <a:graphic>
          <a:graphicData uri="http://schemas.openxmlformats.org/drawingml/2006/table">
            <a:tbl>
              <a:tblPr firstRow="1" bandRow="1">
                <a:tableStyleId>{5C22544A-7EE6-4342-B048-85BDC9FD1C3A}</a:tableStyleId>
              </a:tblPr>
              <a:tblGrid>
                <a:gridCol w="2604393"/>
                <a:gridCol w="6213143"/>
              </a:tblGrid>
              <a:tr h="0">
                <a:tc>
                  <a:txBody>
                    <a:bodyPr/>
                    <a:lstStyle/>
                    <a:p>
                      <a:pPr marL="0" marR="0" indent="0" algn="ctr" defTabSz="914290" rtl="0" eaLnBrk="1" fontAlgn="auto" latinLnBrk="0" hangingPunct="1">
                        <a:lnSpc>
                          <a:spcPts val="900"/>
                        </a:lnSpc>
                        <a:spcBef>
                          <a:spcPts val="0"/>
                        </a:spcBef>
                        <a:spcAft>
                          <a:spcPts val="0"/>
                        </a:spcAft>
                        <a:buClrTx/>
                        <a:buSzTx/>
                        <a:buFontTx/>
                        <a:buNone/>
                        <a:tabLst/>
                        <a:defRPr/>
                      </a:pPr>
                      <a:r>
                        <a:rPr kumimoji="1" lang="ja-JP" altLang="en-US" sz="900" u="none" dirty="0" smtClean="0">
                          <a:latin typeface="HGPｺﾞｼｯｸM" panose="020B0600000000000000" pitchFamily="50" charset="-128"/>
                          <a:ea typeface="HGPｺﾞｼｯｸM" panose="020B0600000000000000" pitchFamily="50" charset="-128"/>
                        </a:rPr>
                        <a:t>施策の方向性</a:t>
                      </a:r>
                    </a:p>
                  </a:txBody>
                  <a:tcPr marL="84406" marR="84406"/>
                </a:tc>
                <a:tc>
                  <a:txBody>
                    <a:bodyPr/>
                    <a:lstStyle/>
                    <a:p>
                      <a:pPr algn="ctr">
                        <a:lnSpc>
                          <a:spcPts val="900"/>
                        </a:lnSpc>
                        <a:spcBef>
                          <a:spcPts val="0"/>
                        </a:spcBef>
                        <a:spcAft>
                          <a:spcPts val="0"/>
                        </a:spcAft>
                      </a:pPr>
                      <a:r>
                        <a:rPr kumimoji="1" lang="ja-JP" altLang="en-US" sz="900" u="none" dirty="0" smtClean="0">
                          <a:latin typeface="HGPｺﾞｼｯｸM" panose="020B0600000000000000" pitchFamily="50" charset="-128"/>
                          <a:ea typeface="HGPｺﾞｼｯｸM" panose="020B0600000000000000" pitchFamily="50" charset="-128"/>
                        </a:rPr>
                        <a:t>主な取組み・結果（平成</a:t>
                      </a:r>
                      <a:r>
                        <a:rPr kumimoji="1" lang="en-US" altLang="ja-JP" sz="900" u="none" dirty="0" smtClean="0">
                          <a:latin typeface="HGPｺﾞｼｯｸM" panose="020B0600000000000000" pitchFamily="50" charset="-128"/>
                          <a:ea typeface="HGPｺﾞｼｯｸM" panose="020B0600000000000000" pitchFamily="50" charset="-128"/>
                        </a:rPr>
                        <a:t>23</a:t>
                      </a:r>
                      <a:r>
                        <a:rPr kumimoji="1" lang="ja-JP" altLang="en-US" sz="900" u="none" dirty="0" smtClean="0">
                          <a:latin typeface="HGPｺﾞｼｯｸM" panose="020B0600000000000000" pitchFamily="50" charset="-128"/>
                          <a:ea typeface="HGPｺﾞｼｯｸM" panose="020B0600000000000000" pitchFamily="50" charset="-128"/>
                        </a:rPr>
                        <a:t>年度～）</a:t>
                      </a:r>
                      <a:endParaRPr kumimoji="1" lang="ja-JP" altLang="en-US" sz="900" u="none" dirty="0">
                        <a:latin typeface="HGPｺﾞｼｯｸM" panose="020B0600000000000000" pitchFamily="50" charset="-128"/>
                        <a:ea typeface="HGPｺﾞｼｯｸM" panose="020B0600000000000000" pitchFamily="50" charset="-128"/>
                      </a:endParaRPr>
                    </a:p>
                  </a:txBody>
                  <a:tcPr marL="84406" marR="84406"/>
                </a:tc>
              </a:tr>
              <a:tr h="527191">
                <a:tc>
                  <a:txBody>
                    <a:bodyPr/>
                    <a:lstStyle/>
                    <a:p>
                      <a:pPr marL="0" marR="0" indent="0" algn="l" defTabSz="914290" rtl="0" eaLnBrk="1" fontAlgn="auto" latinLnBrk="0" hangingPunct="1">
                        <a:lnSpc>
                          <a:spcPts val="900"/>
                        </a:lnSpc>
                        <a:spcBef>
                          <a:spcPts val="0"/>
                        </a:spcBef>
                        <a:spcAft>
                          <a:spcPts val="0"/>
                        </a:spcAft>
                        <a:buClrTx/>
                        <a:buSzTx/>
                        <a:buFontTx/>
                        <a:buNone/>
                        <a:tabLst/>
                        <a:defRPr/>
                      </a:pPr>
                      <a:r>
                        <a:rPr kumimoji="1" lang="ja-JP" altLang="en-US" sz="900" b="1" u="sng" dirty="0" smtClean="0">
                          <a:solidFill>
                            <a:schemeClr val="tx1"/>
                          </a:solidFill>
                          <a:latin typeface="HGPｺﾞｼｯｸM" panose="020B0600000000000000" pitchFamily="50" charset="-128"/>
                          <a:ea typeface="HGPｺﾞｼｯｸM" panose="020B0600000000000000" pitchFamily="50" charset="-128"/>
                        </a:rPr>
                        <a:t>府民などへの啓発</a:t>
                      </a:r>
                      <a:endParaRPr kumimoji="1" lang="en-US" altLang="ja-JP" sz="900" b="1" u="sng" dirty="0" smtClean="0">
                        <a:solidFill>
                          <a:schemeClr val="tx1"/>
                        </a:solidFill>
                        <a:latin typeface="HGPｺﾞｼｯｸM" panose="020B0600000000000000" pitchFamily="50" charset="-128"/>
                        <a:ea typeface="HGPｺﾞｼｯｸM" panose="020B0600000000000000" pitchFamily="50" charset="-128"/>
                      </a:endParaRPr>
                    </a:p>
                    <a:p>
                      <a:pPr marL="88900" indent="-88900">
                        <a:lnSpc>
                          <a:spcPts val="900"/>
                        </a:lnSpc>
                        <a:spcBef>
                          <a:spcPts val="0"/>
                        </a:spcBef>
                        <a:spcAft>
                          <a:spcPts val="0"/>
                        </a:spcAft>
                      </a:pP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□効果的な人権教育・啓発施策の実施</a:t>
                      </a:r>
                    </a:p>
                    <a:p>
                      <a:pPr marL="88900" indent="-88900">
                        <a:lnSpc>
                          <a:spcPts val="900"/>
                        </a:lnSpc>
                        <a:spcBef>
                          <a:spcPts val="0"/>
                        </a:spcBef>
                        <a:spcAft>
                          <a:spcPts val="0"/>
                        </a:spcAft>
                      </a:pP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□「大阪府部落差別事象に係る調査等の規制等に関する条例」の改正内容の府民等への周知・啓発</a:t>
                      </a:r>
                    </a:p>
                  </a:txBody>
                  <a:tcPr marL="84406" marR="84406">
                    <a:lnB w="9525" cap="flat" cmpd="sng" algn="ctr">
                      <a:solidFill>
                        <a:schemeClr val="tx1"/>
                      </a:solidFill>
                      <a:prstDash val="sysDash"/>
                      <a:round/>
                      <a:headEnd type="none" w="med" len="med"/>
                      <a:tailEnd type="none" w="med" len="med"/>
                    </a:lnB>
                  </a:tcPr>
                </a:tc>
                <a:tc>
                  <a:txBody>
                    <a:bodyPr/>
                    <a:lstStyle/>
                    <a:p>
                      <a:pPr marL="88900" indent="-88900">
                        <a:lnSpc>
                          <a:spcPts val="900"/>
                        </a:lnSpc>
                        <a:spcBef>
                          <a:spcPts val="0"/>
                        </a:spcBef>
                        <a:spcAft>
                          <a:spcPts val="0"/>
                        </a:spcAft>
                      </a:pPr>
                      <a:endParaRPr kumimoji="1" lang="en-US" altLang="ja-JP" sz="900" u="none" dirty="0" smtClean="0">
                        <a:solidFill>
                          <a:schemeClr val="tx1"/>
                        </a:solidFill>
                        <a:latin typeface="HGPｺﾞｼｯｸM" panose="020B0600000000000000" pitchFamily="50" charset="-128"/>
                        <a:ea typeface="HGPｺﾞｼｯｸM" panose="020B0600000000000000" pitchFamily="50" charset="-128"/>
                      </a:endParaRPr>
                    </a:p>
                    <a:p>
                      <a:pPr marL="88900" indent="-88900">
                        <a:lnSpc>
                          <a:spcPts val="900"/>
                        </a:lnSpc>
                        <a:spcBef>
                          <a:spcPts val="0"/>
                        </a:spcBef>
                        <a:spcAft>
                          <a:spcPts val="0"/>
                        </a:spcAft>
                      </a:pP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○人権啓発冊子「ゆまにてなにわ」の配布等による啓発の実施。</a:t>
                      </a:r>
                      <a:endParaRPr kumimoji="1" lang="en-US" altLang="ja-JP" sz="900" u="none" dirty="0" smtClean="0">
                        <a:solidFill>
                          <a:schemeClr val="tx1"/>
                        </a:solidFill>
                        <a:latin typeface="HGPｺﾞｼｯｸM" panose="020B0600000000000000" pitchFamily="50" charset="-128"/>
                        <a:ea typeface="HGPｺﾞｼｯｸM" panose="020B0600000000000000" pitchFamily="50" charset="-128"/>
                      </a:endParaRPr>
                    </a:p>
                    <a:p>
                      <a:pPr marL="88900" indent="-88900">
                        <a:lnSpc>
                          <a:spcPts val="900"/>
                        </a:lnSpc>
                        <a:spcBef>
                          <a:spcPts val="0"/>
                        </a:spcBef>
                        <a:spcAft>
                          <a:spcPts val="0"/>
                        </a:spcAft>
                      </a:pP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○「大阪府部落差別事象に係る調査等の規制等に関する条例」について府主催の説明会を開催するほか、業界団体等の研修会等を活用した、周知・啓発。</a:t>
                      </a:r>
                    </a:p>
                  </a:txBody>
                  <a:tcPr marL="84406" marR="84406">
                    <a:lnB w="9525" cap="flat" cmpd="sng" algn="ctr">
                      <a:solidFill>
                        <a:schemeClr val="tx1"/>
                      </a:solidFill>
                      <a:prstDash val="sysDash"/>
                      <a:round/>
                      <a:headEnd type="none" w="med" len="med"/>
                      <a:tailEnd type="none" w="med" len="med"/>
                    </a:lnB>
                  </a:tcPr>
                </a:tc>
              </a:tr>
              <a:tr h="1053459">
                <a:tc>
                  <a:txBody>
                    <a:bodyPr/>
                    <a:lstStyle/>
                    <a:p>
                      <a:pPr marL="0" marR="0" indent="0" algn="l" defTabSz="914290" rtl="0" eaLnBrk="1" fontAlgn="auto" latinLnBrk="0" hangingPunct="1">
                        <a:lnSpc>
                          <a:spcPts val="900"/>
                        </a:lnSpc>
                        <a:spcBef>
                          <a:spcPts val="0"/>
                        </a:spcBef>
                        <a:spcAft>
                          <a:spcPts val="0"/>
                        </a:spcAft>
                        <a:buClrTx/>
                        <a:buSzTx/>
                        <a:buFontTx/>
                        <a:buNone/>
                        <a:tabLst/>
                        <a:defRPr/>
                      </a:pPr>
                      <a:r>
                        <a:rPr kumimoji="1" lang="ja-JP" altLang="en-US" sz="900" b="1" u="sng" dirty="0" smtClean="0">
                          <a:solidFill>
                            <a:schemeClr val="tx1"/>
                          </a:solidFill>
                          <a:latin typeface="HGPｺﾞｼｯｸM" panose="020B0600000000000000" pitchFamily="50" charset="-128"/>
                          <a:ea typeface="HGPｺﾞｼｯｸM" panose="020B0600000000000000" pitchFamily="50" charset="-128"/>
                        </a:rPr>
                        <a:t>宅地建物取引業者の人権意識の向上</a:t>
                      </a:r>
                    </a:p>
                    <a:p>
                      <a:pPr marL="88900" marR="0" indent="-88900" algn="l" defTabSz="914290" rtl="0" eaLnBrk="1" fontAlgn="auto" latinLnBrk="0" hangingPunct="1">
                        <a:lnSpc>
                          <a:spcPts val="900"/>
                        </a:lnSpc>
                        <a:spcBef>
                          <a:spcPts val="0"/>
                        </a:spcBef>
                        <a:spcAft>
                          <a:spcPts val="0"/>
                        </a:spcAft>
                        <a:buClrTx/>
                        <a:buSzTx/>
                        <a:buFontTx/>
                        <a:buNone/>
                        <a:tabLst/>
                        <a:defRPr/>
                      </a:pP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□人権研修の継続的な実施</a:t>
                      </a:r>
                      <a:endParaRPr kumimoji="1" lang="en-US" altLang="ja-JP" sz="900" u="none" dirty="0" smtClean="0">
                        <a:solidFill>
                          <a:schemeClr val="tx1"/>
                        </a:solidFill>
                        <a:latin typeface="HGPｺﾞｼｯｸM" panose="020B0600000000000000" pitchFamily="50" charset="-128"/>
                        <a:ea typeface="HGPｺﾞｼｯｸM" panose="020B0600000000000000" pitchFamily="50" charset="-128"/>
                      </a:endParaRPr>
                    </a:p>
                    <a:p>
                      <a:pPr marL="88900" marR="0" indent="-88900" algn="l" defTabSz="914290" rtl="0" eaLnBrk="1" fontAlgn="auto" latinLnBrk="0" hangingPunct="1">
                        <a:lnSpc>
                          <a:spcPts val="900"/>
                        </a:lnSpc>
                        <a:spcBef>
                          <a:spcPts val="0"/>
                        </a:spcBef>
                        <a:spcAft>
                          <a:spcPts val="0"/>
                        </a:spcAft>
                        <a:buClrTx/>
                        <a:buSzTx/>
                        <a:buFontTx/>
                        <a:buNone/>
                        <a:tabLst/>
                        <a:defRPr/>
                      </a:pPr>
                      <a:endParaRPr kumimoji="1" lang="en-US" altLang="ja-JP" sz="900" u="none" dirty="0" smtClean="0">
                        <a:solidFill>
                          <a:schemeClr val="tx1"/>
                        </a:solidFill>
                        <a:latin typeface="HGPｺﾞｼｯｸM" panose="020B0600000000000000" pitchFamily="50" charset="-128"/>
                        <a:ea typeface="HGPｺﾞｼｯｸM" panose="020B0600000000000000" pitchFamily="50" charset="-128"/>
                      </a:endParaRPr>
                    </a:p>
                    <a:p>
                      <a:pPr marL="88900" marR="0" indent="-88900" algn="l" defTabSz="914290" rtl="0" eaLnBrk="1" fontAlgn="auto" latinLnBrk="0" hangingPunct="1">
                        <a:lnSpc>
                          <a:spcPts val="900"/>
                        </a:lnSpc>
                        <a:spcBef>
                          <a:spcPts val="0"/>
                        </a:spcBef>
                        <a:spcAft>
                          <a:spcPts val="0"/>
                        </a:spcAft>
                        <a:buClrTx/>
                        <a:buSzTx/>
                        <a:buFontTx/>
                        <a:buNone/>
                        <a:tabLst/>
                        <a:defRPr/>
                      </a:pPr>
                      <a:endParaRPr kumimoji="1" lang="en-US" altLang="ja-JP" sz="900" u="none" dirty="0" smtClean="0">
                        <a:solidFill>
                          <a:schemeClr val="tx1"/>
                        </a:solidFill>
                        <a:latin typeface="HGPｺﾞｼｯｸM" panose="020B0600000000000000" pitchFamily="50" charset="-128"/>
                        <a:ea typeface="HGPｺﾞｼｯｸM" panose="020B0600000000000000" pitchFamily="50" charset="-128"/>
                      </a:endParaRPr>
                    </a:p>
                    <a:p>
                      <a:pPr marL="88900" marR="0" indent="-88900" algn="l" defTabSz="914290" rtl="0" eaLnBrk="1" fontAlgn="auto" latinLnBrk="0" hangingPunct="1">
                        <a:lnSpc>
                          <a:spcPts val="900"/>
                        </a:lnSpc>
                        <a:spcBef>
                          <a:spcPts val="0"/>
                        </a:spcBef>
                        <a:spcAft>
                          <a:spcPts val="0"/>
                        </a:spcAft>
                        <a:buClrTx/>
                        <a:buSzTx/>
                        <a:buFontTx/>
                        <a:buNone/>
                        <a:tabLst/>
                        <a:defRPr/>
                      </a:pP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□宅地建物取引業人権推進指導員制度の推進</a:t>
                      </a:r>
                    </a:p>
                    <a:p>
                      <a:pPr marL="88900" marR="0" indent="-88900" algn="l" defTabSz="914290" rtl="0" eaLnBrk="1" fontAlgn="auto" latinLnBrk="0" hangingPunct="1">
                        <a:lnSpc>
                          <a:spcPts val="900"/>
                        </a:lnSpc>
                        <a:spcBef>
                          <a:spcPts val="0"/>
                        </a:spcBef>
                        <a:spcAft>
                          <a:spcPts val="0"/>
                        </a:spcAft>
                        <a:buClrTx/>
                        <a:buSzTx/>
                        <a:buFontTx/>
                        <a:buNone/>
                        <a:tabLst/>
                        <a:defRPr/>
                      </a:pPr>
                      <a:endParaRPr kumimoji="1" lang="en-US" altLang="ja-JP" sz="900" u="none" dirty="0" smtClean="0">
                        <a:solidFill>
                          <a:schemeClr val="tx1"/>
                        </a:solidFill>
                        <a:latin typeface="HGPｺﾞｼｯｸM" panose="020B0600000000000000" pitchFamily="50" charset="-128"/>
                        <a:ea typeface="HGPｺﾞｼｯｸM" panose="020B0600000000000000" pitchFamily="50" charset="-128"/>
                      </a:endParaRPr>
                    </a:p>
                    <a:p>
                      <a:pPr marL="88900" marR="0" indent="-88900" algn="l" defTabSz="914290" rtl="0" eaLnBrk="1" fontAlgn="auto" latinLnBrk="0" hangingPunct="1">
                        <a:lnSpc>
                          <a:spcPts val="900"/>
                        </a:lnSpc>
                        <a:spcBef>
                          <a:spcPts val="0"/>
                        </a:spcBef>
                        <a:spcAft>
                          <a:spcPts val="0"/>
                        </a:spcAft>
                        <a:buClrTx/>
                        <a:buSzTx/>
                        <a:buFontTx/>
                        <a:buNone/>
                        <a:tabLst/>
                        <a:defRPr/>
                      </a:pP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□指導監督基準・条例改正内容・法第</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47</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条の見解の周知・啓発</a:t>
                      </a:r>
                    </a:p>
                    <a:p>
                      <a:pPr marL="88900" marR="0" indent="-88900" algn="l" defTabSz="914290" rtl="0" eaLnBrk="1" fontAlgn="auto" latinLnBrk="0" hangingPunct="1">
                        <a:lnSpc>
                          <a:spcPts val="900"/>
                        </a:lnSpc>
                        <a:spcBef>
                          <a:spcPts val="0"/>
                        </a:spcBef>
                        <a:spcAft>
                          <a:spcPts val="0"/>
                        </a:spcAft>
                        <a:buClrTx/>
                        <a:buSzTx/>
                        <a:buFontTx/>
                        <a:buNone/>
                        <a:tabLst/>
                        <a:defRPr/>
                      </a:pP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□厳格な指導監督</a:t>
                      </a:r>
                    </a:p>
                  </a:txBody>
                  <a:tcPr marL="84406" marR="84406">
                    <a:lnT w="9525" cap="flat" cmpd="sng" algn="ctr">
                      <a:solidFill>
                        <a:schemeClr val="tx1"/>
                      </a:solidFill>
                      <a:prstDash val="sysDash"/>
                      <a:round/>
                      <a:headEnd type="none" w="med" len="med"/>
                      <a:tailEnd type="none" w="med" len="med"/>
                    </a:lnT>
                    <a:lnB w="9525" cap="flat" cmpd="sng" algn="ctr">
                      <a:solidFill>
                        <a:schemeClr val="tx1"/>
                      </a:solidFill>
                      <a:prstDash val="sysDash"/>
                      <a:round/>
                      <a:headEnd type="none" w="med" len="med"/>
                      <a:tailEnd type="none" w="med" len="med"/>
                    </a:lnB>
                  </a:tcPr>
                </a:tc>
                <a:tc>
                  <a:txBody>
                    <a:bodyPr/>
                    <a:lstStyle/>
                    <a:p>
                      <a:pPr marL="88900" indent="-88900">
                        <a:lnSpc>
                          <a:spcPts val="900"/>
                        </a:lnSpc>
                        <a:spcBef>
                          <a:spcPts val="0"/>
                        </a:spcBef>
                        <a:spcAft>
                          <a:spcPts val="0"/>
                        </a:spcAft>
                      </a:pP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○研修等を通じて、人権に関する周知・啓発を実施。</a:t>
                      </a:r>
                      <a:endParaRPr kumimoji="1" lang="en-US" altLang="ja-JP" sz="900" u="none" strike="dblStrike" baseline="0" dirty="0" smtClean="0">
                        <a:solidFill>
                          <a:schemeClr val="tx1"/>
                        </a:solidFill>
                        <a:latin typeface="HGPｺﾞｼｯｸM" panose="020B0600000000000000" pitchFamily="50" charset="-128"/>
                        <a:ea typeface="HGPｺﾞｼｯｸM" panose="020B0600000000000000" pitchFamily="50" charset="-128"/>
                      </a:endParaRPr>
                    </a:p>
                    <a:p>
                      <a:pPr marL="88900" indent="-88900" algn="r">
                        <a:lnSpc>
                          <a:spcPts val="900"/>
                        </a:lnSpc>
                        <a:spcBef>
                          <a:spcPts val="0"/>
                        </a:spcBef>
                        <a:spcAft>
                          <a:spcPts val="0"/>
                        </a:spcAft>
                      </a:pP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　</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宅建業新規免許業者研修会出席者数：年</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2</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回 計</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139</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人、営業保証金供託宅建業者研修会出席者数：年</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2</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回 計</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215</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人、　　 　　　 業界団体ブロック別研修（人権講座を含むもの） 開催回数と出席者数：</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22</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回、</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8,732</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人（平成</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26</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年度末時点）</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a:t>
                      </a:r>
                    </a:p>
                    <a:p>
                      <a:pPr marL="88900" indent="-88900" algn="l">
                        <a:lnSpc>
                          <a:spcPts val="900"/>
                        </a:lnSpc>
                        <a:spcBef>
                          <a:spcPts val="0"/>
                        </a:spcBef>
                        <a:spcAft>
                          <a:spcPts val="0"/>
                        </a:spcAft>
                      </a:pPr>
                      <a:endParaRPr kumimoji="1" lang="en-US" altLang="ja-JP" sz="900" u="none" dirty="0" smtClean="0">
                        <a:solidFill>
                          <a:schemeClr val="tx1"/>
                        </a:solidFill>
                        <a:latin typeface="HGPｺﾞｼｯｸM" panose="020B0600000000000000" pitchFamily="50" charset="-128"/>
                        <a:ea typeface="HGPｺﾞｼｯｸM" panose="020B0600000000000000" pitchFamily="50" charset="-128"/>
                      </a:endParaRPr>
                    </a:p>
                    <a:p>
                      <a:pPr marL="88900" indent="-88900" algn="l">
                        <a:lnSpc>
                          <a:spcPts val="900"/>
                        </a:lnSpc>
                        <a:spcBef>
                          <a:spcPts val="0"/>
                        </a:spcBef>
                        <a:spcAft>
                          <a:spcPts val="0"/>
                        </a:spcAft>
                      </a:pP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○宅建業者自らによる同和問題や入居差別などの人権問題解消に向けた主体的な取組みを進めるため、認定要件を満たした宅建業に従事する者を人権推進指導員に認定。　　　　　　　　　　　　　　　　　</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人権推進指導員：</a:t>
                      </a:r>
                      <a:r>
                        <a:rPr kumimoji="1" lang="en-US" altLang="ja-JP" sz="900" u="none" baseline="0" dirty="0" smtClean="0">
                          <a:solidFill>
                            <a:schemeClr val="tx1"/>
                          </a:solidFill>
                          <a:latin typeface="HGPｺﾞｼｯｸM" panose="020B0600000000000000" pitchFamily="50" charset="-128"/>
                          <a:ea typeface="HGPｺﾞｼｯｸM" panose="020B0600000000000000" pitchFamily="50" charset="-128"/>
                        </a:rPr>
                        <a:t>2,856</a:t>
                      </a:r>
                      <a:r>
                        <a:rPr kumimoji="1" lang="ja-JP" altLang="en-US" sz="900" u="none" baseline="0" dirty="0" smtClean="0">
                          <a:solidFill>
                            <a:schemeClr val="tx1"/>
                          </a:solidFill>
                          <a:latin typeface="HGPｺﾞｼｯｸM" panose="020B0600000000000000" pitchFamily="50" charset="-128"/>
                          <a:ea typeface="HGPｺﾞｼｯｸM" panose="020B0600000000000000" pitchFamily="50" charset="-128"/>
                        </a:rPr>
                        <a:t>人</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（平成</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26</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年度末時点）</a:t>
                      </a:r>
                      <a:r>
                        <a:rPr kumimoji="1" lang="en-US" altLang="ja-JP" sz="900" u="none" baseline="0" dirty="0" smtClean="0">
                          <a:solidFill>
                            <a:schemeClr val="tx1"/>
                          </a:solidFill>
                          <a:latin typeface="HGPｺﾞｼｯｸM" panose="020B0600000000000000" pitchFamily="50" charset="-128"/>
                          <a:ea typeface="HGPｺﾞｼｯｸM" panose="020B0600000000000000" pitchFamily="50" charset="-128"/>
                        </a:rPr>
                        <a:t>】</a:t>
                      </a:r>
                      <a:endParaRPr kumimoji="1" lang="en-US" altLang="ja-JP" sz="900" u="none" dirty="0" smtClean="0">
                        <a:solidFill>
                          <a:schemeClr val="tx1"/>
                        </a:solidFill>
                        <a:latin typeface="HGPｺﾞｼｯｸM" panose="020B0600000000000000" pitchFamily="50" charset="-128"/>
                        <a:ea typeface="HGPｺﾞｼｯｸM" panose="020B0600000000000000" pitchFamily="50" charset="-128"/>
                      </a:endParaRPr>
                    </a:p>
                    <a:p>
                      <a:pPr marL="88900" indent="-88900" algn="l">
                        <a:lnSpc>
                          <a:spcPts val="900"/>
                        </a:lnSpc>
                        <a:spcBef>
                          <a:spcPts val="0"/>
                        </a:spcBef>
                        <a:spcAft>
                          <a:spcPts val="0"/>
                        </a:spcAft>
                      </a:pPr>
                      <a:endParaRPr kumimoji="1" lang="en-US" altLang="ja-JP" sz="900" u="none" dirty="0" smtClean="0">
                        <a:solidFill>
                          <a:schemeClr val="tx1"/>
                        </a:solidFill>
                        <a:latin typeface="HGPｺﾞｼｯｸM" panose="020B0600000000000000" pitchFamily="50" charset="-128"/>
                        <a:ea typeface="HGPｺﾞｼｯｸM" panose="020B0600000000000000" pitchFamily="50" charset="-128"/>
                      </a:endParaRPr>
                    </a:p>
                    <a:p>
                      <a:pPr marL="88900" indent="-88900" algn="l">
                        <a:lnSpc>
                          <a:spcPts val="900"/>
                        </a:lnSpc>
                        <a:spcBef>
                          <a:spcPts val="0"/>
                        </a:spcBef>
                        <a:spcAft>
                          <a:spcPts val="0"/>
                        </a:spcAft>
                      </a:pP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○府内の宅建業関連業界</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7</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団体で構成する「不動産に関する人権問題連絡会」とともに「指導監督基準」等を同連絡会所属事業者に再度周知するなど、あらゆる機会を通じ、業界関係者や広く府民に周知啓発。</a:t>
                      </a:r>
                      <a:endParaRPr kumimoji="1" lang="en-US" altLang="ja-JP" sz="900" u="none" dirty="0" smtClean="0">
                        <a:solidFill>
                          <a:schemeClr val="tx1"/>
                        </a:solidFill>
                        <a:latin typeface="HGPｺﾞｼｯｸM" panose="020B0600000000000000" pitchFamily="50" charset="-128"/>
                        <a:ea typeface="HGPｺﾞｼｯｸM" panose="020B0600000000000000" pitchFamily="50" charset="-128"/>
                      </a:endParaRPr>
                    </a:p>
                    <a:p>
                      <a:pPr marL="88900" indent="-88900" algn="l">
                        <a:lnSpc>
                          <a:spcPts val="900"/>
                        </a:lnSpc>
                        <a:spcBef>
                          <a:spcPts val="0"/>
                        </a:spcBef>
                        <a:spcAft>
                          <a:spcPts val="0"/>
                        </a:spcAft>
                      </a:pP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○違反した宅建業者に対しては、同基準の適正な運用を実施。</a:t>
                      </a:r>
                      <a:endParaRPr kumimoji="1" lang="en-US" altLang="ja-JP" sz="900" u="none" dirty="0" smtClean="0">
                        <a:solidFill>
                          <a:schemeClr val="tx1"/>
                        </a:solidFill>
                        <a:latin typeface="HGPｺﾞｼｯｸM" panose="020B0600000000000000" pitchFamily="50" charset="-128"/>
                        <a:ea typeface="HGPｺﾞｼｯｸM" panose="020B0600000000000000" pitchFamily="50" charset="-128"/>
                      </a:endParaRPr>
                    </a:p>
                  </a:txBody>
                  <a:tcPr marL="84406" marR="84406">
                    <a:lnT w="9525" cap="flat" cmpd="sng" algn="ctr">
                      <a:solidFill>
                        <a:schemeClr val="tx1"/>
                      </a:solidFill>
                      <a:prstDash val="sysDash"/>
                      <a:round/>
                      <a:headEnd type="none" w="med" len="med"/>
                      <a:tailEnd type="none" w="med" len="med"/>
                    </a:lnT>
                    <a:lnB w="9525" cap="flat" cmpd="sng" algn="ctr">
                      <a:solidFill>
                        <a:schemeClr val="tx1"/>
                      </a:solidFill>
                      <a:prstDash val="sysDash"/>
                      <a:round/>
                      <a:headEnd type="none" w="med" len="med"/>
                      <a:tailEnd type="none" w="med" len="med"/>
                    </a:lnB>
                  </a:tcPr>
                </a:tc>
              </a:tr>
              <a:tr h="586523">
                <a:tc>
                  <a:txBody>
                    <a:bodyPr/>
                    <a:lstStyle/>
                    <a:p>
                      <a:pPr marL="0" indent="0">
                        <a:lnSpc>
                          <a:spcPts val="900"/>
                        </a:lnSpc>
                        <a:spcBef>
                          <a:spcPts val="0"/>
                        </a:spcBef>
                        <a:spcAft>
                          <a:spcPts val="0"/>
                        </a:spcAft>
                      </a:pPr>
                      <a:r>
                        <a:rPr kumimoji="1" lang="ja-JP" altLang="en-US" sz="900" b="1" u="sng" dirty="0" smtClean="0">
                          <a:solidFill>
                            <a:schemeClr val="tx1"/>
                          </a:solidFill>
                          <a:latin typeface="HGPｺﾞｼｯｸM" panose="020B0600000000000000" pitchFamily="50" charset="-128"/>
                          <a:ea typeface="HGPｺﾞｼｯｸM" panose="020B0600000000000000" pitchFamily="50" charset="-128"/>
                        </a:rPr>
                        <a:t>民間事業者の自主的な取組</a:t>
                      </a:r>
                      <a:endParaRPr kumimoji="1" lang="en-US" altLang="ja-JP" sz="900" b="1" u="sng" dirty="0" smtClean="0">
                        <a:solidFill>
                          <a:schemeClr val="tx1"/>
                        </a:solidFill>
                        <a:latin typeface="HGPｺﾞｼｯｸM" panose="020B0600000000000000" pitchFamily="50" charset="-128"/>
                        <a:ea typeface="HGPｺﾞｼｯｸM" panose="020B0600000000000000" pitchFamily="50" charset="-128"/>
                      </a:endParaRPr>
                    </a:p>
                    <a:p>
                      <a:pPr marL="92075" indent="-92075">
                        <a:lnSpc>
                          <a:spcPts val="900"/>
                        </a:lnSpc>
                        <a:spcBef>
                          <a:spcPts val="0"/>
                        </a:spcBef>
                        <a:spcAft>
                          <a:spcPts val="0"/>
                        </a:spcAft>
                      </a:pPr>
                      <a:r>
                        <a:rPr kumimoji="1" lang="ja-JP" altLang="en-US" sz="900" b="0" u="none" dirty="0" smtClean="0">
                          <a:solidFill>
                            <a:schemeClr val="tx1"/>
                          </a:solidFill>
                          <a:latin typeface="HGPｺﾞｼｯｸM" panose="020B0600000000000000" pitchFamily="50" charset="-128"/>
                          <a:ea typeface="HGPｺﾞｼｯｸM" panose="020B0600000000000000" pitchFamily="50" charset="-128"/>
                        </a:rPr>
                        <a:t>□業界団体による自主規制の取組や人権研修の実施、すべての業界で協働した取組みが進むよう助言、働きかけ</a:t>
                      </a:r>
                    </a:p>
                  </a:txBody>
                  <a:tcPr marL="84406" marR="84406">
                    <a:lnT w="9525" cap="flat" cmpd="sng" algn="ctr">
                      <a:solidFill>
                        <a:schemeClr val="tx1"/>
                      </a:solidFill>
                      <a:prstDash val="sysDash"/>
                      <a:round/>
                      <a:headEnd type="none" w="med" len="med"/>
                      <a:tailEnd type="none" w="med" len="med"/>
                    </a:lnT>
                  </a:tcPr>
                </a:tc>
                <a:tc>
                  <a:txBody>
                    <a:bodyPr/>
                    <a:lstStyle/>
                    <a:p>
                      <a:pPr marL="88900" indent="-88900">
                        <a:lnSpc>
                          <a:spcPts val="900"/>
                        </a:lnSpc>
                        <a:spcBef>
                          <a:spcPts val="0"/>
                        </a:spcBef>
                        <a:spcAft>
                          <a:spcPts val="0"/>
                        </a:spcAft>
                      </a:pPr>
                      <a:endParaRPr kumimoji="1" lang="en-US" altLang="ja-JP" sz="900" u="none" dirty="0" smtClean="0">
                        <a:solidFill>
                          <a:schemeClr val="tx1"/>
                        </a:solidFill>
                        <a:latin typeface="HGPｺﾞｼｯｸM" panose="020B0600000000000000" pitchFamily="50" charset="-128"/>
                        <a:ea typeface="HGPｺﾞｼｯｸM" panose="020B0600000000000000" pitchFamily="50" charset="-128"/>
                      </a:endParaRPr>
                    </a:p>
                    <a:p>
                      <a:pPr marL="88900" indent="-88900">
                        <a:lnSpc>
                          <a:spcPts val="900"/>
                        </a:lnSpc>
                        <a:spcBef>
                          <a:spcPts val="0"/>
                        </a:spcBef>
                        <a:spcAft>
                          <a:spcPts val="0"/>
                        </a:spcAft>
                      </a:pP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○「差別につながる土地調査防止に向けた業界団体意見交換会」を開催し、業界の人権意識の向上と再発防止を図る。</a:t>
                      </a:r>
                    </a:p>
                    <a:p>
                      <a:pPr marL="182563" indent="-182563">
                        <a:lnSpc>
                          <a:spcPts val="900"/>
                        </a:lnSpc>
                        <a:spcBef>
                          <a:spcPts val="0"/>
                        </a:spcBef>
                        <a:spcAft>
                          <a:spcPts val="0"/>
                        </a:spcAft>
                      </a:pP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　　</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意見交換会を構成する各団体（リサーチ、広告、不動産関係の計７団体）における自主規制の確立、人権啓発体制の整備、人権研修の実施状況、その他の自主的な取り組み等について意見交換</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a:t>
                      </a:r>
                    </a:p>
                  </a:txBody>
                  <a:tcPr marL="84406" marR="84406">
                    <a:lnT w="9525" cap="flat" cmpd="sng" algn="ctr">
                      <a:solidFill>
                        <a:schemeClr val="tx1"/>
                      </a:solidFill>
                      <a:prstDash val="sysDash"/>
                      <a:round/>
                      <a:headEnd type="none" w="med" len="med"/>
                      <a:tailEnd type="none" w="med" len="med"/>
                    </a:lnT>
                  </a:tcPr>
                </a:tc>
              </a:tr>
            </a:tbl>
          </a:graphicData>
        </a:graphic>
      </p:graphicFrame>
      <p:sp>
        <p:nvSpPr>
          <p:cNvPr id="29" name="角丸四角形 28"/>
          <p:cNvSpPr/>
          <p:nvPr/>
        </p:nvSpPr>
        <p:spPr>
          <a:xfrm>
            <a:off x="246440" y="914400"/>
            <a:ext cx="2460972" cy="447675"/>
          </a:xfrm>
          <a:prstGeom prst="roundRect">
            <a:avLst>
              <a:gd name="adj" fmla="val 9936"/>
            </a:avLst>
          </a:prstGeom>
          <a:noFill/>
          <a:ln w="15875"/>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solidFill>
                <a:schemeClr val="tx1"/>
              </a:solidFill>
            </a:endParaRPr>
          </a:p>
        </p:txBody>
      </p:sp>
      <p:sp>
        <p:nvSpPr>
          <p:cNvPr id="30" name="角丸四角形 29"/>
          <p:cNvSpPr/>
          <p:nvPr/>
        </p:nvSpPr>
        <p:spPr>
          <a:xfrm>
            <a:off x="2851428" y="868715"/>
            <a:ext cx="6151160" cy="504056"/>
          </a:xfrm>
          <a:prstGeom prst="roundRect">
            <a:avLst>
              <a:gd name="adj" fmla="val 9936"/>
            </a:avLst>
          </a:prstGeom>
          <a:noFill/>
          <a:ln w="15875"/>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solidFill>
                <a:schemeClr val="tx1"/>
              </a:solidFill>
            </a:endParaRPr>
          </a:p>
        </p:txBody>
      </p:sp>
      <p:sp>
        <p:nvSpPr>
          <p:cNvPr id="22" name="テキスト ボックス 21"/>
          <p:cNvSpPr txBox="1"/>
          <p:nvPr/>
        </p:nvSpPr>
        <p:spPr>
          <a:xfrm>
            <a:off x="139418" y="4043271"/>
            <a:ext cx="4237394" cy="183931"/>
          </a:xfrm>
          <a:prstGeom prst="roundRect">
            <a:avLst/>
          </a:prstGeom>
          <a:solidFill>
            <a:schemeClr val="bg1"/>
          </a:solidFill>
          <a:ln>
            <a:solidFill>
              <a:schemeClr val="tx1">
                <a:lumMod val="50000"/>
                <a:lumOff val="50000"/>
              </a:schemeClr>
            </a:solidFill>
          </a:ln>
        </p:spPr>
        <p:txBody>
          <a:bodyPr wrap="square" lIns="35996" tIns="35996" rIns="35996" bIns="35996" rtlCol="0" anchor="ctr">
            <a:noAutofit/>
          </a:bodyPr>
          <a:lstStyle/>
          <a:p>
            <a:r>
              <a:rPr lang="ja-JP" altLang="en-US" sz="1200" b="1" dirty="0">
                <a:latin typeface="HGPｺﾞｼｯｸM" panose="020B0600000000000000" pitchFamily="50" charset="-128"/>
                <a:ea typeface="HGPｺﾞｼｯｸM" panose="020B0600000000000000" pitchFamily="50" charset="-128"/>
              </a:rPr>
              <a:t>（１）－４</a:t>
            </a:r>
            <a:r>
              <a:rPr lang="en-US" altLang="ja-JP" sz="1200" b="1" dirty="0">
                <a:latin typeface="HGPｺﾞｼｯｸM" panose="020B0600000000000000" pitchFamily="50" charset="-128"/>
                <a:ea typeface="HGPｺﾞｼｯｸM" panose="020B0600000000000000" pitchFamily="50" charset="-128"/>
              </a:rPr>
              <a:t>.</a:t>
            </a:r>
            <a:r>
              <a:rPr lang="ja-JP" altLang="en-US" sz="1200" b="1" dirty="0">
                <a:latin typeface="HGPｺﾞｼｯｸM" panose="020B0600000000000000" pitchFamily="50" charset="-128"/>
                <a:ea typeface="HGPｺﾞｼｯｸM" panose="020B0600000000000000" pitchFamily="50" charset="-128"/>
              </a:rPr>
              <a:t>　土地取引等における差別の</a:t>
            </a:r>
            <a:r>
              <a:rPr lang="ja-JP" altLang="en-US" sz="1200" b="1" dirty="0" smtClean="0">
                <a:latin typeface="HGPｺﾞｼｯｸM" panose="020B0600000000000000" pitchFamily="50" charset="-128"/>
                <a:ea typeface="HGPｺﾞｼｯｸM" panose="020B0600000000000000" pitchFamily="50" charset="-128"/>
              </a:rPr>
              <a:t>解消</a:t>
            </a:r>
            <a:endParaRPr lang="ja-JP" altLang="en-US" sz="1200" b="1" dirty="0">
              <a:latin typeface="HGPｺﾞｼｯｸM" panose="020B0600000000000000" pitchFamily="50" charset="-128"/>
              <a:ea typeface="HGPｺﾞｼｯｸM" panose="020B0600000000000000" pitchFamily="50" charset="-128"/>
            </a:endParaRPr>
          </a:p>
        </p:txBody>
      </p:sp>
      <p:sp>
        <p:nvSpPr>
          <p:cNvPr id="23" name="スライド番号プレースホルダー 2"/>
          <p:cNvSpPr>
            <a:spLocks noGrp="1"/>
          </p:cNvSpPr>
          <p:nvPr>
            <p:ph type="sldNum" sz="quarter" idx="12"/>
          </p:nvPr>
        </p:nvSpPr>
        <p:spPr>
          <a:xfrm>
            <a:off x="6948264" y="6453336"/>
            <a:ext cx="2133600" cy="365125"/>
          </a:xfrm>
        </p:spPr>
        <p:txBody>
          <a:bodyPr/>
          <a:lstStyle/>
          <a:p>
            <a:fld id="{EA6D242B-6A52-4C5C-AF40-54B5FB6D04E5}" type="slidenum">
              <a:rPr kumimoji="1" lang="ja-JP" altLang="en-US" smtClean="0">
                <a:solidFill>
                  <a:schemeClr val="tx1"/>
                </a:solidFill>
              </a:rPr>
              <a:t>3</a:t>
            </a:fld>
            <a:endParaRPr kumimoji="1" lang="ja-JP" altLang="en-US" dirty="0">
              <a:solidFill>
                <a:schemeClr val="tx1"/>
              </a:solidFill>
            </a:endParaRPr>
          </a:p>
        </p:txBody>
      </p:sp>
      <p:grpSp>
        <p:nvGrpSpPr>
          <p:cNvPr id="17" name="グループ化 16"/>
          <p:cNvGrpSpPr/>
          <p:nvPr/>
        </p:nvGrpSpPr>
        <p:grpSpPr>
          <a:xfrm>
            <a:off x="7361407" y="347170"/>
            <a:ext cx="1782593" cy="215444"/>
            <a:chOff x="6798893" y="332616"/>
            <a:chExt cx="1782593" cy="215444"/>
          </a:xfrm>
        </p:grpSpPr>
        <p:sp>
          <p:nvSpPr>
            <p:cNvPr id="18" name="テキスト ボックス 17"/>
            <p:cNvSpPr txBox="1"/>
            <p:nvPr/>
          </p:nvSpPr>
          <p:spPr>
            <a:xfrm>
              <a:off x="6798893" y="332616"/>
              <a:ext cx="1782593" cy="215444"/>
            </a:xfrm>
            <a:prstGeom prst="rect">
              <a:avLst/>
            </a:prstGeom>
            <a:noFill/>
          </p:spPr>
          <p:txBody>
            <a:bodyPr wrap="square" rtlCol="0">
              <a:spAutoFit/>
            </a:bodyPr>
            <a:lstStyle/>
            <a:p>
              <a:r>
                <a:rPr lang="en-US" altLang="ja-JP" sz="800" dirty="0" smtClean="0"/>
                <a:t>※</a:t>
              </a:r>
              <a:r>
                <a:rPr lang="ja-JP" altLang="en-US" sz="800" dirty="0" smtClean="0"/>
                <a:t>重点的な取組みを　　　　　で示す。</a:t>
              </a:r>
              <a:endParaRPr kumimoji="1" lang="ja-JP" altLang="en-US" sz="800" dirty="0"/>
            </a:p>
          </p:txBody>
        </p:sp>
        <p:sp>
          <p:nvSpPr>
            <p:cNvPr id="19" name="角丸四角形 18"/>
            <p:cNvSpPr/>
            <p:nvPr/>
          </p:nvSpPr>
          <p:spPr>
            <a:xfrm>
              <a:off x="7837654" y="363724"/>
              <a:ext cx="234026" cy="143664"/>
            </a:xfrm>
            <a:prstGeom prst="roundRect">
              <a:avLst>
                <a:gd name="adj" fmla="val 9936"/>
              </a:avLst>
            </a:prstGeom>
            <a:noFill/>
            <a:ln w="15875"/>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dirty="0">
                <a:solidFill>
                  <a:schemeClr val="tx1"/>
                </a:solidFill>
              </a:endParaRPr>
            </a:p>
          </p:txBody>
        </p:sp>
      </p:grpSp>
    </p:spTree>
    <p:extLst>
      <p:ext uri="{BB962C8B-B14F-4D97-AF65-F5344CB8AC3E}">
        <p14:creationId xmlns:p14="http://schemas.microsoft.com/office/powerpoint/2010/main" val="417311070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テキスト ボックス 26"/>
          <p:cNvSpPr txBox="1"/>
          <p:nvPr/>
        </p:nvSpPr>
        <p:spPr>
          <a:xfrm>
            <a:off x="0" y="-27384"/>
            <a:ext cx="9144000" cy="360000"/>
          </a:xfrm>
          <a:prstGeom prst="rect">
            <a:avLst/>
          </a:prstGeom>
          <a:solidFill>
            <a:schemeClr val="accent1">
              <a:lumMod val="40000"/>
              <a:lumOff val="60000"/>
            </a:schemeClr>
          </a:solidFill>
        </p:spPr>
        <p:txBody>
          <a:bodyPr wrap="square" lIns="91429" tIns="45715" rIns="91429" bIns="45715" rtlCol="0" anchor="ctr" anchorCtr="0">
            <a:noAutofit/>
          </a:bodyPr>
          <a:lstStyle/>
          <a:p>
            <a:r>
              <a:rPr lang="ja-JP" altLang="en-US" sz="1600" dirty="0">
                <a:latin typeface="HGSｺﾞｼｯｸM" panose="020B0600000000000000" pitchFamily="50" charset="-128"/>
                <a:ea typeface="HGSｺﾞｼｯｸM" panose="020B0600000000000000" pitchFamily="50" charset="-128"/>
                <a:cs typeface="Meiryo UI" panose="020B0604030504040204" pitchFamily="50" charset="-128"/>
              </a:rPr>
              <a:t>１．安心して暮らせる住まいとまちの形成</a:t>
            </a:r>
          </a:p>
        </p:txBody>
      </p:sp>
      <p:sp>
        <p:nvSpPr>
          <p:cNvPr id="23" name="テキスト ボックス 22"/>
          <p:cNvSpPr txBox="1"/>
          <p:nvPr/>
        </p:nvSpPr>
        <p:spPr>
          <a:xfrm>
            <a:off x="81723" y="3143549"/>
            <a:ext cx="9001986" cy="3714451"/>
          </a:xfrm>
          <a:prstGeom prst="rect">
            <a:avLst/>
          </a:prstGeom>
          <a:solidFill>
            <a:schemeClr val="bg1"/>
          </a:solidFill>
          <a:ln w="15875">
            <a:solidFill>
              <a:schemeClr val="tx1">
                <a:lumMod val="50000"/>
                <a:lumOff val="50000"/>
              </a:schemeClr>
            </a:solidFill>
          </a:ln>
        </p:spPr>
        <p:txBody>
          <a:bodyPr wrap="square" lIns="35996" tIns="35996" rIns="35996" bIns="35996" rtlCol="0">
            <a:noAutofit/>
          </a:bodyPr>
          <a:lstStyle/>
          <a:p>
            <a:pPr>
              <a:lnSpc>
                <a:spcPts val="1300"/>
              </a:lnSpc>
            </a:pPr>
            <a:endParaRPr lang="en-US" altLang="ja-JP" sz="900" dirty="0"/>
          </a:p>
          <a:p>
            <a:pPr marL="88889" indent="-88889">
              <a:lnSpc>
                <a:spcPts val="1300"/>
              </a:lnSpc>
            </a:pPr>
            <a:endParaRPr lang="en-US" altLang="ja-JP" sz="900" dirty="0"/>
          </a:p>
          <a:p>
            <a:pPr marL="88889" indent="-88889">
              <a:lnSpc>
                <a:spcPts val="1300"/>
              </a:lnSpc>
            </a:pPr>
            <a:endParaRPr lang="en-US" altLang="ja-JP" sz="900" dirty="0"/>
          </a:p>
          <a:p>
            <a:pPr marL="88889" indent="-88889">
              <a:lnSpc>
                <a:spcPts val="1300"/>
              </a:lnSpc>
            </a:pPr>
            <a:endParaRPr lang="ja-JP" altLang="en-US" sz="900" dirty="0"/>
          </a:p>
        </p:txBody>
      </p:sp>
      <p:graphicFrame>
        <p:nvGraphicFramePr>
          <p:cNvPr id="33" name="表 32"/>
          <p:cNvGraphicFramePr>
            <a:graphicFrameLocks noGrp="1"/>
          </p:cNvGraphicFramePr>
          <p:nvPr>
            <p:extLst>
              <p:ext uri="{D42A27DB-BD31-4B8C-83A1-F6EECF244321}">
                <p14:modId xmlns:p14="http://schemas.microsoft.com/office/powerpoint/2010/main" val="2622877645"/>
              </p:ext>
            </p:extLst>
          </p:nvPr>
        </p:nvGraphicFramePr>
        <p:xfrm>
          <a:off x="147843" y="3273335"/>
          <a:ext cx="8873525" cy="3543300"/>
        </p:xfrm>
        <a:graphic>
          <a:graphicData uri="http://schemas.openxmlformats.org/drawingml/2006/table">
            <a:tbl>
              <a:tblPr firstRow="1" bandRow="1">
                <a:tableStyleId>{5C22544A-7EE6-4342-B048-85BDC9FD1C3A}</a:tableStyleId>
              </a:tblPr>
              <a:tblGrid>
                <a:gridCol w="2767973"/>
                <a:gridCol w="6105552"/>
              </a:tblGrid>
              <a:tr h="203240">
                <a:tc>
                  <a:txBody>
                    <a:bodyPr/>
                    <a:lstStyle/>
                    <a:p>
                      <a:pPr marL="0" marR="0" indent="0" algn="ctr" defTabSz="914290" rtl="0" eaLnBrk="1" fontAlgn="auto" latinLnBrk="0" hangingPunct="1">
                        <a:lnSpc>
                          <a:spcPts val="900"/>
                        </a:lnSpc>
                        <a:spcBef>
                          <a:spcPts val="0"/>
                        </a:spcBef>
                        <a:spcAft>
                          <a:spcPts val="0"/>
                        </a:spcAft>
                        <a:buClrTx/>
                        <a:buSzTx/>
                        <a:buFontTx/>
                        <a:buNone/>
                        <a:tabLst/>
                        <a:defRPr/>
                      </a:pPr>
                      <a:r>
                        <a:rPr kumimoji="1" lang="ja-JP" altLang="en-US" sz="900" u="none" dirty="0" smtClean="0">
                          <a:latin typeface="HGPｺﾞｼｯｸM" panose="020B0600000000000000" pitchFamily="50" charset="-128"/>
                          <a:ea typeface="HGPｺﾞｼｯｸM" panose="020B0600000000000000" pitchFamily="50" charset="-128"/>
                        </a:rPr>
                        <a:t>施策の方向性</a:t>
                      </a:r>
                    </a:p>
                  </a:txBody>
                  <a:tcPr marL="84406" marR="84406"/>
                </a:tc>
                <a:tc>
                  <a:txBody>
                    <a:bodyPr/>
                    <a:lstStyle/>
                    <a:p>
                      <a:pPr algn="ctr">
                        <a:lnSpc>
                          <a:spcPts val="900"/>
                        </a:lnSpc>
                        <a:spcBef>
                          <a:spcPts val="0"/>
                        </a:spcBef>
                        <a:spcAft>
                          <a:spcPts val="0"/>
                        </a:spcAft>
                      </a:pPr>
                      <a:r>
                        <a:rPr kumimoji="1" lang="ja-JP" altLang="en-US" sz="900" u="none" dirty="0" smtClean="0">
                          <a:latin typeface="HGPｺﾞｼｯｸM" panose="020B0600000000000000" pitchFamily="50" charset="-128"/>
                          <a:ea typeface="HGPｺﾞｼｯｸM" panose="020B0600000000000000" pitchFamily="50" charset="-128"/>
                        </a:rPr>
                        <a:t>主な取組み・結果（平成</a:t>
                      </a:r>
                      <a:r>
                        <a:rPr kumimoji="1" lang="en-US" altLang="ja-JP" sz="900" u="none" dirty="0" smtClean="0">
                          <a:latin typeface="HGPｺﾞｼｯｸM" panose="020B0600000000000000" pitchFamily="50" charset="-128"/>
                          <a:ea typeface="HGPｺﾞｼｯｸM" panose="020B0600000000000000" pitchFamily="50" charset="-128"/>
                        </a:rPr>
                        <a:t>23</a:t>
                      </a:r>
                      <a:r>
                        <a:rPr kumimoji="1" lang="ja-JP" altLang="en-US" sz="900" u="none" dirty="0" smtClean="0">
                          <a:latin typeface="HGPｺﾞｼｯｸM" panose="020B0600000000000000" pitchFamily="50" charset="-128"/>
                          <a:ea typeface="HGPｺﾞｼｯｸM" panose="020B0600000000000000" pitchFamily="50" charset="-128"/>
                        </a:rPr>
                        <a:t>年度～）</a:t>
                      </a:r>
                      <a:endParaRPr kumimoji="1" lang="ja-JP" altLang="en-US" sz="900" u="none" dirty="0">
                        <a:latin typeface="HGPｺﾞｼｯｸM" panose="020B0600000000000000" pitchFamily="50" charset="-128"/>
                        <a:ea typeface="HGPｺﾞｼｯｸM" panose="020B0600000000000000" pitchFamily="50" charset="-128"/>
                      </a:endParaRPr>
                    </a:p>
                  </a:txBody>
                  <a:tcPr marL="84406" marR="84406"/>
                </a:tc>
              </a:tr>
              <a:tr h="654883">
                <a:tc>
                  <a:txBody>
                    <a:bodyPr/>
                    <a:lstStyle/>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1" u="sng" kern="1200" dirty="0" smtClean="0">
                          <a:solidFill>
                            <a:schemeClr val="tx1"/>
                          </a:solidFill>
                          <a:effectLst/>
                          <a:latin typeface="HGPｺﾞｼｯｸM" panose="020B0600000000000000" pitchFamily="50" charset="-128"/>
                          <a:ea typeface="HGPｺﾞｼｯｸM" panose="020B0600000000000000" pitchFamily="50" charset="-128"/>
                          <a:cs typeface="+mn-cs"/>
                        </a:rPr>
                        <a:t>住まいやまちに関する効果的な情報提供</a:t>
                      </a:r>
                      <a:endParaRPr kumimoji="1" lang="en-US" altLang="ja-JP" sz="900" b="1" u="sng"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indent="-85725">
                        <a:lnSpc>
                          <a:spcPts val="900"/>
                        </a:lnSpc>
                        <a:spcBef>
                          <a:spcPts val="0"/>
                        </a:spcBef>
                        <a:spcAft>
                          <a:spcPts val="0"/>
                        </a:spcAft>
                      </a:pPr>
                      <a:r>
                        <a:rPr kumimoji="1" lang="ja-JP" altLang="en-US" sz="900" kern="1200" dirty="0" smtClean="0">
                          <a:solidFill>
                            <a:schemeClr val="tx1"/>
                          </a:solidFill>
                          <a:effectLst/>
                          <a:latin typeface="HGPｺﾞｼｯｸM" panose="020B0600000000000000" pitchFamily="50" charset="-128"/>
                          <a:ea typeface="HGPｺﾞｼｯｸM" panose="020B0600000000000000" pitchFamily="50" charset="-128"/>
                          <a:cs typeface="+mn-cs"/>
                        </a:rPr>
                        <a:t>□インターネットによる情報提供を重視し、既存施策のパッケージ化や表題の工夫、デザインの改善などに取り組む</a:t>
                      </a:r>
                    </a:p>
                    <a:p>
                      <a:pPr marL="85725" indent="-85725">
                        <a:lnSpc>
                          <a:spcPts val="900"/>
                        </a:lnSpc>
                        <a:spcBef>
                          <a:spcPts val="0"/>
                        </a:spcBef>
                        <a:spcAft>
                          <a:spcPts val="0"/>
                        </a:spcAft>
                      </a:pPr>
                      <a:r>
                        <a:rPr kumimoji="1" lang="ja-JP" altLang="en-US" sz="900" kern="1200" dirty="0" smtClean="0">
                          <a:solidFill>
                            <a:schemeClr val="tx1"/>
                          </a:solidFill>
                          <a:effectLst/>
                          <a:latin typeface="HGPｺﾞｼｯｸM" panose="020B0600000000000000" pitchFamily="50" charset="-128"/>
                          <a:ea typeface="HGPｺﾞｼｯｸM" panose="020B0600000000000000" pitchFamily="50" charset="-128"/>
                          <a:cs typeface="+mn-cs"/>
                        </a:rPr>
                        <a:t>□事業者等への積極的かつ迅速な情報提供等</a:t>
                      </a:r>
                    </a:p>
                  </a:txBody>
                  <a:tcPr marL="84406" marR="84406">
                    <a:lnB w="9525" cap="flat" cmpd="sng" algn="ctr">
                      <a:solidFill>
                        <a:schemeClr val="tx1"/>
                      </a:solidFill>
                      <a:prstDash val="sysDash"/>
                      <a:round/>
                      <a:headEnd type="none" w="med" len="med"/>
                      <a:tailEnd type="none" w="med" len="med"/>
                    </a:lnB>
                  </a:tcPr>
                </a:tc>
                <a:tc>
                  <a:txBody>
                    <a:bodyPr/>
                    <a:lstStyle/>
                    <a:p>
                      <a:pPr marL="85725" indent="-85725">
                        <a:lnSpc>
                          <a:spcPts val="900"/>
                        </a:lnSpc>
                        <a:spcBef>
                          <a:spcPts val="0"/>
                        </a:spcBef>
                        <a:spcAft>
                          <a:spcPts val="0"/>
                        </a:spcAft>
                      </a:pPr>
                      <a:endParaRPr kumimoji="1" lang="en-US"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indent="-85725">
                        <a:lnSpc>
                          <a:spcPts val="900"/>
                        </a:lnSpc>
                        <a:spcBef>
                          <a:spcPts val="0"/>
                        </a:spcBef>
                        <a:spcAft>
                          <a:spcPts val="0"/>
                        </a:spcAft>
                      </a:pPr>
                      <a:r>
                        <a:rPr kumimoji="1" lang="ja-JP" altLang="en-US" sz="900" kern="1200" dirty="0" smtClean="0">
                          <a:solidFill>
                            <a:schemeClr val="tx1"/>
                          </a:solidFill>
                          <a:effectLst/>
                          <a:latin typeface="HGPｺﾞｼｯｸM" panose="020B0600000000000000" pitchFamily="50" charset="-128"/>
                          <a:ea typeface="HGPｺﾞｼｯｸM" panose="020B0600000000000000" pitchFamily="50" charset="-128"/>
                          <a:cs typeface="+mn-cs"/>
                        </a:rPr>
                        <a:t>○府</a:t>
                      </a:r>
                      <a:r>
                        <a:rPr kumimoji="1" lang="en-US"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rPr>
                        <a:t>HP</a:t>
                      </a:r>
                      <a:r>
                        <a:rPr kumimoji="1" lang="ja-JP" altLang="en-US" sz="900" kern="1200" dirty="0" smtClean="0">
                          <a:solidFill>
                            <a:schemeClr val="tx1"/>
                          </a:solidFill>
                          <a:effectLst/>
                          <a:latin typeface="HGPｺﾞｼｯｸM" panose="020B0600000000000000" pitchFamily="50" charset="-128"/>
                          <a:ea typeface="HGPｺﾞｼｯｸM" panose="020B0600000000000000" pitchFamily="50" charset="-128"/>
                          <a:cs typeface="+mn-cs"/>
                        </a:rPr>
                        <a:t>のほか、「大阪の住まい活性化フォーラム」</a:t>
                      </a:r>
                      <a:r>
                        <a:rPr kumimoji="1" lang="en-US"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rPr>
                        <a:t>HP</a:t>
                      </a:r>
                      <a:r>
                        <a:rPr kumimoji="1" lang="ja-JP" altLang="en-US" sz="900" kern="1200" dirty="0" smtClean="0">
                          <a:solidFill>
                            <a:schemeClr val="tx1"/>
                          </a:solidFill>
                          <a:effectLst/>
                          <a:latin typeface="HGPｺﾞｼｯｸM" panose="020B0600000000000000" pitchFamily="50" charset="-128"/>
                          <a:ea typeface="HGPｺﾞｼｯｸM" panose="020B0600000000000000" pitchFamily="50" charset="-128"/>
                          <a:cs typeface="+mn-cs"/>
                        </a:rPr>
                        <a:t>においても、中古住宅・リフォームに係る一元的な情報発信を実施。</a:t>
                      </a:r>
                      <a:endParaRPr kumimoji="1" lang="en-US"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indent="-85725">
                        <a:lnSpc>
                          <a:spcPts val="900"/>
                        </a:lnSpc>
                        <a:spcBef>
                          <a:spcPts val="0"/>
                        </a:spcBef>
                        <a:spcAft>
                          <a:spcPts val="0"/>
                        </a:spcAft>
                      </a:pPr>
                      <a:r>
                        <a:rPr kumimoji="1" lang="ja-JP" altLang="en-US" sz="900" kern="1200" dirty="0" smtClean="0">
                          <a:solidFill>
                            <a:schemeClr val="tx1"/>
                          </a:solidFill>
                          <a:effectLst/>
                          <a:latin typeface="HGPｺﾞｼｯｸM" panose="020B0600000000000000" pitchFamily="50" charset="-128"/>
                          <a:ea typeface="HGPｺﾞｼｯｸM" panose="020B0600000000000000" pitchFamily="50" charset="-128"/>
                          <a:cs typeface="+mn-cs"/>
                        </a:rPr>
                        <a:t>○「大阪の住まい活性化フォーラム」において、府民への情報発信や安心できる市場形成のための取組みなどを行うとともに、大阪府と不動産関係団体との意見交換会において、住宅確保要配慮者が賃貸住宅に円滑入居していただけるための各種情報の提供を実施。また、</a:t>
                      </a:r>
                      <a:r>
                        <a:rPr kumimoji="1" lang="ja-JP"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rPr>
                        <a:t>様々な住情報等を府民に伝える消費者セミナー、シンポジウム、コンクール等を実施。</a:t>
                      </a:r>
                      <a:endParaRPr kumimoji="1" lang="en-US"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B w="9525" cap="flat" cmpd="sng" algn="ctr">
                      <a:solidFill>
                        <a:schemeClr val="tx1"/>
                      </a:solidFill>
                      <a:prstDash val="sysDash"/>
                      <a:round/>
                      <a:headEnd type="none" w="med" len="med"/>
                      <a:tailEnd type="none" w="med" len="med"/>
                    </a:lnB>
                  </a:tcPr>
                </a:tc>
              </a:tr>
              <a:tr h="429061">
                <a:tc>
                  <a:txBody>
                    <a:bodyPr/>
                    <a:lstStyle/>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1" u="sng" kern="1200" dirty="0" smtClean="0">
                          <a:solidFill>
                            <a:schemeClr val="tx1"/>
                          </a:solidFill>
                          <a:effectLst/>
                          <a:latin typeface="HGPｺﾞｼｯｸM" panose="020B0600000000000000" pitchFamily="50" charset="-128"/>
                          <a:ea typeface="HGPｺﾞｼｯｸM" panose="020B0600000000000000" pitchFamily="50" charset="-128"/>
                          <a:cs typeface="+mn-cs"/>
                        </a:rPr>
                        <a:t>住まいやまちに関する相談体制の充実</a:t>
                      </a:r>
                      <a:endParaRPr kumimoji="1" lang="en-US" altLang="ja-JP" sz="900" b="1" u="sng"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□相談体制の見直し・強化</a:t>
                      </a: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indent="-85725" algn="l">
                        <a:lnSpc>
                          <a:spcPts val="900"/>
                        </a:lnSpc>
                        <a:spcBef>
                          <a:spcPts val="0"/>
                        </a:spcBef>
                        <a:spcAft>
                          <a:spcPts val="0"/>
                        </a:spcAft>
                      </a:pP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T w="9525" cap="flat" cmpd="sng" algn="ctr">
                      <a:solidFill>
                        <a:schemeClr val="tx1"/>
                      </a:solidFill>
                      <a:prstDash val="sysDash"/>
                      <a:round/>
                      <a:headEnd type="none" w="med" len="med"/>
                      <a:tailEnd type="none" w="med" len="med"/>
                    </a:lnT>
                    <a:lnB w="9525" cap="flat" cmpd="sng" algn="ctr">
                      <a:solidFill>
                        <a:schemeClr val="tx1"/>
                      </a:solidFill>
                      <a:prstDash val="sysDash"/>
                      <a:round/>
                      <a:headEnd type="none" w="med" len="med"/>
                      <a:tailEnd type="none" w="med" len="med"/>
                    </a:lnB>
                  </a:tcPr>
                </a:tc>
                <a:tc>
                  <a:txBody>
                    <a:bodyPr/>
                    <a:lstStyle/>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rPr>
                        <a:t>○府民に対する効率的・効果的な住宅相談体制</a:t>
                      </a:r>
                      <a:r>
                        <a:rPr kumimoji="1" lang="ja-JP" altLang="en-US" sz="900" kern="1200" dirty="0" smtClean="0">
                          <a:solidFill>
                            <a:schemeClr val="tx1"/>
                          </a:solidFill>
                          <a:effectLst/>
                          <a:latin typeface="HGPｺﾞｼｯｸM" panose="020B0600000000000000" pitchFamily="50" charset="-128"/>
                          <a:ea typeface="HGPｺﾞｼｯｸM" panose="020B0600000000000000" pitchFamily="50" charset="-128"/>
                          <a:cs typeface="+mn-cs"/>
                        </a:rPr>
                        <a:t>と相談業務の円滑化を図るため、</a:t>
                      </a:r>
                      <a:r>
                        <a:rPr kumimoji="1" lang="ja-JP"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rPr>
                        <a:t>公民の役割分担、広域自治体と基礎自治体の役割分担を整理し、相談体制</a:t>
                      </a:r>
                      <a:r>
                        <a:rPr kumimoji="1" lang="en-US"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rPr>
                        <a:t>窓口機能</a:t>
                      </a:r>
                      <a:r>
                        <a:rPr kumimoji="1" lang="en-US"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rPr>
                        <a:t>のあり方や各相談機関との連携策</a:t>
                      </a:r>
                      <a:r>
                        <a:rPr kumimoji="1" lang="ja-JP" altLang="en-US" sz="900" kern="1200" dirty="0" smtClean="0">
                          <a:solidFill>
                            <a:schemeClr val="tx1"/>
                          </a:solidFill>
                          <a:effectLst/>
                          <a:latin typeface="HGPｺﾞｼｯｸM" panose="020B0600000000000000" pitchFamily="50" charset="-128"/>
                          <a:ea typeface="HGPｺﾞｼｯｸM" panose="020B0600000000000000" pitchFamily="50" charset="-128"/>
                          <a:cs typeface="+mn-cs"/>
                        </a:rPr>
                        <a:t>を</a:t>
                      </a:r>
                      <a:r>
                        <a:rPr kumimoji="1" lang="ja-JP"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rPr>
                        <a:t>検討。（平成</a:t>
                      </a:r>
                      <a:r>
                        <a:rPr kumimoji="1" lang="en-US"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rPr>
                        <a:t>23</a:t>
                      </a:r>
                      <a:r>
                        <a:rPr kumimoji="1" lang="ja-JP"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rPr>
                        <a:t>年度～）</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市町村が住まいに関する一般的な相談に対応する際に参考となる</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FAQ</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の作成を取組み。</a:t>
                      </a: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T w="9525" cap="flat" cmpd="sng" algn="ctr">
                      <a:solidFill>
                        <a:schemeClr val="tx1"/>
                      </a:solidFill>
                      <a:prstDash val="sysDash"/>
                      <a:round/>
                      <a:headEnd type="none" w="med" len="med"/>
                      <a:tailEnd type="none" w="med" len="med"/>
                    </a:lnT>
                    <a:lnB w="9525" cap="flat" cmpd="sng" algn="ctr">
                      <a:solidFill>
                        <a:schemeClr val="tx1"/>
                      </a:solidFill>
                      <a:prstDash val="sysDash"/>
                      <a:round/>
                      <a:headEnd type="none" w="med" len="med"/>
                      <a:tailEnd type="none" w="med" len="med"/>
                    </a:lnB>
                  </a:tcPr>
                </a:tc>
              </a:tr>
              <a:tr h="1445260">
                <a:tc>
                  <a:txBody>
                    <a:bodyPr/>
                    <a:lstStyle/>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1" u="sng" kern="1200" dirty="0" smtClean="0">
                          <a:solidFill>
                            <a:schemeClr val="tx1"/>
                          </a:solidFill>
                          <a:effectLst/>
                          <a:latin typeface="HGPｺﾞｼｯｸM" panose="020B0600000000000000" pitchFamily="50" charset="-128"/>
                          <a:ea typeface="HGPｺﾞｼｯｸM" panose="020B0600000000000000" pitchFamily="50" charset="-128"/>
                          <a:cs typeface="+mn-cs"/>
                        </a:rPr>
                        <a:t>住宅・建築物の情報開示、見える化の推進</a:t>
                      </a:r>
                      <a:endParaRPr kumimoji="1" lang="en-US" altLang="ja-JP" sz="900" b="1" u="sng"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indent="-85725" algn="l">
                        <a:lnSpc>
                          <a:spcPts val="900"/>
                        </a:lnSpc>
                        <a:spcBef>
                          <a:spcPts val="0"/>
                        </a:spcBef>
                        <a:spcAft>
                          <a:spcPts val="0"/>
                        </a:spcAft>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□サービス付き高齢者向け住宅の指導監督等の仕組み検討（再掲）</a:t>
                      </a:r>
                    </a:p>
                    <a:p>
                      <a:pPr marL="85725" indent="-85725" algn="l">
                        <a:lnSpc>
                          <a:spcPts val="900"/>
                        </a:lnSpc>
                        <a:spcBef>
                          <a:spcPts val="0"/>
                        </a:spcBef>
                        <a:spcAft>
                          <a:spcPts val="0"/>
                        </a:spcAft>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□定期報告制度の的確な実施、報告状況等の情報の府民への提供の検討</a:t>
                      </a:r>
                    </a:p>
                    <a:p>
                      <a:pPr marL="85725" indent="-85725" algn="l">
                        <a:lnSpc>
                          <a:spcPts val="900"/>
                        </a:lnSpc>
                        <a:spcBef>
                          <a:spcPts val="0"/>
                        </a:spcBef>
                        <a:spcAft>
                          <a:spcPts val="0"/>
                        </a:spcAft>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□住宅性能表示制度の促進</a:t>
                      </a: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indent="-85725" algn="l">
                        <a:lnSpc>
                          <a:spcPts val="900"/>
                        </a:lnSpc>
                        <a:spcBef>
                          <a:spcPts val="0"/>
                        </a:spcBef>
                        <a:spcAft>
                          <a:spcPts val="0"/>
                        </a:spcAft>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□建築物環境配慮制度における環境性能表示ラベリングの実施</a:t>
                      </a:r>
                    </a:p>
                    <a:p>
                      <a:pPr marL="85725" indent="-85725" algn="l">
                        <a:lnSpc>
                          <a:spcPts val="900"/>
                        </a:lnSpc>
                        <a:spcBef>
                          <a:spcPts val="0"/>
                        </a:spcBef>
                        <a:spcAft>
                          <a:spcPts val="0"/>
                        </a:spcAft>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□建物のバリアフリー情報の提供等、民間の情報媒体と連携した効果的な情報提供</a:t>
                      </a:r>
                    </a:p>
                    <a:p>
                      <a:pPr marL="85725" indent="-85725" algn="l">
                        <a:lnSpc>
                          <a:spcPts val="900"/>
                        </a:lnSpc>
                        <a:spcBef>
                          <a:spcPts val="0"/>
                        </a:spcBef>
                        <a:spcAft>
                          <a:spcPts val="0"/>
                        </a:spcAft>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□洪水リスクの開示及び、土地利用規制のあり方や重要説明事項へのリスク表記等を検討</a:t>
                      </a:r>
                    </a:p>
                  </a:txBody>
                  <a:tcPr marL="84406" marR="84406">
                    <a:lnT w="9525" cap="flat" cmpd="sng" algn="ctr">
                      <a:solidFill>
                        <a:schemeClr val="tx1"/>
                      </a:solidFill>
                      <a:prstDash val="sysDash"/>
                      <a:round/>
                      <a:headEnd type="none" w="med" len="med"/>
                      <a:tailEnd type="none" w="med" len="med"/>
                    </a:lnT>
                    <a:lnB w="9525" cap="flat" cmpd="sng" algn="ctr">
                      <a:solidFill>
                        <a:schemeClr val="tx1"/>
                      </a:solidFill>
                      <a:prstDash val="sysDash"/>
                      <a:round/>
                      <a:headEnd type="none" w="med" len="med"/>
                      <a:tailEnd type="none" w="med" len="med"/>
                    </a:lnB>
                  </a:tcPr>
                </a:tc>
                <a:tc>
                  <a:txBody>
                    <a:bodyPr/>
                    <a:lstStyle/>
                    <a:p>
                      <a:pPr marL="85725" indent="-85725" algn="l">
                        <a:lnSpc>
                          <a:spcPts val="900"/>
                        </a:lnSpc>
                        <a:spcBef>
                          <a:spcPts val="0"/>
                        </a:spcBef>
                        <a:spcAft>
                          <a:spcPts val="0"/>
                        </a:spcAft>
                      </a:pP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indent="-85725" algn="l">
                        <a:lnSpc>
                          <a:spcPts val="900"/>
                        </a:lnSpc>
                        <a:spcBef>
                          <a:spcPts val="0"/>
                        </a:spcBef>
                        <a:spcAft>
                          <a:spcPts val="0"/>
                        </a:spcAft>
                      </a:pP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indent="-85725" algn="l">
                        <a:lnSpc>
                          <a:spcPts val="900"/>
                        </a:lnSpc>
                        <a:spcBef>
                          <a:spcPts val="0"/>
                        </a:spcBef>
                        <a:spcAft>
                          <a:spcPts val="0"/>
                        </a:spcAft>
                      </a:pP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indent="-85725" algn="l">
                        <a:lnSpc>
                          <a:spcPts val="900"/>
                        </a:lnSpc>
                        <a:spcBef>
                          <a:spcPts val="0"/>
                        </a:spcBef>
                        <a:spcAft>
                          <a:spcPts val="0"/>
                        </a:spcAft>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○定期報告制度を通じて、建物管理者へ適切な建物の維持管理、改善の呼びかけ及び情報提供。</a:t>
                      </a: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indent="-85725" algn="l">
                        <a:lnSpc>
                          <a:spcPts val="900"/>
                        </a:lnSpc>
                        <a:spcBef>
                          <a:spcPts val="0"/>
                        </a:spcBef>
                        <a:spcAft>
                          <a:spcPts val="0"/>
                        </a:spcAft>
                      </a:pP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○府ＨＰにより住宅性能表示制度のメリット等について周知。</a:t>
                      </a: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indent="-85725" algn="l">
                        <a:lnSpc>
                          <a:spcPts val="900"/>
                        </a:lnSpc>
                        <a:spcBef>
                          <a:spcPts val="0"/>
                        </a:spcBef>
                        <a:spcAft>
                          <a:spcPts val="0"/>
                        </a:spcAft>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○「大阪府温暖化の防止等に関する条例」により、特定建築主が一定の広告を行う場合に、「建築物環境性能表示ラベル」の表示を義務化する制度を実施し、建築主による総合的な環境配慮の取組みを促進。</a:t>
                      </a:r>
                    </a:p>
                    <a:p>
                      <a:pPr marL="85725" indent="-85725" algn="l">
                        <a:lnSpc>
                          <a:spcPts val="900"/>
                        </a:lnSpc>
                        <a:spcBef>
                          <a:spcPts val="0"/>
                        </a:spcBef>
                        <a:spcAft>
                          <a:spcPts val="0"/>
                        </a:spcAft>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○大阪府ＨＰにおいて、府有施設及び市町村有施設のバリアフリー情報の提供、飲食店ポータルサイトとの政策連携によるバリアフリー情報の提供。</a:t>
                      </a: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indent="-85725" algn="l">
                        <a:lnSpc>
                          <a:spcPts val="900"/>
                        </a:lnSpc>
                        <a:spcBef>
                          <a:spcPts val="0"/>
                        </a:spcBef>
                        <a:spcAft>
                          <a:spcPts val="0"/>
                        </a:spcAft>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○大阪府ＨＰで当面の治水目標整備後の洪水リスクを開示（現況の洪水リスクは、</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H24</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年度に全河川の開示完了）。</a:t>
                      </a: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indent="-85725" algn="r">
                        <a:lnSpc>
                          <a:spcPts val="900"/>
                        </a:lnSpc>
                        <a:spcBef>
                          <a:spcPts val="0"/>
                        </a:spcBef>
                        <a:spcAft>
                          <a:spcPts val="0"/>
                        </a:spcAft>
                      </a:pP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現況の洪水リスクの開示率：</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100</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154</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河川）、当面の治水目標整備後の洪水リスクの開示率：</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79%</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　（</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121</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河川）　</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endPar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T w="9525" cap="flat" cmpd="sng" algn="ctr">
                      <a:solidFill>
                        <a:schemeClr val="tx1"/>
                      </a:solidFill>
                      <a:prstDash val="sysDash"/>
                      <a:round/>
                      <a:headEnd type="none" w="med" len="med"/>
                      <a:tailEnd type="none" w="med" len="med"/>
                    </a:lnT>
                    <a:lnB w="9525" cap="flat" cmpd="sng" algn="ctr">
                      <a:solidFill>
                        <a:schemeClr val="tx1"/>
                      </a:solidFill>
                      <a:prstDash val="sysDash"/>
                      <a:round/>
                      <a:headEnd type="none" w="med" len="med"/>
                      <a:tailEnd type="none" w="med" len="med"/>
                    </a:lnB>
                  </a:tcPr>
                </a:tc>
              </a:tr>
              <a:tr h="767794">
                <a:tc>
                  <a:txBody>
                    <a:bodyPr/>
                    <a:lstStyle/>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1" u="sng" kern="1200" dirty="0" smtClean="0">
                          <a:solidFill>
                            <a:schemeClr val="tx1"/>
                          </a:solidFill>
                          <a:effectLst/>
                          <a:latin typeface="HGPｺﾞｼｯｸM" panose="020B0600000000000000" pitchFamily="50" charset="-128"/>
                          <a:ea typeface="HGPｺﾞｼｯｸM" panose="020B0600000000000000" pitchFamily="50" charset="-128"/>
                          <a:cs typeface="+mn-cs"/>
                        </a:rPr>
                        <a:t>住まい・まちづくり教育の推進等、学ぶ機会の充実</a:t>
                      </a:r>
                      <a:endParaRPr kumimoji="1" lang="en-US" altLang="ja-JP" sz="900" b="1" u="sng"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indent="-85725" algn="l">
                        <a:lnSpc>
                          <a:spcPts val="900"/>
                        </a:lnSpc>
                        <a:spcBef>
                          <a:spcPts val="0"/>
                        </a:spcBef>
                        <a:spcAft>
                          <a:spcPts val="0"/>
                        </a:spcAft>
                      </a:pPr>
                      <a:r>
                        <a:rPr kumimoji="1" lang="ja-JP" altLang="en-US" sz="900" kern="1200" dirty="0" smtClean="0">
                          <a:solidFill>
                            <a:schemeClr val="tx1"/>
                          </a:solidFill>
                          <a:effectLst/>
                          <a:latin typeface="HGPｺﾞｼｯｸM" panose="020B0600000000000000" pitchFamily="50" charset="-128"/>
                          <a:ea typeface="HGPｺﾞｼｯｸM" panose="020B0600000000000000" pitchFamily="50" charset="-128"/>
                          <a:cs typeface="+mn-cs"/>
                        </a:rPr>
                        <a:t>□小学校への出前講座等、住教育の推進</a:t>
                      </a:r>
                    </a:p>
                    <a:p>
                      <a:pPr marL="85725" indent="-85725" algn="l">
                        <a:lnSpc>
                          <a:spcPts val="900"/>
                        </a:lnSpc>
                        <a:spcBef>
                          <a:spcPts val="0"/>
                        </a:spcBef>
                        <a:spcAft>
                          <a:spcPts val="0"/>
                        </a:spcAft>
                      </a:pPr>
                      <a:r>
                        <a:rPr kumimoji="1" lang="ja-JP" altLang="en-US" sz="900" kern="1200" dirty="0" smtClean="0">
                          <a:solidFill>
                            <a:schemeClr val="tx1"/>
                          </a:solidFill>
                          <a:effectLst/>
                          <a:latin typeface="HGPｺﾞｼｯｸM" panose="020B0600000000000000" pitchFamily="50" charset="-128"/>
                          <a:ea typeface="HGPｺﾞｼｯｸM" panose="020B0600000000000000" pitchFamily="50" charset="-128"/>
                          <a:cs typeface="+mn-cs"/>
                        </a:rPr>
                        <a:t>□自主防災組織の強化・支援や防災教育の実施による府民の防災意識の向上</a:t>
                      </a:r>
                    </a:p>
                    <a:p>
                      <a:pPr marL="85725" indent="-85725" algn="l">
                        <a:lnSpc>
                          <a:spcPts val="900"/>
                        </a:lnSpc>
                        <a:spcBef>
                          <a:spcPts val="0"/>
                        </a:spcBef>
                        <a:spcAft>
                          <a:spcPts val="0"/>
                        </a:spcAft>
                      </a:pPr>
                      <a:r>
                        <a:rPr kumimoji="1" lang="ja-JP" altLang="en-US" sz="900" kern="1200" dirty="0" smtClean="0">
                          <a:solidFill>
                            <a:schemeClr val="tx1"/>
                          </a:solidFill>
                          <a:effectLst/>
                          <a:latin typeface="HGPｺﾞｼｯｸM" panose="020B0600000000000000" pitchFamily="50" charset="-128"/>
                          <a:ea typeface="HGPｺﾞｼｯｸM" panose="020B0600000000000000" pitchFamily="50" charset="-128"/>
                          <a:cs typeface="+mn-cs"/>
                        </a:rPr>
                        <a:t>□地域版ハザードマップを用いた訓練等、防災教育等の実施</a:t>
                      </a:r>
                    </a:p>
                  </a:txBody>
                  <a:tcPr marL="36000" marR="36000">
                    <a:lnT w="9525" cap="flat" cmpd="sng" algn="ctr">
                      <a:solidFill>
                        <a:schemeClr val="tx1"/>
                      </a:solidFill>
                      <a:prstDash val="sysDash"/>
                      <a:round/>
                      <a:headEnd type="none" w="med" len="med"/>
                      <a:tailEnd type="none" w="med" len="med"/>
                    </a:lnT>
                    <a:lnB w="9525" cap="flat" cmpd="sng" algn="ctr">
                      <a:solidFill>
                        <a:schemeClr val="tx1"/>
                      </a:solidFill>
                      <a:prstDash val="sysDash"/>
                      <a:round/>
                      <a:headEnd type="none" w="med" len="med"/>
                      <a:tailEnd type="none" w="med" len="med"/>
                    </a:lnB>
                  </a:tcPr>
                </a:tc>
                <a:tc>
                  <a:txBody>
                    <a:bodyPr/>
                    <a:lstStyle/>
                    <a:p>
                      <a:pPr marL="85725" indent="-85725" algn="l">
                        <a:lnSpc>
                          <a:spcPts val="900"/>
                        </a:lnSpc>
                        <a:spcBef>
                          <a:spcPts val="0"/>
                        </a:spcBef>
                        <a:spcAft>
                          <a:spcPts val="0"/>
                        </a:spcAft>
                      </a:pPr>
                      <a:endParaRPr kumimoji="1" lang="en-US"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indent="-85725" algn="l">
                        <a:lnSpc>
                          <a:spcPts val="900"/>
                        </a:lnSpc>
                        <a:spcBef>
                          <a:spcPts val="0"/>
                        </a:spcBef>
                        <a:spcAft>
                          <a:spcPts val="0"/>
                        </a:spcAft>
                      </a:pPr>
                      <a:r>
                        <a:rPr kumimoji="1" lang="ja-JP"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rPr>
                        <a:t>○建築関係団体等で構成</a:t>
                      </a:r>
                      <a:r>
                        <a:rPr kumimoji="1" lang="ja-JP" altLang="en-US" sz="900" kern="1200" dirty="0" smtClean="0">
                          <a:solidFill>
                            <a:schemeClr val="tx1"/>
                          </a:solidFill>
                          <a:effectLst/>
                          <a:latin typeface="HGPｺﾞｼｯｸM" panose="020B0600000000000000" pitchFamily="50" charset="-128"/>
                          <a:ea typeface="HGPｺﾞｼｯｸM" panose="020B0600000000000000" pitchFamily="50" charset="-128"/>
                          <a:cs typeface="+mn-cs"/>
                        </a:rPr>
                        <a:t>する</a:t>
                      </a:r>
                      <a:r>
                        <a:rPr kumimoji="1" lang="ja-JP"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rPr>
                        <a:t>「大阪府住まい・まちづくり教育普及協議会」との連携により小学校への出前講座等を実施。</a:t>
                      </a:r>
                      <a:r>
                        <a:rPr kumimoji="1" lang="ja-JP" altLang="en-US" sz="900" kern="1200" dirty="0" smtClean="0">
                          <a:solidFill>
                            <a:schemeClr val="tx1"/>
                          </a:solidFill>
                          <a:effectLst/>
                          <a:latin typeface="HGPｺﾞｼｯｸM" panose="020B0600000000000000" pitchFamily="50" charset="-128"/>
                          <a:ea typeface="HGPｺﾞｼｯｸM" panose="020B0600000000000000" pitchFamily="50" charset="-128"/>
                          <a:cs typeface="+mn-cs"/>
                        </a:rPr>
                        <a:t>　　　　　　　　　　　　　　　　　　　　　　　　　　　　　　　　　</a:t>
                      </a:r>
                      <a:r>
                        <a:rPr kumimoji="1" lang="ja-JP"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rPr>
                        <a:t>【出前講座</a:t>
                      </a:r>
                      <a:r>
                        <a:rPr kumimoji="1" lang="en-US"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rPr>
                        <a:t>24</a:t>
                      </a:r>
                      <a:r>
                        <a:rPr kumimoji="1" lang="ja-JP"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rPr>
                        <a:t>校（</a:t>
                      </a:r>
                      <a:r>
                        <a:rPr kumimoji="1" lang="en-US"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rPr>
                        <a:t>10</a:t>
                      </a:r>
                      <a:r>
                        <a:rPr kumimoji="1" lang="ja-JP"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rPr>
                        <a:t>回）、ｲﾍﾞﾝﾄ等</a:t>
                      </a:r>
                      <a:r>
                        <a:rPr kumimoji="1" lang="en-US"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rPr>
                        <a:t>10</a:t>
                      </a:r>
                      <a:r>
                        <a:rPr kumimoji="1" lang="ja-JP"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rPr>
                        <a:t>回（平成</a:t>
                      </a:r>
                      <a:r>
                        <a:rPr kumimoji="1" lang="en-US"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rPr>
                        <a:t>23</a:t>
                      </a:r>
                      <a:r>
                        <a:rPr kumimoji="1" lang="ja-JP" altLang="en-US" sz="900"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en-US"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rPr>
                        <a:t>26</a:t>
                      </a:r>
                      <a:r>
                        <a:rPr kumimoji="1" lang="ja-JP"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rPr>
                        <a:t>年度）】</a:t>
                      </a:r>
                      <a:endParaRPr kumimoji="1" lang="en-US"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indent="-85725">
                        <a:lnSpc>
                          <a:spcPts val="900"/>
                        </a:lnSpc>
                        <a:spcBef>
                          <a:spcPts val="0"/>
                        </a:spcBef>
                        <a:spcAft>
                          <a:spcPts val="0"/>
                        </a:spcAft>
                      </a:pPr>
                      <a:r>
                        <a:rPr kumimoji="1" lang="ja-JP" altLang="en-US" sz="900" kern="1200" dirty="0" smtClean="0">
                          <a:solidFill>
                            <a:schemeClr val="tx1"/>
                          </a:solidFill>
                          <a:effectLst/>
                          <a:latin typeface="HGPｺﾞｼｯｸM" panose="020B0600000000000000" pitchFamily="50" charset="-128"/>
                          <a:ea typeface="HGPｺﾞｼｯｸM" panose="020B0600000000000000" pitchFamily="50" charset="-128"/>
                          <a:cs typeface="+mn-cs"/>
                        </a:rPr>
                        <a:t>○自主防災組織リーダー育成研修の実施、自主防災組織における防災訓練の実施。</a:t>
                      </a:r>
                      <a:endParaRPr kumimoji="1" lang="en-US"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indent="-85725">
                        <a:lnSpc>
                          <a:spcPts val="900"/>
                        </a:lnSpc>
                        <a:spcBef>
                          <a:spcPts val="0"/>
                        </a:spcBef>
                        <a:spcAft>
                          <a:spcPts val="0"/>
                        </a:spcAft>
                      </a:pPr>
                      <a:r>
                        <a:rPr kumimoji="1" lang="ja-JP" altLang="en-US" sz="900" kern="1200" dirty="0" smtClean="0">
                          <a:solidFill>
                            <a:schemeClr val="tx1"/>
                          </a:solidFill>
                          <a:effectLst/>
                          <a:latin typeface="HGPｺﾞｼｯｸM" panose="020B0600000000000000" pitchFamily="50" charset="-128"/>
                          <a:ea typeface="HGPｺﾞｼｯｸM" panose="020B0600000000000000" pitchFamily="50" charset="-128"/>
                          <a:cs typeface="+mn-cs"/>
                        </a:rPr>
                        <a:t>○洪水・土砂災害リスクの開示をした地域への周知として防災講習会、地域版ハザードマップ作成支援、避難訓練支援を実施。</a:t>
                      </a:r>
                      <a:endParaRPr kumimoji="1" lang="en-US"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T w="9525" cap="flat" cmpd="sng" algn="ctr">
                      <a:solidFill>
                        <a:schemeClr val="tx1"/>
                      </a:solidFill>
                      <a:prstDash val="sysDash"/>
                      <a:round/>
                      <a:headEnd type="none" w="med" len="med"/>
                      <a:tailEnd type="none" w="med" len="med"/>
                    </a:lnT>
                    <a:lnB w="9525" cap="flat" cmpd="sng" algn="ctr">
                      <a:solidFill>
                        <a:schemeClr val="tx1"/>
                      </a:solidFill>
                      <a:prstDash val="sysDash"/>
                      <a:round/>
                      <a:headEnd type="none" w="med" len="med"/>
                      <a:tailEnd type="none" w="med" len="med"/>
                    </a:lnB>
                  </a:tcPr>
                </a:tc>
              </a:tr>
            </a:tbl>
          </a:graphicData>
        </a:graphic>
      </p:graphicFrame>
      <p:sp>
        <p:nvSpPr>
          <p:cNvPr id="38" name="テキスト ボックス 37"/>
          <p:cNvSpPr txBox="1"/>
          <p:nvPr/>
        </p:nvSpPr>
        <p:spPr>
          <a:xfrm>
            <a:off x="85503" y="400471"/>
            <a:ext cx="8998206" cy="2630389"/>
          </a:xfrm>
          <a:prstGeom prst="rect">
            <a:avLst/>
          </a:prstGeom>
          <a:solidFill>
            <a:schemeClr val="bg1"/>
          </a:solidFill>
          <a:ln w="15875">
            <a:solidFill>
              <a:schemeClr val="tx1">
                <a:lumMod val="50000"/>
                <a:lumOff val="50000"/>
              </a:schemeClr>
            </a:solidFill>
          </a:ln>
        </p:spPr>
        <p:txBody>
          <a:bodyPr wrap="square" lIns="35996" tIns="35996" rIns="35996" bIns="35996" rtlCol="0">
            <a:noAutofit/>
          </a:bodyPr>
          <a:lstStyle/>
          <a:p>
            <a:pPr>
              <a:lnSpc>
                <a:spcPts val="1300"/>
              </a:lnSpc>
            </a:pPr>
            <a:endParaRPr lang="en-US" altLang="ja-JP" sz="900" dirty="0"/>
          </a:p>
          <a:p>
            <a:pPr marL="88889" indent="-88889">
              <a:lnSpc>
                <a:spcPts val="1300"/>
              </a:lnSpc>
            </a:pPr>
            <a:endParaRPr lang="en-US" altLang="ja-JP" sz="900" dirty="0"/>
          </a:p>
          <a:p>
            <a:pPr marL="88889" indent="-88889">
              <a:lnSpc>
                <a:spcPts val="1300"/>
              </a:lnSpc>
            </a:pPr>
            <a:endParaRPr lang="en-US" altLang="ja-JP" sz="900" dirty="0"/>
          </a:p>
          <a:p>
            <a:pPr marL="88889" indent="-88889">
              <a:lnSpc>
                <a:spcPts val="1300"/>
              </a:lnSpc>
            </a:pPr>
            <a:endParaRPr lang="ja-JP" altLang="en-US" sz="900" dirty="0"/>
          </a:p>
        </p:txBody>
      </p:sp>
      <p:graphicFrame>
        <p:nvGraphicFramePr>
          <p:cNvPr id="41" name="表 40"/>
          <p:cNvGraphicFramePr>
            <a:graphicFrameLocks noGrp="1"/>
          </p:cNvGraphicFramePr>
          <p:nvPr>
            <p:extLst>
              <p:ext uri="{D42A27DB-BD31-4B8C-83A1-F6EECF244321}">
                <p14:modId xmlns:p14="http://schemas.microsoft.com/office/powerpoint/2010/main" val="3349553102"/>
              </p:ext>
            </p:extLst>
          </p:nvPr>
        </p:nvGraphicFramePr>
        <p:xfrm>
          <a:off x="126554" y="517024"/>
          <a:ext cx="8898657" cy="2446020"/>
        </p:xfrm>
        <a:graphic>
          <a:graphicData uri="http://schemas.openxmlformats.org/drawingml/2006/table">
            <a:tbl>
              <a:tblPr firstRow="1" bandRow="1">
                <a:tableStyleId>{5C22544A-7EE6-4342-B048-85BDC9FD1C3A}</a:tableStyleId>
              </a:tblPr>
              <a:tblGrid>
                <a:gridCol w="2779737"/>
                <a:gridCol w="6118920"/>
              </a:tblGrid>
              <a:tr h="195736">
                <a:tc>
                  <a:txBody>
                    <a:bodyPr/>
                    <a:lstStyle/>
                    <a:p>
                      <a:pPr marL="0" marR="0" indent="0" algn="ctr" defTabSz="914290" rtl="0" eaLnBrk="1" fontAlgn="auto" latinLnBrk="0" hangingPunct="1">
                        <a:lnSpc>
                          <a:spcPts val="900"/>
                        </a:lnSpc>
                        <a:spcBef>
                          <a:spcPts val="0"/>
                        </a:spcBef>
                        <a:spcAft>
                          <a:spcPts val="0"/>
                        </a:spcAft>
                        <a:buClrTx/>
                        <a:buSzTx/>
                        <a:buFontTx/>
                        <a:buNone/>
                        <a:tabLst/>
                        <a:defRPr/>
                      </a:pPr>
                      <a:r>
                        <a:rPr kumimoji="1" lang="ja-JP" altLang="en-US" sz="900" u="none" dirty="0" smtClean="0">
                          <a:latin typeface="HGPｺﾞｼｯｸM" panose="020B0600000000000000" pitchFamily="50" charset="-128"/>
                          <a:ea typeface="HGPｺﾞｼｯｸM" panose="020B0600000000000000" pitchFamily="50" charset="-128"/>
                        </a:rPr>
                        <a:t>施策の方向性</a:t>
                      </a:r>
                    </a:p>
                  </a:txBody>
                  <a:tcPr marL="84406" marR="84406"/>
                </a:tc>
                <a:tc>
                  <a:txBody>
                    <a:bodyPr/>
                    <a:lstStyle/>
                    <a:p>
                      <a:pPr algn="ctr">
                        <a:lnSpc>
                          <a:spcPts val="900"/>
                        </a:lnSpc>
                        <a:spcBef>
                          <a:spcPts val="0"/>
                        </a:spcBef>
                        <a:spcAft>
                          <a:spcPts val="0"/>
                        </a:spcAft>
                      </a:pPr>
                      <a:r>
                        <a:rPr kumimoji="1" lang="ja-JP" altLang="en-US" sz="900" u="none" dirty="0" smtClean="0">
                          <a:latin typeface="HGPｺﾞｼｯｸM" panose="020B0600000000000000" pitchFamily="50" charset="-128"/>
                          <a:ea typeface="HGPｺﾞｼｯｸM" panose="020B0600000000000000" pitchFamily="50" charset="-128"/>
                        </a:rPr>
                        <a:t>主な取組み・結果（平成</a:t>
                      </a:r>
                      <a:r>
                        <a:rPr kumimoji="1" lang="en-US" altLang="ja-JP" sz="900" u="none" dirty="0" smtClean="0">
                          <a:latin typeface="HGPｺﾞｼｯｸM" panose="020B0600000000000000" pitchFamily="50" charset="-128"/>
                          <a:ea typeface="HGPｺﾞｼｯｸM" panose="020B0600000000000000" pitchFamily="50" charset="-128"/>
                        </a:rPr>
                        <a:t>23</a:t>
                      </a:r>
                      <a:r>
                        <a:rPr kumimoji="1" lang="ja-JP" altLang="en-US" sz="900" u="none" dirty="0" smtClean="0">
                          <a:latin typeface="HGPｺﾞｼｯｸM" panose="020B0600000000000000" pitchFamily="50" charset="-128"/>
                          <a:ea typeface="HGPｺﾞｼｯｸM" panose="020B0600000000000000" pitchFamily="50" charset="-128"/>
                        </a:rPr>
                        <a:t>年度～）</a:t>
                      </a:r>
                      <a:endParaRPr kumimoji="1" lang="ja-JP" altLang="en-US" sz="900" u="none" dirty="0">
                        <a:latin typeface="HGPｺﾞｼｯｸM" panose="020B0600000000000000" pitchFamily="50" charset="-128"/>
                        <a:ea typeface="HGPｺﾞｼｯｸM" panose="020B0600000000000000" pitchFamily="50" charset="-128"/>
                      </a:endParaRPr>
                    </a:p>
                  </a:txBody>
                  <a:tcPr marL="84406" marR="84406"/>
                </a:tc>
              </a:tr>
              <a:tr h="956932">
                <a:tc>
                  <a:txBody>
                    <a:bodyPr/>
                    <a:lstStyle/>
                    <a:p>
                      <a:pPr marL="0" indent="0" algn="l">
                        <a:lnSpc>
                          <a:spcPts val="900"/>
                        </a:lnSpc>
                        <a:spcBef>
                          <a:spcPts val="0"/>
                        </a:spcBef>
                        <a:spcAft>
                          <a:spcPts val="0"/>
                        </a:spcAft>
                      </a:pPr>
                      <a:r>
                        <a:rPr kumimoji="1" lang="ja-JP" altLang="en-US" sz="900" b="1" u="sng" dirty="0" smtClean="0">
                          <a:solidFill>
                            <a:schemeClr val="tx1"/>
                          </a:solidFill>
                          <a:latin typeface="HGPｺﾞｼｯｸM" panose="020B0600000000000000" pitchFamily="50" charset="-128"/>
                          <a:ea typeface="HGPｺﾞｼｯｸM" panose="020B0600000000000000" pitchFamily="50" charset="-128"/>
                        </a:rPr>
                        <a:t>住宅のバリアフリー化の推進</a:t>
                      </a:r>
                      <a:endParaRPr kumimoji="1" lang="ja-JP" altLang="en-US" sz="900" u="none" dirty="0" smtClean="0">
                        <a:solidFill>
                          <a:schemeClr val="tx1"/>
                        </a:solidFill>
                        <a:latin typeface="HGPｺﾞｼｯｸM" panose="020B0600000000000000" pitchFamily="50" charset="-128"/>
                        <a:ea typeface="HGPｺﾞｼｯｸM" panose="020B0600000000000000" pitchFamily="50" charset="-128"/>
                      </a:endParaRPr>
                    </a:p>
                    <a:p>
                      <a:pPr marL="88900" indent="-88900">
                        <a:lnSpc>
                          <a:spcPts val="900"/>
                        </a:lnSpc>
                        <a:spcBef>
                          <a:spcPts val="0"/>
                        </a:spcBef>
                        <a:spcAft>
                          <a:spcPts val="0"/>
                        </a:spcAft>
                      </a:pP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□公的賃貸住宅のバリアフリー化の推進</a:t>
                      </a:r>
                      <a:endParaRPr kumimoji="1" lang="en-US" altLang="ja-JP" sz="900" u="none" dirty="0" smtClean="0">
                        <a:solidFill>
                          <a:schemeClr val="tx1"/>
                        </a:solidFill>
                        <a:latin typeface="HGPｺﾞｼｯｸM" panose="020B0600000000000000" pitchFamily="50" charset="-128"/>
                        <a:ea typeface="HGPｺﾞｼｯｸM" panose="020B0600000000000000" pitchFamily="50" charset="-128"/>
                      </a:endParaRPr>
                    </a:p>
                    <a:p>
                      <a:pPr marL="88900" indent="-88900">
                        <a:lnSpc>
                          <a:spcPts val="900"/>
                        </a:lnSpc>
                        <a:spcBef>
                          <a:spcPts val="0"/>
                        </a:spcBef>
                        <a:spcAft>
                          <a:spcPts val="0"/>
                        </a:spcAft>
                      </a:pPr>
                      <a:endParaRPr kumimoji="1" lang="ja-JP" altLang="en-US" sz="900" u="none" dirty="0" smtClean="0">
                        <a:solidFill>
                          <a:schemeClr val="tx1"/>
                        </a:solidFill>
                        <a:latin typeface="HGPｺﾞｼｯｸM" panose="020B0600000000000000" pitchFamily="50" charset="-128"/>
                        <a:ea typeface="HGPｺﾞｼｯｸM" panose="020B0600000000000000" pitchFamily="50" charset="-128"/>
                      </a:endParaRPr>
                    </a:p>
                    <a:p>
                      <a:pPr marL="88900" indent="-88900">
                        <a:lnSpc>
                          <a:spcPts val="900"/>
                        </a:lnSpc>
                        <a:spcBef>
                          <a:spcPts val="0"/>
                        </a:spcBef>
                        <a:spcAft>
                          <a:spcPts val="0"/>
                        </a:spcAft>
                      </a:pP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□民間住宅におけるバリアフリー化の促進</a:t>
                      </a:r>
                      <a:endParaRPr kumimoji="1" lang="en-US" altLang="ja-JP" sz="900" u="none" dirty="0" smtClean="0">
                        <a:solidFill>
                          <a:schemeClr val="tx1"/>
                        </a:solidFill>
                        <a:latin typeface="HGPｺﾞｼｯｸM" panose="020B0600000000000000" pitchFamily="50" charset="-128"/>
                        <a:ea typeface="HGPｺﾞｼｯｸM" panose="020B0600000000000000" pitchFamily="50" charset="-128"/>
                      </a:endParaRPr>
                    </a:p>
                    <a:p>
                      <a:pPr marL="88900" indent="-88900">
                        <a:lnSpc>
                          <a:spcPts val="900"/>
                        </a:lnSpc>
                        <a:spcBef>
                          <a:spcPts val="0"/>
                        </a:spcBef>
                        <a:spcAft>
                          <a:spcPts val="0"/>
                        </a:spcAft>
                      </a:pPr>
                      <a:endParaRPr kumimoji="1" lang="en-US" altLang="ja-JP" sz="900" u="none" dirty="0" smtClean="0">
                        <a:solidFill>
                          <a:schemeClr val="tx1"/>
                        </a:solidFill>
                        <a:latin typeface="HGPｺﾞｼｯｸM" panose="020B0600000000000000" pitchFamily="50" charset="-128"/>
                        <a:ea typeface="HGPｺﾞｼｯｸM" panose="020B0600000000000000" pitchFamily="50" charset="-128"/>
                      </a:endParaRPr>
                    </a:p>
                    <a:p>
                      <a:pPr marL="88900" indent="-88900">
                        <a:lnSpc>
                          <a:spcPts val="900"/>
                        </a:lnSpc>
                        <a:spcBef>
                          <a:spcPts val="0"/>
                        </a:spcBef>
                        <a:spcAft>
                          <a:spcPts val="0"/>
                        </a:spcAft>
                      </a:pP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□高齢者・</a:t>
                      </a:r>
                      <a:r>
                        <a:rPr kumimoji="1" lang="ja-JP" altLang="en-US" sz="900" u="none" dirty="0" err="1" smtClean="0">
                          <a:solidFill>
                            <a:schemeClr val="tx1"/>
                          </a:solidFill>
                          <a:latin typeface="HGPｺﾞｼｯｸM" panose="020B0600000000000000" pitchFamily="50" charset="-128"/>
                          <a:ea typeface="HGPｺﾞｼｯｸM" panose="020B0600000000000000" pitchFamily="50" charset="-128"/>
                        </a:rPr>
                        <a:t>障がい</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者向け住宅改造研修の見直し</a:t>
                      </a:r>
                    </a:p>
                    <a:p>
                      <a:pPr marL="88900" indent="-88900">
                        <a:lnSpc>
                          <a:spcPts val="900"/>
                        </a:lnSpc>
                        <a:spcBef>
                          <a:spcPts val="0"/>
                        </a:spcBef>
                        <a:spcAft>
                          <a:spcPts val="0"/>
                        </a:spcAft>
                      </a:pP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□研修の見直しに併せた大阪府住宅リフォームマイスター制度の連携の見直し</a:t>
                      </a:r>
                    </a:p>
                  </a:txBody>
                  <a:tcPr marL="84406" marR="84406">
                    <a:lnB w="9525" cap="flat" cmpd="sng" algn="ctr">
                      <a:solidFill>
                        <a:schemeClr val="tx1"/>
                      </a:solidFill>
                      <a:prstDash val="sysDash"/>
                      <a:round/>
                      <a:headEnd type="none" w="med" len="med"/>
                      <a:tailEnd type="none" w="med" len="med"/>
                    </a:lnB>
                  </a:tcPr>
                </a:tc>
                <a:tc>
                  <a:txBody>
                    <a:bodyPr/>
                    <a:lstStyle/>
                    <a:p>
                      <a:pPr marL="88900" indent="-88900">
                        <a:lnSpc>
                          <a:spcPts val="900"/>
                        </a:lnSpc>
                        <a:spcBef>
                          <a:spcPts val="0"/>
                        </a:spcBef>
                        <a:spcAft>
                          <a:spcPts val="0"/>
                        </a:spcAft>
                      </a:pPr>
                      <a:endParaRPr kumimoji="1" lang="en-US" altLang="ja-JP" sz="900" u="none" dirty="0" smtClean="0">
                        <a:solidFill>
                          <a:schemeClr val="tx1"/>
                        </a:solidFill>
                        <a:latin typeface="HGPｺﾞｼｯｸM" panose="020B0600000000000000" pitchFamily="50" charset="-128"/>
                        <a:ea typeface="HGPｺﾞｼｯｸM" panose="020B0600000000000000" pitchFamily="50" charset="-128"/>
                      </a:endParaRPr>
                    </a:p>
                    <a:p>
                      <a:pPr marL="88900" indent="-88900">
                        <a:lnSpc>
                          <a:spcPts val="900"/>
                        </a:lnSpc>
                        <a:spcBef>
                          <a:spcPts val="0"/>
                        </a:spcBef>
                        <a:spcAft>
                          <a:spcPts val="0"/>
                        </a:spcAft>
                      </a:pP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○公的賃貸住宅のバリアフリー化（団地敷地内、住戸内のバリアフリー化、中層住宅へのエレベーター設置）の推進。</a:t>
                      </a:r>
                      <a:endParaRPr kumimoji="1" lang="en-US" altLang="ja-JP" sz="900" u="none" dirty="0" smtClean="0">
                        <a:solidFill>
                          <a:schemeClr val="tx1"/>
                        </a:solidFill>
                        <a:latin typeface="HGPｺﾞｼｯｸM" panose="020B0600000000000000" pitchFamily="50" charset="-128"/>
                        <a:ea typeface="HGPｺﾞｼｯｸM" panose="020B0600000000000000" pitchFamily="50" charset="-128"/>
                      </a:endParaRPr>
                    </a:p>
                    <a:p>
                      <a:pPr marL="88900" indent="-88900" algn="r">
                        <a:lnSpc>
                          <a:spcPts val="900"/>
                        </a:lnSpc>
                        <a:spcBef>
                          <a:spcPts val="0"/>
                        </a:spcBef>
                        <a:spcAft>
                          <a:spcPts val="0"/>
                        </a:spcAft>
                      </a:pP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バリアフリー化率（府営）：全ストック数の</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46.9</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％（平成</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26</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年度末時点）</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a:t>
                      </a:r>
                    </a:p>
                    <a:p>
                      <a:pPr marL="88900" indent="-88900">
                        <a:lnSpc>
                          <a:spcPts val="900"/>
                        </a:lnSpc>
                        <a:spcBef>
                          <a:spcPts val="0"/>
                        </a:spcBef>
                        <a:spcAft>
                          <a:spcPts val="0"/>
                        </a:spcAft>
                      </a:pP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○国庫補助、府補助等を活用した民間住宅のﾊﾞﾘｱﾌﾘｰ化の促進。　</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補助事業活用戸数：</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2,413</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戸（平成</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26</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年度末時点）</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a:t>
                      </a:r>
                    </a:p>
                    <a:p>
                      <a:pPr marL="88900" indent="-88900" algn="r">
                        <a:lnSpc>
                          <a:spcPts val="900"/>
                        </a:lnSpc>
                        <a:spcBef>
                          <a:spcPts val="0"/>
                        </a:spcBef>
                        <a:spcAft>
                          <a:spcPts val="0"/>
                        </a:spcAft>
                      </a:pP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　　</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介護保険による住宅改修認定件数：</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40,705</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件、</a:t>
                      </a:r>
                      <a:r>
                        <a:rPr kumimoji="1" lang="ja-JP" altLang="en-US" sz="900" u="none" dirty="0" err="1" smtClean="0">
                          <a:solidFill>
                            <a:schemeClr val="tx1"/>
                          </a:solidFill>
                          <a:latin typeface="HGPｺﾞｼｯｸM" panose="020B0600000000000000" pitchFamily="50" charset="-128"/>
                          <a:ea typeface="HGPｺﾞｼｯｸM" panose="020B0600000000000000" pitchFamily="50" charset="-128"/>
                        </a:rPr>
                        <a:t>重度障がい</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者等住宅改造助成事業実績：</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133</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件（平成</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26</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年度）</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a:t>
                      </a:r>
                    </a:p>
                    <a:p>
                      <a:pPr marL="88900" indent="-88900">
                        <a:lnSpc>
                          <a:spcPts val="900"/>
                        </a:lnSpc>
                        <a:spcBef>
                          <a:spcPts val="0"/>
                        </a:spcBef>
                        <a:spcAft>
                          <a:spcPts val="0"/>
                        </a:spcAft>
                      </a:pP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○大阪の住まい活性化フォーラムにおいて、高齢者・</a:t>
                      </a:r>
                      <a:r>
                        <a:rPr kumimoji="1" lang="ja-JP" altLang="en-US" sz="900" u="none" dirty="0" err="1" smtClean="0">
                          <a:solidFill>
                            <a:schemeClr val="tx1"/>
                          </a:solidFill>
                          <a:latin typeface="HGPｺﾞｼｯｸM" panose="020B0600000000000000" pitchFamily="50" charset="-128"/>
                          <a:ea typeface="HGPｺﾞｼｯｸM" panose="020B0600000000000000" pitchFamily="50" charset="-128"/>
                        </a:rPr>
                        <a:t>障がい</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者向け住宅改造相談研修（基礎編、実践編）を開催。</a:t>
                      </a:r>
                      <a:endParaRPr kumimoji="1" lang="en-US" altLang="ja-JP" sz="900" u="none" dirty="0" smtClean="0">
                        <a:solidFill>
                          <a:schemeClr val="tx1"/>
                        </a:solidFill>
                        <a:latin typeface="HGPｺﾞｼｯｸM" panose="020B0600000000000000" pitchFamily="50" charset="-128"/>
                        <a:ea typeface="HGPｺﾞｼｯｸM" panose="020B0600000000000000" pitchFamily="50" charset="-128"/>
                      </a:endParaRPr>
                    </a:p>
                    <a:p>
                      <a:pPr marL="88900" indent="-88900" algn="r">
                        <a:lnSpc>
                          <a:spcPts val="900"/>
                        </a:lnSpc>
                        <a:spcBef>
                          <a:spcPts val="0"/>
                        </a:spcBef>
                        <a:spcAft>
                          <a:spcPts val="0"/>
                        </a:spcAft>
                      </a:pP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　　　　　　　　　　　　　　　　　　　　　　　　　　　　　　　　　　　　</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基礎編</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28</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名、実践編</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32</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名（平成</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26</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年度）</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a:t>
                      </a:r>
                    </a:p>
                    <a:p>
                      <a:pPr marL="88900" indent="-88900">
                        <a:lnSpc>
                          <a:spcPts val="900"/>
                        </a:lnSpc>
                        <a:spcBef>
                          <a:spcPts val="0"/>
                        </a:spcBef>
                        <a:spcAft>
                          <a:spcPts val="0"/>
                        </a:spcAft>
                      </a:pP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○大阪府住宅リフォームマイスター制度における技術者の資質向上のための研修会として連携し実施。</a:t>
                      </a:r>
                      <a:endParaRPr kumimoji="1" lang="en-US" altLang="ja-JP" sz="900" u="none" dirty="0" smtClean="0">
                        <a:solidFill>
                          <a:schemeClr val="tx1"/>
                        </a:solidFill>
                        <a:latin typeface="HGPｺﾞｼｯｸM" panose="020B0600000000000000" pitchFamily="50" charset="-128"/>
                        <a:ea typeface="HGPｺﾞｼｯｸM" panose="020B0600000000000000" pitchFamily="50" charset="-128"/>
                      </a:endParaRPr>
                    </a:p>
                  </a:txBody>
                  <a:tcPr marL="84406" marR="84406">
                    <a:lnB w="9525" cap="flat" cmpd="sng" algn="ctr">
                      <a:solidFill>
                        <a:schemeClr val="tx1"/>
                      </a:solidFill>
                      <a:prstDash val="sysDash"/>
                      <a:round/>
                      <a:headEnd type="none" w="med" len="med"/>
                      <a:tailEnd type="none" w="med" len="med"/>
                    </a:lnB>
                  </a:tcPr>
                </a:tc>
              </a:tr>
              <a:tr h="1202541">
                <a:tc>
                  <a:txBody>
                    <a:bodyPr/>
                    <a:lstStyle/>
                    <a:p>
                      <a:pPr marL="0" marR="0" indent="0" algn="l" defTabSz="914290" rtl="0" eaLnBrk="1" fontAlgn="auto" latinLnBrk="0" hangingPunct="1">
                        <a:lnSpc>
                          <a:spcPts val="900"/>
                        </a:lnSpc>
                        <a:spcBef>
                          <a:spcPts val="0"/>
                        </a:spcBef>
                        <a:spcAft>
                          <a:spcPts val="0"/>
                        </a:spcAft>
                        <a:buClrTx/>
                        <a:buSzTx/>
                        <a:buFontTx/>
                        <a:buNone/>
                        <a:tabLst/>
                        <a:defRPr/>
                      </a:pPr>
                      <a:r>
                        <a:rPr kumimoji="1" lang="ja-JP" altLang="en-US" sz="900" b="1" u="sng" dirty="0" smtClean="0">
                          <a:solidFill>
                            <a:schemeClr val="tx1"/>
                          </a:solidFill>
                          <a:latin typeface="HGPｺﾞｼｯｸM" panose="020B0600000000000000" pitchFamily="50" charset="-128"/>
                          <a:ea typeface="HGPｺﾞｼｯｸM" panose="020B0600000000000000" pitchFamily="50" charset="-128"/>
                        </a:rPr>
                        <a:t>まちのバリアフリー化の推進</a:t>
                      </a:r>
                    </a:p>
                    <a:p>
                      <a:pPr marL="88900" indent="-88900" algn="l">
                        <a:lnSpc>
                          <a:spcPts val="900"/>
                        </a:lnSpc>
                        <a:spcBef>
                          <a:spcPts val="0"/>
                        </a:spcBef>
                        <a:spcAft>
                          <a:spcPts val="0"/>
                        </a:spcAft>
                      </a:pP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□大阪府福祉のまちづくり条例の的確な運用</a:t>
                      </a:r>
                      <a:endParaRPr kumimoji="1" lang="en-US" altLang="ja-JP" sz="900" u="none" dirty="0" smtClean="0">
                        <a:solidFill>
                          <a:schemeClr val="tx1"/>
                        </a:solidFill>
                        <a:latin typeface="HGPｺﾞｼｯｸM" panose="020B0600000000000000" pitchFamily="50" charset="-128"/>
                        <a:ea typeface="HGPｺﾞｼｯｸM" panose="020B0600000000000000" pitchFamily="50" charset="-128"/>
                      </a:endParaRPr>
                    </a:p>
                    <a:p>
                      <a:pPr marL="88900" indent="-88900" algn="l">
                        <a:lnSpc>
                          <a:spcPts val="900"/>
                        </a:lnSpc>
                        <a:spcBef>
                          <a:spcPts val="0"/>
                        </a:spcBef>
                        <a:spcAft>
                          <a:spcPts val="0"/>
                        </a:spcAft>
                      </a:pP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□バリアフリー法に基づく協議会や認定制度の活用促進</a:t>
                      </a:r>
                    </a:p>
                    <a:p>
                      <a:pPr marL="88900" indent="-88900" algn="l">
                        <a:lnSpc>
                          <a:spcPts val="900"/>
                        </a:lnSpc>
                        <a:spcBef>
                          <a:spcPts val="0"/>
                        </a:spcBef>
                        <a:spcAft>
                          <a:spcPts val="0"/>
                        </a:spcAft>
                      </a:pP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□駅舎のバリアフリー化に向けた市町村・鉄道事業者等に対する情報提供・助言</a:t>
                      </a:r>
                      <a:endParaRPr kumimoji="1" lang="en-US" altLang="ja-JP" sz="900" u="none" dirty="0" smtClean="0">
                        <a:solidFill>
                          <a:schemeClr val="tx1"/>
                        </a:solidFill>
                        <a:latin typeface="HGPｺﾞｼｯｸM" panose="020B0600000000000000" pitchFamily="50" charset="-128"/>
                        <a:ea typeface="HGPｺﾞｼｯｸM" panose="020B0600000000000000" pitchFamily="50" charset="-128"/>
                      </a:endParaRPr>
                    </a:p>
                    <a:p>
                      <a:pPr marL="88900" indent="-88900" algn="l">
                        <a:lnSpc>
                          <a:spcPts val="900"/>
                        </a:lnSpc>
                        <a:spcBef>
                          <a:spcPts val="0"/>
                        </a:spcBef>
                        <a:spcAft>
                          <a:spcPts val="0"/>
                        </a:spcAft>
                      </a:pP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□鉄道事業者における移動円滑化事業の促進</a:t>
                      </a:r>
                    </a:p>
                    <a:p>
                      <a:pPr marL="88900" indent="-88900" algn="l">
                        <a:lnSpc>
                          <a:spcPts val="900"/>
                        </a:lnSpc>
                        <a:spcBef>
                          <a:spcPts val="0"/>
                        </a:spcBef>
                        <a:spcAft>
                          <a:spcPts val="0"/>
                        </a:spcAft>
                      </a:pP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□バリアフリー化された施設の適切な利用・維持管理に係る民間事業者への働きかけ</a:t>
                      </a:r>
                    </a:p>
                    <a:p>
                      <a:pPr marL="88900" indent="-88900" algn="l">
                        <a:lnSpc>
                          <a:spcPts val="900"/>
                        </a:lnSpc>
                        <a:spcBef>
                          <a:spcPts val="0"/>
                        </a:spcBef>
                        <a:spcAft>
                          <a:spcPts val="0"/>
                        </a:spcAft>
                      </a:pP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□ソフト面での対応の必要性について、民間業界団体等との意見交換・勉強会等を実施</a:t>
                      </a:r>
                    </a:p>
                  </a:txBody>
                  <a:tcPr marL="84406" marR="84406">
                    <a:lnT w="9525" cap="flat" cmpd="sng" algn="ctr">
                      <a:solidFill>
                        <a:schemeClr val="tx1"/>
                      </a:solidFill>
                      <a:prstDash val="sysDash"/>
                      <a:round/>
                      <a:headEnd type="none" w="med" len="med"/>
                      <a:tailEnd type="none" w="med" len="med"/>
                    </a:lnT>
                  </a:tcPr>
                </a:tc>
                <a:tc>
                  <a:txBody>
                    <a:bodyPr/>
                    <a:lstStyle/>
                    <a:p>
                      <a:pPr marL="88900" indent="-88900">
                        <a:lnSpc>
                          <a:spcPts val="900"/>
                        </a:lnSpc>
                        <a:spcBef>
                          <a:spcPts val="0"/>
                        </a:spcBef>
                        <a:spcAft>
                          <a:spcPts val="0"/>
                        </a:spcAft>
                      </a:pPr>
                      <a:endParaRPr kumimoji="1" lang="en-US" altLang="ja-JP" sz="900" u="none" dirty="0" smtClean="0">
                        <a:solidFill>
                          <a:schemeClr val="tx1"/>
                        </a:solidFill>
                        <a:latin typeface="HGPｺﾞｼｯｸM" panose="020B0600000000000000" pitchFamily="50" charset="-128"/>
                        <a:ea typeface="HGPｺﾞｼｯｸM" panose="020B0600000000000000" pitchFamily="50" charset="-128"/>
                      </a:endParaRPr>
                    </a:p>
                    <a:p>
                      <a:pPr marL="88900" indent="-88900">
                        <a:lnSpc>
                          <a:spcPts val="900"/>
                        </a:lnSpc>
                        <a:spcBef>
                          <a:spcPts val="0"/>
                        </a:spcBef>
                        <a:spcAft>
                          <a:spcPts val="0"/>
                        </a:spcAft>
                      </a:pP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○大阪府福祉のまちづくり条例を改正し、共同住宅・自動車修理工場の基準適合義務対象規模を見直し等（平成</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27</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年７月施行）。</a:t>
                      </a:r>
                    </a:p>
                    <a:p>
                      <a:pPr marL="88900" marR="0" indent="-88900" algn="l" defTabSz="914290" rtl="0" eaLnBrk="1" fontAlgn="auto" latinLnBrk="0" hangingPunct="1">
                        <a:lnSpc>
                          <a:spcPts val="900"/>
                        </a:lnSpc>
                        <a:spcBef>
                          <a:spcPts val="0"/>
                        </a:spcBef>
                        <a:spcAft>
                          <a:spcPts val="0"/>
                        </a:spcAft>
                        <a:buClrTx/>
                        <a:buSzTx/>
                        <a:buFontTx/>
                        <a:buNone/>
                        <a:tabLst/>
                        <a:defRPr/>
                      </a:pP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○市町のバリアフリー基本構想策定委員会や継続委員会への参画。</a:t>
                      </a:r>
                      <a:endParaRPr kumimoji="1" lang="en-US" altLang="ja-JP" sz="900" u="none" dirty="0" smtClean="0">
                        <a:solidFill>
                          <a:schemeClr val="tx1"/>
                        </a:solidFill>
                        <a:latin typeface="HGPｺﾞｼｯｸM" panose="020B0600000000000000" pitchFamily="50" charset="-128"/>
                        <a:ea typeface="HGPｺﾞｼｯｸM" panose="020B0600000000000000" pitchFamily="50" charset="-128"/>
                      </a:endParaRPr>
                    </a:p>
                    <a:p>
                      <a:pPr marL="88900" marR="0" indent="-88900" algn="l" defTabSz="914290" rtl="0" eaLnBrk="1" fontAlgn="auto" latinLnBrk="0" hangingPunct="1">
                        <a:lnSpc>
                          <a:spcPts val="900"/>
                        </a:lnSpc>
                        <a:spcBef>
                          <a:spcPts val="0"/>
                        </a:spcBef>
                        <a:spcAft>
                          <a:spcPts val="0"/>
                        </a:spcAft>
                        <a:buClrTx/>
                        <a:buSzTx/>
                        <a:buFontTx/>
                        <a:buNone/>
                        <a:tabLst/>
                        <a:defRPr/>
                      </a:pP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○基本構想を策定（見直し、スパイラルアップ含む）する市町村に対して、作成の進め方、事業手法、補助制度等の情報提供や助言等を行い、基本構想作成を促進。</a:t>
                      </a:r>
                      <a:endParaRPr kumimoji="1" lang="en-US" altLang="ja-JP" sz="900" u="none" dirty="0" smtClean="0">
                        <a:solidFill>
                          <a:schemeClr val="tx1"/>
                        </a:solidFill>
                        <a:latin typeface="HGPｺﾞｼｯｸM" panose="020B0600000000000000" pitchFamily="50" charset="-128"/>
                        <a:ea typeface="HGPｺﾞｼｯｸM" panose="020B0600000000000000" pitchFamily="50" charset="-128"/>
                      </a:endParaRPr>
                    </a:p>
                    <a:p>
                      <a:pPr marL="88900" indent="-88900" algn="r">
                        <a:lnSpc>
                          <a:spcPts val="900"/>
                        </a:lnSpc>
                        <a:spcBef>
                          <a:spcPts val="0"/>
                        </a:spcBef>
                        <a:spcAft>
                          <a:spcPts val="0"/>
                        </a:spcAft>
                      </a:pP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基本構想策定</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70</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件（</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33</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市町、</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130</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地区）、ｴﾚﾍﾞｰﾀｰ設置補助実績</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67</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駅</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134</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基（平成</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26</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年度末時点）</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a:t>
                      </a:r>
                    </a:p>
                    <a:p>
                      <a:pPr marL="88900" marR="0" indent="-88900" algn="l" defTabSz="914290" rtl="0" eaLnBrk="1" fontAlgn="auto" latinLnBrk="0" hangingPunct="1">
                        <a:lnSpc>
                          <a:spcPts val="900"/>
                        </a:lnSpc>
                        <a:spcBef>
                          <a:spcPts val="0"/>
                        </a:spcBef>
                        <a:spcAft>
                          <a:spcPts val="0"/>
                        </a:spcAft>
                        <a:buClrTx/>
                        <a:buSzTx/>
                        <a:buFontTx/>
                        <a:buNone/>
                        <a:tabLst/>
                        <a:defRPr/>
                      </a:pP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○既存駅舎のエレベーター設置や段差解消など移動円滑化事業を促進。</a:t>
                      </a:r>
                      <a:endParaRPr kumimoji="1" lang="en-US" altLang="ja-JP" sz="900" u="none" dirty="0" smtClean="0">
                        <a:solidFill>
                          <a:schemeClr val="tx1"/>
                        </a:solidFill>
                        <a:latin typeface="HGPｺﾞｼｯｸM" panose="020B0600000000000000" pitchFamily="50" charset="-128"/>
                        <a:ea typeface="HGPｺﾞｼｯｸM" panose="020B0600000000000000" pitchFamily="50" charset="-128"/>
                      </a:endParaRPr>
                    </a:p>
                    <a:p>
                      <a:pPr marL="88900" indent="-88900" algn="l">
                        <a:lnSpc>
                          <a:spcPts val="900"/>
                        </a:lnSpc>
                        <a:spcBef>
                          <a:spcPts val="0"/>
                        </a:spcBef>
                        <a:spcAft>
                          <a:spcPts val="0"/>
                        </a:spcAft>
                      </a:pP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○大阪府福祉のまちづくり審議会、大阪府福祉のまちづくり条例施行状況調査検討部会、業界団体構成員との意見交換等実施。</a:t>
                      </a:r>
                      <a:endParaRPr kumimoji="1" lang="en-US" altLang="ja-JP" sz="900" u="none" dirty="0" smtClean="0">
                        <a:solidFill>
                          <a:schemeClr val="tx1"/>
                        </a:solidFill>
                        <a:latin typeface="HGPｺﾞｼｯｸM" panose="020B0600000000000000" pitchFamily="50" charset="-128"/>
                        <a:ea typeface="HGPｺﾞｼｯｸM" panose="020B0600000000000000" pitchFamily="50" charset="-128"/>
                      </a:endParaRPr>
                    </a:p>
                  </a:txBody>
                  <a:tcPr marL="84406" marR="84406">
                    <a:lnT w="9525" cap="flat" cmpd="sng" algn="ctr">
                      <a:solidFill>
                        <a:schemeClr val="tx1"/>
                      </a:solidFill>
                      <a:prstDash val="sysDash"/>
                      <a:round/>
                      <a:headEnd type="none" w="med" len="med"/>
                      <a:tailEnd type="none" w="med" len="med"/>
                    </a:lnT>
                  </a:tcPr>
                </a:tc>
              </a:tr>
            </a:tbl>
          </a:graphicData>
        </a:graphic>
      </p:graphicFrame>
      <p:sp>
        <p:nvSpPr>
          <p:cNvPr id="18" name="スライド番号プレースホルダー 2"/>
          <p:cNvSpPr>
            <a:spLocks noGrp="1"/>
          </p:cNvSpPr>
          <p:nvPr>
            <p:ph type="sldNum" sz="quarter" idx="12"/>
          </p:nvPr>
        </p:nvSpPr>
        <p:spPr>
          <a:xfrm>
            <a:off x="6948264" y="6453336"/>
            <a:ext cx="2133600" cy="365125"/>
          </a:xfrm>
        </p:spPr>
        <p:txBody>
          <a:bodyPr/>
          <a:lstStyle/>
          <a:p>
            <a:fld id="{EA6D242B-6A52-4C5C-AF40-54B5FB6D04E5}" type="slidenum">
              <a:rPr kumimoji="1" lang="ja-JP" altLang="en-US" smtClean="0">
                <a:solidFill>
                  <a:schemeClr val="tx1"/>
                </a:solidFill>
              </a:rPr>
              <a:t>4</a:t>
            </a:fld>
            <a:endParaRPr kumimoji="1" lang="ja-JP" altLang="en-US" dirty="0">
              <a:solidFill>
                <a:schemeClr val="tx1"/>
              </a:solidFill>
            </a:endParaRPr>
          </a:p>
        </p:txBody>
      </p:sp>
      <p:sp>
        <p:nvSpPr>
          <p:cNvPr id="39" name="テキスト ボックス 38"/>
          <p:cNvSpPr txBox="1"/>
          <p:nvPr/>
        </p:nvSpPr>
        <p:spPr>
          <a:xfrm>
            <a:off x="118582" y="351706"/>
            <a:ext cx="4237394" cy="190470"/>
          </a:xfrm>
          <a:prstGeom prst="roundRect">
            <a:avLst/>
          </a:prstGeom>
          <a:solidFill>
            <a:schemeClr val="bg1"/>
          </a:solidFill>
          <a:ln>
            <a:solidFill>
              <a:schemeClr val="tx1">
                <a:lumMod val="50000"/>
                <a:lumOff val="50000"/>
              </a:schemeClr>
            </a:solidFill>
          </a:ln>
        </p:spPr>
        <p:txBody>
          <a:bodyPr wrap="square" lIns="35996" tIns="35996" rIns="35996" bIns="35996" rtlCol="0" anchor="ctr">
            <a:noAutofit/>
          </a:bodyPr>
          <a:lstStyle/>
          <a:p>
            <a:r>
              <a:rPr lang="ja-JP" altLang="en-US" sz="1200" b="1" dirty="0">
                <a:latin typeface="HGPｺﾞｼｯｸM" panose="020B0600000000000000" pitchFamily="50" charset="-128"/>
                <a:ea typeface="HGPｺﾞｼｯｸM" panose="020B0600000000000000" pitchFamily="50" charset="-128"/>
              </a:rPr>
              <a:t>（２）</a:t>
            </a:r>
            <a:r>
              <a:rPr lang="en-US" altLang="ja-JP" sz="1200" b="1" dirty="0">
                <a:latin typeface="HGPｺﾞｼｯｸM" panose="020B0600000000000000" pitchFamily="50" charset="-128"/>
                <a:ea typeface="HGPｺﾞｼｯｸM" panose="020B0600000000000000" pitchFamily="50" charset="-128"/>
              </a:rPr>
              <a:t>.</a:t>
            </a:r>
            <a:r>
              <a:rPr lang="ja-JP" altLang="en-US" sz="1200" b="1" dirty="0">
                <a:latin typeface="HGPｺﾞｼｯｸM" panose="020B0600000000000000" pitchFamily="50" charset="-128"/>
                <a:ea typeface="HGPｺﾞｼｯｸM" panose="020B0600000000000000" pitchFamily="50" charset="-128"/>
              </a:rPr>
              <a:t>　福祉の住まいとまちづくり</a:t>
            </a:r>
          </a:p>
        </p:txBody>
      </p:sp>
      <p:sp>
        <p:nvSpPr>
          <p:cNvPr id="31" name="テキスト ボックス 30"/>
          <p:cNvSpPr txBox="1"/>
          <p:nvPr/>
        </p:nvSpPr>
        <p:spPr>
          <a:xfrm>
            <a:off x="90876" y="3049910"/>
            <a:ext cx="4237394" cy="252000"/>
          </a:xfrm>
          <a:prstGeom prst="roundRect">
            <a:avLst/>
          </a:prstGeom>
          <a:solidFill>
            <a:schemeClr val="bg1"/>
          </a:solidFill>
          <a:ln>
            <a:solidFill>
              <a:schemeClr val="tx1">
                <a:lumMod val="50000"/>
                <a:lumOff val="50000"/>
              </a:schemeClr>
            </a:solidFill>
          </a:ln>
        </p:spPr>
        <p:txBody>
          <a:bodyPr wrap="square" lIns="35996" tIns="35996" rIns="35996" bIns="35996" rtlCol="0" anchor="ctr">
            <a:noAutofit/>
          </a:bodyPr>
          <a:lstStyle/>
          <a:p>
            <a:r>
              <a:rPr lang="ja-JP" altLang="en-US" sz="1200" b="1" dirty="0">
                <a:latin typeface="HGPｺﾞｼｯｸM" panose="020B0600000000000000" pitchFamily="50" charset="-128"/>
                <a:ea typeface="HGPｺﾞｼｯｸM" panose="020B0600000000000000" pitchFamily="50" charset="-128"/>
              </a:rPr>
              <a:t>（３）</a:t>
            </a:r>
            <a:r>
              <a:rPr lang="en-US" altLang="ja-JP" sz="1200" b="1" dirty="0">
                <a:latin typeface="HGPｺﾞｼｯｸM" panose="020B0600000000000000" pitchFamily="50" charset="-128"/>
                <a:ea typeface="HGPｺﾞｼｯｸM" panose="020B0600000000000000" pitchFamily="50" charset="-128"/>
              </a:rPr>
              <a:t>.</a:t>
            </a:r>
            <a:r>
              <a:rPr lang="ja-JP" altLang="en-US" sz="1200" b="1" dirty="0">
                <a:latin typeface="HGPｺﾞｼｯｸM" panose="020B0600000000000000" pitchFamily="50" charset="-128"/>
                <a:ea typeface="HGPｺﾞｼｯｸM" panose="020B0600000000000000" pitchFamily="50" charset="-128"/>
              </a:rPr>
              <a:t>　住まいやまちに関する情報提供・相談体制の充実</a:t>
            </a:r>
          </a:p>
        </p:txBody>
      </p:sp>
    </p:spTree>
    <p:extLst>
      <p:ext uri="{BB962C8B-B14F-4D97-AF65-F5344CB8AC3E}">
        <p14:creationId xmlns:p14="http://schemas.microsoft.com/office/powerpoint/2010/main" val="220926567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85503" y="549360"/>
            <a:ext cx="8998206" cy="4607832"/>
          </a:xfrm>
          <a:prstGeom prst="rect">
            <a:avLst/>
          </a:prstGeom>
          <a:solidFill>
            <a:schemeClr val="bg1"/>
          </a:solidFill>
          <a:ln w="15875">
            <a:solidFill>
              <a:schemeClr val="tx1">
                <a:lumMod val="50000"/>
                <a:lumOff val="50000"/>
              </a:schemeClr>
            </a:solidFill>
          </a:ln>
        </p:spPr>
        <p:txBody>
          <a:bodyPr wrap="square" lIns="35996" tIns="35996" rIns="35996" bIns="35996" rtlCol="0">
            <a:noAutofit/>
          </a:bodyPr>
          <a:lstStyle/>
          <a:p>
            <a:pPr>
              <a:lnSpc>
                <a:spcPts val="1300"/>
              </a:lnSpc>
            </a:pPr>
            <a:endParaRPr lang="en-US" altLang="ja-JP" sz="900" dirty="0"/>
          </a:p>
          <a:p>
            <a:pPr marL="88889" indent="-88889">
              <a:lnSpc>
                <a:spcPts val="1300"/>
              </a:lnSpc>
            </a:pPr>
            <a:endParaRPr lang="en-US" altLang="ja-JP" sz="900" dirty="0"/>
          </a:p>
          <a:p>
            <a:pPr marL="88889" indent="-88889">
              <a:lnSpc>
                <a:spcPts val="1300"/>
              </a:lnSpc>
            </a:pPr>
            <a:endParaRPr lang="en-US" altLang="ja-JP" sz="900" dirty="0"/>
          </a:p>
          <a:p>
            <a:pPr marL="88889" indent="-88889">
              <a:lnSpc>
                <a:spcPts val="1300"/>
              </a:lnSpc>
            </a:pPr>
            <a:endParaRPr lang="ja-JP" altLang="en-US" sz="900" dirty="0"/>
          </a:p>
        </p:txBody>
      </p:sp>
      <p:sp>
        <p:nvSpPr>
          <p:cNvPr id="4" name="テキスト ボックス 3"/>
          <p:cNvSpPr txBox="1"/>
          <p:nvPr/>
        </p:nvSpPr>
        <p:spPr>
          <a:xfrm>
            <a:off x="0" y="-27384"/>
            <a:ext cx="9144000" cy="360000"/>
          </a:xfrm>
          <a:prstGeom prst="rect">
            <a:avLst/>
          </a:prstGeom>
          <a:solidFill>
            <a:schemeClr val="accent1">
              <a:lumMod val="40000"/>
              <a:lumOff val="60000"/>
            </a:schemeClr>
          </a:solidFill>
        </p:spPr>
        <p:txBody>
          <a:bodyPr wrap="square" lIns="91429" tIns="45715" rIns="91429" bIns="45715" rtlCol="0" anchor="ctr" anchorCtr="0">
            <a:noAutofit/>
          </a:bodyPr>
          <a:lstStyle/>
          <a:p>
            <a:r>
              <a:rPr lang="ja-JP" altLang="en-US" sz="1600" dirty="0">
                <a:latin typeface="HGSｺﾞｼｯｸM" panose="020B0600000000000000" pitchFamily="50" charset="-128"/>
                <a:ea typeface="HGSｺﾞｼｯｸM" panose="020B0600000000000000" pitchFamily="50" charset="-128"/>
                <a:cs typeface="Meiryo UI" panose="020B0604030504040204" pitchFamily="50" charset="-128"/>
              </a:rPr>
              <a:t>２．安全を支える住まいとまち</a:t>
            </a:r>
          </a:p>
        </p:txBody>
      </p:sp>
      <p:graphicFrame>
        <p:nvGraphicFramePr>
          <p:cNvPr id="5" name="表 4"/>
          <p:cNvGraphicFramePr>
            <a:graphicFrameLocks noGrp="1"/>
          </p:cNvGraphicFramePr>
          <p:nvPr>
            <p:extLst>
              <p:ext uri="{D42A27DB-BD31-4B8C-83A1-F6EECF244321}">
                <p14:modId xmlns:p14="http://schemas.microsoft.com/office/powerpoint/2010/main" val="3630947939"/>
              </p:ext>
            </p:extLst>
          </p:nvPr>
        </p:nvGraphicFramePr>
        <p:xfrm>
          <a:off x="185052" y="764704"/>
          <a:ext cx="8779436" cy="4248472"/>
        </p:xfrm>
        <a:graphic>
          <a:graphicData uri="http://schemas.openxmlformats.org/drawingml/2006/table">
            <a:tbl>
              <a:tblPr firstRow="1" bandRow="1">
                <a:tableStyleId>{5C22544A-7EE6-4342-B048-85BDC9FD1C3A}</a:tableStyleId>
              </a:tblPr>
              <a:tblGrid>
                <a:gridCol w="2593140"/>
                <a:gridCol w="6186296"/>
              </a:tblGrid>
              <a:tr h="259959">
                <a:tc>
                  <a:txBody>
                    <a:bodyPr/>
                    <a:lstStyle/>
                    <a:p>
                      <a:pPr algn="ctr">
                        <a:lnSpc>
                          <a:spcPts val="900"/>
                        </a:lnSpc>
                        <a:spcBef>
                          <a:spcPts val="0"/>
                        </a:spcBef>
                      </a:pP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施策の方向性</a:t>
                      </a:r>
                      <a:endParaRPr kumimoji="1" lang="ja-JP" altLang="en-US" sz="900" u="none" dirty="0">
                        <a:solidFill>
                          <a:schemeClr val="tx1"/>
                        </a:solidFill>
                        <a:latin typeface="HGPｺﾞｼｯｸM" panose="020B0600000000000000" pitchFamily="50" charset="-128"/>
                        <a:ea typeface="HGPｺﾞｼｯｸM" panose="020B0600000000000000" pitchFamily="50" charset="-128"/>
                      </a:endParaRPr>
                    </a:p>
                  </a:txBody>
                  <a:tcPr marL="84406" marR="84406" anchor="ctr"/>
                </a:tc>
                <a:tc>
                  <a:txBody>
                    <a:bodyPr/>
                    <a:lstStyle/>
                    <a:p>
                      <a:pPr algn="ctr">
                        <a:lnSpc>
                          <a:spcPts val="900"/>
                        </a:lnSpc>
                        <a:spcBef>
                          <a:spcPts val="0"/>
                        </a:spcBef>
                      </a:pP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主な取組み・結果（平成</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23</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年度～）</a:t>
                      </a:r>
                      <a:endParaRPr kumimoji="1" lang="ja-JP" altLang="en-US" sz="900" u="none" dirty="0">
                        <a:solidFill>
                          <a:schemeClr val="tx1"/>
                        </a:solidFill>
                        <a:latin typeface="HGPｺﾞｼｯｸM" panose="020B0600000000000000" pitchFamily="50" charset="-128"/>
                        <a:ea typeface="HGPｺﾞｼｯｸM" panose="020B0600000000000000" pitchFamily="50" charset="-128"/>
                      </a:endParaRPr>
                    </a:p>
                  </a:txBody>
                  <a:tcPr marL="84406" marR="84406" anchor="ctr"/>
                </a:tc>
              </a:tr>
              <a:tr h="2523004">
                <a:tc>
                  <a:txBody>
                    <a:bodyPr/>
                    <a:lstStyle/>
                    <a:p>
                      <a:pPr marL="0" marR="0" indent="0" algn="l" defTabSz="914290" rtl="0" eaLnBrk="1" fontAlgn="auto" latinLnBrk="0" hangingPunct="1">
                        <a:lnSpc>
                          <a:spcPts val="900"/>
                        </a:lnSpc>
                        <a:spcBef>
                          <a:spcPts val="0"/>
                        </a:spcBef>
                        <a:spcAft>
                          <a:spcPts val="0"/>
                        </a:spcAft>
                        <a:buClrTx/>
                        <a:buSzTx/>
                        <a:buFontTx/>
                        <a:buNone/>
                        <a:tabLst/>
                        <a:defRPr/>
                      </a:pPr>
                      <a:r>
                        <a:rPr kumimoji="1" lang="ja-JP" altLang="en-US" sz="900" b="1" u="sng" kern="1200" dirty="0" smtClean="0">
                          <a:solidFill>
                            <a:schemeClr val="tx1"/>
                          </a:solidFill>
                          <a:effectLst/>
                          <a:latin typeface="HGPｺﾞｼｯｸM" panose="020B0600000000000000" pitchFamily="50" charset="-128"/>
                          <a:ea typeface="HGPｺﾞｼｯｸM" panose="020B0600000000000000" pitchFamily="50" charset="-128"/>
                          <a:cs typeface="+mn-cs"/>
                        </a:rPr>
                        <a:t>府民が安心して耐震化に取り組める環境整備</a:t>
                      </a:r>
                      <a:endParaRPr kumimoji="1" lang="en-US" altLang="ja-JP" sz="900" b="1" u="sng"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□地域の防災訓練などの自治会活動等を通じた地域密着型の啓発活動の展開</a:t>
                      </a:r>
                    </a:p>
                    <a:p>
                      <a:pPr marL="85725" marR="0" indent="-85725" algn="l" defTabSz="914290" rtl="0" eaLnBrk="1" fontAlgn="auto" latinLnBrk="0" hangingPunct="1">
                        <a:lnSpc>
                          <a:spcPts val="900"/>
                        </a:lnSpc>
                        <a:spcBef>
                          <a:spcPts val="0"/>
                        </a:spcBef>
                        <a:spcAft>
                          <a:spcPts val="0"/>
                        </a:spcAft>
                        <a:buClrTx/>
                        <a:buSzTx/>
                        <a:buFontTx/>
                        <a:buNone/>
                        <a:tabLst/>
                        <a:defRPr/>
                      </a:pP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□木造住宅の耐震診断・設計・改修に対する補助</a:t>
                      </a:r>
                    </a:p>
                    <a:p>
                      <a:pPr marL="85725" marR="0" indent="-85725" algn="l" defTabSz="914290" rtl="0" eaLnBrk="1" fontAlgn="auto" latinLnBrk="0" hangingPunct="1">
                        <a:lnSpc>
                          <a:spcPts val="900"/>
                        </a:lnSpc>
                        <a:spcBef>
                          <a:spcPts val="0"/>
                        </a:spcBef>
                        <a:spcAft>
                          <a:spcPts val="0"/>
                        </a:spcAft>
                        <a:buClrTx/>
                        <a:buSzTx/>
                        <a:buFontTx/>
                        <a:buNone/>
                        <a:tabLst/>
                        <a:defRPr/>
                      </a:pP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900"/>
                        </a:lnSpc>
                        <a:spcBef>
                          <a:spcPts val="0"/>
                        </a:spcBef>
                        <a:spcAft>
                          <a:spcPts val="0"/>
                        </a:spcAft>
                        <a:buClrTx/>
                        <a:buSzTx/>
                        <a:buFontTx/>
                        <a:buNone/>
                        <a:tabLst/>
                        <a:defRPr/>
                      </a:pP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□特定建築物の耐震診断に対する補助</a:t>
                      </a: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900"/>
                        </a:lnSpc>
                        <a:spcBef>
                          <a:spcPts val="0"/>
                        </a:spcBef>
                        <a:spcAft>
                          <a:spcPts val="0"/>
                        </a:spcAft>
                        <a:buClrTx/>
                        <a:buSzTx/>
                        <a:buFontTx/>
                        <a:buNone/>
                        <a:tabLst/>
                        <a:defRPr/>
                      </a:pPr>
                      <a:endPar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□特定建築物所有者へのアンケート調査等による耐震化の啓発</a:t>
                      </a: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□各種広報媒体等を活用した補助制度の積極的な</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PR</a:t>
                      </a: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□「大阪府リフォームマイスター制度」との連携等による事業者の情報提供、耐震改修の工法、費用の目安等の情報提供</a:t>
                      </a: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□地域・民間・行政が一体的に取り組む「まち」単位での耐震化</a:t>
                      </a: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□部分的な耐震改修等、低所得者層等に対する最低限の安全性を確保するための効果的な取組の具体化に向けた検討</a:t>
                      </a:r>
                      <a:endParaRPr kumimoji="1" lang="ja-JP" altLang="ja-JP" sz="900" b="0" u="sng"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B w="9525" cap="flat" cmpd="sng" algn="ctr">
                      <a:solidFill>
                        <a:schemeClr val="tx1"/>
                      </a:solidFill>
                      <a:prstDash val="sysDash"/>
                      <a:round/>
                      <a:headEnd type="none" w="med" len="med"/>
                      <a:tailEnd type="none" w="med" len="med"/>
                    </a:lnB>
                  </a:tcPr>
                </a:tc>
                <a:tc>
                  <a:txBody>
                    <a:bodyPr/>
                    <a:lstStyle/>
                    <a:p>
                      <a:pPr marL="85725" marR="0" indent="-85725" algn="l" defTabSz="914290" rtl="0" eaLnBrk="1" fontAlgn="auto" latinLnBrk="0" hangingPunct="1">
                        <a:lnSpc>
                          <a:spcPts val="900"/>
                        </a:lnSpc>
                        <a:spcBef>
                          <a:spcPts val="0"/>
                        </a:spcBef>
                        <a:spcAft>
                          <a:spcPts val="0"/>
                        </a:spcAft>
                        <a:buClrTx/>
                        <a:buSzTx/>
                        <a:buFontTx/>
                        <a:buNone/>
                        <a:tabLst/>
                        <a:defRPr/>
                      </a:pP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○地域における防災訓練や自治会等での説明会の実施、チラシの全戸配布等積極的な</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PR</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を実施。</a:t>
                      </a: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○市町村と連携し、防災訓練や出前講座などで耐震化の必要性の普及啓発を実施。　　</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防災訓練</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238</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回（平成</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26</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年度）</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a:t>
                      </a:r>
                    </a:p>
                    <a:p>
                      <a:pPr marL="85725" marR="0" indent="-85725" algn="l" defTabSz="914290" rtl="0" eaLnBrk="1" fontAlgn="auto" latinLnBrk="0" hangingPunct="1">
                        <a:lnSpc>
                          <a:spcPts val="900"/>
                        </a:lnSpc>
                        <a:spcBef>
                          <a:spcPts val="0"/>
                        </a:spcBef>
                        <a:spcAft>
                          <a:spcPts val="0"/>
                        </a:spcAft>
                        <a:buClrTx/>
                        <a:buSzTx/>
                        <a:buFontTx/>
                        <a:buNone/>
                        <a:tabLst/>
                        <a:defRPr/>
                      </a:pPr>
                      <a:endParaRPr kumimoji="1" lang="en-US" altLang="ja-JP" sz="900" u="none" dirty="0" smtClean="0">
                        <a:solidFill>
                          <a:schemeClr val="tx1"/>
                        </a:solidFill>
                        <a:latin typeface="HGPｺﾞｼｯｸM" panose="020B0600000000000000" pitchFamily="50" charset="-128"/>
                        <a:ea typeface="HGPｺﾞｼｯｸM" panose="020B0600000000000000" pitchFamily="50" charset="-128"/>
                      </a:endParaRP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○耐震診断：補助額（定額）：</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4.5</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万円</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戸（自己負担は概ね</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5</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千円）、耐震設計：補助額（定額）：</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10</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万円</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戸（自己負担</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3</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割以上）、耐震改修：補助額</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定額）：</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70</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万円</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戸（所得の低い方は</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90</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万円</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戸）、除却：補助額</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定額）：</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40</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万円</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戸。</a:t>
                      </a:r>
                      <a:endParaRPr kumimoji="1" lang="en-US" altLang="ja-JP" sz="900" u="none" dirty="0" smtClean="0">
                        <a:solidFill>
                          <a:schemeClr val="tx1"/>
                        </a:solidFill>
                        <a:latin typeface="HGPｺﾞｼｯｸM" panose="020B0600000000000000" pitchFamily="50" charset="-128"/>
                        <a:ea typeface="HGPｺﾞｼｯｸM" panose="020B0600000000000000" pitchFamily="50" charset="-128"/>
                      </a:endParaRPr>
                    </a:p>
                    <a:p>
                      <a:pPr marL="85725" marR="0" indent="-85725" algn="r" defTabSz="914290" rtl="0" eaLnBrk="1" fontAlgn="auto" latinLnBrk="0" hangingPunct="1">
                        <a:lnSpc>
                          <a:spcPts val="900"/>
                        </a:lnSpc>
                        <a:spcBef>
                          <a:spcPts val="0"/>
                        </a:spcBef>
                        <a:spcAft>
                          <a:spcPts val="0"/>
                        </a:spcAft>
                        <a:buClrTx/>
                        <a:buSzTx/>
                        <a:buFontTx/>
                        <a:buNone/>
                        <a:tabLst/>
                        <a:defRPr/>
                      </a:pP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a:t>
                      </a:r>
                      <a:r>
                        <a:rPr kumimoji="1" lang="zh-TW" altLang="en-US" sz="900" u="none" dirty="0" smtClean="0">
                          <a:solidFill>
                            <a:schemeClr val="tx1"/>
                          </a:solidFill>
                          <a:latin typeface="HGPｺﾞｼｯｸM" panose="020B0600000000000000" pitchFamily="50" charset="-128"/>
                          <a:ea typeface="HGPｺﾞｼｯｸM" panose="020B0600000000000000" pitchFamily="50" charset="-128"/>
                        </a:rPr>
                        <a:t>耐震診断補助実績：</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2,222</a:t>
                      </a:r>
                      <a:r>
                        <a:rPr kumimoji="1" lang="zh-TW" altLang="en-US" sz="900" u="none" dirty="0" smtClean="0">
                          <a:solidFill>
                            <a:schemeClr val="tx1"/>
                          </a:solidFill>
                          <a:latin typeface="HGPｺﾞｼｯｸM" panose="020B0600000000000000" pitchFamily="50" charset="-128"/>
                          <a:ea typeface="HGPｺﾞｼｯｸM" panose="020B0600000000000000" pitchFamily="50" charset="-128"/>
                        </a:rPr>
                        <a:t>件</a:t>
                      </a:r>
                      <a:r>
                        <a:rPr kumimoji="1" lang="ja-JP" altLang="en-US" sz="900" u="none" dirty="0" err="1" smtClean="0">
                          <a:solidFill>
                            <a:schemeClr val="tx1"/>
                          </a:solidFill>
                          <a:latin typeface="HGPｺﾞｼｯｸM" panose="020B0600000000000000" pitchFamily="50" charset="-128"/>
                          <a:ea typeface="HGPｺﾞｼｯｸM" panose="020B0600000000000000" pitchFamily="50" charset="-128"/>
                        </a:rPr>
                        <a:t>、</a:t>
                      </a:r>
                      <a:r>
                        <a:rPr kumimoji="1" lang="zh-TW" altLang="en-US" sz="900" u="none" dirty="0" smtClean="0">
                          <a:solidFill>
                            <a:schemeClr val="tx1"/>
                          </a:solidFill>
                          <a:latin typeface="HGPｺﾞｼｯｸM" panose="020B0600000000000000" pitchFamily="50" charset="-128"/>
                          <a:ea typeface="HGPｺﾞｼｯｸM" panose="020B0600000000000000" pitchFamily="50" charset="-128"/>
                        </a:rPr>
                        <a:t>耐震設計補助実績：</a:t>
                      </a:r>
                      <a:r>
                        <a:rPr kumimoji="1" lang="en-US" altLang="zh-TW" sz="900" u="none" dirty="0" smtClean="0">
                          <a:solidFill>
                            <a:schemeClr val="tx1"/>
                          </a:solidFill>
                          <a:latin typeface="HGPｺﾞｼｯｸM" panose="020B0600000000000000" pitchFamily="50" charset="-128"/>
                          <a:ea typeface="HGPｺﾞｼｯｸM" panose="020B0600000000000000" pitchFamily="50" charset="-128"/>
                        </a:rPr>
                        <a:t>481</a:t>
                      </a:r>
                      <a:r>
                        <a:rPr kumimoji="1" lang="zh-TW" altLang="en-US" sz="900" u="none" dirty="0" smtClean="0">
                          <a:solidFill>
                            <a:schemeClr val="tx1"/>
                          </a:solidFill>
                          <a:latin typeface="HGPｺﾞｼｯｸM" panose="020B0600000000000000" pitchFamily="50" charset="-128"/>
                          <a:ea typeface="HGPｺﾞｼｯｸM" panose="020B0600000000000000" pitchFamily="50" charset="-128"/>
                        </a:rPr>
                        <a:t>件</a:t>
                      </a:r>
                      <a:r>
                        <a:rPr kumimoji="1" lang="ja-JP" altLang="en-US" sz="900" u="none" dirty="0" err="1" smtClean="0">
                          <a:solidFill>
                            <a:schemeClr val="tx1"/>
                          </a:solidFill>
                          <a:latin typeface="HGPｺﾞｼｯｸM" panose="020B0600000000000000" pitchFamily="50" charset="-128"/>
                          <a:ea typeface="HGPｺﾞｼｯｸM" panose="020B0600000000000000" pitchFamily="50" charset="-128"/>
                        </a:rPr>
                        <a:t>、</a:t>
                      </a:r>
                      <a:r>
                        <a:rPr kumimoji="1" lang="zh-TW" altLang="en-US" sz="900" u="none" dirty="0" smtClean="0">
                          <a:solidFill>
                            <a:schemeClr val="tx1"/>
                          </a:solidFill>
                          <a:latin typeface="HGPｺﾞｼｯｸM" panose="020B0600000000000000" pitchFamily="50" charset="-128"/>
                          <a:ea typeface="HGPｺﾞｼｯｸM" panose="020B0600000000000000" pitchFamily="50" charset="-128"/>
                        </a:rPr>
                        <a:t>耐震改修補助実績：</a:t>
                      </a:r>
                      <a:r>
                        <a:rPr kumimoji="1" lang="en-US" altLang="zh-TW" sz="900" u="none" dirty="0" smtClean="0">
                          <a:solidFill>
                            <a:schemeClr val="tx1"/>
                          </a:solidFill>
                          <a:latin typeface="HGPｺﾞｼｯｸM" panose="020B0600000000000000" pitchFamily="50" charset="-128"/>
                          <a:ea typeface="HGPｺﾞｼｯｸM" panose="020B0600000000000000" pitchFamily="50" charset="-128"/>
                        </a:rPr>
                        <a:t>502</a:t>
                      </a:r>
                      <a:r>
                        <a:rPr kumimoji="1" lang="zh-TW" altLang="en-US" sz="900" u="none" dirty="0" smtClean="0">
                          <a:solidFill>
                            <a:schemeClr val="tx1"/>
                          </a:solidFill>
                          <a:latin typeface="HGPｺﾞｼｯｸM" panose="020B0600000000000000" pitchFamily="50" charset="-128"/>
                          <a:ea typeface="HGPｺﾞｼｯｸM" panose="020B0600000000000000" pitchFamily="50" charset="-128"/>
                        </a:rPr>
                        <a:t>件</a:t>
                      </a:r>
                      <a:r>
                        <a:rPr kumimoji="1" lang="ja-JP" altLang="en-US" sz="900" u="none" dirty="0" err="1" smtClean="0">
                          <a:solidFill>
                            <a:schemeClr val="tx1"/>
                          </a:solidFill>
                          <a:latin typeface="HGPｺﾞｼｯｸM" panose="020B0600000000000000" pitchFamily="50" charset="-128"/>
                          <a:ea typeface="HGPｺﾞｼｯｸM" panose="020B0600000000000000" pitchFamily="50" charset="-128"/>
                        </a:rPr>
                        <a:t>、</a:t>
                      </a:r>
                      <a:r>
                        <a:rPr kumimoji="1" lang="zh-TW" altLang="en-US" sz="900" u="none" dirty="0" smtClean="0">
                          <a:solidFill>
                            <a:schemeClr val="tx1"/>
                          </a:solidFill>
                          <a:latin typeface="HGPｺﾞｼｯｸM" panose="020B0600000000000000" pitchFamily="50" charset="-128"/>
                          <a:ea typeface="HGPｺﾞｼｯｸM" panose="020B0600000000000000" pitchFamily="50" charset="-128"/>
                        </a:rPr>
                        <a:t>除却補助実績</a:t>
                      </a:r>
                      <a:r>
                        <a:rPr kumimoji="1" lang="en-US" altLang="zh-TW" sz="900" u="none" dirty="0" smtClean="0">
                          <a:solidFill>
                            <a:schemeClr val="tx1"/>
                          </a:solidFill>
                          <a:latin typeface="HGPｺﾞｼｯｸM" panose="020B0600000000000000" pitchFamily="50" charset="-128"/>
                          <a:ea typeface="HGPｺﾞｼｯｸM" panose="020B0600000000000000" pitchFamily="50" charset="-128"/>
                        </a:rPr>
                        <a:t>:82</a:t>
                      </a:r>
                      <a:r>
                        <a:rPr kumimoji="1" lang="zh-TW" altLang="en-US" sz="900" u="none" dirty="0" smtClean="0">
                          <a:solidFill>
                            <a:schemeClr val="tx1"/>
                          </a:solidFill>
                          <a:latin typeface="HGPｺﾞｼｯｸM" panose="020B0600000000000000" pitchFamily="50" charset="-128"/>
                          <a:ea typeface="HGPｺﾞｼｯｸM" panose="020B0600000000000000" pitchFamily="50" charset="-128"/>
                        </a:rPr>
                        <a:t>件</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（平成</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26</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年度）</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a:t>
                      </a: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○特定建築物のうち、保育所、幼稚園、小中高等学校など避難に配慮を要する者が利用する民間の施設を対象に補助。</a:t>
                      </a:r>
                      <a:endParaRPr kumimoji="1" lang="en-US" altLang="ja-JP" sz="900" u="none" dirty="0" smtClean="0">
                        <a:solidFill>
                          <a:schemeClr val="tx1"/>
                        </a:solidFill>
                        <a:latin typeface="HGPｺﾞｼｯｸM" panose="020B0600000000000000" pitchFamily="50" charset="-128"/>
                        <a:ea typeface="HGPｺﾞｼｯｸM" panose="020B0600000000000000" pitchFamily="50" charset="-128"/>
                      </a:endParaRPr>
                    </a:p>
                    <a:p>
                      <a:pPr marL="85725" marR="0" indent="-85725" algn="r" defTabSz="914290" rtl="0" eaLnBrk="1" fontAlgn="auto" latinLnBrk="0" hangingPunct="1">
                        <a:lnSpc>
                          <a:spcPts val="900"/>
                        </a:lnSpc>
                        <a:spcBef>
                          <a:spcPts val="0"/>
                        </a:spcBef>
                        <a:spcAft>
                          <a:spcPts val="0"/>
                        </a:spcAft>
                        <a:buClrTx/>
                        <a:buSzTx/>
                        <a:buFontTx/>
                        <a:buNone/>
                        <a:tabLst/>
                        <a:defRPr/>
                      </a:pP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a:t>
                      </a:r>
                      <a:r>
                        <a:rPr kumimoji="1" lang="zh-TW" altLang="en-US" sz="900" u="none" dirty="0" smtClean="0">
                          <a:solidFill>
                            <a:schemeClr val="tx1"/>
                          </a:solidFill>
                          <a:latin typeface="HGPｺﾞｼｯｸM" panose="020B0600000000000000" pitchFamily="50" charset="-128"/>
                          <a:ea typeface="HGPｺﾞｼｯｸM" panose="020B0600000000000000" pitchFamily="50" charset="-128"/>
                        </a:rPr>
                        <a:t>耐震診断補助実績：</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平成</a:t>
                      </a:r>
                      <a:r>
                        <a:rPr kumimoji="1" lang="en-US" altLang="zh-TW" sz="900" u="none" dirty="0" smtClean="0">
                          <a:solidFill>
                            <a:schemeClr val="tx1"/>
                          </a:solidFill>
                          <a:latin typeface="HGPｺﾞｼｯｸM" panose="020B0600000000000000" pitchFamily="50" charset="-128"/>
                          <a:ea typeface="HGPｺﾞｼｯｸM" panose="020B0600000000000000" pitchFamily="50" charset="-128"/>
                        </a:rPr>
                        <a:t>23</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年度</a:t>
                      </a:r>
                      <a:r>
                        <a:rPr kumimoji="1" lang="zh-TW" altLang="en-US" sz="900" u="none" dirty="0" smtClean="0">
                          <a:solidFill>
                            <a:schemeClr val="tx1"/>
                          </a:solidFill>
                          <a:latin typeface="HGPｺﾞｼｯｸM" panose="020B0600000000000000" pitchFamily="50" charset="-128"/>
                          <a:ea typeface="HGPｺﾞｼｯｸM" panose="020B0600000000000000" pitchFamily="50" charset="-128"/>
                        </a:rPr>
                        <a:t>：</a:t>
                      </a:r>
                      <a:r>
                        <a:rPr kumimoji="1" lang="en-US" altLang="zh-TW" sz="900" u="none" dirty="0" smtClean="0">
                          <a:solidFill>
                            <a:schemeClr val="tx1"/>
                          </a:solidFill>
                          <a:latin typeface="HGPｺﾞｼｯｸM" panose="020B0600000000000000" pitchFamily="50" charset="-128"/>
                          <a:ea typeface="HGPｺﾞｼｯｸM" panose="020B0600000000000000" pitchFamily="50" charset="-128"/>
                        </a:rPr>
                        <a:t>8</a:t>
                      </a:r>
                      <a:r>
                        <a:rPr kumimoji="1" lang="zh-TW" altLang="en-US" sz="900" u="none" dirty="0" smtClean="0">
                          <a:solidFill>
                            <a:schemeClr val="tx1"/>
                          </a:solidFill>
                          <a:latin typeface="HGPｺﾞｼｯｸM" panose="020B0600000000000000" pitchFamily="50" charset="-128"/>
                          <a:ea typeface="HGPｺﾞｼｯｸM" panose="020B0600000000000000" pitchFamily="50" charset="-128"/>
                        </a:rPr>
                        <a:t>件、</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平成</a:t>
                      </a:r>
                      <a:r>
                        <a:rPr kumimoji="1" lang="en-US" altLang="zh-TW" sz="900" u="none" dirty="0" smtClean="0">
                          <a:solidFill>
                            <a:schemeClr val="tx1"/>
                          </a:solidFill>
                          <a:latin typeface="HGPｺﾞｼｯｸM" panose="020B0600000000000000" pitchFamily="50" charset="-128"/>
                          <a:ea typeface="HGPｺﾞｼｯｸM" panose="020B0600000000000000" pitchFamily="50" charset="-128"/>
                        </a:rPr>
                        <a:t>24</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年度</a:t>
                      </a:r>
                      <a:r>
                        <a:rPr kumimoji="1" lang="zh-TW" altLang="en-US" sz="900" u="none" dirty="0" smtClean="0">
                          <a:solidFill>
                            <a:schemeClr val="tx1"/>
                          </a:solidFill>
                          <a:latin typeface="HGPｺﾞｼｯｸM" panose="020B0600000000000000" pitchFamily="50" charset="-128"/>
                          <a:ea typeface="HGPｺﾞｼｯｸM" panose="020B0600000000000000" pitchFamily="50" charset="-128"/>
                        </a:rPr>
                        <a:t>：</a:t>
                      </a:r>
                      <a:r>
                        <a:rPr kumimoji="1" lang="en-US" altLang="zh-TW" sz="900" u="none" dirty="0" smtClean="0">
                          <a:solidFill>
                            <a:schemeClr val="tx1"/>
                          </a:solidFill>
                          <a:latin typeface="HGPｺﾞｼｯｸM" panose="020B0600000000000000" pitchFamily="50" charset="-128"/>
                          <a:ea typeface="HGPｺﾞｼｯｸM" panose="020B0600000000000000" pitchFamily="50" charset="-128"/>
                        </a:rPr>
                        <a:t>1</a:t>
                      </a:r>
                      <a:r>
                        <a:rPr kumimoji="1" lang="zh-TW" altLang="en-US" sz="900" u="none" dirty="0" smtClean="0">
                          <a:solidFill>
                            <a:schemeClr val="tx1"/>
                          </a:solidFill>
                          <a:latin typeface="HGPｺﾞｼｯｸM" panose="020B0600000000000000" pitchFamily="50" charset="-128"/>
                          <a:ea typeface="HGPｺﾞｼｯｸM" panose="020B0600000000000000" pitchFamily="50" charset="-128"/>
                        </a:rPr>
                        <a:t>件、</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平成</a:t>
                      </a:r>
                      <a:r>
                        <a:rPr kumimoji="1" lang="en-US" altLang="zh-TW" sz="900" u="none" dirty="0" smtClean="0">
                          <a:solidFill>
                            <a:schemeClr val="tx1"/>
                          </a:solidFill>
                          <a:latin typeface="HGPｺﾞｼｯｸM" panose="020B0600000000000000" pitchFamily="50" charset="-128"/>
                          <a:ea typeface="HGPｺﾞｼｯｸM" panose="020B0600000000000000" pitchFamily="50" charset="-128"/>
                        </a:rPr>
                        <a:t>25</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年度</a:t>
                      </a:r>
                      <a:r>
                        <a:rPr kumimoji="1" lang="zh-TW" altLang="en-US" sz="900" u="none" dirty="0" smtClean="0">
                          <a:solidFill>
                            <a:schemeClr val="tx1"/>
                          </a:solidFill>
                          <a:latin typeface="HGPｺﾞｼｯｸM" panose="020B0600000000000000" pitchFamily="50" charset="-128"/>
                          <a:ea typeface="HGPｺﾞｼｯｸM" panose="020B0600000000000000" pitchFamily="50" charset="-128"/>
                        </a:rPr>
                        <a:t>：</a:t>
                      </a:r>
                      <a:r>
                        <a:rPr kumimoji="1" lang="en-US" altLang="zh-TW" sz="900" u="none" dirty="0" smtClean="0">
                          <a:solidFill>
                            <a:schemeClr val="tx1"/>
                          </a:solidFill>
                          <a:latin typeface="HGPｺﾞｼｯｸM" panose="020B0600000000000000" pitchFamily="50" charset="-128"/>
                          <a:ea typeface="HGPｺﾞｼｯｸM" panose="020B0600000000000000" pitchFamily="50" charset="-128"/>
                        </a:rPr>
                        <a:t>7</a:t>
                      </a:r>
                      <a:r>
                        <a:rPr kumimoji="1" lang="zh-TW" altLang="en-US" sz="900" u="none" dirty="0" smtClean="0">
                          <a:solidFill>
                            <a:schemeClr val="tx1"/>
                          </a:solidFill>
                          <a:latin typeface="HGPｺﾞｼｯｸM" panose="020B0600000000000000" pitchFamily="50" charset="-128"/>
                          <a:ea typeface="HGPｺﾞｼｯｸM" panose="020B0600000000000000" pitchFamily="50" charset="-128"/>
                        </a:rPr>
                        <a:t>件、</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平成</a:t>
                      </a:r>
                      <a:r>
                        <a:rPr kumimoji="1" lang="en-US" altLang="zh-TW" sz="900" u="none" dirty="0" smtClean="0">
                          <a:solidFill>
                            <a:schemeClr val="tx1"/>
                          </a:solidFill>
                          <a:latin typeface="HGPｺﾞｼｯｸM" panose="020B0600000000000000" pitchFamily="50" charset="-128"/>
                          <a:ea typeface="HGPｺﾞｼｯｸM" panose="020B0600000000000000" pitchFamily="50" charset="-128"/>
                        </a:rPr>
                        <a:t>26</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年度</a:t>
                      </a:r>
                      <a:r>
                        <a:rPr kumimoji="1" lang="zh-TW" altLang="en-US" sz="900" u="none" dirty="0" smtClean="0">
                          <a:solidFill>
                            <a:schemeClr val="tx1"/>
                          </a:solidFill>
                          <a:latin typeface="HGPｺﾞｼｯｸM" panose="020B0600000000000000" pitchFamily="50" charset="-128"/>
                          <a:ea typeface="HGPｺﾞｼｯｸM" panose="020B0600000000000000" pitchFamily="50" charset="-128"/>
                        </a:rPr>
                        <a:t>：</a:t>
                      </a:r>
                      <a:r>
                        <a:rPr kumimoji="1" lang="en-US" altLang="zh-TW" sz="900" u="none" dirty="0" smtClean="0">
                          <a:solidFill>
                            <a:schemeClr val="tx1"/>
                          </a:solidFill>
                          <a:latin typeface="HGPｺﾞｼｯｸM" panose="020B0600000000000000" pitchFamily="50" charset="-128"/>
                          <a:ea typeface="HGPｺﾞｼｯｸM" panose="020B0600000000000000" pitchFamily="50" charset="-128"/>
                        </a:rPr>
                        <a:t>19</a:t>
                      </a:r>
                      <a:r>
                        <a:rPr kumimoji="1" lang="zh-TW" altLang="en-US" sz="900" u="none" dirty="0" smtClean="0">
                          <a:solidFill>
                            <a:schemeClr val="tx1"/>
                          </a:solidFill>
                          <a:latin typeface="HGPｺﾞｼｯｸM" panose="020B0600000000000000" pitchFamily="50" charset="-128"/>
                          <a:ea typeface="HGPｺﾞｼｯｸM" panose="020B0600000000000000" pitchFamily="50" charset="-128"/>
                        </a:rPr>
                        <a:t>件</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a:t>
                      </a: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○特定建築物所有者に対し建築物の耐震化の啓発・推進を目的とした説明会を開催。</a:t>
                      </a: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900"/>
                        </a:lnSpc>
                        <a:spcBef>
                          <a:spcPts val="0"/>
                        </a:spcBef>
                        <a:spcAft>
                          <a:spcPts val="0"/>
                        </a:spcAft>
                        <a:buClrTx/>
                        <a:buSzTx/>
                        <a:buFontTx/>
                        <a:buNone/>
                        <a:tabLst/>
                        <a:defRPr/>
                      </a:pP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○民間事業者とのタイアップにより、パンフレット「あなたの住まいは地震対策は大丈夫？」を作成し、各種講習会等で配布。</a:t>
                      </a: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○大阪府の</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Facebook</a:t>
                      </a:r>
                      <a:r>
                        <a:rPr kumimoji="1" lang="ja-JP" altLang="en-US" sz="900" b="0" u="none" kern="1200" dirty="0" err="1" smtClean="0">
                          <a:solidFill>
                            <a:schemeClr val="tx1"/>
                          </a:solidFill>
                          <a:effectLst/>
                          <a:latin typeface="HGPｺﾞｼｯｸM" panose="020B0600000000000000" pitchFamily="50" charset="-128"/>
                          <a:ea typeface="HGPｺﾞｼｯｸM" panose="020B0600000000000000" pitchFamily="50" charset="-128"/>
                          <a:cs typeface="+mn-cs"/>
                        </a:rPr>
                        <a:t>への</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掲載や道頓堀（グリコ横）での掲示板での広報実施。</a:t>
                      </a: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900" b="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 府</a:t>
                      </a:r>
                      <a:r>
                        <a:rPr kumimoji="1" lang="en-US" altLang="ja-JP" sz="900" b="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HP</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でまちまるごと耐震化支援事業で登録した事業者、耐震改修の工法・改修費用の目安など、耐震化に関する基礎的な情報を提供。</a:t>
                      </a: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900"/>
                        </a:lnSpc>
                        <a:spcBef>
                          <a:spcPts val="0"/>
                        </a:spcBef>
                        <a:spcAft>
                          <a:spcPts val="0"/>
                        </a:spcAft>
                        <a:buClrTx/>
                        <a:buSzTx/>
                        <a:buFontTx/>
                        <a:buNone/>
                        <a:tabLst/>
                        <a:defRPr/>
                      </a:pP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○登録事業者によるチラシ配布や個別訪問による「ローラー作戦」や地域・民間・行政が一体となって木造住宅の府民による自主的な耐震化を促進。　　　　　　　　　　　　　　</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zh-TW"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登録事業者</a:t>
                      </a:r>
                      <a:r>
                        <a:rPr kumimoji="1" lang="en-US" altLang="zh-TW"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26</a:t>
                      </a:r>
                      <a:r>
                        <a:rPr kumimoji="1" lang="zh-TW"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事業者</a:t>
                      </a:r>
                      <a:r>
                        <a:rPr kumimoji="1" lang="ja-JP" altLang="en-US" sz="900" b="0" u="none" kern="1200" dirty="0" err="1"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zh-CN"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実施地区</a:t>
                      </a:r>
                      <a:r>
                        <a:rPr kumimoji="1" lang="en-US" altLang="zh-CN"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30</a:t>
                      </a:r>
                      <a:r>
                        <a:rPr kumimoji="1" lang="zh-CN"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地区</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（平成</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26</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年度）</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○簡易な改修（一部屋改修、シェルター、評点</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0.7</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など）を補助対象に位置づけるよう市町村に働きかけ。</a:t>
                      </a: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r" defTabSz="914290" rtl="0" eaLnBrk="1" fontAlgn="auto" latinLnBrk="0" hangingPunct="1">
                        <a:lnSpc>
                          <a:spcPts val="900"/>
                        </a:lnSpc>
                        <a:spcBef>
                          <a:spcPts val="0"/>
                        </a:spcBef>
                        <a:spcAft>
                          <a:spcPts val="0"/>
                        </a:spcAft>
                        <a:buClrTx/>
                        <a:buSzTx/>
                        <a:buFontTx/>
                        <a:buNone/>
                        <a:tabLst/>
                        <a:defRPr/>
                      </a:pP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900"/>
                        </a:lnSpc>
                        <a:spcBef>
                          <a:spcPts val="0"/>
                        </a:spcBef>
                        <a:spcAft>
                          <a:spcPts val="0"/>
                        </a:spcAft>
                        <a:buClrTx/>
                        <a:buSzTx/>
                        <a:buFontTx/>
                        <a:buNone/>
                        <a:tabLst/>
                        <a:defRPr/>
                      </a:pPr>
                      <a:endPar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B w="9525" cap="flat" cmpd="sng" algn="ctr">
                      <a:solidFill>
                        <a:schemeClr val="tx1"/>
                      </a:solidFill>
                      <a:prstDash val="sysDash"/>
                      <a:round/>
                      <a:headEnd type="none" w="med" len="med"/>
                      <a:tailEnd type="none" w="med" len="med"/>
                    </a:lnB>
                  </a:tcPr>
                </a:tc>
              </a:tr>
              <a:tr h="1465509">
                <a:tc>
                  <a:txBody>
                    <a:bodyPr/>
                    <a:lstStyle/>
                    <a:p>
                      <a:pPr marL="0" marR="0" indent="0" algn="l" defTabSz="914290" rtl="0" eaLnBrk="1" fontAlgn="auto" latinLnBrk="0" hangingPunct="1">
                        <a:lnSpc>
                          <a:spcPts val="900"/>
                        </a:lnSpc>
                        <a:spcBef>
                          <a:spcPts val="0"/>
                        </a:spcBef>
                        <a:spcAft>
                          <a:spcPts val="0"/>
                        </a:spcAft>
                        <a:buClrTx/>
                        <a:buSzTx/>
                        <a:buFontTx/>
                        <a:buNone/>
                        <a:tabLst/>
                        <a:defRPr/>
                      </a:pPr>
                      <a:r>
                        <a:rPr kumimoji="1" lang="ja-JP" altLang="en-US" sz="900" b="1" u="sng" kern="1200" dirty="0" smtClean="0">
                          <a:solidFill>
                            <a:schemeClr val="tx1"/>
                          </a:solidFill>
                          <a:effectLst/>
                          <a:latin typeface="HGPｺﾞｼｯｸM" panose="020B0600000000000000" pitchFamily="50" charset="-128"/>
                          <a:ea typeface="HGPｺﾞｼｯｸM" panose="020B0600000000000000" pitchFamily="50" charset="-128"/>
                          <a:cs typeface="+mn-cs"/>
                        </a:rPr>
                        <a:t>公共建築物等の耐震化の推進</a:t>
                      </a:r>
                      <a:endParaRPr kumimoji="1" lang="en-US" altLang="ja-JP" sz="900" b="1" u="sng"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□府有建築物：平成</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27</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年度末までに耐震化</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90</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％以上、うち、避難所等は耐震化率</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100</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％を目標</a:t>
                      </a: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□府立学校：耐震化目標年度を平成</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27</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年度末から</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26</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年度末に前倒し</a:t>
                      </a: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□府営住宅：平成</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32</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年度までに耐震化率</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95</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％以上を目標</a:t>
                      </a: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□市町村保有建築物の耐震化に向けた市町村への働きかけ</a:t>
                      </a: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□市町営住宅をはじめとした公的賃貸住宅の耐進化に向けた各住宅供給主体への働きかけ</a:t>
                      </a:r>
                      <a:endParaRPr kumimoji="1" lang="ja-JP" altLang="ja-JP" sz="900" b="1" u="sng"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T w="9525" cap="flat" cmpd="sng" algn="ctr">
                      <a:solidFill>
                        <a:schemeClr val="tx1"/>
                      </a:solidFill>
                      <a:prstDash val="sysDash"/>
                      <a:round/>
                      <a:headEnd type="none" w="med" len="med"/>
                      <a:tailEnd type="none" w="med" len="med"/>
                    </a:lnT>
                  </a:tcPr>
                </a:tc>
                <a:tc>
                  <a:txBody>
                    <a:bodyPr/>
                    <a:lstStyle/>
                    <a:p>
                      <a:pPr marL="85725" marR="0" indent="-85725" algn="l" defTabSz="914290" rtl="0" eaLnBrk="1" fontAlgn="auto" latinLnBrk="0" hangingPunct="1">
                        <a:lnSpc>
                          <a:spcPts val="900"/>
                        </a:lnSpc>
                        <a:spcBef>
                          <a:spcPts val="0"/>
                        </a:spcBef>
                        <a:spcAft>
                          <a:spcPts val="0"/>
                        </a:spcAft>
                        <a:buClrTx/>
                        <a:buSzTx/>
                        <a:buFontTx/>
                        <a:buNone/>
                        <a:tabLst/>
                        <a:defRPr/>
                      </a:pP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○府有建築物の耐震改修設計、耐震改修工事の実施。　　　　　　　　　</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府有建築物の耐震化率</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84.9%</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（平成</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26</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年度末）</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p>
                    <a:p>
                      <a:pPr marL="85725" marR="0" indent="-85725" algn="l" defTabSz="914290" rtl="0" eaLnBrk="1" fontAlgn="auto" latinLnBrk="0" hangingPunct="1">
                        <a:lnSpc>
                          <a:spcPts val="900"/>
                        </a:lnSpc>
                        <a:spcBef>
                          <a:spcPts val="0"/>
                        </a:spcBef>
                        <a:spcAft>
                          <a:spcPts val="0"/>
                        </a:spcAft>
                        <a:buClrTx/>
                        <a:buSzTx/>
                        <a:buFontTx/>
                        <a:buNone/>
                        <a:tabLst/>
                        <a:defRPr/>
                      </a:pP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900"/>
                        </a:lnSpc>
                        <a:spcBef>
                          <a:spcPts val="0"/>
                        </a:spcBef>
                        <a:spcAft>
                          <a:spcPts val="0"/>
                        </a:spcAft>
                        <a:buClrTx/>
                        <a:buSzTx/>
                        <a:buFontTx/>
                        <a:buNone/>
                        <a:tabLst/>
                        <a:defRPr/>
                      </a:pP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○府立学校の耐震改修設計、耐震改修工事の実施。　　　　　　　　　　　　　</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zh-TW"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府立学校耐震化率</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en-US" altLang="zh-TW"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99.0%</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（平成</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26</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年度末）</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○平成</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32</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年度末</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95%</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以上の目標達成に向けて、建替え、耐震改修等により耐震化を推進。　</a:t>
                      </a: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r" defTabSz="914290" rtl="0" eaLnBrk="1" fontAlgn="auto" latinLnBrk="0" hangingPunct="1">
                        <a:lnSpc>
                          <a:spcPts val="900"/>
                        </a:lnSpc>
                        <a:spcBef>
                          <a:spcPts val="0"/>
                        </a:spcBef>
                        <a:spcAft>
                          <a:spcPts val="0"/>
                        </a:spcAft>
                        <a:buClrTx/>
                        <a:buSzTx/>
                        <a:buFontTx/>
                        <a:buNone/>
                        <a:tabLst/>
                        <a:defRPr/>
                      </a:pP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府営住宅の耐震化率：</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81.7</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％（平成</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26</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年度末）</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○耐震化率</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90</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％（平成</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27</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年度）に向けて、市町の耐震状況等を把握するとともに、推進されるよう指導・助言。</a:t>
                      </a: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r" defTabSz="914290" rtl="0" eaLnBrk="1" fontAlgn="auto" latinLnBrk="0" hangingPunct="1">
                        <a:lnSpc>
                          <a:spcPts val="900"/>
                        </a:lnSpc>
                        <a:spcBef>
                          <a:spcPts val="0"/>
                        </a:spcBef>
                        <a:spcAft>
                          <a:spcPts val="0"/>
                        </a:spcAft>
                        <a:buClrTx/>
                        <a:buSzTx/>
                        <a:buFontTx/>
                        <a:buNone/>
                        <a:tabLst/>
                        <a:defRPr/>
                      </a:pP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市町営住宅改善実績：</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8</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市・</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749</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戸（平成</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23</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26</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年度）</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endPar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T w="9525" cap="flat" cmpd="sng" algn="ctr">
                      <a:solidFill>
                        <a:schemeClr val="tx1"/>
                      </a:solidFill>
                      <a:prstDash val="sysDash"/>
                      <a:round/>
                      <a:headEnd type="none" w="med" len="med"/>
                      <a:tailEnd type="none" w="med" len="med"/>
                    </a:lnT>
                  </a:tcPr>
                </a:tc>
              </a:tr>
            </a:tbl>
          </a:graphicData>
        </a:graphic>
      </p:graphicFrame>
      <p:sp>
        <p:nvSpPr>
          <p:cNvPr id="21" name="テキスト ボックス 20"/>
          <p:cNvSpPr txBox="1"/>
          <p:nvPr/>
        </p:nvSpPr>
        <p:spPr>
          <a:xfrm>
            <a:off x="118582" y="381388"/>
            <a:ext cx="4237394" cy="252000"/>
          </a:xfrm>
          <a:prstGeom prst="roundRect">
            <a:avLst/>
          </a:prstGeom>
          <a:solidFill>
            <a:schemeClr val="bg1"/>
          </a:solidFill>
          <a:ln>
            <a:solidFill>
              <a:schemeClr val="tx1">
                <a:lumMod val="50000"/>
                <a:lumOff val="50000"/>
              </a:schemeClr>
            </a:solidFill>
          </a:ln>
        </p:spPr>
        <p:txBody>
          <a:bodyPr wrap="square" lIns="35996" tIns="35996" rIns="35996" bIns="35996" rtlCol="0">
            <a:noAutofit/>
          </a:bodyPr>
          <a:lstStyle/>
          <a:p>
            <a:r>
              <a:rPr lang="ja-JP" altLang="en-US" sz="1200" b="1" dirty="0">
                <a:latin typeface="HGPｺﾞｼｯｸM" panose="020B0600000000000000" pitchFamily="50" charset="-128"/>
                <a:ea typeface="HGPｺﾞｼｯｸM" panose="020B0600000000000000" pitchFamily="50" charset="-128"/>
              </a:rPr>
              <a:t>（１）</a:t>
            </a:r>
            <a:r>
              <a:rPr lang="en-US" altLang="ja-JP" sz="1200" b="1" dirty="0">
                <a:latin typeface="HGPｺﾞｼｯｸM" panose="020B0600000000000000" pitchFamily="50" charset="-128"/>
                <a:ea typeface="HGPｺﾞｼｯｸM" panose="020B0600000000000000" pitchFamily="50" charset="-128"/>
              </a:rPr>
              <a:t>.</a:t>
            </a:r>
            <a:r>
              <a:rPr lang="ja-JP" altLang="en-US" sz="1200" b="1" dirty="0">
                <a:latin typeface="HGPｺﾞｼｯｸM" panose="020B0600000000000000" pitchFamily="50" charset="-128"/>
                <a:ea typeface="HGPｺﾞｼｯｸM" panose="020B0600000000000000" pitchFamily="50" charset="-128"/>
              </a:rPr>
              <a:t>　住宅・建築物の耐震化</a:t>
            </a:r>
          </a:p>
        </p:txBody>
      </p:sp>
      <p:sp>
        <p:nvSpPr>
          <p:cNvPr id="11" name="角丸四角形 10"/>
          <p:cNvSpPr/>
          <p:nvPr/>
        </p:nvSpPr>
        <p:spPr>
          <a:xfrm>
            <a:off x="261045" y="2895601"/>
            <a:ext cx="2457797" cy="244692"/>
          </a:xfrm>
          <a:prstGeom prst="roundRect">
            <a:avLst>
              <a:gd name="adj" fmla="val 9936"/>
            </a:avLst>
          </a:prstGeom>
          <a:noFill/>
          <a:ln w="15875"/>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solidFill>
                <a:schemeClr val="tx1"/>
              </a:solidFill>
            </a:endParaRPr>
          </a:p>
        </p:txBody>
      </p:sp>
      <p:sp>
        <p:nvSpPr>
          <p:cNvPr id="12" name="角丸四角形 11"/>
          <p:cNvSpPr/>
          <p:nvPr/>
        </p:nvSpPr>
        <p:spPr>
          <a:xfrm>
            <a:off x="2820566" y="2895599"/>
            <a:ext cx="6120680" cy="229279"/>
          </a:xfrm>
          <a:prstGeom prst="roundRect">
            <a:avLst>
              <a:gd name="adj" fmla="val 9936"/>
            </a:avLst>
          </a:prstGeom>
          <a:noFill/>
          <a:ln w="15875"/>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solidFill>
                <a:schemeClr val="tx1"/>
              </a:solidFill>
            </a:endParaRPr>
          </a:p>
        </p:txBody>
      </p:sp>
      <p:sp>
        <p:nvSpPr>
          <p:cNvPr id="23" name="スライド番号プレースホルダー 2"/>
          <p:cNvSpPr>
            <a:spLocks noGrp="1"/>
          </p:cNvSpPr>
          <p:nvPr>
            <p:ph type="sldNum" sz="quarter" idx="12"/>
          </p:nvPr>
        </p:nvSpPr>
        <p:spPr>
          <a:xfrm>
            <a:off x="6948264" y="6453336"/>
            <a:ext cx="2133600" cy="365125"/>
          </a:xfrm>
        </p:spPr>
        <p:txBody>
          <a:bodyPr/>
          <a:lstStyle/>
          <a:p>
            <a:fld id="{EA6D242B-6A52-4C5C-AF40-54B5FB6D04E5}" type="slidenum">
              <a:rPr kumimoji="1" lang="ja-JP" altLang="en-US" smtClean="0">
                <a:solidFill>
                  <a:schemeClr val="tx1"/>
                </a:solidFill>
              </a:rPr>
              <a:t>5</a:t>
            </a:fld>
            <a:endParaRPr kumimoji="1" lang="ja-JP" altLang="en-US" dirty="0">
              <a:solidFill>
                <a:schemeClr val="tx1"/>
              </a:solidFill>
            </a:endParaRPr>
          </a:p>
        </p:txBody>
      </p:sp>
      <p:grpSp>
        <p:nvGrpSpPr>
          <p:cNvPr id="19" name="グループ化 18"/>
          <p:cNvGrpSpPr/>
          <p:nvPr/>
        </p:nvGrpSpPr>
        <p:grpSpPr>
          <a:xfrm>
            <a:off x="7361407" y="347170"/>
            <a:ext cx="1782593" cy="215444"/>
            <a:chOff x="6798893" y="332616"/>
            <a:chExt cx="1782593" cy="215444"/>
          </a:xfrm>
        </p:grpSpPr>
        <p:sp>
          <p:nvSpPr>
            <p:cNvPr id="20" name="テキスト ボックス 19"/>
            <p:cNvSpPr txBox="1"/>
            <p:nvPr/>
          </p:nvSpPr>
          <p:spPr>
            <a:xfrm>
              <a:off x="6798893" y="332616"/>
              <a:ext cx="1782593" cy="215444"/>
            </a:xfrm>
            <a:prstGeom prst="rect">
              <a:avLst/>
            </a:prstGeom>
            <a:noFill/>
          </p:spPr>
          <p:txBody>
            <a:bodyPr wrap="square" rtlCol="0">
              <a:spAutoFit/>
            </a:bodyPr>
            <a:lstStyle/>
            <a:p>
              <a:r>
                <a:rPr lang="en-US" altLang="ja-JP" sz="800" dirty="0" smtClean="0"/>
                <a:t>※</a:t>
              </a:r>
              <a:r>
                <a:rPr lang="ja-JP" altLang="en-US" sz="800" dirty="0" smtClean="0"/>
                <a:t>重点的な取組みを　　　　　で示す。</a:t>
              </a:r>
              <a:endParaRPr kumimoji="1" lang="ja-JP" altLang="en-US" sz="800" dirty="0"/>
            </a:p>
          </p:txBody>
        </p:sp>
        <p:sp>
          <p:nvSpPr>
            <p:cNvPr id="22" name="角丸四角形 21"/>
            <p:cNvSpPr/>
            <p:nvPr/>
          </p:nvSpPr>
          <p:spPr>
            <a:xfrm>
              <a:off x="7837654" y="363724"/>
              <a:ext cx="234026" cy="143664"/>
            </a:xfrm>
            <a:prstGeom prst="roundRect">
              <a:avLst>
                <a:gd name="adj" fmla="val 9936"/>
              </a:avLst>
            </a:prstGeom>
            <a:noFill/>
            <a:ln w="15875"/>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dirty="0">
                <a:solidFill>
                  <a:schemeClr val="tx1"/>
                </a:solidFill>
              </a:endParaRPr>
            </a:p>
          </p:txBody>
        </p:sp>
      </p:grpSp>
    </p:spTree>
    <p:extLst>
      <p:ext uri="{BB962C8B-B14F-4D97-AF65-F5344CB8AC3E}">
        <p14:creationId xmlns:p14="http://schemas.microsoft.com/office/powerpoint/2010/main" val="383257568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85503" y="505138"/>
            <a:ext cx="8998206" cy="6308618"/>
          </a:xfrm>
          <a:prstGeom prst="rect">
            <a:avLst/>
          </a:prstGeom>
          <a:solidFill>
            <a:schemeClr val="bg1"/>
          </a:solidFill>
          <a:ln w="15875">
            <a:solidFill>
              <a:schemeClr val="tx1">
                <a:lumMod val="50000"/>
                <a:lumOff val="50000"/>
              </a:schemeClr>
            </a:solidFill>
          </a:ln>
        </p:spPr>
        <p:txBody>
          <a:bodyPr wrap="square" lIns="35996" tIns="35996" rIns="35996" bIns="35996" rtlCol="0">
            <a:noAutofit/>
          </a:bodyPr>
          <a:lstStyle/>
          <a:p>
            <a:pPr>
              <a:lnSpc>
                <a:spcPts val="1300"/>
              </a:lnSpc>
            </a:pPr>
            <a:endParaRPr lang="en-US" altLang="ja-JP" sz="900" dirty="0"/>
          </a:p>
          <a:p>
            <a:pPr marL="88889" indent="-88889">
              <a:lnSpc>
                <a:spcPts val="1300"/>
              </a:lnSpc>
            </a:pPr>
            <a:endParaRPr lang="en-US" altLang="ja-JP" sz="900" dirty="0"/>
          </a:p>
          <a:p>
            <a:pPr marL="88889" indent="-88889">
              <a:lnSpc>
                <a:spcPts val="1300"/>
              </a:lnSpc>
            </a:pPr>
            <a:endParaRPr lang="en-US" altLang="ja-JP" sz="900" dirty="0"/>
          </a:p>
          <a:p>
            <a:pPr marL="88889" indent="-88889">
              <a:lnSpc>
                <a:spcPts val="1300"/>
              </a:lnSpc>
            </a:pPr>
            <a:endParaRPr lang="ja-JP" altLang="en-US" sz="900" dirty="0"/>
          </a:p>
        </p:txBody>
      </p:sp>
      <p:graphicFrame>
        <p:nvGraphicFramePr>
          <p:cNvPr id="15" name="表 14"/>
          <p:cNvGraphicFramePr>
            <a:graphicFrameLocks noGrp="1"/>
          </p:cNvGraphicFramePr>
          <p:nvPr>
            <p:extLst>
              <p:ext uri="{D42A27DB-BD31-4B8C-83A1-F6EECF244321}">
                <p14:modId xmlns:p14="http://schemas.microsoft.com/office/powerpoint/2010/main" val="1982029235"/>
              </p:ext>
            </p:extLst>
          </p:nvPr>
        </p:nvGraphicFramePr>
        <p:xfrm>
          <a:off x="126554" y="652214"/>
          <a:ext cx="8895681" cy="5981700"/>
        </p:xfrm>
        <a:graphic>
          <a:graphicData uri="http://schemas.openxmlformats.org/drawingml/2006/table">
            <a:tbl>
              <a:tblPr firstRow="1" bandRow="1">
                <a:tableStyleId>{5C22544A-7EE6-4342-B048-85BDC9FD1C3A}</a:tableStyleId>
              </a:tblPr>
              <a:tblGrid>
                <a:gridCol w="2624828"/>
                <a:gridCol w="6270853"/>
              </a:tblGrid>
              <a:tr h="243840">
                <a:tc>
                  <a:txBody>
                    <a:bodyPr/>
                    <a:lstStyle/>
                    <a:p>
                      <a:pPr marL="0" marR="0" indent="0" algn="ctr" defTabSz="914290" rtl="0" eaLnBrk="1" fontAlgn="auto" latinLnBrk="0" hangingPunct="1">
                        <a:lnSpc>
                          <a:spcPts val="900"/>
                        </a:lnSpc>
                        <a:spcBef>
                          <a:spcPts val="0"/>
                        </a:spcBef>
                        <a:spcAft>
                          <a:spcPts val="0"/>
                        </a:spcAft>
                        <a:buClrTx/>
                        <a:buSzTx/>
                        <a:buFontTx/>
                        <a:buNone/>
                        <a:tabLst/>
                        <a:defRPr/>
                      </a:pPr>
                      <a:r>
                        <a:rPr kumimoji="1" lang="ja-JP" altLang="en-US" sz="900" u="none" dirty="0" smtClean="0">
                          <a:latin typeface="HGPｺﾞｼｯｸM" panose="020B0600000000000000" pitchFamily="50" charset="-128"/>
                          <a:ea typeface="HGPｺﾞｼｯｸM" panose="020B0600000000000000" pitchFamily="50" charset="-128"/>
                        </a:rPr>
                        <a:t>施策の方向性</a:t>
                      </a:r>
                    </a:p>
                  </a:txBody>
                  <a:tcPr marL="84406" marR="84406" anchor="ctr"/>
                </a:tc>
                <a:tc>
                  <a:txBody>
                    <a:bodyPr/>
                    <a:lstStyle/>
                    <a:p>
                      <a:pPr algn="ctr">
                        <a:lnSpc>
                          <a:spcPts val="900"/>
                        </a:lnSpc>
                      </a:pPr>
                      <a:r>
                        <a:rPr kumimoji="1" lang="ja-JP" altLang="en-US" sz="900" u="none" dirty="0" smtClean="0">
                          <a:latin typeface="HGPｺﾞｼｯｸM" panose="020B0600000000000000" pitchFamily="50" charset="-128"/>
                          <a:ea typeface="HGPｺﾞｼｯｸM" panose="020B0600000000000000" pitchFamily="50" charset="-128"/>
                        </a:rPr>
                        <a:t>主な取組み・結果（平成</a:t>
                      </a:r>
                      <a:r>
                        <a:rPr kumimoji="1" lang="en-US" altLang="ja-JP" sz="900" u="none" dirty="0" smtClean="0">
                          <a:latin typeface="HGPｺﾞｼｯｸM" panose="020B0600000000000000" pitchFamily="50" charset="-128"/>
                          <a:ea typeface="HGPｺﾞｼｯｸM" panose="020B0600000000000000" pitchFamily="50" charset="-128"/>
                        </a:rPr>
                        <a:t>23</a:t>
                      </a:r>
                      <a:r>
                        <a:rPr kumimoji="1" lang="ja-JP" altLang="en-US" sz="900" u="none" dirty="0" smtClean="0">
                          <a:latin typeface="HGPｺﾞｼｯｸM" panose="020B0600000000000000" pitchFamily="50" charset="-128"/>
                          <a:ea typeface="HGPｺﾞｼｯｸM" panose="020B0600000000000000" pitchFamily="50" charset="-128"/>
                        </a:rPr>
                        <a:t>年度～）</a:t>
                      </a:r>
                      <a:endParaRPr kumimoji="1" lang="ja-JP" altLang="en-US" sz="900" u="none" dirty="0">
                        <a:latin typeface="HGPｺﾞｼｯｸM" panose="020B0600000000000000" pitchFamily="50" charset="-128"/>
                        <a:ea typeface="HGPｺﾞｼｯｸM" panose="020B0600000000000000" pitchFamily="50" charset="-128"/>
                      </a:endParaRPr>
                    </a:p>
                  </a:txBody>
                  <a:tcPr marL="84406" marR="84406" anchor="ctr"/>
                </a:tc>
              </a:tr>
              <a:tr h="1270710">
                <a:tc>
                  <a:txBody>
                    <a:bodyPr/>
                    <a:lstStyle/>
                    <a:p>
                      <a:pPr marL="0" marR="0" indent="0" algn="l" defTabSz="914290" rtl="0" eaLnBrk="1" fontAlgn="auto" latinLnBrk="0" hangingPunct="1">
                        <a:lnSpc>
                          <a:spcPts val="900"/>
                        </a:lnSpc>
                        <a:spcBef>
                          <a:spcPts val="0"/>
                        </a:spcBef>
                        <a:spcAft>
                          <a:spcPts val="0"/>
                        </a:spcAft>
                        <a:buClrTx/>
                        <a:buSzTx/>
                        <a:buFontTx/>
                        <a:buNone/>
                        <a:tabLst/>
                        <a:defRPr/>
                      </a:pPr>
                      <a:r>
                        <a:rPr kumimoji="1" lang="ja-JP" altLang="en-US" sz="900" u="sng" dirty="0" smtClean="0">
                          <a:solidFill>
                            <a:schemeClr val="tx1"/>
                          </a:solidFill>
                          <a:latin typeface="HGPｺﾞｼｯｸM" panose="020B0600000000000000" pitchFamily="50" charset="-128"/>
                          <a:ea typeface="HGPｺﾞｼｯｸM" panose="020B0600000000000000" pitchFamily="50" charset="-128"/>
                        </a:rPr>
                        <a:t>まちの防災性能の向上</a:t>
                      </a:r>
                      <a:endParaRPr kumimoji="1" lang="en-US" altLang="ja-JP" sz="900" u="sng" dirty="0" smtClean="0">
                        <a:solidFill>
                          <a:schemeClr val="tx1"/>
                        </a:solidFill>
                        <a:latin typeface="HGPｺﾞｼｯｸM" panose="020B0600000000000000" pitchFamily="50" charset="-128"/>
                        <a:ea typeface="HGPｺﾞｼｯｸM" panose="020B0600000000000000" pitchFamily="50" charset="-128"/>
                      </a:endParaRP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□市街化区域内の建</a:t>
                      </a:r>
                      <a:r>
                        <a:rPr kumimoji="1" lang="ja-JP" altLang="en-US" sz="900" u="none" dirty="0" err="1" smtClean="0">
                          <a:solidFill>
                            <a:schemeClr val="tx1"/>
                          </a:solidFill>
                          <a:latin typeface="HGPｺﾞｼｯｸM" panose="020B0600000000000000" pitchFamily="50" charset="-128"/>
                          <a:ea typeface="HGPｺﾞｼｯｸM" panose="020B0600000000000000" pitchFamily="50" charset="-128"/>
                        </a:rPr>
                        <a:t>ぺい</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率</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60</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％以上の地域における準防火地域の指定の促進</a:t>
                      </a: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□道路閉塞を発生させる可能性のある特定建築物の耐震化を促進する新たな方策の検討</a:t>
                      </a: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□耐水型都市づくりに向けた取組</a:t>
                      </a:r>
                      <a:endParaRPr kumimoji="1" lang="en-US" altLang="ja-JP" sz="900" u="none" dirty="0" smtClean="0">
                        <a:solidFill>
                          <a:schemeClr val="tx1"/>
                        </a:solidFill>
                        <a:latin typeface="HGPｺﾞｼｯｸM" panose="020B0600000000000000" pitchFamily="50" charset="-128"/>
                        <a:ea typeface="HGPｺﾞｼｯｸM" panose="020B0600000000000000" pitchFamily="50" charset="-128"/>
                      </a:endParaRP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□土砂災害警戒区域における危険の周知や警戒避難体制の整備</a:t>
                      </a: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□土砂災害特別警戒区域における開発許可、建築物の構造規制等の実施、建築確認、移転勧告、開発行為の制限</a:t>
                      </a:r>
                    </a:p>
                  </a:txBody>
                  <a:tcPr marL="84406" marR="84406">
                    <a:lnB w="9525" cap="flat" cmpd="sng" algn="ctr">
                      <a:solidFill>
                        <a:schemeClr val="tx1"/>
                      </a:solidFill>
                      <a:prstDash val="sysDash"/>
                      <a:round/>
                      <a:headEnd type="none" w="med" len="med"/>
                      <a:tailEnd type="none" w="med" len="med"/>
                    </a:lnB>
                  </a:tcPr>
                </a:tc>
                <a:tc>
                  <a:txBody>
                    <a:bodyPr/>
                    <a:lstStyle/>
                    <a:p>
                      <a:pPr marL="85725" marR="0" indent="-85725" algn="l" defTabSz="914290" rtl="0" eaLnBrk="1" fontAlgn="auto" latinLnBrk="0" hangingPunct="1">
                        <a:lnSpc>
                          <a:spcPts val="900"/>
                        </a:lnSpc>
                        <a:spcBef>
                          <a:spcPts val="0"/>
                        </a:spcBef>
                        <a:spcAft>
                          <a:spcPts val="0"/>
                        </a:spcAft>
                        <a:buClrTx/>
                        <a:buSzTx/>
                        <a:buFontTx/>
                        <a:buNone/>
                        <a:tabLst/>
                        <a:defRPr/>
                      </a:pP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○準防火地域の指定拡大を市町村に働きかけ、各市において準防火地域の指定拡大。</a:t>
                      </a: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r" defTabSz="914290" rtl="0" eaLnBrk="1" fontAlgn="auto" latinLnBrk="0" hangingPunct="1">
                        <a:lnSpc>
                          <a:spcPts val="900"/>
                        </a:lnSpc>
                        <a:spcBef>
                          <a:spcPts val="0"/>
                        </a:spcBef>
                        <a:spcAft>
                          <a:spcPts val="0"/>
                        </a:spcAft>
                        <a:buClrTx/>
                        <a:buSzTx/>
                        <a:buFontTx/>
                        <a:buNone/>
                        <a:tabLst/>
                        <a:defRPr/>
                      </a:pP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市街化区域のうち防火・準防火地域に指定されている割合　約</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51%</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（平成</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26</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年度末）</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○広域緊急交通路のうち優先して耐震化に取組む路線として指定した耐震診断義務化対象路線の沿道にあり、昭和</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56</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年</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5</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月</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31</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日以前に着工した建築物で、倒壊時に道路を閉塞させる可能性のあるものを対象に耐震診断等の補助事業を実施。</a:t>
                      </a: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○洪水リスクについて、市町村建築担当者及び指定確認検査機構に対して説明を行うとともに、府内建築行政連絡協議会</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HP</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に掲載。また、全日本不動産協会大阪府本部</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HP</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において洪水リスク表示図を掲載。</a:t>
                      </a: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○府内合計</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3,985</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箇所の区域を土砂災害計画区域として指定し、土砂災害に対するリスクの開示、共有を行っている。また、警戒避難体制整備の根幹をなす地域版ハザードマップを</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25</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地区において作成済み（平成</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26</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年度末）。</a:t>
                      </a: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900"/>
                        </a:lnSpc>
                        <a:spcBef>
                          <a:spcPts val="0"/>
                        </a:spcBef>
                        <a:spcAft>
                          <a:spcPts val="0"/>
                        </a:spcAft>
                        <a:buClrTx/>
                        <a:buSzTx/>
                        <a:buFontTx/>
                        <a:buNone/>
                        <a:tabLst/>
                        <a:defRPr/>
                      </a:pPr>
                      <a:endParaRPr lang="ja-JP" altLang="en-US" sz="900" dirty="0">
                        <a:solidFill>
                          <a:schemeClr val="tx1"/>
                        </a:solidFill>
                      </a:endParaRPr>
                    </a:p>
                  </a:txBody>
                  <a:tcPr marL="84406" marR="84406">
                    <a:lnB w="9525" cap="flat" cmpd="sng" algn="ctr">
                      <a:solidFill>
                        <a:schemeClr val="tx1"/>
                      </a:solidFill>
                      <a:prstDash val="sysDash"/>
                      <a:round/>
                      <a:headEnd type="none" w="med" len="med"/>
                      <a:tailEnd type="none" w="med" len="med"/>
                    </a:lnB>
                  </a:tcPr>
                </a:tc>
              </a:tr>
              <a:tr h="1103814">
                <a:tc>
                  <a:txBody>
                    <a:bodyPr/>
                    <a:lstStyle/>
                    <a:p>
                      <a:pPr marL="0" indent="0">
                        <a:lnSpc>
                          <a:spcPts val="900"/>
                        </a:lnSpc>
                      </a:pPr>
                      <a:r>
                        <a:rPr kumimoji="1" lang="ja-JP" altLang="en-US" sz="900" b="1" u="sng" dirty="0" smtClean="0">
                          <a:solidFill>
                            <a:schemeClr val="tx1"/>
                          </a:solidFill>
                          <a:latin typeface="HGPｺﾞｼｯｸM" panose="020B0600000000000000" pitchFamily="50" charset="-128"/>
                          <a:ea typeface="HGPｺﾞｼｯｸM" panose="020B0600000000000000" pitchFamily="50" charset="-128"/>
                        </a:rPr>
                        <a:t>密集市街地の再整備</a:t>
                      </a:r>
                      <a:endParaRPr kumimoji="1" lang="en-US" altLang="ja-JP" sz="900" b="1" u="sng" dirty="0" smtClean="0">
                        <a:solidFill>
                          <a:schemeClr val="tx1"/>
                        </a:solidFill>
                        <a:latin typeface="HGPｺﾞｼｯｸM" panose="020B0600000000000000" pitchFamily="50" charset="-128"/>
                        <a:ea typeface="HGPｺﾞｼｯｸM" panose="020B0600000000000000" pitchFamily="50" charset="-128"/>
                      </a:endParaRPr>
                    </a:p>
                    <a:p>
                      <a:pPr marL="85725" indent="-85725">
                        <a:lnSpc>
                          <a:spcPts val="900"/>
                        </a:lnSpc>
                      </a:pPr>
                      <a:r>
                        <a:rPr kumimoji="1" lang="ja-JP" altLang="en-US" sz="900" b="0" u="none" dirty="0" smtClean="0">
                          <a:solidFill>
                            <a:schemeClr val="tx1"/>
                          </a:solidFill>
                          <a:latin typeface="HGPｺﾞｼｯｸM" panose="020B0600000000000000" pitchFamily="50" charset="-128"/>
                          <a:ea typeface="HGPｺﾞｼｯｸM" panose="020B0600000000000000" pitchFamily="50" charset="-128"/>
                        </a:rPr>
                        <a:t>□広範囲に及ぶ密集市街地に対して、規制誘導手法の充実等により不燃化等を促進</a:t>
                      </a:r>
                    </a:p>
                    <a:p>
                      <a:pPr marL="85725" indent="-85725">
                        <a:lnSpc>
                          <a:spcPts val="900"/>
                        </a:lnSpc>
                      </a:pPr>
                      <a:r>
                        <a:rPr kumimoji="1" lang="ja-JP" altLang="en-US" sz="900" b="0" u="none" dirty="0" smtClean="0">
                          <a:solidFill>
                            <a:schemeClr val="tx1"/>
                          </a:solidFill>
                          <a:latin typeface="HGPｺﾞｼｯｸM" panose="020B0600000000000000" pitchFamily="50" charset="-128"/>
                          <a:ea typeface="HGPｺﾞｼｯｸM" panose="020B0600000000000000" pitchFamily="50" charset="-128"/>
                        </a:rPr>
                        <a:t>□防火・準防火地域の指定促進</a:t>
                      </a:r>
                    </a:p>
                    <a:p>
                      <a:pPr marL="85725" indent="-85725">
                        <a:lnSpc>
                          <a:spcPts val="900"/>
                        </a:lnSpc>
                      </a:pPr>
                      <a:r>
                        <a:rPr kumimoji="1" lang="ja-JP" altLang="en-US" sz="900" b="0" u="none" dirty="0" smtClean="0">
                          <a:solidFill>
                            <a:schemeClr val="tx1"/>
                          </a:solidFill>
                          <a:latin typeface="HGPｺﾞｼｯｸM" panose="020B0600000000000000" pitchFamily="50" charset="-128"/>
                          <a:ea typeface="HGPｺﾞｼｯｸM" panose="020B0600000000000000" pitchFamily="50" charset="-128"/>
                        </a:rPr>
                        <a:t>□重点的に取り組む地区における新たな防火規制の導入等</a:t>
                      </a:r>
                    </a:p>
                    <a:p>
                      <a:pPr marL="85725" indent="-85725">
                        <a:lnSpc>
                          <a:spcPts val="900"/>
                        </a:lnSpc>
                      </a:pPr>
                      <a:r>
                        <a:rPr kumimoji="1" lang="ja-JP" altLang="en-US" sz="900" b="0" u="none" dirty="0" smtClean="0">
                          <a:solidFill>
                            <a:schemeClr val="tx1"/>
                          </a:solidFill>
                          <a:latin typeface="HGPｺﾞｼｯｸM" panose="020B0600000000000000" pitchFamily="50" charset="-128"/>
                          <a:ea typeface="HGPｺﾞｼｯｸM" panose="020B0600000000000000" pitchFamily="50" charset="-128"/>
                        </a:rPr>
                        <a:t>□地元市における整備アクションプログラムの策定及び府補助制度の活用</a:t>
                      </a:r>
                      <a:endParaRPr kumimoji="1" lang="en-US" altLang="ja-JP" sz="900" b="0" u="none" dirty="0" smtClean="0">
                        <a:solidFill>
                          <a:schemeClr val="tx1"/>
                        </a:solidFill>
                        <a:latin typeface="HGPｺﾞｼｯｸM" panose="020B0600000000000000" pitchFamily="50" charset="-128"/>
                        <a:ea typeface="HGPｺﾞｼｯｸM" panose="020B0600000000000000" pitchFamily="50" charset="-128"/>
                      </a:endParaRPr>
                    </a:p>
                    <a:p>
                      <a:pPr marL="85725" indent="-85725">
                        <a:lnSpc>
                          <a:spcPts val="900"/>
                        </a:lnSpc>
                      </a:pPr>
                      <a:r>
                        <a:rPr kumimoji="1" lang="ja-JP" altLang="en-US" sz="900" b="0" u="none" dirty="0" smtClean="0">
                          <a:solidFill>
                            <a:schemeClr val="tx1"/>
                          </a:solidFill>
                          <a:latin typeface="HGPｺﾞｼｯｸM" panose="020B0600000000000000" pitchFamily="50" charset="-128"/>
                          <a:ea typeface="HGPｺﾞｼｯｸM" panose="020B0600000000000000" pitchFamily="50" charset="-128"/>
                        </a:rPr>
                        <a:t>□府民・市民に対する啓発活動</a:t>
                      </a:r>
                    </a:p>
                  </a:txBody>
                  <a:tcPr marL="84406" marR="84406">
                    <a:lnT w="9525" cap="flat" cmpd="sng" algn="ctr">
                      <a:solidFill>
                        <a:schemeClr val="tx1"/>
                      </a:solidFill>
                      <a:prstDash val="sysDash"/>
                      <a:round/>
                      <a:headEnd type="none" w="med" len="med"/>
                      <a:tailEnd type="none" w="med" len="med"/>
                    </a:lnT>
                    <a:lnB w="9525" cap="flat" cmpd="sng" algn="ctr">
                      <a:solidFill>
                        <a:schemeClr val="tx1"/>
                      </a:solidFill>
                      <a:prstDash val="sysDash"/>
                      <a:round/>
                      <a:headEnd type="none" w="med" len="med"/>
                      <a:tailEnd type="none" w="med" len="med"/>
                    </a:lnB>
                  </a:tcPr>
                </a:tc>
                <a:tc>
                  <a:txBody>
                    <a:bodyPr/>
                    <a:lstStyle/>
                    <a:p>
                      <a:pPr marL="85725" marR="0" indent="-85725" algn="l" defTabSz="914290" rtl="0" eaLnBrk="1" fontAlgn="auto" latinLnBrk="0" hangingPunct="1">
                        <a:lnSpc>
                          <a:spcPts val="900"/>
                        </a:lnSpc>
                        <a:spcBef>
                          <a:spcPts val="0"/>
                        </a:spcBef>
                        <a:spcAft>
                          <a:spcPts val="0"/>
                        </a:spcAft>
                        <a:buClrTx/>
                        <a:buSzTx/>
                        <a:buFontTx/>
                        <a:buNone/>
                        <a:tabLst/>
                        <a:defRPr/>
                      </a:pPr>
                      <a:endParaRPr lang="en-US" altLang="ja-JP" sz="900" dirty="0" smtClean="0">
                        <a:solidFill>
                          <a:schemeClr val="tx1"/>
                        </a:solidFill>
                        <a:latin typeface="HGPｺﾞｼｯｸM" panose="020B0600000000000000" pitchFamily="50" charset="-128"/>
                        <a:ea typeface="HGPｺﾞｼｯｸM" panose="020B0600000000000000" pitchFamily="50" charset="-128"/>
                      </a:endParaRPr>
                    </a:p>
                    <a:p>
                      <a:pPr marL="85725" marR="0" indent="-85725" algn="l" defTabSz="914290" rtl="0" eaLnBrk="1" fontAlgn="auto" latinLnBrk="0" hangingPunct="1">
                        <a:lnSpc>
                          <a:spcPts val="900"/>
                        </a:lnSpc>
                        <a:spcBef>
                          <a:spcPts val="0"/>
                        </a:spcBef>
                        <a:spcAft>
                          <a:spcPts val="0"/>
                        </a:spcAft>
                        <a:buClrTx/>
                        <a:buSzTx/>
                        <a:buFontTx/>
                        <a:buNone/>
                        <a:tabLst/>
                        <a:defRPr/>
                      </a:pPr>
                      <a:r>
                        <a:rPr lang="ja-JP" altLang="en-US" sz="900" dirty="0" smtClean="0">
                          <a:solidFill>
                            <a:schemeClr val="tx1"/>
                          </a:solidFill>
                          <a:latin typeface="HGPｺﾞｼｯｸM" panose="020B0600000000000000" pitchFamily="50" charset="-128"/>
                          <a:ea typeface="HGPｺﾞｼｯｸM" panose="020B0600000000000000" pitchFamily="50" charset="-128"/>
                        </a:rPr>
                        <a:t>○大阪府密集市街地整備方針を平成</a:t>
                      </a:r>
                      <a:r>
                        <a:rPr lang="en-US" altLang="ja-JP" sz="900" dirty="0" smtClean="0">
                          <a:solidFill>
                            <a:schemeClr val="tx1"/>
                          </a:solidFill>
                          <a:latin typeface="HGPｺﾞｼｯｸM" panose="020B0600000000000000" pitchFamily="50" charset="-128"/>
                          <a:ea typeface="HGPｺﾞｼｯｸM" panose="020B0600000000000000" pitchFamily="50" charset="-128"/>
                        </a:rPr>
                        <a:t>26</a:t>
                      </a:r>
                      <a:r>
                        <a:rPr lang="ja-JP" altLang="en-US" sz="900" dirty="0" smtClean="0">
                          <a:solidFill>
                            <a:schemeClr val="tx1"/>
                          </a:solidFill>
                          <a:latin typeface="HGPｺﾞｼｯｸM" panose="020B0600000000000000" pitchFamily="50" charset="-128"/>
                          <a:ea typeface="HGPｺﾞｼｯｸM" panose="020B0600000000000000" pitchFamily="50" charset="-128"/>
                        </a:rPr>
                        <a:t>年</a:t>
                      </a:r>
                      <a:r>
                        <a:rPr lang="en-US" altLang="ja-JP" sz="900" dirty="0" smtClean="0">
                          <a:solidFill>
                            <a:schemeClr val="tx1"/>
                          </a:solidFill>
                          <a:latin typeface="HGPｺﾞｼｯｸM" panose="020B0600000000000000" pitchFamily="50" charset="-128"/>
                          <a:ea typeface="HGPｺﾞｼｯｸM" panose="020B0600000000000000" pitchFamily="50" charset="-128"/>
                        </a:rPr>
                        <a:t>3</a:t>
                      </a:r>
                      <a:r>
                        <a:rPr lang="ja-JP" altLang="en-US" sz="900" dirty="0" smtClean="0">
                          <a:solidFill>
                            <a:schemeClr val="tx1"/>
                          </a:solidFill>
                          <a:latin typeface="HGPｺﾞｼｯｸM" panose="020B0600000000000000" pitchFamily="50" charset="-128"/>
                          <a:ea typeface="HGPｺﾞｼｯｸM" panose="020B0600000000000000" pitchFamily="50" charset="-128"/>
                        </a:rPr>
                        <a:t>月に策定。平成</a:t>
                      </a:r>
                      <a:r>
                        <a:rPr lang="en-US" altLang="ja-JP" sz="900" dirty="0" smtClean="0">
                          <a:solidFill>
                            <a:schemeClr val="tx1"/>
                          </a:solidFill>
                          <a:latin typeface="HGPｺﾞｼｯｸM" panose="020B0600000000000000" pitchFamily="50" charset="-128"/>
                          <a:ea typeface="HGPｺﾞｼｯｸM" panose="020B0600000000000000" pitchFamily="50" charset="-128"/>
                        </a:rPr>
                        <a:t>26</a:t>
                      </a:r>
                      <a:r>
                        <a:rPr lang="ja-JP" altLang="en-US" sz="900" dirty="0" smtClean="0">
                          <a:solidFill>
                            <a:schemeClr val="tx1"/>
                          </a:solidFill>
                          <a:latin typeface="HGPｺﾞｼｯｸM" panose="020B0600000000000000" pitchFamily="50" charset="-128"/>
                          <a:ea typeface="HGPｺﾞｼｯｸM" panose="020B0600000000000000" pitchFamily="50" charset="-128"/>
                        </a:rPr>
                        <a:t>年６月に</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全密集地区（</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7</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市</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11</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地区）の地元市において、整備アクションプログラムを作成し、各市の危険な密集市街地における取組みの方向性（</a:t>
                      </a:r>
                      <a:r>
                        <a:rPr lang="ja-JP" altLang="en-US" sz="900" dirty="0" smtClean="0">
                          <a:solidFill>
                            <a:schemeClr val="tx1"/>
                          </a:solidFill>
                          <a:latin typeface="HGPｺﾞｼｯｸM" panose="020B0600000000000000" pitchFamily="50" charset="-128"/>
                          <a:ea typeface="HGPｺﾞｼｯｸM" panose="020B0600000000000000" pitchFamily="50" charset="-128"/>
                        </a:rPr>
                        <a:t>防火規制強化の時期等）を明示。</a:t>
                      </a:r>
                      <a:endParaRPr lang="en-US" altLang="ja-JP" sz="900" dirty="0" smtClean="0">
                        <a:solidFill>
                          <a:schemeClr val="tx1"/>
                        </a:solidFill>
                        <a:latin typeface="HGPｺﾞｼｯｸM" panose="020B0600000000000000" pitchFamily="50" charset="-128"/>
                        <a:ea typeface="HGPｺﾞｼｯｸM" panose="020B0600000000000000" pitchFamily="50" charset="-128"/>
                      </a:endParaRPr>
                    </a:p>
                    <a:p>
                      <a:pPr marL="85725" marR="0" indent="-85725" algn="l" defTabSz="914290" rtl="0" eaLnBrk="1" fontAlgn="auto" latinLnBrk="0" hangingPunct="1">
                        <a:lnSpc>
                          <a:spcPts val="900"/>
                        </a:lnSpc>
                        <a:spcBef>
                          <a:spcPts val="0"/>
                        </a:spcBef>
                        <a:spcAft>
                          <a:spcPts val="0"/>
                        </a:spcAft>
                        <a:buClrTx/>
                        <a:buSzTx/>
                        <a:buFontTx/>
                        <a:buNone/>
                        <a:tabLst/>
                        <a:defRPr/>
                      </a:pPr>
                      <a:r>
                        <a:rPr lang="ja-JP" altLang="en-US" sz="900" dirty="0" smtClean="0">
                          <a:solidFill>
                            <a:schemeClr val="tx1"/>
                          </a:solidFill>
                          <a:latin typeface="HGPｺﾞｼｯｸM" panose="020B0600000000000000" pitchFamily="50" charset="-128"/>
                          <a:ea typeface="HGPｺﾞｼｯｸM" panose="020B0600000000000000" pitchFamily="50" charset="-128"/>
                        </a:rPr>
                        <a:t>○勉強会や市長訪問等を通じて、防火・準防火地域指定の拡大等を関係市に働きかけ。</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堺市が危険な密集市街地等を含め準防火地域の指定拡大（平成</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23</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年</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12</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月施行）</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豊中市：庄内、豊南町地区（約</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500ha)</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において、防災街区整備地区計画を導入（平成</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25</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年４月施行）</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○老朽住宅除却補助の対象エリアを密集地区全域に拡大し補助率を引上げ（平成</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26</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29</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年度）。</a:t>
                      </a:r>
                    </a:p>
                    <a:p>
                      <a:pPr marL="85725" marR="0" indent="-85725" algn="r" defTabSz="914290" rtl="0" eaLnBrk="1" fontAlgn="auto" latinLnBrk="0" hangingPunct="1">
                        <a:lnSpc>
                          <a:spcPts val="900"/>
                        </a:lnSpc>
                        <a:spcBef>
                          <a:spcPts val="0"/>
                        </a:spcBef>
                        <a:spcAft>
                          <a:spcPts val="0"/>
                        </a:spcAft>
                        <a:buClrTx/>
                        <a:buSzTx/>
                        <a:buFontTx/>
                        <a:buNone/>
                        <a:tabLst/>
                        <a:defRPr/>
                      </a:pP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府補助を活用した老朽住宅除却</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132</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棟</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564</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戸（平成</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26</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年度）</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○地域住民等に対して密集市街地の危険性や必要な対策の理解を促進するための防災講座や、ワークショップ形式による防災マップ作成等を市とともに実施。</a:t>
                      </a: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T w="9525" cap="flat" cmpd="sng" algn="ctr">
                      <a:solidFill>
                        <a:schemeClr val="tx1"/>
                      </a:solidFill>
                      <a:prstDash val="sysDash"/>
                      <a:round/>
                      <a:headEnd type="none" w="med" len="med"/>
                      <a:tailEnd type="none" w="med" len="med"/>
                    </a:lnT>
                    <a:lnB w="9525" cap="flat" cmpd="sng" algn="ctr">
                      <a:solidFill>
                        <a:schemeClr val="tx1"/>
                      </a:solidFill>
                      <a:prstDash val="sysDash"/>
                      <a:round/>
                      <a:headEnd type="none" w="med" len="med"/>
                      <a:tailEnd type="none" w="med" len="med"/>
                    </a:lnB>
                  </a:tcPr>
                </a:tc>
              </a:tr>
              <a:tr h="1337310">
                <a:tc>
                  <a:txBody>
                    <a:bodyPr/>
                    <a:lstStyle/>
                    <a:p>
                      <a:pPr marL="0" indent="0">
                        <a:lnSpc>
                          <a:spcPts val="900"/>
                        </a:lnSpc>
                      </a:pPr>
                      <a:r>
                        <a:rPr kumimoji="1" lang="ja-JP" altLang="en-US" sz="900" b="1" u="sng" dirty="0" smtClean="0">
                          <a:solidFill>
                            <a:schemeClr val="tx1"/>
                          </a:solidFill>
                          <a:latin typeface="HGPｺﾞｼｯｸM" panose="020B0600000000000000" pitchFamily="50" charset="-128"/>
                          <a:ea typeface="HGPｺﾞｼｯｸM" panose="020B0600000000000000" pitchFamily="50" charset="-128"/>
                        </a:rPr>
                        <a:t>防災情報の整備促進と周知・共有化</a:t>
                      </a:r>
                      <a:endParaRPr kumimoji="1" lang="en-US" altLang="ja-JP" sz="900" b="1" u="sng" dirty="0" smtClean="0">
                        <a:solidFill>
                          <a:schemeClr val="tx1"/>
                        </a:solidFill>
                        <a:latin typeface="HGPｺﾞｼｯｸM" panose="020B0600000000000000" pitchFamily="50" charset="-128"/>
                        <a:ea typeface="HGPｺﾞｼｯｸM" panose="020B0600000000000000" pitchFamily="50" charset="-128"/>
                      </a:endParaRPr>
                    </a:p>
                    <a:p>
                      <a:pPr marL="85725" indent="-85725">
                        <a:lnSpc>
                          <a:spcPts val="900"/>
                        </a:lnSpc>
                      </a:pPr>
                      <a:r>
                        <a:rPr kumimoji="1" lang="ja-JP" altLang="en-US" sz="900" b="0" u="none" dirty="0" smtClean="0">
                          <a:solidFill>
                            <a:schemeClr val="tx1"/>
                          </a:solidFill>
                          <a:latin typeface="HGPｺﾞｼｯｸM" panose="020B0600000000000000" pitchFamily="50" charset="-128"/>
                          <a:ea typeface="HGPｺﾞｼｯｸM" panose="020B0600000000000000" pitchFamily="50" charset="-128"/>
                        </a:rPr>
                        <a:t>□市町村と連携した防災情報の整備の促進</a:t>
                      </a:r>
                      <a:endParaRPr kumimoji="1" lang="en-US" altLang="ja-JP" sz="900" b="0" u="none" dirty="0" smtClean="0">
                        <a:solidFill>
                          <a:schemeClr val="tx1"/>
                        </a:solidFill>
                        <a:latin typeface="HGPｺﾞｼｯｸM" panose="020B0600000000000000" pitchFamily="50" charset="-128"/>
                        <a:ea typeface="HGPｺﾞｼｯｸM" panose="020B0600000000000000" pitchFamily="50" charset="-128"/>
                      </a:endParaRPr>
                    </a:p>
                    <a:p>
                      <a:pPr marL="85725" indent="-85725">
                        <a:lnSpc>
                          <a:spcPts val="900"/>
                        </a:lnSpc>
                      </a:pPr>
                      <a:r>
                        <a:rPr kumimoji="1" lang="ja-JP" altLang="en-US" sz="900" b="0" u="none" dirty="0" smtClean="0">
                          <a:solidFill>
                            <a:schemeClr val="tx1"/>
                          </a:solidFill>
                          <a:latin typeface="HGPｺﾞｼｯｸM" panose="020B0600000000000000" pitchFamily="50" charset="-128"/>
                          <a:ea typeface="HGPｺﾞｼｯｸM" panose="020B0600000000000000" pitchFamily="50" charset="-128"/>
                        </a:rPr>
                        <a:t>□洪水リスクの開示、地域版ハザードマップの作成（再掲）</a:t>
                      </a:r>
                    </a:p>
                    <a:p>
                      <a:pPr marL="85725" indent="-85725">
                        <a:lnSpc>
                          <a:spcPts val="900"/>
                        </a:lnSpc>
                      </a:pPr>
                      <a:r>
                        <a:rPr kumimoji="1" lang="ja-JP" altLang="en-US" sz="900" b="0" u="none" dirty="0" smtClean="0">
                          <a:solidFill>
                            <a:schemeClr val="tx1"/>
                          </a:solidFill>
                          <a:latin typeface="HGPｺﾞｼｯｸM" panose="020B0600000000000000" pitchFamily="50" charset="-128"/>
                          <a:ea typeface="HGPｺﾞｼｯｸM" panose="020B0600000000000000" pitchFamily="50" charset="-128"/>
                        </a:rPr>
                        <a:t>□洪水予報や土砂災害警戒情報等、既に整備してきた防災情報の精度向上</a:t>
                      </a:r>
                      <a:endParaRPr kumimoji="1" lang="en-US" altLang="ja-JP" sz="900" b="0" u="none" dirty="0" smtClean="0">
                        <a:solidFill>
                          <a:schemeClr val="tx1"/>
                        </a:solidFill>
                        <a:latin typeface="HGPｺﾞｼｯｸM" panose="020B0600000000000000" pitchFamily="50" charset="-128"/>
                        <a:ea typeface="HGPｺﾞｼｯｸM" panose="020B0600000000000000" pitchFamily="50" charset="-128"/>
                      </a:endParaRPr>
                    </a:p>
                    <a:p>
                      <a:pPr marL="85725" indent="-85725">
                        <a:lnSpc>
                          <a:spcPts val="900"/>
                        </a:lnSpc>
                      </a:pPr>
                      <a:r>
                        <a:rPr kumimoji="1" lang="ja-JP" altLang="en-US" sz="900" b="0" u="none" dirty="0" smtClean="0">
                          <a:solidFill>
                            <a:schemeClr val="tx1"/>
                          </a:solidFill>
                          <a:latin typeface="HGPｺﾞｼｯｸM" panose="020B0600000000000000" pitchFamily="50" charset="-128"/>
                          <a:ea typeface="HGPｺﾞｼｯｸM" panose="020B0600000000000000" pitchFamily="50" charset="-128"/>
                        </a:rPr>
                        <a:t>□自主防災組織の強化・支援、防災教育の実施、防災情報の周知・共有化に取り組み、府民の防災意識の向上を図る</a:t>
                      </a:r>
                    </a:p>
                    <a:p>
                      <a:pPr marL="85725" indent="-85725">
                        <a:lnSpc>
                          <a:spcPts val="900"/>
                        </a:lnSpc>
                      </a:pPr>
                      <a:r>
                        <a:rPr kumimoji="1" lang="ja-JP" altLang="en-US" sz="900" b="0" u="none" dirty="0" smtClean="0">
                          <a:solidFill>
                            <a:schemeClr val="tx1"/>
                          </a:solidFill>
                          <a:latin typeface="HGPｺﾞｼｯｸM" panose="020B0600000000000000" pitchFamily="50" charset="-128"/>
                          <a:ea typeface="HGPｺﾞｼｯｸM" panose="020B0600000000000000" pitchFamily="50" charset="-128"/>
                        </a:rPr>
                        <a:t>□自然災害のリスクの府民への開示及び基本的な対応方針を府地域防災計画等に反映</a:t>
                      </a:r>
                    </a:p>
                  </a:txBody>
                  <a:tcPr marL="84406" marR="84406">
                    <a:lnT w="9525" cap="flat" cmpd="sng" algn="ctr">
                      <a:solidFill>
                        <a:schemeClr val="tx1"/>
                      </a:solidFill>
                      <a:prstDash val="sysDash"/>
                      <a:round/>
                      <a:headEnd type="none" w="med" len="med"/>
                      <a:tailEnd type="none" w="med" len="med"/>
                    </a:lnT>
                    <a:lnB w="9525" cap="flat" cmpd="sng" algn="ctr">
                      <a:solidFill>
                        <a:schemeClr val="tx1"/>
                      </a:solidFill>
                      <a:prstDash val="sysDash"/>
                      <a:round/>
                      <a:headEnd type="none" w="med" len="med"/>
                      <a:tailEnd type="none" w="med" len="med"/>
                    </a:lnB>
                  </a:tcPr>
                </a:tc>
                <a:tc>
                  <a:txBody>
                    <a:bodyPr/>
                    <a:lstStyle/>
                    <a:p>
                      <a:pPr marL="85725" marR="0" indent="-85725" algn="l" defTabSz="914290" rtl="0" eaLnBrk="1" fontAlgn="auto" latinLnBrk="0" hangingPunct="1">
                        <a:lnSpc>
                          <a:spcPts val="900"/>
                        </a:lnSpc>
                        <a:spcBef>
                          <a:spcPts val="0"/>
                        </a:spcBef>
                        <a:spcAft>
                          <a:spcPts val="0"/>
                        </a:spcAft>
                        <a:buClrTx/>
                        <a:buSzTx/>
                        <a:buFontTx/>
                        <a:buNone/>
                        <a:tabLst/>
                        <a:defRPr/>
                      </a:pPr>
                      <a:r>
                        <a:rPr lang="ja-JP" altLang="en-US" sz="900" dirty="0" smtClean="0">
                          <a:solidFill>
                            <a:schemeClr val="tx1"/>
                          </a:solidFill>
                          <a:latin typeface="HGPｺﾞｼｯｸM" panose="020B0600000000000000" pitchFamily="50" charset="-128"/>
                          <a:ea typeface="HGPｺﾞｼｯｸM" panose="020B0600000000000000" pitchFamily="50" charset="-128"/>
                        </a:rPr>
                        <a:t>○東日本大震災を踏まえ、従来想定の２倍の津波高さによる影響図を公表するとともに、南海トラフ巨大地震等の震度分布図、液状化可能性、津波浸水想定及び被害想定を公表。市町が津波ハザードマップ等を作成し、ハザードマップを活用した訓練等が実施出来るように支援を継続。　　　　　　</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津波ハザードマップの作成状況：作成済</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13</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市町</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対象</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14</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市町</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p>
                    <a:p>
                      <a:pPr marL="85725" marR="0" indent="-85725" algn="l" defTabSz="914290" rtl="0" eaLnBrk="1" fontAlgn="auto" latinLnBrk="0" hangingPunct="1">
                        <a:lnSpc>
                          <a:spcPts val="900"/>
                        </a:lnSpc>
                        <a:spcBef>
                          <a:spcPts val="0"/>
                        </a:spcBef>
                        <a:spcAft>
                          <a:spcPts val="0"/>
                        </a:spcAft>
                        <a:buClrTx/>
                        <a:buSzTx/>
                        <a:buFontTx/>
                        <a:buNone/>
                        <a:tabLst/>
                        <a:defRPr/>
                      </a:pP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インターネットや携帯電話を活用した防災情報の提供に加え、地上デジタル放送による情報提供を実施。防災情報の精度及び配信速度の向上を行うとともに、河川水位をＷｅｂ上で確認できる流況監視カメラの設置箇所を増加。</a:t>
                      </a: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○おおさか防災ネットにおいて、緊急速報メールによる防災情報の発信を開始。</a:t>
                      </a: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南海トラフ巨大地震の被害想定や、昨今の洪水・土砂災害等の知見を踏まえて、「大阪府避難勧告等の判断・伝達マニュアル作成ガイドライン」の改定作業を実施中。これを踏まえて、市町村のマニュアル作成を支援。</a:t>
                      </a: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○自主防災組織リーダー育成研修の実施、自主防災組織における防災訓練の実施。</a:t>
                      </a: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○府地域防災計画修正時に反映（平成</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26</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年</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3</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月）。</a:t>
                      </a:r>
                    </a:p>
                  </a:txBody>
                  <a:tcPr marL="84406" marR="84406">
                    <a:lnT w="9525" cap="flat" cmpd="sng" algn="ctr">
                      <a:solidFill>
                        <a:schemeClr val="tx1"/>
                      </a:solidFill>
                      <a:prstDash val="sysDash"/>
                      <a:round/>
                      <a:headEnd type="none" w="med" len="med"/>
                      <a:tailEnd type="none" w="med" len="med"/>
                    </a:lnT>
                    <a:lnB w="9525" cap="flat" cmpd="sng" algn="ctr">
                      <a:solidFill>
                        <a:schemeClr val="tx1"/>
                      </a:solidFill>
                      <a:prstDash val="sysDash"/>
                      <a:round/>
                      <a:headEnd type="none" w="med" len="med"/>
                      <a:tailEnd type="none" w="med" len="med"/>
                    </a:lnB>
                  </a:tcPr>
                </a:tc>
              </a:tr>
              <a:tr h="374374">
                <a:tc>
                  <a:txBody>
                    <a:bodyPr/>
                    <a:lstStyle/>
                    <a:p>
                      <a:pPr marL="0" indent="0">
                        <a:lnSpc>
                          <a:spcPts val="900"/>
                        </a:lnSpc>
                      </a:pPr>
                      <a:r>
                        <a:rPr kumimoji="1" lang="ja-JP" altLang="en-US" sz="900" b="1" u="sng" dirty="0" smtClean="0">
                          <a:solidFill>
                            <a:schemeClr val="tx1"/>
                          </a:solidFill>
                          <a:latin typeface="HGPｺﾞｼｯｸM" panose="020B0600000000000000" pitchFamily="50" charset="-128"/>
                          <a:ea typeface="HGPｺﾞｼｯｸM" panose="020B0600000000000000" pitchFamily="50" charset="-128"/>
                        </a:rPr>
                        <a:t>東日本大震災の教訓を踏まえた災害に強いまちづくりの検討</a:t>
                      </a:r>
                      <a:endParaRPr kumimoji="1" lang="en-US" altLang="ja-JP" sz="900" b="1" u="sng" dirty="0" smtClean="0">
                        <a:solidFill>
                          <a:schemeClr val="tx1"/>
                        </a:solidFill>
                        <a:latin typeface="HGPｺﾞｼｯｸM" panose="020B0600000000000000" pitchFamily="50" charset="-128"/>
                        <a:ea typeface="HGPｺﾞｼｯｸM" panose="020B0600000000000000" pitchFamily="50" charset="-128"/>
                      </a:endParaRPr>
                    </a:p>
                    <a:p>
                      <a:pPr marL="92075" indent="-92075">
                        <a:lnSpc>
                          <a:spcPts val="900"/>
                        </a:lnSpc>
                      </a:pPr>
                      <a:r>
                        <a:rPr kumimoji="1" lang="ja-JP" altLang="en-US" sz="900" b="0" u="none" dirty="0" smtClean="0">
                          <a:solidFill>
                            <a:schemeClr val="tx1"/>
                          </a:solidFill>
                          <a:latin typeface="HGPｺﾞｼｯｸM" panose="020B0600000000000000" pitchFamily="50" charset="-128"/>
                          <a:ea typeface="HGPｺﾞｼｯｸM" panose="020B0600000000000000" pitchFamily="50" charset="-128"/>
                        </a:rPr>
                        <a:t>□「被災建築物の応急危険度判定」及び「被災宅地危険度判定制度」の体制の充実</a:t>
                      </a:r>
                    </a:p>
                    <a:p>
                      <a:pPr marL="92075" indent="-92075">
                        <a:lnSpc>
                          <a:spcPts val="900"/>
                        </a:lnSpc>
                      </a:pPr>
                      <a:r>
                        <a:rPr kumimoji="1" lang="ja-JP" altLang="en-US" sz="900" b="0" u="none" dirty="0" smtClean="0">
                          <a:solidFill>
                            <a:schemeClr val="tx1"/>
                          </a:solidFill>
                          <a:latin typeface="HGPｺﾞｼｯｸM" panose="020B0600000000000000" pitchFamily="50" charset="-128"/>
                          <a:ea typeface="HGPｺﾞｼｯｸM" panose="020B0600000000000000" pitchFamily="50" charset="-128"/>
                        </a:rPr>
                        <a:t>□長周期地震動による既存の超高層建築物の影響にかかる注意喚起・相談対応</a:t>
                      </a:r>
                    </a:p>
                    <a:p>
                      <a:pPr marL="92075" indent="-92075">
                        <a:lnSpc>
                          <a:spcPts val="900"/>
                        </a:lnSpc>
                      </a:pPr>
                      <a:r>
                        <a:rPr kumimoji="1" lang="ja-JP" altLang="en-US" sz="900" b="0" u="none" dirty="0" smtClean="0">
                          <a:solidFill>
                            <a:schemeClr val="tx1"/>
                          </a:solidFill>
                          <a:latin typeface="HGPｺﾞｼｯｸM" panose="020B0600000000000000" pitchFamily="50" charset="-128"/>
                          <a:ea typeface="HGPｺﾞｼｯｸM" panose="020B0600000000000000" pitchFamily="50" charset="-128"/>
                        </a:rPr>
                        <a:t>□液状化対策などの宅地の安全性確保にかかる注意喚起・相談対応</a:t>
                      </a:r>
                    </a:p>
                    <a:p>
                      <a:pPr marL="92075" indent="-92075">
                        <a:lnSpc>
                          <a:spcPts val="900"/>
                        </a:lnSpc>
                      </a:pPr>
                      <a:r>
                        <a:rPr kumimoji="1" lang="ja-JP" altLang="en-US" sz="900" b="0" u="none" dirty="0" smtClean="0">
                          <a:solidFill>
                            <a:schemeClr val="tx1"/>
                          </a:solidFill>
                          <a:latin typeface="HGPｺﾞｼｯｸM" panose="020B0600000000000000" pitchFamily="50" charset="-128"/>
                          <a:ea typeface="HGPｺﾞｼｯｸM" panose="020B0600000000000000" pitchFamily="50" charset="-128"/>
                        </a:rPr>
                        <a:t>□応急仮設住宅の確保に関して、民間賃貸住宅等の活用を円滑に図る方策等を整備</a:t>
                      </a:r>
                    </a:p>
                    <a:p>
                      <a:pPr marL="92075" indent="-92075">
                        <a:lnSpc>
                          <a:spcPts val="900"/>
                        </a:lnSpc>
                      </a:pPr>
                      <a:r>
                        <a:rPr kumimoji="1" lang="ja-JP" altLang="en-US" sz="900" b="0" u="none" dirty="0" smtClean="0">
                          <a:solidFill>
                            <a:schemeClr val="tx1"/>
                          </a:solidFill>
                          <a:latin typeface="HGPｺﾞｼｯｸM" panose="020B0600000000000000" pitchFamily="50" charset="-128"/>
                          <a:ea typeface="HGPｺﾞｼｯｸM" panose="020B0600000000000000" pitchFamily="50" charset="-128"/>
                        </a:rPr>
                        <a:t>□災害への対応力に優れたマンションの普及促進及び出前講座等の強化による府民の防災知識・意識の向上</a:t>
                      </a:r>
                      <a:endParaRPr kumimoji="1" lang="en-US" altLang="ja-JP" sz="900" b="0" u="none" dirty="0" smtClean="0">
                        <a:solidFill>
                          <a:schemeClr val="tx1"/>
                        </a:solidFill>
                        <a:latin typeface="HGPｺﾞｼｯｸM" panose="020B0600000000000000" pitchFamily="50" charset="-128"/>
                        <a:ea typeface="HGPｺﾞｼｯｸM" panose="020B0600000000000000" pitchFamily="50" charset="-128"/>
                      </a:endParaRPr>
                    </a:p>
                    <a:p>
                      <a:pPr marL="92075" indent="-92075">
                        <a:lnSpc>
                          <a:spcPts val="900"/>
                        </a:lnSpc>
                      </a:pPr>
                      <a:r>
                        <a:rPr kumimoji="1" lang="ja-JP" altLang="en-US" sz="900" b="0" u="none" dirty="0" smtClean="0">
                          <a:solidFill>
                            <a:schemeClr val="tx1"/>
                          </a:solidFill>
                          <a:latin typeface="HGPｺﾞｼｯｸM" panose="020B0600000000000000" pitchFamily="50" charset="-128"/>
                          <a:ea typeface="HGPｺﾞｼｯｸM" panose="020B0600000000000000" pitchFamily="50" charset="-128"/>
                        </a:rPr>
                        <a:t>□公的賃貸住宅等の活用など、円滑な津波避難ビル等の指定に対する支援</a:t>
                      </a:r>
                    </a:p>
                  </a:txBody>
                  <a:tcPr marL="84406" marR="84406">
                    <a:lnT w="9525" cap="flat" cmpd="sng" algn="ctr">
                      <a:solidFill>
                        <a:schemeClr val="tx1"/>
                      </a:solidFill>
                      <a:prstDash val="sysDash"/>
                      <a:round/>
                      <a:headEnd type="none" w="med" len="med"/>
                      <a:tailEnd type="none" w="med" len="med"/>
                    </a:lnT>
                    <a:lnB w="9525" cap="flat" cmpd="sng" algn="ctr">
                      <a:solidFill>
                        <a:schemeClr val="tx1"/>
                      </a:solidFill>
                      <a:prstDash val="sysDash"/>
                      <a:round/>
                      <a:headEnd type="none" w="med" len="med"/>
                      <a:tailEnd type="none" w="med" len="med"/>
                    </a:lnB>
                  </a:tcPr>
                </a:tc>
                <a:tc>
                  <a:txBody>
                    <a:bodyPr/>
                    <a:lstStyle/>
                    <a:p>
                      <a:pPr marL="85725" marR="0" indent="-85725" algn="l" defTabSz="914290" rtl="0" eaLnBrk="1" fontAlgn="auto" latinLnBrk="0" hangingPunct="1">
                        <a:lnSpc>
                          <a:spcPts val="900"/>
                        </a:lnSpc>
                        <a:spcBef>
                          <a:spcPts val="0"/>
                        </a:spcBef>
                        <a:spcAft>
                          <a:spcPts val="0"/>
                        </a:spcAft>
                        <a:buClrTx/>
                        <a:buSzTx/>
                        <a:buFontTx/>
                        <a:buNone/>
                        <a:tabLst/>
                        <a:defRPr/>
                      </a:pP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900"/>
                        </a:lnSpc>
                        <a:spcBef>
                          <a:spcPts val="0"/>
                        </a:spcBef>
                        <a:spcAft>
                          <a:spcPts val="0"/>
                        </a:spcAft>
                        <a:buClrTx/>
                        <a:buSzTx/>
                        <a:buFontTx/>
                        <a:buNone/>
                        <a:tabLst/>
                        <a:defRPr/>
                      </a:pP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○大阪府被災建築物応急危険度判定士、大阪府被災建築物応急危険度判定コーディネーター及び被災宅地危険度判定士の養成、登録。　　　　　　　　　　　　　　　　　　　　　　　　　</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被災宅地危険度判定士登録数：</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1382</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名（平成</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26</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年度末）</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endPar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○府</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HP</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等で長周期地震動に対する高層階の室内安全対策について普及・啓発。</a:t>
                      </a: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900"/>
                        </a:lnSpc>
                        <a:spcBef>
                          <a:spcPts val="0"/>
                        </a:spcBef>
                        <a:spcAft>
                          <a:spcPts val="0"/>
                        </a:spcAft>
                        <a:buClrTx/>
                        <a:buSzTx/>
                        <a:buFontTx/>
                        <a:buNone/>
                        <a:tabLst/>
                        <a:defRPr/>
                      </a:pP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900"/>
                        </a:lnSpc>
                        <a:spcBef>
                          <a:spcPts val="0"/>
                        </a:spcBef>
                        <a:spcAft>
                          <a:spcPts val="0"/>
                        </a:spcAft>
                        <a:buClrTx/>
                        <a:buSzTx/>
                        <a:buFontTx/>
                        <a:buNone/>
                        <a:tabLst/>
                        <a:defRPr/>
                      </a:pP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災害時における民間賃貸住宅に係る空家情報等に関する協定を締結しており、その協定を踏まえ、災害時に民間住宅の提供を円滑にできるよう、災害時民間賃貸住宅借上制度実施要綱及び同マニュアルを検討中。</a:t>
                      </a: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○「大阪府防災力強化マンション認定制度」を創設、府</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HP</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で認定マンションを情報発信。また、大阪府住まいまちづくり教育普及協議会との連携により、小学校等への出前講座等（防災）を実施。</a:t>
                      </a: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○大阪府リフォームマイスター推進協議会において市町村と連携し、出前講座を行い、その中で防災知識・意識の向上を図る。</a:t>
                      </a: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r" defTabSz="914290" rtl="0" eaLnBrk="1" fontAlgn="auto" latinLnBrk="0" hangingPunct="1">
                        <a:lnSpc>
                          <a:spcPts val="900"/>
                        </a:lnSpc>
                        <a:spcBef>
                          <a:spcPts val="0"/>
                        </a:spcBef>
                        <a:spcAft>
                          <a:spcPts val="0"/>
                        </a:spcAft>
                        <a:buClrTx/>
                        <a:buSzTx/>
                        <a:buFontTx/>
                        <a:buNone/>
                        <a:tabLst/>
                        <a:defRPr/>
                      </a:pP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出前講座：</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3</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回（内、マイスター</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回）</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（平成</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26</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年度末時点）</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○府営住宅や府立学校などの府が管理する建物や</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UR</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賃貸住宅などが津波避難ビルとして活用できるよう、各管理者に協力を求め、調整を実施。また、洪水等の避難についても同様の検討を実施中。</a:t>
                      </a: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T w="9525" cap="flat" cmpd="sng" algn="ctr">
                      <a:solidFill>
                        <a:schemeClr val="tx1"/>
                      </a:solidFill>
                      <a:prstDash val="sysDash"/>
                      <a:round/>
                      <a:headEnd type="none" w="med" len="med"/>
                      <a:tailEnd type="none" w="med" len="med"/>
                    </a:lnT>
                    <a:lnB w="9525" cap="flat" cmpd="sng" algn="ctr">
                      <a:solidFill>
                        <a:schemeClr val="tx1"/>
                      </a:solidFill>
                      <a:prstDash val="sysDash"/>
                      <a:round/>
                      <a:headEnd type="none" w="med" len="med"/>
                      <a:tailEnd type="none" w="med" len="med"/>
                    </a:lnB>
                  </a:tcPr>
                </a:tc>
              </a:tr>
            </a:tbl>
          </a:graphicData>
        </a:graphic>
      </p:graphicFrame>
      <p:sp>
        <p:nvSpPr>
          <p:cNvPr id="4" name="テキスト ボックス 3"/>
          <p:cNvSpPr txBox="1"/>
          <p:nvPr/>
        </p:nvSpPr>
        <p:spPr>
          <a:xfrm>
            <a:off x="0" y="-27384"/>
            <a:ext cx="9144000" cy="360000"/>
          </a:xfrm>
          <a:prstGeom prst="rect">
            <a:avLst/>
          </a:prstGeom>
          <a:solidFill>
            <a:schemeClr val="accent1">
              <a:lumMod val="40000"/>
              <a:lumOff val="60000"/>
            </a:schemeClr>
          </a:solidFill>
        </p:spPr>
        <p:txBody>
          <a:bodyPr wrap="square" lIns="91429" tIns="45715" rIns="91429" bIns="45715" rtlCol="0" anchor="ctr" anchorCtr="0">
            <a:noAutofit/>
          </a:bodyPr>
          <a:lstStyle/>
          <a:p>
            <a:r>
              <a:rPr lang="ja-JP" altLang="en-US" sz="1600" dirty="0">
                <a:latin typeface="HGSｺﾞｼｯｸM" panose="020B0600000000000000" pitchFamily="50" charset="-128"/>
                <a:ea typeface="HGSｺﾞｼｯｸM" panose="020B0600000000000000" pitchFamily="50" charset="-128"/>
                <a:cs typeface="Meiryo UI" panose="020B0604030504040204" pitchFamily="50" charset="-128"/>
              </a:rPr>
              <a:t>２．安全を支える住まいとまち</a:t>
            </a:r>
          </a:p>
        </p:txBody>
      </p:sp>
      <p:sp>
        <p:nvSpPr>
          <p:cNvPr id="16" name="テキスト ボックス 15"/>
          <p:cNvSpPr txBox="1"/>
          <p:nvPr/>
        </p:nvSpPr>
        <p:spPr>
          <a:xfrm>
            <a:off x="121558" y="342974"/>
            <a:ext cx="5533538" cy="252000"/>
          </a:xfrm>
          <a:prstGeom prst="roundRect">
            <a:avLst/>
          </a:prstGeom>
          <a:solidFill>
            <a:schemeClr val="bg1"/>
          </a:solidFill>
          <a:ln>
            <a:solidFill>
              <a:schemeClr val="tx1">
                <a:lumMod val="50000"/>
                <a:lumOff val="50000"/>
              </a:schemeClr>
            </a:solidFill>
          </a:ln>
        </p:spPr>
        <p:txBody>
          <a:bodyPr wrap="square" lIns="35996" tIns="35996" rIns="35996" bIns="35996" rtlCol="0" anchor="ctr">
            <a:noAutofit/>
          </a:bodyPr>
          <a:lstStyle/>
          <a:p>
            <a:r>
              <a:rPr lang="ja-JP" altLang="en-US" sz="1200" b="1" dirty="0" smtClean="0">
                <a:latin typeface="HGPｺﾞｼｯｸM" panose="020B0600000000000000" pitchFamily="50" charset="-128"/>
                <a:ea typeface="HGPｺﾞｼｯｸM" panose="020B0600000000000000" pitchFamily="50" charset="-128"/>
              </a:rPr>
              <a:t>（２）</a:t>
            </a:r>
            <a:r>
              <a:rPr lang="en-US" altLang="ja-JP" sz="1200" b="1" dirty="0" smtClean="0">
                <a:latin typeface="HGPｺﾞｼｯｸM" panose="020B0600000000000000" pitchFamily="50" charset="-128"/>
                <a:ea typeface="HGPｺﾞｼｯｸM" panose="020B0600000000000000" pitchFamily="50" charset="-128"/>
              </a:rPr>
              <a:t>.</a:t>
            </a:r>
            <a:r>
              <a:rPr lang="ja-JP" altLang="en-US" sz="1200" b="1" dirty="0">
                <a:latin typeface="HGPｺﾞｼｯｸM" panose="020B0600000000000000" pitchFamily="50" charset="-128"/>
                <a:ea typeface="HGPｺﾞｼｯｸM" panose="020B0600000000000000" pitchFamily="50" charset="-128"/>
              </a:rPr>
              <a:t>　災害に強いまちづくり</a:t>
            </a:r>
          </a:p>
        </p:txBody>
      </p:sp>
      <p:sp>
        <p:nvSpPr>
          <p:cNvPr id="10" name="スライド番号プレースホルダー 2"/>
          <p:cNvSpPr>
            <a:spLocks noGrp="1"/>
          </p:cNvSpPr>
          <p:nvPr>
            <p:ph type="sldNum" sz="quarter" idx="12"/>
          </p:nvPr>
        </p:nvSpPr>
        <p:spPr>
          <a:xfrm>
            <a:off x="6948264" y="6453336"/>
            <a:ext cx="2133600" cy="365125"/>
          </a:xfrm>
        </p:spPr>
        <p:txBody>
          <a:bodyPr/>
          <a:lstStyle/>
          <a:p>
            <a:fld id="{EA6D242B-6A52-4C5C-AF40-54B5FB6D04E5}" type="slidenum">
              <a:rPr kumimoji="1" lang="ja-JP" altLang="en-US" smtClean="0">
                <a:solidFill>
                  <a:schemeClr val="tx1"/>
                </a:solidFill>
              </a:rPr>
              <a:t>6</a:t>
            </a:fld>
            <a:endParaRPr kumimoji="1" lang="ja-JP" altLang="en-US" dirty="0">
              <a:solidFill>
                <a:schemeClr val="tx1"/>
              </a:solidFill>
            </a:endParaRPr>
          </a:p>
        </p:txBody>
      </p:sp>
    </p:spTree>
    <p:extLst>
      <p:ext uri="{BB962C8B-B14F-4D97-AF65-F5344CB8AC3E}">
        <p14:creationId xmlns:p14="http://schemas.microsoft.com/office/powerpoint/2010/main" val="55503273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85503" y="522084"/>
            <a:ext cx="8998206" cy="4275068"/>
          </a:xfrm>
          <a:prstGeom prst="rect">
            <a:avLst/>
          </a:prstGeom>
          <a:solidFill>
            <a:schemeClr val="bg1"/>
          </a:solidFill>
          <a:ln w="15875">
            <a:solidFill>
              <a:schemeClr val="tx1">
                <a:lumMod val="50000"/>
                <a:lumOff val="50000"/>
              </a:schemeClr>
            </a:solidFill>
          </a:ln>
        </p:spPr>
        <p:txBody>
          <a:bodyPr wrap="square" lIns="35996" tIns="35996" rIns="35996" bIns="35996" rtlCol="0">
            <a:noAutofit/>
          </a:bodyPr>
          <a:lstStyle/>
          <a:p>
            <a:pPr>
              <a:lnSpc>
                <a:spcPts val="1300"/>
              </a:lnSpc>
            </a:pPr>
            <a:endParaRPr lang="en-US" altLang="ja-JP" sz="900" dirty="0"/>
          </a:p>
          <a:p>
            <a:pPr marL="88889" indent="-88889">
              <a:lnSpc>
                <a:spcPts val="1300"/>
              </a:lnSpc>
            </a:pPr>
            <a:endParaRPr lang="en-US" altLang="ja-JP" sz="900" dirty="0"/>
          </a:p>
          <a:p>
            <a:pPr marL="88889" indent="-88889">
              <a:lnSpc>
                <a:spcPts val="1300"/>
              </a:lnSpc>
            </a:pPr>
            <a:endParaRPr lang="en-US" altLang="ja-JP" sz="900" dirty="0"/>
          </a:p>
          <a:p>
            <a:pPr marL="88889" indent="-88889">
              <a:lnSpc>
                <a:spcPts val="1300"/>
              </a:lnSpc>
            </a:pPr>
            <a:endParaRPr lang="ja-JP" altLang="en-US" sz="900" dirty="0"/>
          </a:p>
        </p:txBody>
      </p:sp>
      <p:graphicFrame>
        <p:nvGraphicFramePr>
          <p:cNvPr id="5" name="表 4"/>
          <p:cNvGraphicFramePr>
            <a:graphicFrameLocks noGrp="1"/>
          </p:cNvGraphicFramePr>
          <p:nvPr>
            <p:extLst>
              <p:ext uri="{D42A27DB-BD31-4B8C-83A1-F6EECF244321}">
                <p14:modId xmlns:p14="http://schemas.microsoft.com/office/powerpoint/2010/main" val="2141199564"/>
              </p:ext>
            </p:extLst>
          </p:nvPr>
        </p:nvGraphicFramePr>
        <p:xfrm>
          <a:off x="185052" y="692694"/>
          <a:ext cx="8779436" cy="3810000"/>
        </p:xfrm>
        <a:graphic>
          <a:graphicData uri="http://schemas.openxmlformats.org/drawingml/2006/table">
            <a:tbl>
              <a:tblPr firstRow="1" bandRow="1">
                <a:tableStyleId>{5C22544A-7EE6-4342-B048-85BDC9FD1C3A}</a:tableStyleId>
              </a:tblPr>
              <a:tblGrid>
                <a:gridCol w="2593140"/>
                <a:gridCol w="6186296"/>
              </a:tblGrid>
              <a:tr h="243840">
                <a:tc>
                  <a:txBody>
                    <a:bodyPr/>
                    <a:lstStyle/>
                    <a:p>
                      <a:pPr marL="0" marR="0" indent="0" algn="ctr" defTabSz="914290" rtl="0" eaLnBrk="1" fontAlgn="auto" latinLnBrk="0" hangingPunct="1">
                        <a:lnSpc>
                          <a:spcPts val="900"/>
                        </a:lnSpc>
                        <a:spcBef>
                          <a:spcPts val="0"/>
                        </a:spcBef>
                        <a:spcAft>
                          <a:spcPts val="0"/>
                        </a:spcAft>
                        <a:buClrTx/>
                        <a:buSzTx/>
                        <a:buFontTx/>
                        <a:buNone/>
                        <a:tabLst/>
                        <a:defRPr/>
                      </a:pPr>
                      <a:r>
                        <a:rPr kumimoji="1" lang="ja-JP" altLang="en-US" sz="900" u="none" dirty="0" smtClean="0">
                          <a:latin typeface="HGPｺﾞｼｯｸM" panose="020B0600000000000000" pitchFamily="50" charset="-128"/>
                          <a:ea typeface="HGPｺﾞｼｯｸM" panose="020B0600000000000000" pitchFamily="50" charset="-128"/>
                        </a:rPr>
                        <a:t>施策の方向性</a:t>
                      </a:r>
                    </a:p>
                  </a:txBody>
                  <a:tcPr marL="84406" marR="84406"/>
                </a:tc>
                <a:tc>
                  <a:txBody>
                    <a:bodyPr/>
                    <a:lstStyle/>
                    <a:p>
                      <a:pPr algn="ctr">
                        <a:lnSpc>
                          <a:spcPts val="900"/>
                        </a:lnSpc>
                      </a:pPr>
                      <a:r>
                        <a:rPr kumimoji="1" lang="ja-JP" altLang="en-US" sz="900" u="none" dirty="0" smtClean="0">
                          <a:latin typeface="HGPｺﾞｼｯｸM" panose="020B0600000000000000" pitchFamily="50" charset="-128"/>
                          <a:ea typeface="HGPｺﾞｼｯｸM" panose="020B0600000000000000" pitchFamily="50" charset="-128"/>
                        </a:rPr>
                        <a:t>主な取組み・結果（平成</a:t>
                      </a:r>
                      <a:r>
                        <a:rPr kumimoji="1" lang="en-US" altLang="ja-JP" sz="900" u="none" dirty="0" smtClean="0">
                          <a:latin typeface="HGPｺﾞｼｯｸM" panose="020B0600000000000000" pitchFamily="50" charset="-128"/>
                          <a:ea typeface="HGPｺﾞｼｯｸM" panose="020B0600000000000000" pitchFamily="50" charset="-128"/>
                        </a:rPr>
                        <a:t>23</a:t>
                      </a:r>
                      <a:r>
                        <a:rPr kumimoji="1" lang="ja-JP" altLang="en-US" sz="900" u="none" dirty="0" smtClean="0">
                          <a:latin typeface="HGPｺﾞｼｯｸM" panose="020B0600000000000000" pitchFamily="50" charset="-128"/>
                          <a:ea typeface="HGPｺﾞｼｯｸM" panose="020B0600000000000000" pitchFamily="50" charset="-128"/>
                        </a:rPr>
                        <a:t>年度～）</a:t>
                      </a:r>
                      <a:endParaRPr kumimoji="1" lang="ja-JP" altLang="en-US" sz="900" u="none" dirty="0">
                        <a:latin typeface="HGPｺﾞｼｯｸM" panose="020B0600000000000000" pitchFamily="50" charset="-128"/>
                        <a:ea typeface="HGPｺﾞｼｯｸM" panose="020B0600000000000000" pitchFamily="50" charset="-128"/>
                      </a:endParaRPr>
                    </a:p>
                  </a:txBody>
                  <a:tcPr marL="84406" marR="84406"/>
                </a:tc>
              </a:tr>
              <a:tr h="764274">
                <a:tc>
                  <a:txBody>
                    <a:bodyPr/>
                    <a:lstStyle/>
                    <a:p>
                      <a:pPr marL="0" marR="0" indent="0" algn="l" defTabSz="914400" rtl="0" eaLnBrk="1" fontAlgn="auto" latinLnBrk="0" hangingPunct="1">
                        <a:lnSpc>
                          <a:spcPts val="900"/>
                        </a:lnSpc>
                        <a:spcBef>
                          <a:spcPts val="0"/>
                        </a:spcBef>
                        <a:spcAft>
                          <a:spcPts val="0"/>
                        </a:spcAft>
                        <a:buClrTx/>
                        <a:buSzTx/>
                        <a:buFontTx/>
                        <a:buNone/>
                        <a:tabLst/>
                        <a:defRPr/>
                      </a:pPr>
                      <a:r>
                        <a:rPr kumimoji="1" lang="ja-JP" altLang="en-US" sz="900" b="1" u="sng" dirty="0" smtClean="0">
                          <a:solidFill>
                            <a:schemeClr val="tx1"/>
                          </a:solidFill>
                          <a:latin typeface="HGPｺﾞｼｯｸM" panose="020B0600000000000000" pitchFamily="50" charset="-128"/>
                          <a:ea typeface="HGPｺﾞｼｯｸM" panose="020B0600000000000000" pitchFamily="50" charset="-128"/>
                        </a:rPr>
                        <a:t>建築物のライフサイクルを通じた安全性の確保</a:t>
                      </a:r>
                      <a:endParaRPr kumimoji="1" lang="en-US" altLang="ja-JP" sz="900" b="1" u="sng" dirty="0" smtClean="0">
                        <a:solidFill>
                          <a:schemeClr val="tx1"/>
                        </a:solidFill>
                        <a:latin typeface="HGPｺﾞｼｯｸM" panose="020B0600000000000000" pitchFamily="50" charset="-128"/>
                        <a:ea typeface="HGPｺﾞｼｯｸM" panose="020B0600000000000000" pitchFamily="50" charset="-128"/>
                      </a:endParaRPr>
                    </a:p>
                    <a:p>
                      <a:pPr marL="85725" marR="0" indent="-85725" algn="l" defTabSz="914400" rtl="0" eaLnBrk="1" fontAlgn="auto" latinLnBrk="0" hangingPunct="1">
                        <a:lnSpc>
                          <a:spcPts val="900"/>
                        </a:lnSpc>
                        <a:spcBef>
                          <a:spcPts val="0"/>
                        </a:spcBef>
                        <a:spcAft>
                          <a:spcPts val="0"/>
                        </a:spcAft>
                        <a:buClrTx/>
                        <a:buSzTx/>
                        <a:buFontTx/>
                        <a:buNone/>
                        <a:tabLst/>
                        <a:defRPr/>
                      </a:pP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□指定確認検査機関等への立ち入り検査・指導や特定行政庁と指定確認検査機関が連携し法令遵守を徹底</a:t>
                      </a:r>
                    </a:p>
                    <a:p>
                      <a:pPr marL="85725" marR="0" indent="-85725" algn="l" defTabSz="914400" rtl="0" eaLnBrk="1" fontAlgn="auto" latinLnBrk="0" hangingPunct="1">
                        <a:lnSpc>
                          <a:spcPts val="900"/>
                        </a:lnSpc>
                        <a:spcBef>
                          <a:spcPts val="0"/>
                        </a:spcBef>
                        <a:spcAft>
                          <a:spcPts val="0"/>
                        </a:spcAft>
                        <a:buClrTx/>
                        <a:buSzTx/>
                        <a:buFontTx/>
                        <a:buNone/>
                        <a:tabLst/>
                        <a:defRPr/>
                      </a:pP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□定期報告制度の的確な運用による既存建築物の適正な維持管理の促進</a:t>
                      </a:r>
                    </a:p>
                    <a:p>
                      <a:pPr marL="85725" marR="0" indent="-85725" algn="l" defTabSz="914400" rtl="0" eaLnBrk="1" fontAlgn="auto" latinLnBrk="0" hangingPunct="1">
                        <a:lnSpc>
                          <a:spcPts val="900"/>
                        </a:lnSpc>
                        <a:spcBef>
                          <a:spcPts val="0"/>
                        </a:spcBef>
                        <a:spcAft>
                          <a:spcPts val="0"/>
                        </a:spcAft>
                        <a:buClrTx/>
                        <a:buSzTx/>
                        <a:buFontTx/>
                        <a:buNone/>
                        <a:tabLst/>
                        <a:defRPr/>
                      </a:pP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□建築物に係る事故への迅速・的確な対応、消費者等への情報提供</a:t>
                      </a:r>
                    </a:p>
                    <a:p>
                      <a:pPr marL="85725" marR="0" indent="-85725" algn="l" defTabSz="914400" rtl="0" eaLnBrk="1" fontAlgn="auto" latinLnBrk="0" hangingPunct="1">
                        <a:lnSpc>
                          <a:spcPts val="900"/>
                        </a:lnSpc>
                        <a:spcBef>
                          <a:spcPts val="0"/>
                        </a:spcBef>
                        <a:spcAft>
                          <a:spcPts val="0"/>
                        </a:spcAft>
                        <a:buClrTx/>
                        <a:buSzTx/>
                        <a:buFontTx/>
                        <a:buNone/>
                        <a:tabLst/>
                        <a:defRPr/>
                      </a:pP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□府有建築物の長期活用</a:t>
                      </a:r>
                    </a:p>
                  </a:txBody>
                  <a:tcPr marL="84406" marR="84406">
                    <a:lnB w="9525" cap="flat" cmpd="sng" algn="ctr">
                      <a:solidFill>
                        <a:schemeClr val="tx1"/>
                      </a:solidFill>
                      <a:prstDash val="sysDash"/>
                      <a:round/>
                      <a:headEnd type="none" w="med" len="med"/>
                      <a:tailEnd type="none" w="med" len="med"/>
                    </a:lnB>
                  </a:tcPr>
                </a:tc>
                <a:tc>
                  <a:txBody>
                    <a:bodyPr/>
                    <a:lstStyle/>
                    <a:p>
                      <a:pPr marL="85725" marR="0" indent="-85725" algn="l" defTabSz="914290" rtl="0" eaLnBrk="1" fontAlgn="auto" latinLnBrk="0" hangingPunct="1">
                        <a:lnSpc>
                          <a:spcPts val="900"/>
                        </a:lnSpc>
                        <a:spcBef>
                          <a:spcPts val="0"/>
                        </a:spcBef>
                        <a:spcAft>
                          <a:spcPts val="0"/>
                        </a:spcAft>
                        <a:buClrTx/>
                        <a:buSzTx/>
                        <a:buFontTx/>
                        <a:buNone/>
                        <a:tabLst/>
                        <a:defRPr/>
                      </a:pP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○近畿建築行政会議や大阪府内建築行政連絡協議会の場を通じ、特定行政庁や民間確認検査機関と連携。</a:t>
                      </a: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○民間確認検査機関の審査者を対象とした研修の実施。</a:t>
                      </a: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r" defTabSz="914290" rtl="0" eaLnBrk="1" fontAlgn="auto" latinLnBrk="0" hangingPunct="1">
                        <a:lnSpc>
                          <a:spcPts val="900"/>
                        </a:lnSpc>
                        <a:spcBef>
                          <a:spcPts val="0"/>
                        </a:spcBef>
                        <a:spcAft>
                          <a:spcPts val="0"/>
                        </a:spcAft>
                        <a:buClrTx/>
                        <a:buSzTx/>
                        <a:buFontTx/>
                        <a:buNone/>
                        <a:tabLst/>
                        <a:defRPr/>
                      </a:pP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○消防と連携し、定期報告対象台帳情報の精査を行うとともに、未提出大口企業に対して報告提出を指導。</a:t>
                      </a: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900"/>
                        </a:lnSpc>
                        <a:spcBef>
                          <a:spcPts val="0"/>
                        </a:spcBef>
                        <a:spcAft>
                          <a:spcPts val="0"/>
                        </a:spcAft>
                        <a:buClrTx/>
                        <a:buSzTx/>
                        <a:buFontTx/>
                        <a:buNone/>
                        <a:tabLst/>
                        <a:defRPr/>
                      </a:pP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大阪府建築物に附属する特定の設備等の安全確保に関する条例」に基づき、府内市町村から報告を受理するとともに、特定設備における事故の届出状況と事故を防ぐための提言をホームページを活用し情報提供。</a:t>
                      </a: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○府有施設長期活用基本方針に基づいて計画的な保全を推進。</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zh-TW"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府有建築物保全対象施設：</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208</a:t>
                      </a:r>
                      <a:r>
                        <a:rPr kumimoji="1" lang="zh-TW"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施設</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（平成</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26</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年度末）</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p>
                  </a:txBody>
                  <a:tcPr marL="84406" marR="84406">
                    <a:lnB w="9525" cap="flat" cmpd="sng" algn="ctr">
                      <a:solidFill>
                        <a:schemeClr val="tx1"/>
                      </a:solidFill>
                      <a:prstDash val="sysDash"/>
                      <a:round/>
                      <a:headEnd type="none" w="med" len="med"/>
                      <a:tailEnd type="none" w="med" len="med"/>
                    </a:lnB>
                  </a:tcPr>
                </a:tc>
              </a:tr>
              <a:tr h="450669">
                <a:tc>
                  <a:txBody>
                    <a:bodyPr/>
                    <a:lstStyle/>
                    <a:p>
                      <a:pPr marL="0" indent="0">
                        <a:lnSpc>
                          <a:spcPts val="900"/>
                        </a:lnSpc>
                      </a:pPr>
                      <a:r>
                        <a:rPr kumimoji="1" lang="ja-JP" altLang="en-US" sz="900" b="1" u="sng" dirty="0" smtClean="0">
                          <a:solidFill>
                            <a:schemeClr val="tx1"/>
                          </a:solidFill>
                          <a:latin typeface="HGPｺﾞｼｯｸM" panose="020B0600000000000000" pitchFamily="50" charset="-128"/>
                          <a:ea typeface="HGPｺﾞｼｯｸM" panose="020B0600000000000000" pitchFamily="50" charset="-128"/>
                        </a:rPr>
                        <a:t>建築物の特定設備の事故防止</a:t>
                      </a:r>
                      <a:endParaRPr kumimoji="1" lang="en-US" altLang="ja-JP" sz="900" b="1" u="sng" dirty="0" smtClean="0">
                        <a:solidFill>
                          <a:schemeClr val="tx1"/>
                        </a:solidFill>
                        <a:latin typeface="HGPｺﾞｼｯｸM" panose="020B0600000000000000" pitchFamily="50" charset="-128"/>
                        <a:ea typeface="HGPｺﾞｼｯｸM" panose="020B0600000000000000" pitchFamily="50" charset="-128"/>
                      </a:endParaRPr>
                    </a:p>
                    <a:p>
                      <a:pPr marL="85725" indent="-85725">
                        <a:lnSpc>
                          <a:spcPts val="900"/>
                        </a:lnSpc>
                      </a:pPr>
                      <a:r>
                        <a:rPr kumimoji="1" lang="ja-JP" altLang="en-US" sz="900" b="0" u="none" dirty="0" smtClean="0">
                          <a:solidFill>
                            <a:schemeClr val="tx1"/>
                          </a:solidFill>
                          <a:latin typeface="HGPｺﾞｼｯｸM" panose="020B0600000000000000" pitchFamily="50" charset="-128"/>
                          <a:ea typeface="HGPｺﾞｼｯｸM" panose="020B0600000000000000" pitchFamily="50" charset="-128"/>
                        </a:rPr>
                        <a:t>□事故の再発防止及び同種の事故の発生を防止（再掲）</a:t>
                      </a:r>
                    </a:p>
                    <a:p>
                      <a:pPr marL="85725" indent="-85725">
                        <a:lnSpc>
                          <a:spcPts val="900"/>
                        </a:lnSpc>
                      </a:pPr>
                      <a:r>
                        <a:rPr kumimoji="1" lang="ja-JP" altLang="en-US" sz="900" b="0" u="none" dirty="0" smtClean="0">
                          <a:solidFill>
                            <a:schemeClr val="tx1"/>
                          </a:solidFill>
                          <a:latin typeface="HGPｺﾞｼｯｸM" panose="020B0600000000000000" pitchFamily="50" charset="-128"/>
                          <a:ea typeface="HGPｺﾞｼｯｸM" panose="020B0600000000000000" pitchFamily="50" charset="-128"/>
                        </a:rPr>
                        <a:t>□事故情報の分析結果・再発防止策の情報提供（再掲）</a:t>
                      </a:r>
                    </a:p>
                    <a:p>
                      <a:pPr marL="85725" indent="-85725">
                        <a:lnSpc>
                          <a:spcPts val="900"/>
                        </a:lnSpc>
                      </a:pPr>
                      <a:r>
                        <a:rPr kumimoji="1" lang="ja-JP" altLang="en-US" sz="900" b="0" u="none" dirty="0" smtClean="0">
                          <a:solidFill>
                            <a:schemeClr val="tx1"/>
                          </a:solidFill>
                          <a:latin typeface="HGPｺﾞｼｯｸM" panose="020B0600000000000000" pitchFamily="50" charset="-128"/>
                          <a:ea typeface="HGPｺﾞｼｯｸM" panose="020B0600000000000000" pitchFamily="50" charset="-128"/>
                        </a:rPr>
                        <a:t>□エレベーター・エスカレータの正しい乗り方実地体験等のマナー講座開催などの啓発活動</a:t>
                      </a:r>
                    </a:p>
                  </a:txBody>
                  <a:tcPr marL="84406" marR="84406">
                    <a:lnT w="9525" cap="flat" cmpd="sng" algn="ctr">
                      <a:solidFill>
                        <a:schemeClr val="tx1"/>
                      </a:solidFill>
                      <a:prstDash val="sysDash"/>
                      <a:round/>
                      <a:headEnd type="none" w="med" len="med"/>
                      <a:tailEnd type="none" w="med" len="med"/>
                    </a:lnT>
                    <a:lnB w="9525" cap="flat" cmpd="sng" algn="ctr">
                      <a:solidFill>
                        <a:schemeClr val="tx1"/>
                      </a:solidFill>
                      <a:prstDash val="sysDash"/>
                      <a:round/>
                      <a:headEnd type="none" w="med" len="med"/>
                      <a:tailEnd type="none" w="med" len="med"/>
                    </a:lnB>
                  </a:tcPr>
                </a:tc>
                <a:tc>
                  <a:txBody>
                    <a:bodyPr/>
                    <a:lstStyle/>
                    <a:p>
                      <a:pPr marL="88900" indent="-88900">
                        <a:lnSpc>
                          <a:spcPts val="900"/>
                        </a:lnSpc>
                      </a:pPr>
                      <a:endParaRPr kumimoji="1" lang="en-US" altLang="ja-JP" sz="900" b="0" u="none" dirty="0" smtClean="0">
                        <a:solidFill>
                          <a:schemeClr val="tx1"/>
                        </a:solidFill>
                        <a:latin typeface="HGPｺﾞｼｯｸM" panose="020B0600000000000000" pitchFamily="50" charset="-128"/>
                        <a:ea typeface="HGPｺﾞｼｯｸM" panose="020B0600000000000000" pitchFamily="50" charset="-128"/>
                      </a:endParaRPr>
                    </a:p>
                    <a:p>
                      <a:pPr marL="88900" indent="-88900">
                        <a:lnSpc>
                          <a:spcPts val="900"/>
                        </a:lnSpc>
                      </a:pPr>
                      <a:endParaRPr kumimoji="1" lang="en-US" altLang="ja-JP" sz="900" b="0" u="none" dirty="0" smtClean="0">
                        <a:solidFill>
                          <a:schemeClr val="tx1"/>
                        </a:solidFill>
                        <a:latin typeface="HGPｺﾞｼｯｸM" panose="020B0600000000000000" pitchFamily="50" charset="-128"/>
                        <a:ea typeface="HGPｺﾞｼｯｸM" panose="020B0600000000000000" pitchFamily="50" charset="-128"/>
                      </a:endParaRPr>
                    </a:p>
                    <a:p>
                      <a:pPr marL="88900" indent="-88900">
                        <a:lnSpc>
                          <a:spcPts val="900"/>
                        </a:lnSpc>
                      </a:pPr>
                      <a:endParaRPr kumimoji="1" lang="en-US" altLang="ja-JP" sz="900" b="0" u="none" dirty="0" smtClean="0">
                        <a:solidFill>
                          <a:schemeClr val="tx1"/>
                        </a:solidFill>
                        <a:latin typeface="HGPｺﾞｼｯｸM" panose="020B0600000000000000" pitchFamily="50" charset="-128"/>
                        <a:ea typeface="HGPｺﾞｼｯｸM" panose="020B0600000000000000" pitchFamily="50" charset="-128"/>
                      </a:endParaRPr>
                    </a:p>
                    <a:p>
                      <a:pPr marL="88900" indent="-88900">
                        <a:lnSpc>
                          <a:spcPts val="900"/>
                        </a:lnSpc>
                      </a:pPr>
                      <a:endParaRPr kumimoji="1" lang="en-US" altLang="ja-JP" sz="900" b="0" u="none" dirty="0" smtClean="0">
                        <a:solidFill>
                          <a:schemeClr val="tx1"/>
                        </a:solidFill>
                        <a:latin typeface="HGPｺﾞｼｯｸM" panose="020B0600000000000000" pitchFamily="50" charset="-128"/>
                        <a:ea typeface="HGPｺﾞｼｯｸM" panose="020B0600000000000000" pitchFamily="50" charset="-128"/>
                      </a:endParaRPr>
                    </a:p>
                    <a:p>
                      <a:pPr marL="88900" indent="-88900">
                        <a:lnSpc>
                          <a:spcPts val="900"/>
                        </a:lnSpc>
                      </a:pPr>
                      <a:endParaRPr kumimoji="1" lang="en-US" altLang="ja-JP" sz="900" b="0" u="none" dirty="0" smtClean="0">
                        <a:solidFill>
                          <a:schemeClr val="tx1"/>
                        </a:solidFill>
                        <a:latin typeface="HGPｺﾞｼｯｸM" panose="020B0600000000000000" pitchFamily="50" charset="-128"/>
                        <a:ea typeface="HGPｺﾞｼｯｸM" panose="020B0600000000000000" pitchFamily="50" charset="-128"/>
                      </a:endParaRPr>
                    </a:p>
                    <a:p>
                      <a:pPr marL="88900" indent="-88900">
                        <a:lnSpc>
                          <a:spcPts val="900"/>
                        </a:lnSpc>
                      </a:pPr>
                      <a:r>
                        <a:rPr kumimoji="1" lang="ja-JP" altLang="en-US" sz="900" b="0" u="none" dirty="0" smtClean="0">
                          <a:solidFill>
                            <a:schemeClr val="tx1"/>
                          </a:solidFill>
                          <a:latin typeface="HGPｺﾞｼｯｸM" panose="020B0600000000000000" pitchFamily="50" charset="-128"/>
                          <a:ea typeface="HGPｺﾞｼｯｸM" panose="020B0600000000000000" pitchFamily="50" charset="-128"/>
                        </a:rPr>
                        <a:t>○エスカレータ等の事故防止及び安全な乗り方について、地元の市、小学校、老人クラブの参加協力を得て、関係機関と協働で実地体験マナー講座を開催。</a:t>
                      </a:r>
                      <a:endParaRPr kumimoji="1" lang="en-US" altLang="ja-JP" sz="900" b="0" u="none" dirty="0" smtClean="0">
                        <a:solidFill>
                          <a:schemeClr val="tx1"/>
                        </a:solidFill>
                        <a:latin typeface="HGPｺﾞｼｯｸM" panose="020B0600000000000000" pitchFamily="50" charset="-128"/>
                        <a:ea typeface="HGPｺﾞｼｯｸM" panose="020B0600000000000000" pitchFamily="50" charset="-128"/>
                      </a:endParaRPr>
                    </a:p>
                  </a:txBody>
                  <a:tcPr marL="84406" marR="84406">
                    <a:lnT w="9525" cap="flat" cmpd="sng" algn="ctr">
                      <a:solidFill>
                        <a:schemeClr val="tx1"/>
                      </a:solidFill>
                      <a:prstDash val="sysDash"/>
                      <a:round/>
                      <a:headEnd type="none" w="med" len="med"/>
                      <a:tailEnd type="none" w="med" len="med"/>
                    </a:lnT>
                    <a:lnB w="9525" cap="flat" cmpd="sng" algn="ctr">
                      <a:solidFill>
                        <a:schemeClr val="tx1"/>
                      </a:solidFill>
                      <a:prstDash val="sysDash"/>
                      <a:round/>
                      <a:headEnd type="none" w="med" len="med"/>
                      <a:tailEnd type="none" w="med" len="med"/>
                    </a:lnB>
                  </a:tcPr>
                </a:tc>
              </a:tr>
              <a:tr h="506391">
                <a:tc>
                  <a:txBody>
                    <a:bodyPr/>
                    <a:lstStyle/>
                    <a:p>
                      <a:pPr marL="0" marR="0" indent="0" algn="l" defTabSz="914400" rtl="0" eaLnBrk="1" fontAlgn="auto" latinLnBrk="0" hangingPunct="1">
                        <a:lnSpc>
                          <a:spcPts val="900"/>
                        </a:lnSpc>
                        <a:spcBef>
                          <a:spcPts val="0"/>
                        </a:spcBef>
                        <a:spcAft>
                          <a:spcPts val="0"/>
                        </a:spcAft>
                        <a:buClrTx/>
                        <a:buSzTx/>
                        <a:buFontTx/>
                        <a:buNone/>
                        <a:tabLst/>
                        <a:defRPr/>
                      </a:pPr>
                      <a:r>
                        <a:rPr kumimoji="1" lang="ja-JP" altLang="en-US" sz="900" b="1" u="sng" dirty="0" smtClean="0">
                          <a:solidFill>
                            <a:schemeClr val="tx1"/>
                          </a:solidFill>
                          <a:latin typeface="HGPｺﾞｼｯｸM" panose="020B0600000000000000" pitchFamily="50" charset="-128"/>
                          <a:ea typeface="HGPｺﾞｼｯｸM" panose="020B0600000000000000" pitchFamily="50" charset="-128"/>
                        </a:rPr>
                        <a:t>犯罪に強い住まいとまちづくり</a:t>
                      </a:r>
                      <a:endParaRPr kumimoji="1" lang="en-US" altLang="ja-JP" sz="900" b="1" u="sng" dirty="0" smtClean="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900"/>
                        </a:lnSpc>
                        <a:spcBef>
                          <a:spcPts val="0"/>
                        </a:spcBef>
                        <a:spcAft>
                          <a:spcPts val="0"/>
                        </a:spcAft>
                        <a:buClrTx/>
                        <a:buSzTx/>
                        <a:buFontTx/>
                        <a:buNone/>
                        <a:tabLst/>
                        <a:defRPr/>
                      </a:pPr>
                      <a:r>
                        <a:rPr kumimoji="1" lang="ja-JP" altLang="en-US" sz="900" b="0" u="none" dirty="0" smtClean="0">
                          <a:solidFill>
                            <a:schemeClr val="tx1"/>
                          </a:solidFill>
                          <a:latin typeface="HGPｺﾞｼｯｸM" panose="020B0600000000000000" pitchFamily="50" charset="-128"/>
                          <a:ea typeface="HGPｺﾞｼｯｸM" panose="020B0600000000000000" pitchFamily="50" charset="-128"/>
                        </a:rPr>
                        <a:t>□防犯に係るガイドブック等の内容を広く周知</a:t>
                      </a:r>
                    </a:p>
                    <a:p>
                      <a:pPr marL="0" marR="0" indent="0" algn="l" defTabSz="914400" rtl="0" eaLnBrk="1" fontAlgn="auto" latinLnBrk="0" hangingPunct="1">
                        <a:lnSpc>
                          <a:spcPts val="900"/>
                        </a:lnSpc>
                        <a:spcBef>
                          <a:spcPts val="0"/>
                        </a:spcBef>
                        <a:spcAft>
                          <a:spcPts val="0"/>
                        </a:spcAft>
                        <a:buClrTx/>
                        <a:buSzTx/>
                        <a:buFontTx/>
                        <a:buNone/>
                        <a:tabLst/>
                        <a:defRPr/>
                      </a:pPr>
                      <a:r>
                        <a:rPr kumimoji="1" lang="ja-JP" altLang="en-US" sz="900" b="0" u="none" dirty="0" smtClean="0">
                          <a:solidFill>
                            <a:schemeClr val="tx1"/>
                          </a:solidFill>
                          <a:latin typeface="HGPｺﾞｼｯｸM" panose="020B0600000000000000" pitchFamily="50" charset="-128"/>
                          <a:ea typeface="HGPｺﾞｼｯｸM" panose="020B0600000000000000" pitchFamily="50" charset="-128"/>
                        </a:rPr>
                        <a:t>□府民の防犯意識高揚、防犯機器の普及啓発</a:t>
                      </a:r>
                    </a:p>
                  </a:txBody>
                  <a:tcPr marL="84406" marR="84406">
                    <a:lnT w="9525" cap="flat" cmpd="sng" algn="ctr">
                      <a:solidFill>
                        <a:schemeClr val="tx1"/>
                      </a:solidFill>
                      <a:prstDash val="sysDash"/>
                      <a:round/>
                      <a:headEnd type="none" w="med" len="med"/>
                      <a:tailEnd type="none" w="med" len="med"/>
                    </a:lnT>
                    <a:lnB w="9525" cap="flat" cmpd="sng" algn="ctr">
                      <a:solidFill>
                        <a:schemeClr val="tx1"/>
                      </a:solidFill>
                      <a:prstDash val="sysDash"/>
                      <a:round/>
                      <a:headEnd type="none" w="med" len="med"/>
                      <a:tailEnd type="none" w="med" len="med"/>
                    </a:lnB>
                  </a:tcPr>
                </a:tc>
                <a:tc>
                  <a:txBody>
                    <a:bodyPr/>
                    <a:lstStyle/>
                    <a:p>
                      <a:pPr marL="88900" marR="0" indent="-88900" algn="l" defTabSz="914400" rtl="0" eaLnBrk="1" fontAlgn="auto" latinLnBrk="0" hangingPunct="1">
                        <a:lnSpc>
                          <a:spcPts val="900"/>
                        </a:lnSpc>
                        <a:spcBef>
                          <a:spcPts val="0"/>
                        </a:spcBef>
                        <a:spcAft>
                          <a:spcPts val="0"/>
                        </a:spcAft>
                        <a:buClrTx/>
                        <a:buSzTx/>
                        <a:buFontTx/>
                        <a:buNone/>
                        <a:tabLst/>
                        <a:defRPr/>
                      </a:pPr>
                      <a:endParaRPr kumimoji="1" lang="en-US" altLang="ja-JP" sz="900" b="0" u="none" dirty="0" smtClean="0">
                        <a:solidFill>
                          <a:schemeClr val="tx1"/>
                        </a:solidFill>
                        <a:latin typeface="HGPｺﾞｼｯｸM" panose="020B0600000000000000" pitchFamily="50" charset="-128"/>
                        <a:ea typeface="HGPｺﾞｼｯｸM" panose="020B0600000000000000" pitchFamily="50" charset="-128"/>
                      </a:endParaRPr>
                    </a:p>
                    <a:p>
                      <a:pPr marL="88900" marR="0" indent="-88900" algn="l" defTabSz="914400" rtl="0" eaLnBrk="1" fontAlgn="auto" latinLnBrk="0" hangingPunct="1">
                        <a:lnSpc>
                          <a:spcPts val="900"/>
                        </a:lnSpc>
                        <a:spcBef>
                          <a:spcPts val="0"/>
                        </a:spcBef>
                        <a:spcAft>
                          <a:spcPts val="0"/>
                        </a:spcAft>
                        <a:buClrTx/>
                        <a:buSzTx/>
                        <a:buFontTx/>
                        <a:buNone/>
                        <a:tabLst/>
                        <a:defRPr/>
                      </a:pPr>
                      <a:r>
                        <a:rPr kumimoji="1" lang="ja-JP" altLang="en-US" sz="900" b="0" u="none" dirty="0" smtClean="0">
                          <a:solidFill>
                            <a:schemeClr val="tx1"/>
                          </a:solidFill>
                          <a:latin typeface="HGPｺﾞｼｯｸM" panose="020B0600000000000000" pitchFamily="50" charset="-128"/>
                          <a:ea typeface="HGPｺﾞｼｯｸM" panose="020B0600000000000000" pitchFamily="50" charset="-128"/>
                        </a:rPr>
                        <a:t>○「防犯に配慮した共同住宅ガイドブック」「防犯に配慮した戸建住宅に係る（設計）指針･ガイドブック」を</a:t>
                      </a:r>
                      <a:r>
                        <a:rPr kumimoji="1" lang="en-US" altLang="ja-JP" sz="900" b="0" u="none" dirty="0" smtClean="0">
                          <a:solidFill>
                            <a:schemeClr val="tx1"/>
                          </a:solidFill>
                          <a:latin typeface="HGPｺﾞｼｯｸM" panose="020B0600000000000000" pitchFamily="50" charset="-128"/>
                          <a:ea typeface="HGPｺﾞｼｯｸM" panose="020B0600000000000000" pitchFamily="50" charset="-128"/>
                        </a:rPr>
                        <a:t>HP</a:t>
                      </a:r>
                      <a:r>
                        <a:rPr kumimoji="1" lang="ja-JP" altLang="en-US" sz="900" b="0" u="none" dirty="0" smtClean="0">
                          <a:solidFill>
                            <a:schemeClr val="tx1"/>
                          </a:solidFill>
                          <a:latin typeface="HGPｺﾞｼｯｸM" panose="020B0600000000000000" pitchFamily="50" charset="-128"/>
                          <a:ea typeface="HGPｺﾞｼｯｸM" panose="020B0600000000000000" pitchFamily="50" charset="-128"/>
                        </a:rPr>
                        <a:t>等を通じて広く周知。</a:t>
                      </a:r>
                      <a:endParaRPr kumimoji="1" lang="en-US" altLang="ja-JP" sz="900" b="0" u="none" dirty="0" smtClean="0">
                        <a:solidFill>
                          <a:schemeClr val="tx1"/>
                        </a:solidFill>
                        <a:latin typeface="HGPｺﾞｼｯｸM" panose="020B0600000000000000" pitchFamily="50" charset="-128"/>
                        <a:ea typeface="HGPｺﾞｼｯｸM" panose="020B0600000000000000" pitchFamily="50" charset="-128"/>
                      </a:endParaRPr>
                    </a:p>
                    <a:p>
                      <a:pPr marL="88900" marR="0" indent="-88900" algn="l" defTabSz="914400" rtl="0" eaLnBrk="1" fontAlgn="auto" latinLnBrk="0" hangingPunct="1">
                        <a:lnSpc>
                          <a:spcPts val="900"/>
                        </a:lnSpc>
                        <a:spcBef>
                          <a:spcPts val="0"/>
                        </a:spcBef>
                        <a:spcAft>
                          <a:spcPts val="0"/>
                        </a:spcAft>
                        <a:buClrTx/>
                        <a:buSzTx/>
                        <a:buFontTx/>
                        <a:buNone/>
                        <a:tabLst/>
                        <a:defRPr/>
                      </a:pPr>
                      <a:r>
                        <a:rPr kumimoji="1" lang="ja-JP" altLang="en-US" sz="900" b="0" u="none" dirty="0" smtClean="0">
                          <a:solidFill>
                            <a:schemeClr val="tx1"/>
                          </a:solidFill>
                          <a:latin typeface="HGPｺﾞｼｯｸM" panose="020B0600000000000000" pitchFamily="50" charset="-128"/>
                          <a:ea typeface="HGPｺﾞｼｯｸM" panose="020B0600000000000000" pitchFamily="50" charset="-128"/>
                        </a:rPr>
                        <a:t>○府警本部と連携して、「防犯モデルマンション登録制度」や「大阪府防犯優良戸建住宅認定制度」、防犯性能の高い建物部品など防犯に関連する情報を</a:t>
                      </a:r>
                      <a:r>
                        <a:rPr kumimoji="1" lang="en-US" altLang="ja-JP" sz="900" b="0" u="none" dirty="0" smtClean="0">
                          <a:solidFill>
                            <a:schemeClr val="tx1"/>
                          </a:solidFill>
                          <a:latin typeface="HGPｺﾞｼｯｸM" panose="020B0600000000000000" pitchFamily="50" charset="-128"/>
                          <a:ea typeface="HGPｺﾞｼｯｸM" panose="020B0600000000000000" pitchFamily="50" charset="-128"/>
                        </a:rPr>
                        <a:t>HP</a:t>
                      </a:r>
                      <a:r>
                        <a:rPr kumimoji="1" lang="ja-JP" altLang="en-US" sz="900" b="0" u="none" dirty="0" smtClean="0">
                          <a:solidFill>
                            <a:schemeClr val="tx1"/>
                          </a:solidFill>
                          <a:latin typeface="HGPｺﾞｼｯｸM" panose="020B0600000000000000" pitchFamily="50" charset="-128"/>
                          <a:ea typeface="HGPｺﾞｼｯｸM" panose="020B0600000000000000" pitchFamily="50" charset="-128"/>
                        </a:rPr>
                        <a:t>で公開し、府民への防犯意識を高めるとともに防犯機器の普及啓発。</a:t>
                      </a:r>
                      <a:endParaRPr kumimoji="1" lang="en-US" altLang="ja-JP" sz="900" b="0" u="none" dirty="0" smtClean="0">
                        <a:solidFill>
                          <a:schemeClr val="tx1"/>
                        </a:solidFill>
                        <a:latin typeface="HGPｺﾞｼｯｸM" panose="020B0600000000000000" pitchFamily="50" charset="-128"/>
                        <a:ea typeface="HGPｺﾞｼｯｸM" panose="020B0600000000000000" pitchFamily="50" charset="-128"/>
                      </a:endParaRPr>
                    </a:p>
                  </a:txBody>
                  <a:tcPr marL="84406" marR="84406">
                    <a:lnT w="9525" cap="flat" cmpd="sng" algn="ctr">
                      <a:solidFill>
                        <a:schemeClr val="tx1"/>
                      </a:solidFill>
                      <a:prstDash val="sysDash"/>
                      <a:round/>
                      <a:headEnd type="none" w="med" len="med"/>
                      <a:tailEnd type="none" w="med" len="med"/>
                    </a:lnT>
                    <a:lnB w="9525" cap="flat" cmpd="sng" algn="ctr">
                      <a:solidFill>
                        <a:schemeClr val="tx1"/>
                      </a:solidFill>
                      <a:prstDash val="sysDash"/>
                      <a:round/>
                      <a:headEnd type="none" w="med" len="med"/>
                      <a:tailEnd type="none" w="med" len="med"/>
                    </a:lnB>
                  </a:tcPr>
                </a:tc>
              </a:tr>
              <a:tr h="506391">
                <a:tc>
                  <a:txBody>
                    <a:bodyPr/>
                    <a:lstStyle/>
                    <a:p>
                      <a:pPr marL="0" marR="0" indent="0" algn="l" defTabSz="914400" rtl="0" eaLnBrk="1" fontAlgn="auto" latinLnBrk="0" hangingPunct="1">
                        <a:lnSpc>
                          <a:spcPts val="900"/>
                        </a:lnSpc>
                        <a:spcBef>
                          <a:spcPts val="0"/>
                        </a:spcBef>
                        <a:spcAft>
                          <a:spcPts val="0"/>
                        </a:spcAft>
                        <a:buClrTx/>
                        <a:buSzTx/>
                        <a:buFontTx/>
                        <a:buNone/>
                        <a:tabLst/>
                        <a:defRPr/>
                      </a:pPr>
                      <a:r>
                        <a:rPr kumimoji="1" lang="ja-JP" altLang="en-US" sz="900" b="1" u="sng" dirty="0" smtClean="0">
                          <a:solidFill>
                            <a:schemeClr val="tx1"/>
                          </a:solidFill>
                          <a:latin typeface="HGPｺﾞｼｯｸM" panose="020B0600000000000000" pitchFamily="50" charset="-128"/>
                          <a:ea typeface="HGPｺﾞｼｯｸM" panose="020B0600000000000000" pitchFamily="50" charset="-128"/>
                        </a:rPr>
                        <a:t>住宅・建築物におけるアスベスト飛散防止</a:t>
                      </a:r>
                      <a:endParaRPr kumimoji="1" lang="en-US" altLang="ja-JP" sz="900" b="1" u="sng" dirty="0" smtClean="0">
                        <a:solidFill>
                          <a:schemeClr val="tx1"/>
                        </a:solidFill>
                        <a:latin typeface="HGPｺﾞｼｯｸM" panose="020B0600000000000000" pitchFamily="50" charset="-128"/>
                        <a:ea typeface="HGPｺﾞｼｯｸM" panose="020B0600000000000000" pitchFamily="50" charset="-128"/>
                      </a:endParaRPr>
                    </a:p>
                    <a:p>
                      <a:pPr marL="85725" marR="0" indent="-85725" algn="l" defTabSz="914400" rtl="0" eaLnBrk="1" fontAlgn="auto" latinLnBrk="0" hangingPunct="1">
                        <a:lnSpc>
                          <a:spcPts val="900"/>
                        </a:lnSpc>
                        <a:spcBef>
                          <a:spcPts val="0"/>
                        </a:spcBef>
                        <a:spcAft>
                          <a:spcPts val="0"/>
                        </a:spcAft>
                        <a:buClrTx/>
                        <a:buSzTx/>
                        <a:buFontTx/>
                        <a:buNone/>
                        <a:tabLst/>
                        <a:defRPr/>
                      </a:pPr>
                      <a:r>
                        <a:rPr kumimoji="1" lang="ja-JP" altLang="en-US" sz="900" b="0" u="none" dirty="0" smtClean="0">
                          <a:solidFill>
                            <a:schemeClr val="tx1"/>
                          </a:solidFill>
                          <a:latin typeface="HGPｺﾞｼｯｸM" panose="020B0600000000000000" pitchFamily="50" charset="-128"/>
                          <a:ea typeface="HGPｺﾞｼｯｸM" panose="020B0600000000000000" pitchFamily="50" charset="-128"/>
                        </a:rPr>
                        <a:t>□アスベスト飛散防止の適切化に向けた情報提供・啓発</a:t>
                      </a:r>
                    </a:p>
                    <a:p>
                      <a:pPr marL="85725" marR="0" indent="-85725" algn="l" defTabSz="914400" rtl="0" eaLnBrk="1" fontAlgn="auto" latinLnBrk="0" hangingPunct="1">
                        <a:lnSpc>
                          <a:spcPts val="900"/>
                        </a:lnSpc>
                        <a:spcBef>
                          <a:spcPts val="0"/>
                        </a:spcBef>
                        <a:spcAft>
                          <a:spcPts val="0"/>
                        </a:spcAft>
                        <a:buClrTx/>
                        <a:buSzTx/>
                        <a:buFontTx/>
                        <a:buNone/>
                        <a:tabLst/>
                        <a:defRPr/>
                      </a:pPr>
                      <a:r>
                        <a:rPr kumimoji="1" lang="ja-JP" altLang="en-US" sz="900" b="0" u="none" dirty="0" smtClean="0">
                          <a:solidFill>
                            <a:schemeClr val="tx1"/>
                          </a:solidFill>
                          <a:latin typeface="HGPｺﾞｼｯｸM" panose="020B0600000000000000" pitchFamily="50" charset="-128"/>
                          <a:ea typeface="HGPｺﾞｼｯｸM" panose="020B0600000000000000" pitchFamily="50" charset="-128"/>
                        </a:rPr>
                        <a:t>□吹付けアスベスト等の使用状況把握、所有者への指導・啓発</a:t>
                      </a:r>
                    </a:p>
                    <a:p>
                      <a:pPr marL="85725" marR="0" indent="-85725" algn="l" defTabSz="914400" rtl="0" eaLnBrk="1" fontAlgn="auto" latinLnBrk="0" hangingPunct="1">
                        <a:lnSpc>
                          <a:spcPts val="900"/>
                        </a:lnSpc>
                        <a:spcBef>
                          <a:spcPts val="0"/>
                        </a:spcBef>
                        <a:spcAft>
                          <a:spcPts val="0"/>
                        </a:spcAft>
                        <a:buClrTx/>
                        <a:buSzTx/>
                        <a:buFontTx/>
                        <a:buNone/>
                        <a:tabLst/>
                        <a:defRPr/>
                      </a:pPr>
                      <a:r>
                        <a:rPr kumimoji="1" lang="ja-JP" altLang="en-US" sz="900" b="0" u="none" dirty="0" smtClean="0">
                          <a:solidFill>
                            <a:schemeClr val="tx1"/>
                          </a:solidFill>
                          <a:latin typeface="HGPｺﾞｼｯｸM" panose="020B0600000000000000" pitchFamily="50" charset="-128"/>
                          <a:ea typeface="HGPｺﾞｼｯｸM" panose="020B0600000000000000" pitchFamily="50" charset="-128"/>
                        </a:rPr>
                        <a:t>□「大気汚染防止法」「大阪生活環境の保全等に関する条例」「建設リサイクル法」等の適切運用の周知</a:t>
                      </a:r>
                    </a:p>
                  </a:txBody>
                  <a:tcPr marL="84406" marR="84406">
                    <a:lnT w="9525" cap="flat" cmpd="sng" algn="ctr">
                      <a:solidFill>
                        <a:schemeClr val="tx1"/>
                      </a:solidFill>
                      <a:prstDash val="sysDash"/>
                      <a:round/>
                      <a:headEnd type="none" w="med" len="med"/>
                      <a:tailEnd type="none" w="med" len="med"/>
                    </a:lnT>
                  </a:tcPr>
                </a:tc>
                <a:tc>
                  <a:txBody>
                    <a:bodyPr/>
                    <a:lstStyle/>
                    <a:p>
                      <a:pPr marL="88900" marR="0" indent="-88900" algn="l" defTabSz="914400" rtl="0" eaLnBrk="1" fontAlgn="auto" latinLnBrk="0" hangingPunct="1">
                        <a:lnSpc>
                          <a:spcPts val="900"/>
                        </a:lnSpc>
                        <a:spcBef>
                          <a:spcPts val="0"/>
                        </a:spcBef>
                        <a:spcAft>
                          <a:spcPts val="0"/>
                        </a:spcAft>
                        <a:buClrTx/>
                        <a:buSzTx/>
                        <a:buFontTx/>
                        <a:buNone/>
                        <a:tabLst/>
                        <a:defRPr/>
                      </a:pPr>
                      <a:endParaRPr kumimoji="1" lang="en-US" altLang="ja-JP" sz="900" b="0" u="none" dirty="0" smtClean="0">
                        <a:solidFill>
                          <a:schemeClr val="tx1"/>
                        </a:solidFill>
                        <a:latin typeface="HGPｺﾞｼｯｸM" panose="020B0600000000000000" pitchFamily="50" charset="-128"/>
                        <a:ea typeface="HGPｺﾞｼｯｸM" panose="020B0600000000000000" pitchFamily="50" charset="-128"/>
                      </a:endParaRPr>
                    </a:p>
                    <a:p>
                      <a:pPr marL="88900" marR="0" indent="-88900" algn="l" defTabSz="914400" rtl="0" eaLnBrk="1" fontAlgn="auto" latinLnBrk="0" hangingPunct="1">
                        <a:lnSpc>
                          <a:spcPts val="900"/>
                        </a:lnSpc>
                        <a:spcBef>
                          <a:spcPts val="0"/>
                        </a:spcBef>
                        <a:spcAft>
                          <a:spcPts val="0"/>
                        </a:spcAft>
                        <a:buClrTx/>
                        <a:buSzTx/>
                        <a:buFontTx/>
                        <a:buNone/>
                        <a:tabLst/>
                        <a:defRPr/>
                      </a:pPr>
                      <a:r>
                        <a:rPr kumimoji="1" lang="ja-JP" altLang="en-US" sz="900" b="0" u="none" dirty="0" smtClean="0">
                          <a:solidFill>
                            <a:schemeClr val="tx1"/>
                          </a:solidFill>
                          <a:latin typeface="HGPｺﾞｼｯｸM" panose="020B0600000000000000" pitchFamily="50" charset="-128"/>
                          <a:ea typeface="HGPｺﾞｼｯｸM" panose="020B0600000000000000" pitchFamily="50" charset="-128"/>
                        </a:rPr>
                        <a:t>○府ホームページを活用し、アスベスト飛散防止に関する情報提供・啓発を実施。</a:t>
                      </a:r>
                      <a:endParaRPr kumimoji="1" lang="en-US" altLang="ja-JP" sz="900" b="0" u="none" dirty="0" smtClean="0">
                        <a:solidFill>
                          <a:schemeClr val="tx1"/>
                        </a:solidFill>
                        <a:latin typeface="HGPｺﾞｼｯｸM" panose="020B0600000000000000" pitchFamily="50" charset="-128"/>
                        <a:ea typeface="HGPｺﾞｼｯｸM" panose="020B0600000000000000" pitchFamily="50" charset="-128"/>
                      </a:endParaRPr>
                    </a:p>
                    <a:p>
                      <a:pPr marL="88900" marR="0" indent="-88900" algn="l" defTabSz="914400" rtl="0" eaLnBrk="1" fontAlgn="auto" latinLnBrk="0" hangingPunct="1">
                        <a:lnSpc>
                          <a:spcPts val="900"/>
                        </a:lnSpc>
                        <a:spcBef>
                          <a:spcPts val="0"/>
                        </a:spcBef>
                        <a:spcAft>
                          <a:spcPts val="0"/>
                        </a:spcAft>
                        <a:buClrTx/>
                        <a:buSzTx/>
                        <a:buFontTx/>
                        <a:buNone/>
                        <a:tabLst/>
                        <a:defRPr/>
                      </a:pPr>
                      <a:endParaRPr kumimoji="1" lang="en-US" altLang="ja-JP" sz="900" b="0" u="none" dirty="0" smtClean="0">
                        <a:solidFill>
                          <a:schemeClr val="tx1"/>
                        </a:solidFill>
                        <a:latin typeface="HGPｺﾞｼｯｸM" panose="020B0600000000000000" pitchFamily="50" charset="-128"/>
                        <a:ea typeface="HGPｺﾞｼｯｸM" panose="020B0600000000000000" pitchFamily="50" charset="-128"/>
                      </a:endParaRPr>
                    </a:p>
                    <a:p>
                      <a:pPr marL="88900" marR="0" indent="-88900" algn="l" defTabSz="914400" rtl="0" eaLnBrk="1" fontAlgn="auto" latinLnBrk="0" hangingPunct="1">
                        <a:lnSpc>
                          <a:spcPts val="900"/>
                        </a:lnSpc>
                        <a:spcBef>
                          <a:spcPts val="0"/>
                        </a:spcBef>
                        <a:spcAft>
                          <a:spcPts val="0"/>
                        </a:spcAft>
                        <a:buClrTx/>
                        <a:buSzTx/>
                        <a:buFontTx/>
                        <a:buNone/>
                        <a:tabLst/>
                        <a:defRPr/>
                      </a:pPr>
                      <a:r>
                        <a:rPr kumimoji="1" lang="ja-JP" altLang="en-US" sz="900" b="0" u="none" dirty="0" smtClean="0">
                          <a:solidFill>
                            <a:schemeClr val="tx1"/>
                          </a:solidFill>
                          <a:latin typeface="HGPｺﾞｼｯｸM" panose="020B0600000000000000" pitchFamily="50" charset="-128"/>
                          <a:ea typeface="HGPｺﾞｼｯｸM" panose="020B0600000000000000" pitchFamily="50" charset="-128"/>
                        </a:rPr>
                        <a:t>○吹付けアスベスト等を使用している建物の所有者に対し、アスベスト調査・指導を実施。</a:t>
                      </a:r>
                      <a:endParaRPr kumimoji="1" lang="en-US" altLang="ja-JP" sz="900" b="0" u="none" dirty="0" smtClean="0">
                        <a:solidFill>
                          <a:schemeClr val="tx1"/>
                        </a:solidFill>
                        <a:latin typeface="HGPｺﾞｼｯｸM" panose="020B0600000000000000" pitchFamily="50" charset="-128"/>
                        <a:ea typeface="HGPｺﾞｼｯｸM" panose="020B0600000000000000" pitchFamily="50" charset="-128"/>
                      </a:endParaRPr>
                    </a:p>
                    <a:p>
                      <a:pPr marL="88900" marR="0" indent="-88900" algn="l" defTabSz="914400" rtl="0" eaLnBrk="1" fontAlgn="auto" latinLnBrk="0" hangingPunct="1">
                        <a:lnSpc>
                          <a:spcPts val="900"/>
                        </a:lnSpc>
                        <a:spcBef>
                          <a:spcPts val="0"/>
                        </a:spcBef>
                        <a:spcAft>
                          <a:spcPts val="0"/>
                        </a:spcAft>
                        <a:buClrTx/>
                        <a:buSzTx/>
                        <a:buFontTx/>
                        <a:buNone/>
                        <a:tabLst/>
                        <a:defRPr/>
                      </a:pPr>
                      <a:endParaRPr kumimoji="1" lang="en-US" altLang="ja-JP" sz="900" b="0" u="none" dirty="0" smtClean="0">
                        <a:solidFill>
                          <a:schemeClr val="tx1"/>
                        </a:solidFill>
                        <a:latin typeface="HGPｺﾞｼｯｸM" panose="020B0600000000000000" pitchFamily="50" charset="-128"/>
                        <a:ea typeface="HGPｺﾞｼｯｸM" panose="020B0600000000000000" pitchFamily="50" charset="-128"/>
                      </a:endParaRPr>
                    </a:p>
                    <a:p>
                      <a:pPr marL="88900" marR="0" indent="-88900" algn="l" defTabSz="914400" rtl="0" eaLnBrk="1" fontAlgn="auto" latinLnBrk="0" hangingPunct="1">
                        <a:lnSpc>
                          <a:spcPts val="900"/>
                        </a:lnSpc>
                        <a:spcBef>
                          <a:spcPts val="0"/>
                        </a:spcBef>
                        <a:spcAft>
                          <a:spcPts val="0"/>
                        </a:spcAft>
                        <a:buClrTx/>
                        <a:buSzTx/>
                        <a:buFontTx/>
                        <a:buNone/>
                        <a:tabLst/>
                        <a:defRPr/>
                      </a:pPr>
                      <a:r>
                        <a:rPr kumimoji="1" lang="ja-JP" altLang="en-US" sz="900" b="0" u="none" dirty="0" smtClean="0">
                          <a:solidFill>
                            <a:schemeClr val="tx1"/>
                          </a:solidFill>
                          <a:latin typeface="HGPｺﾞｼｯｸM" panose="020B0600000000000000" pitchFamily="50" charset="-128"/>
                          <a:ea typeface="HGPｺﾞｼｯｸM" panose="020B0600000000000000" pitchFamily="50" charset="-128"/>
                        </a:rPr>
                        <a:t>○建設リサイクル法説明会の開催（年２回）、</a:t>
                      </a:r>
                      <a:r>
                        <a:rPr kumimoji="1" lang="en-US" altLang="ja-JP" sz="900" b="0" u="none" dirty="0" smtClean="0">
                          <a:solidFill>
                            <a:schemeClr val="tx1"/>
                          </a:solidFill>
                          <a:latin typeface="HGPｺﾞｼｯｸM" panose="020B0600000000000000" pitchFamily="50" charset="-128"/>
                          <a:ea typeface="HGPｺﾞｼｯｸM" panose="020B0600000000000000" pitchFamily="50" charset="-128"/>
                        </a:rPr>
                        <a:t>HP</a:t>
                      </a:r>
                      <a:r>
                        <a:rPr kumimoji="1" lang="ja-JP" altLang="en-US" sz="900" b="0" u="none" dirty="0" smtClean="0">
                          <a:solidFill>
                            <a:schemeClr val="tx1"/>
                          </a:solidFill>
                          <a:latin typeface="HGPｺﾞｼｯｸM" panose="020B0600000000000000" pitchFamily="50" charset="-128"/>
                          <a:ea typeface="HGPｺﾞｼｯｸM" panose="020B0600000000000000" pitchFamily="50" charset="-128"/>
                        </a:rPr>
                        <a:t>の活用並びにパネル展示による情報提供、啓発を実施。合わせて、同説明会において、「大気汚染防止法及び大阪府生活環境の保全等に関する条例について」及び「労働安全衛生法</a:t>
                      </a:r>
                      <a:r>
                        <a:rPr kumimoji="1" lang="ja-JP" altLang="en-US" sz="900" b="0" u="none" baseline="0" dirty="0" smtClean="0">
                          <a:solidFill>
                            <a:schemeClr val="tx1"/>
                          </a:solidFill>
                          <a:latin typeface="HGPｺﾞｼｯｸM" panose="020B0600000000000000" pitchFamily="50" charset="-128"/>
                          <a:ea typeface="HGPｺﾞｼｯｸM" panose="020B0600000000000000" pitchFamily="50" charset="-128"/>
                        </a:rPr>
                        <a:t> 石綿生涯予防規則について</a:t>
                      </a:r>
                      <a:r>
                        <a:rPr kumimoji="1" lang="ja-JP" altLang="en-US" sz="900" b="0" u="none" dirty="0" smtClean="0">
                          <a:solidFill>
                            <a:schemeClr val="tx1"/>
                          </a:solidFill>
                          <a:latin typeface="HGPｺﾞｼｯｸM" panose="020B0600000000000000" pitchFamily="50" charset="-128"/>
                          <a:ea typeface="HGPｺﾞｼｯｸM" panose="020B0600000000000000" pitchFamily="50" charset="-128"/>
                        </a:rPr>
                        <a:t>」の説明を行い、適切な運用を周知。</a:t>
                      </a:r>
                      <a:endParaRPr kumimoji="1" lang="en-US" altLang="ja-JP" sz="900" b="0" u="none" dirty="0" smtClean="0">
                        <a:solidFill>
                          <a:schemeClr val="tx1"/>
                        </a:solidFill>
                        <a:latin typeface="HGPｺﾞｼｯｸM" panose="020B0600000000000000" pitchFamily="50" charset="-128"/>
                        <a:ea typeface="HGPｺﾞｼｯｸM" panose="020B0600000000000000" pitchFamily="50" charset="-128"/>
                      </a:endParaRPr>
                    </a:p>
                  </a:txBody>
                  <a:tcPr marL="84406" marR="84406">
                    <a:lnT w="9525" cap="flat" cmpd="sng" algn="ctr">
                      <a:solidFill>
                        <a:schemeClr val="tx1"/>
                      </a:solidFill>
                      <a:prstDash val="sysDash"/>
                      <a:round/>
                      <a:headEnd type="none" w="med" len="med"/>
                      <a:tailEnd type="none" w="med" len="med"/>
                    </a:lnT>
                  </a:tcPr>
                </a:tc>
              </a:tr>
            </a:tbl>
          </a:graphicData>
        </a:graphic>
      </p:graphicFrame>
      <p:sp>
        <p:nvSpPr>
          <p:cNvPr id="20" name="テキスト ボックス 19"/>
          <p:cNvSpPr txBox="1"/>
          <p:nvPr/>
        </p:nvSpPr>
        <p:spPr>
          <a:xfrm>
            <a:off x="118582" y="396085"/>
            <a:ext cx="4237394" cy="252000"/>
          </a:xfrm>
          <a:prstGeom prst="roundRect">
            <a:avLst/>
          </a:prstGeom>
          <a:solidFill>
            <a:schemeClr val="bg1"/>
          </a:solidFill>
          <a:ln>
            <a:solidFill>
              <a:schemeClr val="tx1">
                <a:lumMod val="50000"/>
                <a:lumOff val="50000"/>
              </a:schemeClr>
            </a:solidFill>
          </a:ln>
        </p:spPr>
        <p:txBody>
          <a:bodyPr wrap="square" lIns="35996" tIns="35996" rIns="35996" bIns="35996" rtlCol="0">
            <a:noAutofit/>
          </a:bodyPr>
          <a:lstStyle/>
          <a:p>
            <a:r>
              <a:rPr lang="ja-JP" altLang="en-US" sz="1200" b="1" dirty="0" smtClean="0">
                <a:latin typeface="HGPｺﾞｼｯｸM" panose="020B0600000000000000" pitchFamily="50" charset="-128"/>
                <a:ea typeface="HGPｺﾞｼｯｸM" panose="020B0600000000000000" pitchFamily="50" charset="-128"/>
              </a:rPr>
              <a:t>（３）</a:t>
            </a:r>
            <a:r>
              <a:rPr lang="en-US" altLang="ja-JP" sz="1200" b="1" dirty="0" smtClean="0">
                <a:latin typeface="HGPｺﾞｼｯｸM" panose="020B0600000000000000" pitchFamily="50" charset="-128"/>
                <a:ea typeface="HGPｺﾞｼｯｸM" panose="020B0600000000000000" pitchFamily="50" charset="-128"/>
              </a:rPr>
              <a:t>.</a:t>
            </a:r>
            <a:r>
              <a:rPr lang="ja-JP" altLang="en-US" sz="1200" b="1" dirty="0">
                <a:latin typeface="HGPｺﾞｼｯｸM" panose="020B0600000000000000" pitchFamily="50" charset="-128"/>
                <a:ea typeface="HGPｺﾞｼｯｸM" panose="020B0600000000000000" pitchFamily="50" charset="-128"/>
              </a:rPr>
              <a:t>　住まいとまちづくりの様々な安全性への対応</a:t>
            </a:r>
          </a:p>
        </p:txBody>
      </p:sp>
      <p:sp>
        <p:nvSpPr>
          <p:cNvPr id="16" name="テキスト ボックス 15"/>
          <p:cNvSpPr txBox="1"/>
          <p:nvPr/>
        </p:nvSpPr>
        <p:spPr>
          <a:xfrm>
            <a:off x="0" y="-27384"/>
            <a:ext cx="9144000" cy="360000"/>
          </a:xfrm>
          <a:prstGeom prst="rect">
            <a:avLst/>
          </a:prstGeom>
          <a:solidFill>
            <a:schemeClr val="accent1">
              <a:lumMod val="40000"/>
              <a:lumOff val="60000"/>
            </a:schemeClr>
          </a:solidFill>
        </p:spPr>
        <p:txBody>
          <a:bodyPr wrap="square" lIns="91429" tIns="45715" rIns="91429" bIns="45715" rtlCol="0" anchor="ctr" anchorCtr="0">
            <a:noAutofit/>
          </a:bodyPr>
          <a:lstStyle/>
          <a:p>
            <a:r>
              <a:rPr lang="ja-JP" altLang="en-US" sz="1600" dirty="0">
                <a:latin typeface="HGSｺﾞｼｯｸM" panose="020B0600000000000000" pitchFamily="50" charset="-128"/>
                <a:ea typeface="HGSｺﾞｼｯｸM" panose="020B0600000000000000" pitchFamily="50" charset="-128"/>
                <a:cs typeface="Meiryo UI" panose="020B0604030504040204" pitchFamily="50" charset="-128"/>
              </a:rPr>
              <a:t>２．安全を支える住まいとまち</a:t>
            </a:r>
          </a:p>
        </p:txBody>
      </p:sp>
      <p:sp>
        <p:nvSpPr>
          <p:cNvPr id="11" name="スライド番号プレースホルダー 2"/>
          <p:cNvSpPr>
            <a:spLocks noGrp="1"/>
          </p:cNvSpPr>
          <p:nvPr>
            <p:ph type="sldNum" sz="quarter" idx="12"/>
          </p:nvPr>
        </p:nvSpPr>
        <p:spPr>
          <a:xfrm>
            <a:off x="6948264" y="6453336"/>
            <a:ext cx="2133600" cy="365125"/>
          </a:xfrm>
        </p:spPr>
        <p:txBody>
          <a:bodyPr/>
          <a:lstStyle/>
          <a:p>
            <a:fld id="{EA6D242B-6A52-4C5C-AF40-54B5FB6D04E5}" type="slidenum">
              <a:rPr kumimoji="1" lang="ja-JP" altLang="en-US" smtClean="0">
                <a:solidFill>
                  <a:schemeClr val="tx1"/>
                </a:solidFill>
              </a:rPr>
              <a:t>7</a:t>
            </a:fld>
            <a:endParaRPr kumimoji="1" lang="ja-JP" altLang="en-US">
              <a:solidFill>
                <a:schemeClr val="tx1"/>
              </a:solidFill>
            </a:endParaRPr>
          </a:p>
        </p:txBody>
      </p:sp>
    </p:spTree>
    <p:extLst>
      <p:ext uri="{BB962C8B-B14F-4D97-AF65-F5344CB8AC3E}">
        <p14:creationId xmlns:p14="http://schemas.microsoft.com/office/powerpoint/2010/main" val="124659984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テキスト ボックス 23"/>
          <p:cNvSpPr txBox="1"/>
          <p:nvPr/>
        </p:nvSpPr>
        <p:spPr>
          <a:xfrm>
            <a:off x="85503" y="4131064"/>
            <a:ext cx="8998206" cy="2578081"/>
          </a:xfrm>
          <a:prstGeom prst="rect">
            <a:avLst/>
          </a:prstGeom>
          <a:solidFill>
            <a:schemeClr val="bg1"/>
          </a:solidFill>
          <a:ln w="15875">
            <a:solidFill>
              <a:schemeClr val="tx1">
                <a:lumMod val="50000"/>
                <a:lumOff val="50000"/>
              </a:schemeClr>
            </a:solidFill>
          </a:ln>
        </p:spPr>
        <p:txBody>
          <a:bodyPr wrap="square" lIns="35996" tIns="35996" rIns="35996" bIns="35996" rtlCol="0">
            <a:noAutofit/>
          </a:bodyPr>
          <a:lstStyle/>
          <a:p>
            <a:pPr>
              <a:lnSpc>
                <a:spcPts val="1300"/>
              </a:lnSpc>
            </a:pPr>
            <a:endParaRPr lang="en-US" altLang="ja-JP" sz="900" dirty="0"/>
          </a:p>
          <a:p>
            <a:pPr marL="88889" indent="-88889">
              <a:lnSpc>
                <a:spcPts val="1300"/>
              </a:lnSpc>
            </a:pPr>
            <a:endParaRPr lang="en-US" altLang="ja-JP" sz="900" dirty="0"/>
          </a:p>
          <a:p>
            <a:pPr marL="88889" indent="-88889">
              <a:lnSpc>
                <a:spcPts val="1300"/>
              </a:lnSpc>
            </a:pPr>
            <a:endParaRPr lang="en-US" altLang="ja-JP" sz="900" dirty="0"/>
          </a:p>
          <a:p>
            <a:pPr marL="88889" indent="-88889">
              <a:lnSpc>
                <a:spcPts val="1300"/>
              </a:lnSpc>
            </a:pPr>
            <a:endParaRPr lang="ja-JP" altLang="en-US" sz="900" dirty="0"/>
          </a:p>
        </p:txBody>
      </p:sp>
      <p:sp>
        <p:nvSpPr>
          <p:cNvPr id="6" name="テキスト ボックス 5"/>
          <p:cNvSpPr txBox="1"/>
          <p:nvPr/>
        </p:nvSpPr>
        <p:spPr>
          <a:xfrm>
            <a:off x="85503" y="549360"/>
            <a:ext cx="8998206" cy="3387640"/>
          </a:xfrm>
          <a:prstGeom prst="rect">
            <a:avLst/>
          </a:prstGeom>
          <a:solidFill>
            <a:schemeClr val="bg1"/>
          </a:solidFill>
          <a:ln w="15875">
            <a:solidFill>
              <a:schemeClr val="tx1">
                <a:lumMod val="50000"/>
                <a:lumOff val="50000"/>
              </a:schemeClr>
            </a:solidFill>
          </a:ln>
        </p:spPr>
        <p:txBody>
          <a:bodyPr wrap="square" lIns="35996" tIns="35996" rIns="35996" bIns="35996" rtlCol="0">
            <a:noAutofit/>
          </a:bodyPr>
          <a:lstStyle/>
          <a:p>
            <a:pPr>
              <a:lnSpc>
                <a:spcPts val="1300"/>
              </a:lnSpc>
            </a:pPr>
            <a:endParaRPr lang="en-US" altLang="ja-JP" sz="900" dirty="0"/>
          </a:p>
          <a:p>
            <a:pPr marL="88889" indent="-88889">
              <a:lnSpc>
                <a:spcPts val="1300"/>
              </a:lnSpc>
            </a:pPr>
            <a:endParaRPr lang="en-US" altLang="ja-JP" sz="900" dirty="0"/>
          </a:p>
          <a:p>
            <a:pPr marL="88889" indent="-88889">
              <a:lnSpc>
                <a:spcPts val="1300"/>
              </a:lnSpc>
            </a:pPr>
            <a:endParaRPr lang="en-US" altLang="ja-JP" sz="900" dirty="0"/>
          </a:p>
          <a:p>
            <a:pPr marL="88889" indent="-88889">
              <a:lnSpc>
                <a:spcPts val="1300"/>
              </a:lnSpc>
            </a:pPr>
            <a:endParaRPr lang="ja-JP" altLang="en-US" sz="900" dirty="0"/>
          </a:p>
        </p:txBody>
      </p:sp>
      <p:graphicFrame>
        <p:nvGraphicFramePr>
          <p:cNvPr id="15" name="表 14"/>
          <p:cNvGraphicFramePr>
            <a:graphicFrameLocks noGrp="1"/>
          </p:cNvGraphicFramePr>
          <p:nvPr>
            <p:extLst>
              <p:ext uri="{D42A27DB-BD31-4B8C-83A1-F6EECF244321}">
                <p14:modId xmlns:p14="http://schemas.microsoft.com/office/powerpoint/2010/main" val="2098548893"/>
              </p:ext>
            </p:extLst>
          </p:nvPr>
        </p:nvGraphicFramePr>
        <p:xfrm>
          <a:off x="188028" y="4280396"/>
          <a:ext cx="8776460" cy="2396762"/>
        </p:xfrm>
        <a:graphic>
          <a:graphicData uri="http://schemas.openxmlformats.org/drawingml/2006/table">
            <a:tbl>
              <a:tblPr firstRow="1" bandRow="1">
                <a:tableStyleId>{5C22544A-7EE6-4342-B048-85BDC9FD1C3A}</a:tableStyleId>
              </a:tblPr>
              <a:tblGrid>
                <a:gridCol w="2589650"/>
                <a:gridCol w="6186810"/>
              </a:tblGrid>
              <a:tr h="243840">
                <a:tc>
                  <a:txBody>
                    <a:bodyPr/>
                    <a:lstStyle/>
                    <a:p>
                      <a:pPr marL="0" marR="0" indent="0" algn="ctr" defTabSz="914290" rtl="0" eaLnBrk="1" fontAlgn="auto" latinLnBrk="0" hangingPunct="1">
                        <a:lnSpc>
                          <a:spcPts val="900"/>
                        </a:lnSpc>
                        <a:spcBef>
                          <a:spcPts val="0"/>
                        </a:spcBef>
                        <a:spcAft>
                          <a:spcPts val="0"/>
                        </a:spcAft>
                        <a:buClrTx/>
                        <a:buSzTx/>
                        <a:buFontTx/>
                        <a:buNone/>
                        <a:tabLst/>
                        <a:defRPr/>
                      </a:pPr>
                      <a:r>
                        <a:rPr kumimoji="1" lang="ja-JP" altLang="en-US" sz="900" u="none" dirty="0" smtClean="0">
                          <a:latin typeface="HGPｺﾞｼｯｸM" panose="020B0600000000000000" pitchFamily="50" charset="-128"/>
                          <a:ea typeface="HGPｺﾞｼｯｸM" panose="020B0600000000000000" pitchFamily="50" charset="-128"/>
                        </a:rPr>
                        <a:t>施策の方向性</a:t>
                      </a:r>
                    </a:p>
                  </a:txBody>
                  <a:tcPr marL="84406" marR="84406" anchor="ctr"/>
                </a:tc>
                <a:tc>
                  <a:txBody>
                    <a:bodyPr/>
                    <a:lstStyle/>
                    <a:p>
                      <a:pPr algn="ctr">
                        <a:lnSpc>
                          <a:spcPts val="900"/>
                        </a:lnSpc>
                      </a:pPr>
                      <a:r>
                        <a:rPr kumimoji="1" lang="ja-JP" altLang="en-US" sz="900" u="none" dirty="0" smtClean="0">
                          <a:latin typeface="HGPｺﾞｼｯｸM" panose="020B0600000000000000" pitchFamily="50" charset="-128"/>
                          <a:ea typeface="HGPｺﾞｼｯｸM" panose="020B0600000000000000" pitchFamily="50" charset="-128"/>
                        </a:rPr>
                        <a:t>主な取組み・結果（平成</a:t>
                      </a:r>
                      <a:r>
                        <a:rPr kumimoji="1" lang="en-US" altLang="ja-JP" sz="900" u="none" dirty="0" smtClean="0">
                          <a:latin typeface="HGPｺﾞｼｯｸM" panose="020B0600000000000000" pitchFamily="50" charset="-128"/>
                          <a:ea typeface="HGPｺﾞｼｯｸM" panose="020B0600000000000000" pitchFamily="50" charset="-128"/>
                        </a:rPr>
                        <a:t>23</a:t>
                      </a:r>
                      <a:r>
                        <a:rPr kumimoji="1" lang="ja-JP" altLang="en-US" sz="900" u="none" dirty="0" smtClean="0">
                          <a:latin typeface="HGPｺﾞｼｯｸM" panose="020B0600000000000000" pitchFamily="50" charset="-128"/>
                          <a:ea typeface="HGPｺﾞｼｯｸM" panose="020B0600000000000000" pitchFamily="50" charset="-128"/>
                        </a:rPr>
                        <a:t>年度～）</a:t>
                      </a:r>
                      <a:endParaRPr kumimoji="1" lang="ja-JP" altLang="en-US" sz="900" u="none" dirty="0">
                        <a:latin typeface="HGPｺﾞｼｯｸM" panose="020B0600000000000000" pitchFamily="50" charset="-128"/>
                        <a:ea typeface="HGPｺﾞｼｯｸM" panose="020B0600000000000000" pitchFamily="50" charset="-128"/>
                      </a:endParaRPr>
                    </a:p>
                  </a:txBody>
                  <a:tcPr marL="84406" marR="84406" anchor="ctr"/>
                </a:tc>
              </a:tr>
              <a:tr h="1032782">
                <a:tc>
                  <a:txBody>
                    <a:bodyPr/>
                    <a:lstStyle/>
                    <a:p>
                      <a:pPr marL="0" marR="0" indent="0" algn="l" defTabSz="914290" rtl="0" eaLnBrk="1" fontAlgn="auto" latinLnBrk="0" hangingPunct="1">
                        <a:lnSpc>
                          <a:spcPts val="900"/>
                        </a:lnSpc>
                        <a:spcBef>
                          <a:spcPts val="0"/>
                        </a:spcBef>
                        <a:spcAft>
                          <a:spcPts val="0"/>
                        </a:spcAft>
                        <a:buClrTx/>
                        <a:buSzTx/>
                        <a:buFontTx/>
                        <a:buNone/>
                        <a:tabLst/>
                        <a:defRPr/>
                      </a:pPr>
                      <a:r>
                        <a:rPr kumimoji="1" lang="ja-JP" altLang="en-US" sz="900" b="1" u="sng" dirty="0" smtClean="0">
                          <a:solidFill>
                            <a:schemeClr val="tx1"/>
                          </a:solidFill>
                          <a:latin typeface="HGPｺﾞｼｯｸM" panose="020B0600000000000000" pitchFamily="50" charset="-128"/>
                          <a:ea typeface="HGPｺﾞｼｯｸM" panose="020B0600000000000000" pitchFamily="50" charset="-128"/>
                        </a:rPr>
                        <a:t>みどりの風を感じるネットワークの形成</a:t>
                      </a:r>
                      <a:endParaRPr kumimoji="1" lang="en-US" altLang="ja-JP" sz="900" b="1" u="sng" dirty="0" smtClean="0">
                        <a:solidFill>
                          <a:schemeClr val="tx1"/>
                        </a:solidFill>
                        <a:latin typeface="HGPｺﾞｼｯｸM" panose="020B0600000000000000" pitchFamily="50" charset="-128"/>
                        <a:ea typeface="HGPｺﾞｼｯｸM" panose="020B0600000000000000" pitchFamily="50" charset="-128"/>
                      </a:endParaRP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□「みどりの風促進区域の指定」、地区計画等の都市計画手法の活用による緑化促進、沿線民有地の緑化促進</a:t>
                      </a: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□緑化義務制度における接道部の緑化の重点化等、制度の改革</a:t>
                      </a: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□府有施設における接道部の緑化重点化、敷地面積</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20</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％以上の緑化促進</a:t>
                      </a:r>
                    </a:p>
                  </a:txBody>
                  <a:tcPr marL="84406" marR="84406">
                    <a:lnB w="9525" cap="flat" cmpd="sng" algn="ctr">
                      <a:solidFill>
                        <a:schemeClr val="tx1"/>
                      </a:solidFill>
                      <a:prstDash val="sysDash"/>
                      <a:round/>
                      <a:headEnd type="none" w="med" len="med"/>
                      <a:tailEnd type="none" w="med" len="med"/>
                    </a:lnB>
                  </a:tcPr>
                </a:tc>
                <a:tc>
                  <a:txBody>
                    <a:bodyPr/>
                    <a:lstStyle/>
                    <a:p>
                      <a:pPr marL="85725" marR="0" indent="-85725" algn="l" defTabSz="914290" rtl="0" eaLnBrk="1" fontAlgn="auto" latinLnBrk="0" hangingPunct="1">
                        <a:lnSpc>
                          <a:spcPts val="900"/>
                        </a:lnSpc>
                        <a:spcBef>
                          <a:spcPts val="0"/>
                        </a:spcBef>
                        <a:spcAft>
                          <a:spcPts val="0"/>
                        </a:spcAft>
                        <a:buClrTx/>
                        <a:buSzTx/>
                        <a:buFontTx/>
                        <a:buNone/>
                        <a:tabLst/>
                        <a:defRPr/>
                      </a:pP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○都市計画手法による緑化誘導として平成</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23</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年度に指定した６市６路線（松原市（国道</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309</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号）、池田市（国道</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176</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号）等）の制度普及啓発を実施。</a:t>
                      </a: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○みどりの風促進区域全路線（</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12</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路線）に協力企業の寄付等を活用した緑化支援を実施。　</a:t>
                      </a: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r" defTabSz="914290" rtl="0" eaLnBrk="1" fontAlgn="auto" latinLnBrk="0" hangingPunct="1">
                        <a:lnSpc>
                          <a:spcPts val="900"/>
                        </a:lnSpc>
                        <a:spcBef>
                          <a:spcPts val="0"/>
                        </a:spcBef>
                        <a:spcAft>
                          <a:spcPts val="0"/>
                        </a:spcAft>
                        <a:buClrTx/>
                        <a:buSzTx/>
                        <a:buFontTx/>
                        <a:buNone/>
                        <a:tabLst/>
                        <a:defRPr/>
                      </a:pP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zh-TW"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民有地緑化</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zh-TW"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植栽実績</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zh-TW"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：約</a:t>
                      </a:r>
                      <a:r>
                        <a:rPr kumimoji="1" lang="en-US" altLang="zh-TW"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230</a:t>
                      </a:r>
                      <a:r>
                        <a:rPr kumimoji="1" lang="zh-TW"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本</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（平成</a:t>
                      </a:r>
                      <a:r>
                        <a:rPr kumimoji="1" lang="en-US" altLang="zh-TW"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26</a:t>
                      </a:r>
                      <a:r>
                        <a:rPr kumimoji="1" lang="zh-TW"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年度</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建築物緑化促進制度において緑化面積に算入可能としている建築物上に設置する太陽光発電装置について、これまでの屋上に加え、新たに壁面等に垂直に設置する場合も一定面積を算入できるよう、施行規則を改正（平成</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26</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年４月施行）。</a:t>
                      </a: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○新規・改修の府有施設に対する緑化計画の指導を実施。　　　　　　　　　　　</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zh-TW"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緑化基準達成率</a:t>
                      </a:r>
                      <a:r>
                        <a:rPr kumimoji="1" lang="en-US" altLang="zh-TW"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83.6</a:t>
                      </a:r>
                      <a:r>
                        <a:rPr kumimoji="1" lang="zh-TW"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％（平成</a:t>
                      </a:r>
                      <a:r>
                        <a:rPr kumimoji="1" lang="en-US" altLang="zh-TW"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25</a:t>
                      </a:r>
                      <a:r>
                        <a:rPr kumimoji="1" lang="zh-TW"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年度末）</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p>
                  </a:txBody>
                  <a:tcPr marL="84406" marR="84406">
                    <a:lnB w="9525" cap="flat" cmpd="sng" algn="ctr">
                      <a:solidFill>
                        <a:schemeClr val="tx1"/>
                      </a:solidFill>
                      <a:prstDash val="sysDash"/>
                      <a:round/>
                      <a:headEnd type="none" w="med" len="med"/>
                      <a:tailEnd type="none" w="med" len="med"/>
                    </a:lnB>
                  </a:tcPr>
                </a:tc>
              </a:tr>
              <a:tr h="1008112">
                <a:tc>
                  <a:txBody>
                    <a:bodyPr/>
                    <a:lstStyle/>
                    <a:p>
                      <a:pPr marL="0" indent="0">
                        <a:lnSpc>
                          <a:spcPts val="900"/>
                        </a:lnSpc>
                      </a:pPr>
                      <a:r>
                        <a:rPr kumimoji="1" lang="ja-JP" altLang="en-US" sz="900" b="1" u="sng" dirty="0" smtClean="0">
                          <a:solidFill>
                            <a:schemeClr val="tx1"/>
                          </a:solidFill>
                          <a:latin typeface="HGPｺﾞｼｯｸM" panose="020B0600000000000000" pitchFamily="50" charset="-128"/>
                          <a:ea typeface="HGPｺﾞｼｯｸM" panose="020B0600000000000000" pitchFamily="50" charset="-128"/>
                        </a:rPr>
                        <a:t>環境にやさしい暮らし方の普及</a:t>
                      </a:r>
                      <a:endParaRPr kumimoji="1" lang="en-US" altLang="ja-JP" sz="900" b="1" u="sng" dirty="0" smtClean="0">
                        <a:solidFill>
                          <a:schemeClr val="tx1"/>
                        </a:solidFill>
                        <a:latin typeface="HGPｺﾞｼｯｸM" panose="020B0600000000000000" pitchFamily="50" charset="-128"/>
                        <a:ea typeface="HGPｺﾞｼｯｸM" panose="020B0600000000000000" pitchFamily="50" charset="-128"/>
                      </a:endParaRPr>
                    </a:p>
                    <a:p>
                      <a:pPr marL="85725" indent="-85725">
                        <a:lnSpc>
                          <a:spcPts val="900"/>
                        </a:lnSpc>
                      </a:pPr>
                      <a:r>
                        <a:rPr kumimoji="1" lang="ja-JP" altLang="en-US" sz="900" b="0" u="none" dirty="0" smtClean="0">
                          <a:solidFill>
                            <a:schemeClr val="tx1"/>
                          </a:solidFill>
                          <a:latin typeface="HGPｺﾞｼｯｸM" panose="020B0600000000000000" pitchFamily="50" charset="-128"/>
                          <a:ea typeface="HGPｺﾞｼｯｸM" panose="020B0600000000000000" pitchFamily="50" charset="-128"/>
                        </a:rPr>
                        <a:t>□うちエコ診断や環境家計簿等、見える化の促進</a:t>
                      </a:r>
                    </a:p>
                    <a:p>
                      <a:pPr marL="85725" indent="-85725">
                        <a:lnSpc>
                          <a:spcPts val="900"/>
                        </a:lnSpc>
                      </a:pPr>
                      <a:r>
                        <a:rPr kumimoji="1" lang="ja-JP" altLang="en-US" sz="900" b="0" u="none" dirty="0" smtClean="0">
                          <a:solidFill>
                            <a:schemeClr val="tx1"/>
                          </a:solidFill>
                          <a:latin typeface="HGPｺﾞｼｯｸM" panose="020B0600000000000000" pitchFamily="50" charset="-128"/>
                          <a:ea typeface="HGPｺﾞｼｯｸM" panose="020B0600000000000000" pitchFamily="50" charset="-128"/>
                        </a:rPr>
                        <a:t>□環境負荷の少ない暮らし方や資源を共有した暮らし方の情報発信、公共賃貸住宅での取組み</a:t>
                      </a:r>
                    </a:p>
                    <a:p>
                      <a:pPr marL="0" indent="0">
                        <a:lnSpc>
                          <a:spcPts val="900"/>
                        </a:lnSpc>
                      </a:pPr>
                      <a:endParaRPr kumimoji="1" lang="en-US" altLang="ja-JP" sz="900" b="1" u="none" dirty="0" smtClean="0">
                        <a:solidFill>
                          <a:schemeClr val="tx1"/>
                        </a:solidFill>
                        <a:latin typeface="HGPｺﾞｼｯｸM" panose="020B0600000000000000" pitchFamily="50" charset="-128"/>
                        <a:ea typeface="HGPｺﾞｼｯｸM" panose="020B0600000000000000" pitchFamily="50" charset="-128"/>
                      </a:endParaRPr>
                    </a:p>
                  </a:txBody>
                  <a:tcPr marL="84406" marR="84406">
                    <a:lnT w="9525" cap="flat" cmpd="sng" algn="ctr">
                      <a:solidFill>
                        <a:schemeClr val="tx1"/>
                      </a:solidFill>
                      <a:prstDash val="sysDash"/>
                      <a:round/>
                      <a:headEnd type="none" w="med" len="med"/>
                      <a:tailEnd type="none" w="med" len="med"/>
                    </a:lnT>
                    <a:lnB w="9525" cap="flat" cmpd="sng" algn="ctr">
                      <a:solidFill>
                        <a:schemeClr val="tx1"/>
                      </a:solidFill>
                      <a:prstDash val="sysDash"/>
                      <a:round/>
                      <a:headEnd type="none" w="med" len="med"/>
                      <a:tailEnd type="none" w="med" len="med"/>
                    </a:lnB>
                  </a:tcPr>
                </a:tc>
                <a:tc>
                  <a:txBody>
                    <a:bodyPr/>
                    <a:lstStyle/>
                    <a:p>
                      <a:pPr marL="85725" marR="0" indent="-85725" algn="l" defTabSz="914290" rtl="0" eaLnBrk="1" fontAlgn="auto" latinLnBrk="0" hangingPunct="1">
                        <a:lnSpc>
                          <a:spcPts val="900"/>
                        </a:lnSpc>
                        <a:spcBef>
                          <a:spcPts val="0"/>
                        </a:spcBef>
                        <a:spcAft>
                          <a:spcPts val="0"/>
                        </a:spcAft>
                        <a:buClrTx/>
                        <a:buSzTx/>
                        <a:buFontTx/>
                        <a:buNone/>
                        <a:tabLst/>
                        <a:defRPr/>
                      </a:pP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○関西うちエコ診断推進協議会との連携や各種広報を活用し、市町村や企業等へうちエコ診断を周知。環境家計簿リーフレットを作成し、市町村などに配布して普及啓発を実施。　　　　　　　　　　　　</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うちエコ診断実施数：</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229</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件（平成</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26</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年度）</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○公共交通に関する</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将来に向けた取組みの方向性を示した「公共交通戦略」を</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26</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年</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1</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月に策定。</a:t>
                      </a:r>
                      <a:r>
                        <a:rPr kumimoji="1" lang="ja-JP" altLang="en-US" sz="900" b="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その取組みのひとつとして位置付けた「公共交通の利用促進」については、</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 「かしこい公共交通の使い方」などのウェブサイトによる情報発信、</a:t>
                      </a:r>
                      <a:r>
                        <a:rPr kumimoji="1" lang="ja-JP" altLang="en-US" sz="900" b="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「家族でお出かけ節電キャンペーン」（関西広域連合）との連携や竹内街道等の各種イベントにおける啓発活動</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など、様々な機会をとらえて、公共交通利用の働きかけを実施。</a:t>
                      </a: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○公共賃貸住宅においてカーシェアリング事業を実施。</a:t>
                      </a: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r" defTabSz="914290" rtl="0" eaLnBrk="1" fontAlgn="auto" latinLnBrk="0" hangingPunct="1">
                        <a:lnSpc>
                          <a:spcPts val="900"/>
                        </a:lnSpc>
                        <a:spcBef>
                          <a:spcPts val="0"/>
                        </a:spcBef>
                        <a:spcAft>
                          <a:spcPts val="0"/>
                        </a:spcAft>
                        <a:buClrTx/>
                        <a:buSzTx/>
                        <a:buFontTx/>
                        <a:buNone/>
                        <a:tabLst/>
                        <a:defRPr/>
                      </a:pP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府営住宅：５団地、市町営住宅：</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16</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団地、公社</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3</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団地、ＵＲ</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30</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団地（平成</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26</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年末時点）</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p>
                  </a:txBody>
                  <a:tcPr marL="84406" marR="84406">
                    <a:lnT w="9525" cap="flat" cmpd="sng" algn="ctr">
                      <a:solidFill>
                        <a:schemeClr val="tx1"/>
                      </a:solidFill>
                      <a:prstDash val="sysDash"/>
                      <a:round/>
                      <a:headEnd type="none" w="med" len="med"/>
                      <a:tailEnd type="none" w="med" len="med"/>
                    </a:lnT>
                    <a:lnB w="9525" cap="flat" cmpd="sng" algn="ctr">
                      <a:solidFill>
                        <a:schemeClr val="tx1"/>
                      </a:solidFill>
                      <a:prstDash val="sysDash"/>
                      <a:round/>
                      <a:headEnd type="none" w="med" len="med"/>
                      <a:tailEnd type="none" w="med" len="med"/>
                    </a:lnB>
                  </a:tcPr>
                </a:tc>
              </a:tr>
            </a:tbl>
          </a:graphicData>
        </a:graphic>
      </p:graphicFrame>
      <p:sp>
        <p:nvSpPr>
          <p:cNvPr id="4" name="テキスト ボックス 3"/>
          <p:cNvSpPr txBox="1"/>
          <p:nvPr/>
        </p:nvSpPr>
        <p:spPr>
          <a:xfrm>
            <a:off x="0" y="-27384"/>
            <a:ext cx="9144000" cy="360000"/>
          </a:xfrm>
          <a:prstGeom prst="rect">
            <a:avLst/>
          </a:prstGeom>
          <a:solidFill>
            <a:schemeClr val="accent1">
              <a:lumMod val="40000"/>
              <a:lumOff val="60000"/>
            </a:schemeClr>
          </a:solidFill>
        </p:spPr>
        <p:txBody>
          <a:bodyPr wrap="square" lIns="91429" tIns="45715" rIns="91429" bIns="45715" rtlCol="0" anchor="ctr" anchorCtr="0">
            <a:noAutofit/>
          </a:bodyPr>
          <a:lstStyle/>
          <a:p>
            <a:r>
              <a:rPr lang="ja-JP" altLang="en-US" sz="1600" dirty="0">
                <a:latin typeface="HGSｺﾞｼｯｸM" panose="020B0600000000000000" pitchFamily="50" charset="-128"/>
                <a:ea typeface="HGSｺﾞｼｯｸM" panose="020B0600000000000000" pitchFamily="50" charset="-128"/>
                <a:cs typeface="Meiryo UI" panose="020B0604030504040204" pitchFamily="50" charset="-128"/>
              </a:rPr>
              <a:t>３．環境にやさしい住まいとまちの形成</a:t>
            </a:r>
          </a:p>
        </p:txBody>
      </p:sp>
      <p:graphicFrame>
        <p:nvGraphicFramePr>
          <p:cNvPr id="5" name="表 4"/>
          <p:cNvGraphicFramePr>
            <a:graphicFrameLocks noGrp="1"/>
          </p:cNvGraphicFramePr>
          <p:nvPr>
            <p:extLst>
              <p:ext uri="{D42A27DB-BD31-4B8C-83A1-F6EECF244321}">
                <p14:modId xmlns:p14="http://schemas.microsoft.com/office/powerpoint/2010/main" val="2536669445"/>
              </p:ext>
            </p:extLst>
          </p:nvPr>
        </p:nvGraphicFramePr>
        <p:xfrm>
          <a:off x="185052" y="692696"/>
          <a:ext cx="8779436" cy="3224396"/>
        </p:xfrm>
        <a:graphic>
          <a:graphicData uri="http://schemas.openxmlformats.org/drawingml/2006/table">
            <a:tbl>
              <a:tblPr firstRow="1" bandRow="1">
                <a:tableStyleId>{5C22544A-7EE6-4342-B048-85BDC9FD1C3A}</a:tableStyleId>
              </a:tblPr>
              <a:tblGrid>
                <a:gridCol w="2593140"/>
                <a:gridCol w="6186296"/>
              </a:tblGrid>
              <a:tr h="250056">
                <a:tc>
                  <a:txBody>
                    <a:bodyPr/>
                    <a:lstStyle/>
                    <a:p>
                      <a:pPr algn="ctr"/>
                      <a:r>
                        <a:rPr kumimoji="1" lang="ja-JP" altLang="en-US" sz="900" u="none" dirty="0" smtClean="0">
                          <a:latin typeface="HGPｺﾞｼｯｸM" panose="020B0600000000000000" pitchFamily="50" charset="-128"/>
                          <a:ea typeface="HGPｺﾞｼｯｸM" panose="020B0600000000000000" pitchFamily="50" charset="-128"/>
                        </a:rPr>
                        <a:t>施策の方向性</a:t>
                      </a:r>
                      <a:endParaRPr kumimoji="1" lang="ja-JP" altLang="en-US" sz="900" u="none" dirty="0">
                        <a:latin typeface="HGPｺﾞｼｯｸM" panose="020B0600000000000000" pitchFamily="50" charset="-128"/>
                        <a:ea typeface="HGPｺﾞｼｯｸM" panose="020B0600000000000000" pitchFamily="50" charset="-128"/>
                      </a:endParaRPr>
                    </a:p>
                  </a:txBody>
                  <a:tcPr marL="84406" marR="84406" anchor="ctr"/>
                </a:tc>
                <a:tc>
                  <a:txBody>
                    <a:bodyPr/>
                    <a:lstStyle/>
                    <a:p>
                      <a:pPr algn="ctr"/>
                      <a:r>
                        <a:rPr kumimoji="1" lang="ja-JP" altLang="en-US" sz="900" u="none" dirty="0" smtClean="0">
                          <a:latin typeface="HGPｺﾞｼｯｸM" panose="020B0600000000000000" pitchFamily="50" charset="-128"/>
                          <a:ea typeface="HGPｺﾞｼｯｸM" panose="020B0600000000000000" pitchFamily="50" charset="-128"/>
                        </a:rPr>
                        <a:t>主な取組み・結果（平成</a:t>
                      </a:r>
                      <a:r>
                        <a:rPr kumimoji="1" lang="en-US" altLang="ja-JP" sz="900" u="none" dirty="0" smtClean="0">
                          <a:latin typeface="HGPｺﾞｼｯｸM" panose="020B0600000000000000" pitchFamily="50" charset="-128"/>
                          <a:ea typeface="HGPｺﾞｼｯｸM" panose="020B0600000000000000" pitchFamily="50" charset="-128"/>
                        </a:rPr>
                        <a:t>23</a:t>
                      </a:r>
                      <a:r>
                        <a:rPr kumimoji="1" lang="ja-JP" altLang="en-US" sz="900" u="none" dirty="0" smtClean="0">
                          <a:latin typeface="HGPｺﾞｼｯｸM" panose="020B0600000000000000" pitchFamily="50" charset="-128"/>
                          <a:ea typeface="HGPｺﾞｼｯｸM" panose="020B0600000000000000" pitchFamily="50" charset="-128"/>
                        </a:rPr>
                        <a:t>年度～）</a:t>
                      </a:r>
                      <a:endParaRPr kumimoji="1" lang="ja-JP" altLang="en-US" sz="900" u="none" dirty="0">
                        <a:latin typeface="HGPｺﾞｼｯｸM" panose="020B0600000000000000" pitchFamily="50" charset="-128"/>
                        <a:ea typeface="HGPｺﾞｼｯｸM" panose="020B0600000000000000" pitchFamily="50" charset="-128"/>
                      </a:endParaRPr>
                    </a:p>
                  </a:txBody>
                  <a:tcPr marL="84406" marR="84406" anchor="ctr"/>
                </a:tc>
              </a:tr>
              <a:tr h="1697515">
                <a:tc>
                  <a:txBody>
                    <a:bodyPr/>
                    <a:lstStyle/>
                    <a:p>
                      <a:pPr marL="0" marR="0" indent="0" algn="l" defTabSz="914290" rtl="0" eaLnBrk="1" fontAlgn="auto" latinLnBrk="0" hangingPunct="1">
                        <a:lnSpc>
                          <a:spcPts val="800"/>
                        </a:lnSpc>
                        <a:spcBef>
                          <a:spcPts val="0"/>
                        </a:spcBef>
                        <a:spcAft>
                          <a:spcPts val="0"/>
                        </a:spcAft>
                        <a:buClrTx/>
                        <a:buSzTx/>
                        <a:buFontTx/>
                        <a:buNone/>
                        <a:tabLst/>
                        <a:defRPr/>
                      </a:pPr>
                      <a:r>
                        <a:rPr kumimoji="1" lang="ja-JP" altLang="en-US" sz="900" b="0" u="sng" kern="1200" dirty="0" smtClean="0">
                          <a:solidFill>
                            <a:schemeClr val="tx1"/>
                          </a:solidFill>
                          <a:effectLst/>
                          <a:latin typeface="HGPｺﾞｼｯｸM" panose="020B0600000000000000" pitchFamily="50" charset="-128"/>
                          <a:ea typeface="HGPｺﾞｼｯｸM" panose="020B0600000000000000" pitchFamily="50" charset="-128"/>
                          <a:cs typeface="+mn-cs"/>
                        </a:rPr>
                        <a:t>環境に配慮した住宅・建築物の普及促進</a:t>
                      </a:r>
                      <a:endParaRPr kumimoji="1" lang="en-US" altLang="ja-JP" sz="900" b="0" u="sng"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8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□省エネ法に基づく判断基準による対象建築物の審査、建築主等への指導・助言</a:t>
                      </a: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800"/>
                        </a:lnSpc>
                        <a:spcBef>
                          <a:spcPts val="300"/>
                        </a:spcBef>
                        <a:spcAft>
                          <a:spcPts val="0"/>
                        </a:spcAft>
                        <a:buClrTx/>
                        <a:buSzTx/>
                        <a:buFontTx/>
                        <a:buNone/>
                        <a:tabLst/>
                        <a:defRPr/>
                      </a:pPr>
                      <a:r>
                        <a:rPr kumimoji="1" lang="ja-JP" altLang="en-US" sz="900" b="1" u="none" kern="1200" dirty="0" smtClean="0">
                          <a:solidFill>
                            <a:schemeClr val="tx1"/>
                          </a:solidFill>
                          <a:effectLst/>
                          <a:latin typeface="HGPｺﾞｼｯｸM" panose="020B0600000000000000" pitchFamily="50" charset="-128"/>
                          <a:ea typeface="HGPｺﾞｼｯｸM" panose="020B0600000000000000" pitchFamily="50" charset="-128"/>
                          <a:cs typeface="+mn-cs"/>
                        </a:rPr>
                        <a:t>て～たん</a:t>
                      </a:r>
                      <a:r>
                        <a:rPr kumimoji="1" lang="ja-JP" altLang="en-US" sz="900" b="1" u="none" kern="1200" dirty="0" err="1" smtClean="0">
                          <a:solidFill>
                            <a:schemeClr val="tx1"/>
                          </a:solidFill>
                          <a:effectLst/>
                          <a:latin typeface="HGPｺﾞｼｯｸM" panose="020B0600000000000000" pitchFamily="50" charset="-128"/>
                          <a:ea typeface="HGPｺﾞｼｯｸM" panose="020B0600000000000000" pitchFamily="50" charset="-128"/>
                          <a:cs typeface="+mn-cs"/>
                        </a:rPr>
                        <a:t>そ</a:t>
                      </a:r>
                      <a:r>
                        <a:rPr kumimoji="1" lang="ja-JP" altLang="en-US" sz="900" b="1"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大阪プロジェクトの実施</a:t>
                      </a:r>
                      <a:endParaRPr kumimoji="1" lang="en-US" altLang="ja-JP" sz="900" b="1"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8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□建築物環境配慮制度の実施、府民への周知</a:t>
                      </a:r>
                    </a:p>
                    <a:p>
                      <a:pPr marL="85725" marR="0" indent="-85725" algn="l" defTabSz="914290" rtl="0" eaLnBrk="1" fontAlgn="auto" latinLnBrk="0" hangingPunct="1">
                        <a:lnSpc>
                          <a:spcPts val="8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　・届出義務対象の拡大</a:t>
                      </a:r>
                    </a:p>
                    <a:p>
                      <a:pPr marL="85725" marR="0" indent="-85725" algn="l" defTabSz="914290" rtl="0" eaLnBrk="1" fontAlgn="auto" latinLnBrk="0" hangingPunct="1">
                        <a:lnSpc>
                          <a:spcPts val="8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　・ラベリング制度の実施</a:t>
                      </a:r>
                    </a:p>
                    <a:p>
                      <a:pPr marL="85725" marR="0" indent="-85725" algn="l" defTabSz="914290" rtl="0" eaLnBrk="1" fontAlgn="auto" latinLnBrk="0" hangingPunct="1">
                        <a:lnSpc>
                          <a:spcPts val="8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　・民間金融機関による金利優遇等、誘導促進策の検討</a:t>
                      </a: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800"/>
                        </a:lnSpc>
                        <a:spcBef>
                          <a:spcPts val="0"/>
                        </a:spcBef>
                        <a:spcAft>
                          <a:spcPts val="0"/>
                        </a:spcAft>
                        <a:buClrTx/>
                        <a:buSzTx/>
                        <a:buFontTx/>
                        <a:buNone/>
                        <a:tabLst/>
                        <a:defRPr/>
                      </a:pP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8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□府有建築物における</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CO2</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削減や省エネルギー等に配慮した施設整備</a:t>
                      </a:r>
                    </a:p>
                    <a:p>
                      <a:pPr marL="85725" marR="0" indent="-85725" algn="l" defTabSz="914290" rtl="0" eaLnBrk="1" fontAlgn="auto" latinLnBrk="0" hangingPunct="1">
                        <a:lnSpc>
                          <a:spcPts val="800"/>
                        </a:lnSpc>
                        <a:spcBef>
                          <a:spcPts val="0"/>
                        </a:spcBef>
                        <a:spcAft>
                          <a:spcPts val="0"/>
                        </a:spcAft>
                        <a:buClrTx/>
                        <a:buSzTx/>
                        <a:buFontTx/>
                        <a:buNone/>
                        <a:tabLst/>
                        <a:defRPr/>
                      </a:pP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800"/>
                        </a:lnSpc>
                        <a:spcBef>
                          <a:spcPts val="0"/>
                        </a:spcBef>
                        <a:spcAft>
                          <a:spcPts val="0"/>
                        </a:spcAft>
                        <a:buClrTx/>
                        <a:buSzTx/>
                        <a:buFontTx/>
                        <a:buNone/>
                        <a:tabLst/>
                        <a:defRPr/>
                      </a:pP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800"/>
                        </a:lnSpc>
                        <a:spcBef>
                          <a:spcPts val="0"/>
                        </a:spcBef>
                        <a:spcAft>
                          <a:spcPts val="0"/>
                        </a:spcAft>
                        <a:buClrTx/>
                        <a:buSzTx/>
                        <a:buFontTx/>
                        <a:buNone/>
                        <a:tabLst/>
                        <a:defRPr/>
                      </a:pPr>
                      <a:endPar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8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□低炭素化をアドバイスする制度や国の導入支援策などを活用した、省</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CO2</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設備・機器の導入促進</a:t>
                      </a:r>
                    </a:p>
                    <a:p>
                      <a:pPr marL="85725" marR="0" indent="-85725" algn="l" defTabSz="914290" rtl="0" eaLnBrk="1" fontAlgn="auto" latinLnBrk="0" hangingPunct="1">
                        <a:lnSpc>
                          <a:spcPts val="800"/>
                        </a:lnSpc>
                        <a:spcBef>
                          <a:spcPts val="0"/>
                        </a:spcBef>
                        <a:spcAft>
                          <a:spcPts val="0"/>
                        </a:spcAft>
                        <a:buClrTx/>
                        <a:buSzTx/>
                        <a:buFontTx/>
                        <a:buNone/>
                        <a:tabLst/>
                        <a:defRPr/>
                      </a:pP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800"/>
                        </a:lnSpc>
                        <a:spcBef>
                          <a:spcPts val="0"/>
                        </a:spcBef>
                        <a:spcAft>
                          <a:spcPts val="0"/>
                        </a:spcAft>
                        <a:buClrTx/>
                        <a:buSzTx/>
                        <a:buFontTx/>
                        <a:buNone/>
                        <a:tabLst/>
                        <a:defRPr/>
                      </a:pP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8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□住宅性能表示制度や長期優良住宅の普及啓発等</a:t>
                      </a:r>
                    </a:p>
                    <a:p>
                      <a:pPr marL="85725" marR="0" indent="-85725" algn="l" defTabSz="914290" rtl="0" eaLnBrk="1" fontAlgn="auto" latinLnBrk="0" hangingPunct="1">
                        <a:lnSpc>
                          <a:spcPts val="8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□住宅への太陽光発電装置の設置促進等、再生可能エネルギーへの転換促進</a:t>
                      </a:r>
                    </a:p>
                    <a:p>
                      <a:pPr marL="85725" marR="0" indent="-85725" algn="l" defTabSz="914290" rtl="0" eaLnBrk="1" fontAlgn="auto" latinLnBrk="0" hangingPunct="1">
                        <a:lnSpc>
                          <a:spcPts val="8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□府営住宅における環境配慮</a:t>
                      </a: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□地域産木材の住宅への利用促進</a:t>
                      </a:r>
                    </a:p>
                    <a:p>
                      <a:pPr marL="0" marR="0" indent="0" algn="l" defTabSz="914290" rtl="0" eaLnBrk="1" fontAlgn="auto" latinLnBrk="0" hangingPunct="1">
                        <a:lnSpc>
                          <a:spcPts val="800"/>
                        </a:lnSpc>
                        <a:spcBef>
                          <a:spcPts val="0"/>
                        </a:spcBef>
                        <a:spcAft>
                          <a:spcPts val="0"/>
                        </a:spcAft>
                        <a:buClrTx/>
                        <a:buSzTx/>
                        <a:buFontTx/>
                        <a:buNone/>
                        <a:tabLst/>
                        <a:defRPr/>
                      </a:pPr>
                      <a:endParaRPr kumimoji="1" lang="ja-JP" altLang="ja-JP" sz="900" b="0" u="sng"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B w="9525" cap="flat" cmpd="sng" algn="ctr">
                      <a:solidFill>
                        <a:schemeClr val="tx1"/>
                      </a:solidFill>
                      <a:prstDash val="sysDash"/>
                      <a:round/>
                      <a:headEnd type="none" w="med" len="med"/>
                      <a:tailEnd type="none" w="med" len="med"/>
                    </a:lnB>
                  </a:tcPr>
                </a:tc>
                <a:tc>
                  <a:txBody>
                    <a:bodyPr/>
                    <a:lstStyle/>
                    <a:p>
                      <a:pPr marL="85725" marR="0" indent="-85725" algn="l" defTabSz="914290" rtl="0" eaLnBrk="1" fontAlgn="auto" latinLnBrk="0" hangingPunct="1">
                        <a:lnSpc>
                          <a:spcPts val="800"/>
                        </a:lnSpc>
                        <a:spcBef>
                          <a:spcPts val="0"/>
                        </a:spcBef>
                        <a:spcAft>
                          <a:spcPts val="0"/>
                        </a:spcAft>
                        <a:buClrTx/>
                        <a:buSzTx/>
                        <a:buFontTx/>
                        <a:buNone/>
                        <a:tabLst/>
                        <a:defRPr/>
                      </a:pP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800"/>
                        </a:lnSpc>
                        <a:spcBef>
                          <a:spcPts val="0"/>
                        </a:spcBef>
                        <a:spcAft>
                          <a:spcPts val="0"/>
                        </a:spcAft>
                        <a:buClrTx/>
                        <a:buSzTx/>
                        <a:buFontTx/>
                        <a:buNone/>
                        <a:tabLst/>
                        <a:defRPr/>
                      </a:pP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8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○大阪府温暖化の防止等に関する条例の改正により、建築物環境計画書の届出義務対象範囲を拡大（</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5,000</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2,000</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㎡）（平成</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24</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年７月施行）。一定の建築物の新築・増改築について、省エネ基準への適合や再生可能エネルギーの導入検討を義務化（平成</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27</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年</a:t>
                      </a:r>
                      <a:r>
                        <a:rPr kumimoji="1" lang="ja-JP" altLang="en-US" sz="900" b="0" u="none" strike="noStrik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４</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月施行）。</a:t>
                      </a: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8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○販売・賃貸にかかる建築物の広告に「建築物環境性能表示ラベル」の表示を義務化し、講習会を開いて府民に周知するなど啓発（平成</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24</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年７月施行）。建築物環境性能表示ラベルについて再生可能エネルギーの導入状況を表示するものに変更（平成</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７年</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4</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月施行）。</a:t>
                      </a: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8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○環境に配慮した建築物等の促進を図るため、大阪府と大阪市の表彰式の一本化、大阪サステナブル建築賞受賞建築物のプレゼンテーションの実施など、府民にわかりやすい普及啓発を実施。</a:t>
                      </a:r>
                    </a:p>
                    <a:p>
                      <a:pPr marL="85725" marR="0" indent="-85725" algn="l" defTabSz="914290" rtl="0" eaLnBrk="1" fontAlgn="auto" latinLnBrk="0" hangingPunct="1">
                        <a:lnSpc>
                          <a:spcPts val="800"/>
                        </a:lnSpc>
                        <a:spcBef>
                          <a:spcPts val="30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○「新・大阪府ＥＳＣＯアクションプラン」を</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27</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年</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月に策定、「大阪府ビル省エネ度判定制度」を</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27</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年</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6</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月に創設。</a:t>
                      </a:r>
                    </a:p>
                    <a:p>
                      <a:pPr marL="85725" marR="0" indent="-85725" algn="r" defTabSz="914290" rtl="0" eaLnBrk="1" fontAlgn="auto" latinLnBrk="0" hangingPunct="1">
                        <a:lnSpc>
                          <a:spcPts val="8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　　　　　　</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【18</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事業</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33</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施設で</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ESCO</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事業を実施し光熱水費削減累計額</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57</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億円、平均省エネ率</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23</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％（平成</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26</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年度末時点</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p>
                    <a:p>
                      <a:pPr marL="85725" marR="0" indent="-85725" algn="l" defTabSz="914290" rtl="0" eaLnBrk="1" fontAlgn="auto" latinLnBrk="0" hangingPunct="1">
                        <a:lnSpc>
                          <a:spcPts val="800"/>
                        </a:lnSpc>
                        <a:spcBef>
                          <a:spcPts val="0"/>
                        </a:spcBef>
                        <a:spcAft>
                          <a:spcPts val="0"/>
                        </a:spcAft>
                        <a:buClrTx/>
                        <a:buSzTx/>
                        <a:buFontTx/>
                        <a:buNone/>
                        <a:tabLst/>
                        <a:defRPr/>
                      </a:pPr>
                      <a:r>
                        <a:rPr kumimoji="1" lang="ja-JP" altLang="en-US" sz="900" b="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屋根貸しによる太陽光パネル設置促進事業。　　　　　　　　　　　　　　　　　　　　　　　　　</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【6</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施設で発電開始（</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27</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年</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8</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月末時点）</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endPar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8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　 省エネ提案型総合評価入札（高効率な</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LED</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照明や空調機の導入等提案を選定）の実施。　</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【4</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施設（平成</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27</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年</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11</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月末時点）</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endPar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800"/>
                        </a:lnSpc>
                        <a:spcBef>
                          <a:spcPts val="0"/>
                        </a:spcBef>
                        <a:spcAft>
                          <a:spcPts val="0"/>
                        </a:spcAft>
                        <a:buClrTx/>
                        <a:buSzTx/>
                        <a:buFontTx/>
                        <a:buNone/>
                        <a:tabLst/>
                        <a:defRPr/>
                      </a:pP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8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○環境農林水産総合研究所に省エネ・省ＣＯ２相談窓口を設置し、運用改善などの省エネ対策に精通した専門家を配置。</a:t>
                      </a: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8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　</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省エネ・省ＣＯ２相談件数：</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54</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件、省エネ・省ＣＯ２診断件数：</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43</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件、セミナー：開催</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回（参加者</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206</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名）、講演依頼：５回</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（平成</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26</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年度末時点）</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endPar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800"/>
                        </a:lnSpc>
                        <a:spcBef>
                          <a:spcPts val="0"/>
                        </a:spcBef>
                        <a:spcAft>
                          <a:spcPts val="0"/>
                        </a:spcAft>
                        <a:buClrTx/>
                        <a:buSzTx/>
                        <a:buFontTx/>
                        <a:buNone/>
                        <a:tabLst/>
                        <a:defRPr/>
                      </a:pP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8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○府ＨＰにより住宅性能表示制度のメリット、長期優良住宅建築等計画の認定を受けるメリット等について周知。</a:t>
                      </a: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800"/>
                        </a:lnSpc>
                        <a:spcBef>
                          <a:spcPts val="0"/>
                        </a:spcBef>
                        <a:spcAft>
                          <a:spcPts val="0"/>
                        </a:spcAft>
                        <a:buClrTx/>
                        <a:buSzTx/>
                        <a:buFontTx/>
                        <a:buNone/>
                        <a:tabLst/>
                        <a:defRPr/>
                      </a:pP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8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○金融機関と連携し、住宅用太陽光パネル等を設置する方に対して融資を実施。</a:t>
                      </a: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8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○府民が安心して太陽光パネルを設置できるよう、一定の基準を満たした民間事業者を登録し、公表。</a:t>
                      </a: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8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○府営住宅における高効率給湯機器の設置、</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LED</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照明の導入等。</a:t>
                      </a: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8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○一定以上の「おおさか材」を使用した住宅を新築・購入する際に、住宅ローンの金利優遇が受けられる「おおさか材認証制度」をスタート（平成</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24</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年度）。</a:t>
                      </a: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8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○おおさか材をはじめとした地域材の利用促進に取り組む工務店や設計士を登録する「木のぬくもりネット」サポーター登録制度を創設（平成</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25</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年度）。</a:t>
                      </a: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B w="9525" cap="flat" cmpd="sng" algn="ctr">
                      <a:solidFill>
                        <a:schemeClr val="tx1"/>
                      </a:solidFill>
                      <a:prstDash val="sysDash"/>
                      <a:round/>
                      <a:headEnd type="none" w="med" len="med"/>
                      <a:tailEnd type="none" w="med" len="med"/>
                    </a:lnB>
                  </a:tcPr>
                </a:tc>
              </a:tr>
            </a:tbl>
          </a:graphicData>
        </a:graphic>
      </p:graphicFrame>
      <p:sp>
        <p:nvSpPr>
          <p:cNvPr id="16" name="テキスト ボックス 15"/>
          <p:cNvSpPr txBox="1"/>
          <p:nvPr/>
        </p:nvSpPr>
        <p:spPr>
          <a:xfrm>
            <a:off x="121558" y="4005064"/>
            <a:ext cx="5533538" cy="252000"/>
          </a:xfrm>
          <a:prstGeom prst="roundRect">
            <a:avLst/>
          </a:prstGeom>
          <a:solidFill>
            <a:schemeClr val="bg1"/>
          </a:solidFill>
          <a:ln>
            <a:solidFill>
              <a:schemeClr val="tx1">
                <a:lumMod val="50000"/>
                <a:lumOff val="50000"/>
              </a:schemeClr>
            </a:solidFill>
          </a:ln>
        </p:spPr>
        <p:txBody>
          <a:bodyPr wrap="square" lIns="35996" tIns="35996" rIns="35996" bIns="35996" rtlCol="0" anchor="ctr">
            <a:noAutofit/>
          </a:bodyPr>
          <a:lstStyle/>
          <a:p>
            <a:r>
              <a:rPr lang="ja-JP" altLang="en-US" sz="1200" b="1" dirty="0" smtClean="0">
                <a:latin typeface="HGPｺﾞｼｯｸM" panose="020B0600000000000000" pitchFamily="50" charset="-128"/>
                <a:ea typeface="HGPｺﾞｼｯｸM" panose="020B0600000000000000" pitchFamily="50" charset="-128"/>
              </a:rPr>
              <a:t>（２）</a:t>
            </a:r>
            <a:r>
              <a:rPr lang="en-US" altLang="ja-JP" sz="1200" b="1" dirty="0" smtClean="0">
                <a:latin typeface="HGPｺﾞｼｯｸM" panose="020B0600000000000000" pitchFamily="50" charset="-128"/>
                <a:ea typeface="HGPｺﾞｼｯｸM" panose="020B0600000000000000" pitchFamily="50" charset="-128"/>
              </a:rPr>
              <a:t>.</a:t>
            </a:r>
            <a:r>
              <a:rPr lang="ja-JP" altLang="en-US" sz="1200" b="1" dirty="0">
                <a:latin typeface="HGPｺﾞｼｯｸM" panose="020B0600000000000000" pitchFamily="50" charset="-128"/>
                <a:ea typeface="HGPｺﾞｼｯｸM" panose="020B0600000000000000" pitchFamily="50" charset="-128"/>
              </a:rPr>
              <a:t>　環境にやさしいまちの構造やライフスタイルへの転換</a:t>
            </a:r>
          </a:p>
        </p:txBody>
      </p:sp>
      <p:sp>
        <p:nvSpPr>
          <p:cNvPr id="21" name="テキスト ボックス 20"/>
          <p:cNvSpPr txBox="1"/>
          <p:nvPr/>
        </p:nvSpPr>
        <p:spPr>
          <a:xfrm>
            <a:off x="118582" y="381388"/>
            <a:ext cx="4237394" cy="252000"/>
          </a:xfrm>
          <a:prstGeom prst="roundRect">
            <a:avLst/>
          </a:prstGeom>
          <a:solidFill>
            <a:schemeClr val="bg1"/>
          </a:solidFill>
          <a:ln>
            <a:solidFill>
              <a:schemeClr val="tx1">
                <a:lumMod val="50000"/>
                <a:lumOff val="50000"/>
              </a:schemeClr>
            </a:solidFill>
          </a:ln>
        </p:spPr>
        <p:txBody>
          <a:bodyPr wrap="square" lIns="35996" tIns="35996" rIns="35996" bIns="35996" rtlCol="0">
            <a:noAutofit/>
          </a:bodyPr>
          <a:lstStyle/>
          <a:p>
            <a:r>
              <a:rPr lang="ja-JP" altLang="en-US" sz="1200" b="1" dirty="0">
                <a:latin typeface="HGPｺﾞｼｯｸM" panose="020B0600000000000000" pitchFamily="50" charset="-128"/>
                <a:ea typeface="HGPｺﾞｼｯｸM" panose="020B0600000000000000" pitchFamily="50" charset="-128"/>
              </a:rPr>
              <a:t>（１）</a:t>
            </a:r>
            <a:r>
              <a:rPr lang="en-US" altLang="ja-JP" sz="1200" b="1" dirty="0">
                <a:latin typeface="HGPｺﾞｼｯｸM" panose="020B0600000000000000" pitchFamily="50" charset="-128"/>
                <a:ea typeface="HGPｺﾞｼｯｸM" panose="020B0600000000000000" pitchFamily="50" charset="-128"/>
              </a:rPr>
              <a:t>.</a:t>
            </a:r>
            <a:r>
              <a:rPr lang="ja-JP" altLang="en-US" sz="1200" b="1" dirty="0">
                <a:latin typeface="HGPｺﾞｼｯｸM" panose="020B0600000000000000" pitchFamily="50" charset="-128"/>
                <a:ea typeface="HGPｺﾞｼｯｸM" panose="020B0600000000000000" pitchFamily="50" charset="-128"/>
              </a:rPr>
              <a:t>　環境に配慮した住宅・建築物の普及促進</a:t>
            </a:r>
          </a:p>
        </p:txBody>
      </p:sp>
      <p:sp>
        <p:nvSpPr>
          <p:cNvPr id="23" name="角丸四角形 22"/>
          <p:cNvSpPr/>
          <p:nvPr/>
        </p:nvSpPr>
        <p:spPr>
          <a:xfrm>
            <a:off x="251520" y="1321202"/>
            <a:ext cx="2448272" cy="632822"/>
          </a:xfrm>
          <a:prstGeom prst="roundRect">
            <a:avLst>
              <a:gd name="adj" fmla="val 9936"/>
            </a:avLst>
          </a:prstGeom>
          <a:noFill/>
          <a:ln w="15875"/>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solidFill>
                <a:schemeClr val="tx1"/>
              </a:solidFill>
            </a:endParaRPr>
          </a:p>
        </p:txBody>
      </p:sp>
      <p:sp>
        <p:nvSpPr>
          <p:cNvPr id="30" name="角丸四角形 29"/>
          <p:cNvSpPr/>
          <p:nvPr/>
        </p:nvSpPr>
        <p:spPr>
          <a:xfrm>
            <a:off x="2819425" y="1151712"/>
            <a:ext cx="6120680" cy="854888"/>
          </a:xfrm>
          <a:prstGeom prst="roundRect">
            <a:avLst>
              <a:gd name="adj" fmla="val 5391"/>
            </a:avLst>
          </a:prstGeom>
          <a:noFill/>
          <a:ln w="15875"/>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solidFill>
                <a:schemeClr val="tx1"/>
              </a:solidFill>
            </a:endParaRPr>
          </a:p>
        </p:txBody>
      </p:sp>
      <p:sp>
        <p:nvSpPr>
          <p:cNvPr id="27" name="スライド番号プレースホルダー 2"/>
          <p:cNvSpPr>
            <a:spLocks noGrp="1"/>
          </p:cNvSpPr>
          <p:nvPr>
            <p:ph type="sldNum" sz="quarter" idx="12"/>
          </p:nvPr>
        </p:nvSpPr>
        <p:spPr>
          <a:xfrm>
            <a:off x="6948264" y="6453336"/>
            <a:ext cx="2133600" cy="365125"/>
          </a:xfrm>
        </p:spPr>
        <p:txBody>
          <a:bodyPr/>
          <a:lstStyle/>
          <a:p>
            <a:fld id="{EA6D242B-6A52-4C5C-AF40-54B5FB6D04E5}" type="slidenum">
              <a:rPr kumimoji="1" lang="ja-JP" altLang="en-US" smtClean="0">
                <a:solidFill>
                  <a:schemeClr val="tx1"/>
                </a:solidFill>
              </a:rPr>
              <a:t>8</a:t>
            </a:fld>
            <a:endParaRPr kumimoji="1" lang="ja-JP" altLang="en-US">
              <a:solidFill>
                <a:schemeClr val="tx1"/>
              </a:solidFill>
            </a:endParaRPr>
          </a:p>
        </p:txBody>
      </p:sp>
      <p:grpSp>
        <p:nvGrpSpPr>
          <p:cNvPr id="25" name="グループ化 24"/>
          <p:cNvGrpSpPr/>
          <p:nvPr/>
        </p:nvGrpSpPr>
        <p:grpSpPr>
          <a:xfrm>
            <a:off x="7361407" y="347170"/>
            <a:ext cx="1782593" cy="215444"/>
            <a:chOff x="6798893" y="332616"/>
            <a:chExt cx="1782593" cy="215444"/>
          </a:xfrm>
        </p:grpSpPr>
        <p:sp>
          <p:nvSpPr>
            <p:cNvPr id="26" name="テキスト ボックス 25"/>
            <p:cNvSpPr txBox="1"/>
            <p:nvPr/>
          </p:nvSpPr>
          <p:spPr>
            <a:xfrm>
              <a:off x="6798893" y="332616"/>
              <a:ext cx="1782593" cy="215444"/>
            </a:xfrm>
            <a:prstGeom prst="rect">
              <a:avLst/>
            </a:prstGeom>
            <a:noFill/>
          </p:spPr>
          <p:txBody>
            <a:bodyPr wrap="square" rtlCol="0">
              <a:spAutoFit/>
            </a:bodyPr>
            <a:lstStyle/>
            <a:p>
              <a:r>
                <a:rPr lang="en-US" altLang="ja-JP" sz="800" dirty="0" smtClean="0"/>
                <a:t>※</a:t>
              </a:r>
              <a:r>
                <a:rPr lang="ja-JP" altLang="en-US" sz="800" dirty="0" smtClean="0"/>
                <a:t>重点的な取組みを　　　　　で示す。</a:t>
              </a:r>
              <a:endParaRPr kumimoji="1" lang="ja-JP" altLang="en-US" sz="800" dirty="0"/>
            </a:p>
          </p:txBody>
        </p:sp>
        <p:sp>
          <p:nvSpPr>
            <p:cNvPr id="28" name="角丸四角形 27"/>
            <p:cNvSpPr/>
            <p:nvPr/>
          </p:nvSpPr>
          <p:spPr>
            <a:xfrm>
              <a:off x="7837654" y="363724"/>
              <a:ext cx="234026" cy="143664"/>
            </a:xfrm>
            <a:prstGeom prst="roundRect">
              <a:avLst>
                <a:gd name="adj" fmla="val 9936"/>
              </a:avLst>
            </a:prstGeom>
            <a:noFill/>
            <a:ln w="15875"/>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dirty="0">
                <a:solidFill>
                  <a:schemeClr val="tx1"/>
                </a:solidFill>
              </a:endParaRPr>
            </a:p>
          </p:txBody>
        </p:sp>
      </p:grpSp>
    </p:spTree>
    <p:extLst>
      <p:ext uri="{BB962C8B-B14F-4D97-AF65-F5344CB8AC3E}">
        <p14:creationId xmlns:p14="http://schemas.microsoft.com/office/powerpoint/2010/main" val="314713317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85503" y="549360"/>
            <a:ext cx="8998206" cy="6207040"/>
          </a:xfrm>
          <a:prstGeom prst="rect">
            <a:avLst/>
          </a:prstGeom>
          <a:solidFill>
            <a:schemeClr val="bg1"/>
          </a:solidFill>
          <a:ln w="15875">
            <a:solidFill>
              <a:schemeClr val="tx1">
                <a:lumMod val="50000"/>
                <a:lumOff val="50000"/>
              </a:schemeClr>
            </a:solidFill>
          </a:ln>
        </p:spPr>
        <p:txBody>
          <a:bodyPr wrap="square" lIns="35996" tIns="35996" rIns="35996" bIns="35996" rtlCol="0">
            <a:noAutofit/>
          </a:bodyPr>
          <a:lstStyle/>
          <a:p>
            <a:pPr>
              <a:lnSpc>
                <a:spcPts val="1300"/>
              </a:lnSpc>
            </a:pPr>
            <a:endParaRPr lang="en-US" altLang="ja-JP" sz="900" dirty="0"/>
          </a:p>
          <a:p>
            <a:pPr marL="88889" indent="-88889">
              <a:lnSpc>
                <a:spcPts val="1300"/>
              </a:lnSpc>
            </a:pPr>
            <a:endParaRPr lang="en-US" altLang="ja-JP" sz="900" dirty="0"/>
          </a:p>
          <a:p>
            <a:pPr marL="88889" indent="-88889">
              <a:lnSpc>
                <a:spcPts val="1300"/>
              </a:lnSpc>
            </a:pPr>
            <a:endParaRPr lang="en-US" altLang="ja-JP" sz="900" dirty="0"/>
          </a:p>
          <a:p>
            <a:pPr marL="88889" indent="-88889">
              <a:lnSpc>
                <a:spcPts val="1300"/>
              </a:lnSpc>
            </a:pPr>
            <a:endParaRPr lang="ja-JP" altLang="en-US" sz="900" dirty="0"/>
          </a:p>
        </p:txBody>
      </p:sp>
      <p:sp>
        <p:nvSpPr>
          <p:cNvPr id="4" name="テキスト ボックス 3"/>
          <p:cNvSpPr txBox="1"/>
          <p:nvPr/>
        </p:nvSpPr>
        <p:spPr>
          <a:xfrm>
            <a:off x="0" y="-27384"/>
            <a:ext cx="9144000" cy="360000"/>
          </a:xfrm>
          <a:prstGeom prst="rect">
            <a:avLst/>
          </a:prstGeom>
          <a:solidFill>
            <a:schemeClr val="accent1">
              <a:lumMod val="40000"/>
              <a:lumOff val="60000"/>
            </a:schemeClr>
          </a:solidFill>
        </p:spPr>
        <p:txBody>
          <a:bodyPr wrap="square" lIns="91429" tIns="45715" rIns="91429" bIns="45715" rtlCol="0" anchor="ctr" anchorCtr="0">
            <a:noAutofit/>
          </a:bodyPr>
          <a:lstStyle/>
          <a:p>
            <a:r>
              <a:rPr lang="ja-JP" altLang="en-US" sz="1600" dirty="0">
                <a:latin typeface="HGSｺﾞｼｯｸM" panose="020B0600000000000000" pitchFamily="50" charset="-128"/>
                <a:ea typeface="HGSｺﾞｼｯｸM" panose="020B0600000000000000" pitchFamily="50" charset="-128"/>
                <a:cs typeface="Meiryo UI" panose="020B0604030504040204" pitchFamily="50" charset="-128"/>
              </a:rPr>
              <a:t>４．活力と魅力あふれる住まいとまち</a:t>
            </a:r>
          </a:p>
        </p:txBody>
      </p:sp>
      <p:graphicFrame>
        <p:nvGraphicFramePr>
          <p:cNvPr id="5" name="表 4"/>
          <p:cNvGraphicFramePr>
            <a:graphicFrameLocks noGrp="1"/>
          </p:cNvGraphicFramePr>
          <p:nvPr>
            <p:extLst>
              <p:ext uri="{D42A27DB-BD31-4B8C-83A1-F6EECF244321}">
                <p14:modId xmlns:p14="http://schemas.microsoft.com/office/powerpoint/2010/main" val="1936096007"/>
              </p:ext>
            </p:extLst>
          </p:nvPr>
        </p:nvGraphicFramePr>
        <p:xfrm>
          <a:off x="185052" y="733669"/>
          <a:ext cx="8779436" cy="5545955"/>
        </p:xfrm>
        <a:graphic>
          <a:graphicData uri="http://schemas.openxmlformats.org/drawingml/2006/table">
            <a:tbl>
              <a:tblPr firstRow="1" bandRow="1">
                <a:tableStyleId>{5C22544A-7EE6-4342-B048-85BDC9FD1C3A}</a:tableStyleId>
              </a:tblPr>
              <a:tblGrid>
                <a:gridCol w="2593140"/>
                <a:gridCol w="6186296"/>
              </a:tblGrid>
              <a:tr h="250056">
                <a:tc>
                  <a:txBody>
                    <a:bodyPr/>
                    <a:lstStyle/>
                    <a:p>
                      <a:pPr algn="ctr">
                        <a:lnSpc>
                          <a:spcPts val="900"/>
                        </a:lnSpc>
                        <a:spcBef>
                          <a:spcPts val="0"/>
                        </a:spcBef>
                        <a:spcAft>
                          <a:spcPts val="0"/>
                        </a:spcAft>
                      </a:pPr>
                      <a:r>
                        <a:rPr kumimoji="1" lang="ja-JP" altLang="en-US" sz="900" u="none" dirty="0" smtClean="0">
                          <a:solidFill>
                            <a:schemeClr val="bg1"/>
                          </a:solidFill>
                          <a:latin typeface="HGPｺﾞｼｯｸM" panose="020B0600000000000000" pitchFamily="50" charset="-128"/>
                          <a:ea typeface="HGPｺﾞｼｯｸM" panose="020B0600000000000000" pitchFamily="50" charset="-128"/>
                        </a:rPr>
                        <a:t>施策の方向性</a:t>
                      </a:r>
                      <a:endParaRPr kumimoji="1" lang="ja-JP" altLang="en-US" sz="900" u="none" dirty="0">
                        <a:solidFill>
                          <a:schemeClr val="bg1"/>
                        </a:solidFill>
                        <a:latin typeface="HGPｺﾞｼｯｸM" panose="020B0600000000000000" pitchFamily="50" charset="-128"/>
                        <a:ea typeface="HGPｺﾞｼｯｸM" panose="020B0600000000000000" pitchFamily="50" charset="-128"/>
                      </a:endParaRPr>
                    </a:p>
                  </a:txBody>
                  <a:tcPr marL="84406" marR="84406" anchor="ctr"/>
                </a:tc>
                <a:tc>
                  <a:txBody>
                    <a:bodyPr/>
                    <a:lstStyle/>
                    <a:p>
                      <a:pPr algn="ctr">
                        <a:lnSpc>
                          <a:spcPts val="900"/>
                        </a:lnSpc>
                        <a:spcBef>
                          <a:spcPts val="0"/>
                        </a:spcBef>
                        <a:spcAft>
                          <a:spcPts val="0"/>
                        </a:spcAft>
                      </a:pPr>
                      <a:r>
                        <a:rPr kumimoji="1" lang="ja-JP" altLang="en-US" sz="900" u="none" dirty="0" smtClean="0">
                          <a:solidFill>
                            <a:schemeClr val="bg1"/>
                          </a:solidFill>
                          <a:latin typeface="HGPｺﾞｼｯｸM" panose="020B0600000000000000" pitchFamily="50" charset="-128"/>
                          <a:ea typeface="HGPｺﾞｼｯｸM" panose="020B0600000000000000" pitchFamily="50" charset="-128"/>
                        </a:rPr>
                        <a:t>主な取組み・結果（平成</a:t>
                      </a:r>
                      <a:r>
                        <a:rPr kumimoji="1" lang="en-US" altLang="ja-JP" sz="900" u="none" dirty="0" smtClean="0">
                          <a:solidFill>
                            <a:schemeClr val="bg1"/>
                          </a:solidFill>
                          <a:latin typeface="HGPｺﾞｼｯｸM" panose="020B0600000000000000" pitchFamily="50" charset="-128"/>
                          <a:ea typeface="HGPｺﾞｼｯｸM" panose="020B0600000000000000" pitchFamily="50" charset="-128"/>
                        </a:rPr>
                        <a:t>23</a:t>
                      </a:r>
                      <a:r>
                        <a:rPr kumimoji="1" lang="ja-JP" altLang="en-US" sz="900" u="none" dirty="0" smtClean="0">
                          <a:solidFill>
                            <a:schemeClr val="bg1"/>
                          </a:solidFill>
                          <a:latin typeface="HGPｺﾞｼｯｸM" panose="020B0600000000000000" pitchFamily="50" charset="-128"/>
                          <a:ea typeface="HGPｺﾞｼｯｸM" panose="020B0600000000000000" pitchFamily="50" charset="-128"/>
                        </a:rPr>
                        <a:t>年度～）</a:t>
                      </a:r>
                      <a:endParaRPr kumimoji="1" lang="ja-JP" altLang="en-US" sz="900" u="none" dirty="0">
                        <a:solidFill>
                          <a:schemeClr val="bg1"/>
                        </a:solidFill>
                        <a:latin typeface="HGPｺﾞｼｯｸM" panose="020B0600000000000000" pitchFamily="50" charset="-128"/>
                        <a:ea typeface="HGPｺﾞｼｯｸM" panose="020B0600000000000000" pitchFamily="50" charset="-128"/>
                      </a:endParaRPr>
                    </a:p>
                  </a:txBody>
                  <a:tcPr marL="84406" marR="84406" anchor="ctr"/>
                </a:tc>
              </a:tr>
              <a:tr h="501059">
                <a:tc>
                  <a:txBody>
                    <a:bodyPr/>
                    <a:lstStyle/>
                    <a:p>
                      <a:pPr marL="0" marR="0" indent="0" algn="l" defTabSz="914290" rtl="0" eaLnBrk="1" fontAlgn="auto" latinLnBrk="0" hangingPunct="1">
                        <a:lnSpc>
                          <a:spcPts val="900"/>
                        </a:lnSpc>
                        <a:spcBef>
                          <a:spcPts val="0"/>
                        </a:spcBef>
                        <a:spcAft>
                          <a:spcPts val="0"/>
                        </a:spcAft>
                        <a:buClrTx/>
                        <a:buSzTx/>
                        <a:buFontTx/>
                        <a:buNone/>
                        <a:tabLst/>
                        <a:defRPr/>
                      </a:pPr>
                      <a:r>
                        <a:rPr kumimoji="1" lang="ja-JP" altLang="en-US" sz="900" b="1" u="sng" kern="1200" dirty="0" smtClean="0">
                          <a:solidFill>
                            <a:schemeClr val="tx1"/>
                          </a:solidFill>
                          <a:effectLst/>
                          <a:latin typeface="HGPｺﾞｼｯｸM" panose="020B0600000000000000" pitchFamily="50" charset="-128"/>
                          <a:ea typeface="HGPｺﾞｼｯｸM" panose="020B0600000000000000" pitchFamily="50" charset="-128"/>
                          <a:cs typeface="+mn-cs"/>
                        </a:rPr>
                        <a:t>既存住宅・リフォーム市場の活性化</a:t>
                      </a:r>
                      <a:endParaRPr kumimoji="1" lang="en-US" altLang="ja-JP" sz="900" b="1" u="sng"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0" marR="0" indent="0"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□民間団体と行政との連携体制の構築</a:t>
                      </a:r>
                    </a:p>
                    <a:p>
                      <a:pPr marL="88900" marR="0" indent="-88900"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□既存住宅売買とリフォーム・リノベーションとを併せて流通させる仕組みの検討</a:t>
                      </a:r>
                    </a:p>
                  </a:txBody>
                  <a:tcPr marL="84406" marR="84406">
                    <a:lnB w="9525" cap="flat" cmpd="sng" algn="ctr">
                      <a:solidFill>
                        <a:schemeClr val="tx1"/>
                      </a:solidFill>
                      <a:prstDash val="sysDash"/>
                      <a:round/>
                      <a:headEnd type="none" w="med" len="med"/>
                      <a:tailEnd type="none" w="med" len="med"/>
                    </a:lnB>
                  </a:tcPr>
                </a:tc>
                <a:tc>
                  <a:txBody>
                    <a:bodyPr/>
                    <a:lstStyle/>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○中古住宅・リフォーム市場の活性化を目的として、官民連携の「大阪の住まい活性化フォーラム」を設立（平成</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24</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年</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12</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月）し、中古住宅の質やリフォームのイメージを向上させ、中古住宅の魅力化や市場の環境整備を図る。空家を含めた中古住宅・リフォームに係る相談体制の整備、リフォーム事業者の技術力の向上、様々な住情報等を府民に伝える消費者セミナーの開催などを実施。</a:t>
                      </a: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B w="9525" cap="flat" cmpd="sng" algn="ctr">
                      <a:solidFill>
                        <a:schemeClr val="tx1"/>
                      </a:solidFill>
                      <a:prstDash val="sysDash"/>
                      <a:round/>
                      <a:headEnd type="none" w="med" len="med"/>
                      <a:tailEnd type="none" w="med" len="med"/>
                    </a:lnB>
                  </a:tcPr>
                </a:tc>
              </a:tr>
              <a:tr h="947955">
                <a:tc>
                  <a:txBody>
                    <a:bodyPr/>
                    <a:lstStyle/>
                    <a:p>
                      <a:pPr marL="0" marR="0" indent="0" algn="l" defTabSz="914290" rtl="0" eaLnBrk="1" fontAlgn="auto" latinLnBrk="0" hangingPunct="1">
                        <a:lnSpc>
                          <a:spcPts val="900"/>
                        </a:lnSpc>
                        <a:spcBef>
                          <a:spcPts val="0"/>
                        </a:spcBef>
                        <a:spcAft>
                          <a:spcPts val="0"/>
                        </a:spcAft>
                        <a:buClrTx/>
                        <a:buSzTx/>
                        <a:buFontTx/>
                        <a:buNone/>
                        <a:tabLst/>
                        <a:defRPr/>
                      </a:pPr>
                      <a:r>
                        <a:rPr kumimoji="1" lang="ja-JP" altLang="en-US" sz="900" b="1" u="sng" kern="1200" dirty="0" smtClean="0">
                          <a:solidFill>
                            <a:schemeClr val="tx1"/>
                          </a:solidFill>
                          <a:effectLst/>
                          <a:latin typeface="HGPｺﾞｼｯｸM" panose="020B0600000000000000" pitchFamily="50" charset="-128"/>
                          <a:ea typeface="HGPｺﾞｼｯｸM" panose="020B0600000000000000" pitchFamily="50" charset="-128"/>
                          <a:cs typeface="+mn-cs"/>
                        </a:rPr>
                        <a:t>既存住宅流通市場の環境整備</a:t>
                      </a:r>
                      <a:endParaRPr kumimoji="1" lang="en-US" altLang="ja-JP" sz="900" b="1" u="sng"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□住宅性能表示制度の一層の普及</a:t>
                      </a: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□既存住宅販売瑕疵担保責任保険の普及促進</a:t>
                      </a: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□長期優良住宅の普及促進を通じた住宅履歴情報の蓄積の促進</a:t>
                      </a: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□住宅の新築時・維持管理時の住宅履歴情報の蓄積や活用の仕組みの検討・普及</a:t>
                      </a:r>
                    </a:p>
                  </a:txBody>
                  <a:tcPr marL="84406" marR="84406">
                    <a:lnT w="9525" cap="flat" cmpd="sng" algn="ctr">
                      <a:solidFill>
                        <a:schemeClr val="tx1"/>
                      </a:solidFill>
                      <a:prstDash val="sysDash"/>
                      <a:round/>
                      <a:headEnd type="none" w="med" len="med"/>
                      <a:tailEnd type="none" w="med" len="med"/>
                    </a:lnT>
                    <a:lnB w="9525" cap="flat" cmpd="sng" algn="ctr">
                      <a:solidFill>
                        <a:schemeClr val="tx1"/>
                      </a:solidFill>
                      <a:prstDash val="sysDash"/>
                      <a:round/>
                      <a:headEnd type="none" w="med" len="med"/>
                      <a:tailEnd type="none" w="med" len="med"/>
                    </a:lnB>
                  </a:tcPr>
                </a:tc>
                <a:tc>
                  <a:txBody>
                    <a:bodyPr/>
                    <a:lstStyle/>
                    <a:p>
                      <a:pPr marL="85725" marR="0" indent="-85725" algn="l" defTabSz="914290" rtl="0" eaLnBrk="1" fontAlgn="auto" latinLnBrk="0" hangingPunct="1">
                        <a:lnSpc>
                          <a:spcPts val="900"/>
                        </a:lnSpc>
                        <a:spcBef>
                          <a:spcPts val="0"/>
                        </a:spcBef>
                        <a:spcAft>
                          <a:spcPts val="0"/>
                        </a:spcAft>
                        <a:buClrTx/>
                        <a:buSzTx/>
                        <a:buFontTx/>
                        <a:buNone/>
                        <a:tabLst/>
                        <a:defRPr/>
                      </a:pP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0" marR="0" indent="0"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○住宅性能表示制度について、大阪府</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HP</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等で</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PR</a:t>
                      </a:r>
                      <a:r>
                        <a:rPr kumimoji="1" lang="ja-JP" altLang="en-US" sz="900" b="0" u="none" kern="1200" dirty="0" err="1" smtClean="0">
                          <a:solidFill>
                            <a:schemeClr val="tx1"/>
                          </a:solidFill>
                          <a:effectLst/>
                          <a:latin typeface="HGPｺﾞｼｯｸM" panose="020B0600000000000000" pitchFamily="50" charset="-128"/>
                          <a:ea typeface="HGPｺﾞｼｯｸM" panose="020B0600000000000000" pitchFamily="50" charset="-128"/>
                          <a:cs typeface="+mn-cs"/>
                        </a:rPr>
                        <a:t>。</a:t>
                      </a: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0" marR="0" indent="0"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○既存住宅販売瑕疵担保責任保険について、「大阪の住まい活性化フォーラム」</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HP</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やセミナー等で</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PR</a:t>
                      </a:r>
                      <a:r>
                        <a:rPr kumimoji="1" lang="ja-JP" altLang="en-US" sz="900" b="0" u="none" kern="1200" dirty="0" err="1" smtClean="0">
                          <a:solidFill>
                            <a:schemeClr val="tx1"/>
                          </a:solidFill>
                          <a:effectLst/>
                          <a:latin typeface="HGPｺﾞｼｯｸM" panose="020B0600000000000000" pitchFamily="50" charset="-128"/>
                          <a:ea typeface="HGPｺﾞｼｯｸM" panose="020B0600000000000000" pitchFamily="50" charset="-128"/>
                          <a:cs typeface="+mn-cs"/>
                        </a:rPr>
                        <a:t>。</a:t>
                      </a: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a:lnSpc>
                          <a:spcPts val="900"/>
                        </a:lnSpc>
                        <a:spcBef>
                          <a:spcPts val="0"/>
                        </a:spcBef>
                        <a:spcAft>
                          <a:spcPts val="0"/>
                        </a:spcAft>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○住宅履歴情報の蓄積に向けて、「大阪の住まい活性化フォーラム」</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HP</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やセミナー等で</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PR</a:t>
                      </a:r>
                      <a:r>
                        <a:rPr kumimoji="1" lang="ja-JP" altLang="en-US" sz="900" b="0" u="none" kern="1200" dirty="0" err="1" smtClean="0">
                          <a:solidFill>
                            <a:schemeClr val="tx1"/>
                          </a:solidFill>
                          <a:effectLst/>
                          <a:latin typeface="HGPｺﾞｼｯｸM" panose="020B0600000000000000" pitchFamily="50" charset="-128"/>
                          <a:ea typeface="HGPｺﾞｼｯｸM" panose="020B0600000000000000" pitchFamily="50" charset="-128"/>
                          <a:cs typeface="+mn-cs"/>
                        </a:rPr>
                        <a:t>。</a:t>
                      </a: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indent="-85725">
                        <a:lnSpc>
                          <a:spcPts val="900"/>
                        </a:lnSpc>
                        <a:spcBef>
                          <a:spcPts val="0"/>
                        </a:spcBef>
                        <a:spcAft>
                          <a:spcPts val="0"/>
                        </a:spcAft>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○「大阪の住まい活性化フォーラム」において、</a:t>
                      </a:r>
                      <a:r>
                        <a:rPr kumimoji="1" lang="ja-JP"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rPr>
                        <a:t>空家を含めた中古住宅・リフォームに係る相談窓口を設置するとともに、</a:t>
                      </a:r>
                      <a:r>
                        <a:rPr kumimoji="1" lang="ja-JP" altLang="en-US" sz="900" kern="1200" dirty="0" smtClean="0">
                          <a:solidFill>
                            <a:schemeClr val="tx1"/>
                          </a:solidFill>
                          <a:effectLst/>
                          <a:latin typeface="HGPｺﾞｼｯｸM" panose="020B0600000000000000" pitchFamily="50" charset="-128"/>
                          <a:ea typeface="HGPｺﾞｼｯｸM" panose="020B0600000000000000" pitchFamily="50" charset="-128"/>
                          <a:cs typeface="+mn-cs"/>
                        </a:rPr>
                        <a:t>インスペクション（既存住宅現況調査）を行うインスペクターを案内。</a:t>
                      </a: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T w="9525" cap="flat" cmpd="sng" algn="ctr">
                      <a:solidFill>
                        <a:schemeClr val="tx1"/>
                      </a:solidFill>
                      <a:prstDash val="sysDash"/>
                      <a:round/>
                      <a:headEnd type="none" w="med" len="med"/>
                      <a:tailEnd type="none" w="med" len="med"/>
                    </a:lnT>
                    <a:lnB w="9525" cap="flat" cmpd="sng" algn="ctr">
                      <a:solidFill>
                        <a:schemeClr val="tx1"/>
                      </a:solidFill>
                      <a:prstDash val="sysDash"/>
                      <a:round/>
                      <a:headEnd type="none" w="med" len="med"/>
                      <a:tailEnd type="none" w="med" len="med"/>
                    </a:lnB>
                  </a:tcPr>
                </a:tc>
              </a:tr>
              <a:tr h="715867">
                <a:tc>
                  <a:txBody>
                    <a:bodyPr/>
                    <a:lstStyle/>
                    <a:p>
                      <a:pPr marL="0" marR="0" indent="0" algn="l" defTabSz="914290" rtl="0" eaLnBrk="1" fontAlgn="auto" latinLnBrk="0" hangingPunct="1">
                        <a:lnSpc>
                          <a:spcPts val="900"/>
                        </a:lnSpc>
                        <a:spcBef>
                          <a:spcPts val="0"/>
                        </a:spcBef>
                        <a:spcAft>
                          <a:spcPts val="0"/>
                        </a:spcAft>
                        <a:buClrTx/>
                        <a:buSzTx/>
                        <a:buFontTx/>
                        <a:buNone/>
                        <a:tabLst/>
                        <a:defRPr/>
                      </a:pPr>
                      <a:r>
                        <a:rPr kumimoji="1" lang="ja-JP" altLang="en-US" sz="900" b="1" u="sng" kern="1200" dirty="0" smtClean="0">
                          <a:solidFill>
                            <a:schemeClr val="tx1"/>
                          </a:solidFill>
                          <a:effectLst/>
                          <a:latin typeface="HGPｺﾞｼｯｸM" panose="020B0600000000000000" pitchFamily="50" charset="-128"/>
                          <a:ea typeface="HGPｺﾞｼｯｸM" panose="020B0600000000000000" pitchFamily="50" charset="-128"/>
                          <a:cs typeface="+mn-cs"/>
                        </a:rPr>
                        <a:t>リフォーム市場の環境整備</a:t>
                      </a:r>
                      <a:endParaRPr kumimoji="1" lang="en-US" altLang="ja-JP" sz="900" b="1" u="sng"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□住宅瑕疵担保責任法人への登録をﾘﾌｫｰﾑﾏｲｽﾀｰ事業者の登録要件とすることを目指す</a:t>
                      </a: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□府民への住宅リフォームに関する情報提供や相談体制の充実</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
                      </a:r>
                      <a:b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br>
                      <a:endPar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□耐震化・バリアフリー化・省エネ化等のリフォームにおいて、「リフォーム工事瑕疵担保責任保険」が活用されるよう普及</a:t>
                      </a:r>
                      <a:endParaRPr kumimoji="1" lang="ja-JP" altLang="ja-JP" sz="900" b="1" u="sng"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T w="9525" cap="flat" cmpd="sng" algn="ctr">
                      <a:solidFill>
                        <a:schemeClr val="tx1"/>
                      </a:solidFill>
                      <a:prstDash val="sysDash"/>
                      <a:round/>
                      <a:headEnd type="none" w="med" len="med"/>
                      <a:tailEnd type="none" w="med" len="med"/>
                    </a:lnT>
                    <a:lnB w="9525" cap="flat" cmpd="sng" algn="ctr">
                      <a:solidFill>
                        <a:schemeClr val="tx1"/>
                      </a:solidFill>
                      <a:prstDash val="sysDash"/>
                      <a:round/>
                      <a:headEnd type="none" w="med" len="med"/>
                      <a:tailEnd type="none" w="med" len="med"/>
                    </a:lnB>
                  </a:tcPr>
                </a:tc>
                <a:tc>
                  <a:txBody>
                    <a:bodyPr/>
                    <a:lstStyle/>
                    <a:p>
                      <a:pPr marL="85725" marR="0" indent="-85725" algn="l" defTabSz="914290" rtl="0" eaLnBrk="1" fontAlgn="auto" latinLnBrk="0" hangingPunct="1">
                        <a:lnSpc>
                          <a:spcPts val="900"/>
                        </a:lnSpc>
                        <a:spcBef>
                          <a:spcPts val="0"/>
                        </a:spcBef>
                        <a:spcAft>
                          <a:spcPts val="0"/>
                        </a:spcAft>
                        <a:buClrTx/>
                        <a:buSzTx/>
                        <a:buFontTx/>
                        <a:buNone/>
                        <a:tabLst/>
                        <a:defRPr/>
                      </a:pP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○「大阪府住宅リフォームマイスター制度」において、「住宅瑕疵担保責任法人」への登録をマイスター事業者の登録要件とした（平成</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23</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年度～）。</a:t>
                      </a: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○府民への住宅リフォームに関する情報提供や相談体制を充実させるため、市町村と「大阪府住宅リフォームマイスター制度推進協議会」の共催による出前講座を実施。                      </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出前講座：４回（平成</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25</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年度）、２回（平成</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26</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年度）</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　 府</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HP</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からの情報発信だけではなく、「大阪の住まい活性化フォーラム」</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HP</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において、一元的な相談窓口等を情報発信。</a:t>
                      </a: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○「大阪の住まい活性化フォーラム」</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HP</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や、市町村と「大阪府住宅リフォームマイスター制度推進協議会」の共催による出前講座等において、「リフォーム瑕疵保険」を</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PR</a:t>
                      </a:r>
                      <a:r>
                        <a:rPr kumimoji="1" lang="ja-JP" altLang="en-US" sz="900" b="0" u="none" kern="1200" dirty="0" err="1" smtClean="0">
                          <a:solidFill>
                            <a:schemeClr val="tx1"/>
                          </a:solidFill>
                          <a:effectLst/>
                          <a:latin typeface="HGPｺﾞｼｯｸM" panose="020B0600000000000000" pitchFamily="50" charset="-128"/>
                          <a:ea typeface="HGPｺﾞｼｯｸM" panose="020B0600000000000000" pitchFamily="50" charset="-128"/>
                          <a:cs typeface="+mn-cs"/>
                        </a:rPr>
                        <a:t>。</a:t>
                      </a: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T w="9525" cap="flat" cmpd="sng" algn="ctr">
                      <a:solidFill>
                        <a:schemeClr val="tx1"/>
                      </a:solidFill>
                      <a:prstDash val="sysDash"/>
                      <a:round/>
                      <a:headEnd type="none" w="med" len="med"/>
                      <a:tailEnd type="none" w="med" len="med"/>
                    </a:lnT>
                    <a:lnB w="9525" cap="flat" cmpd="sng" algn="ctr">
                      <a:solidFill>
                        <a:schemeClr val="tx1"/>
                      </a:solidFill>
                      <a:prstDash val="sysDash"/>
                      <a:round/>
                      <a:headEnd type="none" w="med" len="med"/>
                      <a:tailEnd type="none" w="med" len="med"/>
                    </a:lnB>
                  </a:tcPr>
                </a:tc>
              </a:tr>
              <a:tr h="896084">
                <a:tc>
                  <a:txBody>
                    <a:bodyPr/>
                    <a:lstStyle/>
                    <a:p>
                      <a:pPr marL="0" marR="0" indent="0" algn="l" defTabSz="914290" rtl="0" eaLnBrk="1" fontAlgn="auto" latinLnBrk="0" hangingPunct="1">
                        <a:lnSpc>
                          <a:spcPts val="900"/>
                        </a:lnSpc>
                        <a:spcBef>
                          <a:spcPts val="0"/>
                        </a:spcBef>
                        <a:spcAft>
                          <a:spcPts val="0"/>
                        </a:spcAft>
                        <a:buClrTx/>
                        <a:buSzTx/>
                        <a:buFontTx/>
                        <a:buNone/>
                        <a:tabLst/>
                        <a:defRPr/>
                      </a:pPr>
                      <a:r>
                        <a:rPr kumimoji="1" lang="ja-JP" altLang="en-US" sz="900" b="1" u="sng" kern="1200" dirty="0" smtClean="0">
                          <a:solidFill>
                            <a:schemeClr val="tx1"/>
                          </a:solidFill>
                          <a:effectLst/>
                          <a:latin typeface="HGPｺﾞｼｯｸM" panose="020B0600000000000000" pitchFamily="50" charset="-128"/>
                          <a:ea typeface="HGPｺﾞｼｯｸM" panose="020B0600000000000000" pitchFamily="50" charset="-128"/>
                          <a:cs typeface="+mn-cs"/>
                        </a:rPr>
                        <a:t>情報提供と相談体制、紛争処理の仕組みの整備</a:t>
                      </a:r>
                      <a:endParaRPr kumimoji="1" lang="en-US" altLang="ja-JP" sz="900" b="1" u="sng"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□住宅の取得・ﾘﾌｫｰﾑに関する価格の妥当性・事業者紹介・トラブル時の相談体制や、アドバイザー派遣、紛争を処理する仕組みを構築</a:t>
                      </a: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□（財）住宅リフォーム・紛争処理支援センター等の取組みを広く普及</a:t>
                      </a:r>
                    </a:p>
                  </a:txBody>
                  <a:tcPr marL="84406" marR="84406">
                    <a:lnT w="9525" cap="flat" cmpd="sng" algn="ctr">
                      <a:solidFill>
                        <a:schemeClr val="tx1"/>
                      </a:solidFill>
                      <a:prstDash val="sysDash"/>
                      <a:round/>
                      <a:headEnd type="none" w="med" len="med"/>
                      <a:tailEnd type="none" w="med" len="med"/>
                    </a:lnT>
                    <a:lnB w="9525" cap="flat" cmpd="sng" algn="ctr">
                      <a:solidFill>
                        <a:schemeClr val="tx1"/>
                      </a:solidFill>
                      <a:prstDash val="sysDash"/>
                      <a:round/>
                      <a:headEnd type="none" w="med" len="med"/>
                      <a:tailEnd type="none" w="med" len="med"/>
                    </a:lnB>
                  </a:tcPr>
                </a:tc>
                <a:tc>
                  <a:txBody>
                    <a:bodyPr/>
                    <a:lstStyle/>
                    <a:p>
                      <a:pPr marL="85725" marR="0" indent="-85725" algn="l" defTabSz="914290" rtl="0" eaLnBrk="1" fontAlgn="auto" latinLnBrk="0" hangingPunct="1">
                        <a:lnSpc>
                          <a:spcPts val="900"/>
                        </a:lnSpc>
                        <a:spcBef>
                          <a:spcPts val="0"/>
                        </a:spcBef>
                        <a:spcAft>
                          <a:spcPts val="0"/>
                        </a:spcAft>
                        <a:buClrTx/>
                        <a:buSzTx/>
                        <a:buFontTx/>
                        <a:buNone/>
                        <a:tabLst/>
                        <a:defRPr/>
                      </a:pP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900"/>
                        </a:lnSpc>
                        <a:spcBef>
                          <a:spcPts val="0"/>
                        </a:spcBef>
                        <a:spcAft>
                          <a:spcPts val="0"/>
                        </a:spcAft>
                        <a:buClrTx/>
                        <a:buSzTx/>
                        <a:buFontTx/>
                        <a:buNone/>
                        <a:tabLst/>
                        <a:defRPr/>
                      </a:pP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大阪府ＨＰ等により、住まいのリフォームやトラブル等の相談に対応できる「大阪府住まいの評価・管理アドバイザー制度」のＰＲや、「大阪の住まい活性化フォーラム」ＨＰにより一元的に公的な相談窓口等の情報発信を実施。</a:t>
                      </a: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900"/>
                        </a:lnSpc>
                        <a:spcBef>
                          <a:spcPts val="0"/>
                        </a:spcBef>
                        <a:spcAft>
                          <a:spcPts val="0"/>
                        </a:spcAft>
                        <a:buClrTx/>
                        <a:buSzTx/>
                        <a:buFontTx/>
                        <a:buNone/>
                        <a:tabLst/>
                        <a:defRPr/>
                      </a:pP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○（財）住宅リフォーム・紛争処理支援センターの取組みについて、「大阪の住まい活性化フォーラム」ＨＰにより、市町村や民間団体へＰＲ。</a:t>
                      </a: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T w="9525" cap="flat" cmpd="sng" algn="ctr">
                      <a:solidFill>
                        <a:schemeClr val="tx1"/>
                      </a:solidFill>
                      <a:prstDash val="sysDash"/>
                      <a:round/>
                      <a:headEnd type="none" w="med" len="med"/>
                      <a:tailEnd type="none" w="med" len="med"/>
                    </a:lnT>
                    <a:lnB w="9525" cap="flat" cmpd="sng" algn="ctr">
                      <a:solidFill>
                        <a:schemeClr val="tx1"/>
                      </a:solidFill>
                      <a:prstDash val="sysDash"/>
                      <a:round/>
                      <a:headEnd type="none" w="med" len="med"/>
                      <a:tailEnd type="none" w="med" len="med"/>
                    </a:lnB>
                  </a:tcPr>
                </a:tc>
              </a:tr>
              <a:tr h="432048">
                <a:tc>
                  <a:txBody>
                    <a:bodyPr/>
                    <a:lstStyle/>
                    <a:p>
                      <a:pPr marL="0" marR="0" indent="0" algn="l" defTabSz="914290" rtl="0" eaLnBrk="1" fontAlgn="auto" latinLnBrk="0" hangingPunct="1">
                        <a:lnSpc>
                          <a:spcPts val="900"/>
                        </a:lnSpc>
                        <a:spcBef>
                          <a:spcPts val="0"/>
                        </a:spcBef>
                        <a:spcAft>
                          <a:spcPts val="0"/>
                        </a:spcAft>
                        <a:buClrTx/>
                        <a:buSzTx/>
                        <a:buFontTx/>
                        <a:buNone/>
                        <a:tabLst/>
                        <a:defRPr/>
                      </a:pPr>
                      <a:r>
                        <a:rPr kumimoji="1" lang="ja-JP" altLang="en-US" sz="900" b="1" u="sng" kern="1200" dirty="0" smtClean="0">
                          <a:solidFill>
                            <a:schemeClr val="tx1"/>
                          </a:solidFill>
                          <a:effectLst/>
                          <a:latin typeface="HGPｺﾞｼｯｸM" panose="020B0600000000000000" pitchFamily="50" charset="-128"/>
                          <a:ea typeface="HGPｺﾞｼｯｸM" panose="020B0600000000000000" pitchFamily="50" charset="-128"/>
                          <a:cs typeface="+mn-cs"/>
                        </a:rPr>
                        <a:t>マンションの修繕、改善、建替え等の環境整備</a:t>
                      </a:r>
                      <a:endParaRPr kumimoji="1" lang="en-US" altLang="ja-JP" sz="900" b="1" u="sng"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□維持管理に係る情報提供、専門アドバイザーの派遣等、区分所有者、管理組合への支援</a:t>
                      </a:r>
                      <a:endParaRPr kumimoji="1" lang="ja-JP"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T w="9525" cap="flat" cmpd="sng" algn="ctr">
                      <a:solidFill>
                        <a:schemeClr val="tx1"/>
                      </a:solidFill>
                      <a:prstDash val="sysDash"/>
                      <a:round/>
                      <a:headEnd type="none" w="med" len="med"/>
                      <a:tailEnd type="none" w="med" len="med"/>
                    </a:lnT>
                    <a:lnB w="9525" cap="flat" cmpd="sng" algn="ctr">
                      <a:solidFill>
                        <a:schemeClr val="tx1"/>
                      </a:solidFill>
                      <a:prstDash val="sysDash"/>
                      <a:round/>
                      <a:headEnd type="none" w="med" len="med"/>
                      <a:tailEnd type="none" w="med" len="med"/>
                    </a:lnB>
                  </a:tcPr>
                </a:tc>
                <a:tc>
                  <a:txBody>
                    <a:bodyPr/>
                    <a:lstStyle/>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○大阪府分譲マンション管理・建替えサポートシステム推進協議会において、管理組合役員等からの相談対応や必要に応じて専門家を派遣。　　　　　　　　　　　　　　　　　　　　　　</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相談対応件数（電話・ＦＡＸ・窓口）：</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491</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件（平成</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23</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26</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年度）</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p>
                    <a:p>
                      <a:pPr marL="85725" marR="0" indent="-85725" algn="r" defTabSz="914290" rtl="0" eaLnBrk="1" fontAlgn="auto" latinLnBrk="0" hangingPunct="1">
                        <a:lnSpc>
                          <a:spcPts val="900"/>
                        </a:lnSpc>
                        <a:spcBef>
                          <a:spcPts val="0"/>
                        </a:spcBef>
                        <a:spcAft>
                          <a:spcPts val="0"/>
                        </a:spcAft>
                        <a:buClrTx/>
                        <a:buSzTx/>
                        <a:buFontTx/>
                        <a:buNone/>
                        <a:tabLst/>
                        <a:defRPr/>
                      </a:pP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アドバイザー派遣件数相談アドバイザー：</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48</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件、実務アドバイザー：</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9</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件（平成</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23</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26</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年度）</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p>
                  </a:txBody>
                  <a:tcPr marL="84406" marR="84406">
                    <a:lnT w="9525" cap="flat" cmpd="sng" algn="ctr">
                      <a:solidFill>
                        <a:schemeClr val="tx1"/>
                      </a:solidFill>
                      <a:prstDash val="sysDash"/>
                      <a:round/>
                      <a:headEnd type="none" w="med" len="med"/>
                      <a:tailEnd type="none" w="med" len="med"/>
                    </a:lnT>
                    <a:lnB w="9525" cap="flat" cmpd="sng" algn="ctr">
                      <a:solidFill>
                        <a:schemeClr val="tx1"/>
                      </a:solidFill>
                      <a:prstDash val="sysDash"/>
                      <a:round/>
                      <a:headEnd type="none" w="med" len="med"/>
                      <a:tailEnd type="none" w="med" len="med"/>
                    </a:lnB>
                  </a:tcPr>
                </a:tc>
              </a:tr>
              <a:tr h="715867">
                <a:tc>
                  <a:txBody>
                    <a:bodyPr/>
                    <a:lstStyle/>
                    <a:p>
                      <a:pPr marL="0" marR="0" indent="0" algn="l" defTabSz="914290" rtl="0" eaLnBrk="1" fontAlgn="auto" latinLnBrk="0" hangingPunct="1">
                        <a:lnSpc>
                          <a:spcPts val="900"/>
                        </a:lnSpc>
                        <a:spcBef>
                          <a:spcPts val="0"/>
                        </a:spcBef>
                        <a:spcAft>
                          <a:spcPts val="0"/>
                        </a:spcAft>
                        <a:buClrTx/>
                        <a:buSzTx/>
                        <a:buFontTx/>
                        <a:buNone/>
                        <a:tabLst/>
                        <a:defRPr/>
                      </a:pPr>
                      <a:r>
                        <a:rPr kumimoji="1" lang="ja-JP" altLang="en-US" sz="900" b="1" u="sng" kern="1200" dirty="0" smtClean="0">
                          <a:solidFill>
                            <a:schemeClr val="tx1"/>
                          </a:solidFill>
                          <a:effectLst/>
                          <a:latin typeface="HGPｺﾞｼｯｸM" panose="020B0600000000000000" pitchFamily="50" charset="-128"/>
                          <a:ea typeface="HGPｺﾞｼｯｸM" panose="020B0600000000000000" pitchFamily="50" charset="-128"/>
                          <a:cs typeface="+mn-cs"/>
                        </a:rPr>
                        <a:t>建設産業の振興に向けた環境整備</a:t>
                      </a:r>
                      <a:endParaRPr kumimoji="1" lang="en-US" altLang="ja-JP" sz="900" b="1" u="sng"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□建設業法に基づく厳正な処分による不良・不適格業者の排除</a:t>
                      </a: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□地域ブロック単位等による法令遵守の講習会開催</a:t>
                      </a: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□平成</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29</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年度を目処に雇用・社会保険加入義務のある許可業者の加入率</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100</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％を目指す</a:t>
                      </a: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□府有建築物に係る適正な工事発注、工事の品質の確保</a:t>
                      </a: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□公共建築設計コンクールの実施</a:t>
                      </a: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900"/>
                        </a:lnSpc>
                        <a:spcBef>
                          <a:spcPts val="0"/>
                        </a:spcBef>
                        <a:spcAft>
                          <a:spcPts val="0"/>
                        </a:spcAft>
                        <a:buClrTx/>
                        <a:buSzTx/>
                        <a:buFontTx/>
                        <a:buNone/>
                        <a:tabLst/>
                        <a:defRPr/>
                      </a:pPr>
                      <a:endPar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T w="9525" cap="flat" cmpd="sng" algn="ctr">
                      <a:solidFill>
                        <a:schemeClr val="tx1"/>
                      </a:solidFill>
                      <a:prstDash val="sysDash"/>
                      <a:round/>
                      <a:headEnd type="none" w="med" len="med"/>
                      <a:tailEnd type="none" w="med" len="med"/>
                    </a:lnT>
                  </a:tcPr>
                </a:tc>
                <a:tc>
                  <a:txBody>
                    <a:bodyPr/>
                    <a:lstStyle/>
                    <a:p>
                      <a:pPr marL="85725" marR="0" indent="-85725" algn="l" defTabSz="914290" rtl="0" eaLnBrk="1" fontAlgn="auto" latinLnBrk="0" hangingPunct="1">
                        <a:lnSpc>
                          <a:spcPts val="900"/>
                        </a:lnSpc>
                        <a:spcBef>
                          <a:spcPts val="0"/>
                        </a:spcBef>
                        <a:spcAft>
                          <a:spcPts val="0"/>
                        </a:spcAft>
                        <a:buClrTx/>
                        <a:buSzTx/>
                        <a:buFontTx/>
                        <a:buNone/>
                        <a:tabLst/>
                        <a:defRPr/>
                      </a:pP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○建設業法等に違反した業者に対して処分を行い、不良・不適格業者の排除に努めた。</a:t>
                      </a: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r" defTabSz="914290" rtl="0" eaLnBrk="1" fontAlgn="auto" latinLnBrk="0" hangingPunct="1">
                        <a:lnSpc>
                          <a:spcPts val="900"/>
                        </a:lnSpc>
                        <a:spcBef>
                          <a:spcPts val="0"/>
                        </a:spcBef>
                        <a:spcAft>
                          <a:spcPts val="0"/>
                        </a:spcAft>
                        <a:buClrTx/>
                        <a:buSzTx/>
                        <a:buFontTx/>
                        <a:buNone/>
                        <a:tabLst/>
                        <a:defRPr/>
                      </a:pP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zh-TW"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監督処分件数　指示処分９件、営業停止処分</a:t>
                      </a:r>
                      <a:r>
                        <a:rPr kumimoji="1" lang="en-US" altLang="zh-TW"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10</a:t>
                      </a:r>
                      <a:r>
                        <a:rPr kumimoji="1" lang="zh-TW"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件、許可取消処分</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29</a:t>
                      </a:r>
                      <a:r>
                        <a:rPr kumimoji="1" lang="zh-TW"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件　計</a:t>
                      </a:r>
                      <a:r>
                        <a:rPr kumimoji="1" lang="en-US" altLang="zh-TW"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48</a:t>
                      </a:r>
                      <a:r>
                        <a:rPr kumimoji="1" lang="zh-TW"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件（平成</a:t>
                      </a:r>
                      <a:r>
                        <a:rPr kumimoji="1" lang="en-US" altLang="zh-TW"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26</a:t>
                      </a:r>
                      <a:r>
                        <a:rPr kumimoji="1" lang="zh-TW"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年度）</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○建設業者が適正な事業運営を確保できるよう講習会を実施。　　　</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事業者向け：２回、発注者向け：１回（平成</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26</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年度）</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p>
                    <a:p>
                      <a:pPr marL="85725" marR="0" indent="-85725" algn="l" defTabSz="914290" rtl="0" eaLnBrk="1" fontAlgn="auto" latinLnBrk="0" hangingPunct="1">
                        <a:lnSpc>
                          <a:spcPts val="900"/>
                        </a:lnSpc>
                        <a:spcBef>
                          <a:spcPts val="0"/>
                        </a:spcBef>
                        <a:spcAft>
                          <a:spcPts val="0"/>
                        </a:spcAft>
                        <a:buClrTx/>
                        <a:buSzTx/>
                        <a:buFontTx/>
                        <a:buNone/>
                        <a:tabLst/>
                        <a:defRPr/>
                      </a:pP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○建設業者に対し、許可更新時や経営事項審査時に保険未加入業者への加入指導、保険担当部局への未加入業者の通報を行うとともに、元請からも下請業者に対して加入確認と加入指導を要請。</a:t>
                      </a: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○設計労務単価の早期適用、ｲﾝﾌﾚｽﾗｲﾄﾞの実施など入札による不調・不落対策、社会保険未加入者の指導機関へ通報など不良不適格業者の排除。　　　　　　　　　　　　　　　</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ｲﾝﾌﾚｽﾗｲﾄﾞ実施件数：</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20</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件、通報件数：</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46</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業者（平成</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26</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年度）</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○府内の建築を学ぶ専修学校、高等学校等の生徒・学生を対象に、小規模公共建築を題材とした設計コンクールを実施し、最優秀作品を実際に建設する「大阪府公共建築設計ｺﾝｸｰﾙ」を実施。　</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zh-CN"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応募作品</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：平成</a:t>
                      </a:r>
                      <a:r>
                        <a:rPr kumimoji="1" lang="en-US" altLang="zh-CN"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26</a:t>
                      </a:r>
                      <a:r>
                        <a:rPr kumimoji="1" lang="zh-CN"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年度：</a:t>
                      </a:r>
                      <a:r>
                        <a:rPr kumimoji="1" lang="en-US" altLang="zh-CN"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184</a:t>
                      </a:r>
                      <a:r>
                        <a:rPr kumimoji="1" lang="zh-CN"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点（入選作品</a:t>
                      </a:r>
                      <a:r>
                        <a:rPr kumimoji="1" lang="en-US" altLang="zh-CN"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9</a:t>
                      </a:r>
                      <a:r>
                        <a:rPr kumimoji="1" lang="zh-CN"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点）</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p>
                  </a:txBody>
                  <a:tcPr marL="84406" marR="84406">
                    <a:lnT w="9525" cap="flat" cmpd="sng" algn="ctr">
                      <a:solidFill>
                        <a:schemeClr val="tx1"/>
                      </a:solidFill>
                      <a:prstDash val="sysDash"/>
                      <a:round/>
                      <a:headEnd type="none" w="med" len="med"/>
                      <a:tailEnd type="none" w="med" len="med"/>
                    </a:lnT>
                  </a:tcPr>
                </a:tc>
              </a:tr>
            </a:tbl>
          </a:graphicData>
        </a:graphic>
      </p:graphicFrame>
      <p:sp>
        <p:nvSpPr>
          <p:cNvPr id="21" name="テキスト ボックス 20"/>
          <p:cNvSpPr txBox="1"/>
          <p:nvPr/>
        </p:nvSpPr>
        <p:spPr>
          <a:xfrm>
            <a:off x="118582" y="381388"/>
            <a:ext cx="4237394" cy="252000"/>
          </a:xfrm>
          <a:prstGeom prst="roundRect">
            <a:avLst/>
          </a:prstGeom>
          <a:solidFill>
            <a:schemeClr val="bg1"/>
          </a:solidFill>
          <a:ln>
            <a:solidFill>
              <a:schemeClr val="tx1">
                <a:lumMod val="50000"/>
                <a:lumOff val="50000"/>
              </a:schemeClr>
            </a:solidFill>
          </a:ln>
        </p:spPr>
        <p:txBody>
          <a:bodyPr wrap="square" lIns="35996" tIns="35996" rIns="35996" bIns="35996" rtlCol="0" anchor="ctr">
            <a:noAutofit/>
          </a:bodyPr>
          <a:lstStyle/>
          <a:p>
            <a:r>
              <a:rPr lang="ja-JP" altLang="en-US" sz="1200" b="1" dirty="0">
                <a:latin typeface="HGPｺﾞｼｯｸM" panose="020B0600000000000000" pitchFamily="50" charset="-128"/>
                <a:ea typeface="HGPｺﾞｼｯｸM" panose="020B0600000000000000" pitchFamily="50" charset="-128"/>
              </a:rPr>
              <a:t>（１）</a:t>
            </a:r>
            <a:r>
              <a:rPr lang="en-US" altLang="ja-JP" sz="1200" b="1" dirty="0">
                <a:latin typeface="HGPｺﾞｼｯｸM" panose="020B0600000000000000" pitchFamily="50" charset="-128"/>
                <a:ea typeface="HGPｺﾞｼｯｸM" panose="020B0600000000000000" pitchFamily="50" charset="-128"/>
              </a:rPr>
              <a:t>.</a:t>
            </a:r>
            <a:r>
              <a:rPr lang="ja-JP" altLang="en-US" sz="1200" b="1" dirty="0">
                <a:latin typeface="HGPｺﾞｼｯｸM" panose="020B0600000000000000" pitchFamily="50" charset="-128"/>
                <a:ea typeface="HGPｺﾞｼｯｸM" panose="020B0600000000000000" pitchFamily="50" charset="-128"/>
              </a:rPr>
              <a:t>　健全な住宅関連産業の振興</a:t>
            </a:r>
          </a:p>
        </p:txBody>
      </p:sp>
      <p:sp>
        <p:nvSpPr>
          <p:cNvPr id="8" name="角丸四角形 7"/>
          <p:cNvSpPr/>
          <p:nvPr/>
        </p:nvSpPr>
        <p:spPr>
          <a:xfrm>
            <a:off x="231200" y="1003299"/>
            <a:ext cx="2493992" cy="504000"/>
          </a:xfrm>
          <a:prstGeom prst="roundRect">
            <a:avLst>
              <a:gd name="adj" fmla="val 9936"/>
            </a:avLst>
          </a:prstGeom>
          <a:noFill/>
          <a:ln w="15875"/>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solidFill>
                <a:schemeClr val="tx1"/>
              </a:solidFill>
            </a:endParaRPr>
          </a:p>
        </p:txBody>
      </p:sp>
      <p:sp>
        <p:nvSpPr>
          <p:cNvPr id="16" name="角丸四角形 15"/>
          <p:cNvSpPr/>
          <p:nvPr/>
        </p:nvSpPr>
        <p:spPr>
          <a:xfrm>
            <a:off x="2822600" y="1000894"/>
            <a:ext cx="6069880" cy="504000"/>
          </a:xfrm>
          <a:prstGeom prst="roundRect">
            <a:avLst>
              <a:gd name="adj" fmla="val 9936"/>
            </a:avLst>
          </a:prstGeom>
          <a:noFill/>
          <a:ln w="15875"/>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solidFill>
                <a:schemeClr val="tx1"/>
              </a:solidFill>
            </a:endParaRPr>
          </a:p>
        </p:txBody>
      </p:sp>
      <p:sp>
        <p:nvSpPr>
          <p:cNvPr id="19" name="スライド番号プレースホルダー 2"/>
          <p:cNvSpPr>
            <a:spLocks noGrp="1"/>
          </p:cNvSpPr>
          <p:nvPr>
            <p:ph type="sldNum" sz="quarter" idx="12"/>
          </p:nvPr>
        </p:nvSpPr>
        <p:spPr>
          <a:xfrm>
            <a:off x="6948264" y="6453336"/>
            <a:ext cx="2133600" cy="365125"/>
          </a:xfrm>
        </p:spPr>
        <p:txBody>
          <a:bodyPr/>
          <a:lstStyle/>
          <a:p>
            <a:fld id="{EA6D242B-6A52-4C5C-AF40-54B5FB6D04E5}" type="slidenum">
              <a:rPr kumimoji="1" lang="ja-JP" altLang="en-US" smtClean="0">
                <a:solidFill>
                  <a:schemeClr val="tx1"/>
                </a:solidFill>
              </a:rPr>
              <a:t>9</a:t>
            </a:fld>
            <a:endParaRPr kumimoji="1" lang="ja-JP" altLang="en-US">
              <a:solidFill>
                <a:schemeClr val="tx1"/>
              </a:solidFill>
            </a:endParaRPr>
          </a:p>
        </p:txBody>
      </p:sp>
      <p:grpSp>
        <p:nvGrpSpPr>
          <p:cNvPr id="15" name="グループ化 14"/>
          <p:cNvGrpSpPr/>
          <p:nvPr/>
        </p:nvGrpSpPr>
        <p:grpSpPr>
          <a:xfrm>
            <a:off x="7361407" y="347170"/>
            <a:ext cx="1782593" cy="215444"/>
            <a:chOff x="6798893" y="332616"/>
            <a:chExt cx="1782593" cy="215444"/>
          </a:xfrm>
        </p:grpSpPr>
        <p:sp>
          <p:nvSpPr>
            <p:cNvPr id="17" name="テキスト ボックス 16"/>
            <p:cNvSpPr txBox="1"/>
            <p:nvPr/>
          </p:nvSpPr>
          <p:spPr>
            <a:xfrm>
              <a:off x="6798893" y="332616"/>
              <a:ext cx="1782593" cy="215444"/>
            </a:xfrm>
            <a:prstGeom prst="rect">
              <a:avLst/>
            </a:prstGeom>
            <a:noFill/>
          </p:spPr>
          <p:txBody>
            <a:bodyPr wrap="square" rtlCol="0">
              <a:spAutoFit/>
            </a:bodyPr>
            <a:lstStyle/>
            <a:p>
              <a:r>
                <a:rPr lang="en-US" altLang="ja-JP" sz="800" dirty="0" smtClean="0"/>
                <a:t>※</a:t>
              </a:r>
              <a:r>
                <a:rPr lang="ja-JP" altLang="en-US" sz="800" dirty="0" smtClean="0"/>
                <a:t>重点的な取組みを　　　　　で示す。</a:t>
              </a:r>
              <a:endParaRPr kumimoji="1" lang="ja-JP" altLang="en-US" sz="800" dirty="0"/>
            </a:p>
          </p:txBody>
        </p:sp>
        <p:sp>
          <p:nvSpPr>
            <p:cNvPr id="18" name="角丸四角形 17"/>
            <p:cNvSpPr/>
            <p:nvPr/>
          </p:nvSpPr>
          <p:spPr>
            <a:xfrm>
              <a:off x="7837654" y="363724"/>
              <a:ext cx="234026" cy="143664"/>
            </a:xfrm>
            <a:prstGeom prst="roundRect">
              <a:avLst>
                <a:gd name="adj" fmla="val 9936"/>
              </a:avLst>
            </a:prstGeom>
            <a:noFill/>
            <a:ln w="15875"/>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dirty="0">
                <a:solidFill>
                  <a:schemeClr val="tx1"/>
                </a:solidFill>
              </a:endParaRPr>
            </a:p>
          </p:txBody>
        </p:sp>
      </p:grpSp>
    </p:spTree>
    <p:extLst>
      <p:ext uri="{BB962C8B-B14F-4D97-AF65-F5344CB8AC3E}">
        <p14:creationId xmlns:p14="http://schemas.microsoft.com/office/powerpoint/2010/main" val="171646360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a:solidFill>
            <a:schemeClr val="tx1"/>
          </a:solidFill>
        </a:ln>
      </a:spPr>
      <a:bodyPr rtlCol="0" anchor="ctr"/>
      <a:lstStyle>
        <a:defPPr algn="ctr">
          <a:defRPr kumimoji="1">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D0914A58C7C9D94DB435116EF43D38D7" ma:contentTypeVersion="1" ma:contentTypeDescription="新しいドキュメントを作成します。" ma:contentTypeScope="" ma:versionID="942bdad79e90e32b7aa339969f001042">
  <xsd:schema xmlns:xsd="http://www.w3.org/2001/XMLSchema" xmlns:xs="http://www.w3.org/2001/XMLSchema" xmlns:p="http://schemas.microsoft.com/office/2006/metadata/properties" xmlns:ns2="46689e31-b03d-4afa-a735-a1f8d7beadb1" targetNamespace="http://schemas.microsoft.com/office/2006/metadata/properties" ma:root="true" ma:fieldsID="2c9f98b6516b9dba60a2d94ebc4473d3" ns2:_="">
    <xsd:import namespace="46689e31-b03d-4afa-a735-a1f8d7beadb1"/>
    <xsd:element name="properties">
      <xsd:complexType>
        <xsd:sequence>
          <xsd:element name="documentManagement">
            <xsd:complexType>
              <xsd:all>
                <xsd:element ref="ns2:_x5bfe__x8c61__x30e6__x30fc__x30b6__x30fc_"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6689e31-b03d-4afa-a735-a1f8d7beadb1" elementFormDefault="qualified">
    <xsd:import namespace="http://schemas.microsoft.com/office/2006/documentManagement/types"/>
    <xsd:import namespace="http://schemas.microsoft.com/office/infopath/2007/PartnerControls"/>
    <xsd:element name="_x5bfe__x8c61__x30e6__x30fc__x30b6__x30fc_" ma:index="8" nillable="true" ma:displayName="対象ユーザー" ma:internalName="_x5bfe__x8c61__x30e6__x30fc__x30b6__x30fc_">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x5bfe__x8c61__x30e6__x30fc__x30b6__x30fc_ xmlns="46689e31-b03d-4afa-a735-a1f8d7beadb1"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F14B459-E033-4B75-916F-ABD04A73F60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6689e31-b03d-4afa-a735-a1f8d7beadb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07AA61AB-F5AA-46C7-BFD0-89ED5BE11251}">
  <ds:schemaRefs>
    <ds:schemaRef ds:uri="http://purl.org/dc/terms/"/>
    <ds:schemaRef ds:uri="http://schemas.microsoft.com/office/2006/metadata/properties"/>
    <ds:schemaRef ds:uri="http://purl.org/dc/elements/1.1/"/>
    <ds:schemaRef ds:uri="http://schemas.microsoft.com/office/2006/documentManagement/types"/>
    <ds:schemaRef ds:uri="46689e31-b03d-4afa-a735-a1f8d7beadb1"/>
    <ds:schemaRef ds:uri="http://schemas.openxmlformats.org/package/2006/metadata/core-properties"/>
    <ds:schemaRef ds:uri="http://purl.org/dc/dcmitype/"/>
    <ds:schemaRef ds:uri="http://schemas.microsoft.com/office/infopath/2007/PartnerControls"/>
    <ds:schemaRef ds:uri="http://www.w3.org/XML/1998/namespace"/>
  </ds:schemaRefs>
</ds:datastoreItem>
</file>

<file path=customXml/itemProps3.xml><?xml version="1.0" encoding="utf-8"?>
<ds:datastoreItem xmlns:ds="http://schemas.openxmlformats.org/officeDocument/2006/customXml" ds:itemID="{65AFCB3D-1D49-4C6B-8570-F2C82FEF030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5692</TotalTime>
  <Words>6705</Words>
  <Application>Microsoft Office PowerPoint</Application>
  <PresentationFormat>画面に合わせる (4:3)</PresentationFormat>
  <Paragraphs>609</Paragraphs>
  <Slides>11</Slides>
  <Notes>1</Notes>
  <HiddenSlides>0</HiddenSlides>
  <MMClips>0</MMClips>
  <ScaleCrop>false</ScaleCrop>
  <HeadingPairs>
    <vt:vector size="4" baseType="variant">
      <vt:variant>
        <vt:lpstr>テーマ</vt:lpstr>
      </vt:variant>
      <vt:variant>
        <vt:i4>1</vt:i4>
      </vt:variant>
      <vt:variant>
        <vt:lpstr>スライド タイトル</vt:lpstr>
      </vt:variant>
      <vt:variant>
        <vt:i4>11</vt:i4>
      </vt:variant>
    </vt:vector>
  </HeadingPairs>
  <TitlesOfParts>
    <vt:vector size="12" baseType="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大阪府</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長谷川　正樹</dc:creator>
  <cp:lastModifiedBy>長谷川　正樹</cp:lastModifiedBy>
  <cp:revision>373</cp:revision>
  <cp:lastPrinted>2016-01-06T08:43:20Z</cp:lastPrinted>
  <dcterms:created xsi:type="dcterms:W3CDTF">2015-09-08T11:59:32Z</dcterms:created>
  <dcterms:modified xsi:type="dcterms:W3CDTF">2016-01-20T04:57:26Z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0x010100D0914A58C7C9D94DB435116EF43D38D7</vt:lpwstr>
  </property>
</Properties>
</file>