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25" d="100"/>
          <a:sy n="125" d="100"/>
        </p:scale>
        <p:origin x="-348" y="9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2015/11/4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09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2015/11/4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906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2015/11/4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624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2015/11/4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320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2015/11/4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946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2015/11/4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433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2015/11/4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462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2015/11/4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980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2015/11/4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479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2015/11/4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524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2015/11/4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787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A48CC-28D5-4DB3-82F9-8A5F8BBEF9CC}" type="datetimeFigureOut">
              <a:rPr kumimoji="1" lang="ja-JP" altLang="en-US" smtClean="0"/>
              <a:t>2015/11/4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42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正方形/長方形 263"/>
          <p:cNvSpPr/>
          <p:nvPr/>
        </p:nvSpPr>
        <p:spPr>
          <a:xfrm>
            <a:off x="526742" y="2529841"/>
            <a:ext cx="8553187" cy="5291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eaVert" wrap="square" lIns="65307" tIns="0" rIns="65307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100"/>
              </a:lnSpc>
            </a:pPr>
            <a:r>
              <a:rPr lang="ja-JP" altLang="en-US" sz="9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基本目標</a:t>
            </a:r>
            <a:endParaRPr lang="en-US" altLang="ja-JP" sz="9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3" name="正方形/長方形 132"/>
          <p:cNvSpPr>
            <a:spLocks/>
          </p:cNvSpPr>
          <p:nvPr/>
        </p:nvSpPr>
        <p:spPr>
          <a:xfrm>
            <a:off x="395536" y="933797"/>
            <a:ext cx="8697664" cy="252000"/>
          </a:xfrm>
          <a:prstGeom prst="rect">
            <a:avLst/>
          </a:prstGeom>
          <a:ln cmpd="dbl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177800" algn="ctr">
              <a:spcAft>
                <a:spcPts val="0"/>
              </a:spcAft>
            </a:pPr>
            <a:r>
              <a:rPr lang="ja-JP" sz="1300" b="1" kern="100" dirty="0">
                <a:solidFill>
                  <a:srgbClr val="000000"/>
                </a:solidFill>
                <a:effectLst/>
                <a:ea typeface="Meiryo UI"/>
                <a:cs typeface="Times New Roman"/>
              </a:rPr>
              <a:t>住まうなら</a:t>
            </a:r>
            <a:r>
              <a:rPr lang="ja-JP" sz="1300" b="1" kern="100" dirty="0" smtClean="0">
                <a:solidFill>
                  <a:srgbClr val="000000"/>
                </a:solidFill>
                <a:effectLst/>
                <a:ea typeface="Meiryo UI"/>
                <a:cs typeface="Times New Roman"/>
              </a:rPr>
              <a:t>大阪</a:t>
            </a:r>
            <a:r>
              <a:rPr lang="ja-JP" altLang="en-US" sz="1300" b="1" kern="100" dirty="0">
                <a:solidFill>
                  <a:srgbClr val="000000"/>
                </a:solidFill>
                <a:ea typeface="Meiryo UI"/>
                <a:cs typeface="Times New Roman"/>
              </a:rPr>
              <a:t>！</a:t>
            </a:r>
            <a:r>
              <a:rPr lang="ja-JP" sz="1300" b="1" kern="100" dirty="0">
                <a:solidFill>
                  <a:srgbClr val="000000"/>
                </a:solidFill>
                <a:effectLst/>
                <a:ea typeface="Meiryo UI"/>
                <a:cs typeface="Times New Roman"/>
              </a:rPr>
              <a:t>　～たくさん、多様な人々が住まい、訪れる居住魅力あふれる都市の実現～</a:t>
            </a:r>
            <a:endParaRPr lang="ja-JP" sz="130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220471" y="2636912"/>
            <a:ext cx="3790177" cy="324000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6">
                  <a:lumMod val="75000"/>
                </a:schemeClr>
              </a:gs>
              <a:gs pos="8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75000"/>
                </a:schemeClr>
              </a:gs>
            </a:gsLst>
          </a:gradFill>
          <a:ln/>
          <a:effectLst>
            <a:outerShdw blurRad="40000" dist="114300" dir="30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安全・安心にくらすことが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できる住まい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と都市の実現</a:t>
            </a:r>
          </a:p>
        </p:txBody>
      </p:sp>
      <p:sp>
        <p:nvSpPr>
          <p:cNvPr id="23" name="角丸四角形 22"/>
          <p:cNvSpPr/>
          <p:nvPr/>
        </p:nvSpPr>
        <p:spPr>
          <a:xfrm>
            <a:off x="997847" y="2636912"/>
            <a:ext cx="3790177" cy="324000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6">
                  <a:lumMod val="75000"/>
                </a:schemeClr>
              </a:gs>
              <a:gs pos="8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75000"/>
                </a:schemeClr>
              </a:gs>
            </a:gsLst>
          </a:gradFill>
          <a:ln/>
          <a:effectLst>
            <a:outerShdw blurRad="40000" dist="114300" dir="30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活力と魅力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あふれる住まい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と都市の実現</a:t>
            </a: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0" y="44624"/>
            <a:ext cx="9144000" cy="334286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4278" tIns="33425" rIns="64278" bIns="33425" anchor="ctr">
            <a:norm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ja-JP" altLang="en-US" b="1" spc="-2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大阪における今後の住宅まちづくり政策のあり方について（審議会答申）</a:t>
            </a:r>
            <a:r>
              <a:rPr lang="en-US" altLang="ja-JP" b="1" spc="-2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b="1" spc="-2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タタキ台の概要</a:t>
            </a:r>
            <a:r>
              <a:rPr lang="en-US" altLang="ja-JP" b="1" spc="-2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ja-JP" b="1" spc="-2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66384" y="908720"/>
            <a:ext cx="257143" cy="1123553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214"/>
              </a:lnSpc>
              <a:spcBef>
                <a:spcPts val="0"/>
              </a:spcBef>
            </a:pPr>
            <a:r>
              <a:rPr lang="ja-JP" altLang="en-US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めざすべき将来像</a:t>
            </a:r>
            <a:endParaRPr lang="en-US" altLang="ja-JP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47" name="Rectangle 2"/>
          <p:cNvSpPr>
            <a:spLocks noChangeArrowheads="1"/>
          </p:cNvSpPr>
          <p:nvPr/>
        </p:nvSpPr>
        <p:spPr bwMode="auto">
          <a:xfrm>
            <a:off x="61929" y="2072640"/>
            <a:ext cx="257143" cy="986376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143"/>
              </a:lnSpc>
              <a:spcBef>
                <a:spcPts val="0"/>
              </a:spcBef>
            </a:pPr>
            <a:r>
              <a:rPr lang="ja-JP" altLang="en-US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政策</a:t>
            </a:r>
            <a:r>
              <a:rPr lang="ja-JP" altLang="en-US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の</a:t>
            </a:r>
            <a:r>
              <a:rPr lang="ja-JP" altLang="en-US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あり方</a:t>
            </a:r>
            <a:endParaRPr lang="en-US" altLang="ja-JP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48" name="Rectangle 2"/>
          <p:cNvSpPr>
            <a:spLocks noChangeArrowheads="1"/>
          </p:cNvSpPr>
          <p:nvPr/>
        </p:nvSpPr>
        <p:spPr bwMode="auto">
          <a:xfrm>
            <a:off x="66385" y="3138016"/>
            <a:ext cx="257143" cy="2189791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500"/>
              </a:lnSpc>
              <a:spcBef>
                <a:spcPts val="0"/>
              </a:spcBef>
            </a:pPr>
            <a:r>
              <a:rPr lang="ja-JP" altLang="en-US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施策</a:t>
            </a:r>
            <a:r>
              <a:rPr lang="ja-JP" altLang="en-US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の柱立て・方向性</a:t>
            </a:r>
            <a:endParaRPr lang="en-US" altLang="ja-JP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83" name="角丸四角形 82"/>
          <p:cNvSpPr/>
          <p:nvPr/>
        </p:nvSpPr>
        <p:spPr>
          <a:xfrm>
            <a:off x="395536" y="3133775"/>
            <a:ext cx="1692000" cy="360000"/>
          </a:xfrm>
          <a:prstGeom prst="roundRect">
            <a:avLst>
              <a:gd name="adj" fmla="val 7429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40000" dist="114300" dir="30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32653" rIns="0" bIns="32653" rtlCol="0" anchor="ctr"/>
          <a:lstStyle/>
          <a:p>
            <a:pPr algn="ctr">
              <a:spcBef>
                <a:spcPts val="399"/>
              </a:spcBef>
            </a:pP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国内外から多様な人々を惹きつける住まいと都市の形成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9" name="角丸四角形 138"/>
          <p:cNvSpPr/>
          <p:nvPr/>
        </p:nvSpPr>
        <p:spPr>
          <a:xfrm>
            <a:off x="2195920" y="3133774"/>
            <a:ext cx="1656000" cy="360000"/>
          </a:xfrm>
          <a:prstGeom prst="roundRect">
            <a:avLst>
              <a:gd name="adj" fmla="val 7429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40000" dist="114300" dir="30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32653" rIns="0" bIns="32653" rtlCol="0" anchor="ctr"/>
          <a:lstStyle/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誰もが活き活きとくらすことができる</a:t>
            </a:r>
            <a:endParaRPr lang="en-US" altLang="ja-JP" sz="90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9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と都市の形成</a:t>
            </a:r>
            <a:endParaRPr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0" name="角丸四角形 139"/>
          <p:cNvSpPr/>
          <p:nvPr/>
        </p:nvSpPr>
        <p:spPr>
          <a:xfrm>
            <a:off x="3979046" y="3133775"/>
            <a:ext cx="1656000" cy="360000"/>
          </a:xfrm>
          <a:prstGeom prst="roundRect">
            <a:avLst>
              <a:gd name="adj" fmla="val 7429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40000" dist="114300" dir="30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にやさしい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住まいと都市の形成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1" name="角丸四角形 140"/>
          <p:cNvSpPr/>
          <p:nvPr/>
        </p:nvSpPr>
        <p:spPr>
          <a:xfrm>
            <a:off x="5724312" y="3133775"/>
            <a:ext cx="1656000" cy="360000"/>
          </a:xfrm>
          <a:prstGeom prst="roundRect">
            <a:avLst>
              <a:gd name="adj" fmla="val 7429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40000" dist="114300" dir="30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安全を支える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住まいと都市の形成</a:t>
            </a:r>
            <a:endParaRPr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2" name="角丸四角形 141"/>
          <p:cNvSpPr/>
          <p:nvPr/>
        </p:nvSpPr>
        <p:spPr>
          <a:xfrm>
            <a:off x="7452504" y="3133775"/>
            <a:ext cx="1656000" cy="360000"/>
          </a:xfrm>
          <a:prstGeom prst="roundRect">
            <a:avLst>
              <a:gd name="adj" fmla="val 7429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40000" dist="114300" dir="30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安心してくらすことができる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住まいと都市の形成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403265" y="1202295"/>
            <a:ext cx="2700000" cy="216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36000" tIns="36000" rIns="36000" bIns="36000" rtlCol="0" anchor="ctr" anchorCtr="0">
            <a:noAutofit/>
          </a:bodyPr>
          <a:lstStyle/>
          <a:p>
            <a:pPr marL="85725" indent="-85725" algn="ctr"/>
            <a:r>
              <a:rPr lang="ja-JP" altLang="en-US" sz="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大都市・大阪の圧倒的な魅力を楽しむ</a:t>
            </a:r>
            <a:endParaRPr lang="en-US" altLang="ja-JP" sz="8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4" name="下カーブ矢印 233"/>
          <p:cNvSpPr/>
          <p:nvPr/>
        </p:nvSpPr>
        <p:spPr>
          <a:xfrm>
            <a:off x="4746304" y="2554140"/>
            <a:ext cx="545775" cy="180000"/>
          </a:xfrm>
          <a:prstGeom prst="curvedDownArrow">
            <a:avLst>
              <a:gd name="adj1" fmla="val 25000"/>
              <a:gd name="adj2" fmla="val 50000"/>
              <a:gd name="adj3" fmla="val 43521"/>
            </a:avLst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5" name="下カーブ矢印 234"/>
          <p:cNvSpPr/>
          <p:nvPr/>
        </p:nvSpPr>
        <p:spPr>
          <a:xfrm flipH="1" flipV="1">
            <a:off x="4716015" y="2852960"/>
            <a:ext cx="545775" cy="180000"/>
          </a:xfrm>
          <a:prstGeom prst="curvedDownArrow">
            <a:avLst>
              <a:gd name="adj1" fmla="val 25000"/>
              <a:gd name="adj2" fmla="val 50000"/>
              <a:gd name="adj3" fmla="val 38229"/>
            </a:avLst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6" name="テキスト ボックス 235"/>
          <p:cNvSpPr txBox="1"/>
          <p:nvPr/>
        </p:nvSpPr>
        <p:spPr>
          <a:xfrm>
            <a:off x="4650519" y="2682122"/>
            <a:ext cx="720000" cy="216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好循環</a:t>
            </a:r>
            <a:endParaRPr lang="en-US" altLang="ja-JP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30" name="Rectangle 2"/>
          <p:cNvSpPr>
            <a:spLocks noChangeArrowheads="1"/>
          </p:cNvSpPr>
          <p:nvPr/>
        </p:nvSpPr>
        <p:spPr bwMode="auto">
          <a:xfrm>
            <a:off x="66385" y="376145"/>
            <a:ext cx="257143" cy="504000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214"/>
              </a:lnSpc>
              <a:spcBef>
                <a:spcPts val="0"/>
              </a:spcBef>
            </a:pPr>
            <a:r>
              <a:rPr lang="ja-JP" altLang="en-US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使　命</a:t>
            </a:r>
            <a:endParaRPr lang="en-US" altLang="ja-JP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131" name="角丸四角形 130"/>
          <p:cNvSpPr/>
          <p:nvPr/>
        </p:nvSpPr>
        <p:spPr>
          <a:xfrm>
            <a:off x="378840" y="409575"/>
            <a:ext cx="8714360" cy="477817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65307" tIns="0" rIns="65307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600"/>
              </a:lnSpc>
            </a:pP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○住宅まちづくり政策の使命は、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人々の「住まう」を支える住まいと都市の創造を通じて、</a:t>
            </a:r>
            <a:r>
              <a:rPr lang="en-US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府民一人ひとりの安全・安心で豊かなくらしを実現すること</a:t>
            </a:r>
            <a:r>
              <a:rPr lang="en-US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及び</a:t>
            </a:r>
            <a:r>
              <a:rPr lang="en-US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大阪の都市活力を維持・発展させること</a:t>
            </a:r>
            <a:r>
              <a:rPr lang="en-US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403265" y="1437974"/>
            <a:ext cx="2700000" cy="288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36000" tIns="36000" rIns="36000" bIns="36000" rtlCol="0" anchor="ctr" anchorCtr="0">
            <a:noAutofit/>
          </a:bodyPr>
          <a:lstStyle/>
          <a:p>
            <a:pPr marL="85725" indent="-85725" algn="ctr"/>
            <a:r>
              <a:rPr lang="ja-JP" altLang="en-US" sz="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大都市の魅力を楽しみつつ、</a:t>
            </a:r>
            <a:endParaRPr lang="en-US" altLang="ja-JP" sz="8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85725" indent="-85725" algn="ctr"/>
            <a:r>
              <a:rPr lang="ja-JP" altLang="en-US" sz="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落ち着いた住環境で</a:t>
            </a:r>
            <a:r>
              <a:rPr lang="ja-JP" altLang="en-US" sz="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住まう</a:t>
            </a:r>
            <a:endParaRPr lang="en-US" altLang="ja-JP" sz="8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403265" y="1744273"/>
            <a:ext cx="2700000" cy="288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36000" tIns="36000" rIns="36000" bIns="36000" rtlCol="0" anchor="ctr" anchorCtr="0">
            <a:noAutofit/>
          </a:bodyPr>
          <a:lstStyle/>
          <a:p>
            <a:pPr marL="85725" indent="-85725" algn="ctr"/>
            <a:r>
              <a:rPr lang="ja-JP" altLang="en-US" sz="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働く・学ぶ・遊ぶ場充実、</a:t>
            </a:r>
            <a:endParaRPr lang="en-US" altLang="ja-JP" sz="8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85725" indent="-85725" algn="ctr"/>
            <a:r>
              <a:rPr lang="ja-JP" altLang="en-US" sz="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子どもいきいき、子育てを楽しむ</a:t>
            </a:r>
            <a:endParaRPr lang="en-US" altLang="ja-JP" sz="8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3247601" y="1202295"/>
            <a:ext cx="2880000" cy="180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36000" tIns="36000" rIns="36000" bIns="36000" rtlCol="0" anchor="ctr" anchorCtr="0">
            <a:noAutofit/>
          </a:bodyPr>
          <a:lstStyle/>
          <a:p>
            <a:pPr marL="85725" indent="-85725" algn="ctr"/>
            <a:r>
              <a:rPr lang="ja-JP" altLang="en-US" sz="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豊かな自然を満喫して住まう</a:t>
            </a:r>
            <a:endParaRPr lang="en-US" altLang="ja-JP" sz="8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3247601" y="1416471"/>
            <a:ext cx="2880000" cy="180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36000" tIns="36000" rIns="36000" bIns="36000" rtlCol="0" anchor="ctr" anchorCtr="0">
            <a:noAutofit/>
          </a:bodyPr>
          <a:lstStyle/>
          <a:p>
            <a:pPr marL="85725" indent="-85725" algn="ctr"/>
            <a:r>
              <a:rPr lang="ja-JP" altLang="en-US" sz="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包容力のある大阪で、人のあたたかさに包まれる</a:t>
            </a:r>
            <a:endParaRPr lang="en-US" altLang="ja-JP" sz="8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3247601" y="1630647"/>
            <a:ext cx="2880000" cy="180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36000" tIns="36000" rIns="36000" bIns="36000" rtlCol="0" anchor="ctr" anchorCtr="0">
            <a:noAutofit/>
          </a:bodyPr>
          <a:lstStyle/>
          <a:p>
            <a:pPr marL="85725" indent="-85725" algn="ctr"/>
            <a:r>
              <a:rPr lang="ja-JP" altLang="en-US" sz="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環境にやさしく・調和して</a:t>
            </a:r>
            <a:r>
              <a:rPr lang="ja-JP" altLang="en-US" sz="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住まう</a:t>
            </a:r>
            <a:endParaRPr lang="en-US" altLang="ja-JP" sz="8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3247601" y="1844824"/>
            <a:ext cx="2880000" cy="180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36000" tIns="36000" rIns="36000" bIns="36000" rtlCol="0" anchor="ctr" anchorCtr="0">
            <a:noAutofit/>
          </a:bodyPr>
          <a:lstStyle/>
          <a:p>
            <a:pPr marL="85725" indent="-85725" algn="ctr"/>
            <a:r>
              <a:rPr lang="ja-JP" altLang="en-US" sz="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歴史・文化・芸術を楽しむ</a:t>
            </a:r>
            <a:endParaRPr lang="en-US" altLang="ja-JP" sz="8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0" name="テキスト ボックス 169"/>
          <p:cNvSpPr txBox="1"/>
          <p:nvPr/>
        </p:nvSpPr>
        <p:spPr>
          <a:xfrm>
            <a:off x="6199929" y="1202295"/>
            <a:ext cx="2880000" cy="216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36000" tIns="36000" rIns="36000" bIns="36000" rtlCol="0" anchor="ctr" anchorCtr="0">
            <a:noAutofit/>
          </a:bodyPr>
          <a:lstStyle/>
          <a:p>
            <a:pPr marL="85725" indent="-85725" algn="ctr"/>
            <a:r>
              <a:rPr lang="ja-JP" altLang="en-US" sz="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モノづくりとともに住まう</a:t>
            </a:r>
            <a:endParaRPr lang="en-US" altLang="ja-JP" sz="8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1" name="テキスト ボックス 220"/>
          <p:cNvSpPr txBox="1"/>
          <p:nvPr/>
        </p:nvSpPr>
        <p:spPr>
          <a:xfrm>
            <a:off x="6199929" y="1505559"/>
            <a:ext cx="2880000" cy="216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36000" tIns="36000" rIns="36000" bIns="36000" rtlCol="0" anchor="ctr" anchorCtr="0">
            <a:noAutofit/>
          </a:bodyPr>
          <a:lstStyle/>
          <a:p>
            <a:pPr marL="85725" indent="-85725" algn="ctr"/>
            <a:r>
              <a:rPr lang="ja-JP" altLang="en-US" sz="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学びとともに住まう</a:t>
            </a:r>
            <a:endParaRPr lang="en-US" altLang="ja-JP" sz="8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2" name="テキスト ボックス 221"/>
          <p:cNvSpPr txBox="1"/>
          <p:nvPr/>
        </p:nvSpPr>
        <p:spPr>
          <a:xfrm>
            <a:off x="6199929" y="1808824"/>
            <a:ext cx="2880000" cy="216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36000" tIns="36000" rIns="36000" bIns="36000" rtlCol="0" anchor="ctr" anchorCtr="0">
            <a:noAutofit/>
          </a:bodyPr>
          <a:lstStyle/>
          <a:p>
            <a:pPr marL="85725" indent="-85725" algn="ctr"/>
            <a:r>
              <a:rPr lang="ja-JP" altLang="en-US" sz="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スポーツを楽しみ、健康で活き活きと住まう</a:t>
            </a:r>
            <a:endParaRPr lang="en-US" altLang="ja-JP" sz="8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4" name="テキスト ボックス 223"/>
          <p:cNvSpPr txBox="1"/>
          <p:nvPr/>
        </p:nvSpPr>
        <p:spPr>
          <a:xfrm>
            <a:off x="345440" y="3527807"/>
            <a:ext cx="1728000" cy="1800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prstDash val="solid"/>
          </a:ln>
        </p:spPr>
        <p:txBody>
          <a:bodyPr wrap="square" lIns="36000" tIns="0" rIns="0" bIns="0" rtlCol="0" anchor="t" anchorCtr="0">
            <a:noAutofit/>
          </a:bodyPr>
          <a:lstStyle/>
          <a:p>
            <a:pPr>
              <a:lnSpc>
                <a:spcPts val="1100"/>
              </a:lnSpc>
            </a:pPr>
            <a:r>
              <a:rPr lang="ja-JP" altLang="en-US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en-US" altLang="ja-JP" sz="700" u="sng" spc="-2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活力と魅力ある都市空間の形成</a:t>
            </a:r>
            <a:endParaRPr lang="en-US" altLang="ja-JP" sz="700" u="sng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700" spc="-2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関西の中核を担う都市空間の形成</a:t>
            </a:r>
            <a:endParaRPr lang="en-US" altLang="ja-JP" sz="7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8900" indent="-88900">
              <a:lnSpc>
                <a:spcPts val="1100"/>
              </a:lnSpc>
            </a:pP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・歴史、景観資源を活かした都市魅力の向上</a:t>
            </a:r>
            <a:endParaRPr lang="en-US" altLang="ja-JP" sz="7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100"/>
              </a:lnSpc>
              <a:spcBef>
                <a:spcPts val="300"/>
              </a:spcBef>
            </a:pPr>
            <a:r>
              <a:rPr lang="ja-JP" altLang="en-US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sz="700" u="sng" spc="-2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大阪の魅力を楽しむﾗｲﾌスタイルの</a:t>
            </a:r>
            <a:r>
              <a:rPr lang="ja-JP" altLang="en-US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提案・普及</a:t>
            </a:r>
            <a:endParaRPr lang="en-US" altLang="ja-JP" sz="700" u="sng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100"/>
              </a:lnSpc>
            </a:pP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・政策連携による大阪への移住促進</a:t>
            </a:r>
            <a:endParaRPr lang="en-US" altLang="ja-JP" sz="7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100"/>
              </a:lnSpc>
            </a:pP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・二地域居住の推進</a:t>
            </a:r>
            <a:endParaRPr lang="en-US" altLang="ja-JP" sz="7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100"/>
              </a:lnSpc>
            </a:pP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・大阪に住まう魅力の情報発信</a:t>
            </a:r>
            <a:endParaRPr lang="ja-JP" altLang="en-US" sz="700" spc="-2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2" name="テキスト ボックス 241"/>
          <p:cNvSpPr txBox="1"/>
          <p:nvPr/>
        </p:nvSpPr>
        <p:spPr>
          <a:xfrm>
            <a:off x="2110947" y="3527807"/>
            <a:ext cx="1764000" cy="1800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prstDash val="solid"/>
          </a:ln>
        </p:spPr>
        <p:txBody>
          <a:bodyPr wrap="square" lIns="36000" tIns="0" rIns="0" bIns="0" rtlCol="0" anchor="t" anchorCtr="0">
            <a:noAutofit/>
          </a:bodyPr>
          <a:lstStyle/>
          <a:p>
            <a:pPr marL="92075" indent="-92075">
              <a:lnSpc>
                <a:spcPts val="1100"/>
              </a:lnSpc>
            </a:pPr>
            <a:r>
              <a:rPr lang="ja-JP" altLang="en-US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en-US" altLang="ja-JP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多彩な機能をもつ都市の形成</a:t>
            </a:r>
            <a:endParaRPr lang="en-US" altLang="ja-JP" sz="700" u="sng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700" spc="-2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地域創造の推進</a:t>
            </a:r>
            <a:r>
              <a:rPr lang="en-US" altLang="ja-JP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千里・泉北</a:t>
            </a:r>
            <a:r>
              <a:rPr lang="en-US" altLang="ja-JP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NT</a:t>
            </a:r>
            <a:r>
              <a:rPr lang="ja-JP" altLang="en-US" sz="700" spc="-2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彩都等）</a:t>
            </a:r>
            <a:endParaRPr lang="en-US" altLang="ja-JP" sz="7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700" spc="-2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空家等を活用した都市のリノベーション</a:t>
            </a:r>
            <a:endParaRPr lang="en-US" altLang="ja-JP" sz="7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・公的資産を活用した多様な機能導入</a:t>
            </a:r>
            <a:endParaRPr lang="en-US" altLang="ja-JP" sz="7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・スマートエイジングシティの形成</a:t>
            </a:r>
            <a:endParaRPr lang="en-US" altLang="ja-JP" sz="7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100"/>
              </a:lnSpc>
              <a:spcBef>
                <a:spcPts val="300"/>
              </a:spcBef>
            </a:pPr>
            <a:r>
              <a:rPr lang="ja-JP" altLang="en-US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sz="700" u="sng" spc="-2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多様で魅力的な住まいを選択できる環境整備</a:t>
            </a:r>
            <a:endParaRPr lang="en-US" altLang="ja-JP" sz="700" u="sng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100"/>
              </a:lnSpc>
            </a:pPr>
            <a:r>
              <a:rPr lang="ja-JP" altLang="en-US" sz="700" spc="-2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リノベーション住宅の供給促進</a:t>
            </a:r>
            <a:endParaRPr lang="en-US" altLang="ja-JP" sz="7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100"/>
              </a:lnSpc>
            </a:pP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・子育て世帯の住み替え支援策の充実</a:t>
            </a:r>
            <a:endParaRPr lang="en-US" altLang="ja-JP" sz="7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100"/>
              </a:lnSpc>
            </a:pP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・公的資産を活用した多様な住まいの供給</a:t>
            </a:r>
            <a:endParaRPr lang="en-US" altLang="ja-JP" sz="7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100"/>
              </a:lnSpc>
              <a:spcBef>
                <a:spcPts val="300"/>
              </a:spcBef>
            </a:pPr>
            <a:r>
              <a:rPr lang="ja-JP" altLang="en-US" sz="700" u="sng" spc="-2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700" u="sng" spc="-2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活力</a:t>
            </a:r>
            <a:r>
              <a:rPr lang="ja-JP" altLang="en-US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ある住宅関連産業の振興</a:t>
            </a:r>
            <a:endParaRPr lang="en-US" altLang="ja-JP" sz="700" u="sng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100"/>
              </a:lnSpc>
            </a:pP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・中古住宅流通・リフォーム市場の活性化</a:t>
            </a:r>
            <a:endParaRPr lang="en-US" altLang="ja-JP" sz="7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100"/>
              </a:lnSpc>
            </a:pP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・大工・技能者の育成</a:t>
            </a:r>
            <a:endParaRPr lang="ja-JP" altLang="en-US" sz="700" spc="-2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3" name="テキスト ボックス 242"/>
          <p:cNvSpPr txBox="1"/>
          <p:nvPr/>
        </p:nvSpPr>
        <p:spPr>
          <a:xfrm>
            <a:off x="3912454" y="3527807"/>
            <a:ext cx="1728000" cy="1800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prstDash val="solid"/>
          </a:ln>
        </p:spPr>
        <p:txBody>
          <a:bodyPr wrap="square" lIns="36000" tIns="0" rIns="0" bIns="0" rtlCol="0" anchor="t" anchorCtr="0">
            <a:noAutofit/>
          </a:bodyPr>
          <a:lstStyle/>
          <a:p>
            <a:pPr>
              <a:lnSpc>
                <a:spcPts val="1100"/>
              </a:lnSpc>
            </a:pPr>
            <a:r>
              <a:rPr lang="ja-JP" altLang="en-US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en-US" altLang="ja-JP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みどりあふれる都市の創造</a:t>
            </a:r>
            <a:endParaRPr lang="en-US" altLang="ja-JP" sz="700" u="sng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100"/>
              </a:lnSpc>
            </a:pPr>
            <a:r>
              <a:rPr lang="ja-JP" altLang="en-US" sz="700" spc="-2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都心から周辺山系へのみどりの都市軸の形成</a:t>
            </a:r>
            <a:endParaRPr lang="en-US" altLang="ja-JP" sz="7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100"/>
              </a:lnSpc>
            </a:pP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・実感できるみどりの創出</a:t>
            </a:r>
            <a:endParaRPr lang="en-US" altLang="ja-JP" sz="7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  <a:spcBef>
                <a:spcPts val="300"/>
              </a:spcBef>
            </a:pPr>
            <a:r>
              <a:rPr lang="ja-JP" altLang="en-US" sz="700" u="sng" spc="-2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環境に配慮した住宅・建築物の普及</a:t>
            </a:r>
            <a:endParaRPr lang="en-US" altLang="ja-JP" sz="700" u="sng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700" spc="-2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事業の推進</a:t>
            </a:r>
            <a:endParaRPr lang="en-US" altLang="ja-JP" sz="7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・屋根貸しによる太陽光パネル設置促進</a:t>
            </a:r>
            <a:endParaRPr lang="en-US" altLang="ja-JP" sz="7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・ビル省エネ判定制度の利用促進</a:t>
            </a:r>
            <a:endParaRPr lang="en-US" altLang="ja-JP" sz="7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・地域産材等木材利用の促進</a:t>
            </a:r>
            <a:endParaRPr lang="en-US" altLang="ja-JP" sz="7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・省エネ住宅の普及促進</a:t>
            </a:r>
            <a:endParaRPr lang="en-US" altLang="ja-JP" sz="7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環境にやさしく調和したライフスタイルの普及</a:t>
            </a:r>
          </a:p>
          <a:p>
            <a:pPr>
              <a:lnSpc>
                <a:spcPts val="1100"/>
              </a:lnSpc>
            </a:pPr>
            <a:r>
              <a:rPr lang="ja-JP" altLang="en-US" sz="700" spc="-2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府民の意識啓発</a:t>
            </a:r>
            <a:endParaRPr lang="ja-JP" altLang="en-US" sz="700" spc="-2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4" name="テキスト ボックス 243"/>
          <p:cNvSpPr txBox="1"/>
          <p:nvPr/>
        </p:nvSpPr>
        <p:spPr>
          <a:xfrm>
            <a:off x="5677961" y="3527807"/>
            <a:ext cx="1728000" cy="1800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prstDash val="solid"/>
          </a:ln>
        </p:spPr>
        <p:txBody>
          <a:bodyPr wrap="square" lIns="36000" tIns="0" rIns="0" bIns="0" rtlCol="0" anchor="t" anchorCtr="0">
            <a:noAutofit/>
          </a:bodyPr>
          <a:lstStyle/>
          <a:p>
            <a:pPr>
              <a:lnSpc>
                <a:spcPts val="1100"/>
              </a:lnSpc>
            </a:pPr>
            <a:r>
              <a:rPr lang="ja-JP" altLang="en-US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en-US" altLang="ja-JP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</a:t>
            </a:r>
            <a:r>
              <a:rPr lang="ja-JP" altLang="en-US" sz="700" u="sng" spc="-2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強い都市の形成</a:t>
            </a:r>
            <a:endParaRPr lang="en-US" altLang="ja-JP" sz="700" u="sng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・密集市街地の整備促進</a:t>
            </a:r>
            <a:endParaRPr lang="en-US" altLang="ja-JP" sz="7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・広域緊急交通路沿道建築物の耐震化促進</a:t>
            </a:r>
            <a:endParaRPr lang="en-US" altLang="ja-JP" sz="7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・老朽危険空家の除却促進</a:t>
            </a:r>
            <a:endParaRPr lang="en-US" altLang="ja-JP" sz="7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・大規模災害発生時の体制整備</a:t>
            </a:r>
            <a:endParaRPr lang="en-US" altLang="ja-JP" sz="7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  <a:spcBef>
                <a:spcPts val="300"/>
              </a:spcBef>
            </a:pPr>
            <a:r>
              <a:rPr lang="ja-JP" altLang="en-US" sz="700" u="sng" spc="-2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住宅・建築物の耐震化の促進</a:t>
            </a:r>
            <a:endParaRPr lang="en-US" altLang="ja-JP" sz="700" u="sng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700" spc="-2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木造住宅の耐震化の促進</a:t>
            </a:r>
            <a:endParaRPr lang="en-US" altLang="ja-JP" sz="7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  <a:spcBef>
                <a:spcPts val="300"/>
              </a:spcBef>
            </a:pPr>
            <a:r>
              <a:rPr lang="ja-JP" altLang="en-US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犯罪に強い住まいと都市づくり</a:t>
            </a:r>
            <a:endParaRPr lang="en-US" altLang="ja-JP" sz="700" u="sng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・防犯性の高い住まい、都市づくりの推進</a:t>
            </a:r>
            <a:endParaRPr lang="en-US" altLang="ja-JP" sz="7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  <a:spcBef>
                <a:spcPts val="300"/>
              </a:spcBef>
            </a:pPr>
            <a:r>
              <a:rPr lang="ja-JP" altLang="en-US" sz="700" u="sng" spc="-2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lang="en-US" altLang="ja-JP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住宅・建築物における安全性の確保</a:t>
            </a:r>
            <a:endParaRPr lang="en-US" altLang="ja-JP" sz="700" u="sng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・建築物のライフサイクルを通じた安全性の確保</a:t>
            </a:r>
            <a:endParaRPr lang="en-US" altLang="ja-JP" sz="7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・特定設備の事故防止、アスベスト飛散防止</a:t>
            </a:r>
            <a:endParaRPr lang="ja-JP" altLang="en-US" sz="700" spc="-2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5" name="テキスト ボックス 244"/>
          <p:cNvSpPr txBox="1"/>
          <p:nvPr/>
        </p:nvSpPr>
        <p:spPr>
          <a:xfrm>
            <a:off x="7443470" y="3527807"/>
            <a:ext cx="1685290" cy="1799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prstDash val="solid"/>
          </a:ln>
        </p:spPr>
        <p:txBody>
          <a:bodyPr wrap="square" lIns="36000" tIns="0" rIns="0" bIns="0" rtlCol="0" anchor="t" anchorCtr="0">
            <a:noAutofit/>
          </a:bodyPr>
          <a:lstStyle/>
          <a:p>
            <a:pPr marL="92075" indent="-92075">
              <a:lnSpc>
                <a:spcPts val="1100"/>
              </a:lnSpc>
            </a:pPr>
            <a:r>
              <a:rPr lang="ja-JP" altLang="en-US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en-US" altLang="ja-JP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700" u="sng" spc="-2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</a:t>
            </a:r>
            <a:r>
              <a:rPr lang="ja-JP" altLang="en-US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ストック全体を活用した府民の居住の安定確保</a:t>
            </a:r>
            <a:endParaRPr lang="en-US" altLang="ja-JP" sz="700" u="sng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100"/>
              </a:lnSpc>
            </a:pP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・民間賃貸住宅市場の環境整備の更なる推進</a:t>
            </a:r>
            <a:endParaRPr lang="en-US" altLang="ja-JP" sz="7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100"/>
              </a:lnSpc>
            </a:pP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・住宅確保要配慮者のニーズを踏まえた住まい、サービス等の的確な供給</a:t>
            </a:r>
            <a:endParaRPr lang="en-US" altLang="ja-JP" sz="7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100"/>
              </a:lnSpc>
            </a:pPr>
            <a:r>
              <a:rPr lang="ja-JP" altLang="en-US" sz="700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・公的賃貸住宅ｽﾄｯｸの活用と地域主権の推進</a:t>
            </a:r>
            <a:endParaRPr lang="en-US" altLang="ja-JP" sz="700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100"/>
              </a:lnSpc>
            </a:pPr>
            <a:r>
              <a:rPr lang="ja-JP" altLang="en-US" sz="700" u="sng" spc="-2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土地取引等における差別の解消</a:t>
            </a:r>
            <a:endParaRPr lang="en-US" altLang="ja-JP" sz="700" u="sng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100"/>
              </a:lnSpc>
            </a:pPr>
            <a:r>
              <a:rPr lang="ja-JP" altLang="en-US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福祉の住まいとまちづくりの推進</a:t>
            </a:r>
            <a:endParaRPr lang="en-US" altLang="ja-JP" sz="700" u="sng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100"/>
              </a:lnSpc>
            </a:pPr>
            <a:r>
              <a:rPr lang="ja-JP" altLang="en-US" sz="700" u="sng" spc="-2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lang="en-US" altLang="ja-JP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住まいやまちに関する情報提供・相談体制の充実</a:t>
            </a:r>
            <a:endParaRPr lang="en-US" altLang="ja-JP" sz="700" u="sng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100"/>
              </a:lnSpc>
            </a:pPr>
            <a:r>
              <a:rPr lang="ja-JP" altLang="en-US" sz="700" u="sng" spc="-2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</a:t>
            </a:r>
            <a:r>
              <a:rPr lang="en-US" altLang="ja-JP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700" u="sng" spc="-2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健全な住宅関連産業の育成</a:t>
            </a:r>
            <a:endParaRPr lang="en-US" altLang="ja-JP" sz="700" u="sng" spc="-2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365428" y="3669603"/>
            <a:ext cx="1656000" cy="123704"/>
          </a:xfrm>
          <a:prstGeom prst="ellipse">
            <a:avLst/>
          </a:prstGeom>
          <a:solidFill>
            <a:schemeClr val="accent1">
              <a:alpha val="41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6" name="円/楕円 245"/>
          <p:cNvSpPr/>
          <p:nvPr/>
        </p:nvSpPr>
        <p:spPr>
          <a:xfrm>
            <a:off x="365428" y="4119183"/>
            <a:ext cx="1656000" cy="123704"/>
          </a:xfrm>
          <a:prstGeom prst="ellipse">
            <a:avLst/>
          </a:prstGeom>
          <a:solidFill>
            <a:schemeClr val="accent1">
              <a:alpha val="41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7" name="円/楕円 246"/>
          <p:cNvSpPr/>
          <p:nvPr/>
        </p:nvSpPr>
        <p:spPr>
          <a:xfrm>
            <a:off x="365428" y="4263963"/>
            <a:ext cx="1656000" cy="123704"/>
          </a:xfrm>
          <a:prstGeom prst="ellipse">
            <a:avLst/>
          </a:prstGeom>
          <a:solidFill>
            <a:schemeClr val="accent1">
              <a:alpha val="41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8" name="円/楕円 247"/>
          <p:cNvSpPr/>
          <p:nvPr/>
        </p:nvSpPr>
        <p:spPr>
          <a:xfrm>
            <a:off x="365428" y="4408743"/>
            <a:ext cx="1656000" cy="123704"/>
          </a:xfrm>
          <a:prstGeom prst="ellipse">
            <a:avLst/>
          </a:prstGeom>
          <a:solidFill>
            <a:schemeClr val="accent1">
              <a:alpha val="41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9" name="円/楕円 248"/>
          <p:cNvSpPr/>
          <p:nvPr/>
        </p:nvSpPr>
        <p:spPr>
          <a:xfrm>
            <a:off x="2144383" y="3800447"/>
            <a:ext cx="1656000" cy="123704"/>
          </a:xfrm>
          <a:prstGeom prst="ellipse">
            <a:avLst/>
          </a:prstGeom>
          <a:solidFill>
            <a:schemeClr val="accent1">
              <a:alpha val="41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0" name="円/楕円 249"/>
          <p:cNvSpPr/>
          <p:nvPr/>
        </p:nvSpPr>
        <p:spPr>
          <a:xfrm>
            <a:off x="2144383" y="4090007"/>
            <a:ext cx="1656000" cy="123704"/>
          </a:xfrm>
          <a:prstGeom prst="ellipse">
            <a:avLst/>
          </a:prstGeom>
          <a:solidFill>
            <a:schemeClr val="accent1">
              <a:alpha val="41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1" name="円/楕円 250"/>
          <p:cNvSpPr/>
          <p:nvPr/>
        </p:nvSpPr>
        <p:spPr>
          <a:xfrm>
            <a:off x="2144383" y="4410047"/>
            <a:ext cx="1656000" cy="123704"/>
          </a:xfrm>
          <a:prstGeom prst="ellipse">
            <a:avLst/>
          </a:prstGeom>
          <a:solidFill>
            <a:schemeClr val="accent1">
              <a:alpha val="41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2" name="円/楕円 251"/>
          <p:cNvSpPr/>
          <p:nvPr/>
        </p:nvSpPr>
        <p:spPr>
          <a:xfrm>
            <a:off x="2144383" y="4539587"/>
            <a:ext cx="1656000" cy="123704"/>
          </a:xfrm>
          <a:prstGeom prst="ellipse">
            <a:avLst/>
          </a:prstGeom>
          <a:solidFill>
            <a:schemeClr val="accent1">
              <a:alpha val="41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3" name="円/楕円 252"/>
          <p:cNvSpPr/>
          <p:nvPr/>
        </p:nvSpPr>
        <p:spPr>
          <a:xfrm>
            <a:off x="2144383" y="4676747"/>
            <a:ext cx="1656000" cy="123704"/>
          </a:xfrm>
          <a:prstGeom prst="ellipse">
            <a:avLst/>
          </a:prstGeom>
          <a:solidFill>
            <a:schemeClr val="accent1">
              <a:alpha val="41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4" name="円/楕円 253"/>
          <p:cNvSpPr/>
          <p:nvPr/>
        </p:nvSpPr>
        <p:spPr>
          <a:xfrm>
            <a:off x="2144383" y="5149187"/>
            <a:ext cx="1656000" cy="123704"/>
          </a:xfrm>
          <a:prstGeom prst="ellipse">
            <a:avLst/>
          </a:prstGeom>
          <a:solidFill>
            <a:schemeClr val="accent1">
              <a:alpha val="41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5" name="円/楕円 254"/>
          <p:cNvSpPr/>
          <p:nvPr/>
        </p:nvSpPr>
        <p:spPr>
          <a:xfrm>
            <a:off x="5677961" y="3955431"/>
            <a:ext cx="1656000" cy="123704"/>
          </a:xfrm>
          <a:prstGeom prst="ellipse">
            <a:avLst/>
          </a:prstGeom>
          <a:solidFill>
            <a:schemeClr val="accent1">
              <a:alpha val="41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7" name="円/楕円 256"/>
          <p:cNvSpPr/>
          <p:nvPr/>
        </p:nvSpPr>
        <p:spPr>
          <a:xfrm>
            <a:off x="5677961" y="4715355"/>
            <a:ext cx="1656000" cy="123704"/>
          </a:xfrm>
          <a:prstGeom prst="ellipse">
            <a:avLst/>
          </a:prstGeom>
          <a:solidFill>
            <a:schemeClr val="accent1">
              <a:alpha val="41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8" name="Rectangle 2"/>
          <p:cNvSpPr>
            <a:spLocks noChangeArrowheads="1"/>
          </p:cNvSpPr>
          <p:nvPr/>
        </p:nvSpPr>
        <p:spPr bwMode="auto">
          <a:xfrm>
            <a:off x="61929" y="5369013"/>
            <a:ext cx="257143" cy="765088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143"/>
              </a:lnSpc>
              <a:spcBef>
                <a:spcPts val="0"/>
              </a:spcBef>
            </a:pPr>
            <a:r>
              <a:rPr lang="ja-JP" altLang="en-US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地域別将来像</a:t>
            </a:r>
            <a:endParaRPr lang="en-US" altLang="ja-JP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259" name="円/楕円 258"/>
          <p:cNvSpPr/>
          <p:nvPr/>
        </p:nvSpPr>
        <p:spPr>
          <a:xfrm>
            <a:off x="7458115" y="3955431"/>
            <a:ext cx="1656000" cy="225604"/>
          </a:xfrm>
          <a:prstGeom prst="ellipse">
            <a:avLst/>
          </a:prstGeom>
          <a:solidFill>
            <a:schemeClr val="accent1">
              <a:alpha val="41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0" name="角丸四角形 259"/>
          <p:cNvSpPr/>
          <p:nvPr/>
        </p:nvSpPr>
        <p:spPr>
          <a:xfrm>
            <a:off x="765863" y="2070832"/>
            <a:ext cx="8054610" cy="412834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65307" tIns="36000" rIns="65307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100"/>
              </a:lnSpc>
            </a:pPr>
            <a:r>
              <a:rPr lang="ja-JP" altLang="en-US" sz="9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「活力・魅力の創出」と「安全・安心の確保」の好循環を生み出す政策を展開</a:t>
            </a:r>
            <a:endParaRPr lang="en-US" altLang="ja-JP" sz="9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1" name="角丸四角形 260"/>
          <p:cNvSpPr/>
          <p:nvPr/>
        </p:nvSpPr>
        <p:spPr>
          <a:xfrm>
            <a:off x="861835" y="2274998"/>
            <a:ext cx="2520000" cy="180000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80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「活力・魅力の創出」に向けた取り組みをより一層展開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2" name="角丸四角形 261"/>
          <p:cNvSpPr/>
          <p:nvPr/>
        </p:nvSpPr>
        <p:spPr>
          <a:xfrm>
            <a:off x="3473002" y="2274998"/>
            <a:ext cx="2520000" cy="180000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80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の魅力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だけでなく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、都市全体の居住魅力を高める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3" name="角丸四角形 262"/>
          <p:cNvSpPr/>
          <p:nvPr/>
        </p:nvSpPr>
        <p:spPr>
          <a:xfrm>
            <a:off x="6084168" y="2274998"/>
            <a:ext cx="2520000" cy="180000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80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多様な人々が豊かさを実感できる大阪を実現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5" name="正方形/長方形 264"/>
          <p:cNvSpPr/>
          <p:nvPr/>
        </p:nvSpPr>
        <p:spPr>
          <a:xfrm>
            <a:off x="378840" y="5369012"/>
            <a:ext cx="8714360" cy="7650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65307" tIns="36000" rIns="65307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100"/>
              </a:lnSpc>
            </a:pP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地域のストック・ポテンシャルを活かした多様な住まい方の実現に向け、特色ある地域の将来像及び施策の方向性を提示。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en-US" altLang="ja-JP" sz="8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8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提示</a:t>
            </a:r>
            <a:r>
              <a:rPr lang="ja-JP" altLang="en-US" sz="8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する地域の現時点での例</a:t>
            </a:r>
            <a:r>
              <a:rPr lang="en-US" altLang="ja-JP" sz="8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8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7" name="角丸四角形 266"/>
          <p:cNvSpPr/>
          <p:nvPr/>
        </p:nvSpPr>
        <p:spPr>
          <a:xfrm>
            <a:off x="467544" y="5698790"/>
            <a:ext cx="2088000" cy="180000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80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「グランドデザイン・大阪」象徴的な６つのエリア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8" name="角丸四角形 267"/>
          <p:cNvSpPr/>
          <p:nvPr/>
        </p:nvSpPr>
        <p:spPr>
          <a:xfrm>
            <a:off x="2593876" y="5698790"/>
            <a:ext cx="972000" cy="180000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80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千里ニュータウン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9" name="角丸四角形 268"/>
          <p:cNvSpPr/>
          <p:nvPr/>
        </p:nvSpPr>
        <p:spPr>
          <a:xfrm>
            <a:off x="3600000" y="5698790"/>
            <a:ext cx="972000" cy="180000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80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泉北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ニュータウン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0" name="角丸四角形 269"/>
          <p:cNvSpPr/>
          <p:nvPr/>
        </p:nvSpPr>
        <p:spPr>
          <a:xfrm>
            <a:off x="4644008" y="5698790"/>
            <a:ext cx="684000" cy="180000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80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彩　都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1" name="角丸四角形 270"/>
          <p:cNvSpPr/>
          <p:nvPr/>
        </p:nvSpPr>
        <p:spPr>
          <a:xfrm>
            <a:off x="5364336" y="5698790"/>
            <a:ext cx="2232000" cy="180000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80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大規模な公的賃貸住宅団地のある地域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3" name="角丸四角形 272"/>
          <p:cNvSpPr/>
          <p:nvPr/>
        </p:nvSpPr>
        <p:spPr>
          <a:xfrm>
            <a:off x="7812360" y="5916046"/>
            <a:ext cx="1224000" cy="180000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80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木造住宅が密集する地域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4" name="角丸四角形 273"/>
          <p:cNvSpPr/>
          <p:nvPr/>
        </p:nvSpPr>
        <p:spPr>
          <a:xfrm>
            <a:off x="4644352" y="5913296"/>
            <a:ext cx="3096000" cy="180000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80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同和地区を含む旧地域改善向け公営・改良住宅団地が建設された地域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5" name="角丸四角形 274"/>
          <p:cNvSpPr/>
          <p:nvPr/>
        </p:nvSpPr>
        <p:spPr>
          <a:xfrm>
            <a:off x="7665777" y="5698790"/>
            <a:ext cx="1370719" cy="180000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80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住工共生の地域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7" name="角丸四角形 276"/>
          <p:cNvSpPr/>
          <p:nvPr/>
        </p:nvSpPr>
        <p:spPr>
          <a:xfrm>
            <a:off x="467543" y="5916046"/>
            <a:ext cx="2340000" cy="180000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80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旧街道沿いや寺内町など歴史的建築物のある地域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8" name="角丸四角形 277"/>
          <p:cNvSpPr/>
          <p:nvPr/>
        </p:nvSpPr>
        <p:spPr>
          <a:xfrm>
            <a:off x="2843808" y="5916046"/>
            <a:ext cx="1728000" cy="179447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80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農山漁村など豊かな自然を有する地域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Rectangle 2"/>
          <p:cNvSpPr>
            <a:spLocks noChangeArrowheads="1"/>
          </p:cNvSpPr>
          <p:nvPr/>
        </p:nvSpPr>
        <p:spPr bwMode="auto">
          <a:xfrm>
            <a:off x="61929" y="6161112"/>
            <a:ext cx="257143" cy="648000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143"/>
              </a:lnSpc>
              <a:spcBef>
                <a:spcPts val="0"/>
              </a:spcBef>
            </a:pPr>
            <a:r>
              <a:rPr lang="ja-JP" altLang="en-US" sz="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計画推進に向けて</a:t>
            </a:r>
            <a:endParaRPr lang="en-US" altLang="ja-JP" sz="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467544" y="6225355"/>
            <a:ext cx="8352929" cy="216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65307" tIns="36000" rIns="65307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100"/>
              </a:lnSpc>
            </a:pPr>
            <a:r>
              <a:rPr lang="ja-JP" altLang="en-US" sz="9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住宅まちづくりに関わる各主体の役割と連携（府民、民間事業者、地域団体や</a:t>
            </a:r>
            <a:r>
              <a:rPr lang="en-US" altLang="ja-JP" sz="9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NPO</a:t>
            </a:r>
            <a:r>
              <a:rPr lang="ja-JP" altLang="en-US" sz="9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等、大阪府、市町村、公的団体）</a:t>
            </a:r>
            <a:endParaRPr lang="en-US" altLang="ja-JP" sz="9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6" name="角丸四角形 75"/>
          <p:cNvSpPr/>
          <p:nvPr/>
        </p:nvSpPr>
        <p:spPr>
          <a:xfrm>
            <a:off x="467544" y="6525368"/>
            <a:ext cx="8352929" cy="216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65307" tIns="36000" rIns="65307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100"/>
              </a:lnSpc>
            </a:pPr>
            <a:r>
              <a:rPr lang="ja-JP" altLang="en-US" sz="9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施策の適切な進行管理（進捗状況の把握と点検、的確な施策展開のための市場調査など）</a:t>
            </a:r>
            <a:endParaRPr lang="en-US" altLang="ja-JP" sz="9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円/楕円 66"/>
          <p:cNvSpPr/>
          <p:nvPr/>
        </p:nvSpPr>
        <p:spPr>
          <a:xfrm>
            <a:off x="3918304" y="4411252"/>
            <a:ext cx="1656000" cy="123704"/>
          </a:xfrm>
          <a:prstGeom prst="ellipse">
            <a:avLst/>
          </a:prstGeom>
          <a:solidFill>
            <a:schemeClr val="accent1">
              <a:alpha val="41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130304" y="71021"/>
            <a:ext cx="936104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資料 </a:t>
            </a:r>
            <a:r>
              <a:rPr kumimoji="1" lang="en-US" altLang="ja-JP" sz="1600" dirty="0" smtClean="0"/>
              <a:t>4-1</a:t>
            </a:r>
            <a:endParaRPr kumimoji="1" lang="ja-JP" altLang="en-US" sz="1600" dirty="0"/>
          </a:p>
        </p:txBody>
      </p:sp>
      <p:sp>
        <p:nvSpPr>
          <p:cNvPr id="69" name="円/楕円 68"/>
          <p:cNvSpPr/>
          <p:nvPr/>
        </p:nvSpPr>
        <p:spPr>
          <a:xfrm>
            <a:off x="7475607" y="4229190"/>
            <a:ext cx="1656000" cy="123704"/>
          </a:xfrm>
          <a:prstGeom prst="ellipse">
            <a:avLst/>
          </a:prstGeom>
          <a:solidFill>
            <a:schemeClr val="accent1">
              <a:alpha val="41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193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0914A58C7C9D94DB435116EF43D38D7" ma:contentTypeVersion="1" ma:contentTypeDescription="新しいドキュメントを作成します。" ma:contentTypeScope="" ma:versionID="942bdad79e90e32b7aa339969f001042">
  <xsd:schema xmlns:xsd="http://www.w3.org/2001/XMLSchema" xmlns:xs="http://www.w3.org/2001/XMLSchema" xmlns:p="http://schemas.microsoft.com/office/2006/metadata/properties" xmlns:ns2="46689e31-b03d-4afa-a735-a1f8d7beadb1" targetNamespace="http://schemas.microsoft.com/office/2006/metadata/properties" ma:root="true" ma:fieldsID="2c9f98b6516b9dba60a2d94ebc4473d3" ns2:_="">
    <xsd:import namespace="46689e31-b03d-4afa-a735-a1f8d7beadb1"/>
    <xsd:element name="properties">
      <xsd:complexType>
        <xsd:sequence>
          <xsd:element name="documentManagement">
            <xsd:complexType>
              <xsd:all>
                <xsd:element ref="ns2:_x5bfe__x8c61__x30e6__x30fc__x30b6__x30fc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89e31-b03d-4afa-a735-a1f8d7beadb1" elementFormDefault="qualified">
    <xsd:import namespace="http://schemas.microsoft.com/office/2006/documentManagement/types"/>
    <xsd:import namespace="http://schemas.microsoft.com/office/infopath/2007/PartnerControls"/>
    <xsd:element name="_x5bfe__x8c61__x30e6__x30fc__x30b6__x30fc_" ma:index="8" nillable="true" ma:displayName="対象ユーザー" ma:internalName="_x5bfe__x8c61__x30e6__x30fc__x30b6__x30fc_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bfe__x8c61__x30e6__x30fc__x30b6__x30fc_ xmlns="46689e31-b03d-4afa-a735-a1f8d7beadb1" xsi:nil="true"/>
  </documentManagement>
</p:properties>
</file>

<file path=customXml/itemProps1.xml><?xml version="1.0" encoding="utf-8"?>
<ds:datastoreItem xmlns:ds="http://schemas.openxmlformats.org/officeDocument/2006/customXml" ds:itemID="{1ECBE331-F4CC-4A85-97E4-B8650DEBE978}"/>
</file>

<file path=customXml/itemProps2.xml><?xml version="1.0" encoding="utf-8"?>
<ds:datastoreItem xmlns:ds="http://schemas.openxmlformats.org/officeDocument/2006/customXml" ds:itemID="{29366B38-8715-4E6B-B3B9-63C1EC8F08E5}"/>
</file>

<file path=customXml/itemProps3.xml><?xml version="1.0" encoding="utf-8"?>
<ds:datastoreItem xmlns:ds="http://schemas.openxmlformats.org/officeDocument/2006/customXml" ds:itemID="{EB48D788-E2CD-448D-9C74-CC434266954E}"/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896</Words>
  <Application>Microsoft Office PowerPoint</Application>
  <PresentationFormat>画面に合わせる (4:3)</PresentationFormat>
  <Paragraphs>104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岩田　賢治</dc:creator>
  <cp:lastModifiedBy>岩田　賢治</cp:lastModifiedBy>
  <cp:revision>43</cp:revision>
  <cp:lastPrinted>2015-11-04T09:17:59Z</cp:lastPrinted>
  <dcterms:created xsi:type="dcterms:W3CDTF">2015-11-01T03:56:02Z</dcterms:created>
  <dcterms:modified xsi:type="dcterms:W3CDTF">2015-11-04T13:44:38Z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0x010100D0914A58C7C9D94DB435116EF43D38D7</vt:lpwstr>
  </property>
</Properties>
</file>