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79" r:id="rId5"/>
    <p:sldId id="280" r:id="rId6"/>
    <p:sldId id="315" r:id="rId7"/>
    <p:sldId id="316" r:id="rId8"/>
    <p:sldId id="305" r:id="rId9"/>
    <p:sldId id="284" r:id="rId10"/>
    <p:sldId id="297" r:id="rId11"/>
    <p:sldId id="332" r:id="rId12"/>
    <p:sldId id="333" r:id="rId13"/>
    <p:sldId id="329" r:id="rId14"/>
    <p:sldId id="300" r:id="rId15"/>
    <p:sldId id="317" r:id="rId16"/>
    <p:sldId id="331" r:id="rId17"/>
    <p:sldId id="327" r:id="rId18"/>
    <p:sldId id="328" r:id="rId19"/>
  </p:sldIdLst>
  <p:sldSz cx="15122525" cy="10693400"/>
  <p:notesSz cx="6807200" cy="9939338"/>
  <p:defaultTextStyle>
    <a:defPPr>
      <a:defRPr lang="ja-JP"/>
    </a:defPPr>
    <a:lvl1pPr marL="0" algn="l" defTabSz="1474933" rtl="0" eaLnBrk="1" latinLnBrk="0" hangingPunct="1">
      <a:defRPr kumimoji="1" sz="2900" kern="1200">
        <a:solidFill>
          <a:schemeClr val="tx1"/>
        </a:solidFill>
        <a:latin typeface="+mn-lt"/>
        <a:ea typeface="+mn-ea"/>
        <a:cs typeface="+mn-cs"/>
      </a:defRPr>
    </a:lvl1pPr>
    <a:lvl2pPr marL="737466" algn="l" defTabSz="1474933" rtl="0" eaLnBrk="1" latinLnBrk="0" hangingPunct="1">
      <a:defRPr kumimoji="1" sz="2900" kern="1200">
        <a:solidFill>
          <a:schemeClr val="tx1"/>
        </a:solidFill>
        <a:latin typeface="+mn-lt"/>
        <a:ea typeface="+mn-ea"/>
        <a:cs typeface="+mn-cs"/>
      </a:defRPr>
    </a:lvl2pPr>
    <a:lvl3pPr marL="1474933" algn="l" defTabSz="1474933" rtl="0" eaLnBrk="1" latinLnBrk="0" hangingPunct="1">
      <a:defRPr kumimoji="1" sz="2900" kern="1200">
        <a:solidFill>
          <a:schemeClr val="tx1"/>
        </a:solidFill>
        <a:latin typeface="+mn-lt"/>
        <a:ea typeface="+mn-ea"/>
        <a:cs typeface="+mn-cs"/>
      </a:defRPr>
    </a:lvl3pPr>
    <a:lvl4pPr marL="2212399" algn="l" defTabSz="1474933" rtl="0" eaLnBrk="1" latinLnBrk="0" hangingPunct="1">
      <a:defRPr kumimoji="1" sz="2900" kern="1200">
        <a:solidFill>
          <a:schemeClr val="tx1"/>
        </a:solidFill>
        <a:latin typeface="+mn-lt"/>
        <a:ea typeface="+mn-ea"/>
        <a:cs typeface="+mn-cs"/>
      </a:defRPr>
    </a:lvl4pPr>
    <a:lvl5pPr marL="2949867" algn="l" defTabSz="1474933" rtl="0" eaLnBrk="1" latinLnBrk="0" hangingPunct="1">
      <a:defRPr kumimoji="1" sz="2900" kern="1200">
        <a:solidFill>
          <a:schemeClr val="tx1"/>
        </a:solidFill>
        <a:latin typeface="+mn-lt"/>
        <a:ea typeface="+mn-ea"/>
        <a:cs typeface="+mn-cs"/>
      </a:defRPr>
    </a:lvl5pPr>
    <a:lvl6pPr marL="3687333" algn="l" defTabSz="1474933" rtl="0" eaLnBrk="1" latinLnBrk="0" hangingPunct="1">
      <a:defRPr kumimoji="1" sz="2900" kern="1200">
        <a:solidFill>
          <a:schemeClr val="tx1"/>
        </a:solidFill>
        <a:latin typeface="+mn-lt"/>
        <a:ea typeface="+mn-ea"/>
        <a:cs typeface="+mn-cs"/>
      </a:defRPr>
    </a:lvl6pPr>
    <a:lvl7pPr marL="4424799" algn="l" defTabSz="1474933" rtl="0" eaLnBrk="1" latinLnBrk="0" hangingPunct="1">
      <a:defRPr kumimoji="1" sz="2900" kern="1200">
        <a:solidFill>
          <a:schemeClr val="tx1"/>
        </a:solidFill>
        <a:latin typeface="+mn-lt"/>
        <a:ea typeface="+mn-ea"/>
        <a:cs typeface="+mn-cs"/>
      </a:defRPr>
    </a:lvl7pPr>
    <a:lvl8pPr marL="5162266" algn="l" defTabSz="1474933" rtl="0" eaLnBrk="1" latinLnBrk="0" hangingPunct="1">
      <a:defRPr kumimoji="1" sz="2900" kern="1200">
        <a:solidFill>
          <a:schemeClr val="tx1"/>
        </a:solidFill>
        <a:latin typeface="+mn-lt"/>
        <a:ea typeface="+mn-ea"/>
        <a:cs typeface="+mn-cs"/>
      </a:defRPr>
    </a:lvl8pPr>
    <a:lvl9pPr marL="5899732" algn="l" defTabSz="1474933" rtl="0" eaLnBrk="1" latinLnBrk="0" hangingPunct="1">
      <a:defRPr kumimoji="1" sz="2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626" autoAdjust="0"/>
    <p:restoredTop sz="83146" autoAdjust="0"/>
  </p:normalViewPr>
  <p:slideViewPr>
    <p:cSldViewPr>
      <p:cViewPr>
        <p:scale>
          <a:sx n="33" d="100"/>
          <a:sy n="33" d="100"/>
        </p:scale>
        <p:origin x="-1314" y="-396"/>
      </p:cViewPr>
      <p:guideLst>
        <p:guide orient="horz" pos="3368"/>
        <p:guide pos="4763"/>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nagaem\Desktop\&#65325;&#65328;&#36914;&#25431;\&#21315;&#37324;&#20154;&#21475;&#25512;&#31227;&#65288;&#12464;&#12521;&#12501;&#65289;.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'H26'!$A$35</c:f>
              <c:strCache>
                <c:ptCount val="1"/>
                <c:pt idx="0">
                  <c:v>千里NT人口</c:v>
                </c:pt>
              </c:strCache>
            </c:strRef>
          </c:tx>
          <c:invertIfNegative val="0"/>
          <c:cat>
            <c:strRef>
              <c:f>'H26'!$B$34:$N$34</c:f>
              <c:strCache>
                <c:ptCount val="13"/>
                <c:pt idx="0">
                  <c:v>H15</c:v>
                </c:pt>
                <c:pt idx="1">
                  <c:v>H16</c:v>
                </c:pt>
                <c:pt idx="2">
                  <c:v>H17</c:v>
                </c:pt>
                <c:pt idx="3">
                  <c:v>H18</c:v>
                </c:pt>
                <c:pt idx="4">
                  <c:v>H19</c:v>
                </c:pt>
                <c:pt idx="5">
                  <c:v>H20</c:v>
                </c:pt>
                <c:pt idx="6">
                  <c:v>H21</c:v>
                </c:pt>
                <c:pt idx="7">
                  <c:v>H22</c:v>
                </c:pt>
                <c:pt idx="8">
                  <c:v>H23</c:v>
                </c:pt>
                <c:pt idx="9">
                  <c:v>H24</c:v>
                </c:pt>
                <c:pt idx="10">
                  <c:v>H25</c:v>
                </c:pt>
                <c:pt idx="11">
                  <c:v>H26</c:v>
                </c:pt>
                <c:pt idx="12">
                  <c:v>H27</c:v>
                </c:pt>
              </c:strCache>
            </c:strRef>
          </c:cat>
          <c:val>
            <c:numRef>
              <c:f>'H26'!$B$35:$N$35</c:f>
              <c:numCache>
                <c:formatCode>General</c:formatCode>
                <c:ptCount val="13"/>
                <c:pt idx="0">
                  <c:v>92519</c:v>
                </c:pt>
                <c:pt idx="1">
                  <c:v>90848</c:v>
                </c:pt>
                <c:pt idx="2">
                  <c:v>89923</c:v>
                </c:pt>
                <c:pt idx="3">
                  <c:v>89685</c:v>
                </c:pt>
                <c:pt idx="4">
                  <c:v>89212</c:v>
                </c:pt>
                <c:pt idx="5">
                  <c:v>90002</c:v>
                </c:pt>
                <c:pt idx="6">
                  <c:v>89486</c:v>
                </c:pt>
                <c:pt idx="7">
                  <c:v>89337</c:v>
                </c:pt>
                <c:pt idx="8">
                  <c:v>90226</c:v>
                </c:pt>
                <c:pt idx="9">
                  <c:v>93972</c:v>
                </c:pt>
                <c:pt idx="10">
                  <c:v>95883</c:v>
                </c:pt>
                <c:pt idx="11">
                  <c:v>95888</c:v>
                </c:pt>
                <c:pt idx="12">
                  <c:v>98282</c:v>
                </c:pt>
              </c:numCache>
            </c:numRef>
          </c:val>
        </c:ser>
        <c:dLbls>
          <c:showLegendKey val="0"/>
          <c:showVal val="0"/>
          <c:showCatName val="0"/>
          <c:showSerName val="0"/>
          <c:showPercent val="0"/>
          <c:showBubbleSize val="0"/>
        </c:dLbls>
        <c:gapWidth val="150"/>
        <c:axId val="153438720"/>
        <c:axId val="181987008"/>
      </c:barChart>
      <c:lineChart>
        <c:grouping val="standard"/>
        <c:varyColors val="0"/>
        <c:ser>
          <c:idx val="1"/>
          <c:order val="1"/>
          <c:tx>
            <c:strRef>
              <c:f>'H26'!$A$36</c:f>
              <c:strCache>
                <c:ptCount val="1"/>
                <c:pt idx="0">
                  <c:v>高齢化率</c:v>
                </c:pt>
              </c:strCache>
            </c:strRef>
          </c:tx>
          <c:spPr>
            <a:ln>
              <a:solidFill>
                <a:srgbClr val="FF0000"/>
              </a:solidFill>
            </a:ln>
          </c:spPr>
          <c:marker>
            <c:symbol val="square"/>
            <c:size val="5"/>
            <c:spPr>
              <a:solidFill>
                <a:srgbClr val="FF0000"/>
              </a:solidFill>
            </c:spPr>
          </c:marker>
          <c:cat>
            <c:strRef>
              <c:f>'H26'!$B$34:$N$34</c:f>
              <c:strCache>
                <c:ptCount val="13"/>
                <c:pt idx="0">
                  <c:v>H15</c:v>
                </c:pt>
                <c:pt idx="1">
                  <c:v>H16</c:v>
                </c:pt>
                <c:pt idx="2">
                  <c:v>H17</c:v>
                </c:pt>
                <c:pt idx="3">
                  <c:v>H18</c:v>
                </c:pt>
                <c:pt idx="4">
                  <c:v>H19</c:v>
                </c:pt>
                <c:pt idx="5">
                  <c:v>H20</c:v>
                </c:pt>
                <c:pt idx="6">
                  <c:v>H21</c:v>
                </c:pt>
                <c:pt idx="7">
                  <c:v>H22</c:v>
                </c:pt>
                <c:pt idx="8">
                  <c:v>H23</c:v>
                </c:pt>
                <c:pt idx="9">
                  <c:v>H24</c:v>
                </c:pt>
                <c:pt idx="10">
                  <c:v>H25</c:v>
                </c:pt>
                <c:pt idx="11">
                  <c:v>H26</c:v>
                </c:pt>
                <c:pt idx="12">
                  <c:v>H27</c:v>
                </c:pt>
              </c:strCache>
            </c:strRef>
          </c:cat>
          <c:val>
            <c:numRef>
              <c:f>'H26'!$B$36:$N$36</c:f>
              <c:numCache>
                <c:formatCode>0.0_ </c:formatCode>
                <c:ptCount val="13"/>
                <c:pt idx="0">
                  <c:v>23.8</c:v>
                </c:pt>
                <c:pt idx="1">
                  <c:v>24.9</c:v>
                </c:pt>
                <c:pt idx="2">
                  <c:v>26.1</c:v>
                </c:pt>
                <c:pt idx="3">
                  <c:v>27.5</c:v>
                </c:pt>
                <c:pt idx="4">
                  <c:v>28.7</c:v>
                </c:pt>
                <c:pt idx="5">
                  <c:v>29.2</c:v>
                </c:pt>
                <c:pt idx="6">
                  <c:v>29.9</c:v>
                </c:pt>
                <c:pt idx="7">
                  <c:v>30.2</c:v>
                </c:pt>
                <c:pt idx="8">
                  <c:v>30</c:v>
                </c:pt>
                <c:pt idx="9">
                  <c:v>29.7</c:v>
                </c:pt>
                <c:pt idx="10">
                  <c:v>29.9</c:v>
                </c:pt>
                <c:pt idx="11">
                  <c:v>30.4</c:v>
                </c:pt>
                <c:pt idx="12">
                  <c:v>30.1</c:v>
                </c:pt>
              </c:numCache>
            </c:numRef>
          </c:val>
          <c:smooth val="0"/>
        </c:ser>
        <c:dLbls>
          <c:showLegendKey val="0"/>
          <c:showVal val="0"/>
          <c:showCatName val="0"/>
          <c:showSerName val="0"/>
          <c:showPercent val="0"/>
          <c:showBubbleSize val="0"/>
        </c:dLbls>
        <c:marker val="1"/>
        <c:smooth val="0"/>
        <c:axId val="153439232"/>
        <c:axId val="181987584"/>
      </c:lineChart>
      <c:catAx>
        <c:axId val="153438720"/>
        <c:scaling>
          <c:orientation val="minMax"/>
        </c:scaling>
        <c:delete val="0"/>
        <c:axPos val="b"/>
        <c:numFmt formatCode="General" sourceLinked="1"/>
        <c:majorTickMark val="out"/>
        <c:minorTickMark val="none"/>
        <c:tickLblPos val="nextTo"/>
        <c:crossAx val="181987008"/>
        <c:crosses val="autoZero"/>
        <c:auto val="1"/>
        <c:lblAlgn val="ctr"/>
        <c:lblOffset val="100"/>
        <c:noMultiLvlLbl val="0"/>
      </c:catAx>
      <c:valAx>
        <c:axId val="181987008"/>
        <c:scaling>
          <c:orientation val="minMax"/>
          <c:min val="84000"/>
        </c:scaling>
        <c:delete val="0"/>
        <c:axPos val="l"/>
        <c:majorGridlines/>
        <c:numFmt formatCode="General" sourceLinked="1"/>
        <c:majorTickMark val="out"/>
        <c:minorTickMark val="none"/>
        <c:tickLblPos val="nextTo"/>
        <c:crossAx val="153438720"/>
        <c:crosses val="autoZero"/>
        <c:crossBetween val="between"/>
      </c:valAx>
      <c:catAx>
        <c:axId val="153439232"/>
        <c:scaling>
          <c:orientation val="minMax"/>
        </c:scaling>
        <c:delete val="1"/>
        <c:axPos val="b"/>
        <c:majorTickMark val="out"/>
        <c:minorTickMark val="none"/>
        <c:tickLblPos val="nextTo"/>
        <c:crossAx val="181987584"/>
        <c:crosses val="autoZero"/>
        <c:auto val="1"/>
        <c:lblAlgn val="ctr"/>
        <c:lblOffset val="100"/>
        <c:noMultiLvlLbl val="0"/>
      </c:catAx>
      <c:valAx>
        <c:axId val="181987584"/>
        <c:scaling>
          <c:orientation val="minMax"/>
          <c:min val="10"/>
        </c:scaling>
        <c:delete val="0"/>
        <c:axPos val="r"/>
        <c:numFmt formatCode="0.0_ " sourceLinked="1"/>
        <c:majorTickMark val="out"/>
        <c:minorTickMark val="none"/>
        <c:tickLblPos val="nextTo"/>
        <c:crossAx val="153439232"/>
        <c:crosses val="max"/>
        <c:crossBetween val="between"/>
      </c:valAx>
    </c:plotArea>
    <c:legend>
      <c:legendPos val="r"/>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575" cy="496888"/>
          </a:xfrm>
          <a:prstGeom prst="rect">
            <a:avLst/>
          </a:prstGeom>
        </p:spPr>
        <p:txBody>
          <a:bodyPr vert="horz" lIns="91428" tIns="45714" rIns="91428"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0"/>
            <a:ext cx="2949575" cy="496888"/>
          </a:xfrm>
          <a:prstGeom prst="rect">
            <a:avLst/>
          </a:prstGeom>
        </p:spPr>
        <p:txBody>
          <a:bodyPr vert="horz" lIns="91428" tIns="45714" rIns="91428" bIns="45714" rtlCol="0"/>
          <a:lstStyle>
            <a:lvl1pPr algn="r">
              <a:defRPr sz="1200"/>
            </a:lvl1pPr>
          </a:lstStyle>
          <a:p>
            <a:fld id="{485394BA-47FE-44C3-B0BC-BF9107A377DF}" type="datetimeFigureOut">
              <a:rPr kumimoji="1" lang="ja-JP" altLang="en-US" smtClean="0"/>
              <a:t>2015/12/18</a:t>
            </a:fld>
            <a:endParaRPr kumimoji="1" lang="ja-JP" altLang="en-US"/>
          </a:p>
        </p:txBody>
      </p:sp>
      <p:sp>
        <p:nvSpPr>
          <p:cNvPr id="4" name="スライド イメージ プレースホルダー 3"/>
          <p:cNvSpPr>
            <a:spLocks noGrp="1" noRot="1" noChangeAspect="1"/>
          </p:cNvSpPr>
          <p:nvPr>
            <p:ph type="sldImg" idx="2"/>
          </p:nvPr>
        </p:nvSpPr>
        <p:spPr>
          <a:xfrm>
            <a:off x="769938" y="746125"/>
            <a:ext cx="5267325" cy="3725863"/>
          </a:xfrm>
          <a:prstGeom prst="rect">
            <a:avLst/>
          </a:prstGeom>
          <a:noFill/>
          <a:ln w="12700">
            <a:solidFill>
              <a:prstClr val="black"/>
            </a:solidFill>
          </a:ln>
        </p:spPr>
        <p:txBody>
          <a:bodyPr vert="horz" lIns="91428" tIns="45714" rIns="91428" bIns="45714" rtlCol="0" anchor="ctr"/>
          <a:lstStyle/>
          <a:p>
            <a:endParaRPr lang="ja-JP" altLang="en-US"/>
          </a:p>
        </p:txBody>
      </p:sp>
      <p:sp>
        <p:nvSpPr>
          <p:cNvPr id="5" name="ノート プレースホルダー 4"/>
          <p:cNvSpPr>
            <a:spLocks noGrp="1"/>
          </p:cNvSpPr>
          <p:nvPr>
            <p:ph type="body" sz="quarter" idx="3"/>
          </p:nvPr>
        </p:nvSpPr>
        <p:spPr>
          <a:xfrm>
            <a:off x="681040" y="4721225"/>
            <a:ext cx="5445125" cy="4471988"/>
          </a:xfrm>
          <a:prstGeom prst="rect">
            <a:avLst/>
          </a:prstGeom>
        </p:spPr>
        <p:txBody>
          <a:bodyPr vert="horz" lIns="91428" tIns="45714" rIns="91428" bIns="4571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0863"/>
            <a:ext cx="2949575" cy="496887"/>
          </a:xfrm>
          <a:prstGeom prst="rect">
            <a:avLst/>
          </a:prstGeom>
        </p:spPr>
        <p:txBody>
          <a:bodyPr vert="horz" lIns="91428" tIns="45714" rIns="91428"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3"/>
            <a:ext cx="2949575" cy="496887"/>
          </a:xfrm>
          <a:prstGeom prst="rect">
            <a:avLst/>
          </a:prstGeom>
        </p:spPr>
        <p:txBody>
          <a:bodyPr vert="horz" lIns="91428" tIns="45714" rIns="91428" bIns="45714" rtlCol="0" anchor="b"/>
          <a:lstStyle>
            <a:lvl1pPr algn="r">
              <a:defRPr sz="1200"/>
            </a:lvl1pPr>
          </a:lstStyle>
          <a:p>
            <a:fld id="{DB386519-46F3-475F-B838-117A44731A1B}" type="slidenum">
              <a:rPr kumimoji="1" lang="ja-JP" altLang="en-US" smtClean="0"/>
              <a:t>‹#›</a:t>
            </a:fld>
            <a:endParaRPr kumimoji="1" lang="ja-JP" altLang="en-US"/>
          </a:p>
        </p:txBody>
      </p:sp>
    </p:spTree>
    <p:extLst>
      <p:ext uri="{BB962C8B-B14F-4D97-AF65-F5344CB8AC3E}">
        <p14:creationId xmlns:p14="http://schemas.microsoft.com/office/powerpoint/2010/main" val="3989796934"/>
      </p:ext>
    </p:extLst>
  </p:cSld>
  <p:clrMap bg1="lt1" tx1="dk1" bg2="lt2" tx2="dk2" accent1="accent1" accent2="accent2" accent3="accent3" accent4="accent4" accent5="accent5" accent6="accent6" hlink="hlink" folHlink="folHlink"/>
  <p:notesStyle>
    <a:lvl1pPr marL="0" algn="l" defTabSz="1475110" rtl="0" eaLnBrk="1" latinLnBrk="0" hangingPunct="1">
      <a:defRPr kumimoji="1" sz="1900" kern="1200">
        <a:solidFill>
          <a:schemeClr val="tx1"/>
        </a:solidFill>
        <a:latin typeface="+mn-lt"/>
        <a:ea typeface="+mn-ea"/>
        <a:cs typeface="+mn-cs"/>
      </a:defRPr>
    </a:lvl1pPr>
    <a:lvl2pPr marL="737555" algn="l" defTabSz="1475110" rtl="0" eaLnBrk="1" latinLnBrk="0" hangingPunct="1">
      <a:defRPr kumimoji="1" sz="1900" kern="1200">
        <a:solidFill>
          <a:schemeClr val="tx1"/>
        </a:solidFill>
        <a:latin typeface="+mn-lt"/>
        <a:ea typeface="+mn-ea"/>
        <a:cs typeface="+mn-cs"/>
      </a:defRPr>
    </a:lvl2pPr>
    <a:lvl3pPr marL="1475110" algn="l" defTabSz="1475110" rtl="0" eaLnBrk="1" latinLnBrk="0" hangingPunct="1">
      <a:defRPr kumimoji="1" sz="1900" kern="1200">
        <a:solidFill>
          <a:schemeClr val="tx1"/>
        </a:solidFill>
        <a:latin typeface="+mn-lt"/>
        <a:ea typeface="+mn-ea"/>
        <a:cs typeface="+mn-cs"/>
      </a:defRPr>
    </a:lvl3pPr>
    <a:lvl4pPr marL="2212665" algn="l" defTabSz="1475110" rtl="0" eaLnBrk="1" latinLnBrk="0" hangingPunct="1">
      <a:defRPr kumimoji="1" sz="1900" kern="1200">
        <a:solidFill>
          <a:schemeClr val="tx1"/>
        </a:solidFill>
        <a:latin typeface="+mn-lt"/>
        <a:ea typeface="+mn-ea"/>
        <a:cs typeface="+mn-cs"/>
      </a:defRPr>
    </a:lvl4pPr>
    <a:lvl5pPr marL="2950220" algn="l" defTabSz="1475110" rtl="0" eaLnBrk="1" latinLnBrk="0" hangingPunct="1">
      <a:defRPr kumimoji="1" sz="1900" kern="1200">
        <a:solidFill>
          <a:schemeClr val="tx1"/>
        </a:solidFill>
        <a:latin typeface="+mn-lt"/>
        <a:ea typeface="+mn-ea"/>
        <a:cs typeface="+mn-cs"/>
      </a:defRPr>
    </a:lvl5pPr>
    <a:lvl6pPr marL="3687775" algn="l" defTabSz="1475110" rtl="0" eaLnBrk="1" latinLnBrk="0" hangingPunct="1">
      <a:defRPr kumimoji="1" sz="1900" kern="1200">
        <a:solidFill>
          <a:schemeClr val="tx1"/>
        </a:solidFill>
        <a:latin typeface="+mn-lt"/>
        <a:ea typeface="+mn-ea"/>
        <a:cs typeface="+mn-cs"/>
      </a:defRPr>
    </a:lvl6pPr>
    <a:lvl7pPr marL="4425330" algn="l" defTabSz="1475110" rtl="0" eaLnBrk="1" latinLnBrk="0" hangingPunct="1">
      <a:defRPr kumimoji="1" sz="1900" kern="1200">
        <a:solidFill>
          <a:schemeClr val="tx1"/>
        </a:solidFill>
        <a:latin typeface="+mn-lt"/>
        <a:ea typeface="+mn-ea"/>
        <a:cs typeface="+mn-cs"/>
      </a:defRPr>
    </a:lvl7pPr>
    <a:lvl8pPr marL="5162885" algn="l" defTabSz="1475110" rtl="0" eaLnBrk="1" latinLnBrk="0" hangingPunct="1">
      <a:defRPr kumimoji="1" sz="1900" kern="1200">
        <a:solidFill>
          <a:schemeClr val="tx1"/>
        </a:solidFill>
        <a:latin typeface="+mn-lt"/>
        <a:ea typeface="+mn-ea"/>
        <a:cs typeface="+mn-cs"/>
      </a:defRPr>
    </a:lvl8pPr>
    <a:lvl9pPr marL="5900440" algn="l" defTabSz="1475110" rtl="0" eaLnBrk="1" latinLnBrk="0" hangingPunct="1">
      <a:defRPr kumimoji="1"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B386519-46F3-475F-B838-117A44731A1B}" type="slidenum">
              <a:rPr kumimoji="1" lang="ja-JP" altLang="en-US" smtClean="0"/>
              <a:t>13</a:t>
            </a:fld>
            <a:endParaRPr kumimoji="1" lang="ja-JP" altLang="en-US"/>
          </a:p>
        </p:txBody>
      </p:sp>
    </p:spTree>
    <p:extLst>
      <p:ext uri="{BB962C8B-B14F-4D97-AF65-F5344CB8AC3E}">
        <p14:creationId xmlns:p14="http://schemas.microsoft.com/office/powerpoint/2010/main" val="777835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34190" y="3321892"/>
            <a:ext cx="12854146" cy="2292150"/>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2268379" y="6059593"/>
            <a:ext cx="10585768" cy="2732758"/>
          </a:xfrm>
        </p:spPr>
        <p:txBody>
          <a:bodyPr/>
          <a:lstStyle>
            <a:lvl1pPr marL="0" indent="0" algn="ctr">
              <a:buNone/>
              <a:defRPr>
                <a:solidFill>
                  <a:schemeClr val="tx1">
                    <a:tint val="75000"/>
                  </a:schemeClr>
                </a:solidFill>
              </a:defRPr>
            </a:lvl1pPr>
            <a:lvl2pPr marL="737466" indent="0" algn="ctr">
              <a:buNone/>
              <a:defRPr>
                <a:solidFill>
                  <a:schemeClr val="tx1">
                    <a:tint val="75000"/>
                  </a:schemeClr>
                </a:solidFill>
              </a:defRPr>
            </a:lvl2pPr>
            <a:lvl3pPr marL="1474933" indent="0" algn="ctr">
              <a:buNone/>
              <a:defRPr>
                <a:solidFill>
                  <a:schemeClr val="tx1">
                    <a:tint val="75000"/>
                  </a:schemeClr>
                </a:solidFill>
              </a:defRPr>
            </a:lvl3pPr>
            <a:lvl4pPr marL="2212399" indent="0" algn="ctr">
              <a:buNone/>
              <a:defRPr>
                <a:solidFill>
                  <a:schemeClr val="tx1">
                    <a:tint val="75000"/>
                  </a:schemeClr>
                </a:solidFill>
              </a:defRPr>
            </a:lvl4pPr>
            <a:lvl5pPr marL="2949867" indent="0" algn="ctr">
              <a:buNone/>
              <a:defRPr>
                <a:solidFill>
                  <a:schemeClr val="tx1">
                    <a:tint val="75000"/>
                  </a:schemeClr>
                </a:solidFill>
              </a:defRPr>
            </a:lvl5pPr>
            <a:lvl6pPr marL="3687333" indent="0" algn="ctr">
              <a:buNone/>
              <a:defRPr>
                <a:solidFill>
                  <a:schemeClr val="tx1">
                    <a:tint val="75000"/>
                  </a:schemeClr>
                </a:solidFill>
              </a:defRPr>
            </a:lvl6pPr>
            <a:lvl7pPr marL="4424799" indent="0" algn="ctr">
              <a:buNone/>
              <a:defRPr>
                <a:solidFill>
                  <a:schemeClr val="tx1">
                    <a:tint val="75000"/>
                  </a:schemeClr>
                </a:solidFill>
              </a:defRPr>
            </a:lvl7pPr>
            <a:lvl8pPr marL="5162266" indent="0" algn="ctr">
              <a:buNone/>
              <a:defRPr>
                <a:solidFill>
                  <a:schemeClr val="tx1">
                    <a:tint val="75000"/>
                  </a:schemeClr>
                </a:solidFill>
              </a:defRPr>
            </a:lvl8pPr>
            <a:lvl9pPr marL="5899732"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910C2DA-F3EB-48DD-B289-19C30F2D23C7}" type="datetimeFigureOut">
              <a:rPr kumimoji="1" lang="ja-JP" altLang="en-US" smtClean="0"/>
              <a:t>2015/12/18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2680129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910C2DA-F3EB-48DD-B289-19C30F2D23C7}" type="datetimeFigureOut">
              <a:rPr kumimoji="1" lang="ja-JP" altLang="en-US" smtClean="0"/>
              <a:t>2015/12/18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3587741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0963831" y="428239"/>
            <a:ext cx="3402568" cy="912404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756126" y="428239"/>
            <a:ext cx="9955662" cy="912404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910C2DA-F3EB-48DD-B289-19C30F2D23C7}" type="datetimeFigureOut">
              <a:rPr kumimoji="1" lang="ja-JP" altLang="en-US" smtClean="0"/>
              <a:t>2015/12/18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386652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910C2DA-F3EB-48DD-B289-19C30F2D23C7}" type="datetimeFigureOut">
              <a:rPr kumimoji="1" lang="ja-JP" altLang="en-US" smtClean="0"/>
              <a:t>2015/12/18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3410605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194575" y="6871507"/>
            <a:ext cx="12854146" cy="2123828"/>
          </a:xfrm>
        </p:spPr>
        <p:txBody>
          <a:bodyPr anchor="t"/>
          <a:lstStyle>
            <a:lvl1pPr algn="l">
              <a:defRPr sz="65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1194575" y="4532325"/>
            <a:ext cx="12854146" cy="2339180"/>
          </a:xfrm>
        </p:spPr>
        <p:txBody>
          <a:bodyPr anchor="b"/>
          <a:lstStyle>
            <a:lvl1pPr marL="0" indent="0">
              <a:buNone/>
              <a:defRPr sz="3200">
                <a:solidFill>
                  <a:schemeClr val="tx1">
                    <a:tint val="75000"/>
                  </a:schemeClr>
                </a:solidFill>
              </a:defRPr>
            </a:lvl1pPr>
            <a:lvl2pPr marL="737466" indent="0">
              <a:buNone/>
              <a:defRPr sz="2900">
                <a:solidFill>
                  <a:schemeClr val="tx1">
                    <a:tint val="75000"/>
                  </a:schemeClr>
                </a:solidFill>
              </a:defRPr>
            </a:lvl2pPr>
            <a:lvl3pPr marL="1474933" indent="0">
              <a:buNone/>
              <a:defRPr sz="2600">
                <a:solidFill>
                  <a:schemeClr val="tx1">
                    <a:tint val="75000"/>
                  </a:schemeClr>
                </a:solidFill>
              </a:defRPr>
            </a:lvl3pPr>
            <a:lvl4pPr marL="2212399" indent="0">
              <a:buNone/>
              <a:defRPr sz="2300">
                <a:solidFill>
                  <a:schemeClr val="tx1">
                    <a:tint val="75000"/>
                  </a:schemeClr>
                </a:solidFill>
              </a:defRPr>
            </a:lvl4pPr>
            <a:lvl5pPr marL="2949867" indent="0">
              <a:buNone/>
              <a:defRPr sz="2300">
                <a:solidFill>
                  <a:schemeClr val="tx1">
                    <a:tint val="75000"/>
                  </a:schemeClr>
                </a:solidFill>
              </a:defRPr>
            </a:lvl5pPr>
            <a:lvl6pPr marL="3687333" indent="0">
              <a:buNone/>
              <a:defRPr sz="2300">
                <a:solidFill>
                  <a:schemeClr val="tx1">
                    <a:tint val="75000"/>
                  </a:schemeClr>
                </a:solidFill>
              </a:defRPr>
            </a:lvl6pPr>
            <a:lvl7pPr marL="4424799" indent="0">
              <a:buNone/>
              <a:defRPr sz="2300">
                <a:solidFill>
                  <a:schemeClr val="tx1">
                    <a:tint val="75000"/>
                  </a:schemeClr>
                </a:solidFill>
              </a:defRPr>
            </a:lvl7pPr>
            <a:lvl8pPr marL="5162266" indent="0">
              <a:buNone/>
              <a:defRPr sz="2300">
                <a:solidFill>
                  <a:schemeClr val="tx1">
                    <a:tint val="75000"/>
                  </a:schemeClr>
                </a:solidFill>
              </a:defRPr>
            </a:lvl8pPr>
            <a:lvl9pPr marL="5899732" indent="0">
              <a:buNone/>
              <a:defRPr sz="23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910C2DA-F3EB-48DD-B289-19C30F2D23C7}" type="datetimeFigureOut">
              <a:rPr kumimoji="1" lang="ja-JP" altLang="en-US" smtClean="0"/>
              <a:t>2015/12/18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2745973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756128" y="2495132"/>
            <a:ext cx="6679115" cy="7057150"/>
          </a:xfrm>
        </p:spPr>
        <p:txBody>
          <a:bodyPr/>
          <a:lstStyle>
            <a:lvl1pPr>
              <a:defRPr sz="4500"/>
            </a:lvl1pPr>
            <a:lvl2pPr>
              <a:defRPr sz="3900"/>
            </a:lvl2pPr>
            <a:lvl3pPr>
              <a:defRPr sz="3200"/>
            </a:lvl3pPr>
            <a:lvl4pPr>
              <a:defRPr sz="2900"/>
            </a:lvl4pPr>
            <a:lvl5pPr>
              <a:defRPr sz="2900"/>
            </a:lvl5pPr>
            <a:lvl6pPr>
              <a:defRPr sz="2900"/>
            </a:lvl6pPr>
            <a:lvl7pPr>
              <a:defRPr sz="2900"/>
            </a:lvl7pPr>
            <a:lvl8pPr>
              <a:defRPr sz="2900"/>
            </a:lvl8pPr>
            <a:lvl9pPr>
              <a:defRPr sz="29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7687287" y="2495132"/>
            <a:ext cx="6679115" cy="7057150"/>
          </a:xfrm>
        </p:spPr>
        <p:txBody>
          <a:bodyPr/>
          <a:lstStyle>
            <a:lvl1pPr>
              <a:defRPr sz="4500"/>
            </a:lvl1pPr>
            <a:lvl2pPr>
              <a:defRPr sz="3900"/>
            </a:lvl2pPr>
            <a:lvl3pPr>
              <a:defRPr sz="3200"/>
            </a:lvl3pPr>
            <a:lvl4pPr>
              <a:defRPr sz="2900"/>
            </a:lvl4pPr>
            <a:lvl5pPr>
              <a:defRPr sz="2900"/>
            </a:lvl5pPr>
            <a:lvl6pPr>
              <a:defRPr sz="2900"/>
            </a:lvl6pPr>
            <a:lvl7pPr>
              <a:defRPr sz="2900"/>
            </a:lvl7pPr>
            <a:lvl8pPr>
              <a:defRPr sz="2900"/>
            </a:lvl8pPr>
            <a:lvl9pPr>
              <a:defRPr sz="29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910C2DA-F3EB-48DD-B289-19C30F2D23C7}" type="datetimeFigureOut">
              <a:rPr kumimoji="1" lang="ja-JP" altLang="en-US" smtClean="0"/>
              <a:t>2015/12/18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1981675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56126" y="2393639"/>
            <a:ext cx="6681741" cy="997555"/>
          </a:xfrm>
        </p:spPr>
        <p:txBody>
          <a:bodyPr anchor="b"/>
          <a:lstStyle>
            <a:lvl1pPr marL="0" indent="0">
              <a:buNone/>
              <a:defRPr sz="3900" b="1"/>
            </a:lvl1pPr>
            <a:lvl2pPr marL="737466" indent="0">
              <a:buNone/>
              <a:defRPr sz="3200" b="1"/>
            </a:lvl2pPr>
            <a:lvl3pPr marL="1474933" indent="0">
              <a:buNone/>
              <a:defRPr sz="2900" b="1"/>
            </a:lvl3pPr>
            <a:lvl4pPr marL="2212399" indent="0">
              <a:buNone/>
              <a:defRPr sz="2600" b="1"/>
            </a:lvl4pPr>
            <a:lvl5pPr marL="2949867" indent="0">
              <a:buNone/>
              <a:defRPr sz="2600" b="1"/>
            </a:lvl5pPr>
            <a:lvl6pPr marL="3687333" indent="0">
              <a:buNone/>
              <a:defRPr sz="2600" b="1"/>
            </a:lvl6pPr>
            <a:lvl7pPr marL="4424799" indent="0">
              <a:buNone/>
              <a:defRPr sz="2600" b="1"/>
            </a:lvl7pPr>
            <a:lvl8pPr marL="5162266" indent="0">
              <a:buNone/>
              <a:defRPr sz="2600" b="1"/>
            </a:lvl8pPr>
            <a:lvl9pPr marL="5899732" indent="0">
              <a:buNone/>
              <a:defRPr sz="2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756126" y="3391194"/>
            <a:ext cx="6681741" cy="6161082"/>
          </a:xfrm>
        </p:spPr>
        <p:txBody>
          <a:bodyPr/>
          <a:lstStyle>
            <a:lvl1pPr>
              <a:defRPr sz="39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7682035" y="2393639"/>
            <a:ext cx="6684366" cy="997555"/>
          </a:xfrm>
        </p:spPr>
        <p:txBody>
          <a:bodyPr anchor="b"/>
          <a:lstStyle>
            <a:lvl1pPr marL="0" indent="0">
              <a:buNone/>
              <a:defRPr sz="3900" b="1"/>
            </a:lvl1pPr>
            <a:lvl2pPr marL="737466" indent="0">
              <a:buNone/>
              <a:defRPr sz="3200" b="1"/>
            </a:lvl2pPr>
            <a:lvl3pPr marL="1474933" indent="0">
              <a:buNone/>
              <a:defRPr sz="2900" b="1"/>
            </a:lvl3pPr>
            <a:lvl4pPr marL="2212399" indent="0">
              <a:buNone/>
              <a:defRPr sz="2600" b="1"/>
            </a:lvl4pPr>
            <a:lvl5pPr marL="2949867" indent="0">
              <a:buNone/>
              <a:defRPr sz="2600" b="1"/>
            </a:lvl5pPr>
            <a:lvl6pPr marL="3687333" indent="0">
              <a:buNone/>
              <a:defRPr sz="2600" b="1"/>
            </a:lvl6pPr>
            <a:lvl7pPr marL="4424799" indent="0">
              <a:buNone/>
              <a:defRPr sz="2600" b="1"/>
            </a:lvl7pPr>
            <a:lvl8pPr marL="5162266" indent="0">
              <a:buNone/>
              <a:defRPr sz="2600" b="1"/>
            </a:lvl8pPr>
            <a:lvl9pPr marL="5899732" indent="0">
              <a:buNone/>
              <a:defRPr sz="2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7682035" y="3391194"/>
            <a:ext cx="6684366" cy="6161082"/>
          </a:xfrm>
        </p:spPr>
        <p:txBody>
          <a:bodyPr/>
          <a:lstStyle>
            <a:lvl1pPr>
              <a:defRPr sz="39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910C2DA-F3EB-48DD-B289-19C30F2D23C7}" type="datetimeFigureOut">
              <a:rPr kumimoji="1" lang="ja-JP" altLang="en-US" smtClean="0"/>
              <a:t>2015/12/18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491725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910C2DA-F3EB-48DD-B289-19C30F2D23C7}" type="datetimeFigureOut">
              <a:rPr kumimoji="1" lang="ja-JP" altLang="en-US" smtClean="0"/>
              <a:t>2015/12/18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1497660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910C2DA-F3EB-48DD-B289-19C30F2D23C7}" type="datetimeFigureOut">
              <a:rPr kumimoji="1" lang="ja-JP" altLang="en-US" smtClean="0"/>
              <a:t>2015/12/18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2603439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56132" y="425756"/>
            <a:ext cx="4975207" cy="1811937"/>
          </a:xfrm>
        </p:spPr>
        <p:txBody>
          <a:bodyPr anchor="b"/>
          <a:lstStyle>
            <a:lvl1pPr algn="l">
              <a:defRPr sz="32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912487" y="425763"/>
            <a:ext cx="8453912" cy="9126521"/>
          </a:xfrm>
        </p:spPr>
        <p:txBody>
          <a:bodyPr/>
          <a:lstStyle>
            <a:lvl1pPr>
              <a:defRPr sz="5200"/>
            </a:lvl1pPr>
            <a:lvl2pPr>
              <a:defRPr sz="4500"/>
            </a:lvl2pPr>
            <a:lvl3pPr>
              <a:defRPr sz="3900"/>
            </a:lvl3pPr>
            <a:lvl4pPr>
              <a:defRPr sz="3200"/>
            </a:lvl4pPr>
            <a:lvl5pPr>
              <a:defRPr sz="3200"/>
            </a:lvl5pPr>
            <a:lvl6pPr>
              <a:defRPr sz="3200"/>
            </a:lvl6pPr>
            <a:lvl7pPr>
              <a:defRPr sz="3200"/>
            </a:lvl7pPr>
            <a:lvl8pPr>
              <a:defRPr sz="3200"/>
            </a:lvl8pPr>
            <a:lvl9pPr>
              <a:defRPr sz="32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756132" y="2237699"/>
            <a:ext cx="4975207" cy="7314583"/>
          </a:xfrm>
        </p:spPr>
        <p:txBody>
          <a:bodyPr/>
          <a:lstStyle>
            <a:lvl1pPr marL="0" indent="0">
              <a:buNone/>
              <a:defRPr sz="2300"/>
            </a:lvl1pPr>
            <a:lvl2pPr marL="737466" indent="0">
              <a:buNone/>
              <a:defRPr sz="1900"/>
            </a:lvl2pPr>
            <a:lvl3pPr marL="1474933" indent="0">
              <a:buNone/>
              <a:defRPr sz="1600"/>
            </a:lvl3pPr>
            <a:lvl4pPr marL="2212399" indent="0">
              <a:buNone/>
              <a:defRPr sz="1500"/>
            </a:lvl4pPr>
            <a:lvl5pPr marL="2949867" indent="0">
              <a:buNone/>
              <a:defRPr sz="1500"/>
            </a:lvl5pPr>
            <a:lvl6pPr marL="3687333" indent="0">
              <a:buNone/>
              <a:defRPr sz="1500"/>
            </a:lvl6pPr>
            <a:lvl7pPr marL="4424799" indent="0">
              <a:buNone/>
              <a:defRPr sz="1500"/>
            </a:lvl7pPr>
            <a:lvl8pPr marL="5162266" indent="0">
              <a:buNone/>
              <a:defRPr sz="1500"/>
            </a:lvl8pPr>
            <a:lvl9pPr marL="5899732" indent="0">
              <a:buNone/>
              <a:defRPr sz="15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910C2DA-F3EB-48DD-B289-19C30F2D23C7}" type="datetimeFigureOut">
              <a:rPr kumimoji="1" lang="ja-JP" altLang="en-US" smtClean="0"/>
              <a:t>2015/12/18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1868986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964124" y="7485380"/>
            <a:ext cx="9073515" cy="883691"/>
          </a:xfrm>
        </p:spPr>
        <p:txBody>
          <a:bodyPr anchor="b"/>
          <a:lstStyle>
            <a:lvl1pPr algn="l">
              <a:defRPr sz="32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964124" y="955475"/>
            <a:ext cx="9073515" cy="6416040"/>
          </a:xfrm>
        </p:spPr>
        <p:txBody>
          <a:bodyPr/>
          <a:lstStyle>
            <a:lvl1pPr marL="0" indent="0">
              <a:buNone/>
              <a:defRPr sz="5200"/>
            </a:lvl1pPr>
            <a:lvl2pPr marL="737466" indent="0">
              <a:buNone/>
              <a:defRPr sz="4500"/>
            </a:lvl2pPr>
            <a:lvl3pPr marL="1474933" indent="0">
              <a:buNone/>
              <a:defRPr sz="3900"/>
            </a:lvl3pPr>
            <a:lvl4pPr marL="2212399" indent="0">
              <a:buNone/>
              <a:defRPr sz="3200"/>
            </a:lvl4pPr>
            <a:lvl5pPr marL="2949867" indent="0">
              <a:buNone/>
              <a:defRPr sz="3200"/>
            </a:lvl5pPr>
            <a:lvl6pPr marL="3687333" indent="0">
              <a:buNone/>
              <a:defRPr sz="3200"/>
            </a:lvl6pPr>
            <a:lvl7pPr marL="4424799" indent="0">
              <a:buNone/>
              <a:defRPr sz="3200"/>
            </a:lvl7pPr>
            <a:lvl8pPr marL="5162266" indent="0">
              <a:buNone/>
              <a:defRPr sz="3200"/>
            </a:lvl8pPr>
            <a:lvl9pPr marL="5899732" indent="0">
              <a:buNone/>
              <a:defRPr sz="3200"/>
            </a:lvl9pPr>
          </a:lstStyle>
          <a:p>
            <a:endParaRPr kumimoji="1" lang="ja-JP" altLang="en-US"/>
          </a:p>
        </p:txBody>
      </p:sp>
      <p:sp>
        <p:nvSpPr>
          <p:cNvPr id="4" name="テキスト プレースホルダー 3"/>
          <p:cNvSpPr>
            <a:spLocks noGrp="1"/>
          </p:cNvSpPr>
          <p:nvPr>
            <p:ph type="body" sz="half" idx="2"/>
          </p:nvPr>
        </p:nvSpPr>
        <p:spPr>
          <a:xfrm>
            <a:off x="2964124" y="8369071"/>
            <a:ext cx="9073515" cy="1254989"/>
          </a:xfrm>
        </p:spPr>
        <p:txBody>
          <a:bodyPr/>
          <a:lstStyle>
            <a:lvl1pPr marL="0" indent="0">
              <a:buNone/>
              <a:defRPr sz="2300"/>
            </a:lvl1pPr>
            <a:lvl2pPr marL="737466" indent="0">
              <a:buNone/>
              <a:defRPr sz="1900"/>
            </a:lvl2pPr>
            <a:lvl3pPr marL="1474933" indent="0">
              <a:buNone/>
              <a:defRPr sz="1600"/>
            </a:lvl3pPr>
            <a:lvl4pPr marL="2212399" indent="0">
              <a:buNone/>
              <a:defRPr sz="1500"/>
            </a:lvl4pPr>
            <a:lvl5pPr marL="2949867" indent="0">
              <a:buNone/>
              <a:defRPr sz="1500"/>
            </a:lvl5pPr>
            <a:lvl6pPr marL="3687333" indent="0">
              <a:buNone/>
              <a:defRPr sz="1500"/>
            </a:lvl6pPr>
            <a:lvl7pPr marL="4424799" indent="0">
              <a:buNone/>
              <a:defRPr sz="1500"/>
            </a:lvl7pPr>
            <a:lvl8pPr marL="5162266" indent="0">
              <a:buNone/>
              <a:defRPr sz="1500"/>
            </a:lvl8pPr>
            <a:lvl9pPr marL="5899732" indent="0">
              <a:buNone/>
              <a:defRPr sz="15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910C2DA-F3EB-48DD-B289-19C30F2D23C7}" type="datetimeFigureOut">
              <a:rPr kumimoji="1" lang="ja-JP" altLang="en-US" smtClean="0"/>
              <a:t>2015/12/18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2783275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756129" y="428232"/>
            <a:ext cx="13610273" cy="1782233"/>
          </a:xfrm>
          <a:prstGeom prst="rect">
            <a:avLst/>
          </a:prstGeom>
        </p:spPr>
        <p:txBody>
          <a:bodyPr vert="horz" lIns="147493" tIns="73747" rIns="147493" bIns="73747"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56129" y="2495132"/>
            <a:ext cx="13610273" cy="7057150"/>
          </a:xfrm>
          <a:prstGeom prst="rect">
            <a:avLst/>
          </a:prstGeom>
        </p:spPr>
        <p:txBody>
          <a:bodyPr vert="horz" lIns="147493" tIns="73747" rIns="147493" bIns="73747"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756128" y="9911204"/>
            <a:ext cx="3528589" cy="569325"/>
          </a:xfrm>
          <a:prstGeom prst="rect">
            <a:avLst/>
          </a:prstGeom>
        </p:spPr>
        <p:txBody>
          <a:bodyPr vert="horz" lIns="147493" tIns="73747" rIns="147493" bIns="73747" rtlCol="0" anchor="ctr"/>
          <a:lstStyle>
            <a:lvl1pPr algn="l">
              <a:defRPr sz="1900">
                <a:solidFill>
                  <a:schemeClr val="tx1">
                    <a:tint val="75000"/>
                  </a:schemeClr>
                </a:solidFill>
              </a:defRPr>
            </a:lvl1pPr>
          </a:lstStyle>
          <a:p>
            <a:fld id="{7910C2DA-F3EB-48DD-B289-19C30F2D23C7}" type="datetimeFigureOut">
              <a:rPr kumimoji="1" lang="ja-JP" altLang="en-US" smtClean="0"/>
              <a:t>2015/12/18</a:t>
            </a:fld>
            <a:endParaRPr kumimoji="1" lang="ja-JP" altLang="en-US"/>
          </a:p>
        </p:txBody>
      </p:sp>
      <p:sp>
        <p:nvSpPr>
          <p:cNvPr id="5" name="フッター プレースホルダー 4"/>
          <p:cNvSpPr>
            <a:spLocks noGrp="1"/>
          </p:cNvSpPr>
          <p:nvPr>
            <p:ph type="ftr" sz="quarter" idx="3"/>
          </p:nvPr>
        </p:nvSpPr>
        <p:spPr>
          <a:xfrm>
            <a:off x="5166863" y="9911204"/>
            <a:ext cx="4788800" cy="569325"/>
          </a:xfrm>
          <a:prstGeom prst="rect">
            <a:avLst/>
          </a:prstGeom>
        </p:spPr>
        <p:txBody>
          <a:bodyPr vert="horz" lIns="147493" tIns="73747" rIns="147493" bIns="73747" rtlCol="0" anchor="ctr"/>
          <a:lstStyle>
            <a:lvl1pPr algn="ctr">
              <a:defRPr sz="1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10837813" y="9911204"/>
            <a:ext cx="3528589" cy="569325"/>
          </a:xfrm>
          <a:prstGeom prst="rect">
            <a:avLst/>
          </a:prstGeom>
        </p:spPr>
        <p:txBody>
          <a:bodyPr vert="horz" lIns="147493" tIns="73747" rIns="147493" bIns="73747" rtlCol="0" anchor="ctr"/>
          <a:lstStyle>
            <a:lvl1pPr algn="r">
              <a:defRPr sz="1900">
                <a:solidFill>
                  <a:schemeClr val="tx1">
                    <a:tint val="75000"/>
                  </a:schemeClr>
                </a:solidFill>
              </a:defRPr>
            </a:lvl1p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2101286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74933" rtl="0" eaLnBrk="1" latinLnBrk="0" hangingPunct="1">
        <a:spcBef>
          <a:spcPct val="0"/>
        </a:spcBef>
        <a:buNone/>
        <a:defRPr kumimoji="1" sz="7100" kern="1200">
          <a:solidFill>
            <a:schemeClr val="tx1"/>
          </a:solidFill>
          <a:latin typeface="+mj-lt"/>
          <a:ea typeface="+mj-ea"/>
          <a:cs typeface="+mj-cs"/>
        </a:defRPr>
      </a:lvl1pPr>
    </p:titleStyle>
    <p:bodyStyle>
      <a:lvl1pPr marL="553100" indent="-553100" algn="l" defTabSz="1474933" rtl="0" eaLnBrk="1" latinLnBrk="0" hangingPunct="1">
        <a:spcBef>
          <a:spcPct val="20000"/>
        </a:spcBef>
        <a:buFont typeface="Arial" panose="020B0604020202020204" pitchFamily="34" charset="0"/>
        <a:buChar char="•"/>
        <a:defRPr kumimoji="1" sz="5200" kern="1200">
          <a:solidFill>
            <a:schemeClr val="tx1"/>
          </a:solidFill>
          <a:latin typeface="+mn-lt"/>
          <a:ea typeface="+mn-ea"/>
          <a:cs typeface="+mn-cs"/>
        </a:defRPr>
      </a:lvl1pPr>
      <a:lvl2pPr marL="1198383" indent="-460917" algn="l" defTabSz="1474933" rtl="0" eaLnBrk="1" latinLnBrk="0" hangingPunct="1">
        <a:spcBef>
          <a:spcPct val="20000"/>
        </a:spcBef>
        <a:buFont typeface="Arial" panose="020B0604020202020204" pitchFamily="34" charset="0"/>
        <a:buChar char="–"/>
        <a:defRPr kumimoji="1" sz="4500" kern="1200">
          <a:solidFill>
            <a:schemeClr val="tx1"/>
          </a:solidFill>
          <a:latin typeface="+mn-lt"/>
          <a:ea typeface="+mn-ea"/>
          <a:cs typeface="+mn-cs"/>
        </a:defRPr>
      </a:lvl2pPr>
      <a:lvl3pPr marL="1843667" indent="-368734" algn="l" defTabSz="1474933" rtl="0" eaLnBrk="1" latinLnBrk="0" hangingPunct="1">
        <a:spcBef>
          <a:spcPct val="20000"/>
        </a:spcBef>
        <a:buFont typeface="Arial" panose="020B0604020202020204" pitchFamily="34" charset="0"/>
        <a:buChar char="•"/>
        <a:defRPr kumimoji="1" sz="3900" kern="1200">
          <a:solidFill>
            <a:schemeClr val="tx1"/>
          </a:solidFill>
          <a:latin typeface="+mn-lt"/>
          <a:ea typeface="+mn-ea"/>
          <a:cs typeface="+mn-cs"/>
        </a:defRPr>
      </a:lvl3pPr>
      <a:lvl4pPr marL="2581133" indent="-368734" algn="l" defTabSz="1474933"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4pPr>
      <a:lvl5pPr marL="3318599" indent="-368734" algn="l" defTabSz="1474933"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5pPr>
      <a:lvl6pPr marL="4056066" indent="-368734" algn="l" defTabSz="1474933"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6pPr>
      <a:lvl7pPr marL="4793532" indent="-368734" algn="l" defTabSz="1474933"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7pPr>
      <a:lvl8pPr marL="5531000" indent="-368734" algn="l" defTabSz="1474933"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8pPr>
      <a:lvl9pPr marL="6268466" indent="-368734" algn="l" defTabSz="1474933"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9pPr>
    </p:bodyStyle>
    <p:otherStyle>
      <a:defPPr>
        <a:defRPr lang="ja-JP"/>
      </a:defPPr>
      <a:lvl1pPr marL="0" algn="l" defTabSz="1474933" rtl="0" eaLnBrk="1" latinLnBrk="0" hangingPunct="1">
        <a:defRPr kumimoji="1" sz="2900" kern="1200">
          <a:solidFill>
            <a:schemeClr val="tx1"/>
          </a:solidFill>
          <a:latin typeface="+mn-lt"/>
          <a:ea typeface="+mn-ea"/>
          <a:cs typeface="+mn-cs"/>
        </a:defRPr>
      </a:lvl1pPr>
      <a:lvl2pPr marL="737466" algn="l" defTabSz="1474933" rtl="0" eaLnBrk="1" latinLnBrk="0" hangingPunct="1">
        <a:defRPr kumimoji="1" sz="2900" kern="1200">
          <a:solidFill>
            <a:schemeClr val="tx1"/>
          </a:solidFill>
          <a:latin typeface="+mn-lt"/>
          <a:ea typeface="+mn-ea"/>
          <a:cs typeface="+mn-cs"/>
        </a:defRPr>
      </a:lvl2pPr>
      <a:lvl3pPr marL="1474933" algn="l" defTabSz="1474933" rtl="0" eaLnBrk="1" latinLnBrk="0" hangingPunct="1">
        <a:defRPr kumimoji="1" sz="2900" kern="1200">
          <a:solidFill>
            <a:schemeClr val="tx1"/>
          </a:solidFill>
          <a:latin typeface="+mn-lt"/>
          <a:ea typeface="+mn-ea"/>
          <a:cs typeface="+mn-cs"/>
        </a:defRPr>
      </a:lvl3pPr>
      <a:lvl4pPr marL="2212399" algn="l" defTabSz="1474933" rtl="0" eaLnBrk="1" latinLnBrk="0" hangingPunct="1">
        <a:defRPr kumimoji="1" sz="2900" kern="1200">
          <a:solidFill>
            <a:schemeClr val="tx1"/>
          </a:solidFill>
          <a:latin typeface="+mn-lt"/>
          <a:ea typeface="+mn-ea"/>
          <a:cs typeface="+mn-cs"/>
        </a:defRPr>
      </a:lvl4pPr>
      <a:lvl5pPr marL="2949867" algn="l" defTabSz="1474933" rtl="0" eaLnBrk="1" latinLnBrk="0" hangingPunct="1">
        <a:defRPr kumimoji="1" sz="2900" kern="1200">
          <a:solidFill>
            <a:schemeClr val="tx1"/>
          </a:solidFill>
          <a:latin typeface="+mn-lt"/>
          <a:ea typeface="+mn-ea"/>
          <a:cs typeface="+mn-cs"/>
        </a:defRPr>
      </a:lvl5pPr>
      <a:lvl6pPr marL="3687333" algn="l" defTabSz="1474933" rtl="0" eaLnBrk="1" latinLnBrk="0" hangingPunct="1">
        <a:defRPr kumimoji="1" sz="2900" kern="1200">
          <a:solidFill>
            <a:schemeClr val="tx1"/>
          </a:solidFill>
          <a:latin typeface="+mn-lt"/>
          <a:ea typeface="+mn-ea"/>
          <a:cs typeface="+mn-cs"/>
        </a:defRPr>
      </a:lvl6pPr>
      <a:lvl7pPr marL="4424799" algn="l" defTabSz="1474933" rtl="0" eaLnBrk="1" latinLnBrk="0" hangingPunct="1">
        <a:defRPr kumimoji="1" sz="2900" kern="1200">
          <a:solidFill>
            <a:schemeClr val="tx1"/>
          </a:solidFill>
          <a:latin typeface="+mn-lt"/>
          <a:ea typeface="+mn-ea"/>
          <a:cs typeface="+mn-cs"/>
        </a:defRPr>
      </a:lvl7pPr>
      <a:lvl8pPr marL="5162266" algn="l" defTabSz="1474933" rtl="0" eaLnBrk="1" latinLnBrk="0" hangingPunct="1">
        <a:defRPr kumimoji="1" sz="2900" kern="1200">
          <a:solidFill>
            <a:schemeClr val="tx1"/>
          </a:solidFill>
          <a:latin typeface="+mn-lt"/>
          <a:ea typeface="+mn-ea"/>
          <a:cs typeface="+mn-cs"/>
        </a:defRPr>
      </a:lvl8pPr>
      <a:lvl9pPr marL="5899732" algn="l" defTabSz="1474933" rtl="0" eaLnBrk="1" latinLnBrk="0" hangingPunct="1">
        <a:defRPr kumimoji="1"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emf"/><Relationship Id="rId12" Type="http://schemas.openxmlformats.org/officeDocument/2006/relationships/image" Target="../media/image20.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249589" y="4867976"/>
            <a:ext cx="11982109" cy="617535"/>
          </a:xfrm>
          <a:prstGeom prst="rect">
            <a:avLst/>
          </a:prstGeom>
          <a:noFill/>
        </p:spPr>
        <p:txBody>
          <a:bodyPr wrap="square" lIns="147493" tIns="73747" rIns="147493" bIns="73747" rtlCol="0" anchor="ctr" anchorCtr="0">
            <a:noAutofit/>
          </a:bodyPr>
          <a:lstStyle/>
          <a:p>
            <a:pPr algn="ctr"/>
            <a:r>
              <a:rPr lang="ja-JP" altLang="en-US" sz="4500" b="1" dirty="0">
                <a:latin typeface="HGPｺﾞｼｯｸM" panose="020B0600000000000000" pitchFamily="50" charset="-128"/>
                <a:ea typeface="HGPｺﾞｼｯｸM" panose="020B0600000000000000" pitchFamily="50" charset="-128"/>
              </a:rPr>
              <a:t>施策の</a:t>
            </a:r>
            <a:r>
              <a:rPr lang="ja-JP" altLang="en-US" sz="4500" b="1" dirty="0" smtClean="0">
                <a:latin typeface="HGPｺﾞｼｯｸM" panose="020B0600000000000000" pitchFamily="50" charset="-128"/>
                <a:ea typeface="HGPｺﾞｼｯｸM" panose="020B0600000000000000" pitchFamily="50" charset="-128"/>
              </a:rPr>
              <a:t>進捗評価</a:t>
            </a:r>
            <a:endParaRPr lang="en-US" altLang="ja-JP" sz="4500" b="1" dirty="0">
              <a:latin typeface="HGPｺﾞｼｯｸM" panose="020B0600000000000000" pitchFamily="50" charset="-128"/>
              <a:ea typeface="HGPｺﾞｼｯｸM" panose="020B0600000000000000" pitchFamily="50" charset="-128"/>
            </a:endParaRPr>
          </a:p>
          <a:p>
            <a:pPr algn="ctr"/>
            <a:r>
              <a:rPr lang="ja-JP" altLang="en-US" sz="4500" b="1" dirty="0">
                <a:latin typeface="HGPｺﾞｼｯｸM" panose="020B0600000000000000" pitchFamily="50" charset="-128"/>
                <a:ea typeface="HGPｺﾞｼｯｸM" panose="020B0600000000000000" pitchFamily="50" charset="-128"/>
              </a:rPr>
              <a:t>（市街地タイプ別）</a:t>
            </a:r>
            <a:endParaRPr lang="ja-JP" altLang="ja-JP" sz="4500" b="1" dirty="0">
              <a:latin typeface="HGPｺﾞｼｯｸM" panose="020B0600000000000000" pitchFamily="50" charset="-128"/>
              <a:ea typeface="HGPｺﾞｼｯｸM" panose="020B0600000000000000" pitchFamily="50" charset="-128"/>
            </a:endParaRPr>
          </a:p>
        </p:txBody>
      </p:sp>
      <p:sp>
        <p:nvSpPr>
          <p:cNvPr id="4" name="テキスト ボックス 3"/>
          <p:cNvSpPr txBox="1"/>
          <p:nvPr/>
        </p:nvSpPr>
        <p:spPr>
          <a:xfrm>
            <a:off x="11729351" y="518772"/>
            <a:ext cx="2867278" cy="673600"/>
          </a:xfrm>
          <a:prstGeom prst="rect">
            <a:avLst/>
          </a:prstGeom>
          <a:noFill/>
          <a:ln>
            <a:solidFill>
              <a:schemeClr val="tx1"/>
            </a:solidFill>
          </a:ln>
        </p:spPr>
        <p:txBody>
          <a:bodyPr wrap="square" lIns="147493" tIns="73747" rIns="147493" bIns="73747" rtlCol="0" anchor="ctr" anchorCtr="0">
            <a:noAutofit/>
          </a:bodyPr>
          <a:lstStyle/>
          <a:p>
            <a:pPr algn="dist"/>
            <a:r>
              <a:rPr lang="ja-JP" altLang="en-US" sz="3200" dirty="0" smtClean="0">
                <a:latin typeface="+mn-ea"/>
                <a:cs typeface="Meiryo UI" panose="020B0604030504040204" pitchFamily="50" charset="-128"/>
              </a:rPr>
              <a:t>資料３－３</a:t>
            </a:r>
            <a:endParaRPr lang="ja-JP" altLang="en-US" sz="3200" dirty="0">
              <a:latin typeface="+mn-ea"/>
              <a:cs typeface="Meiryo UI" panose="020B0604030504040204" pitchFamily="50" charset="-128"/>
            </a:endParaRPr>
          </a:p>
        </p:txBody>
      </p:sp>
      <p:sp>
        <p:nvSpPr>
          <p:cNvPr id="6" name="スライド番号プレースホルダー 2"/>
          <p:cNvSpPr>
            <a:spLocks noGrp="1"/>
          </p:cNvSpPr>
          <p:nvPr>
            <p:ph type="sldNum" sz="quarter" idx="12"/>
          </p:nvPr>
        </p:nvSpPr>
        <p:spPr>
          <a:xfrm>
            <a:off x="14311208" y="10171236"/>
            <a:ext cx="570841" cy="365125"/>
          </a:xfrm>
        </p:spPr>
        <p:txBody>
          <a:bodyPr/>
          <a:lstStyle/>
          <a:p>
            <a:fld id="{EA6D242B-6A52-4C5C-AF40-54B5FB6D04E5}" type="slidenum">
              <a:rPr kumimoji="1" lang="ja-JP" altLang="en-US" smtClean="0">
                <a:solidFill>
                  <a:schemeClr val="tx1"/>
                </a:solidFill>
              </a:rPr>
              <a:t>1</a:t>
            </a:fld>
            <a:endParaRPr kumimoji="1" lang="ja-JP" altLang="en-US" dirty="0">
              <a:solidFill>
                <a:schemeClr val="tx1"/>
              </a:solidFill>
            </a:endParaRPr>
          </a:p>
        </p:txBody>
      </p:sp>
    </p:spTree>
    <p:extLst>
      <p:ext uri="{BB962C8B-B14F-4D97-AF65-F5344CB8AC3E}">
        <p14:creationId xmlns:p14="http://schemas.microsoft.com/office/powerpoint/2010/main" val="3514142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 y="-42699"/>
            <a:ext cx="15122525" cy="561333"/>
          </a:xfrm>
          <a:prstGeom prst="rect">
            <a:avLst/>
          </a:prstGeom>
          <a:solidFill>
            <a:schemeClr val="accent1">
              <a:lumMod val="40000"/>
              <a:lumOff val="60000"/>
            </a:schemeClr>
          </a:solidFill>
        </p:spPr>
        <p:txBody>
          <a:bodyPr wrap="square" lIns="147493" tIns="73747" rIns="147493" bIns="73747" rtlCol="0" anchor="ctr" anchorCtr="0">
            <a:noAutofit/>
          </a:bodyPr>
          <a:lstStyle/>
          <a:p>
            <a:r>
              <a:rPr lang="ja-JP" altLang="en-US" sz="2600" dirty="0">
                <a:latin typeface="HGSｺﾞｼｯｸM" panose="020B0600000000000000" pitchFamily="50" charset="-128"/>
                <a:ea typeface="HGSｺﾞｼｯｸM" panose="020B0600000000000000" pitchFamily="50" charset="-128"/>
                <a:cs typeface="Meiryo UI" panose="020B0604030504040204" pitchFamily="50" charset="-128"/>
              </a:rPr>
              <a:t>１．市街地タイプ別の施策状況</a:t>
            </a:r>
          </a:p>
        </p:txBody>
      </p:sp>
      <p:sp>
        <p:nvSpPr>
          <p:cNvPr id="33" name="スライド番号プレースホルダー 2"/>
          <p:cNvSpPr>
            <a:spLocks noGrp="1"/>
          </p:cNvSpPr>
          <p:nvPr>
            <p:ph type="sldNum" sz="quarter" idx="12"/>
          </p:nvPr>
        </p:nvSpPr>
        <p:spPr>
          <a:xfrm>
            <a:off x="16731058" y="11097891"/>
            <a:ext cx="3528589" cy="569325"/>
          </a:xfrm>
        </p:spPr>
        <p:txBody>
          <a:bodyPr/>
          <a:lstStyle/>
          <a:p>
            <a:fld id="{EA6D242B-6A52-4C5C-AF40-54B5FB6D04E5}" type="slidenum">
              <a:rPr kumimoji="1" lang="ja-JP" altLang="en-US" smtClean="0">
                <a:solidFill>
                  <a:schemeClr val="tx1"/>
                </a:solidFill>
              </a:rPr>
              <a:t>10</a:t>
            </a:fld>
            <a:endParaRPr kumimoji="1" lang="ja-JP" altLang="en-US" dirty="0">
              <a:solidFill>
                <a:schemeClr val="tx1"/>
              </a:solidFill>
            </a:endParaRPr>
          </a:p>
        </p:txBody>
      </p:sp>
      <p:sp>
        <p:nvSpPr>
          <p:cNvPr id="40" name="テキスト ボックス 39"/>
          <p:cNvSpPr txBox="1"/>
          <p:nvPr/>
        </p:nvSpPr>
        <p:spPr>
          <a:xfrm>
            <a:off x="141407" y="1023022"/>
            <a:ext cx="14881408" cy="8315064"/>
          </a:xfrm>
          <a:prstGeom prst="rect">
            <a:avLst/>
          </a:prstGeom>
          <a:solidFill>
            <a:schemeClr val="bg1"/>
          </a:solidFill>
          <a:ln w="15875">
            <a:solidFill>
              <a:schemeClr val="tx1">
                <a:lumMod val="50000"/>
                <a:lumOff val="50000"/>
              </a:schemeClr>
            </a:solidFill>
          </a:ln>
        </p:spPr>
        <p:txBody>
          <a:bodyPr wrap="square" lIns="58069" tIns="58069" rIns="58069" bIns="58069" rtlCol="0">
            <a:noAutofit/>
          </a:bodyPr>
          <a:lstStyle/>
          <a:p>
            <a:pPr>
              <a:lnSpc>
                <a:spcPts val="2097"/>
              </a:lnSpc>
            </a:pPr>
            <a:endParaRPr lang="en-US" altLang="ja-JP" sz="1500" dirty="0"/>
          </a:p>
          <a:p>
            <a:pPr marL="143396" indent="-143396">
              <a:lnSpc>
                <a:spcPts val="2097"/>
              </a:lnSpc>
            </a:pPr>
            <a:endParaRPr lang="en-US" altLang="ja-JP" sz="1500" dirty="0"/>
          </a:p>
          <a:p>
            <a:pPr marL="143396" indent="-143396">
              <a:lnSpc>
                <a:spcPts val="2097"/>
              </a:lnSpc>
            </a:pPr>
            <a:endParaRPr lang="en-US" altLang="ja-JP" sz="1500" dirty="0"/>
          </a:p>
          <a:p>
            <a:pPr marL="143396" indent="-143396">
              <a:lnSpc>
                <a:spcPts val="2097"/>
              </a:lnSpc>
            </a:pPr>
            <a:endParaRPr lang="ja-JP" altLang="en-US" sz="1500" dirty="0"/>
          </a:p>
        </p:txBody>
      </p:sp>
      <p:graphicFrame>
        <p:nvGraphicFramePr>
          <p:cNvPr id="41" name="表 40"/>
          <p:cNvGraphicFramePr>
            <a:graphicFrameLocks noGrp="1"/>
          </p:cNvGraphicFramePr>
          <p:nvPr>
            <p:extLst>
              <p:ext uri="{D42A27DB-BD31-4B8C-83A1-F6EECF244321}">
                <p14:modId xmlns:p14="http://schemas.microsoft.com/office/powerpoint/2010/main" val="412412344"/>
              </p:ext>
            </p:extLst>
          </p:nvPr>
        </p:nvGraphicFramePr>
        <p:xfrm>
          <a:off x="306047" y="1103874"/>
          <a:ext cx="14510445" cy="8179476"/>
        </p:xfrm>
        <a:graphic>
          <a:graphicData uri="http://schemas.openxmlformats.org/drawingml/2006/table">
            <a:tbl>
              <a:tblPr firstRow="1" bandRow="1">
                <a:tableStyleId>{5C22544A-7EE6-4342-B048-85BDC9FD1C3A}</a:tableStyleId>
              </a:tblPr>
              <a:tblGrid>
                <a:gridCol w="3444397"/>
                <a:gridCol w="11066048"/>
              </a:tblGrid>
              <a:tr h="0">
                <a:tc>
                  <a:txBody>
                    <a:bodyPr/>
                    <a:lstStyle/>
                    <a:p>
                      <a:pPr algn="ctr"/>
                      <a:r>
                        <a:rPr kumimoji="1" lang="ja-JP" altLang="en-US" sz="1400" u="none" dirty="0" smtClean="0">
                          <a:latin typeface="HGPｺﾞｼｯｸM" panose="020B0600000000000000" pitchFamily="50" charset="-128"/>
                          <a:ea typeface="HGPｺﾞｼｯｸM" panose="020B0600000000000000" pitchFamily="50" charset="-128"/>
                        </a:rPr>
                        <a:t>施策の展開方向</a:t>
                      </a:r>
                      <a:endParaRPr kumimoji="1" lang="ja-JP" altLang="en-US" sz="1400" u="none" dirty="0">
                        <a:latin typeface="HGPｺﾞｼｯｸM" panose="020B0600000000000000" pitchFamily="50" charset="-128"/>
                        <a:ea typeface="HGPｺﾞｼｯｸM" panose="020B0600000000000000" pitchFamily="50" charset="-128"/>
                      </a:endParaRPr>
                    </a:p>
                  </a:txBody>
                  <a:tcPr marL="139592" marR="139592" marT="71289" marB="71289" anchor="ctr"/>
                </a:tc>
                <a:tc>
                  <a:txBody>
                    <a:bodyPr/>
                    <a:lstStyle/>
                    <a:p>
                      <a:pPr algn="ctr"/>
                      <a:r>
                        <a:rPr kumimoji="1" lang="ja-JP" altLang="en-US" sz="1400" u="none" dirty="0" smtClean="0">
                          <a:latin typeface="HGPｺﾞｼｯｸM" panose="020B0600000000000000" pitchFamily="50" charset="-128"/>
                          <a:ea typeface="HGPｺﾞｼｯｸM" panose="020B0600000000000000" pitchFamily="50" charset="-128"/>
                        </a:rPr>
                        <a:t>主な取組み・結果（平成</a:t>
                      </a:r>
                      <a:r>
                        <a:rPr kumimoji="1" lang="en-US" altLang="ja-JP" sz="1400" u="none" dirty="0" smtClean="0">
                          <a:latin typeface="HGPｺﾞｼｯｸM" panose="020B0600000000000000" pitchFamily="50" charset="-128"/>
                          <a:ea typeface="HGPｺﾞｼｯｸM" panose="020B0600000000000000" pitchFamily="50" charset="-128"/>
                        </a:rPr>
                        <a:t>23</a:t>
                      </a:r>
                      <a:r>
                        <a:rPr kumimoji="1" lang="ja-JP" altLang="en-US" sz="1400" u="none" dirty="0" smtClean="0">
                          <a:latin typeface="HGPｺﾞｼｯｸM" panose="020B0600000000000000" pitchFamily="50" charset="-128"/>
                          <a:ea typeface="HGPｺﾞｼｯｸM" panose="020B0600000000000000" pitchFamily="50" charset="-128"/>
                        </a:rPr>
                        <a:t>年度～）</a:t>
                      </a:r>
                      <a:endParaRPr kumimoji="1" lang="ja-JP" altLang="en-US" sz="1400" u="none" dirty="0">
                        <a:latin typeface="HGPｺﾞｼｯｸM" panose="020B0600000000000000" pitchFamily="50" charset="-128"/>
                        <a:ea typeface="HGPｺﾞｼｯｸM" panose="020B0600000000000000" pitchFamily="50" charset="-128"/>
                      </a:endParaRPr>
                    </a:p>
                  </a:txBody>
                  <a:tcPr marL="139592" marR="139592" marT="71289" marB="71289" anchor="ctr"/>
                </a:tc>
              </a:tr>
              <a:tr h="4490759">
                <a:tc>
                  <a:txBody>
                    <a:bodyPr/>
                    <a:lstStyle/>
                    <a:p>
                      <a:pPr marL="92075" marR="0" indent="-92075" algn="l" defTabSz="914290" rtl="0" eaLnBrk="1" fontAlgn="auto" latinLnBrk="0" hangingPunct="1">
                        <a:lnSpc>
                          <a:spcPct val="150000"/>
                        </a:lnSpc>
                        <a:spcBef>
                          <a:spcPts val="0"/>
                        </a:spcBef>
                        <a:spcAft>
                          <a:spcPts val="0"/>
                        </a:spcAft>
                        <a:buClrTx/>
                        <a:buSzTx/>
                        <a:buFontTx/>
                        <a:buNone/>
                        <a:tabLst/>
                        <a:defRPr/>
                      </a:pP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50000"/>
                        </a:lnSpc>
                        <a:spcBef>
                          <a:spcPts val="0"/>
                        </a:spcBef>
                        <a:spcAft>
                          <a:spcPts val="0"/>
                        </a:spcAft>
                        <a:buClrTx/>
                        <a:buSzTx/>
                        <a:buFontTx/>
                        <a:buNone/>
                        <a:tabLst/>
                        <a:defRPr/>
                      </a:pPr>
                      <a:r>
                        <a:rPr kumimoji="1" lang="ja-JP" altLang="en-US"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□多様なニーズに対応した施設や住宅の確保・誘導</a:t>
                      </a: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50000"/>
                        </a:lnSpc>
                        <a:spcBef>
                          <a:spcPts val="0"/>
                        </a:spcBef>
                        <a:spcAft>
                          <a:spcPts val="0"/>
                        </a:spcAft>
                        <a:buClrTx/>
                        <a:buSzTx/>
                        <a:buFontTx/>
                        <a:buNone/>
                        <a:tabLst/>
                        <a:defRPr/>
                      </a:pP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50000"/>
                        </a:lnSpc>
                        <a:spcBef>
                          <a:spcPts val="0"/>
                        </a:spcBef>
                        <a:spcAft>
                          <a:spcPts val="0"/>
                        </a:spcAft>
                        <a:buClrTx/>
                        <a:buSzTx/>
                        <a:buFontTx/>
                        <a:buNone/>
                        <a:tabLst/>
                        <a:defRPr/>
                      </a:pP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50000"/>
                        </a:lnSpc>
                        <a:spcBef>
                          <a:spcPts val="0"/>
                        </a:spcBef>
                        <a:spcAft>
                          <a:spcPts val="0"/>
                        </a:spcAft>
                        <a:buClrTx/>
                        <a:buSzTx/>
                        <a:buFontTx/>
                        <a:buNone/>
                        <a:tabLst/>
                        <a:defRPr/>
                      </a:pP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50000"/>
                        </a:lnSpc>
                        <a:spcBef>
                          <a:spcPts val="0"/>
                        </a:spcBef>
                        <a:spcAft>
                          <a:spcPts val="0"/>
                        </a:spcAft>
                        <a:buClrTx/>
                        <a:buSzTx/>
                        <a:buFontTx/>
                        <a:buNone/>
                        <a:tabLst/>
                        <a:defRPr/>
                      </a:pP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50000"/>
                        </a:lnSpc>
                        <a:spcBef>
                          <a:spcPts val="0"/>
                        </a:spcBef>
                        <a:spcAft>
                          <a:spcPts val="0"/>
                        </a:spcAft>
                        <a:buClrTx/>
                        <a:buSzTx/>
                        <a:buFontTx/>
                        <a:buNone/>
                        <a:tabLst/>
                        <a:defRPr/>
                      </a:pP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50000"/>
                        </a:lnSpc>
                        <a:spcBef>
                          <a:spcPts val="0"/>
                        </a:spcBef>
                        <a:spcAft>
                          <a:spcPts val="0"/>
                        </a:spcAft>
                        <a:buClrTx/>
                        <a:buSzTx/>
                        <a:buFontTx/>
                        <a:buNone/>
                        <a:tabLst/>
                        <a:defRPr/>
                      </a:pP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50000"/>
                        </a:lnSpc>
                        <a:spcBef>
                          <a:spcPts val="0"/>
                        </a:spcBef>
                        <a:spcAft>
                          <a:spcPts val="0"/>
                        </a:spcAft>
                        <a:buClrTx/>
                        <a:buSzTx/>
                        <a:buFontTx/>
                        <a:buNone/>
                        <a:tabLst/>
                        <a:defRPr/>
                      </a:pPr>
                      <a:r>
                        <a:rPr kumimoji="1" lang="ja-JP" altLang="en-US"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□府営住宅の規模分割・分散、様々な事業手法を組み合わせた再生</a:t>
                      </a: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50000"/>
                        </a:lnSpc>
                        <a:spcBef>
                          <a:spcPts val="0"/>
                        </a:spcBef>
                        <a:spcAft>
                          <a:spcPts val="0"/>
                        </a:spcAft>
                        <a:buClrTx/>
                        <a:buSzTx/>
                        <a:buFontTx/>
                        <a:buNone/>
                        <a:tabLst/>
                        <a:defRPr/>
                      </a:pP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50000"/>
                        </a:lnSpc>
                        <a:spcBef>
                          <a:spcPts val="0"/>
                        </a:spcBef>
                        <a:spcAft>
                          <a:spcPts val="0"/>
                        </a:spcAft>
                        <a:buClrTx/>
                        <a:buSzTx/>
                        <a:buFontTx/>
                        <a:buNone/>
                        <a:tabLst/>
                        <a:defRPr/>
                      </a:pPr>
                      <a:r>
                        <a:rPr kumimoji="1" lang="ja-JP" altLang="en-US"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UR</a:t>
                      </a:r>
                      <a:r>
                        <a:rPr kumimoji="1" lang="ja-JP" altLang="en-US"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・公社賃貸住宅における学生・研究者の入居促進</a:t>
                      </a: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50000"/>
                        </a:lnSpc>
                        <a:spcBef>
                          <a:spcPts val="0"/>
                        </a:spcBef>
                        <a:spcAft>
                          <a:spcPts val="0"/>
                        </a:spcAft>
                        <a:buClrTx/>
                        <a:buSzTx/>
                        <a:buFontTx/>
                        <a:buNone/>
                        <a:tabLst/>
                        <a:defRPr/>
                      </a:pP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50000"/>
                        </a:lnSpc>
                        <a:spcBef>
                          <a:spcPts val="0"/>
                        </a:spcBef>
                        <a:spcAft>
                          <a:spcPts val="0"/>
                        </a:spcAft>
                        <a:buClrTx/>
                        <a:buSzTx/>
                        <a:buFontTx/>
                        <a:buNone/>
                        <a:tabLst/>
                        <a:defRPr/>
                      </a:pP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50000"/>
                        </a:lnSpc>
                        <a:spcBef>
                          <a:spcPts val="0"/>
                        </a:spcBef>
                        <a:spcAft>
                          <a:spcPts val="0"/>
                        </a:spcAft>
                        <a:buClrTx/>
                        <a:buSzTx/>
                        <a:buFontTx/>
                        <a:buNone/>
                        <a:tabLst/>
                        <a:defRPr/>
                      </a:pP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50000"/>
                        </a:lnSpc>
                        <a:spcBef>
                          <a:spcPts val="0"/>
                        </a:spcBef>
                        <a:spcAft>
                          <a:spcPts val="0"/>
                        </a:spcAft>
                        <a:buClrTx/>
                        <a:buSzTx/>
                        <a:buFontTx/>
                        <a:buNone/>
                        <a:tabLst/>
                        <a:defRPr/>
                      </a:pPr>
                      <a:r>
                        <a:rPr kumimoji="1" lang="ja-JP" altLang="en-US"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UR</a:t>
                      </a:r>
                      <a:r>
                        <a:rPr kumimoji="1" lang="ja-JP" altLang="en-US"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都市機構における取組（見守り活動の検討、団地ﾏﾈｰｼﾞｬｰの設置）の成果を踏まえた効果的な施策展開</a:t>
                      </a: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50000"/>
                        </a:lnSpc>
                        <a:spcBef>
                          <a:spcPts val="0"/>
                        </a:spcBef>
                        <a:spcAft>
                          <a:spcPts val="0"/>
                        </a:spcAft>
                        <a:buClrTx/>
                        <a:buSzTx/>
                        <a:buFontTx/>
                        <a:buNone/>
                        <a:tabLst/>
                        <a:defRPr/>
                      </a:pP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50000"/>
                        </a:lnSpc>
                        <a:spcBef>
                          <a:spcPts val="0"/>
                        </a:spcBef>
                        <a:spcAft>
                          <a:spcPts val="0"/>
                        </a:spcAft>
                        <a:buClrTx/>
                        <a:buSzTx/>
                        <a:buFontTx/>
                        <a:buNone/>
                        <a:tabLst/>
                        <a:defRPr/>
                      </a:pPr>
                      <a:r>
                        <a:rPr kumimoji="1" lang="ja-JP" altLang="en-US"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□大阪府住宅供給公社での取組（入居者間のコミュニティ形成）の成果を踏まえた効果的な施策展開</a:t>
                      </a:r>
                    </a:p>
                  </a:txBody>
                  <a:tcPr marL="139592" marR="139592" marT="71289" marB="71289">
                    <a:lnB w="12700" cap="flat" cmpd="sng" algn="ctr">
                      <a:solidFill>
                        <a:schemeClr val="tx1"/>
                      </a:solidFill>
                      <a:prstDash val="sysDot"/>
                      <a:round/>
                      <a:headEnd type="none" w="med" len="med"/>
                      <a:tailEnd type="none" w="med" len="med"/>
                    </a:lnB>
                  </a:tcPr>
                </a:tc>
                <a:tc>
                  <a:txBody>
                    <a:bodyPr/>
                    <a:lstStyle/>
                    <a:p>
                      <a:pPr marL="174625" indent="-174625" algn="l">
                        <a:lnSpc>
                          <a:spcPct val="150000"/>
                        </a:lnSpc>
                        <a:spcBef>
                          <a:spcPts val="0"/>
                        </a:spcBef>
                      </a:pP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（大阪府住宅供給公社）</a:t>
                      </a:r>
                      <a:endPar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174625" indent="-174625" algn="l">
                        <a:lnSpc>
                          <a:spcPct val="150000"/>
                        </a:lnSpc>
                        <a:spcBef>
                          <a:spcPts val="0"/>
                        </a:spcBef>
                      </a:pP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○泉北ﾆｭｰﾀｳﾝにおける若年層の入居促進を目的に、堺市と民間企業と連携して、</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DIY</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方式による住戸ﾘﾉﾍﾞｰｼｮﾝ工事を実施（平成</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26</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endPar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174625" indent="-174625" algn="l">
                        <a:lnSpc>
                          <a:spcPct val="150000"/>
                        </a:lnSpc>
                        <a:spcBef>
                          <a:spcPts val="0"/>
                        </a:spcBef>
                      </a:pP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（ＵＲ都市機構）</a:t>
                      </a:r>
                      <a:endPar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174625" indent="-174625" algn="l">
                        <a:lnSpc>
                          <a:spcPct val="150000"/>
                        </a:lnSpc>
                        <a:spcBef>
                          <a:spcPts val="0"/>
                        </a:spcBef>
                      </a:pP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○高齢者支援施設については募集月額賃料から</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20</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％減額、子育て支援施設については、募集月額賃料から</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50</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％減額の措置、募集中空施設情報を</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400"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にて</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閲覧可能にし各施設毎チラシを作成し、店舗前ラックに常備する等により、高齢者・子育て支援施設の団地内導入を取組み。</a:t>
                      </a:r>
                    </a:p>
                    <a:p>
                      <a:pPr marL="174625" indent="-174625" algn="l">
                        <a:lnSpc>
                          <a:spcPct val="150000"/>
                        </a:lnSpc>
                        <a:spcBef>
                          <a:spcPts val="0"/>
                        </a:spcBef>
                      </a:pP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○生活用品販売店舗（</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MUJI</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）と</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UR</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が連携した住戸改修プランの設計と住宅の供給。また、レトロな団地の雰囲気を魅力としてカラーコーディネートした住宅を供給（平成</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24</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endPar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174625" indent="-174625" algn="l">
                        <a:lnSpc>
                          <a:spcPct val="150000"/>
                        </a:lnSpc>
                        <a:spcBef>
                          <a:spcPts val="0"/>
                        </a:spcBef>
                      </a:pPr>
                      <a:endPar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174625" indent="-174625" algn="l">
                        <a:lnSpc>
                          <a:spcPct val="150000"/>
                        </a:lnSpc>
                        <a:spcBef>
                          <a:spcPts val="0"/>
                        </a:spcBef>
                      </a:pP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（府営住宅）</a:t>
                      </a:r>
                      <a:endPar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174625" indent="-174625" algn="l">
                        <a:lnSpc>
                          <a:spcPct val="150000"/>
                        </a:lnSpc>
                        <a:spcBef>
                          <a:spcPts val="0"/>
                        </a:spcBef>
                      </a:pP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○大規模団地５団地のうち一部を除き基本設計を実施し、土地利用計画を決定。</a:t>
                      </a:r>
                      <a:endPar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174625" indent="-174625" algn="l">
                        <a:lnSpc>
                          <a:spcPct val="150000"/>
                        </a:lnSpc>
                        <a:spcBef>
                          <a:spcPts val="0"/>
                        </a:spcBef>
                      </a:pPr>
                      <a:endPar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174625" indent="-174625" algn="l">
                        <a:lnSpc>
                          <a:spcPct val="150000"/>
                        </a:lnSpc>
                        <a:spcBef>
                          <a:spcPts val="0"/>
                        </a:spcBef>
                      </a:pP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（大阪府住宅供給公社）</a:t>
                      </a:r>
                      <a:endPar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174625" indent="-174625" algn="l">
                        <a:lnSpc>
                          <a:spcPct val="150000"/>
                        </a:lnSpc>
                        <a:spcBef>
                          <a:spcPts val="0"/>
                        </a:spcBef>
                      </a:pP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○平成</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21</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年度から一部の団地で学生の入居資格緩和制度を実施。その後も継続。</a:t>
                      </a:r>
                    </a:p>
                    <a:p>
                      <a:pPr marL="174625" indent="-174625" algn="l">
                        <a:lnSpc>
                          <a:spcPct val="150000"/>
                        </a:lnSpc>
                        <a:spcBef>
                          <a:spcPts val="0"/>
                        </a:spcBef>
                      </a:pP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（ＵＲ都市機構）</a:t>
                      </a:r>
                      <a:endPar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174625" indent="-174625" algn="l">
                        <a:lnSpc>
                          <a:spcPct val="150000"/>
                        </a:lnSpc>
                        <a:spcBef>
                          <a:spcPts val="0"/>
                        </a:spcBef>
                      </a:pP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○大学との協定に基づく外国人研究生・留学生用住宅の提供及び、大学及びＮＰＯ法人との連携に基づく外国人研究生用住宅を提供。</a:t>
                      </a:r>
                      <a:endPar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174625" indent="-174625" algn="l">
                        <a:lnSpc>
                          <a:spcPct val="150000"/>
                        </a:lnSpc>
                        <a:spcBef>
                          <a:spcPts val="0"/>
                        </a:spcBef>
                      </a:pPr>
                      <a:endPar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174625" indent="-174625" algn="l">
                        <a:lnSpc>
                          <a:spcPct val="150000"/>
                        </a:lnSpc>
                        <a:spcBef>
                          <a:spcPts val="0"/>
                        </a:spcBef>
                      </a:pP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（ＵＲ都市機構）</a:t>
                      </a:r>
                      <a:endPar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174625" indent="-174625" algn="l">
                        <a:lnSpc>
                          <a:spcPct val="150000"/>
                        </a:lnSpc>
                        <a:spcBef>
                          <a:spcPts val="0"/>
                        </a:spcBef>
                      </a:pP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○間取り改善、住戸内改良、団地・住棟内の共用空間の整備、駐車場の確保等、経営改善の取り組みによる入居促進</a:t>
                      </a:r>
                      <a:endPar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174625" indent="-174625" algn="l">
                        <a:lnSpc>
                          <a:spcPct val="150000"/>
                        </a:lnSpc>
                        <a:spcBef>
                          <a:spcPts val="0"/>
                        </a:spcBef>
                      </a:pPr>
                      <a:endPar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174625" indent="-174625" algn="l">
                        <a:lnSpc>
                          <a:spcPct val="150000"/>
                        </a:lnSpc>
                        <a:spcBef>
                          <a:spcPts val="0"/>
                        </a:spcBef>
                      </a:pPr>
                      <a:endPar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174625" indent="-174625" algn="l">
                        <a:lnSpc>
                          <a:spcPct val="150000"/>
                        </a:lnSpc>
                        <a:spcBef>
                          <a:spcPts val="0"/>
                        </a:spcBef>
                      </a:pP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（大阪府住宅供給公社）</a:t>
                      </a:r>
                      <a:endPar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174625" indent="-174625" algn="l">
                        <a:lnSpc>
                          <a:spcPct val="150000"/>
                        </a:lnSpc>
                        <a:spcBef>
                          <a:spcPts val="0"/>
                        </a:spcBef>
                      </a:pP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○入居者、特に子育て世帯や高齢者世帯を対象とした、入居者間のコミュニティ形成支援のため、地元社会福祉協議会や自治会、</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NPO</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法人と協働しイベントを開催（きずな作り応援プロジェクト）。</a:t>
                      </a:r>
                      <a:endParaRPr kumimoji="1" lang="en-US" altLang="ja-JP" sz="1400" u="none" dirty="0" smtClean="0">
                        <a:solidFill>
                          <a:schemeClr val="tx1"/>
                        </a:solidFill>
                        <a:latin typeface="HGPｺﾞｼｯｸM" panose="020B0600000000000000" pitchFamily="50" charset="-128"/>
                        <a:ea typeface="HGPｺﾞｼｯｸM" panose="020B0600000000000000" pitchFamily="50" charset="-128"/>
                      </a:endParaRPr>
                    </a:p>
                  </a:txBody>
                  <a:tcPr marL="139592" marR="139592" marT="71289" marB="71289">
                    <a:lnB w="12700" cap="flat" cmpd="sng" algn="ctr">
                      <a:solidFill>
                        <a:schemeClr val="tx1"/>
                      </a:solidFill>
                      <a:prstDash val="sysDot"/>
                      <a:round/>
                      <a:headEnd type="none" w="med" len="med"/>
                      <a:tailEnd type="none" w="med" len="med"/>
                    </a:lnB>
                  </a:tcPr>
                </a:tc>
              </a:tr>
            </a:tbl>
          </a:graphicData>
        </a:graphic>
      </p:graphicFrame>
      <p:sp>
        <p:nvSpPr>
          <p:cNvPr id="42" name="テキスト ボックス 41"/>
          <p:cNvSpPr txBox="1"/>
          <p:nvPr/>
        </p:nvSpPr>
        <p:spPr>
          <a:xfrm>
            <a:off x="196116" y="573904"/>
            <a:ext cx="7007885" cy="309872"/>
          </a:xfrm>
          <a:prstGeom prst="roundRect">
            <a:avLst/>
          </a:prstGeom>
          <a:solidFill>
            <a:schemeClr val="bg1"/>
          </a:solidFill>
          <a:ln>
            <a:solidFill>
              <a:schemeClr val="tx1">
                <a:lumMod val="50000"/>
                <a:lumOff val="50000"/>
              </a:schemeClr>
            </a:solidFill>
          </a:ln>
        </p:spPr>
        <p:txBody>
          <a:bodyPr wrap="square" lIns="58069" tIns="58069" rIns="58069" bIns="58069" rtlCol="0" anchor="ctr">
            <a:noAutofit/>
          </a:bodyPr>
          <a:lstStyle/>
          <a:p>
            <a:r>
              <a:rPr lang="ja-JP" altLang="en-US" sz="1900" b="1" dirty="0">
                <a:latin typeface="HGPｺﾞｼｯｸM" panose="020B0600000000000000" pitchFamily="50" charset="-128"/>
                <a:ea typeface="HGPｺﾞｼｯｸM" panose="020B0600000000000000" pitchFamily="50" charset="-128"/>
              </a:rPr>
              <a:t>　④　大規模団地</a:t>
            </a:r>
          </a:p>
        </p:txBody>
      </p:sp>
      <p:sp>
        <p:nvSpPr>
          <p:cNvPr id="17" name="スライド番号プレースホルダー 2"/>
          <p:cNvSpPr txBox="1">
            <a:spLocks/>
          </p:cNvSpPr>
          <p:nvPr/>
        </p:nvSpPr>
        <p:spPr>
          <a:xfrm>
            <a:off x="14311208" y="10171236"/>
            <a:ext cx="570841" cy="365125"/>
          </a:xfrm>
          <a:prstGeom prst="rect">
            <a:avLst/>
          </a:prstGeom>
        </p:spPr>
        <p:txBody>
          <a:bodyPr vert="horz" lIns="147493" tIns="73747" rIns="147493" bIns="73747" rtlCol="0" anchor="ctr"/>
          <a:lstStyle>
            <a:defPPr>
              <a:defRPr lang="ja-JP"/>
            </a:defPPr>
            <a:lvl1pPr marL="0" algn="r" defTabSz="1474933" rtl="0" eaLnBrk="1" latinLnBrk="0" hangingPunct="1">
              <a:defRPr kumimoji="1" sz="1900" kern="1200">
                <a:solidFill>
                  <a:schemeClr val="tx1">
                    <a:tint val="75000"/>
                  </a:schemeClr>
                </a:solidFill>
                <a:latin typeface="+mn-lt"/>
                <a:ea typeface="+mn-ea"/>
                <a:cs typeface="+mn-cs"/>
              </a:defRPr>
            </a:lvl1pPr>
            <a:lvl2pPr marL="737466" algn="l" defTabSz="1474933" rtl="0" eaLnBrk="1" latinLnBrk="0" hangingPunct="1">
              <a:defRPr kumimoji="1" sz="2900" kern="1200">
                <a:solidFill>
                  <a:schemeClr val="tx1"/>
                </a:solidFill>
                <a:latin typeface="+mn-lt"/>
                <a:ea typeface="+mn-ea"/>
                <a:cs typeface="+mn-cs"/>
              </a:defRPr>
            </a:lvl2pPr>
            <a:lvl3pPr marL="1474933" algn="l" defTabSz="1474933" rtl="0" eaLnBrk="1" latinLnBrk="0" hangingPunct="1">
              <a:defRPr kumimoji="1" sz="2900" kern="1200">
                <a:solidFill>
                  <a:schemeClr val="tx1"/>
                </a:solidFill>
                <a:latin typeface="+mn-lt"/>
                <a:ea typeface="+mn-ea"/>
                <a:cs typeface="+mn-cs"/>
              </a:defRPr>
            </a:lvl3pPr>
            <a:lvl4pPr marL="2212399" algn="l" defTabSz="1474933" rtl="0" eaLnBrk="1" latinLnBrk="0" hangingPunct="1">
              <a:defRPr kumimoji="1" sz="2900" kern="1200">
                <a:solidFill>
                  <a:schemeClr val="tx1"/>
                </a:solidFill>
                <a:latin typeface="+mn-lt"/>
                <a:ea typeface="+mn-ea"/>
                <a:cs typeface="+mn-cs"/>
              </a:defRPr>
            </a:lvl4pPr>
            <a:lvl5pPr marL="2949867" algn="l" defTabSz="1474933" rtl="0" eaLnBrk="1" latinLnBrk="0" hangingPunct="1">
              <a:defRPr kumimoji="1" sz="2900" kern="1200">
                <a:solidFill>
                  <a:schemeClr val="tx1"/>
                </a:solidFill>
                <a:latin typeface="+mn-lt"/>
                <a:ea typeface="+mn-ea"/>
                <a:cs typeface="+mn-cs"/>
              </a:defRPr>
            </a:lvl5pPr>
            <a:lvl6pPr marL="3687333" algn="l" defTabSz="1474933" rtl="0" eaLnBrk="1" latinLnBrk="0" hangingPunct="1">
              <a:defRPr kumimoji="1" sz="2900" kern="1200">
                <a:solidFill>
                  <a:schemeClr val="tx1"/>
                </a:solidFill>
                <a:latin typeface="+mn-lt"/>
                <a:ea typeface="+mn-ea"/>
                <a:cs typeface="+mn-cs"/>
              </a:defRPr>
            </a:lvl6pPr>
            <a:lvl7pPr marL="4424799" algn="l" defTabSz="1474933" rtl="0" eaLnBrk="1" latinLnBrk="0" hangingPunct="1">
              <a:defRPr kumimoji="1" sz="2900" kern="1200">
                <a:solidFill>
                  <a:schemeClr val="tx1"/>
                </a:solidFill>
                <a:latin typeface="+mn-lt"/>
                <a:ea typeface="+mn-ea"/>
                <a:cs typeface="+mn-cs"/>
              </a:defRPr>
            </a:lvl7pPr>
            <a:lvl8pPr marL="5162266" algn="l" defTabSz="1474933" rtl="0" eaLnBrk="1" latinLnBrk="0" hangingPunct="1">
              <a:defRPr kumimoji="1" sz="2900" kern="1200">
                <a:solidFill>
                  <a:schemeClr val="tx1"/>
                </a:solidFill>
                <a:latin typeface="+mn-lt"/>
                <a:ea typeface="+mn-ea"/>
                <a:cs typeface="+mn-cs"/>
              </a:defRPr>
            </a:lvl8pPr>
            <a:lvl9pPr marL="5899732" algn="l" defTabSz="1474933" rtl="0" eaLnBrk="1" latinLnBrk="0" hangingPunct="1">
              <a:defRPr kumimoji="1" sz="2900" kern="1200">
                <a:solidFill>
                  <a:schemeClr val="tx1"/>
                </a:solidFill>
                <a:latin typeface="+mn-lt"/>
                <a:ea typeface="+mn-ea"/>
                <a:cs typeface="+mn-cs"/>
              </a:defRPr>
            </a:lvl9pPr>
          </a:lstStyle>
          <a:p>
            <a:fld id="{EA6D242B-6A52-4C5C-AF40-54B5FB6D04E5}" type="slidenum">
              <a:rPr lang="ja-JP" altLang="en-US" smtClean="0">
                <a:solidFill>
                  <a:schemeClr val="tx1"/>
                </a:solidFill>
              </a:rPr>
              <a:pPr/>
              <a:t>10</a:t>
            </a:fld>
            <a:endParaRPr lang="ja-JP" altLang="en-US" dirty="0">
              <a:solidFill>
                <a:schemeClr val="tx1"/>
              </a:solidFill>
            </a:endParaRPr>
          </a:p>
        </p:txBody>
      </p:sp>
    </p:spTree>
    <p:extLst>
      <p:ext uri="{BB962C8B-B14F-4D97-AF65-F5344CB8AC3E}">
        <p14:creationId xmlns:p14="http://schemas.microsoft.com/office/powerpoint/2010/main" val="4051499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89420" y="103012"/>
            <a:ext cx="14783879" cy="1045830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31" name="図 30"/>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63900" y="3277028"/>
            <a:ext cx="3366942" cy="2695147"/>
          </a:xfrm>
          <a:prstGeom prst="rect">
            <a:avLst/>
          </a:prstGeom>
          <a:noFill/>
        </p:spPr>
      </p:pic>
      <p:sp>
        <p:nvSpPr>
          <p:cNvPr id="25" name="正方形/長方形 24"/>
          <p:cNvSpPr/>
          <p:nvPr/>
        </p:nvSpPr>
        <p:spPr>
          <a:xfrm>
            <a:off x="743483" y="1298827"/>
            <a:ext cx="6624736" cy="472993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府営</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住宅大規模団地の整備将来イメージ</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建替事業や耐震改修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事業等</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様々な</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事業手法</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を複合的に</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組み合わせて実施</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20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建替事業等により創出された用地等を</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20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活用し、コミュニティ</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や地域に</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寄与する</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新たな機能（施設等）を立地</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ct val="150000"/>
              </a:lnSpc>
              <a:tabLst>
                <a:tab pos="3238500" algn="l"/>
                <a:tab pos="3409950" algn="l"/>
                <a:tab pos="6457950" algn="l"/>
              </a:tabLst>
            </a:pP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297566" y="5520894"/>
            <a:ext cx="4159572" cy="3057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432470" y="238429"/>
            <a:ext cx="14401600" cy="454116"/>
          </a:xfrm>
          <a:prstGeom prst="rect">
            <a:avLst/>
          </a:prstGeom>
        </p:spPr>
        <p:style>
          <a:lnRef idx="1">
            <a:schemeClr val="accent1"/>
          </a:lnRef>
          <a:fillRef idx="2">
            <a:schemeClr val="accent1"/>
          </a:fillRef>
          <a:effectRef idx="1">
            <a:schemeClr val="accent1"/>
          </a:effectRef>
          <a:fontRef idx="minor">
            <a:schemeClr val="dk1"/>
          </a:fontRef>
        </p:style>
        <p:txBody>
          <a:bodyPr wrap="square" lIns="83964" tIns="41982" rIns="83964" bIns="41982" rtlCol="0" anchor="ctr">
            <a:spAutoFit/>
          </a:bodyPr>
          <a:lstStyle/>
          <a:p>
            <a:r>
              <a:rPr lang="ja-JP" altLang="en-US" sz="2400" dirty="0" smtClean="0">
                <a:solidFill>
                  <a:schemeClr val="tx1"/>
                </a:solidFill>
                <a:latin typeface="HGP創英角ｺﾞｼｯｸUB" pitchFamily="50" charset="-128"/>
                <a:ea typeface="HGP創英角ｺﾞｼｯｸUB" pitchFamily="50" charset="-128"/>
              </a:rPr>
              <a:t>④大規模団地</a:t>
            </a:r>
            <a:r>
              <a:rPr lang="zh-TW" altLang="en-US" sz="2400" dirty="0">
                <a:solidFill>
                  <a:schemeClr val="tx1"/>
                </a:solidFill>
                <a:latin typeface="HGP創英角ｺﾞｼｯｸUB" pitchFamily="50" charset="-128"/>
                <a:ea typeface="HGP創英角ｺﾞｼｯｸUB" pitchFamily="50" charset="-128"/>
              </a:rPr>
              <a:t>（府営住宅大規模団地</a:t>
            </a:r>
            <a:r>
              <a:rPr lang="zh-TW" altLang="en-US" sz="2400" dirty="0" smtClean="0">
                <a:solidFill>
                  <a:schemeClr val="tx1"/>
                </a:solidFill>
                <a:latin typeface="HGP創英角ｺﾞｼｯｸUB" pitchFamily="50" charset="-128"/>
                <a:ea typeface="HGP創英角ｺﾞｼｯｸUB" pitchFamily="50" charset="-128"/>
              </a:rPr>
              <a:t>）</a:t>
            </a:r>
            <a:endParaRPr lang="ja-JP" altLang="en-US" sz="2400" dirty="0">
              <a:solidFill>
                <a:schemeClr val="tx1"/>
              </a:solidFill>
              <a:latin typeface="HGP創英角ｺﾞｼｯｸUB" pitchFamily="50" charset="-128"/>
              <a:ea typeface="HGP創英角ｺﾞｼｯｸUB" pitchFamily="50" charset="-128"/>
            </a:endParaRPr>
          </a:p>
        </p:txBody>
      </p:sp>
      <p:sp>
        <p:nvSpPr>
          <p:cNvPr id="46" name="テキスト ボックス 45"/>
          <p:cNvSpPr txBox="1"/>
          <p:nvPr/>
        </p:nvSpPr>
        <p:spPr>
          <a:xfrm>
            <a:off x="738366" y="6361359"/>
            <a:ext cx="4126514" cy="477054"/>
          </a:xfrm>
          <a:prstGeom prst="rect">
            <a:avLst/>
          </a:prstGeom>
          <a:noFill/>
        </p:spPr>
        <p:txBody>
          <a:bodyPr wrap="square" rtlCol="0">
            <a:spAutoFit/>
          </a:bodyPr>
          <a:lstStyle/>
          <a:p>
            <a:pPr>
              <a:lnSpc>
                <a:spcPts val="3000"/>
              </a:lnSpc>
            </a:pPr>
            <a:r>
              <a:rPr lang="ja-JP" altLang="en-US" sz="1600" dirty="0" smtClean="0">
                <a:latin typeface="HGP創英角ｺﾞｼｯｸUB" panose="020B0900000000000000" pitchFamily="50" charset="-128"/>
                <a:ea typeface="HGP創英角ｺﾞｼｯｸUB" panose="020B0900000000000000" pitchFamily="50" charset="-128"/>
                <a:cs typeface="メイリオ" panose="020B0604030504040204" pitchFamily="50" charset="-128"/>
              </a:rPr>
              <a:t>２．主な取組み</a:t>
            </a:r>
            <a:endParaRPr lang="ja-JP" altLang="en-US" sz="1600" dirty="0">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
        <p:nvSpPr>
          <p:cNvPr id="21" name="テキスト ボックス 20"/>
          <p:cNvSpPr txBox="1"/>
          <p:nvPr/>
        </p:nvSpPr>
        <p:spPr>
          <a:xfrm>
            <a:off x="720502" y="738188"/>
            <a:ext cx="6768752" cy="419795"/>
          </a:xfrm>
          <a:prstGeom prst="rect">
            <a:avLst/>
          </a:prstGeom>
          <a:noFill/>
        </p:spPr>
        <p:txBody>
          <a:bodyPr wrap="square" rtlCol="0">
            <a:spAutoFit/>
          </a:bodyPr>
          <a:lstStyle/>
          <a:p>
            <a:pPr>
              <a:lnSpc>
                <a:spcPts val="3000"/>
              </a:lnSpc>
            </a:pPr>
            <a:r>
              <a:rPr lang="ja-JP" altLang="en-US" sz="18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１．現住宅まちづくりマスタープランにおける将来イメージ</a:t>
            </a:r>
            <a:endParaRPr lang="en-US" altLang="ja-JP" sz="1800" dirty="0">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
        <p:nvSpPr>
          <p:cNvPr id="10" name="正方形/長方形 9"/>
          <p:cNvSpPr/>
          <p:nvPr/>
        </p:nvSpPr>
        <p:spPr>
          <a:xfrm>
            <a:off x="720503" y="1242243"/>
            <a:ext cx="6624736" cy="4729932"/>
          </a:xfrm>
          <a:prstGeom prst="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3038" indent="-173038"/>
            <a:endParaRPr lang="ja-JP" altLang="en-US" sz="1400" dirty="0">
              <a:solidFill>
                <a:schemeClr val="tx1"/>
              </a:solidFill>
            </a:endParaRPr>
          </a:p>
        </p:txBody>
      </p:sp>
      <p:sp>
        <p:nvSpPr>
          <p:cNvPr id="8" name="二等辺三角形 7"/>
          <p:cNvSpPr/>
          <p:nvPr/>
        </p:nvSpPr>
        <p:spPr>
          <a:xfrm rot="10800000">
            <a:off x="1944638" y="6136334"/>
            <a:ext cx="4680520" cy="225025"/>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720503" y="6781154"/>
            <a:ext cx="6624736" cy="3543946"/>
          </a:xfrm>
          <a:prstGeom prst="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algn="ctr"/>
            <a:endParaRPr lang="ja-JP" altLang="en-US" sz="3600" dirty="0">
              <a:solidFill>
                <a:schemeClr val="tx1"/>
              </a:solidFill>
            </a:endParaRPr>
          </a:p>
        </p:txBody>
      </p:sp>
      <p:sp>
        <p:nvSpPr>
          <p:cNvPr id="24" name="正方形/長方形 23"/>
          <p:cNvSpPr/>
          <p:nvPr/>
        </p:nvSpPr>
        <p:spPr>
          <a:xfrm>
            <a:off x="7921302" y="1242244"/>
            <a:ext cx="6624736" cy="7443702"/>
          </a:xfrm>
          <a:prstGeom prst="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algn="ctr"/>
            <a:endParaRPr lang="ja-JP" altLang="en-US" sz="3600" dirty="0">
              <a:solidFill>
                <a:schemeClr val="tx1"/>
              </a:solidFill>
            </a:endParaRPr>
          </a:p>
        </p:txBody>
      </p:sp>
      <p:sp>
        <p:nvSpPr>
          <p:cNvPr id="15" name="テキスト ボックス 14"/>
          <p:cNvSpPr txBox="1"/>
          <p:nvPr/>
        </p:nvSpPr>
        <p:spPr>
          <a:xfrm>
            <a:off x="7898844" y="8685946"/>
            <a:ext cx="4126514" cy="419795"/>
          </a:xfrm>
          <a:prstGeom prst="rect">
            <a:avLst/>
          </a:prstGeom>
          <a:noFill/>
        </p:spPr>
        <p:txBody>
          <a:bodyPr wrap="square" rtlCol="0">
            <a:spAutoFit/>
          </a:bodyPr>
          <a:lstStyle/>
          <a:p>
            <a:pPr>
              <a:lnSpc>
                <a:spcPts val="3000"/>
              </a:lnSpc>
            </a:pPr>
            <a:r>
              <a:rPr lang="ja-JP" altLang="en-US" sz="18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３．今後に向けて</a:t>
            </a:r>
          </a:p>
        </p:txBody>
      </p:sp>
      <p:sp>
        <p:nvSpPr>
          <p:cNvPr id="16" name="正方形/長方形 15"/>
          <p:cNvSpPr/>
          <p:nvPr/>
        </p:nvSpPr>
        <p:spPr>
          <a:xfrm>
            <a:off x="7921302" y="9079740"/>
            <a:ext cx="6624736" cy="1235387"/>
          </a:xfrm>
          <a:prstGeom prst="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algn="ctr"/>
            <a:endParaRPr lang="ja-JP" altLang="en-US" sz="3600" dirty="0">
              <a:solidFill>
                <a:schemeClr val="tx1"/>
              </a:solidFill>
            </a:endParaRPr>
          </a:p>
        </p:txBody>
      </p:sp>
      <p:sp>
        <p:nvSpPr>
          <p:cNvPr id="28" name="正方形/長方形 27"/>
          <p:cNvSpPr/>
          <p:nvPr/>
        </p:nvSpPr>
        <p:spPr>
          <a:xfrm>
            <a:off x="7797800" y="1447800"/>
            <a:ext cx="6748238" cy="7305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3038" indent="1588"/>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年度以降</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3038" indent="158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各団地において、事業を進めるとともに、市と連携し施設導入等、まちづくりを推進。</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546099359"/>
              </p:ext>
            </p:extLst>
          </p:nvPr>
        </p:nvGraphicFramePr>
        <p:xfrm>
          <a:off x="8016328" y="2249012"/>
          <a:ext cx="6457701" cy="2944416"/>
        </p:xfrm>
        <a:graphic>
          <a:graphicData uri="http://schemas.openxmlformats.org/drawingml/2006/table">
            <a:tbl>
              <a:tblPr firstRow="1" firstCol="1" lastRow="1" lastCol="1" bandRow="1" bandCol="1">
                <a:tableStyleId>{5C22544A-7EE6-4342-B048-85BDC9FD1C3A}</a:tableStyleId>
              </a:tblPr>
              <a:tblGrid>
                <a:gridCol w="1266348"/>
                <a:gridCol w="700233"/>
                <a:gridCol w="2079207"/>
                <a:gridCol w="2411913"/>
              </a:tblGrid>
              <a:tr h="175786">
                <a:tc>
                  <a:txBody>
                    <a:bodyPr/>
                    <a:lstStyle/>
                    <a:p>
                      <a:pPr algn="ctr">
                        <a:spcAft>
                          <a:spcPts val="0"/>
                        </a:spcAft>
                      </a:pPr>
                      <a:r>
                        <a:rPr lang="ja-JP" sz="1050" b="0" u="none"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団</a:t>
                      </a:r>
                      <a:r>
                        <a:rPr lang="ja-JP" sz="1050" b="0" u="none"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地名【事業手法】</a:t>
                      </a:r>
                      <a:endParaRPr lang="ja-JP" sz="1050" b="0" u="none"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ja-JP" sz="1050" b="0"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管理戸数</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ja-JP" altLang="en-US" sz="1050" b="0"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地域力向上にむけたまちづくり</a:t>
                      </a:r>
                      <a:endParaRPr lang="ja-JP" sz="1050" b="0"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ja-JP" sz="1050" b="0" u="none"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進捗状況</a:t>
                      </a:r>
                      <a:endParaRPr lang="ja-JP" sz="1050" b="0" u="none"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553726">
                <a:tc>
                  <a:txBody>
                    <a:bodyPr/>
                    <a:lstStyle/>
                    <a:p>
                      <a:pPr algn="ctr">
                        <a:spcAft>
                          <a:spcPts val="0"/>
                        </a:spcAft>
                      </a:pPr>
                      <a:r>
                        <a:rPr lang="ja-JP" sz="1100" b="1" u="none"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新千里</a:t>
                      </a:r>
                      <a:r>
                        <a:rPr lang="ja-JP" sz="1100" b="1" u="none"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北</a:t>
                      </a:r>
                      <a:endParaRPr lang="en-US" altLang="ja-JP" sz="1100" b="1" u="none"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050" b="0" u="none"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（豊中市）</a:t>
                      </a:r>
                      <a:endParaRPr lang="ja-JP" sz="1050" b="0" u="none"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sz="1050" b="0" u="none"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【建替、耐震改修】</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50" b="0"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1,312</a:t>
                      </a:r>
                      <a:r>
                        <a:rPr lang="ja-JP" sz="1050" b="0"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戸</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050" b="0"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・介護保険関連施設用地の提供</a:t>
                      </a:r>
                      <a:endParaRPr lang="ja-JP" sz="1050" b="0"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1050" b="0" u="none"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H26</a:t>
                      </a:r>
                      <a:r>
                        <a:rPr lang="ja-JP" sz="1050" b="0" u="none"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　基本設計、耐震診断</a:t>
                      </a:r>
                      <a:r>
                        <a:rPr lang="ja-JP" sz="1050" b="0" u="none"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･改修</a:t>
                      </a:r>
                      <a:r>
                        <a:rPr lang="ja-JP" sz="1050" b="0" u="none"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計画①</a:t>
                      </a:r>
                    </a:p>
                    <a:p>
                      <a:pPr marL="355600" indent="-355600" algn="just">
                        <a:spcAft>
                          <a:spcPts val="0"/>
                        </a:spcAft>
                      </a:pPr>
                      <a:r>
                        <a:rPr lang="en-US" sz="1050" b="0" u="none"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H27</a:t>
                      </a:r>
                      <a:r>
                        <a:rPr lang="ja-JP" sz="1050" b="0" u="none"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　建替実施設計①、耐震改修</a:t>
                      </a:r>
                      <a:r>
                        <a:rPr lang="ja-JP" sz="1050" b="0" u="none"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実施</a:t>
                      </a:r>
                      <a:r>
                        <a:rPr lang="ja-JP" altLang="en-US" sz="1050" b="0" u="none"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50" b="0" u="none"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設計</a:t>
                      </a:r>
                      <a:r>
                        <a:rPr lang="en-US" altLang="ja-JP" sz="1050" b="0" u="none"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50" b="0" u="none"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等</a:t>
                      </a:r>
                      <a:endParaRPr lang="ja-JP" sz="1050" b="0" u="none"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3726">
                <a:tc>
                  <a:txBody>
                    <a:bodyPr/>
                    <a:lstStyle/>
                    <a:p>
                      <a:pPr algn="ctr">
                        <a:spcAft>
                          <a:spcPts val="0"/>
                        </a:spcAft>
                      </a:pPr>
                      <a:r>
                        <a:rPr lang="ja-JP" sz="1100" b="1" u="none"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新千里</a:t>
                      </a:r>
                      <a:r>
                        <a:rPr lang="ja-JP" sz="1100" b="1" u="none"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南</a:t>
                      </a:r>
                      <a:endParaRPr lang="en-US" altLang="ja-JP" sz="1100" b="1" u="none"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1454509" rtl="0" eaLnBrk="1" fontAlgn="auto" latinLnBrk="0" hangingPunct="1">
                        <a:lnSpc>
                          <a:spcPct val="100000"/>
                        </a:lnSpc>
                        <a:spcBef>
                          <a:spcPts val="0"/>
                        </a:spcBef>
                        <a:spcAft>
                          <a:spcPts val="0"/>
                        </a:spcAft>
                        <a:buClrTx/>
                        <a:buSzTx/>
                        <a:buFontTx/>
                        <a:buNone/>
                        <a:tabLst/>
                        <a:defRPr/>
                      </a:pPr>
                      <a:r>
                        <a:rPr lang="ja-JP" altLang="en-US" sz="1050" b="0" u="none"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（豊中市）</a:t>
                      </a:r>
                      <a:endParaRPr lang="ja-JP" sz="1050" b="0" u="none"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sz="1050" b="0" u="none"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【建替】</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50" b="0"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1,025</a:t>
                      </a:r>
                      <a:r>
                        <a:rPr lang="ja-JP" sz="1050" b="0"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戸</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1454509" rtl="0" eaLnBrk="1" fontAlgn="auto" latinLnBrk="0" hangingPunct="1">
                        <a:lnSpc>
                          <a:spcPct val="100000"/>
                        </a:lnSpc>
                        <a:spcBef>
                          <a:spcPts val="0"/>
                        </a:spcBef>
                        <a:spcAft>
                          <a:spcPts val="0"/>
                        </a:spcAft>
                        <a:buClrTx/>
                        <a:buSzTx/>
                        <a:buFontTx/>
                        <a:buNone/>
                        <a:tabLst/>
                        <a:defRPr/>
                      </a:pPr>
                      <a:r>
                        <a:rPr lang="ja-JP" altLang="en-US" sz="1050" b="0"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・介護保険関連施設用地の提供</a:t>
                      </a:r>
                      <a:endParaRPr lang="ja-JP" altLang="ja-JP" sz="1050" b="0"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a:spcAft>
                          <a:spcPts val="0"/>
                        </a:spcAft>
                      </a:pPr>
                      <a:r>
                        <a:rPr lang="ja-JP" altLang="en-US" sz="1050" b="0"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・市のまちづくり用地など敷地の　　　　　</a:t>
                      </a:r>
                      <a:endParaRPr lang="en-US" altLang="ja-JP" sz="1050" b="0"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a:spcAft>
                          <a:spcPts val="0"/>
                        </a:spcAft>
                      </a:pPr>
                      <a:r>
                        <a:rPr lang="ja-JP" altLang="en-US" sz="1050" b="0"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　約３割を活用用地として創出</a:t>
                      </a:r>
                      <a:endParaRPr lang="ja-JP" sz="1050" b="0"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1050" b="0" u="none"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H26</a:t>
                      </a:r>
                      <a:r>
                        <a:rPr lang="ja-JP" sz="1050" b="0" u="none"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50" b="0" u="none"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基本</a:t>
                      </a:r>
                      <a:r>
                        <a:rPr lang="ja-JP" sz="1050" b="0" u="none"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設計</a:t>
                      </a:r>
                    </a:p>
                    <a:p>
                      <a:pPr algn="just">
                        <a:spcAft>
                          <a:spcPts val="0"/>
                        </a:spcAft>
                      </a:pPr>
                      <a:r>
                        <a:rPr lang="en-US" sz="1050" b="0" u="none"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H27</a:t>
                      </a:r>
                      <a:r>
                        <a:rPr lang="ja-JP" sz="1050" b="0" u="none"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　実施</a:t>
                      </a:r>
                      <a:r>
                        <a:rPr lang="ja-JP" sz="1050" b="0" u="none"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設計</a:t>
                      </a:r>
                      <a:endParaRPr lang="ja-JP" sz="1050" b="0" u="none"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3726">
                <a:tc>
                  <a:txBody>
                    <a:bodyPr/>
                    <a:lstStyle/>
                    <a:p>
                      <a:pPr algn="ctr">
                        <a:spcAft>
                          <a:spcPts val="0"/>
                        </a:spcAft>
                      </a:pPr>
                      <a:r>
                        <a:rPr lang="ja-JP" sz="1100" b="1" u="none"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千里桃山</a:t>
                      </a:r>
                      <a:r>
                        <a:rPr lang="ja-JP" sz="1100" b="1" u="none"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台</a:t>
                      </a:r>
                      <a:endParaRPr lang="en-US" altLang="ja-JP" sz="1100" b="1" u="none"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050" b="0" u="none"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（吹田市）</a:t>
                      </a:r>
                      <a:endParaRPr lang="ja-JP" sz="1050" b="0" u="none"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sz="1050" b="0" u="none"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【建替、存置】</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50" b="0" kern="10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1,040</a:t>
                      </a:r>
                      <a:r>
                        <a:rPr lang="ja-JP" sz="1050" b="0" kern="10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戸</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050" b="0"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・近隣センター再生との連携</a:t>
                      </a:r>
                      <a:endParaRPr lang="en-US" altLang="ja-JP" sz="1050" b="0"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a:spcAft>
                          <a:spcPts val="0"/>
                        </a:spcAft>
                      </a:pPr>
                      <a:r>
                        <a:rPr lang="ja-JP" altLang="en-US" sz="1050" b="0"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0" u="none"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「豊か</a:t>
                      </a:r>
                      <a:r>
                        <a:rPr lang="ja-JP" altLang="en-US" sz="1050" b="0"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なみどり環境の創出」等　　　　　</a:t>
                      </a:r>
                      <a:endParaRPr lang="en-US" altLang="ja-JP" sz="1050" b="0"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a:spcAft>
                          <a:spcPts val="0"/>
                        </a:spcAft>
                      </a:pPr>
                      <a:r>
                        <a:rPr lang="ja-JP" altLang="en-US" sz="1050" b="0"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　市施策との連携</a:t>
                      </a:r>
                      <a:endParaRPr lang="ja-JP" sz="1050" b="0"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1050" b="0" u="none"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H26</a:t>
                      </a:r>
                      <a:r>
                        <a:rPr lang="ja-JP" sz="1050" b="0" u="none"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　活用用地創出実現性検討調査</a:t>
                      </a:r>
                    </a:p>
                    <a:p>
                      <a:pPr algn="just">
                        <a:spcAft>
                          <a:spcPts val="0"/>
                        </a:spcAft>
                      </a:pPr>
                      <a:r>
                        <a:rPr lang="en-US" sz="1050" b="0" u="none"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H27</a:t>
                      </a:r>
                      <a:r>
                        <a:rPr lang="ja-JP" sz="1050" b="0" u="none"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　基本</a:t>
                      </a:r>
                      <a:r>
                        <a:rPr lang="ja-JP" sz="1050" b="0" u="none"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設計</a:t>
                      </a:r>
                      <a:endParaRPr lang="ja-JP" sz="1050" b="0" u="none"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3726">
                <a:tc>
                  <a:txBody>
                    <a:bodyPr/>
                    <a:lstStyle/>
                    <a:p>
                      <a:pPr algn="ctr">
                        <a:spcAft>
                          <a:spcPts val="0"/>
                        </a:spcAft>
                      </a:pPr>
                      <a:r>
                        <a:rPr lang="ja-JP" sz="1100" b="1" u="none"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門真</a:t>
                      </a:r>
                      <a:endParaRPr lang="en-US" altLang="ja-JP" sz="1100" b="1" u="none"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050" b="0" u="none"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（門真市）</a:t>
                      </a:r>
                      <a:endParaRPr lang="ja-JP" sz="1050" b="0" u="none"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sz="1050" b="0" u="none"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【建替】</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50" b="0"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2,364</a:t>
                      </a:r>
                      <a:r>
                        <a:rPr lang="ja-JP" sz="1050" b="0"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戸</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050" b="0"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・市への幼稚園・保育所、消防署　　</a:t>
                      </a:r>
                      <a:endParaRPr lang="en-US" altLang="ja-JP" sz="1050" b="0"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a:spcAft>
                          <a:spcPts val="0"/>
                        </a:spcAft>
                      </a:pPr>
                      <a:r>
                        <a:rPr lang="ja-JP" altLang="en-US" sz="1050" b="0"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　用地の提供</a:t>
                      </a:r>
                      <a:endParaRPr lang="en-US" altLang="ja-JP" sz="1050" b="0"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a:spcAft>
                          <a:spcPts val="0"/>
                        </a:spcAft>
                      </a:pPr>
                      <a:r>
                        <a:rPr lang="ja-JP" altLang="en-US" sz="1050" b="0"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・隣接地区のまちづくりとの連携</a:t>
                      </a:r>
                      <a:endParaRPr lang="ja-JP" sz="1050" b="0"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1050" b="0" u="none"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H25</a:t>
                      </a:r>
                      <a:r>
                        <a:rPr lang="ja-JP" sz="1050" b="0" u="none"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050" b="0" u="none"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H26</a:t>
                      </a:r>
                      <a:r>
                        <a:rPr lang="ja-JP" sz="1050" b="0" u="none"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sz="1050" b="0" u="none"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1</a:t>
                      </a:r>
                      <a:r>
                        <a:rPr lang="ja-JP" sz="1050" b="0" u="none"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期本体工事、入居</a:t>
                      </a:r>
                    </a:p>
                    <a:p>
                      <a:pPr algn="just">
                        <a:spcAft>
                          <a:spcPts val="0"/>
                        </a:spcAft>
                      </a:pPr>
                      <a:r>
                        <a:rPr lang="en-US" sz="1050" b="0" u="none"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H27</a:t>
                      </a:r>
                      <a:r>
                        <a:rPr lang="ja-JP" sz="1050" b="0" u="none"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sz="1050" b="0" u="none"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2</a:t>
                      </a:r>
                      <a:r>
                        <a:rPr lang="ja-JP" sz="1050" b="0" u="none"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期実施</a:t>
                      </a:r>
                      <a:r>
                        <a:rPr lang="ja-JP" sz="1050" b="0" u="none"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設計、本体</a:t>
                      </a:r>
                      <a:r>
                        <a:rPr lang="ja-JP" sz="1050" b="0" u="none"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工事</a:t>
                      </a:r>
                      <a:r>
                        <a:rPr lang="ja-JP" sz="1050" b="0" u="none"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着手</a:t>
                      </a:r>
                      <a:r>
                        <a:rPr lang="ja-JP" altLang="en-US" sz="1050" b="0" u="none"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等</a:t>
                      </a:r>
                      <a:endParaRPr lang="ja-JP" sz="1050" b="0" u="none"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3726">
                <a:tc>
                  <a:txBody>
                    <a:bodyPr/>
                    <a:lstStyle/>
                    <a:p>
                      <a:pPr algn="ctr">
                        <a:spcAft>
                          <a:spcPts val="0"/>
                        </a:spcAft>
                      </a:pPr>
                      <a:r>
                        <a:rPr lang="ja-JP" sz="1100" b="1" u="none"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八田</a:t>
                      </a:r>
                      <a:r>
                        <a:rPr lang="ja-JP" sz="1100" b="1" u="none"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荘</a:t>
                      </a:r>
                      <a:endParaRPr lang="en-US" altLang="ja-JP" sz="1100" b="1" u="none"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050" b="0" u="none"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（堺市）</a:t>
                      </a:r>
                      <a:endParaRPr lang="ja-JP" sz="1050" b="0" u="none"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sz="1050" b="0" u="none"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【建替、耐震改修】</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50" b="0"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2,486</a:t>
                      </a:r>
                      <a:r>
                        <a:rPr lang="ja-JP" sz="1050" b="0"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戸</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050" b="0"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・幹線道路沿道に活用用地を創出</a:t>
                      </a:r>
                      <a:endParaRPr lang="ja-JP" sz="1050" b="0"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1050" b="0" u="none"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H25</a:t>
                      </a:r>
                      <a:r>
                        <a:rPr lang="ja-JP" sz="1050" b="0" u="none"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　基本</a:t>
                      </a:r>
                      <a:r>
                        <a:rPr lang="ja-JP" sz="1050" b="0" u="none"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設計①</a:t>
                      </a:r>
                      <a:endParaRPr lang="ja-JP" sz="1050" b="0" u="none"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en-US" sz="1050" b="0" u="none"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H26</a:t>
                      </a:r>
                      <a:r>
                        <a:rPr lang="ja-JP" sz="1050" b="0" u="none"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　基本</a:t>
                      </a:r>
                      <a:r>
                        <a:rPr lang="ja-JP" sz="1050" b="0" u="none"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設計②、</a:t>
                      </a:r>
                      <a:r>
                        <a:rPr lang="en-US" sz="1050" b="0" u="none"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1</a:t>
                      </a:r>
                      <a:r>
                        <a:rPr lang="ja-JP" sz="1050" b="0" u="none"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期実施設計①</a:t>
                      </a:r>
                    </a:p>
                    <a:p>
                      <a:pPr algn="just">
                        <a:spcAft>
                          <a:spcPts val="0"/>
                        </a:spcAft>
                      </a:pPr>
                      <a:r>
                        <a:rPr lang="en-US" sz="1050" b="0" u="none"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H27</a:t>
                      </a:r>
                      <a:r>
                        <a:rPr lang="ja-JP" sz="1050" b="0" u="none"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sz="1050" b="0" u="none"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1</a:t>
                      </a:r>
                      <a:r>
                        <a:rPr lang="ja-JP" sz="1050" b="0" u="none"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期実施</a:t>
                      </a:r>
                      <a:r>
                        <a:rPr lang="ja-JP" sz="1050" b="0" u="none"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設計</a:t>
                      </a:r>
                      <a:r>
                        <a:rPr lang="ja-JP" altLang="en-US" sz="1050" b="0" u="none"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②</a:t>
                      </a:r>
                      <a:r>
                        <a:rPr lang="ja-JP" sz="1050" b="0" u="none"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50" b="0" u="none"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仮移転、</a:t>
                      </a:r>
                      <a:r>
                        <a:rPr lang="ja-JP" sz="1050" b="0" u="none" kern="100" dirty="0" smtClean="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rPr>
                        <a:t>撤去</a:t>
                      </a:r>
                      <a:endParaRPr lang="ja-JP" sz="1050" b="0" u="none" kern="100" dirty="0">
                        <a:solidFill>
                          <a:sysClr val="windowText" lastClr="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2" name="正方形/長方形 21"/>
          <p:cNvSpPr/>
          <p:nvPr/>
        </p:nvSpPr>
        <p:spPr>
          <a:xfrm>
            <a:off x="7987022" y="5795823"/>
            <a:ext cx="3132348" cy="285880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marL="173038" indent="1588"/>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建替</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事業の概要</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3038" indent="1588"/>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・戸数　約</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1,850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戸（</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期計画</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3038" indent="1588"/>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・階数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階</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建（</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期以降未定）</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3038" indent="1588"/>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集</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会所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ヵ所</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3038" indent="1588"/>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3038" indent="1588"/>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○地域力向上</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に向けたまちづくり</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6700" indent="-92075"/>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・門真市への幼稚園・保育所</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6700" indent="-92075"/>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消防</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署用地の</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提供</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6700" indent="-92075"/>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・隣接する北島地区のまちづくりと</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6700" indent="-92075"/>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一体的な土地利用（スポーツ</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6700" indent="-92075"/>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機能や防災機能を有する公園等）</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6700" indent="-92075"/>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・若年ファミリー世帯が定住できる</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6700" indent="-92075"/>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良好な民間住宅等の供給促進</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8079828" y="9163124"/>
            <a:ext cx="6354452" cy="110262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marL="171450" indent="3175"/>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モデル的に実施している５団地については</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、地元</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民間事業者等</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との調整を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図り、活用用地への施設誘致を進め、地域力の向上に向けたまちづくりを進め</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ていく</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3175"/>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団地での取組みを踏まえ、今後も市町と連携し府営住宅資産を活用したまちづくりを進めていく。</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743483" y="6768903"/>
            <a:ext cx="6624736" cy="355619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大阪府営住宅ストック総合活用計画</a:t>
            </a:r>
            <a:r>
              <a:rPr lang="ja-JP"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改定（</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　</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大規模</a:t>
            </a:r>
            <a:r>
              <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団地の再生（モデル的事業</a:t>
            </a:r>
            <a:r>
              <a:rPr lang="ja-JP"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3038">
              <a:lnSpc>
                <a:spcPct val="1100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管理</a:t>
            </a:r>
            <a:r>
              <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戸</a:t>
            </a:r>
            <a:r>
              <a:rPr lang="ja-JP"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1,000</a:t>
            </a:r>
            <a:r>
              <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戸を超える大規模</a:t>
            </a:r>
            <a:r>
              <a:rPr lang="ja-JP"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団地</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a:t>
            </a:r>
            <a:r>
              <a:rPr lang="ja-JP"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団地</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（門真、八田荘、新千里北、新千里</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3038">
              <a:lnSpc>
                <a:spcPct val="110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南、千里桃山台）</a:t>
            </a:r>
            <a:r>
              <a:rPr lang="ja-JP"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おいて</a:t>
            </a:r>
            <a:r>
              <a:rPr lang="ja-JP"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、モデル的に地域力の向上</a:t>
            </a:r>
            <a:r>
              <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に向けたまちづくりを</a:t>
            </a:r>
            <a:r>
              <a:rPr lang="ja-JP"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進め</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る</a:t>
            </a:r>
            <a:r>
              <a:rPr lang="ja-JP"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41325" indent="-441325">
              <a:lnSpc>
                <a:spcPct val="110000"/>
              </a:lnSpc>
              <a:spcBef>
                <a:spcPts val="600"/>
              </a:spcBef>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「大規模団地のまちづくり基礎調査」</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（府委託調査）</a:t>
            </a:r>
            <a:endPar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ct val="110000"/>
              </a:lnSpc>
            </a:pPr>
            <a:r>
              <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上記</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団地について、基礎情報の整理やニーズ調査等を行い、</a:t>
            </a:r>
            <a:r>
              <a:rPr lang="ja-JP"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r>
              <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市が協働で行うまちづくりの基本</a:t>
            </a:r>
            <a:r>
              <a:rPr lang="ja-JP"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構想案</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を作成。</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ct val="110000"/>
              </a:lnSpc>
            </a:pP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ct val="110000"/>
              </a:lnSpc>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lang="ja-JP"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５団地が所在する各市と協議し、府市共同で「まちづくり基本構想」を策定。</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3038" indent="158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各団地</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において基本計画策定。</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endPar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10297566" y="5393184"/>
            <a:ext cx="2736304" cy="27954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marL="173038" indent="1588"/>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事例</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門真住宅</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8016328" y="5355084"/>
            <a:ext cx="6444000" cy="3261444"/>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図 31"/>
          <p:cNvPicPr/>
          <p:nvPr/>
        </p:nvPicPr>
        <p:blipFill rotWithShape="1">
          <a:blip r:embed="rId4" cstate="screen">
            <a:extLst>
              <a:ext uri="{28A0092B-C50C-407E-A947-70E740481C1C}">
                <a14:useLocalDpi xmlns:a14="http://schemas.microsoft.com/office/drawing/2010/main"/>
              </a:ext>
            </a:extLst>
          </a:blip>
          <a:srcRect/>
          <a:stretch/>
        </p:blipFill>
        <p:spPr bwMode="auto">
          <a:xfrm>
            <a:off x="761800" y="3879263"/>
            <a:ext cx="2060873" cy="1291084"/>
          </a:xfrm>
          <a:prstGeom prst="rect">
            <a:avLst/>
          </a:prstGeom>
          <a:ln>
            <a:noFill/>
          </a:ln>
          <a:effectLst>
            <a:softEdge rad="381000"/>
          </a:effectLst>
          <a:extLst/>
        </p:spPr>
      </p:pic>
      <p:sp>
        <p:nvSpPr>
          <p:cNvPr id="33" name="AutoShape 106"/>
          <p:cNvSpPr>
            <a:spLocks noChangeArrowheads="1"/>
          </p:cNvSpPr>
          <p:nvPr/>
        </p:nvSpPr>
        <p:spPr bwMode="auto">
          <a:xfrm>
            <a:off x="2615191" y="4190485"/>
            <a:ext cx="519648" cy="553085"/>
          </a:xfrm>
          <a:prstGeom prst="stripedRightArrow">
            <a:avLst>
              <a:gd name="adj1" fmla="val 51861"/>
              <a:gd name="adj2" fmla="val 40023"/>
            </a:avLst>
          </a:prstGeom>
          <a:solidFill>
            <a:srgbClr val="FFFFFF"/>
          </a:solidFill>
          <a:ln w="9525">
            <a:solidFill>
              <a:srgbClr val="000000"/>
            </a:solidFill>
            <a:miter lim="800000"/>
            <a:headEnd/>
            <a:tailEnd/>
          </a:ln>
        </p:spPr>
        <p:txBody>
          <a:bodyPr rot="0" vert="horz" wrap="square" lIns="74295" tIns="8890" rIns="74295" bIns="8890" anchor="t" anchorCtr="0" upright="1">
            <a:noAutofit/>
          </a:bodyPr>
          <a:lstStyle/>
          <a:p>
            <a:endParaRPr lang="ja-JP" altLang="en-US"/>
          </a:p>
        </p:txBody>
      </p:sp>
      <p:sp>
        <p:nvSpPr>
          <p:cNvPr id="7" name="テキスト ボックス 6"/>
          <p:cNvSpPr txBox="1"/>
          <p:nvPr/>
        </p:nvSpPr>
        <p:spPr>
          <a:xfrm>
            <a:off x="4483100" y="1859449"/>
            <a:ext cx="2862139" cy="1089786"/>
          </a:xfrm>
          <a:prstGeom prst="rect">
            <a:avLst/>
          </a:prstGeom>
          <a:noFill/>
        </p:spPr>
        <p:txBody>
          <a:bodyPr wrap="square" rtlCol="0">
            <a:spAutoFit/>
          </a:bodyPr>
          <a:lstStyle/>
          <a:p>
            <a:pPr marL="266700" indent="-266700">
              <a:lnSpc>
                <a:spcPts val="2000"/>
              </a:lnSpc>
              <a:tabLst>
                <a:tab pos="3238500" algn="l"/>
                <a:tab pos="3409950" algn="l"/>
                <a:tab pos="6457950"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団地は分散化</a:t>
            </a:r>
          </a:p>
          <a:p>
            <a:pPr marL="266700" indent="-266700">
              <a:lnSpc>
                <a:spcPts val="2000"/>
              </a:lnSpc>
              <a:tabLst>
                <a:tab pos="3238500" algn="l"/>
                <a:tab pos="3409950" algn="l"/>
                <a:tab pos="6457950" algn="l"/>
              </a:tabLst>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若年世帯が居住し、駅前や学校等も活性化</a:t>
            </a:r>
          </a:p>
          <a:p>
            <a:pPr marL="266700" indent="-266700">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地域課題の解消、地域力の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向上</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二等辺三角形 10"/>
          <p:cNvSpPr/>
          <p:nvPr/>
        </p:nvSpPr>
        <p:spPr>
          <a:xfrm rot="5400000">
            <a:off x="3731943" y="2219220"/>
            <a:ext cx="985665" cy="367725"/>
          </a:xfrm>
          <a:prstGeom prst="triangl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角丸四角形 33"/>
          <p:cNvSpPr>
            <a:spLocks noChangeArrowheads="1"/>
          </p:cNvSpPr>
          <p:nvPr/>
        </p:nvSpPr>
        <p:spPr bwMode="auto">
          <a:xfrm>
            <a:off x="2513591" y="3277029"/>
            <a:ext cx="962142" cy="550632"/>
          </a:xfrm>
          <a:prstGeom prst="roundRect">
            <a:avLst>
              <a:gd name="adj" fmla="val 10997"/>
            </a:avLst>
          </a:prstGeom>
          <a:solidFill>
            <a:srgbClr val="FFFFFF">
              <a:alpha val="50000"/>
            </a:srgbClr>
          </a:solidFill>
          <a:ln w="12700" algn="ctr">
            <a:solidFill>
              <a:srgbClr val="385D8A"/>
            </a:solidFill>
            <a:round/>
            <a:headEnd/>
            <a:tailEnd/>
          </a:ln>
        </p:spPr>
        <p:txBody>
          <a:bodyPr rot="0" vert="horz" wrap="square" lIns="91440" tIns="45720" rIns="91440" bIns="45720" anchor="ctr" anchorCtr="0" upright="1">
            <a:noAutofit/>
          </a:bodyPr>
          <a:lstStyle/>
          <a:p>
            <a:pPr algn="l">
              <a:spcAft>
                <a:spcPts val="0"/>
              </a:spcAft>
            </a:pPr>
            <a:r>
              <a:rPr lang="ja-JP" sz="700" kern="100" dirty="0">
                <a:solidFill>
                  <a:srgbClr val="000000"/>
                </a:solidFill>
                <a:effectLst/>
                <a:latin typeface="Century"/>
                <a:ea typeface="HG丸ｺﾞｼｯｸM-PRO"/>
                <a:cs typeface="Times New Roman"/>
              </a:rPr>
              <a:t>民間事業者による</a:t>
            </a:r>
            <a:endParaRPr lang="ja-JP" sz="700" kern="100" dirty="0">
              <a:effectLst/>
              <a:latin typeface="Century"/>
              <a:ea typeface="ＭＳ 明朝"/>
              <a:cs typeface="Times New Roman"/>
            </a:endParaRPr>
          </a:p>
          <a:p>
            <a:pPr algn="l">
              <a:spcAft>
                <a:spcPts val="0"/>
              </a:spcAft>
            </a:pPr>
            <a:r>
              <a:rPr lang="ja-JP" sz="700" kern="100" dirty="0">
                <a:solidFill>
                  <a:srgbClr val="000000"/>
                </a:solidFill>
                <a:effectLst/>
                <a:latin typeface="Century"/>
                <a:ea typeface="HG丸ｺﾞｼｯｸM-PRO"/>
                <a:cs typeface="Times New Roman"/>
              </a:rPr>
              <a:t>高齢者向け住宅や、</a:t>
            </a:r>
            <a:endParaRPr lang="ja-JP" sz="700" kern="100" dirty="0">
              <a:effectLst/>
              <a:latin typeface="Century"/>
              <a:ea typeface="ＭＳ 明朝"/>
              <a:cs typeface="Times New Roman"/>
            </a:endParaRPr>
          </a:p>
          <a:p>
            <a:pPr algn="l">
              <a:spcAft>
                <a:spcPts val="0"/>
              </a:spcAft>
            </a:pPr>
            <a:r>
              <a:rPr lang="ja-JP" sz="700" kern="100" dirty="0">
                <a:solidFill>
                  <a:srgbClr val="000000"/>
                </a:solidFill>
                <a:effectLst/>
                <a:latin typeface="Century"/>
                <a:ea typeface="HG丸ｺﾞｼｯｸM-PRO"/>
                <a:cs typeface="Times New Roman"/>
              </a:rPr>
              <a:t>生活支援施設等を設置</a:t>
            </a:r>
            <a:endParaRPr lang="ja-JP" sz="700" kern="100" dirty="0">
              <a:effectLst/>
              <a:latin typeface="Century"/>
              <a:ea typeface="ＭＳ 明朝"/>
              <a:cs typeface="Times New Roman"/>
            </a:endParaRPr>
          </a:p>
        </p:txBody>
      </p:sp>
      <p:sp>
        <p:nvSpPr>
          <p:cNvPr id="35" name="角丸四角形 34"/>
          <p:cNvSpPr>
            <a:spLocks noChangeArrowheads="1"/>
          </p:cNvSpPr>
          <p:nvPr/>
        </p:nvSpPr>
        <p:spPr bwMode="auto">
          <a:xfrm>
            <a:off x="3634525" y="3115692"/>
            <a:ext cx="953857" cy="286792"/>
          </a:xfrm>
          <a:prstGeom prst="roundRect">
            <a:avLst>
              <a:gd name="adj" fmla="val 16667"/>
            </a:avLst>
          </a:prstGeom>
          <a:solidFill>
            <a:srgbClr val="FFFFFF">
              <a:alpha val="50000"/>
            </a:srgbClr>
          </a:solidFill>
          <a:ln w="12700" algn="ctr">
            <a:solidFill>
              <a:srgbClr val="385D8A"/>
            </a:solidFill>
            <a:round/>
            <a:headEnd/>
            <a:tailEnd/>
          </a:ln>
        </p:spPr>
        <p:txBody>
          <a:bodyPr rot="0" vert="horz" wrap="square" lIns="91440" tIns="45720" rIns="91440" bIns="45720" anchor="ctr" anchorCtr="0" upright="1">
            <a:noAutofit/>
          </a:bodyPr>
          <a:lstStyle/>
          <a:p>
            <a:pPr algn="l">
              <a:spcAft>
                <a:spcPts val="0"/>
              </a:spcAft>
            </a:pPr>
            <a:r>
              <a:rPr lang="ja-JP" sz="700" kern="100" dirty="0">
                <a:solidFill>
                  <a:srgbClr val="000000"/>
                </a:solidFill>
                <a:effectLst/>
                <a:latin typeface="Century"/>
                <a:ea typeface="HG丸ｺﾞｼｯｸM-PRO"/>
                <a:cs typeface="Times New Roman"/>
              </a:rPr>
              <a:t>府営住宅を建替え</a:t>
            </a:r>
            <a:endParaRPr lang="ja-JP" sz="700" kern="100" dirty="0">
              <a:effectLst/>
              <a:latin typeface="Century"/>
              <a:ea typeface="ＭＳ 明朝"/>
              <a:cs typeface="Times New Roman"/>
            </a:endParaRPr>
          </a:p>
          <a:p>
            <a:pPr algn="l">
              <a:spcAft>
                <a:spcPts val="0"/>
              </a:spcAft>
            </a:pPr>
            <a:r>
              <a:rPr lang="ja-JP" sz="700" kern="100" dirty="0">
                <a:solidFill>
                  <a:srgbClr val="000000"/>
                </a:solidFill>
                <a:effectLst/>
                <a:latin typeface="Century"/>
                <a:ea typeface="HG丸ｺﾞｼｯｸM-PRO"/>
                <a:cs typeface="Times New Roman"/>
              </a:rPr>
              <a:t>太陽光パネル設置</a:t>
            </a:r>
            <a:endParaRPr lang="ja-JP" sz="700" kern="100" dirty="0">
              <a:effectLst/>
              <a:latin typeface="Century"/>
              <a:ea typeface="ＭＳ 明朝"/>
              <a:cs typeface="Times New Roman"/>
            </a:endParaRPr>
          </a:p>
        </p:txBody>
      </p:sp>
      <p:sp>
        <p:nvSpPr>
          <p:cNvPr id="36" name="角丸四角形 35"/>
          <p:cNvSpPr>
            <a:spLocks noChangeArrowheads="1"/>
          </p:cNvSpPr>
          <p:nvPr/>
        </p:nvSpPr>
        <p:spPr bwMode="auto">
          <a:xfrm>
            <a:off x="5548317" y="3071982"/>
            <a:ext cx="1479864" cy="288000"/>
          </a:xfrm>
          <a:prstGeom prst="roundRect">
            <a:avLst>
              <a:gd name="adj" fmla="val 16667"/>
            </a:avLst>
          </a:prstGeom>
          <a:solidFill>
            <a:srgbClr val="FFFFFF">
              <a:alpha val="50000"/>
            </a:srgbClr>
          </a:solidFill>
          <a:ln w="12700" algn="ctr">
            <a:solidFill>
              <a:srgbClr val="385D8A"/>
            </a:solidFill>
            <a:round/>
            <a:headEnd/>
            <a:tailEnd/>
          </a:ln>
        </p:spPr>
        <p:txBody>
          <a:bodyPr rot="0" vert="horz" wrap="square" lIns="91440" tIns="45720" rIns="91440" bIns="45720" anchor="ctr" anchorCtr="0" upright="1">
            <a:noAutofit/>
          </a:bodyPr>
          <a:lstStyle/>
          <a:p>
            <a:pPr algn="l">
              <a:spcAft>
                <a:spcPts val="0"/>
              </a:spcAft>
            </a:pPr>
            <a:r>
              <a:rPr lang="ja-JP" sz="700" kern="100" dirty="0">
                <a:solidFill>
                  <a:srgbClr val="000000"/>
                </a:solidFill>
                <a:effectLst/>
                <a:latin typeface="Century"/>
                <a:ea typeface="HG丸ｺﾞｼｯｸM-PRO"/>
                <a:cs typeface="Times New Roman"/>
              </a:rPr>
              <a:t>既存住棟を耐震改修、</a:t>
            </a:r>
            <a:r>
              <a:rPr lang="en-US" sz="700" kern="100" dirty="0">
                <a:solidFill>
                  <a:srgbClr val="000000"/>
                </a:solidFill>
                <a:effectLst/>
                <a:latin typeface="Century"/>
                <a:ea typeface="HG丸ｺﾞｼｯｸM-PRO"/>
                <a:cs typeface="Times New Roman"/>
              </a:rPr>
              <a:t>EV</a:t>
            </a:r>
            <a:r>
              <a:rPr lang="ja-JP" sz="700" kern="100" dirty="0">
                <a:solidFill>
                  <a:srgbClr val="000000"/>
                </a:solidFill>
                <a:effectLst/>
                <a:latin typeface="Century"/>
                <a:ea typeface="HG丸ｺﾞｼｯｸM-PRO"/>
                <a:cs typeface="Times New Roman"/>
              </a:rPr>
              <a:t>設置、</a:t>
            </a:r>
            <a:endParaRPr lang="ja-JP" sz="700" kern="100" dirty="0">
              <a:effectLst/>
              <a:latin typeface="Century"/>
              <a:ea typeface="ＭＳ 明朝"/>
              <a:cs typeface="Times New Roman"/>
            </a:endParaRPr>
          </a:p>
          <a:p>
            <a:pPr algn="l">
              <a:spcAft>
                <a:spcPts val="0"/>
              </a:spcAft>
            </a:pPr>
            <a:r>
              <a:rPr lang="ja-JP" sz="700" kern="100" dirty="0">
                <a:solidFill>
                  <a:srgbClr val="000000"/>
                </a:solidFill>
                <a:effectLst/>
                <a:latin typeface="Century"/>
                <a:ea typeface="HG丸ｺﾞｼｯｸM-PRO"/>
                <a:cs typeface="Times New Roman"/>
              </a:rPr>
              <a:t>住戸内バリアフリー化</a:t>
            </a:r>
            <a:endParaRPr lang="ja-JP" sz="700" kern="100" dirty="0">
              <a:effectLst/>
              <a:latin typeface="Century"/>
              <a:ea typeface="ＭＳ 明朝"/>
              <a:cs typeface="Times New Roman"/>
            </a:endParaRPr>
          </a:p>
        </p:txBody>
      </p:sp>
      <p:sp>
        <p:nvSpPr>
          <p:cNvPr id="37" name="角丸四角形 36"/>
          <p:cNvSpPr>
            <a:spLocks noChangeArrowheads="1"/>
          </p:cNvSpPr>
          <p:nvPr/>
        </p:nvSpPr>
        <p:spPr bwMode="auto">
          <a:xfrm>
            <a:off x="6270463" y="3550425"/>
            <a:ext cx="930759" cy="288000"/>
          </a:xfrm>
          <a:prstGeom prst="roundRect">
            <a:avLst>
              <a:gd name="adj" fmla="val 16667"/>
            </a:avLst>
          </a:prstGeom>
          <a:solidFill>
            <a:srgbClr val="FFFFFF">
              <a:alpha val="50000"/>
            </a:srgbClr>
          </a:solidFill>
          <a:ln w="12700" algn="ctr">
            <a:solidFill>
              <a:srgbClr val="385D8A"/>
            </a:solidFill>
            <a:round/>
            <a:headEnd/>
            <a:tailEnd/>
          </a:ln>
        </p:spPr>
        <p:txBody>
          <a:bodyPr rot="0" vert="horz" wrap="square" lIns="91440" tIns="45720" rIns="91440" bIns="45720" anchor="ctr" anchorCtr="0" upright="1">
            <a:noAutofit/>
          </a:bodyPr>
          <a:lstStyle/>
          <a:p>
            <a:pPr algn="l">
              <a:spcAft>
                <a:spcPts val="0"/>
              </a:spcAft>
            </a:pPr>
            <a:r>
              <a:rPr lang="ja-JP" sz="700" kern="100" dirty="0">
                <a:solidFill>
                  <a:srgbClr val="000000"/>
                </a:solidFill>
                <a:effectLst/>
                <a:latin typeface="Century"/>
                <a:ea typeface="HG丸ｺﾞｼｯｸM-PRO"/>
                <a:cs typeface="Times New Roman"/>
              </a:rPr>
              <a:t>福祉施設、</a:t>
            </a:r>
            <a:r>
              <a:rPr lang="ja-JP" sz="700" kern="100" dirty="0" smtClean="0">
                <a:solidFill>
                  <a:srgbClr val="000000"/>
                </a:solidFill>
                <a:effectLst/>
                <a:latin typeface="Century"/>
                <a:ea typeface="HG丸ｺﾞｼｯｸM-PRO"/>
                <a:cs typeface="Times New Roman"/>
              </a:rPr>
              <a:t>医療</a:t>
            </a:r>
            <a:endParaRPr lang="en-US" altLang="ja-JP" sz="700" kern="100" dirty="0" smtClean="0">
              <a:solidFill>
                <a:srgbClr val="000000"/>
              </a:solidFill>
              <a:effectLst/>
              <a:latin typeface="Century"/>
              <a:ea typeface="HG丸ｺﾞｼｯｸM-PRO"/>
              <a:cs typeface="Times New Roman"/>
            </a:endParaRPr>
          </a:p>
          <a:p>
            <a:pPr algn="l">
              <a:spcAft>
                <a:spcPts val="0"/>
              </a:spcAft>
            </a:pPr>
            <a:r>
              <a:rPr lang="ja-JP" sz="700" kern="100" dirty="0" smtClean="0">
                <a:solidFill>
                  <a:srgbClr val="000000"/>
                </a:solidFill>
                <a:effectLst/>
                <a:latin typeface="Century"/>
                <a:ea typeface="HG丸ｺﾞｼｯｸM-PRO"/>
                <a:cs typeface="Times New Roman"/>
              </a:rPr>
              <a:t>施設</a:t>
            </a:r>
            <a:r>
              <a:rPr lang="ja-JP" sz="700" kern="100" dirty="0">
                <a:solidFill>
                  <a:srgbClr val="000000"/>
                </a:solidFill>
                <a:effectLst/>
                <a:latin typeface="Century"/>
                <a:ea typeface="HG丸ｺﾞｼｯｸM-PRO"/>
                <a:cs typeface="Times New Roman"/>
              </a:rPr>
              <a:t>を設置</a:t>
            </a:r>
            <a:endParaRPr lang="ja-JP" sz="700" kern="100" dirty="0">
              <a:effectLst/>
              <a:latin typeface="Century"/>
              <a:ea typeface="ＭＳ 明朝"/>
              <a:cs typeface="Times New Roman"/>
            </a:endParaRPr>
          </a:p>
        </p:txBody>
      </p:sp>
      <p:sp>
        <p:nvSpPr>
          <p:cNvPr id="38" name="テキスト ボックス 22"/>
          <p:cNvSpPr txBox="1">
            <a:spLocks/>
          </p:cNvSpPr>
          <p:nvPr/>
        </p:nvSpPr>
        <p:spPr>
          <a:xfrm>
            <a:off x="802727" y="3554460"/>
            <a:ext cx="989509" cy="319405"/>
          </a:xfrm>
          <a:prstGeom prst="rect">
            <a:avLst/>
          </a:prstGeom>
          <a:solidFill>
            <a:sysClr val="window" lastClr="FFFFFF"/>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Aft>
                <a:spcPts val="0"/>
              </a:spcAft>
            </a:pPr>
            <a:r>
              <a:rPr lang="ja-JP" sz="900" kern="100">
                <a:solidFill>
                  <a:srgbClr val="0D0D0D"/>
                </a:solidFill>
                <a:effectLst/>
                <a:latin typeface="Century"/>
                <a:ea typeface="HG丸ｺﾞｼｯｸM-PRO"/>
                <a:cs typeface="Times New Roman"/>
              </a:rPr>
              <a:t>従来の府営住宅</a:t>
            </a:r>
            <a:endParaRPr lang="ja-JP" sz="1050" kern="100">
              <a:effectLst/>
              <a:latin typeface="Century"/>
              <a:ea typeface="ＭＳ 明朝"/>
              <a:cs typeface="Times New Roman"/>
            </a:endParaRPr>
          </a:p>
        </p:txBody>
      </p:sp>
      <p:cxnSp>
        <p:nvCxnSpPr>
          <p:cNvPr id="39" name="直線コネクタ 38"/>
          <p:cNvCxnSpPr>
            <a:cxnSpLocks/>
            <a:stCxn id="34" idx="3"/>
          </p:cNvCxnSpPr>
          <p:nvPr/>
        </p:nvCxnSpPr>
        <p:spPr bwMode="auto">
          <a:xfrm>
            <a:off x="3475733" y="3552345"/>
            <a:ext cx="1007367" cy="1072256"/>
          </a:xfrm>
          <a:prstGeom prst="line">
            <a:avLst/>
          </a:prstGeom>
          <a:noFill/>
          <a:ln w="12700">
            <a:solidFill>
              <a:srgbClr val="4579B8"/>
            </a:solidFill>
            <a:round/>
            <a:headEnd/>
            <a:tailEnd/>
          </a:ln>
          <a:extLst>
            <a:ext uri="{909E8E84-426E-40DD-AFC4-6F175D3DCCD1}">
              <a14:hiddenFill xmlns:a14="http://schemas.microsoft.com/office/drawing/2010/main">
                <a:noFill/>
              </a14:hiddenFill>
            </a:ext>
          </a:extLst>
        </p:spPr>
      </p:cxnSp>
      <p:cxnSp>
        <p:nvCxnSpPr>
          <p:cNvPr id="40" name="直線コネクタ 39"/>
          <p:cNvCxnSpPr>
            <a:cxnSpLocks/>
            <a:stCxn id="35" idx="2"/>
          </p:cNvCxnSpPr>
          <p:nvPr/>
        </p:nvCxnSpPr>
        <p:spPr bwMode="auto">
          <a:xfrm>
            <a:off x="4111454" y="3402484"/>
            <a:ext cx="297185" cy="582021"/>
          </a:xfrm>
          <a:prstGeom prst="line">
            <a:avLst/>
          </a:prstGeom>
          <a:noFill/>
          <a:ln w="12700">
            <a:solidFill>
              <a:srgbClr val="4579B8"/>
            </a:solidFill>
            <a:round/>
            <a:headEnd/>
            <a:tailEnd/>
          </a:ln>
          <a:extLst>
            <a:ext uri="{909E8E84-426E-40DD-AFC4-6F175D3DCCD1}">
              <a14:hiddenFill xmlns:a14="http://schemas.microsoft.com/office/drawing/2010/main">
                <a:noFill/>
              </a14:hiddenFill>
            </a:ext>
          </a:extLst>
        </p:spPr>
      </p:cxnSp>
      <p:cxnSp>
        <p:nvCxnSpPr>
          <p:cNvPr id="42" name="直線コネクタ 41"/>
          <p:cNvCxnSpPr>
            <a:cxnSpLocks/>
            <a:stCxn id="36" idx="1"/>
          </p:cNvCxnSpPr>
          <p:nvPr/>
        </p:nvCxnSpPr>
        <p:spPr bwMode="auto">
          <a:xfrm flipH="1">
            <a:off x="5194303" y="3215982"/>
            <a:ext cx="354014" cy="768523"/>
          </a:xfrm>
          <a:prstGeom prst="line">
            <a:avLst/>
          </a:prstGeom>
          <a:noFill/>
          <a:ln w="12700">
            <a:solidFill>
              <a:srgbClr val="4579B8"/>
            </a:solidFill>
            <a:round/>
            <a:headEnd/>
            <a:tailEnd/>
          </a:ln>
          <a:extLst>
            <a:ext uri="{909E8E84-426E-40DD-AFC4-6F175D3DCCD1}">
              <a14:hiddenFill xmlns:a14="http://schemas.microsoft.com/office/drawing/2010/main">
                <a:noFill/>
              </a14:hiddenFill>
            </a:ext>
          </a:extLst>
        </p:spPr>
      </p:cxnSp>
      <p:cxnSp>
        <p:nvCxnSpPr>
          <p:cNvPr id="45" name="直線コネクタ 44"/>
          <p:cNvCxnSpPr>
            <a:cxnSpLocks/>
            <a:stCxn id="37" idx="1"/>
          </p:cNvCxnSpPr>
          <p:nvPr/>
        </p:nvCxnSpPr>
        <p:spPr bwMode="auto">
          <a:xfrm flipH="1">
            <a:off x="5419565" y="3694425"/>
            <a:ext cx="850898" cy="652212"/>
          </a:xfrm>
          <a:prstGeom prst="line">
            <a:avLst/>
          </a:prstGeom>
          <a:noFill/>
          <a:ln w="12700">
            <a:solidFill>
              <a:srgbClr val="4579B8"/>
            </a:solidFill>
            <a:round/>
            <a:headEnd/>
            <a:tailEnd/>
          </a:ln>
          <a:extLst>
            <a:ext uri="{909E8E84-426E-40DD-AFC4-6F175D3DCCD1}">
              <a14:hiddenFill xmlns:a14="http://schemas.microsoft.com/office/drawing/2010/main">
                <a:noFill/>
              </a14:hiddenFill>
            </a:ext>
          </a:extLst>
        </p:spPr>
      </p:cxnSp>
      <p:sp>
        <p:nvSpPr>
          <p:cNvPr id="51" name="AutoShape 103"/>
          <p:cNvSpPr>
            <a:spLocks noChangeArrowheads="1"/>
          </p:cNvSpPr>
          <p:nvPr/>
        </p:nvSpPr>
        <p:spPr bwMode="auto">
          <a:xfrm>
            <a:off x="2024733" y="5066063"/>
            <a:ext cx="1776875" cy="287187"/>
          </a:xfrm>
          <a:prstGeom prst="homePlate">
            <a:avLst>
              <a:gd name="adj" fmla="val 50002"/>
            </a:avLst>
          </a:prstGeom>
          <a:solidFill>
            <a:srgbClr val="F2DBDB">
              <a:alpha val="50195"/>
            </a:srgbClr>
          </a:solidFill>
          <a:ln w="12700">
            <a:solidFill>
              <a:srgbClr val="C0504D"/>
            </a:solidFill>
            <a:round/>
            <a:headEnd/>
            <a:tailEnd/>
          </a:ln>
        </p:spPr>
        <p:txBody>
          <a:bodyPr rot="0" vert="horz" wrap="square" lIns="91440" tIns="45720" rIns="91440" bIns="45720" anchor="ctr" anchorCtr="0" upright="1">
            <a:noAutofit/>
          </a:bodyPr>
          <a:lstStyle/>
          <a:p>
            <a:pPr algn="ctr">
              <a:lnSpc>
                <a:spcPct val="115000"/>
              </a:lnSpc>
              <a:spcAft>
                <a:spcPts val="0"/>
              </a:spcAft>
            </a:pPr>
            <a:r>
              <a:rPr lang="ja-JP" sz="700" kern="100" dirty="0">
                <a:solidFill>
                  <a:srgbClr val="000000"/>
                </a:solidFill>
                <a:effectLst/>
                <a:latin typeface="Century"/>
                <a:ea typeface="HG丸ｺﾞｼｯｸM-PRO"/>
                <a:cs typeface="Times New Roman"/>
              </a:rPr>
              <a:t>幼稚園・保育所・小中学校も活性化</a:t>
            </a:r>
            <a:endParaRPr lang="ja-JP" sz="700" kern="100" dirty="0">
              <a:effectLst/>
              <a:latin typeface="Century"/>
              <a:ea typeface="ＭＳ 明朝"/>
              <a:cs typeface="Times New Roman"/>
            </a:endParaRPr>
          </a:p>
        </p:txBody>
      </p:sp>
      <p:sp>
        <p:nvSpPr>
          <p:cNvPr id="52" name="AutoShape 101"/>
          <p:cNvSpPr>
            <a:spLocks noChangeArrowheads="1"/>
          </p:cNvSpPr>
          <p:nvPr/>
        </p:nvSpPr>
        <p:spPr bwMode="auto">
          <a:xfrm>
            <a:off x="2558794" y="5507608"/>
            <a:ext cx="1833877" cy="288000"/>
          </a:xfrm>
          <a:prstGeom prst="homePlate">
            <a:avLst>
              <a:gd name="adj" fmla="val 50007"/>
            </a:avLst>
          </a:prstGeom>
          <a:solidFill>
            <a:srgbClr val="F2DBDB">
              <a:alpha val="50195"/>
            </a:srgbClr>
          </a:solidFill>
          <a:ln w="12700">
            <a:solidFill>
              <a:srgbClr val="C0504D"/>
            </a:solidFill>
            <a:round/>
            <a:headEnd/>
            <a:tailEnd/>
          </a:ln>
        </p:spPr>
        <p:txBody>
          <a:bodyPr rot="0" vert="horz" wrap="square" lIns="91440" tIns="45720" rIns="91440" bIns="45720" anchor="ctr" anchorCtr="0" upright="1">
            <a:noAutofit/>
          </a:bodyPr>
          <a:lstStyle/>
          <a:p>
            <a:pPr algn="ctr">
              <a:lnSpc>
                <a:spcPct val="115000"/>
              </a:lnSpc>
              <a:spcAft>
                <a:spcPts val="0"/>
              </a:spcAft>
            </a:pPr>
            <a:r>
              <a:rPr lang="ja-JP" sz="700" kern="100">
                <a:solidFill>
                  <a:srgbClr val="000000"/>
                </a:solidFill>
                <a:effectLst/>
                <a:latin typeface="Century"/>
                <a:ea typeface="HG丸ｺﾞｼｯｸM-PRO"/>
                <a:cs typeface="Times New Roman"/>
              </a:rPr>
              <a:t>若年世帯の居住等により駅前も活性化</a:t>
            </a:r>
            <a:endParaRPr lang="ja-JP" sz="700" kern="100">
              <a:effectLst/>
              <a:latin typeface="Century"/>
              <a:ea typeface="ＭＳ 明朝"/>
              <a:cs typeface="Times New Roman"/>
            </a:endParaRPr>
          </a:p>
        </p:txBody>
      </p:sp>
      <p:sp>
        <p:nvSpPr>
          <p:cNvPr id="53" name="AutoShape 100"/>
          <p:cNvSpPr>
            <a:spLocks noChangeArrowheads="1"/>
          </p:cNvSpPr>
          <p:nvPr/>
        </p:nvSpPr>
        <p:spPr bwMode="auto">
          <a:xfrm rot="10800000">
            <a:off x="5914168" y="4624683"/>
            <a:ext cx="1372219" cy="287004"/>
          </a:xfrm>
          <a:prstGeom prst="homePlate">
            <a:avLst>
              <a:gd name="adj" fmla="val 50000"/>
            </a:avLst>
          </a:prstGeom>
          <a:solidFill>
            <a:srgbClr val="F2DBDB">
              <a:alpha val="50195"/>
            </a:srgbClr>
          </a:solidFill>
          <a:ln w="12700">
            <a:solidFill>
              <a:srgbClr val="C0504D"/>
            </a:solidFill>
            <a:round/>
            <a:headEnd/>
            <a:tailEnd/>
          </a:ln>
        </p:spPr>
        <p:txBody>
          <a:bodyPr rot="0" vert="horz" wrap="square" lIns="91440" tIns="45720" rIns="91440" bIns="45720" anchor="ctr" anchorCtr="0" upright="1">
            <a:noAutofit/>
          </a:bodyPr>
          <a:lstStyle/>
          <a:p>
            <a:pPr algn="r">
              <a:lnSpc>
                <a:spcPct val="115000"/>
              </a:lnSpc>
              <a:spcAft>
                <a:spcPts val="0"/>
              </a:spcAft>
            </a:pPr>
            <a:r>
              <a:rPr lang="ja-JP" sz="700" kern="100">
                <a:solidFill>
                  <a:srgbClr val="000000"/>
                </a:solidFill>
                <a:effectLst/>
                <a:latin typeface="Century"/>
                <a:ea typeface="HG丸ｺﾞｼｯｸM-PRO"/>
                <a:cs typeface="Times New Roman"/>
              </a:rPr>
              <a:t>周辺に生活支援施設も立地</a:t>
            </a:r>
            <a:endParaRPr lang="ja-JP" sz="700" kern="100">
              <a:effectLst/>
              <a:latin typeface="Century"/>
              <a:ea typeface="ＭＳ 明朝"/>
              <a:cs typeface="Times New Roman"/>
            </a:endParaRPr>
          </a:p>
        </p:txBody>
      </p:sp>
      <p:sp>
        <p:nvSpPr>
          <p:cNvPr id="54" name="AutoShape 98"/>
          <p:cNvSpPr>
            <a:spLocks noChangeArrowheads="1"/>
          </p:cNvSpPr>
          <p:nvPr/>
        </p:nvSpPr>
        <p:spPr bwMode="auto">
          <a:xfrm rot="10800000">
            <a:off x="5599829" y="5513107"/>
            <a:ext cx="1686560" cy="288000"/>
          </a:xfrm>
          <a:prstGeom prst="homePlate">
            <a:avLst>
              <a:gd name="adj" fmla="val 49993"/>
            </a:avLst>
          </a:prstGeom>
          <a:solidFill>
            <a:srgbClr val="F2DBDB">
              <a:alpha val="50195"/>
            </a:srgbClr>
          </a:solidFill>
          <a:ln w="12700">
            <a:solidFill>
              <a:srgbClr val="C0504D"/>
            </a:solidFill>
            <a:round/>
            <a:headEnd/>
            <a:tailEnd/>
          </a:ln>
        </p:spPr>
        <p:txBody>
          <a:bodyPr rot="0" vert="horz" wrap="square" lIns="91440" tIns="45720" rIns="91440" bIns="45720" anchor="ctr" anchorCtr="0" upright="1">
            <a:noAutofit/>
          </a:bodyPr>
          <a:lstStyle/>
          <a:p>
            <a:pPr algn="r">
              <a:lnSpc>
                <a:spcPct val="115000"/>
              </a:lnSpc>
              <a:spcAft>
                <a:spcPts val="0"/>
              </a:spcAft>
            </a:pPr>
            <a:r>
              <a:rPr lang="ja-JP" sz="700" kern="100">
                <a:solidFill>
                  <a:srgbClr val="000000"/>
                </a:solidFill>
                <a:effectLst/>
                <a:latin typeface="Century"/>
                <a:ea typeface="HG丸ｺﾞｼｯｸM-PRO"/>
                <a:cs typeface="Times New Roman"/>
              </a:rPr>
              <a:t>周辺に若年世帯向け住宅も立地</a:t>
            </a:r>
            <a:endParaRPr lang="ja-JP" sz="700" kern="100">
              <a:effectLst/>
              <a:latin typeface="Century"/>
              <a:ea typeface="ＭＳ 明朝"/>
              <a:cs typeface="Times New Roman"/>
            </a:endParaRPr>
          </a:p>
        </p:txBody>
      </p:sp>
      <p:sp>
        <p:nvSpPr>
          <p:cNvPr id="55" name="AutoShape 99"/>
          <p:cNvSpPr>
            <a:spLocks noChangeArrowheads="1"/>
          </p:cNvSpPr>
          <p:nvPr/>
        </p:nvSpPr>
        <p:spPr bwMode="auto">
          <a:xfrm rot="10800000">
            <a:off x="5608515" y="5067083"/>
            <a:ext cx="1685923" cy="288000"/>
          </a:xfrm>
          <a:prstGeom prst="homePlate">
            <a:avLst>
              <a:gd name="adj" fmla="val 49997"/>
            </a:avLst>
          </a:prstGeom>
          <a:solidFill>
            <a:srgbClr val="F2DBDB">
              <a:alpha val="50195"/>
            </a:srgbClr>
          </a:solidFill>
          <a:ln w="12700">
            <a:solidFill>
              <a:srgbClr val="C0504D"/>
            </a:solidFill>
            <a:round/>
            <a:headEnd/>
            <a:tailEnd/>
          </a:ln>
        </p:spPr>
        <p:txBody>
          <a:bodyPr rot="0" vert="horz" wrap="square" lIns="91440" tIns="45720" rIns="91440" bIns="45720" anchor="ctr" anchorCtr="0" upright="1">
            <a:noAutofit/>
          </a:bodyPr>
          <a:lstStyle/>
          <a:p>
            <a:pPr algn="r">
              <a:lnSpc>
                <a:spcPct val="115000"/>
              </a:lnSpc>
              <a:spcAft>
                <a:spcPts val="0"/>
              </a:spcAft>
            </a:pPr>
            <a:r>
              <a:rPr lang="ja-JP" sz="700" kern="100">
                <a:solidFill>
                  <a:srgbClr val="000000"/>
                </a:solidFill>
                <a:effectLst/>
                <a:latin typeface="Century"/>
                <a:ea typeface="HG丸ｺﾞｼｯｸM-PRO"/>
                <a:cs typeface="Times New Roman"/>
              </a:rPr>
              <a:t>周辺に福祉・医療関連施設も立地</a:t>
            </a:r>
            <a:endParaRPr lang="ja-JP" sz="700" kern="100">
              <a:effectLst/>
              <a:latin typeface="Century"/>
              <a:ea typeface="ＭＳ 明朝"/>
              <a:cs typeface="Times New Roman"/>
            </a:endParaRPr>
          </a:p>
        </p:txBody>
      </p:sp>
      <p:sp>
        <p:nvSpPr>
          <p:cNvPr id="43" name="スライド番号プレースホルダー 2"/>
          <p:cNvSpPr>
            <a:spLocks noGrp="1"/>
          </p:cNvSpPr>
          <p:nvPr>
            <p:ph type="sldNum" sz="quarter" idx="12"/>
          </p:nvPr>
        </p:nvSpPr>
        <p:spPr>
          <a:xfrm>
            <a:off x="14311208" y="10171236"/>
            <a:ext cx="570841" cy="365125"/>
          </a:xfrm>
        </p:spPr>
        <p:txBody>
          <a:bodyPr/>
          <a:lstStyle/>
          <a:p>
            <a:fld id="{EA6D242B-6A52-4C5C-AF40-54B5FB6D04E5}" type="slidenum">
              <a:rPr kumimoji="1" lang="ja-JP" altLang="en-US" smtClean="0">
                <a:solidFill>
                  <a:schemeClr val="tx1"/>
                </a:solidFill>
              </a:rPr>
              <a:t>11</a:t>
            </a:fld>
            <a:endParaRPr kumimoji="1" lang="ja-JP" altLang="en-US" dirty="0">
              <a:solidFill>
                <a:schemeClr val="tx1"/>
              </a:solidFill>
            </a:endParaRPr>
          </a:p>
        </p:txBody>
      </p:sp>
    </p:spTree>
    <p:extLst>
      <p:ext uri="{BB962C8B-B14F-4D97-AF65-F5344CB8AC3E}">
        <p14:creationId xmlns:p14="http://schemas.microsoft.com/office/powerpoint/2010/main" val="12396938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41407" y="1020193"/>
            <a:ext cx="14881408" cy="4686547"/>
          </a:xfrm>
          <a:prstGeom prst="rect">
            <a:avLst/>
          </a:prstGeom>
          <a:solidFill>
            <a:schemeClr val="bg1"/>
          </a:solidFill>
          <a:ln w="15875">
            <a:solidFill>
              <a:schemeClr val="tx1">
                <a:lumMod val="50000"/>
                <a:lumOff val="50000"/>
              </a:schemeClr>
            </a:solidFill>
          </a:ln>
        </p:spPr>
        <p:txBody>
          <a:bodyPr wrap="square" lIns="58069" tIns="58069" rIns="58069" bIns="58069" rtlCol="0">
            <a:noAutofit/>
          </a:bodyPr>
          <a:lstStyle/>
          <a:p>
            <a:pPr>
              <a:lnSpc>
                <a:spcPts val="2097"/>
              </a:lnSpc>
            </a:pPr>
            <a:endParaRPr lang="en-US" altLang="ja-JP" sz="1500" dirty="0"/>
          </a:p>
          <a:p>
            <a:pPr marL="143396" indent="-143396">
              <a:lnSpc>
                <a:spcPts val="2097"/>
              </a:lnSpc>
            </a:pPr>
            <a:endParaRPr lang="en-US" altLang="ja-JP" sz="1500" dirty="0"/>
          </a:p>
          <a:p>
            <a:pPr marL="143396" indent="-143396">
              <a:lnSpc>
                <a:spcPts val="2097"/>
              </a:lnSpc>
            </a:pPr>
            <a:endParaRPr lang="en-US" altLang="ja-JP" sz="1500" dirty="0"/>
          </a:p>
          <a:p>
            <a:pPr marL="143396" indent="-143396">
              <a:lnSpc>
                <a:spcPts val="2097"/>
              </a:lnSpc>
            </a:pPr>
            <a:endParaRPr lang="ja-JP" altLang="en-US" sz="1500" dirty="0"/>
          </a:p>
        </p:txBody>
      </p:sp>
      <p:sp>
        <p:nvSpPr>
          <p:cNvPr id="4" name="テキスト ボックス 3"/>
          <p:cNvSpPr txBox="1"/>
          <p:nvPr/>
        </p:nvSpPr>
        <p:spPr>
          <a:xfrm>
            <a:off x="3" y="-42699"/>
            <a:ext cx="15122525" cy="561333"/>
          </a:xfrm>
          <a:prstGeom prst="rect">
            <a:avLst/>
          </a:prstGeom>
          <a:solidFill>
            <a:schemeClr val="accent1">
              <a:lumMod val="40000"/>
              <a:lumOff val="60000"/>
            </a:schemeClr>
          </a:solidFill>
        </p:spPr>
        <p:txBody>
          <a:bodyPr wrap="square" lIns="147493" tIns="73747" rIns="147493" bIns="73747" rtlCol="0" anchor="ctr" anchorCtr="0">
            <a:noAutofit/>
          </a:bodyPr>
          <a:lstStyle/>
          <a:p>
            <a:r>
              <a:rPr lang="ja-JP" altLang="en-US" sz="2600" dirty="0">
                <a:latin typeface="HGSｺﾞｼｯｸM" panose="020B0600000000000000" pitchFamily="50" charset="-128"/>
                <a:ea typeface="HGSｺﾞｼｯｸM" panose="020B0600000000000000" pitchFamily="50" charset="-128"/>
                <a:cs typeface="Meiryo UI" panose="020B0604030504040204" pitchFamily="50" charset="-128"/>
              </a:rPr>
              <a:t>１．市街地タイプ別の施策状況</a:t>
            </a:r>
          </a:p>
        </p:txBody>
      </p:sp>
      <p:graphicFrame>
        <p:nvGraphicFramePr>
          <p:cNvPr id="5" name="表 4"/>
          <p:cNvGraphicFramePr>
            <a:graphicFrameLocks noGrp="1"/>
          </p:cNvGraphicFramePr>
          <p:nvPr>
            <p:extLst>
              <p:ext uri="{D42A27DB-BD31-4B8C-83A1-F6EECF244321}">
                <p14:modId xmlns:p14="http://schemas.microsoft.com/office/powerpoint/2010/main" val="102169518"/>
              </p:ext>
            </p:extLst>
          </p:nvPr>
        </p:nvGraphicFramePr>
        <p:xfrm>
          <a:off x="306047" y="1175794"/>
          <a:ext cx="14510445" cy="4372960"/>
        </p:xfrm>
        <a:graphic>
          <a:graphicData uri="http://schemas.openxmlformats.org/drawingml/2006/table">
            <a:tbl>
              <a:tblPr firstRow="1" bandRow="1">
                <a:tableStyleId>{5C22544A-7EE6-4342-B048-85BDC9FD1C3A}</a:tableStyleId>
              </a:tblPr>
              <a:tblGrid>
                <a:gridCol w="3444397"/>
                <a:gridCol w="11066048"/>
              </a:tblGrid>
              <a:tr h="389902">
                <a:tc>
                  <a:txBody>
                    <a:bodyPr/>
                    <a:lstStyle/>
                    <a:p>
                      <a:pPr algn="ctr"/>
                      <a:r>
                        <a:rPr kumimoji="1" lang="ja-JP" altLang="en-US" sz="1400" u="none" dirty="0" smtClean="0">
                          <a:solidFill>
                            <a:schemeClr val="tx1"/>
                          </a:solidFill>
                          <a:latin typeface="HGPｺﾞｼｯｸM" panose="020B0600000000000000" pitchFamily="50" charset="-128"/>
                          <a:ea typeface="HGPｺﾞｼｯｸM" panose="020B0600000000000000" pitchFamily="50" charset="-128"/>
                        </a:rPr>
                        <a:t>施策の展開方向</a:t>
                      </a:r>
                      <a:endParaRPr kumimoji="1" lang="ja-JP" altLang="en-US" sz="1400" u="none" dirty="0">
                        <a:solidFill>
                          <a:schemeClr val="tx1"/>
                        </a:solidFill>
                        <a:latin typeface="HGPｺﾞｼｯｸM" panose="020B0600000000000000" pitchFamily="50" charset="-128"/>
                        <a:ea typeface="HGPｺﾞｼｯｸM" panose="020B0600000000000000" pitchFamily="50" charset="-128"/>
                      </a:endParaRPr>
                    </a:p>
                  </a:txBody>
                  <a:tcPr marL="139592" marR="139592" marT="71289" marB="71289" anchor="ctr"/>
                </a:tc>
                <a:tc>
                  <a:txBody>
                    <a:bodyPr/>
                    <a:lstStyle/>
                    <a:p>
                      <a:pPr algn="ctr"/>
                      <a:r>
                        <a:rPr kumimoji="1" lang="ja-JP" altLang="en-US" sz="1400" u="none" dirty="0" smtClean="0">
                          <a:solidFill>
                            <a:schemeClr val="tx1"/>
                          </a:solidFill>
                          <a:latin typeface="HGPｺﾞｼｯｸM" panose="020B0600000000000000" pitchFamily="50" charset="-128"/>
                          <a:ea typeface="HGPｺﾞｼｯｸM" panose="020B0600000000000000" pitchFamily="50" charset="-128"/>
                        </a:rPr>
                        <a:t>主な取組み・結果（平成</a:t>
                      </a:r>
                      <a:r>
                        <a:rPr kumimoji="1" lang="en-US" altLang="ja-JP" sz="1400" u="none" dirty="0" smtClean="0">
                          <a:solidFill>
                            <a:schemeClr val="tx1"/>
                          </a:solidFill>
                          <a:latin typeface="HGPｺﾞｼｯｸM" panose="020B0600000000000000" pitchFamily="50" charset="-128"/>
                          <a:ea typeface="HGPｺﾞｼｯｸM" panose="020B0600000000000000" pitchFamily="50" charset="-128"/>
                        </a:rPr>
                        <a:t>23</a:t>
                      </a:r>
                      <a:r>
                        <a:rPr kumimoji="1" lang="ja-JP" altLang="en-US" sz="1400" u="none" dirty="0" smtClean="0">
                          <a:solidFill>
                            <a:schemeClr val="tx1"/>
                          </a:solidFill>
                          <a:latin typeface="HGPｺﾞｼｯｸM" panose="020B0600000000000000" pitchFamily="50" charset="-128"/>
                          <a:ea typeface="HGPｺﾞｼｯｸM" panose="020B0600000000000000" pitchFamily="50" charset="-128"/>
                        </a:rPr>
                        <a:t>年度～）</a:t>
                      </a:r>
                      <a:endParaRPr kumimoji="1" lang="ja-JP" altLang="en-US" sz="1400" u="none" dirty="0">
                        <a:solidFill>
                          <a:schemeClr val="tx1"/>
                        </a:solidFill>
                        <a:latin typeface="HGPｺﾞｼｯｸM" panose="020B0600000000000000" pitchFamily="50" charset="-128"/>
                        <a:ea typeface="HGPｺﾞｼｯｸM" panose="020B0600000000000000" pitchFamily="50" charset="-128"/>
                      </a:endParaRPr>
                    </a:p>
                  </a:txBody>
                  <a:tcPr marL="139592" marR="139592" marT="71289" marB="71289" anchor="ctr"/>
                </a:tc>
              </a:tr>
              <a:tr h="2043628">
                <a:tc>
                  <a:txBody>
                    <a:bodyPr/>
                    <a:lstStyle/>
                    <a:p>
                      <a:pPr marL="92075" marR="0" indent="-92075" algn="l" defTabSz="914290" rtl="0" eaLnBrk="1" fontAlgn="auto" latinLnBrk="0" hangingPunct="1">
                        <a:lnSpc>
                          <a:spcPct val="150000"/>
                        </a:lnSpc>
                        <a:spcBef>
                          <a:spcPts val="0"/>
                        </a:spcBef>
                        <a:spcAft>
                          <a:spcPts val="0"/>
                        </a:spcAft>
                        <a:buClrTx/>
                        <a:buSzTx/>
                        <a:buFontTx/>
                        <a:buNone/>
                        <a:tabLst/>
                        <a:defRPr/>
                      </a:pPr>
                      <a:r>
                        <a:rPr kumimoji="1" lang="ja-JP" altLang="en-US"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□公営・改良住宅の建替えや改善の促進</a:t>
                      </a: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50000"/>
                        </a:lnSpc>
                        <a:spcBef>
                          <a:spcPts val="0"/>
                        </a:spcBef>
                        <a:spcAft>
                          <a:spcPts val="0"/>
                        </a:spcAft>
                        <a:buClrTx/>
                        <a:buSzTx/>
                        <a:buFontTx/>
                        <a:buNone/>
                        <a:tabLst/>
                        <a:defRPr/>
                      </a:pPr>
                      <a:r>
                        <a:rPr kumimoji="1" lang="ja-JP" altLang="en-US"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□民間と連携した多様な住宅供給が図られるよう</a:t>
                      </a:r>
                      <a:r>
                        <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PFI</a:t>
                      </a:r>
                      <a:r>
                        <a:rPr kumimoji="1" lang="ja-JP" altLang="en-US"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事業などの先進事例の情報提供や指導・助言を実施</a:t>
                      </a: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50000"/>
                        </a:lnSpc>
                        <a:spcBef>
                          <a:spcPts val="0"/>
                        </a:spcBef>
                        <a:spcAft>
                          <a:spcPts val="0"/>
                        </a:spcAft>
                        <a:buClrTx/>
                        <a:buSzTx/>
                        <a:buFontTx/>
                        <a:buNone/>
                        <a:tabLst/>
                        <a:defRPr/>
                      </a:pPr>
                      <a:r>
                        <a:rPr kumimoji="1" lang="ja-JP" altLang="en-US"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□空き家等の地域活動拠点としての活用</a:t>
                      </a: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50000"/>
                        </a:lnSpc>
                        <a:spcBef>
                          <a:spcPts val="0"/>
                        </a:spcBef>
                        <a:spcAft>
                          <a:spcPts val="0"/>
                        </a:spcAft>
                        <a:buClrTx/>
                        <a:buSzTx/>
                        <a:buFontTx/>
                        <a:buNone/>
                        <a:tabLst/>
                        <a:defRPr/>
                      </a:pPr>
                      <a:r>
                        <a:rPr kumimoji="1" lang="ja-JP" altLang="en-US"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□「みなし特定公共賃貸住宅制度」の活用</a:t>
                      </a: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50000"/>
                        </a:lnSpc>
                        <a:spcBef>
                          <a:spcPts val="0"/>
                        </a:spcBef>
                        <a:spcAft>
                          <a:spcPts val="0"/>
                        </a:spcAft>
                        <a:buClrTx/>
                        <a:buSzTx/>
                        <a:buFontTx/>
                        <a:buNone/>
                        <a:tabLst/>
                        <a:defRPr/>
                      </a:pP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50000"/>
                        </a:lnSpc>
                        <a:spcBef>
                          <a:spcPts val="0"/>
                        </a:spcBef>
                        <a:spcAft>
                          <a:spcPts val="0"/>
                        </a:spcAft>
                        <a:buClrTx/>
                        <a:buSzTx/>
                        <a:buFontTx/>
                        <a:buNone/>
                        <a:tabLst/>
                        <a:defRPr/>
                      </a:pP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50000"/>
                        </a:lnSpc>
                        <a:spcBef>
                          <a:spcPts val="0"/>
                        </a:spcBef>
                        <a:spcAft>
                          <a:spcPts val="0"/>
                        </a:spcAft>
                        <a:buClrTx/>
                        <a:buSzTx/>
                        <a:buFontTx/>
                        <a:buNone/>
                        <a:tabLst/>
                        <a:defRPr/>
                      </a:pPr>
                      <a:r>
                        <a:rPr kumimoji="1" lang="ja-JP" altLang="en-US"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□まちづくり協議会等の住民参加による、隣保館等の地域の施設などを活動の場として活用しながら、公と民とのパートナーシップによるまちづくりの促進</a:t>
                      </a:r>
                    </a:p>
                  </a:txBody>
                  <a:tcPr marL="139592" marR="139592" marT="71289" marB="71289">
                    <a:lnB w="12700" cap="flat" cmpd="sng" algn="ctr">
                      <a:solidFill>
                        <a:schemeClr val="tx1"/>
                      </a:solidFill>
                      <a:prstDash val="sysDot"/>
                      <a:round/>
                      <a:headEnd type="none" w="med" len="med"/>
                      <a:tailEnd type="none" w="med" len="med"/>
                    </a:lnB>
                  </a:tcPr>
                </a:tc>
                <a:tc>
                  <a:txBody>
                    <a:bodyPr/>
                    <a:lstStyle/>
                    <a:p>
                      <a:pPr marL="174625" indent="-174625" algn="l">
                        <a:lnSpc>
                          <a:spcPct val="150000"/>
                        </a:lnSpc>
                        <a:spcBef>
                          <a:spcPts val="0"/>
                        </a:spcBef>
                      </a:pP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○市町において、居住水準等の向上や多様な住宅供給等が積極的に図られるよう、研修会等を通じて、空家を地域活動拠点として活用された事例の情報提供や、募集・管理に係る指導・助言を実施。</a:t>
                      </a:r>
                      <a:endPar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174625" marR="0" indent="-174625" algn="r" defTabSz="1474933" rtl="0" eaLnBrk="1" fontAlgn="auto" latinLnBrk="0" hangingPunct="1">
                        <a:lnSpc>
                          <a:spcPct val="150000"/>
                        </a:lnSpc>
                        <a:spcBef>
                          <a:spcPts val="0"/>
                        </a:spcBef>
                        <a:spcAft>
                          <a:spcPts val="0"/>
                        </a:spcAft>
                        <a:buClrTx/>
                        <a:buSzTx/>
                        <a:buFontTx/>
                        <a:buNone/>
                        <a:tabLst/>
                        <a:defRPr/>
                      </a:pP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大阪府市町営住宅等整備・管理研修会</a:t>
                      </a:r>
                      <a:r>
                        <a:rPr kumimoji="1" lang="ja-JP" altLang="en-US" sz="12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（開催実績：平成</a:t>
                      </a:r>
                      <a:r>
                        <a:rPr kumimoji="1" lang="en-US" altLang="ja-JP" sz="12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23</a:t>
                      </a:r>
                      <a:r>
                        <a:rPr kumimoji="1" lang="ja-JP" altLang="en-US" sz="12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年度４回、平成</a:t>
                      </a:r>
                      <a:r>
                        <a:rPr kumimoji="1" lang="en-US" altLang="ja-JP" sz="12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24</a:t>
                      </a:r>
                      <a:r>
                        <a:rPr kumimoji="1" lang="ja-JP" altLang="en-US" sz="12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年度３回、</a:t>
                      </a:r>
                      <a:r>
                        <a:rPr kumimoji="1" lang="en-US" altLang="ja-JP" sz="12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25</a:t>
                      </a:r>
                      <a:r>
                        <a:rPr kumimoji="1" lang="ja-JP" altLang="en-US" sz="12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年度３回、平成</a:t>
                      </a:r>
                      <a:r>
                        <a:rPr kumimoji="1" lang="en-US" altLang="ja-JP" sz="12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26</a:t>
                      </a:r>
                      <a:r>
                        <a:rPr kumimoji="1" lang="ja-JP" altLang="en-US" sz="12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年度４回、平成</a:t>
                      </a:r>
                      <a:r>
                        <a:rPr kumimoji="1" lang="en-US" altLang="ja-JP" sz="12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27</a:t>
                      </a:r>
                      <a:r>
                        <a:rPr kumimoji="1" lang="ja-JP" altLang="en-US" sz="12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年度３回予定）</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endPar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r">
                        <a:lnSpc>
                          <a:spcPct val="150000"/>
                        </a:lnSpc>
                        <a:spcBef>
                          <a:spcPts val="0"/>
                        </a:spcBef>
                      </a:pP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公営住宅長寿命化計画の策定状況：</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35</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市町（政令市を除く）のうち、</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25</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市町（平成</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26</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50000"/>
                        </a:lnSpc>
                        <a:spcBef>
                          <a:spcPts val="0"/>
                        </a:spcBef>
                      </a:pPr>
                      <a:endPar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50000"/>
                        </a:lnSpc>
                        <a:spcBef>
                          <a:spcPts val="0"/>
                        </a:spcBef>
                      </a:pP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○地区内に多様な所得階層や世代が居住できるよう、公営住宅・改良住宅をみなし特定公共賃貸住宅として活用。</a:t>
                      </a:r>
                      <a:endPar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r">
                        <a:lnSpc>
                          <a:spcPct val="150000"/>
                        </a:lnSpc>
                        <a:spcBef>
                          <a:spcPts val="0"/>
                        </a:spcBef>
                      </a:pP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みなし特定公共賃貸活用戸数</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33</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戸（政令市のみ）（</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H23</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H26</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50000"/>
                        </a:lnSpc>
                        <a:spcBef>
                          <a:spcPts val="0"/>
                        </a:spcBef>
                      </a:pPr>
                      <a:endPar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50000"/>
                        </a:lnSpc>
                        <a:spcBef>
                          <a:spcPts val="0"/>
                        </a:spcBef>
                      </a:pPr>
                      <a:r>
                        <a:rPr kumimoji="1" lang="ja-JP" altLang="en-US" sz="1400" kern="1200" dirty="0" smtClean="0">
                          <a:solidFill>
                            <a:schemeClr val="tx1"/>
                          </a:solidFill>
                          <a:effectLst/>
                          <a:latin typeface="HGPｺﾞｼｯｸM" panose="020B0600000000000000" pitchFamily="50" charset="-128"/>
                          <a:ea typeface="HGPｺﾞｼｯｸM" panose="020B0600000000000000" pitchFamily="50" charset="-128"/>
                          <a:cs typeface="+mn-cs"/>
                        </a:rPr>
                        <a:t>○地域の活性化に向けた取組みとして、地元（まちづくり協議会等）、市、関係機関と連携した勉強会を開催（平成</a:t>
                      </a:r>
                      <a:r>
                        <a:rPr kumimoji="1" lang="en-US" altLang="ja-JP" sz="1400" kern="1200" dirty="0" smtClean="0">
                          <a:solidFill>
                            <a:schemeClr val="tx1"/>
                          </a:solidFill>
                          <a:effectLst/>
                          <a:latin typeface="HGPｺﾞｼｯｸM" panose="020B0600000000000000" pitchFamily="50" charset="-128"/>
                          <a:ea typeface="HGPｺﾞｼｯｸM" panose="020B0600000000000000" pitchFamily="50" charset="-128"/>
                          <a:cs typeface="+mn-cs"/>
                        </a:rPr>
                        <a:t>26</a:t>
                      </a:r>
                      <a:r>
                        <a:rPr kumimoji="1" lang="ja-JP" altLang="en-US" sz="1400" kern="1200" dirty="0" smtClean="0">
                          <a:solidFill>
                            <a:schemeClr val="tx1"/>
                          </a:solidFill>
                          <a:effectLst/>
                          <a:latin typeface="HGPｺﾞｼｯｸM" panose="020B0600000000000000" pitchFamily="50" charset="-128"/>
                          <a:ea typeface="HGPｺﾞｼｯｸM" panose="020B0600000000000000" pitchFamily="50" charset="-128"/>
                          <a:cs typeface="+mn-cs"/>
                        </a:rPr>
                        <a:t>年度～）。</a:t>
                      </a:r>
                    </a:p>
                    <a:p>
                      <a:pPr marL="92075" indent="-92075" algn="l">
                        <a:lnSpc>
                          <a:spcPct val="150000"/>
                        </a:lnSpc>
                        <a:spcBef>
                          <a:spcPts val="0"/>
                        </a:spcBef>
                      </a:pPr>
                      <a:endParaRPr kumimoji="1" lang="en-US" altLang="ja-JP" sz="140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a:lnSpc>
                          <a:spcPct val="150000"/>
                        </a:lnSpc>
                      </a:pPr>
                      <a:endParaRPr kumimoji="1" lang="en-US" altLang="ja-JP" sz="1400" u="none" dirty="0" smtClean="0">
                        <a:solidFill>
                          <a:schemeClr val="tx1"/>
                        </a:solidFill>
                        <a:latin typeface="HGPｺﾞｼｯｸM" panose="020B0600000000000000" pitchFamily="50" charset="-128"/>
                        <a:ea typeface="HGPｺﾞｼｯｸM" panose="020B0600000000000000" pitchFamily="50" charset="-128"/>
                      </a:endParaRPr>
                    </a:p>
                    <a:p>
                      <a:pPr>
                        <a:lnSpc>
                          <a:spcPct val="150000"/>
                        </a:lnSpc>
                      </a:pPr>
                      <a:endParaRPr kumimoji="1" lang="en-US" altLang="ja-JP" sz="1400" u="none" dirty="0" smtClean="0">
                        <a:solidFill>
                          <a:schemeClr val="tx1"/>
                        </a:solidFill>
                        <a:latin typeface="HGPｺﾞｼｯｸM" panose="020B0600000000000000" pitchFamily="50" charset="-128"/>
                        <a:ea typeface="HGPｺﾞｼｯｸM" panose="020B0600000000000000" pitchFamily="50" charset="-128"/>
                      </a:endParaRPr>
                    </a:p>
                  </a:txBody>
                  <a:tcPr marL="139592" marR="139592" marT="71289" marB="71289">
                    <a:lnB w="12700" cap="flat" cmpd="sng" algn="ctr">
                      <a:solidFill>
                        <a:schemeClr val="tx1"/>
                      </a:solidFill>
                      <a:prstDash val="sysDot"/>
                      <a:round/>
                      <a:headEnd type="none" w="med" len="med"/>
                      <a:tailEnd type="none" w="med" len="med"/>
                    </a:lnB>
                  </a:tcPr>
                </a:tc>
              </a:tr>
            </a:tbl>
          </a:graphicData>
        </a:graphic>
      </p:graphicFrame>
      <p:sp>
        <p:nvSpPr>
          <p:cNvPr id="21" name="テキスト ボックス 20"/>
          <p:cNvSpPr txBox="1"/>
          <p:nvPr/>
        </p:nvSpPr>
        <p:spPr>
          <a:xfrm>
            <a:off x="196113" y="630980"/>
            <a:ext cx="7841502" cy="340990"/>
          </a:xfrm>
          <a:prstGeom prst="roundRect">
            <a:avLst/>
          </a:prstGeom>
          <a:solidFill>
            <a:schemeClr val="bg1"/>
          </a:solidFill>
          <a:ln>
            <a:solidFill>
              <a:schemeClr val="tx1">
                <a:lumMod val="50000"/>
                <a:lumOff val="50000"/>
              </a:schemeClr>
            </a:solidFill>
          </a:ln>
        </p:spPr>
        <p:txBody>
          <a:bodyPr wrap="square" lIns="58069" tIns="58069" rIns="58069" bIns="58069" rtlCol="0" anchor="ctr">
            <a:noAutofit/>
          </a:bodyPr>
          <a:lstStyle/>
          <a:p>
            <a:r>
              <a:rPr lang="ja-JP" altLang="en-US" sz="1900" b="1" dirty="0">
                <a:latin typeface="HGPｺﾞｼｯｸM" panose="020B0600000000000000" pitchFamily="50" charset="-128"/>
                <a:ea typeface="HGPｺﾞｼｯｸM" panose="020B0600000000000000" pitchFamily="50" charset="-128"/>
              </a:rPr>
              <a:t>　⑤　同和地区を含む旧地域改善向け公営・改良住宅が建設された地域</a:t>
            </a:r>
          </a:p>
        </p:txBody>
      </p:sp>
      <p:sp>
        <p:nvSpPr>
          <p:cNvPr id="33" name="スライド番号プレースホルダー 2"/>
          <p:cNvSpPr>
            <a:spLocks noGrp="1"/>
          </p:cNvSpPr>
          <p:nvPr>
            <p:ph type="sldNum" sz="quarter" idx="12"/>
          </p:nvPr>
        </p:nvSpPr>
        <p:spPr>
          <a:xfrm>
            <a:off x="16731058" y="11097891"/>
            <a:ext cx="3528589" cy="569325"/>
          </a:xfrm>
        </p:spPr>
        <p:txBody>
          <a:bodyPr/>
          <a:lstStyle/>
          <a:p>
            <a:fld id="{EA6D242B-6A52-4C5C-AF40-54B5FB6D04E5}" type="slidenum">
              <a:rPr kumimoji="1" lang="ja-JP" altLang="en-US" smtClean="0">
                <a:solidFill>
                  <a:schemeClr val="tx1"/>
                </a:solidFill>
              </a:rPr>
              <a:t>12</a:t>
            </a:fld>
            <a:endParaRPr kumimoji="1" lang="ja-JP" altLang="en-US" dirty="0">
              <a:solidFill>
                <a:schemeClr val="tx1"/>
              </a:solidFill>
            </a:endParaRPr>
          </a:p>
        </p:txBody>
      </p:sp>
      <p:sp>
        <p:nvSpPr>
          <p:cNvPr id="19" name="スライド番号プレースホルダー 2"/>
          <p:cNvSpPr txBox="1">
            <a:spLocks/>
          </p:cNvSpPr>
          <p:nvPr/>
        </p:nvSpPr>
        <p:spPr>
          <a:xfrm>
            <a:off x="14311208" y="10171236"/>
            <a:ext cx="570841" cy="365125"/>
          </a:xfrm>
          <a:prstGeom prst="rect">
            <a:avLst/>
          </a:prstGeom>
        </p:spPr>
        <p:txBody>
          <a:bodyPr vert="horz" lIns="147493" tIns="73747" rIns="147493" bIns="73747" rtlCol="0" anchor="ctr"/>
          <a:lstStyle>
            <a:defPPr>
              <a:defRPr lang="ja-JP"/>
            </a:defPPr>
            <a:lvl1pPr marL="0" algn="r" defTabSz="1474933" rtl="0" eaLnBrk="1" latinLnBrk="0" hangingPunct="1">
              <a:defRPr kumimoji="1" sz="1900" kern="1200">
                <a:solidFill>
                  <a:schemeClr val="tx1">
                    <a:tint val="75000"/>
                  </a:schemeClr>
                </a:solidFill>
                <a:latin typeface="+mn-lt"/>
                <a:ea typeface="+mn-ea"/>
                <a:cs typeface="+mn-cs"/>
              </a:defRPr>
            </a:lvl1pPr>
            <a:lvl2pPr marL="737466" algn="l" defTabSz="1474933" rtl="0" eaLnBrk="1" latinLnBrk="0" hangingPunct="1">
              <a:defRPr kumimoji="1" sz="2900" kern="1200">
                <a:solidFill>
                  <a:schemeClr val="tx1"/>
                </a:solidFill>
                <a:latin typeface="+mn-lt"/>
                <a:ea typeface="+mn-ea"/>
                <a:cs typeface="+mn-cs"/>
              </a:defRPr>
            </a:lvl2pPr>
            <a:lvl3pPr marL="1474933" algn="l" defTabSz="1474933" rtl="0" eaLnBrk="1" latinLnBrk="0" hangingPunct="1">
              <a:defRPr kumimoji="1" sz="2900" kern="1200">
                <a:solidFill>
                  <a:schemeClr val="tx1"/>
                </a:solidFill>
                <a:latin typeface="+mn-lt"/>
                <a:ea typeface="+mn-ea"/>
                <a:cs typeface="+mn-cs"/>
              </a:defRPr>
            </a:lvl3pPr>
            <a:lvl4pPr marL="2212399" algn="l" defTabSz="1474933" rtl="0" eaLnBrk="1" latinLnBrk="0" hangingPunct="1">
              <a:defRPr kumimoji="1" sz="2900" kern="1200">
                <a:solidFill>
                  <a:schemeClr val="tx1"/>
                </a:solidFill>
                <a:latin typeface="+mn-lt"/>
                <a:ea typeface="+mn-ea"/>
                <a:cs typeface="+mn-cs"/>
              </a:defRPr>
            </a:lvl4pPr>
            <a:lvl5pPr marL="2949867" algn="l" defTabSz="1474933" rtl="0" eaLnBrk="1" latinLnBrk="0" hangingPunct="1">
              <a:defRPr kumimoji="1" sz="2900" kern="1200">
                <a:solidFill>
                  <a:schemeClr val="tx1"/>
                </a:solidFill>
                <a:latin typeface="+mn-lt"/>
                <a:ea typeface="+mn-ea"/>
                <a:cs typeface="+mn-cs"/>
              </a:defRPr>
            </a:lvl5pPr>
            <a:lvl6pPr marL="3687333" algn="l" defTabSz="1474933" rtl="0" eaLnBrk="1" latinLnBrk="0" hangingPunct="1">
              <a:defRPr kumimoji="1" sz="2900" kern="1200">
                <a:solidFill>
                  <a:schemeClr val="tx1"/>
                </a:solidFill>
                <a:latin typeface="+mn-lt"/>
                <a:ea typeface="+mn-ea"/>
                <a:cs typeface="+mn-cs"/>
              </a:defRPr>
            </a:lvl6pPr>
            <a:lvl7pPr marL="4424799" algn="l" defTabSz="1474933" rtl="0" eaLnBrk="1" latinLnBrk="0" hangingPunct="1">
              <a:defRPr kumimoji="1" sz="2900" kern="1200">
                <a:solidFill>
                  <a:schemeClr val="tx1"/>
                </a:solidFill>
                <a:latin typeface="+mn-lt"/>
                <a:ea typeface="+mn-ea"/>
                <a:cs typeface="+mn-cs"/>
              </a:defRPr>
            </a:lvl7pPr>
            <a:lvl8pPr marL="5162266" algn="l" defTabSz="1474933" rtl="0" eaLnBrk="1" latinLnBrk="0" hangingPunct="1">
              <a:defRPr kumimoji="1" sz="2900" kern="1200">
                <a:solidFill>
                  <a:schemeClr val="tx1"/>
                </a:solidFill>
                <a:latin typeface="+mn-lt"/>
                <a:ea typeface="+mn-ea"/>
                <a:cs typeface="+mn-cs"/>
              </a:defRPr>
            </a:lvl8pPr>
            <a:lvl9pPr marL="5899732" algn="l" defTabSz="1474933" rtl="0" eaLnBrk="1" latinLnBrk="0" hangingPunct="1">
              <a:defRPr kumimoji="1" sz="2900" kern="1200">
                <a:solidFill>
                  <a:schemeClr val="tx1"/>
                </a:solidFill>
                <a:latin typeface="+mn-lt"/>
                <a:ea typeface="+mn-ea"/>
                <a:cs typeface="+mn-cs"/>
              </a:defRPr>
            </a:lvl9pPr>
          </a:lstStyle>
          <a:p>
            <a:fld id="{EA6D242B-6A52-4C5C-AF40-54B5FB6D04E5}" type="slidenum">
              <a:rPr lang="ja-JP" altLang="en-US" smtClean="0">
                <a:solidFill>
                  <a:schemeClr val="tx1"/>
                </a:solidFill>
              </a:rPr>
              <a:pPr/>
              <a:t>12</a:t>
            </a:fld>
            <a:endParaRPr lang="ja-JP" altLang="en-US" dirty="0">
              <a:solidFill>
                <a:schemeClr val="tx1"/>
              </a:solidFill>
            </a:endParaRPr>
          </a:p>
        </p:txBody>
      </p:sp>
    </p:spTree>
    <p:extLst>
      <p:ext uri="{BB962C8B-B14F-4D97-AF65-F5344CB8AC3E}">
        <p14:creationId xmlns:p14="http://schemas.microsoft.com/office/powerpoint/2010/main" val="1409706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89422" y="103014"/>
            <a:ext cx="14783879" cy="1045830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ctr"/>
          <a:lstStyle/>
          <a:p>
            <a:pPr algn="ctr"/>
            <a:endParaRPr lang="ja-JP" altLang="en-US">
              <a:solidFill>
                <a:prstClr val="white"/>
              </a:solidFill>
            </a:endParaRPr>
          </a:p>
        </p:txBody>
      </p:sp>
      <p:sp>
        <p:nvSpPr>
          <p:cNvPr id="46" name="テキスト ボックス 45"/>
          <p:cNvSpPr txBox="1"/>
          <p:nvPr/>
        </p:nvSpPr>
        <p:spPr>
          <a:xfrm>
            <a:off x="720502" y="5076571"/>
            <a:ext cx="4126514" cy="477040"/>
          </a:xfrm>
          <a:prstGeom prst="rect">
            <a:avLst/>
          </a:prstGeom>
          <a:noFill/>
        </p:spPr>
        <p:txBody>
          <a:bodyPr wrap="square" lIns="91428" tIns="45713" rIns="91428" bIns="45713" rtlCol="0">
            <a:spAutoFit/>
          </a:bodyPr>
          <a:lstStyle/>
          <a:p>
            <a:pPr>
              <a:lnSpc>
                <a:spcPts val="2999"/>
              </a:lnSpc>
            </a:pPr>
            <a:r>
              <a:rPr lang="ja-JP" altLang="en-US" sz="18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２．主な取組み</a:t>
            </a:r>
          </a:p>
        </p:txBody>
      </p:sp>
      <p:sp>
        <p:nvSpPr>
          <p:cNvPr id="21" name="テキスト ボックス 20"/>
          <p:cNvSpPr txBox="1"/>
          <p:nvPr/>
        </p:nvSpPr>
        <p:spPr>
          <a:xfrm>
            <a:off x="720499" y="814386"/>
            <a:ext cx="6912771" cy="419781"/>
          </a:xfrm>
          <a:prstGeom prst="rect">
            <a:avLst/>
          </a:prstGeom>
          <a:noFill/>
        </p:spPr>
        <p:txBody>
          <a:bodyPr wrap="square" lIns="91428" tIns="45713" rIns="91428" bIns="45713" rtlCol="0">
            <a:spAutoFit/>
          </a:bodyPr>
          <a:lstStyle/>
          <a:p>
            <a:pPr>
              <a:lnSpc>
                <a:spcPts val="3000"/>
              </a:lnSpc>
            </a:pPr>
            <a:r>
              <a:rPr lang="ja-JP" altLang="en-US" sz="18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１．現住宅まちづくりマスタープランにおける将来イメージ</a:t>
            </a:r>
            <a:endParaRPr lang="en-US" altLang="ja-JP" sz="1800" dirty="0">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
        <p:nvSpPr>
          <p:cNvPr id="15" name="テキスト ボックス 14"/>
          <p:cNvSpPr txBox="1"/>
          <p:nvPr/>
        </p:nvSpPr>
        <p:spPr>
          <a:xfrm>
            <a:off x="7921302" y="8844694"/>
            <a:ext cx="4126514" cy="477040"/>
          </a:xfrm>
          <a:prstGeom prst="rect">
            <a:avLst/>
          </a:prstGeom>
          <a:noFill/>
        </p:spPr>
        <p:txBody>
          <a:bodyPr wrap="square" lIns="91428" tIns="45713" rIns="91428" bIns="45713" rtlCol="0">
            <a:spAutoFit/>
          </a:bodyPr>
          <a:lstStyle/>
          <a:p>
            <a:pPr>
              <a:lnSpc>
                <a:spcPts val="2999"/>
              </a:lnSpc>
            </a:pPr>
            <a:r>
              <a:rPr lang="ja-JP" altLang="en-US" sz="18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３．</a:t>
            </a:r>
            <a:r>
              <a:rPr lang="ja-JP" altLang="en-US" sz="1800" dirty="0" smtClean="0">
                <a:latin typeface="HGP創英角ｺﾞｼｯｸUB" panose="020B0900000000000000" pitchFamily="50" charset="-128"/>
                <a:ea typeface="HGP創英角ｺﾞｼｯｸUB" panose="020B0900000000000000" pitchFamily="50" charset="-128"/>
                <a:cs typeface="メイリオ" panose="020B0604030504040204" pitchFamily="50" charset="-128"/>
              </a:rPr>
              <a:t>今後に向けて</a:t>
            </a:r>
            <a:endParaRPr lang="ja-JP" altLang="en-US" sz="1800" dirty="0">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
        <p:nvSpPr>
          <p:cNvPr id="16" name="正方形/長方形 15"/>
          <p:cNvSpPr/>
          <p:nvPr/>
        </p:nvSpPr>
        <p:spPr>
          <a:xfrm>
            <a:off x="7921301" y="9321734"/>
            <a:ext cx="6624737" cy="1167127"/>
          </a:xfrm>
          <a:prstGeom prst="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ctr"/>
          <a:lstStyle/>
          <a:p>
            <a:pPr marL="173014" indent="-173014" algn="ctr"/>
            <a:endParaRPr lang="ja-JP" altLang="en-US" sz="3500"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44638" y="2267934"/>
            <a:ext cx="4292552" cy="266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正方形/長方形 9"/>
          <p:cNvSpPr/>
          <p:nvPr/>
        </p:nvSpPr>
        <p:spPr>
          <a:xfrm>
            <a:off x="720505" y="1231362"/>
            <a:ext cx="6624736" cy="3528386"/>
          </a:xfrm>
          <a:prstGeom prst="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t"/>
          <a:lstStyle/>
          <a:p>
            <a:pPr marL="173014" indent="-173014"/>
            <a:endParaRPr lang="ja-JP" altLang="en-US" sz="1500" dirty="0">
              <a:solidFill>
                <a:schemeClr val="tx1"/>
              </a:solidFill>
            </a:endParaRPr>
          </a:p>
        </p:txBody>
      </p:sp>
      <p:sp>
        <p:nvSpPr>
          <p:cNvPr id="17" name="正方形/長方形 16"/>
          <p:cNvSpPr/>
          <p:nvPr/>
        </p:nvSpPr>
        <p:spPr>
          <a:xfrm>
            <a:off x="936523" y="1288850"/>
            <a:ext cx="6552731" cy="165618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t"/>
          <a:lstStyle/>
          <a:p>
            <a:pPr marL="173014" indent="-173014"/>
            <a:r>
              <a:rPr lang="ja-JP" altLang="en-US" sz="1100" dirty="0" smtClean="0">
                <a:solidFill>
                  <a:schemeClr val="tx1"/>
                </a:solidFill>
              </a:rPr>
              <a:t>＜</a:t>
            </a:r>
            <a:r>
              <a:rPr lang="ja-JP" altLang="en-US" sz="1100" dirty="0">
                <a:solidFill>
                  <a:schemeClr val="tx1"/>
                </a:solidFill>
              </a:rPr>
              <a:t>同和地区を含む旧地域改善向け公営・改良住宅が建設された地域＞</a:t>
            </a:r>
            <a:endParaRPr lang="en-US" altLang="ja-JP" sz="1100" dirty="0">
              <a:solidFill>
                <a:schemeClr val="tx1"/>
              </a:solidFill>
            </a:endParaRPr>
          </a:p>
          <a:p>
            <a:pPr marL="173014" indent="-173014"/>
            <a:r>
              <a:rPr lang="ja-JP" altLang="en-US" sz="1100" dirty="0">
                <a:solidFill>
                  <a:schemeClr val="tx1"/>
                </a:solidFill>
              </a:rPr>
              <a:t>　 各事業主体においては</a:t>
            </a:r>
            <a:endParaRPr lang="en-US" altLang="ja-JP" sz="1100" dirty="0">
              <a:solidFill>
                <a:schemeClr val="tx1"/>
              </a:solidFill>
            </a:endParaRPr>
          </a:p>
          <a:p>
            <a:pPr marL="173014" indent="-173014"/>
            <a:r>
              <a:rPr lang="ja-JP" altLang="en-US" sz="1100" dirty="0" smtClean="0">
                <a:solidFill>
                  <a:schemeClr val="tx1"/>
                </a:solidFill>
              </a:rPr>
              <a:t>　 ○</a:t>
            </a:r>
            <a:r>
              <a:rPr lang="ja-JP" altLang="en-US" sz="1100" dirty="0">
                <a:solidFill>
                  <a:schemeClr val="tx1"/>
                </a:solidFill>
              </a:rPr>
              <a:t>建替事業や改善事業により、居住水準等の向上が促進されています。</a:t>
            </a:r>
            <a:endParaRPr lang="en-US" altLang="ja-JP" sz="1100" dirty="0">
              <a:solidFill>
                <a:schemeClr val="tx1"/>
              </a:solidFill>
            </a:endParaRPr>
          </a:p>
          <a:p>
            <a:pPr marL="173014" indent="-173014"/>
            <a:r>
              <a:rPr lang="ja-JP" altLang="en-US" sz="1100" dirty="0" smtClean="0">
                <a:solidFill>
                  <a:schemeClr val="tx1"/>
                </a:solidFill>
              </a:rPr>
              <a:t>    ○</a:t>
            </a:r>
            <a:r>
              <a:rPr lang="ja-JP" altLang="en-US" sz="1100" dirty="0">
                <a:solidFill>
                  <a:schemeClr val="tx1"/>
                </a:solidFill>
              </a:rPr>
              <a:t>未活用地や建替余剰地</a:t>
            </a:r>
            <a:r>
              <a:rPr lang="ja-JP" altLang="en-US" sz="1100" dirty="0" smtClean="0">
                <a:solidFill>
                  <a:schemeClr val="tx1"/>
                </a:solidFill>
              </a:rPr>
              <a:t>を、民間</a:t>
            </a:r>
            <a:r>
              <a:rPr lang="ja-JP" altLang="en-US" sz="1100" dirty="0">
                <a:solidFill>
                  <a:schemeClr val="tx1"/>
                </a:solidFill>
              </a:rPr>
              <a:t>分譲住宅等の用地として活用し、様々</a:t>
            </a:r>
            <a:r>
              <a:rPr lang="ja-JP" altLang="en-US" sz="1100" dirty="0" smtClean="0">
                <a:solidFill>
                  <a:schemeClr val="tx1"/>
                </a:solidFill>
              </a:rPr>
              <a:t>な居住ニーズに対応できる</a:t>
            </a:r>
            <a:endParaRPr lang="en-US" altLang="ja-JP" sz="1100" dirty="0" smtClean="0">
              <a:solidFill>
                <a:schemeClr val="tx1"/>
              </a:solidFill>
            </a:endParaRPr>
          </a:p>
          <a:p>
            <a:pPr marL="173014" indent="-173014"/>
            <a:r>
              <a:rPr lang="ja-JP" altLang="en-US" sz="1100" dirty="0">
                <a:solidFill>
                  <a:schemeClr val="tx1"/>
                </a:solidFill>
              </a:rPr>
              <a:t>　</a:t>
            </a:r>
            <a:r>
              <a:rPr lang="ja-JP" altLang="en-US" sz="1100" dirty="0" smtClean="0">
                <a:solidFill>
                  <a:schemeClr val="tx1"/>
                </a:solidFill>
              </a:rPr>
              <a:t>　  多様</a:t>
            </a:r>
            <a:r>
              <a:rPr lang="ja-JP" altLang="en-US" sz="1100" dirty="0">
                <a:solidFill>
                  <a:schemeClr val="tx1"/>
                </a:solidFill>
              </a:rPr>
              <a:t>な住宅が供給され、また、既存の空き家</a:t>
            </a:r>
            <a:r>
              <a:rPr lang="ja-JP" altLang="en-US" sz="1100" dirty="0" smtClean="0">
                <a:solidFill>
                  <a:schemeClr val="tx1"/>
                </a:solidFill>
              </a:rPr>
              <a:t>を地域</a:t>
            </a:r>
            <a:r>
              <a:rPr lang="ja-JP" altLang="en-US" sz="1100" dirty="0">
                <a:solidFill>
                  <a:schemeClr val="tx1"/>
                </a:solidFill>
              </a:rPr>
              <a:t>活動拠点</a:t>
            </a:r>
            <a:r>
              <a:rPr lang="ja-JP" altLang="en-US" sz="1100" dirty="0" smtClean="0">
                <a:solidFill>
                  <a:schemeClr val="tx1"/>
                </a:solidFill>
              </a:rPr>
              <a:t>として利用するなど、地域コミュニティ</a:t>
            </a:r>
            <a:endParaRPr lang="en-US" altLang="ja-JP" sz="1100" dirty="0" smtClean="0">
              <a:solidFill>
                <a:schemeClr val="tx1"/>
              </a:solidFill>
            </a:endParaRPr>
          </a:p>
          <a:p>
            <a:pPr marL="173014" indent="-173014"/>
            <a:r>
              <a:rPr lang="ja-JP" altLang="en-US" sz="1100" dirty="0">
                <a:solidFill>
                  <a:schemeClr val="tx1"/>
                </a:solidFill>
              </a:rPr>
              <a:t>　</a:t>
            </a:r>
            <a:r>
              <a:rPr lang="ja-JP" altLang="en-US" sz="1100" dirty="0" smtClean="0">
                <a:solidFill>
                  <a:schemeClr val="tx1"/>
                </a:solidFill>
              </a:rPr>
              <a:t>　  の</a:t>
            </a:r>
            <a:r>
              <a:rPr lang="ja-JP" altLang="en-US" sz="1100" dirty="0">
                <a:solidFill>
                  <a:schemeClr val="tx1"/>
                </a:solidFill>
              </a:rPr>
              <a:t>活性化が</a:t>
            </a:r>
            <a:r>
              <a:rPr lang="ja-JP" altLang="en-US" sz="1100" dirty="0" smtClean="0">
                <a:solidFill>
                  <a:schemeClr val="tx1"/>
                </a:solidFill>
              </a:rPr>
              <a:t>図られています。</a:t>
            </a:r>
            <a:endParaRPr lang="ja-JP" altLang="en-US" sz="1100" dirty="0">
              <a:solidFill>
                <a:schemeClr val="tx1"/>
              </a:solidFill>
            </a:endParaRPr>
          </a:p>
        </p:txBody>
      </p:sp>
      <p:sp>
        <p:nvSpPr>
          <p:cNvPr id="23" name="正方形/長方形 22"/>
          <p:cNvSpPr/>
          <p:nvPr/>
        </p:nvSpPr>
        <p:spPr>
          <a:xfrm>
            <a:off x="7921303" y="1217278"/>
            <a:ext cx="6624736" cy="7412074"/>
          </a:xfrm>
          <a:prstGeom prst="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ctr"/>
          <a:lstStyle/>
          <a:p>
            <a:pPr marL="173014" indent="-173014" algn="ctr"/>
            <a:endParaRPr lang="ja-JP" altLang="en-US" sz="3500" dirty="0">
              <a:solidFill>
                <a:schemeClr val="tx1"/>
              </a:solidFill>
            </a:endParaRPr>
          </a:p>
        </p:txBody>
      </p:sp>
      <p:sp>
        <p:nvSpPr>
          <p:cNvPr id="24" name="二等辺三角形 23"/>
          <p:cNvSpPr/>
          <p:nvPr/>
        </p:nvSpPr>
        <p:spPr>
          <a:xfrm rot="10800000">
            <a:off x="1584598" y="4879018"/>
            <a:ext cx="4680521" cy="244760"/>
          </a:xfrm>
          <a:prstGeom prst="triangle">
            <a:avLst/>
          </a:prstGeom>
        </p:spPr>
        <p:style>
          <a:lnRef idx="1">
            <a:schemeClr val="accent1"/>
          </a:lnRef>
          <a:fillRef idx="3">
            <a:schemeClr val="accent1"/>
          </a:fillRef>
          <a:effectRef idx="2">
            <a:schemeClr val="accent1"/>
          </a:effectRef>
          <a:fontRef idx="minor">
            <a:schemeClr val="lt1"/>
          </a:fontRef>
        </p:style>
        <p:txBody>
          <a:bodyPr lIns="91428" tIns="45713" rIns="91428" bIns="45713" rtlCol="0" anchor="ctr"/>
          <a:lstStyle>
            <a:defPPr>
              <a:defRPr lang="ja-JP"/>
            </a:defPPr>
            <a:lvl1pPr marL="0" algn="l" defTabSz="1454509" rtl="0" eaLnBrk="1" latinLnBrk="0" hangingPunct="1">
              <a:defRPr kumimoji="1" sz="3000" kern="1200">
                <a:solidFill>
                  <a:schemeClr val="lt1"/>
                </a:solidFill>
                <a:latin typeface="+mn-lt"/>
                <a:ea typeface="+mn-ea"/>
                <a:cs typeface="+mn-cs"/>
              </a:defRPr>
            </a:lvl1pPr>
            <a:lvl2pPr marL="727254" algn="l" defTabSz="1454509" rtl="0" eaLnBrk="1" latinLnBrk="0" hangingPunct="1">
              <a:defRPr kumimoji="1" sz="3000" kern="1200">
                <a:solidFill>
                  <a:schemeClr val="lt1"/>
                </a:solidFill>
                <a:latin typeface="+mn-lt"/>
                <a:ea typeface="+mn-ea"/>
                <a:cs typeface="+mn-cs"/>
              </a:defRPr>
            </a:lvl2pPr>
            <a:lvl3pPr marL="1454509" algn="l" defTabSz="1454509" rtl="0" eaLnBrk="1" latinLnBrk="0" hangingPunct="1">
              <a:defRPr kumimoji="1" sz="3000" kern="1200">
                <a:solidFill>
                  <a:schemeClr val="lt1"/>
                </a:solidFill>
                <a:latin typeface="+mn-lt"/>
                <a:ea typeface="+mn-ea"/>
                <a:cs typeface="+mn-cs"/>
              </a:defRPr>
            </a:lvl3pPr>
            <a:lvl4pPr marL="2181763" algn="l" defTabSz="1454509" rtl="0" eaLnBrk="1" latinLnBrk="0" hangingPunct="1">
              <a:defRPr kumimoji="1" sz="3000" kern="1200">
                <a:solidFill>
                  <a:schemeClr val="lt1"/>
                </a:solidFill>
                <a:latin typeface="+mn-lt"/>
                <a:ea typeface="+mn-ea"/>
                <a:cs typeface="+mn-cs"/>
              </a:defRPr>
            </a:lvl4pPr>
            <a:lvl5pPr marL="2909016" algn="l" defTabSz="1454509" rtl="0" eaLnBrk="1" latinLnBrk="0" hangingPunct="1">
              <a:defRPr kumimoji="1" sz="3000" kern="1200">
                <a:solidFill>
                  <a:schemeClr val="lt1"/>
                </a:solidFill>
                <a:latin typeface="+mn-lt"/>
                <a:ea typeface="+mn-ea"/>
                <a:cs typeface="+mn-cs"/>
              </a:defRPr>
            </a:lvl5pPr>
            <a:lvl6pPr marL="3636270" algn="l" defTabSz="1454509" rtl="0" eaLnBrk="1" latinLnBrk="0" hangingPunct="1">
              <a:defRPr kumimoji="1" sz="3000" kern="1200">
                <a:solidFill>
                  <a:schemeClr val="lt1"/>
                </a:solidFill>
                <a:latin typeface="+mn-lt"/>
                <a:ea typeface="+mn-ea"/>
                <a:cs typeface="+mn-cs"/>
              </a:defRPr>
            </a:lvl6pPr>
            <a:lvl7pPr marL="4363524" algn="l" defTabSz="1454509" rtl="0" eaLnBrk="1" latinLnBrk="0" hangingPunct="1">
              <a:defRPr kumimoji="1" sz="3000" kern="1200">
                <a:solidFill>
                  <a:schemeClr val="lt1"/>
                </a:solidFill>
                <a:latin typeface="+mn-lt"/>
                <a:ea typeface="+mn-ea"/>
                <a:cs typeface="+mn-cs"/>
              </a:defRPr>
            </a:lvl7pPr>
            <a:lvl8pPr marL="5090779" algn="l" defTabSz="1454509" rtl="0" eaLnBrk="1" latinLnBrk="0" hangingPunct="1">
              <a:defRPr kumimoji="1" sz="3000" kern="1200">
                <a:solidFill>
                  <a:schemeClr val="lt1"/>
                </a:solidFill>
                <a:latin typeface="+mn-lt"/>
                <a:ea typeface="+mn-ea"/>
                <a:cs typeface="+mn-cs"/>
              </a:defRPr>
            </a:lvl8pPr>
            <a:lvl9pPr marL="5818033" algn="l" defTabSz="1454509" rtl="0" eaLnBrk="1" latinLnBrk="0" hangingPunct="1">
              <a:defRPr kumimoji="1" sz="3000" kern="1200">
                <a:solidFill>
                  <a:schemeClr val="lt1"/>
                </a:solidFill>
                <a:latin typeface="+mn-lt"/>
                <a:ea typeface="+mn-ea"/>
                <a:cs typeface="+mn-cs"/>
              </a:defRPr>
            </a:lvl9pPr>
          </a:lstStyle>
          <a:p>
            <a:pPr algn="ctr"/>
            <a:endParaRPr kumimoji="1" lang="ja-JP" altLang="en-US"/>
          </a:p>
        </p:txBody>
      </p:sp>
      <p:sp>
        <p:nvSpPr>
          <p:cNvPr id="22" name="テキスト ボックス 21"/>
          <p:cNvSpPr txBox="1"/>
          <p:nvPr/>
        </p:nvSpPr>
        <p:spPr>
          <a:xfrm>
            <a:off x="432471" y="238438"/>
            <a:ext cx="14401600" cy="454102"/>
          </a:xfrm>
          <a:prstGeom prst="rect">
            <a:avLst/>
          </a:prstGeom>
        </p:spPr>
        <p:style>
          <a:lnRef idx="1">
            <a:schemeClr val="accent1"/>
          </a:lnRef>
          <a:fillRef idx="2">
            <a:schemeClr val="accent1"/>
          </a:fillRef>
          <a:effectRef idx="1">
            <a:schemeClr val="accent1"/>
          </a:effectRef>
          <a:fontRef idx="minor">
            <a:schemeClr val="dk1"/>
          </a:fontRef>
        </p:style>
        <p:txBody>
          <a:bodyPr wrap="square" lIns="83953" tIns="41975" rIns="83953" bIns="41975" rtlCol="0" anchor="ctr">
            <a:spAutoFit/>
          </a:bodyPr>
          <a:lstStyle/>
          <a:p>
            <a:r>
              <a:rPr lang="ja-JP" altLang="en-US" sz="2400" dirty="0" smtClean="0">
                <a:solidFill>
                  <a:schemeClr val="tx1"/>
                </a:solidFill>
                <a:latin typeface="HGP創英角ｺﾞｼｯｸUB" pitchFamily="50" charset="-128"/>
                <a:ea typeface="HGP創英角ｺﾞｼｯｸUB" pitchFamily="50" charset="-128"/>
              </a:rPr>
              <a:t>⑤</a:t>
            </a:r>
            <a:r>
              <a:rPr lang="ja-JP" altLang="en-US" sz="2400" dirty="0">
                <a:solidFill>
                  <a:schemeClr val="tx1"/>
                </a:solidFill>
                <a:latin typeface="HGP創英角ｺﾞｼｯｸUB" pitchFamily="50" charset="-128"/>
                <a:ea typeface="HGP創英角ｺﾞｼｯｸUB" pitchFamily="50" charset="-128"/>
              </a:rPr>
              <a:t>同和地区を含む旧地域改善向け公営・改良住宅が建設された地域</a:t>
            </a:r>
          </a:p>
        </p:txBody>
      </p:sp>
      <p:sp>
        <p:nvSpPr>
          <p:cNvPr id="29" name="スライド番号プレースホルダー 2"/>
          <p:cNvSpPr>
            <a:spLocks noGrp="1"/>
          </p:cNvSpPr>
          <p:nvPr>
            <p:ph type="sldNum" sz="quarter" idx="12"/>
          </p:nvPr>
        </p:nvSpPr>
        <p:spPr>
          <a:xfrm>
            <a:off x="14311208" y="10171236"/>
            <a:ext cx="570841" cy="365125"/>
          </a:xfrm>
        </p:spPr>
        <p:txBody>
          <a:bodyPr/>
          <a:lstStyle/>
          <a:p>
            <a:fld id="{EA6D242B-6A52-4C5C-AF40-54B5FB6D04E5}" type="slidenum">
              <a:rPr kumimoji="1" lang="ja-JP" altLang="en-US" smtClean="0">
                <a:solidFill>
                  <a:schemeClr val="tx1"/>
                </a:solidFill>
              </a:rPr>
              <a:t>13</a:t>
            </a:fld>
            <a:endParaRPr kumimoji="1" lang="ja-JP" altLang="en-US" dirty="0">
              <a:solidFill>
                <a:schemeClr val="tx1"/>
              </a:solidFill>
            </a:endParaRPr>
          </a:p>
        </p:txBody>
      </p:sp>
      <p:sp>
        <p:nvSpPr>
          <p:cNvPr id="26" name="正方形/長方形 25"/>
          <p:cNvSpPr/>
          <p:nvPr/>
        </p:nvSpPr>
        <p:spPr>
          <a:xfrm>
            <a:off x="720499" y="5553612"/>
            <a:ext cx="6624742" cy="4935250"/>
          </a:xfrm>
          <a:prstGeom prst="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ctr"/>
          <a:lstStyle/>
          <a:p>
            <a:pPr marL="173014" indent="-173014" algn="ctr"/>
            <a:endParaRPr lang="ja-JP" altLang="en-US" sz="3500" dirty="0">
              <a:solidFill>
                <a:schemeClr val="tx1"/>
              </a:solidFill>
            </a:endParaRPr>
          </a:p>
        </p:txBody>
      </p:sp>
      <p:sp>
        <p:nvSpPr>
          <p:cNvPr id="30" name="正方形/長方形 29"/>
          <p:cNvSpPr/>
          <p:nvPr/>
        </p:nvSpPr>
        <p:spPr>
          <a:xfrm>
            <a:off x="7705278" y="1365927"/>
            <a:ext cx="6840760" cy="5091607"/>
          </a:xfrm>
          <a:prstGeom prst="rect">
            <a:avLst/>
          </a:prstGeom>
          <a:noFill/>
          <a:ln w="12700" cap="flat" cmpd="sng" algn="ctr">
            <a:noFill/>
            <a:prstDash val="solid"/>
          </a:ln>
          <a:effectLst/>
        </p:spPr>
        <p:txBody>
          <a:bodyPr rtlCol="0" anchor="t"/>
          <a:lstStyle/>
          <a:p>
            <a:pPr marL="173038" marR="0" lvl="0" indent="-173038" defTabSz="1454509"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effectLst/>
                <a:uLnTx/>
                <a:uFillTx/>
                <a:latin typeface="Calibri"/>
                <a:ea typeface="ＭＳ Ｐゴシック"/>
              </a:rPr>
              <a:t>　</a:t>
            </a:r>
            <a:r>
              <a:rPr kumimoji="0" lang="ja-JP" altLang="en-US" sz="1200" kern="0" dirty="0" smtClean="0">
                <a:latin typeface="Calibri"/>
                <a:ea typeface="ＭＳ Ｐゴシック"/>
              </a:rPr>
              <a:t>    ○公営・改良住宅の高齢者向け改善や浴室設置等の改善</a:t>
            </a:r>
            <a:endParaRPr kumimoji="0" lang="en-US" altLang="ja-JP" sz="1200" kern="0" dirty="0" smtClean="0">
              <a:latin typeface="Calibri"/>
              <a:ea typeface="ＭＳ Ｐゴシック"/>
            </a:endParaRPr>
          </a:p>
          <a:p>
            <a:pPr marL="173038" lvl="0" indent="-173038" defTabSz="1454509">
              <a:lnSpc>
                <a:spcPts val="1600"/>
              </a:lnSpc>
              <a:defRPr/>
            </a:pPr>
            <a:r>
              <a:rPr kumimoji="0" lang="ja-JP" altLang="en-US" sz="1200" kern="0" dirty="0">
                <a:latin typeface="Calibri"/>
                <a:ea typeface="ＭＳ Ｐゴシック"/>
              </a:rPr>
              <a:t>　</a:t>
            </a:r>
            <a:r>
              <a:rPr kumimoji="0" lang="ja-JP" altLang="en-US" sz="1200" kern="0" dirty="0" smtClean="0">
                <a:latin typeface="Calibri"/>
                <a:ea typeface="ＭＳ Ｐゴシック"/>
              </a:rPr>
              <a:t>　　 </a:t>
            </a:r>
            <a:r>
              <a:rPr kumimoji="0" lang="ja-JP" altLang="en-US" sz="1200" kern="0" dirty="0">
                <a:latin typeface="Calibri"/>
                <a:ea typeface="ＭＳ Ｐゴシック"/>
              </a:rPr>
              <a:t>　</a:t>
            </a:r>
            <a:r>
              <a:rPr kumimoji="0" lang="ja-JP" altLang="en-US" sz="1200" kern="0" dirty="0" smtClean="0">
                <a:latin typeface="Calibri"/>
                <a:ea typeface="ＭＳ Ｐゴシック"/>
              </a:rPr>
              <a:t>・高齢者向け改善</a:t>
            </a:r>
            <a:r>
              <a:rPr kumimoji="0" lang="en-US" altLang="ja-JP" sz="1200" kern="0" dirty="0" smtClean="0">
                <a:latin typeface="Calibri"/>
                <a:ea typeface="ＭＳ Ｐゴシック"/>
              </a:rPr>
              <a:t>【</a:t>
            </a:r>
            <a:r>
              <a:rPr kumimoji="0" lang="en-US" altLang="ja-JP" sz="1200" kern="0" dirty="0">
                <a:latin typeface="Calibri"/>
                <a:ea typeface="ＭＳ Ｐゴシック"/>
              </a:rPr>
              <a:t>4</a:t>
            </a:r>
            <a:r>
              <a:rPr kumimoji="0" lang="ja-JP" altLang="en-US" sz="1200" kern="0" dirty="0" smtClean="0">
                <a:latin typeface="Calibri"/>
                <a:ea typeface="ＭＳ Ｐゴシック"/>
              </a:rPr>
              <a:t>市：</a:t>
            </a:r>
            <a:r>
              <a:rPr kumimoji="0" lang="en-US" altLang="ja-JP" sz="1200" kern="0" dirty="0" smtClean="0">
                <a:latin typeface="Calibri"/>
                <a:ea typeface="ＭＳ Ｐゴシック"/>
              </a:rPr>
              <a:t>5</a:t>
            </a:r>
            <a:r>
              <a:rPr kumimoji="0" lang="ja-JP" altLang="en-US" sz="1200" kern="0" dirty="0" smtClean="0">
                <a:latin typeface="Calibri"/>
                <a:ea typeface="ＭＳ Ｐゴシック"/>
              </a:rPr>
              <a:t>住宅</a:t>
            </a:r>
            <a:r>
              <a:rPr kumimoji="0" lang="en-US" altLang="ja-JP" sz="1200" kern="0" dirty="0" smtClean="0">
                <a:latin typeface="Calibri"/>
                <a:ea typeface="ＭＳ Ｐゴシック"/>
              </a:rPr>
              <a:t>115</a:t>
            </a:r>
            <a:r>
              <a:rPr kumimoji="0" lang="ja-JP" altLang="en-US" sz="1200" kern="0" dirty="0" smtClean="0">
                <a:latin typeface="Calibri"/>
                <a:ea typeface="ＭＳ Ｐゴシック"/>
              </a:rPr>
              <a:t>戸（平成</a:t>
            </a:r>
            <a:r>
              <a:rPr kumimoji="0" lang="en-US" altLang="ja-JP" sz="1200" kern="0" dirty="0">
                <a:latin typeface="Calibri"/>
                <a:ea typeface="ＭＳ Ｐゴシック"/>
              </a:rPr>
              <a:t>23</a:t>
            </a:r>
            <a:r>
              <a:rPr kumimoji="0" lang="ja-JP" altLang="en-US" sz="1200" kern="0" dirty="0" smtClean="0">
                <a:latin typeface="Calibri"/>
                <a:ea typeface="ＭＳ Ｐゴシック"/>
              </a:rPr>
              <a:t>～</a:t>
            </a:r>
            <a:r>
              <a:rPr kumimoji="0" lang="en-US" altLang="ja-JP" sz="1200" kern="0" dirty="0" smtClean="0">
                <a:latin typeface="Calibri"/>
                <a:ea typeface="ＭＳ Ｐゴシック"/>
              </a:rPr>
              <a:t>27</a:t>
            </a:r>
            <a:r>
              <a:rPr kumimoji="0" lang="ja-JP" altLang="en-US" sz="1200" kern="0" dirty="0" smtClean="0">
                <a:latin typeface="Calibri"/>
                <a:ea typeface="ＭＳ Ｐゴシック"/>
              </a:rPr>
              <a:t>年度</a:t>
            </a:r>
            <a:r>
              <a:rPr kumimoji="0" lang="en-US" altLang="ja-JP" sz="1200" kern="0" dirty="0" smtClean="0">
                <a:latin typeface="Calibri"/>
                <a:ea typeface="ＭＳ Ｐゴシック"/>
              </a:rPr>
              <a:t>】</a:t>
            </a:r>
          </a:p>
          <a:p>
            <a:pPr marL="173038" lvl="0" indent="-173038" defTabSz="1454509">
              <a:lnSpc>
                <a:spcPts val="1600"/>
              </a:lnSpc>
              <a:defRPr/>
            </a:pPr>
            <a:r>
              <a:rPr kumimoji="0" lang="ja-JP" altLang="en-US" sz="1200" kern="0" dirty="0">
                <a:latin typeface="Calibri"/>
                <a:ea typeface="ＭＳ Ｐゴシック"/>
              </a:rPr>
              <a:t>　</a:t>
            </a:r>
            <a:r>
              <a:rPr kumimoji="0" lang="ja-JP" altLang="en-US" sz="1200" kern="0" dirty="0" smtClean="0">
                <a:latin typeface="Calibri"/>
                <a:ea typeface="ＭＳ Ｐゴシック"/>
              </a:rPr>
              <a:t>　　 　・住戸規模改善    </a:t>
            </a:r>
            <a:r>
              <a:rPr kumimoji="0" lang="en-US" altLang="ja-JP" sz="1200" kern="0" dirty="0" smtClean="0">
                <a:latin typeface="Calibri"/>
                <a:ea typeface="ＭＳ Ｐゴシック"/>
              </a:rPr>
              <a:t>【</a:t>
            </a:r>
            <a:r>
              <a:rPr kumimoji="0" lang="en-US" altLang="ja-JP" sz="1200" kern="0" dirty="0">
                <a:latin typeface="Calibri"/>
                <a:ea typeface="ＭＳ Ｐゴシック"/>
              </a:rPr>
              <a:t>1</a:t>
            </a:r>
            <a:r>
              <a:rPr kumimoji="0" lang="ja-JP" altLang="en-US" sz="1200" kern="0" dirty="0" smtClean="0">
                <a:latin typeface="Calibri"/>
                <a:ea typeface="ＭＳ Ｐゴシック"/>
              </a:rPr>
              <a:t>市：</a:t>
            </a:r>
            <a:r>
              <a:rPr kumimoji="0" lang="en-US" altLang="ja-JP" sz="1200" kern="0" dirty="0" smtClean="0">
                <a:latin typeface="Calibri"/>
                <a:ea typeface="ＭＳ Ｐゴシック"/>
              </a:rPr>
              <a:t>1</a:t>
            </a:r>
            <a:r>
              <a:rPr kumimoji="0" lang="ja-JP" altLang="en-US" sz="1200" kern="0" dirty="0" smtClean="0">
                <a:latin typeface="Calibri"/>
                <a:ea typeface="ＭＳ Ｐゴシック"/>
              </a:rPr>
              <a:t>住宅</a:t>
            </a:r>
            <a:r>
              <a:rPr kumimoji="0" lang="en-US" altLang="ja-JP" sz="1200" kern="0" dirty="0" smtClean="0">
                <a:latin typeface="Calibri"/>
                <a:ea typeface="ＭＳ Ｐゴシック"/>
              </a:rPr>
              <a:t>12</a:t>
            </a:r>
            <a:r>
              <a:rPr kumimoji="0" lang="ja-JP" altLang="en-US" sz="1200" kern="0" dirty="0" smtClean="0">
                <a:latin typeface="Calibri"/>
                <a:ea typeface="ＭＳ Ｐゴシック"/>
              </a:rPr>
              <a:t>戸（平成</a:t>
            </a:r>
            <a:r>
              <a:rPr kumimoji="0" lang="en-US" altLang="ja-JP" sz="1200" kern="0" dirty="0">
                <a:latin typeface="Calibri"/>
                <a:ea typeface="ＭＳ Ｐゴシック"/>
              </a:rPr>
              <a:t>23</a:t>
            </a:r>
            <a:r>
              <a:rPr kumimoji="0" lang="ja-JP" altLang="en-US" sz="1200" kern="0" dirty="0" smtClean="0">
                <a:latin typeface="Calibri"/>
                <a:ea typeface="ＭＳ Ｐゴシック"/>
              </a:rPr>
              <a:t>年度）</a:t>
            </a:r>
            <a:r>
              <a:rPr kumimoji="0" lang="en-US" altLang="ja-JP" sz="1200" kern="0" dirty="0" smtClean="0">
                <a:latin typeface="Calibri"/>
                <a:ea typeface="ＭＳ Ｐゴシック"/>
              </a:rPr>
              <a:t>】</a:t>
            </a:r>
          </a:p>
          <a:p>
            <a:pPr marL="173038" lvl="0" indent="-173038" defTabSz="1454509">
              <a:lnSpc>
                <a:spcPts val="1600"/>
              </a:lnSpc>
              <a:defRPr/>
            </a:pPr>
            <a:r>
              <a:rPr kumimoji="0" lang="ja-JP" altLang="en-US" sz="1200" kern="0" dirty="0">
                <a:latin typeface="Calibri"/>
                <a:ea typeface="ＭＳ Ｐゴシック"/>
              </a:rPr>
              <a:t>　</a:t>
            </a:r>
            <a:r>
              <a:rPr kumimoji="0" lang="ja-JP" altLang="en-US" sz="1200" kern="0" dirty="0" smtClean="0">
                <a:latin typeface="Calibri"/>
                <a:ea typeface="ＭＳ Ｐゴシック"/>
              </a:rPr>
              <a:t>　　 　・浴室設置改善    </a:t>
            </a:r>
            <a:r>
              <a:rPr kumimoji="0" lang="en-US" altLang="ja-JP" sz="1200" kern="0" dirty="0" smtClean="0">
                <a:latin typeface="Calibri"/>
                <a:ea typeface="ＭＳ Ｐゴシック"/>
              </a:rPr>
              <a:t>【</a:t>
            </a:r>
            <a:r>
              <a:rPr kumimoji="0" lang="en-US" altLang="ja-JP" sz="1200" kern="0" dirty="0">
                <a:latin typeface="Calibri"/>
                <a:ea typeface="ＭＳ Ｐゴシック"/>
              </a:rPr>
              <a:t>2</a:t>
            </a:r>
            <a:r>
              <a:rPr kumimoji="0" lang="ja-JP" altLang="en-US" sz="1200" kern="0" dirty="0" smtClean="0">
                <a:latin typeface="Calibri"/>
                <a:ea typeface="ＭＳ Ｐゴシック"/>
              </a:rPr>
              <a:t>市：</a:t>
            </a:r>
            <a:r>
              <a:rPr kumimoji="0" lang="en-US" altLang="ja-JP" sz="1200" kern="0" dirty="0" smtClean="0">
                <a:latin typeface="Calibri"/>
                <a:ea typeface="ＭＳ Ｐゴシック"/>
              </a:rPr>
              <a:t>4</a:t>
            </a:r>
            <a:r>
              <a:rPr kumimoji="0" lang="ja-JP" altLang="en-US" sz="1200" kern="0" dirty="0" smtClean="0">
                <a:latin typeface="Calibri"/>
                <a:ea typeface="ＭＳ Ｐゴシック"/>
              </a:rPr>
              <a:t>住宅</a:t>
            </a:r>
            <a:r>
              <a:rPr kumimoji="0" lang="en-US" altLang="ja-JP" sz="1200" kern="0" dirty="0" smtClean="0">
                <a:latin typeface="Calibri"/>
                <a:ea typeface="ＭＳ Ｐゴシック"/>
              </a:rPr>
              <a:t>133</a:t>
            </a:r>
            <a:r>
              <a:rPr kumimoji="0" lang="ja-JP" altLang="en-US" sz="1200" kern="0" dirty="0" smtClean="0">
                <a:latin typeface="Calibri"/>
                <a:ea typeface="ＭＳ Ｐゴシック"/>
              </a:rPr>
              <a:t>戸（平成</a:t>
            </a:r>
            <a:r>
              <a:rPr kumimoji="0" lang="en-US" altLang="ja-JP" sz="1200" kern="0" dirty="0">
                <a:latin typeface="Calibri"/>
                <a:ea typeface="ＭＳ Ｐゴシック"/>
              </a:rPr>
              <a:t>23</a:t>
            </a:r>
            <a:r>
              <a:rPr kumimoji="0" lang="ja-JP" altLang="en-US" sz="1200" kern="0" dirty="0" smtClean="0">
                <a:latin typeface="Calibri"/>
                <a:ea typeface="ＭＳ Ｐゴシック"/>
              </a:rPr>
              <a:t>～</a:t>
            </a:r>
            <a:r>
              <a:rPr kumimoji="0" lang="en-US" altLang="ja-JP" sz="1200" kern="0" dirty="0" smtClean="0">
                <a:latin typeface="Calibri"/>
                <a:ea typeface="ＭＳ Ｐゴシック"/>
              </a:rPr>
              <a:t>27</a:t>
            </a:r>
            <a:r>
              <a:rPr kumimoji="0" lang="ja-JP" altLang="en-US" sz="1200" kern="0" dirty="0" smtClean="0">
                <a:latin typeface="Calibri"/>
                <a:ea typeface="ＭＳ Ｐゴシック"/>
              </a:rPr>
              <a:t>年度）</a:t>
            </a:r>
            <a:r>
              <a:rPr kumimoji="0" lang="en-US" altLang="ja-JP" sz="1200" kern="0" dirty="0" smtClean="0">
                <a:latin typeface="Calibri"/>
                <a:ea typeface="ＭＳ Ｐゴシック"/>
              </a:rPr>
              <a:t>】</a:t>
            </a:r>
          </a:p>
          <a:p>
            <a:pPr marL="173038" lvl="0" indent="-173038" defTabSz="1454509">
              <a:lnSpc>
                <a:spcPts val="1600"/>
              </a:lnSpc>
              <a:defRPr/>
            </a:pPr>
            <a:r>
              <a:rPr kumimoji="0" lang="ja-JP" altLang="en-US" sz="1200" kern="0" dirty="0">
                <a:latin typeface="Calibri"/>
                <a:ea typeface="ＭＳ Ｐゴシック"/>
              </a:rPr>
              <a:t>　</a:t>
            </a:r>
            <a:r>
              <a:rPr kumimoji="0" lang="ja-JP" altLang="en-US" sz="1200" kern="0" dirty="0" smtClean="0">
                <a:latin typeface="Calibri"/>
                <a:ea typeface="ＭＳ Ｐゴシック"/>
              </a:rPr>
              <a:t>　　 　・共用部の改善    </a:t>
            </a:r>
            <a:r>
              <a:rPr kumimoji="0" lang="en-US" altLang="ja-JP" sz="1200" kern="0" dirty="0" smtClean="0">
                <a:latin typeface="Calibri"/>
                <a:ea typeface="ＭＳ Ｐゴシック"/>
              </a:rPr>
              <a:t>【222</a:t>
            </a:r>
            <a:r>
              <a:rPr kumimoji="0" lang="ja-JP" altLang="en-US" sz="1200" kern="0" dirty="0" smtClean="0">
                <a:latin typeface="Calibri"/>
                <a:ea typeface="ＭＳ Ｐゴシック"/>
              </a:rPr>
              <a:t>戸対象（平成</a:t>
            </a:r>
            <a:r>
              <a:rPr kumimoji="0" lang="en-US" altLang="ja-JP" sz="1200" kern="0" dirty="0">
                <a:latin typeface="Calibri"/>
                <a:ea typeface="ＭＳ Ｐゴシック"/>
              </a:rPr>
              <a:t>23</a:t>
            </a:r>
            <a:r>
              <a:rPr kumimoji="0" lang="ja-JP" altLang="en-US" sz="1200" kern="0" dirty="0" smtClean="0">
                <a:latin typeface="Calibri"/>
                <a:ea typeface="ＭＳ Ｐゴシック"/>
              </a:rPr>
              <a:t>～</a:t>
            </a:r>
            <a:r>
              <a:rPr kumimoji="0" lang="en-US" altLang="ja-JP" sz="1200" kern="0" dirty="0" smtClean="0">
                <a:latin typeface="Calibri"/>
                <a:ea typeface="ＭＳ Ｐゴシック"/>
              </a:rPr>
              <a:t>27</a:t>
            </a:r>
            <a:r>
              <a:rPr kumimoji="0" lang="ja-JP" altLang="en-US" sz="1200" kern="0" dirty="0" smtClean="0">
                <a:latin typeface="Calibri"/>
                <a:ea typeface="ＭＳ Ｐゴシック"/>
              </a:rPr>
              <a:t>年度）</a:t>
            </a:r>
            <a:r>
              <a:rPr kumimoji="0" lang="en-US" altLang="ja-JP" sz="1200" kern="0" dirty="0" smtClean="0">
                <a:latin typeface="Calibri"/>
                <a:ea typeface="ＭＳ Ｐゴシック"/>
              </a:rPr>
              <a:t>】</a:t>
            </a:r>
            <a:endParaRPr kumimoji="0" lang="en-US" altLang="ja-JP" sz="1200" kern="0" dirty="0">
              <a:latin typeface="Calibri"/>
              <a:ea typeface="ＭＳ Ｐゴシック"/>
            </a:endParaRPr>
          </a:p>
          <a:p>
            <a:pPr marL="173038" marR="0" lvl="0" indent="-173038" defTabSz="1454509" eaLnBrk="1" fontAlgn="auto" latinLnBrk="0" hangingPunct="1">
              <a:lnSpc>
                <a:spcPts val="1600"/>
              </a:lnSpc>
              <a:spcBef>
                <a:spcPts val="0"/>
              </a:spcBef>
              <a:spcAft>
                <a:spcPts val="0"/>
              </a:spcAft>
              <a:buClrTx/>
              <a:buSzTx/>
              <a:buFontTx/>
              <a:buNone/>
              <a:tabLst/>
              <a:defRPr/>
            </a:pPr>
            <a:r>
              <a:rPr kumimoji="0" lang="ja-JP" altLang="en-US" sz="1200" kern="0" dirty="0" smtClean="0">
                <a:latin typeface="Calibri"/>
                <a:ea typeface="ＭＳ Ｐゴシック"/>
              </a:rPr>
              <a:t>　　　 　・事業内容　：　高齢者向け改善</a:t>
            </a:r>
            <a:r>
              <a:rPr kumimoji="0" lang="ja-JP" altLang="en-US" sz="1200" kern="0" dirty="0">
                <a:latin typeface="Calibri"/>
                <a:ea typeface="ＭＳ Ｐゴシック"/>
              </a:rPr>
              <a:t>（</a:t>
            </a:r>
            <a:r>
              <a:rPr kumimoji="0" lang="ja-JP" altLang="en-US" sz="1200" kern="0" dirty="0" smtClean="0">
                <a:latin typeface="Calibri"/>
                <a:ea typeface="ＭＳ Ｐゴシック"/>
              </a:rPr>
              <a:t>住戸内段差解消、浴室・</a:t>
            </a:r>
            <a:endParaRPr kumimoji="0" lang="en-US" altLang="ja-JP" sz="1200" kern="0" dirty="0" smtClean="0">
              <a:latin typeface="Calibri"/>
              <a:ea typeface="ＭＳ Ｐゴシック"/>
            </a:endParaRPr>
          </a:p>
          <a:p>
            <a:pPr marL="173038" marR="0" lvl="0" indent="-173038" defTabSz="1454509" eaLnBrk="1" fontAlgn="auto" latinLnBrk="0" hangingPunct="1">
              <a:lnSpc>
                <a:spcPts val="1600"/>
              </a:lnSpc>
              <a:spcBef>
                <a:spcPts val="0"/>
              </a:spcBef>
              <a:spcAft>
                <a:spcPts val="0"/>
              </a:spcAft>
              <a:buClrTx/>
              <a:buSzTx/>
              <a:buFontTx/>
              <a:buNone/>
              <a:tabLst/>
              <a:defRPr/>
            </a:pPr>
            <a:r>
              <a:rPr kumimoji="0" lang="ja-JP" altLang="en-US" sz="1200" kern="0" dirty="0">
                <a:latin typeface="Calibri"/>
                <a:ea typeface="ＭＳ Ｐゴシック"/>
              </a:rPr>
              <a:t>　</a:t>
            </a:r>
            <a:r>
              <a:rPr kumimoji="0" lang="ja-JP" altLang="en-US" sz="1200" kern="0" dirty="0" smtClean="0">
                <a:latin typeface="Calibri"/>
                <a:ea typeface="ＭＳ Ｐゴシック"/>
              </a:rPr>
              <a:t>　　 　　　　　　　　　　 便所内手摺設置等）</a:t>
            </a:r>
            <a:endParaRPr kumimoji="0" lang="en-US" altLang="ja-JP" sz="1200" kern="0" dirty="0" smtClean="0">
              <a:latin typeface="Calibri"/>
              <a:ea typeface="ＭＳ Ｐゴシック"/>
            </a:endParaRPr>
          </a:p>
          <a:p>
            <a:pPr marL="173038" marR="0" lvl="0" indent="-173038" defTabSz="1454509" eaLnBrk="1" fontAlgn="auto" latinLnBrk="0" hangingPunct="1">
              <a:lnSpc>
                <a:spcPts val="1600"/>
              </a:lnSpc>
              <a:spcBef>
                <a:spcPts val="0"/>
              </a:spcBef>
              <a:spcAft>
                <a:spcPts val="0"/>
              </a:spcAft>
              <a:buClrTx/>
              <a:buSzTx/>
              <a:buFontTx/>
              <a:buNone/>
              <a:tabLst/>
              <a:defRPr/>
            </a:pPr>
            <a:r>
              <a:rPr kumimoji="0" lang="ja-JP" altLang="en-US" sz="1200" kern="0" dirty="0">
                <a:latin typeface="Calibri"/>
                <a:ea typeface="ＭＳ Ｐゴシック"/>
              </a:rPr>
              <a:t>　</a:t>
            </a:r>
            <a:r>
              <a:rPr kumimoji="0" lang="ja-JP" altLang="en-US" sz="1200" kern="0" dirty="0" smtClean="0">
                <a:latin typeface="Calibri"/>
                <a:ea typeface="ＭＳ Ｐゴシック"/>
              </a:rPr>
              <a:t>　　 　　　　　　　　　　 住戸規模増改善</a:t>
            </a:r>
            <a:r>
              <a:rPr kumimoji="0" lang="ja-JP" altLang="en-US" sz="1200" kern="0" dirty="0">
                <a:latin typeface="Calibri"/>
                <a:ea typeface="ＭＳ Ｐゴシック"/>
              </a:rPr>
              <a:t>（</a:t>
            </a:r>
            <a:r>
              <a:rPr kumimoji="0" lang="ja-JP" altLang="en-US" sz="1200" kern="0" dirty="0" smtClean="0">
                <a:latin typeface="Calibri"/>
                <a:ea typeface="ＭＳ Ｐゴシック"/>
              </a:rPr>
              <a:t>狭小住戸３戸を２戸への</a:t>
            </a:r>
            <a:endParaRPr kumimoji="0" lang="en-US" altLang="ja-JP" sz="1200" kern="0" dirty="0" smtClean="0">
              <a:latin typeface="Calibri"/>
              <a:ea typeface="ＭＳ Ｐゴシック"/>
            </a:endParaRPr>
          </a:p>
          <a:p>
            <a:pPr marL="173038" marR="0" lvl="0" indent="-173038" defTabSz="1454509" eaLnBrk="1" fontAlgn="auto" latinLnBrk="0" hangingPunct="1">
              <a:lnSpc>
                <a:spcPts val="1600"/>
              </a:lnSpc>
              <a:spcBef>
                <a:spcPts val="0"/>
              </a:spcBef>
              <a:spcAft>
                <a:spcPts val="0"/>
              </a:spcAft>
              <a:buClrTx/>
              <a:buSzTx/>
              <a:buFontTx/>
              <a:buNone/>
              <a:tabLst/>
              <a:defRPr/>
            </a:pPr>
            <a:r>
              <a:rPr kumimoji="0" lang="ja-JP" altLang="en-US" sz="1200" kern="0" dirty="0">
                <a:latin typeface="Calibri"/>
                <a:ea typeface="ＭＳ Ｐゴシック"/>
              </a:rPr>
              <a:t>　</a:t>
            </a:r>
            <a:r>
              <a:rPr kumimoji="0" lang="ja-JP" altLang="en-US" sz="1200" kern="0" dirty="0" smtClean="0">
                <a:latin typeface="Calibri"/>
                <a:ea typeface="ＭＳ Ｐゴシック"/>
              </a:rPr>
              <a:t>　　 　　　　　　　　　　 規模増改善（３戸２））</a:t>
            </a:r>
            <a:endParaRPr kumimoji="0" lang="en-US" altLang="ja-JP" sz="1200" kern="0" dirty="0" smtClean="0">
              <a:latin typeface="Calibri"/>
              <a:ea typeface="ＭＳ Ｐゴシック"/>
            </a:endParaRPr>
          </a:p>
          <a:p>
            <a:pPr marL="173038" marR="0" lvl="0" indent="-173038" defTabSz="1454509" eaLnBrk="1" fontAlgn="auto" latinLnBrk="0" hangingPunct="1">
              <a:lnSpc>
                <a:spcPts val="1600"/>
              </a:lnSpc>
              <a:spcBef>
                <a:spcPts val="0"/>
              </a:spcBef>
              <a:spcAft>
                <a:spcPts val="0"/>
              </a:spcAft>
              <a:buClrTx/>
              <a:buSzTx/>
              <a:buFontTx/>
              <a:buNone/>
              <a:tabLst/>
              <a:defRPr/>
            </a:pPr>
            <a:r>
              <a:rPr kumimoji="0" lang="ja-JP" altLang="en-US" sz="1200" kern="0" dirty="0">
                <a:latin typeface="Calibri"/>
                <a:ea typeface="ＭＳ Ｐゴシック"/>
              </a:rPr>
              <a:t>　</a:t>
            </a:r>
            <a:r>
              <a:rPr kumimoji="0" lang="ja-JP" altLang="en-US" sz="1200" kern="0" dirty="0" smtClean="0">
                <a:latin typeface="Calibri"/>
                <a:ea typeface="ＭＳ Ｐゴシック"/>
              </a:rPr>
              <a:t>　　 　　　　　　　　　　 浴室設置改善</a:t>
            </a:r>
            <a:r>
              <a:rPr kumimoji="0" lang="ja-JP" altLang="en-US" sz="1200" kern="0" dirty="0">
                <a:latin typeface="Calibri"/>
                <a:ea typeface="ＭＳ Ｐゴシック"/>
              </a:rPr>
              <a:t>（</a:t>
            </a:r>
            <a:r>
              <a:rPr kumimoji="0" lang="ja-JP" altLang="en-US" sz="1200" kern="0" dirty="0" smtClean="0">
                <a:latin typeface="Calibri"/>
                <a:ea typeface="ＭＳ Ｐゴシック"/>
              </a:rPr>
              <a:t>浴室増築・浴槽設置）</a:t>
            </a:r>
            <a:endParaRPr kumimoji="0" lang="en-US" altLang="ja-JP" sz="1200" kern="0" dirty="0" smtClean="0">
              <a:latin typeface="Calibri"/>
              <a:ea typeface="ＭＳ Ｐゴシック"/>
            </a:endParaRPr>
          </a:p>
          <a:p>
            <a:pPr marL="173038" marR="0" lvl="0" indent="-173038" defTabSz="1454509" eaLnBrk="1" fontAlgn="auto" latinLnBrk="0" hangingPunct="1">
              <a:lnSpc>
                <a:spcPts val="1600"/>
              </a:lnSpc>
              <a:spcBef>
                <a:spcPts val="0"/>
              </a:spcBef>
              <a:spcAft>
                <a:spcPts val="0"/>
              </a:spcAft>
              <a:buClrTx/>
              <a:buSzTx/>
              <a:buFontTx/>
              <a:buNone/>
              <a:tabLst/>
              <a:defRPr/>
            </a:pPr>
            <a:r>
              <a:rPr kumimoji="0" lang="ja-JP" altLang="en-US" sz="1200" kern="0" dirty="0">
                <a:latin typeface="Calibri"/>
                <a:ea typeface="ＭＳ Ｐゴシック"/>
              </a:rPr>
              <a:t>　</a:t>
            </a:r>
            <a:r>
              <a:rPr kumimoji="0" lang="ja-JP" altLang="en-US" sz="1200" kern="0" dirty="0" smtClean="0">
                <a:latin typeface="Calibri"/>
                <a:ea typeface="ＭＳ Ｐゴシック"/>
              </a:rPr>
              <a:t>　　 　　　　　　　　　　 共用部の改善（共用廊下等への手摺設置）</a:t>
            </a:r>
            <a:endParaRPr kumimoji="0" lang="en-US" altLang="ja-JP" sz="1200" kern="0" dirty="0" smtClean="0">
              <a:latin typeface="Calibri"/>
              <a:ea typeface="ＭＳ Ｐゴシック"/>
            </a:endParaRPr>
          </a:p>
          <a:p>
            <a:pPr marL="173038" marR="0" lvl="0" indent="-173038" defTabSz="1454509" eaLnBrk="1" fontAlgn="auto" latinLnBrk="0" hangingPunct="1">
              <a:lnSpc>
                <a:spcPts val="1600"/>
              </a:lnSpc>
              <a:spcBef>
                <a:spcPts val="0"/>
              </a:spcBef>
              <a:spcAft>
                <a:spcPts val="0"/>
              </a:spcAft>
              <a:buClrTx/>
              <a:buSzTx/>
              <a:buFontTx/>
              <a:buNone/>
              <a:tabLst/>
              <a:defRPr/>
            </a:pPr>
            <a:r>
              <a:rPr kumimoji="0" lang="ja-JP" altLang="en-US" sz="1200" kern="0" dirty="0">
                <a:latin typeface="Calibri"/>
                <a:ea typeface="ＭＳ Ｐゴシック"/>
              </a:rPr>
              <a:t>　</a:t>
            </a:r>
            <a:r>
              <a:rPr kumimoji="0" lang="ja-JP" altLang="en-US" sz="1200" kern="0" dirty="0" smtClean="0">
                <a:latin typeface="Calibri"/>
                <a:ea typeface="ＭＳ Ｐゴシック"/>
              </a:rPr>
              <a:t>　 　 </a:t>
            </a:r>
            <a:r>
              <a:rPr kumimoji="0" lang="ja-JP" altLang="en-US" sz="1200" kern="0" dirty="0">
                <a:latin typeface="Calibri"/>
                <a:ea typeface="ＭＳ Ｐゴシック"/>
              </a:rPr>
              <a:t> ・</a:t>
            </a:r>
            <a:r>
              <a:rPr kumimoji="0" lang="ja-JP" altLang="en-US" sz="1200" kern="0" dirty="0" smtClean="0">
                <a:latin typeface="Calibri"/>
                <a:ea typeface="ＭＳ Ｐゴシック"/>
              </a:rPr>
              <a:t>事業の特徴： 地域に</a:t>
            </a:r>
            <a:r>
              <a:rPr kumimoji="0" lang="ja-JP" altLang="en-US" sz="1200" kern="0" dirty="0">
                <a:latin typeface="Calibri"/>
                <a:ea typeface="ＭＳ Ｐゴシック"/>
              </a:rPr>
              <a:t>よって</a:t>
            </a:r>
            <a:r>
              <a:rPr kumimoji="0" lang="ja-JP" altLang="en-US" sz="1200" kern="0" dirty="0" smtClean="0">
                <a:latin typeface="Calibri"/>
                <a:ea typeface="ＭＳ Ｐゴシック"/>
              </a:rPr>
              <a:t>、地域のまちづくり協議会を中心に既存入居者の合意形成を図り、地</a:t>
            </a:r>
            <a:endParaRPr kumimoji="0" lang="en-US" altLang="ja-JP" sz="1200" kern="0" dirty="0" smtClean="0">
              <a:latin typeface="Calibri"/>
              <a:ea typeface="ＭＳ Ｐゴシック"/>
            </a:endParaRPr>
          </a:p>
          <a:p>
            <a:pPr marL="173038" marR="0" lvl="0" indent="-173038" defTabSz="1454509" eaLnBrk="1" fontAlgn="auto" latinLnBrk="0" hangingPunct="1">
              <a:lnSpc>
                <a:spcPts val="1600"/>
              </a:lnSpc>
              <a:spcBef>
                <a:spcPts val="0"/>
              </a:spcBef>
              <a:spcAft>
                <a:spcPts val="0"/>
              </a:spcAft>
              <a:buClrTx/>
              <a:buSzTx/>
              <a:buFontTx/>
              <a:buNone/>
              <a:tabLst/>
              <a:defRPr/>
            </a:pPr>
            <a:r>
              <a:rPr kumimoji="0" lang="ja-JP" altLang="en-US" sz="1200" kern="0" dirty="0">
                <a:latin typeface="Calibri"/>
                <a:ea typeface="ＭＳ Ｐゴシック"/>
              </a:rPr>
              <a:t>　</a:t>
            </a:r>
            <a:r>
              <a:rPr kumimoji="0" lang="ja-JP" altLang="en-US" sz="1200" kern="0" dirty="0" smtClean="0">
                <a:latin typeface="Calibri"/>
                <a:ea typeface="ＭＳ Ｐゴシック"/>
              </a:rPr>
              <a:t>　　　　　　　　　　　　  域住宅計画に基づき、具体的な棟改善に向けた改修</a:t>
            </a:r>
            <a:r>
              <a:rPr kumimoji="0" lang="ja-JP" altLang="en-US" sz="1200" kern="0" dirty="0">
                <a:latin typeface="Calibri"/>
                <a:ea typeface="ＭＳ Ｐゴシック"/>
              </a:rPr>
              <a:t>ﾌﾟﾗﾝ</a:t>
            </a:r>
            <a:r>
              <a:rPr kumimoji="0" lang="ja-JP" altLang="en-US" sz="1200" kern="0" dirty="0" smtClean="0">
                <a:latin typeface="Calibri"/>
                <a:ea typeface="ＭＳ Ｐゴシック"/>
              </a:rPr>
              <a:t>を確定し、工事を実施。</a:t>
            </a:r>
            <a:endParaRPr kumimoji="0" lang="en-US" altLang="ja-JP" sz="1200" kern="0" dirty="0" smtClean="0">
              <a:latin typeface="Calibri"/>
              <a:ea typeface="ＭＳ Ｐゴシック"/>
            </a:endParaRPr>
          </a:p>
          <a:p>
            <a:pPr marL="173038" marR="0" lvl="0" indent="-173038" defTabSz="1454509" eaLnBrk="1" fontAlgn="auto" latinLnBrk="0" hangingPunct="1">
              <a:lnSpc>
                <a:spcPts val="1600"/>
              </a:lnSpc>
              <a:spcBef>
                <a:spcPts val="0"/>
              </a:spcBef>
              <a:spcAft>
                <a:spcPts val="0"/>
              </a:spcAft>
              <a:buClrTx/>
              <a:buSzTx/>
              <a:buFontTx/>
              <a:buNone/>
              <a:tabLst/>
              <a:defRPr/>
            </a:pPr>
            <a:endParaRPr kumimoji="0" lang="en-US" altLang="ja-JP" sz="1200" kern="0" dirty="0" smtClean="0">
              <a:latin typeface="Calibri"/>
              <a:ea typeface="ＭＳ Ｐゴシック"/>
            </a:endParaRPr>
          </a:p>
          <a:p>
            <a:pPr marL="173038" lvl="0" indent="-173038" defTabSz="1454509">
              <a:lnSpc>
                <a:spcPct val="150000"/>
              </a:lnSpc>
              <a:defRPr/>
            </a:pPr>
            <a:r>
              <a:rPr kumimoji="0" lang="ja-JP" altLang="en-US" sz="1200" kern="0" dirty="0">
                <a:latin typeface="Calibri"/>
                <a:ea typeface="ＭＳ Ｐゴシック"/>
              </a:rPr>
              <a:t>　</a:t>
            </a:r>
            <a:r>
              <a:rPr kumimoji="0" lang="ja-JP" altLang="en-US" sz="1200" b="1" kern="0" dirty="0" smtClean="0">
                <a:latin typeface="Calibri"/>
                <a:ea typeface="ＭＳ Ｐゴシック"/>
              </a:rPr>
              <a:t>　</a:t>
            </a:r>
            <a:r>
              <a:rPr kumimoji="0" lang="ja-JP" altLang="en-US" sz="1200" b="1" i="0" u="none" strike="noStrike" kern="0" cap="none" spc="0" normalizeH="0" baseline="0" noProof="0" dirty="0" smtClean="0">
                <a:ln>
                  <a:noFill/>
                </a:ln>
                <a:effectLst/>
                <a:uLnTx/>
                <a:uFillTx/>
                <a:latin typeface="Calibri"/>
                <a:ea typeface="ＭＳ Ｐゴシック"/>
              </a:rPr>
              <a:t>■</a:t>
            </a:r>
            <a:r>
              <a:rPr kumimoji="0" lang="ja-JP" altLang="en-US" sz="1200" b="1" kern="0" dirty="0"/>
              <a:t>多様な住宅供給や地域の活性化</a:t>
            </a:r>
            <a:r>
              <a:rPr kumimoji="0" lang="ja-JP" altLang="en-US" sz="1200" b="1" kern="0" dirty="0" smtClean="0"/>
              <a:t>に向けた取組み</a:t>
            </a:r>
            <a:endParaRPr kumimoji="0" lang="en-US" altLang="ja-JP" sz="1200" b="1" kern="0" dirty="0"/>
          </a:p>
          <a:p>
            <a:pPr marL="173038" marR="0" lvl="0" indent="-173038" defTabSz="1454509" eaLnBrk="1" fontAlgn="auto" latinLnBrk="0" hangingPunct="1">
              <a:lnSpc>
                <a:spcPts val="1600"/>
              </a:lnSpc>
              <a:spcBef>
                <a:spcPts val="0"/>
              </a:spcBef>
              <a:spcAft>
                <a:spcPts val="0"/>
              </a:spcAft>
              <a:buClrTx/>
              <a:buSzTx/>
              <a:buFontTx/>
              <a:buNone/>
              <a:tabLst/>
              <a:defRPr/>
            </a:pPr>
            <a:r>
              <a:rPr kumimoji="0" lang="ja-JP" altLang="en-US" sz="1200" b="1" kern="0" dirty="0" smtClean="0">
                <a:latin typeface="Calibri"/>
                <a:ea typeface="ＭＳ Ｐゴシック"/>
              </a:rPr>
              <a:t>　　 </a:t>
            </a:r>
            <a:r>
              <a:rPr kumimoji="0" lang="ja-JP" altLang="en-US" sz="1200" kern="0" dirty="0" smtClean="0">
                <a:latin typeface="Calibri"/>
                <a:ea typeface="ＭＳ Ｐゴシック"/>
              </a:rPr>
              <a:t>○既存の空家等の地域活動拠点としての活用</a:t>
            </a:r>
            <a:endParaRPr kumimoji="0" lang="en-US" altLang="ja-JP" sz="1200" kern="0" dirty="0" smtClean="0">
              <a:latin typeface="Calibri"/>
              <a:ea typeface="ＭＳ Ｐゴシック"/>
            </a:endParaRPr>
          </a:p>
          <a:p>
            <a:pPr marL="173038" marR="0" lvl="0" indent="-173038" defTabSz="1454509" eaLnBrk="1" fontAlgn="auto" latinLnBrk="0" hangingPunct="1">
              <a:lnSpc>
                <a:spcPct val="150000"/>
              </a:lnSpc>
              <a:spcBef>
                <a:spcPts val="0"/>
              </a:spcBef>
              <a:spcAft>
                <a:spcPts val="0"/>
              </a:spcAft>
              <a:buClrTx/>
              <a:buSzTx/>
              <a:buFontTx/>
              <a:buNone/>
              <a:tabLst/>
              <a:defRPr/>
            </a:pPr>
            <a:r>
              <a:rPr kumimoji="0" lang="ja-JP" altLang="en-US" sz="1200" kern="0" noProof="0" dirty="0">
                <a:latin typeface="Calibri"/>
                <a:ea typeface="ＭＳ Ｐゴシック"/>
              </a:rPr>
              <a:t>　</a:t>
            </a:r>
            <a:r>
              <a:rPr kumimoji="0" lang="ja-JP" altLang="en-US" sz="1200" kern="0" noProof="0" dirty="0" smtClean="0">
                <a:latin typeface="Calibri"/>
                <a:ea typeface="ＭＳ Ｐゴシック"/>
              </a:rPr>
              <a:t>　   </a:t>
            </a:r>
            <a:r>
              <a:rPr kumimoji="0" lang="ja-JP" altLang="en-US" sz="1200" kern="0" dirty="0">
                <a:latin typeface="Calibri"/>
                <a:ea typeface="ＭＳ Ｐゴシック"/>
              </a:rPr>
              <a:t>　</a:t>
            </a:r>
            <a:r>
              <a:rPr kumimoji="0" lang="ja-JP" altLang="en-US" sz="1200" kern="0" dirty="0" smtClean="0">
                <a:latin typeface="Calibri"/>
                <a:ea typeface="ＭＳ Ｐゴシック"/>
              </a:rPr>
              <a:t> ・</a:t>
            </a:r>
            <a:r>
              <a:rPr kumimoji="0" lang="ja-JP" altLang="en-US" sz="1200" i="0" u="none" strike="noStrike" kern="0" cap="none" spc="0" normalizeH="0" baseline="0" noProof="0" dirty="0" smtClean="0">
                <a:ln>
                  <a:noFill/>
                </a:ln>
                <a:effectLst/>
                <a:uLnTx/>
                <a:uFillTx/>
                <a:latin typeface="Calibri"/>
                <a:ea typeface="ＭＳ Ｐゴシック"/>
              </a:rPr>
              <a:t>グループホームへの住戸活用　</a:t>
            </a:r>
            <a:r>
              <a:rPr kumimoji="0" lang="en-US" altLang="ja-JP" sz="1200" i="0" u="none" strike="noStrike" kern="0" cap="none" spc="0" normalizeH="0" baseline="0" noProof="0" dirty="0" smtClean="0">
                <a:ln>
                  <a:noFill/>
                </a:ln>
                <a:effectLst/>
                <a:uLnTx/>
                <a:uFillTx/>
                <a:latin typeface="Calibri"/>
                <a:ea typeface="ＭＳ Ｐゴシック"/>
              </a:rPr>
              <a:t>【1</a:t>
            </a:r>
            <a:r>
              <a:rPr kumimoji="0" lang="ja-JP" altLang="en-US" sz="1200" i="0" u="none" strike="noStrike" kern="0" cap="none" spc="0" normalizeH="0" baseline="0" noProof="0" dirty="0" smtClean="0">
                <a:ln>
                  <a:noFill/>
                </a:ln>
                <a:effectLst/>
                <a:uLnTx/>
                <a:uFillTx/>
                <a:latin typeface="Calibri"/>
                <a:ea typeface="ＭＳ Ｐゴシック"/>
              </a:rPr>
              <a:t>市</a:t>
            </a:r>
            <a:r>
              <a:rPr kumimoji="0" lang="en-US" altLang="ja-JP" sz="1200" i="0" u="none" strike="noStrike" kern="0" cap="none" spc="0" normalizeH="0" baseline="0" noProof="0" dirty="0" smtClean="0">
                <a:ln>
                  <a:noFill/>
                </a:ln>
                <a:effectLst/>
                <a:uLnTx/>
                <a:uFillTx/>
                <a:latin typeface="Calibri"/>
                <a:ea typeface="ＭＳ Ｐゴシック"/>
              </a:rPr>
              <a:t>3</a:t>
            </a:r>
            <a:r>
              <a:rPr kumimoji="0" lang="ja-JP" altLang="en-US" sz="1200" i="0" u="none" strike="noStrike" kern="0" cap="none" spc="0" normalizeH="0" baseline="0" noProof="0" dirty="0" smtClean="0">
                <a:ln>
                  <a:noFill/>
                </a:ln>
                <a:effectLst/>
                <a:uLnTx/>
                <a:uFillTx/>
                <a:latin typeface="Calibri"/>
                <a:ea typeface="ＭＳ Ｐゴシック"/>
              </a:rPr>
              <a:t>住宅</a:t>
            </a:r>
            <a:r>
              <a:rPr kumimoji="0" lang="en-US" altLang="ja-JP" sz="1200" kern="0" dirty="0">
                <a:latin typeface="Calibri"/>
                <a:ea typeface="ＭＳ Ｐゴシック"/>
              </a:rPr>
              <a:t>7</a:t>
            </a:r>
            <a:r>
              <a:rPr kumimoji="0" lang="ja-JP" altLang="en-US" sz="1200" i="0" u="none" strike="noStrike" kern="0" cap="none" spc="0" normalizeH="0" baseline="0" noProof="0" dirty="0" smtClean="0">
                <a:ln>
                  <a:noFill/>
                </a:ln>
                <a:effectLst/>
                <a:uLnTx/>
                <a:uFillTx/>
                <a:latin typeface="Calibri"/>
                <a:ea typeface="ＭＳ Ｐゴシック"/>
              </a:rPr>
              <a:t>戸（</a:t>
            </a:r>
            <a:r>
              <a:rPr kumimoji="0" lang="ja-JP" altLang="en-US" sz="1200" kern="0" dirty="0">
                <a:latin typeface="Calibri"/>
                <a:ea typeface="ＭＳ Ｐゴシック"/>
              </a:rPr>
              <a:t>平成</a:t>
            </a:r>
            <a:r>
              <a:rPr kumimoji="0" lang="en-US" altLang="ja-JP" sz="1200" i="0" u="none" strike="noStrike" kern="0" cap="none" spc="0" normalizeH="0" baseline="0" noProof="0" dirty="0" smtClean="0">
                <a:ln>
                  <a:noFill/>
                </a:ln>
                <a:effectLst/>
                <a:uLnTx/>
                <a:uFillTx/>
                <a:latin typeface="Calibri"/>
                <a:ea typeface="ＭＳ Ｐゴシック"/>
              </a:rPr>
              <a:t>23</a:t>
            </a:r>
            <a:r>
              <a:rPr kumimoji="0" lang="ja-JP" altLang="en-US" sz="1200" i="0" u="none" strike="noStrike" kern="0" cap="none" spc="0" normalizeH="0" baseline="0" noProof="0" dirty="0" smtClean="0">
                <a:ln>
                  <a:noFill/>
                </a:ln>
                <a:effectLst/>
                <a:uLnTx/>
                <a:uFillTx/>
                <a:latin typeface="Calibri"/>
                <a:ea typeface="ＭＳ Ｐゴシック"/>
              </a:rPr>
              <a:t>～</a:t>
            </a:r>
            <a:r>
              <a:rPr kumimoji="0" lang="en-US" altLang="ja-JP" sz="1200" i="0" u="none" strike="noStrike" kern="0" cap="none" spc="0" normalizeH="0" baseline="0" noProof="0" dirty="0" smtClean="0">
                <a:ln>
                  <a:noFill/>
                </a:ln>
                <a:effectLst/>
                <a:uLnTx/>
                <a:uFillTx/>
                <a:latin typeface="Calibri"/>
                <a:ea typeface="ＭＳ Ｐゴシック"/>
              </a:rPr>
              <a:t>2</a:t>
            </a:r>
            <a:r>
              <a:rPr kumimoji="0" lang="ja-JP" altLang="en-US" sz="1200" i="0" u="none" strike="noStrike" kern="0" cap="none" spc="0" normalizeH="0" baseline="0" noProof="0" dirty="0" smtClean="0">
                <a:ln>
                  <a:noFill/>
                </a:ln>
                <a:effectLst/>
                <a:uLnTx/>
                <a:uFillTx/>
                <a:latin typeface="Calibri"/>
                <a:ea typeface="ＭＳ Ｐゴシック"/>
              </a:rPr>
              <a:t>７年度）</a:t>
            </a:r>
            <a:r>
              <a:rPr kumimoji="0" lang="en-US" altLang="ja-JP" sz="1200" i="0" u="none" strike="noStrike" kern="0" cap="none" spc="0" normalizeH="0" baseline="0" noProof="0" dirty="0" smtClean="0">
                <a:ln>
                  <a:noFill/>
                </a:ln>
                <a:effectLst/>
                <a:uLnTx/>
                <a:uFillTx/>
                <a:latin typeface="Calibri"/>
                <a:ea typeface="ＭＳ Ｐゴシック"/>
              </a:rPr>
              <a:t>】</a:t>
            </a:r>
            <a:r>
              <a:rPr kumimoji="0" lang="ja-JP" altLang="en-US" sz="1200" i="0" u="none" strike="noStrike" kern="0" cap="none" spc="0" normalizeH="0" baseline="0" noProof="0" dirty="0" smtClean="0">
                <a:ln>
                  <a:noFill/>
                </a:ln>
                <a:effectLst/>
                <a:uLnTx/>
                <a:uFillTx/>
                <a:latin typeface="Calibri"/>
                <a:ea typeface="ＭＳ Ｐゴシック"/>
              </a:rPr>
              <a:t>　</a:t>
            </a:r>
            <a:endParaRPr kumimoji="0" lang="en-US" altLang="ja-JP" sz="1200" i="0" u="none" strike="noStrike" kern="0" cap="none" spc="0" normalizeH="0" baseline="0" noProof="0" dirty="0" smtClean="0">
              <a:ln>
                <a:noFill/>
              </a:ln>
              <a:effectLst/>
              <a:uLnTx/>
              <a:uFillTx/>
              <a:latin typeface="Calibri"/>
              <a:ea typeface="ＭＳ Ｐゴシック"/>
            </a:endParaRPr>
          </a:p>
          <a:p>
            <a:pPr marL="173038" marR="0" lvl="0" indent="-173038" defTabSz="1454509" eaLnBrk="1" fontAlgn="auto" latinLnBrk="0" hangingPunct="1">
              <a:lnSpc>
                <a:spcPct val="150000"/>
              </a:lnSpc>
              <a:spcBef>
                <a:spcPts val="0"/>
              </a:spcBef>
              <a:spcAft>
                <a:spcPts val="0"/>
              </a:spcAft>
              <a:buClrTx/>
              <a:buSzTx/>
              <a:buFontTx/>
              <a:buNone/>
              <a:tabLst/>
              <a:defRPr/>
            </a:pPr>
            <a:r>
              <a:rPr kumimoji="0" lang="ja-JP" altLang="en-US" sz="1200" kern="0" dirty="0">
                <a:latin typeface="Calibri"/>
                <a:ea typeface="ＭＳ Ｐゴシック"/>
              </a:rPr>
              <a:t>　</a:t>
            </a:r>
            <a:r>
              <a:rPr kumimoji="0" lang="ja-JP" altLang="en-US" sz="1200" kern="0" dirty="0" smtClean="0">
                <a:latin typeface="Calibri"/>
                <a:ea typeface="ＭＳ Ｐゴシック"/>
              </a:rPr>
              <a:t>　 </a:t>
            </a:r>
            <a:r>
              <a:rPr kumimoji="0" lang="ja-JP" altLang="en-US" sz="1200" kern="0" dirty="0">
                <a:latin typeface="Calibri"/>
                <a:ea typeface="ＭＳ Ｐゴシック"/>
              </a:rPr>
              <a:t>　</a:t>
            </a:r>
            <a:r>
              <a:rPr kumimoji="0" lang="ja-JP" altLang="en-US" sz="1200" kern="0" dirty="0" smtClean="0">
                <a:latin typeface="Calibri"/>
                <a:ea typeface="ＭＳ Ｐゴシック"/>
              </a:rPr>
              <a:t>   ・子育て・高齢者生活支援 活動拠点</a:t>
            </a:r>
            <a:r>
              <a:rPr kumimoji="0" lang="en-US" altLang="ja-JP" sz="1200" kern="0" dirty="0" smtClean="0">
                <a:latin typeface="Calibri"/>
                <a:ea typeface="ＭＳ Ｐゴシック"/>
              </a:rPr>
              <a:t>【1</a:t>
            </a:r>
            <a:r>
              <a:rPr kumimoji="0" lang="ja-JP" altLang="en-US" sz="1200" kern="0" dirty="0" smtClean="0">
                <a:latin typeface="Calibri"/>
                <a:ea typeface="ＭＳ Ｐゴシック"/>
              </a:rPr>
              <a:t>市</a:t>
            </a:r>
            <a:r>
              <a:rPr kumimoji="0" lang="en-US" altLang="ja-JP" sz="1200" kern="0" dirty="0" smtClean="0">
                <a:latin typeface="Calibri"/>
                <a:ea typeface="ＭＳ Ｐゴシック"/>
              </a:rPr>
              <a:t>2</a:t>
            </a:r>
            <a:r>
              <a:rPr kumimoji="0" lang="ja-JP" altLang="en-US" sz="1200" kern="0" dirty="0" smtClean="0">
                <a:latin typeface="Calibri"/>
                <a:ea typeface="ＭＳ Ｐゴシック"/>
              </a:rPr>
              <a:t>住宅</a:t>
            </a:r>
            <a:r>
              <a:rPr kumimoji="0" lang="en-US" altLang="ja-JP" sz="1200" kern="0" dirty="0" smtClean="0">
                <a:latin typeface="Calibri"/>
                <a:ea typeface="ＭＳ Ｐゴシック"/>
              </a:rPr>
              <a:t>2</a:t>
            </a:r>
            <a:r>
              <a:rPr kumimoji="0" lang="ja-JP" altLang="en-US" sz="1200" kern="0" dirty="0" smtClean="0">
                <a:latin typeface="Calibri"/>
                <a:ea typeface="ＭＳ Ｐゴシック"/>
              </a:rPr>
              <a:t>戸（平成</a:t>
            </a:r>
            <a:r>
              <a:rPr kumimoji="0" lang="en-US" altLang="ja-JP" sz="1200" kern="0" dirty="0" smtClean="0">
                <a:latin typeface="Calibri"/>
                <a:ea typeface="ＭＳ Ｐゴシック"/>
              </a:rPr>
              <a:t>23</a:t>
            </a:r>
            <a:r>
              <a:rPr kumimoji="0" lang="ja-JP" altLang="en-US" sz="1200" kern="0" dirty="0" smtClean="0">
                <a:latin typeface="Calibri"/>
                <a:ea typeface="ＭＳ Ｐゴシック"/>
              </a:rPr>
              <a:t>年度）</a:t>
            </a:r>
            <a:r>
              <a:rPr kumimoji="0" lang="en-US" altLang="ja-JP" sz="1200" kern="0" dirty="0" smtClean="0">
                <a:latin typeface="Calibri"/>
                <a:ea typeface="ＭＳ Ｐゴシック"/>
              </a:rPr>
              <a:t>】</a:t>
            </a:r>
            <a:r>
              <a:rPr kumimoji="0" lang="ja-JP" altLang="en-US" sz="1200" kern="0" dirty="0" smtClean="0">
                <a:latin typeface="Calibri"/>
                <a:ea typeface="ＭＳ Ｐゴシック"/>
              </a:rPr>
              <a:t>　</a:t>
            </a:r>
            <a:endParaRPr kumimoji="0" lang="en-US" altLang="ja-JP" sz="1200" kern="0" dirty="0" smtClean="0">
              <a:latin typeface="Calibri"/>
              <a:ea typeface="ＭＳ Ｐゴシック"/>
            </a:endParaRPr>
          </a:p>
          <a:p>
            <a:pPr marL="173038" marR="0" lvl="0" indent="-173038" defTabSz="1454509" eaLnBrk="1" fontAlgn="auto" latinLnBrk="0" hangingPunct="1">
              <a:lnSpc>
                <a:spcPct val="150000"/>
              </a:lnSpc>
              <a:spcBef>
                <a:spcPts val="0"/>
              </a:spcBef>
              <a:spcAft>
                <a:spcPts val="0"/>
              </a:spcAft>
              <a:buClrTx/>
              <a:buSzTx/>
              <a:buFontTx/>
              <a:buNone/>
              <a:tabLst/>
              <a:defRPr/>
            </a:pPr>
            <a:r>
              <a:rPr kumimoji="0" lang="ja-JP" altLang="en-US" sz="1200" b="0" i="0" u="none" strike="noStrike" kern="0" cap="none" spc="0" normalizeH="0" baseline="0" noProof="0" dirty="0">
                <a:ln>
                  <a:noFill/>
                </a:ln>
                <a:effectLst/>
                <a:uLnTx/>
                <a:uFillTx/>
                <a:latin typeface="Calibri"/>
                <a:ea typeface="ＭＳ Ｐゴシック"/>
              </a:rPr>
              <a:t>　</a:t>
            </a:r>
            <a:r>
              <a:rPr kumimoji="0" lang="ja-JP" altLang="en-US" sz="1200" b="0" i="0" u="none" strike="noStrike" kern="0" cap="none" spc="0" normalizeH="0" baseline="0" noProof="0" dirty="0" smtClean="0">
                <a:ln>
                  <a:noFill/>
                </a:ln>
                <a:effectLst/>
                <a:uLnTx/>
                <a:uFillTx/>
                <a:latin typeface="Calibri"/>
                <a:ea typeface="ＭＳ Ｐゴシック"/>
              </a:rPr>
              <a:t>　 </a:t>
            </a:r>
            <a:r>
              <a:rPr kumimoji="0" lang="ja-JP" altLang="en-US" sz="1200" kern="0" dirty="0">
                <a:latin typeface="Calibri"/>
                <a:ea typeface="ＭＳ Ｐゴシック"/>
              </a:rPr>
              <a:t>　</a:t>
            </a:r>
            <a:r>
              <a:rPr kumimoji="0" lang="ja-JP" altLang="en-US" sz="1200" kern="0" dirty="0" smtClean="0">
                <a:latin typeface="Calibri"/>
                <a:ea typeface="ＭＳ Ｐゴシック"/>
              </a:rPr>
              <a:t>   ・</a:t>
            </a:r>
            <a:r>
              <a:rPr kumimoji="0" lang="ja-JP" altLang="en-US" sz="1200" b="0" i="0" u="none" strike="noStrike" kern="0" cap="none" spc="0" normalizeH="0" baseline="0" noProof="0" dirty="0" err="1" smtClean="0">
                <a:ln>
                  <a:noFill/>
                </a:ln>
                <a:effectLst/>
                <a:uLnTx/>
                <a:uFillTx/>
                <a:latin typeface="Calibri"/>
                <a:ea typeface="ＭＳ Ｐゴシック"/>
              </a:rPr>
              <a:t>障がい</a:t>
            </a:r>
            <a:r>
              <a:rPr kumimoji="0" lang="ja-JP" altLang="en-US" sz="1200" b="0" i="0" u="none" strike="noStrike" kern="0" cap="none" spc="0" normalizeH="0" baseline="0" noProof="0" dirty="0" smtClean="0">
                <a:ln>
                  <a:noFill/>
                </a:ln>
                <a:effectLst/>
                <a:uLnTx/>
                <a:uFillTx/>
                <a:latin typeface="Calibri"/>
                <a:ea typeface="ＭＳ Ｐゴシック"/>
              </a:rPr>
              <a:t>者就労支援活動</a:t>
            </a:r>
            <a:r>
              <a:rPr kumimoji="0" lang="en-US" altLang="ja-JP" sz="1200" b="0" i="0" u="none" strike="noStrike" kern="0" cap="none" spc="0" normalizeH="0" baseline="0" noProof="0" dirty="0" smtClean="0">
                <a:ln>
                  <a:noFill/>
                </a:ln>
                <a:effectLst/>
                <a:uLnTx/>
                <a:uFillTx/>
                <a:latin typeface="Calibri"/>
                <a:ea typeface="ＭＳ Ｐゴシック"/>
              </a:rPr>
              <a:t>【1</a:t>
            </a:r>
            <a:r>
              <a:rPr kumimoji="0" lang="ja-JP" altLang="en-US" sz="1200" b="0" i="0" u="none" strike="noStrike" kern="0" cap="none" spc="0" normalizeH="0" baseline="0" noProof="0" dirty="0" smtClean="0">
                <a:ln>
                  <a:noFill/>
                </a:ln>
                <a:effectLst/>
                <a:uLnTx/>
                <a:uFillTx/>
                <a:latin typeface="Calibri"/>
                <a:ea typeface="ＭＳ Ｐゴシック"/>
              </a:rPr>
              <a:t>市</a:t>
            </a:r>
            <a:r>
              <a:rPr kumimoji="0" lang="en-US" altLang="ja-JP" sz="1200" b="0" i="0" u="none" strike="noStrike" kern="0" cap="none" spc="0" normalizeH="0" baseline="0" noProof="0" dirty="0" smtClean="0">
                <a:ln>
                  <a:noFill/>
                </a:ln>
                <a:effectLst/>
                <a:uLnTx/>
                <a:uFillTx/>
                <a:latin typeface="Calibri"/>
                <a:ea typeface="ＭＳ Ｐゴシック"/>
              </a:rPr>
              <a:t>1</a:t>
            </a:r>
            <a:r>
              <a:rPr kumimoji="0" lang="ja-JP" altLang="en-US" sz="1200" b="0" i="0" u="none" strike="noStrike" kern="0" cap="none" spc="0" normalizeH="0" baseline="0" noProof="0" dirty="0" smtClean="0">
                <a:ln>
                  <a:noFill/>
                </a:ln>
                <a:effectLst/>
                <a:uLnTx/>
                <a:uFillTx/>
                <a:latin typeface="Calibri"/>
                <a:ea typeface="ＭＳ Ｐゴシック"/>
              </a:rPr>
              <a:t>住宅</a:t>
            </a:r>
            <a:r>
              <a:rPr kumimoji="0" lang="en-US" altLang="ja-JP" sz="1200" b="0" i="0" u="none" strike="noStrike" kern="0" cap="none" spc="0" normalizeH="0" baseline="0" noProof="0" dirty="0" smtClean="0">
                <a:ln>
                  <a:noFill/>
                </a:ln>
                <a:effectLst/>
                <a:uLnTx/>
                <a:uFillTx/>
                <a:latin typeface="Calibri"/>
                <a:ea typeface="ＭＳ Ｐゴシック"/>
              </a:rPr>
              <a:t>1</a:t>
            </a:r>
            <a:r>
              <a:rPr kumimoji="0" lang="ja-JP" altLang="en-US" sz="1200" b="0" i="0" u="none" strike="noStrike" kern="0" cap="none" spc="0" normalizeH="0" baseline="0" noProof="0" dirty="0" smtClean="0">
                <a:ln>
                  <a:noFill/>
                </a:ln>
                <a:effectLst/>
                <a:uLnTx/>
                <a:uFillTx/>
                <a:latin typeface="Calibri"/>
                <a:ea typeface="ＭＳ Ｐゴシック"/>
              </a:rPr>
              <a:t>戸（平成</a:t>
            </a:r>
            <a:r>
              <a:rPr kumimoji="0" lang="en-US" altLang="ja-JP" sz="1200" b="0" i="0" u="none" strike="noStrike" kern="0" cap="none" spc="0" normalizeH="0" baseline="0" noProof="0" dirty="0" smtClean="0">
                <a:ln>
                  <a:noFill/>
                </a:ln>
                <a:effectLst/>
                <a:uLnTx/>
                <a:uFillTx/>
                <a:latin typeface="Calibri"/>
                <a:ea typeface="ＭＳ Ｐゴシック"/>
              </a:rPr>
              <a:t>23</a:t>
            </a:r>
            <a:r>
              <a:rPr kumimoji="0" lang="ja-JP" altLang="en-US" sz="1200" b="0" i="0" u="none" strike="noStrike" kern="0" cap="none" spc="0" normalizeH="0" baseline="0" noProof="0" dirty="0" smtClean="0">
                <a:ln>
                  <a:noFill/>
                </a:ln>
                <a:effectLst/>
                <a:uLnTx/>
                <a:uFillTx/>
                <a:latin typeface="Calibri"/>
                <a:ea typeface="ＭＳ Ｐゴシック"/>
              </a:rPr>
              <a:t>年度）</a:t>
            </a:r>
            <a:r>
              <a:rPr kumimoji="0" lang="en-US" altLang="ja-JP" sz="1200" b="0" i="0" u="none" strike="noStrike" kern="0" cap="none" spc="0" normalizeH="0" baseline="0" noProof="0" dirty="0" smtClean="0">
                <a:ln>
                  <a:noFill/>
                </a:ln>
                <a:effectLst/>
                <a:uLnTx/>
                <a:uFillTx/>
                <a:latin typeface="Calibri"/>
                <a:ea typeface="ＭＳ Ｐゴシック"/>
              </a:rPr>
              <a:t>】</a:t>
            </a:r>
          </a:p>
          <a:p>
            <a:pPr marL="173038" marR="0" lvl="0" indent="-173038" defTabSz="1454509" eaLnBrk="1" fontAlgn="auto" latinLnBrk="0" hangingPunct="1">
              <a:lnSpc>
                <a:spcPct val="150000"/>
              </a:lnSpc>
              <a:spcBef>
                <a:spcPts val="0"/>
              </a:spcBef>
              <a:spcAft>
                <a:spcPts val="0"/>
              </a:spcAft>
              <a:buClrTx/>
              <a:buSzTx/>
              <a:buFontTx/>
              <a:buNone/>
              <a:tabLst/>
              <a:defRPr/>
            </a:pPr>
            <a:r>
              <a:rPr kumimoji="0" lang="ja-JP" altLang="en-US" sz="1200" kern="0" dirty="0">
                <a:latin typeface="Calibri"/>
                <a:ea typeface="ＭＳ Ｐゴシック"/>
              </a:rPr>
              <a:t>　</a:t>
            </a:r>
            <a:r>
              <a:rPr kumimoji="0" lang="ja-JP" altLang="en-US" sz="1200" kern="0" dirty="0" smtClean="0">
                <a:latin typeface="Calibri"/>
                <a:ea typeface="ＭＳ Ｐゴシック"/>
              </a:rPr>
              <a:t>　</a:t>
            </a:r>
            <a:r>
              <a:rPr kumimoji="0" lang="ja-JP" altLang="en-US" sz="1200" b="1" kern="0" dirty="0">
                <a:latin typeface="Calibri"/>
                <a:ea typeface="ＭＳ Ｐゴシック"/>
              </a:rPr>
              <a:t> </a:t>
            </a:r>
            <a:r>
              <a:rPr kumimoji="0" lang="ja-JP" altLang="en-US" sz="1200" kern="0" dirty="0" smtClean="0">
                <a:latin typeface="Calibri"/>
                <a:ea typeface="ＭＳ Ｐゴシック"/>
              </a:rPr>
              <a:t>○住民参加のもと、地域の実情に即したまちづくり構想の策定</a:t>
            </a:r>
            <a:endParaRPr kumimoji="0" lang="en-US" altLang="ja-JP" sz="1200" kern="0" dirty="0" smtClean="0">
              <a:latin typeface="Calibri"/>
              <a:ea typeface="ＭＳ Ｐゴシック"/>
            </a:endParaRPr>
          </a:p>
          <a:p>
            <a:pPr marL="541338" marR="0" lvl="0" indent="-541338" defTabSz="1454509" eaLnBrk="1" fontAlgn="auto" latinLnBrk="0" hangingPunct="1">
              <a:lnSpc>
                <a:spcPct val="150000"/>
              </a:lnSpc>
              <a:spcBef>
                <a:spcPts val="0"/>
              </a:spcBef>
              <a:spcAft>
                <a:spcPts val="0"/>
              </a:spcAft>
              <a:buClrTx/>
              <a:buSzTx/>
              <a:buFontTx/>
              <a:buNone/>
              <a:tabLst>
                <a:tab pos="182563" algn="l"/>
              </a:tabLst>
              <a:defRPr/>
            </a:pPr>
            <a:r>
              <a:rPr kumimoji="0" lang="ja-JP" altLang="en-US" sz="1200" kern="0" dirty="0" smtClean="0">
                <a:latin typeface="Calibri"/>
                <a:ea typeface="ＭＳ Ｐゴシック"/>
              </a:rPr>
              <a:t> 　　　  </a:t>
            </a:r>
            <a:r>
              <a:rPr kumimoji="0" lang="ja-JP" altLang="en-US" sz="1100" kern="0" dirty="0" smtClean="0">
                <a:latin typeface="Calibri"/>
                <a:ea typeface="ＭＳ Ｐゴシック"/>
              </a:rPr>
              <a:t> </a:t>
            </a:r>
            <a:r>
              <a:rPr kumimoji="0" lang="ja-JP" altLang="en-US" sz="1200" kern="0" dirty="0" smtClean="0">
                <a:latin typeface="Calibri"/>
                <a:ea typeface="ＭＳ Ｐゴシック"/>
              </a:rPr>
              <a:t>・地域における地元と市町とのまちづくりの機運の高まりをとらえ、地元、市、関係機関と連携した</a:t>
            </a:r>
            <a:endParaRPr kumimoji="0" lang="en-US" altLang="ja-JP" sz="1200" kern="0" dirty="0" smtClean="0">
              <a:latin typeface="Calibri"/>
              <a:ea typeface="ＭＳ Ｐゴシック"/>
            </a:endParaRPr>
          </a:p>
          <a:p>
            <a:pPr marL="541338" marR="0" lvl="0" indent="-541338" defTabSz="1454509" eaLnBrk="1" fontAlgn="auto" latinLnBrk="0" hangingPunct="1">
              <a:lnSpc>
                <a:spcPct val="150000"/>
              </a:lnSpc>
              <a:spcBef>
                <a:spcPts val="0"/>
              </a:spcBef>
              <a:spcAft>
                <a:spcPts val="0"/>
              </a:spcAft>
              <a:buClrTx/>
              <a:buSzTx/>
              <a:buFontTx/>
              <a:buNone/>
              <a:tabLst>
                <a:tab pos="182563" algn="l"/>
              </a:tabLst>
              <a:defRPr/>
            </a:pPr>
            <a:r>
              <a:rPr kumimoji="0" lang="ja-JP" altLang="en-US" sz="1200" kern="0" dirty="0">
                <a:latin typeface="Calibri"/>
                <a:ea typeface="ＭＳ Ｐゴシック"/>
              </a:rPr>
              <a:t>　</a:t>
            </a:r>
            <a:r>
              <a:rPr kumimoji="0" lang="ja-JP" altLang="en-US" sz="1200" kern="0" dirty="0" smtClean="0">
                <a:latin typeface="Calibri"/>
                <a:ea typeface="ＭＳ Ｐゴシック"/>
              </a:rPr>
              <a:t>　　　   勉強会を開催している。</a:t>
            </a:r>
            <a:endParaRPr kumimoji="0" lang="en-US" altLang="ja-JP" sz="1200" kern="0" dirty="0" smtClean="0">
              <a:latin typeface="Calibri"/>
              <a:ea typeface="ＭＳ Ｐゴシック"/>
            </a:endParaRPr>
          </a:p>
          <a:p>
            <a:pPr marL="173038" marR="0" lvl="0" indent="-173038" defTabSz="1454509" eaLnBrk="1" fontAlgn="auto" latinLnBrk="0" hangingPunct="1">
              <a:lnSpc>
                <a:spcPts val="1500"/>
              </a:lnSpc>
              <a:spcBef>
                <a:spcPts val="600"/>
              </a:spcBef>
              <a:spcAft>
                <a:spcPts val="0"/>
              </a:spcAft>
              <a:buClrTx/>
              <a:buSzTx/>
              <a:buFontTx/>
              <a:buNone/>
              <a:tabLst/>
              <a:defRPr/>
            </a:pPr>
            <a:r>
              <a:rPr kumimoji="0" lang="ja-JP" altLang="en-US" sz="1200" kern="0" dirty="0">
                <a:latin typeface="Calibri"/>
                <a:ea typeface="ＭＳ Ｐゴシック"/>
              </a:rPr>
              <a:t>　</a:t>
            </a:r>
            <a:r>
              <a:rPr kumimoji="0" lang="ja-JP" altLang="en-US" sz="1200" kern="0" dirty="0" smtClean="0">
                <a:latin typeface="Calibri"/>
                <a:ea typeface="ＭＳ Ｐゴシック"/>
              </a:rPr>
              <a:t>　</a:t>
            </a:r>
            <a:r>
              <a:rPr kumimoji="0" lang="ja-JP" altLang="en-US" sz="1200" kern="0" dirty="0">
                <a:latin typeface="Calibri"/>
                <a:ea typeface="ＭＳ Ｐゴシック"/>
              </a:rPr>
              <a:t> </a:t>
            </a:r>
            <a:r>
              <a:rPr kumimoji="0" lang="ja-JP" altLang="en-US" sz="1200" kern="0" dirty="0" smtClean="0">
                <a:latin typeface="Calibri"/>
                <a:ea typeface="ＭＳ Ｐゴシック"/>
              </a:rPr>
              <a:t>　　</a:t>
            </a:r>
            <a:endParaRPr kumimoji="0" lang="en-US" altLang="ja-JP" sz="1100" b="0" i="0" u="none" strike="noStrike" kern="0" cap="none" spc="0" normalizeH="0" baseline="0" noProof="0" dirty="0" smtClean="0">
              <a:ln>
                <a:noFill/>
              </a:ln>
              <a:effectLst/>
              <a:uLnTx/>
              <a:uFillTx/>
              <a:latin typeface="Calibri"/>
              <a:ea typeface="ＭＳ Ｐゴシック"/>
            </a:endParaRPr>
          </a:p>
          <a:p>
            <a:pPr marL="173038" marR="0" lvl="0" indent="-173038" defTabSz="1454509" eaLnBrk="1" fontAlgn="auto" latinLnBrk="0" hangingPunct="1">
              <a:spcBef>
                <a:spcPts val="0"/>
              </a:spcBef>
              <a:spcAft>
                <a:spcPts val="0"/>
              </a:spcAft>
              <a:buClrTx/>
              <a:buSzTx/>
              <a:buFontTx/>
              <a:buNone/>
              <a:tabLst/>
              <a:defRPr/>
            </a:pPr>
            <a:endParaRPr kumimoji="0" lang="en-US" altLang="ja-JP" sz="1200" b="0" i="0" u="none" strike="noStrike" kern="0" cap="none" spc="0" normalizeH="0" baseline="0" noProof="0" dirty="0" smtClean="0">
              <a:ln>
                <a:noFill/>
              </a:ln>
              <a:solidFill>
                <a:prstClr val="black"/>
              </a:solidFill>
              <a:effectLst/>
              <a:uLnTx/>
              <a:uFillTx/>
              <a:latin typeface="Calibri"/>
              <a:ea typeface="ＭＳ Ｐゴシック"/>
            </a:endParaRPr>
          </a:p>
        </p:txBody>
      </p:sp>
      <p:sp>
        <p:nvSpPr>
          <p:cNvPr id="31" name="正方形/長方形 30"/>
          <p:cNvSpPr/>
          <p:nvPr/>
        </p:nvSpPr>
        <p:spPr>
          <a:xfrm>
            <a:off x="720505" y="5634732"/>
            <a:ext cx="6480717" cy="225654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t"/>
          <a:lstStyle/>
          <a:p>
            <a:pPr marL="173014" indent="-173014"/>
            <a:r>
              <a:rPr lang="ja-JP" altLang="en-US" sz="1200" b="1" dirty="0">
                <a:solidFill>
                  <a:schemeClr val="tx1"/>
                </a:solidFill>
              </a:rPr>
              <a:t>　</a:t>
            </a:r>
            <a:r>
              <a:rPr lang="ja-JP" altLang="en-US" sz="1200" b="1" dirty="0" smtClean="0">
                <a:solidFill>
                  <a:schemeClr val="tx1"/>
                </a:solidFill>
              </a:rPr>
              <a:t>■</a:t>
            </a:r>
            <a:r>
              <a:rPr lang="ja-JP" altLang="en-US" sz="1200" b="1" dirty="0">
                <a:solidFill>
                  <a:schemeClr val="tx1"/>
                </a:solidFill>
              </a:rPr>
              <a:t> </a:t>
            </a:r>
            <a:r>
              <a:rPr lang="ja-JP" altLang="en-US" sz="1200" b="1" dirty="0" smtClean="0">
                <a:solidFill>
                  <a:schemeClr val="tx1"/>
                </a:solidFill>
              </a:rPr>
              <a:t>目的</a:t>
            </a:r>
            <a:endParaRPr lang="en-US" altLang="ja-JP" sz="1200" b="1" dirty="0" smtClean="0">
              <a:solidFill>
                <a:schemeClr val="tx1"/>
              </a:solidFill>
            </a:endParaRPr>
          </a:p>
          <a:p>
            <a:pPr marL="173014" indent="-173014"/>
            <a:r>
              <a:rPr lang="ja-JP" altLang="en-US" sz="1200" dirty="0">
                <a:solidFill>
                  <a:schemeClr val="tx1"/>
                </a:solidFill>
              </a:rPr>
              <a:t>　</a:t>
            </a:r>
            <a:r>
              <a:rPr lang="ja-JP" altLang="en-US" sz="1200" dirty="0" smtClean="0">
                <a:solidFill>
                  <a:schemeClr val="tx1"/>
                </a:solidFill>
              </a:rPr>
              <a:t>　　旧地域改善向け公営・改良住宅は、同和対策事業として、劣悪な住環境の改善のため建設され、住環境の向上に一定の成果を上げてきました。</a:t>
            </a:r>
            <a:endParaRPr lang="en-US" altLang="ja-JP" sz="1200" dirty="0" smtClean="0">
              <a:solidFill>
                <a:schemeClr val="tx1"/>
              </a:solidFill>
            </a:endParaRPr>
          </a:p>
          <a:p>
            <a:pPr marL="173014" indent="-173014"/>
            <a:r>
              <a:rPr lang="ja-JP" altLang="en-US" sz="1200" dirty="0" smtClean="0">
                <a:solidFill>
                  <a:schemeClr val="tx1"/>
                </a:solidFill>
              </a:rPr>
              <a:t>　　　 しかし、現在、旧地域改善向け公営・改良住宅団地を含む地域においては、比較的若い層が地域外へ流出し、高齢化が進行する一方、福祉世帯の地域内への流入により、地域内のコミュニティを支える人が減少し活力低下がすすんでいます。</a:t>
            </a:r>
            <a:endParaRPr lang="en-US" altLang="ja-JP" sz="1200" dirty="0" smtClean="0">
              <a:solidFill>
                <a:schemeClr val="tx1"/>
              </a:solidFill>
            </a:endParaRPr>
          </a:p>
          <a:p>
            <a:pPr marL="173014" indent="-173014"/>
            <a:endParaRPr lang="en-US" altLang="ja-JP" sz="1200" dirty="0" smtClean="0">
              <a:solidFill>
                <a:schemeClr val="tx1"/>
              </a:solidFill>
            </a:endParaRPr>
          </a:p>
          <a:p>
            <a:pPr marL="173014" indent="-173014"/>
            <a:r>
              <a:rPr lang="ja-JP" altLang="en-US" sz="1200" dirty="0" smtClean="0">
                <a:solidFill>
                  <a:schemeClr val="tx1"/>
                </a:solidFill>
              </a:rPr>
              <a:t>　　　</a:t>
            </a:r>
            <a:r>
              <a:rPr lang="ja-JP" altLang="en-US" sz="1200" dirty="0">
                <a:solidFill>
                  <a:schemeClr val="tx1"/>
                </a:solidFill>
              </a:rPr>
              <a:t>このため</a:t>
            </a:r>
            <a:r>
              <a:rPr lang="ja-JP" altLang="en-US" sz="1200" dirty="0" smtClean="0">
                <a:solidFill>
                  <a:schemeClr val="tx1"/>
                </a:solidFill>
              </a:rPr>
              <a:t>、旧地域改善向け公営・改良住宅の建替え、改善や空家等の活用など既存ストック</a:t>
            </a:r>
            <a:endParaRPr lang="en-US" altLang="ja-JP" sz="1200" dirty="0" smtClean="0">
              <a:solidFill>
                <a:schemeClr val="tx1"/>
              </a:solidFill>
            </a:endParaRPr>
          </a:p>
          <a:p>
            <a:pPr marL="173014" indent="-173014"/>
            <a:r>
              <a:rPr lang="ja-JP" altLang="en-US" sz="1200" dirty="0">
                <a:solidFill>
                  <a:schemeClr val="tx1"/>
                </a:solidFill>
              </a:rPr>
              <a:t>　</a:t>
            </a:r>
            <a:r>
              <a:rPr lang="ja-JP" altLang="en-US" sz="1200" dirty="0" smtClean="0">
                <a:solidFill>
                  <a:schemeClr val="tx1"/>
                </a:solidFill>
              </a:rPr>
              <a:t>  を総合的に活用するとともに、建替えにより、生み出された土地などを活用し様々なニーズに対応した多様な住宅供給や、地域の活性化につながる施設立地の促進を図り、良好</a:t>
            </a:r>
            <a:r>
              <a:rPr lang="ja-JP" altLang="en-US" sz="1200" dirty="0">
                <a:solidFill>
                  <a:schemeClr val="tx1"/>
                </a:solidFill>
              </a:rPr>
              <a:t>な</a:t>
            </a:r>
            <a:r>
              <a:rPr lang="ja-JP" altLang="en-US" sz="1200" dirty="0" smtClean="0">
                <a:solidFill>
                  <a:schemeClr val="tx1"/>
                </a:solidFill>
              </a:rPr>
              <a:t>コミュニティが</a:t>
            </a:r>
            <a:r>
              <a:rPr lang="ja-JP" altLang="en-US" sz="1200" dirty="0">
                <a:solidFill>
                  <a:schemeClr val="tx1"/>
                </a:solidFill>
              </a:rPr>
              <a:t>育つ</a:t>
            </a:r>
            <a:r>
              <a:rPr lang="ja-JP" altLang="en-US" sz="1200" dirty="0" smtClean="0">
                <a:solidFill>
                  <a:schemeClr val="tx1"/>
                </a:solidFill>
              </a:rPr>
              <a:t>「住み続けることのできるまちづくり」を目指す</a:t>
            </a:r>
            <a:r>
              <a:rPr lang="ja-JP" altLang="en-US" sz="1200" dirty="0">
                <a:solidFill>
                  <a:schemeClr val="tx1"/>
                </a:solidFill>
              </a:rPr>
              <a:t>。</a:t>
            </a:r>
          </a:p>
        </p:txBody>
      </p:sp>
      <p:sp>
        <p:nvSpPr>
          <p:cNvPr id="33" name="正方形/長方形 32"/>
          <p:cNvSpPr/>
          <p:nvPr/>
        </p:nvSpPr>
        <p:spPr>
          <a:xfrm>
            <a:off x="576485" y="7667848"/>
            <a:ext cx="6768755" cy="2719412"/>
          </a:xfrm>
          <a:prstGeom prst="rect">
            <a:avLst/>
          </a:prstGeom>
          <a:noFill/>
          <a:ln w="12700" cap="flat" cmpd="sng" algn="ctr">
            <a:noFill/>
            <a:prstDash val="solid"/>
          </a:ln>
          <a:effectLst/>
        </p:spPr>
        <p:txBody>
          <a:bodyPr rtlCol="0" anchor="t"/>
          <a:lstStyle/>
          <a:p>
            <a:pPr marL="173038" marR="0" lvl="0" indent="-173038" defTabSz="1454509"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effectLst/>
                <a:uLnTx/>
                <a:uFillTx/>
                <a:latin typeface="Calibri"/>
                <a:ea typeface="ＭＳ Ｐゴシック"/>
              </a:rPr>
              <a:t>　　 </a:t>
            </a:r>
            <a:endParaRPr kumimoji="0" lang="en-US" altLang="ja-JP" sz="1200" b="0" i="0" u="none" strike="noStrike" kern="0" cap="none" spc="0" normalizeH="0" baseline="0" noProof="0" dirty="0" smtClean="0">
              <a:ln>
                <a:noFill/>
              </a:ln>
              <a:effectLst/>
              <a:uLnTx/>
              <a:uFillTx/>
              <a:latin typeface="Calibri"/>
              <a:ea typeface="ＭＳ Ｐゴシック"/>
            </a:endParaRPr>
          </a:p>
          <a:p>
            <a:pPr marL="173038" marR="0" lvl="0" indent="-173038" defTabSz="1454509"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effectLst/>
                <a:uLnTx/>
                <a:uFillTx/>
                <a:latin typeface="Calibri"/>
                <a:ea typeface="ＭＳ Ｐゴシック"/>
              </a:rPr>
              <a:t>　</a:t>
            </a:r>
            <a:r>
              <a:rPr kumimoji="0" lang="ja-JP" altLang="en-US" sz="1200" b="1" i="0" u="none" strike="noStrike" kern="0" cap="none" spc="0" normalizeH="0" baseline="0" noProof="0" dirty="0" smtClean="0">
                <a:ln>
                  <a:noFill/>
                </a:ln>
                <a:effectLst/>
                <a:uLnTx/>
                <a:uFillTx/>
                <a:latin typeface="Calibri"/>
                <a:ea typeface="ＭＳ Ｐゴシック"/>
              </a:rPr>
              <a:t>　■</a:t>
            </a:r>
            <a:r>
              <a:rPr kumimoji="0" lang="ja-JP" altLang="en-US" sz="1200" b="1" kern="0" noProof="0" dirty="0">
                <a:latin typeface="Calibri"/>
                <a:ea typeface="ＭＳ Ｐゴシック"/>
              </a:rPr>
              <a:t> </a:t>
            </a:r>
            <a:r>
              <a:rPr kumimoji="0" lang="ja-JP" altLang="en-US" sz="1200" b="1" kern="0" noProof="0" dirty="0" smtClean="0">
                <a:latin typeface="Calibri"/>
                <a:ea typeface="ＭＳ Ｐゴシック"/>
              </a:rPr>
              <a:t> </a:t>
            </a:r>
            <a:r>
              <a:rPr kumimoji="0" lang="ja-JP" altLang="en-US" sz="1200" b="1" i="0" u="none" strike="noStrike" kern="0" cap="none" spc="0" normalizeH="0" baseline="0" noProof="0" dirty="0" smtClean="0">
                <a:ln>
                  <a:noFill/>
                </a:ln>
                <a:effectLst/>
                <a:uLnTx/>
                <a:uFillTx/>
                <a:latin typeface="Calibri"/>
                <a:ea typeface="ＭＳ Ｐゴシック"/>
              </a:rPr>
              <a:t>居住水準等の向上の促進に向けた取組み</a:t>
            </a:r>
            <a:endParaRPr kumimoji="0" lang="en-US" altLang="ja-JP" sz="1200" b="1" i="0" u="none" strike="noStrike" kern="0" cap="none" spc="0" normalizeH="0" baseline="0" noProof="0" dirty="0" smtClean="0">
              <a:ln>
                <a:noFill/>
              </a:ln>
              <a:effectLst/>
              <a:uLnTx/>
              <a:uFillTx/>
              <a:latin typeface="Calibri"/>
              <a:ea typeface="ＭＳ Ｐゴシック"/>
            </a:endParaRPr>
          </a:p>
          <a:p>
            <a:pPr marL="173038" lvl="0" indent="-173038" defTabSz="1454509">
              <a:lnSpc>
                <a:spcPts val="1600"/>
              </a:lnSpc>
              <a:defRPr/>
            </a:pPr>
            <a:r>
              <a:rPr kumimoji="0" lang="ja-JP" altLang="en-US" sz="1200" kern="0" dirty="0">
                <a:latin typeface="Calibri"/>
                <a:ea typeface="ＭＳ Ｐゴシック"/>
              </a:rPr>
              <a:t>　</a:t>
            </a:r>
            <a:r>
              <a:rPr kumimoji="0" lang="ja-JP" altLang="en-US" sz="1200" kern="0" dirty="0" smtClean="0">
                <a:latin typeface="Calibri"/>
                <a:ea typeface="ＭＳ Ｐゴシック"/>
              </a:rPr>
              <a:t>　</a:t>
            </a:r>
            <a:r>
              <a:rPr kumimoji="0" lang="ja-JP" altLang="en-US" sz="1200" kern="0" dirty="0"/>
              <a:t> </a:t>
            </a:r>
            <a:r>
              <a:rPr kumimoji="0" lang="ja-JP" altLang="en-US" sz="1200" kern="0" dirty="0" smtClean="0"/>
              <a:t>　　市町営住宅は、昭和</a:t>
            </a:r>
            <a:r>
              <a:rPr kumimoji="0" lang="en-US" altLang="ja-JP" sz="1200" kern="0" dirty="0"/>
              <a:t>30</a:t>
            </a:r>
            <a:r>
              <a:rPr kumimoji="0" lang="ja-JP" altLang="en-US" sz="1200" kern="0" dirty="0"/>
              <a:t>～</a:t>
            </a:r>
            <a:r>
              <a:rPr kumimoji="0" lang="en-US" altLang="ja-JP" sz="1200" kern="0" dirty="0"/>
              <a:t>40</a:t>
            </a:r>
            <a:r>
              <a:rPr kumimoji="0" lang="ja-JP" altLang="en-US" sz="1200" kern="0" dirty="0"/>
              <a:t>年代に建設された建築物が大半であり</a:t>
            </a:r>
            <a:r>
              <a:rPr kumimoji="0" lang="ja-JP" altLang="en-US" sz="1200" kern="0" dirty="0" smtClean="0"/>
              <a:t>、老朽化による建替え及び　</a:t>
            </a:r>
            <a:endParaRPr kumimoji="0" lang="en-US" altLang="ja-JP" sz="1200" kern="0" dirty="0" smtClean="0"/>
          </a:p>
          <a:p>
            <a:pPr marL="173038" lvl="0" indent="-173038" defTabSz="1454509">
              <a:lnSpc>
                <a:spcPts val="1600"/>
              </a:lnSpc>
              <a:defRPr/>
            </a:pPr>
            <a:r>
              <a:rPr kumimoji="0" lang="ja-JP" altLang="en-US" sz="1200" kern="0" dirty="0"/>
              <a:t>　</a:t>
            </a:r>
            <a:r>
              <a:rPr kumimoji="0" lang="ja-JP" altLang="en-US" sz="1200" kern="0" dirty="0" smtClean="0"/>
              <a:t>　　住戸内の段差解消などの高齢者向け改善、浴室設置</a:t>
            </a:r>
            <a:r>
              <a:rPr kumimoji="0" lang="ja-JP" altLang="en-US" sz="1200" kern="0" dirty="0"/>
              <a:t>などの設備改善等、中長期的な視点</a:t>
            </a:r>
            <a:r>
              <a:rPr kumimoji="0" lang="ja-JP" altLang="en-US" sz="1200" kern="0" dirty="0" smtClean="0"/>
              <a:t>に立　</a:t>
            </a:r>
            <a:endParaRPr kumimoji="0" lang="en-US" altLang="ja-JP" sz="1200" kern="0" dirty="0" smtClean="0"/>
          </a:p>
          <a:p>
            <a:pPr marL="173038" lvl="0" indent="-173038" defTabSz="1454509">
              <a:lnSpc>
                <a:spcPts val="1600"/>
              </a:lnSpc>
              <a:defRPr/>
            </a:pPr>
            <a:r>
              <a:rPr kumimoji="0" lang="ja-JP" altLang="en-US" sz="1200" kern="0" dirty="0"/>
              <a:t>　</a:t>
            </a:r>
            <a:r>
              <a:rPr kumimoji="0" lang="ja-JP" altLang="en-US" sz="1200" kern="0" dirty="0" smtClean="0"/>
              <a:t>　　</a:t>
            </a:r>
            <a:r>
              <a:rPr kumimoji="0" lang="ja-JP" altLang="en-US" sz="1200" kern="0" dirty="0" err="1" smtClean="0"/>
              <a:t>った</a:t>
            </a:r>
            <a:r>
              <a:rPr kumimoji="0" lang="ja-JP" altLang="en-US" sz="1200" kern="0" dirty="0"/>
              <a:t>改善</a:t>
            </a:r>
            <a:r>
              <a:rPr kumimoji="0" lang="ja-JP" altLang="en-US" sz="1200" kern="0" dirty="0" smtClean="0"/>
              <a:t>を実施。</a:t>
            </a:r>
            <a:endParaRPr kumimoji="0" lang="en-US" altLang="ja-JP" sz="1200" kern="0" dirty="0" smtClean="0"/>
          </a:p>
          <a:p>
            <a:pPr marL="173038" lvl="0" indent="-173038" defTabSz="1454509">
              <a:lnSpc>
                <a:spcPts val="1600"/>
              </a:lnSpc>
              <a:defRPr/>
            </a:pPr>
            <a:endParaRPr kumimoji="0" lang="en-US" altLang="ja-JP" sz="1200" kern="0" dirty="0" smtClean="0">
              <a:latin typeface="Calibri"/>
              <a:ea typeface="ＭＳ Ｐゴシック"/>
            </a:endParaRPr>
          </a:p>
          <a:p>
            <a:pPr marL="173038" marR="0" lvl="0" indent="-173038" defTabSz="1454509" eaLnBrk="1" fontAlgn="auto" latinLnBrk="0" hangingPunct="1">
              <a:lnSpc>
                <a:spcPct val="100000"/>
              </a:lnSpc>
              <a:spcBef>
                <a:spcPts val="0"/>
              </a:spcBef>
              <a:spcAft>
                <a:spcPts val="0"/>
              </a:spcAft>
              <a:buClrTx/>
              <a:buSzTx/>
              <a:buFontTx/>
              <a:buNone/>
              <a:tabLst/>
              <a:defRPr/>
            </a:pPr>
            <a:r>
              <a:rPr kumimoji="0" lang="ja-JP" altLang="en-US" sz="1200" kern="0" dirty="0">
                <a:latin typeface="Calibri"/>
                <a:ea typeface="ＭＳ Ｐゴシック"/>
              </a:rPr>
              <a:t>　</a:t>
            </a:r>
            <a:r>
              <a:rPr kumimoji="0" lang="ja-JP" altLang="en-US" sz="1200" kern="0" dirty="0" smtClean="0">
                <a:latin typeface="Calibri"/>
                <a:ea typeface="ＭＳ Ｐゴシック"/>
              </a:rPr>
              <a:t>　○公営・改良住宅の建替え</a:t>
            </a:r>
            <a:endParaRPr kumimoji="0" lang="en-US" altLang="ja-JP" sz="1200" b="0" i="0" u="none" strike="noStrike" kern="0" cap="none" spc="0" normalizeH="0" baseline="0" noProof="0" dirty="0" smtClean="0">
              <a:ln>
                <a:noFill/>
              </a:ln>
              <a:effectLst/>
              <a:uLnTx/>
              <a:uFillTx/>
              <a:latin typeface="Calibri"/>
              <a:ea typeface="ＭＳ Ｐゴシック"/>
            </a:endParaRPr>
          </a:p>
          <a:p>
            <a:pPr marL="173038" marR="0" lvl="0" indent="-173038" defTabSz="1454509" eaLnBrk="1" fontAlgn="auto" latinLnBrk="0" hangingPunct="1">
              <a:lnSpc>
                <a:spcPct val="100000"/>
              </a:lnSpc>
              <a:spcBef>
                <a:spcPts val="0"/>
              </a:spcBef>
              <a:spcAft>
                <a:spcPts val="0"/>
              </a:spcAft>
              <a:buClrTx/>
              <a:buSzTx/>
              <a:buFontTx/>
              <a:buNone/>
              <a:tabLst/>
              <a:defRPr/>
            </a:pPr>
            <a:r>
              <a:rPr kumimoji="0" lang="ja-JP" altLang="en-US" sz="1200" kern="0" dirty="0" smtClean="0">
                <a:latin typeface="Calibri"/>
                <a:ea typeface="ＭＳ Ｐゴシック"/>
              </a:rPr>
              <a:t>　　</a:t>
            </a:r>
            <a:r>
              <a:rPr kumimoji="0" lang="ja-JP" altLang="en-US" sz="1200" kern="0" dirty="0">
                <a:latin typeface="Calibri"/>
                <a:ea typeface="ＭＳ Ｐゴシック"/>
              </a:rPr>
              <a:t>　</a:t>
            </a:r>
            <a:r>
              <a:rPr kumimoji="0" lang="ja-JP" altLang="en-US" sz="1200" kern="0" dirty="0" smtClean="0">
                <a:latin typeface="Calibri"/>
                <a:ea typeface="ＭＳ Ｐゴシック"/>
              </a:rPr>
              <a:t>　・４市１町：６住宅　３４５戸（平成２３～２７年度）　　</a:t>
            </a:r>
            <a:endParaRPr kumimoji="0" lang="en-US" altLang="ja-JP" sz="1200" kern="0" dirty="0" smtClean="0">
              <a:latin typeface="Calibri"/>
              <a:ea typeface="ＭＳ Ｐゴシック"/>
            </a:endParaRPr>
          </a:p>
          <a:p>
            <a:pPr marL="173038" marR="0" lvl="0" indent="-173038" defTabSz="1454509" eaLnBrk="1" fontAlgn="auto" latinLnBrk="0" hangingPunct="1">
              <a:lnSpc>
                <a:spcPct val="100000"/>
              </a:lnSpc>
              <a:spcBef>
                <a:spcPts val="0"/>
              </a:spcBef>
              <a:spcAft>
                <a:spcPts val="0"/>
              </a:spcAft>
              <a:buClrTx/>
              <a:buSzTx/>
              <a:buFontTx/>
              <a:buNone/>
              <a:tabLst/>
              <a:defRPr/>
            </a:pPr>
            <a:r>
              <a:rPr kumimoji="0" lang="ja-JP" altLang="en-US" sz="1200" kern="0" dirty="0" smtClean="0">
                <a:latin typeface="Calibri"/>
                <a:ea typeface="ＭＳ Ｐゴシック"/>
              </a:rPr>
              <a:t>　　　　（参考）</a:t>
            </a:r>
            <a:endParaRPr kumimoji="0" lang="en-US" altLang="ja-JP" sz="1200" kern="0" dirty="0" smtClean="0">
              <a:latin typeface="Calibri"/>
              <a:ea typeface="ＭＳ Ｐゴシック"/>
            </a:endParaRPr>
          </a:p>
          <a:p>
            <a:pPr marL="173038" marR="0" lvl="0" indent="-173038" defTabSz="1454509" eaLnBrk="1" fontAlgn="auto" latinLnBrk="0" hangingPunct="1">
              <a:lnSpc>
                <a:spcPct val="100000"/>
              </a:lnSpc>
              <a:spcBef>
                <a:spcPts val="0"/>
              </a:spcBef>
              <a:spcAft>
                <a:spcPts val="0"/>
              </a:spcAft>
              <a:buClrTx/>
              <a:buSzTx/>
              <a:buFontTx/>
              <a:buNone/>
              <a:tabLst/>
              <a:defRPr/>
            </a:pPr>
            <a:r>
              <a:rPr kumimoji="0" lang="ja-JP" altLang="en-US" sz="1200" kern="0" dirty="0">
                <a:latin typeface="Calibri"/>
                <a:ea typeface="ＭＳ Ｐゴシック"/>
              </a:rPr>
              <a:t>　</a:t>
            </a:r>
            <a:r>
              <a:rPr kumimoji="0" lang="ja-JP" altLang="en-US" sz="1200" kern="0" dirty="0" smtClean="0">
                <a:latin typeface="Calibri"/>
                <a:ea typeface="ＭＳ Ｐゴシック"/>
              </a:rPr>
              <a:t>　　　　平成２３年度（事業完了年度）</a:t>
            </a:r>
            <a:endParaRPr kumimoji="0" lang="en-US" altLang="ja-JP" sz="1200" kern="0" dirty="0" smtClean="0">
              <a:latin typeface="Calibri"/>
              <a:ea typeface="ＭＳ Ｐゴシック"/>
            </a:endParaRPr>
          </a:p>
          <a:p>
            <a:pPr marL="173038" marR="0" lvl="0" indent="-173038" defTabSz="1454509" eaLnBrk="1" fontAlgn="auto" latinLnBrk="0" hangingPunct="1">
              <a:lnSpc>
                <a:spcPct val="100000"/>
              </a:lnSpc>
              <a:spcBef>
                <a:spcPts val="0"/>
              </a:spcBef>
              <a:spcAft>
                <a:spcPts val="0"/>
              </a:spcAft>
              <a:buClrTx/>
              <a:buSzTx/>
              <a:buFontTx/>
              <a:buNone/>
              <a:tabLst/>
              <a:defRPr/>
            </a:pPr>
            <a:r>
              <a:rPr kumimoji="0" lang="ja-JP" altLang="en-US" sz="1200" kern="0" dirty="0" smtClean="0">
                <a:latin typeface="Calibri"/>
                <a:ea typeface="ＭＳ Ｐゴシック"/>
              </a:rPr>
              <a:t>　　　　　構造規模：ＲＣ造５階・８階建</a:t>
            </a:r>
            <a:endParaRPr kumimoji="0" lang="en-US" altLang="ja-JP" sz="1200" kern="0" dirty="0" smtClean="0">
              <a:latin typeface="Calibri"/>
              <a:ea typeface="ＭＳ Ｐゴシック"/>
            </a:endParaRPr>
          </a:p>
          <a:p>
            <a:pPr marL="173038" indent="-173038" defTabSz="1454509">
              <a:defRPr/>
            </a:pPr>
            <a:r>
              <a:rPr kumimoji="0" lang="ja-JP" altLang="en-US" sz="1200" kern="0" dirty="0">
                <a:latin typeface="Calibri"/>
                <a:ea typeface="ＭＳ Ｐゴシック"/>
              </a:rPr>
              <a:t>　</a:t>
            </a:r>
            <a:r>
              <a:rPr kumimoji="0" lang="ja-JP" altLang="en-US" sz="1200" kern="0" dirty="0" smtClean="0">
                <a:latin typeface="Calibri"/>
                <a:ea typeface="ＭＳ Ｐゴシック"/>
              </a:rPr>
              <a:t>　　　　</a:t>
            </a:r>
            <a:r>
              <a:rPr kumimoji="0" lang="ja-JP" altLang="en-US" sz="1200" kern="0" dirty="0"/>
              <a:t>整備戸数：８０戸</a:t>
            </a:r>
            <a:endParaRPr kumimoji="0" lang="en-US" altLang="ja-JP" sz="1200" kern="0" dirty="0"/>
          </a:p>
          <a:p>
            <a:pPr marL="173038" marR="0" lvl="0" indent="-173038" defTabSz="1454509" eaLnBrk="1" fontAlgn="auto" latinLnBrk="0" hangingPunct="1">
              <a:lnSpc>
                <a:spcPct val="100000"/>
              </a:lnSpc>
              <a:spcBef>
                <a:spcPts val="0"/>
              </a:spcBef>
              <a:spcAft>
                <a:spcPts val="0"/>
              </a:spcAft>
              <a:buClrTx/>
              <a:buSzTx/>
              <a:buFontTx/>
              <a:buNone/>
              <a:tabLst/>
              <a:defRPr/>
            </a:pPr>
            <a:r>
              <a:rPr kumimoji="0" lang="ja-JP" altLang="en-US" sz="1200" kern="0" dirty="0">
                <a:latin typeface="Calibri"/>
                <a:ea typeface="ＭＳ Ｐゴシック"/>
              </a:rPr>
              <a:t>　</a:t>
            </a:r>
            <a:r>
              <a:rPr kumimoji="0" lang="ja-JP" altLang="en-US" sz="1200" kern="0" dirty="0" smtClean="0">
                <a:latin typeface="Calibri"/>
                <a:ea typeface="ＭＳ Ｐゴシック"/>
              </a:rPr>
              <a:t>　　　　事業の特徴：</a:t>
            </a:r>
            <a:r>
              <a:rPr kumimoji="0" lang="ja-JP" altLang="en-US" sz="1200" kern="0" dirty="0">
                <a:latin typeface="Calibri"/>
                <a:ea typeface="ＭＳ Ｐゴシック"/>
              </a:rPr>
              <a:t>地域</a:t>
            </a:r>
            <a:r>
              <a:rPr kumimoji="0" lang="ja-JP" altLang="en-US" sz="1200" kern="0" dirty="0" smtClean="0">
                <a:latin typeface="Calibri"/>
                <a:ea typeface="ＭＳ Ｐゴシック"/>
              </a:rPr>
              <a:t>まちづくり協議会及び住民と行政がそれぞれの役割を担い、ワークショップ　　</a:t>
            </a:r>
            <a:endParaRPr kumimoji="0" lang="en-US" altLang="ja-JP" sz="1200" kern="0" dirty="0" smtClean="0">
              <a:latin typeface="Calibri"/>
              <a:ea typeface="ＭＳ Ｐゴシック"/>
            </a:endParaRPr>
          </a:p>
          <a:p>
            <a:pPr marL="173038" marR="0" lvl="0" indent="-173038" defTabSz="1454509" eaLnBrk="1" fontAlgn="auto" latinLnBrk="0" hangingPunct="1">
              <a:lnSpc>
                <a:spcPct val="100000"/>
              </a:lnSpc>
              <a:spcBef>
                <a:spcPts val="0"/>
              </a:spcBef>
              <a:spcAft>
                <a:spcPts val="0"/>
              </a:spcAft>
              <a:buClrTx/>
              <a:buSzTx/>
              <a:buFontTx/>
              <a:buNone/>
              <a:tabLst/>
              <a:defRPr/>
            </a:pPr>
            <a:r>
              <a:rPr kumimoji="0" lang="ja-JP" altLang="en-US" sz="1200" kern="0" dirty="0">
                <a:latin typeface="Calibri"/>
                <a:ea typeface="ＭＳ Ｐゴシック"/>
              </a:rPr>
              <a:t>　</a:t>
            </a:r>
            <a:r>
              <a:rPr kumimoji="0" lang="ja-JP" altLang="en-US" sz="1200" kern="0" dirty="0" smtClean="0">
                <a:latin typeface="Calibri"/>
                <a:ea typeface="ＭＳ Ｐゴシック"/>
              </a:rPr>
              <a:t>　　　　　　　　　　   　 等を通じて意見交換を行い</a:t>
            </a:r>
            <a:r>
              <a:rPr kumimoji="0" lang="ja-JP" altLang="en-US" sz="1200" kern="0" dirty="0"/>
              <a:t>、</a:t>
            </a:r>
            <a:r>
              <a:rPr kumimoji="0" lang="ja-JP" altLang="en-US" sz="1200" kern="0" dirty="0" smtClean="0"/>
              <a:t>建替えを</a:t>
            </a:r>
            <a:r>
              <a:rPr kumimoji="0" lang="ja-JP" altLang="en-US" sz="1200" kern="0" dirty="0" smtClean="0">
                <a:latin typeface="Calibri"/>
                <a:ea typeface="ＭＳ Ｐゴシック"/>
              </a:rPr>
              <a:t>実施。</a:t>
            </a:r>
            <a:endParaRPr kumimoji="0" lang="en-US" altLang="ja-JP" sz="1200" kern="0" dirty="0" smtClean="0">
              <a:latin typeface="Calibri"/>
              <a:ea typeface="ＭＳ Ｐゴシック"/>
            </a:endParaRPr>
          </a:p>
          <a:p>
            <a:pPr marL="173038" lvl="0" indent="-173038" algn="r" defTabSz="1454509">
              <a:defRPr/>
            </a:pPr>
            <a:r>
              <a:rPr kumimoji="0" lang="ja-JP" altLang="en-US" sz="1200" kern="0" dirty="0" smtClean="0">
                <a:latin typeface="Calibri"/>
                <a:ea typeface="ＭＳ Ｐゴシック"/>
              </a:rPr>
              <a:t>　　　　　　　　　　　　　　　　　　　　　</a:t>
            </a:r>
            <a:endParaRPr kumimoji="0" lang="en-US" altLang="ja-JP" sz="1200" kern="0" dirty="0" smtClean="0">
              <a:latin typeface="Calibri"/>
              <a:ea typeface="ＭＳ Ｐゴシック"/>
            </a:endParaRPr>
          </a:p>
          <a:p>
            <a:pPr marL="173038" lvl="0" indent="-173038" defTabSz="1454509">
              <a:defRPr/>
            </a:pPr>
            <a:r>
              <a:rPr kumimoji="0" lang="ja-JP" altLang="en-US" sz="1200" kern="0" dirty="0" smtClean="0">
                <a:latin typeface="Calibri"/>
                <a:ea typeface="ＭＳ Ｐゴシック"/>
              </a:rPr>
              <a:t>　　　　　　　　　　　　　　　　　　　　　　</a:t>
            </a:r>
            <a:endParaRPr kumimoji="0" lang="en-US" altLang="ja-JP" sz="1200" kern="0" dirty="0" smtClean="0">
              <a:latin typeface="Calibri"/>
              <a:ea typeface="ＭＳ Ｐゴシック"/>
            </a:endParaRPr>
          </a:p>
          <a:p>
            <a:pPr marL="173038" lvl="0" indent="-173038" defTabSz="1454509">
              <a:defRPr/>
            </a:pPr>
            <a:r>
              <a:rPr kumimoji="0" lang="ja-JP" altLang="en-US" sz="1200" kern="0" dirty="0" smtClean="0">
                <a:latin typeface="Calibri"/>
                <a:ea typeface="ＭＳ Ｐゴシック"/>
              </a:rPr>
              <a:t>　　</a:t>
            </a:r>
            <a:endParaRPr kumimoji="0" lang="en-US" altLang="ja-JP" sz="1600" b="0" i="0" u="none" strike="noStrike" kern="0" cap="none" spc="0" normalizeH="0" baseline="0" noProof="0" dirty="0" smtClean="0">
              <a:ln>
                <a:noFill/>
              </a:ln>
              <a:solidFill>
                <a:prstClr val="black"/>
              </a:solidFill>
              <a:effectLst/>
              <a:uLnTx/>
              <a:uFillTx/>
              <a:latin typeface="Calibri"/>
              <a:ea typeface="ＭＳ Ｐゴシック"/>
              <a:cs typeface="+mn-cs"/>
            </a:endParaRPr>
          </a:p>
        </p:txBody>
      </p:sp>
      <p:sp>
        <p:nvSpPr>
          <p:cNvPr id="25" name="正方形/長方形 24"/>
          <p:cNvSpPr/>
          <p:nvPr/>
        </p:nvSpPr>
        <p:spPr>
          <a:xfrm>
            <a:off x="7848732" y="9379148"/>
            <a:ext cx="6624736" cy="111176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t"/>
          <a:lstStyle/>
          <a:p>
            <a:pPr marL="173014" indent="-173014">
              <a:lnSpc>
                <a:spcPct val="150000"/>
              </a:lnSpc>
            </a:pPr>
            <a:r>
              <a:rPr lang="ja-JP" altLang="en-US" sz="1400" dirty="0">
                <a:solidFill>
                  <a:schemeClr val="tx1"/>
                </a:solidFill>
              </a:rPr>
              <a:t>　</a:t>
            </a:r>
            <a:r>
              <a:rPr lang="ja-JP" altLang="en-US" sz="1400" dirty="0" smtClean="0">
                <a:solidFill>
                  <a:schemeClr val="tx1"/>
                </a:solidFill>
              </a:rPr>
              <a:t>　</a:t>
            </a:r>
            <a:r>
              <a:rPr lang="ja-JP" altLang="en-US" sz="1200" dirty="0" smtClean="0">
                <a:solidFill>
                  <a:schemeClr val="tx1"/>
                </a:solidFill>
              </a:rPr>
              <a:t>  </a:t>
            </a:r>
            <a:r>
              <a:rPr lang="ja-JP" altLang="en-US" sz="1200" dirty="0" smtClean="0">
                <a:solidFill>
                  <a:schemeClr val="tx1"/>
                </a:solidFill>
                <a:latin typeface="+mn-ea"/>
              </a:rPr>
              <a:t>引き続き、公営住宅・</a:t>
            </a:r>
            <a:r>
              <a:rPr lang="ja-JP" altLang="en-US" sz="1200" dirty="0">
                <a:solidFill>
                  <a:schemeClr val="tx1"/>
                </a:solidFill>
                <a:latin typeface="+mn-ea"/>
              </a:rPr>
              <a:t>改良住宅の建替え、改善や</a:t>
            </a:r>
            <a:r>
              <a:rPr lang="ja-JP" altLang="en-US" sz="1200" dirty="0" smtClean="0">
                <a:solidFill>
                  <a:schemeClr val="tx1"/>
                </a:solidFill>
                <a:latin typeface="+mn-ea"/>
              </a:rPr>
              <a:t>空家等の活用</a:t>
            </a:r>
            <a:r>
              <a:rPr lang="ja-JP" altLang="en-US" sz="1200" dirty="0">
                <a:solidFill>
                  <a:schemeClr val="tx1"/>
                </a:solidFill>
                <a:latin typeface="+mn-ea"/>
              </a:rPr>
              <a:t>など</a:t>
            </a:r>
            <a:r>
              <a:rPr lang="ja-JP" altLang="en-US" sz="1200" dirty="0" smtClean="0">
                <a:solidFill>
                  <a:schemeClr val="tx1"/>
                </a:solidFill>
                <a:latin typeface="+mn-ea"/>
              </a:rPr>
              <a:t>を促進し</a:t>
            </a:r>
            <a:r>
              <a:rPr lang="ja-JP" altLang="en-US" sz="1200" dirty="0">
                <a:solidFill>
                  <a:schemeClr val="tx1"/>
                </a:solidFill>
                <a:latin typeface="+mn-ea"/>
              </a:rPr>
              <a:t>、様々なニーズに対応した多様な住宅供給や、地域の活性化につながる施設立地の促進を図り</a:t>
            </a:r>
            <a:r>
              <a:rPr lang="ja-JP" altLang="en-US" sz="1200" dirty="0" smtClean="0">
                <a:solidFill>
                  <a:schemeClr val="tx1"/>
                </a:solidFill>
                <a:latin typeface="+mn-ea"/>
              </a:rPr>
              <a:t>、</a:t>
            </a:r>
            <a:r>
              <a:rPr lang="ja-JP" altLang="en-US" sz="1200" dirty="0">
                <a:solidFill>
                  <a:schemeClr val="tx1"/>
                </a:solidFill>
                <a:latin typeface="+mn-ea"/>
              </a:rPr>
              <a:t>良好な</a:t>
            </a:r>
            <a:r>
              <a:rPr lang="ja-JP" altLang="en-US" sz="1200" dirty="0" smtClean="0">
                <a:solidFill>
                  <a:schemeClr val="tx1"/>
                </a:solidFill>
                <a:latin typeface="+mn-ea"/>
              </a:rPr>
              <a:t>コミュニティが</a:t>
            </a:r>
            <a:endParaRPr lang="en-US" altLang="ja-JP" sz="1200" dirty="0" smtClean="0">
              <a:solidFill>
                <a:schemeClr val="tx1"/>
              </a:solidFill>
              <a:latin typeface="+mn-ea"/>
            </a:endParaRPr>
          </a:p>
          <a:p>
            <a:pPr marL="173014" indent="-173014">
              <a:lnSpc>
                <a:spcPct val="150000"/>
              </a:lnSpc>
            </a:pPr>
            <a:r>
              <a:rPr lang="ja-JP" altLang="en-US" sz="1200" dirty="0">
                <a:solidFill>
                  <a:schemeClr val="tx1"/>
                </a:solidFill>
                <a:latin typeface="+mn-ea"/>
              </a:rPr>
              <a:t>　 </a:t>
            </a:r>
            <a:r>
              <a:rPr lang="ja-JP" altLang="en-US" sz="1200" dirty="0" smtClean="0">
                <a:solidFill>
                  <a:schemeClr val="tx1"/>
                </a:solidFill>
                <a:latin typeface="+mn-ea"/>
              </a:rPr>
              <a:t> 育つ「</a:t>
            </a:r>
            <a:r>
              <a:rPr lang="ja-JP" altLang="en-US" sz="1200" dirty="0">
                <a:solidFill>
                  <a:schemeClr val="tx1"/>
                </a:solidFill>
                <a:latin typeface="+mn-ea"/>
              </a:rPr>
              <a:t>住み続けることのできるまちづくり」</a:t>
            </a:r>
            <a:r>
              <a:rPr lang="ja-JP" altLang="en-US" sz="1200" dirty="0" smtClean="0">
                <a:solidFill>
                  <a:schemeClr val="tx1"/>
                </a:solidFill>
                <a:latin typeface="+mn-ea"/>
              </a:rPr>
              <a:t>を目指す</a:t>
            </a:r>
            <a:r>
              <a:rPr lang="ja-JP" altLang="en-US" sz="1200" dirty="0">
                <a:solidFill>
                  <a:schemeClr val="tx1"/>
                </a:solidFill>
                <a:latin typeface="+mn-ea"/>
              </a:rPr>
              <a:t>。</a:t>
            </a:r>
            <a:endParaRPr lang="en-US" altLang="ja-JP" sz="1200" dirty="0">
              <a:solidFill>
                <a:schemeClr val="tx1"/>
              </a:solidFill>
              <a:latin typeface="+mn-ea"/>
            </a:endParaRPr>
          </a:p>
          <a:p>
            <a:pPr marL="173014" indent="-173014">
              <a:lnSpc>
                <a:spcPts val="1600"/>
              </a:lnSpc>
            </a:pPr>
            <a:endParaRPr lang="ja-JP" altLang="en-US" sz="1400" dirty="0">
              <a:solidFill>
                <a:schemeClr val="tx1"/>
              </a:solidFill>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34998" y="1546039"/>
            <a:ext cx="1944216" cy="1639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正方形/長方形 31"/>
          <p:cNvSpPr/>
          <p:nvPr/>
        </p:nvSpPr>
        <p:spPr>
          <a:xfrm>
            <a:off x="12140058" y="3189894"/>
            <a:ext cx="2376264" cy="2796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t"/>
          <a:lstStyle/>
          <a:p>
            <a:pPr marL="173014" indent="-173014"/>
            <a:r>
              <a:rPr lang="ja-JP" altLang="en-US" sz="1200" dirty="0">
                <a:solidFill>
                  <a:schemeClr val="tx1"/>
                </a:solidFill>
              </a:rPr>
              <a:t>　</a:t>
            </a:r>
            <a:r>
              <a:rPr lang="ja-JP" altLang="en-US" sz="1200" dirty="0" smtClean="0">
                <a:solidFill>
                  <a:schemeClr val="tx1"/>
                </a:solidFill>
              </a:rPr>
              <a:t>（共用廊下等への手摺設置例）</a:t>
            </a:r>
          </a:p>
          <a:p>
            <a:pPr marL="173014" indent="-173014"/>
            <a:endParaRPr lang="ja-JP" altLang="en-US" sz="1200" dirty="0" smtClean="0">
              <a:solidFill>
                <a:schemeClr val="tx1"/>
              </a:solidFill>
            </a:endParaRPr>
          </a:p>
        </p:txBody>
      </p:sp>
      <p:sp>
        <p:nvSpPr>
          <p:cNvPr id="3" name="正方形/長方形 2"/>
          <p:cNvSpPr/>
          <p:nvPr/>
        </p:nvSpPr>
        <p:spPr>
          <a:xfrm>
            <a:off x="7705278" y="6439590"/>
            <a:ext cx="7559675" cy="2015936"/>
          </a:xfrm>
          <a:prstGeom prst="rect">
            <a:avLst/>
          </a:prstGeom>
        </p:spPr>
        <p:txBody>
          <a:bodyPr>
            <a:spAutoFit/>
          </a:bodyPr>
          <a:lstStyle/>
          <a:p>
            <a:pPr marL="173038" lvl="0" indent="-173038" defTabSz="1454509">
              <a:lnSpc>
                <a:spcPts val="1500"/>
              </a:lnSpc>
              <a:defRPr/>
            </a:pPr>
            <a:r>
              <a:rPr kumimoji="0" lang="ja-JP" altLang="en-US" sz="1100" kern="0" dirty="0" smtClean="0"/>
              <a:t>　　　　</a:t>
            </a:r>
            <a:r>
              <a:rPr kumimoji="0" lang="en-US" altLang="ja-JP" sz="1200" b="1" kern="0" dirty="0" smtClean="0"/>
              <a:t>【</a:t>
            </a:r>
            <a:r>
              <a:rPr kumimoji="0" lang="ja-JP" altLang="en-US" sz="1200" b="1" kern="0" dirty="0" smtClean="0"/>
              <a:t>勉強会の実施状況</a:t>
            </a:r>
            <a:r>
              <a:rPr kumimoji="0" lang="en-US" altLang="ja-JP" sz="1200" b="1" kern="0" dirty="0" smtClean="0"/>
              <a:t>】</a:t>
            </a:r>
          </a:p>
          <a:p>
            <a:pPr marL="173038" lvl="0" indent="-173038" defTabSz="1454509">
              <a:lnSpc>
                <a:spcPts val="1500"/>
              </a:lnSpc>
              <a:defRPr/>
            </a:pPr>
            <a:r>
              <a:rPr kumimoji="0" lang="ja-JP" altLang="en-US" sz="1200" kern="0" dirty="0"/>
              <a:t>　</a:t>
            </a:r>
            <a:r>
              <a:rPr kumimoji="0" lang="ja-JP" altLang="en-US" sz="1200" kern="0" dirty="0" smtClean="0"/>
              <a:t>　　　</a:t>
            </a:r>
            <a:r>
              <a:rPr kumimoji="0" lang="ja-JP" altLang="en-US" sz="1200" kern="0" dirty="0"/>
              <a:t> </a:t>
            </a:r>
            <a:r>
              <a:rPr kumimoji="0" lang="ja-JP" altLang="en-US" sz="1200" kern="0" dirty="0" smtClean="0"/>
              <a:t>・</a:t>
            </a:r>
            <a:r>
              <a:rPr kumimoji="0" lang="ja-JP" altLang="en-US" sz="1200" kern="0" dirty="0"/>
              <a:t>第１回勉強会（平成</a:t>
            </a:r>
            <a:r>
              <a:rPr kumimoji="0" lang="en-US" altLang="ja-JP" sz="1200" kern="0" dirty="0"/>
              <a:t>26</a:t>
            </a:r>
            <a:r>
              <a:rPr kumimoji="0" lang="ja-JP" altLang="en-US" sz="1200" kern="0" dirty="0"/>
              <a:t>年</a:t>
            </a:r>
            <a:r>
              <a:rPr kumimoji="0" lang="en-US" altLang="ja-JP" sz="1200" kern="0" dirty="0"/>
              <a:t>5</a:t>
            </a:r>
            <a:r>
              <a:rPr kumimoji="0" lang="ja-JP" altLang="en-US" sz="1200" kern="0" dirty="0"/>
              <a:t>月）</a:t>
            </a:r>
            <a:endParaRPr kumimoji="0" lang="en-US" altLang="ja-JP" sz="1200" kern="0" dirty="0"/>
          </a:p>
          <a:p>
            <a:pPr marL="173038" lvl="0" indent="-173038" defTabSz="1454509">
              <a:lnSpc>
                <a:spcPts val="1500"/>
              </a:lnSpc>
              <a:defRPr/>
            </a:pPr>
            <a:r>
              <a:rPr kumimoji="0" lang="ja-JP" altLang="en-US" sz="1200" kern="0" dirty="0"/>
              <a:t>　　　　　</a:t>
            </a:r>
            <a:r>
              <a:rPr kumimoji="0" lang="ja-JP" altLang="en-US" sz="1200" kern="0" dirty="0" smtClean="0"/>
              <a:t>地区</a:t>
            </a:r>
            <a:r>
              <a:rPr kumimoji="0" lang="ja-JP" altLang="en-US" sz="1200" kern="0" dirty="0"/>
              <a:t>の概要、これまでの取組等の意見交換、今後予定して</a:t>
            </a:r>
            <a:r>
              <a:rPr kumimoji="0" lang="ja-JP" altLang="en-US" sz="1200" kern="0" dirty="0" smtClean="0"/>
              <a:t>いる地区</a:t>
            </a:r>
            <a:r>
              <a:rPr kumimoji="0" lang="ja-JP" altLang="en-US" sz="1200" kern="0" dirty="0"/>
              <a:t>の市営住宅の建替え</a:t>
            </a:r>
            <a:r>
              <a:rPr kumimoji="0" lang="ja-JP" altLang="en-US" sz="1200" kern="0" dirty="0" smtClean="0"/>
              <a:t>に向</a:t>
            </a:r>
            <a:endParaRPr kumimoji="0" lang="en-US" altLang="ja-JP" sz="1200" kern="0" dirty="0" smtClean="0"/>
          </a:p>
          <a:p>
            <a:pPr marL="173038" lvl="0" indent="-173038" defTabSz="1454509">
              <a:lnSpc>
                <a:spcPts val="1500"/>
              </a:lnSpc>
              <a:defRPr/>
            </a:pPr>
            <a:r>
              <a:rPr kumimoji="0" lang="ja-JP" altLang="en-US" sz="1200" kern="0" dirty="0"/>
              <a:t>　</a:t>
            </a:r>
            <a:r>
              <a:rPr kumimoji="0" lang="ja-JP" altLang="en-US" sz="1200" kern="0" dirty="0" smtClean="0"/>
              <a:t>　　　　け、まちづくり協</a:t>
            </a:r>
            <a:r>
              <a:rPr kumimoji="0" lang="ja-JP" altLang="en-US" sz="1200" kern="0" dirty="0"/>
              <a:t>議会で構想を策定、市の長寿命化計画へ位置づける方向を確認</a:t>
            </a:r>
            <a:r>
              <a:rPr kumimoji="0" lang="ja-JP" altLang="en-US" sz="1200" kern="0" dirty="0" smtClean="0"/>
              <a:t>。</a:t>
            </a:r>
            <a:endParaRPr kumimoji="0" lang="en-US" altLang="ja-JP" sz="1200" kern="0" dirty="0" smtClean="0"/>
          </a:p>
          <a:p>
            <a:pPr marL="173038" lvl="0" indent="-173038" defTabSz="1454509">
              <a:lnSpc>
                <a:spcPts val="1500"/>
              </a:lnSpc>
              <a:defRPr/>
            </a:pPr>
            <a:endParaRPr kumimoji="0" lang="en-US" altLang="ja-JP" sz="1200" kern="0" dirty="0" smtClean="0"/>
          </a:p>
          <a:p>
            <a:pPr marL="173038" lvl="0" indent="-173038" defTabSz="1454509">
              <a:lnSpc>
                <a:spcPts val="1500"/>
              </a:lnSpc>
              <a:defRPr/>
            </a:pPr>
            <a:r>
              <a:rPr kumimoji="0" lang="ja-JP" altLang="en-US" sz="1200" kern="0" dirty="0"/>
              <a:t>　</a:t>
            </a:r>
            <a:r>
              <a:rPr kumimoji="0" lang="ja-JP" altLang="en-US" sz="1200" kern="0" dirty="0" smtClean="0"/>
              <a:t>　　　</a:t>
            </a:r>
            <a:r>
              <a:rPr kumimoji="0" lang="ja-JP" altLang="en-US" sz="1200" kern="0" dirty="0"/>
              <a:t> </a:t>
            </a:r>
            <a:r>
              <a:rPr kumimoji="0" lang="ja-JP" altLang="en-US" sz="1200" kern="0" dirty="0" smtClean="0"/>
              <a:t>・</a:t>
            </a:r>
            <a:r>
              <a:rPr kumimoji="0" lang="ja-JP" altLang="en-US" sz="1200" kern="0" dirty="0"/>
              <a:t>第２回勉強会（平成</a:t>
            </a:r>
            <a:r>
              <a:rPr kumimoji="0" lang="en-US" altLang="ja-JP" sz="1200" kern="0" dirty="0"/>
              <a:t>26</a:t>
            </a:r>
            <a:r>
              <a:rPr kumimoji="0" lang="ja-JP" altLang="en-US" sz="1200" kern="0" dirty="0"/>
              <a:t>年</a:t>
            </a:r>
            <a:r>
              <a:rPr kumimoji="0" lang="en-US" altLang="ja-JP" sz="1200" kern="0" dirty="0"/>
              <a:t>7</a:t>
            </a:r>
            <a:r>
              <a:rPr kumimoji="0" lang="ja-JP" altLang="en-US" sz="1200" kern="0" dirty="0"/>
              <a:t>月）</a:t>
            </a:r>
            <a:endParaRPr kumimoji="0" lang="en-US" altLang="ja-JP" sz="1200" kern="0" dirty="0"/>
          </a:p>
          <a:p>
            <a:pPr marL="173038" lvl="0" indent="-173038" defTabSz="1454509">
              <a:lnSpc>
                <a:spcPts val="1500"/>
              </a:lnSpc>
              <a:defRPr/>
            </a:pPr>
            <a:r>
              <a:rPr kumimoji="0" lang="ja-JP" altLang="en-US" sz="1200" kern="0" dirty="0"/>
              <a:t>　　　　　</a:t>
            </a:r>
            <a:r>
              <a:rPr kumimoji="0" lang="ja-JP" altLang="en-US" sz="1200" kern="0" dirty="0" smtClean="0"/>
              <a:t>今後</a:t>
            </a:r>
            <a:r>
              <a:rPr kumimoji="0" lang="ja-JP" altLang="en-US" sz="1200" kern="0" dirty="0"/>
              <a:t>のスケジュール、現状課題の把握手法、地域コミュニティ活性化手法等の意見交換を実施</a:t>
            </a:r>
            <a:r>
              <a:rPr kumimoji="0" lang="ja-JP" altLang="en-US" sz="1200" kern="0" dirty="0" smtClean="0"/>
              <a:t>。</a:t>
            </a:r>
            <a:endParaRPr kumimoji="0" lang="en-US" altLang="ja-JP" sz="1200" kern="0" dirty="0" smtClean="0"/>
          </a:p>
          <a:p>
            <a:pPr marL="173038" lvl="0" indent="-173038" defTabSz="1454509">
              <a:lnSpc>
                <a:spcPts val="1500"/>
              </a:lnSpc>
              <a:defRPr/>
            </a:pPr>
            <a:endParaRPr kumimoji="0" lang="en-US" altLang="ja-JP" sz="1200" kern="0" dirty="0" smtClean="0"/>
          </a:p>
          <a:p>
            <a:pPr marL="173038" lvl="0" indent="-173038" defTabSz="1454509">
              <a:lnSpc>
                <a:spcPts val="1500"/>
              </a:lnSpc>
              <a:defRPr/>
            </a:pPr>
            <a:r>
              <a:rPr kumimoji="0" lang="ja-JP" altLang="en-US" sz="1200" kern="0" dirty="0"/>
              <a:t>　</a:t>
            </a:r>
            <a:r>
              <a:rPr kumimoji="0" lang="ja-JP" altLang="en-US" sz="1200" kern="0" dirty="0" smtClean="0"/>
              <a:t>　　　</a:t>
            </a:r>
            <a:r>
              <a:rPr kumimoji="0" lang="ja-JP" altLang="en-US" sz="1200" kern="0" dirty="0"/>
              <a:t> </a:t>
            </a:r>
            <a:r>
              <a:rPr kumimoji="0" lang="ja-JP" altLang="en-US" sz="1200" kern="0" dirty="0" smtClean="0"/>
              <a:t>・</a:t>
            </a:r>
            <a:r>
              <a:rPr kumimoji="0" lang="ja-JP" altLang="en-US" sz="1200" kern="0" dirty="0"/>
              <a:t>第３回勉強会（平成</a:t>
            </a:r>
            <a:r>
              <a:rPr kumimoji="0" lang="en-US" altLang="ja-JP" sz="1200" kern="0" dirty="0"/>
              <a:t>27</a:t>
            </a:r>
            <a:r>
              <a:rPr kumimoji="0" lang="ja-JP" altLang="en-US" sz="1200" kern="0" dirty="0"/>
              <a:t>年</a:t>
            </a:r>
            <a:r>
              <a:rPr kumimoji="0" lang="en-US" altLang="ja-JP" sz="1200" kern="0" dirty="0"/>
              <a:t>11</a:t>
            </a:r>
            <a:r>
              <a:rPr kumimoji="0" lang="ja-JP" altLang="en-US" sz="1200" kern="0" dirty="0"/>
              <a:t>月予定）</a:t>
            </a:r>
            <a:endParaRPr kumimoji="0" lang="en-US" altLang="ja-JP" sz="1200" kern="0" dirty="0"/>
          </a:p>
          <a:p>
            <a:pPr marL="173038" lvl="0" indent="-173038" defTabSz="1454509">
              <a:lnSpc>
                <a:spcPts val="1500"/>
              </a:lnSpc>
              <a:defRPr/>
            </a:pPr>
            <a:r>
              <a:rPr kumimoji="0" lang="ja-JP" altLang="en-US" sz="1200" kern="0" dirty="0"/>
              <a:t>　　　　   </a:t>
            </a:r>
            <a:r>
              <a:rPr kumimoji="0" lang="ja-JP" altLang="en-US" sz="1200" kern="0" dirty="0" smtClean="0"/>
              <a:t> 地元</a:t>
            </a:r>
            <a:r>
              <a:rPr kumimoji="0" lang="ja-JP" altLang="en-US" sz="1200" kern="0" dirty="0"/>
              <a:t>が選定したコンサルティング業者を交えての勉強会を予定。</a:t>
            </a:r>
            <a:endParaRPr kumimoji="0" lang="en-US" altLang="ja-JP" sz="1200" kern="0" dirty="0"/>
          </a:p>
        </p:txBody>
      </p:sp>
      <p:sp>
        <p:nvSpPr>
          <p:cNvPr id="34" name="正方形/長方形 33"/>
          <p:cNvSpPr/>
          <p:nvPr/>
        </p:nvSpPr>
        <p:spPr>
          <a:xfrm>
            <a:off x="828517" y="5634732"/>
            <a:ext cx="6408712" cy="2088232"/>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chemeClr val="tx1"/>
              </a:solidFill>
            </a:endParaRPr>
          </a:p>
        </p:txBody>
      </p:sp>
    </p:spTree>
    <p:extLst>
      <p:ext uri="{BB962C8B-B14F-4D97-AF65-F5344CB8AC3E}">
        <p14:creationId xmlns:p14="http://schemas.microsoft.com/office/powerpoint/2010/main" val="4063568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 y="-42699"/>
            <a:ext cx="15122525" cy="561333"/>
          </a:xfrm>
          <a:prstGeom prst="rect">
            <a:avLst/>
          </a:prstGeom>
          <a:solidFill>
            <a:schemeClr val="accent1">
              <a:lumMod val="40000"/>
              <a:lumOff val="60000"/>
            </a:schemeClr>
          </a:solidFill>
        </p:spPr>
        <p:txBody>
          <a:bodyPr wrap="square" lIns="147493" tIns="73747" rIns="147493" bIns="73747" rtlCol="0" anchor="ctr" anchorCtr="0">
            <a:noAutofit/>
          </a:bodyPr>
          <a:lstStyle/>
          <a:p>
            <a:r>
              <a:rPr lang="ja-JP" altLang="en-US" sz="2600" dirty="0">
                <a:latin typeface="HGSｺﾞｼｯｸM" panose="020B0600000000000000" pitchFamily="50" charset="-128"/>
                <a:ea typeface="HGSｺﾞｼｯｸM" panose="020B0600000000000000" pitchFamily="50" charset="-128"/>
                <a:cs typeface="Meiryo UI" panose="020B0604030504040204" pitchFamily="50" charset="-128"/>
              </a:rPr>
              <a:t>１．市街地タイプ別の施策の評価</a:t>
            </a:r>
          </a:p>
        </p:txBody>
      </p:sp>
      <p:sp>
        <p:nvSpPr>
          <p:cNvPr id="33" name="スライド番号プレースホルダー 2"/>
          <p:cNvSpPr>
            <a:spLocks noGrp="1"/>
          </p:cNvSpPr>
          <p:nvPr>
            <p:ph type="sldNum" sz="quarter" idx="12"/>
          </p:nvPr>
        </p:nvSpPr>
        <p:spPr>
          <a:xfrm>
            <a:off x="16731058" y="11097891"/>
            <a:ext cx="3528589" cy="569325"/>
          </a:xfrm>
        </p:spPr>
        <p:txBody>
          <a:bodyPr/>
          <a:lstStyle/>
          <a:p>
            <a:fld id="{EA6D242B-6A52-4C5C-AF40-54B5FB6D04E5}" type="slidenum">
              <a:rPr kumimoji="1" lang="ja-JP" altLang="en-US" smtClean="0">
                <a:solidFill>
                  <a:schemeClr val="tx1"/>
                </a:solidFill>
              </a:rPr>
              <a:t>14</a:t>
            </a:fld>
            <a:endParaRPr kumimoji="1" lang="ja-JP" altLang="en-US" dirty="0">
              <a:solidFill>
                <a:schemeClr val="tx1"/>
              </a:solidFill>
            </a:endParaRPr>
          </a:p>
        </p:txBody>
      </p:sp>
      <p:sp>
        <p:nvSpPr>
          <p:cNvPr id="32" name="テキスト ボックス 31"/>
          <p:cNvSpPr txBox="1"/>
          <p:nvPr/>
        </p:nvSpPr>
        <p:spPr>
          <a:xfrm>
            <a:off x="141407" y="1088837"/>
            <a:ext cx="14881408" cy="2384976"/>
          </a:xfrm>
          <a:prstGeom prst="rect">
            <a:avLst/>
          </a:prstGeom>
          <a:solidFill>
            <a:schemeClr val="bg1"/>
          </a:solidFill>
          <a:ln w="15875">
            <a:solidFill>
              <a:schemeClr val="tx1">
                <a:lumMod val="50000"/>
                <a:lumOff val="50000"/>
              </a:schemeClr>
            </a:solidFill>
          </a:ln>
        </p:spPr>
        <p:txBody>
          <a:bodyPr wrap="square" lIns="58069" tIns="58069" rIns="58069" bIns="58069" rtlCol="0">
            <a:noAutofit/>
          </a:bodyPr>
          <a:lstStyle/>
          <a:p>
            <a:pPr>
              <a:lnSpc>
                <a:spcPts val="2097"/>
              </a:lnSpc>
            </a:pPr>
            <a:endParaRPr lang="en-US" altLang="ja-JP" sz="1500" dirty="0"/>
          </a:p>
          <a:p>
            <a:pPr marL="143396" indent="-143396">
              <a:lnSpc>
                <a:spcPts val="2097"/>
              </a:lnSpc>
            </a:pPr>
            <a:endParaRPr lang="en-US" altLang="ja-JP" sz="1500" dirty="0"/>
          </a:p>
          <a:p>
            <a:pPr marL="143396" indent="-143396">
              <a:lnSpc>
                <a:spcPts val="2097"/>
              </a:lnSpc>
            </a:pPr>
            <a:endParaRPr lang="en-US" altLang="ja-JP" sz="1500" dirty="0"/>
          </a:p>
          <a:p>
            <a:pPr marL="143396" indent="-143396">
              <a:lnSpc>
                <a:spcPts val="2097"/>
              </a:lnSpc>
            </a:pPr>
            <a:endParaRPr lang="ja-JP" altLang="en-US" sz="1500" dirty="0"/>
          </a:p>
        </p:txBody>
      </p:sp>
      <p:graphicFrame>
        <p:nvGraphicFramePr>
          <p:cNvPr id="34" name="表 33"/>
          <p:cNvGraphicFramePr>
            <a:graphicFrameLocks noGrp="1"/>
          </p:cNvGraphicFramePr>
          <p:nvPr>
            <p:extLst>
              <p:ext uri="{D42A27DB-BD31-4B8C-83A1-F6EECF244321}">
                <p14:modId xmlns:p14="http://schemas.microsoft.com/office/powerpoint/2010/main" val="1834420454"/>
              </p:ext>
            </p:extLst>
          </p:nvPr>
        </p:nvGraphicFramePr>
        <p:xfrm>
          <a:off x="306047" y="1196801"/>
          <a:ext cx="14510445" cy="2080057"/>
        </p:xfrm>
        <a:graphic>
          <a:graphicData uri="http://schemas.openxmlformats.org/drawingml/2006/table">
            <a:tbl>
              <a:tblPr firstRow="1" bandRow="1">
                <a:tableStyleId>{5C22544A-7EE6-4342-B048-85BDC9FD1C3A}</a:tableStyleId>
              </a:tblPr>
              <a:tblGrid>
                <a:gridCol w="3444397"/>
                <a:gridCol w="11066048"/>
              </a:tblGrid>
              <a:tr h="356447">
                <a:tc>
                  <a:txBody>
                    <a:bodyPr/>
                    <a:lstStyle/>
                    <a:p>
                      <a:pPr algn="ctr"/>
                      <a:r>
                        <a:rPr kumimoji="1" lang="ja-JP" altLang="en-US" sz="1400" u="none" dirty="0" smtClean="0">
                          <a:solidFill>
                            <a:schemeClr val="tx1"/>
                          </a:solidFill>
                          <a:latin typeface="HGPｺﾞｼｯｸM" panose="020B0600000000000000" pitchFamily="50" charset="-128"/>
                          <a:ea typeface="HGPｺﾞｼｯｸM" panose="020B0600000000000000" pitchFamily="50" charset="-128"/>
                        </a:rPr>
                        <a:t>施策の展開方向</a:t>
                      </a:r>
                      <a:endParaRPr kumimoji="1" lang="ja-JP" altLang="en-US" sz="1400" u="none" dirty="0">
                        <a:solidFill>
                          <a:schemeClr val="tx1"/>
                        </a:solidFill>
                        <a:latin typeface="HGPｺﾞｼｯｸM" panose="020B0600000000000000" pitchFamily="50" charset="-128"/>
                        <a:ea typeface="HGPｺﾞｼｯｸM" panose="020B0600000000000000" pitchFamily="50" charset="-128"/>
                      </a:endParaRPr>
                    </a:p>
                  </a:txBody>
                  <a:tcPr marL="139592" marR="139592" marT="71289" marB="71289" anchor="ctr"/>
                </a:tc>
                <a:tc>
                  <a:txBody>
                    <a:bodyPr/>
                    <a:lstStyle/>
                    <a:p>
                      <a:pPr algn="ctr"/>
                      <a:r>
                        <a:rPr kumimoji="1" lang="ja-JP" altLang="en-US" sz="1400" u="none" dirty="0" smtClean="0">
                          <a:solidFill>
                            <a:schemeClr val="tx1"/>
                          </a:solidFill>
                          <a:latin typeface="HGPｺﾞｼｯｸM" panose="020B0600000000000000" pitchFamily="50" charset="-128"/>
                          <a:ea typeface="HGPｺﾞｼｯｸM" panose="020B0600000000000000" pitchFamily="50" charset="-128"/>
                        </a:rPr>
                        <a:t>主な取組み・結果（平成</a:t>
                      </a:r>
                      <a:r>
                        <a:rPr kumimoji="1" lang="en-US" altLang="ja-JP" sz="1400" u="none" dirty="0" smtClean="0">
                          <a:solidFill>
                            <a:schemeClr val="tx1"/>
                          </a:solidFill>
                          <a:latin typeface="HGPｺﾞｼｯｸM" panose="020B0600000000000000" pitchFamily="50" charset="-128"/>
                          <a:ea typeface="HGPｺﾞｼｯｸM" panose="020B0600000000000000" pitchFamily="50" charset="-128"/>
                        </a:rPr>
                        <a:t>23</a:t>
                      </a:r>
                      <a:r>
                        <a:rPr kumimoji="1" lang="ja-JP" altLang="en-US" sz="1400" u="none" dirty="0" smtClean="0">
                          <a:solidFill>
                            <a:schemeClr val="tx1"/>
                          </a:solidFill>
                          <a:latin typeface="HGPｺﾞｼｯｸM" panose="020B0600000000000000" pitchFamily="50" charset="-128"/>
                          <a:ea typeface="HGPｺﾞｼｯｸM" panose="020B0600000000000000" pitchFamily="50" charset="-128"/>
                        </a:rPr>
                        <a:t>年度～）</a:t>
                      </a:r>
                      <a:endParaRPr kumimoji="1" lang="ja-JP" altLang="en-US" sz="1400" u="none" dirty="0">
                        <a:solidFill>
                          <a:schemeClr val="tx1"/>
                        </a:solidFill>
                        <a:latin typeface="HGPｺﾞｼｯｸM" panose="020B0600000000000000" pitchFamily="50" charset="-128"/>
                        <a:ea typeface="HGPｺﾞｼｯｸM" panose="020B0600000000000000" pitchFamily="50" charset="-128"/>
                      </a:endParaRPr>
                    </a:p>
                  </a:txBody>
                  <a:tcPr marL="139592" marR="139592" marT="71289" marB="71289" anchor="ctr"/>
                </a:tc>
              </a:tr>
              <a:tr h="1723610">
                <a:tc>
                  <a:txBody>
                    <a:bodyPr/>
                    <a:lstStyle/>
                    <a:p>
                      <a:pPr marL="92075" marR="0" indent="-92075" algn="l" defTabSz="914290" rtl="0" eaLnBrk="1" fontAlgn="auto" latinLnBrk="0" hangingPunct="1">
                        <a:lnSpc>
                          <a:spcPct val="150000"/>
                        </a:lnSpc>
                        <a:spcBef>
                          <a:spcPts val="0"/>
                        </a:spcBef>
                        <a:spcAft>
                          <a:spcPts val="0"/>
                        </a:spcAft>
                        <a:buClrTx/>
                        <a:buSzTx/>
                        <a:buFontTx/>
                        <a:buNone/>
                        <a:tabLst/>
                        <a:defRPr/>
                      </a:pPr>
                      <a:r>
                        <a:rPr kumimoji="1" lang="ja-JP" altLang="en-US"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□地区計画等の活用などによる地域の状況に応じた土地利用の誘導</a:t>
                      </a: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50000"/>
                        </a:lnSpc>
                        <a:spcBef>
                          <a:spcPts val="0"/>
                        </a:spcBef>
                        <a:spcAft>
                          <a:spcPts val="0"/>
                        </a:spcAft>
                        <a:buClrTx/>
                        <a:buSzTx/>
                        <a:buFontTx/>
                        <a:buNone/>
                        <a:tabLst/>
                        <a:defRPr/>
                      </a:pPr>
                      <a:r>
                        <a:rPr kumimoji="1" lang="ja-JP" altLang="en-US"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□共存するためのルールづくりの促進</a:t>
                      </a:r>
                    </a:p>
                  </a:txBody>
                  <a:tcPr marL="139592" marR="139592" marT="71289" marB="71289">
                    <a:lnB w="12700" cap="flat" cmpd="sng" algn="ctr">
                      <a:solidFill>
                        <a:schemeClr val="tx1"/>
                      </a:solidFill>
                      <a:prstDash val="sysDot"/>
                      <a:round/>
                      <a:headEnd type="none" w="med" len="med"/>
                      <a:tailEnd type="none" w="med" len="med"/>
                    </a:lnB>
                  </a:tcPr>
                </a:tc>
                <a:tc>
                  <a:txBody>
                    <a:bodyPr/>
                    <a:lstStyle/>
                    <a:p>
                      <a:pPr marL="92075" indent="-92075" algn="l">
                        <a:lnSpc>
                          <a:spcPct val="150000"/>
                        </a:lnSpc>
                        <a:spcBef>
                          <a:spcPts val="0"/>
                        </a:spcBef>
                      </a:pP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○良好な住環境を確保する地域、工場等の集積の維持を図る地域など、地域の目標に応じて、住宅と工場等の立地を適正に規制誘導するため、住環境と操業環境が共存できるルールづくりを促進</a:t>
                      </a:r>
                      <a:endPar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r">
                        <a:lnSpc>
                          <a:spcPct val="150000"/>
                        </a:lnSpc>
                        <a:spcBef>
                          <a:spcPts val="0"/>
                        </a:spcBef>
                      </a:pP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「大東市住工調和条例」制定（平成</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22</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10</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月</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日施行）、「東大阪市住工共生のまちづくり条例」制定（平成</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25</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4</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月</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日施行）</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40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a:lnSpc>
                          <a:spcPct val="150000"/>
                        </a:lnSpc>
                      </a:pPr>
                      <a:endParaRPr kumimoji="1" lang="en-US" altLang="ja-JP" sz="1400" u="none" dirty="0" smtClean="0">
                        <a:solidFill>
                          <a:schemeClr val="tx1"/>
                        </a:solidFill>
                        <a:latin typeface="HGPｺﾞｼｯｸM" panose="020B0600000000000000" pitchFamily="50" charset="-128"/>
                        <a:ea typeface="HGPｺﾞｼｯｸM" panose="020B0600000000000000" pitchFamily="50" charset="-128"/>
                      </a:endParaRPr>
                    </a:p>
                  </a:txBody>
                  <a:tcPr marL="139592" marR="139592" marT="71289" marB="71289">
                    <a:lnB w="12700" cap="flat" cmpd="sng" algn="ctr">
                      <a:solidFill>
                        <a:schemeClr val="tx1"/>
                      </a:solidFill>
                      <a:prstDash val="sysDot"/>
                      <a:round/>
                      <a:headEnd type="none" w="med" len="med"/>
                      <a:tailEnd type="none" w="med" len="med"/>
                    </a:lnB>
                  </a:tcPr>
                </a:tc>
              </a:tr>
            </a:tbl>
          </a:graphicData>
        </a:graphic>
      </p:graphicFrame>
      <p:sp>
        <p:nvSpPr>
          <p:cNvPr id="35" name="テキスト ボックス 34"/>
          <p:cNvSpPr txBox="1"/>
          <p:nvPr/>
        </p:nvSpPr>
        <p:spPr>
          <a:xfrm>
            <a:off x="196116" y="738188"/>
            <a:ext cx="7007885" cy="309872"/>
          </a:xfrm>
          <a:prstGeom prst="roundRect">
            <a:avLst/>
          </a:prstGeom>
          <a:solidFill>
            <a:schemeClr val="bg1"/>
          </a:solidFill>
          <a:ln>
            <a:solidFill>
              <a:schemeClr val="tx1">
                <a:lumMod val="50000"/>
                <a:lumOff val="50000"/>
              </a:schemeClr>
            </a:solidFill>
          </a:ln>
        </p:spPr>
        <p:txBody>
          <a:bodyPr wrap="square" lIns="58069" tIns="58069" rIns="58069" bIns="58069" rtlCol="0" anchor="ctr">
            <a:noAutofit/>
          </a:bodyPr>
          <a:lstStyle/>
          <a:p>
            <a:r>
              <a:rPr lang="ja-JP" altLang="en-US" sz="1900" b="1" dirty="0">
                <a:latin typeface="HGPｺﾞｼｯｸM" panose="020B0600000000000000" pitchFamily="50" charset="-128"/>
                <a:ea typeface="HGPｺﾞｼｯｸM" panose="020B0600000000000000" pitchFamily="50" charset="-128"/>
              </a:rPr>
              <a:t>　⑥　住工混在市街地</a:t>
            </a:r>
          </a:p>
        </p:txBody>
      </p:sp>
      <p:sp>
        <p:nvSpPr>
          <p:cNvPr id="19" name="スライド番号プレースホルダー 2"/>
          <p:cNvSpPr txBox="1">
            <a:spLocks/>
          </p:cNvSpPr>
          <p:nvPr/>
        </p:nvSpPr>
        <p:spPr>
          <a:xfrm>
            <a:off x="14311208" y="10171236"/>
            <a:ext cx="570841" cy="365125"/>
          </a:xfrm>
          <a:prstGeom prst="rect">
            <a:avLst/>
          </a:prstGeom>
        </p:spPr>
        <p:txBody>
          <a:bodyPr vert="horz" lIns="147493" tIns="73747" rIns="147493" bIns="73747" rtlCol="0" anchor="ctr"/>
          <a:lstStyle>
            <a:defPPr>
              <a:defRPr lang="ja-JP"/>
            </a:defPPr>
            <a:lvl1pPr marL="0" algn="r" defTabSz="1474933" rtl="0" eaLnBrk="1" latinLnBrk="0" hangingPunct="1">
              <a:defRPr kumimoji="1" sz="1900" kern="1200">
                <a:solidFill>
                  <a:schemeClr val="tx1">
                    <a:tint val="75000"/>
                  </a:schemeClr>
                </a:solidFill>
                <a:latin typeface="+mn-lt"/>
                <a:ea typeface="+mn-ea"/>
                <a:cs typeface="+mn-cs"/>
              </a:defRPr>
            </a:lvl1pPr>
            <a:lvl2pPr marL="737466" algn="l" defTabSz="1474933" rtl="0" eaLnBrk="1" latinLnBrk="0" hangingPunct="1">
              <a:defRPr kumimoji="1" sz="2900" kern="1200">
                <a:solidFill>
                  <a:schemeClr val="tx1"/>
                </a:solidFill>
                <a:latin typeface="+mn-lt"/>
                <a:ea typeface="+mn-ea"/>
                <a:cs typeface="+mn-cs"/>
              </a:defRPr>
            </a:lvl2pPr>
            <a:lvl3pPr marL="1474933" algn="l" defTabSz="1474933" rtl="0" eaLnBrk="1" latinLnBrk="0" hangingPunct="1">
              <a:defRPr kumimoji="1" sz="2900" kern="1200">
                <a:solidFill>
                  <a:schemeClr val="tx1"/>
                </a:solidFill>
                <a:latin typeface="+mn-lt"/>
                <a:ea typeface="+mn-ea"/>
                <a:cs typeface="+mn-cs"/>
              </a:defRPr>
            </a:lvl3pPr>
            <a:lvl4pPr marL="2212399" algn="l" defTabSz="1474933" rtl="0" eaLnBrk="1" latinLnBrk="0" hangingPunct="1">
              <a:defRPr kumimoji="1" sz="2900" kern="1200">
                <a:solidFill>
                  <a:schemeClr val="tx1"/>
                </a:solidFill>
                <a:latin typeface="+mn-lt"/>
                <a:ea typeface="+mn-ea"/>
                <a:cs typeface="+mn-cs"/>
              </a:defRPr>
            </a:lvl4pPr>
            <a:lvl5pPr marL="2949867" algn="l" defTabSz="1474933" rtl="0" eaLnBrk="1" latinLnBrk="0" hangingPunct="1">
              <a:defRPr kumimoji="1" sz="2900" kern="1200">
                <a:solidFill>
                  <a:schemeClr val="tx1"/>
                </a:solidFill>
                <a:latin typeface="+mn-lt"/>
                <a:ea typeface="+mn-ea"/>
                <a:cs typeface="+mn-cs"/>
              </a:defRPr>
            </a:lvl5pPr>
            <a:lvl6pPr marL="3687333" algn="l" defTabSz="1474933" rtl="0" eaLnBrk="1" latinLnBrk="0" hangingPunct="1">
              <a:defRPr kumimoji="1" sz="2900" kern="1200">
                <a:solidFill>
                  <a:schemeClr val="tx1"/>
                </a:solidFill>
                <a:latin typeface="+mn-lt"/>
                <a:ea typeface="+mn-ea"/>
                <a:cs typeface="+mn-cs"/>
              </a:defRPr>
            </a:lvl6pPr>
            <a:lvl7pPr marL="4424799" algn="l" defTabSz="1474933" rtl="0" eaLnBrk="1" latinLnBrk="0" hangingPunct="1">
              <a:defRPr kumimoji="1" sz="2900" kern="1200">
                <a:solidFill>
                  <a:schemeClr val="tx1"/>
                </a:solidFill>
                <a:latin typeface="+mn-lt"/>
                <a:ea typeface="+mn-ea"/>
                <a:cs typeface="+mn-cs"/>
              </a:defRPr>
            </a:lvl7pPr>
            <a:lvl8pPr marL="5162266" algn="l" defTabSz="1474933" rtl="0" eaLnBrk="1" latinLnBrk="0" hangingPunct="1">
              <a:defRPr kumimoji="1" sz="2900" kern="1200">
                <a:solidFill>
                  <a:schemeClr val="tx1"/>
                </a:solidFill>
                <a:latin typeface="+mn-lt"/>
                <a:ea typeface="+mn-ea"/>
                <a:cs typeface="+mn-cs"/>
              </a:defRPr>
            </a:lvl8pPr>
            <a:lvl9pPr marL="5899732" algn="l" defTabSz="1474933" rtl="0" eaLnBrk="1" latinLnBrk="0" hangingPunct="1">
              <a:defRPr kumimoji="1" sz="2900" kern="1200">
                <a:solidFill>
                  <a:schemeClr val="tx1"/>
                </a:solidFill>
                <a:latin typeface="+mn-lt"/>
                <a:ea typeface="+mn-ea"/>
                <a:cs typeface="+mn-cs"/>
              </a:defRPr>
            </a:lvl9pPr>
          </a:lstStyle>
          <a:p>
            <a:fld id="{EA6D242B-6A52-4C5C-AF40-54B5FB6D04E5}" type="slidenum">
              <a:rPr lang="ja-JP" altLang="en-US" smtClean="0">
                <a:solidFill>
                  <a:schemeClr val="tx1"/>
                </a:solidFill>
              </a:rPr>
              <a:pPr/>
              <a:t>14</a:t>
            </a:fld>
            <a:endParaRPr lang="ja-JP" altLang="en-US" dirty="0">
              <a:solidFill>
                <a:schemeClr val="tx1"/>
              </a:solidFill>
            </a:endParaRPr>
          </a:p>
        </p:txBody>
      </p:sp>
    </p:spTree>
    <p:extLst>
      <p:ext uri="{BB962C8B-B14F-4D97-AF65-F5344CB8AC3E}">
        <p14:creationId xmlns:p14="http://schemas.microsoft.com/office/powerpoint/2010/main" val="24421503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89422" y="103014"/>
            <a:ext cx="14783879" cy="1045830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ctr"/>
          <a:lstStyle/>
          <a:p>
            <a:pPr algn="ctr"/>
            <a:endParaRPr lang="ja-JP" altLang="en-US">
              <a:solidFill>
                <a:prstClr val="white"/>
              </a:solidFill>
            </a:endParaRPr>
          </a:p>
        </p:txBody>
      </p:sp>
      <p:sp>
        <p:nvSpPr>
          <p:cNvPr id="46" name="テキスト ボックス 45"/>
          <p:cNvSpPr txBox="1"/>
          <p:nvPr/>
        </p:nvSpPr>
        <p:spPr>
          <a:xfrm>
            <a:off x="738365" y="3501508"/>
            <a:ext cx="4126514" cy="477040"/>
          </a:xfrm>
          <a:prstGeom prst="rect">
            <a:avLst/>
          </a:prstGeom>
          <a:noFill/>
        </p:spPr>
        <p:txBody>
          <a:bodyPr wrap="square" lIns="91428" tIns="45713" rIns="91428" bIns="45713" rtlCol="0">
            <a:spAutoFit/>
          </a:bodyPr>
          <a:lstStyle/>
          <a:p>
            <a:pPr>
              <a:lnSpc>
                <a:spcPts val="2999"/>
              </a:lnSpc>
            </a:pPr>
            <a:r>
              <a:rPr lang="ja-JP" altLang="en-US" sz="18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２．主な取組み</a:t>
            </a:r>
          </a:p>
        </p:txBody>
      </p:sp>
      <p:sp>
        <p:nvSpPr>
          <p:cNvPr id="21" name="テキスト ボックス 20"/>
          <p:cNvSpPr txBox="1"/>
          <p:nvPr/>
        </p:nvSpPr>
        <p:spPr>
          <a:xfrm>
            <a:off x="720502" y="822450"/>
            <a:ext cx="6768752" cy="419781"/>
          </a:xfrm>
          <a:prstGeom prst="rect">
            <a:avLst/>
          </a:prstGeom>
          <a:noFill/>
        </p:spPr>
        <p:txBody>
          <a:bodyPr wrap="square" lIns="91428" tIns="45713" rIns="91428" bIns="45713" rtlCol="0">
            <a:spAutoFit/>
          </a:bodyPr>
          <a:lstStyle/>
          <a:p>
            <a:pPr>
              <a:lnSpc>
                <a:spcPts val="3000"/>
              </a:lnSpc>
            </a:pPr>
            <a:r>
              <a:rPr lang="ja-JP" altLang="en-US" sz="18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１．現住宅まちづくりマスタープランにおける将来イメージ</a:t>
            </a:r>
            <a:endParaRPr lang="en-US" altLang="ja-JP" sz="1800" dirty="0">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
        <p:nvSpPr>
          <p:cNvPr id="10" name="正方形/長方形 9"/>
          <p:cNvSpPr/>
          <p:nvPr/>
        </p:nvSpPr>
        <p:spPr>
          <a:xfrm>
            <a:off x="720505" y="1242243"/>
            <a:ext cx="6624736" cy="1872209"/>
          </a:xfrm>
          <a:prstGeom prst="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t"/>
          <a:lstStyle/>
          <a:p>
            <a:pPr marL="173014" indent="-173014"/>
            <a:r>
              <a:rPr lang="ja-JP" altLang="en-US" sz="1400" dirty="0" smtClean="0">
                <a:solidFill>
                  <a:schemeClr val="tx1"/>
                </a:solidFill>
              </a:rPr>
              <a:t>○</a:t>
            </a:r>
            <a:r>
              <a:rPr lang="ja-JP" altLang="en-US" sz="1400" dirty="0">
                <a:solidFill>
                  <a:schemeClr val="tx1"/>
                </a:solidFill>
              </a:rPr>
              <a:t>良好な住環境を確保するゾーン</a:t>
            </a:r>
            <a:r>
              <a:rPr lang="ja-JP" altLang="en-US" sz="1400" dirty="0" smtClean="0">
                <a:solidFill>
                  <a:schemeClr val="tx1"/>
                </a:solidFill>
              </a:rPr>
              <a:t>と操業</a:t>
            </a:r>
            <a:r>
              <a:rPr lang="ja-JP" altLang="en-US" sz="1400" dirty="0">
                <a:solidFill>
                  <a:schemeClr val="tx1"/>
                </a:solidFill>
              </a:rPr>
              <a:t>環境を</a:t>
            </a:r>
            <a:r>
              <a:rPr lang="ja-JP" altLang="en-US" sz="1400" dirty="0" smtClean="0">
                <a:solidFill>
                  <a:schemeClr val="tx1"/>
                </a:solidFill>
              </a:rPr>
              <a:t>確保</a:t>
            </a:r>
            <a:endParaRPr lang="en-US" altLang="ja-JP" sz="1400" dirty="0" smtClean="0">
              <a:solidFill>
                <a:schemeClr val="tx1"/>
              </a:solidFill>
            </a:endParaRPr>
          </a:p>
          <a:p>
            <a:pPr marL="173014" indent="-173014"/>
            <a:r>
              <a:rPr lang="ja-JP" altLang="en-US" sz="1400" dirty="0">
                <a:solidFill>
                  <a:schemeClr val="tx1"/>
                </a:solidFill>
              </a:rPr>
              <a:t>　</a:t>
            </a:r>
            <a:r>
              <a:rPr lang="ja-JP" altLang="en-US" sz="1400" dirty="0" smtClean="0">
                <a:solidFill>
                  <a:schemeClr val="tx1"/>
                </a:solidFill>
              </a:rPr>
              <a:t>する</a:t>
            </a:r>
            <a:r>
              <a:rPr lang="ja-JP" altLang="en-US" sz="1400" dirty="0">
                <a:solidFill>
                  <a:schemeClr val="tx1"/>
                </a:solidFill>
              </a:rPr>
              <a:t>ゾーンを設定し</a:t>
            </a:r>
            <a:r>
              <a:rPr lang="ja-JP" altLang="en-US" sz="1400" dirty="0" smtClean="0">
                <a:solidFill>
                  <a:schemeClr val="tx1"/>
                </a:solidFill>
              </a:rPr>
              <a:t>、各々</a:t>
            </a:r>
            <a:r>
              <a:rPr lang="ja-JP" altLang="en-US" sz="1400" dirty="0">
                <a:solidFill>
                  <a:schemeClr val="tx1"/>
                </a:solidFill>
              </a:rPr>
              <a:t>の環境を確保するため</a:t>
            </a:r>
            <a:r>
              <a:rPr lang="ja-JP" altLang="en-US" sz="1400" dirty="0" smtClean="0">
                <a:solidFill>
                  <a:schemeClr val="tx1"/>
                </a:solidFill>
              </a:rPr>
              <a:t>、</a:t>
            </a:r>
            <a:endParaRPr lang="en-US" altLang="ja-JP" sz="1400" dirty="0" smtClean="0">
              <a:solidFill>
                <a:schemeClr val="tx1"/>
              </a:solidFill>
            </a:endParaRPr>
          </a:p>
          <a:p>
            <a:pPr marL="173014" indent="-173014"/>
            <a:r>
              <a:rPr lang="ja-JP" altLang="en-US" sz="1400" dirty="0">
                <a:solidFill>
                  <a:schemeClr val="tx1"/>
                </a:solidFill>
              </a:rPr>
              <a:t>　</a:t>
            </a:r>
            <a:r>
              <a:rPr lang="ja-JP" altLang="en-US" sz="1400" dirty="0" smtClean="0">
                <a:solidFill>
                  <a:schemeClr val="tx1"/>
                </a:solidFill>
              </a:rPr>
              <a:t>地区計画等</a:t>
            </a:r>
            <a:r>
              <a:rPr lang="ja-JP" altLang="en-US" sz="1400" dirty="0">
                <a:solidFill>
                  <a:schemeClr val="tx1"/>
                </a:solidFill>
              </a:rPr>
              <a:t>の活用など、地域の状況</a:t>
            </a:r>
            <a:r>
              <a:rPr lang="ja-JP" altLang="en-US" sz="1400" dirty="0" smtClean="0">
                <a:solidFill>
                  <a:schemeClr val="tx1"/>
                </a:solidFill>
              </a:rPr>
              <a:t>に応じた土地</a:t>
            </a:r>
            <a:endParaRPr lang="en-US" altLang="ja-JP" sz="1400" dirty="0" smtClean="0">
              <a:solidFill>
                <a:schemeClr val="tx1"/>
              </a:solidFill>
            </a:endParaRPr>
          </a:p>
          <a:p>
            <a:pPr marL="173014" indent="-173014"/>
            <a:r>
              <a:rPr lang="ja-JP" altLang="en-US" sz="1400" dirty="0">
                <a:solidFill>
                  <a:schemeClr val="tx1"/>
                </a:solidFill>
              </a:rPr>
              <a:t>　</a:t>
            </a:r>
            <a:r>
              <a:rPr lang="ja-JP" altLang="en-US" sz="1400" dirty="0" smtClean="0">
                <a:solidFill>
                  <a:schemeClr val="tx1"/>
                </a:solidFill>
              </a:rPr>
              <a:t>利用</a:t>
            </a:r>
            <a:r>
              <a:rPr lang="ja-JP" altLang="en-US" sz="1400" dirty="0">
                <a:solidFill>
                  <a:schemeClr val="tx1"/>
                </a:solidFill>
              </a:rPr>
              <a:t>を誘導</a:t>
            </a:r>
            <a:r>
              <a:rPr lang="ja-JP" altLang="en-US" sz="1400" dirty="0" smtClean="0">
                <a:solidFill>
                  <a:schemeClr val="tx1"/>
                </a:solidFill>
              </a:rPr>
              <a:t>。</a:t>
            </a:r>
            <a:endParaRPr lang="en-US" altLang="ja-JP" sz="1400" dirty="0">
              <a:solidFill>
                <a:schemeClr val="tx1"/>
              </a:solidFill>
            </a:endParaRPr>
          </a:p>
          <a:p>
            <a:pPr marL="173014" indent="-173014"/>
            <a:r>
              <a:rPr lang="ja-JP" altLang="en-US" sz="1400" dirty="0">
                <a:solidFill>
                  <a:schemeClr val="tx1"/>
                </a:solidFill>
              </a:rPr>
              <a:t>○新規入居者に対する地域環境</a:t>
            </a:r>
            <a:r>
              <a:rPr lang="ja-JP" altLang="en-US" sz="1400" dirty="0" smtClean="0">
                <a:solidFill>
                  <a:schemeClr val="tx1"/>
                </a:solidFill>
              </a:rPr>
              <a:t>についての情報</a:t>
            </a:r>
            <a:endParaRPr lang="en-US" altLang="ja-JP" sz="1400" dirty="0" smtClean="0">
              <a:solidFill>
                <a:schemeClr val="tx1"/>
              </a:solidFill>
            </a:endParaRPr>
          </a:p>
          <a:p>
            <a:pPr marL="173014" indent="-173014"/>
            <a:r>
              <a:rPr lang="ja-JP" altLang="en-US" sz="1400" dirty="0">
                <a:solidFill>
                  <a:schemeClr val="tx1"/>
                </a:solidFill>
              </a:rPr>
              <a:t>　</a:t>
            </a:r>
            <a:r>
              <a:rPr lang="ja-JP" altLang="en-US" sz="1400" dirty="0" smtClean="0">
                <a:solidFill>
                  <a:schemeClr val="tx1"/>
                </a:solidFill>
              </a:rPr>
              <a:t>提供</a:t>
            </a:r>
            <a:r>
              <a:rPr lang="ja-JP" altLang="en-US" sz="1400" dirty="0">
                <a:solidFill>
                  <a:schemeClr val="tx1"/>
                </a:solidFill>
              </a:rPr>
              <a:t>や、工場側</a:t>
            </a:r>
            <a:r>
              <a:rPr lang="ja-JP" altLang="en-US" sz="1400" dirty="0" smtClean="0">
                <a:solidFill>
                  <a:schemeClr val="tx1"/>
                </a:solidFill>
              </a:rPr>
              <a:t>に対する地域の</a:t>
            </a:r>
            <a:r>
              <a:rPr lang="ja-JP" altLang="en-US" sz="1400" dirty="0">
                <a:solidFill>
                  <a:schemeClr val="tx1"/>
                </a:solidFill>
              </a:rPr>
              <a:t>環境改善・</a:t>
            </a:r>
            <a:r>
              <a:rPr lang="ja-JP" altLang="en-US" sz="1400" dirty="0" smtClean="0">
                <a:solidFill>
                  <a:schemeClr val="tx1"/>
                </a:solidFill>
              </a:rPr>
              <a:t>地域</a:t>
            </a:r>
            <a:endParaRPr lang="en-US" altLang="ja-JP" sz="1400" dirty="0" smtClean="0">
              <a:solidFill>
                <a:schemeClr val="tx1"/>
              </a:solidFill>
            </a:endParaRPr>
          </a:p>
          <a:p>
            <a:pPr marL="173014" indent="-173014"/>
            <a:r>
              <a:rPr lang="ja-JP" altLang="en-US" sz="1400" dirty="0">
                <a:solidFill>
                  <a:schemeClr val="tx1"/>
                </a:solidFill>
              </a:rPr>
              <a:t>　</a:t>
            </a:r>
            <a:r>
              <a:rPr lang="ja-JP" altLang="en-US" sz="1400" dirty="0" smtClean="0">
                <a:solidFill>
                  <a:schemeClr val="tx1"/>
                </a:solidFill>
              </a:rPr>
              <a:t>運営</a:t>
            </a:r>
            <a:r>
              <a:rPr lang="ja-JP" altLang="en-US" sz="1400" dirty="0">
                <a:solidFill>
                  <a:schemeClr val="tx1"/>
                </a:solidFill>
              </a:rPr>
              <a:t>への参画の</a:t>
            </a:r>
            <a:r>
              <a:rPr lang="ja-JP" altLang="en-US" sz="1400" dirty="0" smtClean="0">
                <a:solidFill>
                  <a:schemeClr val="tx1"/>
                </a:solidFill>
              </a:rPr>
              <a:t>要請など</a:t>
            </a:r>
            <a:r>
              <a:rPr lang="ja-JP" altLang="en-US" sz="1400" dirty="0">
                <a:solidFill>
                  <a:schemeClr val="tx1"/>
                </a:solidFill>
              </a:rPr>
              <a:t>、</a:t>
            </a:r>
            <a:r>
              <a:rPr lang="ja-JP" altLang="en-US" sz="1400" dirty="0" smtClean="0">
                <a:solidFill>
                  <a:schemeClr val="tx1"/>
                </a:solidFill>
              </a:rPr>
              <a:t>互いに理解</a:t>
            </a:r>
            <a:r>
              <a:rPr lang="ja-JP" altLang="en-US" sz="1400" dirty="0">
                <a:solidFill>
                  <a:schemeClr val="tx1"/>
                </a:solidFill>
              </a:rPr>
              <a:t>し、</a:t>
            </a:r>
            <a:r>
              <a:rPr lang="ja-JP" altLang="en-US" sz="1400" dirty="0" smtClean="0">
                <a:solidFill>
                  <a:schemeClr val="tx1"/>
                </a:solidFill>
              </a:rPr>
              <a:t>共存</a:t>
            </a:r>
            <a:endParaRPr lang="en-US" altLang="ja-JP" sz="1400" dirty="0" smtClean="0">
              <a:solidFill>
                <a:schemeClr val="tx1"/>
              </a:solidFill>
            </a:endParaRPr>
          </a:p>
          <a:p>
            <a:pPr marL="173014" indent="-173014"/>
            <a:r>
              <a:rPr lang="ja-JP" altLang="en-US" sz="1400" dirty="0">
                <a:solidFill>
                  <a:schemeClr val="tx1"/>
                </a:solidFill>
              </a:rPr>
              <a:t>　</a:t>
            </a:r>
            <a:r>
              <a:rPr lang="ja-JP" altLang="en-US" sz="1400" dirty="0" smtClean="0">
                <a:solidFill>
                  <a:schemeClr val="tx1"/>
                </a:solidFill>
              </a:rPr>
              <a:t>する</a:t>
            </a:r>
            <a:r>
              <a:rPr lang="ja-JP" altLang="en-US" sz="1400" dirty="0">
                <a:solidFill>
                  <a:schemeClr val="tx1"/>
                </a:solidFill>
              </a:rPr>
              <a:t>ため</a:t>
            </a:r>
            <a:r>
              <a:rPr lang="ja-JP" altLang="en-US" sz="1400" dirty="0" smtClean="0">
                <a:solidFill>
                  <a:schemeClr val="tx1"/>
                </a:solidFill>
              </a:rPr>
              <a:t>のルール作り</a:t>
            </a:r>
            <a:r>
              <a:rPr lang="ja-JP" altLang="en-US" sz="1400" dirty="0">
                <a:solidFill>
                  <a:schemeClr val="tx1"/>
                </a:solidFill>
              </a:rPr>
              <a:t>を促進。</a:t>
            </a:r>
            <a:endParaRPr lang="en-US" altLang="ja-JP" sz="1400" dirty="0">
              <a:solidFill>
                <a:schemeClr val="tx1"/>
              </a:solidFill>
            </a:endParaRPr>
          </a:p>
          <a:p>
            <a:pPr marL="173014" indent="-173014"/>
            <a:endParaRPr lang="ja-JP" altLang="en-US" sz="1800" dirty="0">
              <a:solidFill>
                <a:schemeClr val="tx1"/>
              </a:solidFill>
            </a:endParaRPr>
          </a:p>
        </p:txBody>
      </p:sp>
      <p:sp>
        <p:nvSpPr>
          <p:cNvPr id="8" name="二等辺三角形 7"/>
          <p:cNvSpPr/>
          <p:nvPr/>
        </p:nvSpPr>
        <p:spPr>
          <a:xfrm rot="10800000">
            <a:off x="1944640" y="3249466"/>
            <a:ext cx="4680521" cy="225025"/>
          </a:xfrm>
          <a:prstGeom prst="triangle">
            <a:avLst/>
          </a:prstGeom>
        </p:spPr>
        <p:style>
          <a:lnRef idx="1">
            <a:schemeClr val="accent1"/>
          </a:lnRef>
          <a:fillRef idx="3">
            <a:schemeClr val="accent1"/>
          </a:fillRef>
          <a:effectRef idx="2">
            <a:schemeClr val="accent1"/>
          </a:effectRef>
          <a:fontRef idx="minor">
            <a:schemeClr val="lt1"/>
          </a:fontRef>
        </p:style>
        <p:txBody>
          <a:bodyPr lIns="91428" tIns="45713" rIns="91428" bIns="45713" rtlCol="0" anchor="ctr"/>
          <a:lstStyle/>
          <a:p>
            <a:pPr algn="ctr"/>
            <a:endParaRPr kumimoji="1" lang="ja-JP" altLang="en-US"/>
          </a:p>
        </p:txBody>
      </p:sp>
      <p:sp>
        <p:nvSpPr>
          <p:cNvPr id="20" name="正方形/長方形 19"/>
          <p:cNvSpPr/>
          <p:nvPr/>
        </p:nvSpPr>
        <p:spPr>
          <a:xfrm>
            <a:off x="720505" y="3879524"/>
            <a:ext cx="6624736" cy="6219710"/>
          </a:xfrm>
          <a:prstGeom prst="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t" anchorCtr="0"/>
          <a:lstStyle/>
          <a:p>
            <a:pPr marL="173014" indent="-173014"/>
            <a:r>
              <a:rPr lang="en-US" altLang="ja-JP" sz="1400" dirty="0">
                <a:solidFill>
                  <a:schemeClr val="tx1"/>
                </a:solidFill>
              </a:rPr>
              <a:t>【</a:t>
            </a:r>
            <a:r>
              <a:rPr lang="ja-JP" altLang="en-US" sz="1400" dirty="0">
                <a:solidFill>
                  <a:schemeClr val="tx1"/>
                </a:solidFill>
              </a:rPr>
              <a:t>住工共存するためのルール作りへの取組み</a:t>
            </a:r>
            <a:r>
              <a:rPr lang="en-US" altLang="ja-JP" sz="1400" dirty="0">
                <a:solidFill>
                  <a:schemeClr val="tx1"/>
                </a:solidFill>
              </a:rPr>
              <a:t>】</a:t>
            </a:r>
          </a:p>
          <a:p>
            <a:pPr marL="173014" indent="-173014"/>
            <a:r>
              <a:rPr lang="ja-JP" altLang="en-US" sz="1400" dirty="0" smtClean="0">
                <a:solidFill>
                  <a:schemeClr val="tx1"/>
                </a:solidFill>
              </a:rPr>
              <a:t>１．大阪府の東部大阪都市</a:t>
            </a:r>
            <a:r>
              <a:rPr lang="ja-JP" altLang="en-US" sz="1400" dirty="0">
                <a:solidFill>
                  <a:schemeClr val="tx1"/>
                </a:solidFill>
              </a:rPr>
              <a:t>計画区域</a:t>
            </a:r>
            <a:r>
              <a:rPr lang="ja-JP" altLang="en-US" sz="1400" dirty="0" smtClean="0">
                <a:solidFill>
                  <a:schemeClr val="tx1"/>
                </a:solidFill>
              </a:rPr>
              <a:t>マスタープラン（</a:t>
            </a:r>
            <a:r>
              <a:rPr lang="ja-JP" altLang="en-US" sz="1400" dirty="0">
                <a:solidFill>
                  <a:schemeClr val="tx1"/>
                </a:solidFill>
              </a:rPr>
              <a:t>平成</a:t>
            </a:r>
            <a:r>
              <a:rPr lang="en-US" altLang="ja-JP" sz="1400" dirty="0" smtClean="0">
                <a:solidFill>
                  <a:schemeClr val="tx1"/>
                </a:solidFill>
              </a:rPr>
              <a:t>23</a:t>
            </a:r>
            <a:r>
              <a:rPr lang="ja-JP" altLang="en-US" sz="1400" dirty="0" smtClean="0">
                <a:solidFill>
                  <a:schemeClr val="tx1"/>
                </a:solidFill>
              </a:rPr>
              <a:t>年</a:t>
            </a:r>
            <a:r>
              <a:rPr lang="en-US" altLang="ja-JP" sz="1400" dirty="0" smtClean="0">
                <a:solidFill>
                  <a:schemeClr val="tx1"/>
                </a:solidFill>
              </a:rPr>
              <a:t>3</a:t>
            </a:r>
            <a:r>
              <a:rPr lang="ja-JP" altLang="en-US" sz="1400" dirty="0" smtClean="0">
                <a:solidFill>
                  <a:schemeClr val="tx1"/>
                </a:solidFill>
              </a:rPr>
              <a:t>月策定）において、</a:t>
            </a:r>
            <a:r>
              <a:rPr lang="en-US" altLang="ja-JP" sz="1400" dirty="0" smtClean="0">
                <a:solidFill>
                  <a:schemeClr val="tx1"/>
                </a:solidFill>
              </a:rPr>
              <a:t/>
            </a:r>
            <a:br>
              <a:rPr lang="en-US" altLang="ja-JP" sz="1400" dirty="0" smtClean="0">
                <a:solidFill>
                  <a:schemeClr val="tx1"/>
                </a:solidFill>
              </a:rPr>
            </a:br>
            <a:r>
              <a:rPr lang="ja-JP" altLang="en-US" sz="1400" dirty="0" smtClean="0">
                <a:solidFill>
                  <a:schemeClr val="tx1"/>
                </a:solidFill>
              </a:rPr>
              <a:t>住工混在問題への対応として、現状と課題、今後の方針を記載。</a:t>
            </a:r>
            <a:endParaRPr lang="en-US" altLang="ja-JP" sz="1400" dirty="0" smtClean="0">
              <a:solidFill>
                <a:schemeClr val="tx1"/>
              </a:solidFill>
            </a:endParaRPr>
          </a:p>
          <a:p>
            <a:pPr marL="173014" indent="-173014"/>
            <a:r>
              <a:rPr lang="ja-JP" altLang="en-US" sz="1400" dirty="0">
                <a:solidFill>
                  <a:schemeClr val="tx1"/>
                </a:solidFill>
              </a:rPr>
              <a:t>　</a:t>
            </a:r>
            <a:r>
              <a:rPr lang="ja-JP" altLang="en-US" sz="1400" dirty="0" smtClean="0">
                <a:solidFill>
                  <a:schemeClr val="tx1"/>
                </a:solidFill>
              </a:rPr>
              <a:t>　それをふまえて、東部大阪</a:t>
            </a:r>
            <a:r>
              <a:rPr lang="ja-JP" altLang="en-US" sz="1400" dirty="0">
                <a:solidFill>
                  <a:schemeClr val="tx1"/>
                </a:solidFill>
              </a:rPr>
              <a:t>地域</a:t>
            </a:r>
            <a:r>
              <a:rPr lang="ja-JP" altLang="en-US" sz="1400" dirty="0" smtClean="0">
                <a:solidFill>
                  <a:schemeClr val="tx1"/>
                </a:solidFill>
              </a:rPr>
              <a:t>の住工混在問題を抱える各市の都市計画マスタープランにおいて、住工混在市街地への対応に関する方針が記載されている。</a:t>
            </a:r>
            <a:endParaRPr lang="en-US" altLang="ja-JP" sz="1400" dirty="0" smtClean="0">
              <a:solidFill>
                <a:schemeClr val="tx1"/>
              </a:solidFill>
            </a:endParaRPr>
          </a:p>
          <a:p>
            <a:pPr marL="173014" indent="-173014"/>
            <a:endParaRPr lang="en-US" altLang="ja-JP" sz="1200" dirty="0" smtClean="0">
              <a:solidFill>
                <a:schemeClr val="tx1"/>
              </a:solidFill>
            </a:endParaRPr>
          </a:p>
          <a:p>
            <a:pPr marL="173014" indent="-173014"/>
            <a:endParaRPr lang="en-US" altLang="ja-JP" sz="1200" dirty="0" smtClean="0">
              <a:solidFill>
                <a:schemeClr val="tx1"/>
              </a:solidFill>
            </a:endParaRPr>
          </a:p>
          <a:p>
            <a:pPr marL="173014" indent="-173014"/>
            <a:endParaRPr lang="en-US" altLang="ja-JP" sz="1200" dirty="0">
              <a:solidFill>
                <a:schemeClr val="tx1"/>
              </a:solidFill>
            </a:endParaRPr>
          </a:p>
          <a:p>
            <a:pPr marL="173014" indent="-173014"/>
            <a:endParaRPr lang="en-US" altLang="ja-JP" sz="1200" dirty="0" smtClean="0">
              <a:solidFill>
                <a:schemeClr val="tx1"/>
              </a:solidFill>
            </a:endParaRPr>
          </a:p>
          <a:p>
            <a:pPr marL="173014" indent="-173014"/>
            <a:endParaRPr lang="en-US" altLang="ja-JP" sz="1200" dirty="0">
              <a:solidFill>
                <a:schemeClr val="tx1"/>
              </a:solidFill>
            </a:endParaRPr>
          </a:p>
          <a:p>
            <a:pPr marL="173014" indent="-173014"/>
            <a:endParaRPr lang="en-US" altLang="ja-JP" sz="1200" dirty="0" smtClean="0">
              <a:solidFill>
                <a:schemeClr val="tx1"/>
              </a:solidFill>
            </a:endParaRPr>
          </a:p>
          <a:p>
            <a:pPr marL="173014" indent="-173014"/>
            <a:endParaRPr lang="en-US" altLang="ja-JP" sz="1200" dirty="0">
              <a:solidFill>
                <a:schemeClr val="tx1"/>
              </a:solidFill>
            </a:endParaRPr>
          </a:p>
          <a:p>
            <a:pPr marL="173014" indent="-173014"/>
            <a:endParaRPr lang="en-US" altLang="ja-JP" sz="1200" dirty="0" smtClean="0">
              <a:solidFill>
                <a:schemeClr val="tx1"/>
              </a:solidFill>
            </a:endParaRPr>
          </a:p>
          <a:p>
            <a:pPr marL="173014" indent="-173014"/>
            <a:endParaRPr lang="en-US" altLang="ja-JP" sz="1200" dirty="0">
              <a:solidFill>
                <a:schemeClr val="tx1"/>
              </a:solidFill>
            </a:endParaRPr>
          </a:p>
          <a:p>
            <a:pPr marL="173014" indent="-173014"/>
            <a:endParaRPr lang="en-US" altLang="ja-JP" sz="1200" dirty="0" smtClean="0">
              <a:solidFill>
                <a:schemeClr val="tx1"/>
              </a:solidFill>
            </a:endParaRPr>
          </a:p>
          <a:p>
            <a:pPr marL="173014" indent="-173014"/>
            <a:endParaRPr lang="en-US" altLang="ja-JP" sz="1200" dirty="0">
              <a:solidFill>
                <a:schemeClr val="tx1"/>
              </a:solidFill>
            </a:endParaRPr>
          </a:p>
          <a:p>
            <a:pPr marL="173014" indent="-173014"/>
            <a:endParaRPr lang="en-US" altLang="ja-JP" sz="1200" dirty="0" smtClean="0">
              <a:solidFill>
                <a:schemeClr val="tx1"/>
              </a:solidFill>
            </a:endParaRPr>
          </a:p>
          <a:p>
            <a:pPr marL="173014" indent="-173014"/>
            <a:endParaRPr lang="en-US" altLang="ja-JP" sz="1400" dirty="0" smtClean="0">
              <a:solidFill>
                <a:schemeClr val="tx1"/>
              </a:solidFill>
            </a:endParaRPr>
          </a:p>
          <a:p>
            <a:pPr marL="173014" indent="-173014"/>
            <a:r>
              <a:rPr lang="ja-JP" altLang="en-US" sz="1400" dirty="0" smtClean="0">
                <a:solidFill>
                  <a:schemeClr val="tx1"/>
                </a:solidFill>
              </a:rPr>
              <a:t>２．</a:t>
            </a:r>
            <a:r>
              <a:rPr lang="ja-JP" altLang="en-US" sz="1400" dirty="0">
                <a:solidFill>
                  <a:schemeClr val="tx1"/>
                </a:solidFill>
              </a:rPr>
              <a:t>住工共生のための「まちづくり協議会</a:t>
            </a:r>
            <a:r>
              <a:rPr lang="ja-JP" altLang="en-US" sz="1400" dirty="0" smtClean="0">
                <a:solidFill>
                  <a:schemeClr val="tx1"/>
                </a:solidFill>
              </a:rPr>
              <a:t>」への支援</a:t>
            </a:r>
            <a:r>
              <a:rPr lang="ja-JP" altLang="en-US" sz="1400" dirty="0">
                <a:solidFill>
                  <a:schemeClr val="tx1"/>
                </a:solidFill>
              </a:rPr>
              <a:t>　</a:t>
            </a:r>
            <a:endParaRPr lang="en-US" altLang="ja-JP" sz="1400" dirty="0">
              <a:solidFill>
                <a:schemeClr val="tx1"/>
              </a:solidFill>
            </a:endParaRPr>
          </a:p>
          <a:p>
            <a:pPr marL="173014" indent="-173014"/>
            <a:r>
              <a:rPr lang="ja-JP" altLang="en-US" sz="1400" dirty="0">
                <a:solidFill>
                  <a:schemeClr val="tx1"/>
                </a:solidFill>
              </a:rPr>
              <a:t>　　</a:t>
            </a:r>
            <a:r>
              <a:rPr lang="ja-JP" altLang="en-US" sz="1400" dirty="0" smtClean="0">
                <a:solidFill>
                  <a:schemeClr val="tx1"/>
                </a:solidFill>
              </a:rPr>
              <a:t>高井田まちづくり協議会が主催する「高井田モノ</a:t>
            </a:r>
            <a:endParaRPr lang="en-US" altLang="ja-JP" sz="1400" dirty="0" smtClean="0">
              <a:solidFill>
                <a:schemeClr val="tx1"/>
              </a:solidFill>
            </a:endParaRPr>
          </a:p>
          <a:p>
            <a:pPr marL="173014" indent="-173014"/>
            <a:r>
              <a:rPr lang="ja-JP" altLang="en-US" sz="1400" dirty="0">
                <a:solidFill>
                  <a:schemeClr val="tx1"/>
                </a:solidFill>
              </a:rPr>
              <a:t>　</a:t>
            </a:r>
            <a:r>
              <a:rPr lang="ja-JP" altLang="en-US" sz="1400" dirty="0" err="1" smtClean="0">
                <a:solidFill>
                  <a:schemeClr val="tx1"/>
                </a:solidFill>
              </a:rPr>
              <a:t>づ</a:t>
            </a:r>
            <a:r>
              <a:rPr lang="ja-JP" altLang="en-US" sz="1400" dirty="0" smtClean="0">
                <a:solidFill>
                  <a:schemeClr val="tx1"/>
                </a:solidFill>
              </a:rPr>
              <a:t>くり体験塾」に後援。</a:t>
            </a:r>
            <a:endParaRPr lang="en-US" altLang="ja-JP" sz="1400" dirty="0" smtClean="0">
              <a:solidFill>
                <a:schemeClr val="tx1"/>
              </a:solidFill>
            </a:endParaRPr>
          </a:p>
          <a:p>
            <a:pPr marL="173014" indent="-173014"/>
            <a:endParaRPr lang="en-US" altLang="ja-JP" sz="800" dirty="0" smtClean="0">
              <a:solidFill>
                <a:schemeClr val="tx1"/>
              </a:solidFill>
            </a:endParaRPr>
          </a:p>
          <a:p>
            <a:pPr marL="173014" indent="-173014"/>
            <a:r>
              <a:rPr lang="ja-JP" altLang="en-US" sz="1400" dirty="0">
                <a:solidFill>
                  <a:schemeClr val="tx1"/>
                </a:solidFill>
              </a:rPr>
              <a:t>　</a:t>
            </a:r>
            <a:r>
              <a:rPr lang="ja-JP" altLang="en-US" sz="1400" dirty="0" smtClean="0">
                <a:solidFill>
                  <a:schemeClr val="tx1"/>
                </a:solidFill>
              </a:rPr>
              <a:t>　高校生</a:t>
            </a:r>
            <a:r>
              <a:rPr lang="ja-JP" altLang="en-US" sz="1400" dirty="0">
                <a:solidFill>
                  <a:schemeClr val="tx1"/>
                </a:solidFill>
              </a:rPr>
              <a:t>が現場職業体験</a:t>
            </a:r>
            <a:r>
              <a:rPr lang="ja-JP" altLang="en-US" sz="1400" dirty="0" smtClean="0">
                <a:solidFill>
                  <a:schemeClr val="tx1"/>
                </a:solidFill>
              </a:rPr>
              <a:t>を通じて、モノづくり</a:t>
            </a:r>
            <a:r>
              <a:rPr lang="ja-JP" altLang="en-US" sz="1400" dirty="0">
                <a:solidFill>
                  <a:schemeClr val="tx1"/>
                </a:solidFill>
              </a:rPr>
              <a:t>の</a:t>
            </a:r>
            <a:r>
              <a:rPr lang="ja-JP" altLang="en-US" sz="1400" dirty="0" smtClean="0">
                <a:solidFill>
                  <a:schemeClr val="tx1"/>
                </a:solidFill>
              </a:rPr>
              <a:t>知恵</a:t>
            </a:r>
            <a:endParaRPr lang="en-US" altLang="ja-JP" sz="1400" dirty="0" smtClean="0">
              <a:solidFill>
                <a:schemeClr val="tx1"/>
              </a:solidFill>
            </a:endParaRPr>
          </a:p>
          <a:p>
            <a:pPr marL="173014" indent="-173014"/>
            <a:r>
              <a:rPr lang="ja-JP" altLang="en-US" sz="1400" dirty="0">
                <a:solidFill>
                  <a:schemeClr val="tx1"/>
                </a:solidFill>
              </a:rPr>
              <a:t>　</a:t>
            </a:r>
            <a:r>
              <a:rPr lang="ja-JP" altLang="en-US" sz="1400" dirty="0" smtClean="0">
                <a:solidFill>
                  <a:schemeClr val="tx1"/>
                </a:solidFill>
              </a:rPr>
              <a:t>や技術を学ぶとともに、「モノづくりの達人」の考え方</a:t>
            </a:r>
            <a:endParaRPr lang="en-US" altLang="ja-JP" sz="1400" dirty="0" smtClean="0">
              <a:solidFill>
                <a:schemeClr val="tx1"/>
              </a:solidFill>
            </a:endParaRPr>
          </a:p>
          <a:p>
            <a:pPr marL="173014" indent="-173014"/>
            <a:r>
              <a:rPr lang="ja-JP" altLang="en-US" sz="1400" dirty="0">
                <a:solidFill>
                  <a:schemeClr val="tx1"/>
                </a:solidFill>
              </a:rPr>
              <a:t>　</a:t>
            </a:r>
            <a:r>
              <a:rPr lang="ja-JP" altLang="en-US" sz="1400" dirty="0" smtClean="0">
                <a:solidFill>
                  <a:schemeClr val="tx1"/>
                </a:solidFill>
              </a:rPr>
              <a:t>や生き方そのものに触れる機会となっている。</a:t>
            </a:r>
            <a:endParaRPr lang="en-US" altLang="ja-JP" sz="1400" dirty="0" smtClean="0">
              <a:solidFill>
                <a:schemeClr val="tx1"/>
              </a:solidFill>
            </a:endParaRPr>
          </a:p>
          <a:p>
            <a:pPr marL="173014" indent="-173014"/>
            <a:r>
              <a:rPr lang="ja-JP" altLang="en-US" sz="1400" dirty="0">
                <a:solidFill>
                  <a:schemeClr val="tx1"/>
                </a:solidFill>
              </a:rPr>
              <a:t>　</a:t>
            </a:r>
            <a:r>
              <a:rPr lang="ja-JP" altLang="en-US" sz="1400" dirty="0" smtClean="0">
                <a:solidFill>
                  <a:schemeClr val="tx1"/>
                </a:solidFill>
              </a:rPr>
              <a:t>　協議会では、学校と連携した地元就職活動の支援</a:t>
            </a:r>
            <a:endParaRPr lang="en-US" altLang="ja-JP" sz="1400" dirty="0" smtClean="0">
              <a:solidFill>
                <a:schemeClr val="tx1"/>
              </a:solidFill>
            </a:endParaRPr>
          </a:p>
          <a:p>
            <a:pPr marL="173014" indent="-173014"/>
            <a:r>
              <a:rPr lang="ja-JP" altLang="en-US" sz="1400" dirty="0">
                <a:solidFill>
                  <a:schemeClr val="tx1"/>
                </a:solidFill>
              </a:rPr>
              <a:t>　</a:t>
            </a:r>
            <a:r>
              <a:rPr lang="ja-JP" altLang="en-US" sz="1400" dirty="0" smtClean="0">
                <a:solidFill>
                  <a:schemeClr val="tx1"/>
                </a:solidFill>
              </a:rPr>
              <a:t>等を通じて、高井田地域の活性化につなげたいと考</a:t>
            </a:r>
            <a:endParaRPr lang="en-US" altLang="ja-JP" sz="1400" dirty="0" smtClean="0">
              <a:solidFill>
                <a:schemeClr val="tx1"/>
              </a:solidFill>
            </a:endParaRPr>
          </a:p>
          <a:p>
            <a:pPr marL="173014" indent="-173014"/>
            <a:r>
              <a:rPr lang="ja-JP" altLang="en-US" sz="1400" dirty="0">
                <a:solidFill>
                  <a:schemeClr val="tx1"/>
                </a:solidFill>
              </a:rPr>
              <a:t>　</a:t>
            </a:r>
            <a:r>
              <a:rPr lang="ja-JP" altLang="en-US" sz="1400" dirty="0" smtClean="0">
                <a:solidFill>
                  <a:schemeClr val="tx1"/>
                </a:solidFill>
              </a:rPr>
              <a:t>えている。　</a:t>
            </a:r>
            <a:endParaRPr lang="en-US" altLang="ja-JP" sz="1400" dirty="0">
              <a:solidFill>
                <a:schemeClr val="tx1"/>
              </a:solidFill>
            </a:endParaRPr>
          </a:p>
          <a:p>
            <a:pPr marL="173014" indent="-173014"/>
            <a:endParaRPr lang="en-US" altLang="ja-JP" sz="1400" dirty="0">
              <a:solidFill>
                <a:schemeClr val="tx1"/>
              </a:solidFill>
            </a:endParaRPr>
          </a:p>
          <a:p>
            <a:pPr marL="173014" indent="-173014"/>
            <a:r>
              <a:rPr lang="ja-JP" altLang="en-US" sz="1400" dirty="0">
                <a:solidFill>
                  <a:schemeClr val="tx1"/>
                </a:solidFill>
              </a:rPr>
              <a:t>　</a:t>
            </a:r>
            <a:endParaRPr lang="en-US" altLang="ja-JP" sz="1400" dirty="0">
              <a:solidFill>
                <a:schemeClr val="tx1"/>
              </a:solidFill>
            </a:endParaRPr>
          </a:p>
        </p:txBody>
      </p:sp>
      <p:sp>
        <p:nvSpPr>
          <p:cNvPr id="24" name="正方形/長方形 23"/>
          <p:cNvSpPr/>
          <p:nvPr/>
        </p:nvSpPr>
        <p:spPr>
          <a:xfrm>
            <a:off x="7921303" y="1242247"/>
            <a:ext cx="6624736" cy="7632846"/>
          </a:xfrm>
          <a:prstGeom prst="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t" anchorCtr="0"/>
          <a:lstStyle/>
          <a:p>
            <a:pPr marL="173014" indent="-173014"/>
            <a:r>
              <a:rPr lang="ja-JP" altLang="en-US" sz="1400" dirty="0">
                <a:solidFill>
                  <a:schemeClr val="tx1"/>
                </a:solidFill>
              </a:rPr>
              <a:t>３</a:t>
            </a:r>
            <a:r>
              <a:rPr lang="ja-JP" altLang="en-US" sz="1400" dirty="0" smtClean="0">
                <a:solidFill>
                  <a:schemeClr val="tx1"/>
                </a:solidFill>
              </a:rPr>
              <a:t>．市町村の条例や地区計画等の策定に関する取り組みを支援</a:t>
            </a:r>
            <a:endParaRPr lang="en-US" altLang="ja-JP" sz="1400" dirty="0" smtClean="0">
              <a:solidFill>
                <a:schemeClr val="tx1"/>
              </a:solidFill>
            </a:endParaRPr>
          </a:p>
          <a:p>
            <a:pPr marL="173014" indent="-173014"/>
            <a:r>
              <a:rPr lang="ja-JP" altLang="en-US" sz="1400" dirty="0">
                <a:solidFill>
                  <a:schemeClr val="tx1"/>
                </a:solidFill>
              </a:rPr>
              <a:t>　</a:t>
            </a:r>
            <a:r>
              <a:rPr lang="ja-JP" altLang="en-US" sz="1400" u="sng" dirty="0" smtClean="0">
                <a:solidFill>
                  <a:schemeClr val="tx1"/>
                </a:solidFill>
              </a:rPr>
              <a:t>「</a:t>
            </a:r>
            <a:r>
              <a:rPr lang="ja-JP" altLang="en-US" sz="1400" u="sng" dirty="0">
                <a:solidFill>
                  <a:schemeClr val="tx1"/>
                </a:solidFill>
              </a:rPr>
              <a:t>東大阪市住工共生のまちづくり条例</a:t>
            </a:r>
            <a:r>
              <a:rPr lang="ja-JP" altLang="en-US" sz="1400" u="sng" dirty="0" smtClean="0">
                <a:solidFill>
                  <a:schemeClr val="tx1"/>
                </a:solidFill>
              </a:rPr>
              <a:t>」（</a:t>
            </a:r>
            <a:r>
              <a:rPr lang="ja-JP" altLang="en-US" sz="1200" u="sng" dirty="0">
                <a:solidFill>
                  <a:schemeClr val="tx1"/>
                </a:solidFill>
              </a:rPr>
              <a:t>平成</a:t>
            </a:r>
            <a:r>
              <a:rPr lang="en-US" altLang="ja-JP" sz="1200" u="sng" dirty="0" smtClean="0">
                <a:solidFill>
                  <a:schemeClr val="tx1"/>
                </a:solidFill>
              </a:rPr>
              <a:t>25</a:t>
            </a:r>
            <a:r>
              <a:rPr lang="ja-JP" altLang="en-US" sz="1200" u="sng" dirty="0" smtClean="0">
                <a:solidFill>
                  <a:schemeClr val="tx1"/>
                </a:solidFill>
              </a:rPr>
              <a:t>年</a:t>
            </a:r>
            <a:r>
              <a:rPr lang="en-US" altLang="ja-JP" sz="1200" u="sng" dirty="0" smtClean="0">
                <a:solidFill>
                  <a:schemeClr val="tx1"/>
                </a:solidFill>
              </a:rPr>
              <a:t>4</a:t>
            </a:r>
            <a:r>
              <a:rPr lang="ja-JP" altLang="en-US" sz="1200" u="sng" dirty="0" smtClean="0">
                <a:solidFill>
                  <a:schemeClr val="tx1"/>
                </a:solidFill>
              </a:rPr>
              <a:t>月</a:t>
            </a:r>
            <a:r>
              <a:rPr lang="en-US" altLang="ja-JP" sz="1200" u="sng" dirty="0" smtClean="0">
                <a:solidFill>
                  <a:schemeClr val="tx1"/>
                </a:solidFill>
              </a:rPr>
              <a:t>1</a:t>
            </a:r>
            <a:r>
              <a:rPr lang="ja-JP" altLang="en-US" sz="1200" u="sng" dirty="0" smtClean="0">
                <a:solidFill>
                  <a:schemeClr val="tx1"/>
                </a:solidFill>
              </a:rPr>
              <a:t>日施行</a:t>
            </a:r>
            <a:r>
              <a:rPr lang="ja-JP" altLang="en-US" sz="1400" u="sng" dirty="0">
                <a:solidFill>
                  <a:schemeClr val="tx1"/>
                </a:solidFill>
              </a:rPr>
              <a:t>）</a:t>
            </a:r>
            <a:endParaRPr lang="en-US" altLang="ja-JP" sz="1400" u="sng" dirty="0">
              <a:solidFill>
                <a:schemeClr val="tx1"/>
              </a:solidFill>
            </a:endParaRPr>
          </a:p>
          <a:p>
            <a:pPr marL="173014" indent="-173014"/>
            <a:r>
              <a:rPr lang="ja-JP" altLang="en-US" sz="1200" dirty="0">
                <a:solidFill>
                  <a:schemeClr val="tx1"/>
                </a:solidFill>
              </a:rPr>
              <a:t>　</a:t>
            </a:r>
            <a:r>
              <a:rPr lang="ja-JP" altLang="en-US" sz="1200" dirty="0" smtClean="0">
                <a:solidFill>
                  <a:schemeClr val="tx1"/>
                </a:solidFill>
              </a:rPr>
              <a:t>　○基本理念として、</a:t>
            </a:r>
            <a:endParaRPr lang="en-US" altLang="ja-JP" sz="1200" dirty="0">
              <a:solidFill>
                <a:schemeClr val="tx1"/>
              </a:solidFill>
            </a:endParaRPr>
          </a:p>
          <a:p>
            <a:pPr marL="173014" indent="-173014"/>
            <a:r>
              <a:rPr lang="ja-JP" altLang="en-US" sz="1200" dirty="0">
                <a:solidFill>
                  <a:schemeClr val="tx1"/>
                </a:solidFill>
              </a:rPr>
              <a:t>　</a:t>
            </a:r>
            <a:r>
              <a:rPr lang="ja-JP" altLang="en-US" sz="1200" dirty="0" smtClean="0">
                <a:solidFill>
                  <a:schemeClr val="tx1"/>
                </a:solidFill>
              </a:rPr>
              <a:t>　</a:t>
            </a:r>
            <a:r>
              <a:rPr lang="ja-JP" altLang="en-US" sz="1200" dirty="0">
                <a:solidFill>
                  <a:schemeClr val="tx1"/>
                </a:solidFill>
              </a:rPr>
              <a:t>　</a:t>
            </a:r>
            <a:r>
              <a:rPr lang="ja-JP" altLang="en-US" sz="1200" dirty="0" smtClean="0">
                <a:solidFill>
                  <a:schemeClr val="tx1"/>
                </a:solidFill>
              </a:rPr>
              <a:t>　①</a:t>
            </a:r>
            <a:r>
              <a:rPr lang="ja-JP" altLang="en-US" sz="1200" dirty="0">
                <a:solidFill>
                  <a:schemeClr val="tx1"/>
                </a:solidFill>
              </a:rPr>
              <a:t>住工共生のまちづくりは、誰もが安全で快適に暮らせるまち</a:t>
            </a:r>
            <a:endParaRPr lang="en-US" altLang="ja-JP" sz="1200" dirty="0">
              <a:solidFill>
                <a:schemeClr val="tx1"/>
              </a:solidFill>
            </a:endParaRPr>
          </a:p>
          <a:p>
            <a:pPr marL="173014" indent="-173014"/>
            <a:r>
              <a:rPr lang="ja-JP" altLang="en-US" sz="1200" dirty="0">
                <a:solidFill>
                  <a:schemeClr val="tx1"/>
                </a:solidFill>
              </a:rPr>
              <a:t>　</a:t>
            </a:r>
            <a:r>
              <a:rPr lang="ja-JP" altLang="en-US" sz="1200" dirty="0" smtClean="0">
                <a:solidFill>
                  <a:schemeClr val="tx1"/>
                </a:solidFill>
              </a:rPr>
              <a:t>　　</a:t>
            </a:r>
            <a:r>
              <a:rPr lang="ja-JP" altLang="en-US" sz="1200" dirty="0">
                <a:solidFill>
                  <a:schemeClr val="tx1"/>
                </a:solidFill>
              </a:rPr>
              <a:t>　②元気に働き活力あふれる経済活動が営まれるまち</a:t>
            </a:r>
            <a:endParaRPr lang="en-US" altLang="ja-JP" sz="1200" dirty="0">
              <a:solidFill>
                <a:schemeClr val="tx1"/>
              </a:solidFill>
            </a:endParaRPr>
          </a:p>
          <a:p>
            <a:pPr marL="173014" indent="-173014"/>
            <a:r>
              <a:rPr lang="ja-JP" altLang="en-US" sz="1200" dirty="0">
                <a:solidFill>
                  <a:schemeClr val="tx1"/>
                </a:solidFill>
              </a:rPr>
              <a:t>　</a:t>
            </a:r>
            <a:r>
              <a:rPr lang="ja-JP" altLang="en-US" sz="1200" dirty="0" smtClean="0">
                <a:solidFill>
                  <a:schemeClr val="tx1"/>
                </a:solidFill>
              </a:rPr>
              <a:t>　　</a:t>
            </a:r>
            <a:r>
              <a:rPr lang="ja-JP" altLang="en-US" sz="1200" dirty="0">
                <a:solidFill>
                  <a:schemeClr val="tx1"/>
                </a:solidFill>
              </a:rPr>
              <a:t>　③モノづくり企業が果たす役割の重要性を理解し、モノづくり</a:t>
            </a:r>
            <a:r>
              <a:rPr lang="ja-JP" altLang="en-US" sz="1200" dirty="0" smtClean="0">
                <a:solidFill>
                  <a:schemeClr val="tx1"/>
                </a:solidFill>
              </a:rPr>
              <a:t>のまち</a:t>
            </a:r>
            <a:r>
              <a:rPr lang="ja-JP" altLang="en-US" sz="1200" dirty="0">
                <a:solidFill>
                  <a:schemeClr val="tx1"/>
                </a:solidFill>
              </a:rPr>
              <a:t>である</a:t>
            </a:r>
            <a:r>
              <a:rPr lang="ja-JP" altLang="en-US" sz="1200" dirty="0" smtClean="0">
                <a:solidFill>
                  <a:schemeClr val="tx1"/>
                </a:solidFill>
              </a:rPr>
              <a:t>こと</a:t>
            </a:r>
            <a:endParaRPr lang="en-US" altLang="ja-JP" sz="1200" dirty="0" smtClean="0">
              <a:solidFill>
                <a:schemeClr val="tx1"/>
              </a:solidFill>
            </a:endParaRPr>
          </a:p>
          <a:p>
            <a:pPr marL="173014" indent="-173014"/>
            <a:r>
              <a:rPr lang="ja-JP" altLang="en-US" sz="1200" dirty="0">
                <a:solidFill>
                  <a:schemeClr val="tx1"/>
                </a:solidFill>
              </a:rPr>
              <a:t>　</a:t>
            </a:r>
            <a:r>
              <a:rPr lang="ja-JP" altLang="en-US" sz="1200" dirty="0" smtClean="0">
                <a:solidFill>
                  <a:schemeClr val="tx1"/>
                </a:solidFill>
              </a:rPr>
              <a:t>　　　に</a:t>
            </a:r>
            <a:r>
              <a:rPr lang="ja-JP" altLang="en-US" sz="1200" dirty="0">
                <a:solidFill>
                  <a:schemeClr val="tx1"/>
                </a:solidFill>
              </a:rPr>
              <a:t>誇りを持てる</a:t>
            </a:r>
            <a:r>
              <a:rPr lang="ja-JP" altLang="en-US" sz="1200" dirty="0" smtClean="0">
                <a:solidFill>
                  <a:schemeClr val="tx1"/>
                </a:solidFill>
              </a:rPr>
              <a:t>まち</a:t>
            </a:r>
            <a:endParaRPr lang="en-US" altLang="ja-JP" sz="1200" dirty="0" smtClean="0">
              <a:solidFill>
                <a:schemeClr val="tx1"/>
              </a:solidFill>
            </a:endParaRPr>
          </a:p>
          <a:p>
            <a:pPr marL="173014" indent="-173014"/>
            <a:r>
              <a:rPr lang="ja-JP" altLang="en-US" sz="1200" dirty="0">
                <a:solidFill>
                  <a:schemeClr val="tx1"/>
                </a:solidFill>
              </a:rPr>
              <a:t>　</a:t>
            </a:r>
            <a:r>
              <a:rPr lang="ja-JP" altLang="en-US" sz="1200" dirty="0" smtClean="0">
                <a:solidFill>
                  <a:schemeClr val="tx1"/>
                </a:solidFill>
              </a:rPr>
              <a:t>　　の実現を図ることを旨として、市民、モノづくり企業、建築主等、関係者及び市が相互に連携を</a:t>
            </a:r>
            <a:endParaRPr lang="en-US" altLang="ja-JP" sz="1200" dirty="0" smtClean="0">
              <a:solidFill>
                <a:schemeClr val="tx1"/>
              </a:solidFill>
            </a:endParaRPr>
          </a:p>
          <a:p>
            <a:pPr marL="173014" indent="-173014"/>
            <a:r>
              <a:rPr lang="ja-JP" altLang="en-US" sz="1200" dirty="0">
                <a:solidFill>
                  <a:schemeClr val="tx1"/>
                </a:solidFill>
              </a:rPr>
              <a:t>　</a:t>
            </a:r>
            <a:r>
              <a:rPr lang="ja-JP" altLang="en-US" sz="1200" dirty="0" smtClean="0">
                <a:solidFill>
                  <a:schemeClr val="tx1"/>
                </a:solidFill>
              </a:rPr>
              <a:t>　　図りながら、共同して推進されなければならないと規定するとともに、各主体の責務を規定。</a:t>
            </a:r>
            <a:endParaRPr lang="en-US" altLang="ja-JP" sz="1200" dirty="0">
              <a:solidFill>
                <a:schemeClr val="tx1"/>
              </a:solidFill>
            </a:endParaRPr>
          </a:p>
          <a:p>
            <a:pPr marL="173014" indent="-173014"/>
            <a:r>
              <a:rPr lang="ja-JP" altLang="en-US" sz="1200" dirty="0">
                <a:solidFill>
                  <a:schemeClr val="tx1"/>
                </a:solidFill>
              </a:rPr>
              <a:t>　</a:t>
            </a:r>
            <a:r>
              <a:rPr lang="ja-JP" altLang="en-US" sz="1200" dirty="0" smtClean="0">
                <a:solidFill>
                  <a:schemeClr val="tx1"/>
                </a:solidFill>
              </a:rPr>
              <a:t>　○住工共生のまちづくりの推進に関する施策</a:t>
            </a:r>
            <a:endParaRPr lang="en-US" altLang="ja-JP" sz="1200" dirty="0">
              <a:solidFill>
                <a:schemeClr val="tx1"/>
              </a:solidFill>
            </a:endParaRPr>
          </a:p>
          <a:p>
            <a:pPr marL="173014" indent="-173014"/>
            <a:r>
              <a:rPr lang="ja-JP" altLang="en-US" sz="1200" dirty="0">
                <a:solidFill>
                  <a:schemeClr val="tx1"/>
                </a:solidFill>
              </a:rPr>
              <a:t>　</a:t>
            </a:r>
            <a:r>
              <a:rPr lang="ja-JP" altLang="en-US" sz="1200" dirty="0" smtClean="0">
                <a:solidFill>
                  <a:schemeClr val="tx1"/>
                </a:solidFill>
              </a:rPr>
              <a:t>　</a:t>
            </a:r>
            <a:r>
              <a:rPr lang="ja-JP" altLang="en-US" sz="1200" dirty="0">
                <a:solidFill>
                  <a:schemeClr val="tx1"/>
                </a:solidFill>
              </a:rPr>
              <a:t>　</a:t>
            </a:r>
            <a:r>
              <a:rPr lang="ja-JP" altLang="en-US" sz="1200" dirty="0" smtClean="0">
                <a:solidFill>
                  <a:schemeClr val="tx1"/>
                </a:solidFill>
              </a:rPr>
              <a:t>　①</a:t>
            </a:r>
            <a:r>
              <a:rPr lang="ja-JP" altLang="en-US" sz="1200" dirty="0">
                <a:solidFill>
                  <a:schemeClr val="tx1"/>
                </a:solidFill>
              </a:rPr>
              <a:t>市民とモノづくり企業が共生できる環境形成を促進する施策</a:t>
            </a:r>
            <a:endParaRPr lang="en-US" altLang="ja-JP" sz="1200" dirty="0">
              <a:solidFill>
                <a:schemeClr val="tx1"/>
              </a:solidFill>
            </a:endParaRPr>
          </a:p>
          <a:p>
            <a:pPr marL="173014" indent="-173014"/>
            <a:r>
              <a:rPr lang="ja-JP" altLang="en-US" sz="1200" dirty="0">
                <a:solidFill>
                  <a:schemeClr val="tx1"/>
                </a:solidFill>
              </a:rPr>
              <a:t>　</a:t>
            </a:r>
            <a:r>
              <a:rPr lang="ja-JP" altLang="en-US" sz="1200" dirty="0" smtClean="0">
                <a:solidFill>
                  <a:schemeClr val="tx1"/>
                </a:solidFill>
              </a:rPr>
              <a:t>　　</a:t>
            </a:r>
            <a:r>
              <a:rPr lang="ja-JP" altLang="en-US" sz="1200" dirty="0">
                <a:solidFill>
                  <a:schemeClr val="tx1"/>
                </a:solidFill>
              </a:rPr>
              <a:t>　②住工混在の緩やかな解消に資する施策</a:t>
            </a:r>
            <a:endParaRPr lang="en-US" altLang="ja-JP" sz="1200" dirty="0">
              <a:solidFill>
                <a:schemeClr val="tx1"/>
              </a:solidFill>
            </a:endParaRPr>
          </a:p>
          <a:p>
            <a:pPr marL="173014" indent="-173014"/>
            <a:r>
              <a:rPr lang="ja-JP" altLang="en-US" sz="1200" dirty="0">
                <a:solidFill>
                  <a:schemeClr val="tx1"/>
                </a:solidFill>
              </a:rPr>
              <a:t>　</a:t>
            </a:r>
            <a:r>
              <a:rPr lang="ja-JP" altLang="en-US" sz="1200" dirty="0" smtClean="0">
                <a:solidFill>
                  <a:schemeClr val="tx1"/>
                </a:solidFill>
              </a:rPr>
              <a:t>　</a:t>
            </a:r>
            <a:r>
              <a:rPr lang="ja-JP" altLang="en-US" sz="1200" dirty="0">
                <a:solidFill>
                  <a:schemeClr val="tx1"/>
                </a:solidFill>
              </a:rPr>
              <a:t>　</a:t>
            </a:r>
            <a:r>
              <a:rPr lang="ja-JP" altLang="en-US" sz="1200" dirty="0" smtClean="0">
                <a:solidFill>
                  <a:schemeClr val="tx1"/>
                </a:solidFill>
              </a:rPr>
              <a:t>　③</a:t>
            </a:r>
            <a:r>
              <a:rPr lang="ja-JP" altLang="en-US" sz="1200" dirty="0">
                <a:solidFill>
                  <a:schemeClr val="tx1"/>
                </a:solidFill>
              </a:rPr>
              <a:t>モノづくり企業の立地の促進及び操業の継続を支援する施策</a:t>
            </a:r>
            <a:endParaRPr lang="en-US" altLang="ja-JP" sz="1200" dirty="0">
              <a:solidFill>
                <a:schemeClr val="tx1"/>
              </a:solidFill>
            </a:endParaRPr>
          </a:p>
          <a:p>
            <a:pPr marL="173014" indent="-173014"/>
            <a:r>
              <a:rPr lang="ja-JP" altLang="en-US" sz="1200" dirty="0">
                <a:solidFill>
                  <a:schemeClr val="tx1"/>
                </a:solidFill>
              </a:rPr>
              <a:t>　</a:t>
            </a:r>
            <a:r>
              <a:rPr lang="ja-JP" altLang="en-US" sz="1200" dirty="0" smtClean="0">
                <a:solidFill>
                  <a:schemeClr val="tx1"/>
                </a:solidFill>
              </a:rPr>
              <a:t>　</a:t>
            </a:r>
            <a:r>
              <a:rPr lang="ja-JP" altLang="en-US" sz="1200" dirty="0">
                <a:solidFill>
                  <a:schemeClr val="tx1"/>
                </a:solidFill>
              </a:rPr>
              <a:t>　</a:t>
            </a:r>
            <a:r>
              <a:rPr lang="ja-JP" altLang="en-US" sz="1200" dirty="0" smtClean="0">
                <a:solidFill>
                  <a:schemeClr val="tx1"/>
                </a:solidFill>
              </a:rPr>
              <a:t>　④</a:t>
            </a:r>
            <a:r>
              <a:rPr lang="ja-JP" altLang="en-US" sz="1200" dirty="0">
                <a:solidFill>
                  <a:schemeClr val="tx1"/>
                </a:solidFill>
              </a:rPr>
              <a:t>その他住工共生のまちづくりに資する</a:t>
            </a:r>
            <a:r>
              <a:rPr lang="ja-JP" altLang="en-US" sz="1200" dirty="0" smtClean="0">
                <a:solidFill>
                  <a:schemeClr val="tx1"/>
                </a:solidFill>
              </a:rPr>
              <a:t>施策</a:t>
            </a:r>
            <a:endParaRPr lang="en-US" altLang="ja-JP" sz="1200" dirty="0" smtClean="0">
              <a:solidFill>
                <a:schemeClr val="tx1"/>
              </a:solidFill>
            </a:endParaRPr>
          </a:p>
          <a:p>
            <a:pPr marL="173014" indent="-173014"/>
            <a:r>
              <a:rPr lang="ja-JP" altLang="en-US" sz="1200" dirty="0">
                <a:solidFill>
                  <a:schemeClr val="tx1"/>
                </a:solidFill>
              </a:rPr>
              <a:t>　　</a:t>
            </a:r>
            <a:r>
              <a:rPr lang="ja-JP" altLang="en-US" sz="1200" dirty="0" smtClean="0">
                <a:solidFill>
                  <a:schemeClr val="tx1"/>
                </a:solidFill>
              </a:rPr>
              <a:t>○モノづくり企業の集積を維持するため、準工業地域のうちモノづくり企業の土地利用の比率が</a:t>
            </a:r>
            <a:endParaRPr lang="en-US" altLang="ja-JP" sz="1200" dirty="0" smtClean="0">
              <a:solidFill>
                <a:schemeClr val="tx1"/>
              </a:solidFill>
            </a:endParaRPr>
          </a:p>
          <a:p>
            <a:pPr marL="173014" indent="-173014"/>
            <a:r>
              <a:rPr lang="ja-JP" altLang="en-US" sz="1200" dirty="0">
                <a:solidFill>
                  <a:schemeClr val="tx1"/>
                </a:solidFill>
              </a:rPr>
              <a:t>　</a:t>
            </a:r>
            <a:r>
              <a:rPr lang="ja-JP" altLang="en-US" sz="1200" dirty="0" smtClean="0">
                <a:solidFill>
                  <a:schemeClr val="tx1"/>
                </a:solidFill>
              </a:rPr>
              <a:t>　　　高い地域及び工業地域を「モノづくり推進地域」として指定。</a:t>
            </a:r>
            <a:endParaRPr lang="en-US" altLang="ja-JP" sz="1200" dirty="0" smtClean="0">
              <a:solidFill>
                <a:schemeClr val="tx1"/>
              </a:solidFill>
            </a:endParaRPr>
          </a:p>
          <a:p>
            <a:pPr marL="173014" indent="-173014"/>
            <a:endParaRPr lang="en-US" altLang="ja-JP" sz="1400" dirty="0">
              <a:solidFill>
                <a:schemeClr val="tx1"/>
              </a:solidFill>
            </a:endParaRPr>
          </a:p>
          <a:p>
            <a:pPr marL="173014" indent="-173014"/>
            <a:endParaRPr lang="en-US" altLang="ja-JP" sz="1400" dirty="0">
              <a:solidFill>
                <a:schemeClr val="tx1"/>
              </a:solidFill>
            </a:endParaRPr>
          </a:p>
          <a:p>
            <a:pPr marL="173014" indent="-173014"/>
            <a:r>
              <a:rPr lang="ja-JP" altLang="en-US" sz="1400" dirty="0">
                <a:solidFill>
                  <a:schemeClr val="tx1"/>
                </a:solidFill>
              </a:rPr>
              <a:t>　　</a:t>
            </a:r>
            <a:endParaRPr lang="en-US" altLang="ja-JP" sz="1400" dirty="0">
              <a:solidFill>
                <a:schemeClr val="tx1"/>
              </a:solidFill>
            </a:endParaRPr>
          </a:p>
          <a:p>
            <a:pPr marL="173014" indent="-173014"/>
            <a:endParaRPr lang="en-US" altLang="ja-JP" sz="1400" dirty="0">
              <a:solidFill>
                <a:schemeClr val="tx1"/>
              </a:solidFill>
            </a:endParaRPr>
          </a:p>
          <a:p>
            <a:pPr marL="173014" indent="-173014"/>
            <a:endParaRPr lang="en-US" altLang="ja-JP" sz="1400" dirty="0">
              <a:solidFill>
                <a:schemeClr val="tx1"/>
              </a:solidFill>
            </a:endParaRPr>
          </a:p>
          <a:p>
            <a:pPr marL="173014" indent="-173014"/>
            <a:endParaRPr lang="en-US" altLang="ja-JP" sz="1400" dirty="0">
              <a:solidFill>
                <a:schemeClr val="tx1"/>
              </a:solidFill>
            </a:endParaRPr>
          </a:p>
          <a:p>
            <a:pPr marL="173014" indent="-173014"/>
            <a:endParaRPr lang="en-US" altLang="ja-JP" sz="1400" dirty="0">
              <a:solidFill>
                <a:schemeClr val="tx1"/>
              </a:solidFill>
            </a:endParaRPr>
          </a:p>
          <a:p>
            <a:pPr marL="173014" indent="-173014"/>
            <a:endParaRPr lang="en-US" altLang="ja-JP" sz="1400" dirty="0">
              <a:solidFill>
                <a:schemeClr val="tx1"/>
              </a:solidFill>
            </a:endParaRPr>
          </a:p>
          <a:p>
            <a:pPr marL="173014" indent="-173014"/>
            <a:endParaRPr lang="en-US" altLang="ja-JP" sz="1400" dirty="0" smtClean="0">
              <a:solidFill>
                <a:schemeClr val="tx1"/>
              </a:solidFill>
            </a:endParaRPr>
          </a:p>
          <a:p>
            <a:pPr marL="173014" indent="-173014"/>
            <a:endParaRPr lang="en-US" altLang="ja-JP" sz="1400" dirty="0">
              <a:solidFill>
                <a:schemeClr val="tx1"/>
              </a:solidFill>
            </a:endParaRPr>
          </a:p>
          <a:p>
            <a:pPr marL="173014" indent="-173014"/>
            <a:endParaRPr lang="en-US" altLang="ja-JP" sz="1400" dirty="0" smtClean="0">
              <a:solidFill>
                <a:schemeClr val="tx1"/>
              </a:solidFill>
            </a:endParaRPr>
          </a:p>
          <a:p>
            <a:pPr marL="173014" indent="-173014"/>
            <a:endParaRPr lang="en-US" altLang="ja-JP" sz="1400" dirty="0">
              <a:solidFill>
                <a:schemeClr val="tx1"/>
              </a:solidFill>
            </a:endParaRPr>
          </a:p>
          <a:p>
            <a:pPr marL="173014" indent="-173014"/>
            <a:endParaRPr lang="en-US" altLang="ja-JP" sz="1400" dirty="0">
              <a:solidFill>
                <a:schemeClr val="tx1"/>
              </a:solidFill>
            </a:endParaRPr>
          </a:p>
          <a:p>
            <a:pPr marL="173014" indent="-173014"/>
            <a:endParaRPr lang="en-US" altLang="ja-JP" sz="1400" dirty="0">
              <a:solidFill>
                <a:schemeClr val="tx1"/>
              </a:solidFill>
            </a:endParaRPr>
          </a:p>
          <a:p>
            <a:pPr marL="173014" indent="-173014"/>
            <a:endParaRPr lang="en-US" altLang="ja-JP" sz="1400" dirty="0" smtClean="0">
              <a:solidFill>
                <a:schemeClr val="tx1"/>
              </a:solidFill>
            </a:endParaRPr>
          </a:p>
          <a:p>
            <a:pPr marL="173014" indent="-173014"/>
            <a:endParaRPr lang="en-US" altLang="ja-JP" sz="1400" dirty="0">
              <a:solidFill>
                <a:schemeClr val="tx1"/>
              </a:solidFill>
            </a:endParaRPr>
          </a:p>
          <a:p>
            <a:pPr marL="173014" indent="-173014"/>
            <a:endParaRPr lang="en-US" altLang="ja-JP" sz="1400" dirty="0" smtClean="0">
              <a:solidFill>
                <a:schemeClr val="tx1"/>
              </a:solidFill>
            </a:endParaRPr>
          </a:p>
          <a:p>
            <a:pPr marL="173014" indent="-173014"/>
            <a:endParaRPr lang="en-US" altLang="ja-JP" sz="1400" dirty="0" smtClean="0">
              <a:solidFill>
                <a:schemeClr val="tx1"/>
              </a:solidFill>
            </a:endParaRPr>
          </a:p>
          <a:p>
            <a:pPr marL="173014" indent="-173014"/>
            <a:r>
              <a:rPr lang="ja-JP" altLang="en-US" sz="1400" dirty="0">
                <a:solidFill>
                  <a:schemeClr val="tx1"/>
                </a:solidFill>
              </a:rPr>
              <a:t>　</a:t>
            </a:r>
            <a:r>
              <a:rPr lang="ja-JP" altLang="en-US" sz="1400" u="sng" dirty="0" smtClean="0">
                <a:solidFill>
                  <a:schemeClr val="tx1"/>
                </a:solidFill>
              </a:rPr>
              <a:t>「</a:t>
            </a:r>
            <a:r>
              <a:rPr lang="ja-JP" altLang="en-US" sz="1400" u="sng" dirty="0">
                <a:solidFill>
                  <a:schemeClr val="tx1"/>
                </a:solidFill>
              </a:rPr>
              <a:t>大東市住工調和条例」</a:t>
            </a:r>
            <a:r>
              <a:rPr lang="ja-JP" altLang="en-US" sz="1400" u="sng" dirty="0" smtClean="0">
                <a:solidFill>
                  <a:schemeClr val="tx1"/>
                </a:solidFill>
              </a:rPr>
              <a:t>（</a:t>
            </a:r>
            <a:r>
              <a:rPr lang="ja-JP" altLang="en-US" sz="1200" u="sng" dirty="0" smtClean="0">
                <a:solidFill>
                  <a:schemeClr val="tx1"/>
                </a:solidFill>
              </a:rPr>
              <a:t>平成</a:t>
            </a:r>
            <a:r>
              <a:rPr lang="en-US" altLang="ja-JP" sz="1200" u="sng" dirty="0" smtClean="0">
                <a:solidFill>
                  <a:schemeClr val="tx1"/>
                </a:solidFill>
              </a:rPr>
              <a:t>22</a:t>
            </a:r>
            <a:r>
              <a:rPr lang="ja-JP" altLang="en-US" sz="1200" u="sng" dirty="0" smtClean="0">
                <a:solidFill>
                  <a:schemeClr val="tx1"/>
                </a:solidFill>
              </a:rPr>
              <a:t>年</a:t>
            </a:r>
            <a:r>
              <a:rPr lang="en-US" altLang="ja-JP" sz="1200" u="sng" dirty="0" smtClean="0">
                <a:solidFill>
                  <a:schemeClr val="tx1"/>
                </a:solidFill>
              </a:rPr>
              <a:t>10</a:t>
            </a:r>
            <a:r>
              <a:rPr lang="ja-JP" altLang="en-US" sz="1200" u="sng" dirty="0" smtClean="0">
                <a:solidFill>
                  <a:schemeClr val="tx1"/>
                </a:solidFill>
              </a:rPr>
              <a:t>月</a:t>
            </a:r>
            <a:r>
              <a:rPr lang="en-US" altLang="ja-JP" sz="1200" u="sng" dirty="0" smtClean="0">
                <a:solidFill>
                  <a:schemeClr val="tx1"/>
                </a:solidFill>
              </a:rPr>
              <a:t>1</a:t>
            </a:r>
            <a:r>
              <a:rPr lang="ja-JP" altLang="en-US" sz="1200" u="sng" dirty="0" smtClean="0">
                <a:solidFill>
                  <a:schemeClr val="tx1"/>
                </a:solidFill>
              </a:rPr>
              <a:t>日施行</a:t>
            </a:r>
            <a:r>
              <a:rPr lang="ja-JP" altLang="en-US" sz="1400" u="sng" dirty="0" smtClean="0">
                <a:solidFill>
                  <a:schemeClr val="tx1"/>
                </a:solidFill>
              </a:rPr>
              <a:t>）</a:t>
            </a:r>
            <a:endParaRPr lang="en-US" altLang="ja-JP" sz="1400" u="sng" dirty="0" smtClean="0">
              <a:solidFill>
                <a:schemeClr val="tx1"/>
              </a:solidFill>
            </a:endParaRPr>
          </a:p>
          <a:p>
            <a:r>
              <a:rPr lang="ja-JP" altLang="en-US" sz="1200" dirty="0" smtClean="0">
                <a:solidFill>
                  <a:schemeClr val="tx1"/>
                </a:solidFill>
              </a:rPr>
              <a:t>　　　工業地域や工業</a:t>
            </a:r>
            <a:r>
              <a:rPr lang="ja-JP" altLang="en-US" sz="1200" dirty="0">
                <a:solidFill>
                  <a:schemeClr val="tx1"/>
                </a:solidFill>
              </a:rPr>
              <a:t>地域に隣接する</a:t>
            </a:r>
            <a:r>
              <a:rPr lang="ja-JP" altLang="en-US" sz="1200" dirty="0" smtClean="0">
                <a:solidFill>
                  <a:schemeClr val="tx1"/>
                </a:solidFill>
              </a:rPr>
              <a:t>準工業地域等における住宅と工場の混在の防止に努め、良好</a:t>
            </a:r>
            <a:endParaRPr lang="en-US" altLang="ja-JP" sz="1200" dirty="0" smtClean="0">
              <a:solidFill>
                <a:schemeClr val="tx1"/>
              </a:solidFill>
            </a:endParaRPr>
          </a:p>
          <a:p>
            <a:r>
              <a:rPr lang="ja-JP" altLang="en-US" sz="1200" dirty="0">
                <a:solidFill>
                  <a:schemeClr val="tx1"/>
                </a:solidFill>
              </a:rPr>
              <a:t>　</a:t>
            </a:r>
            <a:r>
              <a:rPr lang="ja-JP" altLang="en-US" sz="1200" dirty="0" smtClean="0">
                <a:solidFill>
                  <a:schemeClr val="tx1"/>
                </a:solidFill>
              </a:rPr>
              <a:t>　な</a:t>
            </a:r>
            <a:r>
              <a:rPr lang="ja-JP" altLang="en-US" sz="1200" dirty="0">
                <a:solidFill>
                  <a:schemeClr val="tx1"/>
                </a:solidFill>
              </a:rPr>
              <a:t>まちづくりと企業活動の</a:t>
            </a:r>
            <a:r>
              <a:rPr lang="ja-JP" altLang="en-US" sz="1200" dirty="0" smtClean="0">
                <a:solidFill>
                  <a:schemeClr val="tx1"/>
                </a:solidFill>
              </a:rPr>
              <a:t>調和を</a:t>
            </a:r>
            <a:r>
              <a:rPr lang="ja-JP" altLang="en-US" sz="1200" dirty="0">
                <a:solidFill>
                  <a:schemeClr val="tx1"/>
                </a:solidFill>
              </a:rPr>
              <a:t>図ることについて</a:t>
            </a:r>
            <a:r>
              <a:rPr lang="ja-JP" altLang="en-US" sz="1200" dirty="0" smtClean="0">
                <a:solidFill>
                  <a:schemeClr val="tx1"/>
                </a:solidFill>
              </a:rPr>
              <a:t>、必要</a:t>
            </a:r>
            <a:r>
              <a:rPr lang="ja-JP" altLang="en-US" sz="1200" dirty="0">
                <a:solidFill>
                  <a:schemeClr val="tx1"/>
                </a:solidFill>
              </a:rPr>
              <a:t>な事項を定めることを</a:t>
            </a:r>
            <a:r>
              <a:rPr lang="ja-JP" altLang="en-US" sz="1200" dirty="0" smtClean="0">
                <a:solidFill>
                  <a:schemeClr val="tx1"/>
                </a:solidFill>
              </a:rPr>
              <a:t>目的として制定。</a:t>
            </a:r>
            <a:endParaRPr lang="ja-JP" altLang="en-US" sz="1200" dirty="0">
              <a:solidFill>
                <a:schemeClr val="tx1"/>
              </a:solidFill>
            </a:endParaRPr>
          </a:p>
        </p:txBody>
      </p:sp>
      <p:sp>
        <p:nvSpPr>
          <p:cNvPr id="16" name="正方形/長方形 15"/>
          <p:cNvSpPr/>
          <p:nvPr/>
        </p:nvSpPr>
        <p:spPr>
          <a:xfrm>
            <a:off x="4461370" y="2754412"/>
            <a:ext cx="3027884" cy="5010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ctr"/>
          <a:lstStyle/>
          <a:p>
            <a:pPr marL="173014" indent="-173014" algn="ctr"/>
            <a:r>
              <a:rPr lang="ja-JP" altLang="en-US" sz="1200" dirty="0">
                <a:solidFill>
                  <a:schemeClr val="tx1"/>
                </a:solidFill>
              </a:rPr>
              <a:t>住工共生が進む</a:t>
            </a:r>
            <a:r>
              <a:rPr lang="ja-JP" altLang="en-US" sz="1200" dirty="0" smtClean="0">
                <a:solidFill>
                  <a:schemeClr val="tx1"/>
                </a:solidFill>
              </a:rPr>
              <a:t>高井田地域（</a:t>
            </a:r>
            <a:r>
              <a:rPr lang="ja-JP" altLang="en-US" sz="1200" dirty="0">
                <a:solidFill>
                  <a:schemeClr val="tx1"/>
                </a:solidFill>
              </a:rPr>
              <a:t>東大阪市）</a:t>
            </a:r>
          </a:p>
        </p:txBody>
      </p:sp>
      <p:sp>
        <p:nvSpPr>
          <p:cNvPr id="19" name="テキスト ボックス 18"/>
          <p:cNvSpPr txBox="1"/>
          <p:nvPr/>
        </p:nvSpPr>
        <p:spPr>
          <a:xfrm>
            <a:off x="7898844" y="8959367"/>
            <a:ext cx="4126514" cy="419781"/>
          </a:xfrm>
          <a:prstGeom prst="rect">
            <a:avLst/>
          </a:prstGeom>
          <a:noFill/>
        </p:spPr>
        <p:txBody>
          <a:bodyPr wrap="square" lIns="91428" tIns="45713" rIns="91428" bIns="45713" rtlCol="0">
            <a:spAutoFit/>
          </a:bodyPr>
          <a:lstStyle/>
          <a:p>
            <a:pPr>
              <a:lnSpc>
                <a:spcPts val="2999"/>
              </a:lnSpc>
            </a:pPr>
            <a:r>
              <a:rPr lang="ja-JP" altLang="en-US" sz="18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３．今後に向けて</a:t>
            </a:r>
          </a:p>
        </p:txBody>
      </p:sp>
      <p:sp>
        <p:nvSpPr>
          <p:cNvPr id="22" name="正方形/長方形 21"/>
          <p:cNvSpPr/>
          <p:nvPr/>
        </p:nvSpPr>
        <p:spPr>
          <a:xfrm>
            <a:off x="7921303" y="9352132"/>
            <a:ext cx="6624736" cy="747101"/>
          </a:xfrm>
          <a:prstGeom prst="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ctr"/>
          <a:lstStyle/>
          <a:p>
            <a:pPr marL="173014" indent="-173014"/>
            <a:r>
              <a:rPr lang="ja-JP" altLang="en-US" sz="1400" dirty="0">
                <a:solidFill>
                  <a:schemeClr val="tx1"/>
                </a:solidFill>
              </a:rPr>
              <a:t>　　</a:t>
            </a:r>
            <a:r>
              <a:rPr lang="ja-JP" altLang="en-US" sz="1400" dirty="0" smtClean="0">
                <a:solidFill>
                  <a:schemeClr val="tx1"/>
                </a:solidFill>
              </a:rPr>
              <a:t>引き続き、府内市町村への取り組みを促すとともに、条例</a:t>
            </a:r>
            <a:r>
              <a:rPr lang="ja-JP" altLang="en-US" sz="1400" dirty="0">
                <a:solidFill>
                  <a:schemeClr val="tx1"/>
                </a:solidFill>
              </a:rPr>
              <a:t>や地区計画策定</a:t>
            </a:r>
            <a:r>
              <a:rPr lang="ja-JP" altLang="en-US" sz="1400" dirty="0" smtClean="0">
                <a:solidFill>
                  <a:schemeClr val="tx1"/>
                </a:solidFill>
              </a:rPr>
              <a:t>等の策定にあたっては、必要</a:t>
            </a:r>
            <a:r>
              <a:rPr lang="ja-JP" altLang="en-US" sz="1400" dirty="0">
                <a:solidFill>
                  <a:schemeClr val="tx1"/>
                </a:solidFill>
              </a:rPr>
              <a:t>に応じて助言を行う。</a:t>
            </a:r>
          </a:p>
        </p:txBody>
      </p:sp>
      <p:sp>
        <p:nvSpPr>
          <p:cNvPr id="23" name="テキスト ボックス 22"/>
          <p:cNvSpPr txBox="1"/>
          <p:nvPr/>
        </p:nvSpPr>
        <p:spPr>
          <a:xfrm>
            <a:off x="432471" y="238438"/>
            <a:ext cx="14401600" cy="454102"/>
          </a:xfrm>
          <a:prstGeom prst="rect">
            <a:avLst/>
          </a:prstGeom>
        </p:spPr>
        <p:style>
          <a:lnRef idx="1">
            <a:schemeClr val="accent1"/>
          </a:lnRef>
          <a:fillRef idx="2">
            <a:schemeClr val="accent1"/>
          </a:fillRef>
          <a:effectRef idx="1">
            <a:schemeClr val="accent1"/>
          </a:effectRef>
          <a:fontRef idx="minor">
            <a:schemeClr val="dk1"/>
          </a:fontRef>
        </p:style>
        <p:txBody>
          <a:bodyPr wrap="square" lIns="83953" tIns="41975" rIns="83953" bIns="41975" rtlCol="0" anchor="ctr">
            <a:spAutoFit/>
          </a:bodyPr>
          <a:lstStyle/>
          <a:p>
            <a:r>
              <a:rPr lang="ja-JP" altLang="en-US" sz="2400" dirty="0" smtClean="0">
                <a:solidFill>
                  <a:srgbClr val="00091A"/>
                </a:solidFill>
                <a:latin typeface="HGP創英角ｺﾞｼｯｸUB" pitchFamily="50" charset="-128"/>
                <a:ea typeface="HGP創英角ｺﾞｼｯｸUB" pitchFamily="50" charset="-128"/>
              </a:rPr>
              <a:t>⑥</a:t>
            </a:r>
            <a:r>
              <a:rPr lang="ja-JP" altLang="en-US" sz="2400" dirty="0">
                <a:solidFill>
                  <a:srgbClr val="00091A"/>
                </a:solidFill>
                <a:latin typeface="HGP創英角ｺﾞｼｯｸUB" pitchFamily="50" charset="-128"/>
                <a:ea typeface="HGP創英角ｺﾞｼｯｸUB" pitchFamily="50" charset="-128"/>
              </a:rPr>
              <a:t>住工混在市街地</a:t>
            </a:r>
          </a:p>
        </p:txBody>
      </p:sp>
      <p:sp>
        <p:nvSpPr>
          <p:cNvPr id="26" name="スライド番号プレースホルダー 2"/>
          <p:cNvSpPr>
            <a:spLocks noGrp="1"/>
          </p:cNvSpPr>
          <p:nvPr>
            <p:ph type="sldNum" sz="quarter" idx="12"/>
          </p:nvPr>
        </p:nvSpPr>
        <p:spPr>
          <a:xfrm>
            <a:off x="14311208" y="10171236"/>
            <a:ext cx="570841" cy="365125"/>
          </a:xfrm>
        </p:spPr>
        <p:txBody>
          <a:bodyPr/>
          <a:lstStyle/>
          <a:p>
            <a:fld id="{EA6D242B-6A52-4C5C-AF40-54B5FB6D04E5}" type="slidenum">
              <a:rPr kumimoji="1" lang="ja-JP" altLang="en-US" smtClean="0">
                <a:solidFill>
                  <a:schemeClr val="tx1"/>
                </a:solidFill>
              </a:rPr>
              <a:t>15</a:t>
            </a:fld>
            <a:endParaRPr kumimoji="1" lang="ja-JP" altLang="en-US" dirty="0">
              <a:solidFill>
                <a:schemeClr val="tx1"/>
              </a:solidFill>
            </a:endParaRPr>
          </a:p>
        </p:txBody>
      </p:sp>
      <p:pic>
        <p:nvPicPr>
          <p:cNvPr id="2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2990" y="7174292"/>
            <a:ext cx="1984248" cy="2852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正方形/長方形 27"/>
          <p:cNvSpPr/>
          <p:nvPr/>
        </p:nvSpPr>
        <p:spPr>
          <a:xfrm>
            <a:off x="1080542" y="9667180"/>
            <a:ext cx="4380003" cy="3930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algn="ctr"/>
            <a:r>
              <a:rPr lang="ja-JP" altLang="en-US" sz="1200" dirty="0" smtClean="0">
                <a:solidFill>
                  <a:schemeClr val="tx1"/>
                </a:solidFill>
              </a:rPr>
              <a:t>第７回高井田モノづくり体験</a:t>
            </a:r>
            <a:r>
              <a:rPr lang="ja-JP" altLang="en-US" sz="1200" dirty="0">
                <a:solidFill>
                  <a:schemeClr val="tx1"/>
                </a:solidFill>
              </a:rPr>
              <a:t>塾</a:t>
            </a:r>
            <a:r>
              <a:rPr lang="ja-JP" altLang="en-US" sz="1200" dirty="0" smtClean="0">
                <a:solidFill>
                  <a:schemeClr val="tx1"/>
                </a:solidFill>
              </a:rPr>
              <a:t>パンフレット（</a:t>
            </a:r>
            <a:r>
              <a:rPr lang="ja-JP" altLang="en-US" sz="1200" dirty="0">
                <a:solidFill>
                  <a:schemeClr val="tx1"/>
                </a:solidFill>
              </a:rPr>
              <a:t>平成</a:t>
            </a:r>
            <a:r>
              <a:rPr lang="en-US" altLang="ja-JP" sz="1200" dirty="0" smtClean="0">
                <a:solidFill>
                  <a:schemeClr val="tx1"/>
                </a:solidFill>
              </a:rPr>
              <a:t>26</a:t>
            </a:r>
            <a:r>
              <a:rPr lang="ja-JP" altLang="en-US" sz="1200" dirty="0" smtClean="0">
                <a:solidFill>
                  <a:schemeClr val="tx1"/>
                </a:solidFill>
              </a:rPr>
              <a:t>年度）</a:t>
            </a:r>
            <a:endParaRPr lang="ja-JP" altLang="en-US" sz="1200" dirty="0">
              <a:solidFill>
                <a:schemeClr val="tx1"/>
              </a:solidFill>
            </a:endParaRPr>
          </a:p>
        </p:txBody>
      </p:sp>
      <p:sp>
        <p:nvSpPr>
          <p:cNvPr id="5" name="角丸四角形 4"/>
          <p:cNvSpPr/>
          <p:nvPr/>
        </p:nvSpPr>
        <p:spPr>
          <a:xfrm>
            <a:off x="912775" y="5058668"/>
            <a:ext cx="6177806" cy="1978784"/>
          </a:xfrm>
          <a:prstGeom prst="roundRect">
            <a:avLst>
              <a:gd name="adj" fmla="val 10426"/>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173014" indent="-173014"/>
            <a:r>
              <a:rPr lang="ja-JP" altLang="en-US" sz="1200" dirty="0">
                <a:solidFill>
                  <a:schemeClr val="tx1"/>
                </a:solidFill>
              </a:rPr>
              <a:t>東部</a:t>
            </a:r>
            <a:r>
              <a:rPr lang="ja-JP" altLang="en-US" sz="1200" dirty="0" smtClean="0">
                <a:solidFill>
                  <a:schemeClr val="tx1"/>
                </a:solidFill>
              </a:rPr>
              <a:t>大阪都市計画区域マスタープラン</a:t>
            </a:r>
            <a:r>
              <a:rPr lang="ja-JP" altLang="en-US" sz="1200" dirty="0">
                <a:solidFill>
                  <a:schemeClr val="tx1"/>
                </a:solidFill>
              </a:rPr>
              <a:t>「住工混在問題への対応</a:t>
            </a:r>
            <a:r>
              <a:rPr lang="ja-JP" altLang="en-US" sz="1200" dirty="0" smtClean="0">
                <a:solidFill>
                  <a:schemeClr val="tx1"/>
                </a:solidFill>
              </a:rPr>
              <a:t>」より抜粋</a:t>
            </a:r>
            <a:r>
              <a:rPr lang="ja-JP" altLang="en-US" sz="1200" dirty="0">
                <a:solidFill>
                  <a:schemeClr val="tx1"/>
                </a:solidFill>
              </a:rPr>
              <a:t>　　</a:t>
            </a:r>
            <a:endParaRPr lang="en-US" altLang="ja-JP" sz="1200" dirty="0">
              <a:solidFill>
                <a:schemeClr val="tx1"/>
              </a:solidFill>
            </a:endParaRPr>
          </a:p>
          <a:p>
            <a:pPr marL="173014" indent="-173014"/>
            <a:r>
              <a:rPr lang="ja-JP" altLang="en-US" sz="1200" dirty="0">
                <a:solidFill>
                  <a:schemeClr val="tx1"/>
                </a:solidFill>
              </a:rPr>
              <a:t>　</a:t>
            </a:r>
            <a:r>
              <a:rPr lang="ja-JP" altLang="en-US" sz="1200" u="sng" dirty="0">
                <a:solidFill>
                  <a:schemeClr val="tx1"/>
                </a:solidFill>
              </a:rPr>
              <a:t>現状と課題</a:t>
            </a:r>
            <a:endParaRPr lang="en-US" altLang="ja-JP" sz="1200" u="sng" dirty="0">
              <a:solidFill>
                <a:schemeClr val="tx1"/>
              </a:solidFill>
            </a:endParaRPr>
          </a:p>
          <a:p>
            <a:pPr marL="173014" indent="-173014"/>
            <a:r>
              <a:rPr lang="ja-JP" altLang="en-US" sz="1200" dirty="0">
                <a:solidFill>
                  <a:schemeClr val="tx1"/>
                </a:solidFill>
              </a:rPr>
              <a:t>　　「新しい住民と工場操業者の間で騒音、臭い、埃などを巡ってトラブルが起こるなど、住工混在地域としての問題が生じています。」</a:t>
            </a:r>
            <a:endParaRPr lang="en-US" altLang="ja-JP" sz="1200" dirty="0">
              <a:solidFill>
                <a:schemeClr val="tx1"/>
              </a:solidFill>
            </a:endParaRPr>
          </a:p>
          <a:p>
            <a:pPr marL="173014" indent="-173014"/>
            <a:r>
              <a:rPr lang="ja-JP" altLang="en-US" sz="1200" dirty="0">
                <a:solidFill>
                  <a:schemeClr val="tx1"/>
                </a:solidFill>
              </a:rPr>
              <a:t>　　</a:t>
            </a:r>
            <a:r>
              <a:rPr lang="ja-JP" altLang="en-US" sz="1200" u="sng" dirty="0">
                <a:solidFill>
                  <a:schemeClr val="tx1"/>
                </a:solidFill>
              </a:rPr>
              <a:t>今後の方針</a:t>
            </a:r>
            <a:endParaRPr lang="en-US" altLang="ja-JP" sz="1200" u="sng" dirty="0">
              <a:solidFill>
                <a:schemeClr val="tx1"/>
              </a:solidFill>
            </a:endParaRPr>
          </a:p>
          <a:p>
            <a:pPr marL="173014" indent="-173014"/>
            <a:r>
              <a:rPr lang="ja-JP" altLang="en-US" sz="1200" dirty="0">
                <a:solidFill>
                  <a:schemeClr val="tx1"/>
                </a:solidFill>
              </a:rPr>
              <a:t>　　「地域の企業と地域住民が相互に安心して、働きやすく住みやすい環境と創るための地域のルールづくりを進めることが重要です。」</a:t>
            </a:r>
            <a:endParaRPr lang="en-US" altLang="ja-JP" sz="1200" dirty="0">
              <a:solidFill>
                <a:schemeClr val="tx1"/>
              </a:solidFill>
            </a:endParaRPr>
          </a:p>
          <a:p>
            <a:pPr marL="173014" indent="-173014"/>
            <a:r>
              <a:rPr lang="ja-JP" altLang="en-US" sz="1200" dirty="0">
                <a:solidFill>
                  <a:schemeClr val="tx1"/>
                </a:solidFill>
              </a:rPr>
              <a:t>　　「工場の操業環境を確保するゾーンと良好な住環境を確保するゾーンを設定し、各々の環境を確保することが可能となるような地区計画等の導入等を促進します。」</a:t>
            </a:r>
            <a:endParaRPr lang="en-US" altLang="ja-JP" sz="1200"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0902" y="1349788"/>
            <a:ext cx="1988820" cy="1501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正方形/長方形 16"/>
          <p:cNvSpPr/>
          <p:nvPr/>
        </p:nvSpPr>
        <p:spPr>
          <a:xfrm>
            <a:off x="9055335" y="7581934"/>
            <a:ext cx="4536504" cy="5010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ctr"/>
          <a:lstStyle/>
          <a:p>
            <a:pPr marL="173014" indent="-173014" algn="ctr"/>
            <a:r>
              <a:rPr lang="ja-JP" altLang="en-US" sz="1200" dirty="0">
                <a:solidFill>
                  <a:schemeClr val="tx1"/>
                </a:solidFill>
              </a:rPr>
              <a:t>モノづくり推進地域指定状況（東大阪市）</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2027" y="4468653"/>
            <a:ext cx="4463891" cy="3182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3183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41407" y="924490"/>
            <a:ext cx="14881408" cy="9610160"/>
          </a:xfrm>
          <a:prstGeom prst="rect">
            <a:avLst/>
          </a:prstGeom>
          <a:solidFill>
            <a:schemeClr val="bg1"/>
          </a:solidFill>
          <a:ln w="15875">
            <a:solidFill>
              <a:schemeClr val="tx1">
                <a:lumMod val="50000"/>
                <a:lumOff val="50000"/>
              </a:schemeClr>
            </a:solidFill>
          </a:ln>
        </p:spPr>
        <p:txBody>
          <a:bodyPr wrap="square" lIns="58069" tIns="58069" rIns="58069" bIns="58069" rtlCol="0">
            <a:noAutofit/>
          </a:bodyPr>
          <a:lstStyle/>
          <a:p>
            <a:pPr>
              <a:lnSpc>
                <a:spcPts val="2097"/>
              </a:lnSpc>
            </a:pPr>
            <a:endParaRPr lang="en-US" altLang="ja-JP" sz="1500" dirty="0"/>
          </a:p>
          <a:p>
            <a:pPr marL="143396" indent="-143396">
              <a:lnSpc>
                <a:spcPts val="2097"/>
              </a:lnSpc>
            </a:pPr>
            <a:endParaRPr lang="en-US" altLang="ja-JP" sz="1500" dirty="0"/>
          </a:p>
          <a:p>
            <a:pPr marL="143396" indent="-143396">
              <a:lnSpc>
                <a:spcPts val="2097"/>
              </a:lnSpc>
            </a:pPr>
            <a:endParaRPr lang="en-US" altLang="ja-JP" sz="1500" dirty="0"/>
          </a:p>
          <a:p>
            <a:pPr marL="143396" indent="-143396">
              <a:lnSpc>
                <a:spcPts val="2097"/>
              </a:lnSpc>
            </a:pPr>
            <a:endParaRPr lang="ja-JP" altLang="en-US" sz="1500" dirty="0"/>
          </a:p>
        </p:txBody>
      </p:sp>
      <p:sp>
        <p:nvSpPr>
          <p:cNvPr id="4" name="テキスト ボックス 3"/>
          <p:cNvSpPr txBox="1"/>
          <p:nvPr/>
        </p:nvSpPr>
        <p:spPr>
          <a:xfrm>
            <a:off x="3" y="-42699"/>
            <a:ext cx="15122525" cy="561333"/>
          </a:xfrm>
          <a:prstGeom prst="rect">
            <a:avLst/>
          </a:prstGeom>
          <a:solidFill>
            <a:schemeClr val="accent1">
              <a:lumMod val="40000"/>
              <a:lumOff val="60000"/>
            </a:schemeClr>
          </a:solidFill>
        </p:spPr>
        <p:txBody>
          <a:bodyPr wrap="square" lIns="147493" tIns="73747" rIns="147493" bIns="73747" rtlCol="0" anchor="ctr" anchorCtr="0">
            <a:noAutofit/>
          </a:bodyPr>
          <a:lstStyle/>
          <a:p>
            <a:r>
              <a:rPr lang="ja-JP" altLang="en-US" sz="2600" dirty="0">
                <a:latin typeface="HGSｺﾞｼｯｸM" panose="020B0600000000000000" pitchFamily="50" charset="-128"/>
                <a:ea typeface="HGSｺﾞｼｯｸM" panose="020B0600000000000000" pitchFamily="50" charset="-128"/>
                <a:cs typeface="Meiryo UI" panose="020B0604030504040204" pitchFamily="50" charset="-128"/>
              </a:rPr>
              <a:t>１．市街地タイプ別の</a:t>
            </a:r>
            <a:r>
              <a:rPr lang="ja-JP" altLang="en-US" sz="2600" dirty="0" smtClean="0">
                <a:latin typeface="HGSｺﾞｼｯｸM" panose="020B0600000000000000" pitchFamily="50" charset="-128"/>
                <a:ea typeface="HGSｺﾞｼｯｸM" panose="020B0600000000000000" pitchFamily="50" charset="-128"/>
                <a:cs typeface="Meiryo UI" panose="020B0604030504040204" pitchFamily="50" charset="-128"/>
              </a:rPr>
              <a:t>施策状況</a:t>
            </a:r>
            <a:endParaRPr lang="ja-JP" altLang="en-US" sz="26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607068018"/>
              </p:ext>
            </p:extLst>
          </p:nvPr>
        </p:nvGraphicFramePr>
        <p:xfrm>
          <a:off x="306047" y="1080093"/>
          <a:ext cx="14510445" cy="9209458"/>
        </p:xfrm>
        <a:graphic>
          <a:graphicData uri="http://schemas.openxmlformats.org/drawingml/2006/table">
            <a:tbl>
              <a:tblPr firstRow="1" bandRow="1">
                <a:tableStyleId>{5C22544A-7EE6-4342-B048-85BDC9FD1C3A}</a:tableStyleId>
              </a:tblPr>
              <a:tblGrid>
                <a:gridCol w="3654815"/>
                <a:gridCol w="10855630"/>
              </a:tblGrid>
              <a:tr h="389902">
                <a:tc>
                  <a:txBody>
                    <a:bodyPr/>
                    <a:lstStyle/>
                    <a:p>
                      <a:pPr algn="ctr"/>
                      <a:r>
                        <a:rPr kumimoji="1" lang="ja-JP" altLang="en-US" sz="1400" u="none" dirty="0" smtClean="0">
                          <a:solidFill>
                            <a:schemeClr val="tx1"/>
                          </a:solidFill>
                          <a:latin typeface="HGPｺﾞｼｯｸM" panose="020B0600000000000000" pitchFamily="50" charset="-128"/>
                          <a:ea typeface="HGPｺﾞｼｯｸM" panose="020B0600000000000000" pitchFamily="50" charset="-128"/>
                        </a:rPr>
                        <a:t>施策の展開方向</a:t>
                      </a:r>
                      <a:endParaRPr kumimoji="1" lang="ja-JP" altLang="en-US" sz="1400" u="none" dirty="0">
                        <a:solidFill>
                          <a:schemeClr val="tx1"/>
                        </a:solidFill>
                        <a:latin typeface="HGPｺﾞｼｯｸM" panose="020B0600000000000000" pitchFamily="50" charset="-128"/>
                        <a:ea typeface="HGPｺﾞｼｯｸM" panose="020B0600000000000000" pitchFamily="50" charset="-128"/>
                      </a:endParaRPr>
                    </a:p>
                  </a:txBody>
                  <a:tcPr marL="139592" marR="139592" marT="71289" marB="71289" anchor="ctr"/>
                </a:tc>
                <a:tc>
                  <a:txBody>
                    <a:bodyPr/>
                    <a:lstStyle/>
                    <a:p>
                      <a:pPr algn="ctr"/>
                      <a:r>
                        <a:rPr kumimoji="1" lang="ja-JP" altLang="en-US" sz="1400" u="none" dirty="0" smtClean="0">
                          <a:solidFill>
                            <a:schemeClr val="tx1"/>
                          </a:solidFill>
                          <a:latin typeface="HGPｺﾞｼｯｸM" panose="020B0600000000000000" pitchFamily="50" charset="-128"/>
                          <a:ea typeface="HGPｺﾞｼｯｸM" panose="020B0600000000000000" pitchFamily="50" charset="-128"/>
                        </a:rPr>
                        <a:t>主な取組み・結果（平成</a:t>
                      </a:r>
                      <a:r>
                        <a:rPr kumimoji="1" lang="en-US" altLang="ja-JP" sz="1400" u="none" dirty="0" smtClean="0">
                          <a:solidFill>
                            <a:schemeClr val="tx1"/>
                          </a:solidFill>
                          <a:latin typeface="HGPｺﾞｼｯｸM" panose="020B0600000000000000" pitchFamily="50" charset="-128"/>
                          <a:ea typeface="HGPｺﾞｼｯｸM" panose="020B0600000000000000" pitchFamily="50" charset="-128"/>
                        </a:rPr>
                        <a:t>23</a:t>
                      </a:r>
                      <a:r>
                        <a:rPr kumimoji="1" lang="ja-JP" altLang="en-US" sz="1400" u="none" dirty="0" smtClean="0">
                          <a:solidFill>
                            <a:schemeClr val="tx1"/>
                          </a:solidFill>
                          <a:latin typeface="HGPｺﾞｼｯｸM" panose="020B0600000000000000" pitchFamily="50" charset="-128"/>
                          <a:ea typeface="HGPｺﾞｼｯｸM" panose="020B0600000000000000" pitchFamily="50" charset="-128"/>
                        </a:rPr>
                        <a:t>年度～）</a:t>
                      </a:r>
                      <a:endParaRPr kumimoji="1" lang="ja-JP" altLang="en-US" sz="1400" u="none" dirty="0">
                        <a:solidFill>
                          <a:schemeClr val="tx1"/>
                        </a:solidFill>
                        <a:latin typeface="HGPｺﾞｼｯｸM" panose="020B0600000000000000" pitchFamily="50" charset="-128"/>
                        <a:ea typeface="HGPｺﾞｼｯｸM" panose="020B0600000000000000" pitchFamily="50" charset="-128"/>
                      </a:endParaRPr>
                    </a:p>
                  </a:txBody>
                  <a:tcPr marL="139592" marR="139592" marT="71289" marB="71289" anchor="ctr"/>
                </a:tc>
              </a:tr>
              <a:tr h="3660681">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□公的賃貸住宅等の公的資産の地域や民間への貸し出し等、地域ニーズにあった活用推進</a:t>
                      </a: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□駅前などの高齢者向け住宅等への高齢者の住み替え促進、住み替えた後の住宅への子育て世帯等の入居促進</a:t>
                      </a: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□文化・学術研究機能や自然環境を活かした魅力あるまちづくり</a:t>
                      </a: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□新たなニュータウンにおける、魅力的な郊外居住像を先導する新たな住まい方の提案や発信</a:t>
                      </a:r>
                    </a:p>
                  </a:txBody>
                  <a:tcPr marL="139592" marR="139592" marT="71289" marB="71289">
                    <a:lnB w="12700" cap="flat" cmpd="sng" algn="ctr">
                      <a:solidFill>
                        <a:schemeClr val="tx1"/>
                      </a:solidFill>
                      <a:prstDash val="sysDot"/>
                      <a:round/>
                      <a:headEnd type="none" w="med" len="med"/>
                      <a:tailEnd type="none" w="med" len="med"/>
                    </a:lnB>
                  </a:tcPr>
                </a:tc>
                <a:tc>
                  <a:txBody>
                    <a:bodyPr/>
                    <a:lstStyle/>
                    <a:p>
                      <a:pPr marL="92075" indent="-92075" algn="l">
                        <a:lnSpc>
                          <a:spcPct val="100000"/>
                        </a:lnSpc>
                        <a:spcBef>
                          <a:spcPts val="0"/>
                        </a:spcBef>
                      </a:pP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（千里ニュータウン）</a:t>
                      </a:r>
                      <a:endPar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pP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○公的賃貸住宅建替え時や活用用地の活用時などに地域ニーズを反映した建替計画等を実施（平成</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24</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年度）。また、府営住宅の更新にあたり活用用地の活用方法（時期・内容）などについて地元市等と協議（平成</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26</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endPar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pPr>
                      <a:endPar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pPr>
                      <a:endPar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pP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（千里ニュータウン）</a:t>
                      </a:r>
                      <a:endPar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1474933" rtl="0" eaLnBrk="1" fontAlgn="auto" latinLnBrk="0" hangingPunct="1">
                        <a:lnSpc>
                          <a:spcPct val="100000"/>
                        </a:lnSpc>
                        <a:spcBef>
                          <a:spcPts val="0"/>
                        </a:spcBef>
                        <a:spcAft>
                          <a:spcPts val="0"/>
                        </a:spcAft>
                        <a:buClrTx/>
                        <a:buSzTx/>
                        <a:buFontTx/>
                        <a:buNone/>
                        <a:tabLst/>
                        <a:defRPr/>
                      </a:pP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豊中市において、高齢者が安心して住み替えできるよう、市民・ＮＰＯ・事業者・行政のネットワークを構築するとともに、住み替えに関する情報を広く共有し、高齢者の住み替え支援するため相談会を実施（平成</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26</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endPar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pPr>
                      <a:endPar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182563" indent="-182563" algn="l">
                        <a:lnSpc>
                          <a:spcPct val="100000"/>
                        </a:lnSpc>
                        <a:spcBef>
                          <a:spcPts val="0"/>
                        </a:spcBef>
                      </a:pP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（千里ニュータウン）</a:t>
                      </a:r>
                      <a:endPar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182563" indent="-182563" algn="l">
                        <a:lnSpc>
                          <a:spcPct val="100000"/>
                        </a:lnSpc>
                        <a:spcBef>
                          <a:spcPts val="0"/>
                        </a:spcBef>
                      </a:pP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○まちづくりの歴史や住民の生活文化に係る資料を展示し、地域情報を発信することにより、相互交流・連携を図り、まちづくりを推進する施設として「千里ニュータウン情報館」が開館（平成</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24</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endPar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182563" indent="-182563" algn="l">
                        <a:lnSpc>
                          <a:spcPct val="100000"/>
                        </a:lnSpc>
                        <a:spcBef>
                          <a:spcPts val="0"/>
                        </a:spcBef>
                      </a:pP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○周辺の大学図書館等の開放を進めるとともに、大学教授等の講演開催を実施（平成</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26</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endPar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182563" indent="-182563" algn="l">
                        <a:lnSpc>
                          <a:spcPct val="100000"/>
                        </a:lnSpc>
                        <a:spcBef>
                          <a:spcPts val="0"/>
                        </a:spcBef>
                      </a:pPr>
                      <a:endPar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182563" indent="-182563" algn="l">
                        <a:lnSpc>
                          <a:spcPct val="100000"/>
                        </a:lnSpc>
                        <a:spcBef>
                          <a:spcPts val="0"/>
                        </a:spcBef>
                      </a:pP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（彩都西部）</a:t>
                      </a:r>
                      <a:endPar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182563" indent="-182563" algn="l">
                        <a:lnSpc>
                          <a:spcPct val="100000"/>
                        </a:lnSpc>
                        <a:spcBef>
                          <a:spcPts val="0"/>
                        </a:spcBef>
                      </a:pP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○平成</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26</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11</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月に「彩都</a:t>
                      </a:r>
                      <a:r>
                        <a:rPr kumimoji="1" lang="ja-JP" altLang="en-US" sz="1400"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ま</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ちびらき</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10</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周年記念イベント　彩都祭」を開催し、さまざまな“学び”を体験できるイベントやウォークラリーを実施した。また、彩都の里山環境と生物多様性の保全に向けて、地元の小中学生に対する自然体験や環境教育や生物生息状況調査などを含めた総合的な活動として「彩都凸凹プロジェクト」を展開し、住民自らが体験し交流する場づくりを進めた。</a:t>
                      </a:r>
                      <a:endPar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182563" indent="-182563" algn="l">
                        <a:lnSpc>
                          <a:spcPct val="100000"/>
                        </a:lnSpc>
                        <a:spcBef>
                          <a:spcPts val="0"/>
                        </a:spcBef>
                      </a:pPr>
                      <a:endPar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182563" indent="-182563" algn="l">
                        <a:lnSpc>
                          <a:spcPct val="100000"/>
                        </a:lnSpc>
                        <a:spcBef>
                          <a:spcPts val="0"/>
                        </a:spcBef>
                      </a:pP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（阪南スカイタウン）</a:t>
                      </a:r>
                      <a:endPar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182563" indent="-182563" algn="l">
                        <a:lnSpc>
                          <a:spcPct val="100000"/>
                        </a:lnSpc>
                        <a:spcBef>
                          <a:spcPts val="0"/>
                        </a:spcBef>
                      </a:pP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○多様な住宅供給から、新たな住まい方を支援。大阪府が建築条件なしやハウスメーカーの販売代理方式により宅地を供給し、ハウスメーカー造成宅地でも引き続き住宅を供給。</a:t>
                      </a:r>
                      <a:endPar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182563" indent="-182563" algn="l">
                        <a:lnSpc>
                          <a:spcPct val="100000"/>
                        </a:lnSpc>
                        <a:spcBef>
                          <a:spcPts val="0"/>
                        </a:spcBef>
                      </a:pP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（箕面森町）</a:t>
                      </a:r>
                      <a:endPar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182563" indent="-182563" algn="l">
                        <a:lnSpc>
                          <a:spcPct val="100000"/>
                        </a:lnSpc>
                        <a:spcBef>
                          <a:spcPts val="0"/>
                        </a:spcBef>
                      </a:pP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○箕面森町では、住民・生徒・自治会・ＮＰＯ法人等が主体となって、</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共生（多世代共生・地域共生・環境共生）を進める活動として、学校との環境共生プログラムの開催、地域の魅力発信事業の実施、季節イベントの実施、止々呂美と箕面森町の連携によるアウトドアイベントの開催及び里山保全活動支援等の取組を実施。</a:t>
                      </a:r>
                      <a:endParaRPr kumimoji="1" lang="en-US" altLang="ja-JP" sz="1400" u="none" dirty="0" smtClean="0">
                        <a:solidFill>
                          <a:schemeClr val="tx1"/>
                        </a:solidFill>
                        <a:latin typeface="HGPｺﾞｼｯｸM" panose="020B0600000000000000" pitchFamily="50" charset="-128"/>
                        <a:ea typeface="HGPｺﾞｼｯｸM" panose="020B0600000000000000" pitchFamily="50" charset="-128"/>
                      </a:endParaRPr>
                    </a:p>
                  </a:txBody>
                  <a:tcPr marL="139592" marR="139592" marT="71289" marB="71289">
                    <a:lnB w="12700" cap="flat" cmpd="sng" algn="ctr">
                      <a:solidFill>
                        <a:schemeClr val="tx1"/>
                      </a:solidFill>
                      <a:prstDash val="sysDot"/>
                      <a:round/>
                      <a:headEnd type="none" w="med" len="med"/>
                      <a:tailEnd type="none" w="med" len="med"/>
                    </a:lnB>
                  </a:tcPr>
                </a:tc>
              </a:tr>
              <a:tr h="2233732">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40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泉北ニュータウンの再生</a:t>
                      </a:r>
                      <a:endParaRPr kumimoji="1" lang="en-US" altLang="ja-JP" sz="140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□エリアマネジメント組織の設置に向け、泉北ﾆｭｰﾀｳﾝでの取組の検討、情報発信</a:t>
                      </a: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40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tx1"/>
                          </a:solidFill>
                          <a:effectLst/>
                          <a:latin typeface="HGPｺﾞｼｯｸM" panose="020B0600000000000000" pitchFamily="50" charset="-128"/>
                          <a:ea typeface="HGPｺﾞｼｯｸM" panose="020B0600000000000000" pitchFamily="50" charset="-128"/>
                          <a:cs typeface="+mn-cs"/>
                        </a:rPr>
                        <a:t>□泉ヶ丘駅前地区の活性化</a:t>
                      </a:r>
                      <a:endParaRPr kumimoji="1" lang="en-US" altLang="ja-JP" sz="140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40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40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tx1"/>
                          </a:solidFill>
                          <a:effectLst/>
                          <a:latin typeface="HGPｺﾞｼｯｸM" panose="020B0600000000000000" pitchFamily="50" charset="-128"/>
                          <a:ea typeface="HGPｺﾞｼｯｸM" panose="020B0600000000000000" pitchFamily="50" charset="-128"/>
                          <a:cs typeface="+mn-cs"/>
                        </a:rPr>
                        <a:t>□公的賃貸住宅の効果的な再生と多様な機能導入</a:t>
                      </a:r>
                      <a:endParaRPr kumimoji="1" lang="en-US" altLang="ja-JP" sz="140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40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tx1"/>
                          </a:solidFill>
                          <a:effectLst/>
                          <a:latin typeface="HGPｺﾞｼｯｸM" panose="020B0600000000000000" pitchFamily="50" charset="-128"/>
                          <a:ea typeface="HGPｺﾞｼｯｸM" panose="020B0600000000000000" pitchFamily="50" charset="-128"/>
                          <a:cs typeface="+mn-cs"/>
                        </a:rPr>
                        <a:t>□公的賃貸住宅や公共施設等の効果的な運営管理のあり方の検討</a:t>
                      </a:r>
                      <a:endParaRPr kumimoji="1" lang="en-US" altLang="ja-JP" sz="140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tx1"/>
                          </a:solidFill>
                          <a:effectLst/>
                          <a:latin typeface="HGPｺﾞｼｯｸM" panose="020B0600000000000000" pitchFamily="50" charset="-128"/>
                          <a:ea typeface="HGPｺﾞｼｯｸM" panose="020B0600000000000000" pitchFamily="50" charset="-128"/>
                          <a:cs typeface="+mn-cs"/>
                        </a:rPr>
                        <a:t>□先導的取組の情報発信</a:t>
                      </a:r>
                      <a:endParaRPr kumimoji="1" lang="en-US" altLang="ja-JP" sz="140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ja-JP" altLang="en-US" sz="140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139592" marR="139592" marT="71289" marB="71289">
                    <a:lnT w="12700" cap="flat" cmpd="sng" algn="ctr">
                      <a:solidFill>
                        <a:schemeClr val="tx1"/>
                      </a:solidFill>
                      <a:prstDash val="sysDot"/>
                      <a:round/>
                      <a:headEnd type="none" w="med" len="med"/>
                      <a:tailEnd type="none" w="med" len="med"/>
                    </a:lnT>
                    <a:lnB w="9525" cap="flat" cmpd="sng" algn="ctr">
                      <a:solidFill>
                        <a:schemeClr val="tx1"/>
                      </a:solidFill>
                      <a:prstDash val="sysDash"/>
                      <a:round/>
                      <a:headEnd type="none" w="med" len="med"/>
                      <a:tailEnd type="none" w="med" len="med"/>
                    </a:lnB>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40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177800" marR="0" indent="-177800" algn="l" defTabSz="914290" rtl="0" eaLnBrk="1" fontAlgn="auto" latinLnBrk="0" hangingPunct="1">
                        <a:lnSpc>
                          <a:spcPct val="100000"/>
                        </a:lnSpc>
                        <a:spcBef>
                          <a:spcPts val="0"/>
                        </a:spcBef>
                        <a:spcAft>
                          <a:spcPts val="0"/>
                        </a:spcAft>
                        <a:buClrTx/>
                        <a:buSzTx/>
                        <a:buFontTx/>
                        <a:buNone/>
                        <a:tabLst/>
                        <a:defRPr/>
                      </a:pP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泉北ニュータウン再生府市等連携協議会では、「泉ケ丘駅前地域活性化ビジョン」を踏まえ、泉ケ丘駅前地域におけるエリアマネジメント組織の構築に向けて、泉ケ丘駅前地域の関係者と意見交換を行いながら、　「泉ケ丘駅前地域エリアマネジメント組織構築計画」を策定（平成</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25</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endPar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177800" marR="0" indent="-177800" algn="l" defTabSz="914290" rtl="0" eaLnBrk="1" fontAlgn="auto" latinLnBrk="0" hangingPunct="1">
                        <a:lnSpc>
                          <a:spcPct val="100000"/>
                        </a:lnSpc>
                        <a:spcBef>
                          <a:spcPts val="0"/>
                        </a:spcBef>
                        <a:spcAft>
                          <a:spcPts val="0"/>
                        </a:spcAft>
                        <a:buClrTx/>
                        <a:buSzTx/>
                        <a:buFontTx/>
                        <a:buNone/>
                        <a:tabLst/>
                        <a:defRPr/>
                      </a:pPr>
                      <a:endParaRPr kumimoji="1" lang="en-US" altLang="ja-JP" sz="140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177800" marR="0" indent="-177800" algn="l" defTabSz="91429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tx1"/>
                          </a:solidFill>
                          <a:effectLst/>
                          <a:latin typeface="HGPｺﾞｼｯｸM" panose="020B0600000000000000" pitchFamily="50" charset="-128"/>
                          <a:ea typeface="HGPｺﾞｼｯｸM" panose="020B0600000000000000" pitchFamily="50" charset="-128"/>
                          <a:cs typeface="+mn-cs"/>
                        </a:rPr>
                        <a:t>○駅前地域の再編の動きや地元住民等の意見等を踏まえ、「泉ヶ丘駅前地域活性化ビジョン」を改訂。改訂したビジョンに基づき、目指す将来像や今後の取り組み方針などを関係者で共有を図り、活性化に向けた推進体制づくりの検討を実施（平成</a:t>
                      </a:r>
                      <a:r>
                        <a:rPr kumimoji="1" lang="en-US" altLang="ja-JP" sz="1400" kern="1200" dirty="0" smtClean="0">
                          <a:solidFill>
                            <a:schemeClr val="tx1"/>
                          </a:solidFill>
                          <a:effectLst/>
                          <a:latin typeface="HGPｺﾞｼｯｸM" panose="020B0600000000000000" pitchFamily="50" charset="-128"/>
                          <a:ea typeface="HGPｺﾞｼｯｸM" panose="020B0600000000000000" pitchFamily="50" charset="-128"/>
                          <a:cs typeface="+mn-cs"/>
                        </a:rPr>
                        <a:t>25</a:t>
                      </a:r>
                      <a:r>
                        <a:rPr kumimoji="1" lang="ja-JP" altLang="en-US" sz="1400" kern="1200" dirty="0" smtClean="0">
                          <a:solidFill>
                            <a:schemeClr val="tx1"/>
                          </a:solidFill>
                          <a:effectLst/>
                          <a:latin typeface="HGPｺﾞｼｯｸM" panose="020B0600000000000000" pitchFamily="50" charset="-128"/>
                          <a:ea typeface="HGPｺﾞｼｯｸM" panose="020B0600000000000000" pitchFamily="50" charset="-128"/>
                          <a:cs typeface="+mn-cs"/>
                        </a:rPr>
                        <a:t>年度）。</a:t>
                      </a:r>
                      <a:endParaRPr kumimoji="1" lang="en-US" altLang="ja-JP" sz="140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177800" marR="0" indent="-177800" algn="l" defTabSz="914290" rtl="0" eaLnBrk="1" fontAlgn="auto" latinLnBrk="0" hangingPunct="1">
                        <a:lnSpc>
                          <a:spcPct val="100000"/>
                        </a:lnSpc>
                        <a:spcBef>
                          <a:spcPts val="0"/>
                        </a:spcBef>
                        <a:spcAft>
                          <a:spcPts val="0"/>
                        </a:spcAft>
                        <a:buClrTx/>
                        <a:buSzTx/>
                        <a:buFontTx/>
                        <a:buNone/>
                        <a:tabLst/>
                        <a:defRPr/>
                      </a:pPr>
                      <a:endParaRPr kumimoji="1" lang="en-US" altLang="ja-JP" sz="140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177800" marR="0" indent="-177800" algn="l" defTabSz="91429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tx1"/>
                          </a:solidFill>
                          <a:effectLst/>
                          <a:latin typeface="HGPｺﾞｼｯｸM" panose="020B0600000000000000" pitchFamily="50" charset="-128"/>
                          <a:ea typeface="HGPｺﾞｼｯｸM" panose="020B0600000000000000" pitchFamily="50" charset="-128"/>
                          <a:cs typeface="+mn-cs"/>
                        </a:rPr>
                        <a:t>○近畿大学医学部等の泉ヶ丘地区での立地に向けた取り組みに合わせて、「泉北ﾆｭｰﾀｳﾝ公的賃貸住宅再生計画」における三原台第</a:t>
                      </a:r>
                      <a:r>
                        <a:rPr kumimoji="1" lang="en-US" altLang="ja-JP" sz="1400" kern="1200" dirty="0" smtClean="0">
                          <a:solidFill>
                            <a:schemeClr val="tx1"/>
                          </a:solidFill>
                          <a:effectLst/>
                          <a:latin typeface="HGPｺﾞｼｯｸM" panose="020B0600000000000000" pitchFamily="50" charset="-128"/>
                          <a:ea typeface="HGPｺﾞｼｯｸM" panose="020B0600000000000000" pitchFamily="50" charset="-128"/>
                          <a:cs typeface="+mn-cs"/>
                        </a:rPr>
                        <a:t>1</a:t>
                      </a:r>
                      <a:r>
                        <a:rPr kumimoji="1" lang="ja-JP" altLang="en-US" sz="1400" kern="1200" dirty="0" smtClean="0">
                          <a:solidFill>
                            <a:schemeClr val="tx1"/>
                          </a:solidFill>
                          <a:effectLst/>
                          <a:latin typeface="HGPｺﾞｼｯｸM" panose="020B0600000000000000" pitchFamily="50" charset="-128"/>
                          <a:ea typeface="HGPｺﾞｼｯｸM" panose="020B0600000000000000" pitchFamily="50" charset="-128"/>
                          <a:cs typeface="+mn-cs"/>
                        </a:rPr>
                        <a:t>住宅の事業手法を集約事業（用途廃止）から建て替え事業に変更。</a:t>
                      </a:r>
                      <a:endParaRPr kumimoji="1" lang="en-US" altLang="ja-JP" sz="140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177800" marR="0" indent="-177800" algn="l" defTabSz="914290" rtl="0" eaLnBrk="1" fontAlgn="auto" latinLnBrk="0" hangingPunct="1">
                        <a:lnSpc>
                          <a:spcPct val="100000"/>
                        </a:lnSpc>
                        <a:spcBef>
                          <a:spcPts val="0"/>
                        </a:spcBef>
                        <a:spcAft>
                          <a:spcPts val="0"/>
                        </a:spcAft>
                        <a:buClrTx/>
                        <a:buSzTx/>
                        <a:buFontTx/>
                        <a:buNone/>
                        <a:tabLst/>
                        <a:defRPr/>
                      </a:pPr>
                      <a:endParaRPr kumimoji="1" lang="en-US" altLang="ja-JP" sz="140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177800" marR="0" indent="-177800" algn="l" defTabSz="91429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tx1"/>
                          </a:solidFill>
                          <a:effectLst/>
                          <a:latin typeface="HGPｺﾞｼｯｸM" panose="020B0600000000000000" pitchFamily="50" charset="-128"/>
                          <a:ea typeface="HGPｺﾞｼｯｸM" panose="020B0600000000000000" pitchFamily="50" charset="-128"/>
                          <a:cs typeface="+mn-cs"/>
                        </a:rPr>
                        <a:t>○公的施設・公的住宅の一体的な再生とそれを担う自律的ＰＰＰ組織（ＣＩＤ組織）の構築に向け、実現化に向けた組織のあり方やそれを支える制度的枠組みなどについて検討</a:t>
                      </a:r>
                      <a:endParaRPr kumimoji="1" lang="en-US" altLang="ja-JP" sz="140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177800" marR="0" indent="-177800" algn="l" defTabSz="91429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tx1"/>
                          </a:solidFill>
                          <a:effectLst/>
                          <a:latin typeface="HGPｺﾞｼｯｸM" panose="020B0600000000000000" pitchFamily="50" charset="-128"/>
                          <a:ea typeface="HGPｺﾞｼｯｸM" panose="020B0600000000000000" pitchFamily="50" charset="-128"/>
                          <a:cs typeface="+mn-cs"/>
                        </a:rPr>
                        <a:t>○多世代居住シェアハウスとして改修された戸建て空き家への入居を促進するために、ＮＰＯや大学、堺市等と連携し、内覧会や現地見学会の実施を支援。</a:t>
                      </a:r>
                      <a:endParaRPr kumimoji="1" lang="ja-JP" altLang="ja-JP" sz="140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139592" marR="139592" marT="71289" marB="71289">
                    <a:lnT w="12700" cap="flat" cmpd="sng" algn="ctr">
                      <a:solidFill>
                        <a:schemeClr val="tx1"/>
                      </a:solidFill>
                      <a:prstDash val="sysDot"/>
                      <a:round/>
                      <a:headEnd type="none" w="med" len="med"/>
                      <a:tailEnd type="none" w="med" len="med"/>
                    </a:lnT>
                    <a:lnB w="9525" cap="flat" cmpd="sng" algn="ctr">
                      <a:solidFill>
                        <a:schemeClr val="tx1"/>
                      </a:solidFill>
                      <a:prstDash val="sysDash"/>
                      <a:round/>
                      <a:headEnd type="none" w="med" len="med"/>
                      <a:tailEnd type="none" w="med" len="med"/>
                    </a:lnB>
                  </a:tcPr>
                </a:tc>
              </a:tr>
            </a:tbl>
          </a:graphicData>
        </a:graphic>
      </p:graphicFrame>
      <p:sp>
        <p:nvSpPr>
          <p:cNvPr id="21" name="テキスト ボックス 20"/>
          <p:cNvSpPr txBox="1"/>
          <p:nvPr/>
        </p:nvSpPr>
        <p:spPr>
          <a:xfrm>
            <a:off x="196116" y="550127"/>
            <a:ext cx="7007885" cy="309872"/>
          </a:xfrm>
          <a:prstGeom prst="roundRect">
            <a:avLst/>
          </a:prstGeom>
          <a:solidFill>
            <a:schemeClr val="bg1"/>
          </a:solidFill>
          <a:ln>
            <a:solidFill>
              <a:schemeClr val="tx1">
                <a:lumMod val="50000"/>
                <a:lumOff val="50000"/>
              </a:schemeClr>
            </a:solidFill>
          </a:ln>
        </p:spPr>
        <p:txBody>
          <a:bodyPr wrap="square" lIns="58069" tIns="58069" rIns="58069" bIns="58069" rtlCol="0" anchor="ctr">
            <a:noAutofit/>
          </a:bodyPr>
          <a:lstStyle/>
          <a:p>
            <a:r>
              <a:rPr lang="ja-JP" altLang="en-US" sz="1900" b="1" dirty="0">
                <a:latin typeface="HGPｺﾞｼｯｸM" panose="020B0600000000000000" pitchFamily="50" charset="-128"/>
                <a:ea typeface="HGPｺﾞｼｯｸM" panose="020B0600000000000000" pitchFamily="50" charset="-128"/>
              </a:rPr>
              <a:t>　➀　計画的市街地（ニュータウン）</a:t>
            </a:r>
          </a:p>
        </p:txBody>
      </p:sp>
      <p:sp>
        <p:nvSpPr>
          <p:cNvPr id="22" name="角丸四角形 21"/>
          <p:cNvSpPr/>
          <p:nvPr/>
        </p:nvSpPr>
        <p:spPr>
          <a:xfrm>
            <a:off x="320040" y="7146900"/>
            <a:ext cx="14470380" cy="3114576"/>
          </a:xfrm>
          <a:prstGeom prst="roundRect">
            <a:avLst>
              <a:gd name="adj" fmla="val 9936"/>
            </a:avLst>
          </a:prstGeom>
          <a:noFill/>
          <a:ln w="31750"/>
        </p:spPr>
        <p:style>
          <a:lnRef idx="2">
            <a:schemeClr val="accent6"/>
          </a:lnRef>
          <a:fillRef idx="1">
            <a:schemeClr val="lt1"/>
          </a:fillRef>
          <a:effectRef idx="0">
            <a:schemeClr val="accent6"/>
          </a:effectRef>
          <a:fontRef idx="minor">
            <a:schemeClr val="dk1"/>
          </a:fontRef>
        </p:style>
        <p:txBody>
          <a:bodyPr lIns="147511" tIns="73756" rIns="147511" bIns="73756" rtlCol="0" anchor="ctr"/>
          <a:lstStyle/>
          <a:p>
            <a:pPr algn="ctr"/>
            <a:endParaRPr kumimoji="1" lang="ja-JP" altLang="en-US">
              <a:solidFill>
                <a:schemeClr val="tx1"/>
              </a:solidFill>
            </a:endParaRPr>
          </a:p>
        </p:txBody>
      </p:sp>
      <p:grpSp>
        <p:nvGrpSpPr>
          <p:cNvPr id="29" name="グループ化 28"/>
          <p:cNvGrpSpPr/>
          <p:nvPr/>
        </p:nvGrpSpPr>
        <p:grpSpPr>
          <a:xfrm>
            <a:off x="12174440" y="589816"/>
            <a:ext cx="2866974" cy="292388"/>
            <a:chOff x="6798893" y="332616"/>
            <a:chExt cx="1733547" cy="187517"/>
          </a:xfrm>
        </p:grpSpPr>
        <p:sp>
          <p:nvSpPr>
            <p:cNvPr id="30" name="テキスト ボックス 29"/>
            <p:cNvSpPr txBox="1"/>
            <p:nvPr/>
          </p:nvSpPr>
          <p:spPr>
            <a:xfrm>
              <a:off x="6798893" y="332616"/>
              <a:ext cx="1733547" cy="187517"/>
            </a:xfrm>
            <a:prstGeom prst="rect">
              <a:avLst/>
            </a:prstGeom>
            <a:noFill/>
          </p:spPr>
          <p:txBody>
            <a:bodyPr wrap="square" rtlCol="0">
              <a:spAutoFit/>
            </a:bodyPr>
            <a:lstStyle/>
            <a:p>
              <a:r>
                <a:rPr lang="en-US" altLang="ja-JP" sz="1300" dirty="0"/>
                <a:t>※</a:t>
              </a:r>
              <a:r>
                <a:rPr lang="ja-JP" altLang="en-US" sz="1300" dirty="0"/>
                <a:t>重点的な取組みを　　　　　で示す。</a:t>
              </a:r>
            </a:p>
          </p:txBody>
        </p:sp>
        <p:sp>
          <p:nvSpPr>
            <p:cNvPr id="31" name="角丸四角形 30"/>
            <p:cNvSpPr/>
            <p:nvPr/>
          </p:nvSpPr>
          <p:spPr>
            <a:xfrm>
              <a:off x="7753961" y="354416"/>
              <a:ext cx="234026" cy="143664"/>
            </a:xfrm>
            <a:prstGeom prst="roundRect">
              <a:avLst>
                <a:gd name="adj" fmla="val 9936"/>
              </a:avLst>
            </a:prstGeom>
            <a:noFill/>
            <a:ln w="158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solidFill>
                  <a:schemeClr val="tx1"/>
                </a:solidFill>
              </a:endParaRPr>
            </a:p>
          </p:txBody>
        </p:sp>
      </p:grpSp>
      <p:sp>
        <p:nvSpPr>
          <p:cNvPr id="28" name="スライド番号プレースホルダー 2"/>
          <p:cNvSpPr>
            <a:spLocks noGrp="1"/>
          </p:cNvSpPr>
          <p:nvPr>
            <p:ph type="sldNum" sz="quarter" idx="12"/>
          </p:nvPr>
        </p:nvSpPr>
        <p:spPr>
          <a:xfrm>
            <a:off x="14311208" y="10171236"/>
            <a:ext cx="570841" cy="365125"/>
          </a:xfrm>
        </p:spPr>
        <p:txBody>
          <a:bodyPr/>
          <a:lstStyle/>
          <a:p>
            <a:fld id="{EA6D242B-6A52-4C5C-AF40-54B5FB6D04E5}" type="slidenum">
              <a:rPr kumimoji="1" lang="ja-JP" altLang="en-US" smtClean="0">
                <a:solidFill>
                  <a:schemeClr val="tx1"/>
                </a:solidFill>
              </a:rPr>
              <a:t>2</a:t>
            </a:fld>
            <a:endParaRPr kumimoji="1" lang="ja-JP" altLang="en-US" dirty="0">
              <a:solidFill>
                <a:schemeClr val="tx1"/>
              </a:solidFill>
            </a:endParaRPr>
          </a:p>
        </p:txBody>
      </p:sp>
    </p:spTree>
    <p:extLst>
      <p:ext uri="{BB962C8B-B14F-4D97-AF65-F5344CB8AC3E}">
        <p14:creationId xmlns:p14="http://schemas.microsoft.com/office/powerpoint/2010/main" val="2107547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32470" y="238429"/>
            <a:ext cx="14401600" cy="454116"/>
          </a:xfrm>
          <a:prstGeom prst="rect">
            <a:avLst/>
          </a:prstGeom>
        </p:spPr>
        <p:style>
          <a:lnRef idx="1">
            <a:schemeClr val="accent1"/>
          </a:lnRef>
          <a:fillRef idx="2">
            <a:schemeClr val="accent1"/>
          </a:fillRef>
          <a:effectRef idx="1">
            <a:schemeClr val="accent1"/>
          </a:effectRef>
          <a:fontRef idx="minor">
            <a:schemeClr val="dk1"/>
          </a:fontRef>
        </p:style>
        <p:txBody>
          <a:bodyPr wrap="square" lIns="83964" tIns="41982" rIns="83964" bIns="41982" rtlCol="0" anchor="ctr">
            <a:spAutoFit/>
          </a:bodyPr>
          <a:lstStyle/>
          <a:p>
            <a:r>
              <a:rPr lang="ja-JP" altLang="en-US" sz="2400" dirty="0">
                <a:solidFill>
                  <a:schemeClr val="tx1"/>
                </a:solidFill>
                <a:latin typeface="HGP創英角ｺﾞｼｯｸUB" pitchFamily="50" charset="-128"/>
                <a:ea typeface="HGP創英角ｺﾞｼｯｸUB" pitchFamily="50" charset="-128"/>
              </a:rPr>
              <a:t>①計画的市街地（千里ﾆｭｰﾀｳﾝ）</a:t>
            </a:r>
          </a:p>
        </p:txBody>
      </p:sp>
      <p:sp>
        <p:nvSpPr>
          <p:cNvPr id="9" name="正方形/長方形 8"/>
          <p:cNvSpPr/>
          <p:nvPr/>
        </p:nvSpPr>
        <p:spPr>
          <a:xfrm>
            <a:off x="189420" y="103012"/>
            <a:ext cx="14783879" cy="1045830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6" name="テキスト ボックス 45"/>
          <p:cNvSpPr txBox="1"/>
          <p:nvPr/>
        </p:nvSpPr>
        <p:spPr>
          <a:xfrm>
            <a:off x="488112" y="4842087"/>
            <a:ext cx="4126514" cy="419795"/>
          </a:xfrm>
          <a:prstGeom prst="rect">
            <a:avLst/>
          </a:prstGeom>
          <a:noFill/>
        </p:spPr>
        <p:txBody>
          <a:bodyPr wrap="square" rtlCol="0">
            <a:spAutoFit/>
          </a:bodyPr>
          <a:lstStyle/>
          <a:p>
            <a:pPr>
              <a:lnSpc>
                <a:spcPts val="3000"/>
              </a:lnSpc>
            </a:pPr>
            <a:r>
              <a:rPr lang="ja-JP" altLang="en-US" sz="1800" dirty="0" smtClean="0">
                <a:latin typeface="HGP創英角ｺﾞｼｯｸUB" panose="020B0900000000000000" pitchFamily="50" charset="-128"/>
                <a:ea typeface="HGP創英角ｺﾞｼｯｸUB" panose="020B0900000000000000" pitchFamily="50" charset="-128"/>
                <a:cs typeface="メイリオ" panose="020B0604030504040204" pitchFamily="50" charset="-128"/>
              </a:rPr>
              <a:t>２．主な取組み</a:t>
            </a:r>
            <a:endParaRPr lang="ja-JP" altLang="en-US" sz="1800" dirty="0">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
        <p:nvSpPr>
          <p:cNvPr id="10" name="正方形/長方形 9"/>
          <p:cNvSpPr/>
          <p:nvPr/>
        </p:nvSpPr>
        <p:spPr>
          <a:xfrm>
            <a:off x="720503" y="1152689"/>
            <a:ext cx="6624736" cy="3545939"/>
          </a:xfrm>
          <a:prstGeom prst="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3038" indent="-173038"/>
            <a:endParaRPr lang="ja-JP" altLang="en-US" sz="1400" dirty="0">
              <a:solidFill>
                <a:schemeClr val="tx1"/>
              </a:solidFill>
            </a:endParaRPr>
          </a:p>
        </p:txBody>
      </p:sp>
      <p:sp>
        <p:nvSpPr>
          <p:cNvPr id="8" name="二等辺三角形 7"/>
          <p:cNvSpPr/>
          <p:nvPr/>
        </p:nvSpPr>
        <p:spPr>
          <a:xfrm rot="10800000">
            <a:off x="1977950" y="4729574"/>
            <a:ext cx="4680520" cy="225025"/>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720503" y="5261883"/>
            <a:ext cx="6624736" cy="5197338"/>
          </a:xfrm>
          <a:prstGeom prst="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algn="ctr"/>
            <a:endParaRPr lang="ja-JP" altLang="en-US" sz="3600" dirty="0">
              <a:solidFill>
                <a:schemeClr val="tx1"/>
              </a:solidFill>
            </a:endParaRPr>
          </a:p>
        </p:txBody>
      </p:sp>
      <p:sp>
        <p:nvSpPr>
          <p:cNvPr id="24" name="正方形/長方形 23"/>
          <p:cNvSpPr/>
          <p:nvPr/>
        </p:nvSpPr>
        <p:spPr>
          <a:xfrm>
            <a:off x="7921302" y="1152689"/>
            <a:ext cx="6624736" cy="8298467"/>
          </a:xfrm>
          <a:prstGeom prst="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algn="ctr"/>
            <a:endParaRPr lang="ja-JP" altLang="en-US" sz="3600" dirty="0">
              <a:solidFill>
                <a:schemeClr val="tx1"/>
              </a:solidFill>
            </a:endParaRPr>
          </a:p>
        </p:txBody>
      </p:sp>
      <p:sp>
        <p:nvSpPr>
          <p:cNvPr id="27" name="正方形/長方形 26"/>
          <p:cNvSpPr/>
          <p:nvPr/>
        </p:nvSpPr>
        <p:spPr>
          <a:xfrm>
            <a:off x="720503" y="5944370"/>
            <a:ext cx="6717183" cy="38323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a:r>
              <a:rPr lang="ja-JP" altLang="en-US" sz="1400" dirty="0" smtClean="0">
                <a:solidFill>
                  <a:schemeClr val="tx1"/>
                </a:solidFill>
                <a:latin typeface="+mn-ea"/>
              </a:rPr>
              <a:t>■千里ニュータウン再生指針の推進</a:t>
            </a:r>
            <a:endParaRPr lang="en-US" altLang="ja-JP" sz="1400" dirty="0" smtClean="0">
              <a:solidFill>
                <a:schemeClr val="tx1"/>
              </a:solidFill>
              <a:latin typeface="+mn-ea"/>
            </a:endParaRPr>
          </a:p>
          <a:p>
            <a:pPr marL="173038" indent="-173038"/>
            <a:r>
              <a:rPr lang="ja-JP" altLang="en-US" sz="1400" dirty="0">
                <a:solidFill>
                  <a:schemeClr val="tx1"/>
                </a:solidFill>
                <a:latin typeface="+mn-ea"/>
              </a:rPr>
              <a:t>　</a:t>
            </a:r>
            <a:r>
              <a:rPr lang="ja-JP" altLang="en-US" sz="1400" dirty="0" smtClean="0">
                <a:solidFill>
                  <a:schemeClr val="tx1"/>
                </a:solidFill>
                <a:latin typeface="+mn-ea"/>
              </a:rPr>
              <a:t>　千里</a:t>
            </a:r>
            <a:r>
              <a:rPr lang="ja-JP" altLang="en-US" sz="1400" dirty="0">
                <a:solidFill>
                  <a:schemeClr val="tx1"/>
                </a:solidFill>
                <a:latin typeface="+mn-ea"/>
              </a:rPr>
              <a:t>ニュータウンの今後の方向性を検討するために設置された千里ニュータウン再生連絡協議会</a:t>
            </a:r>
            <a:r>
              <a:rPr lang="en-US" altLang="ja-JP" sz="1400" dirty="0" smtClean="0">
                <a:solidFill>
                  <a:schemeClr val="tx1"/>
                </a:solidFill>
                <a:latin typeface="+mn-ea"/>
              </a:rPr>
              <a:t>(</a:t>
            </a:r>
            <a:r>
              <a:rPr lang="ja-JP" altLang="en-US" sz="1400" dirty="0" smtClean="0">
                <a:solidFill>
                  <a:schemeClr val="tx1"/>
                </a:solidFill>
                <a:latin typeface="+mn-ea"/>
              </a:rPr>
              <a:t>大阪府</a:t>
            </a:r>
            <a:r>
              <a:rPr lang="ja-JP" altLang="en-US" sz="1400" dirty="0">
                <a:solidFill>
                  <a:schemeClr val="tx1"/>
                </a:solidFill>
                <a:latin typeface="+mn-ea"/>
              </a:rPr>
              <a:t>、豊中市、吹田市、都市再生機構、大阪府住宅供給公社、大阪府タウン管理財団</a:t>
            </a:r>
            <a:r>
              <a:rPr lang="en-US" altLang="ja-JP" sz="1400" dirty="0">
                <a:solidFill>
                  <a:schemeClr val="tx1"/>
                </a:solidFill>
                <a:latin typeface="+mn-ea"/>
              </a:rPr>
              <a:t>)</a:t>
            </a:r>
            <a:r>
              <a:rPr lang="ja-JP" altLang="en-US" sz="1400" dirty="0">
                <a:solidFill>
                  <a:schemeClr val="tx1"/>
                </a:solidFill>
                <a:latin typeface="+mn-ea"/>
              </a:rPr>
              <a:t>において策定した「千里ニュータウン再生指針」（平成</a:t>
            </a:r>
            <a:r>
              <a:rPr lang="en-US" altLang="ja-JP" sz="1400" dirty="0">
                <a:solidFill>
                  <a:schemeClr val="tx1"/>
                </a:solidFill>
                <a:latin typeface="+mn-ea"/>
              </a:rPr>
              <a:t>19</a:t>
            </a:r>
            <a:r>
              <a:rPr lang="ja-JP" altLang="en-US" sz="1400" dirty="0">
                <a:solidFill>
                  <a:schemeClr val="tx1"/>
                </a:solidFill>
                <a:latin typeface="+mn-ea"/>
              </a:rPr>
              <a:t>年</a:t>
            </a:r>
            <a:r>
              <a:rPr lang="en-US" altLang="ja-JP" sz="1400" dirty="0">
                <a:solidFill>
                  <a:schemeClr val="tx1"/>
                </a:solidFill>
                <a:latin typeface="+mn-ea"/>
              </a:rPr>
              <a:t>10</a:t>
            </a:r>
            <a:r>
              <a:rPr lang="ja-JP" altLang="en-US" sz="1400" dirty="0">
                <a:solidFill>
                  <a:schemeClr val="tx1"/>
                </a:solidFill>
                <a:latin typeface="+mn-ea"/>
              </a:rPr>
              <a:t>月）を踏まえ、各事業者が事業を推進し、千里ニュータウンの再生を目指す</a:t>
            </a:r>
            <a:r>
              <a:rPr lang="ja-JP" altLang="en-US" sz="1400" dirty="0" smtClean="0">
                <a:solidFill>
                  <a:schemeClr val="tx1"/>
                </a:solidFill>
                <a:latin typeface="+mn-ea"/>
              </a:rPr>
              <a:t>。</a:t>
            </a:r>
            <a:endParaRPr lang="en-US" altLang="ja-JP" sz="1400" dirty="0" smtClean="0">
              <a:solidFill>
                <a:schemeClr val="tx1"/>
              </a:solidFill>
              <a:latin typeface="+mn-ea"/>
            </a:endParaRPr>
          </a:p>
          <a:p>
            <a:pPr marL="173038" indent="-173038"/>
            <a:endParaRPr lang="en-US" altLang="ja-JP" sz="1100" dirty="0" smtClean="0">
              <a:solidFill>
                <a:schemeClr val="tx1"/>
              </a:solidFill>
              <a:latin typeface="+mn-ea"/>
            </a:endParaRPr>
          </a:p>
          <a:p>
            <a:pPr marL="173038" indent="-173038"/>
            <a:r>
              <a:rPr lang="ja-JP" altLang="en-US" sz="1400" dirty="0" smtClean="0">
                <a:solidFill>
                  <a:schemeClr val="tx1"/>
                </a:solidFill>
                <a:latin typeface="+mn-ea"/>
              </a:rPr>
              <a:t>■千里ニュータウンの現状</a:t>
            </a:r>
            <a:endParaRPr lang="en-US" altLang="ja-JP" sz="1400" dirty="0" smtClean="0">
              <a:solidFill>
                <a:schemeClr val="tx1"/>
              </a:solidFill>
              <a:latin typeface="+mn-ea"/>
            </a:endParaRPr>
          </a:p>
          <a:p>
            <a:pPr marL="173038" indent="-173038"/>
            <a:r>
              <a:rPr lang="ja-JP" altLang="en-US" sz="1400" dirty="0" smtClean="0">
                <a:solidFill>
                  <a:schemeClr val="tx1"/>
                </a:solidFill>
                <a:latin typeface="+mn-ea"/>
              </a:rPr>
              <a:t>　　　・</a:t>
            </a:r>
            <a:r>
              <a:rPr lang="ja-JP" altLang="en-US" sz="1400" dirty="0">
                <a:solidFill>
                  <a:schemeClr val="tx1"/>
                </a:solidFill>
                <a:latin typeface="+mn-ea"/>
              </a:rPr>
              <a:t>開発面積：	</a:t>
            </a:r>
            <a:r>
              <a:rPr lang="en-US" altLang="ja-JP" sz="1400" dirty="0">
                <a:solidFill>
                  <a:schemeClr val="tx1"/>
                </a:solidFill>
                <a:latin typeface="+mn-ea"/>
              </a:rPr>
              <a:t>1,160ha (</a:t>
            </a:r>
            <a:r>
              <a:rPr lang="ja-JP" altLang="en-US" sz="1400" dirty="0">
                <a:solidFill>
                  <a:schemeClr val="tx1"/>
                </a:solidFill>
                <a:latin typeface="+mn-ea"/>
              </a:rPr>
              <a:t>吹田市</a:t>
            </a:r>
            <a:r>
              <a:rPr lang="en-US" altLang="ja-JP" sz="1400" dirty="0">
                <a:solidFill>
                  <a:schemeClr val="tx1"/>
                </a:solidFill>
                <a:latin typeface="+mn-ea"/>
              </a:rPr>
              <a:t>:791ha/</a:t>
            </a:r>
            <a:r>
              <a:rPr lang="ja-JP" altLang="en-US" sz="1400" dirty="0">
                <a:solidFill>
                  <a:schemeClr val="tx1"/>
                </a:solidFill>
                <a:latin typeface="+mn-ea"/>
              </a:rPr>
              <a:t>豊中市</a:t>
            </a:r>
            <a:r>
              <a:rPr lang="en-US" altLang="ja-JP" sz="1400" dirty="0">
                <a:solidFill>
                  <a:schemeClr val="tx1"/>
                </a:solidFill>
                <a:latin typeface="+mn-ea"/>
              </a:rPr>
              <a:t>:369ha)</a:t>
            </a:r>
          </a:p>
          <a:p>
            <a:pPr marL="173038" indent="-173038"/>
            <a:r>
              <a:rPr lang="ja-JP" altLang="en-US" sz="1400" dirty="0">
                <a:solidFill>
                  <a:schemeClr val="tx1"/>
                </a:solidFill>
                <a:latin typeface="+mn-ea"/>
              </a:rPr>
              <a:t>　　　・人　　　口：	</a:t>
            </a:r>
            <a:r>
              <a:rPr lang="en-US" altLang="ja-JP" sz="1400" dirty="0" smtClean="0">
                <a:solidFill>
                  <a:schemeClr val="tx1"/>
                </a:solidFill>
                <a:latin typeface="+mn-ea"/>
              </a:rPr>
              <a:t>98,282</a:t>
            </a:r>
            <a:r>
              <a:rPr lang="ja-JP" altLang="en-US" sz="1400" dirty="0" smtClean="0">
                <a:solidFill>
                  <a:schemeClr val="tx1"/>
                </a:solidFill>
                <a:latin typeface="+mn-ea"/>
              </a:rPr>
              <a:t>人</a:t>
            </a:r>
            <a:r>
              <a:rPr lang="en-US" altLang="ja-JP" sz="1400" dirty="0" smtClean="0">
                <a:solidFill>
                  <a:schemeClr val="tx1"/>
                </a:solidFill>
                <a:latin typeface="+mn-ea"/>
              </a:rPr>
              <a:t>(H27.10)</a:t>
            </a:r>
            <a:r>
              <a:rPr lang="ja-JP" altLang="en-US" sz="1400" dirty="0">
                <a:solidFill>
                  <a:schemeClr val="tx1"/>
                </a:solidFill>
                <a:latin typeface="+mn-ea"/>
              </a:rPr>
              <a:t>　　</a:t>
            </a:r>
            <a:r>
              <a:rPr lang="en-US" altLang="ja-JP" sz="1400" dirty="0">
                <a:solidFill>
                  <a:schemeClr val="tx1"/>
                </a:solidFill>
                <a:latin typeface="+mn-ea"/>
              </a:rPr>
              <a:t>&lt;</a:t>
            </a:r>
            <a:r>
              <a:rPr lang="ja-JP" altLang="en-US" sz="1400" dirty="0">
                <a:solidFill>
                  <a:schemeClr val="tx1"/>
                </a:solidFill>
                <a:latin typeface="+mn-ea"/>
              </a:rPr>
              <a:t>計画人口</a:t>
            </a:r>
            <a:r>
              <a:rPr lang="en-US" altLang="ja-JP" sz="1400" dirty="0">
                <a:solidFill>
                  <a:schemeClr val="tx1"/>
                </a:solidFill>
                <a:latin typeface="+mn-ea"/>
              </a:rPr>
              <a:t>15</a:t>
            </a:r>
            <a:r>
              <a:rPr lang="ja-JP" altLang="en-US" sz="1400" dirty="0">
                <a:solidFill>
                  <a:schemeClr val="tx1"/>
                </a:solidFill>
                <a:latin typeface="+mn-ea"/>
              </a:rPr>
              <a:t>万人</a:t>
            </a:r>
            <a:r>
              <a:rPr lang="en-US" altLang="ja-JP" sz="1400" dirty="0">
                <a:solidFill>
                  <a:schemeClr val="tx1"/>
                </a:solidFill>
                <a:latin typeface="+mn-ea"/>
              </a:rPr>
              <a:t>&gt;</a:t>
            </a:r>
          </a:p>
          <a:p>
            <a:pPr marL="173038" indent="-173038"/>
            <a:r>
              <a:rPr lang="ja-JP" altLang="en-US" sz="1400" dirty="0">
                <a:solidFill>
                  <a:schemeClr val="tx1"/>
                </a:solidFill>
                <a:latin typeface="+mn-ea"/>
              </a:rPr>
              <a:t>　　　・高齢化率：	</a:t>
            </a:r>
            <a:r>
              <a:rPr lang="en-US" altLang="ja-JP" sz="1400" dirty="0" smtClean="0">
                <a:solidFill>
                  <a:schemeClr val="tx1"/>
                </a:solidFill>
                <a:latin typeface="+mn-ea"/>
              </a:rPr>
              <a:t>30.1</a:t>
            </a:r>
            <a:r>
              <a:rPr lang="ja-JP" altLang="en-US" sz="1400" dirty="0" smtClean="0">
                <a:solidFill>
                  <a:schemeClr val="tx1"/>
                </a:solidFill>
                <a:latin typeface="+mn-ea"/>
              </a:rPr>
              <a:t>％</a:t>
            </a:r>
            <a:r>
              <a:rPr lang="en-US" altLang="ja-JP" sz="1400" dirty="0" smtClean="0">
                <a:solidFill>
                  <a:schemeClr val="tx1"/>
                </a:solidFill>
                <a:latin typeface="+mn-ea"/>
              </a:rPr>
              <a:t>(H27.10)</a:t>
            </a:r>
            <a:r>
              <a:rPr lang="ja-JP" altLang="en-US" sz="1400" dirty="0">
                <a:solidFill>
                  <a:schemeClr val="tx1"/>
                </a:solidFill>
                <a:latin typeface="+mn-ea"/>
              </a:rPr>
              <a:t>　　</a:t>
            </a:r>
            <a:r>
              <a:rPr lang="en-US" altLang="ja-JP" sz="1400" dirty="0">
                <a:solidFill>
                  <a:schemeClr val="tx1"/>
                </a:solidFill>
                <a:latin typeface="+mn-ea"/>
              </a:rPr>
              <a:t>&lt;</a:t>
            </a:r>
            <a:r>
              <a:rPr lang="ja-JP" altLang="en-US" sz="1400" dirty="0">
                <a:solidFill>
                  <a:schemeClr val="tx1"/>
                </a:solidFill>
                <a:latin typeface="+mn-ea"/>
              </a:rPr>
              <a:t>大阪府</a:t>
            </a:r>
            <a:r>
              <a:rPr lang="en-US" altLang="ja-JP" sz="1400" dirty="0">
                <a:solidFill>
                  <a:schemeClr val="tx1"/>
                </a:solidFill>
                <a:latin typeface="+mn-ea"/>
              </a:rPr>
              <a:t>:22.3</a:t>
            </a:r>
            <a:r>
              <a:rPr lang="ja-JP" altLang="en-US" sz="1400" dirty="0">
                <a:solidFill>
                  <a:schemeClr val="tx1"/>
                </a:solidFill>
                <a:latin typeface="+mn-ea"/>
              </a:rPr>
              <a:t>％</a:t>
            </a:r>
            <a:r>
              <a:rPr lang="en-US" altLang="ja-JP" sz="1400" dirty="0">
                <a:solidFill>
                  <a:schemeClr val="tx1"/>
                </a:solidFill>
                <a:latin typeface="+mn-ea"/>
              </a:rPr>
              <a:t>(H22</a:t>
            </a:r>
            <a:r>
              <a:rPr lang="ja-JP" altLang="en-US" sz="1400" dirty="0">
                <a:solidFill>
                  <a:schemeClr val="tx1"/>
                </a:solidFill>
                <a:latin typeface="+mn-ea"/>
              </a:rPr>
              <a:t>国勢調査</a:t>
            </a:r>
            <a:r>
              <a:rPr lang="en-US" altLang="ja-JP" sz="1400" dirty="0">
                <a:solidFill>
                  <a:schemeClr val="tx1"/>
                </a:solidFill>
                <a:latin typeface="+mn-ea"/>
              </a:rPr>
              <a:t>)&gt;</a:t>
            </a:r>
          </a:p>
          <a:p>
            <a:pPr marL="173038" indent="-173038"/>
            <a:r>
              <a:rPr lang="ja-JP" altLang="en-US" sz="1400" dirty="0">
                <a:solidFill>
                  <a:schemeClr val="tx1"/>
                </a:solidFill>
                <a:latin typeface="+mn-ea"/>
              </a:rPr>
              <a:t>　　　・世帯数：	</a:t>
            </a:r>
            <a:r>
              <a:rPr lang="en-US" altLang="ja-JP" sz="1400" dirty="0">
                <a:solidFill>
                  <a:schemeClr val="tx1"/>
                </a:solidFill>
                <a:latin typeface="+mn-ea"/>
              </a:rPr>
              <a:t>44,262</a:t>
            </a:r>
            <a:r>
              <a:rPr lang="ja-JP" altLang="en-US" sz="1400" dirty="0">
                <a:solidFill>
                  <a:schemeClr val="tx1"/>
                </a:solidFill>
                <a:latin typeface="+mn-ea"/>
              </a:rPr>
              <a:t>世帯</a:t>
            </a:r>
            <a:r>
              <a:rPr lang="en-US" altLang="ja-JP" sz="1400" dirty="0" smtClean="0">
                <a:solidFill>
                  <a:schemeClr val="tx1"/>
                </a:solidFill>
                <a:latin typeface="+mn-ea"/>
              </a:rPr>
              <a:t>(H26.10)</a:t>
            </a:r>
            <a:endParaRPr lang="en-US" altLang="ja-JP" sz="1400" dirty="0">
              <a:solidFill>
                <a:schemeClr val="tx1"/>
              </a:solidFill>
              <a:latin typeface="+mn-ea"/>
            </a:endParaRPr>
          </a:p>
          <a:p>
            <a:pPr marL="173038" indent="-173038"/>
            <a:endParaRPr lang="en-US" altLang="ja-JP" sz="1100" dirty="0" smtClean="0">
              <a:solidFill>
                <a:schemeClr val="tx1"/>
              </a:solidFill>
              <a:latin typeface="+mn-ea"/>
            </a:endParaRPr>
          </a:p>
          <a:p>
            <a:pPr marL="173038" indent="-173038"/>
            <a:r>
              <a:rPr lang="ja-JP" altLang="en-US" sz="1600" dirty="0" smtClean="0">
                <a:solidFill>
                  <a:schemeClr val="tx1"/>
                </a:solidFill>
              </a:rPr>
              <a:t>■公的賃貸住宅の建替え等の状況</a:t>
            </a:r>
            <a:endParaRPr lang="en-US" altLang="ja-JP" sz="1600" dirty="0" smtClean="0">
              <a:solidFill>
                <a:schemeClr val="tx1"/>
              </a:solidFill>
            </a:endParaRPr>
          </a:p>
          <a:p>
            <a:pPr marL="173038" indent="-173038"/>
            <a:r>
              <a:rPr lang="en-US" altLang="ja-JP" sz="1400" dirty="0" smtClean="0">
                <a:solidFill>
                  <a:schemeClr val="tx1"/>
                </a:solidFill>
                <a:latin typeface="+mj-ea"/>
                <a:ea typeface="+mj-ea"/>
              </a:rPr>
              <a:t>【</a:t>
            </a:r>
            <a:r>
              <a:rPr lang="ja-JP" altLang="en-US" sz="1400" dirty="0">
                <a:solidFill>
                  <a:schemeClr val="tx1"/>
                </a:solidFill>
                <a:latin typeface="+mj-ea"/>
                <a:ea typeface="+mj-ea"/>
              </a:rPr>
              <a:t>府営：建</a:t>
            </a:r>
            <a:r>
              <a:rPr lang="ja-JP" altLang="en-US" sz="1400" dirty="0" smtClean="0">
                <a:solidFill>
                  <a:schemeClr val="tx1"/>
                </a:solidFill>
                <a:latin typeface="+mj-ea"/>
                <a:ea typeface="+mj-ea"/>
              </a:rPr>
              <a:t>替着手</a:t>
            </a:r>
            <a:r>
              <a:rPr lang="en-US" altLang="ja-JP" sz="1400" dirty="0" smtClean="0">
                <a:solidFill>
                  <a:schemeClr val="tx1"/>
                </a:solidFill>
                <a:latin typeface="+mj-ea"/>
                <a:ea typeface="+mj-ea"/>
              </a:rPr>
              <a:t>】</a:t>
            </a:r>
            <a:r>
              <a:rPr lang="ja-JP" altLang="en-US" sz="1400" dirty="0" smtClean="0">
                <a:solidFill>
                  <a:schemeClr val="tx1"/>
                </a:solidFill>
                <a:latin typeface="+mj-ea"/>
                <a:ea typeface="+mj-ea"/>
              </a:rPr>
              <a:t>　 </a:t>
            </a:r>
            <a:r>
              <a:rPr lang="ja-JP" altLang="en-US" sz="1400" dirty="0">
                <a:solidFill>
                  <a:schemeClr val="tx1"/>
                </a:solidFill>
                <a:latin typeface="+mj-ea"/>
                <a:ea typeface="+mj-ea"/>
              </a:rPr>
              <a:t>　佐竹</a:t>
            </a:r>
            <a:r>
              <a:rPr lang="ja-JP" altLang="en-US" sz="1400" dirty="0" smtClean="0">
                <a:solidFill>
                  <a:schemeClr val="tx1"/>
                </a:solidFill>
                <a:latin typeface="+mj-ea"/>
                <a:ea typeface="+mj-ea"/>
              </a:rPr>
              <a:t>台、高野</a:t>
            </a:r>
            <a:r>
              <a:rPr lang="ja-JP" altLang="en-US" sz="1400" dirty="0">
                <a:solidFill>
                  <a:schemeClr val="tx1"/>
                </a:solidFill>
                <a:latin typeface="+mj-ea"/>
                <a:ea typeface="+mj-ea"/>
              </a:rPr>
              <a:t>台、古江台</a:t>
            </a:r>
            <a:r>
              <a:rPr lang="en-US" altLang="ja-JP" sz="1400" dirty="0">
                <a:solidFill>
                  <a:schemeClr val="tx1"/>
                </a:solidFill>
                <a:latin typeface="+mj-ea"/>
                <a:ea typeface="+mj-ea"/>
              </a:rPr>
              <a:t>4</a:t>
            </a:r>
            <a:r>
              <a:rPr lang="ja-JP" altLang="en-US" sz="1400" dirty="0">
                <a:solidFill>
                  <a:schemeClr val="tx1"/>
                </a:solidFill>
                <a:latin typeface="+mj-ea"/>
                <a:ea typeface="+mj-ea"/>
              </a:rPr>
              <a:t>丁目、藤白台、竹見</a:t>
            </a:r>
            <a:r>
              <a:rPr lang="ja-JP" altLang="en-US" sz="1400" dirty="0" smtClean="0">
                <a:solidFill>
                  <a:schemeClr val="tx1"/>
                </a:solidFill>
                <a:latin typeface="+mj-ea"/>
                <a:ea typeface="+mj-ea"/>
              </a:rPr>
              <a:t>台、 新千里東</a:t>
            </a:r>
            <a:endParaRPr lang="en-US" altLang="ja-JP" sz="1400" dirty="0" smtClean="0">
              <a:solidFill>
                <a:schemeClr val="tx1"/>
              </a:solidFill>
              <a:latin typeface="+mj-ea"/>
              <a:ea typeface="+mj-ea"/>
            </a:endParaRPr>
          </a:p>
          <a:p>
            <a:pPr marL="173038" indent="-173038"/>
            <a:r>
              <a:rPr lang="en-US" altLang="ja-JP" sz="1400" dirty="0" smtClean="0">
                <a:solidFill>
                  <a:schemeClr val="tx1"/>
                </a:solidFill>
                <a:latin typeface="+mj-ea"/>
                <a:ea typeface="+mj-ea"/>
              </a:rPr>
              <a:t>【</a:t>
            </a:r>
            <a:r>
              <a:rPr lang="ja-JP" altLang="en-US" sz="1400" dirty="0" smtClean="0">
                <a:solidFill>
                  <a:schemeClr val="tx1"/>
                </a:solidFill>
                <a:latin typeface="+mj-ea"/>
                <a:ea typeface="+mj-ea"/>
              </a:rPr>
              <a:t>府営：改修着手</a:t>
            </a:r>
            <a:r>
              <a:rPr lang="en-US" altLang="ja-JP" sz="1400" dirty="0" smtClean="0">
                <a:solidFill>
                  <a:schemeClr val="tx1"/>
                </a:solidFill>
                <a:latin typeface="+mj-ea"/>
                <a:ea typeface="+mj-ea"/>
              </a:rPr>
              <a:t>】</a:t>
            </a:r>
            <a:r>
              <a:rPr lang="ja-JP" altLang="en-US" sz="1400" dirty="0" smtClean="0">
                <a:solidFill>
                  <a:schemeClr val="tx1"/>
                </a:solidFill>
                <a:latin typeface="+mj-ea"/>
                <a:ea typeface="+mj-ea"/>
              </a:rPr>
              <a:t>　　 古江</a:t>
            </a:r>
            <a:r>
              <a:rPr lang="ja-JP" altLang="en-US" sz="1400" dirty="0">
                <a:solidFill>
                  <a:schemeClr val="tx1"/>
                </a:solidFill>
                <a:latin typeface="+mj-ea"/>
                <a:ea typeface="+mj-ea"/>
              </a:rPr>
              <a:t>台</a:t>
            </a:r>
            <a:r>
              <a:rPr lang="en-US" altLang="ja-JP" sz="1400" dirty="0">
                <a:solidFill>
                  <a:schemeClr val="tx1"/>
                </a:solidFill>
                <a:latin typeface="+mj-ea"/>
                <a:ea typeface="+mj-ea"/>
              </a:rPr>
              <a:t>5</a:t>
            </a:r>
            <a:r>
              <a:rPr lang="ja-JP" altLang="en-US" sz="1400" dirty="0" smtClean="0">
                <a:solidFill>
                  <a:schemeClr val="tx1"/>
                </a:solidFill>
                <a:latin typeface="+mj-ea"/>
                <a:ea typeface="+mj-ea"/>
              </a:rPr>
              <a:t>丁目、青山台</a:t>
            </a:r>
            <a:endParaRPr lang="en-US" altLang="ja-JP" sz="1400" dirty="0" smtClean="0">
              <a:solidFill>
                <a:schemeClr val="tx1"/>
              </a:solidFill>
              <a:latin typeface="+mj-ea"/>
              <a:ea typeface="+mj-ea"/>
            </a:endParaRPr>
          </a:p>
          <a:p>
            <a:pPr marL="173038" indent="-173038"/>
            <a:r>
              <a:rPr lang="en-US" altLang="ja-JP" sz="1400" dirty="0" smtClean="0">
                <a:solidFill>
                  <a:schemeClr val="tx1"/>
                </a:solidFill>
                <a:latin typeface="+mj-ea"/>
                <a:ea typeface="+mj-ea"/>
              </a:rPr>
              <a:t>【</a:t>
            </a:r>
            <a:r>
              <a:rPr lang="ja-JP" altLang="en-US" sz="1400" dirty="0" smtClean="0">
                <a:solidFill>
                  <a:schemeClr val="tx1"/>
                </a:solidFill>
                <a:latin typeface="+mj-ea"/>
                <a:ea typeface="+mj-ea"/>
              </a:rPr>
              <a:t>府公社：建替完了</a:t>
            </a:r>
            <a:r>
              <a:rPr lang="en-US" altLang="ja-JP" sz="1400" dirty="0" smtClean="0">
                <a:solidFill>
                  <a:schemeClr val="tx1"/>
                </a:solidFill>
                <a:latin typeface="+mj-ea"/>
                <a:ea typeface="+mj-ea"/>
              </a:rPr>
              <a:t>】</a:t>
            </a:r>
            <a:r>
              <a:rPr lang="ja-JP" altLang="en-US" sz="1400" dirty="0">
                <a:solidFill>
                  <a:schemeClr val="tx1"/>
                </a:solidFill>
                <a:latin typeface="+mj-ea"/>
                <a:ea typeface="+mj-ea"/>
              </a:rPr>
              <a:t>　新千里西町、新千里西町Ｂ、新千里東町、</a:t>
            </a:r>
            <a:r>
              <a:rPr lang="ja-JP" altLang="en-US" sz="1400" dirty="0" smtClean="0">
                <a:solidFill>
                  <a:schemeClr val="tx1"/>
                </a:solidFill>
                <a:latin typeface="+mj-ea"/>
                <a:ea typeface="+mj-ea"/>
              </a:rPr>
              <a:t>新千里南町</a:t>
            </a:r>
            <a:r>
              <a:rPr lang="ja-JP" altLang="en-US" sz="1400" dirty="0">
                <a:solidFill>
                  <a:schemeClr val="tx1"/>
                </a:solidFill>
                <a:latin typeface="+mj-ea"/>
                <a:ea typeface="+mj-ea"/>
              </a:rPr>
              <a:t>・南町Ｂ</a:t>
            </a:r>
            <a:r>
              <a:rPr lang="ja-JP" altLang="en-US" sz="1400" dirty="0" smtClean="0">
                <a:solidFill>
                  <a:schemeClr val="tx1"/>
                </a:solidFill>
                <a:latin typeface="+mj-ea"/>
                <a:ea typeface="+mj-ea"/>
              </a:rPr>
              <a:t>、　　　</a:t>
            </a:r>
            <a:endParaRPr lang="en-US" altLang="ja-JP" sz="1400" dirty="0" smtClean="0">
              <a:solidFill>
                <a:schemeClr val="tx1"/>
              </a:solidFill>
              <a:latin typeface="+mj-ea"/>
              <a:ea typeface="+mj-ea"/>
            </a:endParaRPr>
          </a:p>
          <a:p>
            <a:pPr marL="173038" indent="-173038"/>
            <a:r>
              <a:rPr lang="ja-JP" altLang="en-US" sz="1400" dirty="0">
                <a:solidFill>
                  <a:schemeClr val="tx1"/>
                </a:solidFill>
                <a:latin typeface="+mj-ea"/>
                <a:ea typeface="+mj-ea"/>
              </a:rPr>
              <a:t>　</a:t>
            </a:r>
            <a:r>
              <a:rPr lang="ja-JP" altLang="en-US" sz="1400" dirty="0" smtClean="0">
                <a:solidFill>
                  <a:schemeClr val="tx1"/>
                </a:solidFill>
                <a:latin typeface="+mj-ea"/>
                <a:ea typeface="+mj-ea"/>
              </a:rPr>
              <a:t>　　　　　　　　　　　　　千里</a:t>
            </a:r>
            <a:r>
              <a:rPr lang="ja-JP" altLang="en-US" sz="1400" dirty="0">
                <a:solidFill>
                  <a:schemeClr val="tx1"/>
                </a:solidFill>
                <a:latin typeface="+mj-ea"/>
                <a:ea typeface="+mj-ea"/>
              </a:rPr>
              <a:t>丘陵Ｂ、佐竹台Ｃ、千里丘陵Ｃ、</a:t>
            </a:r>
            <a:r>
              <a:rPr lang="ja-JP" altLang="en-US" sz="1400" dirty="0" smtClean="0">
                <a:solidFill>
                  <a:schemeClr val="tx1"/>
                </a:solidFill>
                <a:latin typeface="+mj-ea"/>
                <a:ea typeface="+mj-ea"/>
              </a:rPr>
              <a:t>千里丘陵Ｆ、藤</a:t>
            </a:r>
            <a:r>
              <a:rPr lang="ja-JP" altLang="en-US" sz="1400" dirty="0">
                <a:solidFill>
                  <a:schemeClr val="tx1"/>
                </a:solidFill>
                <a:latin typeface="+mj-ea"/>
                <a:ea typeface="+mj-ea"/>
              </a:rPr>
              <a:t>白台Ｂ</a:t>
            </a:r>
            <a:r>
              <a:rPr lang="ja-JP" altLang="en-US" sz="1400" dirty="0" smtClean="0">
                <a:solidFill>
                  <a:schemeClr val="tx1"/>
                </a:solidFill>
                <a:latin typeface="+mj-ea"/>
                <a:ea typeface="+mj-ea"/>
              </a:rPr>
              <a:t>・</a:t>
            </a:r>
            <a:endParaRPr lang="en-US" altLang="ja-JP" sz="1400" dirty="0" smtClean="0">
              <a:solidFill>
                <a:schemeClr val="tx1"/>
              </a:solidFill>
              <a:latin typeface="+mj-ea"/>
              <a:ea typeface="+mj-ea"/>
            </a:endParaRPr>
          </a:p>
          <a:p>
            <a:pPr marL="173038" indent="-173038"/>
            <a:r>
              <a:rPr lang="ja-JP" altLang="en-US" sz="1400" dirty="0">
                <a:solidFill>
                  <a:schemeClr val="tx1"/>
                </a:solidFill>
                <a:latin typeface="+mj-ea"/>
                <a:ea typeface="+mj-ea"/>
              </a:rPr>
              <a:t>　</a:t>
            </a:r>
            <a:r>
              <a:rPr lang="ja-JP" altLang="en-US" sz="1400" dirty="0" smtClean="0">
                <a:solidFill>
                  <a:schemeClr val="tx1"/>
                </a:solidFill>
                <a:latin typeface="+mj-ea"/>
                <a:ea typeface="+mj-ea"/>
              </a:rPr>
              <a:t>　　　　　　　　　　　　　千里</a:t>
            </a:r>
            <a:r>
              <a:rPr lang="ja-JP" altLang="en-US" sz="1400" dirty="0">
                <a:solidFill>
                  <a:schemeClr val="tx1"/>
                </a:solidFill>
                <a:latin typeface="+mj-ea"/>
                <a:ea typeface="+mj-ea"/>
              </a:rPr>
              <a:t>丘陵</a:t>
            </a:r>
            <a:r>
              <a:rPr lang="ja-JP" altLang="en-US" sz="1400" dirty="0" smtClean="0">
                <a:solidFill>
                  <a:schemeClr val="tx1"/>
                </a:solidFill>
                <a:latin typeface="+mj-ea"/>
                <a:ea typeface="+mj-ea"/>
              </a:rPr>
              <a:t>Ｇ</a:t>
            </a:r>
            <a:endParaRPr lang="en-US" altLang="ja-JP" sz="1400" dirty="0" smtClean="0">
              <a:solidFill>
                <a:schemeClr val="tx1"/>
              </a:solidFill>
              <a:latin typeface="+mj-ea"/>
              <a:ea typeface="+mj-ea"/>
            </a:endParaRPr>
          </a:p>
          <a:p>
            <a:pPr marL="173038" indent="-173038"/>
            <a:r>
              <a:rPr lang="en-US" altLang="ja-JP" sz="1400" dirty="0" smtClean="0">
                <a:solidFill>
                  <a:schemeClr val="tx1"/>
                </a:solidFill>
                <a:latin typeface="+mj-ea"/>
                <a:ea typeface="+mj-ea"/>
              </a:rPr>
              <a:t>【</a:t>
            </a:r>
            <a:r>
              <a:rPr lang="ja-JP" altLang="en-US" sz="1400" dirty="0" smtClean="0">
                <a:solidFill>
                  <a:schemeClr val="tx1"/>
                </a:solidFill>
                <a:latin typeface="+mj-ea"/>
                <a:ea typeface="+mj-ea"/>
              </a:rPr>
              <a:t>ＵＲ</a:t>
            </a:r>
            <a:r>
              <a:rPr lang="en-US" altLang="ja-JP" sz="1400" dirty="0" smtClean="0">
                <a:solidFill>
                  <a:schemeClr val="tx1"/>
                </a:solidFill>
                <a:latin typeface="+mj-ea"/>
                <a:ea typeface="+mj-ea"/>
              </a:rPr>
              <a:t>】</a:t>
            </a:r>
            <a:r>
              <a:rPr lang="ja-JP" altLang="en-US" sz="1400" dirty="0" smtClean="0">
                <a:solidFill>
                  <a:schemeClr val="tx1"/>
                </a:solidFill>
                <a:latin typeface="+mj-ea"/>
                <a:ea typeface="+mj-ea"/>
              </a:rPr>
              <a:t>　　　　　　　　　　</a:t>
            </a:r>
            <a:r>
              <a:rPr lang="zh-TW" altLang="en-US" sz="1400" dirty="0">
                <a:solidFill>
                  <a:schemeClr val="tx1"/>
                </a:solidFill>
                <a:latin typeface="ＭＳ Ｐゴシック" panose="020B0600070205080204" pitchFamily="50" charset="-128"/>
                <a:ea typeface="ＭＳ Ｐゴシック" panose="020B0600070205080204" pitchFamily="50" charset="-128"/>
              </a:rPr>
              <a:t>竹見</a:t>
            </a:r>
            <a:r>
              <a:rPr lang="zh-TW" altLang="en-US" sz="1400" dirty="0" smtClean="0">
                <a:solidFill>
                  <a:schemeClr val="tx1"/>
                </a:solidFill>
                <a:latin typeface="ＭＳ Ｐゴシック" panose="020B0600070205080204" pitchFamily="50" charset="-128"/>
                <a:ea typeface="ＭＳ Ｐゴシック" panose="020B0600070205080204" pitchFamily="50" charset="-128"/>
              </a:rPr>
              <a:t>台</a:t>
            </a:r>
            <a:r>
              <a:rPr lang="ja-JP" altLang="en-US" sz="1400" dirty="0" err="1" smtClean="0">
                <a:solidFill>
                  <a:schemeClr val="tx1"/>
                </a:solidFill>
                <a:latin typeface="ＭＳ Ｐゴシック" panose="020B0600070205080204" pitchFamily="50" charset="-128"/>
                <a:ea typeface="ＭＳ Ｐゴシック" panose="020B0600070205080204" pitchFamily="50" charset="-128"/>
              </a:rPr>
              <a:t>、</a:t>
            </a:r>
            <a:r>
              <a:rPr lang="zh-TW" altLang="en-US" sz="1400" dirty="0" smtClean="0">
                <a:solidFill>
                  <a:schemeClr val="tx1"/>
                </a:solidFill>
                <a:latin typeface="ＭＳ Ｐゴシック" panose="020B0600070205080204" pitchFamily="50" charset="-128"/>
                <a:ea typeface="ＭＳ Ｐゴシック" panose="020B0600070205080204" pitchFamily="50" charset="-128"/>
              </a:rPr>
              <a:t>新千里東町</a:t>
            </a:r>
            <a:r>
              <a:rPr lang="ja-JP" altLang="en-US" sz="1400" dirty="0" smtClean="0">
                <a:solidFill>
                  <a:schemeClr val="tx1"/>
                </a:solidFill>
                <a:latin typeface="+mj-ea"/>
                <a:ea typeface="+mj-ea"/>
              </a:rPr>
              <a:t>の一部住棟建替着手</a:t>
            </a:r>
            <a:endParaRPr lang="en-US" altLang="zh-TW" sz="1400" dirty="0" smtClean="0">
              <a:solidFill>
                <a:schemeClr val="tx1"/>
              </a:solidFill>
              <a:latin typeface="+mj-ea"/>
              <a:ea typeface="+mj-ea"/>
            </a:endParaRPr>
          </a:p>
          <a:p>
            <a:pPr marL="173038" indent="-173038"/>
            <a:r>
              <a:rPr lang="ja-JP" altLang="en-US" sz="1400" dirty="0">
                <a:solidFill>
                  <a:schemeClr val="tx1"/>
                </a:solidFill>
                <a:latin typeface="+mj-ea"/>
                <a:ea typeface="+mj-ea"/>
              </a:rPr>
              <a:t>　</a:t>
            </a:r>
            <a:r>
              <a:rPr lang="ja-JP" altLang="en-US" sz="1400" dirty="0" smtClean="0">
                <a:solidFill>
                  <a:schemeClr val="tx1"/>
                </a:solidFill>
                <a:latin typeface="+mj-ea"/>
                <a:ea typeface="+mj-ea"/>
              </a:rPr>
              <a:t>　　　　　　　　　　　　　新千里西町</a:t>
            </a:r>
            <a:r>
              <a:rPr lang="ja-JP" altLang="en-US" sz="1400" dirty="0">
                <a:solidFill>
                  <a:schemeClr val="tx1"/>
                </a:solidFill>
                <a:latin typeface="+mj-ea"/>
                <a:ea typeface="+mj-ea"/>
              </a:rPr>
              <a:t>・青山</a:t>
            </a:r>
            <a:r>
              <a:rPr lang="ja-JP" altLang="en-US" sz="1400" dirty="0" smtClean="0">
                <a:solidFill>
                  <a:schemeClr val="tx1"/>
                </a:solidFill>
                <a:latin typeface="+mj-ea"/>
                <a:ea typeface="+mj-ea"/>
              </a:rPr>
              <a:t>台の</a:t>
            </a:r>
            <a:r>
              <a:rPr lang="ja-JP" altLang="en-US" sz="1400" dirty="0">
                <a:solidFill>
                  <a:schemeClr val="tx1"/>
                </a:solidFill>
                <a:latin typeface="+mj-ea"/>
                <a:ea typeface="+mj-ea"/>
              </a:rPr>
              <a:t>一部住戸において民間事業者と</a:t>
            </a:r>
            <a:r>
              <a:rPr lang="ja-JP" altLang="en-US" sz="1400" dirty="0" smtClean="0">
                <a:solidFill>
                  <a:schemeClr val="tx1"/>
                </a:solidFill>
                <a:latin typeface="+mj-ea"/>
                <a:ea typeface="+mj-ea"/>
              </a:rPr>
              <a:t>連携　　　　</a:t>
            </a:r>
            <a:endParaRPr lang="en-US" altLang="ja-JP" sz="1400" dirty="0" smtClean="0">
              <a:solidFill>
                <a:schemeClr val="tx1"/>
              </a:solidFill>
              <a:latin typeface="+mj-ea"/>
              <a:ea typeface="+mj-ea"/>
            </a:endParaRPr>
          </a:p>
          <a:p>
            <a:pPr marL="173038" indent="-173038"/>
            <a:r>
              <a:rPr lang="ja-JP" altLang="en-US" sz="1400" dirty="0">
                <a:solidFill>
                  <a:schemeClr val="tx1"/>
                </a:solidFill>
                <a:latin typeface="+mj-ea"/>
                <a:ea typeface="+mj-ea"/>
              </a:rPr>
              <a:t>　</a:t>
            </a:r>
            <a:r>
              <a:rPr lang="ja-JP" altLang="en-US" sz="1400" dirty="0" smtClean="0">
                <a:solidFill>
                  <a:schemeClr val="tx1"/>
                </a:solidFill>
                <a:latin typeface="+mj-ea"/>
                <a:ea typeface="+mj-ea"/>
              </a:rPr>
              <a:t>　　　　　　　　　　　　　した</a:t>
            </a:r>
            <a:r>
              <a:rPr lang="ja-JP" altLang="en-US" sz="1400" dirty="0">
                <a:solidFill>
                  <a:schemeClr val="tx1"/>
                </a:solidFill>
                <a:latin typeface="+mj-ea"/>
                <a:ea typeface="+mj-ea"/>
              </a:rPr>
              <a:t>団地リノベーションプロジェクトの</a:t>
            </a:r>
            <a:r>
              <a:rPr lang="ja-JP" altLang="en-US" sz="1400" dirty="0" smtClean="0">
                <a:solidFill>
                  <a:schemeClr val="tx1"/>
                </a:solidFill>
                <a:latin typeface="+mj-ea"/>
                <a:ea typeface="+mj-ea"/>
              </a:rPr>
              <a:t>実施</a:t>
            </a:r>
            <a:endParaRPr lang="en-US" altLang="ja-JP" sz="1400" dirty="0" smtClean="0">
              <a:solidFill>
                <a:schemeClr val="tx1"/>
              </a:solidFill>
              <a:latin typeface="+mj-ea"/>
              <a:ea typeface="+mj-ea"/>
            </a:endParaRPr>
          </a:p>
          <a:p>
            <a:pPr marL="173038" indent="-173038"/>
            <a:r>
              <a:rPr lang="en-US" altLang="ja-JP" sz="1400" dirty="0" smtClean="0">
                <a:solidFill>
                  <a:schemeClr val="tx1"/>
                </a:solidFill>
                <a:latin typeface="+mj-ea"/>
                <a:ea typeface="+mj-ea"/>
              </a:rPr>
              <a:t>【</a:t>
            </a:r>
            <a:r>
              <a:rPr lang="ja-JP" altLang="en-US" sz="1400" dirty="0" smtClean="0">
                <a:solidFill>
                  <a:schemeClr val="tx1"/>
                </a:solidFill>
                <a:latin typeface="+mj-ea"/>
                <a:ea typeface="+mj-ea"/>
              </a:rPr>
              <a:t>市営：建替着手</a:t>
            </a:r>
            <a:r>
              <a:rPr lang="en-US" altLang="ja-JP" sz="1400" dirty="0" smtClean="0">
                <a:solidFill>
                  <a:schemeClr val="tx1"/>
                </a:solidFill>
                <a:latin typeface="+mj-ea"/>
                <a:ea typeface="+mj-ea"/>
              </a:rPr>
              <a:t>】</a:t>
            </a:r>
            <a:r>
              <a:rPr lang="ja-JP" altLang="en-US" sz="1400" dirty="0" smtClean="0">
                <a:solidFill>
                  <a:schemeClr val="tx1"/>
                </a:solidFill>
                <a:latin typeface="+mj-ea"/>
                <a:ea typeface="+mj-ea"/>
              </a:rPr>
              <a:t>　　　（仮称）新佐竹台</a:t>
            </a:r>
            <a:endParaRPr lang="en-US" altLang="ja-JP" sz="1400" dirty="0" smtClean="0">
              <a:solidFill>
                <a:schemeClr val="tx1"/>
              </a:solidFill>
              <a:latin typeface="+mj-ea"/>
              <a:ea typeface="+mj-ea"/>
            </a:endParaRPr>
          </a:p>
          <a:p>
            <a:pPr marL="173038" indent="-173038"/>
            <a:endParaRPr lang="en-US" altLang="ja-JP" sz="1050" dirty="0" smtClean="0">
              <a:solidFill>
                <a:schemeClr val="tx1"/>
              </a:solidFill>
              <a:latin typeface="+mj-ea"/>
              <a:ea typeface="+mj-ea"/>
            </a:endParaRPr>
          </a:p>
          <a:p>
            <a:pPr marL="173038" indent="-173038"/>
            <a:r>
              <a:rPr lang="en-US" altLang="ja-JP" sz="1200" dirty="0" smtClean="0">
                <a:solidFill>
                  <a:schemeClr val="tx1"/>
                </a:solidFill>
              </a:rPr>
              <a:t>※</a:t>
            </a:r>
            <a:r>
              <a:rPr lang="ja-JP" altLang="en-US" sz="1200" dirty="0" smtClean="0">
                <a:solidFill>
                  <a:schemeClr val="tx1"/>
                </a:solidFill>
              </a:rPr>
              <a:t>　公的賃貸住宅の建替に伴い、余剰地への民間分譲マンションの供給が進む。また、子育て支援施設や高齢者住宅などの機能も導入。</a:t>
            </a:r>
            <a:endParaRPr lang="en-US" altLang="ja-JP" sz="1200" dirty="0" smtClean="0">
              <a:solidFill>
                <a:schemeClr val="tx1"/>
              </a:solidFill>
            </a:endParaRPr>
          </a:p>
        </p:txBody>
      </p:sp>
      <p:sp>
        <p:nvSpPr>
          <p:cNvPr id="15" name="テキスト ボックス 14"/>
          <p:cNvSpPr txBox="1"/>
          <p:nvPr/>
        </p:nvSpPr>
        <p:spPr>
          <a:xfrm>
            <a:off x="7921302" y="9381315"/>
            <a:ext cx="4126514" cy="419795"/>
          </a:xfrm>
          <a:prstGeom prst="rect">
            <a:avLst/>
          </a:prstGeom>
          <a:noFill/>
        </p:spPr>
        <p:txBody>
          <a:bodyPr wrap="square" rtlCol="0">
            <a:spAutoFit/>
          </a:bodyPr>
          <a:lstStyle/>
          <a:p>
            <a:pPr>
              <a:lnSpc>
                <a:spcPts val="3000"/>
              </a:lnSpc>
            </a:pPr>
            <a:r>
              <a:rPr lang="ja-JP" altLang="en-US" sz="18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３．今後に向けて</a:t>
            </a:r>
          </a:p>
        </p:txBody>
      </p:sp>
      <p:sp>
        <p:nvSpPr>
          <p:cNvPr id="16" name="正方形/長方形 15"/>
          <p:cNvSpPr/>
          <p:nvPr/>
        </p:nvSpPr>
        <p:spPr>
          <a:xfrm>
            <a:off x="7921302" y="9776735"/>
            <a:ext cx="6624736" cy="682486"/>
          </a:xfrm>
          <a:prstGeom prst="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algn="ctr"/>
            <a:endParaRPr lang="ja-JP" altLang="en-US" sz="3600" dirty="0">
              <a:solidFill>
                <a:schemeClr val="tx1"/>
              </a:solidFill>
            </a:endParaRPr>
          </a:p>
        </p:txBody>
      </p:sp>
      <p:sp>
        <p:nvSpPr>
          <p:cNvPr id="6" name="テキスト ボックス 5"/>
          <p:cNvSpPr txBox="1"/>
          <p:nvPr/>
        </p:nvSpPr>
        <p:spPr>
          <a:xfrm>
            <a:off x="8030279" y="1215242"/>
            <a:ext cx="2480359" cy="338554"/>
          </a:xfrm>
          <a:prstGeom prst="rect">
            <a:avLst/>
          </a:prstGeom>
          <a:noFill/>
        </p:spPr>
        <p:txBody>
          <a:bodyPr wrap="square" rtlCol="0">
            <a:spAutoFit/>
          </a:bodyPr>
          <a:lstStyle/>
          <a:p>
            <a:r>
              <a:rPr kumimoji="1" lang="ja-JP" altLang="en-US" sz="1600" dirty="0" smtClean="0"/>
              <a:t>■地区センターの再整備</a:t>
            </a:r>
            <a:endParaRPr kumimoji="1" lang="ja-JP" altLang="en-US" sz="1600" dirty="0"/>
          </a:p>
        </p:txBody>
      </p:sp>
      <p:sp>
        <p:nvSpPr>
          <p:cNvPr id="30" name="テキスト ボックス 29"/>
          <p:cNvSpPr txBox="1"/>
          <p:nvPr/>
        </p:nvSpPr>
        <p:spPr>
          <a:xfrm>
            <a:off x="8097929" y="1483926"/>
            <a:ext cx="2480359" cy="523220"/>
          </a:xfrm>
          <a:prstGeom prst="rect">
            <a:avLst/>
          </a:prstGeom>
          <a:noFill/>
        </p:spPr>
        <p:txBody>
          <a:bodyPr wrap="square" rtlCol="0">
            <a:spAutoFit/>
          </a:bodyPr>
          <a:lstStyle/>
          <a:p>
            <a:r>
              <a:rPr kumimoji="1" lang="en-US" altLang="ja-JP" sz="1400" dirty="0" smtClean="0"/>
              <a:t>【</a:t>
            </a:r>
            <a:r>
              <a:rPr kumimoji="1" lang="ja-JP" altLang="en-US" sz="1400" dirty="0" smtClean="0"/>
              <a:t>千里南地区センター</a:t>
            </a:r>
            <a:r>
              <a:rPr lang="en-US" altLang="ja-JP" sz="1400" dirty="0"/>
              <a:t>】</a:t>
            </a:r>
            <a:endParaRPr kumimoji="1" lang="en-US" altLang="ja-JP" sz="1400" dirty="0" smtClean="0"/>
          </a:p>
          <a:p>
            <a:endParaRPr kumimoji="1" lang="ja-JP" altLang="en-US" sz="1400" dirty="0"/>
          </a:p>
        </p:txBody>
      </p:sp>
      <p:pic>
        <p:nvPicPr>
          <p:cNvPr id="7" name="図 6"/>
          <p:cNvPicPr>
            <a:picLocks noChangeAspect="1"/>
          </p:cNvPicPr>
          <p:nvPr/>
        </p:nvPicPr>
        <p:blipFill>
          <a:blip r:embed="rId2"/>
          <a:stretch>
            <a:fillRect/>
          </a:stretch>
        </p:blipFill>
        <p:spPr>
          <a:xfrm>
            <a:off x="8097929" y="1752432"/>
            <a:ext cx="2656916" cy="1905602"/>
          </a:xfrm>
          <a:prstGeom prst="rect">
            <a:avLst/>
          </a:prstGeom>
        </p:spPr>
      </p:pic>
      <p:sp>
        <p:nvSpPr>
          <p:cNvPr id="32" name="テキスト ボックス 31"/>
          <p:cNvSpPr txBox="1"/>
          <p:nvPr/>
        </p:nvSpPr>
        <p:spPr>
          <a:xfrm>
            <a:off x="7921301" y="7000421"/>
            <a:ext cx="2951887" cy="338554"/>
          </a:xfrm>
          <a:prstGeom prst="rect">
            <a:avLst/>
          </a:prstGeom>
          <a:noFill/>
        </p:spPr>
        <p:txBody>
          <a:bodyPr wrap="square" rtlCol="0">
            <a:spAutoFit/>
          </a:bodyPr>
          <a:lstStyle/>
          <a:p>
            <a:r>
              <a:rPr lang="en-US" altLang="ja-JP" sz="1600" dirty="0" smtClean="0"/>
              <a:t>【</a:t>
            </a:r>
            <a:r>
              <a:rPr lang="ja-JP" altLang="en-US" sz="1600" dirty="0" smtClean="0"/>
              <a:t>参考　近年</a:t>
            </a:r>
            <a:r>
              <a:rPr kumimoji="1" lang="ja-JP" altLang="en-US" sz="1600" dirty="0" smtClean="0"/>
              <a:t>の人口推移</a:t>
            </a:r>
            <a:r>
              <a:rPr kumimoji="1" lang="en-US" altLang="ja-JP" sz="1600" dirty="0" smtClean="0"/>
              <a:t>】</a:t>
            </a:r>
            <a:endParaRPr kumimoji="1" lang="ja-JP" altLang="en-US" sz="1600" dirty="0"/>
          </a:p>
        </p:txBody>
      </p:sp>
      <p:sp>
        <p:nvSpPr>
          <p:cNvPr id="34" name="テキスト ボックス 33"/>
          <p:cNvSpPr txBox="1"/>
          <p:nvPr/>
        </p:nvSpPr>
        <p:spPr>
          <a:xfrm>
            <a:off x="8083407" y="1752432"/>
            <a:ext cx="2951887" cy="261610"/>
          </a:xfrm>
          <a:prstGeom prst="rect">
            <a:avLst/>
          </a:prstGeom>
          <a:noFill/>
        </p:spPr>
        <p:txBody>
          <a:bodyPr wrap="square" rtlCol="0">
            <a:spAutoFit/>
          </a:bodyPr>
          <a:lstStyle/>
          <a:p>
            <a:r>
              <a:rPr lang="ja-JP" altLang="en-US" sz="1100" dirty="0">
                <a:solidFill>
                  <a:schemeClr val="bg1"/>
                </a:solidFill>
              </a:rPr>
              <a:t>平成</a:t>
            </a:r>
            <a:r>
              <a:rPr lang="en-US" altLang="ja-JP" sz="1100" dirty="0" smtClean="0">
                <a:solidFill>
                  <a:schemeClr val="bg1"/>
                </a:solidFill>
              </a:rPr>
              <a:t>24</a:t>
            </a:r>
            <a:r>
              <a:rPr lang="ja-JP" altLang="en-US" sz="1100" dirty="0" smtClean="0">
                <a:solidFill>
                  <a:schemeClr val="bg1"/>
                </a:solidFill>
              </a:rPr>
              <a:t>年度　千里ニュータウンプラザ開設</a:t>
            </a:r>
            <a:endParaRPr kumimoji="1" lang="ja-JP" altLang="en-US" sz="1100" dirty="0">
              <a:solidFill>
                <a:schemeClr val="bg1"/>
              </a:solidFill>
            </a:endParaRPr>
          </a:p>
        </p:txBody>
      </p:sp>
      <p:sp>
        <p:nvSpPr>
          <p:cNvPr id="35" name="テキスト ボックス 34"/>
          <p:cNvSpPr txBox="1"/>
          <p:nvPr/>
        </p:nvSpPr>
        <p:spPr>
          <a:xfrm>
            <a:off x="11051463" y="3343583"/>
            <a:ext cx="3923682" cy="523220"/>
          </a:xfrm>
          <a:prstGeom prst="rect">
            <a:avLst/>
          </a:prstGeom>
          <a:noFill/>
        </p:spPr>
        <p:txBody>
          <a:bodyPr wrap="square" rtlCol="0">
            <a:spAutoFit/>
          </a:bodyPr>
          <a:lstStyle/>
          <a:p>
            <a:r>
              <a:rPr lang="ja-JP" altLang="en-US" sz="1400" dirty="0" smtClean="0"/>
              <a:t>・（仮称）北千里駅周辺活性化ビジョンの策定</a:t>
            </a:r>
            <a:endParaRPr lang="en-US" altLang="ja-JP" sz="1400" dirty="0" smtClean="0"/>
          </a:p>
          <a:p>
            <a:r>
              <a:rPr lang="ja-JP" altLang="en-US" sz="1400" dirty="0" smtClean="0"/>
              <a:t>　（平成</a:t>
            </a:r>
            <a:r>
              <a:rPr lang="en-US" altLang="ja-JP" sz="1400" dirty="0" smtClean="0"/>
              <a:t>27</a:t>
            </a:r>
            <a:r>
              <a:rPr lang="ja-JP" altLang="en-US" sz="1400" dirty="0" smtClean="0"/>
              <a:t>年度内　吹田市）</a:t>
            </a:r>
          </a:p>
        </p:txBody>
      </p:sp>
      <p:sp>
        <p:nvSpPr>
          <p:cNvPr id="2" name="テキスト ボックス 1"/>
          <p:cNvSpPr txBox="1"/>
          <p:nvPr/>
        </p:nvSpPr>
        <p:spPr>
          <a:xfrm>
            <a:off x="7998875" y="7436325"/>
            <a:ext cx="2199637" cy="954107"/>
          </a:xfrm>
          <a:prstGeom prst="rect">
            <a:avLst/>
          </a:prstGeom>
          <a:noFill/>
        </p:spPr>
        <p:txBody>
          <a:bodyPr wrap="square" rtlCol="0">
            <a:spAutoFit/>
          </a:bodyPr>
          <a:lstStyle/>
          <a:p>
            <a:pPr marL="87313" indent="-87313"/>
            <a:r>
              <a:rPr kumimoji="1" lang="ja-JP" altLang="en-US" sz="1400" dirty="0" smtClean="0"/>
              <a:t>・人口減少が続いていたが、</a:t>
            </a:r>
            <a:r>
              <a:rPr lang="ja-JP" altLang="en-US" sz="1400" dirty="0" smtClean="0"/>
              <a:t>平成</a:t>
            </a:r>
            <a:r>
              <a:rPr kumimoji="1" lang="en-US" altLang="ja-JP" sz="1400" dirty="0" smtClean="0"/>
              <a:t>23</a:t>
            </a:r>
            <a:r>
              <a:rPr kumimoji="1" lang="ja-JP" altLang="en-US" sz="1400" dirty="0" smtClean="0"/>
              <a:t>年度以降は増加傾向</a:t>
            </a:r>
            <a:endParaRPr kumimoji="1" lang="en-US" altLang="ja-JP" sz="1400" dirty="0" smtClean="0"/>
          </a:p>
          <a:p>
            <a:r>
              <a:rPr lang="ja-JP" altLang="en-US" sz="1400" dirty="0" smtClean="0"/>
              <a:t>・高齢化率は横ばい傾向</a:t>
            </a:r>
            <a:endParaRPr kumimoji="1" lang="ja-JP" altLang="en-US" sz="1400" dirty="0"/>
          </a:p>
        </p:txBody>
      </p:sp>
      <p:sp>
        <p:nvSpPr>
          <p:cNvPr id="3" name="テキスト ボックス 2"/>
          <p:cNvSpPr txBox="1"/>
          <p:nvPr/>
        </p:nvSpPr>
        <p:spPr>
          <a:xfrm>
            <a:off x="10280207" y="7169698"/>
            <a:ext cx="596161" cy="215444"/>
          </a:xfrm>
          <a:prstGeom prst="rect">
            <a:avLst/>
          </a:prstGeom>
          <a:noFill/>
        </p:spPr>
        <p:txBody>
          <a:bodyPr wrap="square" rtlCol="0">
            <a:spAutoFit/>
          </a:bodyPr>
          <a:lstStyle/>
          <a:p>
            <a:r>
              <a:rPr kumimoji="1" lang="ja-JP" altLang="en-US" sz="800" dirty="0" smtClean="0"/>
              <a:t>人</a:t>
            </a:r>
            <a:endParaRPr kumimoji="1" lang="ja-JP" altLang="en-US" sz="800" dirty="0"/>
          </a:p>
        </p:txBody>
      </p:sp>
      <p:sp>
        <p:nvSpPr>
          <p:cNvPr id="36" name="テキスト ボックス 35"/>
          <p:cNvSpPr txBox="1"/>
          <p:nvPr/>
        </p:nvSpPr>
        <p:spPr>
          <a:xfrm>
            <a:off x="12969894" y="7138409"/>
            <a:ext cx="596161" cy="215444"/>
          </a:xfrm>
          <a:prstGeom prst="rect">
            <a:avLst/>
          </a:prstGeom>
          <a:noFill/>
        </p:spPr>
        <p:txBody>
          <a:bodyPr wrap="square" rtlCol="0">
            <a:spAutoFit/>
          </a:bodyPr>
          <a:lstStyle/>
          <a:p>
            <a:r>
              <a:rPr lang="ja-JP" altLang="en-US" sz="800" dirty="0"/>
              <a:t>％</a:t>
            </a:r>
            <a:endParaRPr kumimoji="1" lang="ja-JP" altLang="en-US" sz="800" dirty="0"/>
          </a:p>
        </p:txBody>
      </p:sp>
      <p:sp>
        <p:nvSpPr>
          <p:cNvPr id="37" name="テキスト ボックス 36"/>
          <p:cNvSpPr txBox="1"/>
          <p:nvPr/>
        </p:nvSpPr>
        <p:spPr>
          <a:xfrm>
            <a:off x="8030279" y="9830199"/>
            <a:ext cx="6377107" cy="523220"/>
          </a:xfrm>
          <a:prstGeom prst="rect">
            <a:avLst/>
          </a:prstGeom>
          <a:noFill/>
        </p:spPr>
        <p:txBody>
          <a:bodyPr wrap="square" rtlCol="0">
            <a:spAutoFit/>
          </a:bodyPr>
          <a:lstStyle/>
          <a:p>
            <a:r>
              <a:rPr lang="ja-JP" altLang="en-US" sz="1400" dirty="0" smtClean="0"/>
              <a:t>公的</a:t>
            </a:r>
            <a:r>
              <a:rPr lang="ja-JP" altLang="en-US" sz="1400" dirty="0"/>
              <a:t>賃貸住宅</a:t>
            </a:r>
            <a:r>
              <a:rPr lang="ja-JP" altLang="en-US" sz="1400" dirty="0" smtClean="0"/>
              <a:t>の更新や地区センター、近隣センターの再生など、千里ニュータウン再生指針に基づいて取組を推進する。</a:t>
            </a:r>
            <a:endParaRPr kumimoji="1" lang="en-US" altLang="ja-JP" sz="1400" dirty="0" smtClean="0"/>
          </a:p>
        </p:txBody>
      </p:sp>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21846" y="5560820"/>
            <a:ext cx="1733748" cy="1150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図 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815182" y="5553068"/>
            <a:ext cx="1512168" cy="1134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テキスト ボックス 38"/>
          <p:cNvSpPr txBox="1"/>
          <p:nvPr/>
        </p:nvSpPr>
        <p:spPr>
          <a:xfrm>
            <a:off x="8030279" y="4672810"/>
            <a:ext cx="2951887" cy="338554"/>
          </a:xfrm>
          <a:prstGeom prst="rect">
            <a:avLst/>
          </a:prstGeom>
          <a:noFill/>
        </p:spPr>
        <p:txBody>
          <a:bodyPr wrap="square" rtlCol="0">
            <a:spAutoFit/>
          </a:bodyPr>
          <a:lstStyle/>
          <a:p>
            <a:r>
              <a:rPr kumimoji="1" lang="ja-JP" altLang="en-US" sz="1600" dirty="0" smtClean="0"/>
              <a:t>■</a:t>
            </a:r>
            <a:r>
              <a:rPr lang="ja-JP" altLang="en-US" sz="1600" dirty="0" smtClean="0"/>
              <a:t>地域交流</a:t>
            </a:r>
            <a:endParaRPr kumimoji="1" lang="ja-JP" altLang="en-US" sz="1600" dirty="0"/>
          </a:p>
        </p:txBody>
      </p:sp>
      <p:sp>
        <p:nvSpPr>
          <p:cNvPr id="40" name="テキスト ボックス 39"/>
          <p:cNvSpPr txBox="1"/>
          <p:nvPr/>
        </p:nvSpPr>
        <p:spPr>
          <a:xfrm>
            <a:off x="8340365" y="6722768"/>
            <a:ext cx="3184772" cy="276999"/>
          </a:xfrm>
          <a:prstGeom prst="rect">
            <a:avLst/>
          </a:prstGeom>
          <a:noFill/>
        </p:spPr>
        <p:txBody>
          <a:bodyPr wrap="square" rtlCol="0">
            <a:spAutoFit/>
          </a:bodyPr>
          <a:lstStyle/>
          <a:p>
            <a:r>
              <a:rPr lang="ja-JP" altLang="en-US" sz="1200" dirty="0" smtClean="0"/>
              <a:t>光のアートイベント（千里キャンドルロード）</a:t>
            </a:r>
            <a:endParaRPr kumimoji="1" lang="en-US" altLang="ja-JP" sz="1200" dirty="0" smtClean="0"/>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70119" y="1197910"/>
            <a:ext cx="6475120" cy="3468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テキスト ボックス 40"/>
          <p:cNvSpPr txBox="1"/>
          <p:nvPr/>
        </p:nvSpPr>
        <p:spPr>
          <a:xfrm>
            <a:off x="11051463" y="1483926"/>
            <a:ext cx="2480359" cy="523220"/>
          </a:xfrm>
          <a:prstGeom prst="rect">
            <a:avLst/>
          </a:prstGeom>
          <a:noFill/>
        </p:spPr>
        <p:txBody>
          <a:bodyPr wrap="square" rtlCol="0">
            <a:spAutoFit/>
          </a:bodyPr>
          <a:lstStyle/>
          <a:p>
            <a:r>
              <a:rPr kumimoji="1" lang="en-US" altLang="ja-JP" sz="1400" dirty="0" smtClean="0"/>
              <a:t>【</a:t>
            </a:r>
            <a:r>
              <a:rPr kumimoji="1" lang="ja-JP" altLang="en-US" sz="1400" dirty="0" smtClean="0"/>
              <a:t>千里中央地区センター</a:t>
            </a:r>
            <a:r>
              <a:rPr kumimoji="1" lang="en-US" altLang="ja-JP" sz="1400" dirty="0" smtClean="0"/>
              <a:t>】</a:t>
            </a:r>
          </a:p>
          <a:p>
            <a:endParaRPr kumimoji="1" lang="ja-JP" altLang="en-US" sz="1400" dirty="0"/>
          </a:p>
        </p:txBody>
      </p:sp>
      <p:sp>
        <p:nvSpPr>
          <p:cNvPr id="12" name="テキスト ボックス 11"/>
          <p:cNvSpPr txBox="1"/>
          <p:nvPr/>
        </p:nvSpPr>
        <p:spPr>
          <a:xfrm>
            <a:off x="11071132" y="1745536"/>
            <a:ext cx="3471222" cy="1600438"/>
          </a:xfrm>
          <a:prstGeom prst="rect">
            <a:avLst/>
          </a:prstGeom>
          <a:noFill/>
        </p:spPr>
        <p:txBody>
          <a:bodyPr wrap="square" rtlCol="0">
            <a:spAutoFit/>
          </a:bodyPr>
          <a:lstStyle/>
          <a:p>
            <a:r>
              <a:rPr lang="ja-JP" altLang="en-US" sz="1400" dirty="0" smtClean="0"/>
              <a:t>・ 平成</a:t>
            </a:r>
            <a:r>
              <a:rPr lang="en-US" altLang="ja-JP" sz="1400" dirty="0" smtClean="0"/>
              <a:t>17</a:t>
            </a:r>
            <a:r>
              <a:rPr lang="ja-JP" altLang="en-US" sz="1400" dirty="0" smtClean="0"/>
              <a:t>年度から始まった再整備事業が、　</a:t>
            </a:r>
            <a:endParaRPr lang="en-US" altLang="ja-JP" sz="1400" dirty="0" smtClean="0"/>
          </a:p>
          <a:p>
            <a:r>
              <a:rPr lang="ja-JP" altLang="en-US" sz="1400" dirty="0"/>
              <a:t>　</a:t>
            </a:r>
            <a:r>
              <a:rPr lang="ja-JP" altLang="en-US" sz="1400" dirty="0" smtClean="0"/>
              <a:t>平成</a:t>
            </a:r>
            <a:r>
              <a:rPr lang="en-US" altLang="ja-JP" sz="1400" dirty="0" smtClean="0"/>
              <a:t>22</a:t>
            </a:r>
            <a:r>
              <a:rPr lang="ja-JP" altLang="en-US" sz="1400" dirty="0" smtClean="0"/>
              <a:t>年度に完了。</a:t>
            </a:r>
            <a:endParaRPr lang="en-US" altLang="ja-JP" sz="1400" dirty="0" smtClean="0"/>
          </a:p>
          <a:p>
            <a:r>
              <a:rPr kumimoji="1" lang="ja-JP" altLang="en-US" sz="1400" dirty="0" smtClean="0"/>
              <a:t>・ 現在、一部商業施設で建替えが進む。</a:t>
            </a:r>
            <a:endParaRPr kumimoji="1" lang="en-US" altLang="ja-JP" sz="1400" dirty="0" smtClean="0"/>
          </a:p>
          <a:p>
            <a:r>
              <a:rPr lang="ja-JP" altLang="en-US" sz="1400" dirty="0" smtClean="0"/>
              <a:t>・ 今後、北大阪急行電鉄の延伸によって、</a:t>
            </a:r>
            <a:endParaRPr lang="en-US" altLang="ja-JP" sz="1400" dirty="0" smtClean="0"/>
          </a:p>
          <a:p>
            <a:r>
              <a:rPr lang="ja-JP" altLang="en-US" sz="1400" dirty="0" smtClean="0"/>
              <a:t>　より広域的な拠点として新たな千里中央</a:t>
            </a:r>
            <a:endParaRPr lang="en-US" altLang="ja-JP" sz="1400" dirty="0" smtClean="0"/>
          </a:p>
          <a:p>
            <a:r>
              <a:rPr lang="ja-JP" altLang="en-US" sz="1400" dirty="0"/>
              <a:t>　</a:t>
            </a:r>
            <a:r>
              <a:rPr lang="ja-JP" altLang="en-US" sz="1400" dirty="0" smtClean="0"/>
              <a:t>地区の活性化を進める。</a:t>
            </a:r>
            <a:endParaRPr kumimoji="1" lang="en-US" altLang="ja-JP" sz="1400" dirty="0" smtClean="0"/>
          </a:p>
          <a:p>
            <a:endParaRPr kumimoji="1" lang="ja-JP" altLang="en-US" sz="1400" dirty="0"/>
          </a:p>
        </p:txBody>
      </p:sp>
      <p:sp>
        <p:nvSpPr>
          <p:cNvPr id="42" name="テキスト ボックス 41"/>
          <p:cNvSpPr txBox="1"/>
          <p:nvPr/>
        </p:nvSpPr>
        <p:spPr>
          <a:xfrm>
            <a:off x="11099382" y="3084364"/>
            <a:ext cx="2480359" cy="523220"/>
          </a:xfrm>
          <a:prstGeom prst="rect">
            <a:avLst/>
          </a:prstGeom>
          <a:noFill/>
        </p:spPr>
        <p:txBody>
          <a:bodyPr wrap="square" rtlCol="0">
            <a:spAutoFit/>
          </a:bodyPr>
          <a:lstStyle/>
          <a:p>
            <a:r>
              <a:rPr kumimoji="1" lang="en-US" altLang="ja-JP" sz="1400" dirty="0" smtClean="0"/>
              <a:t>【</a:t>
            </a:r>
            <a:r>
              <a:rPr kumimoji="1" lang="ja-JP" altLang="en-US" sz="1400" dirty="0" smtClean="0"/>
              <a:t>千里北地区センター</a:t>
            </a:r>
            <a:r>
              <a:rPr kumimoji="1" lang="en-US" altLang="ja-JP" sz="1400" dirty="0" smtClean="0"/>
              <a:t>】</a:t>
            </a:r>
          </a:p>
          <a:p>
            <a:endParaRPr kumimoji="1" lang="ja-JP" altLang="en-US" sz="1400" dirty="0"/>
          </a:p>
        </p:txBody>
      </p:sp>
      <p:sp>
        <p:nvSpPr>
          <p:cNvPr id="44" name="テキスト ボックス 43"/>
          <p:cNvSpPr txBox="1"/>
          <p:nvPr/>
        </p:nvSpPr>
        <p:spPr>
          <a:xfrm>
            <a:off x="8392440" y="5011364"/>
            <a:ext cx="6154726" cy="523220"/>
          </a:xfrm>
          <a:prstGeom prst="rect">
            <a:avLst/>
          </a:prstGeom>
          <a:noFill/>
        </p:spPr>
        <p:txBody>
          <a:bodyPr wrap="square" rtlCol="0">
            <a:spAutoFit/>
          </a:bodyPr>
          <a:lstStyle/>
          <a:p>
            <a:r>
              <a:rPr lang="ja-JP" altLang="en-US" sz="1400" dirty="0" smtClean="0"/>
              <a:t>平成</a:t>
            </a:r>
            <a:r>
              <a:rPr lang="en-US" altLang="ja-JP" sz="1400" dirty="0" smtClean="0"/>
              <a:t>24</a:t>
            </a:r>
            <a:r>
              <a:rPr lang="ja-JP" altLang="en-US" sz="1400" dirty="0" smtClean="0"/>
              <a:t>年度に、</a:t>
            </a:r>
            <a:r>
              <a:rPr lang="ja-JP" altLang="en-US" sz="1400" dirty="0" err="1" smtClean="0"/>
              <a:t>ま</a:t>
            </a:r>
            <a:r>
              <a:rPr lang="ja-JP" altLang="en-US" sz="1400" dirty="0" smtClean="0"/>
              <a:t>ちびらき</a:t>
            </a:r>
            <a:r>
              <a:rPr lang="en-US" altLang="ja-JP" sz="1400" dirty="0" smtClean="0"/>
              <a:t>50</a:t>
            </a:r>
            <a:r>
              <a:rPr lang="ja-JP" altLang="en-US" sz="1400" dirty="0" smtClean="0"/>
              <a:t>年事業が開催された。住民が主体となった実行委員会が組織され、さまざまなイベントを企画・運営し新たな地域交流が生まれた。</a:t>
            </a:r>
            <a:endParaRPr lang="en-US" altLang="ja-JP" sz="1400" dirty="0" smtClean="0"/>
          </a:p>
        </p:txBody>
      </p:sp>
      <p:pic>
        <p:nvPicPr>
          <p:cNvPr id="45" name="図 44"/>
          <p:cNvPicPr/>
          <p:nvPr/>
        </p:nvPicPr>
        <p:blipFill>
          <a:blip r:embed="rId6" cstate="screen">
            <a:extLst>
              <a:ext uri="{28A0092B-C50C-407E-A947-70E740481C1C}">
                <a14:useLocalDpi xmlns:a14="http://schemas.microsoft.com/office/drawing/2010/main"/>
              </a:ext>
            </a:extLst>
          </a:blip>
          <a:stretch>
            <a:fillRect/>
          </a:stretch>
        </p:blipFill>
        <p:spPr>
          <a:xfrm>
            <a:off x="11363180" y="5549261"/>
            <a:ext cx="1635159" cy="1042357"/>
          </a:xfrm>
          <a:prstGeom prst="rect">
            <a:avLst/>
          </a:prstGeom>
        </p:spPr>
      </p:pic>
      <p:pic>
        <p:nvPicPr>
          <p:cNvPr id="47" name="図 46"/>
          <p:cNvPicPr/>
          <p:nvPr/>
        </p:nvPicPr>
        <p:blipFill>
          <a:blip r:embed="rId7" cstate="screen">
            <a:extLst>
              <a:ext uri="{28A0092B-C50C-407E-A947-70E740481C1C}">
                <a14:useLocalDpi xmlns:a14="http://schemas.microsoft.com/office/drawing/2010/main"/>
              </a:ext>
            </a:extLst>
          </a:blip>
          <a:stretch>
            <a:fillRect/>
          </a:stretch>
        </p:blipFill>
        <p:spPr>
          <a:xfrm>
            <a:off x="13026908" y="5549261"/>
            <a:ext cx="1411047" cy="1111408"/>
          </a:xfrm>
          <a:prstGeom prst="rect">
            <a:avLst/>
          </a:prstGeom>
        </p:spPr>
      </p:pic>
      <p:sp>
        <p:nvSpPr>
          <p:cNvPr id="48" name="テキスト ボックス 47"/>
          <p:cNvSpPr txBox="1"/>
          <p:nvPr/>
        </p:nvSpPr>
        <p:spPr>
          <a:xfrm>
            <a:off x="12262157" y="6742555"/>
            <a:ext cx="2395522" cy="276999"/>
          </a:xfrm>
          <a:prstGeom prst="rect">
            <a:avLst/>
          </a:prstGeom>
          <a:noFill/>
        </p:spPr>
        <p:txBody>
          <a:bodyPr wrap="square" rtlCol="0">
            <a:spAutoFit/>
          </a:bodyPr>
          <a:lstStyle/>
          <a:p>
            <a:r>
              <a:rPr lang="ja-JP" altLang="en-US" sz="1200" dirty="0" smtClean="0"/>
              <a:t>千里</a:t>
            </a:r>
            <a:r>
              <a:rPr lang="en-US" altLang="ja-JP" sz="1200" dirty="0" smtClean="0"/>
              <a:t>50</a:t>
            </a:r>
            <a:r>
              <a:rPr lang="ja-JP" altLang="en-US" sz="1200" dirty="0" smtClean="0"/>
              <a:t>年まつり</a:t>
            </a:r>
            <a:endParaRPr kumimoji="1" lang="en-US" altLang="ja-JP" sz="1200" dirty="0" smtClean="0"/>
          </a:p>
        </p:txBody>
      </p:sp>
      <p:sp>
        <p:nvSpPr>
          <p:cNvPr id="49" name="テキスト ボックス 48"/>
          <p:cNvSpPr txBox="1"/>
          <p:nvPr/>
        </p:nvSpPr>
        <p:spPr>
          <a:xfrm>
            <a:off x="8039072" y="3860672"/>
            <a:ext cx="2480359" cy="338554"/>
          </a:xfrm>
          <a:prstGeom prst="rect">
            <a:avLst/>
          </a:prstGeom>
          <a:noFill/>
        </p:spPr>
        <p:txBody>
          <a:bodyPr wrap="square" rtlCol="0">
            <a:spAutoFit/>
          </a:bodyPr>
          <a:lstStyle/>
          <a:p>
            <a:r>
              <a:rPr kumimoji="1" lang="ja-JP" altLang="en-US" sz="1600" dirty="0" smtClean="0"/>
              <a:t>■</a:t>
            </a:r>
            <a:r>
              <a:rPr lang="ja-JP" altLang="en-US" sz="1600" dirty="0"/>
              <a:t>近隣</a:t>
            </a:r>
            <a:r>
              <a:rPr kumimoji="1" lang="ja-JP" altLang="en-US" sz="1600" dirty="0" smtClean="0"/>
              <a:t>センターの再整備</a:t>
            </a:r>
            <a:endParaRPr kumimoji="1" lang="ja-JP" altLang="en-US" sz="1600" dirty="0"/>
          </a:p>
        </p:txBody>
      </p:sp>
      <p:sp>
        <p:nvSpPr>
          <p:cNvPr id="50" name="テキスト ボックス 49"/>
          <p:cNvSpPr txBox="1"/>
          <p:nvPr/>
        </p:nvSpPr>
        <p:spPr>
          <a:xfrm>
            <a:off x="8281341" y="4142235"/>
            <a:ext cx="6376337" cy="523220"/>
          </a:xfrm>
          <a:prstGeom prst="rect">
            <a:avLst/>
          </a:prstGeom>
          <a:noFill/>
        </p:spPr>
        <p:txBody>
          <a:bodyPr wrap="square" rtlCol="0">
            <a:spAutoFit/>
          </a:bodyPr>
          <a:lstStyle/>
          <a:p>
            <a:r>
              <a:rPr lang="ja-JP" altLang="en-US" sz="1400" dirty="0" smtClean="0"/>
              <a:t> 新千里</a:t>
            </a:r>
            <a:r>
              <a:rPr kumimoji="1" lang="ja-JP" altLang="en-US" sz="1400" dirty="0" smtClean="0"/>
              <a:t>東町近隣センターにおいて、府営新千里東住宅の建替えと連携した再整備を計画。</a:t>
            </a:r>
            <a:endParaRPr kumimoji="1" lang="ja-JP" altLang="en-US" sz="1400" dirty="0"/>
          </a:p>
        </p:txBody>
      </p:sp>
      <p:graphicFrame>
        <p:nvGraphicFramePr>
          <p:cNvPr id="51" name="グラフ 50"/>
          <p:cNvGraphicFramePr>
            <a:graphicFrameLocks/>
          </p:cNvGraphicFramePr>
          <p:nvPr>
            <p:extLst>
              <p:ext uri="{D42A27DB-BD31-4B8C-83A1-F6EECF244321}">
                <p14:modId xmlns:p14="http://schemas.microsoft.com/office/powerpoint/2010/main" val="3622141739"/>
              </p:ext>
            </p:extLst>
          </p:nvPr>
        </p:nvGraphicFramePr>
        <p:xfrm>
          <a:off x="10172565" y="7277420"/>
          <a:ext cx="4374601" cy="2173735"/>
        </p:xfrm>
        <a:graphic>
          <a:graphicData uri="http://schemas.openxmlformats.org/drawingml/2006/chart">
            <c:chart xmlns:c="http://schemas.openxmlformats.org/drawingml/2006/chart" xmlns:r="http://schemas.openxmlformats.org/officeDocument/2006/relationships" r:id="rId8"/>
          </a:graphicData>
        </a:graphic>
      </p:graphicFrame>
      <p:sp>
        <p:nvSpPr>
          <p:cNvPr id="52" name="テキスト ボックス 51"/>
          <p:cNvSpPr txBox="1"/>
          <p:nvPr/>
        </p:nvSpPr>
        <p:spPr>
          <a:xfrm>
            <a:off x="504478" y="738188"/>
            <a:ext cx="6912769" cy="419795"/>
          </a:xfrm>
          <a:prstGeom prst="rect">
            <a:avLst/>
          </a:prstGeom>
          <a:noFill/>
        </p:spPr>
        <p:txBody>
          <a:bodyPr wrap="square" rtlCol="0">
            <a:spAutoFit/>
          </a:bodyPr>
          <a:lstStyle/>
          <a:p>
            <a:pPr>
              <a:lnSpc>
                <a:spcPts val="3000"/>
              </a:lnSpc>
            </a:pPr>
            <a:r>
              <a:rPr lang="ja-JP" altLang="en-US" sz="18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１．現住宅まちづくりマスタープランにおける将来イメージ</a:t>
            </a:r>
            <a:endParaRPr lang="en-US" altLang="ja-JP" sz="1800" dirty="0">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
        <p:nvSpPr>
          <p:cNvPr id="53" name="スライド番号プレースホルダー 2"/>
          <p:cNvSpPr>
            <a:spLocks noGrp="1"/>
          </p:cNvSpPr>
          <p:nvPr>
            <p:ph type="sldNum" sz="quarter" idx="12"/>
          </p:nvPr>
        </p:nvSpPr>
        <p:spPr>
          <a:xfrm>
            <a:off x="14311208" y="10171236"/>
            <a:ext cx="570841" cy="365125"/>
          </a:xfrm>
        </p:spPr>
        <p:txBody>
          <a:bodyPr/>
          <a:lstStyle/>
          <a:p>
            <a:fld id="{EA6D242B-6A52-4C5C-AF40-54B5FB6D04E5}" type="slidenum">
              <a:rPr kumimoji="1" lang="ja-JP" altLang="en-US" smtClean="0">
                <a:solidFill>
                  <a:schemeClr val="tx1"/>
                </a:solidFill>
              </a:rPr>
              <a:t>3</a:t>
            </a:fld>
            <a:endParaRPr kumimoji="1" lang="ja-JP" altLang="en-US" dirty="0">
              <a:solidFill>
                <a:schemeClr val="tx1"/>
              </a:solidFill>
            </a:endParaRPr>
          </a:p>
        </p:txBody>
      </p:sp>
    </p:spTree>
    <p:extLst>
      <p:ext uri="{BB962C8B-B14F-4D97-AF65-F5344CB8AC3E}">
        <p14:creationId xmlns:p14="http://schemas.microsoft.com/office/powerpoint/2010/main" val="3820864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8041334" y="1306935"/>
            <a:ext cx="6432696" cy="731353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3038" indent="-173038">
              <a:lnSpc>
                <a:spcPts val="1800"/>
              </a:lnSpc>
            </a:pPr>
            <a:r>
              <a:rPr lang="ja-JP" altLang="en-US" sz="1400" dirty="0">
                <a:solidFill>
                  <a:schemeClr val="tx1"/>
                </a:solidFill>
              </a:rPr>
              <a:t>■泉ケ丘駅前地域の活性化</a:t>
            </a:r>
          </a:p>
          <a:p>
            <a:pPr marL="173038" indent="-173038">
              <a:lnSpc>
                <a:spcPts val="1800"/>
              </a:lnSpc>
            </a:pPr>
            <a:r>
              <a:rPr lang="ja-JP" altLang="en-US" sz="1400" dirty="0">
                <a:solidFill>
                  <a:schemeClr val="tx1"/>
                </a:solidFill>
              </a:rPr>
              <a:t>　○泉ヶ丘駅前地域活性化ビジョン（協議会</a:t>
            </a:r>
            <a:r>
              <a:rPr lang="ja-JP" altLang="en-US" sz="1400" dirty="0" smtClean="0">
                <a:solidFill>
                  <a:schemeClr val="tx1"/>
                </a:solidFill>
              </a:rPr>
              <a:t>：</a:t>
            </a:r>
            <a:r>
              <a:rPr lang="ja-JP" altLang="en-US" sz="1400" dirty="0">
                <a:solidFill>
                  <a:schemeClr val="tx1"/>
                </a:solidFill>
              </a:rPr>
              <a:t>平成</a:t>
            </a:r>
            <a:r>
              <a:rPr lang="en-US" altLang="ja-JP" sz="1400" dirty="0" smtClean="0">
                <a:solidFill>
                  <a:schemeClr val="tx1"/>
                </a:solidFill>
              </a:rPr>
              <a:t>27</a:t>
            </a:r>
            <a:r>
              <a:rPr lang="ja-JP" altLang="en-US" sz="1400" dirty="0" smtClean="0">
                <a:solidFill>
                  <a:schemeClr val="tx1"/>
                </a:solidFill>
              </a:rPr>
              <a:t>年</a:t>
            </a:r>
            <a:r>
              <a:rPr lang="en-US" altLang="ja-JP" sz="1400" dirty="0" smtClean="0">
                <a:solidFill>
                  <a:schemeClr val="tx1"/>
                </a:solidFill>
              </a:rPr>
              <a:t>1</a:t>
            </a:r>
            <a:r>
              <a:rPr lang="ja-JP" altLang="en-US" sz="1400" dirty="0" smtClean="0">
                <a:solidFill>
                  <a:schemeClr val="tx1"/>
                </a:solidFill>
              </a:rPr>
              <a:t>月 改訂</a:t>
            </a:r>
            <a:r>
              <a:rPr lang="ja-JP" altLang="en-US" sz="1400" dirty="0">
                <a:solidFill>
                  <a:schemeClr val="tx1"/>
                </a:solidFill>
              </a:rPr>
              <a:t>）</a:t>
            </a:r>
          </a:p>
          <a:p>
            <a:pPr marL="173038" indent="-173038">
              <a:lnSpc>
                <a:spcPts val="1800"/>
              </a:lnSpc>
            </a:pPr>
            <a:r>
              <a:rPr lang="ja-JP" altLang="en-US" sz="1400" dirty="0">
                <a:solidFill>
                  <a:schemeClr val="tx1"/>
                </a:solidFill>
              </a:rPr>
              <a:t>　　・駅前施設の再編や近畿大学医学部・附属病院</a:t>
            </a:r>
            <a:r>
              <a:rPr lang="ja-JP" altLang="en-US" sz="1400" dirty="0" smtClean="0">
                <a:solidFill>
                  <a:schemeClr val="tx1"/>
                </a:solidFill>
              </a:rPr>
              <a:t>の</a:t>
            </a:r>
            <a:endParaRPr lang="en-US" altLang="ja-JP" sz="1400" dirty="0" smtClean="0">
              <a:solidFill>
                <a:schemeClr val="tx1"/>
              </a:solidFill>
            </a:endParaRPr>
          </a:p>
          <a:p>
            <a:pPr marL="173038" indent="-173038">
              <a:lnSpc>
                <a:spcPts val="1800"/>
              </a:lnSpc>
            </a:pPr>
            <a:r>
              <a:rPr lang="ja-JP" altLang="en-US" sz="1400" dirty="0">
                <a:solidFill>
                  <a:schemeClr val="tx1"/>
                </a:solidFill>
              </a:rPr>
              <a:t>　</a:t>
            </a:r>
            <a:r>
              <a:rPr lang="ja-JP" altLang="en-US" sz="1400" dirty="0" smtClean="0">
                <a:solidFill>
                  <a:schemeClr val="tx1"/>
                </a:solidFill>
              </a:rPr>
              <a:t>　立地</a:t>
            </a:r>
            <a:r>
              <a:rPr lang="ja-JP" altLang="en-US" sz="1400" dirty="0">
                <a:solidFill>
                  <a:schemeClr val="tx1"/>
                </a:solidFill>
              </a:rPr>
              <a:t>など、今後本地域が大きく変わろうとして</a:t>
            </a:r>
            <a:r>
              <a:rPr lang="ja-JP" altLang="en-US" sz="1400" dirty="0" smtClean="0">
                <a:solidFill>
                  <a:schemeClr val="tx1"/>
                </a:solidFill>
              </a:rPr>
              <a:t>いる</a:t>
            </a:r>
            <a:endParaRPr lang="en-US" altLang="ja-JP" sz="1400" dirty="0" smtClean="0">
              <a:solidFill>
                <a:schemeClr val="tx1"/>
              </a:solidFill>
            </a:endParaRPr>
          </a:p>
          <a:p>
            <a:pPr marL="173038" indent="-173038">
              <a:lnSpc>
                <a:spcPts val="1800"/>
              </a:lnSpc>
            </a:pPr>
            <a:r>
              <a:rPr lang="ja-JP" altLang="en-US" sz="1400" dirty="0">
                <a:solidFill>
                  <a:schemeClr val="tx1"/>
                </a:solidFill>
              </a:rPr>
              <a:t>　</a:t>
            </a:r>
            <a:r>
              <a:rPr lang="ja-JP" altLang="en-US" sz="1400" dirty="0" smtClean="0">
                <a:solidFill>
                  <a:schemeClr val="tx1"/>
                </a:solidFill>
              </a:rPr>
              <a:t>　機会</a:t>
            </a:r>
            <a:r>
              <a:rPr lang="ja-JP" altLang="en-US" sz="1400" dirty="0">
                <a:solidFill>
                  <a:schemeClr val="tx1"/>
                </a:solidFill>
              </a:rPr>
              <a:t>を最大限に活かし、さらなる活性化の推進</a:t>
            </a:r>
            <a:r>
              <a:rPr lang="ja-JP" altLang="en-US" sz="1400" dirty="0" smtClean="0">
                <a:solidFill>
                  <a:schemeClr val="tx1"/>
                </a:solidFill>
              </a:rPr>
              <a:t>を</a:t>
            </a:r>
            <a:endParaRPr lang="en-US" altLang="ja-JP" sz="1400" dirty="0" smtClean="0">
              <a:solidFill>
                <a:schemeClr val="tx1"/>
              </a:solidFill>
            </a:endParaRPr>
          </a:p>
          <a:p>
            <a:pPr marL="173038" indent="-173038">
              <a:lnSpc>
                <a:spcPts val="1800"/>
              </a:lnSpc>
            </a:pPr>
            <a:r>
              <a:rPr lang="ja-JP" altLang="en-US" sz="1400" dirty="0">
                <a:solidFill>
                  <a:schemeClr val="tx1"/>
                </a:solidFill>
              </a:rPr>
              <a:t>　</a:t>
            </a:r>
            <a:r>
              <a:rPr lang="ja-JP" altLang="en-US" sz="1400" dirty="0" smtClean="0">
                <a:solidFill>
                  <a:schemeClr val="tx1"/>
                </a:solidFill>
              </a:rPr>
              <a:t>　図る</a:t>
            </a:r>
            <a:r>
              <a:rPr lang="ja-JP" altLang="en-US" sz="1400" dirty="0">
                <a:solidFill>
                  <a:schemeClr val="tx1"/>
                </a:solidFill>
              </a:rPr>
              <a:t>ため</a:t>
            </a:r>
            <a:r>
              <a:rPr lang="ja-JP" altLang="en-US" sz="1400" dirty="0" smtClean="0">
                <a:solidFill>
                  <a:schemeClr val="tx1"/>
                </a:solidFill>
              </a:rPr>
              <a:t>、平成</a:t>
            </a:r>
            <a:r>
              <a:rPr lang="en-US" altLang="ja-JP" sz="1400" dirty="0">
                <a:solidFill>
                  <a:schemeClr val="tx1"/>
                </a:solidFill>
              </a:rPr>
              <a:t>27</a:t>
            </a:r>
            <a:r>
              <a:rPr lang="ja-JP" altLang="en-US" sz="1400" dirty="0">
                <a:solidFill>
                  <a:schemeClr val="tx1"/>
                </a:solidFill>
              </a:rPr>
              <a:t>年１月に改訂。</a:t>
            </a:r>
          </a:p>
          <a:p>
            <a:pPr marL="173038" indent="-173038">
              <a:lnSpc>
                <a:spcPts val="1800"/>
              </a:lnSpc>
            </a:pPr>
            <a:endParaRPr lang="en-US" altLang="ja-JP" sz="1400" dirty="0" smtClean="0">
              <a:solidFill>
                <a:schemeClr val="tx1"/>
              </a:solidFill>
            </a:endParaRPr>
          </a:p>
          <a:p>
            <a:pPr marL="173038" indent="-173038">
              <a:lnSpc>
                <a:spcPts val="1800"/>
              </a:lnSpc>
            </a:pPr>
            <a:endParaRPr lang="en-US" altLang="ja-JP" sz="1400" dirty="0">
              <a:solidFill>
                <a:schemeClr val="tx1"/>
              </a:solidFill>
            </a:endParaRPr>
          </a:p>
          <a:p>
            <a:pPr marL="173038" indent="-173038">
              <a:lnSpc>
                <a:spcPts val="1800"/>
              </a:lnSpc>
            </a:pPr>
            <a:endParaRPr lang="en-US" altLang="ja-JP" sz="1400" dirty="0" smtClean="0">
              <a:solidFill>
                <a:schemeClr val="tx1"/>
              </a:solidFill>
            </a:endParaRPr>
          </a:p>
          <a:p>
            <a:pPr marL="173038" indent="-173038">
              <a:lnSpc>
                <a:spcPts val="1800"/>
              </a:lnSpc>
            </a:pPr>
            <a:endParaRPr lang="en-US" altLang="ja-JP" sz="1400" dirty="0">
              <a:solidFill>
                <a:schemeClr val="tx1"/>
              </a:solidFill>
            </a:endParaRPr>
          </a:p>
          <a:p>
            <a:pPr marL="173038" indent="-173038">
              <a:lnSpc>
                <a:spcPts val="1800"/>
              </a:lnSpc>
            </a:pPr>
            <a:endParaRPr lang="en-US" altLang="ja-JP" sz="1400" dirty="0">
              <a:solidFill>
                <a:schemeClr val="tx1"/>
              </a:solidFill>
            </a:endParaRPr>
          </a:p>
          <a:p>
            <a:pPr marL="173038" indent="-173038">
              <a:lnSpc>
                <a:spcPts val="1800"/>
              </a:lnSpc>
            </a:pPr>
            <a:r>
              <a:rPr lang="ja-JP" altLang="en-US" sz="1400" dirty="0" smtClean="0">
                <a:solidFill>
                  <a:schemeClr val="tx1"/>
                </a:solidFill>
              </a:rPr>
              <a:t>■公的賃貸住宅の再生</a:t>
            </a:r>
            <a:endParaRPr lang="en-US" altLang="ja-JP" sz="1400" dirty="0" smtClean="0">
              <a:solidFill>
                <a:schemeClr val="tx1"/>
              </a:solidFill>
            </a:endParaRPr>
          </a:p>
          <a:p>
            <a:pPr marL="173038" indent="-173038">
              <a:lnSpc>
                <a:spcPts val="1800"/>
              </a:lnSpc>
            </a:pPr>
            <a:r>
              <a:rPr lang="ja-JP" altLang="en-US" sz="1400" dirty="0">
                <a:solidFill>
                  <a:schemeClr val="tx1"/>
                </a:solidFill>
              </a:rPr>
              <a:t>　</a:t>
            </a:r>
            <a:r>
              <a:rPr lang="ja-JP" altLang="en-US" sz="1400" dirty="0" smtClean="0">
                <a:solidFill>
                  <a:schemeClr val="tx1"/>
                </a:solidFill>
              </a:rPr>
              <a:t>○泉北ニュータウン公的賃貸住宅再生計画（協議会：</a:t>
            </a:r>
            <a:r>
              <a:rPr lang="ja-JP" altLang="en-US" sz="1400" dirty="0">
                <a:solidFill>
                  <a:schemeClr val="tx1"/>
                </a:solidFill>
              </a:rPr>
              <a:t>平成</a:t>
            </a:r>
            <a:r>
              <a:rPr lang="en-US" altLang="ja-JP" sz="1400" dirty="0" smtClean="0">
                <a:solidFill>
                  <a:schemeClr val="tx1"/>
                </a:solidFill>
              </a:rPr>
              <a:t>24</a:t>
            </a:r>
            <a:r>
              <a:rPr lang="ja-JP" altLang="en-US" sz="1400" dirty="0" smtClean="0">
                <a:solidFill>
                  <a:schemeClr val="tx1"/>
                </a:solidFill>
              </a:rPr>
              <a:t>年</a:t>
            </a:r>
            <a:r>
              <a:rPr lang="en-US" altLang="ja-JP" sz="1400" dirty="0" smtClean="0">
                <a:solidFill>
                  <a:schemeClr val="tx1"/>
                </a:solidFill>
              </a:rPr>
              <a:t>5</a:t>
            </a:r>
            <a:r>
              <a:rPr lang="ja-JP" altLang="en-US" sz="1400" dirty="0" smtClean="0">
                <a:solidFill>
                  <a:schemeClr val="tx1"/>
                </a:solidFill>
              </a:rPr>
              <a:t>月</a:t>
            </a:r>
            <a:r>
              <a:rPr lang="ja-JP" altLang="en-US" sz="1400" dirty="0">
                <a:solidFill>
                  <a:schemeClr val="tx1"/>
                </a:solidFill>
              </a:rPr>
              <a:t> </a:t>
            </a:r>
            <a:r>
              <a:rPr lang="ja-JP" altLang="en-US" sz="1400" dirty="0" smtClean="0">
                <a:solidFill>
                  <a:schemeClr val="tx1"/>
                </a:solidFill>
              </a:rPr>
              <a:t>改訂）</a:t>
            </a:r>
            <a:endParaRPr lang="en-US" altLang="ja-JP" sz="1400" dirty="0" smtClean="0">
              <a:solidFill>
                <a:schemeClr val="tx1"/>
              </a:solidFill>
            </a:endParaRPr>
          </a:p>
          <a:p>
            <a:pPr marL="266700" indent="-266700">
              <a:lnSpc>
                <a:spcPts val="1800"/>
              </a:lnSpc>
            </a:pPr>
            <a:r>
              <a:rPr lang="ja-JP" altLang="en-US" sz="1400" dirty="0">
                <a:solidFill>
                  <a:schemeClr val="tx1"/>
                </a:solidFill>
              </a:rPr>
              <a:t>　　</a:t>
            </a:r>
            <a:r>
              <a:rPr lang="ja-JP" altLang="en-US" sz="1400" dirty="0" smtClean="0">
                <a:solidFill>
                  <a:schemeClr val="tx1"/>
                </a:solidFill>
              </a:rPr>
              <a:t>公的</a:t>
            </a:r>
            <a:r>
              <a:rPr lang="ja-JP" altLang="en-US" sz="1400" dirty="0">
                <a:solidFill>
                  <a:schemeClr val="tx1"/>
                </a:solidFill>
              </a:rPr>
              <a:t>賃貸住宅（府営住宅、府公社賃貸住宅、ＵＲ賃貸住宅）の今後の活用方策や管理・運営の</a:t>
            </a:r>
            <a:r>
              <a:rPr lang="ja-JP" altLang="en-US" sz="1400" dirty="0" smtClean="0">
                <a:solidFill>
                  <a:schemeClr val="tx1"/>
                </a:solidFill>
              </a:rPr>
              <a:t>方向性、再生</a:t>
            </a:r>
            <a:r>
              <a:rPr lang="ja-JP" altLang="en-US" sz="1400" dirty="0">
                <a:solidFill>
                  <a:schemeClr val="tx1"/>
                </a:solidFill>
              </a:rPr>
              <a:t>事業の方針や具体的</a:t>
            </a:r>
            <a:r>
              <a:rPr lang="ja-JP" altLang="en-US" sz="1400" dirty="0" smtClean="0">
                <a:solidFill>
                  <a:schemeClr val="tx1"/>
                </a:solidFill>
              </a:rPr>
              <a:t>取組みを</a:t>
            </a:r>
            <a:r>
              <a:rPr lang="ja-JP" altLang="en-US" sz="1400" dirty="0">
                <a:solidFill>
                  <a:schemeClr val="tx1"/>
                </a:solidFill>
              </a:rPr>
              <a:t>示す</a:t>
            </a:r>
            <a:r>
              <a:rPr lang="ja-JP" altLang="en-US" sz="1400" dirty="0" smtClean="0">
                <a:solidFill>
                  <a:schemeClr val="tx1"/>
                </a:solidFill>
              </a:rPr>
              <a:t>もの</a:t>
            </a:r>
            <a:r>
              <a:rPr lang="ja-JP" altLang="en-US" sz="1400" dirty="0">
                <a:solidFill>
                  <a:schemeClr val="tx1"/>
                </a:solidFill>
              </a:rPr>
              <a:t>と</a:t>
            </a:r>
            <a:r>
              <a:rPr lang="ja-JP" altLang="en-US" sz="1400" dirty="0" smtClean="0">
                <a:solidFill>
                  <a:schemeClr val="tx1"/>
                </a:solidFill>
              </a:rPr>
              <a:t>して策定。</a:t>
            </a:r>
            <a:endParaRPr lang="en-US" altLang="ja-JP" sz="1400" dirty="0" smtClean="0">
              <a:solidFill>
                <a:schemeClr val="tx1"/>
              </a:solidFill>
            </a:endParaRPr>
          </a:p>
          <a:p>
            <a:pPr marL="266700" indent="-266700">
              <a:lnSpc>
                <a:spcPts val="1800"/>
              </a:lnSpc>
            </a:pPr>
            <a:r>
              <a:rPr lang="ja-JP" altLang="en-US" sz="1400" dirty="0">
                <a:solidFill>
                  <a:schemeClr val="tx1"/>
                </a:solidFill>
              </a:rPr>
              <a:t>　</a:t>
            </a:r>
            <a:r>
              <a:rPr lang="ja-JP" altLang="en-US" sz="1400" dirty="0" smtClean="0">
                <a:solidFill>
                  <a:schemeClr val="tx1"/>
                </a:solidFill>
              </a:rPr>
              <a:t>○</a:t>
            </a:r>
            <a:r>
              <a:rPr lang="ja-JP" altLang="en-US" sz="1400" dirty="0">
                <a:solidFill>
                  <a:schemeClr val="tx1"/>
                </a:solidFill>
              </a:rPr>
              <a:t>再生計画に</a:t>
            </a:r>
            <a:r>
              <a:rPr lang="ja-JP" altLang="en-US" sz="1400" dirty="0" smtClean="0">
                <a:solidFill>
                  <a:schemeClr val="tx1"/>
                </a:solidFill>
              </a:rPr>
              <a:t>基づき、大阪府では府営住宅の建替事業等、ＵＲ・府公社では賃貸住宅の住戸リノベーション事業等を実施。</a:t>
            </a:r>
            <a:endParaRPr lang="en-US" altLang="ja-JP" sz="1400" dirty="0">
              <a:solidFill>
                <a:schemeClr val="tx1"/>
              </a:solidFill>
            </a:endParaRPr>
          </a:p>
          <a:p>
            <a:pPr marL="266700" indent="-266700">
              <a:lnSpc>
                <a:spcPts val="1800"/>
              </a:lnSpc>
            </a:pPr>
            <a:endParaRPr lang="en-US" altLang="ja-JP" sz="1400" dirty="0" smtClean="0">
              <a:solidFill>
                <a:schemeClr val="tx1"/>
              </a:solidFill>
            </a:endParaRPr>
          </a:p>
          <a:p>
            <a:pPr marL="266700" indent="-266700">
              <a:lnSpc>
                <a:spcPts val="1800"/>
              </a:lnSpc>
            </a:pPr>
            <a:r>
              <a:rPr lang="ja-JP" altLang="en-US" sz="1400" dirty="0" smtClean="0">
                <a:solidFill>
                  <a:schemeClr val="tx1"/>
                </a:solidFill>
              </a:rPr>
              <a:t>■近隣センターの再生</a:t>
            </a:r>
            <a:endParaRPr lang="en-US" altLang="ja-JP" sz="1400" dirty="0" smtClean="0">
              <a:solidFill>
                <a:schemeClr val="tx1"/>
              </a:solidFill>
            </a:endParaRPr>
          </a:p>
          <a:p>
            <a:pPr marL="266700" indent="-266700">
              <a:lnSpc>
                <a:spcPts val="1800"/>
              </a:lnSpc>
            </a:pPr>
            <a:r>
              <a:rPr lang="ja-JP" altLang="en-US" sz="1400" dirty="0">
                <a:solidFill>
                  <a:schemeClr val="tx1"/>
                </a:solidFill>
              </a:rPr>
              <a:t>　</a:t>
            </a:r>
            <a:r>
              <a:rPr lang="ja-JP" altLang="en-US" sz="1400" dirty="0" smtClean="0">
                <a:solidFill>
                  <a:schemeClr val="tx1"/>
                </a:solidFill>
              </a:rPr>
              <a:t>○近隣センター再生プラン（堺市：</a:t>
            </a:r>
            <a:r>
              <a:rPr lang="ja-JP" altLang="en-US" sz="1400" dirty="0">
                <a:solidFill>
                  <a:schemeClr val="tx1"/>
                </a:solidFill>
              </a:rPr>
              <a:t>平成</a:t>
            </a:r>
            <a:r>
              <a:rPr lang="en-US" altLang="ja-JP" sz="1400" dirty="0" smtClean="0">
                <a:solidFill>
                  <a:schemeClr val="tx1"/>
                </a:solidFill>
              </a:rPr>
              <a:t>27</a:t>
            </a:r>
            <a:r>
              <a:rPr lang="ja-JP" altLang="en-US" sz="1400" dirty="0" smtClean="0">
                <a:solidFill>
                  <a:schemeClr val="tx1"/>
                </a:solidFill>
              </a:rPr>
              <a:t>年</a:t>
            </a:r>
            <a:r>
              <a:rPr lang="en-US" altLang="ja-JP" sz="1400" dirty="0" smtClean="0">
                <a:solidFill>
                  <a:schemeClr val="tx1"/>
                </a:solidFill>
              </a:rPr>
              <a:t>8</a:t>
            </a:r>
            <a:r>
              <a:rPr lang="ja-JP" altLang="en-US" sz="1400" dirty="0" smtClean="0">
                <a:solidFill>
                  <a:schemeClr val="tx1"/>
                </a:solidFill>
              </a:rPr>
              <a:t>月　策定）</a:t>
            </a:r>
            <a:endParaRPr lang="en-US" altLang="ja-JP" sz="1400" dirty="0" smtClean="0">
              <a:solidFill>
                <a:schemeClr val="tx1"/>
              </a:solidFill>
            </a:endParaRPr>
          </a:p>
          <a:p>
            <a:pPr marL="266700" indent="-266700">
              <a:lnSpc>
                <a:spcPts val="1800"/>
              </a:lnSpc>
            </a:pPr>
            <a:r>
              <a:rPr lang="ja-JP" altLang="en-US" sz="1400" dirty="0">
                <a:solidFill>
                  <a:schemeClr val="tx1"/>
                </a:solidFill>
              </a:rPr>
              <a:t>　　・近隣センターを“地域の賑わいづくりと一体となった地域コミュニティの核として機能再編する”ための位置づけ、将来像、取組方針を示すことで、近隣センターの利用者、地権者、事業者、行政などの各主体が再生に取り組む際の検討のたたき台として活用することを</a:t>
            </a:r>
            <a:r>
              <a:rPr lang="ja-JP" altLang="en-US" sz="1400" dirty="0" smtClean="0">
                <a:solidFill>
                  <a:schemeClr val="tx1"/>
                </a:solidFill>
              </a:rPr>
              <a:t>目的に策定</a:t>
            </a:r>
            <a:r>
              <a:rPr lang="ja-JP" altLang="en-US" sz="1400" dirty="0">
                <a:solidFill>
                  <a:schemeClr val="tx1"/>
                </a:solidFill>
              </a:rPr>
              <a:t>。</a:t>
            </a:r>
            <a:endParaRPr lang="en-US" altLang="ja-JP" sz="1400" dirty="0" smtClean="0">
              <a:solidFill>
                <a:schemeClr val="tx1"/>
              </a:solidFill>
            </a:endParaRPr>
          </a:p>
          <a:p>
            <a:pPr marL="266700" indent="-266700">
              <a:lnSpc>
                <a:spcPts val="1800"/>
              </a:lnSpc>
            </a:pPr>
            <a:endParaRPr lang="en-US" altLang="ja-JP" sz="1400" dirty="0">
              <a:solidFill>
                <a:schemeClr val="tx1"/>
              </a:solidFill>
            </a:endParaRPr>
          </a:p>
          <a:p>
            <a:pPr marL="266700" indent="-266700">
              <a:lnSpc>
                <a:spcPts val="1800"/>
              </a:lnSpc>
            </a:pPr>
            <a:r>
              <a:rPr lang="ja-JP" altLang="en-US" sz="1400" dirty="0" smtClean="0">
                <a:solidFill>
                  <a:schemeClr val="tx1"/>
                </a:solidFill>
              </a:rPr>
              <a:t>■再生可能エネルギーの活用</a:t>
            </a:r>
            <a:endParaRPr lang="en-US" altLang="ja-JP" sz="1400" dirty="0" smtClean="0">
              <a:solidFill>
                <a:schemeClr val="tx1"/>
              </a:solidFill>
            </a:endParaRPr>
          </a:p>
          <a:p>
            <a:pPr marL="266700" indent="-266700">
              <a:lnSpc>
                <a:spcPts val="1800"/>
              </a:lnSpc>
            </a:pPr>
            <a:r>
              <a:rPr lang="ja-JP" altLang="en-US" sz="1400" dirty="0">
                <a:solidFill>
                  <a:schemeClr val="tx1"/>
                </a:solidFill>
              </a:rPr>
              <a:t>　</a:t>
            </a:r>
            <a:r>
              <a:rPr lang="ja-JP" altLang="en-US" sz="1400" dirty="0" smtClean="0">
                <a:solidFill>
                  <a:schemeClr val="tx1"/>
                </a:solidFill>
              </a:rPr>
              <a:t>○晴美</a:t>
            </a:r>
            <a:r>
              <a:rPr lang="ja-JP" altLang="en-US" sz="1400" dirty="0">
                <a:solidFill>
                  <a:schemeClr val="tx1"/>
                </a:solidFill>
              </a:rPr>
              <a:t>台エコモデルタウン創出</a:t>
            </a:r>
            <a:r>
              <a:rPr lang="ja-JP" altLang="en-US" sz="1400" dirty="0" smtClean="0">
                <a:solidFill>
                  <a:schemeClr val="tx1"/>
                </a:solidFill>
              </a:rPr>
              <a:t>事業（堺市：</a:t>
            </a:r>
            <a:r>
              <a:rPr lang="ja-JP" altLang="en-US" sz="1400" dirty="0">
                <a:solidFill>
                  <a:schemeClr val="tx1"/>
                </a:solidFill>
              </a:rPr>
              <a:t>平成</a:t>
            </a:r>
            <a:r>
              <a:rPr lang="en-US" altLang="ja-JP" sz="1400" dirty="0" smtClean="0">
                <a:solidFill>
                  <a:schemeClr val="tx1"/>
                </a:solidFill>
              </a:rPr>
              <a:t>23</a:t>
            </a:r>
            <a:r>
              <a:rPr lang="ja-JP" altLang="en-US" sz="1400" dirty="0" smtClean="0">
                <a:solidFill>
                  <a:schemeClr val="tx1"/>
                </a:solidFill>
              </a:rPr>
              <a:t>年　実施）</a:t>
            </a:r>
            <a:endParaRPr lang="ja-JP" altLang="en-US" sz="1400" dirty="0">
              <a:solidFill>
                <a:schemeClr val="tx1"/>
              </a:solidFill>
            </a:endParaRPr>
          </a:p>
          <a:p>
            <a:pPr marL="266700" indent="-266700">
              <a:lnSpc>
                <a:spcPts val="1800"/>
              </a:lnSpc>
            </a:pPr>
            <a:r>
              <a:rPr lang="ja-JP" altLang="en-US" sz="1400" dirty="0" smtClean="0">
                <a:solidFill>
                  <a:schemeClr val="tx1"/>
                </a:solidFill>
              </a:rPr>
              <a:t>　</a:t>
            </a:r>
            <a:r>
              <a:rPr lang="ja-JP" altLang="en-US" sz="1400" dirty="0">
                <a:solidFill>
                  <a:schemeClr val="tx1"/>
                </a:solidFill>
              </a:rPr>
              <a:t>　・先進的な民間技術やアイデアを導入することにより、環境に優しく、住環境・居住空間の快適性や生活の質を高めた住宅・低炭素</a:t>
            </a:r>
            <a:r>
              <a:rPr lang="ja-JP" altLang="en-US" sz="1400" dirty="0" smtClean="0">
                <a:solidFill>
                  <a:schemeClr val="tx1"/>
                </a:solidFill>
              </a:rPr>
              <a:t>街区の創出や、環境</a:t>
            </a:r>
            <a:r>
              <a:rPr lang="ja-JP" altLang="en-US" sz="1400" dirty="0">
                <a:solidFill>
                  <a:schemeClr val="tx1"/>
                </a:solidFill>
              </a:rPr>
              <a:t>性能に優れた施設・街区での居住と環境に配慮した日常生活を通じて、環境に優しいライフスタイルを</a:t>
            </a:r>
            <a:r>
              <a:rPr lang="ja-JP" altLang="en-US" sz="1400" dirty="0" smtClean="0">
                <a:solidFill>
                  <a:schemeClr val="tx1"/>
                </a:solidFill>
              </a:rPr>
              <a:t>確立すること目的に実施。</a:t>
            </a:r>
            <a:endParaRPr lang="ja-JP" altLang="en-US" sz="1400" dirty="0">
              <a:solidFill>
                <a:schemeClr val="tx1"/>
              </a:solidFill>
            </a:endParaRPr>
          </a:p>
        </p:txBody>
      </p:sp>
      <p:sp>
        <p:nvSpPr>
          <p:cNvPr id="5" name="テキスト ボックス 4"/>
          <p:cNvSpPr txBox="1"/>
          <p:nvPr/>
        </p:nvSpPr>
        <p:spPr>
          <a:xfrm>
            <a:off x="432470" y="238429"/>
            <a:ext cx="14401600" cy="454116"/>
          </a:xfrm>
          <a:prstGeom prst="rect">
            <a:avLst/>
          </a:prstGeom>
        </p:spPr>
        <p:style>
          <a:lnRef idx="1">
            <a:schemeClr val="accent1"/>
          </a:lnRef>
          <a:fillRef idx="2">
            <a:schemeClr val="accent1"/>
          </a:fillRef>
          <a:effectRef idx="1">
            <a:schemeClr val="accent1"/>
          </a:effectRef>
          <a:fontRef idx="minor">
            <a:schemeClr val="dk1"/>
          </a:fontRef>
        </p:style>
        <p:txBody>
          <a:bodyPr wrap="square" lIns="83964" tIns="41982" rIns="83964" bIns="41982" rtlCol="0" anchor="ctr">
            <a:spAutoFit/>
          </a:bodyPr>
          <a:lstStyle/>
          <a:p>
            <a:r>
              <a:rPr lang="ja-JP" altLang="en-US" sz="2400" dirty="0">
                <a:solidFill>
                  <a:schemeClr val="tx1"/>
                </a:solidFill>
                <a:latin typeface="HGP創英角ｺﾞｼｯｸUB" pitchFamily="50" charset="-128"/>
                <a:ea typeface="HGP創英角ｺﾞｼｯｸUB" pitchFamily="50" charset="-128"/>
              </a:rPr>
              <a:t>①計画的市街地（泉北ﾆｭｰﾀｳﾝ）</a:t>
            </a:r>
          </a:p>
        </p:txBody>
      </p:sp>
      <p:sp>
        <p:nvSpPr>
          <p:cNvPr id="9" name="正方形/長方形 8"/>
          <p:cNvSpPr/>
          <p:nvPr/>
        </p:nvSpPr>
        <p:spPr>
          <a:xfrm>
            <a:off x="189420" y="103012"/>
            <a:ext cx="14783879" cy="1045830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6" name="テキスト ボックス 45"/>
          <p:cNvSpPr txBox="1"/>
          <p:nvPr/>
        </p:nvSpPr>
        <p:spPr>
          <a:xfrm>
            <a:off x="450334" y="5634732"/>
            <a:ext cx="4126514" cy="419795"/>
          </a:xfrm>
          <a:prstGeom prst="rect">
            <a:avLst/>
          </a:prstGeom>
          <a:noFill/>
        </p:spPr>
        <p:txBody>
          <a:bodyPr wrap="square" rtlCol="0">
            <a:spAutoFit/>
          </a:bodyPr>
          <a:lstStyle/>
          <a:p>
            <a:pPr>
              <a:lnSpc>
                <a:spcPts val="3000"/>
              </a:lnSpc>
            </a:pPr>
            <a:r>
              <a:rPr lang="ja-JP" altLang="en-US" sz="1800" dirty="0" smtClean="0">
                <a:latin typeface="HGP創英角ｺﾞｼｯｸUB" panose="020B0900000000000000" pitchFamily="50" charset="-128"/>
                <a:ea typeface="HGP創英角ｺﾞｼｯｸUB" panose="020B0900000000000000" pitchFamily="50" charset="-128"/>
                <a:cs typeface="メイリオ" panose="020B0604030504040204" pitchFamily="50" charset="-128"/>
              </a:rPr>
              <a:t>２．主な取組み</a:t>
            </a:r>
            <a:endParaRPr lang="ja-JP" altLang="en-US" sz="1800" dirty="0">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
        <p:nvSpPr>
          <p:cNvPr id="8" name="二等辺三角形 7"/>
          <p:cNvSpPr/>
          <p:nvPr/>
        </p:nvSpPr>
        <p:spPr>
          <a:xfrm rot="10800000">
            <a:off x="1647075" y="5409706"/>
            <a:ext cx="4680520" cy="225025"/>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720503" y="6054528"/>
            <a:ext cx="6624736" cy="4044700"/>
          </a:xfrm>
          <a:prstGeom prst="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algn="ctr"/>
            <a:endParaRPr lang="ja-JP" altLang="en-US" sz="3600" dirty="0">
              <a:solidFill>
                <a:schemeClr val="tx1"/>
              </a:solidFill>
            </a:endParaRPr>
          </a:p>
        </p:txBody>
      </p:sp>
      <p:sp>
        <p:nvSpPr>
          <p:cNvPr id="24" name="正方形/長方形 23"/>
          <p:cNvSpPr/>
          <p:nvPr/>
        </p:nvSpPr>
        <p:spPr>
          <a:xfrm>
            <a:off x="7921302" y="1242245"/>
            <a:ext cx="6624736" cy="7489245"/>
          </a:xfrm>
          <a:prstGeom prst="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algn="ctr"/>
            <a:endParaRPr lang="ja-JP" altLang="en-US" sz="3600" dirty="0">
              <a:solidFill>
                <a:schemeClr val="tx1"/>
              </a:solidFill>
            </a:endParaRPr>
          </a:p>
        </p:txBody>
      </p:sp>
      <p:sp>
        <p:nvSpPr>
          <p:cNvPr id="15" name="テキスト ボックス 14"/>
          <p:cNvSpPr txBox="1"/>
          <p:nvPr/>
        </p:nvSpPr>
        <p:spPr>
          <a:xfrm>
            <a:off x="7898844" y="8887345"/>
            <a:ext cx="4126514" cy="419795"/>
          </a:xfrm>
          <a:prstGeom prst="rect">
            <a:avLst/>
          </a:prstGeom>
          <a:noFill/>
        </p:spPr>
        <p:txBody>
          <a:bodyPr wrap="square" rtlCol="0">
            <a:spAutoFit/>
          </a:bodyPr>
          <a:lstStyle/>
          <a:p>
            <a:pPr>
              <a:lnSpc>
                <a:spcPts val="3000"/>
              </a:lnSpc>
            </a:pPr>
            <a:r>
              <a:rPr lang="ja-JP" altLang="en-US" sz="18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３．今後に向けて</a:t>
            </a:r>
          </a:p>
        </p:txBody>
      </p:sp>
      <p:sp>
        <p:nvSpPr>
          <p:cNvPr id="16" name="正方形/長方形 15"/>
          <p:cNvSpPr/>
          <p:nvPr/>
        </p:nvSpPr>
        <p:spPr>
          <a:xfrm>
            <a:off x="7921302" y="9265369"/>
            <a:ext cx="6624736" cy="833858"/>
          </a:xfrm>
          <a:prstGeom prst="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algn="ctr"/>
            <a:endParaRPr lang="ja-JP" altLang="en-US" sz="3600" dirty="0">
              <a:solidFill>
                <a:schemeClr val="tx1"/>
              </a:solidFill>
            </a:endParaRPr>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16983" y="1178794"/>
            <a:ext cx="6431775" cy="4153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正方形/長方形 40"/>
          <p:cNvSpPr/>
          <p:nvPr/>
        </p:nvSpPr>
        <p:spPr>
          <a:xfrm>
            <a:off x="773450" y="6066780"/>
            <a:ext cx="6427771" cy="43204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3038" indent="-173038"/>
            <a:r>
              <a:rPr lang="ja-JP" altLang="en-US" sz="1400" dirty="0" smtClean="0">
                <a:solidFill>
                  <a:schemeClr val="tx1"/>
                </a:solidFill>
              </a:rPr>
              <a:t>■現状</a:t>
            </a:r>
            <a:endParaRPr lang="en-US" altLang="ja-JP" sz="1400" dirty="0" smtClean="0">
              <a:solidFill>
                <a:schemeClr val="tx1"/>
              </a:solidFill>
            </a:endParaRPr>
          </a:p>
          <a:p>
            <a:pPr marL="173038" indent="-173038"/>
            <a:r>
              <a:rPr lang="ja-JP" altLang="en-US" sz="1400" dirty="0">
                <a:solidFill>
                  <a:schemeClr val="tx1"/>
                </a:solidFill>
              </a:rPr>
              <a:t>　　　・開発面積：	</a:t>
            </a:r>
            <a:r>
              <a:rPr lang="en-US" altLang="ja-JP" sz="1400" dirty="0">
                <a:solidFill>
                  <a:schemeClr val="tx1"/>
                </a:solidFill>
              </a:rPr>
              <a:t>1,557ha (</a:t>
            </a:r>
            <a:r>
              <a:rPr lang="ja-JP" altLang="en-US" sz="1400" dirty="0">
                <a:solidFill>
                  <a:schemeClr val="tx1"/>
                </a:solidFill>
              </a:rPr>
              <a:t>堺市</a:t>
            </a:r>
            <a:r>
              <a:rPr lang="en-US" altLang="ja-JP" sz="1400" dirty="0">
                <a:solidFill>
                  <a:schemeClr val="tx1"/>
                </a:solidFill>
              </a:rPr>
              <a:t>:1,511ha/</a:t>
            </a:r>
            <a:r>
              <a:rPr lang="ja-JP" altLang="en-US" sz="1400" dirty="0">
                <a:solidFill>
                  <a:schemeClr val="tx1"/>
                </a:solidFill>
              </a:rPr>
              <a:t>和泉市</a:t>
            </a:r>
            <a:r>
              <a:rPr lang="en-US" altLang="ja-JP" sz="1400" dirty="0">
                <a:solidFill>
                  <a:schemeClr val="tx1"/>
                </a:solidFill>
              </a:rPr>
              <a:t>:46ha)</a:t>
            </a:r>
          </a:p>
          <a:p>
            <a:pPr marL="173038" indent="-173038"/>
            <a:r>
              <a:rPr lang="ja-JP" altLang="en-US" sz="1400" dirty="0">
                <a:solidFill>
                  <a:schemeClr val="tx1"/>
                </a:solidFill>
              </a:rPr>
              <a:t>　　　・人　　　口：	</a:t>
            </a:r>
            <a:r>
              <a:rPr lang="en-US" altLang="ja-JP" sz="1400" dirty="0" smtClean="0">
                <a:solidFill>
                  <a:schemeClr val="tx1"/>
                </a:solidFill>
              </a:rPr>
              <a:t>130,198</a:t>
            </a:r>
            <a:r>
              <a:rPr lang="ja-JP" altLang="en-US" sz="1400" dirty="0" smtClean="0">
                <a:solidFill>
                  <a:schemeClr val="tx1"/>
                </a:solidFill>
              </a:rPr>
              <a:t>人</a:t>
            </a:r>
            <a:r>
              <a:rPr lang="en-US" altLang="ja-JP" sz="1400" dirty="0">
                <a:solidFill>
                  <a:schemeClr val="tx1"/>
                </a:solidFill>
              </a:rPr>
              <a:t>(</a:t>
            </a:r>
            <a:r>
              <a:rPr lang="en-US" altLang="ja-JP" sz="1400" dirty="0" smtClean="0">
                <a:solidFill>
                  <a:schemeClr val="tx1"/>
                </a:solidFill>
              </a:rPr>
              <a:t>H26.12</a:t>
            </a:r>
            <a:r>
              <a:rPr lang="ja-JP" altLang="en-US" sz="1400" dirty="0">
                <a:solidFill>
                  <a:schemeClr val="tx1"/>
                </a:solidFill>
              </a:rPr>
              <a:t>堺市調べ</a:t>
            </a:r>
            <a:r>
              <a:rPr lang="en-US" altLang="ja-JP" sz="1400" dirty="0">
                <a:solidFill>
                  <a:schemeClr val="tx1"/>
                </a:solidFill>
              </a:rPr>
              <a:t>)</a:t>
            </a:r>
            <a:r>
              <a:rPr lang="ja-JP" altLang="en-US" sz="1400" dirty="0">
                <a:solidFill>
                  <a:schemeClr val="tx1"/>
                </a:solidFill>
              </a:rPr>
              <a:t>　</a:t>
            </a:r>
            <a:r>
              <a:rPr lang="en-US" altLang="ja-JP" sz="1400" dirty="0">
                <a:solidFill>
                  <a:schemeClr val="tx1"/>
                </a:solidFill>
              </a:rPr>
              <a:t>&lt;</a:t>
            </a:r>
            <a:r>
              <a:rPr lang="ja-JP" altLang="en-US" sz="1400" dirty="0">
                <a:solidFill>
                  <a:schemeClr val="tx1"/>
                </a:solidFill>
              </a:rPr>
              <a:t>計画人口</a:t>
            </a:r>
            <a:r>
              <a:rPr lang="en-US" altLang="ja-JP" sz="1400" dirty="0">
                <a:solidFill>
                  <a:schemeClr val="tx1"/>
                </a:solidFill>
              </a:rPr>
              <a:t>18</a:t>
            </a:r>
            <a:r>
              <a:rPr lang="ja-JP" altLang="en-US" sz="1400" dirty="0">
                <a:solidFill>
                  <a:schemeClr val="tx1"/>
                </a:solidFill>
              </a:rPr>
              <a:t>万人</a:t>
            </a:r>
            <a:r>
              <a:rPr lang="en-US" altLang="ja-JP" sz="1400" dirty="0">
                <a:solidFill>
                  <a:schemeClr val="tx1"/>
                </a:solidFill>
              </a:rPr>
              <a:t>&gt;</a:t>
            </a:r>
          </a:p>
          <a:p>
            <a:pPr marL="173038" indent="-173038"/>
            <a:r>
              <a:rPr lang="ja-JP" altLang="en-US" sz="1400" dirty="0">
                <a:solidFill>
                  <a:schemeClr val="tx1"/>
                </a:solidFill>
              </a:rPr>
              <a:t>　　　・高齢化率：	</a:t>
            </a:r>
            <a:r>
              <a:rPr lang="en-US" altLang="ja-JP" sz="1400" dirty="0" smtClean="0">
                <a:solidFill>
                  <a:schemeClr val="tx1"/>
                </a:solidFill>
              </a:rPr>
              <a:t>30.5</a:t>
            </a:r>
            <a:r>
              <a:rPr lang="ja-JP" altLang="en-US" sz="1400" dirty="0" smtClean="0">
                <a:solidFill>
                  <a:schemeClr val="tx1"/>
                </a:solidFill>
              </a:rPr>
              <a:t>％</a:t>
            </a:r>
            <a:r>
              <a:rPr lang="en-US" altLang="ja-JP" sz="1400" dirty="0">
                <a:solidFill>
                  <a:schemeClr val="tx1"/>
                </a:solidFill>
              </a:rPr>
              <a:t>(</a:t>
            </a:r>
            <a:r>
              <a:rPr lang="en-US" altLang="ja-JP" sz="1400" dirty="0" smtClean="0">
                <a:solidFill>
                  <a:schemeClr val="tx1"/>
                </a:solidFill>
              </a:rPr>
              <a:t>H26.12</a:t>
            </a:r>
            <a:r>
              <a:rPr lang="ja-JP" altLang="en-US" sz="1400" dirty="0">
                <a:solidFill>
                  <a:schemeClr val="tx1"/>
                </a:solidFill>
              </a:rPr>
              <a:t>堺市調べ</a:t>
            </a:r>
            <a:r>
              <a:rPr lang="en-US" altLang="ja-JP" sz="1400" dirty="0">
                <a:solidFill>
                  <a:schemeClr val="tx1"/>
                </a:solidFill>
              </a:rPr>
              <a:t>)</a:t>
            </a:r>
            <a:r>
              <a:rPr lang="ja-JP" altLang="en-US" sz="1400" dirty="0">
                <a:solidFill>
                  <a:schemeClr val="tx1"/>
                </a:solidFill>
              </a:rPr>
              <a:t>　　</a:t>
            </a:r>
            <a:r>
              <a:rPr lang="en-US" altLang="ja-JP" sz="1400" dirty="0">
                <a:solidFill>
                  <a:schemeClr val="tx1"/>
                </a:solidFill>
              </a:rPr>
              <a:t>&lt;</a:t>
            </a:r>
            <a:r>
              <a:rPr lang="ja-JP" altLang="en-US" sz="1400" dirty="0">
                <a:solidFill>
                  <a:schemeClr val="tx1"/>
                </a:solidFill>
              </a:rPr>
              <a:t>大阪府</a:t>
            </a:r>
            <a:r>
              <a:rPr lang="en-US" altLang="ja-JP" sz="1400" dirty="0">
                <a:solidFill>
                  <a:schemeClr val="tx1"/>
                </a:solidFill>
              </a:rPr>
              <a:t>:22.3</a:t>
            </a:r>
            <a:r>
              <a:rPr lang="ja-JP" altLang="en-US" sz="1400" dirty="0">
                <a:solidFill>
                  <a:schemeClr val="tx1"/>
                </a:solidFill>
              </a:rPr>
              <a:t>％</a:t>
            </a:r>
            <a:r>
              <a:rPr lang="en-US" altLang="ja-JP" sz="1400" dirty="0">
                <a:solidFill>
                  <a:schemeClr val="tx1"/>
                </a:solidFill>
              </a:rPr>
              <a:t>(H22</a:t>
            </a:r>
            <a:r>
              <a:rPr lang="ja-JP" altLang="en-US" sz="1400" dirty="0">
                <a:solidFill>
                  <a:schemeClr val="tx1"/>
                </a:solidFill>
              </a:rPr>
              <a:t>国勢調査</a:t>
            </a:r>
            <a:r>
              <a:rPr lang="en-US" altLang="ja-JP" sz="1400" dirty="0">
                <a:solidFill>
                  <a:schemeClr val="tx1"/>
                </a:solidFill>
              </a:rPr>
              <a:t>)&gt;</a:t>
            </a:r>
          </a:p>
          <a:p>
            <a:pPr marL="173038" indent="-173038"/>
            <a:r>
              <a:rPr lang="ja-JP" altLang="en-US" sz="1400" dirty="0">
                <a:solidFill>
                  <a:schemeClr val="tx1"/>
                </a:solidFill>
              </a:rPr>
              <a:t>　　　・世帯数：	</a:t>
            </a:r>
            <a:r>
              <a:rPr lang="en-US" altLang="ja-JP" sz="1400" dirty="0" smtClean="0">
                <a:solidFill>
                  <a:schemeClr val="tx1"/>
                </a:solidFill>
              </a:rPr>
              <a:t>57,952</a:t>
            </a:r>
            <a:r>
              <a:rPr lang="ja-JP" altLang="en-US" sz="1400" dirty="0" smtClean="0">
                <a:solidFill>
                  <a:schemeClr val="tx1"/>
                </a:solidFill>
              </a:rPr>
              <a:t>世帯</a:t>
            </a:r>
            <a:r>
              <a:rPr lang="en-US" altLang="ja-JP" sz="1400" dirty="0">
                <a:solidFill>
                  <a:schemeClr val="tx1"/>
                </a:solidFill>
              </a:rPr>
              <a:t>(</a:t>
            </a:r>
            <a:r>
              <a:rPr lang="en-US" altLang="ja-JP" sz="1400" dirty="0" smtClean="0">
                <a:solidFill>
                  <a:schemeClr val="tx1"/>
                </a:solidFill>
              </a:rPr>
              <a:t>H26.12</a:t>
            </a:r>
            <a:r>
              <a:rPr lang="ja-JP" altLang="en-US" sz="1400" dirty="0">
                <a:solidFill>
                  <a:schemeClr val="tx1"/>
                </a:solidFill>
              </a:rPr>
              <a:t>堺市調べ</a:t>
            </a:r>
            <a:r>
              <a:rPr lang="en-US" altLang="ja-JP" sz="1400" dirty="0">
                <a:solidFill>
                  <a:schemeClr val="tx1"/>
                </a:solidFill>
              </a:rPr>
              <a:t>)</a:t>
            </a:r>
            <a:r>
              <a:rPr lang="ja-JP" altLang="en-US" sz="1400" dirty="0">
                <a:solidFill>
                  <a:schemeClr val="tx1"/>
                </a:solidFill>
              </a:rPr>
              <a:t>　　</a:t>
            </a:r>
            <a:endParaRPr lang="en-US" altLang="ja-JP" sz="1400" dirty="0" smtClean="0">
              <a:solidFill>
                <a:schemeClr val="tx1"/>
              </a:solidFill>
            </a:endParaRPr>
          </a:p>
          <a:p>
            <a:pPr marL="173038" indent="-173038"/>
            <a:r>
              <a:rPr lang="ja-JP" altLang="en-US" sz="1100" dirty="0">
                <a:solidFill>
                  <a:schemeClr val="tx1"/>
                </a:solidFill>
              </a:rPr>
              <a:t>　</a:t>
            </a:r>
            <a:r>
              <a:rPr lang="ja-JP" altLang="en-US" sz="1100" dirty="0" smtClean="0">
                <a:solidFill>
                  <a:schemeClr val="tx1"/>
                </a:solidFill>
              </a:rPr>
              <a:t>　　　</a:t>
            </a:r>
            <a:r>
              <a:rPr lang="en-US" altLang="ja-JP" sz="1100" dirty="0" smtClean="0">
                <a:solidFill>
                  <a:schemeClr val="tx1"/>
                </a:solidFill>
              </a:rPr>
              <a:t>※</a:t>
            </a:r>
            <a:r>
              <a:rPr lang="ja-JP" altLang="en-US" sz="1100" dirty="0">
                <a:solidFill>
                  <a:schemeClr val="tx1"/>
                </a:solidFill>
              </a:rPr>
              <a:t>人口、高齢化率、世帯数は堺市分のみ</a:t>
            </a:r>
          </a:p>
          <a:p>
            <a:pPr marL="173038" indent="-173038"/>
            <a:endParaRPr lang="en-US" altLang="ja-JP" sz="1400" dirty="0" smtClean="0">
              <a:solidFill>
                <a:schemeClr val="tx1"/>
              </a:solidFill>
            </a:endParaRPr>
          </a:p>
          <a:p>
            <a:pPr marL="173038" indent="-173038"/>
            <a:r>
              <a:rPr lang="ja-JP" altLang="en-US" sz="1400" dirty="0" smtClean="0">
                <a:solidFill>
                  <a:schemeClr val="tx1"/>
                </a:solidFill>
              </a:rPr>
              <a:t>■泉北ニュータウン再生指針（堺市：</a:t>
            </a:r>
            <a:r>
              <a:rPr lang="ja-JP" altLang="en-US" sz="1400" dirty="0">
                <a:solidFill>
                  <a:schemeClr val="tx1"/>
                </a:solidFill>
              </a:rPr>
              <a:t>平成</a:t>
            </a:r>
            <a:r>
              <a:rPr lang="en-US" altLang="ja-JP" sz="1400" dirty="0" smtClean="0">
                <a:solidFill>
                  <a:schemeClr val="tx1"/>
                </a:solidFill>
              </a:rPr>
              <a:t>22</a:t>
            </a:r>
            <a:r>
              <a:rPr lang="ja-JP" altLang="en-US" sz="1400" dirty="0" smtClean="0">
                <a:solidFill>
                  <a:schemeClr val="tx1"/>
                </a:solidFill>
              </a:rPr>
              <a:t>年</a:t>
            </a:r>
            <a:r>
              <a:rPr lang="en-US" altLang="ja-JP" sz="1400" dirty="0" smtClean="0">
                <a:solidFill>
                  <a:schemeClr val="tx1"/>
                </a:solidFill>
              </a:rPr>
              <a:t>5</a:t>
            </a:r>
            <a:r>
              <a:rPr lang="ja-JP" altLang="en-US" sz="1400" dirty="0" smtClean="0">
                <a:solidFill>
                  <a:schemeClr val="tx1"/>
                </a:solidFill>
              </a:rPr>
              <a:t>月策定）</a:t>
            </a:r>
            <a:endParaRPr lang="en-US" altLang="ja-JP" sz="1400" dirty="0" smtClean="0">
              <a:solidFill>
                <a:schemeClr val="tx1"/>
              </a:solidFill>
            </a:endParaRPr>
          </a:p>
          <a:p>
            <a:pPr marL="173038" indent="-173038"/>
            <a:r>
              <a:rPr lang="ja-JP" altLang="en-US" sz="1400" dirty="0" smtClean="0">
                <a:solidFill>
                  <a:schemeClr val="tx1"/>
                </a:solidFill>
              </a:rPr>
              <a:t>　　泉北</a:t>
            </a:r>
            <a:r>
              <a:rPr lang="ja-JP" altLang="en-US" sz="1400" dirty="0">
                <a:solidFill>
                  <a:schemeClr val="tx1"/>
                </a:solidFill>
              </a:rPr>
              <a:t>ニュータウン</a:t>
            </a:r>
            <a:r>
              <a:rPr lang="ja-JP" altLang="en-US" sz="1400" dirty="0" smtClean="0">
                <a:solidFill>
                  <a:schemeClr val="tx1"/>
                </a:solidFill>
              </a:rPr>
              <a:t>の</a:t>
            </a:r>
            <a:r>
              <a:rPr lang="ja-JP" altLang="en-US" sz="1400" dirty="0">
                <a:solidFill>
                  <a:schemeClr val="tx1"/>
                </a:solidFill>
              </a:rPr>
              <a:t>諸問題に対応し、将来にわたって多様な世代が快適に住み続ける持続発展可能なまちづくりを進める</a:t>
            </a:r>
            <a:r>
              <a:rPr lang="ja-JP" altLang="en-US" sz="1400" dirty="0" smtClean="0">
                <a:solidFill>
                  <a:schemeClr val="tx1"/>
                </a:solidFill>
              </a:rPr>
              <a:t>ため策定。</a:t>
            </a:r>
            <a:endParaRPr lang="en-US" altLang="ja-JP" sz="1400" dirty="0">
              <a:solidFill>
                <a:schemeClr val="tx1"/>
              </a:solidFill>
            </a:endParaRPr>
          </a:p>
          <a:p>
            <a:pPr marL="173038" indent="-173038"/>
            <a:endParaRPr lang="en-US" altLang="ja-JP" sz="1400" dirty="0" smtClean="0">
              <a:solidFill>
                <a:schemeClr val="tx1"/>
              </a:solidFill>
            </a:endParaRPr>
          </a:p>
          <a:p>
            <a:pPr marL="173038" indent="-173038"/>
            <a:r>
              <a:rPr lang="ja-JP" altLang="en-US" sz="1400" dirty="0" smtClean="0">
                <a:solidFill>
                  <a:schemeClr val="tx1"/>
                </a:solidFill>
              </a:rPr>
              <a:t>■協議会を通じた取り組み</a:t>
            </a:r>
            <a:endParaRPr lang="en-US" altLang="ja-JP" sz="1400" dirty="0" smtClean="0">
              <a:solidFill>
                <a:schemeClr val="tx1"/>
              </a:solidFill>
            </a:endParaRPr>
          </a:p>
          <a:p>
            <a:pPr marL="173038" indent="-173038"/>
            <a:r>
              <a:rPr lang="ja-JP" altLang="en-US" sz="1400" dirty="0">
                <a:solidFill>
                  <a:schemeClr val="tx1"/>
                </a:solidFill>
              </a:rPr>
              <a:t>　</a:t>
            </a:r>
            <a:r>
              <a:rPr lang="ja-JP" altLang="en-US" sz="1400" dirty="0" smtClean="0">
                <a:solidFill>
                  <a:schemeClr val="tx1"/>
                </a:solidFill>
              </a:rPr>
              <a:t>○泉北ニュータウン再生府市等連携協議会　（</a:t>
            </a:r>
            <a:r>
              <a:rPr lang="ja-JP" altLang="en-US" sz="1400" dirty="0">
                <a:solidFill>
                  <a:schemeClr val="tx1"/>
                </a:solidFill>
              </a:rPr>
              <a:t>平成</a:t>
            </a:r>
            <a:r>
              <a:rPr lang="en-US" altLang="ja-JP" sz="1400" dirty="0" smtClean="0">
                <a:solidFill>
                  <a:schemeClr val="tx1"/>
                </a:solidFill>
              </a:rPr>
              <a:t>22</a:t>
            </a:r>
            <a:r>
              <a:rPr lang="ja-JP" altLang="en-US" sz="1400" dirty="0" smtClean="0">
                <a:solidFill>
                  <a:schemeClr val="tx1"/>
                </a:solidFill>
              </a:rPr>
              <a:t>年</a:t>
            </a:r>
            <a:r>
              <a:rPr lang="en-US" altLang="ja-JP" sz="1400" dirty="0" smtClean="0">
                <a:solidFill>
                  <a:schemeClr val="tx1"/>
                </a:solidFill>
              </a:rPr>
              <a:t>4</a:t>
            </a:r>
            <a:r>
              <a:rPr lang="ja-JP" altLang="en-US" sz="1400" dirty="0">
                <a:solidFill>
                  <a:schemeClr val="tx1"/>
                </a:solidFill>
              </a:rPr>
              <a:t>月</a:t>
            </a:r>
            <a:r>
              <a:rPr lang="ja-JP" altLang="en-US" sz="1400" dirty="0" smtClean="0">
                <a:solidFill>
                  <a:schemeClr val="tx1"/>
                </a:solidFill>
              </a:rPr>
              <a:t>設立）</a:t>
            </a:r>
            <a:endParaRPr lang="en-US" altLang="ja-JP" sz="1400" dirty="0" smtClean="0">
              <a:solidFill>
                <a:schemeClr val="tx1"/>
              </a:solidFill>
            </a:endParaRPr>
          </a:p>
          <a:p>
            <a:pPr marL="355600" indent="-355600"/>
            <a:r>
              <a:rPr lang="ja-JP" altLang="en-US" sz="1400" dirty="0" smtClean="0">
                <a:solidFill>
                  <a:schemeClr val="tx1"/>
                </a:solidFill>
              </a:rPr>
              <a:t>　</a:t>
            </a:r>
            <a:r>
              <a:rPr lang="ja-JP" altLang="en-US" sz="1400" dirty="0">
                <a:solidFill>
                  <a:schemeClr val="tx1"/>
                </a:solidFill>
              </a:rPr>
              <a:t>　</a:t>
            </a:r>
            <a:r>
              <a:rPr lang="ja-JP" altLang="en-US" sz="1400" dirty="0" smtClean="0">
                <a:solidFill>
                  <a:schemeClr val="tx1"/>
                </a:solidFill>
              </a:rPr>
              <a:t>　　泉北</a:t>
            </a:r>
            <a:r>
              <a:rPr lang="ja-JP" altLang="en-US" sz="1400" dirty="0">
                <a:solidFill>
                  <a:schemeClr val="tx1"/>
                </a:solidFill>
              </a:rPr>
              <a:t>ニュータウンの活性化に向け取り組むため、大阪府及び堺市が連携し</a:t>
            </a:r>
            <a:r>
              <a:rPr lang="ja-JP" altLang="en-US" sz="1400" dirty="0" smtClean="0">
                <a:solidFill>
                  <a:schemeClr val="tx1"/>
                </a:solidFill>
              </a:rPr>
              <a:t>、関係</a:t>
            </a:r>
            <a:r>
              <a:rPr lang="ja-JP" altLang="en-US" sz="1400" dirty="0">
                <a:solidFill>
                  <a:schemeClr val="tx1"/>
                </a:solidFill>
              </a:rPr>
              <a:t>する団体とともに協議・検討及び事業を行う</a:t>
            </a:r>
            <a:r>
              <a:rPr lang="ja-JP" altLang="en-US" sz="1400" dirty="0" smtClean="0">
                <a:solidFill>
                  <a:schemeClr val="tx1"/>
                </a:solidFill>
              </a:rPr>
              <a:t>。</a:t>
            </a:r>
            <a:endParaRPr lang="en-US" altLang="ja-JP" sz="1400" dirty="0" smtClean="0">
              <a:solidFill>
                <a:schemeClr val="tx1"/>
              </a:solidFill>
            </a:endParaRPr>
          </a:p>
          <a:p>
            <a:pPr marL="173038" indent="-173038"/>
            <a:r>
              <a:rPr lang="ja-JP" altLang="en-US" sz="1400" dirty="0" smtClean="0">
                <a:solidFill>
                  <a:schemeClr val="tx1"/>
                </a:solidFill>
              </a:rPr>
              <a:t>　　</a:t>
            </a:r>
            <a:r>
              <a:rPr lang="ja-JP" altLang="en-US" sz="1400" dirty="0">
                <a:solidFill>
                  <a:schemeClr val="tx1"/>
                </a:solidFill>
              </a:rPr>
              <a:t>　（構成団体</a:t>
            </a:r>
            <a:r>
              <a:rPr lang="ja-JP" altLang="en-US" sz="1400" dirty="0" smtClean="0">
                <a:solidFill>
                  <a:schemeClr val="tx1"/>
                </a:solidFill>
              </a:rPr>
              <a:t>）</a:t>
            </a:r>
            <a:endParaRPr lang="en-US" altLang="ja-JP" sz="1400" dirty="0" smtClean="0">
              <a:solidFill>
                <a:schemeClr val="tx1"/>
              </a:solidFill>
            </a:endParaRPr>
          </a:p>
          <a:p>
            <a:pPr marL="444500" indent="-444500"/>
            <a:r>
              <a:rPr lang="ja-JP" altLang="en-US" sz="1400" dirty="0" smtClean="0">
                <a:solidFill>
                  <a:schemeClr val="tx1"/>
                </a:solidFill>
              </a:rPr>
              <a:t>　　　　</a:t>
            </a:r>
            <a:r>
              <a:rPr lang="ja-JP" altLang="en-US" sz="1200" dirty="0" smtClean="0">
                <a:solidFill>
                  <a:schemeClr val="tx1"/>
                </a:solidFill>
              </a:rPr>
              <a:t>大阪府、堺市（事務局）、都市再生機構、大阪府住宅供給公社、大阪府タウン管理財団</a:t>
            </a:r>
            <a:endParaRPr lang="en-US" altLang="ja-JP" sz="1200" dirty="0">
              <a:solidFill>
                <a:schemeClr val="tx1"/>
              </a:solidFill>
            </a:endParaRPr>
          </a:p>
        </p:txBody>
      </p:sp>
      <p:sp>
        <p:nvSpPr>
          <p:cNvPr id="42" name="Text Box 94"/>
          <p:cNvSpPr txBox="1">
            <a:spLocks noChangeArrowheads="1"/>
          </p:cNvSpPr>
          <p:nvPr/>
        </p:nvSpPr>
        <p:spPr bwMode="auto">
          <a:xfrm>
            <a:off x="8306285" y="2751583"/>
            <a:ext cx="3719473" cy="1082949"/>
          </a:xfrm>
          <a:prstGeom prst="roundRect">
            <a:avLst>
              <a:gd name="adj" fmla="val 30403"/>
            </a:avLst>
          </a:prstGeom>
          <a:solidFill>
            <a:schemeClr val="bg1"/>
          </a:solidFill>
          <a:ln w="28575">
            <a:solidFill>
              <a:srgbClr val="009900"/>
            </a:solidFill>
          </a:ln>
        </p:spPr>
        <p:txBody>
          <a:bodyPr rot="0" vert="horz" wrap="square" lIns="36000" tIns="0" rIns="36000" bIns="0" anchor="t" anchorCtr="0" upright="1">
            <a:noAutofit/>
          </a:bodyPr>
          <a:lstStyle/>
          <a:p>
            <a:pPr algn="ctr">
              <a:lnSpc>
                <a:spcPts val="1800"/>
              </a:lnSpc>
              <a:spcBef>
                <a:spcPts val="360"/>
              </a:spcBef>
              <a:spcAft>
                <a:spcPts val="240"/>
              </a:spcAft>
            </a:pPr>
            <a:r>
              <a:rPr lang="ja-JP" sz="1800" b="1" kern="100" dirty="0">
                <a:solidFill>
                  <a:srgbClr val="009900"/>
                </a:solidFill>
                <a:effectLst/>
                <a:latin typeface="ＭＳ ゴシック"/>
                <a:ea typeface="HGP創英角ｺﾞｼｯｸUB"/>
              </a:rPr>
              <a:t>誰もが主役に</a:t>
            </a:r>
            <a:r>
              <a:rPr lang="ja-JP" sz="1800" b="1" kern="100" dirty="0" smtClean="0">
                <a:solidFill>
                  <a:srgbClr val="009900"/>
                </a:solidFill>
                <a:effectLst/>
                <a:latin typeface="ＭＳ ゴシック"/>
                <a:ea typeface="HGP創英角ｺﾞｼｯｸUB"/>
              </a:rPr>
              <a:t>なれる</a:t>
            </a:r>
            <a:endParaRPr lang="en-US" altLang="ja-JP" sz="1800" b="1" kern="100" dirty="0" smtClean="0">
              <a:solidFill>
                <a:srgbClr val="009900"/>
              </a:solidFill>
              <a:effectLst/>
              <a:latin typeface="ＭＳ ゴシック"/>
              <a:ea typeface="HGP創英角ｺﾞｼｯｸUB"/>
            </a:endParaRPr>
          </a:p>
          <a:p>
            <a:pPr algn="ctr">
              <a:lnSpc>
                <a:spcPts val="1800"/>
              </a:lnSpc>
              <a:spcBef>
                <a:spcPts val="360"/>
              </a:spcBef>
              <a:spcAft>
                <a:spcPts val="240"/>
              </a:spcAft>
            </a:pPr>
            <a:r>
              <a:rPr lang="ja-JP" sz="1800" b="1" kern="100" dirty="0" smtClean="0">
                <a:solidFill>
                  <a:srgbClr val="009900"/>
                </a:solidFill>
                <a:effectLst/>
                <a:latin typeface="ＭＳ ゴシック"/>
                <a:ea typeface="HGS創英角ｺﾞｼｯｸUB"/>
              </a:rPr>
              <a:t>「</a:t>
            </a:r>
            <a:r>
              <a:rPr lang="ja-JP" sz="1800" b="1" kern="100" dirty="0">
                <a:solidFill>
                  <a:srgbClr val="009900"/>
                </a:solidFill>
                <a:effectLst/>
                <a:latin typeface="ＭＳ ゴシック"/>
                <a:ea typeface="HGP創英角ｺﾞｼｯｸUB"/>
              </a:rPr>
              <a:t>ライブタウンセンター</a:t>
            </a:r>
            <a:r>
              <a:rPr lang="ja-JP" sz="1800" b="1" kern="100" dirty="0">
                <a:solidFill>
                  <a:srgbClr val="009900"/>
                </a:solidFill>
                <a:effectLst/>
                <a:latin typeface="ＭＳ ゴシック"/>
                <a:ea typeface="HGS創英角ｺﾞｼｯｸUB"/>
              </a:rPr>
              <a:t>」</a:t>
            </a:r>
            <a:r>
              <a:rPr lang="ja-JP" sz="1800" b="1" kern="100" dirty="0">
                <a:solidFill>
                  <a:srgbClr val="009900"/>
                </a:solidFill>
                <a:effectLst/>
                <a:latin typeface="ＭＳ ゴシック"/>
                <a:ea typeface="HGP創英角ｺﾞｼｯｸUB"/>
              </a:rPr>
              <a:t>の実現へ</a:t>
            </a:r>
            <a:endParaRPr lang="ja-JP" sz="1200" b="1" kern="100" dirty="0">
              <a:effectLst/>
              <a:latin typeface="ＭＳ ゴシック"/>
            </a:endParaRPr>
          </a:p>
          <a:p>
            <a:pPr algn="ctr">
              <a:lnSpc>
                <a:spcPts val="1100"/>
              </a:lnSpc>
              <a:spcAft>
                <a:spcPts val="0"/>
              </a:spcAft>
            </a:pPr>
            <a:r>
              <a:rPr lang="ja-JP" sz="1000" kern="100" dirty="0">
                <a:solidFill>
                  <a:srgbClr val="009900"/>
                </a:solidFill>
                <a:effectLst/>
                <a:latin typeface="Century"/>
                <a:ea typeface="HGS創英角ｺﾞｼｯｸUB"/>
                <a:cs typeface="Times New Roman"/>
              </a:rPr>
              <a:t>誰もが、いきいきと、住み、働き、学び、遊び</a:t>
            </a:r>
            <a:r>
              <a:rPr lang="ja-JP" sz="1000" kern="100" dirty="0" smtClean="0">
                <a:solidFill>
                  <a:srgbClr val="009900"/>
                </a:solidFill>
                <a:effectLst/>
                <a:latin typeface="Century"/>
                <a:ea typeface="HGS創英角ｺﾞｼｯｸUB"/>
                <a:cs typeface="Times New Roman"/>
              </a:rPr>
              <a:t>、</a:t>
            </a:r>
            <a:endParaRPr lang="en-US" altLang="ja-JP" sz="1000" kern="100" dirty="0" smtClean="0">
              <a:solidFill>
                <a:srgbClr val="009900"/>
              </a:solidFill>
              <a:effectLst/>
              <a:latin typeface="Century"/>
              <a:ea typeface="HGS創英角ｺﾞｼｯｸUB"/>
              <a:cs typeface="Times New Roman"/>
            </a:endParaRPr>
          </a:p>
          <a:p>
            <a:pPr algn="ctr">
              <a:lnSpc>
                <a:spcPts val="1100"/>
              </a:lnSpc>
              <a:spcAft>
                <a:spcPts val="0"/>
              </a:spcAft>
            </a:pPr>
            <a:r>
              <a:rPr lang="ja-JP" sz="1000" kern="100" dirty="0" smtClean="0">
                <a:solidFill>
                  <a:srgbClr val="009900"/>
                </a:solidFill>
                <a:effectLst/>
                <a:latin typeface="Century"/>
                <a:ea typeface="HGS創英角ｺﾞｼｯｸUB"/>
                <a:cs typeface="Times New Roman"/>
              </a:rPr>
              <a:t>それぞれ</a:t>
            </a:r>
            <a:r>
              <a:rPr lang="ja-JP" sz="1000" kern="100" dirty="0">
                <a:solidFill>
                  <a:srgbClr val="009900"/>
                </a:solidFill>
                <a:effectLst/>
                <a:latin typeface="Century"/>
                <a:ea typeface="HGS創英角ｺﾞｼｯｸUB"/>
                <a:cs typeface="Times New Roman"/>
              </a:rPr>
              <a:t>の立場で主役となれるまち</a:t>
            </a:r>
            <a:endParaRPr lang="ja-JP" sz="1000" kern="100" dirty="0">
              <a:effectLst/>
              <a:latin typeface="Century"/>
              <a:ea typeface="ＭＳ 明朝"/>
              <a:cs typeface="Times New Roman"/>
            </a:endParaRPr>
          </a:p>
          <a:p>
            <a:pPr algn="just">
              <a:spcAft>
                <a:spcPts val="0"/>
              </a:spcAft>
            </a:pPr>
            <a:r>
              <a:rPr lang="en-US" sz="900" kern="100" dirty="0">
                <a:solidFill>
                  <a:srgbClr val="009900"/>
                </a:solidFill>
                <a:effectLst/>
                <a:latin typeface="Century"/>
                <a:ea typeface="ＭＳ 明朝"/>
                <a:cs typeface="Times New Roman"/>
              </a:rPr>
              <a:t> </a:t>
            </a:r>
            <a:endParaRPr lang="ja-JP" sz="1000" kern="100" dirty="0">
              <a:effectLst/>
              <a:latin typeface="Century"/>
              <a:ea typeface="ＭＳ 明朝"/>
              <a:cs typeface="Times New Roman"/>
            </a:endParaRPr>
          </a:p>
        </p:txBody>
      </p:sp>
      <p:sp>
        <p:nvSpPr>
          <p:cNvPr id="45" name="正方形/長方形 44"/>
          <p:cNvSpPr/>
          <p:nvPr/>
        </p:nvSpPr>
        <p:spPr>
          <a:xfrm>
            <a:off x="7898844" y="9265370"/>
            <a:ext cx="6647194" cy="83385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88900" indent="-88900">
              <a:lnSpc>
                <a:spcPct val="120000"/>
              </a:lnSpc>
            </a:pPr>
            <a:r>
              <a:rPr lang="ja-JP" altLang="en-US" sz="1400" dirty="0" smtClean="0">
                <a:solidFill>
                  <a:schemeClr val="tx1"/>
                </a:solidFill>
              </a:rPr>
              <a:t>　　引き続き、泉北ニュータウン再生府市等連携協議会を中心に、泉ヶ丘駅前地域の活性化、公的賃貸住宅や近隣センターの再生に向けた取り組みを進める。</a:t>
            </a:r>
            <a:endParaRPr lang="en-US" altLang="ja-JP" sz="1400" dirty="0" smtClean="0">
              <a:solidFill>
                <a:schemeClr val="tx1"/>
              </a:solidFill>
            </a:endParaRPr>
          </a:p>
        </p:txBody>
      </p:sp>
      <p:grpSp>
        <p:nvGrpSpPr>
          <p:cNvPr id="47" name="グループ化 46"/>
          <p:cNvGrpSpPr>
            <a:grpSpLocks noChangeAspect="1"/>
          </p:cNvGrpSpPr>
          <p:nvPr/>
        </p:nvGrpSpPr>
        <p:grpSpPr>
          <a:xfrm>
            <a:off x="12117487" y="1818308"/>
            <a:ext cx="2409517" cy="2266402"/>
            <a:chOff x="-60828" y="-82287"/>
            <a:chExt cx="2871569" cy="2701543"/>
          </a:xfrm>
        </p:grpSpPr>
        <p:grpSp>
          <p:nvGrpSpPr>
            <p:cNvPr id="48" name="グループ化 47"/>
            <p:cNvGrpSpPr>
              <a:grpSpLocks/>
            </p:cNvGrpSpPr>
            <p:nvPr/>
          </p:nvGrpSpPr>
          <p:grpSpPr bwMode="auto">
            <a:xfrm>
              <a:off x="-60828" y="-82287"/>
              <a:ext cx="2871569" cy="2701543"/>
              <a:chOff x="6606" y="3436"/>
              <a:chExt cx="4957" cy="4662"/>
            </a:xfrm>
          </p:grpSpPr>
          <p:pic>
            <p:nvPicPr>
              <p:cNvPr id="54" name="Picture 7" descr="課題図10000（ビジョン）_141020_図"/>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711" y="3608"/>
                <a:ext cx="4676" cy="4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8" descr="オリスケ10000"/>
              <p:cNvPicPr>
                <a:picLocks noChangeAspect="1" noChangeArrowheads="1"/>
              </p:cNvPicPr>
              <p:nvPr/>
            </p:nvPicPr>
            <p:blipFill>
              <a:blip r:embed="rId4" cstate="screen">
                <a:extLst>
                  <a:ext uri="{28A0092B-C50C-407E-A947-70E740481C1C}">
                    <a14:useLocalDpi xmlns:a14="http://schemas.microsoft.com/office/drawing/2010/main"/>
                  </a:ext>
                </a:extLst>
              </a:blip>
              <a:srcRect l="15356" t="5711" r="11893" b="25800"/>
              <a:stretch>
                <a:fillRect/>
              </a:stretch>
            </p:blipFill>
            <p:spPr bwMode="auto">
              <a:xfrm>
                <a:off x="10658" y="7332"/>
                <a:ext cx="722" cy="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AutoShape 10"/>
              <p:cNvCxnSpPr>
                <a:cxnSpLocks noChangeShapeType="1"/>
              </p:cNvCxnSpPr>
              <p:nvPr/>
            </p:nvCxnSpPr>
            <p:spPr bwMode="auto">
              <a:xfrm>
                <a:off x="10301" y="3858"/>
                <a:ext cx="0" cy="579"/>
              </a:xfrm>
              <a:prstGeom prst="straightConnector1">
                <a:avLst/>
              </a:prstGeom>
              <a:noFill/>
              <a:ln w="9525">
                <a:solidFill>
                  <a:srgbClr val="FF0000"/>
                </a:solidFill>
                <a:round/>
                <a:headE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7" name="Oval 12"/>
              <p:cNvSpPr>
                <a:spLocks noChangeArrowheads="1"/>
              </p:cNvSpPr>
              <p:nvPr/>
            </p:nvSpPr>
            <p:spPr bwMode="auto">
              <a:xfrm rot="-549741">
                <a:off x="9440" y="4424"/>
                <a:ext cx="1179" cy="584"/>
              </a:xfrm>
              <a:prstGeom prst="ellipse">
                <a:avLst/>
              </a:prstGeom>
              <a:noFill/>
              <a:ln w="12700" algn="ctr">
                <a:solidFill>
                  <a:srgbClr val="FF0000"/>
                </a:solidFill>
                <a:round/>
                <a:headEnd/>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74295" tIns="8890" rIns="74295" bIns="8890" anchor="t" anchorCtr="0" upright="1">
                <a:noAutofit/>
              </a:bodyPr>
              <a:lstStyle/>
              <a:p>
                <a:endParaRPr lang="ja-JP" altLang="en-US"/>
              </a:p>
            </p:txBody>
          </p:sp>
          <p:sp>
            <p:nvSpPr>
              <p:cNvPr id="58" name="Text Box 15"/>
              <p:cNvSpPr txBox="1">
                <a:spLocks noChangeArrowheads="1"/>
              </p:cNvSpPr>
              <p:nvPr/>
            </p:nvSpPr>
            <p:spPr bwMode="auto">
              <a:xfrm>
                <a:off x="9834" y="6543"/>
                <a:ext cx="1552" cy="6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ctr" anchorCtr="0" upright="1">
                <a:noAutofit/>
              </a:bodyPr>
              <a:lstStyle/>
              <a:p>
                <a:pPr algn="l">
                  <a:lnSpc>
                    <a:spcPts val="800"/>
                  </a:lnSpc>
                  <a:spcAft>
                    <a:spcPts val="0"/>
                  </a:spcAft>
                </a:pPr>
                <a:r>
                  <a:rPr lang="ja-JP" sz="800" b="1" kern="100" dirty="0">
                    <a:effectLst/>
                    <a:latin typeface="Century"/>
                    <a:ea typeface="HGPｺﾞｼｯｸM"/>
                    <a:cs typeface="Times New Roman"/>
                  </a:rPr>
                  <a:t>旧高倉台西小学校の跡地活用</a:t>
                </a:r>
                <a:endParaRPr lang="ja-JP" sz="1050" kern="100" dirty="0">
                  <a:effectLst/>
                  <a:latin typeface="Century"/>
                  <a:ea typeface="ＭＳ 明朝"/>
                  <a:cs typeface="Times New Roman"/>
                </a:endParaRPr>
              </a:p>
            </p:txBody>
          </p:sp>
          <p:sp>
            <p:nvSpPr>
              <p:cNvPr id="59" name="Text Box 16"/>
              <p:cNvSpPr txBox="1">
                <a:spLocks noChangeArrowheads="1"/>
              </p:cNvSpPr>
              <p:nvPr/>
            </p:nvSpPr>
            <p:spPr bwMode="auto">
              <a:xfrm>
                <a:off x="10142" y="5041"/>
                <a:ext cx="1421" cy="7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ctr">
                  <a:lnSpc>
                    <a:spcPts val="900"/>
                  </a:lnSpc>
                  <a:spcAft>
                    <a:spcPts val="0"/>
                  </a:spcAft>
                </a:pPr>
                <a:r>
                  <a:rPr lang="ja-JP" sz="800" b="1" kern="100" dirty="0">
                    <a:effectLst/>
                    <a:latin typeface="Century"/>
                    <a:ea typeface="HGPｺﾞｼｯｸM"/>
                    <a:cs typeface="Times New Roman"/>
                  </a:rPr>
                  <a:t>府営三原台</a:t>
                </a:r>
                <a:endParaRPr lang="ja-JP" sz="1050" kern="100" dirty="0">
                  <a:effectLst/>
                  <a:latin typeface="Century"/>
                  <a:ea typeface="ＭＳ 明朝"/>
                  <a:cs typeface="Times New Roman"/>
                </a:endParaRPr>
              </a:p>
              <a:p>
                <a:pPr algn="ctr">
                  <a:lnSpc>
                    <a:spcPts val="900"/>
                  </a:lnSpc>
                  <a:spcAft>
                    <a:spcPts val="0"/>
                  </a:spcAft>
                </a:pPr>
                <a:r>
                  <a:rPr lang="ja-JP" sz="800" b="1" kern="100" dirty="0">
                    <a:effectLst/>
                    <a:latin typeface="Century"/>
                    <a:ea typeface="HGPｺﾞｼｯｸM"/>
                    <a:cs typeface="Times New Roman"/>
                  </a:rPr>
                  <a:t>第</a:t>
                </a:r>
                <a:r>
                  <a:rPr lang="en-US" sz="800" b="1" kern="100" dirty="0">
                    <a:effectLst/>
                    <a:latin typeface="Century"/>
                    <a:ea typeface="HGPｺﾞｼｯｸM"/>
                    <a:cs typeface="Times New Roman"/>
                  </a:rPr>
                  <a:t>1</a:t>
                </a:r>
                <a:r>
                  <a:rPr lang="ja-JP" sz="800" b="1" kern="100" dirty="0">
                    <a:effectLst/>
                    <a:latin typeface="Century"/>
                    <a:ea typeface="HGPｺﾞｼｯｸM"/>
                    <a:cs typeface="Times New Roman"/>
                  </a:rPr>
                  <a:t>住宅</a:t>
                </a:r>
                <a:endParaRPr lang="ja-JP" sz="1050" kern="100" dirty="0">
                  <a:effectLst/>
                  <a:latin typeface="Century"/>
                  <a:ea typeface="ＭＳ 明朝"/>
                  <a:cs typeface="Times New Roman"/>
                </a:endParaRPr>
              </a:p>
              <a:p>
                <a:pPr algn="ctr">
                  <a:lnSpc>
                    <a:spcPts val="900"/>
                  </a:lnSpc>
                  <a:spcAft>
                    <a:spcPts val="0"/>
                  </a:spcAft>
                </a:pPr>
                <a:r>
                  <a:rPr lang="ja-JP" sz="800" b="1" kern="100" dirty="0">
                    <a:effectLst/>
                    <a:latin typeface="Century"/>
                    <a:ea typeface="HGPｺﾞｼｯｸM"/>
                    <a:cs typeface="Times New Roman"/>
                  </a:rPr>
                  <a:t>建替え集約</a:t>
                </a:r>
                <a:endParaRPr lang="ja-JP" sz="1050" kern="100" dirty="0">
                  <a:effectLst/>
                  <a:latin typeface="Century"/>
                  <a:ea typeface="ＭＳ 明朝"/>
                  <a:cs typeface="Times New Roman"/>
                </a:endParaRPr>
              </a:p>
            </p:txBody>
          </p:sp>
          <p:sp>
            <p:nvSpPr>
              <p:cNvPr id="60" name="Text Box 9"/>
              <p:cNvSpPr txBox="1">
                <a:spLocks noChangeArrowheads="1"/>
              </p:cNvSpPr>
              <p:nvPr/>
            </p:nvSpPr>
            <p:spPr bwMode="auto">
              <a:xfrm>
                <a:off x="9581" y="3436"/>
                <a:ext cx="1960" cy="8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ctr">
                  <a:lnSpc>
                    <a:spcPts val="900"/>
                  </a:lnSpc>
                  <a:spcAft>
                    <a:spcPts val="0"/>
                  </a:spcAft>
                </a:pPr>
                <a:r>
                  <a:rPr lang="ja-JP" sz="800" b="1" kern="100" dirty="0">
                    <a:effectLst/>
                    <a:latin typeface="Century"/>
                    <a:ea typeface="HGPｺﾞｼｯｸM"/>
                    <a:cs typeface="Times New Roman"/>
                  </a:rPr>
                  <a:t>近畿大学医学部・附属病院の立地</a:t>
                </a:r>
                <a:endParaRPr lang="ja-JP" sz="1050" kern="100" dirty="0">
                  <a:effectLst/>
                  <a:latin typeface="Century"/>
                  <a:ea typeface="ＭＳ 明朝"/>
                  <a:cs typeface="Times New Roman"/>
                </a:endParaRPr>
              </a:p>
              <a:p>
                <a:pPr algn="ctr">
                  <a:lnSpc>
                    <a:spcPts val="900"/>
                  </a:lnSpc>
                  <a:spcAft>
                    <a:spcPts val="0"/>
                  </a:spcAft>
                </a:pPr>
                <a:r>
                  <a:rPr lang="en-US" sz="800" b="1" kern="100" dirty="0">
                    <a:effectLst/>
                    <a:latin typeface="HGPｺﾞｼｯｸM"/>
                    <a:ea typeface="ＭＳ 明朝"/>
                    <a:cs typeface="Times New Roman"/>
                  </a:rPr>
                  <a:t>H35</a:t>
                </a:r>
                <a:r>
                  <a:rPr lang="ja-JP" sz="800" b="1" kern="100" dirty="0">
                    <a:effectLst/>
                    <a:latin typeface="Century"/>
                    <a:ea typeface="HGPｺﾞｼｯｸM"/>
                    <a:cs typeface="Times New Roman"/>
                  </a:rPr>
                  <a:t>開設予定</a:t>
                </a:r>
                <a:endParaRPr lang="ja-JP" sz="1050" kern="100" dirty="0">
                  <a:effectLst/>
                  <a:latin typeface="Century"/>
                  <a:ea typeface="ＭＳ 明朝"/>
                  <a:cs typeface="Times New Roman"/>
                </a:endParaRPr>
              </a:p>
            </p:txBody>
          </p:sp>
          <p:sp>
            <p:nvSpPr>
              <p:cNvPr id="61" name="Text Box 17"/>
              <p:cNvSpPr txBox="1">
                <a:spLocks noChangeArrowheads="1"/>
              </p:cNvSpPr>
              <p:nvPr/>
            </p:nvSpPr>
            <p:spPr bwMode="auto">
              <a:xfrm>
                <a:off x="6856" y="6311"/>
                <a:ext cx="1381" cy="5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ctr">
                  <a:lnSpc>
                    <a:spcPts val="900"/>
                  </a:lnSpc>
                  <a:spcAft>
                    <a:spcPts val="0"/>
                  </a:spcAft>
                </a:pPr>
                <a:r>
                  <a:rPr lang="ja-JP" sz="800" b="1" kern="100">
                    <a:effectLst/>
                    <a:latin typeface="Century"/>
                    <a:ea typeface="HGPｺﾞｼｯｸM"/>
                    <a:cs typeface="Times New Roman"/>
                  </a:rPr>
                  <a:t>泉北高速鉄道の民営化</a:t>
                </a:r>
                <a:endParaRPr lang="ja-JP" sz="1050" kern="100">
                  <a:effectLst/>
                  <a:latin typeface="Century"/>
                  <a:ea typeface="ＭＳ 明朝"/>
                  <a:cs typeface="Times New Roman"/>
                </a:endParaRPr>
              </a:p>
            </p:txBody>
          </p:sp>
          <p:sp>
            <p:nvSpPr>
              <p:cNvPr id="62" name="Text Box 18"/>
              <p:cNvSpPr txBox="1">
                <a:spLocks noChangeArrowheads="1"/>
              </p:cNvSpPr>
              <p:nvPr/>
            </p:nvSpPr>
            <p:spPr bwMode="auto">
              <a:xfrm>
                <a:off x="6606" y="3750"/>
                <a:ext cx="1607" cy="12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ctr">
                  <a:lnSpc>
                    <a:spcPts val="900"/>
                  </a:lnSpc>
                  <a:spcAft>
                    <a:spcPts val="0"/>
                  </a:spcAft>
                </a:pPr>
                <a:r>
                  <a:rPr lang="ja-JP" sz="800" b="1" kern="100" dirty="0">
                    <a:effectLst/>
                    <a:latin typeface="Century"/>
                    <a:ea typeface="HGPｺﾞｼｯｸM"/>
                    <a:cs typeface="Times New Roman"/>
                  </a:rPr>
                  <a:t>ﾀｳﾝ管理財団</a:t>
                </a:r>
                <a:endParaRPr lang="ja-JP" sz="1050" kern="100" dirty="0">
                  <a:effectLst/>
                  <a:latin typeface="Century"/>
                  <a:ea typeface="ＭＳ 明朝"/>
                  <a:cs typeface="Times New Roman"/>
                </a:endParaRPr>
              </a:p>
              <a:p>
                <a:pPr algn="ctr">
                  <a:lnSpc>
                    <a:spcPts val="900"/>
                  </a:lnSpc>
                  <a:spcAft>
                    <a:spcPts val="0"/>
                  </a:spcAft>
                </a:pPr>
                <a:r>
                  <a:rPr lang="ja-JP" sz="800" b="1" kern="100" dirty="0">
                    <a:effectLst/>
                    <a:latin typeface="Century"/>
                    <a:ea typeface="HGPｺﾞｼｯｸM"/>
                    <a:cs typeface="Times New Roman"/>
                  </a:rPr>
                  <a:t>資産処分</a:t>
                </a:r>
                <a:endParaRPr lang="ja-JP" sz="1050" kern="100" dirty="0">
                  <a:effectLst/>
                  <a:latin typeface="Century"/>
                  <a:ea typeface="ＭＳ 明朝"/>
                  <a:cs typeface="Times New Roman"/>
                </a:endParaRPr>
              </a:p>
              <a:p>
                <a:pPr algn="ctr">
                  <a:lnSpc>
                    <a:spcPts val="900"/>
                  </a:lnSpc>
                  <a:spcAft>
                    <a:spcPts val="0"/>
                  </a:spcAft>
                </a:pPr>
                <a:r>
                  <a:rPr lang="ja-JP" sz="800" b="1" kern="100" dirty="0">
                    <a:effectLst/>
                    <a:latin typeface="Century"/>
                    <a:ea typeface="HGPｺﾞｼｯｸM"/>
                    <a:cs typeface="Times New Roman"/>
                  </a:rPr>
                  <a:t>↓</a:t>
                </a:r>
                <a:endParaRPr lang="ja-JP" sz="1050" kern="100" dirty="0">
                  <a:effectLst/>
                  <a:latin typeface="Century"/>
                  <a:ea typeface="ＭＳ 明朝"/>
                  <a:cs typeface="Times New Roman"/>
                </a:endParaRPr>
              </a:p>
              <a:p>
                <a:pPr algn="ctr">
                  <a:lnSpc>
                    <a:spcPts val="900"/>
                  </a:lnSpc>
                  <a:spcAft>
                    <a:spcPts val="0"/>
                  </a:spcAft>
                </a:pPr>
                <a:r>
                  <a:rPr lang="ja-JP" sz="800" b="1" kern="100" dirty="0">
                    <a:effectLst/>
                    <a:latin typeface="Century"/>
                    <a:ea typeface="HGPｺﾞｼｯｸM"/>
                    <a:cs typeface="Times New Roman"/>
                  </a:rPr>
                  <a:t>民間事業者等</a:t>
                </a:r>
                <a:endParaRPr lang="ja-JP" sz="1050" kern="100" dirty="0">
                  <a:effectLst/>
                  <a:latin typeface="Century"/>
                  <a:ea typeface="ＭＳ 明朝"/>
                  <a:cs typeface="Times New Roman"/>
                </a:endParaRPr>
              </a:p>
              <a:p>
                <a:pPr algn="ctr">
                  <a:lnSpc>
                    <a:spcPts val="900"/>
                  </a:lnSpc>
                  <a:spcAft>
                    <a:spcPts val="0"/>
                  </a:spcAft>
                </a:pPr>
                <a:r>
                  <a:rPr lang="ja-JP" sz="800" b="1" kern="100" dirty="0">
                    <a:effectLst/>
                    <a:latin typeface="Century"/>
                    <a:ea typeface="HGPｺﾞｼｯｸM"/>
                    <a:cs typeface="Times New Roman"/>
                  </a:rPr>
                  <a:t>による事業化</a:t>
                </a:r>
                <a:endParaRPr lang="ja-JP" sz="1050" kern="100" dirty="0">
                  <a:effectLst/>
                  <a:latin typeface="Century"/>
                  <a:ea typeface="ＭＳ 明朝"/>
                  <a:cs typeface="Times New Roman"/>
                </a:endParaRPr>
              </a:p>
            </p:txBody>
          </p:sp>
        </p:grpSp>
        <p:cxnSp>
          <p:nvCxnSpPr>
            <p:cNvPr id="49" name="AutoShape 10"/>
            <p:cNvCxnSpPr>
              <a:cxnSpLocks noChangeShapeType="1"/>
            </p:cNvCxnSpPr>
            <p:nvPr/>
          </p:nvCxnSpPr>
          <p:spPr bwMode="auto">
            <a:xfrm flipH="1" flipV="1">
              <a:off x="2147777" y="1424763"/>
              <a:ext cx="70484" cy="331086"/>
            </a:xfrm>
            <a:prstGeom prst="straightConnector1">
              <a:avLst/>
            </a:prstGeom>
            <a:noFill/>
            <a:ln w="9525">
              <a:solidFill>
                <a:srgbClr val="FF0000"/>
              </a:solidFill>
              <a:round/>
              <a:headE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0" name="AutoShape 10"/>
            <p:cNvCxnSpPr>
              <a:cxnSpLocks noChangeShapeType="1"/>
            </p:cNvCxnSpPr>
            <p:nvPr/>
          </p:nvCxnSpPr>
          <p:spPr bwMode="auto">
            <a:xfrm>
              <a:off x="1424763" y="74428"/>
              <a:ext cx="207034" cy="319177"/>
            </a:xfrm>
            <a:prstGeom prst="straightConnector1">
              <a:avLst/>
            </a:prstGeom>
            <a:noFill/>
            <a:ln w="9525">
              <a:solidFill>
                <a:srgbClr val="FF0000"/>
              </a:solidFill>
              <a:round/>
              <a:headE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1" name="Text Box 17"/>
            <p:cNvSpPr txBox="1">
              <a:spLocks noChangeArrowheads="1"/>
            </p:cNvSpPr>
            <p:nvPr/>
          </p:nvSpPr>
          <p:spPr bwMode="auto">
            <a:xfrm>
              <a:off x="879821" y="13695"/>
              <a:ext cx="777450" cy="3087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ctr">
                <a:lnSpc>
                  <a:spcPts val="900"/>
                </a:lnSpc>
                <a:spcAft>
                  <a:spcPts val="0"/>
                </a:spcAft>
              </a:pPr>
              <a:r>
                <a:rPr lang="ja-JP" sz="800" b="1" kern="100">
                  <a:effectLst/>
                  <a:latin typeface="Century"/>
                  <a:ea typeface="HGPｺﾞｼｯｸM"/>
                  <a:cs typeface="Times New Roman"/>
                </a:rPr>
                <a:t>田園公園の</a:t>
              </a:r>
              <a:endParaRPr lang="ja-JP" sz="1050" kern="100">
                <a:effectLst/>
                <a:latin typeface="Century"/>
                <a:ea typeface="ＭＳ 明朝"/>
                <a:cs typeface="Times New Roman"/>
              </a:endParaRPr>
            </a:p>
            <a:p>
              <a:pPr algn="ctr">
                <a:lnSpc>
                  <a:spcPts val="900"/>
                </a:lnSpc>
                <a:spcAft>
                  <a:spcPts val="0"/>
                </a:spcAft>
              </a:pPr>
              <a:r>
                <a:rPr lang="ja-JP" sz="800" b="1" kern="100">
                  <a:effectLst/>
                  <a:latin typeface="Century"/>
                  <a:ea typeface="HGPｺﾞｼｯｸM"/>
                  <a:cs typeface="Times New Roman"/>
                </a:rPr>
                <a:t>再整備</a:t>
              </a:r>
              <a:endParaRPr lang="ja-JP" sz="1050" kern="100">
                <a:effectLst/>
                <a:latin typeface="Century"/>
                <a:ea typeface="ＭＳ 明朝"/>
                <a:cs typeface="Times New Roman"/>
              </a:endParaRPr>
            </a:p>
          </p:txBody>
        </p:sp>
        <p:cxnSp>
          <p:nvCxnSpPr>
            <p:cNvPr id="52" name="AutoShape 10"/>
            <p:cNvCxnSpPr>
              <a:cxnSpLocks noChangeShapeType="1"/>
            </p:cNvCxnSpPr>
            <p:nvPr/>
          </p:nvCxnSpPr>
          <p:spPr bwMode="auto">
            <a:xfrm>
              <a:off x="884000" y="825181"/>
              <a:ext cx="137610" cy="120245"/>
            </a:xfrm>
            <a:prstGeom prst="straightConnector1">
              <a:avLst/>
            </a:prstGeom>
            <a:noFill/>
            <a:ln w="9525">
              <a:solidFill>
                <a:srgbClr val="FF0000"/>
              </a:solidFill>
              <a:round/>
              <a:headE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3" name="AutoShape 10"/>
            <p:cNvCxnSpPr>
              <a:cxnSpLocks noChangeShapeType="1"/>
            </p:cNvCxnSpPr>
            <p:nvPr/>
          </p:nvCxnSpPr>
          <p:spPr bwMode="auto">
            <a:xfrm>
              <a:off x="884000" y="825182"/>
              <a:ext cx="223336" cy="477113"/>
            </a:xfrm>
            <a:prstGeom prst="straightConnector1">
              <a:avLst/>
            </a:prstGeom>
            <a:noFill/>
            <a:ln w="9525">
              <a:solidFill>
                <a:srgbClr val="FF0000"/>
              </a:solidFill>
              <a:round/>
              <a:headE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34" name="テキスト ボックス 33"/>
          <p:cNvSpPr txBox="1"/>
          <p:nvPr/>
        </p:nvSpPr>
        <p:spPr>
          <a:xfrm>
            <a:off x="504477" y="738188"/>
            <a:ext cx="6912769" cy="419795"/>
          </a:xfrm>
          <a:prstGeom prst="rect">
            <a:avLst/>
          </a:prstGeom>
          <a:noFill/>
        </p:spPr>
        <p:txBody>
          <a:bodyPr wrap="square" rtlCol="0">
            <a:spAutoFit/>
          </a:bodyPr>
          <a:lstStyle/>
          <a:p>
            <a:pPr>
              <a:lnSpc>
                <a:spcPts val="3000"/>
              </a:lnSpc>
            </a:pPr>
            <a:r>
              <a:rPr lang="ja-JP" altLang="en-US" sz="18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１．現住宅まちづくりマスタープランにおける将来イメージ</a:t>
            </a:r>
            <a:endParaRPr lang="en-US" altLang="ja-JP" sz="1800" dirty="0">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
        <p:nvSpPr>
          <p:cNvPr id="33" name="スライド番号プレースホルダー 2"/>
          <p:cNvSpPr>
            <a:spLocks noGrp="1"/>
          </p:cNvSpPr>
          <p:nvPr>
            <p:ph type="sldNum" sz="quarter" idx="12"/>
          </p:nvPr>
        </p:nvSpPr>
        <p:spPr>
          <a:xfrm>
            <a:off x="14311208" y="10171236"/>
            <a:ext cx="570841" cy="365125"/>
          </a:xfrm>
        </p:spPr>
        <p:txBody>
          <a:bodyPr/>
          <a:lstStyle/>
          <a:p>
            <a:fld id="{EA6D242B-6A52-4C5C-AF40-54B5FB6D04E5}" type="slidenum">
              <a:rPr kumimoji="1" lang="ja-JP" altLang="en-US" smtClean="0">
                <a:solidFill>
                  <a:schemeClr val="tx1"/>
                </a:solidFill>
              </a:rPr>
              <a:t>4</a:t>
            </a:fld>
            <a:endParaRPr kumimoji="1" lang="ja-JP" altLang="en-US" dirty="0">
              <a:solidFill>
                <a:schemeClr val="tx1"/>
              </a:solidFill>
            </a:endParaRPr>
          </a:p>
        </p:txBody>
      </p:sp>
    </p:spTree>
    <p:extLst>
      <p:ext uri="{BB962C8B-B14F-4D97-AF65-F5344CB8AC3E}">
        <p14:creationId xmlns:p14="http://schemas.microsoft.com/office/powerpoint/2010/main" val="280565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32470" y="238429"/>
            <a:ext cx="14401600" cy="454116"/>
          </a:xfrm>
          <a:prstGeom prst="rect">
            <a:avLst/>
          </a:prstGeom>
        </p:spPr>
        <p:style>
          <a:lnRef idx="1">
            <a:schemeClr val="accent1"/>
          </a:lnRef>
          <a:fillRef idx="2">
            <a:schemeClr val="accent1"/>
          </a:fillRef>
          <a:effectRef idx="1">
            <a:schemeClr val="accent1"/>
          </a:effectRef>
          <a:fontRef idx="minor">
            <a:schemeClr val="dk1"/>
          </a:fontRef>
        </p:style>
        <p:txBody>
          <a:bodyPr wrap="square" lIns="83964" tIns="41982" rIns="83964" bIns="41982" rtlCol="0" anchor="ctr">
            <a:spAutoFit/>
          </a:bodyPr>
          <a:lstStyle/>
          <a:p>
            <a:r>
              <a:rPr lang="ja-JP" altLang="en-US" sz="2400" dirty="0">
                <a:solidFill>
                  <a:schemeClr val="tx1"/>
                </a:solidFill>
                <a:latin typeface="HGP創英角ｺﾞｼｯｸUB" pitchFamily="50" charset="-128"/>
                <a:ea typeface="HGP創英角ｺﾞｼｯｸUB" pitchFamily="50" charset="-128"/>
              </a:rPr>
              <a:t>①計画的市街地（彩都）</a:t>
            </a:r>
          </a:p>
        </p:txBody>
      </p:sp>
      <p:sp>
        <p:nvSpPr>
          <p:cNvPr id="9" name="正方形/長方形 8"/>
          <p:cNvSpPr/>
          <p:nvPr/>
        </p:nvSpPr>
        <p:spPr>
          <a:xfrm>
            <a:off x="189420" y="103012"/>
            <a:ext cx="14783879" cy="1045830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6" name="テキスト ボックス 45"/>
          <p:cNvSpPr txBox="1"/>
          <p:nvPr/>
        </p:nvSpPr>
        <p:spPr>
          <a:xfrm>
            <a:off x="491758" y="3949555"/>
            <a:ext cx="1633781" cy="477054"/>
          </a:xfrm>
          <a:prstGeom prst="rect">
            <a:avLst/>
          </a:prstGeom>
          <a:noFill/>
        </p:spPr>
        <p:txBody>
          <a:bodyPr wrap="none" rtlCol="0">
            <a:spAutoFit/>
          </a:bodyPr>
          <a:lstStyle/>
          <a:p>
            <a:pPr>
              <a:lnSpc>
                <a:spcPts val="3000"/>
              </a:lnSpc>
            </a:pPr>
            <a:r>
              <a:rPr lang="ja-JP" altLang="en-US" sz="1800" dirty="0" smtClean="0">
                <a:latin typeface="HGP創英角ｺﾞｼｯｸUB" panose="020B0900000000000000" pitchFamily="50" charset="-128"/>
                <a:ea typeface="HGP創英角ｺﾞｼｯｸUB" panose="020B0900000000000000" pitchFamily="50" charset="-128"/>
                <a:cs typeface="メイリオ" panose="020B0604030504040204" pitchFamily="50" charset="-128"/>
              </a:rPr>
              <a:t>２．主な取組み</a:t>
            </a:r>
            <a:endParaRPr lang="ja-JP" altLang="en-US" sz="1800" dirty="0">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
        <p:nvSpPr>
          <p:cNvPr id="21" name="テキスト ボックス 20"/>
          <p:cNvSpPr txBox="1"/>
          <p:nvPr/>
        </p:nvSpPr>
        <p:spPr>
          <a:xfrm>
            <a:off x="432469" y="738188"/>
            <a:ext cx="6929719" cy="419795"/>
          </a:xfrm>
          <a:prstGeom prst="rect">
            <a:avLst/>
          </a:prstGeom>
          <a:noFill/>
        </p:spPr>
        <p:txBody>
          <a:bodyPr wrap="square" rtlCol="0">
            <a:spAutoFit/>
          </a:bodyPr>
          <a:lstStyle/>
          <a:p>
            <a:pPr>
              <a:lnSpc>
                <a:spcPts val="3000"/>
              </a:lnSpc>
            </a:pPr>
            <a:r>
              <a:rPr lang="ja-JP" altLang="en-US" sz="18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１．現住宅まちづくりマスタープランにおける将来イメージ</a:t>
            </a:r>
            <a:endParaRPr lang="en-US" altLang="ja-JP" sz="1800" dirty="0">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
        <p:nvSpPr>
          <p:cNvPr id="10" name="正方形/長方形 9"/>
          <p:cNvSpPr/>
          <p:nvPr/>
        </p:nvSpPr>
        <p:spPr>
          <a:xfrm>
            <a:off x="720503" y="1242243"/>
            <a:ext cx="6624736" cy="2506527"/>
          </a:xfrm>
          <a:prstGeom prst="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3038" indent="-173038"/>
            <a:endParaRPr lang="ja-JP" altLang="en-US" sz="1400" dirty="0">
              <a:solidFill>
                <a:schemeClr val="tx1"/>
              </a:solidFill>
            </a:endParaRPr>
          </a:p>
        </p:txBody>
      </p:sp>
      <p:sp>
        <p:nvSpPr>
          <p:cNvPr id="8" name="二等辺三角形 7"/>
          <p:cNvSpPr/>
          <p:nvPr/>
        </p:nvSpPr>
        <p:spPr>
          <a:xfrm rot="10800000">
            <a:off x="1944638" y="3837042"/>
            <a:ext cx="4680520" cy="225025"/>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737452" y="4344665"/>
            <a:ext cx="6624736" cy="6090969"/>
          </a:xfrm>
          <a:prstGeom prst="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algn="ctr"/>
            <a:endParaRPr lang="ja-JP" altLang="en-US" sz="3600" dirty="0">
              <a:solidFill>
                <a:schemeClr val="tx1"/>
              </a:solidFill>
            </a:endParaRPr>
          </a:p>
        </p:txBody>
      </p:sp>
      <p:sp>
        <p:nvSpPr>
          <p:cNvPr id="24" name="正方形/長方形 23"/>
          <p:cNvSpPr/>
          <p:nvPr/>
        </p:nvSpPr>
        <p:spPr>
          <a:xfrm>
            <a:off x="7921302" y="1242243"/>
            <a:ext cx="6624736" cy="7700673"/>
          </a:xfrm>
          <a:prstGeom prst="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algn="ctr"/>
            <a:endParaRPr lang="ja-JP" altLang="en-US" sz="3600" dirty="0">
              <a:solidFill>
                <a:schemeClr val="tx1"/>
              </a:solidFill>
            </a:endParaRPr>
          </a:p>
        </p:txBody>
      </p:sp>
      <p:sp>
        <p:nvSpPr>
          <p:cNvPr id="27" name="正方形/長方形 26"/>
          <p:cNvSpPr/>
          <p:nvPr/>
        </p:nvSpPr>
        <p:spPr>
          <a:xfrm>
            <a:off x="737452" y="4437139"/>
            <a:ext cx="6624736" cy="15696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173038" indent="-173038"/>
            <a:r>
              <a:rPr lang="en-US" altLang="ja-JP" sz="1200" dirty="0" smtClean="0">
                <a:solidFill>
                  <a:schemeClr val="tx1"/>
                </a:solidFill>
              </a:rPr>
              <a:t>【</a:t>
            </a:r>
            <a:r>
              <a:rPr lang="ja-JP" altLang="en-US" sz="1200" dirty="0" smtClean="0">
                <a:solidFill>
                  <a:schemeClr val="tx1"/>
                </a:solidFill>
              </a:rPr>
              <a:t>彩都まちづくりの基本方針</a:t>
            </a:r>
            <a:r>
              <a:rPr lang="en-US" altLang="ja-JP" sz="1200" dirty="0" smtClean="0">
                <a:solidFill>
                  <a:schemeClr val="tx1"/>
                </a:solidFill>
              </a:rPr>
              <a:t>】</a:t>
            </a:r>
            <a:r>
              <a:rPr lang="ja-JP" altLang="en-US" sz="1200" dirty="0" smtClean="0">
                <a:solidFill>
                  <a:schemeClr val="tx1"/>
                </a:solidFill>
              </a:rPr>
              <a:t>（昭和</a:t>
            </a:r>
            <a:r>
              <a:rPr lang="en-US" altLang="ja-JP" sz="1200" dirty="0" smtClean="0">
                <a:solidFill>
                  <a:schemeClr val="tx1"/>
                </a:solidFill>
              </a:rPr>
              <a:t>61</a:t>
            </a:r>
            <a:r>
              <a:rPr lang="ja-JP" altLang="en-US" sz="1200" dirty="0" smtClean="0">
                <a:solidFill>
                  <a:schemeClr val="tx1"/>
                </a:solidFill>
              </a:rPr>
              <a:t>年</a:t>
            </a:r>
            <a:r>
              <a:rPr lang="en-US" altLang="ja-JP" sz="1200" dirty="0" smtClean="0">
                <a:solidFill>
                  <a:schemeClr val="tx1"/>
                </a:solidFill>
              </a:rPr>
              <a:t>11</a:t>
            </a:r>
            <a:r>
              <a:rPr lang="ja-JP" altLang="en-US" sz="1200" dirty="0" smtClean="0">
                <a:solidFill>
                  <a:schemeClr val="tx1"/>
                </a:solidFill>
              </a:rPr>
              <a:t>月　国際文化公園都市基本構想案より）</a:t>
            </a:r>
            <a:endParaRPr lang="en-US" altLang="ja-JP" sz="1200" dirty="0" smtClean="0">
              <a:solidFill>
                <a:schemeClr val="tx1"/>
              </a:solidFill>
            </a:endParaRPr>
          </a:p>
          <a:p>
            <a:pPr marL="173038" indent="-173038"/>
            <a:r>
              <a:rPr lang="ja-JP" altLang="en-US" sz="1200" dirty="0" smtClean="0">
                <a:solidFill>
                  <a:schemeClr val="tx1"/>
                </a:solidFill>
              </a:rPr>
              <a:t>　　自然</a:t>
            </a:r>
            <a:r>
              <a:rPr lang="ja-JP" altLang="en-US" sz="1200" dirty="0">
                <a:solidFill>
                  <a:schemeClr val="tx1"/>
                </a:solidFill>
              </a:rPr>
              <a:t>と都市が調和するアメニティの高い環境を創造し、</a:t>
            </a:r>
            <a:r>
              <a:rPr lang="ja-JP" altLang="en-US" sz="1200" dirty="0" smtClean="0">
                <a:solidFill>
                  <a:schemeClr val="tx1"/>
                </a:solidFill>
              </a:rPr>
              <a:t>国際</a:t>
            </a:r>
            <a:r>
              <a:rPr lang="ja-JP" altLang="en-US" sz="1200" dirty="0">
                <a:solidFill>
                  <a:schemeClr val="tx1"/>
                </a:solidFill>
              </a:rPr>
              <a:t>交流、学術文化、研究開発という特色のある都市の未来</a:t>
            </a:r>
            <a:r>
              <a:rPr lang="ja-JP" altLang="en-US" sz="1200" dirty="0" smtClean="0">
                <a:solidFill>
                  <a:schemeClr val="tx1"/>
                </a:solidFill>
              </a:rPr>
              <a:t>機能</a:t>
            </a:r>
            <a:r>
              <a:rPr lang="ja-JP" altLang="en-US" sz="1200" dirty="0">
                <a:solidFill>
                  <a:schemeClr val="tx1"/>
                </a:solidFill>
              </a:rPr>
              <a:t>を</a:t>
            </a:r>
            <a:r>
              <a:rPr lang="ja-JP" altLang="en-US" sz="1200" dirty="0" smtClean="0">
                <a:solidFill>
                  <a:schemeClr val="tx1"/>
                </a:solidFill>
              </a:rPr>
              <a:t>組み込む</a:t>
            </a:r>
            <a:endParaRPr lang="en-US" altLang="ja-JP" sz="1200" dirty="0" smtClean="0">
              <a:solidFill>
                <a:schemeClr val="tx1"/>
              </a:solidFill>
            </a:endParaRPr>
          </a:p>
          <a:p>
            <a:pPr marL="173038" indent="-173038"/>
            <a:endParaRPr lang="en-US" altLang="ja-JP" sz="1200" dirty="0">
              <a:solidFill>
                <a:schemeClr val="tx1"/>
              </a:solidFill>
            </a:endParaRPr>
          </a:p>
          <a:p>
            <a:pPr marL="173038" indent="-173038"/>
            <a:r>
              <a:rPr lang="en-US" altLang="ja-JP" sz="1200" dirty="0" smtClean="0">
                <a:solidFill>
                  <a:schemeClr val="tx1"/>
                </a:solidFill>
              </a:rPr>
              <a:t>【</a:t>
            </a:r>
            <a:r>
              <a:rPr lang="ja-JP" altLang="en-US" sz="1200" dirty="0">
                <a:solidFill>
                  <a:schemeClr val="tx1"/>
                </a:solidFill>
              </a:rPr>
              <a:t>計画</a:t>
            </a:r>
            <a:r>
              <a:rPr lang="ja-JP" altLang="en-US" sz="1200" dirty="0" smtClean="0">
                <a:solidFill>
                  <a:schemeClr val="tx1"/>
                </a:solidFill>
              </a:rPr>
              <a:t>概要</a:t>
            </a:r>
            <a:r>
              <a:rPr lang="en-US" altLang="ja-JP" sz="1200" dirty="0" smtClean="0">
                <a:solidFill>
                  <a:schemeClr val="tx1"/>
                </a:solidFill>
              </a:rPr>
              <a:t>】</a:t>
            </a:r>
            <a:r>
              <a:rPr lang="ja-JP" altLang="en-US" sz="1200" dirty="0" smtClean="0">
                <a:solidFill>
                  <a:schemeClr val="tx1"/>
                </a:solidFill>
              </a:rPr>
              <a:t>　開発面積：</a:t>
            </a:r>
            <a:r>
              <a:rPr lang="en-US" altLang="ja-JP" sz="1200" dirty="0" smtClean="0">
                <a:solidFill>
                  <a:schemeClr val="tx1"/>
                </a:solidFill>
              </a:rPr>
              <a:t>742.6ha</a:t>
            </a:r>
            <a:r>
              <a:rPr lang="ja-JP" altLang="en-US" sz="1200" dirty="0" smtClean="0">
                <a:solidFill>
                  <a:schemeClr val="tx1"/>
                </a:solidFill>
              </a:rPr>
              <a:t>　（西部地区：</a:t>
            </a:r>
            <a:r>
              <a:rPr lang="en-US" altLang="ja-JP" sz="1200" dirty="0" smtClean="0">
                <a:solidFill>
                  <a:schemeClr val="tx1"/>
                </a:solidFill>
              </a:rPr>
              <a:t>312.6ha </a:t>
            </a:r>
            <a:r>
              <a:rPr lang="ja-JP" altLang="en-US" sz="1200" dirty="0" smtClean="0">
                <a:solidFill>
                  <a:schemeClr val="tx1"/>
                </a:solidFill>
              </a:rPr>
              <a:t>中部地区：</a:t>
            </a:r>
            <a:r>
              <a:rPr lang="en-US" altLang="ja-JP" sz="1200" dirty="0" smtClean="0">
                <a:solidFill>
                  <a:schemeClr val="tx1"/>
                </a:solidFill>
              </a:rPr>
              <a:t>62.5ha</a:t>
            </a:r>
            <a:r>
              <a:rPr lang="ja-JP" altLang="en-US" sz="1200" dirty="0">
                <a:solidFill>
                  <a:schemeClr val="tx1"/>
                </a:solidFill>
              </a:rPr>
              <a:t>東部地区：</a:t>
            </a:r>
            <a:r>
              <a:rPr lang="en-US" altLang="ja-JP" sz="1200" dirty="0">
                <a:solidFill>
                  <a:schemeClr val="tx1"/>
                </a:solidFill>
              </a:rPr>
              <a:t>367.5ha</a:t>
            </a:r>
            <a:r>
              <a:rPr lang="ja-JP" altLang="en-US" sz="1200" dirty="0">
                <a:solidFill>
                  <a:schemeClr val="tx1"/>
                </a:solidFill>
              </a:rPr>
              <a:t>）</a:t>
            </a:r>
          </a:p>
          <a:p>
            <a:pPr marL="173038" indent="-173038"/>
            <a:r>
              <a:rPr lang="ja-JP" altLang="en-US" sz="1200" dirty="0" smtClean="0">
                <a:solidFill>
                  <a:schemeClr val="tx1"/>
                </a:solidFill>
              </a:rPr>
              <a:t> 　　　　　　　　計画居住人口</a:t>
            </a:r>
            <a:r>
              <a:rPr lang="ja-JP" altLang="en-US" sz="1200" dirty="0">
                <a:solidFill>
                  <a:schemeClr val="tx1"/>
                </a:solidFill>
              </a:rPr>
              <a:t>：</a:t>
            </a:r>
            <a:r>
              <a:rPr lang="ja-JP" altLang="en-US" sz="1200" dirty="0" smtClean="0">
                <a:solidFill>
                  <a:schemeClr val="tx1"/>
                </a:solidFill>
              </a:rPr>
              <a:t>西部地区 </a:t>
            </a:r>
            <a:r>
              <a:rPr lang="en-US" altLang="ja-JP" sz="1200" dirty="0" smtClean="0">
                <a:solidFill>
                  <a:schemeClr val="tx1"/>
                </a:solidFill>
              </a:rPr>
              <a:t>20,000</a:t>
            </a:r>
            <a:r>
              <a:rPr lang="ja-JP" altLang="en-US" sz="1200" dirty="0" smtClean="0">
                <a:solidFill>
                  <a:schemeClr val="tx1"/>
                </a:solidFill>
              </a:rPr>
              <a:t>人</a:t>
            </a:r>
            <a:endParaRPr lang="en-US" altLang="ja-JP" sz="1200" dirty="0" smtClean="0">
              <a:solidFill>
                <a:schemeClr val="tx1"/>
              </a:solidFill>
            </a:endParaRPr>
          </a:p>
          <a:p>
            <a:pPr marL="173038" indent="-173038"/>
            <a:r>
              <a:rPr lang="en-US" altLang="ja-JP" sz="1200" dirty="0" smtClean="0">
                <a:solidFill>
                  <a:schemeClr val="tx1"/>
                </a:solidFill>
              </a:rPr>
              <a:t>                        </a:t>
            </a:r>
            <a:r>
              <a:rPr lang="ja-JP" altLang="en-US" sz="1200" dirty="0" smtClean="0">
                <a:solidFill>
                  <a:schemeClr val="tx1"/>
                </a:solidFill>
              </a:rPr>
              <a:t>計画施設人口：西部地区 </a:t>
            </a:r>
            <a:r>
              <a:rPr lang="en-US" altLang="ja-JP" sz="1200" dirty="0" smtClean="0">
                <a:solidFill>
                  <a:schemeClr val="tx1"/>
                </a:solidFill>
              </a:rPr>
              <a:t>10,100</a:t>
            </a:r>
            <a:r>
              <a:rPr lang="ja-JP" altLang="en-US" sz="1200" dirty="0" smtClean="0">
                <a:solidFill>
                  <a:schemeClr val="tx1"/>
                </a:solidFill>
              </a:rPr>
              <a:t>人　中部地区　</a:t>
            </a:r>
            <a:r>
              <a:rPr lang="en-US" altLang="ja-JP" sz="1200" dirty="0" smtClean="0">
                <a:solidFill>
                  <a:schemeClr val="tx1"/>
                </a:solidFill>
              </a:rPr>
              <a:t>3,200</a:t>
            </a:r>
            <a:r>
              <a:rPr lang="ja-JP" altLang="en-US" sz="1200" dirty="0" smtClean="0">
                <a:solidFill>
                  <a:schemeClr val="tx1"/>
                </a:solidFill>
              </a:rPr>
              <a:t>人</a:t>
            </a:r>
            <a:endParaRPr lang="en-US" altLang="ja-JP" sz="1200" dirty="0" smtClean="0">
              <a:solidFill>
                <a:schemeClr val="tx1"/>
              </a:solidFill>
            </a:endParaRPr>
          </a:p>
          <a:p>
            <a:pPr marL="173038" indent="-173038"/>
            <a:r>
              <a:rPr lang="ja-JP" altLang="en-US" sz="1200" dirty="0" smtClean="0">
                <a:solidFill>
                  <a:schemeClr val="tx1"/>
                </a:solidFill>
              </a:rPr>
              <a:t>　　　　　　　　（東部地区については、新たな土地利用計画案作成に合わせて検討中）</a:t>
            </a:r>
            <a:endParaRPr lang="en-US" altLang="ja-JP" sz="1200" dirty="0">
              <a:solidFill>
                <a:schemeClr val="tx1"/>
              </a:solidFill>
            </a:endParaRPr>
          </a:p>
        </p:txBody>
      </p:sp>
      <p:sp>
        <p:nvSpPr>
          <p:cNvPr id="2" name="テキスト ボックス 1"/>
          <p:cNvSpPr txBox="1"/>
          <p:nvPr/>
        </p:nvSpPr>
        <p:spPr>
          <a:xfrm>
            <a:off x="754401" y="1242244"/>
            <a:ext cx="6590838" cy="1708160"/>
          </a:xfrm>
          <a:prstGeom prst="rect">
            <a:avLst/>
          </a:prstGeom>
          <a:noFill/>
        </p:spPr>
        <p:txBody>
          <a:bodyPr wrap="square" rtlCol="0">
            <a:spAutoFit/>
          </a:bodyPr>
          <a:lstStyle/>
          <a:p>
            <a:r>
              <a:rPr lang="en-US" altLang="ja-JP" sz="1200" dirty="0"/>
              <a:t>《</a:t>
            </a:r>
            <a:r>
              <a:rPr lang="ja-JP" altLang="en-US" sz="1200" dirty="0"/>
              <a:t>彩都の将来イメージ</a:t>
            </a:r>
            <a:r>
              <a:rPr lang="en-US" altLang="ja-JP" sz="1200" dirty="0"/>
              <a:t>》</a:t>
            </a:r>
          </a:p>
          <a:p>
            <a:pPr marL="87313" indent="-87313"/>
            <a:r>
              <a:rPr lang="en-US" altLang="ja-JP" sz="1050" dirty="0"/>
              <a:t>○</a:t>
            </a:r>
            <a:r>
              <a:rPr lang="ja-JP" altLang="en-US" sz="1050" dirty="0"/>
              <a:t>バイオ・ライフサイエンスをはじめとした研究開発施設等が集積し、関西を代表する成長産業拠点の一翼を担っています。</a:t>
            </a:r>
          </a:p>
          <a:p>
            <a:pPr marL="87313" indent="-87313"/>
            <a:r>
              <a:rPr lang="ja-JP" altLang="en-US" sz="1050" dirty="0"/>
              <a:t>○先端技術や科学に身近にふれられるまちとして、地域ぐるみで</a:t>
            </a:r>
            <a:r>
              <a:rPr lang="ja-JP" altLang="en-US" sz="1050" dirty="0" err="1"/>
              <a:t>の</a:t>
            </a:r>
            <a:r>
              <a:rPr lang="ja-JP" altLang="en-US" sz="1050" dirty="0"/>
              <a:t>科学体験学習や健康づくりなどの取組がなされ、彩都ならではの生活スタイルが育まれています。</a:t>
            </a:r>
          </a:p>
          <a:p>
            <a:pPr marL="87313" indent="-87313"/>
            <a:r>
              <a:rPr lang="ja-JP" altLang="en-US" sz="1050" dirty="0"/>
              <a:t>○周辺の豊かな緑や美しい住環境に恵まれた彩都では、新エネルギーの導入や</a:t>
            </a:r>
            <a:r>
              <a:rPr lang="ja-JP" altLang="en-US" sz="1050" dirty="0" smtClean="0"/>
              <a:t>カーシェアリング、</a:t>
            </a:r>
            <a:r>
              <a:rPr lang="ja-JP" altLang="en-US" sz="1050" dirty="0"/>
              <a:t>自然とふれあえる環境づくりなど、環境共生型のまちづくりが進んでいます。</a:t>
            </a:r>
          </a:p>
          <a:p>
            <a:endParaRPr kumimoji="1" lang="ja-JP" altLang="en-US" dirty="0"/>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t="-2982"/>
          <a:stretch>
            <a:fillRect/>
          </a:stretch>
        </p:blipFill>
        <p:spPr bwMode="auto">
          <a:xfrm>
            <a:off x="2555015" y="2487352"/>
            <a:ext cx="104616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08534" y="2473064"/>
            <a:ext cx="114617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1028" name="Picture 4" descr="item_1_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35283" y="2535961"/>
            <a:ext cx="1103313"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61729" y="2512148"/>
            <a:ext cx="1050925"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808038" y="3322692"/>
            <a:ext cx="1419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96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医薬基盤研究所</a:t>
            </a:r>
          </a:p>
          <a:p>
            <a:pPr marL="0" marR="0" lvl="0" indent="0" algn="ctr" defTabSz="914400" rtl="0" eaLnBrk="1" fontAlgn="base" latinLnBrk="0" hangingPunct="1">
              <a:lnSpc>
                <a:spcPct val="96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（彩都ライフサイエンスパーク）</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7" name="Text Box 7"/>
          <p:cNvSpPr txBox="1">
            <a:spLocks noChangeArrowheads="1"/>
          </p:cNvSpPr>
          <p:nvPr/>
        </p:nvSpPr>
        <p:spPr bwMode="auto">
          <a:xfrm>
            <a:off x="2397621" y="3310785"/>
            <a:ext cx="14192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96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彩都凸凹たんけん隊</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 name="Text Box 8"/>
          <p:cNvSpPr txBox="1">
            <a:spLocks noChangeArrowheads="1"/>
          </p:cNvSpPr>
          <p:nvPr/>
        </p:nvSpPr>
        <p:spPr bwMode="auto">
          <a:xfrm>
            <a:off x="4011509" y="3334432"/>
            <a:ext cx="1419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12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彩都サンデーサイエンス</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Text Box 9"/>
          <p:cNvSpPr txBox="1">
            <a:spLocks noChangeArrowheads="1"/>
          </p:cNvSpPr>
          <p:nvPr/>
        </p:nvSpPr>
        <p:spPr bwMode="auto">
          <a:xfrm>
            <a:off x="5677326" y="3334432"/>
            <a:ext cx="14192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96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カーシェアリング</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テキスト ボックス 22"/>
          <p:cNvSpPr txBox="1"/>
          <p:nvPr/>
        </p:nvSpPr>
        <p:spPr>
          <a:xfrm>
            <a:off x="7921302" y="9031361"/>
            <a:ext cx="4126514" cy="419795"/>
          </a:xfrm>
          <a:prstGeom prst="rect">
            <a:avLst/>
          </a:prstGeom>
          <a:noFill/>
        </p:spPr>
        <p:txBody>
          <a:bodyPr wrap="square" rtlCol="0">
            <a:spAutoFit/>
          </a:bodyPr>
          <a:lstStyle/>
          <a:p>
            <a:pPr>
              <a:lnSpc>
                <a:spcPts val="3000"/>
              </a:lnSpc>
            </a:pPr>
            <a:r>
              <a:rPr lang="ja-JP" altLang="en-US" sz="18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３．今後に向けて</a:t>
            </a:r>
          </a:p>
        </p:txBody>
      </p:sp>
      <p:sp>
        <p:nvSpPr>
          <p:cNvPr id="25" name="正方形/長方形 24"/>
          <p:cNvSpPr/>
          <p:nvPr/>
        </p:nvSpPr>
        <p:spPr>
          <a:xfrm>
            <a:off x="7914530" y="9419971"/>
            <a:ext cx="6624736" cy="1015663"/>
          </a:xfrm>
          <a:prstGeom prst="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algn="ctr"/>
            <a:endParaRPr lang="ja-JP" altLang="en-US" sz="3600" dirty="0">
              <a:solidFill>
                <a:schemeClr val="tx1"/>
              </a:solidFill>
            </a:endParaRPr>
          </a:p>
        </p:txBody>
      </p:sp>
      <p:sp>
        <p:nvSpPr>
          <p:cNvPr id="3" name="テキスト ボックス 2"/>
          <p:cNvSpPr txBox="1"/>
          <p:nvPr/>
        </p:nvSpPr>
        <p:spPr>
          <a:xfrm>
            <a:off x="7888969" y="9419970"/>
            <a:ext cx="6624474" cy="1015663"/>
          </a:xfrm>
          <a:prstGeom prst="rect">
            <a:avLst/>
          </a:prstGeom>
          <a:noFill/>
        </p:spPr>
        <p:txBody>
          <a:bodyPr wrap="square" rtlCol="0">
            <a:spAutoFit/>
          </a:bodyPr>
          <a:lstStyle/>
          <a:p>
            <a:r>
              <a:rPr lang="ja-JP" altLang="en-US" sz="1200" dirty="0" smtClean="0"/>
              <a:t>西部地区：「</a:t>
            </a:r>
            <a:r>
              <a:rPr lang="ja-JP" altLang="en-US" sz="1200" dirty="0"/>
              <a:t>彩都凸凹プロジェクト</a:t>
            </a:r>
            <a:r>
              <a:rPr lang="ja-JP" altLang="en-US" sz="1200" dirty="0" smtClean="0"/>
              <a:t>」の継続実施について関係者</a:t>
            </a:r>
            <a:r>
              <a:rPr lang="ja-JP" altLang="en-US" sz="1200" dirty="0"/>
              <a:t>と調整を</a:t>
            </a:r>
            <a:r>
              <a:rPr lang="ja-JP" altLang="en-US" sz="1200" dirty="0" smtClean="0"/>
              <a:t>図る。</a:t>
            </a:r>
            <a:endParaRPr lang="en-US" altLang="ja-JP" sz="1200" dirty="0" smtClean="0"/>
          </a:p>
          <a:p>
            <a:r>
              <a:rPr kumimoji="1" lang="ja-JP" altLang="en-US" sz="1200" dirty="0" smtClean="0"/>
              <a:t>中部地区：引き続き企業誘致活動を進める。</a:t>
            </a:r>
            <a:endParaRPr kumimoji="1" lang="en-US" altLang="ja-JP" sz="1200" dirty="0" smtClean="0"/>
          </a:p>
          <a:p>
            <a:r>
              <a:rPr lang="ja-JP" altLang="en-US" sz="1200" dirty="0"/>
              <a:t>東部</a:t>
            </a:r>
            <a:r>
              <a:rPr lang="ja-JP" altLang="en-US" sz="1200" dirty="0" smtClean="0"/>
              <a:t>地区：平成</a:t>
            </a:r>
            <a:r>
              <a:rPr lang="en-US" altLang="ja-JP" sz="1200" dirty="0" smtClean="0"/>
              <a:t>25</a:t>
            </a:r>
            <a:r>
              <a:rPr lang="ja-JP" altLang="en-US" sz="1200" dirty="0" smtClean="0"/>
              <a:t>年</a:t>
            </a:r>
            <a:r>
              <a:rPr lang="en-US" altLang="ja-JP" sz="1200" dirty="0" smtClean="0"/>
              <a:t>10</a:t>
            </a:r>
            <a:r>
              <a:rPr lang="ja-JP" altLang="en-US" sz="1200" dirty="0" smtClean="0"/>
              <a:t>月取りまとめのまちづくり方針や彩都東部地区まちづくり有識者会議、東部</a:t>
            </a:r>
            <a:endParaRPr lang="en-US" altLang="ja-JP" sz="1200" dirty="0" smtClean="0"/>
          </a:p>
          <a:p>
            <a:r>
              <a:rPr lang="ja-JP" altLang="en-US" sz="1200" dirty="0"/>
              <a:t>　</a:t>
            </a:r>
            <a:r>
              <a:rPr lang="ja-JP" altLang="en-US" sz="1200" dirty="0" smtClean="0"/>
              <a:t>　　　　　  地区検討会、関係者間での議論等を踏まえ、平成</a:t>
            </a:r>
            <a:r>
              <a:rPr lang="en-US" altLang="ja-JP" sz="1200" dirty="0" smtClean="0"/>
              <a:t>28</a:t>
            </a:r>
            <a:r>
              <a:rPr lang="ja-JP" altLang="en-US" sz="1200" dirty="0" smtClean="0"/>
              <a:t>年度末に新たなまちづくり・土地利用</a:t>
            </a:r>
            <a:endParaRPr lang="en-US" altLang="ja-JP" sz="1200" dirty="0" smtClean="0"/>
          </a:p>
          <a:p>
            <a:r>
              <a:rPr lang="en-US" altLang="ja-JP" sz="1200" dirty="0"/>
              <a:t> </a:t>
            </a:r>
            <a:r>
              <a:rPr lang="en-US" altLang="ja-JP" sz="1200" dirty="0" smtClean="0"/>
              <a:t>                   </a:t>
            </a:r>
            <a:r>
              <a:rPr lang="ja-JP" altLang="en-US" sz="1200" dirty="0" smtClean="0"/>
              <a:t>計画案を取りまとめる予定。</a:t>
            </a:r>
            <a:endParaRPr kumimoji="1" lang="ja-JP" altLang="en-US" sz="1200" dirty="0"/>
          </a:p>
        </p:txBody>
      </p:sp>
      <p:pic>
        <p:nvPicPr>
          <p:cNvPr id="29"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009090" y="6307788"/>
            <a:ext cx="2117944" cy="137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テキスト ボックス 13"/>
          <p:cNvSpPr txBox="1"/>
          <p:nvPr/>
        </p:nvSpPr>
        <p:spPr>
          <a:xfrm>
            <a:off x="7921302" y="1242244"/>
            <a:ext cx="6656548" cy="5586145"/>
          </a:xfrm>
          <a:prstGeom prst="rect">
            <a:avLst/>
          </a:prstGeom>
          <a:noFill/>
        </p:spPr>
        <p:txBody>
          <a:bodyPr wrap="square" rtlCol="0">
            <a:spAutoFit/>
          </a:bodyPr>
          <a:lstStyle/>
          <a:p>
            <a:r>
              <a:rPr kumimoji="1" lang="en-US" altLang="ja-JP" sz="1200" dirty="0" smtClean="0"/>
              <a:t>【</a:t>
            </a:r>
            <a:r>
              <a:rPr kumimoji="1" lang="ja-JP" altLang="en-US" sz="1200" dirty="0" smtClean="0"/>
              <a:t>主な取り組み</a:t>
            </a:r>
            <a:r>
              <a:rPr kumimoji="1" lang="en-US" altLang="ja-JP" sz="1200" dirty="0" smtClean="0"/>
              <a:t>】</a:t>
            </a:r>
          </a:p>
          <a:p>
            <a:r>
              <a:rPr lang="ja-JP" altLang="en-US" sz="1200" dirty="0"/>
              <a:t>［西部</a:t>
            </a:r>
            <a:r>
              <a:rPr lang="ja-JP" altLang="en-US" sz="1200" dirty="0" smtClean="0"/>
              <a:t>地区］</a:t>
            </a:r>
            <a:endParaRPr lang="ja-JP" altLang="en-US" sz="1200" dirty="0"/>
          </a:p>
          <a:p>
            <a:pPr marL="174625" indent="-174625"/>
            <a:r>
              <a:rPr lang="ja-JP" altLang="en-US" sz="1200" dirty="0" smtClean="0"/>
              <a:t>　・ライフサイエンスパーク</a:t>
            </a:r>
            <a:r>
              <a:rPr lang="ja-JP" altLang="en-US" sz="1200" dirty="0"/>
              <a:t>においては、２６年度には２０区画全てで立地</a:t>
            </a:r>
            <a:r>
              <a:rPr lang="ja-JP" altLang="en-US" sz="1200" dirty="0" smtClean="0"/>
              <a:t>企業決定し、バイオライフサイエンス</a:t>
            </a:r>
            <a:r>
              <a:rPr lang="ja-JP" altLang="en-US" sz="1200" dirty="0"/>
              <a:t>の拠点形成が進んでいる</a:t>
            </a:r>
            <a:r>
              <a:rPr lang="ja-JP" altLang="en-US" sz="1200" dirty="0" smtClean="0"/>
              <a:t>。</a:t>
            </a:r>
            <a:endParaRPr lang="en-US" altLang="ja-JP" sz="1200" dirty="0" smtClean="0"/>
          </a:p>
          <a:p>
            <a:pPr marL="174625" indent="-174625"/>
            <a:r>
              <a:rPr lang="ja-JP" altLang="en-US" sz="1200" dirty="0"/>
              <a:t>　</a:t>
            </a:r>
            <a:r>
              <a:rPr lang="ja-JP" altLang="en-US" sz="1200" dirty="0" smtClean="0"/>
              <a:t>・彩都協議会において、市民</a:t>
            </a:r>
            <a:r>
              <a:rPr lang="ja-JP" altLang="en-US" sz="1200" dirty="0"/>
              <a:t>参加による公園・みどりづくりの検討及び実施ということで、彩都の自然素材を活用しながら子供たちが自ら遊び学ぶ場を作り出すことを目指した「彩都凸凹たんけん隊</a:t>
            </a:r>
            <a:r>
              <a:rPr lang="ja-JP" altLang="en-US" sz="1200" dirty="0" smtClean="0"/>
              <a:t>」や、</a:t>
            </a:r>
            <a:r>
              <a:rPr lang="ja-JP" altLang="en-US" sz="1200" dirty="0"/>
              <a:t>茨木市立彩都西小学校や箕面市立彩都の丘学園などでの特別授業の実施など地元と連携した活動を</a:t>
            </a:r>
            <a:r>
              <a:rPr lang="ja-JP" altLang="en-US" sz="1200" dirty="0" smtClean="0"/>
              <a:t>進めている。これら</a:t>
            </a:r>
            <a:r>
              <a:rPr lang="ja-JP" altLang="en-US" sz="1200" dirty="0"/>
              <a:t>を含めた総合的な</a:t>
            </a:r>
            <a:r>
              <a:rPr lang="ja-JP" altLang="en-US" sz="1200" dirty="0" smtClean="0"/>
              <a:t>活動</a:t>
            </a:r>
            <a:r>
              <a:rPr lang="ja-JP" altLang="en-US" sz="1200" dirty="0"/>
              <a:t>を</a:t>
            </a:r>
            <a:r>
              <a:rPr lang="ja-JP" altLang="en-US" sz="1200" dirty="0" smtClean="0"/>
              <a:t>「</a:t>
            </a:r>
            <a:r>
              <a:rPr lang="ja-JP" altLang="en-US" sz="1200" dirty="0"/>
              <a:t>彩都凸凹プロジェクト</a:t>
            </a:r>
            <a:r>
              <a:rPr lang="ja-JP" altLang="en-US" sz="1200" dirty="0" smtClean="0"/>
              <a:t>」として展開</a:t>
            </a:r>
            <a:r>
              <a:rPr lang="ja-JP" altLang="en-US" sz="1200" dirty="0"/>
              <a:t>を</a:t>
            </a:r>
            <a:r>
              <a:rPr lang="ja-JP" altLang="en-US" sz="1200" dirty="0" smtClean="0"/>
              <a:t>し、子供</a:t>
            </a:r>
            <a:r>
              <a:rPr lang="ja-JP" altLang="en-US" sz="1200" dirty="0"/>
              <a:t>たちを中心に親世代や祖父母世代をふくめた住民自らが体験し交流する場づくりを進めている。</a:t>
            </a:r>
            <a:endParaRPr lang="en-US" altLang="ja-JP" sz="1200" dirty="0" smtClean="0"/>
          </a:p>
          <a:p>
            <a:endParaRPr kumimoji="1" lang="en-US" altLang="ja-JP" sz="1200" dirty="0" smtClean="0"/>
          </a:p>
          <a:p>
            <a:endParaRPr lang="en-US" altLang="ja-JP" sz="1200" dirty="0"/>
          </a:p>
          <a:p>
            <a:endParaRPr kumimoji="1" lang="en-US" altLang="ja-JP" sz="1200" dirty="0" smtClean="0"/>
          </a:p>
          <a:p>
            <a:endParaRPr kumimoji="1" lang="en-US" altLang="ja-JP" sz="1200" dirty="0" smtClean="0"/>
          </a:p>
          <a:p>
            <a:endParaRPr lang="en-US" altLang="ja-JP" sz="1200" dirty="0"/>
          </a:p>
          <a:p>
            <a:endParaRPr kumimoji="1" lang="en-US" altLang="ja-JP" sz="1200" dirty="0" smtClean="0">
              <a:solidFill>
                <a:srgbClr val="FF0000"/>
              </a:solidFill>
            </a:endParaRPr>
          </a:p>
          <a:p>
            <a:endParaRPr lang="en-US" altLang="ja-JP" sz="1200" dirty="0">
              <a:solidFill>
                <a:srgbClr val="FF0000"/>
              </a:solidFill>
            </a:endParaRPr>
          </a:p>
          <a:p>
            <a:r>
              <a:rPr lang="ja-JP" altLang="en-US" sz="900" dirty="0" smtClean="0"/>
              <a:t>　　　　　　　彩</a:t>
            </a:r>
            <a:r>
              <a:rPr lang="ja-JP" altLang="en-US" sz="900" dirty="0"/>
              <a:t>都西部地区の</a:t>
            </a:r>
            <a:r>
              <a:rPr lang="ja-JP" altLang="en-US" sz="900" dirty="0" smtClean="0"/>
              <a:t>現況</a:t>
            </a:r>
            <a:r>
              <a:rPr lang="ja-JP" altLang="en-US" sz="900" dirty="0"/>
              <a:t>　</a:t>
            </a:r>
            <a:r>
              <a:rPr lang="ja-JP" altLang="en-US" sz="900" dirty="0" smtClean="0"/>
              <a:t>　　　　　　　　　　　　　　ライフサイエンスパーク　　　　　　　　　　　　　彩</a:t>
            </a:r>
            <a:r>
              <a:rPr lang="ja-JP" altLang="en-US" sz="900" dirty="0"/>
              <a:t>都凸凹たんけん隊活動状況</a:t>
            </a:r>
            <a:endParaRPr kumimoji="1" lang="en-US" altLang="ja-JP" sz="1200" dirty="0" smtClean="0">
              <a:solidFill>
                <a:srgbClr val="FF0000"/>
              </a:solidFill>
            </a:endParaRPr>
          </a:p>
          <a:p>
            <a:endParaRPr lang="en-US" altLang="ja-JP" sz="1200" dirty="0" smtClean="0"/>
          </a:p>
          <a:p>
            <a:r>
              <a:rPr lang="ja-JP" altLang="en-US" sz="1200" dirty="0" smtClean="0"/>
              <a:t>［</a:t>
            </a:r>
            <a:r>
              <a:rPr lang="ja-JP" altLang="en-US" sz="1200" dirty="0"/>
              <a:t>中部地区］</a:t>
            </a:r>
            <a:endParaRPr kumimoji="1" lang="en-US" altLang="ja-JP" sz="1200" dirty="0" smtClean="0"/>
          </a:p>
          <a:p>
            <a:pPr marL="174625" indent="-174625"/>
            <a:r>
              <a:rPr kumimoji="1" lang="ja-JP" altLang="en-US" sz="1200" dirty="0" smtClean="0"/>
              <a:t>　・平成</a:t>
            </a:r>
            <a:r>
              <a:rPr kumimoji="1" lang="en-US" altLang="ja-JP" sz="1200" dirty="0" smtClean="0"/>
              <a:t>27</a:t>
            </a:r>
            <a:r>
              <a:rPr kumimoji="1" lang="ja-JP" altLang="en-US" sz="1200" dirty="0" smtClean="0"/>
              <a:t>年</a:t>
            </a:r>
            <a:r>
              <a:rPr kumimoji="1" lang="en-US" altLang="ja-JP" sz="1200" dirty="0" smtClean="0"/>
              <a:t>3</a:t>
            </a:r>
            <a:r>
              <a:rPr kumimoji="1" lang="ja-JP" altLang="en-US" sz="1200" dirty="0" smtClean="0"/>
              <a:t>月に（都）茨木箕面丘陵線が供用開始し一部</a:t>
            </a:r>
            <a:r>
              <a:rPr kumimoji="1" lang="ja-JP" altLang="en-US" sz="1200" dirty="0" err="1" smtClean="0"/>
              <a:t>ま</a:t>
            </a:r>
            <a:r>
              <a:rPr kumimoji="1" lang="ja-JP" altLang="en-US" sz="1200" dirty="0" smtClean="0"/>
              <a:t>ちびらきを行った。</a:t>
            </a:r>
            <a:endParaRPr kumimoji="1" lang="en-US" altLang="ja-JP" sz="1200" dirty="0" smtClean="0"/>
          </a:p>
          <a:p>
            <a:pPr marL="174625" indent="-174625"/>
            <a:r>
              <a:rPr lang="ja-JP" altLang="en-US" sz="1200" dirty="0"/>
              <a:t>　</a:t>
            </a:r>
            <a:r>
              <a:rPr lang="ja-JP" altLang="en-US" sz="1200" dirty="0" smtClean="0"/>
              <a:t>・</a:t>
            </a:r>
            <a:r>
              <a:rPr kumimoji="1" lang="ja-JP" altLang="en-US" sz="1200" dirty="0" smtClean="0"/>
              <a:t>（株）万代、プロロジスが施設の建築中</a:t>
            </a:r>
            <a:r>
              <a:rPr lang="ja-JP" altLang="en-US" sz="1200" dirty="0"/>
              <a:t>で</a:t>
            </a:r>
            <a:r>
              <a:rPr lang="ja-JP" altLang="en-US" sz="1200" dirty="0" smtClean="0"/>
              <a:t>あり、その他の</a:t>
            </a:r>
            <a:r>
              <a:rPr kumimoji="1" lang="ja-JP" altLang="en-US" sz="1200" dirty="0" smtClean="0"/>
              <a:t>事業用地についても、企業誘致活動を実施中。</a:t>
            </a:r>
            <a:endParaRPr kumimoji="1" lang="en-US" altLang="ja-JP" sz="1200" dirty="0" smtClean="0"/>
          </a:p>
          <a:p>
            <a:endParaRPr kumimoji="1" lang="en-US" altLang="ja-JP" sz="1200" dirty="0" smtClean="0"/>
          </a:p>
          <a:p>
            <a:endParaRPr lang="en-US" altLang="ja-JP" sz="1200" dirty="0"/>
          </a:p>
          <a:p>
            <a:endParaRPr kumimoji="1" lang="en-US" altLang="ja-JP" sz="1200" dirty="0" smtClean="0"/>
          </a:p>
          <a:p>
            <a:endParaRPr lang="en-US" altLang="ja-JP" sz="1200" dirty="0"/>
          </a:p>
          <a:p>
            <a:endParaRPr kumimoji="1" lang="en-US" altLang="ja-JP" sz="1200" dirty="0" smtClean="0"/>
          </a:p>
          <a:p>
            <a:endParaRPr kumimoji="1" lang="en-US" altLang="ja-JP" sz="1200" dirty="0" smtClean="0"/>
          </a:p>
          <a:p>
            <a:endParaRPr lang="en-US" altLang="ja-JP" sz="1200" dirty="0" smtClean="0"/>
          </a:p>
          <a:p>
            <a:endParaRPr kumimoji="1" lang="en-US" altLang="ja-JP" sz="1200" dirty="0" smtClean="0"/>
          </a:p>
        </p:txBody>
      </p:sp>
      <p:sp>
        <p:nvSpPr>
          <p:cNvPr id="15" name="テキスト ボックス 14"/>
          <p:cNvSpPr txBox="1"/>
          <p:nvPr/>
        </p:nvSpPr>
        <p:spPr>
          <a:xfrm>
            <a:off x="764634" y="6019681"/>
            <a:ext cx="1107996" cy="276999"/>
          </a:xfrm>
          <a:prstGeom prst="rect">
            <a:avLst/>
          </a:prstGeom>
          <a:noFill/>
        </p:spPr>
        <p:txBody>
          <a:bodyPr wrap="none" rtlCol="0">
            <a:spAutoFit/>
          </a:bodyPr>
          <a:lstStyle/>
          <a:p>
            <a:r>
              <a:rPr kumimoji="1" lang="en-US" altLang="ja-JP" sz="1200" dirty="0" smtClean="0"/>
              <a:t>【</a:t>
            </a:r>
            <a:r>
              <a:rPr kumimoji="1" lang="ja-JP" altLang="en-US" sz="1200" dirty="0" smtClean="0"/>
              <a:t>彩都位置図</a:t>
            </a:r>
            <a:r>
              <a:rPr kumimoji="1" lang="en-US" altLang="ja-JP" sz="1200" dirty="0" smtClean="0"/>
              <a:t>】</a:t>
            </a:r>
            <a:endParaRPr kumimoji="1" lang="ja-JP" altLang="en-US" sz="1200" dirty="0"/>
          </a:p>
        </p:txBody>
      </p:sp>
      <p:sp>
        <p:nvSpPr>
          <p:cNvPr id="16" name="テキスト ボックス 15"/>
          <p:cNvSpPr txBox="1"/>
          <p:nvPr/>
        </p:nvSpPr>
        <p:spPr>
          <a:xfrm>
            <a:off x="734564" y="9322553"/>
            <a:ext cx="6624212" cy="1061829"/>
          </a:xfrm>
          <a:prstGeom prst="rect">
            <a:avLst/>
          </a:prstGeom>
          <a:noFill/>
        </p:spPr>
        <p:txBody>
          <a:bodyPr wrap="square" rtlCol="0">
            <a:spAutoFit/>
          </a:bodyPr>
          <a:lstStyle/>
          <a:p>
            <a:r>
              <a:rPr kumimoji="1" lang="en-US" altLang="ja-JP" sz="1050" dirty="0" smtClean="0"/>
              <a:t>【</a:t>
            </a:r>
            <a:r>
              <a:rPr kumimoji="1" lang="ja-JP" altLang="en-US" sz="1050" dirty="0" smtClean="0"/>
              <a:t>現状</a:t>
            </a:r>
            <a:r>
              <a:rPr kumimoji="1" lang="en-US" altLang="ja-JP" sz="1050" dirty="0" smtClean="0"/>
              <a:t>】</a:t>
            </a:r>
          </a:p>
          <a:p>
            <a:r>
              <a:rPr lang="ja-JP" altLang="en-US" sz="1050" dirty="0" smtClean="0"/>
              <a:t>　居住人口 約</a:t>
            </a:r>
            <a:r>
              <a:rPr lang="en-US" altLang="ja-JP" sz="1050" dirty="0" smtClean="0"/>
              <a:t>13,000</a:t>
            </a:r>
            <a:r>
              <a:rPr lang="ja-JP" altLang="en-US" sz="1050" dirty="0" smtClean="0"/>
              <a:t>人 </a:t>
            </a:r>
            <a:r>
              <a:rPr lang="ja-JP" altLang="en-US" sz="1050" dirty="0"/>
              <a:t>施設</a:t>
            </a:r>
            <a:r>
              <a:rPr lang="ja-JP" altLang="en-US" sz="1050" dirty="0" smtClean="0"/>
              <a:t>人口 約</a:t>
            </a:r>
            <a:r>
              <a:rPr lang="en-US" altLang="ja-JP" sz="1050" dirty="0" smtClean="0"/>
              <a:t>2,800</a:t>
            </a:r>
            <a:r>
              <a:rPr lang="ja-JP" altLang="en-US" sz="1050" dirty="0" smtClean="0"/>
              <a:t>人（平成</a:t>
            </a:r>
            <a:r>
              <a:rPr lang="en-US" altLang="ja-JP" sz="1050" dirty="0" smtClean="0"/>
              <a:t>27</a:t>
            </a:r>
            <a:r>
              <a:rPr lang="ja-JP" altLang="en-US" sz="1050" dirty="0" smtClean="0"/>
              <a:t>年３月現在）</a:t>
            </a:r>
            <a:endParaRPr lang="en-US" altLang="ja-JP" sz="1050" dirty="0" smtClean="0"/>
          </a:p>
          <a:p>
            <a:r>
              <a:rPr kumimoji="1" lang="en-US" altLang="ja-JP" sz="1050" dirty="0"/>
              <a:t> </a:t>
            </a:r>
            <a:r>
              <a:rPr lang="ja-JP" altLang="en-US" sz="1050" dirty="0"/>
              <a:t>　</a:t>
            </a:r>
            <a:r>
              <a:rPr lang="ja-JP" altLang="en-US" sz="1050" dirty="0" smtClean="0"/>
              <a:t>西部地区：ライフサイエンスパーク全</a:t>
            </a:r>
            <a:r>
              <a:rPr lang="en-US" altLang="ja-JP" sz="1050" dirty="0" smtClean="0"/>
              <a:t>20</a:t>
            </a:r>
            <a:r>
              <a:rPr lang="ja-JP" altLang="en-US" sz="1050" dirty="0" smtClean="0"/>
              <a:t>区画決定</a:t>
            </a:r>
            <a:endParaRPr lang="en-US" altLang="ja-JP" sz="1050" dirty="0" smtClean="0"/>
          </a:p>
          <a:p>
            <a:r>
              <a:rPr kumimoji="1" lang="ja-JP" altLang="en-US" sz="1050" dirty="0"/>
              <a:t>　</a:t>
            </a:r>
            <a:r>
              <a:rPr kumimoji="1" lang="ja-JP" altLang="en-US" sz="1050" dirty="0" smtClean="0"/>
              <a:t> 中部地区：平成</a:t>
            </a:r>
            <a:r>
              <a:rPr kumimoji="1" lang="en-US" altLang="ja-JP" sz="1050" dirty="0" smtClean="0"/>
              <a:t>27</a:t>
            </a:r>
            <a:r>
              <a:rPr kumimoji="1" lang="ja-JP" altLang="en-US" sz="1050" dirty="0" smtClean="0"/>
              <a:t>年</a:t>
            </a:r>
            <a:r>
              <a:rPr kumimoji="1" lang="en-US" altLang="ja-JP" sz="1050" dirty="0" smtClean="0"/>
              <a:t>3</a:t>
            </a:r>
            <a:r>
              <a:rPr kumimoji="1" lang="ja-JP" altLang="en-US" sz="1050" dirty="0" smtClean="0"/>
              <a:t>月に一部</a:t>
            </a:r>
            <a:r>
              <a:rPr kumimoji="1" lang="ja-JP" altLang="en-US" sz="1050" dirty="0" err="1" smtClean="0"/>
              <a:t>ま</a:t>
            </a:r>
            <a:r>
              <a:rPr kumimoji="1" lang="ja-JP" altLang="en-US" sz="1050" dirty="0" smtClean="0"/>
              <a:t>ちびら</a:t>
            </a:r>
            <a:r>
              <a:rPr lang="ja-JP" altLang="en-US" sz="1050" dirty="0"/>
              <a:t>き</a:t>
            </a:r>
            <a:endParaRPr kumimoji="1" lang="en-US" altLang="ja-JP" sz="1050" dirty="0" smtClean="0"/>
          </a:p>
          <a:p>
            <a:r>
              <a:rPr lang="ja-JP" altLang="en-US" sz="1050" dirty="0"/>
              <a:t>　</a:t>
            </a:r>
            <a:r>
              <a:rPr lang="ja-JP" altLang="en-US" sz="1050" dirty="0" smtClean="0"/>
              <a:t>　　　　　　　（株）万代、プロロジスが施設建築中</a:t>
            </a:r>
            <a:endParaRPr lang="en-US" altLang="ja-JP" sz="1050" dirty="0" smtClean="0"/>
          </a:p>
          <a:p>
            <a:r>
              <a:rPr kumimoji="1" lang="ja-JP" altLang="en-US" sz="1050" dirty="0"/>
              <a:t>　</a:t>
            </a:r>
            <a:r>
              <a:rPr kumimoji="1" lang="ja-JP" altLang="en-US" sz="1050" dirty="0" smtClean="0"/>
              <a:t> 東部地区：一部地区で土地区画整理事業施行中</a:t>
            </a:r>
            <a:endParaRPr kumimoji="1" lang="ja-JP" altLang="en-US" sz="1050" dirty="0"/>
          </a:p>
        </p:txBody>
      </p:sp>
      <p:pic>
        <p:nvPicPr>
          <p:cNvPr id="17" name="Picture 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720759" y="6296680"/>
            <a:ext cx="1668512" cy="139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正方形/長方形 30"/>
          <p:cNvSpPr/>
          <p:nvPr/>
        </p:nvSpPr>
        <p:spPr>
          <a:xfrm>
            <a:off x="720503" y="7779198"/>
            <a:ext cx="6624736" cy="1546577"/>
          </a:xfrm>
          <a:prstGeom prst="rect">
            <a:avLst/>
          </a:prstGeom>
        </p:spPr>
        <p:txBody>
          <a:bodyPr wrap="square">
            <a:spAutoFit/>
          </a:bodyPr>
          <a:lstStyle/>
          <a:p>
            <a:r>
              <a:rPr lang="en-US" altLang="ja-JP" sz="1050" dirty="0"/>
              <a:t>【</a:t>
            </a:r>
            <a:r>
              <a:rPr lang="ja-JP" altLang="en-US" sz="1050" dirty="0"/>
              <a:t>主な経過</a:t>
            </a:r>
            <a:r>
              <a:rPr lang="en-US" altLang="ja-JP" sz="1050" dirty="0"/>
              <a:t>】</a:t>
            </a:r>
          </a:p>
          <a:p>
            <a:r>
              <a:rPr lang="ja-JP" altLang="en-US" sz="1050" dirty="0"/>
              <a:t>昭和</a:t>
            </a:r>
            <a:r>
              <a:rPr lang="en-US" altLang="ja-JP" sz="1050" dirty="0"/>
              <a:t>61</a:t>
            </a:r>
            <a:r>
              <a:rPr lang="ja-JP" altLang="en-US" sz="1050" dirty="0"/>
              <a:t>年</a:t>
            </a:r>
            <a:r>
              <a:rPr lang="en-US" altLang="ja-JP" sz="1050" dirty="0"/>
              <a:t>11</a:t>
            </a:r>
            <a:r>
              <a:rPr lang="ja-JP" altLang="en-US" sz="1050" dirty="0"/>
              <a:t>月　国際文化公園都市建設協議会（現在の彩都（国際文化公園都市）建設推進協議会）</a:t>
            </a:r>
          </a:p>
          <a:p>
            <a:r>
              <a:rPr lang="ja-JP" altLang="en-US" sz="1050" dirty="0"/>
              <a:t>平成</a:t>
            </a:r>
            <a:r>
              <a:rPr lang="en-US" altLang="ja-JP" sz="1050" dirty="0"/>
              <a:t>4</a:t>
            </a:r>
            <a:r>
              <a:rPr lang="ja-JP" altLang="en-US" sz="1050" dirty="0"/>
              <a:t>年</a:t>
            </a:r>
            <a:r>
              <a:rPr lang="en-US" altLang="ja-JP" sz="1050" dirty="0"/>
              <a:t>5</a:t>
            </a:r>
            <a:r>
              <a:rPr lang="ja-JP" altLang="en-US" sz="1050" dirty="0"/>
              <a:t>月　国際文化公園都市に関わる都市計画決定及び変更</a:t>
            </a:r>
          </a:p>
          <a:p>
            <a:r>
              <a:rPr lang="ja-JP" altLang="en-US" sz="1050" dirty="0"/>
              <a:t>平成</a:t>
            </a:r>
            <a:r>
              <a:rPr lang="en-US" altLang="ja-JP" sz="1050" dirty="0"/>
              <a:t>6</a:t>
            </a:r>
            <a:r>
              <a:rPr lang="ja-JP" altLang="en-US" sz="1050" dirty="0"/>
              <a:t>年</a:t>
            </a:r>
            <a:r>
              <a:rPr lang="en-US" altLang="ja-JP" sz="1050" dirty="0"/>
              <a:t>9</a:t>
            </a:r>
            <a:r>
              <a:rPr lang="ja-JP" altLang="en-US" sz="1050" dirty="0"/>
              <a:t>月　住宅都市整備公団（現在のＵＲ都市機構）が区画整理事業認可取得</a:t>
            </a:r>
          </a:p>
          <a:p>
            <a:r>
              <a:rPr lang="ja-JP" altLang="en-US" sz="1050" dirty="0"/>
              <a:t>平成</a:t>
            </a:r>
            <a:r>
              <a:rPr lang="en-US" altLang="ja-JP" sz="1050" dirty="0"/>
              <a:t>16</a:t>
            </a:r>
            <a:r>
              <a:rPr lang="ja-JP" altLang="en-US" sz="1050" dirty="0"/>
              <a:t>年</a:t>
            </a:r>
            <a:r>
              <a:rPr lang="en-US" altLang="ja-JP" sz="1050" dirty="0"/>
              <a:t>4</a:t>
            </a:r>
            <a:r>
              <a:rPr lang="ja-JP" altLang="en-US" sz="1050" dirty="0"/>
              <a:t>月　西部地区一部</a:t>
            </a:r>
            <a:r>
              <a:rPr lang="ja-JP" altLang="en-US" sz="1050" dirty="0" err="1"/>
              <a:t>ま</a:t>
            </a:r>
            <a:r>
              <a:rPr lang="ja-JP" altLang="en-US" sz="1050" dirty="0"/>
              <a:t>ちびらき</a:t>
            </a:r>
          </a:p>
          <a:p>
            <a:r>
              <a:rPr lang="ja-JP" altLang="en-US" sz="1050" dirty="0"/>
              <a:t>平成</a:t>
            </a:r>
            <a:r>
              <a:rPr lang="en-US" altLang="ja-JP" sz="1050" dirty="0"/>
              <a:t>19</a:t>
            </a:r>
            <a:r>
              <a:rPr lang="ja-JP" altLang="en-US" sz="1050" dirty="0"/>
              <a:t>年</a:t>
            </a:r>
            <a:r>
              <a:rPr lang="en-US" altLang="ja-JP" sz="1050" dirty="0"/>
              <a:t>3</a:t>
            </a:r>
            <a:r>
              <a:rPr lang="ja-JP" altLang="en-US" sz="1050" dirty="0"/>
              <a:t>月　モノレールが彩都西駅まで</a:t>
            </a:r>
            <a:r>
              <a:rPr lang="ja-JP" altLang="en-US" sz="1050" dirty="0" smtClean="0"/>
              <a:t>開業</a:t>
            </a:r>
            <a:endParaRPr lang="ja-JP" altLang="en-US" sz="1050" dirty="0"/>
          </a:p>
          <a:p>
            <a:r>
              <a:rPr lang="ja-JP" altLang="en-US" sz="1050" dirty="0"/>
              <a:t>平成</a:t>
            </a:r>
            <a:r>
              <a:rPr lang="en-US" altLang="ja-JP" sz="1050" dirty="0"/>
              <a:t>25</a:t>
            </a:r>
            <a:r>
              <a:rPr lang="ja-JP" altLang="en-US" sz="1050" dirty="0"/>
              <a:t>年</a:t>
            </a:r>
            <a:r>
              <a:rPr lang="en-US" altLang="ja-JP" sz="1050" dirty="0"/>
              <a:t>1</a:t>
            </a:r>
            <a:r>
              <a:rPr lang="ja-JP" altLang="en-US" sz="1050" dirty="0"/>
              <a:t>月　ＵＲ都市機構が事業計画を変更し、東部地区を事業から除外</a:t>
            </a:r>
          </a:p>
          <a:p>
            <a:r>
              <a:rPr lang="ja-JP" altLang="en-US" sz="1050" dirty="0"/>
              <a:t>平成</a:t>
            </a:r>
            <a:r>
              <a:rPr lang="en-US" altLang="ja-JP" sz="1050" dirty="0"/>
              <a:t>27</a:t>
            </a:r>
            <a:r>
              <a:rPr lang="ja-JP" altLang="en-US" sz="1050" dirty="0"/>
              <a:t>年</a:t>
            </a:r>
            <a:r>
              <a:rPr lang="en-US" altLang="ja-JP" sz="1050" dirty="0"/>
              <a:t>3</a:t>
            </a:r>
            <a:r>
              <a:rPr lang="ja-JP" altLang="en-US" sz="1050" dirty="0"/>
              <a:t>月　中部地区一部</a:t>
            </a:r>
            <a:r>
              <a:rPr lang="ja-JP" altLang="en-US" sz="1050" dirty="0" err="1"/>
              <a:t>ま</a:t>
            </a:r>
            <a:r>
              <a:rPr lang="ja-JP" altLang="en-US" sz="1050" dirty="0"/>
              <a:t>ちびら</a:t>
            </a:r>
            <a:r>
              <a:rPr lang="ja-JP" altLang="en-US" sz="1050" dirty="0" smtClean="0"/>
              <a:t>き、（都）茨木箕面丘陵線が中部地区まで供用開始</a:t>
            </a:r>
            <a:endParaRPr lang="ja-JP" altLang="en-US" sz="1050" dirty="0"/>
          </a:p>
          <a:p>
            <a:r>
              <a:rPr lang="ja-JP" altLang="en-US" sz="1050" dirty="0"/>
              <a:t>平成</a:t>
            </a:r>
            <a:r>
              <a:rPr lang="en-US" altLang="ja-JP" sz="1050" dirty="0"/>
              <a:t>27</a:t>
            </a:r>
            <a:r>
              <a:rPr lang="ja-JP" altLang="en-US" sz="1050" dirty="0"/>
              <a:t>年</a:t>
            </a:r>
            <a:r>
              <a:rPr lang="en-US" altLang="ja-JP" sz="1050" dirty="0"/>
              <a:t>5</a:t>
            </a:r>
            <a:r>
              <a:rPr lang="ja-JP" altLang="en-US" sz="1050" dirty="0"/>
              <a:t>月　東部地区の２地区で土地区画整理事業認可取得</a:t>
            </a:r>
          </a:p>
        </p:txBody>
      </p:sp>
      <p:pic>
        <p:nvPicPr>
          <p:cNvPr id="4" name="Picture 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396692" y="2975443"/>
            <a:ext cx="1994817" cy="1182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2567700" y="2976063"/>
            <a:ext cx="1839617" cy="1182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065313" y="2957840"/>
            <a:ext cx="2059459" cy="1182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1809734" y="5218513"/>
            <a:ext cx="2016225" cy="1168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9095042" y="5176648"/>
            <a:ext cx="1976027" cy="121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テキスト ボックス 27"/>
          <p:cNvSpPr txBox="1"/>
          <p:nvPr/>
        </p:nvSpPr>
        <p:spPr>
          <a:xfrm>
            <a:off x="9644473" y="6412891"/>
            <a:ext cx="877163" cy="230832"/>
          </a:xfrm>
          <a:prstGeom prst="rect">
            <a:avLst/>
          </a:prstGeom>
          <a:solidFill>
            <a:schemeClr val="bg1"/>
          </a:solidFill>
        </p:spPr>
        <p:txBody>
          <a:bodyPr wrap="none" rtlCol="0">
            <a:spAutoFit/>
          </a:bodyPr>
          <a:lstStyle/>
          <a:p>
            <a:r>
              <a:rPr kumimoji="1" lang="ja-JP" altLang="en-US" sz="900" dirty="0" smtClean="0"/>
              <a:t>施設建築状況</a:t>
            </a:r>
            <a:endParaRPr kumimoji="1" lang="ja-JP" altLang="en-US" sz="900" dirty="0"/>
          </a:p>
        </p:txBody>
      </p:sp>
      <p:sp>
        <p:nvSpPr>
          <p:cNvPr id="30" name="テキスト ボックス 29"/>
          <p:cNvSpPr txBox="1"/>
          <p:nvPr/>
        </p:nvSpPr>
        <p:spPr>
          <a:xfrm>
            <a:off x="12271395" y="6409841"/>
            <a:ext cx="1223412" cy="230832"/>
          </a:xfrm>
          <a:prstGeom prst="rect">
            <a:avLst/>
          </a:prstGeom>
          <a:solidFill>
            <a:schemeClr val="bg1"/>
          </a:solidFill>
        </p:spPr>
        <p:txBody>
          <a:bodyPr wrap="none" rtlCol="0">
            <a:spAutoFit/>
          </a:bodyPr>
          <a:lstStyle/>
          <a:p>
            <a:r>
              <a:rPr kumimoji="1" lang="ja-JP" altLang="en-US" sz="900" dirty="0" smtClean="0"/>
              <a:t>（都）茨木箕面丘陵線</a:t>
            </a:r>
            <a:endParaRPr kumimoji="1" lang="ja-JP" altLang="en-US" sz="900" dirty="0"/>
          </a:p>
        </p:txBody>
      </p:sp>
      <p:pic>
        <p:nvPicPr>
          <p:cNvPr id="33" name="Picture 5"/>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2439007" y="6930780"/>
            <a:ext cx="1816106" cy="15842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5" name="テキスト ボックス 34"/>
          <p:cNvSpPr txBox="1"/>
          <p:nvPr/>
        </p:nvSpPr>
        <p:spPr>
          <a:xfrm>
            <a:off x="8065313" y="6717369"/>
            <a:ext cx="4131175" cy="2123658"/>
          </a:xfrm>
          <a:prstGeom prst="rect">
            <a:avLst/>
          </a:prstGeom>
          <a:noFill/>
        </p:spPr>
        <p:txBody>
          <a:bodyPr wrap="square" rtlCol="0">
            <a:spAutoFit/>
          </a:bodyPr>
          <a:lstStyle/>
          <a:p>
            <a:r>
              <a:rPr lang="ja-JP" altLang="en-US" sz="1200" dirty="0"/>
              <a:t>［東部地区］</a:t>
            </a:r>
          </a:p>
          <a:p>
            <a:pPr marL="174625" indent="-174625"/>
            <a:r>
              <a:rPr lang="ja-JP" altLang="en-US" sz="1200" dirty="0"/>
              <a:t>　・彩都建設推進協議会において、東部地区のまちづくりを</a:t>
            </a:r>
            <a:r>
              <a:rPr lang="ja-JP" altLang="en-US" sz="1200" dirty="0" smtClean="0"/>
              <a:t>関係者間</a:t>
            </a:r>
            <a:r>
              <a:rPr lang="ja-JP" altLang="en-US" sz="1200" dirty="0"/>
              <a:t>で検討する場として「彩都東部地区検討会」を平成</a:t>
            </a:r>
            <a:r>
              <a:rPr lang="en-US" altLang="ja-JP" sz="1200" dirty="0"/>
              <a:t>24</a:t>
            </a:r>
            <a:r>
              <a:rPr lang="ja-JP" altLang="en-US" sz="1200" dirty="0"/>
              <a:t>年</a:t>
            </a:r>
            <a:r>
              <a:rPr lang="en-US" altLang="ja-JP" sz="1200" dirty="0"/>
              <a:t>2</a:t>
            </a:r>
            <a:r>
              <a:rPr lang="ja-JP" altLang="en-US" sz="1200" dirty="0"/>
              <a:t>月</a:t>
            </a:r>
            <a:r>
              <a:rPr lang="ja-JP" altLang="en-US" sz="1200" dirty="0" smtClean="0"/>
              <a:t>に立ち上げ</a:t>
            </a:r>
            <a:r>
              <a:rPr lang="ja-JP" altLang="en-US" sz="1200" dirty="0"/>
              <a:t>、平成</a:t>
            </a:r>
            <a:r>
              <a:rPr lang="en-US" altLang="ja-JP" sz="1200" dirty="0"/>
              <a:t>25</a:t>
            </a:r>
            <a:r>
              <a:rPr lang="ja-JP" altLang="en-US" sz="1200" dirty="0"/>
              <a:t>年</a:t>
            </a:r>
            <a:r>
              <a:rPr lang="en-US" altLang="ja-JP" sz="1200" dirty="0"/>
              <a:t>10</a:t>
            </a:r>
            <a:r>
              <a:rPr lang="ja-JP" altLang="en-US" sz="1200" dirty="0"/>
              <a:t>月には「彩都東部地区の今後の</a:t>
            </a:r>
            <a:r>
              <a:rPr lang="ja-JP" altLang="en-US" sz="1200" dirty="0" smtClean="0"/>
              <a:t>まちづくり方針</a:t>
            </a:r>
            <a:r>
              <a:rPr lang="ja-JP" altLang="en-US" sz="1200" dirty="0"/>
              <a:t>」を取りまとめた。その後、先行</a:t>
            </a:r>
            <a:r>
              <a:rPr lang="en-US" altLang="ja-JP" sz="1200" dirty="0"/>
              <a:t>2</a:t>
            </a:r>
            <a:r>
              <a:rPr lang="ja-JP" altLang="en-US" sz="1200" dirty="0" smtClean="0"/>
              <a:t>地区（中央東地区、山麓線周辺地区）で</a:t>
            </a:r>
            <a:r>
              <a:rPr lang="ja-JP" altLang="en-US" sz="1200" dirty="0"/>
              <a:t>平成</a:t>
            </a:r>
            <a:r>
              <a:rPr lang="en-US" altLang="ja-JP" sz="1200" dirty="0"/>
              <a:t>27</a:t>
            </a:r>
            <a:r>
              <a:rPr lang="ja-JP" altLang="en-US" sz="1200" dirty="0"/>
              <a:t>年</a:t>
            </a:r>
            <a:r>
              <a:rPr lang="en-US" altLang="ja-JP" sz="1200" dirty="0"/>
              <a:t>5</a:t>
            </a:r>
            <a:r>
              <a:rPr lang="ja-JP" altLang="en-US" sz="1200" dirty="0"/>
              <a:t>月</a:t>
            </a:r>
            <a:r>
              <a:rPr lang="ja-JP" altLang="en-US" sz="1200" dirty="0" smtClean="0"/>
              <a:t>に個人施行による土地区画</a:t>
            </a:r>
            <a:r>
              <a:rPr lang="ja-JP" altLang="en-US" sz="1200" dirty="0"/>
              <a:t>整理事業</a:t>
            </a:r>
            <a:r>
              <a:rPr lang="ja-JP" altLang="en-US" sz="1200" dirty="0" smtClean="0"/>
              <a:t>認可を取得</a:t>
            </a:r>
            <a:r>
              <a:rPr lang="ja-JP" altLang="en-US" sz="1200" dirty="0"/>
              <a:t>し現在事業進捗中。</a:t>
            </a:r>
          </a:p>
          <a:p>
            <a:pPr marL="174625" indent="-174625"/>
            <a:r>
              <a:rPr lang="ja-JP" altLang="en-US" sz="1200" dirty="0"/>
              <a:t>　・それ以外の地区については、早期の事業化に向け東部</a:t>
            </a:r>
            <a:r>
              <a:rPr lang="ja-JP" altLang="en-US" sz="1200" dirty="0" smtClean="0"/>
              <a:t>地区検討会</a:t>
            </a:r>
            <a:r>
              <a:rPr lang="ja-JP" altLang="en-US" sz="1200" dirty="0"/>
              <a:t>をはじめ、学識経験者等で構成する「彩都東部地区</a:t>
            </a:r>
            <a:r>
              <a:rPr lang="ja-JP" altLang="en-US" sz="1200" dirty="0" smtClean="0"/>
              <a:t>まちづくり</a:t>
            </a:r>
            <a:r>
              <a:rPr lang="ja-JP" altLang="en-US" sz="1200" dirty="0"/>
              <a:t>有識者会議」を平成</a:t>
            </a:r>
            <a:r>
              <a:rPr lang="en-US" altLang="ja-JP" sz="1200" dirty="0"/>
              <a:t>27</a:t>
            </a:r>
            <a:r>
              <a:rPr lang="ja-JP" altLang="en-US" sz="1200" dirty="0"/>
              <a:t>年</a:t>
            </a:r>
            <a:r>
              <a:rPr lang="en-US" altLang="ja-JP" sz="1200" dirty="0"/>
              <a:t>7</a:t>
            </a:r>
            <a:r>
              <a:rPr lang="ja-JP" altLang="en-US" sz="1200" dirty="0"/>
              <a:t>月に立ち上げ土地利用</a:t>
            </a:r>
            <a:r>
              <a:rPr lang="ja-JP" altLang="en-US" sz="1200" dirty="0" smtClean="0"/>
              <a:t>ゾーニング</a:t>
            </a:r>
            <a:r>
              <a:rPr lang="ja-JP" altLang="en-US" sz="1200" dirty="0"/>
              <a:t>素案等を検討しているところ。</a:t>
            </a:r>
          </a:p>
        </p:txBody>
      </p:sp>
      <p:sp>
        <p:nvSpPr>
          <p:cNvPr id="36" name="テキスト ボックス 35"/>
          <p:cNvSpPr txBox="1"/>
          <p:nvPr/>
        </p:nvSpPr>
        <p:spPr>
          <a:xfrm>
            <a:off x="12696079" y="8552486"/>
            <a:ext cx="1301959" cy="230832"/>
          </a:xfrm>
          <a:prstGeom prst="rect">
            <a:avLst/>
          </a:prstGeom>
          <a:solidFill>
            <a:schemeClr val="bg1"/>
          </a:solidFill>
        </p:spPr>
        <p:txBody>
          <a:bodyPr wrap="none" rtlCol="0">
            <a:spAutoFit/>
          </a:bodyPr>
          <a:lstStyle/>
          <a:p>
            <a:r>
              <a:rPr kumimoji="1" lang="ja-JP" altLang="en-US" sz="900" dirty="0" smtClean="0"/>
              <a:t>東部先行２地区箇所図</a:t>
            </a:r>
            <a:endParaRPr kumimoji="1" lang="ja-JP" altLang="en-US" sz="900" dirty="0"/>
          </a:p>
        </p:txBody>
      </p:sp>
      <p:sp>
        <p:nvSpPr>
          <p:cNvPr id="40" name="スライド番号プレースホルダー 2"/>
          <p:cNvSpPr>
            <a:spLocks noGrp="1"/>
          </p:cNvSpPr>
          <p:nvPr>
            <p:ph type="sldNum" sz="quarter" idx="12"/>
          </p:nvPr>
        </p:nvSpPr>
        <p:spPr>
          <a:xfrm>
            <a:off x="14311208" y="10171236"/>
            <a:ext cx="570841" cy="365125"/>
          </a:xfrm>
        </p:spPr>
        <p:txBody>
          <a:bodyPr/>
          <a:lstStyle/>
          <a:p>
            <a:fld id="{EA6D242B-6A52-4C5C-AF40-54B5FB6D04E5}" type="slidenum">
              <a:rPr kumimoji="1" lang="ja-JP" altLang="en-US" smtClean="0">
                <a:solidFill>
                  <a:schemeClr val="tx1"/>
                </a:solidFill>
              </a:rPr>
              <a:t>5</a:t>
            </a:fld>
            <a:endParaRPr kumimoji="1" lang="ja-JP" altLang="en-US" dirty="0">
              <a:solidFill>
                <a:schemeClr val="tx1"/>
              </a:solidFill>
            </a:endParaRPr>
          </a:p>
        </p:txBody>
      </p:sp>
    </p:spTree>
    <p:extLst>
      <p:ext uri="{BB962C8B-B14F-4D97-AF65-F5344CB8AC3E}">
        <p14:creationId xmlns:p14="http://schemas.microsoft.com/office/powerpoint/2010/main" val="648338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 y="-42699"/>
            <a:ext cx="15122525" cy="561333"/>
          </a:xfrm>
          <a:prstGeom prst="rect">
            <a:avLst/>
          </a:prstGeom>
          <a:solidFill>
            <a:schemeClr val="accent1">
              <a:lumMod val="40000"/>
              <a:lumOff val="60000"/>
            </a:schemeClr>
          </a:solidFill>
        </p:spPr>
        <p:txBody>
          <a:bodyPr wrap="square" lIns="147493" tIns="73747" rIns="147493" bIns="73747" rtlCol="0" anchor="ctr" anchorCtr="0">
            <a:noAutofit/>
          </a:bodyPr>
          <a:lstStyle/>
          <a:p>
            <a:r>
              <a:rPr lang="ja-JP" altLang="en-US" sz="2600" dirty="0">
                <a:latin typeface="HGSｺﾞｼｯｸM" panose="020B0600000000000000" pitchFamily="50" charset="-128"/>
                <a:ea typeface="HGSｺﾞｼｯｸM" panose="020B0600000000000000" pitchFamily="50" charset="-128"/>
                <a:cs typeface="Meiryo UI" panose="020B0604030504040204" pitchFamily="50" charset="-128"/>
              </a:rPr>
              <a:t>１．市街地タイプ別の施策状況</a:t>
            </a:r>
          </a:p>
        </p:txBody>
      </p:sp>
      <p:sp>
        <p:nvSpPr>
          <p:cNvPr id="41" name="テキスト ボックス 40"/>
          <p:cNvSpPr txBox="1"/>
          <p:nvPr/>
        </p:nvSpPr>
        <p:spPr>
          <a:xfrm>
            <a:off x="141407" y="1099048"/>
            <a:ext cx="14881408" cy="9000180"/>
          </a:xfrm>
          <a:prstGeom prst="rect">
            <a:avLst/>
          </a:prstGeom>
          <a:solidFill>
            <a:schemeClr val="bg1"/>
          </a:solidFill>
          <a:ln w="15875">
            <a:solidFill>
              <a:schemeClr val="tx1">
                <a:lumMod val="50000"/>
                <a:lumOff val="50000"/>
              </a:schemeClr>
            </a:solidFill>
          </a:ln>
        </p:spPr>
        <p:txBody>
          <a:bodyPr wrap="square" lIns="58069" tIns="58069" rIns="58069" bIns="58069" rtlCol="0">
            <a:noAutofit/>
          </a:bodyPr>
          <a:lstStyle/>
          <a:p>
            <a:pPr>
              <a:lnSpc>
                <a:spcPts val="2097"/>
              </a:lnSpc>
            </a:pPr>
            <a:endParaRPr lang="en-US" altLang="ja-JP" sz="1500" dirty="0"/>
          </a:p>
          <a:p>
            <a:pPr marL="143396" indent="-143396">
              <a:lnSpc>
                <a:spcPts val="2097"/>
              </a:lnSpc>
            </a:pPr>
            <a:endParaRPr lang="en-US" altLang="ja-JP" sz="1500" dirty="0"/>
          </a:p>
          <a:p>
            <a:pPr marL="143396" indent="-143396">
              <a:lnSpc>
                <a:spcPts val="2097"/>
              </a:lnSpc>
            </a:pPr>
            <a:endParaRPr lang="en-US" altLang="ja-JP" sz="1500" dirty="0"/>
          </a:p>
          <a:p>
            <a:pPr marL="143396" indent="-143396">
              <a:lnSpc>
                <a:spcPts val="2097"/>
              </a:lnSpc>
            </a:pPr>
            <a:endParaRPr lang="ja-JP" altLang="en-US" sz="1500" dirty="0"/>
          </a:p>
        </p:txBody>
      </p:sp>
      <p:graphicFrame>
        <p:nvGraphicFramePr>
          <p:cNvPr id="42" name="表 41"/>
          <p:cNvGraphicFramePr>
            <a:graphicFrameLocks noGrp="1"/>
          </p:cNvGraphicFramePr>
          <p:nvPr>
            <p:extLst>
              <p:ext uri="{D42A27DB-BD31-4B8C-83A1-F6EECF244321}">
                <p14:modId xmlns:p14="http://schemas.microsoft.com/office/powerpoint/2010/main" val="811764460"/>
              </p:ext>
            </p:extLst>
          </p:nvPr>
        </p:nvGraphicFramePr>
        <p:xfrm>
          <a:off x="306047" y="1213710"/>
          <a:ext cx="14510445" cy="8819556"/>
        </p:xfrm>
        <a:graphic>
          <a:graphicData uri="http://schemas.openxmlformats.org/drawingml/2006/table">
            <a:tbl>
              <a:tblPr firstRow="1" bandRow="1">
                <a:tableStyleId>{5C22544A-7EE6-4342-B048-85BDC9FD1C3A}</a:tableStyleId>
              </a:tblPr>
              <a:tblGrid>
                <a:gridCol w="3444397"/>
                <a:gridCol w="11066048"/>
              </a:tblGrid>
              <a:tr h="316566">
                <a:tc>
                  <a:txBody>
                    <a:bodyPr/>
                    <a:lstStyle/>
                    <a:p>
                      <a:pPr algn="ctr"/>
                      <a:r>
                        <a:rPr kumimoji="1" lang="ja-JP" altLang="en-US" sz="1400" u="none" dirty="0" smtClean="0">
                          <a:solidFill>
                            <a:schemeClr val="tx1"/>
                          </a:solidFill>
                          <a:latin typeface="HGPｺﾞｼｯｸM" panose="020B0600000000000000" pitchFamily="50" charset="-128"/>
                          <a:ea typeface="HGPｺﾞｼｯｸM" panose="020B0600000000000000" pitchFamily="50" charset="-128"/>
                        </a:rPr>
                        <a:t>施策の展開方向</a:t>
                      </a:r>
                      <a:endParaRPr kumimoji="1" lang="ja-JP" altLang="en-US" sz="1400" u="none" dirty="0">
                        <a:solidFill>
                          <a:schemeClr val="tx1"/>
                        </a:solidFill>
                        <a:latin typeface="HGPｺﾞｼｯｸM" panose="020B0600000000000000" pitchFamily="50" charset="-128"/>
                        <a:ea typeface="HGPｺﾞｼｯｸM" panose="020B0600000000000000" pitchFamily="50" charset="-128"/>
                      </a:endParaRPr>
                    </a:p>
                  </a:txBody>
                  <a:tcPr marL="139592" marR="139592" marT="71289" marB="71289" anchor="ctr"/>
                </a:tc>
                <a:tc>
                  <a:txBody>
                    <a:bodyPr/>
                    <a:lstStyle/>
                    <a:p>
                      <a:pPr algn="ctr"/>
                      <a:r>
                        <a:rPr kumimoji="1" lang="ja-JP" altLang="en-US" sz="1400" u="none" dirty="0" smtClean="0">
                          <a:solidFill>
                            <a:schemeClr val="tx1"/>
                          </a:solidFill>
                          <a:latin typeface="HGPｺﾞｼｯｸM" panose="020B0600000000000000" pitchFamily="50" charset="-128"/>
                          <a:ea typeface="HGPｺﾞｼｯｸM" panose="020B0600000000000000" pitchFamily="50" charset="-128"/>
                        </a:rPr>
                        <a:t>主な取組み・結果（平成</a:t>
                      </a:r>
                      <a:r>
                        <a:rPr kumimoji="1" lang="en-US" altLang="ja-JP" sz="1400" u="none" dirty="0" smtClean="0">
                          <a:solidFill>
                            <a:schemeClr val="tx1"/>
                          </a:solidFill>
                          <a:latin typeface="HGPｺﾞｼｯｸM" panose="020B0600000000000000" pitchFamily="50" charset="-128"/>
                          <a:ea typeface="HGPｺﾞｼｯｸM" panose="020B0600000000000000" pitchFamily="50" charset="-128"/>
                        </a:rPr>
                        <a:t>23</a:t>
                      </a:r>
                      <a:r>
                        <a:rPr kumimoji="1" lang="ja-JP" altLang="en-US" sz="1400" u="none" dirty="0" smtClean="0">
                          <a:solidFill>
                            <a:schemeClr val="tx1"/>
                          </a:solidFill>
                          <a:latin typeface="HGPｺﾞｼｯｸM" panose="020B0600000000000000" pitchFamily="50" charset="-128"/>
                          <a:ea typeface="HGPｺﾞｼｯｸM" panose="020B0600000000000000" pitchFamily="50" charset="-128"/>
                        </a:rPr>
                        <a:t>年度～）</a:t>
                      </a:r>
                      <a:endParaRPr kumimoji="1" lang="ja-JP" altLang="en-US" sz="1400" u="none" dirty="0">
                        <a:solidFill>
                          <a:schemeClr val="tx1"/>
                        </a:solidFill>
                        <a:latin typeface="HGPｺﾞｼｯｸM" panose="020B0600000000000000" pitchFamily="50" charset="-128"/>
                        <a:ea typeface="HGPｺﾞｼｯｸM" panose="020B0600000000000000" pitchFamily="50" charset="-128"/>
                      </a:endParaRPr>
                    </a:p>
                  </a:txBody>
                  <a:tcPr marL="139592" marR="139592" marT="71289" marB="71289" anchor="ctr"/>
                </a:tc>
              </a:tr>
              <a:tr h="3184257">
                <a:tc>
                  <a:txBody>
                    <a:bodyPr/>
                    <a:lstStyle/>
                    <a:p>
                      <a:pPr marL="92075" marR="0" indent="-92075" algn="l" defTabSz="914290" rtl="0" eaLnBrk="1" fontAlgn="auto" latinLnBrk="0" hangingPunct="1">
                        <a:lnSpc>
                          <a:spcPct val="150000"/>
                        </a:lnSpc>
                        <a:spcBef>
                          <a:spcPts val="0"/>
                        </a:spcBef>
                        <a:spcAft>
                          <a:spcPts val="0"/>
                        </a:spcAft>
                        <a:buClrTx/>
                        <a:buSzTx/>
                        <a:buFontTx/>
                        <a:buNone/>
                        <a:tabLst/>
                        <a:defRPr/>
                      </a:pPr>
                      <a:r>
                        <a:rPr kumimoji="1" lang="ja-JP" altLang="en-US"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□広範囲に及ぶ密集市街地に対して、規制誘導手法の充実等により不燃化等を促進</a:t>
                      </a: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50000"/>
                        </a:lnSpc>
                        <a:spcBef>
                          <a:spcPts val="0"/>
                        </a:spcBef>
                        <a:spcAft>
                          <a:spcPts val="0"/>
                        </a:spcAft>
                        <a:buClrTx/>
                        <a:buSzTx/>
                        <a:buFontTx/>
                        <a:buNone/>
                        <a:tabLst/>
                        <a:defRPr/>
                      </a:pP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50000"/>
                        </a:lnSpc>
                        <a:spcBef>
                          <a:spcPts val="0"/>
                        </a:spcBef>
                        <a:spcAft>
                          <a:spcPts val="0"/>
                        </a:spcAft>
                        <a:buClrTx/>
                        <a:buSzTx/>
                        <a:buFontTx/>
                        <a:buNone/>
                        <a:tabLst/>
                        <a:defRPr/>
                      </a:pPr>
                      <a:r>
                        <a:rPr kumimoji="1" lang="ja-JP" altLang="en-US"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□防火・準防火地域の指定拡大</a:t>
                      </a: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50000"/>
                        </a:lnSpc>
                        <a:spcBef>
                          <a:spcPts val="0"/>
                        </a:spcBef>
                        <a:spcAft>
                          <a:spcPts val="0"/>
                        </a:spcAft>
                        <a:buClrTx/>
                        <a:buSzTx/>
                        <a:buFontTx/>
                        <a:buNone/>
                        <a:tabLst/>
                        <a:defRPr/>
                      </a:pP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50000"/>
                        </a:lnSpc>
                        <a:spcBef>
                          <a:spcPts val="0"/>
                        </a:spcBef>
                        <a:spcAft>
                          <a:spcPts val="0"/>
                        </a:spcAft>
                        <a:buClrTx/>
                        <a:buSzTx/>
                        <a:buFontTx/>
                        <a:buNone/>
                        <a:tabLst/>
                        <a:defRPr/>
                      </a:pP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50000"/>
                        </a:lnSpc>
                        <a:spcBef>
                          <a:spcPts val="0"/>
                        </a:spcBef>
                        <a:spcAft>
                          <a:spcPts val="0"/>
                        </a:spcAft>
                        <a:buClrTx/>
                        <a:buSzTx/>
                        <a:buFontTx/>
                        <a:buNone/>
                        <a:tabLst/>
                        <a:defRPr/>
                      </a:pP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50000"/>
                        </a:lnSpc>
                        <a:spcBef>
                          <a:spcPts val="0"/>
                        </a:spcBef>
                        <a:spcAft>
                          <a:spcPts val="0"/>
                        </a:spcAft>
                        <a:buClrTx/>
                        <a:buSzTx/>
                        <a:buFontTx/>
                        <a:buNone/>
                        <a:tabLst/>
                        <a:defRPr/>
                      </a:pPr>
                      <a:r>
                        <a:rPr kumimoji="1" lang="ja-JP" altLang="en-US"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□重点的に取り組む地区における新たな防火規制の導入等</a:t>
                      </a: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50000"/>
                        </a:lnSpc>
                        <a:spcBef>
                          <a:spcPts val="0"/>
                        </a:spcBef>
                        <a:spcAft>
                          <a:spcPts val="0"/>
                        </a:spcAft>
                        <a:buClrTx/>
                        <a:buSzTx/>
                        <a:buFontTx/>
                        <a:buNone/>
                        <a:tabLst/>
                        <a:defRPr/>
                      </a:pP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50000"/>
                        </a:lnSpc>
                        <a:spcBef>
                          <a:spcPts val="0"/>
                        </a:spcBef>
                        <a:spcAft>
                          <a:spcPts val="0"/>
                        </a:spcAft>
                        <a:buClrTx/>
                        <a:buSzTx/>
                        <a:buFontTx/>
                        <a:buNone/>
                        <a:tabLst/>
                        <a:defRPr/>
                      </a:pPr>
                      <a:r>
                        <a:rPr kumimoji="1" lang="ja-JP" altLang="en-US"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□地元市における整備アクションプログラムの策定及び府補助制度の活用</a:t>
                      </a:r>
                    </a:p>
                    <a:p>
                      <a:pPr marL="92075" marR="0" indent="-92075" algn="l" defTabSz="914290" rtl="0" eaLnBrk="1" fontAlgn="auto" latinLnBrk="0" hangingPunct="1">
                        <a:lnSpc>
                          <a:spcPct val="150000"/>
                        </a:lnSpc>
                        <a:spcBef>
                          <a:spcPts val="0"/>
                        </a:spcBef>
                        <a:spcAft>
                          <a:spcPts val="0"/>
                        </a:spcAft>
                        <a:buClrTx/>
                        <a:buSzTx/>
                        <a:buFontTx/>
                        <a:buNone/>
                        <a:tabLst/>
                        <a:defRPr/>
                      </a:pP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50000"/>
                        </a:lnSpc>
                        <a:spcBef>
                          <a:spcPts val="0"/>
                        </a:spcBef>
                        <a:spcAft>
                          <a:spcPts val="0"/>
                        </a:spcAft>
                        <a:buClrTx/>
                        <a:buSzTx/>
                        <a:buFontTx/>
                        <a:buNone/>
                        <a:tabLst/>
                        <a:defRPr/>
                      </a:pPr>
                      <a:r>
                        <a:rPr kumimoji="1" lang="ja-JP" altLang="en-US"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□除却促進のための税制等のあり方検討</a:t>
                      </a: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50000"/>
                        </a:lnSpc>
                        <a:spcBef>
                          <a:spcPts val="0"/>
                        </a:spcBef>
                        <a:spcAft>
                          <a:spcPts val="0"/>
                        </a:spcAft>
                        <a:buClrTx/>
                        <a:buSzTx/>
                        <a:buFontTx/>
                        <a:buNone/>
                        <a:tabLst/>
                        <a:defRPr/>
                      </a:pP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50000"/>
                        </a:lnSpc>
                        <a:spcBef>
                          <a:spcPts val="0"/>
                        </a:spcBef>
                        <a:spcAft>
                          <a:spcPts val="0"/>
                        </a:spcAft>
                        <a:buClrTx/>
                        <a:buSzTx/>
                        <a:buFontTx/>
                        <a:buNone/>
                        <a:tabLst/>
                        <a:defRPr/>
                      </a:pP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50000"/>
                        </a:lnSpc>
                        <a:spcBef>
                          <a:spcPts val="0"/>
                        </a:spcBef>
                        <a:spcAft>
                          <a:spcPts val="0"/>
                        </a:spcAft>
                        <a:buClrTx/>
                        <a:buSzTx/>
                        <a:buFontTx/>
                        <a:buNone/>
                        <a:tabLst/>
                        <a:defRPr/>
                      </a:pPr>
                      <a:r>
                        <a:rPr kumimoji="1" lang="ja-JP" altLang="en-US"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□府民・市民に対する啓発活動</a:t>
                      </a: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139592" marR="139592" marT="71289" marB="71289">
                    <a:lnB w="12700" cap="flat" cmpd="sng" algn="ctr">
                      <a:solidFill>
                        <a:schemeClr val="tx1"/>
                      </a:solidFill>
                      <a:prstDash val="sysDot"/>
                      <a:round/>
                      <a:headEnd type="none" w="med" len="med"/>
                      <a:tailEnd type="none" w="med" len="med"/>
                    </a:lnB>
                  </a:tcPr>
                </a:tc>
                <a:tc>
                  <a:txBody>
                    <a:bodyPr/>
                    <a:lstStyle/>
                    <a:p>
                      <a:pPr marL="92075" indent="-92075" algn="l">
                        <a:lnSpc>
                          <a:spcPct val="150000"/>
                        </a:lnSpc>
                        <a:spcBef>
                          <a:spcPts val="0"/>
                        </a:spcBef>
                      </a:pP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大阪府密集市街地整備方針を平成</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26</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月に策定。平成</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26</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年６月に全密集地区（</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7</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11</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地区）の地元市において、整備アクションプログラムを作成し、各市の危険な密集市街地における取組みの方向性（防火規制強化の時期等）を明示。</a:t>
                      </a:r>
                    </a:p>
                    <a:p>
                      <a:pPr marL="92075" indent="-92075" algn="l">
                        <a:lnSpc>
                          <a:spcPct val="150000"/>
                        </a:lnSpc>
                        <a:spcBef>
                          <a:spcPts val="0"/>
                        </a:spcBef>
                      </a:pPr>
                      <a:endPar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50000"/>
                        </a:lnSpc>
                        <a:spcBef>
                          <a:spcPts val="0"/>
                        </a:spcBef>
                      </a:pPr>
                      <a:endPar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50000"/>
                        </a:lnSpc>
                        <a:spcBef>
                          <a:spcPts val="0"/>
                        </a:spcBef>
                      </a:pP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○勉強会や市長訪問等を通じて、防火・準防火地域指定の拡大等を関係市に働きかけ。</a:t>
                      </a:r>
                      <a:endPar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r">
                        <a:lnSpc>
                          <a:spcPct val="150000"/>
                        </a:lnSpc>
                        <a:spcBef>
                          <a:spcPts val="0"/>
                        </a:spcBef>
                      </a:pP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堺市が危険な密集市街地等を対象に準防火地域の指定拡大（平成</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23</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12</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月施行）</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r">
                        <a:lnSpc>
                          <a:spcPct val="150000"/>
                        </a:lnSpc>
                        <a:spcBef>
                          <a:spcPts val="0"/>
                        </a:spcBef>
                      </a:pP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豊中市：庄内、豊南町地区（約</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500ha)</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において、防災街区整備地区計画を導入（平成</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25</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年４月施行）</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50000"/>
                        </a:lnSpc>
                        <a:spcBef>
                          <a:spcPts val="0"/>
                        </a:spcBef>
                      </a:pPr>
                      <a:endParaRPr kumimoji="1" lang="en-US" altLang="ja-JP" sz="140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50000"/>
                        </a:lnSpc>
                        <a:spcBef>
                          <a:spcPts val="0"/>
                        </a:spcBef>
                      </a:pPr>
                      <a:r>
                        <a:rPr kumimoji="1" lang="ja-JP" altLang="en-US" sz="140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平成</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26</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年６月に全密集地区（</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7</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11</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地区）の地元市において、</a:t>
                      </a:r>
                      <a:r>
                        <a:rPr kumimoji="1" lang="ja-JP" altLang="en-US" sz="1400" kern="1200" dirty="0" smtClean="0">
                          <a:solidFill>
                            <a:schemeClr val="tx1"/>
                          </a:solidFill>
                          <a:effectLst/>
                          <a:latin typeface="HGPｺﾞｼｯｸM" panose="020B0600000000000000" pitchFamily="50" charset="-128"/>
                          <a:ea typeface="HGPｺﾞｼｯｸM" panose="020B0600000000000000" pitchFamily="50" charset="-128"/>
                          <a:cs typeface="+mn-cs"/>
                        </a:rPr>
                        <a:t>各密集地区の整備アクションプログラムを策定</a:t>
                      </a:r>
                      <a:endParaRPr kumimoji="1" lang="en-US" altLang="ja-JP" sz="140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50000"/>
                        </a:lnSpc>
                        <a:spcBef>
                          <a:spcPts val="0"/>
                        </a:spcBef>
                      </a:pPr>
                      <a:r>
                        <a:rPr kumimoji="1" lang="ja-JP" altLang="en-US" sz="1400" kern="120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40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400" kern="1200" dirty="0" smtClean="0">
                          <a:solidFill>
                            <a:schemeClr val="tx1"/>
                          </a:solidFill>
                          <a:effectLst/>
                          <a:latin typeface="HGPｺﾞｼｯｸM" panose="020B0600000000000000" pitchFamily="50" charset="-128"/>
                          <a:ea typeface="HGPｺﾞｼｯｸM" panose="020B0600000000000000" pitchFamily="50" charset="-128"/>
                          <a:cs typeface="+mn-cs"/>
                        </a:rPr>
                        <a:t>地区ごとに解消目標を設定、地区特性に応じて具体的な取組み、事業量を明示。特に公共施設については重点的に整備するエリアを設定。</a:t>
                      </a:r>
                      <a:endParaRPr kumimoji="1" lang="en-US" altLang="ja-JP" sz="140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50000"/>
                        </a:lnSpc>
                        <a:spcBef>
                          <a:spcPts val="0"/>
                        </a:spcBef>
                      </a:pPr>
                      <a:endPar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50000"/>
                        </a:lnSpc>
                        <a:spcBef>
                          <a:spcPts val="0"/>
                        </a:spcBef>
                      </a:pP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400" kern="1200" dirty="0" smtClean="0">
                          <a:solidFill>
                            <a:schemeClr val="tx1"/>
                          </a:solidFill>
                          <a:effectLst/>
                          <a:latin typeface="HGPｺﾞｼｯｸM" panose="020B0600000000000000" pitchFamily="50" charset="-128"/>
                          <a:ea typeface="HGPｺﾞｼｯｸM" panose="020B0600000000000000" pitchFamily="50" charset="-128"/>
                          <a:cs typeface="+mn-cs"/>
                        </a:rPr>
                        <a:t>市の老朽住宅除却補助に対する支援拡充を実施。対象エリアを密集地区全域に拡大し、期間限定（平成</a:t>
                      </a:r>
                      <a:r>
                        <a:rPr kumimoji="1" lang="en-US" altLang="ja-JP" sz="1400" kern="1200" dirty="0" smtClean="0">
                          <a:solidFill>
                            <a:schemeClr val="tx1"/>
                          </a:solidFill>
                          <a:effectLst/>
                          <a:latin typeface="HGPｺﾞｼｯｸM" panose="020B0600000000000000" pitchFamily="50" charset="-128"/>
                          <a:ea typeface="HGPｺﾞｼｯｸM" panose="020B0600000000000000" pitchFamily="50" charset="-128"/>
                          <a:cs typeface="+mn-cs"/>
                        </a:rPr>
                        <a:t>26</a:t>
                      </a:r>
                      <a:r>
                        <a:rPr kumimoji="1" lang="ja-JP" altLang="en-US" sz="140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400" kern="1200" dirty="0" smtClean="0">
                          <a:solidFill>
                            <a:schemeClr val="tx1"/>
                          </a:solidFill>
                          <a:effectLst/>
                          <a:latin typeface="HGPｺﾞｼｯｸM" panose="020B0600000000000000" pitchFamily="50" charset="-128"/>
                          <a:ea typeface="HGPｺﾞｼｯｸM" panose="020B0600000000000000" pitchFamily="50" charset="-128"/>
                          <a:cs typeface="+mn-cs"/>
                        </a:rPr>
                        <a:t>29</a:t>
                      </a:r>
                      <a:r>
                        <a:rPr kumimoji="1" lang="ja-JP" altLang="en-US" sz="1400" kern="1200" dirty="0" smtClean="0">
                          <a:solidFill>
                            <a:schemeClr val="tx1"/>
                          </a:solidFill>
                          <a:effectLst/>
                          <a:latin typeface="HGPｺﾞｼｯｸM" panose="020B0600000000000000" pitchFamily="50" charset="-128"/>
                          <a:ea typeface="HGPｺﾞｼｯｸM" panose="020B0600000000000000" pitchFamily="50" charset="-128"/>
                          <a:cs typeface="+mn-cs"/>
                        </a:rPr>
                        <a:t>年度）で補助率アップ（民負担を</a:t>
                      </a:r>
                      <a:r>
                        <a:rPr kumimoji="1" lang="en-US" altLang="ja-JP" sz="1400" kern="1200" dirty="0" smtClean="0">
                          <a:solidFill>
                            <a:schemeClr val="tx1"/>
                          </a:solidFill>
                          <a:effectLst/>
                          <a:latin typeface="HGPｺﾞｼｯｸM" panose="020B0600000000000000" pitchFamily="50" charset="-128"/>
                          <a:ea typeface="HGPｺﾞｼｯｸM" panose="020B0600000000000000" pitchFamily="50" charset="-128"/>
                          <a:cs typeface="+mn-cs"/>
                        </a:rPr>
                        <a:t>1/3</a:t>
                      </a:r>
                      <a:r>
                        <a:rPr kumimoji="1" lang="ja-JP" altLang="en-US" sz="1400" kern="1200" dirty="0" smtClean="0">
                          <a:solidFill>
                            <a:schemeClr val="tx1"/>
                          </a:solidFill>
                          <a:effectLst/>
                          <a:latin typeface="HGPｺﾞｼｯｸM" panose="020B0600000000000000" pitchFamily="50" charset="-128"/>
                          <a:ea typeface="HGPｺﾞｼｯｸM" panose="020B0600000000000000" pitchFamily="50" charset="-128"/>
                          <a:cs typeface="+mn-cs"/>
                        </a:rPr>
                        <a:t>から</a:t>
                      </a:r>
                      <a:r>
                        <a:rPr kumimoji="1" lang="en-US" altLang="ja-JP" sz="1400" kern="1200" dirty="0" smtClean="0">
                          <a:solidFill>
                            <a:schemeClr val="tx1"/>
                          </a:solidFill>
                          <a:effectLst/>
                          <a:latin typeface="HGPｺﾞｼｯｸM" panose="020B0600000000000000" pitchFamily="50" charset="-128"/>
                          <a:ea typeface="HGPｺﾞｼｯｸM" panose="020B0600000000000000" pitchFamily="50" charset="-128"/>
                          <a:cs typeface="+mn-cs"/>
                        </a:rPr>
                        <a:t>1/6</a:t>
                      </a:r>
                      <a:r>
                        <a:rPr kumimoji="1" lang="ja-JP" altLang="en-US" sz="1400" kern="1200" dirty="0" smtClean="0">
                          <a:solidFill>
                            <a:schemeClr val="tx1"/>
                          </a:solidFill>
                          <a:effectLst/>
                          <a:latin typeface="HGPｺﾞｼｯｸM" panose="020B0600000000000000" pitchFamily="50" charset="-128"/>
                          <a:ea typeface="HGPｺﾞｼｯｸM" panose="020B0600000000000000" pitchFamily="50" charset="-128"/>
                          <a:cs typeface="+mn-cs"/>
                        </a:rPr>
                        <a:t>に半減）　　　　　　　　　　</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府補助を活用した老朽住宅除却</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132</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棟</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564</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戸（平成</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26</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50000"/>
                        </a:lnSpc>
                        <a:spcBef>
                          <a:spcPts val="0"/>
                        </a:spcBef>
                      </a:pPr>
                      <a:endPar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177800" marR="0" indent="-177800" algn="l" defTabSz="1474933" rtl="0" eaLnBrk="1" fontAlgn="auto" latinLnBrk="0" hangingPunct="1">
                        <a:lnSpc>
                          <a:spcPct val="150000"/>
                        </a:lnSpc>
                        <a:spcBef>
                          <a:spcPts val="0"/>
                        </a:spcBef>
                        <a:spcAft>
                          <a:spcPts val="0"/>
                        </a:spcAft>
                        <a:buClrTx/>
                        <a:buSzTx/>
                        <a:buFontTx/>
                        <a:buNone/>
                        <a:tabLst/>
                        <a:defRPr/>
                      </a:pP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○住宅税制を活用した誘導施策として、老朽空き家の土地の固定資産税の住宅用地の特例解除及び除却後の跡地に対する固定資産税の軽減を国に要望。（南海トラフ巨大地震対策に関する提案書（平成</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25</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9</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月）など）</a:t>
                      </a:r>
                      <a:endPar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177800" marR="0" indent="-177800" algn="l" defTabSz="1474933" rtl="0" eaLnBrk="1" fontAlgn="auto" latinLnBrk="0" hangingPunct="1">
                        <a:lnSpc>
                          <a:spcPct val="150000"/>
                        </a:lnSpc>
                        <a:spcBef>
                          <a:spcPts val="0"/>
                        </a:spcBef>
                        <a:spcAft>
                          <a:spcPts val="0"/>
                        </a:spcAft>
                        <a:buClrTx/>
                        <a:buSzTx/>
                        <a:buFontTx/>
                        <a:buNone/>
                        <a:tabLst/>
                        <a:defRPr/>
                      </a:pPr>
                      <a:endPar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1474933" rtl="0" eaLnBrk="1" fontAlgn="auto" latinLnBrk="0" hangingPunct="1">
                        <a:lnSpc>
                          <a:spcPct val="150000"/>
                        </a:lnSpc>
                        <a:spcBef>
                          <a:spcPts val="0"/>
                        </a:spcBef>
                        <a:spcAft>
                          <a:spcPts val="0"/>
                        </a:spcAft>
                        <a:buClrTx/>
                        <a:buSzTx/>
                        <a:buFontTx/>
                        <a:buNone/>
                        <a:tabLst/>
                        <a:defRPr/>
                      </a:pP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地域住民等に対して密集市街地の危険性や必要な対策の理解を促進するための防災講座や、ワークショップ形式による防災マップ作成等を市とともに実施（平成</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26</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endPar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1474933" rtl="0" eaLnBrk="1" fontAlgn="auto" latinLnBrk="0" hangingPunct="1">
                        <a:lnSpc>
                          <a:spcPct val="150000"/>
                        </a:lnSpc>
                        <a:spcBef>
                          <a:spcPts val="0"/>
                        </a:spcBef>
                        <a:spcAft>
                          <a:spcPts val="0"/>
                        </a:spcAft>
                        <a:buClrTx/>
                        <a:buSzTx/>
                        <a:buFontTx/>
                        <a:buNone/>
                        <a:tabLst/>
                        <a:defRPr/>
                      </a:pPr>
                      <a:endPar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a:lnSpc>
                          <a:spcPct val="150000"/>
                        </a:lnSpc>
                      </a:pPr>
                      <a:endParaRPr kumimoji="1" lang="en-US" altLang="ja-JP" sz="1400" u="none" dirty="0" smtClean="0">
                        <a:solidFill>
                          <a:schemeClr val="tx1"/>
                        </a:solidFill>
                        <a:latin typeface="HGPｺﾞｼｯｸM" panose="020B0600000000000000" pitchFamily="50" charset="-128"/>
                        <a:ea typeface="HGPｺﾞｼｯｸM" panose="020B0600000000000000" pitchFamily="50" charset="-128"/>
                      </a:endParaRPr>
                    </a:p>
                    <a:p>
                      <a:pPr>
                        <a:lnSpc>
                          <a:spcPct val="150000"/>
                        </a:lnSpc>
                      </a:pPr>
                      <a:endParaRPr kumimoji="1" lang="en-US" altLang="ja-JP" sz="1400" u="none" dirty="0" smtClean="0">
                        <a:solidFill>
                          <a:schemeClr val="tx1"/>
                        </a:solidFill>
                        <a:latin typeface="HGPｺﾞｼｯｸM" panose="020B0600000000000000" pitchFamily="50" charset="-128"/>
                        <a:ea typeface="HGPｺﾞｼｯｸM" panose="020B0600000000000000" pitchFamily="50" charset="-128"/>
                      </a:endParaRPr>
                    </a:p>
                    <a:p>
                      <a:pPr>
                        <a:lnSpc>
                          <a:spcPct val="150000"/>
                        </a:lnSpc>
                      </a:pPr>
                      <a:endParaRPr kumimoji="1" lang="en-US" altLang="ja-JP" sz="1400" u="none" dirty="0" smtClean="0">
                        <a:solidFill>
                          <a:schemeClr val="tx1"/>
                        </a:solidFill>
                        <a:latin typeface="HGPｺﾞｼｯｸM" panose="020B0600000000000000" pitchFamily="50" charset="-128"/>
                        <a:ea typeface="HGPｺﾞｼｯｸM" panose="020B0600000000000000" pitchFamily="50" charset="-128"/>
                      </a:endParaRPr>
                    </a:p>
                    <a:p>
                      <a:pPr>
                        <a:lnSpc>
                          <a:spcPct val="150000"/>
                        </a:lnSpc>
                      </a:pPr>
                      <a:endParaRPr kumimoji="1" lang="en-US" altLang="ja-JP" sz="1400" u="none" dirty="0" smtClean="0">
                        <a:solidFill>
                          <a:schemeClr val="tx1"/>
                        </a:solidFill>
                        <a:latin typeface="HGPｺﾞｼｯｸM" panose="020B0600000000000000" pitchFamily="50" charset="-128"/>
                        <a:ea typeface="HGPｺﾞｼｯｸM" panose="020B0600000000000000" pitchFamily="50" charset="-128"/>
                      </a:endParaRPr>
                    </a:p>
                    <a:p>
                      <a:pPr>
                        <a:lnSpc>
                          <a:spcPct val="150000"/>
                        </a:lnSpc>
                      </a:pPr>
                      <a:endParaRPr kumimoji="1" lang="en-US" altLang="ja-JP" sz="1400" u="none" dirty="0" smtClean="0">
                        <a:solidFill>
                          <a:schemeClr val="tx1"/>
                        </a:solidFill>
                        <a:latin typeface="HGPｺﾞｼｯｸM" panose="020B0600000000000000" pitchFamily="50" charset="-128"/>
                        <a:ea typeface="HGPｺﾞｼｯｸM" panose="020B0600000000000000" pitchFamily="50" charset="-128"/>
                      </a:endParaRPr>
                    </a:p>
                    <a:p>
                      <a:pPr>
                        <a:lnSpc>
                          <a:spcPct val="150000"/>
                        </a:lnSpc>
                      </a:pPr>
                      <a:endParaRPr kumimoji="1" lang="en-US" altLang="ja-JP" sz="1400" u="none" dirty="0" smtClean="0">
                        <a:solidFill>
                          <a:schemeClr val="tx1"/>
                        </a:solidFill>
                        <a:latin typeface="HGPｺﾞｼｯｸM" panose="020B0600000000000000" pitchFamily="50" charset="-128"/>
                        <a:ea typeface="HGPｺﾞｼｯｸM" panose="020B0600000000000000" pitchFamily="50" charset="-128"/>
                      </a:endParaRPr>
                    </a:p>
                  </a:txBody>
                  <a:tcPr marL="139592" marR="139592" marT="71289" marB="71289">
                    <a:lnB w="12700" cap="flat" cmpd="sng" algn="ctr">
                      <a:solidFill>
                        <a:schemeClr val="tx1"/>
                      </a:solidFill>
                      <a:prstDash val="sysDot"/>
                      <a:round/>
                      <a:headEnd type="none" w="med" len="med"/>
                      <a:tailEnd type="none" w="med" len="med"/>
                    </a:lnB>
                  </a:tcPr>
                </a:tc>
              </a:tr>
            </a:tbl>
          </a:graphicData>
        </a:graphic>
      </p:graphicFrame>
      <p:sp>
        <p:nvSpPr>
          <p:cNvPr id="43" name="テキスト ボックス 42"/>
          <p:cNvSpPr txBox="1"/>
          <p:nvPr/>
        </p:nvSpPr>
        <p:spPr>
          <a:xfrm>
            <a:off x="196116" y="683746"/>
            <a:ext cx="7007885" cy="309872"/>
          </a:xfrm>
          <a:prstGeom prst="roundRect">
            <a:avLst/>
          </a:prstGeom>
          <a:solidFill>
            <a:schemeClr val="bg1"/>
          </a:solidFill>
          <a:ln>
            <a:solidFill>
              <a:schemeClr val="tx1">
                <a:lumMod val="50000"/>
                <a:lumOff val="50000"/>
              </a:schemeClr>
            </a:solidFill>
          </a:ln>
        </p:spPr>
        <p:txBody>
          <a:bodyPr wrap="square" lIns="58069" tIns="58069" rIns="58069" bIns="58069" rtlCol="0" anchor="ctr">
            <a:noAutofit/>
          </a:bodyPr>
          <a:lstStyle/>
          <a:p>
            <a:r>
              <a:rPr lang="ja-JP" altLang="en-US" sz="1900" b="1" dirty="0">
                <a:latin typeface="HGPｺﾞｼｯｸM" panose="020B0600000000000000" pitchFamily="50" charset="-128"/>
                <a:ea typeface="HGPｺﾞｼｯｸM" panose="020B0600000000000000" pitchFamily="50" charset="-128"/>
              </a:rPr>
              <a:t>　②　密集市街地</a:t>
            </a:r>
          </a:p>
        </p:txBody>
      </p:sp>
      <p:sp>
        <p:nvSpPr>
          <p:cNvPr id="25" name="スライド番号プレースホルダー 2"/>
          <p:cNvSpPr>
            <a:spLocks noGrp="1"/>
          </p:cNvSpPr>
          <p:nvPr>
            <p:ph type="sldNum" sz="quarter" idx="12"/>
          </p:nvPr>
        </p:nvSpPr>
        <p:spPr>
          <a:xfrm>
            <a:off x="14311208" y="10171236"/>
            <a:ext cx="570841" cy="365125"/>
          </a:xfrm>
        </p:spPr>
        <p:txBody>
          <a:bodyPr/>
          <a:lstStyle/>
          <a:p>
            <a:fld id="{EA6D242B-6A52-4C5C-AF40-54B5FB6D04E5}" type="slidenum">
              <a:rPr kumimoji="1" lang="ja-JP" altLang="en-US" smtClean="0">
                <a:solidFill>
                  <a:schemeClr val="tx1"/>
                </a:solidFill>
              </a:rPr>
              <a:t>6</a:t>
            </a:fld>
            <a:endParaRPr kumimoji="1" lang="ja-JP" altLang="en-US" dirty="0">
              <a:solidFill>
                <a:schemeClr val="tx1"/>
              </a:solidFill>
            </a:endParaRPr>
          </a:p>
        </p:txBody>
      </p:sp>
    </p:spTree>
    <p:extLst>
      <p:ext uri="{BB962C8B-B14F-4D97-AF65-F5344CB8AC3E}">
        <p14:creationId xmlns:p14="http://schemas.microsoft.com/office/powerpoint/2010/main" val="3831334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図 4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65832" y="6586615"/>
            <a:ext cx="3210338" cy="3532945"/>
          </a:xfrm>
          <a:prstGeom prst="rect">
            <a:avLst/>
          </a:prstGeom>
        </p:spPr>
      </p:pic>
      <p:sp>
        <p:nvSpPr>
          <p:cNvPr id="5" name="テキスト ボックス 4"/>
          <p:cNvSpPr txBox="1"/>
          <p:nvPr/>
        </p:nvSpPr>
        <p:spPr>
          <a:xfrm>
            <a:off x="432470" y="238429"/>
            <a:ext cx="14401600" cy="454116"/>
          </a:xfrm>
          <a:prstGeom prst="rect">
            <a:avLst/>
          </a:prstGeom>
        </p:spPr>
        <p:style>
          <a:lnRef idx="1">
            <a:schemeClr val="accent1"/>
          </a:lnRef>
          <a:fillRef idx="2">
            <a:schemeClr val="accent1"/>
          </a:fillRef>
          <a:effectRef idx="1">
            <a:schemeClr val="accent1"/>
          </a:effectRef>
          <a:fontRef idx="minor">
            <a:schemeClr val="dk1"/>
          </a:fontRef>
        </p:style>
        <p:txBody>
          <a:bodyPr wrap="square" lIns="83964" tIns="41982" rIns="83964" bIns="41982" rtlCol="0" anchor="ctr">
            <a:spAutoFit/>
          </a:bodyPr>
          <a:lstStyle/>
          <a:p>
            <a:r>
              <a:rPr lang="ja-JP" altLang="en-US" sz="2400" dirty="0" smtClean="0">
                <a:solidFill>
                  <a:srgbClr val="00091A"/>
                </a:solidFill>
                <a:latin typeface="HGP創英角ｺﾞｼｯｸUB" pitchFamily="50" charset="-128"/>
                <a:ea typeface="HGP創英角ｺﾞｼｯｸUB" pitchFamily="50" charset="-128"/>
              </a:rPr>
              <a:t>②密集市街地</a:t>
            </a:r>
            <a:endParaRPr lang="ja-JP" altLang="en-US" sz="2400" dirty="0">
              <a:solidFill>
                <a:srgbClr val="00091A"/>
              </a:solidFill>
              <a:latin typeface="HGP創英角ｺﾞｼｯｸUB" pitchFamily="50" charset="-128"/>
              <a:ea typeface="HGP創英角ｺﾞｼｯｸUB" pitchFamily="50" charset="-128"/>
            </a:endParaRPr>
          </a:p>
        </p:txBody>
      </p:sp>
      <p:sp>
        <p:nvSpPr>
          <p:cNvPr id="9" name="正方形/長方形 8"/>
          <p:cNvSpPr/>
          <p:nvPr/>
        </p:nvSpPr>
        <p:spPr>
          <a:xfrm>
            <a:off x="189420" y="103012"/>
            <a:ext cx="14783879" cy="1045830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6" name="テキスト ボックス 45"/>
          <p:cNvSpPr txBox="1"/>
          <p:nvPr/>
        </p:nvSpPr>
        <p:spPr>
          <a:xfrm>
            <a:off x="769372" y="6035591"/>
            <a:ext cx="4126514" cy="419795"/>
          </a:xfrm>
          <a:prstGeom prst="rect">
            <a:avLst/>
          </a:prstGeom>
          <a:noFill/>
        </p:spPr>
        <p:txBody>
          <a:bodyPr wrap="square" rtlCol="0">
            <a:spAutoFit/>
          </a:bodyPr>
          <a:lstStyle/>
          <a:p>
            <a:pPr>
              <a:lnSpc>
                <a:spcPts val="3000"/>
              </a:lnSpc>
            </a:pPr>
            <a:r>
              <a:rPr lang="ja-JP" altLang="en-US" sz="1800" dirty="0" smtClean="0">
                <a:latin typeface="HGP創英角ｺﾞｼｯｸUB" panose="020B0900000000000000" pitchFamily="50" charset="-128"/>
                <a:ea typeface="HGP創英角ｺﾞｼｯｸUB" panose="020B0900000000000000" pitchFamily="50" charset="-128"/>
                <a:cs typeface="メイリオ" panose="020B0604030504040204" pitchFamily="50" charset="-128"/>
              </a:rPr>
              <a:t>２．主な取組み</a:t>
            </a:r>
            <a:endParaRPr lang="ja-JP" altLang="en-US" sz="1800" dirty="0">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
        <p:nvSpPr>
          <p:cNvPr id="21" name="テキスト ボックス 20"/>
          <p:cNvSpPr txBox="1"/>
          <p:nvPr/>
        </p:nvSpPr>
        <p:spPr>
          <a:xfrm>
            <a:off x="720502" y="738188"/>
            <a:ext cx="6768752" cy="477054"/>
          </a:xfrm>
          <a:prstGeom prst="rect">
            <a:avLst/>
          </a:prstGeom>
          <a:noFill/>
        </p:spPr>
        <p:txBody>
          <a:bodyPr wrap="square" rtlCol="0">
            <a:spAutoFit/>
          </a:bodyPr>
          <a:lstStyle/>
          <a:p>
            <a:pPr>
              <a:lnSpc>
                <a:spcPts val="3000"/>
              </a:lnSpc>
            </a:pPr>
            <a:r>
              <a:rPr lang="ja-JP" altLang="en-US" sz="18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１</a:t>
            </a:r>
            <a:r>
              <a:rPr lang="ja-JP" altLang="en-US" sz="1800" dirty="0" smtClean="0">
                <a:latin typeface="HGP創英角ｺﾞｼｯｸUB" panose="020B0900000000000000" pitchFamily="50" charset="-128"/>
                <a:ea typeface="HGP創英角ｺﾞｼｯｸUB" panose="020B0900000000000000" pitchFamily="50" charset="-128"/>
                <a:cs typeface="メイリオ" panose="020B0604030504040204" pitchFamily="50" charset="-128"/>
              </a:rPr>
              <a:t>．現住宅まちづくりマスタープランにおける将来イメージ</a:t>
            </a:r>
            <a:endParaRPr lang="en-US" altLang="ja-JP" sz="1800" dirty="0" smtClean="0">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
        <p:nvSpPr>
          <p:cNvPr id="10" name="正方形/長方形 9"/>
          <p:cNvSpPr/>
          <p:nvPr/>
        </p:nvSpPr>
        <p:spPr>
          <a:xfrm>
            <a:off x="720503" y="1146629"/>
            <a:ext cx="6768750" cy="4488103"/>
          </a:xfrm>
          <a:prstGeom prst="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3038" indent="-173038"/>
            <a:endParaRPr lang="ja-JP" altLang="en-US" sz="1400" dirty="0">
              <a:solidFill>
                <a:schemeClr val="tx1"/>
              </a:solidFill>
            </a:endParaRPr>
          </a:p>
        </p:txBody>
      </p:sp>
      <p:sp>
        <p:nvSpPr>
          <p:cNvPr id="8" name="二等辺三角形 7"/>
          <p:cNvSpPr/>
          <p:nvPr/>
        </p:nvSpPr>
        <p:spPr>
          <a:xfrm rot="10800000">
            <a:off x="1955405" y="5762920"/>
            <a:ext cx="4680520" cy="225025"/>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720503" y="6455386"/>
            <a:ext cx="6728048" cy="3869714"/>
          </a:xfrm>
          <a:prstGeom prst="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algn="ctr"/>
            <a:endParaRPr lang="ja-JP" altLang="en-US" sz="3600" dirty="0">
              <a:solidFill>
                <a:schemeClr val="tx1"/>
              </a:solidFill>
            </a:endParaRPr>
          </a:p>
        </p:txBody>
      </p:sp>
      <p:sp>
        <p:nvSpPr>
          <p:cNvPr id="24" name="正方形/長方形 23"/>
          <p:cNvSpPr/>
          <p:nvPr/>
        </p:nvSpPr>
        <p:spPr>
          <a:xfrm>
            <a:off x="7921301" y="1146628"/>
            <a:ext cx="6897785" cy="7561943"/>
          </a:xfrm>
          <a:prstGeom prst="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algn="ctr"/>
            <a:endParaRPr lang="ja-JP" altLang="en-US" sz="3600" dirty="0">
              <a:solidFill>
                <a:schemeClr val="tx1"/>
              </a:solidFill>
            </a:endParaRPr>
          </a:p>
        </p:txBody>
      </p:sp>
      <p:sp>
        <p:nvSpPr>
          <p:cNvPr id="15" name="テキスト ボックス 14"/>
          <p:cNvSpPr txBox="1"/>
          <p:nvPr/>
        </p:nvSpPr>
        <p:spPr>
          <a:xfrm>
            <a:off x="7971252" y="8798294"/>
            <a:ext cx="4126514" cy="362087"/>
          </a:xfrm>
          <a:prstGeom prst="rect">
            <a:avLst/>
          </a:prstGeom>
          <a:noFill/>
        </p:spPr>
        <p:txBody>
          <a:bodyPr wrap="square" rtlCol="0">
            <a:spAutoFit/>
          </a:bodyPr>
          <a:lstStyle/>
          <a:p>
            <a:pPr>
              <a:lnSpc>
                <a:spcPts val="2400"/>
              </a:lnSpc>
            </a:pPr>
            <a:r>
              <a:rPr lang="ja-JP" altLang="en-US" sz="18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３．今後に向けて</a:t>
            </a:r>
          </a:p>
        </p:txBody>
      </p:sp>
      <p:sp>
        <p:nvSpPr>
          <p:cNvPr id="16" name="正方形/長方形 15"/>
          <p:cNvSpPr/>
          <p:nvPr/>
        </p:nvSpPr>
        <p:spPr>
          <a:xfrm>
            <a:off x="7921302" y="9188601"/>
            <a:ext cx="6867427" cy="1144288"/>
          </a:xfrm>
          <a:prstGeom prst="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0" bIns="0" rtlCol="0" anchor="t" anchorCtr="0"/>
          <a:lstStyle/>
          <a:p>
            <a:pPr>
              <a:lnSpc>
                <a:spcPts val="20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引き続き、平成</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年度までの「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地震時等に著しく危険な密集市街地</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」の解消などをめざし、　　</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「まちの不燃化」、「延焼遮断帯の整備」、「地域防災力の向上」を３本の柱として、</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「整備アクションプログラム」に基づき、大阪府と地元市が緊密に連携して、</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さらなる事業拡大等を図りつつ、適切に進捗管理を行い、取組みを進める。</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916107" y="1244088"/>
            <a:ext cx="6285116" cy="1477328"/>
          </a:xfrm>
          <a:prstGeom prst="rect">
            <a:avLst/>
          </a:prstGeom>
          <a:noFill/>
        </p:spPr>
        <p:txBody>
          <a:bodyPr wrap="square" rtlCol="0">
            <a:spAutoFit/>
          </a:bodyPr>
          <a:lstStyle/>
          <a:p>
            <a:pPr>
              <a:lnSpc>
                <a:spcPts val="18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建物の不燃化や、道路・公園等の整備が進み、大規模な地震による火災が発生しても、大きく　　</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燃え広がることがなく、住民の避難が円滑に行われ、消火や救助活動がしやすいまちになっています。</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大阪都心に比較的近い立地特性を活かして、建て替えられた住宅には子育て世帯が住まうなど新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しい居住者を呼び込むことによって、地域コミュニティが活性化するとともに、まちの自律的な更新が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進むといった、まちの新陳代謝を促進する流れが生まれています。</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AutoShape 65"/>
          <p:cNvSpPr>
            <a:spLocks noChangeArrowheads="1"/>
          </p:cNvSpPr>
          <p:nvPr/>
        </p:nvSpPr>
        <p:spPr bwMode="auto">
          <a:xfrm>
            <a:off x="785479" y="6620177"/>
            <a:ext cx="3583321" cy="2419275"/>
          </a:xfrm>
          <a:prstGeom prst="roundRect">
            <a:avLst>
              <a:gd name="adj" fmla="val 3069"/>
            </a:avLst>
          </a:prstGeom>
          <a:solidFill>
            <a:schemeClr val="accent6">
              <a:lumMod val="20000"/>
              <a:lumOff val="80000"/>
            </a:schemeClr>
          </a:solidFill>
          <a:ln w="9525">
            <a:solidFill>
              <a:schemeClr val="tx1"/>
            </a:solidFill>
            <a:round/>
            <a:headEnd/>
            <a:tailEnd/>
          </a:ln>
        </p:spPr>
        <p:txBody>
          <a:bodyPr wrap="none" lIns="36000" tIns="36000" rIns="0" bIns="0" anchor="t" anchorCtr="0"/>
          <a:lstStyle/>
          <a:p>
            <a:pPr>
              <a:lnSpc>
                <a:spcPts val="1500"/>
              </a:lnSpc>
            </a:pPr>
            <a:r>
              <a:rPr lang="ja-JP" altLang="en-US" sz="1200" dirty="0" smtClean="0">
                <a:latin typeface="HGP創英角ｺﾞｼｯｸUB" pitchFamily="50" charset="-128"/>
                <a:ea typeface="HGP創英角ｺﾞｼｯｸUB" pitchFamily="50" charset="-128"/>
              </a:rPr>
              <a:t>　</a:t>
            </a:r>
            <a:r>
              <a:rPr lang="ja-JP" altLang="en-US" sz="1200" dirty="0" smtClean="0">
                <a:latin typeface="HGS創英角ｺﾞｼｯｸUB" panose="020B0900000000000000" pitchFamily="50" charset="-128"/>
                <a:ea typeface="HGS創英角ｺﾞｼｯｸUB" panose="020B0900000000000000" pitchFamily="50" charset="-128"/>
              </a:rPr>
              <a:t>◆「地震</a:t>
            </a:r>
            <a:r>
              <a:rPr lang="ja-JP" altLang="en-US" sz="1200" dirty="0">
                <a:latin typeface="HGS創英角ｺﾞｼｯｸUB" panose="020B0900000000000000" pitchFamily="50" charset="-128"/>
                <a:ea typeface="HGS創英角ｺﾞｼｯｸUB" panose="020B0900000000000000" pitchFamily="50" charset="-128"/>
              </a:rPr>
              <a:t>時等に著しく危険な密集市街地</a:t>
            </a:r>
            <a:r>
              <a:rPr lang="ja-JP" altLang="en-US" sz="1200" dirty="0" smtClean="0">
                <a:latin typeface="HGS創英角ｺﾞｼｯｸUB" panose="020B0900000000000000" pitchFamily="50" charset="-128"/>
                <a:ea typeface="HGS創英角ｺﾞｼｯｸUB" panose="020B0900000000000000" pitchFamily="50" charset="-128"/>
              </a:rPr>
              <a:t>」の設定</a:t>
            </a:r>
          </a:p>
          <a:p>
            <a:pPr>
              <a:lnSpc>
                <a:spcPts val="1500"/>
              </a:lnSpc>
            </a:pPr>
            <a:r>
              <a:rPr lang="ja-JP" altLang="en-US" sz="1200" dirty="0" smtClean="0">
                <a:latin typeface="HGP創英角ｺﾞｼｯｸUB" pitchFamily="50" charset="-128"/>
                <a:ea typeface="HGP創英角ｺﾞｼｯｸUB" pitchFamily="50" charset="-128"/>
              </a:rPr>
              <a:t>　　　７市</a:t>
            </a:r>
            <a:r>
              <a:rPr lang="en-US" altLang="ja-JP" sz="1200" dirty="0" smtClean="0">
                <a:latin typeface="HGP創英角ｺﾞｼｯｸUB" pitchFamily="50" charset="-128"/>
                <a:ea typeface="HGP創英角ｺﾞｼｯｸUB" pitchFamily="50" charset="-128"/>
              </a:rPr>
              <a:t>11</a:t>
            </a:r>
            <a:r>
              <a:rPr lang="ja-JP" altLang="en-US" sz="1200" dirty="0" smtClean="0">
                <a:latin typeface="HGP創英角ｺﾞｼｯｸUB" pitchFamily="50" charset="-128"/>
                <a:ea typeface="HGP創英角ｺﾞｼｯｸUB" pitchFamily="50" charset="-128"/>
              </a:rPr>
              <a:t>地区　約２</a:t>
            </a:r>
            <a:r>
              <a:rPr lang="en-US" altLang="ja-JP" sz="1200" dirty="0" smtClean="0">
                <a:latin typeface="HGP創英角ｺﾞｼｯｸUB" pitchFamily="50" charset="-128"/>
                <a:ea typeface="HGP創英角ｺﾞｼｯｸUB" pitchFamily="50" charset="-128"/>
              </a:rPr>
              <a:t>,</a:t>
            </a:r>
            <a:r>
              <a:rPr lang="ja-JP" altLang="en-US" sz="1200" dirty="0" smtClean="0">
                <a:latin typeface="HGP創英角ｺﾞｼｯｸUB" pitchFamily="50" charset="-128"/>
                <a:ea typeface="HGP創英角ｺﾞｼｯｸUB" pitchFamily="50" charset="-128"/>
              </a:rPr>
              <a:t>２４８ｈａ　</a:t>
            </a:r>
            <a:endParaRPr lang="ja-JP" altLang="en-US" sz="1200" dirty="0">
              <a:latin typeface="HGP創英角ｺﾞｼｯｸUB" pitchFamily="50" charset="-128"/>
              <a:ea typeface="HGP創英角ｺﾞｼｯｸUB" pitchFamily="50" charset="-128"/>
            </a:endParaRPr>
          </a:p>
        </p:txBody>
      </p:sp>
      <p:graphicFrame>
        <p:nvGraphicFramePr>
          <p:cNvPr id="22" name="表 21"/>
          <p:cNvGraphicFramePr>
            <a:graphicFrameLocks noGrp="1"/>
          </p:cNvGraphicFramePr>
          <p:nvPr>
            <p:extLst>
              <p:ext uri="{D42A27DB-BD31-4B8C-83A1-F6EECF244321}">
                <p14:modId xmlns:p14="http://schemas.microsoft.com/office/powerpoint/2010/main" val="3504676148"/>
              </p:ext>
            </p:extLst>
          </p:nvPr>
        </p:nvGraphicFramePr>
        <p:xfrm>
          <a:off x="1278180" y="7050186"/>
          <a:ext cx="2873593" cy="1870952"/>
        </p:xfrm>
        <a:graphic>
          <a:graphicData uri="http://schemas.openxmlformats.org/drawingml/2006/table">
            <a:tbl>
              <a:tblPr firstRow="1" bandRow="1">
                <a:tableStyleId>{5940675A-B579-460E-94D1-54222C63F5DA}</a:tableStyleId>
              </a:tblPr>
              <a:tblGrid>
                <a:gridCol w="618929"/>
                <a:gridCol w="1580142"/>
                <a:gridCol w="674522"/>
              </a:tblGrid>
              <a:tr h="326927">
                <a:tc>
                  <a:txBody>
                    <a:bodyPr/>
                    <a:lstStyle/>
                    <a:p>
                      <a:pPr algn="ctr">
                        <a:lnSpc>
                          <a:spcPts val="1000"/>
                        </a:lnSpc>
                      </a:pPr>
                      <a:r>
                        <a:rPr kumimoji="1" lang="ja-JP" altLang="en-US" sz="1000" dirty="0" smtClean="0"/>
                        <a:t>市名</a:t>
                      </a:r>
                      <a:endParaRPr kumimoji="1" lang="ja-JP" altLang="en-US" sz="1000" dirty="0"/>
                    </a:p>
                  </a:txBody>
                  <a:tcPr marL="0" marR="0" marT="0" marB="0" anchor="ctr">
                    <a:solidFill>
                      <a:schemeClr val="bg1">
                        <a:lumMod val="85000"/>
                      </a:schemeClr>
                    </a:solidFill>
                  </a:tcPr>
                </a:tc>
                <a:tc>
                  <a:txBody>
                    <a:bodyPr/>
                    <a:lstStyle/>
                    <a:p>
                      <a:pPr algn="ctr">
                        <a:lnSpc>
                          <a:spcPts val="1000"/>
                        </a:lnSpc>
                      </a:pPr>
                      <a:r>
                        <a:rPr kumimoji="1" lang="ja-JP" altLang="en-US" sz="1000" dirty="0" smtClean="0"/>
                        <a:t>地区名</a:t>
                      </a:r>
                      <a:endParaRPr kumimoji="1" lang="ja-JP" altLang="en-US" sz="1000" dirty="0"/>
                    </a:p>
                  </a:txBody>
                  <a:tcPr marL="0" marR="0" marT="0" marB="0" anchor="ctr">
                    <a:solidFill>
                      <a:schemeClr val="bg1">
                        <a:lumMod val="85000"/>
                      </a:schemeClr>
                    </a:solidFill>
                  </a:tcPr>
                </a:tc>
                <a:tc>
                  <a:txBody>
                    <a:bodyPr/>
                    <a:lstStyle/>
                    <a:p>
                      <a:pPr algn="ctr">
                        <a:lnSpc>
                          <a:spcPts val="1000"/>
                        </a:lnSpc>
                      </a:pPr>
                      <a:r>
                        <a:rPr kumimoji="1" lang="ja-JP" altLang="en-US" sz="1000" dirty="0" smtClean="0"/>
                        <a:t>面積</a:t>
                      </a:r>
                      <a:endParaRPr kumimoji="1" lang="en-US" altLang="ja-JP" sz="1000" dirty="0" smtClean="0"/>
                    </a:p>
                    <a:p>
                      <a:pPr algn="ctr">
                        <a:lnSpc>
                          <a:spcPts val="1000"/>
                        </a:lnSpc>
                      </a:pPr>
                      <a:r>
                        <a:rPr kumimoji="1" lang="ja-JP" altLang="en-US" sz="1000" dirty="0" smtClean="0"/>
                        <a:t>（ ｈａ）</a:t>
                      </a:r>
                      <a:endParaRPr kumimoji="1" lang="ja-JP" altLang="en-US" sz="1000" dirty="0"/>
                    </a:p>
                  </a:txBody>
                  <a:tcPr marL="0" marR="0" marT="0" marB="0" anchor="ctr">
                    <a:solidFill>
                      <a:schemeClr val="bg1">
                        <a:lumMod val="85000"/>
                      </a:schemeClr>
                    </a:solidFill>
                  </a:tcPr>
                </a:tc>
              </a:tr>
              <a:tr h="187163">
                <a:tc>
                  <a:txBody>
                    <a:bodyPr/>
                    <a:lstStyle/>
                    <a:p>
                      <a:r>
                        <a:rPr kumimoji="1" lang="ja-JP" altLang="en-US" sz="1000" dirty="0" smtClean="0"/>
                        <a:t>大阪市</a:t>
                      </a:r>
                      <a:endParaRPr kumimoji="1" lang="ja-JP" altLang="en-US" sz="1000" dirty="0"/>
                    </a:p>
                  </a:txBody>
                  <a:tcPr marL="36000" marR="0" marT="0" marB="0" anchor="ctr">
                    <a:solidFill>
                      <a:schemeClr val="bg1"/>
                    </a:solidFill>
                  </a:tcPr>
                </a:tc>
                <a:tc>
                  <a:txBody>
                    <a:bodyPr/>
                    <a:lstStyle/>
                    <a:p>
                      <a:r>
                        <a:rPr kumimoji="1" lang="ja-JP" altLang="en-US" sz="1000" dirty="0" smtClean="0"/>
                        <a:t>優先地区</a:t>
                      </a:r>
                      <a:endParaRPr kumimoji="1" lang="ja-JP" altLang="en-US" sz="1000" dirty="0"/>
                    </a:p>
                  </a:txBody>
                  <a:tcPr marL="36000" marR="0" marT="0" marB="0"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１，３３３</a:t>
                      </a:r>
                      <a:endParaRPr kumimoji="1" lang="ja-JP" altLang="en-US" sz="1000" dirty="0"/>
                    </a:p>
                  </a:txBody>
                  <a:tcPr marL="36000" marR="36000" marT="0" marB="0" anchor="ctr">
                    <a:solidFill>
                      <a:schemeClr val="bg1"/>
                    </a:solidFill>
                  </a:tcPr>
                </a:tc>
              </a:tr>
              <a:tr h="165011">
                <a:tc>
                  <a:txBody>
                    <a:bodyPr/>
                    <a:lstStyle/>
                    <a:p>
                      <a:r>
                        <a:rPr kumimoji="1" lang="ja-JP" altLang="en-US" sz="1000" dirty="0" smtClean="0"/>
                        <a:t>堺市</a:t>
                      </a:r>
                      <a:endParaRPr kumimoji="1" lang="ja-JP" altLang="en-US" sz="1000" dirty="0"/>
                    </a:p>
                  </a:txBody>
                  <a:tcPr marL="36000" marR="0" marT="0" marB="0" anchor="ctr">
                    <a:solidFill>
                      <a:schemeClr val="bg1"/>
                    </a:solidFill>
                  </a:tcPr>
                </a:tc>
                <a:tc>
                  <a:txBody>
                    <a:bodyPr/>
                    <a:lstStyle/>
                    <a:p>
                      <a:r>
                        <a:rPr kumimoji="1" lang="ja-JP" altLang="en-US" sz="1000" dirty="0" smtClean="0"/>
                        <a:t>新湊</a:t>
                      </a:r>
                      <a:endParaRPr kumimoji="1" lang="ja-JP" altLang="en-US" sz="1000" dirty="0"/>
                    </a:p>
                  </a:txBody>
                  <a:tcPr marL="36000" marR="0" marT="0" marB="0" anchor="ctr">
                    <a:solidFill>
                      <a:schemeClr val="bg1"/>
                    </a:solidFill>
                  </a:tcPr>
                </a:tc>
                <a:tc>
                  <a:txBody>
                    <a:bodyPr/>
                    <a:lstStyle/>
                    <a:p>
                      <a:pPr algn="r"/>
                      <a:r>
                        <a:rPr kumimoji="1" lang="ja-JP" altLang="en-US" sz="1000" dirty="0" smtClean="0"/>
                        <a:t>５４</a:t>
                      </a:r>
                      <a:endParaRPr kumimoji="1" lang="ja-JP" altLang="en-US" sz="1000" dirty="0"/>
                    </a:p>
                  </a:txBody>
                  <a:tcPr marL="36000" marR="36000" marT="0" marB="0" anchor="ctr">
                    <a:solidFill>
                      <a:schemeClr val="bg1"/>
                    </a:solidFill>
                  </a:tcPr>
                </a:tc>
              </a:tr>
              <a:tr h="187163">
                <a:tc>
                  <a:txBody>
                    <a:bodyPr/>
                    <a:lstStyle/>
                    <a:p>
                      <a:r>
                        <a:rPr kumimoji="1" lang="ja-JP" altLang="en-US" sz="1000" dirty="0" smtClean="0"/>
                        <a:t>豊中市</a:t>
                      </a:r>
                      <a:endParaRPr kumimoji="1" lang="ja-JP" altLang="en-US" sz="1000" dirty="0"/>
                    </a:p>
                  </a:txBody>
                  <a:tcPr marL="36000" marR="0" marT="0" marB="0" anchor="ctr">
                    <a:solidFill>
                      <a:schemeClr val="bg1"/>
                    </a:solidFill>
                  </a:tcPr>
                </a:tc>
                <a:tc>
                  <a:txBody>
                    <a:bodyPr/>
                    <a:lstStyle/>
                    <a:p>
                      <a:r>
                        <a:rPr kumimoji="1" lang="ja-JP" altLang="en-US" sz="1000" dirty="0" smtClean="0"/>
                        <a:t>庄内、豊南町</a:t>
                      </a:r>
                      <a:endParaRPr kumimoji="1" lang="ja-JP" altLang="en-US" sz="1000" dirty="0"/>
                    </a:p>
                  </a:txBody>
                  <a:tcPr marL="36000" marR="0" marT="0" marB="0" anchor="ctr">
                    <a:solidFill>
                      <a:schemeClr val="bg1"/>
                    </a:solidFill>
                  </a:tcPr>
                </a:tc>
                <a:tc>
                  <a:txBody>
                    <a:bodyPr/>
                    <a:lstStyle/>
                    <a:p>
                      <a:pPr algn="r"/>
                      <a:r>
                        <a:rPr kumimoji="1" lang="ja-JP" altLang="en-US" sz="1000" dirty="0" smtClean="0"/>
                        <a:t>２４６</a:t>
                      </a:r>
                      <a:endParaRPr kumimoji="1" lang="ja-JP" altLang="en-US" sz="1000" dirty="0"/>
                    </a:p>
                  </a:txBody>
                  <a:tcPr marL="36000" marR="36000" marT="0" marB="0" anchor="ctr">
                    <a:solidFill>
                      <a:schemeClr val="bg1"/>
                    </a:solidFill>
                  </a:tcPr>
                </a:tc>
              </a:tr>
              <a:tr h="211433">
                <a:tc>
                  <a:txBody>
                    <a:bodyPr/>
                    <a:lstStyle/>
                    <a:p>
                      <a:r>
                        <a:rPr kumimoji="1" lang="ja-JP" altLang="en-US" sz="1000" dirty="0" smtClean="0"/>
                        <a:t>守口市</a:t>
                      </a:r>
                      <a:endParaRPr kumimoji="1" lang="ja-JP" altLang="en-US" sz="1000" dirty="0"/>
                    </a:p>
                  </a:txBody>
                  <a:tcPr marL="36000" marR="0" marT="0" marB="0" anchor="ctr">
                    <a:solidFill>
                      <a:schemeClr val="bg1"/>
                    </a:solidFill>
                  </a:tcPr>
                </a:tc>
                <a:tc>
                  <a:txBody>
                    <a:bodyPr/>
                    <a:lstStyle/>
                    <a:p>
                      <a:r>
                        <a:rPr kumimoji="1" lang="ja-JP" altLang="en-US" sz="1000" dirty="0" smtClean="0"/>
                        <a:t>東部、大日・八雲東町</a:t>
                      </a:r>
                      <a:endParaRPr kumimoji="1" lang="ja-JP" altLang="en-US" sz="1000" dirty="0"/>
                    </a:p>
                  </a:txBody>
                  <a:tcPr marL="36000" marR="0" marT="0" marB="0" anchor="ctr">
                    <a:solidFill>
                      <a:schemeClr val="bg1"/>
                    </a:solidFill>
                  </a:tcPr>
                </a:tc>
                <a:tc>
                  <a:txBody>
                    <a:bodyPr/>
                    <a:lstStyle/>
                    <a:p>
                      <a:pPr algn="r"/>
                      <a:r>
                        <a:rPr kumimoji="1" lang="ja-JP" altLang="en-US" sz="1000" dirty="0" smtClean="0"/>
                        <a:t>２１３</a:t>
                      </a:r>
                      <a:endParaRPr kumimoji="1" lang="ja-JP" altLang="en-US" sz="1000" dirty="0"/>
                    </a:p>
                  </a:txBody>
                  <a:tcPr marL="36000" marR="36000" marT="0" marB="0" anchor="ctr">
                    <a:solidFill>
                      <a:schemeClr val="bg1"/>
                    </a:solidFill>
                  </a:tcPr>
                </a:tc>
              </a:tr>
              <a:tr h="211433">
                <a:tc>
                  <a:txBody>
                    <a:bodyPr/>
                    <a:lstStyle/>
                    <a:p>
                      <a:r>
                        <a:rPr kumimoji="1" lang="ja-JP" altLang="en-US" sz="1000" dirty="0" smtClean="0"/>
                        <a:t>門真市</a:t>
                      </a:r>
                      <a:endParaRPr kumimoji="1" lang="ja-JP" altLang="en-US" sz="1000" dirty="0"/>
                    </a:p>
                  </a:txBody>
                  <a:tcPr marL="36000" marR="0" marT="0" marB="0" anchor="ctr">
                    <a:solidFill>
                      <a:schemeClr val="bg1"/>
                    </a:solidFill>
                  </a:tcPr>
                </a:tc>
                <a:tc>
                  <a:txBody>
                    <a:bodyPr/>
                    <a:lstStyle/>
                    <a:p>
                      <a:r>
                        <a:rPr kumimoji="1" lang="ja-JP" altLang="en-US" sz="1000" dirty="0" smtClean="0"/>
                        <a:t>門真市北部</a:t>
                      </a:r>
                      <a:endParaRPr kumimoji="1" lang="ja-JP" altLang="en-US" sz="1000" dirty="0"/>
                    </a:p>
                  </a:txBody>
                  <a:tcPr marL="36000" marR="0" marT="0" marB="0" anchor="ctr">
                    <a:solidFill>
                      <a:schemeClr val="bg1"/>
                    </a:solidFill>
                  </a:tcPr>
                </a:tc>
                <a:tc>
                  <a:txBody>
                    <a:bodyPr/>
                    <a:lstStyle/>
                    <a:p>
                      <a:pPr algn="r"/>
                      <a:r>
                        <a:rPr kumimoji="1" lang="ja-JP" altLang="en-US" sz="1000" dirty="0" smtClean="0"/>
                        <a:t>１３７</a:t>
                      </a:r>
                      <a:endParaRPr kumimoji="1" lang="ja-JP" altLang="en-US" sz="1000" dirty="0"/>
                    </a:p>
                  </a:txBody>
                  <a:tcPr marL="36000" marR="36000" marT="0" marB="0" anchor="ctr">
                    <a:solidFill>
                      <a:schemeClr val="bg1"/>
                    </a:solidFill>
                  </a:tcPr>
                </a:tc>
              </a:tr>
              <a:tr h="222004">
                <a:tc>
                  <a:txBody>
                    <a:bodyPr/>
                    <a:lstStyle/>
                    <a:p>
                      <a:r>
                        <a:rPr kumimoji="1" lang="ja-JP" altLang="en-US" sz="1000" dirty="0" smtClean="0"/>
                        <a:t>寝屋川市</a:t>
                      </a:r>
                      <a:endParaRPr kumimoji="1" lang="ja-JP" altLang="en-US" sz="1000" dirty="0"/>
                    </a:p>
                  </a:txBody>
                  <a:tcPr marL="36000" marR="0" marT="0" marB="0" anchor="ctr">
                    <a:solidFill>
                      <a:schemeClr val="bg1"/>
                    </a:solidFill>
                  </a:tcPr>
                </a:tc>
                <a:tc>
                  <a:txBody>
                    <a:bodyPr/>
                    <a:lstStyle/>
                    <a:p>
                      <a:r>
                        <a:rPr kumimoji="1" lang="ja-JP" altLang="en-US" sz="1000" dirty="0" smtClean="0"/>
                        <a:t>萱島東、池田・大利、香里</a:t>
                      </a:r>
                      <a:endParaRPr kumimoji="1" lang="ja-JP" altLang="en-US" sz="1000" dirty="0"/>
                    </a:p>
                  </a:txBody>
                  <a:tcPr marL="36000" marR="0" marT="0" marB="0" anchor="ctr">
                    <a:solidFill>
                      <a:schemeClr val="bg1"/>
                    </a:solidFill>
                  </a:tcPr>
                </a:tc>
                <a:tc>
                  <a:txBody>
                    <a:bodyPr/>
                    <a:lstStyle/>
                    <a:p>
                      <a:pPr algn="r"/>
                      <a:r>
                        <a:rPr kumimoji="1" lang="ja-JP" altLang="en-US" sz="1000" dirty="0" smtClean="0"/>
                        <a:t>２１６</a:t>
                      </a:r>
                      <a:endParaRPr kumimoji="1" lang="ja-JP" altLang="en-US" sz="1000" dirty="0"/>
                    </a:p>
                  </a:txBody>
                  <a:tcPr marL="36000" marR="36000" marT="0" marB="0" anchor="ctr">
                    <a:solidFill>
                      <a:schemeClr val="bg1"/>
                    </a:solidFill>
                  </a:tcPr>
                </a:tc>
              </a:tr>
              <a:tr h="200861">
                <a:tc>
                  <a:txBody>
                    <a:bodyPr/>
                    <a:lstStyle/>
                    <a:p>
                      <a:r>
                        <a:rPr kumimoji="1" lang="ja-JP" altLang="en-US" sz="1000" dirty="0" smtClean="0"/>
                        <a:t>東大阪市</a:t>
                      </a:r>
                      <a:endParaRPr kumimoji="1" lang="ja-JP" altLang="en-US" sz="1000" dirty="0"/>
                    </a:p>
                  </a:txBody>
                  <a:tcPr marL="36000" marR="0" marT="0" marB="0" anchor="ctr">
                    <a:solidFill>
                      <a:schemeClr val="bg1"/>
                    </a:solidFill>
                  </a:tcPr>
                </a:tc>
                <a:tc>
                  <a:txBody>
                    <a:bodyPr/>
                    <a:lstStyle/>
                    <a:p>
                      <a:r>
                        <a:rPr kumimoji="1" lang="ja-JP" altLang="en-US" sz="1000" dirty="0" smtClean="0"/>
                        <a:t>若江・岩田・瓜生堂</a:t>
                      </a:r>
                      <a:endParaRPr kumimoji="1" lang="ja-JP" altLang="en-US" sz="1000" dirty="0"/>
                    </a:p>
                  </a:txBody>
                  <a:tcPr marL="36000" marR="0" marT="0" marB="0" anchor="ctr">
                    <a:solidFill>
                      <a:schemeClr val="bg1"/>
                    </a:solidFill>
                  </a:tcPr>
                </a:tc>
                <a:tc>
                  <a:txBody>
                    <a:bodyPr/>
                    <a:lstStyle/>
                    <a:p>
                      <a:pPr algn="r"/>
                      <a:r>
                        <a:rPr kumimoji="1" lang="ja-JP" altLang="en-US" sz="1000" dirty="0" smtClean="0"/>
                        <a:t>４９</a:t>
                      </a:r>
                      <a:endParaRPr kumimoji="1" lang="ja-JP" altLang="en-US" sz="1000" dirty="0"/>
                    </a:p>
                  </a:txBody>
                  <a:tcPr marL="36000" marR="36000" marT="0" marB="0" anchor="ctr">
                    <a:solidFill>
                      <a:schemeClr val="bg1"/>
                    </a:solidFill>
                  </a:tcPr>
                </a:tc>
              </a:tr>
              <a:tr h="158957">
                <a:tc gridSpan="2">
                  <a:txBody>
                    <a:bodyPr/>
                    <a:lstStyle/>
                    <a:p>
                      <a:pPr algn="ctr"/>
                      <a:r>
                        <a:rPr kumimoji="1" lang="ja-JP" altLang="en-US" sz="1000" dirty="0" smtClean="0"/>
                        <a:t>計</a:t>
                      </a:r>
                      <a:endParaRPr kumimoji="1" lang="ja-JP" altLang="en-US" sz="1000" dirty="0"/>
                    </a:p>
                  </a:txBody>
                  <a:tcPr marL="36000" marR="36000" marT="0" marB="0" anchor="ctr">
                    <a:solidFill>
                      <a:schemeClr val="bg1">
                        <a:lumMod val="85000"/>
                      </a:schemeClr>
                    </a:solidFill>
                  </a:tcPr>
                </a:tc>
                <a:tc hMerge="1">
                  <a:txBody>
                    <a:bodyPr/>
                    <a:lstStyle/>
                    <a:p>
                      <a:endParaRPr kumimoji="1" lang="ja-JP" altLang="en-US" sz="900" dirty="0"/>
                    </a:p>
                  </a:txBody>
                  <a:tcPr marL="36000" marR="36000" marT="0" marB="0">
                    <a:solidFill>
                      <a:schemeClr val="bg1"/>
                    </a:solidFill>
                  </a:tcPr>
                </a:tc>
                <a:tc>
                  <a:txBody>
                    <a:bodyPr/>
                    <a:lstStyle/>
                    <a:p>
                      <a:pPr algn="r"/>
                      <a:r>
                        <a:rPr kumimoji="1" lang="ja-JP" altLang="en-US" sz="1000" dirty="0" smtClean="0"/>
                        <a:t>２，２４８</a:t>
                      </a:r>
                      <a:endParaRPr kumimoji="1" lang="ja-JP" altLang="en-US" sz="1000" dirty="0"/>
                    </a:p>
                  </a:txBody>
                  <a:tcPr marL="36000" marR="36000" marT="0" marB="0" anchor="ctr">
                    <a:solidFill>
                      <a:schemeClr val="bg1">
                        <a:lumMod val="85000"/>
                      </a:schemeClr>
                    </a:solidFill>
                  </a:tcPr>
                </a:tc>
              </a:tr>
            </a:tbl>
          </a:graphicData>
        </a:graphic>
      </p:graphicFrame>
      <p:sp>
        <p:nvSpPr>
          <p:cNvPr id="25" name="角丸四角形 24"/>
          <p:cNvSpPr/>
          <p:nvPr/>
        </p:nvSpPr>
        <p:spPr>
          <a:xfrm>
            <a:off x="4421252" y="6603311"/>
            <a:ext cx="2363802" cy="237730"/>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2075" indent="-92075" algn="ctr"/>
            <a:r>
              <a:rPr lang="ja-JP" altLang="en-US" sz="900" dirty="0" smtClean="0">
                <a:solidFill>
                  <a:schemeClr val="tx1"/>
                </a:solidFill>
                <a:latin typeface="HGPｺﾞｼｯｸE" pitchFamily="50" charset="-128"/>
                <a:ea typeface="HGPｺﾞｼｯｸE" pitchFamily="50" charset="-128"/>
              </a:rPr>
              <a:t>「地震時等に著しく危険な密集市街地」の位置</a:t>
            </a:r>
          </a:p>
        </p:txBody>
      </p:sp>
      <p:sp>
        <p:nvSpPr>
          <p:cNvPr id="7" name="下矢印 6"/>
          <p:cNvSpPr/>
          <p:nvPr/>
        </p:nvSpPr>
        <p:spPr>
          <a:xfrm>
            <a:off x="2056814" y="9056953"/>
            <a:ext cx="1339642" cy="26329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798287" y="9343670"/>
            <a:ext cx="3701142" cy="875762"/>
          </a:xfrm>
          <a:prstGeom prst="roundRect">
            <a:avLst/>
          </a:prstGeom>
          <a:ln w="12700"/>
        </p:spPr>
        <p:style>
          <a:lnRef idx="2">
            <a:schemeClr val="dk1"/>
          </a:lnRef>
          <a:fillRef idx="1">
            <a:schemeClr val="lt1"/>
          </a:fillRef>
          <a:effectRef idx="0">
            <a:schemeClr val="dk1"/>
          </a:effectRef>
          <a:fontRef idx="minor">
            <a:schemeClr val="dk1"/>
          </a:fontRef>
        </p:style>
        <p:txBody>
          <a:bodyPr lIns="0" rIns="0" bIns="0" rtlCol="0" anchor="t" anchorCtr="0"/>
          <a:lstStyle/>
          <a:p>
            <a:pPr>
              <a:lnSpc>
                <a:spcPts val="2000"/>
              </a:lnSpc>
            </a:pP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目標・</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めざす方向性</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a:t>
            </a:r>
          </a:p>
          <a:p>
            <a:pPr>
              <a:lnSpc>
                <a:spcPts val="20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1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災害</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に強い</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まちづくり</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32</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年度までに密集解消等</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2 </a:t>
            </a:r>
            <a:r>
              <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大阪の成長を支える魅力あるまちづくり</a:t>
            </a:r>
            <a:endParaRPr kumimoji="1" lang="ja-JP" altLang="en-US" sz="13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1"/>
          <p:cNvSpPr>
            <a:spLocks noChangeArrowheads="1"/>
          </p:cNvSpPr>
          <p:nvPr/>
        </p:nvSpPr>
        <p:spPr bwMode="auto">
          <a:xfrm>
            <a:off x="8143653" y="2819400"/>
            <a:ext cx="6429598" cy="3669171"/>
          </a:xfrm>
          <a:prstGeom prst="rect">
            <a:avLst/>
          </a:prstGeom>
          <a:noFill/>
          <a:ln w="28575" algn="ctr">
            <a:noFill/>
            <a:prstDash val="sysDot"/>
            <a:miter lim="800000"/>
            <a:headEnd/>
            <a:tailEnd/>
          </a:ln>
        </p:spPr>
        <p:txBody>
          <a:bodyPr vert="horz" wrap="square" lIns="128016" tIns="0" rIns="0" bIns="0" numCol="1" anchor="t" anchorCtr="0" compatLnSpc="1">
            <a:prstTxWarp prst="textNoShape">
              <a:avLst/>
            </a:prstTxWarp>
          </a:bodyPr>
          <a:lstStyle/>
          <a:p>
            <a:pPr fontAlgn="base">
              <a:lnSpc>
                <a:spcPts val="2000"/>
              </a:lnSpc>
            </a:pPr>
            <a:r>
              <a:rPr lang="en-US" altLang="ja-JP" sz="1400" b="1" dirty="0">
                <a:solidFill>
                  <a:srgbClr val="000000"/>
                </a:solidFill>
                <a:latin typeface="Meiryo UI" panose="020B0604030504040204" pitchFamily="50" charset="-128"/>
                <a:ea typeface="Meiryo UI" panose="020B0604030504040204" pitchFamily="50" charset="-128"/>
                <a:cs typeface="ＭＳ Ｐゴシック" pitchFamily="50" charset="-128"/>
              </a:rPr>
              <a:t>〔</a:t>
            </a:r>
            <a:r>
              <a:rPr lang="ja-JP" altLang="en-US" sz="1400" b="1" dirty="0">
                <a:solidFill>
                  <a:srgbClr val="000000"/>
                </a:solidFill>
                <a:latin typeface="Meiryo UI" panose="020B0604030504040204" pitchFamily="50" charset="-128"/>
                <a:ea typeface="Meiryo UI" panose="020B0604030504040204" pitchFamily="50" charset="-128"/>
                <a:cs typeface="ＭＳ Ｐゴシック" pitchFamily="50" charset="-128"/>
              </a:rPr>
              <a:t>１</a:t>
            </a:r>
            <a:r>
              <a:rPr lang="en-US" altLang="ja-JP" sz="1400" b="1" dirty="0">
                <a:solidFill>
                  <a:srgbClr val="000000"/>
                </a:solidFill>
                <a:latin typeface="Meiryo UI" panose="020B0604030504040204" pitchFamily="50" charset="-128"/>
                <a:ea typeface="Meiryo UI" panose="020B0604030504040204" pitchFamily="50" charset="-128"/>
                <a:cs typeface="ＭＳ Ｐゴシック" pitchFamily="50" charset="-128"/>
              </a:rPr>
              <a:t>〕</a:t>
            </a:r>
            <a:r>
              <a:rPr lang="ja-JP" altLang="en-US" sz="1400" b="1" dirty="0">
                <a:solidFill>
                  <a:srgbClr val="000000"/>
                </a:solidFill>
                <a:latin typeface="Meiryo UI" panose="020B0604030504040204" pitchFamily="50" charset="-128"/>
                <a:ea typeface="Meiryo UI" panose="020B0604030504040204" pitchFamily="50" charset="-128"/>
                <a:cs typeface="ＭＳ Ｐゴシック" pitchFamily="50" charset="-128"/>
              </a:rPr>
              <a:t>まちの</a:t>
            </a:r>
            <a:r>
              <a:rPr lang="ja-JP" altLang="en-US" sz="1400" b="1" dirty="0" smtClean="0">
                <a:solidFill>
                  <a:srgbClr val="000000"/>
                </a:solidFill>
                <a:latin typeface="Meiryo UI" panose="020B0604030504040204" pitchFamily="50" charset="-128"/>
                <a:ea typeface="Meiryo UI" panose="020B0604030504040204" pitchFamily="50" charset="-128"/>
                <a:cs typeface="ＭＳ Ｐゴシック" pitchFamily="50" charset="-128"/>
              </a:rPr>
              <a:t>不燃化</a:t>
            </a:r>
            <a:endParaRPr lang="en-US" altLang="ja-JP" sz="1400" b="1" dirty="0" smtClean="0">
              <a:solidFill>
                <a:srgbClr val="000000"/>
              </a:solidFill>
              <a:latin typeface="Meiryo UI" panose="020B0604030504040204" pitchFamily="50" charset="-128"/>
              <a:ea typeface="Meiryo UI" panose="020B0604030504040204" pitchFamily="50" charset="-128"/>
              <a:cs typeface="ＭＳ Ｐゴシック" pitchFamily="50" charset="-128"/>
            </a:endParaRPr>
          </a:p>
          <a:p>
            <a:pPr fontAlgn="base">
              <a:lnSpc>
                <a:spcPts val="2000"/>
              </a:lnSpc>
            </a:pPr>
            <a:r>
              <a:rPr lang="ja-JP" altLang="en-US" sz="1400" b="1" dirty="0" smtClean="0">
                <a:latin typeface="Meiryo UI" panose="020B0604030504040204" pitchFamily="50" charset="-128"/>
                <a:ea typeface="Meiryo UI" panose="020B0604030504040204" pitchFamily="50" charset="-128"/>
                <a:cs typeface="ＭＳ Ｐゴシック" pitchFamily="50" charset="-128"/>
              </a:rPr>
              <a:t>　①</a:t>
            </a:r>
            <a:r>
              <a:rPr lang="ja-JP" altLang="en-US" sz="1400" b="1" dirty="0">
                <a:latin typeface="Meiryo UI" panose="020B0604030504040204" pitchFamily="50" charset="-128"/>
                <a:ea typeface="Meiryo UI" panose="020B0604030504040204" pitchFamily="50" charset="-128"/>
                <a:cs typeface="ＭＳ Ｐゴシック" pitchFamily="50" charset="-128"/>
              </a:rPr>
              <a:t>地区公共施設（道路・公園</a:t>
            </a:r>
            <a:r>
              <a:rPr lang="en-US" altLang="ja-JP" sz="1400" b="1" dirty="0" smtClean="0">
                <a:latin typeface="Meiryo UI" panose="020B0604030504040204" pitchFamily="50" charset="-128"/>
                <a:ea typeface="Meiryo UI" panose="020B0604030504040204" pitchFamily="50" charset="-128"/>
                <a:cs typeface="ＭＳ Ｐゴシック" pitchFamily="50" charset="-128"/>
              </a:rPr>
              <a:t>)</a:t>
            </a:r>
            <a:r>
              <a:rPr lang="ja-JP" altLang="en-US" sz="1400" b="1" dirty="0" smtClean="0">
                <a:latin typeface="Meiryo UI" panose="020B0604030504040204" pitchFamily="50" charset="-128"/>
                <a:ea typeface="Meiryo UI" panose="020B0604030504040204" pitchFamily="50" charset="-128"/>
                <a:cs typeface="ＭＳ Ｐゴシック" pitchFamily="50" charset="-128"/>
              </a:rPr>
              <a:t>の</a:t>
            </a:r>
            <a:r>
              <a:rPr lang="ja-JP" altLang="en-US" sz="1400" b="1" dirty="0">
                <a:latin typeface="Meiryo UI" panose="020B0604030504040204" pitchFamily="50" charset="-128"/>
                <a:ea typeface="Meiryo UI" panose="020B0604030504040204" pitchFamily="50" charset="-128"/>
                <a:cs typeface="ＭＳ Ｐゴシック" pitchFamily="50" charset="-128"/>
              </a:rPr>
              <a:t>整備エリアの</a:t>
            </a:r>
            <a:r>
              <a:rPr lang="ja-JP" altLang="en-US" sz="1400" b="1" dirty="0" smtClean="0">
                <a:latin typeface="Meiryo UI" panose="020B0604030504040204" pitchFamily="50" charset="-128"/>
                <a:ea typeface="Meiryo UI" panose="020B0604030504040204" pitchFamily="50" charset="-128"/>
                <a:cs typeface="ＭＳ Ｐゴシック" pitchFamily="50" charset="-128"/>
              </a:rPr>
              <a:t>重点化</a:t>
            </a:r>
            <a:endParaRPr lang="ja-JP" altLang="en-US" sz="1200" dirty="0">
              <a:latin typeface="Meiryo UI" panose="020B0604030504040204" pitchFamily="50" charset="-128"/>
              <a:ea typeface="Meiryo UI" panose="020B0604030504040204" pitchFamily="50" charset="-128"/>
              <a:cs typeface="ＭＳ Ｐゴシック" pitchFamily="50" charset="-128"/>
            </a:endParaRPr>
          </a:p>
          <a:p>
            <a:pPr fontAlgn="base">
              <a:lnSpc>
                <a:spcPts val="2000"/>
              </a:lnSpc>
            </a:pPr>
            <a:r>
              <a:rPr lang="ja-JP" altLang="en-US" sz="1400" dirty="0">
                <a:latin typeface="Meiryo UI" panose="020B0604030504040204" pitchFamily="50" charset="-128"/>
                <a:ea typeface="Meiryo UI" panose="020B0604030504040204" pitchFamily="50" charset="-128"/>
                <a:cs typeface="ＭＳ Ｐゴシック" pitchFamily="50" charset="-128"/>
              </a:rPr>
              <a:t>　</a:t>
            </a:r>
            <a:r>
              <a:rPr lang="ja-JP" altLang="en-US" sz="1400" dirty="0" smtClean="0">
                <a:latin typeface="Meiryo UI" panose="020B0604030504040204" pitchFamily="50" charset="-128"/>
                <a:ea typeface="Meiryo UI" panose="020B0604030504040204" pitchFamily="50" charset="-128"/>
                <a:cs typeface="ＭＳ Ｐゴシック" pitchFamily="50" charset="-128"/>
              </a:rPr>
              <a:t>　</a:t>
            </a:r>
            <a:r>
              <a:rPr lang="ja-JP" altLang="en-US" sz="1200" dirty="0" smtClean="0">
                <a:latin typeface="Meiryo UI" panose="020B0604030504040204" pitchFamily="50" charset="-128"/>
                <a:ea typeface="Meiryo UI" panose="020B0604030504040204" pitchFamily="50" charset="-128"/>
                <a:cs typeface="ＭＳ Ｐゴシック" pitchFamily="50" charset="-128"/>
              </a:rPr>
              <a:t>◆必要性</a:t>
            </a:r>
            <a:r>
              <a:rPr lang="ja-JP" altLang="en-US" sz="1200" dirty="0">
                <a:latin typeface="Meiryo UI" panose="020B0604030504040204" pitchFamily="50" charset="-128"/>
                <a:ea typeface="Meiryo UI" panose="020B0604030504040204" pitchFamily="50" charset="-128"/>
                <a:cs typeface="ＭＳ Ｐゴシック" pitchFamily="50" charset="-128"/>
              </a:rPr>
              <a:t>の高い施設に</a:t>
            </a:r>
            <a:r>
              <a:rPr lang="ja-JP" altLang="en-US" sz="1200" dirty="0" smtClean="0">
                <a:latin typeface="Meiryo UI" panose="020B0604030504040204" pitchFamily="50" charset="-128"/>
                <a:ea typeface="Meiryo UI" panose="020B0604030504040204" pitchFamily="50" charset="-128"/>
                <a:cs typeface="ＭＳ Ｐゴシック" pitchFamily="50" charset="-128"/>
              </a:rPr>
              <a:t>重点化しスピードアップ</a:t>
            </a:r>
            <a:endParaRPr lang="en-US" altLang="ja-JP" sz="1200" dirty="0" smtClean="0">
              <a:latin typeface="Meiryo UI" panose="020B0604030504040204" pitchFamily="50" charset="-128"/>
              <a:ea typeface="Meiryo UI" panose="020B0604030504040204" pitchFamily="50" charset="-128"/>
              <a:cs typeface="ＭＳ Ｐゴシック" pitchFamily="50" charset="-128"/>
            </a:endParaRPr>
          </a:p>
          <a:p>
            <a:pPr fontAlgn="base">
              <a:lnSpc>
                <a:spcPts val="2000"/>
              </a:lnSpc>
            </a:pPr>
            <a:r>
              <a:rPr lang="ja-JP" altLang="en-US" sz="1400" b="1" dirty="0" smtClean="0">
                <a:latin typeface="Meiryo UI" panose="020B0604030504040204" pitchFamily="50" charset="-128"/>
                <a:ea typeface="Meiryo UI" panose="020B0604030504040204" pitchFamily="50" charset="-128"/>
                <a:cs typeface="ＭＳ Ｐゴシック" pitchFamily="50" charset="-128"/>
              </a:rPr>
              <a:t>　②</a:t>
            </a:r>
            <a:r>
              <a:rPr lang="ja-JP" altLang="en-US" sz="1400" b="1" dirty="0">
                <a:latin typeface="Meiryo UI" panose="020B0604030504040204" pitchFamily="50" charset="-128"/>
                <a:ea typeface="Meiryo UI" panose="020B0604030504040204" pitchFamily="50" charset="-128"/>
                <a:cs typeface="ＭＳ Ｐゴシック" pitchFamily="50" charset="-128"/>
              </a:rPr>
              <a:t>老朽住宅の除却の</a:t>
            </a:r>
            <a:r>
              <a:rPr lang="ja-JP" altLang="en-US" sz="1400" b="1" dirty="0" smtClean="0">
                <a:latin typeface="Meiryo UI" panose="020B0604030504040204" pitchFamily="50" charset="-128"/>
                <a:ea typeface="Meiryo UI" panose="020B0604030504040204" pitchFamily="50" charset="-128"/>
                <a:cs typeface="ＭＳ Ｐゴシック" pitchFamily="50" charset="-128"/>
              </a:rPr>
              <a:t>強化</a:t>
            </a:r>
            <a:r>
              <a:rPr lang="ja-JP" altLang="en-US" sz="1400" dirty="0">
                <a:latin typeface="Meiryo UI" panose="020B0604030504040204" pitchFamily="50" charset="-128"/>
                <a:ea typeface="Meiryo UI" panose="020B0604030504040204" pitchFamily="50" charset="-128"/>
                <a:cs typeface="ＭＳ Ｐゴシック" pitchFamily="50" charset="-128"/>
              </a:rPr>
              <a:t>　</a:t>
            </a:r>
            <a:r>
              <a:rPr lang="ja-JP" altLang="en-US" sz="1200" dirty="0">
                <a:latin typeface="Meiryo UI" panose="020B0604030504040204" pitchFamily="50" charset="-128"/>
                <a:ea typeface="Meiryo UI" panose="020B0604030504040204" pitchFamily="50" charset="-128"/>
                <a:cs typeface="ＭＳ Ｐゴシック" pitchFamily="50" charset="-128"/>
              </a:rPr>
              <a:t>　</a:t>
            </a:r>
          </a:p>
          <a:p>
            <a:pPr fontAlgn="base">
              <a:lnSpc>
                <a:spcPts val="2000"/>
              </a:lnSpc>
            </a:pPr>
            <a:r>
              <a:rPr lang="ja-JP" altLang="en-US" sz="1200" dirty="0">
                <a:latin typeface="Meiryo UI" panose="020B0604030504040204" pitchFamily="50" charset="-128"/>
                <a:ea typeface="Meiryo UI" panose="020B0604030504040204" pitchFamily="50" charset="-128"/>
                <a:cs typeface="ＭＳ Ｐゴシック" pitchFamily="50" charset="-128"/>
              </a:rPr>
              <a:t>　</a:t>
            </a:r>
            <a:r>
              <a:rPr lang="ja-JP" altLang="en-US" sz="1200" dirty="0" smtClean="0">
                <a:latin typeface="Meiryo UI" panose="020B0604030504040204" pitchFamily="50" charset="-128"/>
                <a:ea typeface="Meiryo UI" panose="020B0604030504040204" pitchFamily="50" charset="-128"/>
                <a:cs typeface="ＭＳ Ｐゴシック" pitchFamily="50" charset="-128"/>
              </a:rPr>
              <a:t>　◆</a:t>
            </a:r>
            <a:r>
              <a:rPr lang="ja-JP" altLang="en-US" sz="1200" dirty="0">
                <a:latin typeface="Meiryo UI" panose="020B0604030504040204" pitchFamily="50" charset="-128"/>
                <a:ea typeface="Meiryo UI" panose="020B0604030504040204" pitchFamily="50" charset="-128"/>
                <a:cs typeface="ＭＳ Ｐゴシック" pitchFamily="50" charset="-128"/>
              </a:rPr>
              <a:t>補助制度の</a:t>
            </a:r>
            <a:r>
              <a:rPr lang="ja-JP" altLang="en-US" sz="1200" dirty="0" smtClean="0">
                <a:latin typeface="Meiryo UI" panose="020B0604030504040204" pitchFamily="50" charset="-128"/>
                <a:ea typeface="Meiryo UI" panose="020B0604030504040204" pitchFamily="50" charset="-128"/>
                <a:cs typeface="ＭＳ Ｐゴシック" pitchFamily="50" charset="-128"/>
              </a:rPr>
              <a:t>拡充（補助</a:t>
            </a:r>
            <a:r>
              <a:rPr lang="ja-JP" altLang="en-US" sz="1200" dirty="0">
                <a:latin typeface="Meiryo UI" panose="020B0604030504040204" pitchFamily="50" charset="-128"/>
                <a:ea typeface="Meiryo UI" panose="020B0604030504040204" pitchFamily="50" charset="-128"/>
                <a:cs typeface="ＭＳ Ｐゴシック" pitchFamily="50" charset="-128"/>
              </a:rPr>
              <a:t>対象エリアの</a:t>
            </a:r>
            <a:r>
              <a:rPr lang="ja-JP" altLang="en-US" sz="1200" dirty="0" smtClean="0">
                <a:latin typeface="Meiryo UI" panose="020B0604030504040204" pitchFamily="50" charset="-128"/>
                <a:ea typeface="Meiryo UI" panose="020B0604030504040204" pitchFamily="50" charset="-128"/>
                <a:cs typeface="ＭＳ Ｐゴシック" pitchFamily="50" charset="-128"/>
              </a:rPr>
              <a:t>拡大、期間</a:t>
            </a:r>
            <a:r>
              <a:rPr lang="ja-JP" altLang="en-US" sz="1200" dirty="0">
                <a:latin typeface="Meiryo UI" panose="020B0604030504040204" pitchFamily="50" charset="-128"/>
                <a:ea typeface="Meiryo UI" panose="020B0604030504040204" pitchFamily="50" charset="-128"/>
                <a:cs typeface="ＭＳ Ｐゴシック" pitchFamily="50" charset="-128"/>
              </a:rPr>
              <a:t>限定で補助率</a:t>
            </a:r>
            <a:r>
              <a:rPr lang="ja-JP" altLang="en-US" sz="1200" dirty="0" smtClean="0">
                <a:latin typeface="Meiryo UI" panose="020B0604030504040204" pitchFamily="50" charset="-128"/>
                <a:ea typeface="Meiryo UI" panose="020B0604030504040204" pitchFamily="50" charset="-128"/>
                <a:cs typeface="ＭＳ Ｐゴシック" pitchFamily="50" charset="-128"/>
              </a:rPr>
              <a:t>引上げ）</a:t>
            </a:r>
            <a:endParaRPr lang="ja-JP" altLang="en-US" sz="1200" dirty="0">
              <a:latin typeface="Meiryo UI" panose="020B0604030504040204" pitchFamily="50" charset="-128"/>
              <a:ea typeface="Meiryo UI" panose="020B0604030504040204" pitchFamily="50" charset="-128"/>
              <a:cs typeface="ＭＳ Ｐゴシック" pitchFamily="50" charset="-128"/>
            </a:endParaRPr>
          </a:p>
          <a:p>
            <a:pPr fontAlgn="base">
              <a:lnSpc>
                <a:spcPts val="1800"/>
              </a:lnSpc>
            </a:pPr>
            <a:endParaRPr lang="en-US" altLang="ja-JP" sz="1400" b="1" dirty="0">
              <a:latin typeface="Meiryo UI" panose="020B0604030504040204" pitchFamily="50" charset="-128"/>
              <a:ea typeface="Meiryo UI" panose="020B0604030504040204" pitchFamily="50" charset="-128"/>
              <a:cs typeface="ＭＳ Ｐゴシック" pitchFamily="50" charset="-128"/>
            </a:endParaRPr>
          </a:p>
          <a:p>
            <a:pPr fontAlgn="base">
              <a:lnSpc>
                <a:spcPts val="1800"/>
              </a:lnSpc>
            </a:pPr>
            <a:r>
              <a:rPr lang="ja-JP" altLang="en-US" sz="1400" b="1" dirty="0">
                <a:latin typeface="Meiryo UI" panose="020B0604030504040204" pitchFamily="50" charset="-128"/>
                <a:ea typeface="Meiryo UI" panose="020B0604030504040204" pitchFamily="50" charset="-128"/>
                <a:cs typeface="ＭＳ Ｐゴシック" pitchFamily="50" charset="-128"/>
              </a:rPr>
              <a:t>　　</a:t>
            </a:r>
          </a:p>
          <a:p>
            <a:pPr fontAlgn="base">
              <a:lnSpc>
                <a:spcPts val="2800"/>
              </a:lnSpc>
            </a:pPr>
            <a:endParaRPr lang="ja-JP" altLang="en-US" sz="1400" b="1" dirty="0">
              <a:latin typeface="Meiryo UI" panose="020B0604030504040204" pitchFamily="50" charset="-128"/>
              <a:ea typeface="Meiryo UI" panose="020B0604030504040204" pitchFamily="50" charset="-128"/>
              <a:cs typeface="ＭＳ Ｐゴシック" pitchFamily="50" charset="-128"/>
            </a:endParaRPr>
          </a:p>
          <a:p>
            <a:pPr fontAlgn="base">
              <a:lnSpc>
                <a:spcPts val="3360"/>
              </a:lnSpc>
            </a:pPr>
            <a:r>
              <a:rPr lang="ja-JP" altLang="en-US" sz="2000" dirty="0">
                <a:solidFill>
                  <a:srgbClr val="000000"/>
                </a:solidFill>
                <a:latin typeface="HGPｺﾞｼｯｸE" pitchFamily="50" charset="-128"/>
                <a:ea typeface="HGPｺﾞｼｯｸE" pitchFamily="50" charset="-128"/>
                <a:cs typeface="ＭＳ Ｐゴシック" pitchFamily="50" charset="-128"/>
              </a:rPr>
              <a:t>　</a:t>
            </a:r>
            <a:endParaRPr lang="ja-JP" altLang="en-US" sz="2000" dirty="0">
              <a:latin typeface="Arial" pitchFamily="34" charset="0"/>
              <a:ea typeface="ＭＳ Ｐゴシック" pitchFamily="50" charset="-128"/>
              <a:cs typeface="ＭＳ Ｐゴシック" pitchFamily="50" charset="-128"/>
            </a:endParaRPr>
          </a:p>
        </p:txBody>
      </p:sp>
      <p:sp>
        <p:nvSpPr>
          <p:cNvPr id="32" name="正方形/長方形 18"/>
          <p:cNvSpPr>
            <a:spLocks noChangeArrowheads="1"/>
          </p:cNvSpPr>
          <p:nvPr/>
        </p:nvSpPr>
        <p:spPr bwMode="auto">
          <a:xfrm>
            <a:off x="8142348" y="6511961"/>
            <a:ext cx="6532163" cy="733208"/>
          </a:xfrm>
          <a:prstGeom prst="rect">
            <a:avLst/>
          </a:prstGeom>
          <a:noFill/>
          <a:ln w="25400" algn="ctr">
            <a:noFill/>
            <a:prstDash val="sysDot"/>
            <a:miter lim="800000"/>
            <a:headEnd/>
            <a:tailEnd/>
          </a:ln>
        </p:spPr>
        <p:txBody>
          <a:bodyPr vert="horz" wrap="square" lIns="128016" tIns="64008" rIns="100800" bIns="0" numCol="1" anchor="t" anchorCtr="0" compatLnSpc="1">
            <a:prstTxWarp prst="textNoShape">
              <a:avLst/>
            </a:prstTxWarp>
          </a:bodyPr>
          <a:lstStyle/>
          <a:p>
            <a:pPr fontAlgn="base">
              <a:lnSpc>
                <a:spcPts val="2000"/>
              </a:lnSpc>
            </a:pPr>
            <a:r>
              <a:rPr lang="en-US" altLang="ja-JP" sz="1400" b="1" dirty="0">
                <a:solidFill>
                  <a:srgbClr val="000000"/>
                </a:solidFill>
                <a:latin typeface="Meiryo UI" panose="020B0604030504040204" pitchFamily="50" charset="-128"/>
                <a:ea typeface="Meiryo UI" panose="020B0604030504040204" pitchFamily="50" charset="-128"/>
                <a:cs typeface="ＭＳ Ｐゴシック" pitchFamily="50" charset="-128"/>
              </a:rPr>
              <a:t>〔</a:t>
            </a:r>
            <a:r>
              <a:rPr lang="ja-JP" altLang="en-US" sz="1400" b="1" dirty="0">
                <a:solidFill>
                  <a:srgbClr val="000000"/>
                </a:solidFill>
                <a:latin typeface="Meiryo UI" panose="020B0604030504040204" pitchFamily="50" charset="-128"/>
                <a:ea typeface="Meiryo UI" panose="020B0604030504040204" pitchFamily="50" charset="-128"/>
                <a:cs typeface="ＭＳ Ｐゴシック" pitchFamily="50" charset="-128"/>
              </a:rPr>
              <a:t>２</a:t>
            </a:r>
            <a:r>
              <a:rPr lang="en-US" altLang="ja-JP" sz="1400" b="1" dirty="0">
                <a:solidFill>
                  <a:srgbClr val="000000"/>
                </a:solidFill>
                <a:latin typeface="Meiryo UI" panose="020B0604030504040204" pitchFamily="50" charset="-128"/>
                <a:ea typeface="Meiryo UI" panose="020B0604030504040204" pitchFamily="50" charset="-128"/>
                <a:cs typeface="ＭＳ Ｐゴシック" pitchFamily="50" charset="-128"/>
              </a:rPr>
              <a:t>〕</a:t>
            </a:r>
            <a:r>
              <a:rPr lang="ja-JP" altLang="en-US" sz="1400" b="1" dirty="0">
                <a:solidFill>
                  <a:srgbClr val="000000"/>
                </a:solidFill>
                <a:latin typeface="Meiryo UI" panose="020B0604030504040204" pitchFamily="50" charset="-128"/>
                <a:ea typeface="Meiryo UI" panose="020B0604030504040204" pitchFamily="50" charset="-128"/>
                <a:cs typeface="ＭＳ Ｐゴシック" pitchFamily="50" charset="-128"/>
              </a:rPr>
              <a:t>延焼遮断帯の整備</a:t>
            </a:r>
            <a:endParaRPr lang="en-US" altLang="ja-JP" sz="1400" b="1" dirty="0">
              <a:solidFill>
                <a:srgbClr val="000000"/>
              </a:solidFill>
              <a:latin typeface="Meiryo UI" panose="020B0604030504040204" pitchFamily="50" charset="-128"/>
              <a:ea typeface="Meiryo UI" panose="020B0604030504040204" pitchFamily="50" charset="-128"/>
              <a:cs typeface="ＭＳ Ｐゴシック" pitchFamily="50" charset="-128"/>
            </a:endParaRPr>
          </a:p>
          <a:p>
            <a:pPr fontAlgn="base">
              <a:lnSpc>
                <a:spcPts val="1400"/>
              </a:lnSpc>
            </a:pPr>
            <a:r>
              <a:rPr lang="ja-JP" altLang="en-US" sz="1300" dirty="0">
                <a:solidFill>
                  <a:srgbClr val="000000"/>
                </a:solidFill>
                <a:latin typeface="Meiryo UI" panose="020B0604030504040204" pitchFamily="50" charset="-128"/>
                <a:ea typeface="Meiryo UI" panose="020B0604030504040204" pitchFamily="50" charset="-128"/>
                <a:cs typeface="ＭＳ Ｐゴシック" pitchFamily="50" charset="-128"/>
              </a:rPr>
              <a:t>　</a:t>
            </a:r>
            <a:r>
              <a:rPr lang="ja-JP" altLang="en-US" sz="1300" dirty="0" smtClean="0">
                <a:solidFill>
                  <a:srgbClr val="000000"/>
                </a:solidFill>
                <a:latin typeface="Meiryo UI" panose="020B0604030504040204" pitchFamily="50" charset="-128"/>
                <a:ea typeface="Meiryo UI" panose="020B0604030504040204" pitchFamily="50" charset="-128"/>
                <a:cs typeface="ＭＳ Ｐゴシック" pitchFamily="50" charset="-128"/>
              </a:rPr>
              <a:t>◆</a:t>
            </a:r>
            <a:r>
              <a:rPr lang="ja-JP" altLang="en-US" sz="1200" dirty="0" smtClean="0">
                <a:solidFill>
                  <a:srgbClr val="000000"/>
                </a:solidFill>
                <a:latin typeface="Meiryo UI" panose="020B0604030504040204" pitchFamily="50" charset="-128"/>
                <a:ea typeface="Meiryo UI" panose="020B0604030504040204" pitchFamily="50" charset="-128"/>
                <a:cs typeface="ＭＳ Ｐゴシック" pitchFamily="50" charset="-128"/>
              </a:rPr>
              <a:t>密集</a:t>
            </a:r>
            <a:r>
              <a:rPr lang="ja-JP" altLang="en-US" sz="1200" dirty="0">
                <a:solidFill>
                  <a:srgbClr val="000000"/>
                </a:solidFill>
                <a:latin typeface="Meiryo UI" panose="020B0604030504040204" pitchFamily="50" charset="-128"/>
                <a:ea typeface="Meiryo UI" panose="020B0604030504040204" pitchFamily="50" charset="-128"/>
                <a:cs typeface="ＭＳ Ｐゴシック" pitchFamily="50" charset="-128"/>
              </a:rPr>
              <a:t>市街地対策として府の都市計画道路の整備を</a:t>
            </a:r>
            <a:r>
              <a:rPr lang="ja-JP" altLang="en-US" sz="1200" dirty="0" smtClean="0">
                <a:solidFill>
                  <a:srgbClr val="000000"/>
                </a:solidFill>
                <a:latin typeface="Meiryo UI" panose="020B0604030504040204" pitchFamily="50" charset="-128"/>
                <a:ea typeface="Meiryo UI" panose="020B0604030504040204" pitchFamily="50" charset="-128"/>
                <a:cs typeface="ＭＳ Ｐゴシック" pitchFamily="50" charset="-128"/>
              </a:rPr>
              <a:t>スピードアップ</a:t>
            </a:r>
            <a:endParaRPr lang="en-US" altLang="ja-JP" sz="1200" dirty="0" smtClean="0">
              <a:solidFill>
                <a:srgbClr val="000000"/>
              </a:solidFill>
              <a:latin typeface="Meiryo UI" panose="020B0604030504040204" pitchFamily="50" charset="-128"/>
              <a:ea typeface="Meiryo UI" panose="020B0604030504040204" pitchFamily="50" charset="-128"/>
              <a:cs typeface="ＭＳ Ｐゴシック" pitchFamily="50" charset="-128"/>
            </a:endParaRPr>
          </a:p>
          <a:p>
            <a:pPr fontAlgn="base">
              <a:lnSpc>
                <a:spcPts val="1800"/>
              </a:lnSpc>
            </a:pPr>
            <a:r>
              <a:rPr lang="ja-JP" altLang="en-US" sz="1200" dirty="0" smtClean="0">
                <a:latin typeface="Meiryo UI" panose="020B0604030504040204" pitchFamily="50" charset="-128"/>
                <a:ea typeface="Meiryo UI" panose="020B0604030504040204" pitchFamily="50" charset="-128"/>
                <a:cs typeface="ＭＳ Ｐゴシック" pitchFamily="50" charset="-128"/>
              </a:rPr>
              <a:t>　　・三国</a:t>
            </a:r>
            <a:r>
              <a:rPr lang="ja-JP" altLang="en-US" sz="1200" dirty="0">
                <a:latin typeface="Meiryo UI" panose="020B0604030504040204" pitchFamily="50" charset="-128"/>
                <a:ea typeface="Meiryo UI" panose="020B0604030504040204" pitchFamily="50" charset="-128"/>
                <a:cs typeface="ＭＳ Ｐゴシック" pitchFamily="50" charset="-128"/>
              </a:rPr>
              <a:t>塚口線</a:t>
            </a:r>
            <a:r>
              <a:rPr lang="en-US" altLang="ja-JP" sz="1200" dirty="0">
                <a:latin typeface="Meiryo UI" panose="020B0604030504040204" pitchFamily="50" charset="-128"/>
                <a:ea typeface="Meiryo UI" panose="020B0604030504040204" pitchFamily="50" charset="-128"/>
                <a:cs typeface="ＭＳ Ｐゴシック" pitchFamily="50" charset="-128"/>
              </a:rPr>
              <a:t>(</a:t>
            </a:r>
            <a:r>
              <a:rPr lang="ja-JP" altLang="en-US" sz="1200" dirty="0">
                <a:latin typeface="Meiryo UI" panose="020B0604030504040204" pitchFamily="50" charset="-128"/>
                <a:ea typeface="Meiryo UI" panose="020B0604030504040204" pitchFamily="50" charset="-128"/>
                <a:cs typeface="ＭＳ Ｐゴシック" pitchFamily="50" charset="-128"/>
              </a:rPr>
              <a:t>豊中</a:t>
            </a:r>
            <a:r>
              <a:rPr lang="en-US" altLang="ja-JP" sz="1200" dirty="0">
                <a:latin typeface="Meiryo UI" panose="020B0604030504040204" pitchFamily="50" charset="-128"/>
                <a:ea typeface="Meiryo UI" panose="020B0604030504040204" pitchFamily="50" charset="-128"/>
                <a:cs typeface="ＭＳ Ｐゴシック" pitchFamily="50" charset="-128"/>
              </a:rPr>
              <a:t>/</a:t>
            </a:r>
            <a:r>
              <a:rPr lang="ja-JP" altLang="en-US" sz="1200" dirty="0">
                <a:latin typeface="Meiryo UI" panose="020B0604030504040204" pitchFamily="50" charset="-128"/>
                <a:ea typeface="Meiryo UI" panose="020B0604030504040204" pitchFamily="50" charset="-128"/>
                <a:cs typeface="ＭＳ Ｐゴシック" pitchFamily="50" charset="-128"/>
              </a:rPr>
              <a:t>庄内地区</a:t>
            </a:r>
            <a:r>
              <a:rPr lang="en-US" altLang="ja-JP" sz="1200" dirty="0">
                <a:latin typeface="Meiryo UI" panose="020B0604030504040204" pitchFamily="50" charset="-128"/>
                <a:ea typeface="Meiryo UI" panose="020B0604030504040204" pitchFamily="50" charset="-128"/>
                <a:cs typeface="ＭＳ Ｐゴシック" pitchFamily="50" charset="-128"/>
              </a:rPr>
              <a:t>) </a:t>
            </a:r>
            <a:r>
              <a:rPr lang="ja-JP" altLang="en-US" sz="1200" dirty="0" smtClean="0">
                <a:latin typeface="Meiryo UI" panose="020B0604030504040204" pitchFamily="50" charset="-128"/>
                <a:ea typeface="Meiryo UI" panose="020B0604030504040204" pitchFamily="50" charset="-128"/>
                <a:cs typeface="ＭＳ Ｐゴシック" pitchFamily="50" charset="-128"/>
              </a:rPr>
              <a:t>：</a:t>
            </a:r>
            <a:r>
              <a:rPr lang="ja-JP" altLang="en-US" sz="1200" dirty="0">
                <a:latin typeface="Meiryo UI" panose="020B0604030504040204" pitchFamily="50" charset="-128"/>
                <a:ea typeface="Meiryo UI" panose="020B0604030504040204" pitchFamily="50" charset="-128"/>
                <a:cs typeface="ＭＳ Ｐゴシック" pitchFamily="50" charset="-128"/>
              </a:rPr>
              <a:t>平成</a:t>
            </a:r>
            <a:r>
              <a:rPr lang="en-US" altLang="ja-JP" sz="1200" dirty="0" smtClean="0">
                <a:latin typeface="Meiryo UI" panose="020B0604030504040204" pitchFamily="50" charset="-128"/>
                <a:ea typeface="Meiryo UI" panose="020B0604030504040204" pitchFamily="50" charset="-128"/>
                <a:cs typeface="ＭＳ Ｐゴシック" pitchFamily="50" charset="-128"/>
              </a:rPr>
              <a:t>32</a:t>
            </a:r>
            <a:r>
              <a:rPr lang="ja-JP" altLang="en-US" sz="1200" dirty="0">
                <a:latin typeface="Meiryo UI" panose="020B0604030504040204" pitchFamily="50" charset="-128"/>
                <a:ea typeface="Meiryo UI" panose="020B0604030504040204" pitchFamily="50" charset="-128"/>
                <a:cs typeface="ＭＳ Ｐゴシック" pitchFamily="50" charset="-128"/>
              </a:rPr>
              <a:t>年度の概成に向け今年度着手済</a:t>
            </a:r>
          </a:p>
          <a:p>
            <a:pPr fontAlgn="base">
              <a:lnSpc>
                <a:spcPts val="3360"/>
              </a:lnSpc>
            </a:pPr>
            <a:endParaRPr lang="ja-JP" altLang="en-US" sz="2000" dirty="0">
              <a:latin typeface="Arial" pitchFamily="34" charset="0"/>
              <a:ea typeface="ＭＳ Ｐゴシック" pitchFamily="50" charset="-128"/>
              <a:cs typeface="ＭＳ Ｐゴシック" pitchFamily="50" charset="-128"/>
            </a:endParaRPr>
          </a:p>
        </p:txBody>
      </p:sp>
      <p:sp>
        <p:nvSpPr>
          <p:cNvPr id="33" name="テキスト ボックス 23"/>
          <p:cNvSpPr txBox="1">
            <a:spLocks noChangeArrowheads="1"/>
          </p:cNvSpPr>
          <p:nvPr/>
        </p:nvSpPr>
        <p:spPr bwMode="auto">
          <a:xfrm>
            <a:off x="8902747" y="4166423"/>
            <a:ext cx="2376264" cy="1255077"/>
          </a:xfrm>
          <a:prstGeom prst="rect">
            <a:avLst/>
          </a:prstGeom>
          <a:noFill/>
          <a:ln>
            <a:noFill/>
          </a:ln>
          <a:extLst/>
        </p:spPr>
        <p:txBody>
          <a:bodyPr vert="horz" wrap="square" lIns="0" tIns="0" rIns="0" bIns="0" numCol="1" anchor="t" anchorCtr="0" compatLnSpc="1">
            <a:prstTxWarp prst="textNoShape">
              <a:avLst/>
            </a:prstTxWarp>
          </a:bodyPr>
          <a:lstStyle/>
          <a:p>
            <a:pPr fontAlgn="base">
              <a:lnSpc>
                <a:spcPts val="2000"/>
              </a:lnSpc>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a:spLocks noChangeArrowheads="1"/>
          </p:cNvSpPr>
          <p:nvPr/>
        </p:nvSpPr>
        <p:spPr bwMode="auto">
          <a:xfrm>
            <a:off x="8143652" y="7294713"/>
            <a:ext cx="6532455" cy="1268715"/>
          </a:xfrm>
          <a:prstGeom prst="rect">
            <a:avLst/>
          </a:prstGeom>
          <a:noFill/>
          <a:ln w="25400" algn="ctr">
            <a:noFill/>
            <a:prstDash val="sysDot"/>
            <a:miter lim="800000"/>
            <a:headEnd/>
            <a:tailEnd/>
          </a:ln>
        </p:spPr>
        <p:txBody>
          <a:bodyPr vert="horz" wrap="square" lIns="128016" tIns="64008" rIns="50400" bIns="0" numCol="1" anchor="t" anchorCtr="0" compatLnSpc="1">
            <a:prstTxWarp prst="textNoShape">
              <a:avLst/>
            </a:prstTxWarp>
            <a:noAutofit/>
          </a:bodyPr>
          <a:lstStyle/>
          <a:p>
            <a:pPr fontAlgn="base">
              <a:lnSpc>
                <a:spcPts val="2000"/>
              </a:lnSpc>
            </a:pPr>
            <a:r>
              <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３</a:t>
            </a:r>
            <a:r>
              <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地域防災力の向上</a:t>
            </a:r>
            <a:endPar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800"/>
              </a:lnSpc>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◆防災講座、防災</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マップづくりや</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避難訓練</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等</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を行う</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市を</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支援</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し、地域の自助・</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共助の取組促進</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800"/>
              </a:lnSpc>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・５市</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６地区で防災講座、ワークショップなどを市とともに実施</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800"/>
              </a:lnSpc>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◆Ｈ</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年度までに全地区への働きかけをめざし、各市の意向や地域の危険性等を踏まえ</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、府</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市が</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連　　　</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800"/>
              </a:lnSpc>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err="1"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携</a:t>
            </a:r>
            <a:r>
              <a:rPr lang="ja-JP" altLang="en-US" sz="12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して</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取り組む</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latin typeface="Arial" pitchFamily="34" charset="0"/>
              <a:ea typeface="ＭＳ Ｐゴシック" pitchFamily="50" charset="-128"/>
              <a:cs typeface="ＭＳ Ｐゴシック" pitchFamily="50" charset="-128"/>
            </a:endParaRPr>
          </a:p>
        </p:txBody>
      </p:sp>
      <p:sp>
        <p:nvSpPr>
          <p:cNvPr id="35" name="角丸四角形 34"/>
          <p:cNvSpPr/>
          <p:nvPr/>
        </p:nvSpPr>
        <p:spPr>
          <a:xfrm>
            <a:off x="8110013" y="2470521"/>
            <a:ext cx="4146191" cy="320047"/>
          </a:xfrm>
          <a:prstGeom prst="roundRect">
            <a:avLst>
              <a:gd name="adj" fmla="val 1033"/>
            </a:avLst>
          </a:prstGeom>
          <a:solidFill>
            <a:schemeClr val="tx1"/>
          </a:solidFill>
          <a:ln w="6350" cap="flat" cmpd="sng" algn="ctr">
            <a:noFill/>
            <a:prstDash val="solid"/>
          </a:ln>
          <a:effectLst/>
        </p:spPr>
        <p:txBody>
          <a:bodyPr rot="0" spcFirstLastPara="0" vert="horz" wrap="square" lIns="50400" tIns="0" rIns="0" bIns="0" numCol="1" spcCol="0" rtlCol="0" fromWordArt="0" anchor="ctr" anchorCtr="0" forceAA="0" compatLnSpc="1">
            <a:prstTxWarp prst="textNoShape">
              <a:avLst/>
            </a:prstTxWarp>
            <a:noAutofit/>
          </a:bodyPr>
          <a:lstStyle/>
          <a:p>
            <a:pPr>
              <a:lnSpc>
                <a:spcPts val="1800"/>
              </a:lnSpc>
            </a:pPr>
            <a:r>
              <a:rPr lang="ja-JP" altLang="en-US" sz="1400"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これまでの方向性を大きく転換し、取組みを強化</a:t>
            </a:r>
            <a:endParaRPr lang="ja-JP" altLang="en-US" sz="1400" kern="100" dirty="0">
              <a:solidFill>
                <a:schemeClr val="bg1"/>
              </a:solidFill>
              <a:latin typeface="Century"/>
              <a:ea typeface="ＭＳ 明朝"/>
              <a:cs typeface="Times New Roman"/>
            </a:endParaRPr>
          </a:p>
        </p:txBody>
      </p:sp>
      <p:sp>
        <p:nvSpPr>
          <p:cNvPr id="36" name="正方形/長方形 21"/>
          <p:cNvSpPr>
            <a:spLocks noChangeArrowheads="1"/>
          </p:cNvSpPr>
          <p:nvPr/>
        </p:nvSpPr>
        <p:spPr bwMode="auto">
          <a:xfrm>
            <a:off x="9043408" y="1302769"/>
            <a:ext cx="5586992" cy="978277"/>
          </a:xfrm>
          <a:prstGeom prst="rect">
            <a:avLst/>
          </a:prstGeom>
          <a:noFill/>
          <a:ln w="9525" algn="ctr">
            <a:solidFill>
              <a:srgbClr val="000000"/>
            </a:solidFill>
            <a:miter lim="800000"/>
            <a:headEnd/>
            <a:tailEnd/>
          </a:ln>
        </p:spPr>
        <p:txBody>
          <a:bodyPr vert="horz" wrap="square" lIns="36000" tIns="72000" rIns="0" bIns="0" numCol="1" anchor="t" anchorCtr="0" compatLnSpc="1">
            <a:prstTxWarp prst="textNoShape">
              <a:avLst/>
            </a:prstTxWarp>
          </a:bodyPr>
          <a:lstStyle/>
          <a:p>
            <a:pPr marL="0" marR="0" lvl="0" indent="0" algn="l" defTabSz="914400" rtl="0" eaLnBrk="1" fontAlgn="base" latinLnBrk="0" hangingPunct="1">
              <a:lnSpc>
                <a:spcPts val="1700"/>
              </a:lnSpc>
              <a:buClrTx/>
              <a:buSzTx/>
              <a:buFontTx/>
              <a:buNone/>
              <a:tabLst/>
            </a:pPr>
            <a:r>
              <a:rPr lang="ja-JP" altLang="en-US" sz="1400" b="1" dirty="0" smtClean="0">
                <a:solidFill>
                  <a:srgbClr val="000000"/>
                </a:solidFill>
                <a:latin typeface="Meiryo UI" pitchFamily="50" charset="-128"/>
                <a:ea typeface="Meiryo UI" pitchFamily="50" charset="-128"/>
                <a:cs typeface="ＭＳ Ｐゴシック" pitchFamily="50" charset="-128"/>
              </a:rPr>
              <a:t>　■「</a:t>
            </a:r>
            <a:r>
              <a:rPr kumimoji="1" lang="ja-JP" altLang="en-US" sz="1400" b="1"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大阪府密集市街地整備方針」を策定</a:t>
            </a:r>
            <a:r>
              <a:rPr kumimoji="1" lang="ja-JP" altLang="en-US" sz="1200" b="1"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 </a:t>
            </a:r>
            <a:r>
              <a:rPr kumimoji="1" lang="ja-JP" altLang="en-US" sz="1200" b="1" i="0" u="none" strike="noStrike" cap="none" normalizeH="0" dirty="0" smtClean="0">
                <a:ln>
                  <a:noFill/>
                </a:ln>
                <a:solidFill>
                  <a:srgbClr val="000000"/>
                </a:solidFill>
                <a:effectLst/>
                <a:latin typeface="Meiryo UI" pitchFamily="50" charset="-128"/>
                <a:ea typeface="Meiryo UI" pitchFamily="50" charset="-128"/>
                <a:cs typeface="ＭＳ Ｐゴシック" pitchFamily="50" charset="-128"/>
              </a:rPr>
              <a:t> </a:t>
            </a:r>
            <a:r>
              <a:rPr kumimoji="1" lang="en-US" altLang="ja-JP" sz="120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a:t>
            </a:r>
            <a:r>
              <a:rPr kumimoji="1" lang="ja-JP" altLang="en-US" sz="120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平成</a:t>
            </a:r>
            <a:r>
              <a:rPr kumimoji="1" lang="en-US" altLang="ja-JP" sz="120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26</a:t>
            </a:r>
            <a:r>
              <a:rPr kumimoji="1" lang="ja-JP" altLang="en-US" sz="120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年</a:t>
            </a:r>
            <a:r>
              <a:rPr kumimoji="1" lang="en-US" altLang="ja-JP" sz="120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3</a:t>
            </a:r>
            <a:r>
              <a:rPr kumimoji="1" lang="ja-JP" altLang="en-US" sz="120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月、大阪府</a:t>
            </a:r>
            <a:r>
              <a:rPr kumimoji="1" lang="en-US" altLang="ja-JP" sz="120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a:t>
            </a:r>
          </a:p>
          <a:p>
            <a:pPr marL="0" marR="0" lvl="0" indent="0" algn="l" defTabSz="914400" rtl="0" eaLnBrk="1" fontAlgn="base" latinLnBrk="0" hangingPunct="1">
              <a:lnSpc>
                <a:spcPts val="1700"/>
              </a:lnSpc>
              <a:buClrTx/>
              <a:buSzTx/>
              <a:buFontTx/>
              <a:buNone/>
              <a:tabLst/>
            </a:pPr>
            <a:r>
              <a:rPr kumimoji="1" lang="ja-JP" altLang="en-US" sz="1400" b="1"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　■土木事務所へ密集担当職員を配属  </a:t>
            </a:r>
            <a:r>
              <a:rPr kumimoji="1" lang="en-US" altLang="ja-JP" sz="120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a:t>
            </a:r>
            <a:r>
              <a:rPr lang="ja-JP" altLang="en-US" sz="1200" dirty="0">
                <a:solidFill>
                  <a:srgbClr val="000000"/>
                </a:solidFill>
                <a:latin typeface="Meiryo UI" pitchFamily="50" charset="-128"/>
                <a:ea typeface="Meiryo UI" pitchFamily="50" charset="-128"/>
                <a:cs typeface="ＭＳ Ｐゴシック" pitchFamily="50" charset="-128"/>
              </a:rPr>
              <a:t>平成</a:t>
            </a:r>
            <a:r>
              <a:rPr kumimoji="1" lang="en-US" altLang="ja-JP" sz="120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26</a:t>
            </a:r>
            <a:r>
              <a:rPr kumimoji="1" lang="ja-JP" altLang="en-US" sz="120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年</a:t>
            </a:r>
            <a:r>
              <a:rPr kumimoji="1" lang="en-US" altLang="ja-JP" sz="120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4</a:t>
            </a:r>
            <a:r>
              <a:rPr kumimoji="1" lang="ja-JP" altLang="en-US" sz="120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月、大阪府</a:t>
            </a:r>
            <a:r>
              <a:rPr kumimoji="1" lang="en-US" altLang="ja-JP" sz="120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a:t>
            </a:r>
          </a:p>
          <a:p>
            <a:pPr marL="0" marR="0" lvl="0" indent="0" algn="l" defTabSz="914400" rtl="0" eaLnBrk="1" fontAlgn="base" latinLnBrk="0" hangingPunct="1">
              <a:lnSpc>
                <a:spcPts val="1700"/>
              </a:lnSpc>
              <a:buClrTx/>
              <a:buSzTx/>
              <a:buFontTx/>
              <a:buNone/>
              <a:tabLst/>
            </a:pPr>
            <a:r>
              <a:rPr kumimoji="1" lang="ja-JP" altLang="en-US" sz="1400" b="1"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　■密集市街地対策推進チームを設置</a:t>
            </a:r>
            <a:r>
              <a:rPr kumimoji="1" lang="ja-JP" altLang="en-US" sz="140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　</a:t>
            </a:r>
            <a:r>
              <a:rPr lang="ja-JP" altLang="en-US" sz="1200" dirty="0">
                <a:solidFill>
                  <a:srgbClr val="000000"/>
                </a:solidFill>
                <a:latin typeface="Meiryo UI" pitchFamily="50" charset="-128"/>
                <a:ea typeface="Meiryo UI" pitchFamily="50" charset="-128"/>
                <a:cs typeface="ＭＳ Ｐゴシック" pitchFamily="50" charset="-128"/>
              </a:rPr>
              <a:t> </a:t>
            </a:r>
            <a:r>
              <a:rPr kumimoji="1" lang="en-US" altLang="ja-JP" sz="120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a:t>
            </a:r>
            <a:r>
              <a:rPr kumimoji="1" lang="ja-JP" altLang="en-US" sz="120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平成</a:t>
            </a:r>
            <a:r>
              <a:rPr kumimoji="1" lang="en-US" altLang="ja-JP" sz="120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26</a:t>
            </a:r>
            <a:r>
              <a:rPr kumimoji="1" lang="ja-JP" altLang="en-US" sz="120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年</a:t>
            </a:r>
            <a:r>
              <a:rPr kumimoji="1" lang="en-US" altLang="ja-JP" sz="120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5</a:t>
            </a:r>
            <a:r>
              <a:rPr kumimoji="1" lang="ja-JP" altLang="en-US" sz="120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月、大阪府</a:t>
            </a:r>
            <a:r>
              <a:rPr kumimoji="1" lang="en-US" altLang="ja-JP" sz="120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a:t>
            </a:r>
          </a:p>
          <a:p>
            <a:pPr marL="0" marR="0" lvl="0" indent="0" algn="l" defTabSz="914400" rtl="0" eaLnBrk="1" fontAlgn="base" latinLnBrk="0" hangingPunct="1">
              <a:lnSpc>
                <a:spcPts val="1700"/>
              </a:lnSpc>
              <a:buClrTx/>
              <a:buSzTx/>
              <a:buFontTx/>
              <a:buNone/>
              <a:tabLst/>
            </a:pPr>
            <a:r>
              <a:rPr kumimoji="1" lang="ja-JP" altLang="en-US" sz="1400" b="1"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　■「整備アクションプログラム」を策定・公表</a:t>
            </a:r>
            <a:r>
              <a:rPr kumimoji="1" lang="ja-JP" altLang="en-US" sz="1400" b="1" i="0" u="none" strike="noStrike" cap="none" normalizeH="0" dirty="0" smtClean="0">
                <a:ln>
                  <a:noFill/>
                </a:ln>
                <a:solidFill>
                  <a:srgbClr val="000000"/>
                </a:solidFill>
                <a:effectLst/>
                <a:latin typeface="Meiryo UI" pitchFamily="50" charset="-128"/>
                <a:ea typeface="Meiryo UI" pitchFamily="50" charset="-128"/>
                <a:cs typeface="ＭＳ Ｐゴシック" pitchFamily="50" charset="-128"/>
              </a:rPr>
              <a:t> </a:t>
            </a:r>
            <a:r>
              <a:rPr kumimoji="1" lang="en-US" altLang="ja-JP" sz="120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a:t>
            </a:r>
            <a:r>
              <a:rPr kumimoji="1" lang="ja-JP" altLang="en-US" sz="120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平成</a:t>
            </a:r>
            <a:r>
              <a:rPr kumimoji="1" lang="en-US" altLang="ja-JP" sz="120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26</a:t>
            </a:r>
            <a:r>
              <a:rPr kumimoji="1" lang="ja-JP" altLang="en-US" sz="120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年</a:t>
            </a:r>
            <a:r>
              <a:rPr kumimoji="1" lang="en-US" altLang="ja-JP" sz="120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6</a:t>
            </a:r>
            <a:r>
              <a:rPr kumimoji="1" lang="ja-JP" altLang="en-US" sz="120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月、各市</a:t>
            </a:r>
            <a:r>
              <a:rPr kumimoji="1" lang="en-US" altLang="ja-JP" sz="120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a:t>
            </a:r>
            <a:endParaRPr kumimoji="1" lang="ja-JP" altLang="ja-JP" sz="120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7" name="角丸四角形 36"/>
          <p:cNvSpPr/>
          <p:nvPr/>
        </p:nvSpPr>
        <p:spPr>
          <a:xfrm>
            <a:off x="8143725" y="1298006"/>
            <a:ext cx="919777" cy="999130"/>
          </a:xfrm>
          <a:prstGeom prst="roundRect">
            <a:avLst>
              <a:gd name="adj" fmla="val 1033"/>
            </a:avLst>
          </a:prstGeom>
          <a:solidFill>
            <a:schemeClr val="tx1"/>
          </a:solidFill>
          <a:ln w="6350" cap="flat" cmpd="sng" algn="ctr">
            <a:noFill/>
            <a:prstDash val="solid"/>
          </a:ln>
          <a:effectLst/>
        </p:spPr>
        <p:txBody>
          <a:bodyPr rot="0" spcFirstLastPara="0" vert="horz" wrap="square" lIns="36000" tIns="0" rIns="0" bIns="0" numCol="1" spcCol="0" rtlCol="0" fromWordArt="0" anchor="ctr" anchorCtr="0" forceAA="0" compatLnSpc="1">
            <a:prstTxWarp prst="textNoShape">
              <a:avLst/>
            </a:prstTxWarp>
            <a:noAutofit/>
          </a:bodyPr>
          <a:lstStyle/>
          <a:p>
            <a:pPr algn="ctr">
              <a:lnSpc>
                <a:spcPts val="1700"/>
              </a:lnSpc>
            </a:pPr>
            <a:r>
              <a:rPr lang="ja-JP" altLang="en-US" sz="1200"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目標達成に</a:t>
            </a:r>
            <a:endParaRPr lang="en-US" altLang="ja-JP" sz="1200"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700"/>
              </a:lnSpc>
            </a:pPr>
            <a:r>
              <a:rPr lang="ja-JP" altLang="en-US" sz="1200"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向けた</a:t>
            </a:r>
            <a:endParaRPr lang="en-US" altLang="ja-JP" sz="1200"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700"/>
              </a:lnSpc>
            </a:pPr>
            <a:r>
              <a:rPr lang="ja-JP" altLang="en-US" sz="1200"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体制強化等</a:t>
            </a:r>
            <a:endParaRPr lang="ja-JP" altLang="en-US" sz="1200" kern="100" dirty="0">
              <a:solidFill>
                <a:schemeClr val="bg1"/>
              </a:solidFill>
              <a:latin typeface="Century"/>
              <a:ea typeface="ＭＳ 明朝"/>
              <a:cs typeface="Times New Roman"/>
            </a:endParaRPr>
          </a:p>
        </p:txBody>
      </p:sp>
      <p:sp>
        <p:nvSpPr>
          <p:cNvPr id="12" name="正方形/長方形 11"/>
          <p:cNvSpPr/>
          <p:nvPr/>
        </p:nvSpPr>
        <p:spPr>
          <a:xfrm>
            <a:off x="8604221" y="4121146"/>
            <a:ext cx="5816448" cy="2326715"/>
          </a:xfrm>
          <a:prstGeom prst="rect">
            <a:avLst/>
          </a:prstGeom>
          <a:ln w="9525">
            <a:prstDash val="sysDot"/>
          </a:ln>
        </p:spPr>
        <p:style>
          <a:lnRef idx="2">
            <a:schemeClr val="dk1"/>
          </a:lnRef>
          <a:fillRef idx="1">
            <a:schemeClr val="lt1"/>
          </a:fillRef>
          <a:effectRef idx="0">
            <a:schemeClr val="dk1"/>
          </a:effectRef>
          <a:fontRef idx="minor">
            <a:schemeClr val="dk1"/>
          </a:fontRef>
        </p:style>
        <p:txBody>
          <a:bodyPr lIns="36000" tIns="36000" rIns="36000" bIns="0" rtlCol="0" anchor="t" anchorCtr="0"/>
          <a:lstStyle/>
          <a:p>
            <a:pPr>
              <a:lnSpc>
                <a:spcPts val="1500"/>
              </a:lnSpc>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○密集事業（老朽住宅の除却、地区公共施設（道路・公園）の整備、等）</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p>
          <a:p>
            <a:pPr>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整備アクションプログラムの達成に向け</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100" dirty="0" err="1"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年度と順次、市の要望に応じ予算</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を倍増</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し</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事業</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拡大を強力に支援</a:t>
            </a:r>
          </a:p>
          <a:p>
            <a:pPr>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・密集</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住宅市街地整備促進事業予算</a:t>
            </a:r>
          </a:p>
          <a:p>
            <a:pPr>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H25</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億円→（</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H26</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億円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H27</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5.2</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億円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H25</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比：</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4.3</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倍）　　　　　</a:t>
            </a:r>
          </a:p>
          <a:p>
            <a:pPr>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・老朽住宅除却</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H25</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戸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H26</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564</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戸  →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H27</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930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戸</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予定</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H25</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比：</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18.6</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倍）</a:t>
            </a:r>
          </a:p>
          <a:p>
            <a:pPr>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・地区</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公共施設の整備</a:t>
            </a:r>
          </a:p>
          <a:p>
            <a:pPr>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延焼</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遮断効果のある対馬江大利線（寝屋川市池田・大利地区）</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の整備に着手    </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100" b="1" dirty="0" smtClean="0">
                <a:solidFill>
                  <a:srgbClr val="00091A"/>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srgbClr val="00091A"/>
                </a:solidFill>
                <a:latin typeface="Meiryo UI" panose="020B0604030504040204" pitchFamily="50" charset="-128"/>
                <a:ea typeface="Meiryo UI" panose="020B0604030504040204" pitchFamily="50" charset="-128"/>
                <a:cs typeface="Meiryo UI" panose="020B0604030504040204" pitchFamily="50" charset="-128"/>
              </a:rPr>
              <a:t>防火規制の強化（防災街区整備地区計画等の導入）</a:t>
            </a:r>
          </a:p>
          <a:p>
            <a:pPr>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・地区計画の導入→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豊中市：</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月施行、寝屋川市：</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年度施行に向け手続き中</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p>
          <a:p>
            <a:pPr>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・準防火地域の指定拡大→ 東大阪市</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年度施行に向け手続き中</a:t>
            </a:r>
          </a:p>
        </p:txBody>
      </p:sp>
      <p:sp>
        <p:nvSpPr>
          <p:cNvPr id="13" name="正方形/長方形 12"/>
          <p:cNvSpPr/>
          <p:nvPr/>
        </p:nvSpPr>
        <p:spPr>
          <a:xfrm>
            <a:off x="8365988" y="4117195"/>
            <a:ext cx="253621" cy="23306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00" dirty="0" smtClean="0">
                <a:latin typeface="ＭＳ ゴシック" panose="020B0609070205080204" pitchFamily="49" charset="-128"/>
                <a:ea typeface="ＭＳ ゴシック" panose="020B0609070205080204" pitchFamily="49" charset="-128"/>
                <a:cs typeface="Meiryo UI" panose="020B0604030504040204" pitchFamily="50" charset="-128"/>
              </a:rPr>
              <a:t>主な取組状況</a:t>
            </a:r>
            <a:endParaRPr kumimoji="1"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endParaRPr>
          </a:p>
        </p:txBody>
      </p:sp>
      <p:pic>
        <p:nvPicPr>
          <p:cNvPr id="39" name="図 3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26314" y="3153892"/>
            <a:ext cx="3335759" cy="2383610"/>
          </a:xfrm>
          <a:prstGeom prst="rect">
            <a:avLst/>
          </a:prstGeom>
        </p:spPr>
      </p:pic>
      <p:pic>
        <p:nvPicPr>
          <p:cNvPr id="40" name="図 3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03683" y="3829558"/>
            <a:ext cx="2203458" cy="1691215"/>
          </a:xfrm>
          <a:prstGeom prst="rect">
            <a:avLst/>
          </a:prstGeom>
        </p:spPr>
      </p:pic>
      <p:sp>
        <p:nvSpPr>
          <p:cNvPr id="43" name="角丸四角形 42"/>
          <p:cNvSpPr/>
          <p:nvPr/>
        </p:nvSpPr>
        <p:spPr>
          <a:xfrm>
            <a:off x="988070" y="2790568"/>
            <a:ext cx="2234684" cy="984512"/>
          </a:xfrm>
          <a:prstGeom prst="roundRect">
            <a:avLst>
              <a:gd name="adj" fmla="val 1033"/>
            </a:avLst>
          </a:prstGeom>
          <a:solidFill>
            <a:schemeClr val="accent6">
              <a:lumMod val="60000"/>
              <a:lumOff val="40000"/>
            </a:schemeClr>
          </a:solidFill>
          <a:ln w="6350" cap="flat" cmpd="sng" algn="ctr">
            <a:noFill/>
            <a:prstDash val="solid"/>
          </a:ln>
          <a:effectLst/>
        </p:spPr>
        <p:txBody>
          <a:bodyPr rot="0" spcFirstLastPara="0" vert="horz" wrap="square" lIns="72000" tIns="0" rIns="72000" bIns="0" numCol="1" spcCol="0" rtlCol="0" fromWordArt="0" anchor="t" anchorCtr="0" forceAA="0" compatLnSpc="1">
            <a:prstTxWarp prst="textNoShape">
              <a:avLst/>
            </a:prstTxWarp>
            <a:noAutofit/>
          </a:bodyPr>
          <a:lstStyle/>
          <a:p>
            <a:pPr>
              <a:lnSpc>
                <a:spcPts val="1800"/>
              </a:lnSpc>
            </a:pPr>
            <a:r>
              <a:rPr lang="ja-JP" altLang="en-US" sz="1400"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kern="100" dirty="0" smtClean="0">
                <a:solidFill>
                  <a:srgbClr val="00091A"/>
                </a:solidFill>
                <a:latin typeface="Meiryo UI" panose="020B0604030504040204" pitchFamily="50" charset="-128"/>
                <a:ea typeface="Meiryo UI" panose="020B0604030504040204" pitchFamily="50" charset="-128"/>
                <a:cs typeface="Meiryo UI" panose="020B0604030504040204" pitchFamily="50" charset="-128"/>
              </a:rPr>
              <a:t>地震時等に著しく危険な密集市街地</a:t>
            </a:r>
            <a:endParaRPr lang="en-US" altLang="ja-JP" sz="1200" b="1" kern="100" dirty="0" smtClean="0">
              <a:solidFill>
                <a:srgbClr val="00091A"/>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kern="100" dirty="0" smtClean="0">
                <a:solidFill>
                  <a:srgbClr val="00091A"/>
                </a:solidFill>
                <a:latin typeface="Meiryo UI" panose="020B0604030504040204" pitchFamily="50" charset="-128"/>
                <a:ea typeface="Meiryo UI" panose="020B0604030504040204" pitchFamily="50" charset="-128"/>
                <a:cs typeface="Meiryo UI" panose="020B0604030504040204" pitchFamily="50" charset="-128"/>
              </a:rPr>
              <a:t>　・道路等の基盤整備が不十分</a:t>
            </a:r>
            <a:endParaRPr lang="en-US" altLang="ja-JP" sz="1100" kern="100" dirty="0" smtClean="0">
              <a:solidFill>
                <a:srgbClr val="00091A"/>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kern="100" dirty="0" smtClean="0">
                <a:solidFill>
                  <a:srgbClr val="00091A"/>
                </a:solidFill>
                <a:latin typeface="Meiryo UI" panose="020B0604030504040204" pitchFamily="50" charset="-128"/>
                <a:ea typeface="Meiryo UI" panose="020B0604030504040204" pitchFamily="50" charset="-128"/>
                <a:cs typeface="Meiryo UI" panose="020B0604030504040204" pitchFamily="50" charset="-128"/>
              </a:rPr>
              <a:t>　・老朽住宅等が多数立地</a:t>
            </a:r>
            <a:endParaRPr lang="ja-JP" altLang="en-US" sz="1100" kern="100" dirty="0">
              <a:solidFill>
                <a:srgbClr val="00091A"/>
              </a:solidFill>
              <a:latin typeface="Century"/>
              <a:ea typeface="ＭＳ 明朝"/>
              <a:cs typeface="Times New Roman"/>
            </a:endParaRPr>
          </a:p>
        </p:txBody>
      </p:sp>
      <p:sp>
        <p:nvSpPr>
          <p:cNvPr id="44" name="角丸四角形 43"/>
          <p:cNvSpPr/>
          <p:nvPr/>
        </p:nvSpPr>
        <p:spPr>
          <a:xfrm>
            <a:off x="3730013" y="2797813"/>
            <a:ext cx="3335759" cy="322073"/>
          </a:xfrm>
          <a:prstGeom prst="roundRect">
            <a:avLst>
              <a:gd name="adj" fmla="val 1033"/>
            </a:avLst>
          </a:prstGeom>
          <a:solidFill>
            <a:schemeClr val="accent6">
              <a:lumMod val="60000"/>
              <a:lumOff val="40000"/>
            </a:schemeClr>
          </a:solidFill>
          <a:ln w="6350" cap="flat" cmpd="sng" algn="ctr">
            <a:noFill/>
            <a:prstDash val="solid"/>
          </a:ln>
          <a:effectLst/>
        </p:spPr>
        <p:txBody>
          <a:bodyPr rot="0" spcFirstLastPara="0" vert="horz" wrap="square" lIns="50400" tIns="36000" rIns="36000" bIns="0" numCol="1" spcCol="0" rtlCol="0" fromWordArt="0" anchor="t" anchorCtr="0" forceAA="0" compatLnSpc="1">
            <a:prstTxWarp prst="textNoShape">
              <a:avLst/>
            </a:prstTxWarp>
            <a:noAutofit/>
          </a:bodyPr>
          <a:lstStyle/>
          <a:p>
            <a:pPr>
              <a:lnSpc>
                <a:spcPts val="1800"/>
              </a:lnSpc>
            </a:pPr>
            <a:r>
              <a:rPr lang="ja-JP" altLang="en-US" sz="1400"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kern="100" dirty="0" smtClean="0">
                <a:latin typeface="Meiryo UI" panose="020B0604030504040204" pitchFamily="50" charset="-128"/>
                <a:ea typeface="Meiryo UI" panose="020B0604030504040204" pitchFamily="50" charset="-128"/>
                <a:cs typeface="Meiryo UI" panose="020B0604030504040204" pitchFamily="50" charset="-128"/>
              </a:rPr>
              <a:t>密集市街地の防災性向上のイメージ</a:t>
            </a:r>
            <a:endParaRPr lang="ja-JP" altLang="en-US" sz="1100" kern="100" dirty="0">
              <a:latin typeface="Century"/>
              <a:ea typeface="ＭＳ 明朝"/>
              <a:cs typeface="Times New Roman"/>
            </a:endParaRPr>
          </a:p>
        </p:txBody>
      </p:sp>
      <p:sp>
        <p:nvSpPr>
          <p:cNvPr id="41" name="右矢印 40"/>
          <p:cNvSpPr/>
          <p:nvPr/>
        </p:nvSpPr>
        <p:spPr>
          <a:xfrm>
            <a:off x="3264040" y="4345697"/>
            <a:ext cx="433359" cy="648072"/>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角丸四角形 46"/>
          <p:cNvSpPr/>
          <p:nvPr/>
        </p:nvSpPr>
        <p:spPr>
          <a:xfrm>
            <a:off x="6821225" y="7111732"/>
            <a:ext cx="319066" cy="67729"/>
          </a:xfrm>
          <a:prstGeom prst="round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2075" indent="-92075" algn="ctr">
              <a:lnSpc>
                <a:spcPts val="800"/>
              </a:lnSpc>
            </a:pPr>
            <a:r>
              <a:rPr lang="ja-JP" altLang="en-US" sz="600" dirty="0" smtClean="0">
                <a:solidFill>
                  <a:schemeClr val="tx1"/>
                </a:solidFill>
                <a:latin typeface="HGPｺﾞｼｯｸM" pitchFamily="50" charset="-128"/>
                <a:ea typeface="HGPｺﾞｼｯｸM" pitchFamily="50" charset="-128"/>
              </a:rPr>
              <a:t>寝屋川市</a:t>
            </a:r>
          </a:p>
        </p:txBody>
      </p:sp>
      <p:sp>
        <p:nvSpPr>
          <p:cNvPr id="49" name="角丸四角形 48"/>
          <p:cNvSpPr/>
          <p:nvPr/>
        </p:nvSpPr>
        <p:spPr>
          <a:xfrm>
            <a:off x="6035863" y="7294714"/>
            <a:ext cx="267019" cy="67728"/>
          </a:xfrm>
          <a:prstGeom prst="round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2075" indent="-92075" algn="ctr">
              <a:lnSpc>
                <a:spcPts val="800"/>
              </a:lnSpc>
            </a:pPr>
            <a:r>
              <a:rPr lang="ja-JP" altLang="en-US" sz="600" dirty="0" smtClean="0">
                <a:solidFill>
                  <a:schemeClr val="tx1"/>
                </a:solidFill>
                <a:latin typeface="HGPｺﾞｼｯｸM" pitchFamily="50" charset="-128"/>
                <a:ea typeface="HGPｺﾞｼｯｸM" pitchFamily="50" charset="-128"/>
              </a:rPr>
              <a:t>守口市</a:t>
            </a:r>
          </a:p>
        </p:txBody>
      </p:sp>
      <p:sp>
        <p:nvSpPr>
          <p:cNvPr id="50" name="角丸四角形 49"/>
          <p:cNvSpPr/>
          <p:nvPr/>
        </p:nvSpPr>
        <p:spPr>
          <a:xfrm>
            <a:off x="5040982" y="6977062"/>
            <a:ext cx="280892" cy="97829"/>
          </a:xfrm>
          <a:prstGeom prst="round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2075" indent="-92075" algn="ctr">
              <a:lnSpc>
                <a:spcPts val="800"/>
              </a:lnSpc>
            </a:pPr>
            <a:r>
              <a:rPr lang="ja-JP" altLang="en-US" sz="600" b="1" dirty="0" smtClean="0">
                <a:solidFill>
                  <a:schemeClr val="tx1"/>
                </a:solidFill>
                <a:latin typeface="HGPｺﾞｼｯｸM" pitchFamily="50" charset="-128"/>
                <a:ea typeface="HGPｺﾞｼｯｸM" pitchFamily="50" charset="-128"/>
              </a:rPr>
              <a:t>豊中市</a:t>
            </a:r>
          </a:p>
        </p:txBody>
      </p:sp>
      <p:sp>
        <p:nvSpPr>
          <p:cNvPr id="51" name="角丸四角形 50"/>
          <p:cNvSpPr/>
          <p:nvPr/>
        </p:nvSpPr>
        <p:spPr>
          <a:xfrm>
            <a:off x="6656733" y="8303544"/>
            <a:ext cx="328984" cy="67728"/>
          </a:xfrm>
          <a:prstGeom prst="round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2075" indent="-92075" algn="ctr">
              <a:lnSpc>
                <a:spcPts val="800"/>
              </a:lnSpc>
            </a:pPr>
            <a:r>
              <a:rPr lang="ja-JP" altLang="en-US" sz="600" b="1" dirty="0" smtClean="0">
                <a:solidFill>
                  <a:schemeClr val="tx1"/>
                </a:solidFill>
                <a:latin typeface="HGPｺﾞｼｯｸM" pitchFamily="50" charset="-128"/>
                <a:ea typeface="HGPｺﾞｼｯｸM" pitchFamily="50" charset="-128"/>
              </a:rPr>
              <a:t>東大阪市</a:t>
            </a:r>
          </a:p>
        </p:txBody>
      </p:sp>
      <p:sp>
        <p:nvSpPr>
          <p:cNvPr id="52" name="角丸四角形 51"/>
          <p:cNvSpPr/>
          <p:nvPr/>
        </p:nvSpPr>
        <p:spPr>
          <a:xfrm>
            <a:off x="5465142" y="8288686"/>
            <a:ext cx="288032" cy="71923"/>
          </a:xfrm>
          <a:prstGeom prst="round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2075" indent="-92075" algn="ctr">
              <a:lnSpc>
                <a:spcPts val="800"/>
              </a:lnSpc>
            </a:pPr>
            <a:r>
              <a:rPr lang="ja-JP" altLang="en-US" sz="600" dirty="0" smtClean="0">
                <a:solidFill>
                  <a:schemeClr val="tx1"/>
                </a:solidFill>
                <a:latin typeface="HGPｺﾞｼｯｸM" pitchFamily="50" charset="-128"/>
                <a:ea typeface="HGPｺﾞｼｯｸM" pitchFamily="50" charset="-128"/>
              </a:rPr>
              <a:t>大阪市</a:t>
            </a:r>
          </a:p>
        </p:txBody>
      </p:sp>
      <p:sp>
        <p:nvSpPr>
          <p:cNvPr id="53" name="角丸四角形 52"/>
          <p:cNvSpPr/>
          <p:nvPr/>
        </p:nvSpPr>
        <p:spPr>
          <a:xfrm>
            <a:off x="5192449" y="9548457"/>
            <a:ext cx="205444" cy="67728"/>
          </a:xfrm>
          <a:prstGeom prst="round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2075" indent="-92075" algn="ctr">
              <a:lnSpc>
                <a:spcPts val="800"/>
              </a:lnSpc>
            </a:pPr>
            <a:r>
              <a:rPr lang="ja-JP" altLang="en-US" sz="600" dirty="0" smtClean="0">
                <a:solidFill>
                  <a:schemeClr val="tx1"/>
                </a:solidFill>
                <a:latin typeface="HGPｺﾞｼｯｸM" pitchFamily="50" charset="-128"/>
                <a:ea typeface="HGPｺﾞｼｯｸM" pitchFamily="50" charset="-128"/>
              </a:rPr>
              <a:t>堺市</a:t>
            </a:r>
          </a:p>
        </p:txBody>
      </p:sp>
      <p:sp>
        <p:nvSpPr>
          <p:cNvPr id="3" name="正方形/長方形 2"/>
          <p:cNvSpPr/>
          <p:nvPr/>
        </p:nvSpPr>
        <p:spPr>
          <a:xfrm>
            <a:off x="8110013" y="2470521"/>
            <a:ext cx="6520387" cy="6092908"/>
          </a:xfrm>
          <a:prstGeom prst="rect">
            <a:avLst/>
          </a:prstGeom>
          <a:noFill/>
          <a:ln w="95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5" name="スライド番号プレースホルダー 2"/>
          <p:cNvSpPr>
            <a:spLocks noGrp="1"/>
          </p:cNvSpPr>
          <p:nvPr>
            <p:ph type="sldNum" sz="quarter" idx="12"/>
          </p:nvPr>
        </p:nvSpPr>
        <p:spPr>
          <a:xfrm>
            <a:off x="14311208" y="10171236"/>
            <a:ext cx="570841" cy="365125"/>
          </a:xfrm>
        </p:spPr>
        <p:txBody>
          <a:bodyPr/>
          <a:lstStyle/>
          <a:p>
            <a:fld id="{EA6D242B-6A52-4C5C-AF40-54B5FB6D04E5}" type="slidenum">
              <a:rPr kumimoji="1" lang="ja-JP" altLang="en-US" smtClean="0">
                <a:solidFill>
                  <a:schemeClr val="tx1"/>
                </a:solidFill>
              </a:rPr>
              <a:t>7</a:t>
            </a:fld>
            <a:endParaRPr kumimoji="1" lang="ja-JP" altLang="en-US" dirty="0">
              <a:solidFill>
                <a:schemeClr val="tx1"/>
              </a:solidFill>
            </a:endParaRPr>
          </a:p>
        </p:txBody>
      </p:sp>
    </p:spTree>
    <p:extLst>
      <p:ext uri="{BB962C8B-B14F-4D97-AF65-F5344CB8AC3E}">
        <p14:creationId xmlns:p14="http://schemas.microsoft.com/office/powerpoint/2010/main" val="3907515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41407" y="968611"/>
            <a:ext cx="14881408" cy="5314193"/>
          </a:xfrm>
          <a:prstGeom prst="rect">
            <a:avLst/>
          </a:prstGeom>
          <a:solidFill>
            <a:schemeClr val="bg1"/>
          </a:solidFill>
          <a:ln w="15875">
            <a:solidFill>
              <a:schemeClr val="tx1">
                <a:lumMod val="50000"/>
                <a:lumOff val="50000"/>
              </a:schemeClr>
            </a:solidFill>
          </a:ln>
        </p:spPr>
        <p:txBody>
          <a:bodyPr wrap="square" lIns="58069" tIns="58069" rIns="58069" bIns="58069" rtlCol="0">
            <a:noAutofit/>
          </a:bodyPr>
          <a:lstStyle/>
          <a:p>
            <a:pPr>
              <a:lnSpc>
                <a:spcPts val="2097"/>
              </a:lnSpc>
            </a:pPr>
            <a:endParaRPr lang="en-US" altLang="ja-JP" sz="1500" dirty="0"/>
          </a:p>
          <a:p>
            <a:pPr marL="143396" indent="-143396">
              <a:lnSpc>
                <a:spcPts val="2097"/>
              </a:lnSpc>
            </a:pPr>
            <a:endParaRPr lang="en-US" altLang="ja-JP" sz="1500" dirty="0"/>
          </a:p>
          <a:p>
            <a:pPr marL="143396" indent="-143396">
              <a:lnSpc>
                <a:spcPts val="2097"/>
              </a:lnSpc>
            </a:pPr>
            <a:endParaRPr lang="en-US" altLang="ja-JP" sz="1500" dirty="0"/>
          </a:p>
          <a:p>
            <a:pPr marL="143396" indent="-143396">
              <a:lnSpc>
                <a:spcPts val="2097"/>
              </a:lnSpc>
            </a:pPr>
            <a:endParaRPr lang="ja-JP" altLang="en-US" sz="1500" dirty="0"/>
          </a:p>
        </p:txBody>
      </p:sp>
      <p:sp>
        <p:nvSpPr>
          <p:cNvPr id="4" name="テキスト ボックス 3"/>
          <p:cNvSpPr txBox="1"/>
          <p:nvPr/>
        </p:nvSpPr>
        <p:spPr>
          <a:xfrm>
            <a:off x="3" y="-42699"/>
            <a:ext cx="15122525" cy="561333"/>
          </a:xfrm>
          <a:prstGeom prst="rect">
            <a:avLst/>
          </a:prstGeom>
          <a:solidFill>
            <a:schemeClr val="accent1">
              <a:lumMod val="40000"/>
              <a:lumOff val="60000"/>
            </a:schemeClr>
          </a:solidFill>
        </p:spPr>
        <p:txBody>
          <a:bodyPr wrap="square" lIns="147493" tIns="73747" rIns="147493" bIns="73747" rtlCol="0" anchor="ctr" anchorCtr="0">
            <a:noAutofit/>
          </a:bodyPr>
          <a:lstStyle/>
          <a:p>
            <a:r>
              <a:rPr lang="ja-JP" altLang="en-US" sz="2600" dirty="0">
                <a:latin typeface="HGSｺﾞｼｯｸM" panose="020B0600000000000000" pitchFamily="50" charset="-128"/>
                <a:ea typeface="HGSｺﾞｼｯｸM" panose="020B0600000000000000" pitchFamily="50" charset="-128"/>
                <a:cs typeface="Meiryo UI" panose="020B0604030504040204" pitchFamily="50" charset="-128"/>
              </a:rPr>
              <a:t>１．市街地タイプ別の施策状況</a:t>
            </a:r>
          </a:p>
        </p:txBody>
      </p:sp>
      <p:graphicFrame>
        <p:nvGraphicFramePr>
          <p:cNvPr id="5" name="表 4"/>
          <p:cNvGraphicFramePr>
            <a:graphicFrameLocks noGrp="1"/>
          </p:cNvGraphicFramePr>
          <p:nvPr>
            <p:extLst>
              <p:ext uri="{D42A27DB-BD31-4B8C-83A1-F6EECF244321}">
                <p14:modId xmlns:p14="http://schemas.microsoft.com/office/powerpoint/2010/main" val="324213873"/>
              </p:ext>
            </p:extLst>
          </p:nvPr>
        </p:nvGraphicFramePr>
        <p:xfrm>
          <a:off x="326888" y="1153338"/>
          <a:ext cx="14510445" cy="4979076"/>
        </p:xfrm>
        <a:graphic>
          <a:graphicData uri="http://schemas.openxmlformats.org/drawingml/2006/table">
            <a:tbl>
              <a:tblPr firstRow="1" bandRow="1">
                <a:tableStyleId>{5C22544A-7EE6-4342-B048-85BDC9FD1C3A}</a:tableStyleId>
              </a:tblPr>
              <a:tblGrid>
                <a:gridCol w="3345942"/>
                <a:gridCol w="11164503"/>
              </a:tblGrid>
              <a:tr h="304930">
                <a:tc>
                  <a:txBody>
                    <a:bodyPr/>
                    <a:lstStyle/>
                    <a:p>
                      <a:pPr algn="ctr"/>
                      <a:r>
                        <a:rPr kumimoji="1" lang="ja-JP" altLang="en-US" sz="1400" u="none" dirty="0" smtClean="0">
                          <a:latin typeface="HGPｺﾞｼｯｸM" panose="020B0600000000000000" pitchFamily="50" charset="-128"/>
                          <a:ea typeface="HGPｺﾞｼｯｸM" panose="020B0600000000000000" pitchFamily="50" charset="-128"/>
                        </a:rPr>
                        <a:t>施策の展開方向</a:t>
                      </a:r>
                      <a:endParaRPr kumimoji="1" lang="ja-JP" altLang="en-US" sz="1400" u="none" dirty="0">
                        <a:latin typeface="HGPｺﾞｼｯｸM" panose="020B0600000000000000" pitchFamily="50" charset="-128"/>
                        <a:ea typeface="HGPｺﾞｼｯｸM" panose="020B0600000000000000" pitchFamily="50" charset="-128"/>
                      </a:endParaRPr>
                    </a:p>
                  </a:txBody>
                  <a:tcPr marL="139592" marR="139592" marT="71289" marB="71289" anchor="ctr"/>
                </a:tc>
                <a:tc>
                  <a:txBody>
                    <a:bodyPr/>
                    <a:lstStyle/>
                    <a:p>
                      <a:pPr algn="ctr"/>
                      <a:r>
                        <a:rPr kumimoji="1" lang="ja-JP" altLang="en-US" sz="1400" u="none" dirty="0" smtClean="0">
                          <a:latin typeface="HGPｺﾞｼｯｸM" panose="020B0600000000000000" pitchFamily="50" charset="-128"/>
                          <a:ea typeface="HGPｺﾞｼｯｸM" panose="020B0600000000000000" pitchFamily="50" charset="-128"/>
                        </a:rPr>
                        <a:t>主な取組み・結果（平成</a:t>
                      </a:r>
                      <a:r>
                        <a:rPr kumimoji="1" lang="en-US" altLang="ja-JP" sz="1400" u="none" dirty="0" smtClean="0">
                          <a:latin typeface="HGPｺﾞｼｯｸM" panose="020B0600000000000000" pitchFamily="50" charset="-128"/>
                          <a:ea typeface="HGPｺﾞｼｯｸM" panose="020B0600000000000000" pitchFamily="50" charset="-128"/>
                        </a:rPr>
                        <a:t>23</a:t>
                      </a:r>
                      <a:r>
                        <a:rPr kumimoji="1" lang="ja-JP" altLang="en-US" sz="1400" u="none" dirty="0" smtClean="0">
                          <a:latin typeface="HGPｺﾞｼｯｸM" panose="020B0600000000000000" pitchFamily="50" charset="-128"/>
                          <a:ea typeface="HGPｺﾞｼｯｸM" panose="020B0600000000000000" pitchFamily="50" charset="-128"/>
                        </a:rPr>
                        <a:t>年度～）</a:t>
                      </a:r>
                      <a:endParaRPr kumimoji="1" lang="ja-JP" altLang="en-US" sz="1400" u="none" dirty="0">
                        <a:latin typeface="HGPｺﾞｼｯｸM" panose="020B0600000000000000" pitchFamily="50" charset="-128"/>
                        <a:ea typeface="HGPｺﾞｼｯｸM" panose="020B0600000000000000" pitchFamily="50" charset="-128"/>
                      </a:endParaRPr>
                    </a:p>
                  </a:txBody>
                  <a:tcPr marL="139592" marR="139592" marT="71289" marB="71289" anchor="ctr"/>
                </a:tc>
              </a:tr>
              <a:tr h="3252102">
                <a:tc>
                  <a:txBody>
                    <a:bodyPr/>
                    <a:lstStyle/>
                    <a:p>
                      <a:pPr marL="92075" marR="0" indent="-92075" algn="l" defTabSz="914290" rtl="0" eaLnBrk="1" fontAlgn="auto" latinLnBrk="0" hangingPunct="1">
                        <a:lnSpc>
                          <a:spcPct val="150000"/>
                        </a:lnSpc>
                        <a:spcBef>
                          <a:spcPts val="0"/>
                        </a:spcBef>
                        <a:spcAft>
                          <a:spcPts val="0"/>
                        </a:spcAft>
                        <a:buClrTx/>
                        <a:buSzTx/>
                        <a:buFontTx/>
                        <a:buNone/>
                        <a:tabLst/>
                        <a:defRPr/>
                      </a:pPr>
                      <a:r>
                        <a:rPr kumimoji="1" lang="ja-JP" altLang="en-US"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□国の補助制度等を活用したまちなみの保全整備、住民・市町村に対する技術的な助言、情報提供の実施</a:t>
                      </a: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50000"/>
                        </a:lnSpc>
                        <a:spcBef>
                          <a:spcPts val="0"/>
                        </a:spcBef>
                        <a:spcAft>
                          <a:spcPts val="0"/>
                        </a:spcAft>
                        <a:buClrTx/>
                        <a:buSzTx/>
                        <a:buFontTx/>
                        <a:buNone/>
                        <a:tabLst/>
                        <a:defRPr/>
                      </a:pP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50000"/>
                        </a:lnSpc>
                        <a:spcBef>
                          <a:spcPts val="0"/>
                        </a:spcBef>
                        <a:spcAft>
                          <a:spcPts val="0"/>
                        </a:spcAft>
                        <a:buClrTx/>
                        <a:buSzTx/>
                        <a:buFontTx/>
                        <a:buNone/>
                        <a:tabLst/>
                        <a:defRPr/>
                      </a:pP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50000"/>
                        </a:lnSpc>
                        <a:spcBef>
                          <a:spcPts val="0"/>
                        </a:spcBef>
                        <a:spcAft>
                          <a:spcPts val="0"/>
                        </a:spcAft>
                        <a:buClrTx/>
                        <a:buSzTx/>
                        <a:buFontTx/>
                        <a:buNone/>
                        <a:tabLst/>
                        <a:defRPr/>
                      </a:pPr>
                      <a:r>
                        <a:rPr kumimoji="1" lang="ja-JP" altLang="en-US"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□町家・長屋と路地の関係性などの研究、美しいまちなみを保全・誘導する方策の検討</a:t>
                      </a: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50000"/>
                        </a:lnSpc>
                        <a:spcBef>
                          <a:spcPts val="0"/>
                        </a:spcBef>
                        <a:spcAft>
                          <a:spcPts val="0"/>
                        </a:spcAft>
                        <a:buClrTx/>
                        <a:buSzTx/>
                        <a:buFontTx/>
                        <a:buNone/>
                        <a:tabLst/>
                        <a:defRPr/>
                      </a:pPr>
                      <a:endParaRPr kumimoji="1" lang="en-US" altLang="ja-JP"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50000"/>
                        </a:lnSpc>
                        <a:spcBef>
                          <a:spcPts val="0"/>
                        </a:spcBef>
                        <a:spcAft>
                          <a:spcPts val="0"/>
                        </a:spcAft>
                        <a:buClrTx/>
                        <a:buSzTx/>
                        <a:buFontTx/>
                        <a:buNone/>
                        <a:tabLst/>
                        <a:defRPr/>
                      </a:pPr>
                      <a:r>
                        <a:rPr kumimoji="1" lang="ja-JP" altLang="en-US" sz="140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□景観法に基づく景観計画に「歴史軸」を位置付け、適切な規制・誘導を実施</a:t>
                      </a:r>
                    </a:p>
                  </a:txBody>
                  <a:tcPr marL="139592" marR="139592" marT="71289" marB="71289">
                    <a:lnB w="12700" cap="flat" cmpd="sng" algn="ctr">
                      <a:solidFill>
                        <a:schemeClr val="tx1"/>
                      </a:solidFill>
                      <a:prstDash val="sysDot"/>
                      <a:round/>
                      <a:headEnd type="none" w="med" len="med"/>
                      <a:tailEnd type="none" w="med" len="med"/>
                    </a:lnB>
                  </a:tcPr>
                </a:tc>
                <a:tc>
                  <a:txBody>
                    <a:bodyPr/>
                    <a:lstStyle/>
                    <a:p>
                      <a:pPr marL="92075" indent="-92075" algn="l">
                        <a:lnSpc>
                          <a:spcPct val="150000"/>
                        </a:lnSpc>
                        <a:spcBef>
                          <a:spcPts val="0"/>
                        </a:spcBef>
                      </a:pP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○街並み環境整備事業を活用している市町への指導・助言、毎年、</a:t>
                      </a:r>
                      <a:r>
                        <a:rPr kumimoji="1" lang="ja-JP" altLang="en-US" sz="140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大阪府街なみ環境整備事業担当者連絡会</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議の実施による情報交換を実施</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r>
                      <a:b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br>
                      <a:r>
                        <a:rPr kumimoji="1" lang="ja-JP" altLang="en-US" sz="140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　（各市の事業進捗状況、意見交換を実施。平成</a:t>
                      </a:r>
                      <a:r>
                        <a:rPr kumimoji="1" lang="en-US" altLang="ja-JP" sz="140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26</a:t>
                      </a:r>
                      <a:r>
                        <a:rPr kumimoji="1" lang="ja-JP" altLang="en-US" sz="140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年度は、奈良県橿原市今井町への現地視察など）。</a:t>
                      </a:r>
                      <a:endParaRPr kumimoji="1" lang="en-US" altLang="ja-JP" sz="140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endParaRPr>
                    </a:p>
                    <a:p>
                      <a:pPr marL="92075" indent="-92075" algn="l">
                        <a:lnSpc>
                          <a:spcPct val="150000"/>
                        </a:lnSpc>
                        <a:spcBef>
                          <a:spcPts val="0"/>
                        </a:spcBef>
                      </a:pP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○モデル地区６市と府で「石畳と淡い街灯まちづくり協議会」を設置（平成</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22</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年８月</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27</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日）し、フォトコンテスト入賞作品の展示など各地区の取組みや魅力をＰＲ。また、他地区でも歴史的・文化的資源を活かしたまちづくりが実施されるように支援。</a:t>
                      </a:r>
                      <a:endPar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50000"/>
                        </a:lnSpc>
                        <a:spcBef>
                          <a:spcPts val="0"/>
                        </a:spcBef>
                      </a:pPr>
                      <a:endPar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50000"/>
                        </a:lnSpc>
                        <a:spcBef>
                          <a:spcPts val="0"/>
                        </a:spcBef>
                      </a:pP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○羽曳野市と連携し、住民主体のまちなみ整備に取組み、歴史的街道区域（重点区域）への地区指定を協議（平成</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24</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endPar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50000"/>
                        </a:lnSpc>
                        <a:spcBef>
                          <a:spcPts val="0"/>
                        </a:spcBef>
                      </a:pPr>
                      <a:endPar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50000"/>
                        </a:lnSpc>
                        <a:spcBef>
                          <a:spcPts val="0"/>
                        </a:spcBef>
                      </a:pPr>
                      <a:endPar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177800" indent="-177800" algn="l">
                        <a:lnSpc>
                          <a:spcPct val="150000"/>
                        </a:lnSpc>
                        <a:spcBef>
                          <a:spcPts val="0"/>
                        </a:spcBef>
                      </a:pPr>
                      <a:endPar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177800" indent="-177800" algn="l">
                        <a:lnSpc>
                          <a:spcPct val="150000"/>
                        </a:lnSpc>
                        <a:spcBef>
                          <a:spcPts val="0"/>
                        </a:spcBef>
                      </a:pP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景観計画に「歴史軸」を位置づけて、沿道のまちなみや道標など歴史的な雰囲気を有する文化資源（歴史的資源）を活かした景観づくり、地域の伝統的な雰囲気のまちなみ（伝統的なまちなみ）との調和や街道とのつながりを意識した景観づくりを行う歴史的街道区域（一般区域、重点区域）を指定（平成</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24</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p>
                    <a:p>
                      <a:pPr marL="177800" indent="-177800" algn="l">
                        <a:lnSpc>
                          <a:spcPct val="150000"/>
                        </a:lnSpc>
                        <a:spcBef>
                          <a:spcPts val="0"/>
                        </a:spcBef>
                      </a:pP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○竹内街道の駒ヶ谷地区</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羽曳野市</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において、景観計画区域指定に向け、地元住民・企業・地元市と協力し、歴史的な景観形成に寄与する街道案内板や燈篭などを設置（平成</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25</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年度）。羽曳野市（平成</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26</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4</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月から景観形成団体）が重点区域に指定（平成</a:t>
                      </a:r>
                      <a:r>
                        <a:rPr kumimoji="1" lang="en-US" altLang="ja-JP"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26</a:t>
                      </a:r>
                      <a:r>
                        <a:rPr kumimoji="1" lang="ja-JP" altLang="en-US" sz="140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endParaRPr kumimoji="1" lang="en-US" altLang="ja-JP" sz="1400" u="none" dirty="0" smtClean="0">
                        <a:solidFill>
                          <a:schemeClr val="tx1"/>
                        </a:solidFill>
                        <a:latin typeface="HGPｺﾞｼｯｸM" panose="020B0600000000000000" pitchFamily="50" charset="-128"/>
                        <a:ea typeface="HGPｺﾞｼｯｸM" panose="020B0600000000000000" pitchFamily="50" charset="-128"/>
                      </a:endParaRPr>
                    </a:p>
                  </a:txBody>
                  <a:tcPr marL="139592" marR="139592" marT="71289" marB="71289">
                    <a:lnB w="12700" cap="flat" cmpd="sng" algn="ctr">
                      <a:solidFill>
                        <a:schemeClr val="tx1"/>
                      </a:solidFill>
                      <a:prstDash val="sysDot"/>
                      <a:round/>
                      <a:headEnd type="none" w="med" len="med"/>
                      <a:tailEnd type="none" w="med" len="med"/>
                    </a:lnB>
                  </a:tcPr>
                </a:tc>
              </a:tr>
            </a:tbl>
          </a:graphicData>
        </a:graphic>
      </p:graphicFrame>
      <p:sp>
        <p:nvSpPr>
          <p:cNvPr id="21" name="テキスト ボックス 20"/>
          <p:cNvSpPr txBox="1"/>
          <p:nvPr/>
        </p:nvSpPr>
        <p:spPr>
          <a:xfrm>
            <a:off x="196116" y="594251"/>
            <a:ext cx="7007885" cy="309872"/>
          </a:xfrm>
          <a:prstGeom prst="roundRect">
            <a:avLst/>
          </a:prstGeom>
          <a:solidFill>
            <a:schemeClr val="bg1"/>
          </a:solidFill>
          <a:ln>
            <a:solidFill>
              <a:schemeClr val="tx1">
                <a:lumMod val="50000"/>
                <a:lumOff val="50000"/>
              </a:schemeClr>
            </a:solidFill>
          </a:ln>
        </p:spPr>
        <p:txBody>
          <a:bodyPr wrap="square" lIns="58069" tIns="58069" rIns="58069" bIns="58069" rtlCol="0" anchor="ctr">
            <a:noAutofit/>
          </a:bodyPr>
          <a:lstStyle/>
          <a:p>
            <a:r>
              <a:rPr lang="ja-JP" altLang="en-US" sz="1900" b="1" dirty="0">
                <a:latin typeface="HGPｺﾞｼｯｸM" panose="020B0600000000000000" pitchFamily="50" charset="-128"/>
                <a:ea typeface="HGPｺﾞｼｯｸM" panose="020B0600000000000000" pitchFamily="50" charset="-128"/>
              </a:rPr>
              <a:t>　③　歴史的まちなみ・町家・長屋地域</a:t>
            </a:r>
          </a:p>
        </p:txBody>
      </p:sp>
      <p:sp>
        <p:nvSpPr>
          <p:cNvPr id="25" name="スライド番号プレースホルダー 2"/>
          <p:cNvSpPr>
            <a:spLocks noGrp="1"/>
          </p:cNvSpPr>
          <p:nvPr>
            <p:ph type="sldNum" sz="quarter" idx="12"/>
          </p:nvPr>
        </p:nvSpPr>
        <p:spPr>
          <a:xfrm>
            <a:off x="14311208" y="10171236"/>
            <a:ext cx="570841" cy="365125"/>
          </a:xfrm>
        </p:spPr>
        <p:txBody>
          <a:bodyPr/>
          <a:lstStyle/>
          <a:p>
            <a:fld id="{EA6D242B-6A52-4C5C-AF40-54B5FB6D04E5}" type="slidenum">
              <a:rPr kumimoji="1" lang="ja-JP" altLang="en-US" smtClean="0">
                <a:solidFill>
                  <a:schemeClr val="tx1"/>
                </a:solidFill>
              </a:rPr>
              <a:t>8</a:t>
            </a:fld>
            <a:endParaRPr kumimoji="1" lang="ja-JP" altLang="en-US" dirty="0">
              <a:solidFill>
                <a:schemeClr val="tx1"/>
              </a:solidFill>
            </a:endParaRPr>
          </a:p>
        </p:txBody>
      </p:sp>
    </p:spTree>
    <p:extLst>
      <p:ext uri="{BB962C8B-B14F-4D97-AF65-F5344CB8AC3E}">
        <p14:creationId xmlns:p14="http://schemas.microsoft.com/office/powerpoint/2010/main" val="3465282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831776" y="3114452"/>
            <a:ext cx="6530512" cy="6984776"/>
            <a:chOff x="704652" y="3235443"/>
            <a:chExt cx="6530512" cy="6984776"/>
          </a:xfrm>
        </p:grpSpPr>
        <p:sp>
          <p:nvSpPr>
            <p:cNvPr id="25" name="正方形/長方形 24"/>
            <p:cNvSpPr/>
            <p:nvPr/>
          </p:nvSpPr>
          <p:spPr>
            <a:xfrm>
              <a:off x="737393" y="7509024"/>
              <a:ext cx="6480723" cy="112702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t"/>
            <a:lstStyle/>
            <a:p>
              <a:pPr marL="173014" indent="-173014">
                <a:lnSpc>
                  <a:spcPts val="1400"/>
                </a:lnSpc>
              </a:pPr>
              <a:r>
                <a:rPr lang="ja-JP" altLang="en-US" sz="1200" b="1" dirty="0" smtClean="0">
                  <a:solidFill>
                    <a:schemeClr val="tx1"/>
                  </a:solidFill>
                  <a:latin typeface="+mn-ea"/>
                </a:rPr>
                <a:t>■歴史的・文化的資源を活かしたまちづくり</a:t>
              </a:r>
              <a:endParaRPr lang="en-US" altLang="ja-JP" sz="1200" b="1" dirty="0">
                <a:solidFill>
                  <a:schemeClr val="tx1"/>
                </a:solidFill>
                <a:latin typeface="+mn-ea"/>
              </a:endParaRPr>
            </a:p>
            <a:p>
              <a:pPr marL="173014" indent="-173014">
                <a:lnSpc>
                  <a:spcPts val="1400"/>
                </a:lnSpc>
              </a:pPr>
              <a:r>
                <a:rPr lang="ja-JP" altLang="en-US" sz="1200" dirty="0">
                  <a:solidFill>
                    <a:schemeClr val="tx1"/>
                  </a:solidFill>
                  <a:latin typeface="+mn-ea"/>
                </a:rPr>
                <a:t>　</a:t>
              </a:r>
              <a:r>
                <a:rPr lang="ja-JP" altLang="en-US" sz="1200" dirty="0" smtClean="0">
                  <a:solidFill>
                    <a:schemeClr val="tx1"/>
                  </a:solidFill>
                  <a:latin typeface="+mn-ea"/>
                </a:rPr>
                <a:t> 地元</a:t>
              </a:r>
              <a:r>
                <a:rPr lang="ja-JP" altLang="en-US" sz="1200" dirty="0">
                  <a:solidFill>
                    <a:schemeClr val="tx1"/>
                  </a:solidFill>
                  <a:latin typeface="+mn-ea"/>
                </a:rPr>
                <a:t>市等と協力</a:t>
              </a:r>
              <a:r>
                <a:rPr lang="ja-JP" altLang="en-US" sz="1200" dirty="0" smtClean="0">
                  <a:solidFill>
                    <a:schemeClr val="tx1"/>
                  </a:solidFill>
                  <a:latin typeface="+mn-ea"/>
                </a:rPr>
                <a:t>し、地域住民主体によるまちなみ整備（街道案内板や燈篭などの設置）の取組みを支援。</a:t>
              </a:r>
              <a:r>
                <a:rPr lang="ja-JP" altLang="en-US" sz="1100" dirty="0" smtClean="0">
                  <a:solidFill>
                    <a:schemeClr val="tx1"/>
                  </a:solidFill>
                  <a:latin typeface="+mn-ea"/>
                </a:rPr>
                <a:t>（</a:t>
              </a:r>
              <a:r>
                <a:rPr lang="ja-JP" altLang="en-US" sz="1100" dirty="0">
                  <a:solidFill>
                    <a:schemeClr val="tx1"/>
                  </a:solidFill>
                  <a:latin typeface="+mn-ea"/>
                </a:rPr>
                <a:t>恒常的なまちの魅力向上支援事業補助金、まちづくり初動期活動サポート助成の</a:t>
              </a:r>
              <a:r>
                <a:rPr lang="ja-JP" altLang="en-US" sz="1100" dirty="0" smtClean="0">
                  <a:solidFill>
                    <a:schemeClr val="tx1"/>
                  </a:solidFill>
                  <a:latin typeface="+mn-ea"/>
                </a:rPr>
                <a:t>活用等）</a:t>
              </a:r>
              <a:endParaRPr lang="en-US" altLang="ja-JP" sz="1200" dirty="0" smtClean="0">
                <a:solidFill>
                  <a:schemeClr val="tx1"/>
                </a:solidFill>
                <a:latin typeface="+mn-ea"/>
              </a:endParaRPr>
            </a:p>
            <a:p>
              <a:pPr marL="174625">
                <a:lnSpc>
                  <a:spcPts val="1500"/>
                </a:lnSpc>
              </a:pPr>
              <a:r>
                <a:rPr lang="ja-JP" altLang="en-US" sz="1100" dirty="0" smtClean="0">
                  <a:solidFill>
                    <a:schemeClr val="tx1"/>
                  </a:solidFill>
                  <a:latin typeface="+mn-ea"/>
                </a:rPr>
                <a:t>・平成</a:t>
              </a:r>
              <a:r>
                <a:rPr lang="en-US" altLang="ja-JP" sz="1100" dirty="0" smtClean="0">
                  <a:solidFill>
                    <a:schemeClr val="tx1"/>
                  </a:solidFill>
                  <a:latin typeface="+mn-ea"/>
                </a:rPr>
                <a:t>25</a:t>
              </a:r>
              <a:r>
                <a:rPr lang="ja-JP" altLang="en-US" sz="1100" dirty="0" smtClean="0">
                  <a:solidFill>
                    <a:schemeClr val="tx1"/>
                  </a:solidFill>
                  <a:latin typeface="+mn-ea"/>
                </a:rPr>
                <a:t>年度　　　：竹内街道の駒ヶ谷地区</a:t>
              </a:r>
              <a:r>
                <a:rPr lang="en-US" altLang="ja-JP" sz="1100" dirty="0" smtClean="0">
                  <a:solidFill>
                    <a:schemeClr val="tx1"/>
                  </a:solidFill>
                  <a:latin typeface="+mn-ea"/>
                </a:rPr>
                <a:t>(</a:t>
              </a:r>
              <a:r>
                <a:rPr lang="ja-JP" altLang="en-US" sz="1100" dirty="0">
                  <a:solidFill>
                    <a:schemeClr val="tx1"/>
                  </a:solidFill>
                  <a:latin typeface="+mn-ea"/>
                </a:rPr>
                <a:t>羽曳野市）、花折街道の吉川地区（豊能町）</a:t>
              </a:r>
            </a:p>
            <a:p>
              <a:pPr marL="174625">
                <a:lnSpc>
                  <a:spcPts val="1500"/>
                </a:lnSpc>
              </a:pPr>
              <a:r>
                <a:rPr lang="ja-JP" altLang="en-US" sz="1100" dirty="0" smtClean="0">
                  <a:solidFill>
                    <a:schemeClr val="tx1"/>
                  </a:solidFill>
                  <a:latin typeface="+mn-ea"/>
                </a:rPr>
                <a:t>・平成</a:t>
              </a:r>
              <a:r>
                <a:rPr lang="en-US" altLang="ja-JP" sz="1100" dirty="0" smtClean="0">
                  <a:solidFill>
                    <a:schemeClr val="tx1"/>
                  </a:solidFill>
                  <a:latin typeface="+mn-ea"/>
                </a:rPr>
                <a:t>26</a:t>
              </a:r>
              <a:r>
                <a:rPr lang="ja-JP" altLang="en-US" sz="1100" dirty="0" smtClean="0">
                  <a:solidFill>
                    <a:schemeClr val="tx1"/>
                  </a:solidFill>
                  <a:latin typeface="+mn-ea"/>
                </a:rPr>
                <a:t>年度　　　：</a:t>
              </a:r>
              <a:r>
                <a:rPr lang="ja-JP" altLang="en-US" sz="1100" dirty="0">
                  <a:solidFill>
                    <a:schemeClr val="tx1"/>
                  </a:solidFill>
                  <a:latin typeface="+mn-ea"/>
                </a:rPr>
                <a:t>紀州街道の信達市場地区</a:t>
              </a:r>
              <a:r>
                <a:rPr lang="en-US" altLang="ja-JP" sz="1100" dirty="0">
                  <a:solidFill>
                    <a:schemeClr val="tx1"/>
                  </a:solidFill>
                  <a:latin typeface="+mn-ea"/>
                </a:rPr>
                <a:t>(</a:t>
              </a:r>
              <a:r>
                <a:rPr lang="ja-JP" altLang="en-US" sz="1100" dirty="0">
                  <a:solidFill>
                    <a:schemeClr val="tx1"/>
                  </a:solidFill>
                  <a:latin typeface="+mn-ea"/>
                </a:rPr>
                <a:t>泉南市</a:t>
              </a:r>
              <a:r>
                <a:rPr lang="ja-JP" altLang="en-US" sz="1100" dirty="0" smtClean="0">
                  <a:solidFill>
                    <a:schemeClr val="tx1"/>
                  </a:solidFill>
                  <a:latin typeface="+mn-ea"/>
                </a:rPr>
                <a:t>）</a:t>
              </a:r>
              <a:endParaRPr lang="en-US" altLang="ja-JP" sz="1100" dirty="0" smtClean="0">
                <a:solidFill>
                  <a:schemeClr val="tx1"/>
                </a:solidFill>
                <a:latin typeface="+mn-ea"/>
              </a:endParaRPr>
            </a:p>
            <a:p>
              <a:pPr marL="174625">
                <a:lnSpc>
                  <a:spcPts val="1500"/>
                </a:lnSpc>
              </a:pPr>
              <a:r>
                <a:rPr lang="ja-JP" altLang="en-US" sz="1100" dirty="0" smtClean="0">
                  <a:solidFill>
                    <a:schemeClr val="tx1"/>
                  </a:solidFill>
                  <a:latin typeface="+mn-ea"/>
                </a:rPr>
                <a:t>・平成</a:t>
              </a:r>
              <a:r>
                <a:rPr lang="en-US" altLang="ja-JP" sz="1100" dirty="0" smtClean="0">
                  <a:solidFill>
                    <a:schemeClr val="tx1"/>
                  </a:solidFill>
                  <a:latin typeface="+mn-ea"/>
                </a:rPr>
                <a:t>27</a:t>
              </a:r>
              <a:r>
                <a:rPr lang="ja-JP" altLang="en-US" sz="1100" dirty="0" smtClean="0">
                  <a:solidFill>
                    <a:schemeClr val="tx1"/>
                  </a:solidFill>
                  <a:latin typeface="+mn-ea"/>
                </a:rPr>
                <a:t>年度予定：</a:t>
              </a:r>
              <a:r>
                <a:rPr lang="ja-JP" altLang="en-US" sz="1100" dirty="0">
                  <a:solidFill>
                    <a:schemeClr val="tx1"/>
                  </a:solidFill>
                  <a:latin typeface="+mn-ea"/>
                </a:rPr>
                <a:t>紀州街道</a:t>
              </a:r>
              <a:r>
                <a:rPr lang="ja-JP" altLang="en-US" sz="1100" dirty="0" smtClean="0">
                  <a:solidFill>
                    <a:schemeClr val="tx1"/>
                  </a:solidFill>
                  <a:latin typeface="+mn-ea"/>
                </a:rPr>
                <a:t>の</a:t>
              </a:r>
              <a:r>
                <a:rPr lang="ja-JP" altLang="en-US" sz="1100" dirty="0">
                  <a:solidFill>
                    <a:schemeClr val="tx1"/>
                  </a:solidFill>
                  <a:latin typeface="+mn-ea"/>
                </a:rPr>
                <a:t>山中渓地区</a:t>
              </a:r>
              <a:r>
                <a:rPr lang="en-US" altLang="ja-JP" sz="1100" dirty="0">
                  <a:solidFill>
                    <a:schemeClr val="tx1"/>
                  </a:solidFill>
                  <a:latin typeface="+mn-ea"/>
                </a:rPr>
                <a:t>(</a:t>
              </a:r>
              <a:r>
                <a:rPr lang="ja-JP" altLang="en-US" sz="1100" dirty="0">
                  <a:solidFill>
                    <a:schemeClr val="tx1"/>
                  </a:solidFill>
                  <a:latin typeface="+mn-ea"/>
                </a:rPr>
                <a:t>阪南市</a:t>
              </a:r>
              <a:r>
                <a:rPr lang="ja-JP" altLang="en-US" sz="1100" dirty="0" smtClean="0">
                  <a:solidFill>
                    <a:schemeClr val="tx1"/>
                  </a:solidFill>
                  <a:latin typeface="+mn-ea"/>
                </a:rPr>
                <a:t>）　</a:t>
              </a:r>
              <a:endParaRPr lang="ja-JP" altLang="en-US" sz="1100" dirty="0">
                <a:solidFill>
                  <a:schemeClr val="tx1"/>
                </a:solidFill>
                <a:latin typeface="+mn-ea"/>
              </a:endParaRPr>
            </a:p>
          </p:txBody>
        </p:sp>
        <p:pic>
          <p:nvPicPr>
            <p:cNvPr id="17" name="図 16" descr="E:\LIB\景観推進G\「新」景観推進Ｇ\2／景観に関する事項\01 大阪府景観計画\04.景観計画（検討書作成）\第３次指定\20.街道\0.街道写真\2013-10-06(駒ヶ谷灯篭）\CIMG3066.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63382" y="8806521"/>
              <a:ext cx="1575410" cy="1181558"/>
            </a:xfrm>
            <a:prstGeom prst="rect">
              <a:avLst/>
            </a:prstGeom>
            <a:noFill/>
            <a:ln>
              <a:noFill/>
            </a:ln>
          </p:spPr>
        </p:pic>
        <p:pic>
          <p:nvPicPr>
            <p:cNvPr id="19" name="図 18" descr="E:\LIB\景観推進G\「新」景観推進Ｇ\2／景観に関する事項\01 大阪府景観計画\04.景観計画（検討書作成）\第３次指定\20.街道\0.街道写真\2013-10-06(駒ヶ谷灯篭）\CIMG3064.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86176" y="8806521"/>
              <a:ext cx="1583466" cy="1187599"/>
            </a:xfrm>
            <a:prstGeom prst="rect">
              <a:avLst/>
            </a:prstGeom>
            <a:noFill/>
            <a:ln>
              <a:noFill/>
            </a:ln>
          </p:spPr>
        </p:pic>
        <p:sp>
          <p:nvSpPr>
            <p:cNvPr id="5" name="テキスト ボックス 4"/>
            <p:cNvSpPr txBox="1"/>
            <p:nvPr/>
          </p:nvSpPr>
          <p:spPr>
            <a:xfrm>
              <a:off x="1529482" y="9958609"/>
              <a:ext cx="1296144" cy="261610"/>
            </a:xfrm>
            <a:prstGeom prst="rect">
              <a:avLst/>
            </a:prstGeom>
            <a:noFill/>
          </p:spPr>
          <p:txBody>
            <a:bodyPr wrap="square" rtlCol="0">
              <a:spAutoFit/>
            </a:bodyPr>
            <a:lstStyle/>
            <a:p>
              <a:r>
                <a:rPr kumimoji="1" lang="ja-JP" altLang="en-US" sz="1100" dirty="0" smtClean="0">
                  <a:latin typeface="HGPｺﾞｼｯｸM" panose="020B0600000000000000" pitchFamily="50" charset="-128"/>
                  <a:ea typeface="HGPｺﾞｼｯｸM" panose="020B0600000000000000" pitchFamily="50" charset="-128"/>
                </a:rPr>
                <a:t>＜街道案内板＞</a:t>
              </a:r>
              <a:endParaRPr kumimoji="1" lang="ja-JP" altLang="en-US" sz="1100" dirty="0">
                <a:latin typeface="HGPｺﾞｼｯｸM" panose="020B0600000000000000" pitchFamily="50" charset="-128"/>
                <a:ea typeface="HGPｺﾞｼｯｸM" panose="020B0600000000000000" pitchFamily="50" charset="-128"/>
              </a:endParaRPr>
            </a:p>
          </p:txBody>
        </p:sp>
        <p:sp>
          <p:nvSpPr>
            <p:cNvPr id="34" name="テキスト ボックス 33"/>
            <p:cNvSpPr txBox="1"/>
            <p:nvPr/>
          </p:nvSpPr>
          <p:spPr>
            <a:xfrm>
              <a:off x="4194720" y="9958609"/>
              <a:ext cx="912104" cy="261610"/>
            </a:xfrm>
            <a:prstGeom prst="rect">
              <a:avLst/>
            </a:prstGeom>
            <a:noFill/>
          </p:spPr>
          <p:txBody>
            <a:bodyPr wrap="square" rtlCol="0">
              <a:spAutoFit/>
            </a:bodyPr>
            <a:lstStyle/>
            <a:p>
              <a:r>
                <a:rPr kumimoji="1" lang="ja-JP" altLang="en-US" sz="1100" dirty="0" smtClean="0">
                  <a:latin typeface="HGPｺﾞｼｯｸM" panose="020B0600000000000000" pitchFamily="50" charset="-128"/>
                  <a:ea typeface="HGPｺﾞｼｯｸM" panose="020B0600000000000000" pitchFamily="50" charset="-128"/>
                </a:rPr>
                <a:t>＜燈篭＞</a:t>
              </a:r>
              <a:endParaRPr kumimoji="1" lang="ja-JP" altLang="en-US" sz="1100" dirty="0">
                <a:latin typeface="HGPｺﾞｼｯｸM" panose="020B0600000000000000" pitchFamily="50" charset="-128"/>
                <a:ea typeface="HGPｺﾞｼｯｸM" panose="020B0600000000000000" pitchFamily="50" charset="-128"/>
              </a:endParaRPr>
            </a:p>
          </p:txBody>
        </p:sp>
        <p:sp>
          <p:nvSpPr>
            <p:cNvPr id="33" name="正方形/長方形 32"/>
            <p:cNvSpPr/>
            <p:nvPr/>
          </p:nvSpPr>
          <p:spPr>
            <a:xfrm>
              <a:off x="704652" y="3235443"/>
              <a:ext cx="6530512" cy="559867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t"/>
            <a:lstStyle/>
            <a:p>
              <a:pPr marL="173014" indent="-173014"/>
              <a:r>
                <a:rPr lang="ja-JP" altLang="en-US" sz="1200" dirty="0" smtClean="0">
                  <a:solidFill>
                    <a:schemeClr val="tx1"/>
                  </a:solidFill>
                  <a:latin typeface="+mn-ea"/>
                </a:rPr>
                <a:t>■大阪府景観計画区域に「歴史軸」を位置づけ適切な規制誘導を実施</a:t>
              </a:r>
              <a:endParaRPr lang="en-US" altLang="ja-JP" sz="1200" dirty="0">
                <a:solidFill>
                  <a:schemeClr val="tx1"/>
                </a:solidFill>
                <a:latin typeface="+mn-ea"/>
              </a:endParaRPr>
            </a:p>
            <a:p>
              <a:pPr marL="173014" indent="-173014"/>
              <a:r>
                <a:rPr lang="ja-JP" altLang="en-US" sz="1200" dirty="0" smtClean="0">
                  <a:solidFill>
                    <a:schemeClr val="tx1"/>
                  </a:solidFill>
                  <a:latin typeface="+mn-ea"/>
                </a:rPr>
                <a:t>○歴史的街道沿道であることを意識した景観づくりを行うため、</a:t>
              </a:r>
              <a:r>
                <a:rPr lang="ja-JP" altLang="en-US" sz="1200" dirty="0">
                  <a:solidFill>
                    <a:schemeClr val="tx1"/>
                  </a:solidFill>
                  <a:latin typeface="+mn-ea"/>
                </a:rPr>
                <a:t>大阪府</a:t>
              </a:r>
              <a:r>
                <a:rPr lang="ja-JP" altLang="en-US" sz="1200" dirty="0" smtClean="0">
                  <a:solidFill>
                    <a:schemeClr val="tx1"/>
                  </a:solidFill>
                  <a:latin typeface="+mn-ea"/>
                </a:rPr>
                <a:t>景観計画区域に歴史的街道区域を指定（平成</a:t>
              </a:r>
              <a:r>
                <a:rPr lang="en-US" altLang="ja-JP" sz="1200" dirty="0" smtClean="0">
                  <a:solidFill>
                    <a:schemeClr val="tx1"/>
                  </a:solidFill>
                  <a:latin typeface="+mn-ea"/>
                </a:rPr>
                <a:t>24</a:t>
              </a:r>
              <a:r>
                <a:rPr lang="ja-JP" altLang="en-US" sz="1200" dirty="0" smtClean="0">
                  <a:solidFill>
                    <a:schemeClr val="tx1"/>
                  </a:solidFill>
                  <a:latin typeface="+mn-ea"/>
                </a:rPr>
                <a:t>年度）。</a:t>
              </a:r>
              <a:endParaRPr lang="en-US" altLang="ja-JP" sz="1200" dirty="0" smtClean="0">
                <a:solidFill>
                  <a:schemeClr val="tx1"/>
                </a:solidFill>
                <a:latin typeface="+mn-ea"/>
              </a:endParaRPr>
            </a:p>
            <a:p>
              <a:pPr marL="173014" indent="-173014"/>
              <a:endParaRPr lang="en-US" altLang="ja-JP" sz="1200" dirty="0" smtClean="0">
                <a:solidFill>
                  <a:schemeClr val="tx1"/>
                </a:solidFill>
                <a:latin typeface="+mn-ea"/>
              </a:endParaRPr>
            </a:p>
            <a:p>
              <a:pPr marL="173014" indent="-173014">
                <a:lnSpc>
                  <a:spcPts val="1600"/>
                </a:lnSpc>
              </a:pPr>
              <a:r>
                <a:rPr lang="en-US" altLang="ja-JP" sz="1200" dirty="0" smtClean="0">
                  <a:solidFill>
                    <a:schemeClr val="tx1"/>
                  </a:solidFill>
                  <a:latin typeface="+mn-ea"/>
                </a:rPr>
                <a:t>【</a:t>
              </a:r>
              <a:r>
                <a:rPr lang="ja-JP" altLang="en-US" sz="1200" dirty="0" smtClean="0">
                  <a:solidFill>
                    <a:schemeClr val="tx1"/>
                  </a:solidFill>
                  <a:latin typeface="+mn-ea"/>
                </a:rPr>
                <a:t>景観づくりの目標</a:t>
              </a:r>
              <a:r>
                <a:rPr lang="en-US" altLang="ja-JP" sz="1200" dirty="0" smtClean="0">
                  <a:solidFill>
                    <a:schemeClr val="tx1"/>
                  </a:solidFill>
                  <a:latin typeface="+mn-ea"/>
                </a:rPr>
                <a:t>】</a:t>
              </a:r>
            </a:p>
            <a:p>
              <a:pPr>
                <a:lnSpc>
                  <a:spcPts val="1600"/>
                </a:lnSpc>
              </a:pPr>
              <a:r>
                <a:rPr lang="ja-JP" altLang="en-US" sz="1200" dirty="0">
                  <a:solidFill>
                    <a:schemeClr val="tx1"/>
                  </a:solidFill>
                  <a:latin typeface="+mn-ea"/>
                </a:rPr>
                <a:t>　</a:t>
              </a:r>
              <a:r>
                <a:rPr lang="ja-JP" altLang="en-US" sz="1100" dirty="0" smtClean="0">
                  <a:solidFill>
                    <a:schemeClr val="tx1"/>
                  </a:solidFill>
                  <a:latin typeface="+mn-ea"/>
                </a:rPr>
                <a:t>沿道のまちなみや道標など歴史的な雰囲気を有する</a:t>
              </a:r>
              <a:endParaRPr lang="en-US" altLang="ja-JP" sz="1100" dirty="0" smtClean="0">
                <a:solidFill>
                  <a:schemeClr val="tx1"/>
                </a:solidFill>
                <a:latin typeface="+mn-ea"/>
              </a:endParaRPr>
            </a:p>
            <a:p>
              <a:pPr>
                <a:lnSpc>
                  <a:spcPts val="1600"/>
                </a:lnSpc>
              </a:pPr>
              <a:r>
                <a:rPr lang="ja-JP" altLang="en-US" sz="1100" dirty="0" smtClean="0">
                  <a:solidFill>
                    <a:schemeClr val="tx1"/>
                  </a:solidFill>
                  <a:latin typeface="+mn-ea"/>
                </a:rPr>
                <a:t>文化資源（歴史的資源）を活かした景観づくりを行う。</a:t>
              </a:r>
              <a:endParaRPr lang="en-US" altLang="ja-JP" sz="1100" dirty="0" smtClean="0">
                <a:solidFill>
                  <a:schemeClr val="tx1"/>
                </a:solidFill>
                <a:latin typeface="+mn-ea"/>
              </a:endParaRPr>
            </a:p>
            <a:p>
              <a:pPr>
                <a:lnSpc>
                  <a:spcPts val="1600"/>
                </a:lnSpc>
              </a:pPr>
              <a:r>
                <a:rPr lang="ja-JP" altLang="en-US" sz="1100" dirty="0" smtClean="0">
                  <a:solidFill>
                    <a:schemeClr val="tx1"/>
                  </a:solidFill>
                  <a:latin typeface="+mn-ea"/>
                </a:rPr>
                <a:t>また、地域の伝統的な雰囲気のまちなみ（伝統的なまちなみ）</a:t>
              </a:r>
              <a:endParaRPr lang="en-US" altLang="ja-JP" sz="1100" dirty="0" smtClean="0">
                <a:solidFill>
                  <a:schemeClr val="tx1"/>
                </a:solidFill>
                <a:latin typeface="+mn-ea"/>
              </a:endParaRPr>
            </a:p>
            <a:p>
              <a:pPr>
                <a:lnSpc>
                  <a:spcPts val="1600"/>
                </a:lnSpc>
              </a:pPr>
              <a:r>
                <a:rPr lang="ja-JP" altLang="en-US" sz="1100" dirty="0" smtClean="0">
                  <a:solidFill>
                    <a:schemeClr val="tx1"/>
                  </a:solidFill>
                  <a:latin typeface="+mn-ea"/>
                </a:rPr>
                <a:t>との調和や街道としてのつながりを意識した景観づくりを行う。</a:t>
              </a:r>
              <a:endParaRPr lang="en-US" altLang="ja-JP" sz="1100" dirty="0" smtClean="0">
                <a:solidFill>
                  <a:schemeClr val="tx1"/>
                </a:solidFill>
                <a:latin typeface="+mn-ea"/>
              </a:endParaRPr>
            </a:p>
            <a:p>
              <a:pPr>
                <a:lnSpc>
                  <a:spcPts val="1600"/>
                </a:lnSpc>
              </a:pPr>
              <a:endParaRPr lang="en-US" altLang="ja-JP" sz="1200" dirty="0">
                <a:solidFill>
                  <a:schemeClr val="tx1"/>
                </a:solidFill>
                <a:latin typeface="+mn-ea"/>
              </a:endParaRPr>
            </a:p>
            <a:p>
              <a:pPr>
                <a:lnSpc>
                  <a:spcPts val="1600"/>
                </a:lnSpc>
              </a:pPr>
              <a:r>
                <a:rPr lang="en-US" altLang="ja-JP" sz="1200" dirty="0">
                  <a:solidFill>
                    <a:schemeClr val="tx1"/>
                  </a:solidFill>
                  <a:latin typeface="+mn-ea"/>
                </a:rPr>
                <a:t>【</a:t>
              </a:r>
              <a:r>
                <a:rPr lang="ja-JP" altLang="en-US" sz="1200" dirty="0" smtClean="0">
                  <a:solidFill>
                    <a:schemeClr val="tx1"/>
                  </a:solidFill>
                  <a:latin typeface="+mn-ea"/>
                </a:rPr>
                <a:t>景観づくりの基本方針（概要）</a:t>
              </a:r>
              <a:r>
                <a:rPr lang="en-US" altLang="ja-JP" sz="1200" dirty="0" smtClean="0">
                  <a:solidFill>
                    <a:schemeClr val="tx1"/>
                  </a:solidFill>
                  <a:latin typeface="+mn-ea"/>
                </a:rPr>
                <a:t>】</a:t>
              </a:r>
            </a:p>
            <a:p>
              <a:pPr marL="200025" indent="-200025">
                <a:lnSpc>
                  <a:spcPts val="1600"/>
                </a:lnSpc>
              </a:pPr>
              <a:r>
                <a:rPr lang="ja-JP" altLang="en-US" sz="1100" dirty="0">
                  <a:solidFill>
                    <a:schemeClr val="tx1"/>
                  </a:solidFill>
                  <a:latin typeface="+mn-ea"/>
                </a:rPr>
                <a:t>１　歴史的街道</a:t>
              </a:r>
              <a:r>
                <a:rPr lang="ja-JP" altLang="en-US" sz="1100" dirty="0" smtClean="0">
                  <a:solidFill>
                    <a:schemeClr val="tx1"/>
                  </a:solidFill>
                  <a:latin typeface="+mn-ea"/>
                </a:rPr>
                <a:t>沿道を</a:t>
              </a:r>
              <a:r>
                <a:rPr lang="ja-JP" altLang="en-US" sz="1100" dirty="0">
                  <a:solidFill>
                    <a:schemeClr val="tx1"/>
                  </a:solidFill>
                  <a:latin typeface="+mn-ea"/>
                </a:rPr>
                <a:t>意識した</a:t>
              </a:r>
              <a:r>
                <a:rPr lang="ja-JP" altLang="en-US" sz="1100" dirty="0" smtClean="0">
                  <a:solidFill>
                    <a:schemeClr val="tx1"/>
                  </a:solidFill>
                  <a:latin typeface="+mn-ea"/>
                </a:rPr>
                <a:t>景観づくりを行う。</a:t>
              </a:r>
              <a:endParaRPr lang="ja-JP" altLang="en-US" sz="1100" dirty="0">
                <a:solidFill>
                  <a:schemeClr val="tx1"/>
                </a:solidFill>
                <a:latin typeface="+mn-ea"/>
              </a:endParaRPr>
            </a:p>
            <a:p>
              <a:pPr marL="200025" indent="-200025">
                <a:lnSpc>
                  <a:spcPts val="1600"/>
                </a:lnSpc>
              </a:pPr>
              <a:r>
                <a:rPr lang="ja-JP" altLang="en-US" sz="1100" dirty="0">
                  <a:solidFill>
                    <a:schemeClr val="tx1"/>
                  </a:solidFill>
                  <a:latin typeface="+mn-ea"/>
                </a:rPr>
                <a:t>２　</a:t>
              </a:r>
              <a:r>
                <a:rPr lang="ja-JP" altLang="en-US" sz="1100" dirty="0" smtClean="0">
                  <a:solidFill>
                    <a:schemeClr val="tx1"/>
                  </a:solidFill>
                  <a:latin typeface="+mn-ea"/>
                </a:rPr>
                <a:t>各地域の特色</a:t>
              </a:r>
              <a:r>
                <a:rPr lang="ja-JP" altLang="en-US" sz="1100" dirty="0">
                  <a:solidFill>
                    <a:schemeClr val="tx1"/>
                  </a:solidFill>
                  <a:latin typeface="+mn-ea"/>
                </a:rPr>
                <a:t>や歴史を</a:t>
              </a:r>
              <a:r>
                <a:rPr lang="ja-JP" altLang="en-US" sz="1100" dirty="0" smtClean="0">
                  <a:solidFill>
                    <a:schemeClr val="tx1"/>
                  </a:solidFill>
                  <a:latin typeface="+mn-ea"/>
                </a:rPr>
                <a:t>読み取り、</a:t>
              </a:r>
              <a:r>
                <a:rPr lang="ja-JP" altLang="en-US" sz="1100" dirty="0">
                  <a:solidFill>
                    <a:schemeClr val="tx1"/>
                  </a:solidFill>
                  <a:latin typeface="+mn-ea"/>
                </a:rPr>
                <a:t>周辺</a:t>
              </a:r>
              <a:r>
                <a:rPr lang="ja-JP" altLang="en-US" sz="1100" dirty="0" smtClean="0">
                  <a:solidFill>
                    <a:schemeClr val="tx1"/>
                  </a:solidFill>
                  <a:latin typeface="+mn-ea"/>
                </a:rPr>
                <a:t>のまちなみ</a:t>
              </a:r>
              <a:r>
                <a:rPr lang="ja-JP" altLang="en-US" sz="1100" dirty="0">
                  <a:solidFill>
                    <a:schemeClr val="tx1"/>
                  </a:solidFill>
                  <a:latin typeface="+mn-ea"/>
                </a:rPr>
                <a:t>と</a:t>
              </a:r>
              <a:r>
                <a:rPr lang="ja-JP" altLang="en-US" sz="1100" dirty="0" smtClean="0">
                  <a:solidFill>
                    <a:schemeClr val="tx1"/>
                  </a:solidFill>
                  <a:latin typeface="+mn-ea"/>
                </a:rPr>
                <a:t>の</a:t>
              </a:r>
              <a:r>
                <a:rPr lang="en-US" altLang="ja-JP" sz="1100" dirty="0" smtClean="0">
                  <a:solidFill>
                    <a:schemeClr val="tx1"/>
                  </a:solidFill>
                  <a:latin typeface="+mn-ea"/>
                </a:rPr>
                <a:t/>
              </a:r>
              <a:br>
                <a:rPr lang="en-US" altLang="ja-JP" sz="1100" dirty="0" smtClean="0">
                  <a:solidFill>
                    <a:schemeClr val="tx1"/>
                  </a:solidFill>
                  <a:latin typeface="+mn-ea"/>
                </a:rPr>
              </a:br>
              <a:r>
                <a:rPr lang="ja-JP" altLang="en-US" sz="1100" dirty="0" smtClean="0">
                  <a:solidFill>
                    <a:schemeClr val="tx1"/>
                  </a:solidFill>
                  <a:latin typeface="+mn-ea"/>
                </a:rPr>
                <a:t>調和に配慮</a:t>
              </a:r>
              <a:r>
                <a:rPr lang="ja-JP" altLang="en-US" sz="1100" dirty="0">
                  <a:solidFill>
                    <a:schemeClr val="tx1"/>
                  </a:solidFill>
                  <a:latin typeface="+mn-ea"/>
                </a:rPr>
                <a:t>した</a:t>
              </a:r>
              <a:r>
                <a:rPr lang="ja-JP" altLang="en-US" sz="1100" dirty="0" smtClean="0">
                  <a:solidFill>
                    <a:schemeClr val="tx1"/>
                  </a:solidFill>
                  <a:latin typeface="+mn-ea"/>
                </a:rPr>
                <a:t>景観づくりを行う。</a:t>
              </a:r>
              <a:endParaRPr lang="ja-JP" altLang="en-US" sz="1100" dirty="0">
                <a:solidFill>
                  <a:schemeClr val="tx1"/>
                </a:solidFill>
                <a:latin typeface="+mn-ea"/>
              </a:endParaRPr>
            </a:p>
            <a:p>
              <a:pPr marL="200025" indent="-200025">
                <a:lnSpc>
                  <a:spcPts val="1600"/>
                </a:lnSpc>
              </a:pPr>
              <a:r>
                <a:rPr lang="ja-JP" altLang="en-US" sz="1100" dirty="0">
                  <a:solidFill>
                    <a:schemeClr val="tx1"/>
                  </a:solidFill>
                  <a:latin typeface="+mn-ea"/>
                </a:rPr>
                <a:t>３　歴史的街道の景観</a:t>
              </a:r>
              <a:r>
                <a:rPr lang="ja-JP" altLang="en-US" sz="1100" dirty="0" smtClean="0">
                  <a:solidFill>
                    <a:schemeClr val="tx1"/>
                  </a:solidFill>
                  <a:latin typeface="+mn-ea"/>
                </a:rPr>
                <a:t>整備は</a:t>
              </a:r>
              <a:r>
                <a:rPr lang="ja-JP" altLang="en-US" sz="1100" dirty="0">
                  <a:solidFill>
                    <a:schemeClr val="tx1"/>
                  </a:solidFill>
                  <a:latin typeface="+mn-ea"/>
                </a:rPr>
                <a:t>、沿道の</a:t>
              </a:r>
              <a:r>
                <a:rPr lang="ja-JP" altLang="en-US" sz="1100" dirty="0" smtClean="0">
                  <a:solidFill>
                    <a:schemeClr val="tx1"/>
                  </a:solidFill>
                  <a:latin typeface="+mn-ea"/>
                </a:rPr>
                <a:t>歴史的資源や</a:t>
              </a:r>
              <a:r>
                <a:rPr lang="en-US" altLang="ja-JP" sz="1100" dirty="0" smtClean="0">
                  <a:solidFill>
                    <a:schemeClr val="tx1"/>
                  </a:solidFill>
                  <a:latin typeface="+mn-ea"/>
                </a:rPr>
                <a:t/>
              </a:r>
              <a:br>
                <a:rPr lang="en-US" altLang="ja-JP" sz="1100" dirty="0" smtClean="0">
                  <a:solidFill>
                    <a:schemeClr val="tx1"/>
                  </a:solidFill>
                  <a:latin typeface="+mn-ea"/>
                </a:rPr>
              </a:br>
              <a:r>
                <a:rPr lang="ja-JP" altLang="en-US" sz="1100" dirty="0" smtClean="0">
                  <a:solidFill>
                    <a:schemeClr val="tx1"/>
                  </a:solidFill>
                  <a:latin typeface="+mn-ea"/>
                </a:rPr>
                <a:t>伝統的</a:t>
              </a:r>
              <a:r>
                <a:rPr lang="ja-JP" altLang="en-US" sz="1100" dirty="0">
                  <a:solidFill>
                    <a:schemeClr val="tx1"/>
                  </a:solidFill>
                  <a:latin typeface="+mn-ea"/>
                </a:rPr>
                <a:t>なまちなみとの調和に</a:t>
              </a:r>
              <a:r>
                <a:rPr lang="ja-JP" altLang="en-US" sz="1100" dirty="0" smtClean="0">
                  <a:solidFill>
                    <a:schemeClr val="tx1"/>
                  </a:solidFill>
                  <a:latin typeface="+mn-ea"/>
                </a:rPr>
                <a:t>配慮する。</a:t>
              </a:r>
              <a:r>
                <a:rPr lang="en-US" altLang="ja-JP" sz="1100" dirty="0" smtClean="0">
                  <a:solidFill>
                    <a:schemeClr val="tx1"/>
                  </a:solidFill>
                  <a:latin typeface="+mn-ea"/>
                </a:rPr>
                <a:t/>
              </a:r>
              <a:br>
                <a:rPr lang="en-US" altLang="ja-JP" sz="1100" dirty="0" smtClean="0">
                  <a:solidFill>
                    <a:schemeClr val="tx1"/>
                  </a:solidFill>
                  <a:latin typeface="+mn-ea"/>
                </a:rPr>
              </a:br>
              <a:r>
                <a:rPr lang="ja-JP" altLang="en-US" sz="1100" dirty="0" smtClean="0">
                  <a:solidFill>
                    <a:schemeClr val="tx1"/>
                  </a:solidFill>
                  <a:latin typeface="+mn-ea"/>
                </a:rPr>
                <a:t>道路</a:t>
              </a:r>
              <a:r>
                <a:rPr lang="ja-JP" altLang="en-US" sz="1100" dirty="0">
                  <a:solidFill>
                    <a:schemeClr val="tx1"/>
                  </a:solidFill>
                  <a:latin typeface="+mn-ea"/>
                </a:rPr>
                <a:t>占用物等</a:t>
              </a:r>
              <a:r>
                <a:rPr lang="ja-JP" altLang="en-US" sz="1100" dirty="0" smtClean="0">
                  <a:solidFill>
                    <a:schemeClr val="tx1"/>
                  </a:solidFill>
                  <a:latin typeface="+mn-ea"/>
                </a:rPr>
                <a:t>が乱立</a:t>
              </a:r>
              <a:r>
                <a:rPr lang="ja-JP" altLang="en-US" sz="1100" dirty="0">
                  <a:solidFill>
                    <a:schemeClr val="tx1"/>
                  </a:solidFill>
                  <a:latin typeface="+mn-ea"/>
                </a:rPr>
                <a:t>しないように努める。</a:t>
              </a:r>
            </a:p>
            <a:p>
              <a:pPr marL="200025" indent="-200025">
                <a:lnSpc>
                  <a:spcPts val="1600"/>
                </a:lnSpc>
              </a:pPr>
              <a:r>
                <a:rPr lang="ja-JP" altLang="en-US" sz="1100" dirty="0">
                  <a:solidFill>
                    <a:schemeClr val="tx1"/>
                  </a:solidFill>
                  <a:latin typeface="+mn-ea"/>
                </a:rPr>
                <a:t>４　</a:t>
              </a:r>
              <a:r>
                <a:rPr lang="ja-JP" altLang="en-US" sz="1100" dirty="0" smtClean="0">
                  <a:solidFill>
                    <a:schemeClr val="tx1"/>
                  </a:solidFill>
                  <a:latin typeface="+mn-ea"/>
                </a:rPr>
                <a:t>道標</a:t>
              </a:r>
              <a:r>
                <a:rPr lang="ja-JP" altLang="en-US" sz="1100" dirty="0">
                  <a:solidFill>
                    <a:schemeClr val="tx1"/>
                  </a:solidFill>
                  <a:latin typeface="+mn-ea"/>
                </a:rPr>
                <a:t>、地蔵堂などは</a:t>
              </a:r>
              <a:r>
                <a:rPr lang="ja-JP" altLang="en-US" sz="1100" dirty="0" smtClean="0">
                  <a:solidFill>
                    <a:schemeClr val="tx1"/>
                  </a:solidFill>
                  <a:latin typeface="+mn-ea"/>
                </a:rPr>
                <a:t>、適切</a:t>
              </a:r>
              <a:r>
                <a:rPr lang="ja-JP" altLang="en-US" sz="1100" dirty="0">
                  <a:solidFill>
                    <a:schemeClr val="tx1"/>
                  </a:solidFill>
                  <a:latin typeface="+mn-ea"/>
                </a:rPr>
                <a:t>な維持</a:t>
              </a:r>
              <a:r>
                <a:rPr lang="ja-JP" altLang="en-US" sz="1100" dirty="0" smtClean="0">
                  <a:solidFill>
                    <a:schemeClr val="tx1"/>
                  </a:solidFill>
                  <a:latin typeface="+mn-ea"/>
                </a:rPr>
                <a:t>、管理</a:t>
              </a:r>
              <a:r>
                <a:rPr lang="ja-JP" altLang="en-US" sz="1100" dirty="0">
                  <a:solidFill>
                    <a:schemeClr val="tx1"/>
                  </a:solidFill>
                  <a:latin typeface="+mn-ea"/>
                </a:rPr>
                <a:t>を行う。</a:t>
              </a:r>
            </a:p>
            <a:p>
              <a:pPr marL="200025" indent="-200025">
                <a:lnSpc>
                  <a:spcPts val="1600"/>
                </a:lnSpc>
              </a:pPr>
              <a:r>
                <a:rPr lang="ja-JP" altLang="en-US" sz="1100" dirty="0">
                  <a:solidFill>
                    <a:schemeClr val="tx1"/>
                  </a:solidFill>
                  <a:latin typeface="+mn-ea"/>
                </a:rPr>
                <a:t>５　伝統的なまちなみが残る区域に掲出される屋外</a:t>
              </a:r>
              <a:r>
                <a:rPr lang="ja-JP" altLang="en-US" sz="1100" dirty="0" smtClean="0">
                  <a:solidFill>
                    <a:schemeClr val="tx1"/>
                  </a:solidFill>
                  <a:latin typeface="+mn-ea"/>
                </a:rPr>
                <a:t>広告物</a:t>
              </a:r>
              <a:r>
                <a:rPr lang="en-US" altLang="ja-JP" sz="1100" dirty="0" smtClean="0">
                  <a:solidFill>
                    <a:schemeClr val="tx1"/>
                  </a:solidFill>
                  <a:latin typeface="+mn-ea"/>
                </a:rPr>
                <a:t/>
              </a:r>
              <a:br>
                <a:rPr lang="en-US" altLang="ja-JP" sz="1100" dirty="0" smtClean="0">
                  <a:solidFill>
                    <a:schemeClr val="tx1"/>
                  </a:solidFill>
                  <a:latin typeface="+mn-ea"/>
                </a:rPr>
              </a:br>
              <a:r>
                <a:rPr lang="ja-JP" altLang="en-US" sz="1100" dirty="0" smtClean="0">
                  <a:solidFill>
                    <a:schemeClr val="tx1"/>
                  </a:solidFill>
                  <a:latin typeface="+mn-ea"/>
                </a:rPr>
                <a:t>は沿道</a:t>
              </a:r>
              <a:r>
                <a:rPr lang="ja-JP" altLang="en-US" sz="1100" dirty="0">
                  <a:solidFill>
                    <a:schemeClr val="tx1"/>
                  </a:solidFill>
                  <a:latin typeface="+mn-ea"/>
                </a:rPr>
                <a:t>の建築物や周辺のまちなみとの調和に</a:t>
              </a:r>
              <a:r>
                <a:rPr lang="ja-JP" altLang="en-US" sz="1100" dirty="0" smtClean="0">
                  <a:solidFill>
                    <a:schemeClr val="tx1"/>
                  </a:solidFill>
                  <a:latin typeface="+mn-ea"/>
                </a:rPr>
                <a:t>配慮する。</a:t>
              </a:r>
              <a:endParaRPr lang="en-US" altLang="ja-JP" sz="1100" dirty="0">
                <a:solidFill>
                  <a:schemeClr val="tx1"/>
                </a:solidFill>
                <a:latin typeface="+mn-ea"/>
              </a:endParaRPr>
            </a:p>
          </p:txBody>
        </p:sp>
      </p:grpSp>
      <p:grpSp>
        <p:nvGrpSpPr>
          <p:cNvPr id="12" name="グループ化 11"/>
          <p:cNvGrpSpPr/>
          <p:nvPr/>
        </p:nvGrpSpPr>
        <p:grpSpPr>
          <a:xfrm>
            <a:off x="4606204" y="3858690"/>
            <a:ext cx="2595018" cy="3288408"/>
            <a:chOff x="4492089" y="3780622"/>
            <a:chExt cx="2595017" cy="3288408"/>
          </a:xfrm>
        </p:grpSpPr>
        <p:grpSp>
          <p:nvGrpSpPr>
            <p:cNvPr id="6" name="グループ化 5"/>
            <p:cNvGrpSpPr/>
            <p:nvPr/>
          </p:nvGrpSpPr>
          <p:grpSpPr>
            <a:xfrm>
              <a:off x="4492089" y="3780622"/>
              <a:ext cx="2595017" cy="3142855"/>
              <a:chOff x="7778521" y="1890125"/>
              <a:chExt cx="6069262" cy="7350557"/>
            </a:xfrm>
          </p:grpSpPr>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7778521" y="1890125"/>
                <a:ext cx="6069262" cy="735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299282" y="6685740"/>
                <a:ext cx="498245" cy="3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正方形/長方形 25"/>
            <p:cNvSpPr/>
            <p:nvPr/>
          </p:nvSpPr>
          <p:spPr>
            <a:xfrm>
              <a:off x="4638835" y="6852808"/>
              <a:ext cx="2262148" cy="21622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ctr"/>
            <a:lstStyle/>
            <a:p>
              <a:pPr marL="173014" indent="-173014"/>
              <a:r>
                <a:rPr lang="ja-JP" altLang="en-US" sz="1000" dirty="0">
                  <a:solidFill>
                    <a:schemeClr val="tx1"/>
                  </a:solidFill>
                </a:rPr>
                <a:t>　</a:t>
              </a:r>
              <a:r>
                <a:rPr lang="ja-JP" altLang="en-US" sz="1000" dirty="0">
                  <a:solidFill>
                    <a:schemeClr val="tx1"/>
                  </a:solidFill>
                  <a:latin typeface="+mn-ea"/>
                </a:rPr>
                <a:t>（参考）</a:t>
              </a:r>
              <a:r>
                <a:rPr lang="zh-CN" altLang="en-US" sz="1000" dirty="0">
                  <a:solidFill>
                    <a:schemeClr val="tx1"/>
                  </a:solidFill>
                  <a:latin typeface="+mn-ea"/>
                </a:rPr>
                <a:t>歴史的街道　景観計画区域</a:t>
              </a:r>
              <a:endParaRPr lang="ja-JP" altLang="en-US" sz="1000" dirty="0">
                <a:solidFill>
                  <a:schemeClr val="tx1"/>
                </a:solidFill>
                <a:latin typeface="+mn-ea"/>
              </a:endParaRPr>
            </a:p>
          </p:txBody>
        </p:sp>
      </p:grpSp>
      <p:sp>
        <p:nvSpPr>
          <p:cNvPr id="9" name="正方形/長方形 8"/>
          <p:cNvSpPr/>
          <p:nvPr/>
        </p:nvSpPr>
        <p:spPr>
          <a:xfrm>
            <a:off x="189422" y="103014"/>
            <a:ext cx="14783879" cy="1045830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ctr"/>
          <a:lstStyle/>
          <a:p>
            <a:pPr algn="ctr"/>
            <a:endParaRPr lang="ja-JP" altLang="en-US">
              <a:solidFill>
                <a:prstClr val="white"/>
              </a:solidFill>
            </a:endParaRPr>
          </a:p>
        </p:txBody>
      </p:sp>
      <p:sp>
        <p:nvSpPr>
          <p:cNvPr id="46" name="テキスト ボックス 45"/>
          <p:cNvSpPr txBox="1"/>
          <p:nvPr/>
        </p:nvSpPr>
        <p:spPr>
          <a:xfrm>
            <a:off x="698444" y="2565404"/>
            <a:ext cx="4126514" cy="477040"/>
          </a:xfrm>
          <a:prstGeom prst="rect">
            <a:avLst/>
          </a:prstGeom>
          <a:noFill/>
        </p:spPr>
        <p:txBody>
          <a:bodyPr wrap="square" lIns="91428" tIns="45713" rIns="91428" bIns="45713" rtlCol="0">
            <a:spAutoFit/>
          </a:bodyPr>
          <a:lstStyle/>
          <a:p>
            <a:pPr>
              <a:lnSpc>
                <a:spcPts val="2999"/>
              </a:lnSpc>
            </a:pPr>
            <a:r>
              <a:rPr lang="ja-JP" altLang="en-US" sz="18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２．主な取組み</a:t>
            </a:r>
          </a:p>
        </p:txBody>
      </p:sp>
      <p:sp>
        <p:nvSpPr>
          <p:cNvPr id="21" name="テキスト ボックス 20"/>
          <p:cNvSpPr txBox="1"/>
          <p:nvPr/>
        </p:nvSpPr>
        <p:spPr>
          <a:xfrm>
            <a:off x="698444" y="839878"/>
            <a:ext cx="6768752" cy="419781"/>
          </a:xfrm>
          <a:prstGeom prst="rect">
            <a:avLst/>
          </a:prstGeom>
          <a:noFill/>
        </p:spPr>
        <p:txBody>
          <a:bodyPr wrap="square" lIns="91428" tIns="45713" rIns="91428" bIns="45713" rtlCol="0">
            <a:spAutoFit/>
          </a:bodyPr>
          <a:lstStyle/>
          <a:p>
            <a:pPr>
              <a:lnSpc>
                <a:spcPts val="3000"/>
              </a:lnSpc>
            </a:pPr>
            <a:r>
              <a:rPr lang="ja-JP" altLang="en-US" sz="18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１．現住宅まちづくりマスタープランにおける将来イメージ</a:t>
            </a:r>
            <a:endParaRPr lang="en-US" altLang="ja-JP" sz="1800" dirty="0">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
        <p:nvSpPr>
          <p:cNvPr id="10" name="正方形/長方形 9"/>
          <p:cNvSpPr/>
          <p:nvPr/>
        </p:nvSpPr>
        <p:spPr>
          <a:xfrm>
            <a:off x="720505" y="1242249"/>
            <a:ext cx="6624736" cy="792083"/>
          </a:xfrm>
          <a:prstGeom prst="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t"/>
          <a:lstStyle/>
          <a:p>
            <a:pPr marL="173014" indent="-173014"/>
            <a:endParaRPr lang="ja-JP" altLang="en-US" sz="1500" dirty="0">
              <a:solidFill>
                <a:schemeClr val="tx1"/>
              </a:solidFill>
            </a:endParaRPr>
          </a:p>
        </p:txBody>
      </p:sp>
      <p:sp>
        <p:nvSpPr>
          <p:cNvPr id="8" name="二等辺三角形 7"/>
          <p:cNvSpPr/>
          <p:nvPr/>
        </p:nvSpPr>
        <p:spPr>
          <a:xfrm rot="10800000">
            <a:off x="1728614" y="2250356"/>
            <a:ext cx="4680521" cy="225025"/>
          </a:xfrm>
          <a:prstGeom prst="triangle">
            <a:avLst/>
          </a:prstGeom>
        </p:spPr>
        <p:style>
          <a:lnRef idx="1">
            <a:schemeClr val="accent1"/>
          </a:lnRef>
          <a:fillRef idx="3">
            <a:schemeClr val="accent1"/>
          </a:fillRef>
          <a:effectRef idx="2">
            <a:schemeClr val="accent1"/>
          </a:effectRef>
          <a:fontRef idx="minor">
            <a:schemeClr val="lt1"/>
          </a:fontRef>
        </p:style>
        <p:txBody>
          <a:bodyPr lIns="91428" tIns="45713" rIns="91428" bIns="45713" rtlCol="0" anchor="ctr"/>
          <a:lstStyle/>
          <a:p>
            <a:pPr algn="ctr"/>
            <a:endParaRPr kumimoji="1" lang="ja-JP" altLang="en-US"/>
          </a:p>
        </p:txBody>
      </p:sp>
      <p:sp>
        <p:nvSpPr>
          <p:cNvPr id="20" name="正方形/長方形 19"/>
          <p:cNvSpPr/>
          <p:nvPr/>
        </p:nvSpPr>
        <p:spPr>
          <a:xfrm>
            <a:off x="720505" y="2952422"/>
            <a:ext cx="6624736" cy="7146807"/>
          </a:xfrm>
          <a:prstGeom prst="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ctr"/>
          <a:lstStyle/>
          <a:p>
            <a:pPr marL="173014" indent="-173014" algn="ctr"/>
            <a:endParaRPr lang="ja-JP" altLang="en-US" sz="3500" dirty="0">
              <a:solidFill>
                <a:schemeClr val="tx1"/>
              </a:solidFill>
            </a:endParaRPr>
          </a:p>
        </p:txBody>
      </p:sp>
      <p:sp>
        <p:nvSpPr>
          <p:cNvPr id="24" name="正方形/長方形 23"/>
          <p:cNvSpPr/>
          <p:nvPr/>
        </p:nvSpPr>
        <p:spPr>
          <a:xfrm>
            <a:off x="7705278" y="1242251"/>
            <a:ext cx="7056783" cy="6865194"/>
          </a:xfrm>
          <a:prstGeom prst="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ctr"/>
          <a:lstStyle/>
          <a:p>
            <a:pPr marL="173014" indent="-173014" algn="ctr"/>
            <a:endParaRPr lang="ja-JP" altLang="en-US" sz="3500" dirty="0">
              <a:solidFill>
                <a:schemeClr val="tx1"/>
              </a:solidFill>
            </a:endParaRPr>
          </a:p>
        </p:txBody>
      </p:sp>
      <p:sp>
        <p:nvSpPr>
          <p:cNvPr id="29" name="正方形/長方形 28"/>
          <p:cNvSpPr/>
          <p:nvPr/>
        </p:nvSpPr>
        <p:spPr>
          <a:xfrm>
            <a:off x="754402" y="1242252"/>
            <a:ext cx="6624736" cy="7920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t"/>
          <a:lstStyle/>
          <a:p>
            <a:pPr marL="173014" indent="-173014"/>
            <a:r>
              <a:rPr lang="en-US" altLang="ja-JP" sz="1200" dirty="0">
                <a:solidFill>
                  <a:schemeClr val="tx1"/>
                </a:solidFill>
                <a:latin typeface="+mn-ea"/>
              </a:rPr>
              <a:t>《</a:t>
            </a:r>
            <a:r>
              <a:rPr lang="ja-JP" altLang="en-US" sz="1200" dirty="0">
                <a:solidFill>
                  <a:schemeClr val="tx1"/>
                </a:solidFill>
                <a:latin typeface="+mn-ea"/>
              </a:rPr>
              <a:t>旧街道沿いのまちなみの将来イメージ</a:t>
            </a:r>
            <a:r>
              <a:rPr lang="en-US" altLang="ja-JP" sz="1200" dirty="0">
                <a:solidFill>
                  <a:schemeClr val="tx1"/>
                </a:solidFill>
                <a:latin typeface="+mn-ea"/>
              </a:rPr>
              <a:t>》</a:t>
            </a:r>
          </a:p>
          <a:p>
            <a:pPr marL="173014" indent="-173014"/>
            <a:r>
              <a:rPr lang="en-US" altLang="ja-JP" sz="1200" dirty="0">
                <a:solidFill>
                  <a:schemeClr val="tx1"/>
                </a:solidFill>
                <a:latin typeface="+mn-ea"/>
              </a:rPr>
              <a:t>○</a:t>
            </a:r>
            <a:r>
              <a:rPr lang="ja-JP" altLang="en-US" sz="1200" dirty="0">
                <a:solidFill>
                  <a:schemeClr val="tx1"/>
                </a:solidFill>
                <a:latin typeface="+mn-ea"/>
              </a:rPr>
              <a:t>旧街道沿道のまちなみや道標、街道周辺に存在する歴史的文化遺産などの歴史的な雰囲気を有する資源を活用して、住民主体のまちなみ整備に取り組み、地域の魅力向上につなげる。</a:t>
            </a:r>
          </a:p>
        </p:txBody>
      </p:sp>
      <p:sp>
        <p:nvSpPr>
          <p:cNvPr id="15" name="テキスト ボックス 14"/>
          <p:cNvSpPr txBox="1"/>
          <p:nvPr/>
        </p:nvSpPr>
        <p:spPr>
          <a:xfrm>
            <a:off x="7755228" y="8107445"/>
            <a:ext cx="4126514" cy="419781"/>
          </a:xfrm>
          <a:prstGeom prst="rect">
            <a:avLst/>
          </a:prstGeom>
          <a:noFill/>
        </p:spPr>
        <p:txBody>
          <a:bodyPr wrap="square" lIns="91428" tIns="45713" rIns="91428" bIns="45713" rtlCol="0">
            <a:spAutoFit/>
          </a:bodyPr>
          <a:lstStyle/>
          <a:p>
            <a:pPr>
              <a:lnSpc>
                <a:spcPts val="2999"/>
              </a:lnSpc>
            </a:pPr>
            <a:r>
              <a:rPr lang="ja-JP" altLang="en-US" sz="18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３．今後に向けて</a:t>
            </a:r>
          </a:p>
        </p:txBody>
      </p:sp>
      <p:sp>
        <p:nvSpPr>
          <p:cNvPr id="16" name="正方形/長方形 15"/>
          <p:cNvSpPr/>
          <p:nvPr/>
        </p:nvSpPr>
        <p:spPr>
          <a:xfrm>
            <a:off x="7705279" y="8515055"/>
            <a:ext cx="6840760" cy="1584174"/>
          </a:xfrm>
          <a:prstGeom prst="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t"/>
          <a:lstStyle/>
          <a:p>
            <a:pPr marL="171450" indent="-171450">
              <a:lnSpc>
                <a:spcPts val="1300"/>
              </a:lnSpc>
            </a:pPr>
            <a:r>
              <a:rPr lang="ja-JP" altLang="en-US" sz="1200" dirty="0">
                <a:solidFill>
                  <a:schemeClr val="tx1"/>
                </a:solidFill>
              </a:rPr>
              <a:t>○歴史的まちなみ等の情報発信を行うなど、市町村と連携して地元住民等の景観に対する意識醸成を図る</a:t>
            </a:r>
            <a:r>
              <a:rPr lang="ja-JP" altLang="en-US" sz="1200" dirty="0" smtClean="0">
                <a:solidFill>
                  <a:schemeClr val="tx1"/>
                </a:solidFill>
              </a:rPr>
              <a:t>。その際、歴史</a:t>
            </a:r>
            <a:r>
              <a:rPr lang="ja-JP" altLang="en-US" sz="1200" dirty="0">
                <a:solidFill>
                  <a:schemeClr val="tx1"/>
                </a:solidFill>
              </a:rPr>
              <a:t>・自然・文化に育まれた景観資源を再発見し、よりよいまちづくりに役立て、国内外に大阪の魅力を発信する</a:t>
            </a:r>
            <a:r>
              <a:rPr lang="ja-JP" altLang="en-US" sz="1200" dirty="0" smtClean="0">
                <a:solidFill>
                  <a:schemeClr val="tx1"/>
                </a:solidFill>
              </a:rPr>
              <a:t>「ビュースポット景観形成」の取組み</a:t>
            </a:r>
            <a:r>
              <a:rPr lang="ja-JP" altLang="en-US" sz="1200" dirty="0">
                <a:solidFill>
                  <a:schemeClr val="tx1"/>
                </a:solidFill>
              </a:rPr>
              <a:t>を</a:t>
            </a:r>
            <a:r>
              <a:rPr lang="ja-JP" altLang="en-US" sz="1200" dirty="0" smtClean="0">
                <a:solidFill>
                  <a:schemeClr val="tx1"/>
                </a:solidFill>
              </a:rPr>
              <a:t>活用する。</a:t>
            </a:r>
            <a:endParaRPr lang="en-US" altLang="ja-JP" sz="1200" dirty="0" smtClean="0">
              <a:solidFill>
                <a:schemeClr val="tx1"/>
              </a:solidFill>
            </a:endParaRPr>
          </a:p>
          <a:p>
            <a:pPr marL="171450" indent="-171450">
              <a:lnSpc>
                <a:spcPts val="1300"/>
              </a:lnSpc>
            </a:pPr>
            <a:endParaRPr lang="en-US" altLang="ja-JP" sz="1200" dirty="0">
              <a:solidFill>
                <a:schemeClr val="tx1"/>
              </a:solidFill>
            </a:endParaRPr>
          </a:p>
          <a:p>
            <a:pPr marL="171450" indent="-171450">
              <a:lnSpc>
                <a:spcPts val="1300"/>
              </a:lnSpc>
            </a:pPr>
            <a:r>
              <a:rPr lang="ja-JP" altLang="en-US" sz="1200" dirty="0" smtClean="0">
                <a:solidFill>
                  <a:schemeClr val="tx1"/>
                </a:solidFill>
              </a:rPr>
              <a:t>○　国の補助制度等を活用したまちなみの保全整備が積極的に図られるよう、市町村に対し引き続き、指導助言、情報提供を実施。</a:t>
            </a:r>
            <a:endParaRPr lang="en-US" altLang="ja-JP" sz="1200" dirty="0" smtClean="0">
              <a:solidFill>
                <a:schemeClr val="tx1"/>
              </a:solidFill>
            </a:endParaRPr>
          </a:p>
          <a:p>
            <a:pPr marL="171450" indent="-171450">
              <a:lnSpc>
                <a:spcPts val="1300"/>
              </a:lnSpc>
            </a:pPr>
            <a:endParaRPr lang="en-US" altLang="ja-JP" sz="1200" dirty="0">
              <a:solidFill>
                <a:schemeClr val="tx1"/>
              </a:solidFill>
            </a:endParaRPr>
          </a:p>
          <a:p>
            <a:pPr marL="171450" indent="-171450">
              <a:lnSpc>
                <a:spcPts val="1300"/>
              </a:lnSpc>
            </a:pPr>
            <a:r>
              <a:rPr lang="ja-JP" altLang="en-US" sz="1200" dirty="0">
                <a:solidFill>
                  <a:schemeClr val="tx1"/>
                </a:solidFill>
              </a:rPr>
              <a:t>○　</a:t>
            </a:r>
            <a:r>
              <a:rPr lang="ja-JP" altLang="en-US" sz="1200" dirty="0" smtClean="0">
                <a:solidFill>
                  <a:schemeClr val="tx1"/>
                </a:solidFill>
              </a:rPr>
              <a:t>各地で地域資源を活用したまちづくりが展開されるよう、国の補助等の活用により、地域のまちづくりの取組みを支援。</a:t>
            </a:r>
            <a:endParaRPr lang="en-US" altLang="ja-JP" sz="1200" dirty="0" smtClean="0">
              <a:solidFill>
                <a:schemeClr val="tx1"/>
              </a:solidFill>
            </a:endParaRPr>
          </a:p>
          <a:p>
            <a:pPr marL="173014" indent="-173014">
              <a:lnSpc>
                <a:spcPts val="1300"/>
              </a:lnSpc>
            </a:pPr>
            <a:endParaRPr lang="ja-JP" altLang="en-US" sz="1200" dirty="0" smtClean="0">
              <a:solidFill>
                <a:schemeClr val="tx1"/>
              </a:solidFill>
            </a:endParaRPr>
          </a:p>
          <a:p>
            <a:pPr marL="173014" indent="-173014" algn="ctr">
              <a:lnSpc>
                <a:spcPts val="1300"/>
              </a:lnSpc>
            </a:pPr>
            <a:endParaRPr lang="ja-JP" altLang="en-US" sz="1200" dirty="0">
              <a:solidFill>
                <a:schemeClr val="tx1"/>
              </a:solidFill>
            </a:endParaRPr>
          </a:p>
        </p:txBody>
      </p:sp>
      <p:sp>
        <p:nvSpPr>
          <p:cNvPr id="28" name="テキスト ボックス 27"/>
          <p:cNvSpPr txBox="1"/>
          <p:nvPr/>
        </p:nvSpPr>
        <p:spPr>
          <a:xfrm>
            <a:off x="432471" y="238441"/>
            <a:ext cx="14401600" cy="454102"/>
          </a:xfrm>
          <a:prstGeom prst="rect">
            <a:avLst/>
          </a:prstGeom>
        </p:spPr>
        <p:style>
          <a:lnRef idx="1">
            <a:schemeClr val="accent1"/>
          </a:lnRef>
          <a:fillRef idx="2">
            <a:schemeClr val="accent1"/>
          </a:fillRef>
          <a:effectRef idx="1">
            <a:schemeClr val="accent1"/>
          </a:effectRef>
          <a:fontRef idx="minor">
            <a:schemeClr val="dk1"/>
          </a:fontRef>
        </p:style>
        <p:txBody>
          <a:bodyPr wrap="square" lIns="83953" tIns="41975" rIns="83953" bIns="41975" rtlCol="0" anchor="ctr">
            <a:spAutoFit/>
          </a:bodyPr>
          <a:lstStyle/>
          <a:p>
            <a:r>
              <a:rPr lang="ja-JP" altLang="en-US" sz="2300" dirty="0" smtClean="0">
                <a:solidFill>
                  <a:schemeClr val="tx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③</a:t>
            </a:r>
            <a:r>
              <a:rPr lang="ja-JP" altLang="en-US" sz="2300" dirty="0">
                <a:solidFill>
                  <a:schemeClr val="tx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歴史的</a:t>
            </a:r>
            <a:r>
              <a:rPr lang="ja-JP" altLang="en-US" sz="2300" dirty="0" smtClean="0">
                <a:solidFill>
                  <a:schemeClr val="tx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まちなみ・町家・長屋地域</a:t>
            </a:r>
            <a:endParaRPr lang="ja-JP" altLang="en-US" sz="2300" dirty="0">
              <a:solidFill>
                <a:schemeClr val="tx1"/>
              </a:solidFill>
            </a:endParaRPr>
          </a:p>
        </p:txBody>
      </p:sp>
      <p:sp>
        <p:nvSpPr>
          <p:cNvPr id="32" name="スライド番号プレースホルダー 2"/>
          <p:cNvSpPr>
            <a:spLocks noGrp="1"/>
          </p:cNvSpPr>
          <p:nvPr>
            <p:ph type="sldNum" sz="quarter" idx="12"/>
          </p:nvPr>
        </p:nvSpPr>
        <p:spPr>
          <a:xfrm>
            <a:off x="14311208" y="10171236"/>
            <a:ext cx="570841" cy="365125"/>
          </a:xfrm>
        </p:spPr>
        <p:txBody>
          <a:bodyPr/>
          <a:lstStyle/>
          <a:p>
            <a:fld id="{EA6D242B-6A52-4C5C-AF40-54B5FB6D04E5}" type="slidenum">
              <a:rPr kumimoji="1" lang="ja-JP" altLang="en-US" smtClean="0">
                <a:solidFill>
                  <a:schemeClr val="tx1"/>
                </a:solidFill>
              </a:rPr>
              <a:t>9</a:t>
            </a:fld>
            <a:endParaRPr kumimoji="1" lang="ja-JP" altLang="en-US" dirty="0">
              <a:solidFill>
                <a:schemeClr val="tx1"/>
              </a:solidFill>
            </a:endParaRPr>
          </a:p>
        </p:txBody>
      </p:sp>
      <p:sp>
        <p:nvSpPr>
          <p:cNvPr id="41" name="角丸四角形 40"/>
          <p:cNvSpPr/>
          <p:nvPr/>
        </p:nvSpPr>
        <p:spPr>
          <a:xfrm>
            <a:off x="7705279" y="4122564"/>
            <a:ext cx="7056784" cy="2736304"/>
          </a:xfrm>
          <a:prstGeom prst="roundRect">
            <a:avLst>
              <a:gd name="adj" fmla="val 255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b="1" dirty="0" smtClean="0">
                <a:solidFill>
                  <a:schemeClr val="tx1"/>
                </a:solidFill>
                <a:latin typeface="+mn-ea"/>
              </a:rPr>
              <a:t>■</a:t>
            </a:r>
            <a:r>
              <a:rPr lang="ja-JP" altLang="en-US" sz="1200" b="1" dirty="0">
                <a:solidFill>
                  <a:schemeClr val="tx1"/>
                </a:solidFill>
                <a:latin typeface="+mn-ea"/>
              </a:rPr>
              <a:t>歴史的・文化的資源を</a:t>
            </a:r>
            <a:r>
              <a:rPr lang="ja-JP" altLang="en-US" sz="1200" b="1" dirty="0" smtClean="0">
                <a:solidFill>
                  <a:schemeClr val="tx1"/>
                </a:solidFill>
                <a:latin typeface="+mn-ea"/>
              </a:rPr>
              <a:t>活かした取組みやまちの魅力発信</a:t>
            </a:r>
            <a:endParaRPr lang="en-US" altLang="ja-JP" sz="1200" b="1" dirty="0" smtClean="0">
              <a:solidFill>
                <a:schemeClr val="tx1"/>
              </a:solidFill>
              <a:latin typeface="+mn-ea"/>
            </a:endParaRPr>
          </a:p>
          <a:p>
            <a:pPr marL="177800"/>
            <a:r>
              <a:rPr lang="ja-JP" altLang="en-US" sz="1200" dirty="0" smtClean="0">
                <a:solidFill>
                  <a:schemeClr val="tx1"/>
                </a:solidFill>
                <a:latin typeface="+mn-ea"/>
              </a:rPr>
              <a:t>石畳と淡い街灯まちづくり支援事業におけるモデル６地区（富田林・枚方・岸和田・河内長野・箕面・柏原）の取組みや魅力を</a:t>
            </a:r>
            <a:r>
              <a:rPr lang="en-US" altLang="ja-JP" sz="1200" dirty="0" smtClean="0">
                <a:solidFill>
                  <a:schemeClr val="tx1"/>
                </a:solidFill>
                <a:latin typeface="+mn-ea"/>
              </a:rPr>
              <a:t>PR</a:t>
            </a:r>
            <a:r>
              <a:rPr lang="ja-JP" altLang="en-US" sz="1200" dirty="0" smtClean="0">
                <a:solidFill>
                  <a:schemeClr val="tx1"/>
                </a:solidFill>
                <a:latin typeface="+mn-ea"/>
              </a:rPr>
              <a:t>し、他地区でも歴史的・文化的資源を活かしたまちづくりが実施されるように支援</a:t>
            </a:r>
            <a:endParaRPr lang="en-US" altLang="ja-JP" sz="1200" dirty="0" smtClean="0">
              <a:solidFill>
                <a:schemeClr val="tx1"/>
              </a:solidFill>
              <a:latin typeface="+mn-ea"/>
            </a:endParaRPr>
          </a:p>
          <a:p>
            <a:pPr marL="177800" indent="-177800">
              <a:spcBef>
                <a:spcPts val="600"/>
              </a:spcBef>
            </a:pPr>
            <a:r>
              <a:rPr lang="ja-JP" altLang="en-US" sz="1200" dirty="0" smtClean="0">
                <a:solidFill>
                  <a:schemeClr val="tx1"/>
                </a:solidFill>
                <a:latin typeface="+mn-ea"/>
              </a:rPr>
              <a:t>①モデル地区６市と府で石畳と淡い街灯まちづくり連携協議会を設置（平成</a:t>
            </a:r>
            <a:r>
              <a:rPr lang="en-US" altLang="ja-JP" sz="1200" dirty="0" smtClean="0">
                <a:solidFill>
                  <a:schemeClr val="tx1"/>
                </a:solidFill>
                <a:latin typeface="+mn-ea"/>
              </a:rPr>
              <a:t>22</a:t>
            </a:r>
            <a:r>
              <a:rPr lang="ja-JP" altLang="en-US" sz="1200" dirty="0" smtClean="0">
                <a:solidFill>
                  <a:schemeClr val="tx1"/>
                </a:solidFill>
                <a:latin typeface="+mn-ea"/>
              </a:rPr>
              <a:t>年８月</a:t>
            </a:r>
            <a:r>
              <a:rPr lang="en-US" altLang="ja-JP" sz="1200" dirty="0" smtClean="0">
                <a:solidFill>
                  <a:schemeClr val="tx1"/>
                </a:solidFill>
                <a:latin typeface="+mn-ea"/>
              </a:rPr>
              <a:t>27</a:t>
            </a:r>
            <a:r>
              <a:rPr lang="ja-JP" altLang="en-US" sz="1200" dirty="0" smtClean="0">
                <a:solidFill>
                  <a:schemeClr val="tx1"/>
                </a:solidFill>
                <a:latin typeface="+mn-ea"/>
              </a:rPr>
              <a:t>日）し、各地区の取組みや魅力を</a:t>
            </a:r>
            <a:r>
              <a:rPr lang="en-US" altLang="ja-JP" sz="1200" dirty="0" smtClean="0">
                <a:solidFill>
                  <a:schemeClr val="tx1"/>
                </a:solidFill>
                <a:latin typeface="+mn-ea"/>
              </a:rPr>
              <a:t>PR</a:t>
            </a:r>
          </a:p>
          <a:p>
            <a:r>
              <a:rPr lang="ja-JP" altLang="en-US" sz="1000" dirty="0" smtClean="0">
                <a:solidFill>
                  <a:schemeClr val="tx1"/>
                </a:solidFill>
                <a:latin typeface="+mn-ea"/>
              </a:rPr>
              <a:t>　　・地域・企業の協賛による「フォトコンテスト」の実施（平成</a:t>
            </a:r>
            <a:r>
              <a:rPr lang="en-US" altLang="ja-JP" sz="1000" dirty="0" smtClean="0">
                <a:solidFill>
                  <a:schemeClr val="tx1"/>
                </a:solidFill>
                <a:latin typeface="+mn-ea"/>
              </a:rPr>
              <a:t>24</a:t>
            </a:r>
            <a:r>
              <a:rPr lang="ja-JP" altLang="en-US" sz="1000" dirty="0" smtClean="0">
                <a:solidFill>
                  <a:schemeClr val="tx1"/>
                </a:solidFill>
                <a:latin typeface="+mn-ea"/>
              </a:rPr>
              <a:t>年</a:t>
            </a:r>
            <a:r>
              <a:rPr lang="en-US" altLang="ja-JP" sz="1000" dirty="0" smtClean="0">
                <a:solidFill>
                  <a:schemeClr val="tx1"/>
                </a:solidFill>
                <a:latin typeface="+mn-ea"/>
              </a:rPr>
              <a:t>10</a:t>
            </a:r>
            <a:r>
              <a:rPr lang="ja-JP" altLang="en-US" sz="1000" dirty="0" smtClean="0">
                <a:solidFill>
                  <a:schemeClr val="tx1"/>
                </a:solidFill>
                <a:latin typeface="+mn-ea"/>
              </a:rPr>
              <a:t>月～平成</a:t>
            </a:r>
            <a:r>
              <a:rPr lang="en-US" altLang="ja-JP" sz="1000" dirty="0" smtClean="0">
                <a:solidFill>
                  <a:schemeClr val="tx1"/>
                </a:solidFill>
                <a:latin typeface="+mn-ea"/>
              </a:rPr>
              <a:t>25</a:t>
            </a:r>
            <a:r>
              <a:rPr lang="ja-JP" altLang="en-US" sz="1000" dirty="0" smtClean="0">
                <a:solidFill>
                  <a:schemeClr val="tx1"/>
                </a:solidFill>
                <a:latin typeface="+mn-ea"/>
              </a:rPr>
              <a:t>年１月）</a:t>
            </a:r>
            <a:endParaRPr lang="en-US" altLang="ja-JP" sz="1000" dirty="0" smtClean="0">
              <a:solidFill>
                <a:schemeClr val="tx1"/>
              </a:solidFill>
              <a:latin typeface="+mn-ea"/>
            </a:endParaRPr>
          </a:p>
          <a:p>
            <a:r>
              <a:rPr lang="ja-JP" altLang="en-US" sz="1000" dirty="0" smtClean="0">
                <a:solidFill>
                  <a:schemeClr val="tx1"/>
                </a:solidFill>
                <a:latin typeface="+mn-ea"/>
              </a:rPr>
              <a:t>　　・商業施設のホール等を活用し、平成</a:t>
            </a:r>
            <a:r>
              <a:rPr lang="en-US" altLang="ja-JP" sz="1000" dirty="0" smtClean="0">
                <a:solidFill>
                  <a:schemeClr val="tx1"/>
                </a:solidFill>
                <a:latin typeface="+mn-ea"/>
              </a:rPr>
              <a:t>24</a:t>
            </a:r>
            <a:r>
              <a:rPr lang="ja-JP" altLang="en-US" sz="1000" dirty="0" smtClean="0">
                <a:solidFill>
                  <a:schemeClr val="tx1"/>
                </a:solidFill>
                <a:latin typeface="+mn-ea"/>
              </a:rPr>
              <a:t>年度実施のフォトコンテスト入賞作品を展示（平成</a:t>
            </a:r>
            <a:r>
              <a:rPr lang="en-US" altLang="ja-JP" sz="1000" dirty="0" smtClean="0">
                <a:solidFill>
                  <a:schemeClr val="tx1"/>
                </a:solidFill>
                <a:latin typeface="+mn-ea"/>
              </a:rPr>
              <a:t>25</a:t>
            </a:r>
            <a:r>
              <a:rPr lang="ja-JP" altLang="en-US" sz="1000" dirty="0" smtClean="0">
                <a:solidFill>
                  <a:schemeClr val="tx1"/>
                </a:solidFill>
                <a:latin typeface="+mn-ea"/>
              </a:rPr>
              <a:t>年６月～）</a:t>
            </a:r>
            <a:endParaRPr lang="en-US" altLang="ja-JP" sz="1000" dirty="0" smtClean="0">
              <a:solidFill>
                <a:schemeClr val="tx1"/>
              </a:solidFill>
              <a:latin typeface="+mn-ea"/>
            </a:endParaRPr>
          </a:p>
          <a:p>
            <a:r>
              <a:rPr lang="ja-JP" altLang="en-US" sz="1000" dirty="0" smtClean="0">
                <a:solidFill>
                  <a:schemeClr val="tx1"/>
                </a:solidFill>
                <a:latin typeface="+mn-ea"/>
              </a:rPr>
              <a:t>　　・モデル地区６市の石畳事業終了後の状況を確認（平成</a:t>
            </a:r>
            <a:r>
              <a:rPr lang="en-US" altLang="ja-JP" sz="1000" dirty="0" smtClean="0">
                <a:solidFill>
                  <a:schemeClr val="tx1"/>
                </a:solidFill>
                <a:latin typeface="+mn-ea"/>
              </a:rPr>
              <a:t>26</a:t>
            </a:r>
            <a:r>
              <a:rPr lang="ja-JP" altLang="en-US" sz="1000" dirty="0" smtClean="0">
                <a:solidFill>
                  <a:schemeClr val="tx1"/>
                </a:solidFill>
                <a:latin typeface="+mn-ea"/>
              </a:rPr>
              <a:t>年９月下旬～</a:t>
            </a:r>
            <a:r>
              <a:rPr lang="en-US" altLang="ja-JP" sz="1000" dirty="0" smtClean="0">
                <a:solidFill>
                  <a:schemeClr val="tx1"/>
                </a:solidFill>
                <a:latin typeface="+mn-ea"/>
              </a:rPr>
              <a:t>10</a:t>
            </a:r>
            <a:r>
              <a:rPr lang="ja-JP" altLang="en-US" sz="1000" dirty="0" smtClean="0">
                <a:solidFill>
                  <a:schemeClr val="tx1"/>
                </a:solidFill>
                <a:latin typeface="+mn-ea"/>
              </a:rPr>
              <a:t>月上旬）</a:t>
            </a:r>
            <a:endParaRPr lang="en-US" altLang="ja-JP" sz="1000" dirty="0" smtClean="0">
              <a:solidFill>
                <a:schemeClr val="tx1"/>
              </a:solidFill>
              <a:latin typeface="+mn-ea"/>
            </a:endParaRPr>
          </a:p>
          <a:p>
            <a:r>
              <a:rPr lang="ja-JP" altLang="en-US" sz="1000" dirty="0" smtClean="0">
                <a:solidFill>
                  <a:schemeClr val="tx1"/>
                </a:solidFill>
                <a:latin typeface="+mn-ea"/>
              </a:rPr>
              <a:t>　　・咲洲庁舎等でモデル地区６市の取組みをパネル展示し魅力を</a:t>
            </a:r>
            <a:r>
              <a:rPr lang="en-US" altLang="ja-JP" sz="1000" dirty="0" smtClean="0">
                <a:solidFill>
                  <a:schemeClr val="tx1"/>
                </a:solidFill>
                <a:latin typeface="+mn-ea"/>
              </a:rPr>
              <a:t>PR</a:t>
            </a:r>
          </a:p>
          <a:p>
            <a:pPr>
              <a:spcBef>
                <a:spcPts val="600"/>
              </a:spcBef>
            </a:pPr>
            <a:r>
              <a:rPr lang="ja-JP" altLang="en-US" sz="1200" dirty="0" smtClean="0">
                <a:solidFill>
                  <a:schemeClr val="tx1"/>
                </a:solidFill>
                <a:latin typeface="+mn-ea"/>
              </a:rPr>
              <a:t>②他地区でも歴史的・文化的資源を活かしたまちづくりが実施されるように支援</a:t>
            </a:r>
            <a:endParaRPr lang="en-US" altLang="ja-JP" sz="1200" dirty="0" smtClean="0">
              <a:solidFill>
                <a:schemeClr val="tx1"/>
              </a:solidFill>
              <a:latin typeface="+mn-ea"/>
            </a:endParaRPr>
          </a:p>
          <a:p>
            <a:pPr marL="266700" indent="-266700"/>
            <a:r>
              <a:rPr lang="ja-JP" altLang="en-US" sz="1050" dirty="0" smtClean="0">
                <a:solidFill>
                  <a:schemeClr val="tx1"/>
                </a:solidFill>
                <a:latin typeface="+mn-ea"/>
              </a:rPr>
              <a:t>　　</a:t>
            </a:r>
            <a:r>
              <a:rPr lang="ja-JP" altLang="en-US" sz="1000" dirty="0" smtClean="0">
                <a:solidFill>
                  <a:schemeClr val="tx1"/>
                </a:solidFill>
                <a:latin typeface="+mn-ea"/>
              </a:rPr>
              <a:t>・石畳と淡い街灯まちづくり連携協議会ワーキングを開催し、地域資源を活かしたまちづくりに取組もうとしている市町村にモデル地区の取組みを紹介（平成</a:t>
            </a:r>
            <a:r>
              <a:rPr lang="en-US" altLang="ja-JP" sz="1000" dirty="0" smtClean="0">
                <a:solidFill>
                  <a:schemeClr val="tx1"/>
                </a:solidFill>
                <a:latin typeface="+mn-ea"/>
              </a:rPr>
              <a:t>25</a:t>
            </a:r>
            <a:r>
              <a:rPr lang="ja-JP" altLang="en-US" sz="1000" dirty="0" smtClean="0">
                <a:solidFill>
                  <a:schemeClr val="tx1"/>
                </a:solidFill>
                <a:latin typeface="+mn-ea"/>
              </a:rPr>
              <a:t>年９月</a:t>
            </a:r>
            <a:r>
              <a:rPr lang="en-US" altLang="ja-JP" sz="1000" dirty="0" smtClean="0">
                <a:solidFill>
                  <a:schemeClr val="tx1"/>
                </a:solidFill>
                <a:latin typeface="+mn-ea"/>
              </a:rPr>
              <a:t>26</a:t>
            </a:r>
            <a:r>
              <a:rPr lang="ja-JP" altLang="en-US" sz="1000" dirty="0" smtClean="0">
                <a:solidFill>
                  <a:schemeClr val="tx1"/>
                </a:solidFill>
                <a:latin typeface="+mn-ea"/>
              </a:rPr>
              <a:t>日）</a:t>
            </a:r>
            <a:endParaRPr lang="en-US" altLang="ja-JP" sz="1000" dirty="0" smtClean="0">
              <a:solidFill>
                <a:schemeClr val="tx1"/>
              </a:solidFill>
              <a:latin typeface="+mn-ea"/>
            </a:endParaRPr>
          </a:p>
          <a:p>
            <a:pPr marL="266700" indent="-266700"/>
            <a:r>
              <a:rPr lang="ja-JP" altLang="en-US" sz="1000" dirty="0" smtClean="0">
                <a:solidFill>
                  <a:schemeClr val="tx1"/>
                </a:solidFill>
                <a:latin typeface="+mn-ea"/>
              </a:rPr>
              <a:t>　</a:t>
            </a:r>
            <a:endParaRPr kumimoji="1" lang="ja-JP" altLang="en-US" dirty="0">
              <a:solidFill>
                <a:schemeClr val="tx1"/>
              </a:solidFill>
              <a:latin typeface="+mn-ea"/>
            </a:endParaRPr>
          </a:p>
        </p:txBody>
      </p:sp>
      <p:grpSp>
        <p:nvGrpSpPr>
          <p:cNvPr id="13" name="グループ化 12"/>
          <p:cNvGrpSpPr/>
          <p:nvPr/>
        </p:nvGrpSpPr>
        <p:grpSpPr>
          <a:xfrm>
            <a:off x="8583740" y="6718279"/>
            <a:ext cx="5314226" cy="1292717"/>
            <a:chOff x="8209334" y="5031855"/>
            <a:chExt cx="6030576" cy="1466973"/>
          </a:xfrm>
        </p:grpSpPr>
        <p:pic>
          <p:nvPicPr>
            <p:cNvPr id="42"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209334" y="5031855"/>
              <a:ext cx="1625522" cy="1214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386345" y="5031855"/>
              <a:ext cx="1728192" cy="1213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4"/>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2618593" y="5031855"/>
              <a:ext cx="1621317" cy="1211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テキスト ボックス 44"/>
            <p:cNvSpPr txBox="1"/>
            <p:nvPr/>
          </p:nvSpPr>
          <p:spPr>
            <a:xfrm>
              <a:off x="10901628" y="6212641"/>
              <a:ext cx="697627" cy="246221"/>
            </a:xfrm>
            <a:prstGeom prst="rect">
              <a:avLst/>
            </a:prstGeom>
            <a:noFill/>
          </p:spPr>
          <p:txBody>
            <a:bodyPr wrap="none" rtlCol="0">
              <a:spAutoFit/>
            </a:bodyPr>
            <a:lstStyle/>
            <a:p>
              <a:r>
                <a:rPr kumimoji="1" lang="ja-JP" altLang="en-US" sz="1000" dirty="0" smtClean="0">
                  <a:latin typeface="HG丸ｺﾞｼｯｸM-PRO" panose="020F0600000000000000" pitchFamily="50" charset="-128"/>
                  <a:ea typeface="HG丸ｺﾞｼｯｸM-PRO" panose="020F0600000000000000" pitchFamily="50" charset="-128"/>
                </a:rPr>
                <a:t>富田林市</a:t>
              </a: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47" name="テキスト ボックス 46"/>
            <p:cNvSpPr txBox="1"/>
            <p:nvPr/>
          </p:nvSpPr>
          <p:spPr>
            <a:xfrm>
              <a:off x="8737402" y="6252607"/>
              <a:ext cx="569387" cy="246221"/>
            </a:xfrm>
            <a:prstGeom prst="rect">
              <a:avLst/>
            </a:prstGeom>
            <a:noFill/>
          </p:spPr>
          <p:txBody>
            <a:bodyPr wrap="none" rtlCol="0">
              <a:spAutoFit/>
            </a:bodyPr>
            <a:lstStyle/>
            <a:p>
              <a:r>
                <a:rPr kumimoji="1" lang="ja-JP" altLang="en-US" sz="1000" dirty="0" smtClean="0">
                  <a:latin typeface="HG丸ｺﾞｼｯｸM-PRO" panose="020F0600000000000000" pitchFamily="50" charset="-128"/>
                  <a:ea typeface="HG丸ｺﾞｼｯｸM-PRO" panose="020F0600000000000000" pitchFamily="50" charset="-128"/>
                </a:rPr>
                <a:t>枚方市</a:t>
              </a: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48" name="テキスト ボックス 47"/>
            <p:cNvSpPr txBox="1"/>
            <p:nvPr/>
          </p:nvSpPr>
          <p:spPr>
            <a:xfrm>
              <a:off x="13016318" y="6243367"/>
              <a:ext cx="825867" cy="246221"/>
            </a:xfrm>
            <a:prstGeom prst="rect">
              <a:avLst/>
            </a:prstGeom>
            <a:noFill/>
          </p:spPr>
          <p:txBody>
            <a:bodyPr wrap="none" rtlCol="0">
              <a:spAutoFit/>
            </a:bodyPr>
            <a:lstStyle/>
            <a:p>
              <a:r>
                <a:rPr lang="ja-JP" altLang="en-US" sz="1000" dirty="0">
                  <a:latin typeface="HG丸ｺﾞｼｯｸM-PRO" panose="020F0600000000000000" pitchFamily="50" charset="-128"/>
                  <a:ea typeface="HG丸ｺﾞｼｯｸM-PRO" panose="020F0600000000000000" pitchFamily="50" charset="-128"/>
                </a:rPr>
                <a:t>河内長野</a:t>
              </a:r>
              <a:r>
                <a:rPr kumimoji="1" lang="ja-JP" altLang="en-US" sz="1000" dirty="0" smtClean="0">
                  <a:latin typeface="HG丸ｺﾞｼｯｸM-PRO" panose="020F0600000000000000" pitchFamily="50" charset="-128"/>
                  <a:ea typeface="HG丸ｺﾞｼｯｸM-PRO" panose="020F0600000000000000" pitchFamily="50" charset="-128"/>
                </a:rPr>
                <a:t>市</a:t>
              </a:r>
              <a:endParaRPr kumimoji="1" lang="ja-JP" altLang="en-US" sz="1000" dirty="0">
                <a:latin typeface="HG丸ｺﾞｼｯｸM-PRO" panose="020F0600000000000000" pitchFamily="50" charset="-128"/>
                <a:ea typeface="HG丸ｺﾞｼｯｸM-PRO" panose="020F0600000000000000" pitchFamily="50" charset="-128"/>
              </a:endParaRPr>
            </a:p>
          </p:txBody>
        </p:sp>
      </p:grpSp>
      <p:sp>
        <p:nvSpPr>
          <p:cNvPr id="40" name="角丸四角形 39"/>
          <p:cNvSpPr/>
          <p:nvPr/>
        </p:nvSpPr>
        <p:spPr>
          <a:xfrm>
            <a:off x="7705279" y="1259659"/>
            <a:ext cx="7056784" cy="2862905"/>
          </a:xfrm>
          <a:prstGeom prst="roundRect">
            <a:avLst>
              <a:gd name="adj" fmla="val 255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b="1" dirty="0">
                <a:solidFill>
                  <a:schemeClr val="tx1"/>
                </a:solidFill>
                <a:latin typeface="+mn-ea"/>
              </a:rPr>
              <a:t>■</a:t>
            </a:r>
            <a:r>
              <a:rPr lang="ja-JP" altLang="en-US" sz="1200" b="1" dirty="0" smtClean="0">
                <a:solidFill>
                  <a:schemeClr val="tx1"/>
                </a:solidFill>
                <a:latin typeface="+mn-ea"/>
              </a:rPr>
              <a:t>歴史的景観の保全整備し、魅力ある街並みを形成</a:t>
            </a:r>
            <a:endParaRPr lang="en-US" altLang="ja-JP" sz="1200" b="1" dirty="0" smtClean="0">
              <a:solidFill>
                <a:schemeClr val="tx1"/>
              </a:solidFill>
              <a:latin typeface="+mn-ea"/>
            </a:endParaRPr>
          </a:p>
          <a:p>
            <a:pPr marL="177800"/>
            <a:r>
              <a:rPr lang="ja-JP" altLang="en-US" sz="1200" dirty="0" smtClean="0">
                <a:solidFill>
                  <a:schemeClr val="tx1"/>
                </a:solidFill>
                <a:latin typeface="+mn-ea"/>
              </a:rPr>
              <a:t>街なみ環境整備事業において、歴史的景観を保全整備し、魅力ある街並みを形成することにより、商業等の活性化を図るとともに住環境の向上を実現</a:t>
            </a:r>
            <a:endParaRPr lang="en-US" altLang="ja-JP" sz="1200" dirty="0" smtClean="0">
              <a:solidFill>
                <a:schemeClr val="tx1"/>
              </a:solidFill>
              <a:latin typeface="+mn-ea"/>
            </a:endParaRPr>
          </a:p>
          <a:p>
            <a:pPr>
              <a:spcBef>
                <a:spcPts val="600"/>
              </a:spcBef>
            </a:pPr>
            <a:r>
              <a:rPr lang="ja-JP" altLang="en-US" sz="1100" dirty="0" smtClean="0">
                <a:solidFill>
                  <a:schemeClr val="tx1"/>
                </a:solidFill>
                <a:latin typeface="+mn-ea"/>
              </a:rPr>
              <a:t>　　</a:t>
            </a:r>
            <a:r>
              <a:rPr lang="en-US" altLang="ja-JP" sz="1100" dirty="0">
                <a:solidFill>
                  <a:schemeClr val="tx1"/>
                </a:solidFill>
                <a:latin typeface="+mn-ea"/>
              </a:rPr>
              <a:t>【</a:t>
            </a:r>
            <a:r>
              <a:rPr lang="ja-JP" altLang="en-US" sz="1100" dirty="0" smtClean="0">
                <a:solidFill>
                  <a:schemeClr val="tx1"/>
                </a:solidFill>
                <a:latin typeface="+mn-ea"/>
              </a:rPr>
              <a:t>歴史</a:t>
            </a:r>
            <a:r>
              <a:rPr lang="ja-JP" altLang="en-US" sz="1100" dirty="0">
                <a:solidFill>
                  <a:schemeClr val="tx1"/>
                </a:solidFill>
                <a:latin typeface="+mn-ea"/>
              </a:rPr>
              <a:t>と文化を色濃く残す枚方宿歴史的景観保全</a:t>
            </a:r>
            <a:r>
              <a:rPr lang="ja-JP" altLang="en-US" sz="1100" dirty="0" smtClean="0">
                <a:solidFill>
                  <a:schemeClr val="tx1"/>
                </a:solidFill>
                <a:latin typeface="+mn-ea"/>
              </a:rPr>
              <a:t>地区周辺（</a:t>
            </a:r>
            <a:r>
              <a:rPr lang="ja-JP" altLang="en-US" sz="1100" dirty="0">
                <a:solidFill>
                  <a:schemeClr val="tx1"/>
                </a:solidFill>
                <a:latin typeface="+mn-ea"/>
              </a:rPr>
              <a:t>地区</a:t>
            </a:r>
            <a:r>
              <a:rPr lang="ja-JP" altLang="en-US" sz="1100" dirty="0" smtClean="0">
                <a:solidFill>
                  <a:schemeClr val="tx1"/>
                </a:solidFill>
                <a:latin typeface="+mn-ea"/>
              </a:rPr>
              <a:t>面積</a:t>
            </a:r>
            <a:r>
              <a:rPr lang="en-US" altLang="ja-JP" sz="1100" dirty="0" smtClean="0">
                <a:solidFill>
                  <a:schemeClr val="tx1"/>
                </a:solidFill>
                <a:latin typeface="+mn-ea"/>
              </a:rPr>
              <a:t>21ha</a:t>
            </a:r>
            <a:r>
              <a:rPr lang="ja-JP" altLang="en-US" sz="1100" dirty="0" smtClean="0">
                <a:solidFill>
                  <a:schemeClr val="tx1"/>
                </a:solidFill>
                <a:latin typeface="+mn-ea"/>
              </a:rPr>
              <a:t>）での取組み（平成</a:t>
            </a:r>
            <a:r>
              <a:rPr lang="en-US" altLang="ja-JP" sz="1100" dirty="0" smtClean="0">
                <a:solidFill>
                  <a:schemeClr val="tx1"/>
                </a:solidFill>
                <a:latin typeface="+mn-ea"/>
              </a:rPr>
              <a:t>23</a:t>
            </a:r>
            <a:r>
              <a:rPr lang="ja-JP" altLang="en-US" sz="1100" dirty="0" smtClean="0">
                <a:solidFill>
                  <a:schemeClr val="tx1"/>
                </a:solidFill>
                <a:latin typeface="+mn-ea"/>
              </a:rPr>
              <a:t>年度）</a:t>
            </a:r>
            <a:r>
              <a:rPr lang="en-US" altLang="ja-JP" sz="1100" dirty="0">
                <a:solidFill>
                  <a:schemeClr val="tx1"/>
                </a:solidFill>
                <a:latin typeface="+mn-ea"/>
              </a:rPr>
              <a:t>】</a:t>
            </a:r>
            <a:endParaRPr lang="en-US" altLang="ja-JP" sz="1100" dirty="0" smtClean="0">
              <a:solidFill>
                <a:schemeClr val="tx1"/>
              </a:solidFill>
              <a:latin typeface="+mn-ea"/>
            </a:endParaRPr>
          </a:p>
          <a:p>
            <a:r>
              <a:rPr lang="ja-JP" altLang="en-US" sz="1100" dirty="0">
                <a:solidFill>
                  <a:schemeClr val="tx1"/>
                </a:solidFill>
                <a:latin typeface="+mn-ea"/>
              </a:rPr>
              <a:t>　</a:t>
            </a:r>
            <a:r>
              <a:rPr lang="ja-JP" altLang="en-US" sz="1100" dirty="0" smtClean="0">
                <a:solidFill>
                  <a:schemeClr val="tx1"/>
                </a:solidFill>
                <a:latin typeface="+mn-ea"/>
              </a:rPr>
              <a:t>　・歴史街道の無電柱化（</a:t>
            </a:r>
            <a:r>
              <a:rPr lang="en-US" altLang="ja-JP" sz="1100" dirty="0" smtClean="0">
                <a:solidFill>
                  <a:schemeClr val="tx1"/>
                </a:solidFill>
                <a:latin typeface="+mn-ea"/>
              </a:rPr>
              <a:t>380</a:t>
            </a:r>
            <a:r>
              <a:rPr lang="ja-JP" altLang="en-US" sz="1100" dirty="0" smtClean="0">
                <a:solidFill>
                  <a:schemeClr val="tx1"/>
                </a:solidFill>
                <a:latin typeface="+mn-ea"/>
              </a:rPr>
              <a:t>ｍ）、枚方公園駅西口駅前広場の空間整備、</a:t>
            </a:r>
            <a:endParaRPr lang="en-US" altLang="ja-JP" sz="1100" dirty="0" smtClean="0">
              <a:solidFill>
                <a:schemeClr val="tx1"/>
              </a:solidFill>
              <a:latin typeface="+mn-ea"/>
            </a:endParaRPr>
          </a:p>
          <a:p>
            <a:r>
              <a:rPr lang="ja-JP" altLang="en-US" sz="1100" dirty="0">
                <a:solidFill>
                  <a:schemeClr val="tx1"/>
                </a:solidFill>
                <a:latin typeface="+mn-ea"/>
              </a:rPr>
              <a:t>　</a:t>
            </a:r>
            <a:r>
              <a:rPr lang="ja-JP" altLang="en-US" sz="1100" dirty="0" smtClean="0">
                <a:solidFill>
                  <a:schemeClr val="tx1"/>
                </a:solidFill>
                <a:latin typeface="+mn-ea"/>
              </a:rPr>
              <a:t>　・街道沿いに歴史的な写真等の設置（</a:t>
            </a:r>
            <a:r>
              <a:rPr lang="en-US" altLang="ja-JP" sz="1100" dirty="0" smtClean="0">
                <a:solidFill>
                  <a:schemeClr val="tx1"/>
                </a:solidFill>
                <a:latin typeface="+mn-ea"/>
              </a:rPr>
              <a:t>15</a:t>
            </a:r>
            <a:r>
              <a:rPr lang="ja-JP" altLang="en-US" sz="1100" dirty="0" smtClean="0">
                <a:solidFill>
                  <a:schemeClr val="tx1"/>
                </a:solidFill>
                <a:latin typeface="+mn-ea"/>
              </a:rPr>
              <a:t>箇所）</a:t>
            </a:r>
            <a:endParaRPr lang="en-US" altLang="ja-JP" sz="1100" dirty="0" smtClean="0">
              <a:solidFill>
                <a:schemeClr val="tx1"/>
              </a:solidFill>
              <a:latin typeface="+mn-ea"/>
            </a:endParaRPr>
          </a:p>
          <a:p>
            <a:r>
              <a:rPr lang="ja-JP" altLang="en-US" sz="1100" dirty="0">
                <a:solidFill>
                  <a:schemeClr val="tx1"/>
                </a:solidFill>
                <a:latin typeface="+mn-ea"/>
              </a:rPr>
              <a:t>　</a:t>
            </a:r>
            <a:r>
              <a:rPr lang="ja-JP" altLang="en-US" sz="1100" dirty="0" smtClean="0">
                <a:solidFill>
                  <a:schemeClr val="tx1"/>
                </a:solidFill>
                <a:latin typeface="+mn-ea"/>
              </a:rPr>
              <a:t>　・住宅等の修景に対する助成、街道沿いに案内板の設置</a:t>
            </a:r>
            <a:endParaRPr lang="en-US" altLang="ja-JP" sz="1100" dirty="0" smtClean="0">
              <a:solidFill>
                <a:schemeClr val="tx1"/>
              </a:solidFill>
              <a:latin typeface="+mn-ea"/>
            </a:endParaRPr>
          </a:p>
          <a:p>
            <a:pPr>
              <a:spcBef>
                <a:spcPts val="600"/>
              </a:spcBef>
            </a:pPr>
            <a:r>
              <a:rPr lang="ja-JP" altLang="en-US" sz="1100" dirty="0">
                <a:solidFill>
                  <a:schemeClr val="tx1"/>
                </a:solidFill>
                <a:latin typeface="+mn-ea"/>
              </a:rPr>
              <a:t>　</a:t>
            </a:r>
            <a:r>
              <a:rPr lang="ja-JP" altLang="en-US" sz="1100" dirty="0" smtClean="0">
                <a:solidFill>
                  <a:schemeClr val="tx1"/>
                </a:solidFill>
                <a:latin typeface="+mn-ea"/>
              </a:rPr>
              <a:t>　（地域の活動内容）</a:t>
            </a:r>
            <a:endParaRPr lang="en-US" altLang="ja-JP" sz="1100" dirty="0" smtClean="0">
              <a:solidFill>
                <a:schemeClr val="tx1"/>
              </a:solidFill>
              <a:latin typeface="+mn-ea"/>
            </a:endParaRPr>
          </a:p>
          <a:p>
            <a:pPr marL="266700" indent="-266700"/>
            <a:r>
              <a:rPr lang="ja-JP" altLang="en-US" sz="1200" dirty="0">
                <a:solidFill>
                  <a:schemeClr val="tx1"/>
                </a:solidFill>
                <a:latin typeface="+mn-ea"/>
              </a:rPr>
              <a:t>　</a:t>
            </a:r>
            <a:r>
              <a:rPr lang="ja-JP" altLang="en-US" sz="1200" dirty="0" smtClean="0">
                <a:solidFill>
                  <a:schemeClr val="tx1"/>
                </a:solidFill>
                <a:latin typeface="+mn-ea"/>
              </a:rPr>
              <a:t>　</a:t>
            </a:r>
            <a:r>
              <a:rPr lang="ja-JP" altLang="en-US" sz="1000" dirty="0" smtClean="0">
                <a:solidFill>
                  <a:schemeClr val="tx1"/>
                </a:solidFill>
                <a:latin typeface="+mn-ea"/>
              </a:rPr>
              <a:t>・枚方地区宿まちづくり協議会</a:t>
            </a:r>
            <a:r>
              <a:rPr lang="ja-JP" altLang="en-US" sz="1000" dirty="0">
                <a:solidFill>
                  <a:schemeClr val="tx1"/>
                </a:solidFill>
                <a:latin typeface="+mn-ea"/>
              </a:rPr>
              <a:t>で</a:t>
            </a:r>
            <a:r>
              <a:rPr lang="ja-JP" altLang="en-US" sz="1000" dirty="0" smtClean="0">
                <a:solidFill>
                  <a:schemeClr val="tx1"/>
                </a:solidFill>
                <a:latin typeface="+mn-ea"/>
              </a:rPr>
              <a:t>は、毎月第２日曜日に手作り市を開催、枚方市の花である「菊」を街道沿いの家の軒下に飾る（３週間開催</a:t>
            </a:r>
            <a:r>
              <a:rPr lang="en-US" altLang="ja-JP" sz="1000" dirty="0" smtClean="0">
                <a:solidFill>
                  <a:schemeClr val="tx1"/>
                </a:solidFill>
                <a:latin typeface="+mn-ea"/>
              </a:rPr>
              <a:t>/</a:t>
            </a:r>
            <a:r>
              <a:rPr lang="ja-JP" altLang="en-US" sz="1000" dirty="0" smtClean="0">
                <a:solidFill>
                  <a:schemeClr val="tx1"/>
                </a:solidFill>
                <a:latin typeface="+mn-ea"/>
              </a:rPr>
              <a:t>年）併せて俳句大会も開催、街道沿いの家にコンテナやプランターを飾り、春と秋に行われる花の植え替えや日ごろの水やりを通して地域のコミュニケｰションを図っている。</a:t>
            </a:r>
            <a:endParaRPr lang="en-US" altLang="ja-JP" sz="1000" dirty="0" smtClean="0">
              <a:solidFill>
                <a:schemeClr val="tx1"/>
              </a:solidFill>
              <a:latin typeface="+mn-ea"/>
            </a:endParaRPr>
          </a:p>
          <a:p>
            <a:pPr>
              <a:spcBef>
                <a:spcPts val="600"/>
              </a:spcBef>
            </a:pPr>
            <a:r>
              <a:rPr lang="ja-JP" altLang="en-US" sz="1200" dirty="0">
                <a:solidFill>
                  <a:schemeClr val="tx1"/>
                </a:solidFill>
                <a:latin typeface="+mn-ea"/>
              </a:rPr>
              <a:t>　</a:t>
            </a:r>
            <a:r>
              <a:rPr lang="ja-JP" altLang="en-US" sz="1200" dirty="0" smtClean="0">
                <a:solidFill>
                  <a:schemeClr val="tx1"/>
                </a:solidFill>
                <a:latin typeface="+mn-ea"/>
              </a:rPr>
              <a:t>　</a:t>
            </a:r>
            <a:r>
              <a:rPr lang="ja-JP" altLang="en-US" sz="1100" dirty="0" smtClean="0">
                <a:solidFill>
                  <a:schemeClr val="tx1"/>
                </a:solidFill>
                <a:latin typeface="+mn-ea"/>
              </a:rPr>
              <a:t>（他地区の取組み）</a:t>
            </a:r>
            <a:endParaRPr lang="en-US" altLang="ja-JP" sz="1100" dirty="0" smtClean="0">
              <a:solidFill>
                <a:schemeClr val="tx1"/>
              </a:solidFill>
              <a:latin typeface="+mn-ea"/>
            </a:endParaRPr>
          </a:p>
          <a:p>
            <a:pPr marL="266700" indent="-266700"/>
            <a:r>
              <a:rPr lang="ja-JP" altLang="en-US" sz="1200" dirty="0" smtClean="0">
                <a:solidFill>
                  <a:schemeClr val="tx1"/>
                </a:solidFill>
                <a:latin typeface="+mn-ea"/>
              </a:rPr>
              <a:t>　  </a:t>
            </a:r>
            <a:r>
              <a:rPr lang="ja-JP" altLang="en-US" sz="1000" dirty="0" smtClean="0">
                <a:solidFill>
                  <a:schemeClr val="tx1"/>
                </a:solidFill>
                <a:latin typeface="+mn-ea"/>
              </a:rPr>
              <a:t>・大阪市：住吉大社周辺地区（</a:t>
            </a:r>
            <a:r>
              <a:rPr lang="en-US" altLang="ja-JP" sz="1000" dirty="0" smtClean="0">
                <a:solidFill>
                  <a:schemeClr val="tx1"/>
                </a:solidFill>
                <a:latin typeface="+mn-ea"/>
              </a:rPr>
              <a:t>36ha),</a:t>
            </a:r>
            <a:r>
              <a:rPr lang="ja-JP" altLang="en-US" sz="1000" dirty="0" smtClean="0">
                <a:solidFill>
                  <a:schemeClr val="tx1"/>
                </a:solidFill>
                <a:latin typeface="+mn-ea"/>
              </a:rPr>
              <a:t>上町台地地区（</a:t>
            </a:r>
            <a:r>
              <a:rPr lang="en-US" altLang="ja-JP" sz="1000" dirty="0" smtClean="0">
                <a:solidFill>
                  <a:schemeClr val="tx1"/>
                </a:solidFill>
                <a:latin typeface="+mn-ea"/>
              </a:rPr>
              <a:t>904ha),</a:t>
            </a:r>
            <a:r>
              <a:rPr lang="ja-JP" altLang="en-US" sz="1000" dirty="0" smtClean="0">
                <a:solidFill>
                  <a:schemeClr val="tx1"/>
                </a:solidFill>
                <a:latin typeface="+mn-ea"/>
              </a:rPr>
              <a:t>田辺地区（</a:t>
            </a:r>
            <a:r>
              <a:rPr lang="en-US" altLang="ja-JP" sz="1000" dirty="0" smtClean="0">
                <a:solidFill>
                  <a:schemeClr val="tx1"/>
                </a:solidFill>
                <a:latin typeface="+mn-ea"/>
              </a:rPr>
              <a:t>50.2ha),</a:t>
            </a:r>
            <a:r>
              <a:rPr lang="ja-JP" altLang="en-US" sz="1000" dirty="0" smtClean="0">
                <a:solidFill>
                  <a:schemeClr val="tx1"/>
                </a:solidFill>
                <a:latin typeface="+mn-ea"/>
              </a:rPr>
              <a:t>天満地区（</a:t>
            </a:r>
            <a:r>
              <a:rPr lang="en-US" altLang="ja-JP" sz="1000" dirty="0">
                <a:solidFill>
                  <a:schemeClr val="tx1"/>
                </a:solidFill>
                <a:latin typeface="+mn-ea"/>
              </a:rPr>
              <a:t>47.3ha</a:t>
            </a:r>
            <a:r>
              <a:rPr lang="en-US" altLang="ja-JP" sz="1000" dirty="0" smtClean="0">
                <a:solidFill>
                  <a:schemeClr val="tx1"/>
                </a:solidFill>
                <a:latin typeface="+mn-ea"/>
              </a:rPr>
              <a:t>)</a:t>
            </a:r>
            <a:r>
              <a:rPr lang="en-US" altLang="ja-JP" sz="1000" dirty="0">
                <a:solidFill>
                  <a:schemeClr val="tx1"/>
                </a:solidFill>
                <a:latin typeface="+mn-ea"/>
              </a:rPr>
              <a:t> ,</a:t>
            </a:r>
            <a:r>
              <a:rPr lang="ja-JP" altLang="en-US" sz="1000" dirty="0" smtClean="0">
                <a:solidFill>
                  <a:schemeClr val="tx1"/>
                </a:solidFill>
                <a:latin typeface="+mn-ea"/>
              </a:rPr>
              <a:t>船場地区（</a:t>
            </a:r>
            <a:r>
              <a:rPr lang="en-US" altLang="ja-JP" sz="1000" dirty="0" smtClean="0">
                <a:solidFill>
                  <a:schemeClr val="tx1"/>
                </a:solidFill>
                <a:latin typeface="+mn-ea"/>
              </a:rPr>
              <a:t>126.3ha</a:t>
            </a:r>
            <a:r>
              <a:rPr lang="ja-JP" altLang="en-US" sz="1000" dirty="0" smtClean="0">
                <a:solidFill>
                  <a:schemeClr val="tx1"/>
                </a:solidFill>
                <a:latin typeface="+mn-ea"/>
              </a:rPr>
              <a:t>）</a:t>
            </a:r>
            <a:endParaRPr lang="en-US" altLang="ja-JP" sz="1000" dirty="0">
              <a:solidFill>
                <a:schemeClr val="tx1"/>
              </a:solidFill>
              <a:latin typeface="+mn-ea"/>
            </a:endParaRPr>
          </a:p>
          <a:p>
            <a:pPr marL="266700" indent="-266700"/>
            <a:r>
              <a:rPr lang="ja-JP" altLang="en-US" sz="1000" dirty="0" smtClean="0">
                <a:solidFill>
                  <a:schemeClr val="tx1"/>
                </a:solidFill>
                <a:latin typeface="+mn-ea"/>
              </a:rPr>
              <a:t>　</a:t>
            </a:r>
            <a:r>
              <a:rPr lang="en-US" altLang="ja-JP" sz="1000" dirty="0" smtClean="0">
                <a:solidFill>
                  <a:schemeClr val="tx1"/>
                </a:solidFill>
                <a:latin typeface="+mn-ea"/>
              </a:rPr>
              <a:t>   </a:t>
            </a:r>
            <a:r>
              <a:rPr lang="ja-JP" altLang="en-US" sz="1000" dirty="0" smtClean="0">
                <a:solidFill>
                  <a:schemeClr val="tx1"/>
                </a:solidFill>
                <a:latin typeface="+mn-ea"/>
              </a:rPr>
              <a:t>・</a:t>
            </a:r>
            <a:r>
              <a:rPr lang="ja-JP" altLang="en-US" sz="1000" dirty="0">
                <a:solidFill>
                  <a:schemeClr val="tx1"/>
                </a:solidFill>
                <a:latin typeface="+mn-ea"/>
              </a:rPr>
              <a:t>富田林市</a:t>
            </a:r>
            <a:r>
              <a:rPr lang="ja-JP" altLang="en-US" sz="1000" dirty="0" smtClean="0">
                <a:solidFill>
                  <a:schemeClr val="tx1"/>
                </a:solidFill>
                <a:latin typeface="+mn-ea"/>
              </a:rPr>
              <a:t>：富田林寺内町（</a:t>
            </a:r>
            <a:r>
              <a:rPr lang="en-US" altLang="ja-JP" sz="1000" dirty="0" smtClean="0">
                <a:solidFill>
                  <a:schemeClr val="tx1"/>
                </a:solidFill>
                <a:latin typeface="+mn-ea"/>
              </a:rPr>
              <a:t>13.3ha)</a:t>
            </a:r>
            <a:endParaRPr kumimoji="1" lang="ja-JP" altLang="en-US" sz="1000" dirty="0">
              <a:solidFill>
                <a:schemeClr val="tx1"/>
              </a:solidFill>
              <a:latin typeface="+mn-ea"/>
            </a:endParaRPr>
          </a:p>
        </p:txBody>
      </p:sp>
    </p:spTree>
    <p:extLst>
      <p:ext uri="{BB962C8B-B14F-4D97-AF65-F5344CB8AC3E}">
        <p14:creationId xmlns:p14="http://schemas.microsoft.com/office/powerpoint/2010/main" val="910830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algn="ctr">
          <a:defRPr kumimoji="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x5bfe__x8c61__x30e6__x30fc__x30b6__x30fc_ xmlns="46689e31-b03d-4afa-a735-a1f8d7beadb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D0914A58C7C9D94DB435116EF43D38D7" ma:contentTypeVersion="1" ma:contentTypeDescription="新しいドキュメントを作成します。" ma:contentTypeScope="" ma:versionID="942bdad79e90e32b7aa339969f001042">
  <xsd:schema xmlns:xsd="http://www.w3.org/2001/XMLSchema" xmlns:xs="http://www.w3.org/2001/XMLSchema" xmlns:p="http://schemas.microsoft.com/office/2006/metadata/properties" xmlns:ns2="46689e31-b03d-4afa-a735-a1f8d7beadb1" targetNamespace="http://schemas.microsoft.com/office/2006/metadata/properties" ma:root="true" ma:fieldsID="2c9f98b6516b9dba60a2d94ebc4473d3" ns2:_="">
    <xsd:import namespace="46689e31-b03d-4afa-a735-a1f8d7beadb1"/>
    <xsd:element name="properties">
      <xsd:complexType>
        <xsd:sequence>
          <xsd:element name="documentManagement">
            <xsd:complexType>
              <xsd:all>
                <xsd:element ref="ns2:_x5bfe__x8c61__x30e6__x30fc__x30b6__x30fc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689e31-b03d-4afa-a735-a1f8d7beadb1" elementFormDefault="qualified">
    <xsd:import namespace="http://schemas.microsoft.com/office/2006/documentManagement/types"/>
    <xsd:import namespace="http://schemas.microsoft.com/office/infopath/2007/PartnerControls"/>
    <xsd:element name="_x5bfe__x8c61__x30e6__x30fc__x30b6__x30fc_" ma:index="8" nillable="true" ma:displayName="対象ユーザー" ma:internalName="_x5bfe__x8c61__x30e6__x30fc__x30b6__x30fc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AFCB3D-1D49-4C6B-8570-F2C82FEF0301}">
  <ds:schemaRefs>
    <ds:schemaRef ds:uri="http://schemas.microsoft.com/sharepoint/v3/contenttype/forms"/>
  </ds:schemaRefs>
</ds:datastoreItem>
</file>

<file path=customXml/itemProps2.xml><?xml version="1.0" encoding="utf-8"?>
<ds:datastoreItem xmlns:ds="http://schemas.openxmlformats.org/officeDocument/2006/customXml" ds:itemID="{07AA61AB-F5AA-46C7-BFD0-89ED5BE11251}">
  <ds:schemaRefs>
    <ds:schemaRef ds:uri="46689e31-b03d-4afa-a735-a1f8d7beadb1"/>
    <ds:schemaRef ds:uri="http://schemas.microsoft.com/office/2006/metadata/properties"/>
    <ds:schemaRef ds:uri="http://purl.org/dc/terms/"/>
    <ds:schemaRef ds:uri="http://schemas.microsoft.com/office/2006/documentManagement/types"/>
    <ds:schemaRef ds:uri="http://schemas.microsoft.com/office/infopath/2007/PartnerControls"/>
    <ds:schemaRef ds:uri="http://purl.org/dc/elements/1.1/"/>
    <ds:schemaRef ds:uri="http://purl.org/dc/dcmitype/"/>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F14B459-E033-4B75-916F-ABD04A73F6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689e31-b03d-4afa-a735-a1f8d7bead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9169</TotalTime>
  <Words>3125</Words>
  <Application>Microsoft Office PowerPoint</Application>
  <PresentationFormat>ユーザー設定</PresentationFormat>
  <Paragraphs>814</Paragraphs>
  <Slides>15</Slides>
  <Notes>1</Notes>
  <HiddenSlides>0</HiddenSlides>
  <MMClips>0</MMClips>
  <ScaleCrop>false</ScaleCrop>
  <HeadingPairs>
    <vt:vector size="4" baseType="variant">
      <vt:variant>
        <vt:lpstr>テーマ</vt:lpstr>
      </vt:variant>
      <vt:variant>
        <vt:i4>1</vt:i4>
      </vt:variant>
      <vt:variant>
        <vt:lpstr>スライド タイトル</vt:lpstr>
      </vt:variant>
      <vt:variant>
        <vt:i4>15</vt:i4>
      </vt:variant>
    </vt:vector>
  </HeadingPairs>
  <TitlesOfParts>
    <vt:vector size="16"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長谷川　正樹</dc:creator>
  <cp:lastModifiedBy>長谷川　正樹</cp:lastModifiedBy>
  <cp:revision>505</cp:revision>
  <cp:lastPrinted>2015-11-04T15:01:14Z</cp:lastPrinted>
  <dcterms:created xsi:type="dcterms:W3CDTF">2015-09-08T11:59:32Z</dcterms:created>
  <dcterms:modified xsi:type="dcterms:W3CDTF">2015-12-18T11:23:21Z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0x010100D0914A58C7C9D94DB435116EF43D38D7</vt:lpwstr>
  </property>
</Properties>
</file>