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5"/>
  </p:notesMasterIdLst>
  <p:sldIdLst>
    <p:sldId id="265" r:id="rId5"/>
    <p:sldId id="281" r:id="rId6"/>
    <p:sldId id="278" r:id="rId7"/>
    <p:sldId id="289" r:id="rId8"/>
    <p:sldId id="286" r:id="rId9"/>
    <p:sldId id="284" r:id="rId10"/>
    <p:sldId id="283" r:id="rId11"/>
    <p:sldId id="285" r:id="rId12"/>
    <p:sldId id="287" r:id="rId13"/>
    <p:sldId id="288" r:id="rId14"/>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3255" autoAdjust="0"/>
    <p:restoredTop sz="77158" autoAdjust="0"/>
  </p:normalViewPr>
  <p:slideViewPr>
    <p:cSldViewPr>
      <p:cViewPr>
        <p:scale>
          <a:sx n="75" d="100"/>
          <a:sy n="75" d="100"/>
        </p:scale>
        <p:origin x="-1452" y="126"/>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678" cy="49604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348" y="1"/>
            <a:ext cx="2950765" cy="496040"/>
          </a:xfrm>
          <a:prstGeom prst="rect">
            <a:avLst/>
          </a:prstGeom>
        </p:spPr>
        <p:txBody>
          <a:bodyPr vert="horz" lIns="91440" tIns="45720" rIns="91440" bIns="45720" rtlCol="0"/>
          <a:lstStyle>
            <a:lvl1pPr algn="r">
              <a:defRPr sz="1200"/>
            </a:lvl1pPr>
          </a:lstStyle>
          <a:p>
            <a:fld id="{A89A9700-681F-467B-885E-61BB8AB7BE27}" type="datetimeFigureOut">
              <a:rPr kumimoji="1" lang="ja-JP" altLang="en-US" smtClean="0"/>
              <a:t>2015/12/20</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745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611" y="4721650"/>
            <a:ext cx="5445978" cy="4471311"/>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982"/>
            <a:ext cx="2949678" cy="49604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348" y="9440982"/>
            <a:ext cx="2950765" cy="496040"/>
          </a:xfrm>
          <a:prstGeom prst="rect">
            <a:avLst/>
          </a:prstGeom>
        </p:spPr>
        <p:txBody>
          <a:bodyPr vert="horz" lIns="91440" tIns="45720" rIns="91440" bIns="45720" rtlCol="0" anchor="b"/>
          <a:lstStyle>
            <a:lvl1pPr algn="r">
              <a:defRPr sz="1200"/>
            </a:lvl1pPr>
          </a:lstStyle>
          <a:p>
            <a:fld id="{8F2CD043-C6A0-4B4C-9972-A0E1E6E94517}" type="slidenum">
              <a:rPr kumimoji="1" lang="ja-JP" altLang="en-US" smtClean="0"/>
              <a:t>‹#›</a:t>
            </a:fld>
            <a:endParaRPr kumimoji="1" lang="ja-JP" altLang="en-US"/>
          </a:p>
        </p:txBody>
      </p:sp>
    </p:spTree>
    <p:extLst>
      <p:ext uri="{BB962C8B-B14F-4D97-AF65-F5344CB8AC3E}">
        <p14:creationId xmlns:p14="http://schemas.microsoft.com/office/powerpoint/2010/main" val="144845090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dirty="0"/>
          </a:p>
        </p:txBody>
      </p:sp>
      <p:sp>
        <p:nvSpPr>
          <p:cNvPr id="4" name="スライド番号プレースホルダー 3"/>
          <p:cNvSpPr>
            <a:spLocks noGrp="1"/>
          </p:cNvSpPr>
          <p:nvPr>
            <p:ph type="sldNum" sz="quarter" idx="10"/>
          </p:nvPr>
        </p:nvSpPr>
        <p:spPr/>
        <p:txBody>
          <a:bodyPr/>
          <a:lstStyle/>
          <a:p>
            <a:fld id="{8F2CD043-C6A0-4B4C-9972-A0E1E6E94517}" type="slidenum">
              <a:rPr kumimoji="1" lang="ja-JP" altLang="en-US" smtClean="0"/>
              <a:t>1</a:t>
            </a:fld>
            <a:endParaRPr kumimoji="1" lang="ja-JP" altLang="en-US"/>
          </a:p>
        </p:txBody>
      </p:sp>
    </p:spTree>
    <p:extLst>
      <p:ext uri="{BB962C8B-B14F-4D97-AF65-F5344CB8AC3E}">
        <p14:creationId xmlns:p14="http://schemas.microsoft.com/office/powerpoint/2010/main" val="8548093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a:p>
        </p:txBody>
      </p:sp>
      <p:sp>
        <p:nvSpPr>
          <p:cNvPr id="4" name="スライド番号プレースホルダー 3"/>
          <p:cNvSpPr>
            <a:spLocks noGrp="1"/>
          </p:cNvSpPr>
          <p:nvPr>
            <p:ph type="sldNum" sz="quarter" idx="10"/>
          </p:nvPr>
        </p:nvSpPr>
        <p:spPr/>
        <p:txBody>
          <a:bodyPr/>
          <a:lstStyle/>
          <a:p>
            <a:fld id="{8F2CD043-C6A0-4B4C-9972-A0E1E6E94517}" type="slidenum">
              <a:rPr kumimoji="1" lang="ja-JP" altLang="en-US" smtClean="0"/>
              <a:t>10</a:t>
            </a:fld>
            <a:endParaRPr kumimoji="1" lang="ja-JP" altLang="en-US"/>
          </a:p>
        </p:txBody>
      </p:sp>
    </p:spTree>
    <p:extLst>
      <p:ext uri="{BB962C8B-B14F-4D97-AF65-F5344CB8AC3E}">
        <p14:creationId xmlns:p14="http://schemas.microsoft.com/office/powerpoint/2010/main" val="18462610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dirty="0"/>
          </a:p>
        </p:txBody>
      </p:sp>
      <p:sp>
        <p:nvSpPr>
          <p:cNvPr id="4" name="スライド番号プレースホルダー 3"/>
          <p:cNvSpPr>
            <a:spLocks noGrp="1"/>
          </p:cNvSpPr>
          <p:nvPr>
            <p:ph type="sldNum" sz="quarter" idx="10"/>
          </p:nvPr>
        </p:nvSpPr>
        <p:spPr/>
        <p:txBody>
          <a:bodyPr/>
          <a:lstStyle/>
          <a:p>
            <a:fld id="{8F2CD043-C6A0-4B4C-9972-A0E1E6E94517}" type="slidenum">
              <a:rPr kumimoji="1" lang="ja-JP" altLang="en-US" smtClean="0"/>
              <a:t>2</a:t>
            </a:fld>
            <a:endParaRPr kumimoji="1" lang="ja-JP" altLang="en-US"/>
          </a:p>
        </p:txBody>
      </p:sp>
    </p:spTree>
    <p:extLst>
      <p:ext uri="{BB962C8B-B14F-4D97-AF65-F5344CB8AC3E}">
        <p14:creationId xmlns:p14="http://schemas.microsoft.com/office/powerpoint/2010/main" val="16175819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8F2CD043-C6A0-4B4C-9972-A0E1E6E94517}" type="slidenum">
              <a:rPr kumimoji="1" lang="ja-JP" altLang="en-US" smtClean="0"/>
              <a:t>3</a:t>
            </a:fld>
            <a:endParaRPr kumimoji="1" lang="ja-JP" altLang="en-US"/>
          </a:p>
        </p:txBody>
      </p:sp>
    </p:spTree>
    <p:extLst>
      <p:ext uri="{BB962C8B-B14F-4D97-AF65-F5344CB8AC3E}">
        <p14:creationId xmlns:p14="http://schemas.microsoft.com/office/powerpoint/2010/main" val="29390793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dirty="0"/>
          </a:p>
        </p:txBody>
      </p:sp>
      <p:sp>
        <p:nvSpPr>
          <p:cNvPr id="4" name="スライド番号プレースホルダー 3"/>
          <p:cNvSpPr>
            <a:spLocks noGrp="1"/>
          </p:cNvSpPr>
          <p:nvPr>
            <p:ph type="sldNum" sz="quarter" idx="10"/>
          </p:nvPr>
        </p:nvSpPr>
        <p:spPr/>
        <p:txBody>
          <a:bodyPr/>
          <a:lstStyle/>
          <a:p>
            <a:fld id="{8F2CD043-C6A0-4B4C-9972-A0E1E6E94517}" type="slidenum">
              <a:rPr kumimoji="1" lang="ja-JP" altLang="en-US" smtClean="0"/>
              <a:t>4</a:t>
            </a:fld>
            <a:endParaRPr kumimoji="1" lang="ja-JP" altLang="en-US"/>
          </a:p>
        </p:txBody>
      </p:sp>
    </p:spTree>
    <p:extLst>
      <p:ext uri="{BB962C8B-B14F-4D97-AF65-F5344CB8AC3E}">
        <p14:creationId xmlns:p14="http://schemas.microsoft.com/office/powerpoint/2010/main" val="29157432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8F2CD043-C6A0-4B4C-9972-A0E1E6E94517}" type="slidenum">
              <a:rPr kumimoji="1" lang="ja-JP" altLang="en-US" smtClean="0"/>
              <a:t>5</a:t>
            </a:fld>
            <a:endParaRPr kumimoji="1" lang="ja-JP" altLang="en-US"/>
          </a:p>
        </p:txBody>
      </p:sp>
    </p:spTree>
    <p:extLst>
      <p:ext uri="{BB962C8B-B14F-4D97-AF65-F5344CB8AC3E}">
        <p14:creationId xmlns:p14="http://schemas.microsoft.com/office/powerpoint/2010/main" val="6304589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dirty="0"/>
          </a:p>
        </p:txBody>
      </p:sp>
      <p:sp>
        <p:nvSpPr>
          <p:cNvPr id="4" name="スライド番号プレースホルダー 3"/>
          <p:cNvSpPr>
            <a:spLocks noGrp="1"/>
          </p:cNvSpPr>
          <p:nvPr>
            <p:ph type="sldNum" sz="quarter" idx="10"/>
          </p:nvPr>
        </p:nvSpPr>
        <p:spPr/>
        <p:txBody>
          <a:bodyPr/>
          <a:lstStyle/>
          <a:p>
            <a:fld id="{8F2CD043-C6A0-4B4C-9972-A0E1E6E94517}" type="slidenum">
              <a:rPr kumimoji="1" lang="ja-JP" altLang="en-US" smtClean="0"/>
              <a:t>6</a:t>
            </a:fld>
            <a:endParaRPr kumimoji="1" lang="ja-JP" altLang="en-US"/>
          </a:p>
        </p:txBody>
      </p:sp>
    </p:spTree>
    <p:extLst>
      <p:ext uri="{BB962C8B-B14F-4D97-AF65-F5344CB8AC3E}">
        <p14:creationId xmlns:p14="http://schemas.microsoft.com/office/powerpoint/2010/main" val="20192507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8F2CD043-C6A0-4B4C-9972-A0E1E6E94517}" type="slidenum">
              <a:rPr kumimoji="1" lang="ja-JP" altLang="en-US" smtClean="0"/>
              <a:t>7</a:t>
            </a:fld>
            <a:endParaRPr kumimoji="1" lang="ja-JP" altLang="en-US"/>
          </a:p>
        </p:txBody>
      </p:sp>
    </p:spTree>
    <p:extLst>
      <p:ext uri="{BB962C8B-B14F-4D97-AF65-F5344CB8AC3E}">
        <p14:creationId xmlns:p14="http://schemas.microsoft.com/office/powerpoint/2010/main" val="3151754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8F2CD043-C6A0-4B4C-9972-A0E1E6E94517}" type="slidenum">
              <a:rPr kumimoji="1" lang="ja-JP" altLang="en-US" smtClean="0"/>
              <a:t>8</a:t>
            </a:fld>
            <a:endParaRPr kumimoji="1" lang="ja-JP" altLang="en-US"/>
          </a:p>
        </p:txBody>
      </p:sp>
    </p:spTree>
    <p:extLst>
      <p:ext uri="{BB962C8B-B14F-4D97-AF65-F5344CB8AC3E}">
        <p14:creationId xmlns:p14="http://schemas.microsoft.com/office/powerpoint/2010/main" val="7230962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8F2CD043-C6A0-4B4C-9972-A0E1E6E94517}" type="slidenum">
              <a:rPr kumimoji="1" lang="ja-JP" altLang="en-US" smtClean="0"/>
              <a:t>9</a:t>
            </a:fld>
            <a:endParaRPr kumimoji="1" lang="ja-JP" altLang="en-US"/>
          </a:p>
        </p:txBody>
      </p:sp>
    </p:spTree>
    <p:extLst>
      <p:ext uri="{BB962C8B-B14F-4D97-AF65-F5344CB8AC3E}">
        <p14:creationId xmlns:p14="http://schemas.microsoft.com/office/powerpoint/2010/main" val="29482695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F36780CB-C987-4E68-B33B-EDE467054F0E}" type="datetimeFigureOut">
              <a:rPr kumimoji="1" lang="ja-JP" altLang="en-US" smtClean="0"/>
              <a:t>2015/12/20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15858750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36780CB-C987-4E68-B33B-EDE467054F0E}" type="datetimeFigureOut">
              <a:rPr kumimoji="1" lang="ja-JP" altLang="en-US" smtClean="0"/>
              <a:t>2015/12/20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827142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37" y="274639"/>
            <a:ext cx="2414588"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536575" y="274639"/>
            <a:ext cx="7078663"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36780CB-C987-4E68-B33B-EDE467054F0E}" type="datetimeFigureOut">
              <a:rPr kumimoji="1" lang="ja-JP" altLang="en-US" smtClean="0"/>
              <a:t>2015/12/20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4744500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36780CB-C987-4E68-B33B-EDE467054F0E}" type="datetimeFigureOut">
              <a:rPr kumimoji="1" lang="ja-JP" altLang="en-US" smtClean="0"/>
              <a:t>2015/12/20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36082498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F36780CB-C987-4E68-B33B-EDE467054F0E}" type="datetimeFigureOut">
              <a:rPr kumimoji="1" lang="ja-JP" altLang="en-US" smtClean="0"/>
              <a:t>2015/12/20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37327164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F36780CB-C987-4E68-B33B-EDE467054F0E}" type="datetimeFigureOut">
              <a:rPr kumimoji="1" lang="ja-JP" altLang="en-US" smtClean="0"/>
              <a:t>2015/12/20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36387665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F36780CB-C987-4E68-B33B-EDE467054F0E}" type="datetimeFigureOut">
              <a:rPr kumimoji="1" lang="ja-JP" altLang="en-US" smtClean="0"/>
              <a:t>2015/12/20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28313358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F36780CB-C987-4E68-B33B-EDE467054F0E}" type="datetimeFigureOut">
              <a:rPr kumimoji="1" lang="ja-JP" altLang="en-US" smtClean="0"/>
              <a:t>2015/12/20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8816017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36780CB-C987-4E68-B33B-EDE467054F0E}" type="datetimeFigureOut">
              <a:rPr kumimoji="1" lang="ja-JP" altLang="en-US" smtClean="0"/>
              <a:t>2015/12/20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23203756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36780CB-C987-4E68-B33B-EDE467054F0E}" type="datetimeFigureOut">
              <a:rPr kumimoji="1" lang="ja-JP" altLang="en-US" smtClean="0"/>
              <a:t>2015/12/20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31198053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36780CB-C987-4E68-B33B-EDE467054F0E}" type="datetimeFigureOut">
              <a:rPr kumimoji="1" lang="ja-JP" altLang="en-US" smtClean="0"/>
              <a:t>2015/12/20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36260874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6780CB-C987-4E68-B33B-EDE467054F0E}" type="datetimeFigureOut">
              <a:rPr kumimoji="1" lang="ja-JP" altLang="en-US" smtClean="0"/>
              <a:t>2015/12/20</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37824209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920552" y="980728"/>
            <a:ext cx="7848872" cy="576064"/>
          </a:xfrm>
          <a:prstGeom prst="rect">
            <a:avLst/>
          </a:prstGeom>
          <a:noFill/>
        </p:spPr>
        <p:txBody>
          <a:bodyPr wrap="square" rtlCol="0" anchor="ctr" anchorCtr="0">
            <a:noAutofit/>
          </a:bodyPr>
          <a:lstStyle/>
          <a:p>
            <a:pPr algn="dist"/>
            <a:r>
              <a:rPr kumimoji="1" lang="ja-JP" altLang="en-US" sz="2800" dirty="0" smtClean="0">
                <a:latin typeface="Meiryo UI" panose="020B0604030504040204" pitchFamily="50" charset="-128"/>
                <a:ea typeface="Meiryo UI" panose="020B0604030504040204" pitchFamily="50" charset="-128"/>
                <a:cs typeface="Meiryo UI" panose="020B0604030504040204" pitchFamily="50" charset="-128"/>
              </a:rPr>
              <a:t>第５回作業部会を踏まえた整理</a:t>
            </a:r>
            <a:endParaRPr kumimoji="1" lang="ja-JP" altLang="en-US" sz="2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8"/>
          <p:cNvSpPr txBox="1"/>
          <p:nvPr/>
        </p:nvSpPr>
        <p:spPr>
          <a:xfrm>
            <a:off x="0" y="1844824"/>
            <a:ext cx="9633520" cy="4536504"/>
          </a:xfrm>
          <a:prstGeom prst="rect">
            <a:avLst/>
          </a:prstGeom>
          <a:noFill/>
        </p:spPr>
        <p:txBody>
          <a:bodyPr wrap="square" rtlCol="0" anchor="ctr" anchorCtr="0">
            <a:noAutofit/>
          </a:bodyPr>
          <a:lstStyle/>
          <a:p>
            <a:pPr marL="717550">
              <a:lnSpc>
                <a:spcPts val="4500"/>
              </a:lnSpc>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１</a:t>
            </a:r>
            <a:r>
              <a:rPr kumimoji="1"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大阪府住宅まちづくりマスタープラン　中間評価について</a:t>
            </a:r>
            <a:endParaRPr kumimoji="1"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marL="717550">
              <a:lnSpc>
                <a:spcPts val="4500"/>
              </a:lnSpc>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指標（</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全国・他都道府県との比較、他データとの対比　等）</a:t>
            </a:r>
            <a:endParaRPr lang="en-US" altLang="ja-JP" sz="2000" dirty="0">
              <a:latin typeface="Meiryo UI" panose="020B0604030504040204" pitchFamily="50" charset="-128"/>
              <a:ea typeface="Meiryo UI" panose="020B0604030504040204" pitchFamily="50" charset="-128"/>
              <a:cs typeface="Meiryo UI" panose="020B0604030504040204" pitchFamily="50" charset="-128"/>
            </a:endParaRPr>
          </a:p>
          <a:p>
            <a:pPr marL="717550">
              <a:lnSpc>
                <a:spcPts val="4500"/>
              </a:lnSpc>
            </a:pP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指標</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と施策の関係</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marL="717550">
              <a:lnSpc>
                <a:spcPts val="4500"/>
              </a:lnSpc>
            </a:pPr>
            <a:r>
              <a:rPr kumimoji="1"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2000" dirty="0" smtClean="0">
                <a:latin typeface="Meiryo UI" panose="020B0604030504040204" pitchFamily="50" charset="-128"/>
                <a:ea typeface="Meiryo UI" panose="020B0604030504040204" pitchFamily="50" charset="-128"/>
                <a:cs typeface="Meiryo UI" panose="020B0604030504040204" pitchFamily="50" charset="-128"/>
              </a:rPr>
              <a:t>　　■今後の施策への反映（新たなデータの把握、施策の提案　等）</a:t>
            </a:r>
            <a:endParaRPr kumimoji="1"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marL="717550">
              <a:lnSpc>
                <a:spcPts val="4500"/>
              </a:lnSpc>
            </a:pP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２．答申（素案）の体系について</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marL="717550">
              <a:lnSpc>
                <a:spcPts val="4500"/>
              </a:lnSpc>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３</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．重点的に議論が必要な施策テーマについて</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テキスト ボックス 1"/>
          <p:cNvSpPr txBox="1"/>
          <p:nvPr/>
        </p:nvSpPr>
        <p:spPr>
          <a:xfrm>
            <a:off x="7905328" y="404664"/>
            <a:ext cx="1368152" cy="369332"/>
          </a:xfrm>
          <a:prstGeom prst="rect">
            <a:avLst/>
          </a:prstGeom>
          <a:noFill/>
          <a:ln>
            <a:solidFill>
              <a:schemeClr val="tx1"/>
            </a:solidFill>
          </a:ln>
        </p:spPr>
        <p:txBody>
          <a:bodyPr wrap="square" rtlCol="0">
            <a:spAutoFit/>
          </a:bodyPr>
          <a:lstStyle/>
          <a:p>
            <a:pPr algn="ctr"/>
            <a:r>
              <a:rPr kumimoji="1" lang="ja-JP" altLang="en-US" dirty="0" smtClean="0">
                <a:latin typeface="ＭＳ ゴシック" panose="020B0609070205080204" pitchFamily="49" charset="-128"/>
                <a:ea typeface="ＭＳ ゴシック" panose="020B0609070205080204" pitchFamily="49" charset="-128"/>
              </a:rPr>
              <a:t>資料２</a:t>
            </a:r>
            <a:endParaRPr kumimoji="1"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9503086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92628" y="549360"/>
            <a:ext cx="9748057" cy="6120000"/>
          </a:xfrm>
          <a:prstGeom prst="rect">
            <a:avLst/>
          </a:prstGeom>
          <a:solidFill>
            <a:schemeClr val="bg1"/>
          </a:solidFill>
          <a:ln w="15875">
            <a:solidFill>
              <a:schemeClr val="tx1">
                <a:lumMod val="50000"/>
                <a:lumOff val="50000"/>
              </a:schemeClr>
            </a:solidFill>
          </a:ln>
        </p:spPr>
        <p:txBody>
          <a:bodyPr wrap="square" lIns="36000" tIns="36000" rIns="36000" bIns="36000" rtlCol="0">
            <a:noAutofit/>
          </a:bodyPr>
          <a:lstStyle/>
          <a:p>
            <a:pPr>
              <a:lnSpc>
                <a:spcPts val="1300"/>
              </a:lnSpc>
            </a:pPr>
            <a:endParaRPr lang="en-US" altLang="ja-JP" sz="900" dirty="0" smtClean="0"/>
          </a:p>
          <a:p>
            <a:pPr marL="88900" indent="-88900">
              <a:lnSpc>
                <a:spcPts val="1300"/>
              </a:lnSpc>
            </a:pPr>
            <a:endParaRPr lang="en-US" altLang="ja-JP" sz="900" dirty="0" smtClean="0"/>
          </a:p>
          <a:p>
            <a:pPr marL="88900" indent="-88900">
              <a:lnSpc>
                <a:spcPts val="1300"/>
              </a:lnSpc>
            </a:pPr>
            <a:endParaRPr lang="en-US" altLang="ja-JP" sz="900" dirty="0" smtClean="0"/>
          </a:p>
          <a:p>
            <a:pPr marL="88900" indent="-88900">
              <a:lnSpc>
                <a:spcPts val="1300"/>
              </a:lnSpc>
            </a:pPr>
            <a:endParaRPr kumimoji="1" lang="ja-JP" altLang="en-US" sz="900" dirty="0"/>
          </a:p>
        </p:txBody>
      </p:sp>
      <p:graphicFrame>
        <p:nvGraphicFramePr>
          <p:cNvPr id="5" name="表 4"/>
          <p:cNvGraphicFramePr>
            <a:graphicFrameLocks noGrp="1"/>
          </p:cNvGraphicFramePr>
          <p:nvPr>
            <p:extLst>
              <p:ext uri="{D42A27DB-BD31-4B8C-83A1-F6EECF244321}">
                <p14:modId xmlns:p14="http://schemas.microsoft.com/office/powerpoint/2010/main" val="4201828750"/>
              </p:ext>
            </p:extLst>
          </p:nvPr>
        </p:nvGraphicFramePr>
        <p:xfrm>
          <a:off x="200472" y="692693"/>
          <a:ext cx="9505056" cy="5820044"/>
        </p:xfrm>
        <a:graphic>
          <a:graphicData uri="http://schemas.openxmlformats.org/drawingml/2006/table">
            <a:tbl>
              <a:tblPr firstRow="1" bandRow="1">
                <a:tableStyleId>{5C22544A-7EE6-4342-B048-85BDC9FD1C3A}</a:tableStyleId>
              </a:tblPr>
              <a:tblGrid>
                <a:gridCol w="6385076"/>
                <a:gridCol w="3119980"/>
              </a:tblGrid>
              <a:tr h="216027">
                <a:tc>
                  <a:txBody>
                    <a:bodyPr/>
                    <a:lstStyle/>
                    <a:p>
                      <a:pPr algn="ctr"/>
                      <a:r>
                        <a:rPr kumimoji="1" lang="ja-JP" altLang="en-US" sz="1400" u="none" dirty="0" smtClean="0">
                          <a:latin typeface="HGPｺﾞｼｯｸM" panose="020B0600000000000000" pitchFamily="50" charset="-128"/>
                          <a:ea typeface="HGPｺﾞｼｯｸM" panose="020B0600000000000000" pitchFamily="50" charset="-128"/>
                        </a:rPr>
                        <a:t>委員意見</a:t>
                      </a:r>
                      <a:endParaRPr kumimoji="1" lang="ja-JP" altLang="en-US" sz="1400" u="none" dirty="0">
                        <a:latin typeface="HGPｺﾞｼｯｸM" panose="020B0600000000000000" pitchFamily="50" charset="-128"/>
                        <a:ea typeface="HGPｺﾞｼｯｸM" panose="020B0600000000000000" pitchFamily="50" charset="-128"/>
                      </a:endParaRPr>
                    </a:p>
                  </a:txBody>
                  <a:tcPr/>
                </a:tc>
                <a:tc>
                  <a:txBody>
                    <a:bodyPr/>
                    <a:lstStyle/>
                    <a:p>
                      <a:pPr algn="ctr"/>
                      <a:r>
                        <a:rPr kumimoji="1" lang="ja-JP" altLang="en-US" sz="1400" u="none" dirty="0" smtClean="0">
                          <a:latin typeface="HGPｺﾞｼｯｸM" panose="020B0600000000000000" pitchFamily="50" charset="-128"/>
                          <a:ea typeface="HGPｺﾞｼｯｸM" panose="020B0600000000000000" pitchFamily="50" charset="-128"/>
                        </a:rPr>
                        <a:t>対応</a:t>
                      </a:r>
                      <a:endParaRPr kumimoji="1" lang="ja-JP" altLang="en-US" sz="1400" u="none" dirty="0">
                        <a:latin typeface="HGPｺﾞｼｯｸM" panose="020B0600000000000000" pitchFamily="50" charset="-128"/>
                        <a:ea typeface="HGPｺﾞｼｯｸM" panose="020B0600000000000000" pitchFamily="50" charset="-128"/>
                      </a:endParaRPr>
                    </a:p>
                  </a:txBody>
                  <a:tcPr/>
                </a:tc>
              </a:tr>
              <a:tr h="5515244">
                <a:tc>
                  <a:txBody>
                    <a:bodyPr/>
                    <a:lstStyle/>
                    <a:p>
                      <a:pPr marL="177800" lvl="0" indent="-177800"/>
                      <a:endParaRPr lang="en-US" altLang="ja-JP" sz="1400" u="none" dirty="0" smtClean="0">
                        <a:latin typeface="ＭＳ ゴシック" panose="020B0609070205080204" pitchFamily="49" charset="-128"/>
                        <a:ea typeface="ＭＳ ゴシック" panose="020B0609070205080204" pitchFamily="49" charset="-128"/>
                        <a:cs typeface="Meiryo UI" panose="020B0604030504040204" pitchFamily="50" charset="-128"/>
                      </a:endParaRPr>
                    </a:p>
                    <a:p>
                      <a:pPr marL="177800" lvl="0" indent="-177800"/>
                      <a:r>
                        <a:rPr lang="ja-JP" altLang="en-US" sz="1400" u="none" dirty="0" smtClean="0">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ja-JP" sz="1400" u="none" dirty="0" smtClean="0">
                          <a:latin typeface="ＭＳ ゴシック" panose="020B0609070205080204" pitchFamily="49" charset="-128"/>
                          <a:ea typeface="ＭＳ ゴシック" panose="020B0609070205080204" pitchFamily="49" charset="-128"/>
                        </a:rPr>
                        <a:t>大都市の大きな流れとして、賃貸住宅に対して風が吹いており、賃貸住宅の経営というものがこんなに社会的な影響を与える時代は今までなかった。賃貸住宅のマネジメントが、地域を活性化する</a:t>
                      </a:r>
                      <a:r>
                        <a:rPr lang="ja-JP" altLang="en-US" sz="1400" u="none" dirty="0" smtClean="0">
                          <a:latin typeface="ＭＳ ゴシック" panose="020B0609070205080204" pitchFamily="49" charset="-128"/>
                          <a:ea typeface="ＭＳ ゴシック" panose="020B0609070205080204" pitchFamily="49" charset="-128"/>
                        </a:rPr>
                        <a:t>１</a:t>
                      </a:r>
                      <a:r>
                        <a:rPr lang="ja-JP" altLang="ja-JP" sz="1400" u="none" dirty="0" smtClean="0">
                          <a:latin typeface="ＭＳ ゴシック" panose="020B0609070205080204" pitchFamily="49" charset="-128"/>
                          <a:ea typeface="ＭＳ ゴシック" panose="020B0609070205080204" pitchFamily="49" charset="-128"/>
                        </a:rPr>
                        <a:t>つの大きな道具になるということがいくつかの先行事例から見えてきており、経営という大家の仕事が新しい住まい方を引っ張っていく非常に重要な要素である。</a:t>
                      </a:r>
                      <a:endParaRPr lang="en-US" altLang="ja-JP" sz="1400" u="none" dirty="0" smtClean="0">
                        <a:latin typeface="ＭＳ ゴシック" panose="020B0609070205080204" pitchFamily="49" charset="-128"/>
                        <a:ea typeface="ＭＳ ゴシック" panose="020B0609070205080204" pitchFamily="49" charset="-128"/>
                      </a:endParaRPr>
                    </a:p>
                    <a:p>
                      <a:pPr marL="177800" lvl="0" indent="-177800"/>
                      <a:endParaRPr lang="en-US" altLang="ja-JP" sz="1400" u="none" dirty="0" smtClean="0">
                        <a:latin typeface="ＭＳ ゴシック" panose="020B0609070205080204" pitchFamily="49" charset="-128"/>
                        <a:ea typeface="ＭＳ ゴシック" panose="020B0609070205080204" pitchFamily="49" charset="-128"/>
                      </a:endParaRPr>
                    </a:p>
                    <a:p>
                      <a:pPr marL="177800" lvl="0" indent="-177800"/>
                      <a:r>
                        <a:rPr lang="ja-JP" altLang="en-US" sz="1400" u="none" dirty="0" smtClean="0">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ja-JP" sz="1400" u="none" dirty="0" smtClean="0">
                          <a:latin typeface="ＭＳ ゴシック" panose="020B0609070205080204" pitchFamily="49" charset="-128"/>
                          <a:ea typeface="ＭＳ ゴシック" panose="020B0609070205080204" pitchFamily="49" charset="-128"/>
                        </a:rPr>
                        <a:t>まちに魅力がないと、自分の住宅に魅力的な人が集まってこないということにも気づいて、オーナーがまちづくりに積極的に関わるようになっている。これも今までになかった動きで、そういった新しい住まい方やまちづくりに関する活動などは、感性の鋭い若いオーナーがそういうことを始めている。</a:t>
                      </a:r>
                      <a:endParaRPr lang="en-US" altLang="ja-JP" sz="1400" u="none" dirty="0" smtClean="0">
                        <a:latin typeface="ＭＳ ゴシック" panose="020B0609070205080204" pitchFamily="49" charset="-128"/>
                        <a:ea typeface="ＭＳ ゴシック" panose="020B0609070205080204" pitchFamily="49" charset="-128"/>
                      </a:endParaRPr>
                    </a:p>
                    <a:p>
                      <a:pPr marL="177800" lvl="0" indent="-177800"/>
                      <a:endParaRPr lang="en-US" altLang="ja-JP" sz="1400" u="none" dirty="0" smtClean="0">
                        <a:latin typeface="ＭＳ ゴシック" panose="020B0609070205080204" pitchFamily="49" charset="-128"/>
                        <a:ea typeface="ＭＳ ゴシック" panose="020B0609070205080204" pitchFamily="49" charset="-128"/>
                        <a:cs typeface="Meiryo UI" panose="020B0604030504040204" pitchFamily="50" charset="-128"/>
                      </a:endParaRPr>
                    </a:p>
                    <a:p>
                      <a:pPr marL="177800" lvl="0" indent="-177800"/>
                      <a:r>
                        <a:rPr lang="ja-JP" altLang="en-US" sz="1400" u="none" dirty="0" smtClean="0">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ja-JP" sz="1400" u="none" dirty="0" smtClean="0">
                          <a:latin typeface="ＭＳ ゴシック" panose="020B0609070205080204" pitchFamily="49" charset="-128"/>
                          <a:ea typeface="ＭＳ ゴシック" panose="020B0609070205080204" pitchFamily="49" charset="-128"/>
                        </a:rPr>
                        <a:t>大阪は借家文化に対する非常に大きな蓄積が本来あり、既存のストックを活用してそういった借家文化を再生するという観点で考えると、全国に対して十分アピールできる。ストックから考えるというような発想も必要。</a:t>
                      </a:r>
                      <a:endParaRPr lang="en-US" altLang="ja-JP" sz="1400" u="none" dirty="0" smtClean="0">
                        <a:latin typeface="ＭＳ ゴシック" panose="020B0609070205080204" pitchFamily="49" charset="-128"/>
                        <a:ea typeface="ＭＳ ゴシック" panose="020B0609070205080204" pitchFamily="49" charset="-128"/>
                      </a:endParaRPr>
                    </a:p>
                    <a:p>
                      <a:pPr marL="177800" lvl="0" indent="-177800"/>
                      <a:endParaRPr lang="en-US" altLang="ja-JP" sz="1400" u="none" dirty="0" smtClean="0">
                        <a:latin typeface="ＭＳ ゴシック" panose="020B0609070205080204" pitchFamily="49" charset="-128"/>
                        <a:ea typeface="ＭＳ ゴシック" panose="020B0609070205080204" pitchFamily="49" charset="-128"/>
                        <a:cs typeface="Meiryo UI" panose="020B0604030504040204" pitchFamily="50" charset="-128"/>
                      </a:endParaRPr>
                    </a:p>
                    <a:p>
                      <a:pPr marL="177800" lvl="0" indent="-177800"/>
                      <a:r>
                        <a:rPr lang="ja-JP" altLang="en-US" sz="1400" u="none" dirty="0" smtClean="0">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ja-JP" sz="1400" u="none" dirty="0" smtClean="0">
                          <a:latin typeface="ＭＳ ゴシック" panose="020B0609070205080204" pitchFamily="49" charset="-128"/>
                          <a:ea typeface="ＭＳ ゴシック" panose="020B0609070205080204" pitchFamily="49" charset="-128"/>
                        </a:rPr>
                        <a:t>人の方から考えることも大事で、単純な年齢というよりは何年生まれのどういう世代の人が何を考えてどういうニーズを持っているのか、というふうに考えた方がよい。</a:t>
                      </a:r>
                      <a:endParaRPr lang="en-US" altLang="ja-JP" sz="1400" u="none" dirty="0" smtClean="0">
                        <a:latin typeface="ＭＳ ゴシック" panose="020B0609070205080204" pitchFamily="49" charset="-128"/>
                        <a:ea typeface="ＭＳ ゴシック" panose="020B0609070205080204" pitchFamily="49" charset="-128"/>
                      </a:endParaRPr>
                    </a:p>
                  </a:txBody>
                  <a:tcPr/>
                </a:tc>
                <a:tc>
                  <a:txBody>
                    <a:bodyPr/>
                    <a:lstStyle/>
                    <a:p>
                      <a:pPr marL="88900" indent="-88900"/>
                      <a:endParaRPr kumimoji="1" lang="en-US" altLang="ja-JP" sz="1000" u="none" dirty="0" smtClean="0">
                        <a:latin typeface="HGPｺﾞｼｯｸM" panose="020B0600000000000000" pitchFamily="50" charset="-128"/>
                        <a:ea typeface="HGPｺﾞｼｯｸM" panose="020B0600000000000000" pitchFamily="50" charset="-128"/>
                      </a:endParaRPr>
                    </a:p>
                  </a:txBody>
                  <a:tcPr/>
                </a:tc>
              </a:tr>
            </a:tbl>
          </a:graphicData>
        </a:graphic>
      </p:graphicFrame>
      <p:sp>
        <p:nvSpPr>
          <p:cNvPr id="9" name="テキスト ボックス 8"/>
          <p:cNvSpPr txBox="1"/>
          <p:nvPr/>
        </p:nvSpPr>
        <p:spPr>
          <a:xfrm>
            <a:off x="6655792" y="1232416"/>
            <a:ext cx="2977728" cy="3132688"/>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r>
              <a:rPr lang="ja-JP" altLang="en-US" sz="1400" dirty="0">
                <a:latin typeface="+mn-ea"/>
              </a:rPr>
              <a:t>　</a:t>
            </a:r>
            <a:r>
              <a:rPr lang="ja-JP" altLang="en-US" sz="1400" dirty="0" smtClean="0">
                <a:latin typeface="+mj-ea"/>
              </a:rPr>
              <a:t>・答申を作成していく中で検討。</a:t>
            </a:r>
            <a:endParaRPr lang="en-US" altLang="ja-JP" sz="1400" dirty="0" smtClean="0">
              <a:latin typeface="+mj-ea"/>
            </a:endParaRPr>
          </a:p>
          <a:p>
            <a:pPr marL="88900" indent="-88900"/>
            <a:r>
              <a:rPr lang="ja-JP" altLang="en-US" sz="1400" dirty="0">
                <a:latin typeface="+mj-ea"/>
              </a:rPr>
              <a:t>　</a:t>
            </a:r>
            <a:r>
              <a:rPr lang="ja-JP" altLang="en-US" sz="1400" dirty="0" smtClean="0">
                <a:latin typeface="+mj-ea"/>
              </a:rPr>
              <a:t>賃貸住宅のリノベーションを促進するなど、賃貸住宅に関する施策を検討。</a:t>
            </a:r>
            <a:endParaRPr lang="en-US" altLang="ja-JP" sz="1400" dirty="0" smtClean="0">
              <a:latin typeface="+mj-ea"/>
            </a:endParaRPr>
          </a:p>
        </p:txBody>
      </p:sp>
      <p:sp>
        <p:nvSpPr>
          <p:cNvPr id="17" name="Text Box 2"/>
          <p:cNvSpPr txBox="1">
            <a:spLocks noChangeArrowheads="1"/>
          </p:cNvSpPr>
          <p:nvPr/>
        </p:nvSpPr>
        <p:spPr bwMode="auto">
          <a:xfrm>
            <a:off x="7689304" y="6381328"/>
            <a:ext cx="21336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r" eaLnBrk="1" hangingPunct="1">
              <a:buClrTx/>
              <a:buFontTx/>
              <a:buNone/>
            </a:pPr>
            <a:fld id="{CD1E3EF9-C8F1-45E4-AD9D-B4C5D7756A5D}" type="slidenum">
              <a:rPr lang="en-US" altLang="ja-JP" sz="1200">
                <a:solidFill>
                  <a:srgbClr val="898989"/>
                </a:solidFill>
              </a:rPr>
              <a:pPr algn="r" eaLnBrk="1" hangingPunct="1">
                <a:buClrTx/>
                <a:buFontTx/>
                <a:buNone/>
              </a:pPr>
              <a:t>10</a:t>
            </a:fld>
            <a:endParaRPr lang="en-US" altLang="ja-JP" sz="1200" dirty="0">
              <a:solidFill>
                <a:srgbClr val="898989"/>
              </a:solidFill>
            </a:endParaRPr>
          </a:p>
        </p:txBody>
      </p:sp>
      <p:sp>
        <p:nvSpPr>
          <p:cNvPr id="14" name="テキスト ボックス 13"/>
          <p:cNvSpPr txBox="1"/>
          <p:nvPr/>
        </p:nvSpPr>
        <p:spPr>
          <a:xfrm>
            <a:off x="0" y="-27384"/>
            <a:ext cx="9906000" cy="360000"/>
          </a:xfrm>
          <a:prstGeom prst="rect">
            <a:avLst/>
          </a:prstGeom>
          <a:solidFill>
            <a:schemeClr val="accent1">
              <a:lumMod val="40000"/>
              <a:lumOff val="60000"/>
            </a:schemeClr>
          </a:solidFill>
        </p:spPr>
        <p:txBody>
          <a:bodyPr wrap="square" rtlCol="0" anchor="ctr" anchorCtr="0">
            <a:noAutofit/>
          </a:bodyPr>
          <a:lstStyle/>
          <a:p>
            <a:r>
              <a:rPr kumimoji="1" lang="ja-JP" altLang="en-US" sz="1600" dirty="0" smtClean="0">
                <a:latin typeface="HGSｺﾞｼｯｸM" panose="020B0600000000000000" pitchFamily="50" charset="-128"/>
                <a:ea typeface="HGSｺﾞｼｯｸM" panose="020B0600000000000000" pitchFamily="50" charset="-128"/>
                <a:cs typeface="Meiryo UI" panose="020B0604030504040204" pitchFamily="50" charset="-128"/>
              </a:rPr>
              <a:t>　住宅まちづくり審議会　第５回作業部会</a:t>
            </a:r>
            <a:r>
              <a:rPr lang="ja-JP" altLang="en-US" sz="1600" dirty="0" smtClean="0">
                <a:latin typeface="HGSｺﾞｼｯｸM" panose="020B0600000000000000" pitchFamily="50" charset="-128"/>
                <a:ea typeface="HGSｺﾞｼｯｸM" panose="020B0600000000000000" pitchFamily="50" charset="-128"/>
                <a:cs typeface="Meiryo UI" panose="020B0604030504040204" pitchFamily="50" charset="-128"/>
              </a:rPr>
              <a:t>を踏まえた整理</a:t>
            </a:r>
            <a:endParaRPr kumimoji="1"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endParaRPr>
          </a:p>
        </p:txBody>
      </p:sp>
      <p:sp>
        <p:nvSpPr>
          <p:cNvPr id="18" name="テキスト ボックス 17"/>
          <p:cNvSpPr txBox="1"/>
          <p:nvPr/>
        </p:nvSpPr>
        <p:spPr>
          <a:xfrm>
            <a:off x="128464" y="372375"/>
            <a:ext cx="5688632" cy="320317"/>
          </a:xfrm>
          <a:prstGeom prst="roundRect">
            <a:avLst/>
          </a:prstGeom>
          <a:solidFill>
            <a:schemeClr val="bg1"/>
          </a:solidFill>
          <a:ln>
            <a:solidFill>
              <a:schemeClr val="tx1">
                <a:lumMod val="50000"/>
                <a:lumOff val="50000"/>
              </a:schemeClr>
            </a:solidFill>
          </a:ln>
        </p:spPr>
        <p:txBody>
          <a:bodyPr wrap="square" lIns="36000" tIns="36000" rIns="36000" bIns="36000" rtlCol="0">
            <a:noAutofit/>
          </a:bodyPr>
          <a:lstStyle/>
          <a:p>
            <a:r>
              <a:rPr lang="ja-JP" altLang="en-US" sz="1600" b="1" dirty="0">
                <a:latin typeface="HGPｺﾞｼｯｸM" panose="020B0600000000000000" pitchFamily="50" charset="-128"/>
                <a:ea typeface="HGPｺﾞｼｯｸM" panose="020B0600000000000000" pitchFamily="50" charset="-128"/>
              </a:rPr>
              <a:t>３</a:t>
            </a:r>
            <a:r>
              <a:rPr lang="en-US" altLang="ja-JP" sz="1600" b="1" dirty="0" smtClean="0">
                <a:latin typeface="HGPｺﾞｼｯｸM" panose="020B0600000000000000" pitchFamily="50" charset="-128"/>
                <a:ea typeface="HGPｺﾞｼｯｸM" panose="020B0600000000000000" pitchFamily="50" charset="-128"/>
              </a:rPr>
              <a:t>.</a:t>
            </a:r>
            <a:r>
              <a:rPr lang="ja-JP" altLang="en-US" sz="1600" b="1" dirty="0">
                <a:latin typeface="HGPｺﾞｼｯｸM" panose="020B0600000000000000" pitchFamily="50" charset="-128"/>
                <a:ea typeface="HGPｺﾞｼｯｸM" panose="020B0600000000000000" pitchFamily="50" charset="-128"/>
              </a:rPr>
              <a:t>　</a:t>
            </a:r>
            <a:r>
              <a:rPr lang="ja-JP" altLang="en-US" sz="1600" b="1" dirty="0" smtClean="0">
                <a:latin typeface="HGPｺﾞｼｯｸM" panose="020B0600000000000000" pitchFamily="50" charset="-128"/>
                <a:ea typeface="HGPｺﾞｼｯｸM" panose="020B0600000000000000" pitchFamily="50" charset="-128"/>
              </a:rPr>
              <a:t>重点的に議論が必要な施策テーマ（定住人口増加）</a:t>
            </a:r>
            <a:endParaRPr lang="ja-JP" altLang="en-US" sz="1600" b="1" dirty="0">
              <a:latin typeface="HGPｺﾞｼｯｸM" panose="020B0600000000000000" pitchFamily="50" charset="-128"/>
              <a:ea typeface="HGPｺﾞｼｯｸM" panose="020B0600000000000000" pitchFamily="50" charset="-128"/>
            </a:endParaRPr>
          </a:p>
        </p:txBody>
      </p:sp>
      <p:sp>
        <p:nvSpPr>
          <p:cNvPr id="8" name="テキスト ボックス 7"/>
          <p:cNvSpPr txBox="1"/>
          <p:nvPr/>
        </p:nvSpPr>
        <p:spPr>
          <a:xfrm>
            <a:off x="6655792" y="4644752"/>
            <a:ext cx="2977728" cy="944488"/>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r>
              <a:rPr lang="ja-JP" altLang="en-US" sz="1400" dirty="0">
                <a:latin typeface="+mn-ea"/>
              </a:rPr>
              <a:t>　</a:t>
            </a:r>
            <a:r>
              <a:rPr lang="ja-JP" altLang="en-US" sz="1400" dirty="0" smtClean="0">
                <a:latin typeface="+mj-ea"/>
              </a:rPr>
              <a:t>・答申を作成していく中で検討。</a:t>
            </a:r>
            <a:endParaRPr lang="en-US" altLang="ja-JP" sz="1400" dirty="0" smtClean="0">
              <a:latin typeface="+mj-ea"/>
            </a:endParaRPr>
          </a:p>
          <a:p>
            <a:pPr marL="88900" indent="-88900"/>
            <a:r>
              <a:rPr lang="ja-JP" altLang="en-US" sz="1400" dirty="0">
                <a:latin typeface="+mj-ea"/>
              </a:rPr>
              <a:t>　</a:t>
            </a:r>
            <a:endParaRPr lang="en-US" altLang="ja-JP" sz="1400" dirty="0" smtClean="0">
              <a:latin typeface="+mj-ea"/>
            </a:endParaRPr>
          </a:p>
          <a:p>
            <a:pPr marL="177800" indent="-88900"/>
            <a:r>
              <a:rPr lang="ja-JP" altLang="en-US" sz="1400" dirty="0">
                <a:latin typeface="+mj-ea"/>
              </a:rPr>
              <a:t>　</a:t>
            </a:r>
            <a:endParaRPr lang="en-US" altLang="ja-JP" sz="1400" dirty="0" smtClean="0">
              <a:latin typeface="+mn-ea"/>
            </a:endParaRPr>
          </a:p>
        </p:txBody>
      </p:sp>
    </p:spTree>
    <p:extLst>
      <p:ext uri="{BB962C8B-B14F-4D97-AF65-F5344CB8AC3E}">
        <p14:creationId xmlns:p14="http://schemas.microsoft.com/office/powerpoint/2010/main" val="27043498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92628" y="549360"/>
            <a:ext cx="9748057" cy="6207040"/>
          </a:xfrm>
          <a:prstGeom prst="rect">
            <a:avLst/>
          </a:prstGeom>
          <a:solidFill>
            <a:schemeClr val="bg1"/>
          </a:solidFill>
          <a:ln w="15875">
            <a:solidFill>
              <a:schemeClr val="tx1">
                <a:lumMod val="50000"/>
                <a:lumOff val="50000"/>
              </a:schemeClr>
            </a:solidFill>
          </a:ln>
        </p:spPr>
        <p:txBody>
          <a:bodyPr wrap="square" lIns="36000" tIns="36000" rIns="36000" bIns="36000" rtlCol="0">
            <a:noAutofit/>
          </a:bodyPr>
          <a:lstStyle/>
          <a:p>
            <a:pPr>
              <a:lnSpc>
                <a:spcPts val="1300"/>
              </a:lnSpc>
            </a:pPr>
            <a:endParaRPr lang="en-US" altLang="ja-JP" sz="900" dirty="0" smtClean="0"/>
          </a:p>
          <a:p>
            <a:pPr marL="88900" indent="-88900">
              <a:lnSpc>
                <a:spcPts val="1300"/>
              </a:lnSpc>
            </a:pPr>
            <a:endParaRPr lang="en-US" altLang="ja-JP" sz="900" dirty="0" smtClean="0"/>
          </a:p>
          <a:p>
            <a:pPr marL="88900" indent="-88900">
              <a:lnSpc>
                <a:spcPts val="1300"/>
              </a:lnSpc>
            </a:pPr>
            <a:endParaRPr lang="en-US" altLang="ja-JP" sz="900" dirty="0" smtClean="0"/>
          </a:p>
          <a:p>
            <a:pPr marL="88900" indent="-88900">
              <a:lnSpc>
                <a:spcPts val="1300"/>
              </a:lnSpc>
            </a:pPr>
            <a:endParaRPr kumimoji="1" lang="ja-JP" altLang="en-US" sz="900" dirty="0"/>
          </a:p>
        </p:txBody>
      </p:sp>
      <p:sp>
        <p:nvSpPr>
          <p:cNvPr id="4" name="テキスト ボックス 3"/>
          <p:cNvSpPr txBox="1"/>
          <p:nvPr/>
        </p:nvSpPr>
        <p:spPr>
          <a:xfrm>
            <a:off x="0" y="-27384"/>
            <a:ext cx="9906000" cy="360000"/>
          </a:xfrm>
          <a:prstGeom prst="rect">
            <a:avLst/>
          </a:prstGeom>
          <a:solidFill>
            <a:schemeClr val="accent1">
              <a:lumMod val="40000"/>
              <a:lumOff val="60000"/>
            </a:schemeClr>
          </a:solidFill>
        </p:spPr>
        <p:txBody>
          <a:bodyPr wrap="square" rtlCol="0" anchor="ctr" anchorCtr="0">
            <a:noAutofit/>
          </a:bodyPr>
          <a:lstStyle/>
          <a:p>
            <a:r>
              <a:rPr kumimoji="1" lang="ja-JP" altLang="en-US" sz="1600" dirty="0" smtClean="0">
                <a:latin typeface="HGSｺﾞｼｯｸM" panose="020B0600000000000000" pitchFamily="50" charset="-128"/>
                <a:ea typeface="HGSｺﾞｼｯｸM" panose="020B0600000000000000" pitchFamily="50" charset="-128"/>
                <a:cs typeface="Meiryo UI" panose="020B0604030504040204" pitchFamily="50" charset="-128"/>
              </a:rPr>
              <a:t>　住宅まちづくり審議会　第５回作業部会</a:t>
            </a:r>
            <a:r>
              <a:rPr lang="ja-JP" altLang="en-US" sz="1600" dirty="0" smtClean="0">
                <a:latin typeface="HGSｺﾞｼｯｸM" panose="020B0600000000000000" pitchFamily="50" charset="-128"/>
                <a:ea typeface="HGSｺﾞｼｯｸM" panose="020B0600000000000000" pitchFamily="50" charset="-128"/>
                <a:cs typeface="Meiryo UI" panose="020B0604030504040204" pitchFamily="50" charset="-128"/>
              </a:rPr>
              <a:t>を踏まえた整理</a:t>
            </a:r>
            <a:endParaRPr kumimoji="1"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4257735331"/>
              </p:ext>
            </p:extLst>
          </p:nvPr>
        </p:nvGraphicFramePr>
        <p:xfrm>
          <a:off x="200472" y="730416"/>
          <a:ext cx="9505056" cy="5916863"/>
        </p:xfrm>
        <a:graphic>
          <a:graphicData uri="http://schemas.openxmlformats.org/drawingml/2006/table">
            <a:tbl>
              <a:tblPr firstRow="1" bandRow="1">
                <a:tableStyleId>{5C22544A-7EE6-4342-B048-85BDC9FD1C3A}</a:tableStyleId>
              </a:tblPr>
              <a:tblGrid>
                <a:gridCol w="6378863"/>
                <a:gridCol w="3126193"/>
              </a:tblGrid>
              <a:tr h="302765">
                <a:tc>
                  <a:txBody>
                    <a:bodyPr/>
                    <a:lstStyle/>
                    <a:p>
                      <a:pPr algn="ctr"/>
                      <a:r>
                        <a:rPr kumimoji="1" lang="ja-JP" altLang="en-US" sz="1400" u="none" dirty="0" smtClean="0">
                          <a:latin typeface="HGPｺﾞｼｯｸM" panose="020B0600000000000000" pitchFamily="50" charset="-128"/>
                          <a:ea typeface="HGPｺﾞｼｯｸM" panose="020B0600000000000000" pitchFamily="50" charset="-128"/>
                        </a:rPr>
                        <a:t>委員意見</a:t>
                      </a:r>
                      <a:endParaRPr kumimoji="1" lang="ja-JP" altLang="en-US" sz="1400" u="none" dirty="0">
                        <a:latin typeface="HGPｺﾞｼｯｸM" panose="020B0600000000000000" pitchFamily="50" charset="-128"/>
                        <a:ea typeface="HGPｺﾞｼｯｸM" panose="020B0600000000000000" pitchFamily="50" charset="-128"/>
                      </a:endParaRPr>
                    </a:p>
                  </a:txBody>
                  <a:tcPr/>
                </a:tc>
                <a:tc>
                  <a:txBody>
                    <a:bodyPr/>
                    <a:lstStyle/>
                    <a:p>
                      <a:pPr algn="ctr"/>
                      <a:r>
                        <a:rPr kumimoji="1" lang="ja-JP" altLang="en-US" sz="1400" u="none" dirty="0" smtClean="0">
                          <a:latin typeface="HGPｺﾞｼｯｸM" panose="020B0600000000000000" pitchFamily="50" charset="-128"/>
                          <a:ea typeface="HGPｺﾞｼｯｸM" panose="020B0600000000000000" pitchFamily="50" charset="-128"/>
                        </a:rPr>
                        <a:t>対応</a:t>
                      </a:r>
                      <a:endParaRPr kumimoji="1" lang="ja-JP" altLang="en-US" sz="1400" u="none" dirty="0">
                        <a:latin typeface="HGPｺﾞｼｯｸM" panose="020B0600000000000000" pitchFamily="50" charset="-128"/>
                        <a:ea typeface="HGPｺﾞｼｯｸM" panose="020B0600000000000000" pitchFamily="50" charset="-128"/>
                      </a:endParaRPr>
                    </a:p>
                  </a:txBody>
                  <a:tcPr/>
                </a:tc>
              </a:tr>
              <a:tr h="5612063">
                <a:tc>
                  <a:txBody>
                    <a:bodyPr/>
                    <a:lstStyle/>
                    <a:p>
                      <a:pPr marL="88900" indent="-88900"/>
                      <a:endParaRPr kumimoji="1" lang="en-US" altLang="ja-JP" sz="1600" u="none" dirty="0" smtClean="0">
                        <a:latin typeface="Meiryo UI" panose="020B0604030504040204" pitchFamily="50" charset="-128"/>
                        <a:ea typeface="Meiryo UI" panose="020B0604030504040204" pitchFamily="50" charset="-128"/>
                        <a:cs typeface="Meiryo UI" panose="020B0604030504040204" pitchFamily="50" charset="-128"/>
                      </a:endParaRPr>
                    </a:p>
                    <a:p>
                      <a:pPr marL="88900" lvl="0" indent="-88900"/>
                      <a:r>
                        <a:rPr kumimoji="1" lang="ja-JP" altLang="en-US" sz="1600" u="none" kern="1200" dirty="0" smtClean="0">
                          <a:solidFill>
                            <a:schemeClr val="dk1"/>
                          </a:solidFill>
                          <a:latin typeface="Meiryo UI" panose="020B0604030504040204" pitchFamily="50" charset="-128"/>
                          <a:ea typeface="Meiryo UI" panose="020B0604030504040204" pitchFamily="50" charset="-128"/>
                          <a:cs typeface="Meiryo UI" panose="020B0604030504040204" pitchFamily="50" charset="-128"/>
                        </a:rPr>
                        <a:t>■指標（全国・他都道府県との比較）</a:t>
                      </a:r>
                      <a:endParaRPr kumimoji="1" lang="en-US" altLang="ja-JP" sz="1600" u="none" kern="1200" dirty="0" smtClean="0">
                        <a:solidFill>
                          <a:schemeClr val="dk1"/>
                        </a:solidFill>
                        <a:latin typeface="Meiryo UI" panose="020B0604030504040204" pitchFamily="50" charset="-128"/>
                        <a:ea typeface="Meiryo UI" panose="020B0604030504040204" pitchFamily="50" charset="-128"/>
                        <a:cs typeface="Meiryo UI" panose="020B0604030504040204" pitchFamily="50" charset="-128"/>
                      </a:endParaRPr>
                    </a:p>
                    <a:p>
                      <a:pPr marL="88900" lvl="0" indent="-88900"/>
                      <a:r>
                        <a:rPr kumimoji="1" lang="ja-JP" altLang="en-US" sz="1400" u="none" kern="1200" dirty="0" smtClean="0">
                          <a:solidFill>
                            <a:schemeClr val="dk1"/>
                          </a:solidFill>
                          <a:latin typeface="+mj-ea"/>
                          <a:ea typeface="+mj-ea"/>
                          <a:cs typeface="Meiryo UI" panose="020B0604030504040204" pitchFamily="50" charset="-128"/>
                        </a:rPr>
                        <a:t>・</a:t>
                      </a:r>
                      <a:r>
                        <a:rPr kumimoji="1" lang="ja-JP" altLang="ja-JP" sz="1400" u="none" kern="1200" dirty="0" smtClean="0">
                          <a:solidFill>
                            <a:schemeClr val="dk1"/>
                          </a:solidFill>
                          <a:latin typeface="+mj-ea"/>
                          <a:ea typeface="+mj-ea"/>
                          <a:cs typeface="+mn-cs"/>
                        </a:rPr>
                        <a:t>全国や他の都道府県と比べて大阪府の上がり具合がどうだったかという分析も付けた方がよい。</a:t>
                      </a:r>
                      <a:endParaRPr kumimoji="1" lang="en-US" altLang="ja-JP" sz="1400" u="none" kern="1200" dirty="0" smtClean="0">
                        <a:solidFill>
                          <a:schemeClr val="dk1"/>
                        </a:solidFill>
                        <a:latin typeface="+mj-ea"/>
                        <a:ea typeface="+mj-ea"/>
                        <a:cs typeface="+mn-cs"/>
                      </a:endParaRPr>
                    </a:p>
                    <a:p>
                      <a:pPr marL="88900" lvl="0" indent="-88900"/>
                      <a:endParaRPr kumimoji="1" lang="en-US" altLang="ja-JP" sz="1400" u="none" kern="1200" dirty="0" smtClean="0">
                        <a:solidFill>
                          <a:schemeClr val="dk1"/>
                        </a:solidFill>
                        <a:latin typeface="+mj-ea"/>
                        <a:ea typeface="+mj-ea"/>
                        <a:cs typeface="+mn-cs"/>
                      </a:endParaRPr>
                    </a:p>
                    <a:p>
                      <a:pPr marL="88900" indent="-88900"/>
                      <a:r>
                        <a:rPr kumimoji="1" lang="ja-JP" altLang="en-US" sz="1400" u="none" kern="1200" dirty="0" smtClean="0">
                          <a:solidFill>
                            <a:schemeClr val="dk1"/>
                          </a:solidFill>
                          <a:latin typeface="+mj-ea"/>
                          <a:ea typeface="+mj-ea"/>
                          <a:cs typeface="Meiryo UI" panose="020B0604030504040204" pitchFamily="50" charset="-128"/>
                        </a:rPr>
                        <a:t>・</a:t>
                      </a:r>
                      <a:r>
                        <a:rPr kumimoji="1" lang="ja-JP" altLang="ja-JP" sz="1400" u="none" kern="1200" dirty="0" smtClean="0">
                          <a:solidFill>
                            <a:schemeClr val="dk1"/>
                          </a:solidFill>
                          <a:latin typeface="+mj-ea"/>
                          <a:ea typeface="+mj-ea"/>
                          <a:cs typeface="+mn-cs"/>
                        </a:rPr>
                        <a:t>数値だけで評価するという単純なものではなく、他の地域と比べて大阪がどうかということも踏まえて評価をした方がよい。</a:t>
                      </a:r>
                      <a:endParaRPr kumimoji="1" lang="en-US" altLang="ja-JP" sz="1400" u="none" kern="1200" dirty="0" smtClean="0">
                        <a:solidFill>
                          <a:schemeClr val="dk1"/>
                        </a:solidFill>
                        <a:latin typeface="+mj-ea"/>
                        <a:ea typeface="+mj-ea"/>
                        <a:cs typeface="+mn-cs"/>
                      </a:endParaRPr>
                    </a:p>
                    <a:p>
                      <a:pPr marL="88900" indent="-88900"/>
                      <a:endParaRPr kumimoji="1" lang="en-US" altLang="ja-JP" sz="1400" u="none" kern="1200" dirty="0" smtClean="0">
                        <a:solidFill>
                          <a:schemeClr val="dk1"/>
                        </a:solidFill>
                        <a:latin typeface="+mj-ea"/>
                        <a:ea typeface="+mj-ea"/>
                        <a:cs typeface="Meiryo UI" panose="020B0604030504040204" pitchFamily="50" charset="-128"/>
                      </a:endParaRPr>
                    </a:p>
                    <a:p>
                      <a:pPr marL="88900" indent="-88900"/>
                      <a:r>
                        <a:rPr kumimoji="1" lang="ja-JP" altLang="en-US" sz="1400" u="none" kern="1200" dirty="0" smtClean="0">
                          <a:solidFill>
                            <a:schemeClr val="dk1"/>
                          </a:solidFill>
                          <a:latin typeface="+mj-ea"/>
                          <a:ea typeface="+mj-ea"/>
                          <a:cs typeface="Meiryo UI" panose="020B0604030504040204" pitchFamily="50" charset="-128"/>
                        </a:rPr>
                        <a:t>・</a:t>
                      </a:r>
                      <a:r>
                        <a:rPr kumimoji="1" lang="ja-JP" altLang="ja-JP" sz="1400" u="none" kern="1200" dirty="0" smtClean="0">
                          <a:solidFill>
                            <a:schemeClr val="dk1"/>
                          </a:solidFill>
                          <a:latin typeface="+mj-ea"/>
                          <a:ea typeface="+mj-ea"/>
                          <a:cs typeface="+mn-cs"/>
                        </a:rPr>
                        <a:t>全国の動き</a:t>
                      </a:r>
                      <a:r>
                        <a:rPr kumimoji="1" lang="ja-JP" altLang="ja-JP" sz="1400" kern="1200" dirty="0" smtClean="0">
                          <a:solidFill>
                            <a:schemeClr val="dk1"/>
                          </a:solidFill>
                          <a:latin typeface="+mj-ea"/>
                          <a:ea typeface="+mj-ea"/>
                          <a:cs typeface="+mn-cs"/>
                        </a:rPr>
                        <a:t>や他の自治体との関係について、大阪府の施策がどれだけ効いているのかということは評価しなくてはいけない。</a:t>
                      </a:r>
                      <a:endParaRPr kumimoji="1" lang="en-US" altLang="ja-JP" sz="1200"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1100"/>
                        </a:lnSpc>
                        <a:spcBef>
                          <a:spcPts val="0"/>
                        </a:spcBef>
                        <a:spcAft>
                          <a:spcPts val="0"/>
                        </a:spcAft>
                        <a:buClrTx/>
                        <a:buSzTx/>
                        <a:buFontTx/>
                        <a:buNone/>
                        <a:tabLst/>
                        <a:defRPr/>
                      </a:pPr>
                      <a:endParaRPr kumimoji="1" lang="en-US" altLang="ja-JP" sz="1200"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1100"/>
                        </a:lnSpc>
                        <a:spcBef>
                          <a:spcPts val="0"/>
                        </a:spcBef>
                        <a:spcAft>
                          <a:spcPts val="0"/>
                        </a:spcAft>
                        <a:buClrTx/>
                        <a:buSzTx/>
                        <a:buFontTx/>
                        <a:buNone/>
                        <a:tabLst/>
                        <a:defRPr/>
                      </a:pPr>
                      <a:endParaRPr kumimoji="1" lang="en-US" altLang="ja-JP" sz="1200" u="none" dirty="0" smtClean="0">
                        <a:latin typeface="HGPｺﾞｼｯｸM" panose="020B0600000000000000" pitchFamily="50" charset="-128"/>
                        <a:ea typeface="HGPｺﾞｼｯｸM" panose="020B0600000000000000" pitchFamily="50" charset="-128"/>
                      </a:endParaRPr>
                    </a:p>
                  </a:txBody>
                  <a:tcPr/>
                </a:tc>
                <a:tc>
                  <a:txBody>
                    <a:bodyPr/>
                    <a:lstStyle/>
                    <a:p>
                      <a:endParaRPr kumimoji="1" lang="en-US" altLang="ja-JP" sz="1000" u="none" dirty="0" smtClean="0">
                        <a:latin typeface="HGPｺﾞｼｯｸM" panose="020B0600000000000000" pitchFamily="50" charset="-128"/>
                        <a:ea typeface="HGPｺﾞｼｯｸM" panose="020B0600000000000000" pitchFamily="50" charset="-128"/>
                      </a:endParaRPr>
                    </a:p>
                  </a:txBody>
                  <a:tcPr/>
                </a:tc>
              </a:tr>
            </a:tbl>
          </a:graphicData>
        </a:graphic>
      </p:graphicFrame>
      <p:sp>
        <p:nvSpPr>
          <p:cNvPr id="10" name="テキスト ボックス 9"/>
          <p:cNvSpPr txBox="1"/>
          <p:nvPr/>
        </p:nvSpPr>
        <p:spPr>
          <a:xfrm>
            <a:off x="128464" y="372375"/>
            <a:ext cx="5688632" cy="320317"/>
          </a:xfrm>
          <a:prstGeom prst="roundRect">
            <a:avLst/>
          </a:prstGeom>
          <a:solidFill>
            <a:schemeClr val="bg1"/>
          </a:solidFill>
          <a:ln>
            <a:solidFill>
              <a:schemeClr val="tx1">
                <a:lumMod val="50000"/>
                <a:lumOff val="50000"/>
              </a:schemeClr>
            </a:solidFill>
          </a:ln>
        </p:spPr>
        <p:txBody>
          <a:bodyPr wrap="square" lIns="36000" tIns="36000" rIns="36000" bIns="36000" rtlCol="0">
            <a:noAutofit/>
          </a:bodyPr>
          <a:lstStyle/>
          <a:p>
            <a:r>
              <a:rPr lang="ja-JP" altLang="en-US" sz="1600" b="1" dirty="0">
                <a:latin typeface="HGPｺﾞｼｯｸM" panose="020B0600000000000000" pitchFamily="50" charset="-128"/>
                <a:ea typeface="HGPｺﾞｼｯｸM" panose="020B0600000000000000" pitchFamily="50" charset="-128"/>
              </a:rPr>
              <a:t>１</a:t>
            </a:r>
            <a:r>
              <a:rPr lang="en-US" altLang="ja-JP" sz="1600" b="1" dirty="0" smtClean="0">
                <a:latin typeface="HGPｺﾞｼｯｸM" panose="020B0600000000000000" pitchFamily="50" charset="-128"/>
                <a:ea typeface="HGPｺﾞｼｯｸM" panose="020B0600000000000000" pitchFamily="50" charset="-128"/>
              </a:rPr>
              <a:t>.</a:t>
            </a:r>
            <a:r>
              <a:rPr lang="ja-JP" altLang="en-US" sz="1600" b="1" dirty="0">
                <a:latin typeface="HGPｺﾞｼｯｸM" panose="020B0600000000000000" pitchFamily="50" charset="-128"/>
                <a:ea typeface="HGPｺﾞｼｯｸM" panose="020B0600000000000000" pitchFamily="50" charset="-128"/>
              </a:rPr>
              <a:t>　</a:t>
            </a:r>
            <a:r>
              <a:rPr lang="ja-JP" altLang="en-US" sz="1600" b="1" dirty="0" smtClean="0">
                <a:latin typeface="HGPｺﾞｼｯｸM" panose="020B0600000000000000" pitchFamily="50" charset="-128"/>
                <a:ea typeface="HGPｺﾞｼｯｸM" panose="020B0600000000000000" pitchFamily="50" charset="-128"/>
              </a:rPr>
              <a:t>大阪府住宅まちづくりマスタープランの中間評価について</a:t>
            </a:r>
            <a:endParaRPr lang="ja-JP" altLang="en-US" sz="1600" b="1" dirty="0">
              <a:latin typeface="HGPｺﾞｼｯｸM" panose="020B0600000000000000" pitchFamily="50" charset="-128"/>
              <a:ea typeface="HGPｺﾞｼｯｸM" panose="020B0600000000000000" pitchFamily="50" charset="-128"/>
            </a:endParaRPr>
          </a:p>
        </p:txBody>
      </p:sp>
      <p:sp>
        <p:nvSpPr>
          <p:cNvPr id="8" name="Text Box 2"/>
          <p:cNvSpPr txBox="1">
            <a:spLocks noChangeArrowheads="1"/>
          </p:cNvSpPr>
          <p:nvPr/>
        </p:nvSpPr>
        <p:spPr bwMode="auto">
          <a:xfrm>
            <a:off x="7689304" y="6381328"/>
            <a:ext cx="21336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r" eaLnBrk="1" hangingPunct="1">
              <a:buClrTx/>
              <a:buFontTx/>
              <a:buNone/>
            </a:pPr>
            <a:fld id="{CD1E3EF9-C8F1-45E4-AD9D-B4C5D7756A5D}" type="slidenum">
              <a:rPr lang="en-US" altLang="ja-JP" sz="1200">
                <a:solidFill>
                  <a:srgbClr val="898989"/>
                </a:solidFill>
              </a:rPr>
              <a:pPr algn="r" eaLnBrk="1" hangingPunct="1">
                <a:buClrTx/>
                <a:buFontTx/>
                <a:buNone/>
              </a:pPr>
              <a:t>2</a:t>
            </a:fld>
            <a:endParaRPr lang="en-US" altLang="ja-JP" sz="1200" dirty="0">
              <a:solidFill>
                <a:srgbClr val="898989"/>
              </a:solidFill>
            </a:endParaRPr>
          </a:p>
        </p:txBody>
      </p:sp>
      <p:sp>
        <p:nvSpPr>
          <p:cNvPr id="11" name="テキスト ボックス 10"/>
          <p:cNvSpPr txBox="1"/>
          <p:nvPr/>
        </p:nvSpPr>
        <p:spPr>
          <a:xfrm>
            <a:off x="6681192" y="1247676"/>
            <a:ext cx="3024336" cy="1232520"/>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○指標（全国・他都道府県比較）</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88900" indent="-88900"/>
            <a:r>
              <a:rPr lang="ja-JP" altLang="en-US" sz="1400" dirty="0">
                <a:latin typeface="+mj-ea"/>
                <a:ea typeface="+mj-ea"/>
              </a:rPr>
              <a:t>・</a:t>
            </a:r>
            <a:r>
              <a:rPr lang="ja-JP" altLang="en-US" sz="1400" dirty="0" smtClean="0">
                <a:latin typeface="+mj-ea"/>
                <a:ea typeface="+mj-ea"/>
              </a:rPr>
              <a:t>全国、他</a:t>
            </a:r>
            <a:r>
              <a:rPr lang="ja-JP" altLang="en-US" sz="1400" dirty="0" smtClean="0">
                <a:latin typeface="+mj-ea"/>
              </a:rPr>
              <a:t>の</a:t>
            </a:r>
            <a:r>
              <a:rPr lang="ja-JP" altLang="en-US" sz="1400" dirty="0">
                <a:latin typeface="+mj-ea"/>
              </a:rPr>
              <a:t>都</a:t>
            </a:r>
            <a:r>
              <a:rPr lang="ja-JP" altLang="en-US" sz="1400" dirty="0" smtClean="0">
                <a:latin typeface="+mj-ea"/>
              </a:rPr>
              <a:t>府県（</a:t>
            </a:r>
            <a:r>
              <a:rPr lang="ja-JP" altLang="en-US" sz="1400" dirty="0" smtClean="0">
                <a:latin typeface="+mj-ea"/>
                <a:ea typeface="+mj-ea"/>
              </a:rPr>
              <a:t>東京都・愛知県・京都府・兵庫県・福岡県）の指標と比較。</a:t>
            </a:r>
            <a:endParaRPr lang="en-US" altLang="ja-JP" sz="1400" dirty="0" smtClean="0">
              <a:latin typeface="+mj-ea"/>
              <a:ea typeface="+mj-ea"/>
            </a:endParaRPr>
          </a:p>
          <a:p>
            <a:pPr marL="88900" indent="-88900"/>
            <a:endParaRPr lang="en-US" altLang="ja-JP" sz="1000" dirty="0" smtClean="0">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22415030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92628" y="549359"/>
            <a:ext cx="9748057" cy="6185269"/>
          </a:xfrm>
          <a:prstGeom prst="rect">
            <a:avLst/>
          </a:prstGeom>
          <a:solidFill>
            <a:schemeClr val="bg1"/>
          </a:solidFill>
          <a:ln w="15875">
            <a:solidFill>
              <a:schemeClr val="tx1">
                <a:lumMod val="50000"/>
                <a:lumOff val="50000"/>
              </a:schemeClr>
            </a:solidFill>
          </a:ln>
        </p:spPr>
        <p:txBody>
          <a:bodyPr wrap="square" lIns="36000" tIns="36000" rIns="36000" bIns="36000" rtlCol="0">
            <a:noAutofit/>
          </a:bodyPr>
          <a:lstStyle/>
          <a:p>
            <a:pPr>
              <a:lnSpc>
                <a:spcPts val="1300"/>
              </a:lnSpc>
            </a:pPr>
            <a:endParaRPr lang="en-US" altLang="ja-JP" sz="900" dirty="0" smtClean="0"/>
          </a:p>
          <a:p>
            <a:pPr marL="88900" indent="-88900">
              <a:lnSpc>
                <a:spcPts val="1300"/>
              </a:lnSpc>
            </a:pPr>
            <a:endParaRPr lang="en-US" altLang="ja-JP" sz="900" dirty="0" smtClean="0"/>
          </a:p>
          <a:p>
            <a:pPr marL="88900" indent="-88900">
              <a:lnSpc>
                <a:spcPts val="1300"/>
              </a:lnSpc>
            </a:pPr>
            <a:endParaRPr lang="en-US" altLang="ja-JP" sz="900" dirty="0" smtClean="0"/>
          </a:p>
          <a:p>
            <a:pPr marL="88900" indent="-88900">
              <a:lnSpc>
                <a:spcPts val="1300"/>
              </a:lnSpc>
            </a:pPr>
            <a:endParaRPr kumimoji="1" lang="ja-JP" altLang="en-US" sz="900" dirty="0"/>
          </a:p>
        </p:txBody>
      </p:sp>
      <p:graphicFrame>
        <p:nvGraphicFramePr>
          <p:cNvPr id="5" name="表 4"/>
          <p:cNvGraphicFramePr>
            <a:graphicFrameLocks noGrp="1"/>
          </p:cNvGraphicFramePr>
          <p:nvPr>
            <p:extLst>
              <p:ext uri="{D42A27DB-BD31-4B8C-83A1-F6EECF244321}">
                <p14:modId xmlns:p14="http://schemas.microsoft.com/office/powerpoint/2010/main" val="2703902437"/>
              </p:ext>
            </p:extLst>
          </p:nvPr>
        </p:nvGraphicFramePr>
        <p:xfrm>
          <a:off x="200472" y="692693"/>
          <a:ext cx="9505056" cy="5954586"/>
        </p:xfrm>
        <a:graphic>
          <a:graphicData uri="http://schemas.openxmlformats.org/drawingml/2006/table">
            <a:tbl>
              <a:tblPr firstRow="1" bandRow="1">
                <a:tableStyleId>{5C22544A-7EE6-4342-B048-85BDC9FD1C3A}</a:tableStyleId>
              </a:tblPr>
              <a:tblGrid>
                <a:gridCol w="6408712"/>
                <a:gridCol w="3096344"/>
              </a:tblGrid>
              <a:tr h="249788">
                <a:tc>
                  <a:txBody>
                    <a:bodyPr/>
                    <a:lstStyle/>
                    <a:p>
                      <a:pPr algn="ctr"/>
                      <a:r>
                        <a:rPr kumimoji="1" lang="ja-JP" altLang="en-US" sz="1400" u="none" dirty="0" smtClean="0">
                          <a:latin typeface="HGPｺﾞｼｯｸM" panose="020B0600000000000000" pitchFamily="50" charset="-128"/>
                          <a:ea typeface="HGPｺﾞｼｯｸM" panose="020B0600000000000000" pitchFamily="50" charset="-128"/>
                        </a:rPr>
                        <a:t>委員意見</a:t>
                      </a:r>
                      <a:endParaRPr kumimoji="1" lang="ja-JP" altLang="en-US" sz="1400" u="none" dirty="0">
                        <a:latin typeface="HGPｺﾞｼｯｸM" panose="020B0600000000000000" pitchFamily="50" charset="-128"/>
                        <a:ea typeface="HGPｺﾞｼｯｸM" panose="020B0600000000000000" pitchFamily="50" charset="-128"/>
                      </a:endParaRPr>
                    </a:p>
                  </a:txBody>
                  <a:tcPr/>
                </a:tc>
                <a:tc>
                  <a:txBody>
                    <a:bodyPr/>
                    <a:lstStyle/>
                    <a:p>
                      <a:pPr algn="ctr"/>
                      <a:r>
                        <a:rPr kumimoji="1" lang="ja-JP" altLang="en-US" sz="1400" u="none" dirty="0" smtClean="0">
                          <a:latin typeface="HGPｺﾞｼｯｸM" panose="020B0600000000000000" pitchFamily="50" charset="-128"/>
                          <a:ea typeface="HGPｺﾞｼｯｸM" panose="020B0600000000000000" pitchFamily="50" charset="-128"/>
                        </a:rPr>
                        <a:t>対応</a:t>
                      </a:r>
                      <a:endParaRPr kumimoji="1" lang="en-US" altLang="ja-JP" sz="1400" u="none" dirty="0" smtClean="0">
                        <a:latin typeface="HGPｺﾞｼｯｸM" panose="020B0600000000000000" pitchFamily="50" charset="-128"/>
                        <a:ea typeface="HGPｺﾞｼｯｸM" panose="020B0600000000000000" pitchFamily="50" charset="-128"/>
                      </a:endParaRPr>
                    </a:p>
                  </a:txBody>
                  <a:tcPr/>
                </a:tc>
              </a:tr>
              <a:tr h="5649786">
                <a:tc>
                  <a:txBody>
                    <a:bodyPr/>
                    <a:lstStyle/>
                    <a:p>
                      <a:pPr marL="88900" lvl="0" indent="-88900"/>
                      <a:endParaRPr kumimoji="1" lang="en-US" altLang="ja-JP" sz="1600" kern="1200" dirty="0" smtClean="0">
                        <a:solidFill>
                          <a:schemeClr val="dk1"/>
                        </a:solidFill>
                        <a:latin typeface="Meiryo UI" panose="020B0604030504040204" pitchFamily="50" charset="-128"/>
                        <a:ea typeface="Meiryo UI" panose="020B0604030504040204" pitchFamily="50" charset="-128"/>
                        <a:cs typeface="Meiryo UI" panose="020B0604030504040204" pitchFamily="50" charset="-128"/>
                      </a:endParaRPr>
                    </a:p>
                    <a:p>
                      <a:pPr marL="88900" lvl="0" indent="-88900"/>
                      <a:r>
                        <a:rPr kumimoji="1" lang="ja-JP" altLang="en-US" sz="1600" kern="1200" dirty="0" smtClean="0">
                          <a:solidFill>
                            <a:schemeClr val="dk1"/>
                          </a:solidFill>
                          <a:latin typeface="Meiryo UI" panose="020B0604030504040204" pitchFamily="50" charset="-128"/>
                          <a:ea typeface="Meiryo UI" panose="020B0604030504040204" pitchFamily="50" charset="-128"/>
                          <a:cs typeface="Meiryo UI" panose="020B0604030504040204" pitchFamily="50" charset="-128"/>
                        </a:rPr>
                        <a:t>■指標（他データとの対比　等）</a:t>
                      </a:r>
                      <a:endParaRPr kumimoji="1" lang="en-US" altLang="ja-JP" sz="1600" kern="1200" dirty="0" smtClean="0">
                        <a:solidFill>
                          <a:schemeClr val="dk1"/>
                        </a:solidFill>
                        <a:latin typeface="Meiryo UI" panose="020B0604030504040204" pitchFamily="50" charset="-128"/>
                        <a:ea typeface="Meiryo UI" panose="020B0604030504040204" pitchFamily="50" charset="-128"/>
                        <a:cs typeface="Meiryo UI" panose="020B0604030504040204" pitchFamily="50" charset="-128"/>
                      </a:endParaRPr>
                    </a:p>
                    <a:p>
                      <a:pPr marL="88900" indent="-88900"/>
                      <a:r>
                        <a:rPr kumimoji="1" lang="ja-JP" altLang="en-US" sz="1400" kern="1200" dirty="0" smtClean="0">
                          <a:solidFill>
                            <a:schemeClr val="dk1"/>
                          </a:solidFill>
                          <a:latin typeface="+mj-ea"/>
                          <a:ea typeface="+mj-ea"/>
                          <a:cs typeface="Meiryo UI" panose="020B0604030504040204" pitchFamily="50" charset="-128"/>
                        </a:rPr>
                        <a:t>・</a:t>
                      </a:r>
                      <a:r>
                        <a:rPr kumimoji="1" lang="ja-JP" altLang="ja-JP" sz="1400" kern="1200" dirty="0" smtClean="0">
                          <a:solidFill>
                            <a:schemeClr val="dk1"/>
                          </a:solidFill>
                          <a:latin typeface="+mj-ea"/>
                          <a:ea typeface="+mj-ea"/>
                          <a:cs typeface="+mn-cs"/>
                        </a:rPr>
                        <a:t>アウトカム指標として考えられているものについては客観的なデータとの関係がどうなっているか、あるいは客観的なデータしか見えていないものについて、全体の満足度に反映されているかどうかなど、できるところは検討した方がよい。</a:t>
                      </a:r>
                      <a:endParaRPr kumimoji="1" lang="en-US" altLang="ja-JP" sz="1400" kern="1200" dirty="0" smtClean="0">
                        <a:solidFill>
                          <a:schemeClr val="dk1"/>
                        </a:solidFill>
                        <a:latin typeface="+mj-ea"/>
                        <a:ea typeface="+mj-ea"/>
                        <a:cs typeface="+mn-cs"/>
                      </a:endParaRPr>
                    </a:p>
                    <a:p>
                      <a:pPr marL="88900" indent="-88900"/>
                      <a:r>
                        <a:rPr kumimoji="1" lang="ja-JP" altLang="en-US" sz="1400" kern="1200" dirty="0" smtClean="0">
                          <a:solidFill>
                            <a:schemeClr val="dk1"/>
                          </a:solidFill>
                          <a:latin typeface="+mj-ea"/>
                          <a:ea typeface="+mj-ea"/>
                          <a:cs typeface="Meiryo UI" panose="020B0604030504040204" pitchFamily="50" charset="-128"/>
                        </a:rPr>
                        <a:t>・</a:t>
                      </a:r>
                      <a:r>
                        <a:rPr kumimoji="1" lang="ja-JP" altLang="ja-JP" sz="1400" u="none" kern="1200" dirty="0" smtClean="0">
                          <a:solidFill>
                            <a:schemeClr val="dk1"/>
                          </a:solidFill>
                          <a:latin typeface="+mj-ea"/>
                          <a:ea typeface="+mj-ea"/>
                          <a:cs typeface="+mn-cs"/>
                        </a:rPr>
                        <a:t>住生活に関わる環境の変化に対する指標はきめ細かく見た方がよい。</a:t>
                      </a:r>
                      <a:endParaRPr kumimoji="1" lang="en-US" altLang="ja-JP" sz="1400" u="none" kern="1200" dirty="0" smtClean="0">
                        <a:solidFill>
                          <a:schemeClr val="dk1"/>
                        </a:solidFill>
                        <a:latin typeface="+mj-ea"/>
                        <a:ea typeface="+mj-ea"/>
                        <a:cs typeface="+mn-cs"/>
                      </a:endParaRPr>
                    </a:p>
                    <a:p>
                      <a:pPr marL="88900" indent="-88900"/>
                      <a:r>
                        <a:rPr kumimoji="1" lang="ja-JP" altLang="en-US" sz="1400" u="none" kern="1200" dirty="0" smtClean="0">
                          <a:solidFill>
                            <a:schemeClr val="dk1"/>
                          </a:solidFill>
                          <a:latin typeface="+mj-ea"/>
                          <a:ea typeface="+mj-ea"/>
                          <a:cs typeface="Meiryo UI" panose="020B0604030504040204" pitchFamily="50" charset="-128"/>
                        </a:rPr>
                        <a:t>・</a:t>
                      </a:r>
                      <a:r>
                        <a:rPr kumimoji="1" lang="ja-JP" altLang="ja-JP" sz="1400" u="none" kern="1200" dirty="0" smtClean="0">
                          <a:solidFill>
                            <a:schemeClr val="dk1"/>
                          </a:solidFill>
                          <a:latin typeface="+mj-ea"/>
                          <a:ea typeface="+mj-ea"/>
                          <a:cs typeface="+mn-cs"/>
                        </a:rPr>
                        <a:t>ただし、全てをやっていくことは大変なので、審議会等の議論の中で特に注目した方がよいという指摘があるところについて、他のデータとの対比も含めて丁寧に検討。</a:t>
                      </a:r>
                      <a:endParaRPr kumimoji="1" lang="en-US" altLang="ja-JP" sz="1400" u="none" kern="1200" dirty="0" smtClean="0">
                        <a:solidFill>
                          <a:schemeClr val="dk1"/>
                        </a:solidFill>
                        <a:latin typeface="+mj-ea"/>
                        <a:ea typeface="+mj-ea"/>
                        <a:cs typeface="+mn-cs"/>
                      </a:endParaRPr>
                    </a:p>
                    <a:p>
                      <a:pPr marL="88900" indent="-88900"/>
                      <a:endParaRPr kumimoji="1" lang="en-US" altLang="ja-JP" sz="1400" u="none" dirty="0" smtClean="0">
                        <a:latin typeface="+mj-ea"/>
                        <a:ea typeface="+mj-ea"/>
                      </a:endParaRPr>
                    </a:p>
                    <a:p>
                      <a:pPr marL="88900" indent="-88900"/>
                      <a:r>
                        <a:rPr kumimoji="1" lang="ja-JP" altLang="en-US" sz="1400" kern="1200" dirty="0" smtClean="0">
                          <a:solidFill>
                            <a:schemeClr val="dk1"/>
                          </a:solidFill>
                          <a:latin typeface="+mj-ea"/>
                          <a:ea typeface="+mn-ea"/>
                          <a:cs typeface="Meiryo UI" panose="020B0604030504040204" pitchFamily="50" charset="-128"/>
                        </a:rPr>
                        <a:t>・</a:t>
                      </a:r>
                      <a:r>
                        <a:rPr kumimoji="1" lang="ja-JP" altLang="ja-JP" sz="1400" kern="1200" dirty="0" smtClean="0">
                          <a:solidFill>
                            <a:schemeClr val="dk1"/>
                          </a:solidFill>
                          <a:latin typeface="+mj-ea"/>
                          <a:ea typeface="+mn-ea"/>
                          <a:cs typeface="+mn-cs"/>
                        </a:rPr>
                        <a:t>現状の施策は体系ごとに目標値があって、それぞれで評価をしており見落としがないかという点と、複合的に絡み合って効果を発揮する部分もあるため、全体としての</a:t>
                      </a:r>
                      <a:r>
                        <a:rPr kumimoji="1" lang="ja-JP" altLang="ja-JP" sz="1400" u="none" kern="1200" dirty="0" smtClean="0">
                          <a:solidFill>
                            <a:schemeClr val="dk1"/>
                          </a:solidFill>
                          <a:latin typeface="+mj-ea"/>
                          <a:ea typeface="+mn-ea"/>
                          <a:cs typeface="+mn-cs"/>
                        </a:rPr>
                        <a:t>効果が見えにくく、包括的な視点での点検もいる</a:t>
                      </a:r>
                      <a:r>
                        <a:rPr kumimoji="1" lang="ja-JP" altLang="en-US" sz="1400" u="none" kern="1200" dirty="0" smtClean="0">
                          <a:solidFill>
                            <a:schemeClr val="dk1"/>
                          </a:solidFill>
                          <a:latin typeface="+mj-ea"/>
                          <a:ea typeface="+mn-ea"/>
                          <a:cs typeface="+mn-cs"/>
                        </a:rPr>
                        <a:t>。</a:t>
                      </a:r>
                      <a:endParaRPr kumimoji="1" lang="en-US" altLang="ja-JP" sz="1400" u="none" kern="1200" dirty="0" smtClean="0">
                        <a:solidFill>
                          <a:schemeClr val="dk1"/>
                        </a:solidFill>
                        <a:latin typeface="+mj-ea"/>
                        <a:ea typeface="+mn-ea"/>
                        <a:cs typeface="+mn-cs"/>
                      </a:endParaRPr>
                    </a:p>
                    <a:p>
                      <a:pPr marL="88900" indent="-88900"/>
                      <a:r>
                        <a:rPr kumimoji="1" lang="ja-JP" altLang="en-US" sz="1400" u="none" kern="1200" dirty="0" smtClean="0">
                          <a:solidFill>
                            <a:schemeClr val="dk1"/>
                          </a:solidFill>
                          <a:latin typeface="+mj-ea"/>
                          <a:ea typeface="+mn-ea"/>
                          <a:cs typeface="+mn-cs"/>
                        </a:rPr>
                        <a:t>　例えば、「</a:t>
                      </a:r>
                      <a:r>
                        <a:rPr kumimoji="1" lang="ja-JP" altLang="ja-JP" sz="1400" u="none" kern="1200" dirty="0" smtClean="0">
                          <a:solidFill>
                            <a:schemeClr val="dk1"/>
                          </a:solidFill>
                          <a:latin typeface="+mj-ea"/>
                          <a:ea typeface="+mn-ea"/>
                          <a:cs typeface="+mn-cs"/>
                        </a:rPr>
                        <a:t>子どもを大阪で育てて良かったと思っている府民の割合」</a:t>
                      </a:r>
                      <a:r>
                        <a:rPr kumimoji="1" lang="ja-JP" altLang="en-US" sz="1400" u="none" kern="1200" dirty="0" smtClean="0">
                          <a:solidFill>
                            <a:schemeClr val="dk1"/>
                          </a:solidFill>
                          <a:latin typeface="+mj-ea"/>
                          <a:ea typeface="+mn-ea"/>
                          <a:cs typeface="+mn-cs"/>
                        </a:rPr>
                        <a:t>について、</a:t>
                      </a:r>
                      <a:endParaRPr kumimoji="1" lang="en-US" altLang="ja-JP" sz="1400" u="none" kern="1200" dirty="0" smtClean="0">
                        <a:solidFill>
                          <a:schemeClr val="dk1"/>
                        </a:solidFill>
                        <a:latin typeface="+mj-ea"/>
                        <a:ea typeface="+mn-ea"/>
                        <a:cs typeface="+mn-cs"/>
                      </a:endParaRPr>
                    </a:p>
                    <a:p>
                      <a:pPr marL="88900" lvl="2" indent="-88900"/>
                      <a:r>
                        <a:rPr kumimoji="1" lang="ja-JP" altLang="en-US" sz="1400" u="none" kern="1200" dirty="0" smtClean="0">
                          <a:solidFill>
                            <a:schemeClr val="dk1"/>
                          </a:solidFill>
                          <a:latin typeface="+mj-ea"/>
                          <a:ea typeface="+mn-ea"/>
                          <a:cs typeface="+mn-cs"/>
                        </a:rPr>
                        <a:t>　</a:t>
                      </a:r>
                      <a:r>
                        <a:rPr kumimoji="1" lang="ja-JP" altLang="ja-JP" sz="1400" u="none" kern="1200" dirty="0" smtClean="0">
                          <a:solidFill>
                            <a:schemeClr val="dk1"/>
                          </a:solidFill>
                          <a:latin typeface="+mj-ea"/>
                          <a:ea typeface="+mn-ea"/>
                          <a:cs typeface="+mn-cs"/>
                        </a:rPr>
                        <a:t>どういった要因が満足度を押し上げたのかということ等が分析できれば、今後、子育ては重要な施策の柱となる</a:t>
                      </a:r>
                      <a:r>
                        <a:rPr kumimoji="1" lang="ja-JP" altLang="en-US" sz="1400" u="none" kern="1200" dirty="0" smtClean="0">
                          <a:solidFill>
                            <a:schemeClr val="dk1"/>
                          </a:solidFill>
                          <a:latin typeface="+mj-ea"/>
                          <a:ea typeface="+mn-ea"/>
                          <a:cs typeface="+mn-cs"/>
                        </a:rPr>
                        <a:t>。</a:t>
                      </a:r>
                      <a:endParaRPr kumimoji="1" lang="en-US" altLang="ja-JP" sz="1400" u="none" kern="1200" dirty="0" smtClean="0">
                        <a:solidFill>
                          <a:schemeClr val="dk1"/>
                        </a:solidFill>
                        <a:latin typeface="+mj-ea"/>
                        <a:ea typeface="+mn-ea"/>
                        <a:cs typeface="+mn-cs"/>
                      </a:endParaRPr>
                    </a:p>
                    <a:p>
                      <a:pPr marL="88900" lvl="2" indent="-88900"/>
                      <a:endParaRPr kumimoji="1" lang="en-US" altLang="ja-JP" sz="1400" u="none" kern="1200" dirty="0" smtClean="0">
                        <a:solidFill>
                          <a:schemeClr val="dk1"/>
                        </a:solidFill>
                        <a:latin typeface="+mj-ea"/>
                        <a:ea typeface="+mn-ea"/>
                        <a:cs typeface="Meiryo UI" panose="020B0604030504040204" pitchFamily="50" charset="-128"/>
                      </a:endParaRPr>
                    </a:p>
                    <a:p>
                      <a:pPr marL="88900" indent="-88900"/>
                      <a:r>
                        <a:rPr kumimoji="1" lang="ja-JP" altLang="en-US" sz="1400" u="none" kern="1200" dirty="0" smtClean="0">
                          <a:solidFill>
                            <a:schemeClr val="dk1"/>
                          </a:solidFill>
                          <a:latin typeface="+mj-ea"/>
                          <a:ea typeface="+mn-ea"/>
                          <a:cs typeface="Meiryo UI" panose="020B0604030504040204" pitchFamily="50" charset="-128"/>
                        </a:rPr>
                        <a:t>・</a:t>
                      </a:r>
                      <a:r>
                        <a:rPr kumimoji="1" lang="ja-JP" altLang="ja-JP" sz="1400" u="none" kern="1200" dirty="0" smtClean="0">
                          <a:solidFill>
                            <a:schemeClr val="dk1"/>
                          </a:solidFill>
                          <a:latin typeface="+mj-ea"/>
                          <a:ea typeface="+mn-ea"/>
                          <a:cs typeface="+mn-cs"/>
                        </a:rPr>
                        <a:t>安全だけど安心ではないとか、安心だけど安全ではない等、そういった問題をどう考えるかということを含めて検討する必要がある。</a:t>
                      </a:r>
                      <a:endParaRPr kumimoji="1" lang="en-US" altLang="ja-JP" sz="1400" u="none" kern="1200" dirty="0" smtClean="0">
                        <a:solidFill>
                          <a:schemeClr val="dk1"/>
                        </a:solidFill>
                        <a:latin typeface="+mj-ea"/>
                        <a:ea typeface="+mn-ea"/>
                        <a:cs typeface="+mn-cs"/>
                      </a:endParaRPr>
                    </a:p>
                    <a:p>
                      <a:pPr marL="88900" indent="-88900"/>
                      <a:r>
                        <a:rPr kumimoji="1" lang="ja-JP" altLang="en-US" sz="1400" u="none" kern="1200" dirty="0" smtClean="0">
                          <a:solidFill>
                            <a:schemeClr val="dk1"/>
                          </a:solidFill>
                          <a:latin typeface="+mj-ea"/>
                          <a:ea typeface="+mn-ea"/>
                          <a:cs typeface="Meiryo UI" panose="020B0604030504040204" pitchFamily="50" charset="-128"/>
                        </a:rPr>
                        <a:t>　例えば「治安が良いと感じる府民の割合」について、</a:t>
                      </a:r>
                      <a:endParaRPr kumimoji="1" lang="en-US" altLang="ja-JP" sz="1400" u="none" kern="1200" dirty="0" smtClean="0">
                        <a:solidFill>
                          <a:schemeClr val="dk1"/>
                        </a:solidFill>
                        <a:latin typeface="+mj-ea"/>
                        <a:ea typeface="+mn-ea"/>
                        <a:cs typeface="Meiryo UI" panose="020B0604030504040204" pitchFamily="50" charset="-128"/>
                      </a:endParaRPr>
                    </a:p>
                    <a:p>
                      <a:pPr marL="88900" lvl="2" indent="-88900"/>
                      <a:r>
                        <a:rPr kumimoji="1" lang="ja-JP" altLang="en-US" sz="1400" u="none" kern="1200" dirty="0" smtClean="0">
                          <a:solidFill>
                            <a:schemeClr val="dk1"/>
                          </a:solidFill>
                          <a:latin typeface="+mj-ea"/>
                          <a:ea typeface="+mn-ea"/>
                          <a:cs typeface="Meiryo UI" panose="020B0604030504040204" pitchFamily="50" charset="-128"/>
                        </a:rPr>
                        <a:t>　</a:t>
                      </a:r>
                      <a:r>
                        <a:rPr kumimoji="1" lang="ja-JP" altLang="ja-JP" sz="1400" u="none" kern="1200" dirty="0" smtClean="0">
                          <a:solidFill>
                            <a:schemeClr val="dk1"/>
                          </a:solidFill>
                          <a:latin typeface="+mj-ea"/>
                          <a:ea typeface="+mn-ea"/>
                          <a:cs typeface="+mn-cs"/>
                        </a:rPr>
                        <a:t>大阪府では認知件数が下がっているものの、凶悪犯罪の発生等により犯罪不安は高くなっている</a:t>
                      </a:r>
                      <a:r>
                        <a:rPr kumimoji="1" lang="ja-JP" altLang="en-US" sz="1400" u="none" kern="1200" dirty="0" smtClean="0">
                          <a:solidFill>
                            <a:schemeClr val="dk1"/>
                          </a:solidFill>
                          <a:latin typeface="+mj-ea"/>
                          <a:ea typeface="+mn-ea"/>
                          <a:cs typeface="+mn-cs"/>
                        </a:rPr>
                        <a:t>　等。</a:t>
                      </a:r>
                      <a:endParaRPr kumimoji="1" lang="en-US" altLang="ja-JP" sz="1400" u="none" kern="1200" dirty="0" smtClean="0">
                        <a:solidFill>
                          <a:schemeClr val="dk1"/>
                        </a:solidFill>
                        <a:latin typeface="+mj-ea"/>
                        <a:ea typeface="+mn-ea"/>
                        <a:cs typeface="+mn-cs"/>
                      </a:endParaRPr>
                    </a:p>
                    <a:p>
                      <a:pPr marL="88900" indent="-88900"/>
                      <a:r>
                        <a:rPr kumimoji="1" lang="ja-JP" altLang="en-US" sz="1400" kern="1200" dirty="0" smtClean="0">
                          <a:solidFill>
                            <a:schemeClr val="dk1"/>
                          </a:solidFill>
                          <a:latin typeface="+mj-ea"/>
                          <a:ea typeface="+mn-ea"/>
                          <a:cs typeface="Meiryo UI" panose="020B0604030504040204" pitchFamily="50" charset="-128"/>
                        </a:rPr>
                        <a:t>・</a:t>
                      </a:r>
                      <a:r>
                        <a:rPr kumimoji="1" lang="ja-JP" altLang="ja-JP" sz="1400" kern="1200" dirty="0" smtClean="0">
                          <a:solidFill>
                            <a:schemeClr val="dk1"/>
                          </a:solidFill>
                          <a:latin typeface="+mj-ea"/>
                          <a:ea typeface="+mn-ea"/>
                          <a:cs typeface="+mn-cs"/>
                        </a:rPr>
                        <a:t>兵庫県では、まちづくり行政として防犯を取り上げているという特徴がある。大阪府においても、同じようなやり方で犯罪発生に対して対応することが必要ではないか。</a:t>
                      </a:r>
                      <a:endParaRPr kumimoji="1" lang="en-US" altLang="ja-JP" sz="1400" u="none" dirty="0" smtClean="0">
                        <a:latin typeface="+mj-ea"/>
                        <a:ea typeface="+mj-ea"/>
                      </a:endParaRPr>
                    </a:p>
                  </a:txBody>
                  <a:tcPr/>
                </a:tc>
                <a:tc>
                  <a:txBody>
                    <a:bodyPr/>
                    <a:lstStyle/>
                    <a:p>
                      <a:endParaRPr kumimoji="1" lang="ja-JP" altLang="en-US" sz="1000" u="none" dirty="0">
                        <a:latin typeface="HGPｺﾞｼｯｸM" panose="020B0600000000000000" pitchFamily="50" charset="-128"/>
                        <a:ea typeface="HGPｺﾞｼｯｸM" panose="020B0600000000000000" pitchFamily="50" charset="-128"/>
                      </a:endParaRPr>
                    </a:p>
                  </a:txBody>
                  <a:tcPr/>
                </a:tc>
              </a:tr>
            </a:tbl>
          </a:graphicData>
        </a:graphic>
      </p:graphicFrame>
      <p:sp>
        <p:nvSpPr>
          <p:cNvPr id="14" name="Text Box 2"/>
          <p:cNvSpPr txBox="1">
            <a:spLocks noChangeArrowheads="1"/>
          </p:cNvSpPr>
          <p:nvPr/>
        </p:nvSpPr>
        <p:spPr bwMode="auto">
          <a:xfrm>
            <a:off x="7689304" y="6381328"/>
            <a:ext cx="21336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r" eaLnBrk="1" hangingPunct="1">
              <a:buClrTx/>
              <a:buFontTx/>
              <a:buNone/>
            </a:pPr>
            <a:fld id="{CD1E3EF9-C8F1-45E4-AD9D-B4C5D7756A5D}" type="slidenum">
              <a:rPr lang="en-US" altLang="ja-JP" sz="1200">
                <a:solidFill>
                  <a:srgbClr val="898989"/>
                </a:solidFill>
              </a:rPr>
              <a:pPr algn="r" eaLnBrk="1" hangingPunct="1">
                <a:buClrTx/>
                <a:buFontTx/>
                <a:buNone/>
              </a:pPr>
              <a:t>3</a:t>
            </a:fld>
            <a:endParaRPr lang="en-US" altLang="ja-JP" sz="1200" dirty="0">
              <a:solidFill>
                <a:srgbClr val="898989"/>
              </a:solidFill>
            </a:endParaRPr>
          </a:p>
        </p:txBody>
      </p:sp>
      <p:sp>
        <p:nvSpPr>
          <p:cNvPr id="15" name="テキスト ボックス 14"/>
          <p:cNvSpPr txBox="1"/>
          <p:nvPr/>
        </p:nvSpPr>
        <p:spPr>
          <a:xfrm>
            <a:off x="0" y="-27384"/>
            <a:ext cx="9906000" cy="360000"/>
          </a:xfrm>
          <a:prstGeom prst="rect">
            <a:avLst/>
          </a:prstGeom>
          <a:solidFill>
            <a:schemeClr val="accent1">
              <a:lumMod val="40000"/>
              <a:lumOff val="60000"/>
            </a:schemeClr>
          </a:solidFill>
        </p:spPr>
        <p:txBody>
          <a:bodyPr wrap="square" rtlCol="0" anchor="ctr" anchorCtr="0">
            <a:noAutofit/>
          </a:bodyPr>
          <a:lstStyle/>
          <a:p>
            <a:r>
              <a:rPr kumimoji="1" lang="ja-JP" altLang="en-US" sz="1600" dirty="0" smtClean="0">
                <a:latin typeface="HGSｺﾞｼｯｸM" panose="020B0600000000000000" pitchFamily="50" charset="-128"/>
                <a:ea typeface="HGSｺﾞｼｯｸM" panose="020B0600000000000000" pitchFamily="50" charset="-128"/>
                <a:cs typeface="Meiryo UI" panose="020B0604030504040204" pitchFamily="50" charset="-128"/>
              </a:rPr>
              <a:t>　住宅まちづくり審議会　第５回作業部会</a:t>
            </a:r>
            <a:r>
              <a:rPr lang="ja-JP" altLang="en-US" sz="1600" dirty="0" smtClean="0">
                <a:latin typeface="HGSｺﾞｼｯｸM" panose="020B0600000000000000" pitchFamily="50" charset="-128"/>
                <a:ea typeface="HGSｺﾞｼｯｸM" panose="020B0600000000000000" pitchFamily="50" charset="-128"/>
                <a:cs typeface="Meiryo UI" panose="020B0604030504040204" pitchFamily="50" charset="-128"/>
              </a:rPr>
              <a:t>を踏まえた整理</a:t>
            </a:r>
            <a:endParaRPr kumimoji="1"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endParaRPr>
          </a:p>
        </p:txBody>
      </p:sp>
      <p:sp>
        <p:nvSpPr>
          <p:cNvPr id="16" name="テキスト ボックス 15"/>
          <p:cNvSpPr txBox="1"/>
          <p:nvPr/>
        </p:nvSpPr>
        <p:spPr>
          <a:xfrm>
            <a:off x="128464" y="372375"/>
            <a:ext cx="5688632" cy="320317"/>
          </a:xfrm>
          <a:prstGeom prst="roundRect">
            <a:avLst/>
          </a:prstGeom>
          <a:solidFill>
            <a:schemeClr val="bg1"/>
          </a:solidFill>
          <a:ln>
            <a:solidFill>
              <a:schemeClr val="tx1">
                <a:lumMod val="50000"/>
                <a:lumOff val="50000"/>
              </a:schemeClr>
            </a:solidFill>
          </a:ln>
        </p:spPr>
        <p:txBody>
          <a:bodyPr wrap="square" lIns="36000" tIns="36000" rIns="36000" bIns="36000" rtlCol="0">
            <a:noAutofit/>
          </a:bodyPr>
          <a:lstStyle/>
          <a:p>
            <a:r>
              <a:rPr lang="ja-JP" altLang="en-US" sz="1600" b="1" dirty="0">
                <a:latin typeface="HGPｺﾞｼｯｸM" panose="020B0600000000000000" pitchFamily="50" charset="-128"/>
                <a:ea typeface="HGPｺﾞｼｯｸM" panose="020B0600000000000000" pitchFamily="50" charset="-128"/>
              </a:rPr>
              <a:t>１</a:t>
            </a:r>
            <a:r>
              <a:rPr lang="en-US" altLang="ja-JP" sz="1600" b="1" dirty="0" smtClean="0">
                <a:latin typeface="HGPｺﾞｼｯｸM" panose="020B0600000000000000" pitchFamily="50" charset="-128"/>
                <a:ea typeface="HGPｺﾞｼｯｸM" panose="020B0600000000000000" pitchFamily="50" charset="-128"/>
              </a:rPr>
              <a:t>.</a:t>
            </a:r>
            <a:r>
              <a:rPr lang="ja-JP" altLang="en-US" sz="1600" b="1" dirty="0">
                <a:latin typeface="HGPｺﾞｼｯｸM" panose="020B0600000000000000" pitchFamily="50" charset="-128"/>
                <a:ea typeface="HGPｺﾞｼｯｸM" panose="020B0600000000000000" pitchFamily="50" charset="-128"/>
              </a:rPr>
              <a:t>　</a:t>
            </a:r>
            <a:r>
              <a:rPr lang="ja-JP" altLang="en-US" sz="1600" b="1" dirty="0" smtClean="0">
                <a:latin typeface="HGPｺﾞｼｯｸM" panose="020B0600000000000000" pitchFamily="50" charset="-128"/>
                <a:ea typeface="HGPｺﾞｼｯｸM" panose="020B0600000000000000" pitchFamily="50" charset="-128"/>
              </a:rPr>
              <a:t>大阪府住宅まちづくりマスタープランの中間評価について</a:t>
            </a:r>
            <a:endParaRPr lang="ja-JP" altLang="en-US" sz="1600" b="1" dirty="0">
              <a:latin typeface="HGPｺﾞｼｯｸM" panose="020B0600000000000000" pitchFamily="50" charset="-128"/>
              <a:ea typeface="HGPｺﾞｼｯｸM" panose="020B0600000000000000" pitchFamily="50" charset="-128"/>
            </a:endParaRPr>
          </a:p>
        </p:txBody>
      </p:sp>
      <p:sp>
        <p:nvSpPr>
          <p:cNvPr id="17" name="テキスト ボックス 16"/>
          <p:cNvSpPr txBox="1"/>
          <p:nvPr/>
        </p:nvSpPr>
        <p:spPr>
          <a:xfrm>
            <a:off x="6664300" y="1196752"/>
            <a:ext cx="2952328" cy="4968552"/>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○指標（他データとの対比）</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88900" indent="-88900"/>
            <a:r>
              <a:rPr lang="ja-JP" altLang="en-US" sz="1400" dirty="0">
                <a:latin typeface="+mj-ea"/>
              </a:rPr>
              <a:t>・</a:t>
            </a:r>
            <a:r>
              <a:rPr lang="ja-JP" altLang="en-US" sz="1400" dirty="0" smtClean="0">
                <a:latin typeface="+mj-ea"/>
              </a:rPr>
              <a:t>客観的なデータ、満足度等、補足できるデータを整理。</a:t>
            </a:r>
            <a:endParaRPr lang="en-US" altLang="ja-JP" sz="1400" dirty="0" smtClean="0">
              <a:latin typeface="+mj-ea"/>
            </a:endParaRPr>
          </a:p>
          <a:p>
            <a:pPr marL="88900" indent="-88900"/>
            <a:r>
              <a:rPr lang="ja-JP" altLang="en-US" sz="1400" dirty="0" smtClean="0">
                <a:latin typeface="+mj-ea"/>
              </a:rPr>
              <a:t>　</a:t>
            </a:r>
            <a:endParaRPr lang="en-US" altLang="ja-JP" sz="1400" dirty="0" smtClean="0">
              <a:latin typeface="+mj-ea"/>
            </a:endParaRPr>
          </a:p>
          <a:p>
            <a:pPr marL="88900" indent="-88900"/>
            <a:endParaRPr lang="en-US" altLang="ja-JP" sz="1400" dirty="0" smtClean="0">
              <a:latin typeface="+mj-ea"/>
            </a:endParaRPr>
          </a:p>
          <a:p>
            <a:pPr marL="88900" indent="-88900"/>
            <a:endParaRPr lang="en-US" altLang="ja-JP" sz="1400" dirty="0">
              <a:latin typeface="+mj-ea"/>
            </a:endParaRPr>
          </a:p>
          <a:p>
            <a:pPr marL="88900" indent="-88900"/>
            <a:endParaRPr lang="en-US" altLang="ja-JP" sz="1400" dirty="0" smtClean="0">
              <a:latin typeface="+mj-ea"/>
            </a:endParaRPr>
          </a:p>
          <a:p>
            <a:pPr marL="88900" indent="-88900"/>
            <a:endParaRPr lang="en-US" altLang="ja-JP" sz="1400" dirty="0" smtClean="0">
              <a:latin typeface="+mj-ea"/>
            </a:endParaRPr>
          </a:p>
          <a:p>
            <a:pPr marL="88900" indent="-88900"/>
            <a:endParaRPr lang="en-US" altLang="ja-JP" sz="1400" dirty="0" smtClean="0">
              <a:latin typeface="+mj-ea"/>
            </a:endParaRPr>
          </a:p>
          <a:p>
            <a:pPr marL="88900" indent="-88900"/>
            <a:r>
              <a:rPr lang="ja-JP" altLang="en-US" sz="1400" dirty="0">
                <a:solidFill>
                  <a:schemeClr val="dk1"/>
                </a:solidFill>
                <a:latin typeface="+mj-ea"/>
              </a:rPr>
              <a:t>・</a:t>
            </a:r>
            <a:r>
              <a:rPr lang="ja-JP" altLang="en-US" sz="1400" dirty="0" smtClean="0">
                <a:solidFill>
                  <a:schemeClr val="dk1"/>
                </a:solidFill>
                <a:latin typeface="+mj-ea"/>
              </a:rPr>
              <a:t>「</a:t>
            </a:r>
            <a:r>
              <a:rPr lang="ja-JP" altLang="ja-JP" sz="1400" dirty="0">
                <a:solidFill>
                  <a:schemeClr val="dk1"/>
                </a:solidFill>
                <a:latin typeface="+mj-ea"/>
              </a:rPr>
              <a:t>子どもを大阪で育てて良かった</a:t>
            </a:r>
            <a:endParaRPr lang="en-US" altLang="ja-JP" sz="1400" dirty="0">
              <a:solidFill>
                <a:schemeClr val="dk1"/>
              </a:solidFill>
              <a:latin typeface="+mj-ea"/>
            </a:endParaRPr>
          </a:p>
          <a:p>
            <a:pPr marL="88900" indent="-88900"/>
            <a:r>
              <a:rPr lang="ja-JP" altLang="en-US" sz="1400" dirty="0" smtClean="0">
                <a:solidFill>
                  <a:schemeClr val="dk1"/>
                </a:solidFill>
                <a:latin typeface="+mj-ea"/>
              </a:rPr>
              <a:t>　</a:t>
            </a:r>
            <a:r>
              <a:rPr lang="ja-JP" altLang="ja-JP" sz="1400" dirty="0" smtClean="0">
                <a:solidFill>
                  <a:schemeClr val="dk1"/>
                </a:solidFill>
                <a:latin typeface="+mj-ea"/>
              </a:rPr>
              <a:t>と</a:t>
            </a:r>
            <a:r>
              <a:rPr lang="ja-JP" altLang="ja-JP" sz="1400" dirty="0">
                <a:solidFill>
                  <a:schemeClr val="dk1"/>
                </a:solidFill>
                <a:latin typeface="+mj-ea"/>
              </a:rPr>
              <a:t>思っている府民の割合</a:t>
            </a:r>
            <a:r>
              <a:rPr lang="ja-JP" altLang="ja-JP" sz="1400" dirty="0" smtClean="0">
                <a:solidFill>
                  <a:schemeClr val="dk1"/>
                </a:solidFill>
                <a:latin typeface="+mj-ea"/>
              </a:rPr>
              <a:t>」</a:t>
            </a:r>
            <a:endParaRPr lang="en-US" altLang="ja-JP" sz="1400" dirty="0" smtClean="0">
              <a:solidFill>
                <a:schemeClr val="dk1"/>
              </a:solidFill>
              <a:latin typeface="+mj-ea"/>
            </a:endParaRPr>
          </a:p>
          <a:p>
            <a:pPr marL="88900" indent="-88900"/>
            <a:r>
              <a:rPr lang="ja-JP" altLang="en-US" sz="1400" dirty="0" smtClean="0">
                <a:solidFill>
                  <a:schemeClr val="dk1"/>
                </a:solidFill>
                <a:latin typeface="+mj-ea"/>
              </a:rPr>
              <a:t>　オンリーワン都市調査の分析と、</a:t>
            </a:r>
            <a:endParaRPr lang="en-US" altLang="ja-JP" sz="1400" dirty="0" smtClean="0">
              <a:solidFill>
                <a:schemeClr val="dk1"/>
              </a:solidFill>
              <a:latin typeface="+mj-ea"/>
            </a:endParaRPr>
          </a:p>
          <a:p>
            <a:pPr marL="88900" indent="-88900"/>
            <a:r>
              <a:rPr lang="ja-JP" altLang="en-US" sz="1400" dirty="0">
                <a:solidFill>
                  <a:schemeClr val="dk1"/>
                </a:solidFill>
                <a:latin typeface="+mj-ea"/>
              </a:rPr>
              <a:t>　</a:t>
            </a:r>
            <a:r>
              <a:rPr lang="ja-JP" altLang="en-US" sz="1400" dirty="0" smtClean="0">
                <a:solidFill>
                  <a:schemeClr val="dk1"/>
                </a:solidFill>
                <a:latin typeface="+mj-ea"/>
              </a:rPr>
              <a:t>客観的データを整理。</a:t>
            </a:r>
            <a:r>
              <a:rPr lang="ja-JP" altLang="en-US" sz="1400" dirty="0">
                <a:solidFill>
                  <a:schemeClr val="dk1"/>
                </a:solidFill>
                <a:latin typeface="+mj-ea"/>
              </a:rPr>
              <a:t>　</a:t>
            </a:r>
            <a:r>
              <a:rPr lang="ja-JP" altLang="en-US" sz="1400" dirty="0" smtClean="0">
                <a:solidFill>
                  <a:schemeClr val="dk1"/>
                </a:solidFill>
                <a:latin typeface="+mj-ea"/>
              </a:rPr>
              <a:t>　</a:t>
            </a:r>
            <a:endParaRPr lang="en-US" altLang="ja-JP" sz="1400" dirty="0" smtClean="0">
              <a:solidFill>
                <a:schemeClr val="dk1"/>
              </a:solidFill>
              <a:latin typeface="+mj-ea"/>
            </a:endParaRPr>
          </a:p>
          <a:p>
            <a:pPr marL="88900" indent="-88900"/>
            <a:endParaRPr lang="en-US" altLang="ja-JP" sz="1400" dirty="0" smtClean="0">
              <a:solidFill>
                <a:schemeClr val="dk1"/>
              </a:solidFill>
              <a:latin typeface="+mj-ea"/>
            </a:endParaRPr>
          </a:p>
          <a:p>
            <a:pPr marL="88900" indent="-88900"/>
            <a:endParaRPr lang="en-US" altLang="ja-JP" sz="1400" dirty="0" smtClean="0">
              <a:solidFill>
                <a:schemeClr val="dk1"/>
              </a:solidFill>
              <a:latin typeface="+mj-ea"/>
            </a:endParaRPr>
          </a:p>
          <a:p>
            <a:pPr marL="88900" indent="-88900"/>
            <a:endParaRPr lang="en-US" altLang="ja-JP" sz="1400" dirty="0">
              <a:solidFill>
                <a:schemeClr val="dk1"/>
              </a:solidFill>
              <a:latin typeface="+mj-ea"/>
            </a:endParaRPr>
          </a:p>
          <a:p>
            <a:pPr marL="88900" indent="-88900"/>
            <a:r>
              <a:rPr lang="ja-JP" altLang="en-US" sz="1400" dirty="0">
                <a:solidFill>
                  <a:schemeClr val="dk1"/>
                </a:solidFill>
                <a:latin typeface="+mj-ea"/>
                <a:cs typeface="Meiryo UI" panose="020B0604030504040204" pitchFamily="50" charset="-128"/>
              </a:rPr>
              <a:t>・</a:t>
            </a:r>
            <a:r>
              <a:rPr lang="ja-JP" altLang="en-US" sz="1400" dirty="0" smtClean="0">
                <a:solidFill>
                  <a:schemeClr val="dk1"/>
                </a:solidFill>
                <a:latin typeface="+mj-ea"/>
                <a:cs typeface="Meiryo UI" panose="020B0604030504040204" pitchFamily="50" charset="-128"/>
              </a:rPr>
              <a:t>「</a:t>
            </a:r>
            <a:r>
              <a:rPr lang="ja-JP" altLang="en-US" sz="1400" dirty="0">
                <a:solidFill>
                  <a:schemeClr val="dk1"/>
                </a:solidFill>
                <a:latin typeface="+mj-ea"/>
                <a:cs typeface="Meiryo UI" panose="020B0604030504040204" pitchFamily="50" charset="-128"/>
              </a:rPr>
              <a:t>治安が良いと感じる府民の割合」</a:t>
            </a:r>
            <a:endParaRPr lang="en-US" altLang="ja-JP" sz="1400" dirty="0">
              <a:solidFill>
                <a:schemeClr val="dk1"/>
              </a:solidFill>
              <a:latin typeface="+mj-ea"/>
              <a:cs typeface="Meiryo UI" panose="020B0604030504040204" pitchFamily="50" charset="-128"/>
            </a:endParaRPr>
          </a:p>
          <a:p>
            <a:pPr marL="88900" indent="-88900"/>
            <a:r>
              <a:rPr lang="ja-JP" altLang="en-US" sz="1400" dirty="0">
                <a:solidFill>
                  <a:schemeClr val="dk1"/>
                </a:solidFill>
                <a:latin typeface="+mj-ea"/>
              </a:rPr>
              <a:t>　オンリーワン都市調査の分析と、</a:t>
            </a:r>
            <a:endParaRPr lang="en-US" altLang="ja-JP" sz="1400" dirty="0">
              <a:solidFill>
                <a:schemeClr val="dk1"/>
              </a:solidFill>
              <a:latin typeface="+mj-ea"/>
            </a:endParaRPr>
          </a:p>
          <a:p>
            <a:pPr marL="88900" indent="-88900"/>
            <a:r>
              <a:rPr lang="ja-JP" altLang="en-US" sz="1400" dirty="0">
                <a:solidFill>
                  <a:schemeClr val="dk1"/>
                </a:solidFill>
                <a:latin typeface="+mj-ea"/>
              </a:rPr>
              <a:t>　客観的データを整理</a:t>
            </a:r>
            <a:r>
              <a:rPr lang="ja-JP" altLang="en-US" sz="1400" dirty="0" smtClean="0">
                <a:solidFill>
                  <a:schemeClr val="dk1"/>
                </a:solidFill>
                <a:latin typeface="+mj-ea"/>
              </a:rPr>
              <a:t>。</a:t>
            </a:r>
            <a:endParaRPr lang="en-US" altLang="ja-JP" sz="1400" dirty="0" smtClean="0">
              <a:solidFill>
                <a:schemeClr val="dk1"/>
              </a:solidFill>
              <a:latin typeface="+mj-ea"/>
            </a:endParaRPr>
          </a:p>
          <a:p>
            <a:pPr marL="88900" indent="-88900"/>
            <a:r>
              <a:rPr lang="ja-JP" altLang="en-US" sz="1400" dirty="0">
                <a:solidFill>
                  <a:schemeClr val="dk1"/>
                </a:solidFill>
                <a:latin typeface="+mj-ea"/>
              </a:rPr>
              <a:t>　</a:t>
            </a:r>
            <a:r>
              <a:rPr lang="ja-JP" altLang="en-US" sz="1400" dirty="0" smtClean="0">
                <a:solidFill>
                  <a:schemeClr val="dk1"/>
                </a:solidFill>
                <a:latin typeface="+mj-ea"/>
              </a:rPr>
              <a:t>大阪府における取組みを整理。</a:t>
            </a:r>
            <a:endParaRPr lang="en-US" altLang="ja-JP" sz="1400" dirty="0">
              <a:solidFill>
                <a:schemeClr val="dk1"/>
              </a:solidFill>
              <a:latin typeface="+mj-ea"/>
            </a:endParaRPr>
          </a:p>
        </p:txBody>
      </p:sp>
    </p:spTree>
    <p:extLst>
      <p:ext uri="{BB962C8B-B14F-4D97-AF65-F5344CB8AC3E}">
        <p14:creationId xmlns:p14="http://schemas.microsoft.com/office/powerpoint/2010/main" val="10999623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92628" y="549360"/>
            <a:ext cx="9748057" cy="6207040"/>
          </a:xfrm>
          <a:prstGeom prst="rect">
            <a:avLst/>
          </a:prstGeom>
          <a:solidFill>
            <a:schemeClr val="bg1"/>
          </a:solidFill>
          <a:ln w="15875">
            <a:solidFill>
              <a:schemeClr val="tx1">
                <a:lumMod val="50000"/>
                <a:lumOff val="50000"/>
              </a:schemeClr>
            </a:solidFill>
          </a:ln>
        </p:spPr>
        <p:txBody>
          <a:bodyPr wrap="square" lIns="36000" tIns="36000" rIns="36000" bIns="36000" rtlCol="0">
            <a:noAutofit/>
          </a:bodyPr>
          <a:lstStyle/>
          <a:p>
            <a:pPr>
              <a:lnSpc>
                <a:spcPts val="1300"/>
              </a:lnSpc>
            </a:pPr>
            <a:endParaRPr lang="en-US" altLang="ja-JP" sz="900" dirty="0" smtClean="0"/>
          </a:p>
          <a:p>
            <a:pPr marL="88900" indent="-88900">
              <a:lnSpc>
                <a:spcPts val="1300"/>
              </a:lnSpc>
            </a:pPr>
            <a:endParaRPr lang="en-US" altLang="ja-JP" sz="900" dirty="0" smtClean="0"/>
          </a:p>
          <a:p>
            <a:pPr marL="88900" indent="-88900">
              <a:lnSpc>
                <a:spcPts val="1300"/>
              </a:lnSpc>
            </a:pPr>
            <a:endParaRPr lang="en-US" altLang="ja-JP" sz="900" dirty="0" smtClean="0"/>
          </a:p>
          <a:p>
            <a:pPr marL="88900" indent="-88900">
              <a:lnSpc>
                <a:spcPts val="1300"/>
              </a:lnSpc>
            </a:pPr>
            <a:endParaRPr kumimoji="1" lang="ja-JP" altLang="en-US" sz="900" dirty="0"/>
          </a:p>
        </p:txBody>
      </p:sp>
      <p:sp>
        <p:nvSpPr>
          <p:cNvPr id="4" name="テキスト ボックス 3"/>
          <p:cNvSpPr txBox="1"/>
          <p:nvPr/>
        </p:nvSpPr>
        <p:spPr>
          <a:xfrm>
            <a:off x="0" y="-27384"/>
            <a:ext cx="9906000" cy="360000"/>
          </a:xfrm>
          <a:prstGeom prst="rect">
            <a:avLst/>
          </a:prstGeom>
          <a:solidFill>
            <a:schemeClr val="accent1">
              <a:lumMod val="40000"/>
              <a:lumOff val="60000"/>
            </a:schemeClr>
          </a:solidFill>
        </p:spPr>
        <p:txBody>
          <a:bodyPr wrap="square" rtlCol="0" anchor="ctr" anchorCtr="0">
            <a:noAutofit/>
          </a:bodyPr>
          <a:lstStyle/>
          <a:p>
            <a:r>
              <a:rPr kumimoji="1" lang="ja-JP" altLang="en-US" sz="1600" dirty="0" smtClean="0">
                <a:latin typeface="HGSｺﾞｼｯｸM" panose="020B0600000000000000" pitchFamily="50" charset="-128"/>
                <a:ea typeface="HGSｺﾞｼｯｸM" panose="020B0600000000000000" pitchFamily="50" charset="-128"/>
                <a:cs typeface="Meiryo UI" panose="020B0604030504040204" pitchFamily="50" charset="-128"/>
              </a:rPr>
              <a:t>　住宅まちづくり審議会　第５回作業部会</a:t>
            </a:r>
            <a:r>
              <a:rPr lang="ja-JP" altLang="en-US" sz="1600" dirty="0" smtClean="0">
                <a:latin typeface="HGSｺﾞｼｯｸM" panose="020B0600000000000000" pitchFamily="50" charset="-128"/>
                <a:ea typeface="HGSｺﾞｼｯｸM" panose="020B0600000000000000" pitchFamily="50" charset="-128"/>
                <a:cs typeface="Meiryo UI" panose="020B0604030504040204" pitchFamily="50" charset="-128"/>
              </a:rPr>
              <a:t>を踏まえた整理</a:t>
            </a:r>
            <a:endParaRPr kumimoji="1"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1911396334"/>
              </p:ext>
            </p:extLst>
          </p:nvPr>
        </p:nvGraphicFramePr>
        <p:xfrm>
          <a:off x="200472" y="730416"/>
          <a:ext cx="9505056" cy="5916863"/>
        </p:xfrm>
        <a:graphic>
          <a:graphicData uri="http://schemas.openxmlformats.org/drawingml/2006/table">
            <a:tbl>
              <a:tblPr firstRow="1" bandRow="1">
                <a:tableStyleId>{5C22544A-7EE6-4342-B048-85BDC9FD1C3A}</a:tableStyleId>
              </a:tblPr>
              <a:tblGrid>
                <a:gridCol w="6378863"/>
                <a:gridCol w="3126193"/>
              </a:tblGrid>
              <a:tr h="302765">
                <a:tc>
                  <a:txBody>
                    <a:bodyPr/>
                    <a:lstStyle/>
                    <a:p>
                      <a:pPr algn="ctr"/>
                      <a:r>
                        <a:rPr kumimoji="1" lang="ja-JP" altLang="en-US" sz="1400" u="none" dirty="0" smtClean="0">
                          <a:latin typeface="HGPｺﾞｼｯｸM" panose="020B0600000000000000" pitchFamily="50" charset="-128"/>
                          <a:ea typeface="HGPｺﾞｼｯｸM" panose="020B0600000000000000" pitchFamily="50" charset="-128"/>
                        </a:rPr>
                        <a:t>委員意見</a:t>
                      </a:r>
                      <a:endParaRPr kumimoji="1" lang="ja-JP" altLang="en-US" sz="1400" u="none" dirty="0">
                        <a:latin typeface="HGPｺﾞｼｯｸM" panose="020B0600000000000000" pitchFamily="50" charset="-128"/>
                        <a:ea typeface="HGPｺﾞｼｯｸM" panose="020B0600000000000000" pitchFamily="50" charset="-128"/>
                      </a:endParaRPr>
                    </a:p>
                  </a:txBody>
                  <a:tcPr/>
                </a:tc>
                <a:tc>
                  <a:txBody>
                    <a:bodyPr/>
                    <a:lstStyle/>
                    <a:p>
                      <a:pPr algn="ctr"/>
                      <a:r>
                        <a:rPr kumimoji="1" lang="ja-JP" altLang="en-US" sz="1400" u="none" dirty="0" smtClean="0">
                          <a:latin typeface="HGPｺﾞｼｯｸM" panose="020B0600000000000000" pitchFamily="50" charset="-128"/>
                          <a:ea typeface="HGPｺﾞｼｯｸM" panose="020B0600000000000000" pitchFamily="50" charset="-128"/>
                        </a:rPr>
                        <a:t>対応</a:t>
                      </a:r>
                      <a:endParaRPr kumimoji="1" lang="ja-JP" altLang="en-US" sz="1400" u="none" dirty="0">
                        <a:latin typeface="HGPｺﾞｼｯｸM" panose="020B0600000000000000" pitchFamily="50" charset="-128"/>
                        <a:ea typeface="HGPｺﾞｼｯｸM" panose="020B0600000000000000" pitchFamily="50" charset="-128"/>
                      </a:endParaRPr>
                    </a:p>
                  </a:txBody>
                  <a:tcPr/>
                </a:tc>
              </a:tr>
              <a:tr h="5612063">
                <a:tc>
                  <a:txBody>
                    <a:bodyPr/>
                    <a:lstStyle/>
                    <a:p>
                      <a:pPr marL="88900" indent="-88900"/>
                      <a:endParaRPr kumimoji="1" lang="en-US" altLang="ja-JP" sz="1600" u="none" dirty="0" smtClean="0">
                        <a:latin typeface="Meiryo UI" panose="020B0604030504040204" pitchFamily="50" charset="-128"/>
                        <a:ea typeface="Meiryo UI" panose="020B0604030504040204" pitchFamily="50" charset="-128"/>
                        <a:cs typeface="Meiryo UI" panose="020B0604030504040204" pitchFamily="50" charset="-128"/>
                      </a:endParaRPr>
                    </a:p>
                    <a:p>
                      <a:pPr marL="88900" indent="-88900"/>
                      <a:r>
                        <a:rPr kumimoji="1" lang="ja-JP" altLang="en-US" sz="1600" u="none" dirty="0" smtClean="0">
                          <a:latin typeface="Meiryo UI" panose="020B0604030504040204" pitchFamily="50" charset="-128"/>
                          <a:ea typeface="Meiryo UI" panose="020B0604030504040204" pitchFamily="50" charset="-128"/>
                          <a:cs typeface="Meiryo UI" panose="020B0604030504040204" pitchFamily="50" charset="-128"/>
                        </a:rPr>
                        <a:t>■指標と施策の関係</a:t>
                      </a:r>
                      <a:endParaRPr kumimoji="1" lang="en-US" altLang="ja-JP" sz="1600" u="none" dirty="0" smtClean="0">
                        <a:latin typeface="Meiryo UI" panose="020B0604030504040204" pitchFamily="50" charset="-128"/>
                        <a:ea typeface="Meiryo UI" panose="020B0604030504040204" pitchFamily="50" charset="-128"/>
                        <a:cs typeface="Meiryo UI" panose="020B0604030504040204" pitchFamily="50" charset="-128"/>
                      </a:endParaRPr>
                    </a:p>
                    <a:p>
                      <a:pPr marL="88900" indent="-88900"/>
                      <a:r>
                        <a:rPr lang="ja-JP" altLang="en-US" sz="1400" dirty="0" smtClean="0">
                          <a:latin typeface="+mj-ea"/>
                          <a:ea typeface="+mj-ea"/>
                          <a:cs typeface="Meiryo UI" panose="020B0604030504040204" pitchFamily="50" charset="-128"/>
                        </a:rPr>
                        <a:t>・</a:t>
                      </a:r>
                      <a:r>
                        <a:rPr lang="ja-JP" altLang="ja-JP" sz="1400" dirty="0" smtClean="0">
                          <a:latin typeface="+mj-ea"/>
                          <a:ea typeface="+mj-ea"/>
                        </a:rPr>
                        <a:t>概ね予定通り進んでいるという評価が並んでいるが、ばらばらな評価がある中で、全部進んでいるように言われるとにわかには信じがたい。</a:t>
                      </a:r>
                      <a:endParaRPr lang="en-US" altLang="ja-JP" sz="1400" dirty="0" smtClean="0">
                        <a:latin typeface="+mj-ea"/>
                        <a:ea typeface="+mj-ea"/>
                      </a:endParaRPr>
                    </a:p>
                    <a:p>
                      <a:pPr marL="88900" indent="-88900"/>
                      <a:endParaRPr lang="en-US" altLang="ja-JP" sz="1400" dirty="0" smtClean="0">
                        <a:latin typeface="+mj-ea"/>
                        <a:ea typeface="+mj-ea"/>
                      </a:endParaRPr>
                    </a:p>
                    <a:p>
                      <a:pPr marL="88900" lvl="0" indent="-88900"/>
                      <a:r>
                        <a:rPr lang="ja-JP" altLang="en-US" sz="1400" dirty="0" smtClean="0">
                          <a:latin typeface="+mj-ea"/>
                          <a:ea typeface="+mj-ea"/>
                          <a:cs typeface="Meiryo UI" panose="020B0604030504040204" pitchFamily="50" charset="-128"/>
                        </a:rPr>
                        <a:t>・</a:t>
                      </a:r>
                      <a:r>
                        <a:rPr lang="ja-JP" altLang="ja-JP" sz="1400" dirty="0" smtClean="0">
                          <a:latin typeface="+mj-ea"/>
                          <a:ea typeface="+mj-ea"/>
                        </a:rPr>
                        <a:t>施策の進捗状況はおおむね予定通り</a:t>
                      </a:r>
                      <a:r>
                        <a:rPr lang="ja-JP" altLang="en-US" sz="1400" dirty="0" smtClean="0">
                          <a:latin typeface="+mj-ea"/>
                          <a:ea typeface="+mj-ea"/>
                        </a:rPr>
                        <a:t>だ</a:t>
                      </a:r>
                      <a:r>
                        <a:rPr lang="ja-JP" altLang="ja-JP" sz="1400" dirty="0" smtClean="0">
                          <a:latin typeface="+mj-ea"/>
                          <a:ea typeface="+mj-ea"/>
                        </a:rPr>
                        <a:t>が、成果指標をみると</a:t>
                      </a:r>
                      <a:r>
                        <a:rPr lang="ja-JP" altLang="en-US" sz="1400" dirty="0" smtClean="0">
                          <a:latin typeface="+mj-ea"/>
                          <a:ea typeface="+mj-ea"/>
                        </a:rPr>
                        <a:t>「</a:t>
                      </a:r>
                      <a:r>
                        <a:rPr lang="ja-JP" altLang="ja-JP" sz="1400" dirty="0" smtClean="0">
                          <a:latin typeface="+mj-ea"/>
                          <a:ea typeface="+mj-ea"/>
                        </a:rPr>
                        <a:t>環境</a:t>
                      </a:r>
                      <a:r>
                        <a:rPr lang="ja-JP" altLang="en-US" sz="1400" dirty="0" smtClean="0">
                          <a:latin typeface="+mj-ea"/>
                          <a:ea typeface="+mj-ea"/>
                        </a:rPr>
                        <a:t>」</a:t>
                      </a:r>
                      <a:r>
                        <a:rPr lang="ja-JP" altLang="ja-JP" sz="1400" dirty="0" smtClean="0">
                          <a:latin typeface="+mj-ea"/>
                          <a:ea typeface="+mj-ea"/>
                        </a:rPr>
                        <a:t>は全然達成できておらず、</a:t>
                      </a:r>
                      <a:r>
                        <a:rPr lang="ja-JP" altLang="ja-JP" sz="1400" u="none" dirty="0" smtClean="0">
                          <a:latin typeface="+mj-ea"/>
                          <a:ea typeface="+mj-ea"/>
                        </a:rPr>
                        <a:t>関連が分かるようなものを付け加えなければいけない。</a:t>
                      </a:r>
                      <a:endParaRPr lang="en-US" altLang="ja-JP" sz="1400" u="none" dirty="0" smtClean="0">
                        <a:latin typeface="+mj-ea"/>
                        <a:ea typeface="+mj-ea"/>
                      </a:endParaRPr>
                    </a:p>
                    <a:p>
                      <a:pPr marL="88900" lvl="0" indent="-88900"/>
                      <a:endParaRPr lang="en-US" altLang="ja-JP" sz="1400" u="none" dirty="0" smtClean="0">
                        <a:latin typeface="+mj-ea"/>
                        <a:ea typeface="+mj-ea"/>
                        <a:cs typeface="Meiryo UI" panose="020B0604030504040204" pitchFamily="50" charset="-128"/>
                      </a:endParaRPr>
                    </a:p>
                    <a:p>
                      <a:pPr marL="88900" lvl="0" indent="-88900"/>
                      <a:r>
                        <a:rPr lang="ja-JP" altLang="en-US" sz="1400" u="none" dirty="0" smtClean="0">
                          <a:latin typeface="+mj-ea"/>
                          <a:ea typeface="+mj-ea"/>
                          <a:cs typeface="Meiryo UI" panose="020B0604030504040204" pitchFamily="50" charset="-128"/>
                        </a:rPr>
                        <a:t>・</a:t>
                      </a:r>
                      <a:r>
                        <a:rPr lang="ja-JP" altLang="ja-JP" sz="1400" u="none" dirty="0" smtClean="0">
                          <a:latin typeface="+mj-ea"/>
                          <a:ea typeface="+mj-ea"/>
                        </a:rPr>
                        <a:t>成果が出なかったとき、そもそも成果指標がよくないという可能性や</a:t>
                      </a:r>
                      <a:r>
                        <a:rPr lang="ja-JP" altLang="en-US" sz="1400" u="none" dirty="0" smtClean="0">
                          <a:latin typeface="+mj-ea"/>
                          <a:ea typeface="+mj-ea"/>
                        </a:rPr>
                        <a:t>、</a:t>
                      </a:r>
                      <a:r>
                        <a:rPr lang="ja-JP" altLang="ja-JP" sz="1400" u="none" dirty="0" smtClean="0">
                          <a:latin typeface="+mj-ea"/>
                          <a:ea typeface="+mj-ea"/>
                        </a:rPr>
                        <a:t>線形トレンドを仮定したということが問題で、後から成果が上がってくるようなタイプのものもある。何もしなくても成果が出たかもしれないという可能性もあ</a:t>
                      </a:r>
                      <a:r>
                        <a:rPr lang="ja-JP" altLang="en-US" sz="1400" u="none" dirty="0" smtClean="0">
                          <a:latin typeface="+mj-ea"/>
                          <a:ea typeface="+mj-ea"/>
                        </a:rPr>
                        <a:t>る。</a:t>
                      </a:r>
                      <a:r>
                        <a:rPr lang="ja-JP" altLang="ja-JP" sz="1400" u="none" dirty="0" smtClean="0">
                          <a:latin typeface="+mj-ea"/>
                          <a:ea typeface="+mj-ea"/>
                        </a:rPr>
                        <a:t>成果指標をいくつかの観点で見て、総合的に達成度が高いと考えるのかどうかが必要。</a:t>
                      </a:r>
                      <a:endParaRPr lang="en-US" altLang="ja-JP" sz="1400" u="none" dirty="0" smtClean="0">
                        <a:latin typeface="+mj-ea"/>
                        <a:ea typeface="+mj-ea"/>
                      </a:endParaRPr>
                    </a:p>
                    <a:p>
                      <a:pPr marL="88900" lvl="0" indent="-88900"/>
                      <a:endParaRPr lang="en-US" altLang="ja-JP" sz="1400" u="none" dirty="0" smtClean="0">
                        <a:latin typeface="+mj-ea"/>
                        <a:ea typeface="+mj-ea"/>
                        <a:cs typeface="Meiryo UI" panose="020B0604030504040204" pitchFamily="50" charset="-128"/>
                      </a:endParaRPr>
                    </a:p>
                    <a:p>
                      <a:pPr marL="88900" lvl="0" indent="-88900"/>
                      <a:r>
                        <a:rPr lang="ja-JP" altLang="en-US" sz="1400" u="none" dirty="0" smtClean="0">
                          <a:latin typeface="+mj-ea"/>
                          <a:ea typeface="+mj-ea"/>
                          <a:cs typeface="Meiryo UI" panose="020B0604030504040204" pitchFamily="50" charset="-128"/>
                        </a:rPr>
                        <a:t>・</a:t>
                      </a:r>
                      <a:r>
                        <a:rPr lang="ja-JP" altLang="ja-JP" sz="1400" u="none" dirty="0" smtClean="0">
                          <a:latin typeface="+mj-ea"/>
                          <a:ea typeface="+mj-ea"/>
                        </a:rPr>
                        <a:t>トレンド</a:t>
                      </a:r>
                      <a:r>
                        <a:rPr lang="ja-JP" altLang="en-US" sz="1400" u="none" dirty="0" smtClean="0">
                          <a:latin typeface="+mj-ea"/>
                          <a:ea typeface="+mj-ea"/>
                        </a:rPr>
                        <a:t>も</a:t>
                      </a:r>
                      <a:r>
                        <a:rPr lang="ja-JP" altLang="ja-JP" sz="1400" u="none" dirty="0" smtClean="0">
                          <a:latin typeface="+mj-ea"/>
                          <a:ea typeface="+mj-ea"/>
                        </a:rPr>
                        <a:t>何パーセント以内に入っていたらよしとするという判断もある。</a:t>
                      </a:r>
                      <a:endParaRPr lang="en-US" altLang="ja-JP" sz="1400" u="none" dirty="0" smtClean="0">
                        <a:latin typeface="+mj-ea"/>
                        <a:ea typeface="+mj-ea"/>
                      </a:endParaRPr>
                    </a:p>
                    <a:p>
                      <a:pPr marL="88900" lvl="0" indent="-88900"/>
                      <a:r>
                        <a:rPr lang="ja-JP" altLang="en-US" sz="1400" u="none" dirty="0" smtClean="0">
                          <a:latin typeface="+mj-ea"/>
                          <a:ea typeface="+mj-ea"/>
                          <a:cs typeface="Meiryo UI" panose="020B0604030504040204" pitchFamily="50" charset="-128"/>
                        </a:rPr>
                        <a:t>　</a:t>
                      </a:r>
                      <a:r>
                        <a:rPr lang="ja-JP" altLang="ja-JP" sz="1400" u="none" dirty="0" smtClean="0">
                          <a:latin typeface="+mj-ea"/>
                          <a:ea typeface="+mj-ea"/>
                        </a:rPr>
                        <a:t>仮に指標が正しいとしても施策そのものが問題で、いくら頑張っても効果がないということも考えられる。施策を実施して指標を達成したが、成果にはつながっていない、というようなことについても議論をしないと次に進まない。</a:t>
                      </a:r>
                      <a:endParaRPr lang="en-US" altLang="ja-JP" sz="1400" u="none" kern="100" dirty="0" smtClean="0">
                        <a:latin typeface="+mj-ea"/>
                        <a:ea typeface="+mj-ea"/>
                      </a:endParaRPr>
                    </a:p>
                    <a:p>
                      <a:pPr marL="88900" marR="0" indent="-88900" algn="l" defTabSz="914400" rtl="0" eaLnBrk="1" fontAlgn="auto" latinLnBrk="0" hangingPunct="1">
                        <a:lnSpc>
                          <a:spcPts val="1100"/>
                        </a:lnSpc>
                        <a:spcBef>
                          <a:spcPts val="0"/>
                        </a:spcBef>
                        <a:spcAft>
                          <a:spcPts val="0"/>
                        </a:spcAft>
                        <a:buClrTx/>
                        <a:buSzTx/>
                        <a:buFontTx/>
                        <a:buNone/>
                        <a:tabLst/>
                        <a:defRPr/>
                      </a:pPr>
                      <a:endParaRPr kumimoji="1" lang="en-US" altLang="ja-JP" sz="1200"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1100"/>
                        </a:lnSpc>
                        <a:spcBef>
                          <a:spcPts val="0"/>
                        </a:spcBef>
                        <a:spcAft>
                          <a:spcPts val="0"/>
                        </a:spcAft>
                        <a:buClrTx/>
                        <a:buSzTx/>
                        <a:buFontTx/>
                        <a:buNone/>
                        <a:tabLst/>
                        <a:defRPr/>
                      </a:pPr>
                      <a:endParaRPr kumimoji="1" lang="en-US" altLang="ja-JP" sz="1200" u="none" dirty="0" smtClean="0">
                        <a:latin typeface="HGPｺﾞｼｯｸM" panose="020B0600000000000000" pitchFamily="50" charset="-128"/>
                        <a:ea typeface="HGPｺﾞｼｯｸM" panose="020B0600000000000000" pitchFamily="50" charset="-128"/>
                      </a:endParaRPr>
                    </a:p>
                  </a:txBody>
                  <a:tcPr/>
                </a:tc>
                <a:tc>
                  <a:txBody>
                    <a:bodyPr/>
                    <a:lstStyle/>
                    <a:p>
                      <a:endParaRPr kumimoji="1" lang="en-US" altLang="ja-JP" sz="1000" u="none" dirty="0" smtClean="0">
                        <a:latin typeface="HGPｺﾞｼｯｸM" panose="020B0600000000000000" pitchFamily="50" charset="-128"/>
                        <a:ea typeface="HGPｺﾞｼｯｸM" panose="020B0600000000000000" pitchFamily="50" charset="-128"/>
                      </a:endParaRPr>
                    </a:p>
                  </a:txBody>
                  <a:tcPr/>
                </a:tc>
              </a:tr>
            </a:tbl>
          </a:graphicData>
        </a:graphic>
      </p:graphicFrame>
      <p:sp>
        <p:nvSpPr>
          <p:cNvPr id="10" name="テキスト ボックス 9"/>
          <p:cNvSpPr txBox="1"/>
          <p:nvPr/>
        </p:nvSpPr>
        <p:spPr>
          <a:xfrm>
            <a:off x="128464" y="372375"/>
            <a:ext cx="5688632" cy="320317"/>
          </a:xfrm>
          <a:prstGeom prst="roundRect">
            <a:avLst/>
          </a:prstGeom>
          <a:solidFill>
            <a:schemeClr val="bg1"/>
          </a:solidFill>
          <a:ln>
            <a:solidFill>
              <a:schemeClr val="tx1">
                <a:lumMod val="50000"/>
                <a:lumOff val="50000"/>
              </a:schemeClr>
            </a:solidFill>
          </a:ln>
        </p:spPr>
        <p:txBody>
          <a:bodyPr wrap="square" lIns="36000" tIns="36000" rIns="36000" bIns="36000" rtlCol="0">
            <a:noAutofit/>
          </a:bodyPr>
          <a:lstStyle/>
          <a:p>
            <a:r>
              <a:rPr lang="ja-JP" altLang="en-US" sz="1600" b="1" dirty="0">
                <a:latin typeface="HGPｺﾞｼｯｸM" panose="020B0600000000000000" pitchFamily="50" charset="-128"/>
                <a:ea typeface="HGPｺﾞｼｯｸM" panose="020B0600000000000000" pitchFamily="50" charset="-128"/>
              </a:rPr>
              <a:t>１</a:t>
            </a:r>
            <a:r>
              <a:rPr lang="en-US" altLang="ja-JP" sz="1600" b="1" dirty="0" smtClean="0">
                <a:latin typeface="HGPｺﾞｼｯｸM" panose="020B0600000000000000" pitchFamily="50" charset="-128"/>
                <a:ea typeface="HGPｺﾞｼｯｸM" panose="020B0600000000000000" pitchFamily="50" charset="-128"/>
              </a:rPr>
              <a:t>.</a:t>
            </a:r>
            <a:r>
              <a:rPr lang="ja-JP" altLang="en-US" sz="1600" b="1" dirty="0">
                <a:latin typeface="HGPｺﾞｼｯｸM" panose="020B0600000000000000" pitchFamily="50" charset="-128"/>
                <a:ea typeface="HGPｺﾞｼｯｸM" panose="020B0600000000000000" pitchFamily="50" charset="-128"/>
              </a:rPr>
              <a:t>　</a:t>
            </a:r>
            <a:r>
              <a:rPr lang="ja-JP" altLang="en-US" sz="1600" b="1" dirty="0" smtClean="0">
                <a:latin typeface="HGPｺﾞｼｯｸM" panose="020B0600000000000000" pitchFamily="50" charset="-128"/>
                <a:ea typeface="HGPｺﾞｼｯｸM" panose="020B0600000000000000" pitchFamily="50" charset="-128"/>
              </a:rPr>
              <a:t>大阪府住宅まちづくりマスタープランの中間評価について</a:t>
            </a:r>
            <a:endParaRPr lang="ja-JP" altLang="en-US" sz="1600" b="1" dirty="0">
              <a:latin typeface="HGPｺﾞｼｯｸM" panose="020B0600000000000000" pitchFamily="50" charset="-128"/>
              <a:ea typeface="HGPｺﾞｼｯｸM" panose="020B0600000000000000" pitchFamily="50" charset="-128"/>
            </a:endParaRPr>
          </a:p>
        </p:txBody>
      </p:sp>
      <p:sp>
        <p:nvSpPr>
          <p:cNvPr id="14" name="テキスト ボックス 13"/>
          <p:cNvSpPr txBox="1"/>
          <p:nvPr/>
        </p:nvSpPr>
        <p:spPr>
          <a:xfrm>
            <a:off x="6681192" y="1268760"/>
            <a:ext cx="2952328" cy="3528392"/>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○指標と施策の関係</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88900" indent="-88900"/>
            <a:r>
              <a:rPr lang="ja-JP" altLang="en-US" sz="1400" dirty="0">
                <a:latin typeface="+mj-ea"/>
                <a:ea typeface="+mj-ea"/>
              </a:rPr>
              <a:t>・</a:t>
            </a:r>
            <a:r>
              <a:rPr lang="ja-JP" altLang="en-US" sz="1400" dirty="0" smtClean="0">
                <a:latin typeface="+mj-ea"/>
                <a:ea typeface="+mj-ea"/>
              </a:rPr>
              <a:t>指標と施策の関係を整理。</a:t>
            </a:r>
            <a:endParaRPr lang="en-US" altLang="ja-JP" sz="1400" dirty="0" smtClean="0">
              <a:latin typeface="+mj-ea"/>
              <a:ea typeface="+mj-ea"/>
            </a:endParaRPr>
          </a:p>
          <a:p>
            <a:pPr marL="88900" indent="-88900"/>
            <a:r>
              <a:rPr lang="ja-JP" altLang="en-US" sz="1400" dirty="0">
                <a:latin typeface="+mj-ea"/>
                <a:ea typeface="+mj-ea"/>
              </a:rPr>
              <a:t>　</a:t>
            </a:r>
            <a:r>
              <a:rPr lang="ja-JP" altLang="en-US" sz="1400" dirty="0" smtClean="0">
                <a:latin typeface="+mj-ea"/>
                <a:ea typeface="+mj-ea"/>
              </a:rPr>
              <a:t>「環境にやさしい住まいとまち」を例に、指標と施策の</a:t>
            </a:r>
            <a:r>
              <a:rPr lang="ja-JP" altLang="en-US" sz="1400" dirty="0" smtClean="0">
                <a:latin typeface="+mj-ea"/>
              </a:rPr>
              <a:t>指標</a:t>
            </a:r>
            <a:r>
              <a:rPr lang="ja-JP" altLang="en-US" sz="1400" dirty="0">
                <a:latin typeface="+mj-ea"/>
              </a:rPr>
              <a:t>と施策の状況を整理。</a:t>
            </a:r>
            <a:endParaRPr lang="en-US" altLang="ja-JP" sz="1400" dirty="0">
              <a:latin typeface="+mj-ea"/>
            </a:endParaRPr>
          </a:p>
          <a:p>
            <a:pPr marL="88900" indent="-88900"/>
            <a:r>
              <a:rPr lang="ja-JP" altLang="en-US" sz="1400" dirty="0">
                <a:latin typeface="+mj-ea"/>
              </a:rPr>
              <a:t>　そのうえで、基本目標ごとに総合的に評価。</a:t>
            </a:r>
            <a:endParaRPr lang="en-US" altLang="ja-JP" sz="1400" dirty="0">
              <a:latin typeface="+mj-ea"/>
            </a:endParaRPr>
          </a:p>
          <a:p>
            <a:pPr marL="88900" indent="-88900"/>
            <a:endParaRPr lang="en-US" altLang="ja-JP" sz="1400" dirty="0" smtClean="0">
              <a:latin typeface="+mj-ea"/>
              <a:ea typeface="+mj-ea"/>
            </a:endParaRPr>
          </a:p>
          <a:p>
            <a:pPr marL="88900" indent="-88900"/>
            <a:endParaRPr lang="en-US" altLang="ja-JP" sz="1000" dirty="0" smtClean="0">
              <a:latin typeface="HGPｺﾞｼｯｸM" panose="020B0600000000000000" pitchFamily="50" charset="-128"/>
              <a:ea typeface="HGPｺﾞｼｯｸM" panose="020B0600000000000000" pitchFamily="50" charset="-128"/>
            </a:endParaRPr>
          </a:p>
          <a:p>
            <a:pPr marL="88900" indent="-88900"/>
            <a:r>
              <a:rPr lang="ja-JP" altLang="en-US" sz="1000" dirty="0" smtClean="0">
                <a:latin typeface="HGPｺﾞｼｯｸM" panose="020B0600000000000000" pitchFamily="50" charset="-128"/>
                <a:ea typeface="HGPｺﾞｼｯｸM" panose="020B0600000000000000" pitchFamily="50" charset="-128"/>
              </a:rPr>
              <a:t>　</a:t>
            </a:r>
            <a:endParaRPr lang="en-US" altLang="ja-JP" sz="1000" dirty="0" smtClean="0">
              <a:latin typeface="HGPｺﾞｼｯｸM" panose="020B0600000000000000" pitchFamily="50" charset="-128"/>
              <a:ea typeface="HGPｺﾞｼｯｸM" panose="020B0600000000000000" pitchFamily="50" charset="-128"/>
            </a:endParaRPr>
          </a:p>
          <a:p>
            <a:pPr marL="88900" indent="-88900"/>
            <a:endParaRPr lang="en-US" altLang="ja-JP" sz="1000" dirty="0" smtClean="0">
              <a:latin typeface="HGPｺﾞｼｯｸM" panose="020B0600000000000000" pitchFamily="50" charset="-128"/>
              <a:ea typeface="HGPｺﾞｼｯｸM" panose="020B0600000000000000" pitchFamily="50" charset="-128"/>
            </a:endParaRPr>
          </a:p>
        </p:txBody>
      </p:sp>
      <p:sp>
        <p:nvSpPr>
          <p:cNvPr id="8" name="Text Box 2"/>
          <p:cNvSpPr txBox="1">
            <a:spLocks noChangeArrowheads="1"/>
          </p:cNvSpPr>
          <p:nvPr/>
        </p:nvSpPr>
        <p:spPr bwMode="auto">
          <a:xfrm>
            <a:off x="7689304" y="6381328"/>
            <a:ext cx="21336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r" eaLnBrk="1" hangingPunct="1">
              <a:buClrTx/>
              <a:buFontTx/>
              <a:buNone/>
            </a:pPr>
            <a:fld id="{CD1E3EF9-C8F1-45E4-AD9D-B4C5D7756A5D}" type="slidenum">
              <a:rPr lang="en-US" altLang="ja-JP" sz="1200">
                <a:solidFill>
                  <a:srgbClr val="898989"/>
                </a:solidFill>
              </a:rPr>
              <a:pPr algn="r" eaLnBrk="1" hangingPunct="1">
                <a:buClrTx/>
                <a:buFontTx/>
                <a:buNone/>
              </a:pPr>
              <a:t>4</a:t>
            </a:fld>
            <a:endParaRPr lang="en-US" altLang="ja-JP" sz="1200" dirty="0">
              <a:solidFill>
                <a:srgbClr val="898989"/>
              </a:solidFill>
            </a:endParaRPr>
          </a:p>
        </p:txBody>
      </p:sp>
    </p:spTree>
    <p:extLst>
      <p:ext uri="{BB962C8B-B14F-4D97-AF65-F5344CB8AC3E}">
        <p14:creationId xmlns:p14="http://schemas.microsoft.com/office/powerpoint/2010/main" val="33648091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92628" y="549359"/>
            <a:ext cx="9748057" cy="6185269"/>
          </a:xfrm>
          <a:prstGeom prst="rect">
            <a:avLst/>
          </a:prstGeom>
          <a:solidFill>
            <a:schemeClr val="bg1"/>
          </a:solidFill>
          <a:ln w="15875">
            <a:solidFill>
              <a:schemeClr val="tx1">
                <a:lumMod val="50000"/>
                <a:lumOff val="50000"/>
              </a:schemeClr>
            </a:solidFill>
          </a:ln>
        </p:spPr>
        <p:txBody>
          <a:bodyPr wrap="square" lIns="36000" tIns="36000" rIns="36000" bIns="36000" rtlCol="0">
            <a:noAutofit/>
          </a:bodyPr>
          <a:lstStyle/>
          <a:p>
            <a:pPr>
              <a:lnSpc>
                <a:spcPts val="1300"/>
              </a:lnSpc>
            </a:pPr>
            <a:endParaRPr lang="en-US" altLang="ja-JP" sz="900" dirty="0" smtClean="0"/>
          </a:p>
          <a:p>
            <a:pPr marL="88900" indent="-88900">
              <a:lnSpc>
                <a:spcPts val="1300"/>
              </a:lnSpc>
            </a:pPr>
            <a:endParaRPr lang="en-US" altLang="ja-JP" sz="900" dirty="0" smtClean="0"/>
          </a:p>
          <a:p>
            <a:pPr marL="88900" indent="-88900">
              <a:lnSpc>
                <a:spcPts val="1300"/>
              </a:lnSpc>
            </a:pPr>
            <a:endParaRPr lang="en-US" altLang="ja-JP" sz="900" dirty="0" smtClean="0"/>
          </a:p>
          <a:p>
            <a:pPr marL="88900" indent="-88900">
              <a:lnSpc>
                <a:spcPts val="1300"/>
              </a:lnSpc>
            </a:pPr>
            <a:endParaRPr kumimoji="1" lang="ja-JP" altLang="en-US" sz="900" dirty="0"/>
          </a:p>
        </p:txBody>
      </p:sp>
      <p:graphicFrame>
        <p:nvGraphicFramePr>
          <p:cNvPr id="5" name="表 4"/>
          <p:cNvGraphicFramePr>
            <a:graphicFrameLocks noGrp="1"/>
          </p:cNvGraphicFramePr>
          <p:nvPr>
            <p:extLst>
              <p:ext uri="{D42A27DB-BD31-4B8C-83A1-F6EECF244321}">
                <p14:modId xmlns:p14="http://schemas.microsoft.com/office/powerpoint/2010/main" val="1800864594"/>
              </p:ext>
            </p:extLst>
          </p:nvPr>
        </p:nvGraphicFramePr>
        <p:xfrm>
          <a:off x="200472" y="692693"/>
          <a:ext cx="9505056" cy="5954586"/>
        </p:xfrm>
        <a:graphic>
          <a:graphicData uri="http://schemas.openxmlformats.org/drawingml/2006/table">
            <a:tbl>
              <a:tblPr firstRow="1" bandRow="1">
                <a:tableStyleId>{5C22544A-7EE6-4342-B048-85BDC9FD1C3A}</a:tableStyleId>
              </a:tblPr>
              <a:tblGrid>
                <a:gridCol w="6408712"/>
                <a:gridCol w="3096344"/>
              </a:tblGrid>
              <a:tr h="249788">
                <a:tc>
                  <a:txBody>
                    <a:bodyPr/>
                    <a:lstStyle/>
                    <a:p>
                      <a:pPr algn="ctr"/>
                      <a:r>
                        <a:rPr kumimoji="1" lang="ja-JP" altLang="en-US" sz="1400" u="none" dirty="0" smtClean="0">
                          <a:latin typeface="HGPｺﾞｼｯｸM" panose="020B0600000000000000" pitchFamily="50" charset="-128"/>
                          <a:ea typeface="HGPｺﾞｼｯｸM" panose="020B0600000000000000" pitchFamily="50" charset="-128"/>
                        </a:rPr>
                        <a:t>委員意見</a:t>
                      </a:r>
                      <a:endParaRPr kumimoji="1" lang="ja-JP" altLang="en-US" sz="1400" u="none" dirty="0">
                        <a:latin typeface="HGPｺﾞｼｯｸM" panose="020B0600000000000000" pitchFamily="50" charset="-128"/>
                        <a:ea typeface="HGPｺﾞｼｯｸM" panose="020B0600000000000000" pitchFamily="50" charset="-128"/>
                      </a:endParaRPr>
                    </a:p>
                  </a:txBody>
                  <a:tcPr/>
                </a:tc>
                <a:tc>
                  <a:txBody>
                    <a:bodyPr/>
                    <a:lstStyle/>
                    <a:p>
                      <a:pPr algn="ctr"/>
                      <a:r>
                        <a:rPr kumimoji="1" lang="ja-JP" altLang="en-US" sz="1400" u="none" dirty="0" smtClean="0">
                          <a:latin typeface="HGPｺﾞｼｯｸM" panose="020B0600000000000000" pitchFamily="50" charset="-128"/>
                          <a:ea typeface="HGPｺﾞｼｯｸM" panose="020B0600000000000000" pitchFamily="50" charset="-128"/>
                        </a:rPr>
                        <a:t>対応</a:t>
                      </a:r>
                      <a:endParaRPr kumimoji="1" lang="en-US" altLang="ja-JP" sz="1400" u="none" dirty="0" smtClean="0">
                        <a:latin typeface="HGPｺﾞｼｯｸM" panose="020B0600000000000000" pitchFamily="50" charset="-128"/>
                        <a:ea typeface="HGPｺﾞｼｯｸM" panose="020B0600000000000000" pitchFamily="50" charset="-128"/>
                      </a:endParaRPr>
                    </a:p>
                  </a:txBody>
                  <a:tcPr/>
                </a:tc>
              </a:tr>
              <a:tr h="5649786">
                <a:tc>
                  <a:txBody>
                    <a:bodyPr/>
                    <a:lstStyle/>
                    <a:p>
                      <a:pPr marL="177800" lvl="0" indent="-177800"/>
                      <a:endParaRPr kumimoji="1" lang="en-US" altLang="ja-JP" sz="1600" kern="1200" dirty="0" smtClean="0">
                        <a:solidFill>
                          <a:schemeClr val="dk1"/>
                        </a:solidFill>
                        <a:latin typeface="Meiryo UI" panose="020B0604030504040204" pitchFamily="50" charset="-128"/>
                        <a:ea typeface="Meiryo UI" panose="020B0604030504040204" pitchFamily="50" charset="-128"/>
                        <a:cs typeface="Meiryo UI" panose="020B0604030504040204" pitchFamily="50" charset="-128"/>
                      </a:endParaRPr>
                    </a:p>
                    <a:p>
                      <a:pPr marL="177800" lvl="0" indent="-177800"/>
                      <a:r>
                        <a:rPr kumimoji="1" lang="ja-JP" altLang="en-US" sz="1600" kern="1200" dirty="0" smtClean="0">
                          <a:solidFill>
                            <a:schemeClr val="dk1"/>
                          </a:solidFill>
                          <a:latin typeface="Meiryo UI" panose="020B0604030504040204" pitchFamily="50" charset="-128"/>
                          <a:ea typeface="Meiryo UI" panose="020B0604030504040204" pitchFamily="50" charset="-128"/>
                          <a:cs typeface="Meiryo UI" panose="020B0604030504040204" pitchFamily="50" charset="-128"/>
                        </a:rPr>
                        <a:t>■今後の施策への反映（新たなデータの把握　等）</a:t>
                      </a:r>
                      <a:endParaRPr kumimoji="1" lang="en-US" altLang="ja-JP" sz="1600" kern="1200" dirty="0" smtClean="0">
                        <a:solidFill>
                          <a:schemeClr val="dk1"/>
                        </a:solidFill>
                        <a:latin typeface="Meiryo UI" panose="020B0604030504040204" pitchFamily="50" charset="-128"/>
                        <a:ea typeface="Meiryo UI" panose="020B0604030504040204" pitchFamily="50" charset="-128"/>
                        <a:cs typeface="Meiryo UI" panose="020B0604030504040204" pitchFamily="50" charset="-128"/>
                      </a:endParaRPr>
                    </a:p>
                    <a:p>
                      <a:pPr marL="177800" lvl="0" indent="-177800"/>
                      <a:r>
                        <a:rPr lang="ja-JP" altLang="en-US" sz="1400" dirty="0" smtClean="0">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ja-JP" sz="1400" dirty="0" smtClean="0"/>
                        <a:t>市町村との人事交流などの取組みがあれば、施策の柱立ての中に現場のニーズが</a:t>
                      </a:r>
                      <a:r>
                        <a:rPr lang="ja-JP" altLang="ja-JP" sz="1400" u="none" dirty="0" smtClean="0"/>
                        <a:t>反映しやすいのではないか。そういった点で、大阪府の施策に対して各市町村の評価やニーズを把握することも重要。</a:t>
                      </a:r>
                      <a:endParaRPr lang="en-US" altLang="ja-JP" sz="1400" u="none" dirty="0" smtClean="0"/>
                    </a:p>
                    <a:p>
                      <a:pPr marL="177800" lvl="0" indent="-177800"/>
                      <a:endParaRPr lang="en-US" altLang="ja-JP" sz="1400" u="none" dirty="0" smtClean="0">
                        <a:latin typeface="ＭＳ ゴシック" panose="020B0609070205080204" pitchFamily="49" charset="-128"/>
                        <a:ea typeface="ＭＳ ゴシック" panose="020B0609070205080204" pitchFamily="49" charset="-128"/>
                        <a:cs typeface="Meiryo UI" panose="020B0604030504040204" pitchFamily="50" charset="-128"/>
                      </a:endParaRPr>
                    </a:p>
                    <a:p>
                      <a:pPr marL="177800" indent="-177800"/>
                      <a:r>
                        <a:rPr lang="ja-JP" altLang="en-US" sz="1400" u="none" dirty="0" smtClean="0">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ja-JP" sz="1400" u="none" dirty="0" smtClean="0"/>
                        <a:t>近年、単身の若者の居住条件や</a:t>
                      </a:r>
                      <a:r>
                        <a:rPr lang="ja-JP" altLang="en-US" sz="1400" u="none" dirty="0" smtClean="0"/>
                        <a:t>子ども</a:t>
                      </a:r>
                      <a:r>
                        <a:rPr lang="ja-JP" altLang="ja-JP" sz="1400" u="none" dirty="0" smtClean="0"/>
                        <a:t>の住生活関連、子育て世帯の問題など、住まい手の立場に立つと計画策定時よりも問題が深刻化しているものがたくさんあり、単純な数値の増減だけではなく</a:t>
                      </a:r>
                      <a:r>
                        <a:rPr lang="ja-JP" altLang="en-US" sz="1400" u="none" dirty="0" smtClean="0"/>
                        <a:t>、１</a:t>
                      </a:r>
                      <a:r>
                        <a:rPr lang="ja-JP" altLang="ja-JP" sz="1400" u="none" dirty="0" smtClean="0"/>
                        <a:t>つ</a:t>
                      </a:r>
                      <a:r>
                        <a:rPr lang="ja-JP" altLang="en-US" sz="1400" u="none" dirty="0" smtClean="0"/>
                        <a:t>１</a:t>
                      </a:r>
                      <a:r>
                        <a:rPr lang="ja-JP" altLang="ja-JP" sz="1400" u="none" dirty="0" smtClean="0"/>
                        <a:t>つの項目についてそういったことを配慮しながら考えなければいけない</a:t>
                      </a:r>
                      <a:r>
                        <a:rPr lang="ja-JP" altLang="en-US" sz="1400" u="none" dirty="0" smtClean="0"/>
                        <a:t>。（</a:t>
                      </a:r>
                      <a:r>
                        <a:rPr lang="ja-JP" altLang="ja-JP" sz="1400" u="none" dirty="0" smtClean="0"/>
                        <a:t>特に子育ての問題や子供の生活環境など</a:t>
                      </a:r>
                      <a:r>
                        <a:rPr lang="ja-JP" altLang="en-US" sz="1400" u="none" dirty="0" smtClean="0"/>
                        <a:t>）</a:t>
                      </a:r>
                      <a:endParaRPr lang="en-US" altLang="ja-JP" sz="1400" u="none" dirty="0" smtClean="0"/>
                    </a:p>
                    <a:p>
                      <a:pPr marL="177800" indent="-177800"/>
                      <a:endParaRPr lang="en-US" altLang="ja-JP" sz="1400" u="none" dirty="0" smtClean="0">
                        <a:latin typeface="ＭＳ ゴシック" panose="020B0609070205080204" pitchFamily="49" charset="-128"/>
                        <a:ea typeface="ＭＳ ゴシック" panose="020B0609070205080204" pitchFamily="49" charset="-128"/>
                        <a:cs typeface="Meiryo UI" panose="020B0604030504040204" pitchFamily="50" charset="-128"/>
                      </a:endParaRPr>
                    </a:p>
                    <a:p>
                      <a:pPr marL="177800" indent="-177800"/>
                      <a:r>
                        <a:rPr lang="ja-JP" altLang="en-US" sz="1400" u="none" dirty="0" smtClean="0">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ja-JP" sz="1400" u="none" dirty="0" smtClean="0"/>
                        <a:t>若い人の生活環境は、親との同居で表には出てこないが潜在的に住宅の問題を抱えているということも、段々と深刻になってきている。</a:t>
                      </a:r>
                      <a:endParaRPr lang="en-US" altLang="ja-JP" sz="1400" u="none" dirty="0" smtClean="0"/>
                    </a:p>
                    <a:p>
                      <a:pPr marL="177800" indent="-177800"/>
                      <a:endParaRPr lang="en-US" altLang="ja-JP" sz="1400" u="none" dirty="0" smtClean="0">
                        <a:latin typeface="ＭＳ ゴシック" panose="020B0609070205080204" pitchFamily="49" charset="-128"/>
                        <a:ea typeface="ＭＳ ゴシック" panose="020B0609070205080204" pitchFamily="49" charset="-128"/>
                        <a:cs typeface="Meiryo UI" panose="020B0604030504040204" pitchFamily="50" charset="-128"/>
                      </a:endParaRPr>
                    </a:p>
                    <a:p>
                      <a:pPr marL="177800" indent="-177800"/>
                      <a:r>
                        <a:rPr lang="ja-JP" altLang="en-US" sz="1400" u="none" dirty="0" smtClean="0">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ja-JP" sz="1400" u="none" dirty="0" smtClean="0"/>
                        <a:t>若い人の居住問題が深刻化しており、現行の施策をチェックしただけでは逆にスルーしてしまう可能性もある。そういった問題を現在の指標の評価の中でどのように考えたら</a:t>
                      </a:r>
                      <a:r>
                        <a:rPr lang="ja-JP" altLang="ja-JP" sz="1400" dirty="0" smtClean="0"/>
                        <a:t>よいかということを少し検討した方がよい。</a:t>
                      </a:r>
                      <a:endParaRPr lang="en-US" altLang="ja-JP" sz="1400" dirty="0" smtClean="0"/>
                    </a:p>
                  </a:txBody>
                  <a:tcPr/>
                </a:tc>
                <a:tc>
                  <a:txBody>
                    <a:bodyPr/>
                    <a:lstStyle/>
                    <a:p>
                      <a:endParaRPr kumimoji="1" lang="ja-JP" altLang="en-US" sz="1000" u="none" dirty="0">
                        <a:latin typeface="HGPｺﾞｼｯｸM" panose="020B0600000000000000" pitchFamily="50" charset="-128"/>
                        <a:ea typeface="HGPｺﾞｼｯｸM" panose="020B0600000000000000" pitchFamily="50" charset="-128"/>
                      </a:endParaRPr>
                    </a:p>
                  </a:txBody>
                  <a:tcPr/>
                </a:tc>
              </a:tr>
            </a:tbl>
          </a:graphicData>
        </a:graphic>
      </p:graphicFrame>
      <p:sp>
        <p:nvSpPr>
          <p:cNvPr id="14" name="Text Box 2"/>
          <p:cNvSpPr txBox="1">
            <a:spLocks noChangeArrowheads="1"/>
          </p:cNvSpPr>
          <p:nvPr/>
        </p:nvSpPr>
        <p:spPr bwMode="auto">
          <a:xfrm>
            <a:off x="7689304" y="6381328"/>
            <a:ext cx="21336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r" eaLnBrk="1" hangingPunct="1">
              <a:buClrTx/>
              <a:buFontTx/>
              <a:buNone/>
            </a:pPr>
            <a:fld id="{CD1E3EF9-C8F1-45E4-AD9D-B4C5D7756A5D}" type="slidenum">
              <a:rPr lang="en-US" altLang="ja-JP" sz="1200">
                <a:solidFill>
                  <a:srgbClr val="898989"/>
                </a:solidFill>
              </a:rPr>
              <a:pPr algn="r" eaLnBrk="1" hangingPunct="1">
                <a:buClrTx/>
                <a:buFontTx/>
                <a:buNone/>
              </a:pPr>
              <a:t>5</a:t>
            </a:fld>
            <a:endParaRPr lang="en-US" altLang="ja-JP" sz="1200" dirty="0">
              <a:solidFill>
                <a:srgbClr val="898989"/>
              </a:solidFill>
            </a:endParaRPr>
          </a:p>
        </p:txBody>
      </p:sp>
      <p:sp>
        <p:nvSpPr>
          <p:cNvPr id="15" name="テキスト ボックス 14"/>
          <p:cNvSpPr txBox="1"/>
          <p:nvPr/>
        </p:nvSpPr>
        <p:spPr>
          <a:xfrm>
            <a:off x="0" y="-27384"/>
            <a:ext cx="9906000" cy="360000"/>
          </a:xfrm>
          <a:prstGeom prst="rect">
            <a:avLst/>
          </a:prstGeom>
          <a:solidFill>
            <a:schemeClr val="accent1">
              <a:lumMod val="40000"/>
              <a:lumOff val="60000"/>
            </a:schemeClr>
          </a:solidFill>
        </p:spPr>
        <p:txBody>
          <a:bodyPr wrap="square" rtlCol="0" anchor="ctr" anchorCtr="0">
            <a:noAutofit/>
          </a:bodyPr>
          <a:lstStyle/>
          <a:p>
            <a:r>
              <a:rPr kumimoji="1" lang="ja-JP" altLang="en-US" sz="1600" dirty="0" smtClean="0">
                <a:latin typeface="HGSｺﾞｼｯｸM" panose="020B0600000000000000" pitchFamily="50" charset="-128"/>
                <a:ea typeface="HGSｺﾞｼｯｸM" panose="020B0600000000000000" pitchFamily="50" charset="-128"/>
                <a:cs typeface="Meiryo UI" panose="020B0604030504040204" pitchFamily="50" charset="-128"/>
              </a:rPr>
              <a:t>　住宅まちづくり審議会　第５回作業部会</a:t>
            </a:r>
            <a:r>
              <a:rPr lang="ja-JP" altLang="en-US" sz="1600" dirty="0" smtClean="0">
                <a:latin typeface="HGSｺﾞｼｯｸM" panose="020B0600000000000000" pitchFamily="50" charset="-128"/>
                <a:ea typeface="HGSｺﾞｼｯｸM" panose="020B0600000000000000" pitchFamily="50" charset="-128"/>
                <a:cs typeface="Meiryo UI" panose="020B0604030504040204" pitchFamily="50" charset="-128"/>
              </a:rPr>
              <a:t>を踏まえた整理</a:t>
            </a:r>
            <a:endParaRPr kumimoji="1"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endParaRPr>
          </a:p>
        </p:txBody>
      </p:sp>
      <p:sp>
        <p:nvSpPr>
          <p:cNvPr id="16" name="テキスト ボックス 15"/>
          <p:cNvSpPr txBox="1"/>
          <p:nvPr/>
        </p:nvSpPr>
        <p:spPr>
          <a:xfrm>
            <a:off x="128464" y="372375"/>
            <a:ext cx="5688632" cy="320317"/>
          </a:xfrm>
          <a:prstGeom prst="roundRect">
            <a:avLst/>
          </a:prstGeom>
          <a:solidFill>
            <a:schemeClr val="bg1"/>
          </a:solidFill>
          <a:ln>
            <a:solidFill>
              <a:schemeClr val="tx1">
                <a:lumMod val="50000"/>
                <a:lumOff val="50000"/>
              </a:schemeClr>
            </a:solidFill>
          </a:ln>
        </p:spPr>
        <p:txBody>
          <a:bodyPr wrap="square" lIns="36000" tIns="36000" rIns="36000" bIns="36000" rtlCol="0">
            <a:noAutofit/>
          </a:bodyPr>
          <a:lstStyle/>
          <a:p>
            <a:r>
              <a:rPr lang="ja-JP" altLang="en-US" sz="1600" b="1" dirty="0">
                <a:latin typeface="HGPｺﾞｼｯｸM" panose="020B0600000000000000" pitchFamily="50" charset="-128"/>
                <a:ea typeface="HGPｺﾞｼｯｸM" panose="020B0600000000000000" pitchFamily="50" charset="-128"/>
              </a:rPr>
              <a:t>１</a:t>
            </a:r>
            <a:r>
              <a:rPr lang="en-US" altLang="ja-JP" sz="1600" b="1" dirty="0" smtClean="0">
                <a:latin typeface="HGPｺﾞｼｯｸM" panose="020B0600000000000000" pitchFamily="50" charset="-128"/>
                <a:ea typeface="HGPｺﾞｼｯｸM" panose="020B0600000000000000" pitchFamily="50" charset="-128"/>
              </a:rPr>
              <a:t>.</a:t>
            </a:r>
            <a:r>
              <a:rPr lang="ja-JP" altLang="en-US" sz="1600" b="1" dirty="0">
                <a:latin typeface="HGPｺﾞｼｯｸM" panose="020B0600000000000000" pitchFamily="50" charset="-128"/>
                <a:ea typeface="HGPｺﾞｼｯｸM" panose="020B0600000000000000" pitchFamily="50" charset="-128"/>
              </a:rPr>
              <a:t>　</a:t>
            </a:r>
            <a:r>
              <a:rPr lang="ja-JP" altLang="en-US" sz="1600" b="1" dirty="0" smtClean="0">
                <a:latin typeface="HGPｺﾞｼｯｸM" panose="020B0600000000000000" pitchFamily="50" charset="-128"/>
                <a:ea typeface="HGPｺﾞｼｯｸM" panose="020B0600000000000000" pitchFamily="50" charset="-128"/>
              </a:rPr>
              <a:t>大阪府住宅まちづくりマスタープランの中間評価について</a:t>
            </a:r>
            <a:endParaRPr lang="ja-JP" altLang="en-US" sz="1600" b="1" dirty="0">
              <a:latin typeface="HGPｺﾞｼｯｸM" panose="020B0600000000000000" pitchFamily="50" charset="-128"/>
              <a:ea typeface="HGPｺﾞｼｯｸM" panose="020B0600000000000000" pitchFamily="50" charset="-128"/>
            </a:endParaRPr>
          </a:p>
        </p:txBody>
      </p:sp>
      <p:sp>
        <p:nvSpPr>
          <p:cNvPr id="17" name="テキスト ボックス 16"/>
          <p:cNvSpPr txBox="1"/>
          <p:nvPr/>
        </p:nvSpPr>
        <p:spPr>
          <a:xfrm>
            <a:off x="6664300" y="1196752"/>
            <a:ext cx="2952328" cy="5295130"/>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○今後の施策への反映</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88900" indent="-88900"/>
            <a:r>
              <a:rPr lang="ja-JP" altLang="en-US" sz="1400" dirty="0" smtClean="0">
                <a:latin typeface="+mj-ea"/>
                <a:ea typeface="+mj-ea"/>
              </a:rPr>
              <a:t>・施策は市町村の取組みも含め記載。</a:t>
            </a:r>
            <a:endParaRPr lang="en-US" altLang="ja-JP" sz="1400" dirty="0" smtClean="0">
              <a:latin typeface="+mj-ea"/>
              <a:ea typeface="+mj-ea"/>
            </a:endParaRPr>
          </a:p>
          <a:p>
            <a:pPr marL="88900" indent="-88900"/>
            <a:r>
              <a:rPr lang="ja-JP" altLang="en-US" sz="1400" dirty="0">
                <a:latin typeface="+mj-ea"/>
                <a:ea typeface="+mj-ea"/>
              </a:rPr>
              <a:t>　</a:t>
            </a:r>
            <a:r>
              <a:rPr lang="ja-JP" altLang="en-US" sz="1400" dirty="0" smtClean="0">
                <a:latin typeface="+mj-ea"/>
                <a:ea typeface="+mj-ea"/>
              </a:rPr>
              <a:t>今後、各市町村との意見交換等を実施していく。</a:t>
            </a:r>
            <a:endParaRPr lang="en-US" altLang="ja-JP" sz="1400" dirty="0" smtClean="0">
              <a:latin typeface="+mj-ea"/>
              <a:ea typeface="+mj-ea"/>
            </a:endParaRPr>
          </a:p>
          <a:p>
            <a:pPr marL="88900" indent="-88900"/>
            <a:endParaRPr lang="en-US" altLang="ja-JP" sz="1400" dirty="0" smtClean="0">
              <a:latin typeface="+mj-ea"/>
              <a:ea typeface="+mj-ea"/>
            </a:endParaRPr>
          </a:p>
          <a:p>
            <a:pPr marL="88900" indent="-88900"/>
            <a:r>
              <a:rPr lang="ja-JP" altLang="en-US" sz="1400" dirty="0" smtClean="0">
                <a:latin typeface="+mj-ea"/>
                <a:ea typeface="+mj-ea"/>
              </a:rPr>
              <a:t>・現状の施策の評価とあわせて、</a:t>
            </a:r>
            <a:endParaRPr lang="en-US" altLang="ja-JP" sz="1400" dirty="0" smtClean="0">
              <a:latin typeface="+mj-ea"/>
              <a:ea typeface="+mj-ea"/>
            </a:endParaRPr>
          </a:p>
          <a:p>
            <a:pPr marL="88900" indent="-88900"/>
            <a:r>
              <a:rPr lang="ja-JP" altLang="en-US" sz="1400" dirty="0" smtClean="0">
                <a:latin typeface="+mj-ea"/>
                <a:ea typeface="+mj-ea"/>
              </a:rPr>
              <a:t>　関係する新たなデータを整理。</a:t>
            </a:r>
            <a:endParaRPr lang="en-US" altLang="ja-JP" sz="1400" dirty="0" smtClean="0">
              <a:latin typeface="+mj-ea"/>
              <a:ea typeface="+mj-ea"/>
            </a:endParaRPr>
          </a:p>
          <a:p>
            <a:pPr marL="88900" indent="-88900"/>
            <a:r>
              <a:rPr lang="ja-JP" altLang="en-US" sz="1400" dirty="0" smtClean="0">
                <a:latin typeface="+mj-ea"/>
                <a:ea typeface="+mj-ea"/>
              </a:rPr>
              <a:t>（例）子育てをとりまく状況</a:t>
            </a:r>
            <a:endParaRPr lang="en-US" altLang="ja-JP" sz="1400" dirty="0">
              <a:latin typeface="+mj-ea"/>
              <a:ea typeface="+mj-ea"/>
            </a:endParaRPr>
          </a:p>
          <a:p>
            <a:pPr marL="88900" indent="-88900"/>
            <a:r>
              <a:rPr lang="ja-JP" altLang="en-US" sz="1400" dirty="0" smtClean="0">
                <a:latin typeface="+mj-ea"/>
                <a:ea typeface="+mj-ea"/>
              </a:rPr>
              <a:t>　　　（児童虐待対応件数、</a:t>
            </a:r>
            <a:endParaRPr lang="en-US" altLang="ja-JP" sz="1400" dirty="0" smtClean="0">
              <a:latin typeface="+mj-ea"/>
              <a:ea typeface="+mj-ea"/>
            </a:endParaRPr>
          </a:p>
          <a:p>
            <a:pPr marL="88900" indent="-88900"/>
            <a:r>
              <a:rPr lang="ja-JP" altLang="en-US" sz="1400" dirty="0">
                <a:latin typeface="+mj-ea"/>
                <a:ea typeface="+mj-ea"/>
              </a:rPr>
              <a:t>　</a:t>
            </a:r>
            <a:r>
              <a:rPr lang="ja-JP" altLang="en-US" sz="1400" dirty="0" smtClean="0">
                <a:latin typeface="+mj-ea"/>
                <a:ea typeface="+mj-ea"/>
              </a:rPr>
              <a:t>　　　子どもの貧困率　　等）</a:t>
            </a:r>
            <a:endParaRPr lang="en-US" altLang="ja-JP" sz="1400" dirty="0" smtClean="0">
              <a:latin typeface="+mj-ea"/>
              <a:ea typeface="+mj-ea"/>
            </a:endParaRPr>
          </a:p>
          <a:p>
            <a:pPr marL="88900" indent="-88900"/>
            <a:r>
              <a:rPr lang="ja-JP" altLang="en-US" sz="1400" dirty="0">
                <a:latin typeface="+mj-ea"/>
                <a:ea typeface="+mj-ea"/>
              </a:rPr>
              <a:t>　</a:t>
            </a:r>
            <a:r>
              <a:rPr lang="ja-JP" altLang="en-US" sz="1400" dirty="0" smtClean="0">
                <a:latin typeface="+mj-ea"/>
                <a:ea typeface="+mj-ea"/>
              </a:rPr>
              <a:t>　　若者世代ととりまく状況</a:t>
            </a:r>
            <a:endParaRPr lang="en-US" altLang="ja-JP" sz="1400" dirty="0" smtClean="0">
              <a:latin typeface="+mj-ea"/>
              <a:ea typeface="+mj-ea"/>
            </a:endParaRPr>
          </a:p>
          <a:p>
            <a:pPr marL="88900" indent="-88900"/>
            <a:r>
              <a:rPr lang="ja-JP" altLang="en-US" sz="1400" dirty="0">
                <a:latin typeface="+mj-ea"/>
                <a:ea typeface="+mj-ea"/>
              </a:rPr>
              <a:t>　</a:t>
            </a:r>
            <a:r>
              <a:rPr lang="ja-JP" altLang="en-US" sz="1400" dirty="0" smtClean="0">
                <a:latin typeface="+mj-ea"/>
                <a:ea typeface="+mj-ea"/>
              </a:rPr>
              <a:t>　　（雇用の状況、</a:t>
            </a:r>
            <a:endParaRPr lang="en-US" altLang="ja-JP" sz="1400" dirty="0" smtClean="0">
              <a:latin typeface="+mj-ea"/>
              <a:ea typeface="+mj-ea"/>
            </a:endParaRPr>
          </a:p>
          <a:p>
            <a:pPr marL="88900" indent="-88900"/>
            <a:r>
              <a:rPr lang="ja-JP" altLang="en-US" sz="1400" dirty="0">
                <a:latin typeface="+mj-ea"/>
                <a:ea typeface="+mj-ea"/>
              </a:rPr>
              <a:t>　</a:t>
            </a:r>
            <a:r>
              <a:rPr lang="ja-JP" altLang="en-US" sz="1400" dirty="0" smtClean="0">
                <a:latin typeface="+mj-ea"/>
                <a:ea typeface="+mj-ea"/>
              </a:rPr>
              <a:t>　　　生涯未婚率　　　　等）</a:t>
            </a:r>
            <a:endParaRPr lang="en-US" altLang="ja-JP" sz="1400" dirty="0" smtClean="0">
              <a:latin typeface="+mj-ea"/>
              <a:ea typeface="+mj-ea"/>
            </a:endParaRPr>
          </a:p>
          <a:p>
            <a:pPr marL="88900" indent="-88900"/>
            <a:endParaRPr lang="en-US" altLang="ja-JP" sz="1400" dirty="0" smtClean="0">
              <a:latin typeface="+mj-ea"/>
              <a:ea typeface="+mj-ea"/>
            </a:endParaRPr>
          </a:p>
          <a:p>
            <a:pPr marL="88900" indent="-88900"/>
            <a:r>
              <a:rPr lang="ja-JP" altLang="en-US" sz="1400" dirty="0">
                <a:latin typeface="+mj-ea"/>
                <a:ea typeface="+mj-ea"/>
              </a:rPr>
              <a:t>　</a:t>
            </a:r>
            <a:endParaRPr lang="en-US" altLang="ja-JP" sz="1400" dirty="0" smtClean="0">
              <a:latin typeface="+mj-ea"/>
              <a:ea typeface="+mj-ea"/>
            </a:endParaRPr>
          </a:p>
          <a:p>
            <a:pPr marL="88900" indent="-88900"/>
            <a:endParaRPr lang="en-US" altLang="ja-JP" sz="1000" dirty="0" smtClean="0">
              <a:latin typeface="HGPｺﾞｼｯｸM" panose="020B0600000000000000" pitchFamily="50" charset="-128"/>
              <a:ea typeface="HGPｺﾞｼｯｸM" panose="020B0600000000000000" pitchFamily="50" charset="-128"/>
            </a:endParaRPr>
          </a:p>
          <a:p>
            <a:pPr marL="88900" indent="-88900"/>
            <a:r>
              <a:rPr lang="ja-JP" altLang="en-US" sz="1000" dirty="0" smtClean="0">
                <a:latin typeface="HGPｺﾞｼｯｸM" panose="020B0600000000000000" pitchFamily="50" charset="-128"/>
                <a:ea typeface="HGPｺﾞｼｯｸM" panose="020B0600000000000000" pitchFamily="50" charset="-128"/>
              </a:rPr>
              <a:t>　</a:t>
            </a:r>
            <a:endParaRPr lang="en-US" altLang="ja-JP" sz="1000" dirty="0" smtClean="0">
              <a:latin typeface="HGPｺﾞｼｯｸM" panose="020B0600000000000000" pitchFamily="50" charset="-128"/>
              <a:ea typeface="HGPｺﾞｼｯｸM" panose="020B0600000000000000" pitchFamily="50" charset="-128"/>
            </a:endParaRPr>
          </a:p>
          <a:p>
            <a:pPr marL="88900" indent="-88900"/>
            <a:endParaRPr lang="en-US" altLang="ja-JP" sz="1000" dirty="0" smtClean="0">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15261462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92628" y="549359"/>
            <a:ext cx="9748057" cy="6185269"/>
          </a:xfrm>
          <a:prstGeom prst="rect">
            <a:avLst/>
          </a:prstGeom>
          <a:solidFill>
            <a:schemeClr val="bg1"/>
          </a:solidFill>
          <a:ln w="15875">
            <a:solidFill>
              <a:schemeClr val="tx1">
                <a:lumMod val="50000"/>
                <a:lumOff val="50000"/>
              </a:schemeClr>
            </a:solidFill>
          </a:ln>
        </p:spPr>
        <p:txBody>
          <a:bodyPr wrap="square" lIns="36000" tIns="36000" rIns="36000" bIns="36000" rtlCol="0">
            <a:noAutofit/>
          </a:bodyPr>
          <a:lstStyle/>
          <a:p>
            <a:pPr>
              <a:lnSpc>
                <a:spcPts val="1300"/>
              </a:lnSpc>
            </a:pPr>
            <a:endParaRPr lang="en-US" altLang="ja-JP" sz="900" dirty="0" smtClean="0"/>
          </a:p>
          <a:p>
            <a:pPr marL="88900" indent="-88900">
              <a:lnSpc>
                <a:spcPts val="1300"/>
              </a:lnSpc>
            </a:pPr>
            <a:endParaRPr lang="en-US" altLang="ja-JP" sz="900" dirty="0" smtClean="0"/>
          </a:p>
          <a:p>
            <a:pPr marL="88900" indent="-88900">
              <a:lnSpc>
                <a:spcPts val="1300"/>
              </a:lnSpc>
            </a:pPr>
            <a:endParaRPr lang="en-US" altLang="ja-JP" sz="900" dirty="0" smtClean="0"/>
          </a:p>
          <a:p>
            <a:pPr marL="88900" indent="-88900">
              <a:lnSpc>
                <a:spcPts val="1300"/>
              </a:lnSpc>
            </a:pPr>
            <a:endParaRPr kumimoji="1" lang="ja-JP" altLang="en-US" sz="900" dirty="0"/>
          </a:p>
        </p:txBody>
      </p:sp>
      <p:graphicFrame>
        <p:nvGraphicFramePr>
          <p:cNvPr id="5" name="表 4"/>
          <p:cNvGraphicFramePr>
            <a:graphicFrameLocks noGrp="1"/>
          </p:cNvGraphicFramePr>
          <p:nvPr>
            <p:extLst>
              <p:ext uri="{D42A27DB-BD31-4B8C-83A1-F6EECF244321}">
                <p14:modId xmlns:p14="http://schemas.microsoft.com/office/powerpoint/2010/main" val="3046085499"/>
              </p:ext>
            </p:extLst>
          </p:nvPr>
        </p:nvGraphicFramePr>
        <p:xfrm>
          <a:off x="200472" y="692693"/>
          <a:ext cx="9505056" cy="5954586"/>
        </p:xfrm>
        <a:graphic>
          <a:graphicData uri="http://schemas.openxmlformats.org/drawingml/2006/table">
            <a:tbl>
              <a:tblPr firstRow="1" bandRow="1">
                <a:tableStyleId>{5C22544A-7EE6-4342-B048-85BDC9FD1C3A}</a:tableStyleId>
              </a:tblPr>
              <a:tblGrid>
                <a:gridCol w="6408712"/>
                <a:gridCol w="3096344"/>
              </a:tblGrid>
              <a:tr h="249788">
                <a:tc>
                  <a:txBody>
                    <a:bodyPr/>
                    <a:lstStyle/>
                    <a:p>
                      <a:pPr algn="ctr"/>
                      <a:r>
                        <a:rPr kumimoji="1" lang="ja-JP" altLang="en-US" sz="1400" u="none" dirty="0" smtClean="0">
                          <a:latin typeface="HGPｺﾞｼｯｸM" panose="020B0600000000000000" pitchFamily="50" charset="-128"/>
                          <a:ea typeface="HGPｺﾞｼｯｸM" panose="020B0600000000000000" pitchFamily="50" charset="-128"/>
                        </a:rPr>
                        <a:t>委員意見</a:t>
                      </a:r>
                      <a:endParaRPr kumimoji="1" lang="ja-JP" altLang="en-US" sz="1400" u="none" dirty="0">
                        <a:latin typeface="HGPｺﾞｼｯｸM" panose="020B0600000000000000" pitchFamily="50" charset="-128"/>
                        <a:ea typeface="HGPｺﾞｼｯｸM" panose="020B0600000000000000" pitchFamily="50" charset="-128"/>
                      </a:endParaRPr>
                    </a:p>
                  </a:txBody>
                  <a:tcPr/>
                </a:tc>
                <a:tc>
                  <a:txBody>
                    <a:bodyPr/>
                    <a:lstStyle/>
                    <a:p>
                      <a:pPr algn="ctr"/>
                      <a:r>
                        <a:rPr kumimoji="1" lang="ja-JP" altLang="en-US" sz="1400" u="none" dirty="0" smtClean="0">
                          <a:latin typeface="HGPｺﾞｼｯｸM" panose="020B0600000000000000" pitchFamily="50" charset="-128"/>
                          <a:ea typeface="HGPｺﾞｼｯｸM" panose="020B0600000000000000" pitchFamily="50" charset="-128"/>
                        </a:rPr>
                        <a:t>対応</a:t>
                      </a:r>
                      <a:endParaRPr kumimoji="1" lang="en-US" altLang="ja-JP" sz="1400" u="none" dirty="0" smtClean="0">
                        <a:latin typeface="HGPｺﾞｼｯｸM" panose="020B0600000000000000" pitchFamily="50" charset="-128"/>
                        <a:ea typeface="HGPｺﾞｼｯｸM" panose="020B0600000000000000" pitchFamily="50" charset="-128"/>
                      </a:endParaRPr>
                    </a:p>
                  </a:txBody>
                  <a:tcPr/>
                </a:tc>
              </a:tr>
              <a:tr h="5649786">
                <a:tc>
                  <a:txBody>
                    <a:bodyPr/>
                    <a:lstStyle/>
                    <a:p>
                      <a:pPr marL="177800" lvl="0" indent="-177800"/>
                      <a:endParaRPr kumimoji="1" lang="en-US" altLang="ja-JP" sz="1600" kern="1200" dirty="0" smtClean="0">
                        <a:solidFill>
                          <a:schemeClr val="dk1"/>
                        </a:solidFill>
                        <a:latin typeface="Meiryo UI" panose="020B0604030504040204" pitchFamily="50" charset="-128"/>
                        <a:ea typeface="Meiryo UI" panose="020B0604030504040204" pitchFamily="50" charset="-128"/>
                        <a:cs typeface="Meiryo UI" panose="020B0604030504040204" pitchFamily="50" charset="-128"/>
                      </a:endParaRPr>
                    </a:p>
                    <a:p>
                      <a:pPr marL="177800" lvl="0" indent="-177800"/>
                      <a:r>
                        <a:rPr kumimoji="1" lang="ja-JP" altLang="en-US" sz="1600" kern="1200" dirty="0" smtClean="0">
                          <a:solidFill>
                            <a:schemeClr val="dk1"/>
                          </a:solidFill>
                          <a:latin typeface="Meiryo UI" panose="020B0604030504040204" pitchFamily="50" charset="-128"/>
                          <a:ea typeface="Meiryo UI" panose="020B0604030504040204" pitchFamily="50" charset="-128"/>
                          <a:cs typeface="Meiryo UI" panose="020B0604030504040204" pitchFamily="50" charset="-128"/>
                        </a:rPr>
                        <a:t>■今後の施策への反映</a:t>
                      </a:r>
                      <a:endParaRPr kumimoji="1" lang="en-US" altLang="ja-JP" sz="1600" kern="1200" dirty="0" smtClean="0">
                        <a:solidFill>
                          <a:schemeClr val="dk1"/>
                        </a:solidFill>
                        <a:latin typeface="Meiryo UI" panose="020B0604030504040204" pitchFamily="50" charset="-128"/>
                        <a:ea typeface="Meiryo UI" panose="020B0604030504040204" pitchFamily="50" charset="-128"/>
                        <a:cs typeface="Meiryo UI" panose="020B0604030504040204" pitchFamily="50" charset="-128"/>
                      </a:endParaRPr>
                    </a:p>
                    <a:p>
                      <a:pPr marL="177800" lvl="0" indent="-177800"/>
                      <a:r>
                        <a:rPr lang="ja-JP" altLang="en-US" sz="1400" dirty="0" smtClean="0">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ja-JP" sz="1400" dirty="0" smtClean="0"/>
                        <a:t>既存</a:t>
                      </a:r>
                      <a:r>
                        <a:rPr lang="ja-JP" altLang="ja-JP" sz="1400" u="none" dirty="0" smtClean="0"/>
                        <a:t>の施策を並べて議論すると、今までやってこなかったものが見えにくくなるところもある</a:t>
                      </a:r>
                      <a:r>
                        <a:rPr lang="ja-JP" altLang="en-US" sz="1400" u="none" dirty="0" smtClean="0"/>
                        <a:t>。</a:t>
                      </a:r>
                      <a:r>
                        <a:rPr lang="ja-JP" altLang="ja-JP" sz="1400" u="none" dirty="0" smtClean="0"/>
                        <a:t>従来ない発想の施策をどう考えていくのかということも検討が必要。</a:t>
                      </a:r>
                      <a:endParaRPr lang="en-US" altLang="ja-JP" sz="1400" u="none" dirty="0" smtClean="0"/>
                    </a:p>
                    <a:p>
                      <a:pPr marL="177800" lvl="0" indent="-177800"/>
                      <a:r>
                        <a:rPr lang="ja-JP" altLang="en-US" sz="1400" u="none" dirty="0" smtClean="0"/>
                        <a:t>　　（</a:t>
                      </a:r>
                      <a:r>
                        <a:rPr lang="en-US" altLang="ja-JP" sz="1400" u="none" dirty="0" smtClean="0"/>
                        <a:t>PFI</a:t>
                      </a:r>
                      <a:r>
                        <a:rPr lang="ja-JP" altLang="ja-JP" sz="1400" u="none" dirty="0" smtClean="0"/>
                        <a:t>や</a:t>
                      </a:r>
                      <a:r>
                        <a:rPr lang="en-US" altLang="ja-JP" sz="1400" u="none" dirty="0" smtClean="0"/>
                        <a:t>PPP</a:t>
                      </a:r>
                      <a:r>
                        <a:rPr lang="ja-JP" altLang="en-US" sz="1400" u="none" dirty="0" smtClean="0"/>
                        <a:t>等</a:t>
                      </a:r>
                      <a:r>
                        <a:rPr lang="ja-JP" altLang="ja-JP" sz="1400" u="none" dirty="0" smtClean="0"/>
                        <a:t>特に経験値を蓄積していかないと取り組めないような施策</a:t>
                      </a:r>
                      <a:r>
                        <a:rPr lang="ja-JP" altLang="en-US" sz="1400" u="none" dirty="0" smtClean="0"/>
                        <a:t>等）</a:t>
                      </a:r>
                      <a:endParaRPr lang="en-US" altLang="ja-JP" sz="1400" u="none" dirty="0" smtClean="0"/>
                    </a:p>
                    <a:p>
                      <a:pPr marL="177800" indent="-177800"/>
                      <a:endParaRPr lang="en-US" altLang="ja-JP" sz="1400" u="none" dirty="0" smtClean="0">
                        <a:latin typeface="ＭＳ ゴシック" panose="020B0609070205080204" pitchFamily="49" charset="-128"/>
                        <a:ea typeface="ＭＳ ゴシック" panose="020B0609070205080204" pitchFamily="49" charset="-128"/>
                        <a:cs typeface="Meiryo UI" panose="020B0604030504040204" pitchFamily="50" charset="-128"/>
                      </a:endParaRPr>
                    </a:p>
                    <a:p>
                      <a:pPr marL="177800" indent="-177800"/>
                      <a:r>
                        <a:rPr lang="ja-JP" altLang="en-US" sz="1400" u="none" dirty="0" smtClean="0">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ja-JP" sz="1400" u="none" dirty="0" smtClean="0"/>
                        <a:t>誰を弱者だと思っているのか見えなくなって</a:t>
                      </a:r>
                      <a:r>
                        <a:rPr lang="ja-JP" altLang="en-US" sz="1400" u="none" dirty="0" smtClean="0"/>
                        <a:t>いる。</a:t>
                      </a:r>
                      <a:r>
                        <a:rPr lang="ja-JP" altLang="ja-JP" sz="1400" u="none" dirty="0" smtClean="0"/>
                        <a:t>実際の市民の状態に迫るような施策があってもよいのではないか。</a:t>
                      </a:r>
                      <a:r>
                        <a:rPr lang="ja-JP" altLang="en-US" sz="1400" u="none" dirty="0" smtClean="0"/>
                        <a:t>（</a:t>
                      </a:r>
                      <a:r>
                        <a:rPr lang="ja-JP" altLang="ja-JP" sz="1400" u="none" dirty="0" smtClean="0"/>
                        <a:t>特にシングルマザー、低所得者</a:t>
                      </a:r>
                      <a:r>
                        <a:rPr lang="ja-JP" altLang="en-US" sz="1400" u="none" dirty="0" smtClean="0"/>
                        <a:t>　等）</a:t>
                      </a:r>
                      <a:endParaRPr lang="en-US" altLang="ja-JP" sz="1400" u="none" dirty="0" smtClean="0"/>
                    </a:p>
                    <a:p>
                      <a:pPr marL="177800" indent="-177800"/>
                      <a:r>
                        <a:rPr lang="ja-JP" altLang="en-US" sz="1400" u="none" dirty="0" smtClean="0">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ja-JP" sz="1400" u="none" dirty="0" smtClean="0"/>
                        <a:t>シングルマザーであっても、子供に対して大変そうな姿ではなく、幸せに子育てをしている姿を見せてあげられるような状況がくればいい。</a:t>
                      </a:r>
                    </a:p>
                    <a:p>
                      <a:pPr marL="177800" indent="-177800"/>
                      <a:r>
                        <a:rPr lang="ja-JP" altLang="en-US" sz="1400" u="none" dirty="0" smtClean="0">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ja-JP" sz="1400" u="none" dirty="0" smtClean="0"/>
                        <a:t>住まいの問題が、仕事や子育てとの関連の中で成り立っているということをいっそう意識した施策が必要。</a:t>
                      </a:r>
                      <a:endParaRPr lang="en-US" altLang="ja-JP" sz="1400" u="none" dirty="0" smtClean="0"/>
                    </a:p>
                    <a:p>
                      <a:pPr marL="177800" indent="-177800"/>
                      <a:endParaRPr lang="en-US" altLang="ja-JP" sz="1400" u="none" dirty="0" smtClean="0">
                        <a:latin typeface="ＭＳ ゴシック" panose="020B0609070205080204" pitchFamily="49" charset="-128"/>
                        <a:ea typeface="ＭＳ ゴシック" panose="020B0609070205080204" pitchFamily="49" charset="-128"/>
                        <a:cs typeface="Meiryo UI" panose="020B0604030504040204" pitchFamily="50" charset="-128"/>
                      </a:endParaRPr>
                    </a:p>
                    <a:p>
                      <a:pPr marL="177800" indent="-177800"/>
                      <a:r>
                        <a:rPr lang="ja-JP" altLang="en-US" sz="1400" u="none" dirty="0" smtClean="0">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ja-JP" sz="1400" u="none" dirty="0" smtClean="0"/>
                        <a:t>少子化の原因は結婚しない若者の増加や晩婚化</a:t>
                      </a:r>
                      <a:r>
                        <a:rPr lang="ja-JP" altLang="en-US" sz="1400" u="none" dirty="0" smtClean="0"/>
                        <a:t>。</a:t>
                      </a:r>
                      <a:r>
                        <a:rPr lang="ja-JP" altLang="ja-JP" sz="1400" u="none" dirty="0" smtClean="0"/>
                        <a:t>なぜ結婚しないかというと定職への就きにくさと子育て支援が充実していないということ。住まいの中でできることは限られてはいるが、高齢の世代ばかり注目していると</a:t>
                      </a:r>
                      <a:r>
                        <a:rPr lang="en-US" altLang="ja-JP" sz="1400" u="none" dirty="0" smtClean="0">
                          <a:latin typeface="ＭＳ ゴシック" panose="020B0609070205080204" pitchFamily="49" charset="-128"/>
                          <a:ea typeface="ＭＳ ゴシック" panose="020B0609070205080204" pitchFamily="49" charset="-128"/>
                        </a:rPr>
                        <a:t>20</a:t>
                      </a:r>
                      <a:r>
                        <a:rPr lang="ja-JP" altLang="ja-JP" sz="1400" u="none" dirty="0" smtClean="0">
                          <a:latin typeface="ＭＳ ゴシック" panose="020B0609070205080204" pitchFamily="49" charset="-128"/>
                          <a:ea typeface="ＭＳ ゴシック" panose="020B0609070205080204" pitchFamily="49" charset="-128"/>
                        </a:rPr>
                        <a:t>年経てば</a:t>
                      </a:r>
                      <a:r>
                        <a:rPr lang="ja-JP" altLang="ja-JP" sz="1400" u="none" dirty="0" smtClean="0"/>
                        <a:t>次の世代がいなくなっているような状況にならないかということを危惧</a:t>
                      </a:r>
                      <a:r>
                        <a:rPr lang="ja-JP" altLang="ja-JP" sz="1400" dirty="0" smtClean="0"/>
                        <a:t>している。</a:t>
                      </a:r>
                      <a:endParaRPr lang="en-US" altLang="ja-JP" sz="1400" dirty="0" smtClean="0"/>
                    </a:p>
                  </a:txBody>
                  <a:tcPr/>
                </a:tc>
                <a:tc>
                  <a:txBody>
                    <a:bodyPr/>
                    <a:lstStyle/>
                    <a:p>
                      <a:endParaRPr kumimoji="1" lang="ja-JP" altLang="en-US" sz="1000" u="none" dirty="0">
                        <a:latin typeface="HGPｺﾞｼｯｸM" panose="020B0600000000000000" pitchFamily="50" charset="-128"/>
                        <a:ea typeface="HGPｺﾞｼｯｸM" panose="020B0600000000000000" pitchFamily="50" charset="-128"/>
                      </a:endParaRPr>
                    </a:p>
                  </a:txBody>
                  <a:tcPr/>
                </a:tc>
              </a:tr>
            </a:tbl>
          </a:graphicData>
        </a:graphic>
      </p:graphicFrame>
      <p:sp>
        <p:nvSpPr>
          <p:cNvPr id="14" name="Text Box 2"/>
          <p:cNvSpPr txBox="1">
            <a:spLocks noChangeArrowheads="1"/>
          </p:cNvSpPr>
          <p:nvPr/>
        </p:nvSpPr>
        <p:spPr bwMode="auto">
          <a:xfrm>
            <a:off x="7689304" y="6381328"/>
            <a:ext cx="21336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r" eaLnBrk="1" hangingPunct="1">
              <a:buClrTx/>
              <a:buFontTx/>
              <a:buNone/>
            </a:pPr>
            <a:fld id="{CD1E3EF9-C8F1-45E4-AD9D-B4C5D7756A5D}" type="slidenum">
              <a:rPr lang="en-US" altLang="ja-JP" sz="1200">
                <a:solidFill>
                  <a:srgbClr val="898989"/>
                </a:solidFill>
              </a:rPr>
              <a:pPr algn="r" eaLnBrk="1" hangingPunct="1">
                <a:buClrTx/>
                <a:buFontTx/>
                <a:buNone/>
              </a:pPr>
              <a:t>6</a:t>
            </a:fld>
            <a:endParaRPr lang="en-US" altLang="ja-JP" sz="1200" dirty="0">
              <a:solidFill>
                <a:srgbClr val="898989"/>
              </a:solidFill>
            </a:endParaRPr>
          </a:p>
        </p:txBody>
      </p:sp>
      <p:sp>
        <p:nvSpPr>
          <p:cNvPr id="15" name="テキスト ボックス 14"/>
          <p:cNvSpPr txBox="1"/>
          <p:nvPr/>
        </p:nvSpPr>
        <p:spPr>
          <a:xfrm>
            <a:off x="0" y="-27384"/>
            <a:ext cx="9906000" cy="360000"/>
          </a:xfrm>
          <a:prstGeom prst="rect">
            <a:avLst/>
          </a:prstGeom>
          <a:solidFill>
            <a:schemeClr val="accent1">
              <a:lumMod val="40000"/>
              <a:lumOff val="60000"/>
            </a:schemeClr>
          </a:solidFill>
        </p:spPr>
        <p:txBody>
          <a:bodyPr wrap="square" rtlCol="0" anchor="ctr" anchorCtr="0">
            <a:noAutofit/>
          </a:bodyPr>
          <a:lstStyle/>
          <a:p>
            <a:r>
              <a:rPr kumimoji="1" lang="ja-JP" altLang="en-US" sz="1600" dirty="0" smtClean="0">
                <a:latin typeface="HGSｺﾞｼｯｸM" panose="020B0600000000000000" pitchFamily="50" charset="-128"/>
                <a:ea typeface="HGSｺﾞｼｯｸM" panose="020B0600000000000000" pitchFamily="50" charset="-128"/>
                <a:cs typeface="Meiryo UI" panose="020B0604030504040204" pitchFamily="50" charset="-128"/>
              </a:rPr>
              <a:t>　住宅まちづくり審議会　第５回作業部会</a:t>
            </a:r>
            <a:r>
              <a:rPr lang="ja-JP" altLang="en-US" sz="1600" dirty="0" smtClean="0">
                <a:latin typeface="HGSｺﾞｼｯｸM" panose="020B0600000000000000" pitchFamily="50" charset="-128"/>
                <a:ea typeface="HGSｺﾞｼｯｸM" panose="020B0600000000000000" pitchFamily="50" charset="-128"/>
                <a:cs typeface="Meiryo UI" panose="020B0604030504040204" pitchFamily="50" charset="-128"/>
              </a:rPr>
              <a:t>を踏まえた整理</a:t>
            </a:r>
            <a:endParaRPr kumimoji="1"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endParaRPr>
          </a:p>
        </p:txBody>
      </p:sp>
      <p:sp>
        <p:nvSpPr>
          <p:cNvPr id="16" name="テキスト ボックス 15"/>
          <p:cNvSpPr txBox="1"/>
          <p:nvPr/>
        </p:nvSpPr>
        <p:spPr>
          <a:xfrm>
            <a:off x="128464" y="372375"/>
            <a:ext cx="5688632" cy="320317"/>
          </a:xfrm>
          <a:prstGeom prst="roundRect">
            <a:avLst/>
          </a:prstGeom>
          <a:solidFill>
            <a:schemeClr val="bg1"/>
          </a:solidFill>
          <a:ln>
            <a:solidFill>
              <a:schemeClr val="tx1">
                <a:lumMod val="50000"/>
                <a:lumOff val="50000"/>
              </a:schemeClr>
            </a:solidFill>
          </a:ln>
        </p:spPr>
        <p:txBody>
          <a:bodyPr wrap="square" lIns="36000" tIns="36000" rIns="36000" bIns="36000" rtlCol="0">
            <a:noAutofit/>
          </a:bodyPr>
          <a:lstStyle/>
          <a:p>
            <a:r>
              <a:rPr lang="ja-JP" altLang="en-US" sz="1600" b="1" dirty="0">
                <a:latin typeface="HGPｺﾞｼｯｸM" panose="020B0600000000000000" pitchFamily="50" charset="-128"/>
                <a:ea typeface="HGPｺﾞｼｯｸM" panose="020B0600000000000000" pitchFamily="50" charset="-128"/>
              </a:rPr>
              <a:t>１</a:t>
            </a:r>
            <a:r>
              <a:rPr lang="en-US" altLang="ja-JP" sz="1600" b="1" dirty="0" smtClean="0">
                <a:latin typeface="HGPｺﾞｼｯｸM" panose="020B0600000000000000" pitchFamily="50" charset="-128"/>
                <a:ea typeface="HGPｺﾞｼｯｸM" panose="020B0600000000000000" pitchFamily="50" charset="-128"/>
              </a:rPr>
              <a:t>.</a:t>
            </a:r>
            <a:r>
              <a:rPr lang="ja-JP" altLang="en-US" sz="1600" b="1" dirty="0">
                <a:latin typeface="HGPｺﾞｼｯｸM" panose="020B0600000000000000" pitchFamily="50" charset="-128"/>
                <a:ea typeface="HGPｺﾞｼｯｸM" panose="020B0600000000000000" pitchFamily="50" charset="-128"/>
              </a:rPr>
              <a:t>　</a:t>
            </a:r>
            <a:r>
              <a:rPr lang="ja-JP" altLang="en-US" sz="1600" b="1" dirty="0" smtClean="0">
                <a:latin typeface="HGPｺﾞｼｯｸM" panose="020B0600000000000000" pitchFamily="50" charset="-128"/>
                <a:ea typeface="HGPｺﾞｼｯｸM" panose="020B0600000000000000" pitchFamily="50" charset="-128"/>
              </a:rPr>
              <a:t>大阪府住宅まちづくりマスタープランの中間評価について</a:t>
            </a:r>
            <a:endParaRPr lang="ja-JP" altLang="en-US" sz="1600" b="1" dirty="0">
              <a:latin typeface="HGPｺﾞｼｯｸM" panose="020B0600000000000000" pitchFamily="50" charset="-128"/>
              <a:ea typeface="HGPｺﾞｼｯｸM" panose="020B0600000000000000" pitchFamily="50" charset="-128"/>
            </a:endParaRPr>
          </a:p>
        </p:txBody>
      </p:sp>
      <p:sp>
        <p:nvSpPr>
          <p:cNvPr id="17" name="テキスト ボックス 16"/>
          <p:cNvSpPr txBox="1"/>
          <p:nvPr/>
        </p:nvSpPr>
        <p:spPr>
          <a:xfrm>
            <a:off x="6664300" y="1230214"/>
            <a:ext cx="2952328" cy="3566938"/>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○今後の施策への反映</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88900" indent="-88900"/>
            <a:r>
              <a:rPr lang="ja-JP" altLang="en-US" sz="1400" dirty="0" smtClean="0">
                <a:latin typeface="+mj-ea"/>
                <a:ea typeface="+mj-ea"/>
              </a:rPr>
              <a:t>・新たなデータの把握を踏まえ、</a:t>
            </a:r>
            <a:endParaRPr lang="en-US" altLang="ja-JP" sz="1400" dirty="0" smtClean="0">
              <a:latin typeface="+mj-ea"/>
              <a:ea typeface="+mj-ea"/>
            </a:endParaRPr>
          </a:p>
          <a:p>
            <a:pPr marL="88900" indent="-88900"/>
            <a:r>
              <a:rPr lang="ja-JP" altLang="en-US" sz="1400" dirty="0">
                <a:latin typeface="+mj-ea"/>
                <a:ea typeface="+mj-ea"/>
              </a:rPr>
              <a:t>　</a:t>
            </a:r>
            <a:r>
              <a:rPr lang="ja-JP" altLang="en-US" sz="1400" dirty="0" smtClean="0">
                <a:latin typeface="+mj-ea"/>
                <a:ea typeface="+mj-ea"/>
              </a:rPr>
              <a:t>今後の施策への反映を検討。</a:t>
            </a:r>
            <a:endParaRPr lang="en-US" altLang="ja-JP" sz="1400" dirty="0" smtClean="0">
              <a:latin typeface="+mj-ea"/>
              <a:ea typeface="+mj-ea"/>
            </a:endParaRPr>
          </a:p>
          <a:p>
            <a:pPr marL="88900" indent="-88900"/>
            <a:endParaRPr lang="en-US" altLang="ja-JP" sz="1000" dirty="0" smtClean="0">
              <a:latin typeface="HGPｺﾞｼｯｸM" panose="020B0600000000000000" pitchFamily="50" charset="-128"/>
              <a:ea typeface="HGPｺﾞｼｯｸM" panose="020B0600000000000000" pitchFamily="50" charset="-128"/>
            </a:endParaRPr>
          </a:p>
          <a:p>
            <a:pPr marL="88900" indent="-88900"/>
            <a:r>
              <a:rPr lang="ja-JP" altLang="en-US" sz="1000" dirty="0" smtClean="0">
                <a:latin typeface="HGPｺﾞｼｯｸM" panose="020B0600000000000000" pitchFamily="50" charset="-128"/>
                <a:ea typeface="HGPｺﾞｼｯｸM" panose="020B0600000000000000" pitchFamily="50" charset="-128"/>
              </a:rPr>
              <a:t>　</a:t>
            </a:r>
            <a:endParaRPr lang="en-US" altLang="ja-JP" sz="1000" dirty="0" smtClean="0">
              <a:latin typeface="HGPｺﾞｼｯｸM" panose="020B0600000000000000" pitchFamily="50" charset="-128"/>
              <a:ea typeface="HGPｺﾞｼｯｸM" panose="020B0600000000000000" pitchFamily="50" charset="-128"/>
            </a:endParaRPr>
          </a:p>
          <a:p>
            <a:pPr marL="88900" indent="-88900"/>
            <a:endParaRPr lang="en-US" altLang="ja-JP" sz="1000" dirty="0" smtClean="0">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2266191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92628" y="549360"/>
            <a:ext cx="9748057" cy="6120000"/>
          </a:xfrm>
          <a:prstGeom prst="rect">
            <a:avLst/>
          </a:prstGeom>
          <a:solidFill>
            <a:schemeClr val="bg1"/>
          </a:solidFill>
          <a:ln w="15875">
            <a:solidFill>
              <a:schemeClr val="tx1">
                <a:lumMod val="50000"/>
                <a:lumOff val="50000"/>
              </a:schemeClr>
            </a:solidFill>
          </a:ln>
        </p:spPr>
        <p:txBody>
          <a:bodyPr wrap="square" lIns="36000" tIns="36000" rIns="36000" bIns="36000" rtlCol="0">
            <a:noAutofit/>
          </a:bodyPr>
          <a:lstStyle/>
          <a:p>
            <a:pPr>
              <a:lnSpc>
                <a:spcPts val="1300"/>
              </a:lnSpc>
            </a:pPr>
            <a:endParaRPr lang="en-US" altLang="ja-JP" sz="900" dirty="0" smtClean="0"/>
          </a:p>
          <a:p>
            <a:pPr marL="88900" indent="-88900">
              <a:lnSpc>
                <a:spcPts val="1300"/>
              </a:lnSpc>
            </a:pPr>
            <a:endParaRPr lang="en-US" altLang="ja-JP" sz="900" dirty="0" smtClean="0"/>
          </a:p>
          <a:p>
            <a:pPr marL="88900" indent="-88900">
              <a:lnSpc>
                <a:spcPts val="1300"/>
              </a:lnSpc>
            </a:pPr>
            <a:endParaRPr lang="en-US" altLang="ja-JP" sz="900" dirty="0" smtClean="0"/>
          </a:p>
          <a:p>
            <a:pPr marL="88900" indent="-88900">
              <a:lnSpc>
                <a:spcPts val="1300"/>
              </a:lnSpc>
            </a:pPr>
            <a:endParaRPr kumimoji="1" lang="ja-JP" altLang="en-US" sz="900" dirty="0"/>
          </a:p>
        </p:txBody>
      </p:sp>
      <p:graphicFrame>
        <p:nvGraphicFramePr>
          <p:cNvPr id="5" name="表 4"/>
          <p:cNvGraphicFramePr>
            <a:graphicFrameLocks noGrp="1"/>
          </p:cNvGraphicFramePr>
          <p:nvPr>
            <p:extLst>
              <p:ext uri="{D42A27DB-BD31-4B8C-83A1-F6EECF244321}">
                <p14:modId xmlns:p14="http://schemas.microsoft.com/office/powerpoint/2010/main" val="1817239648"/>
              </p:ext>
            </p:extLst>
          </p:nvPr>
        </p:nvGraphicFramePr>
        <p:xfrm>
          <a:off x="200472" y="692693"/>
          <a:ext cx="9505056" cy="5820044"/>
        </p:xfrm>
        <a:graphic>
          <a:graphicData uri="http://schemas.openxmlformats.org/drawingml/2006/table">
            <a:tbl>
              <a:tblPr firstRow="1" bandRow="1">
                <a:tableStyleId>{5C22544A-7EE6-4342-B048-85BDC9FD1C3A}</a:tableStyleId>
              </a:tblPr>
              <a:tblGrid>
                <a:gridCol w="6385076"/>
                <a:gridCol w="3119980"/>
              </a:tblGrid>
              <a:tr h="216027">
                <a:tc>
                  <a:txBody>
                    <a:bodyPr/>
                    <a:lstStyle/>
                    <a:p>
                      <a:pPr algn="ctr"/>
                      <a:r>
                        <a:rPr kumimoji="1" lang="ja-JP" altLang="en-US" sz="1400" u="none" dirty="0" smtClean="0">
                          <a:latin typeface="HGPｺﾞｼｯｸM" panose="020B0600000000000000" pitchFamily="50" charset="-128"/>
                          <a:ea typeface="HGPｺﾞｼｯｸM" panose="020B0600000000000000" pitchFamily="50" charset="-128"/>
                        </a:rPr>
                        <a:t>委員意見</a:t>
                      </a:r>
                      <a:endParaRPr kumimoji="1" lang="ja-JP" altLang="en-US" sz="1400" u="none" dirty="0">
                        <a:latin typeface="HGPｺﾞｼｯｸM" panose="020B0600000000000000" pitchFamily="50" charset="-128"/>
                        <a:ea typeface="HGPｺﾞｼｯｸM" panose="020B0600000000000000" pitchFamily="50" charset="-128"/>
                      </a:endParaRPr>
                    </a:p>
                  </a:txBody>
                  <a:tcPr/>
                </a:tc>
                <a:tc>
                  <a:txBody>
                    <a:bodyPr/>
                    <a:lstStyle/>
                    <a:p>
                      <a:pPr algn="ctr"/>
                      <a:r>
                        <a:rPr kumimoji="1" lang="ja-JP" altLang="en-US" sz="1400" u="none" dirty="0" smtClean="0">
                          <a:latin typeface="HGPｺﾞｼｯｸM" panose="020B0600000000000000" pitchFamily="50" charset="-128"/>
                          <a:ea typeface="HGPｺﾞｼｯｸM" panose="020B0600000000000000" pitchFamily="50" charset="-128"/>
                        </a:rPr>
                        <a:t>対応</a:t>
                      </a:r>
                      <a:endParaRPr kumimoji="1" lang="ja-JP" altLang="en-US" sz="1400" u="none" dirty="0">
                        <a:latin typeface="HGPｺﾞｼｯｸM" panose="020B0600000000000000" pitchFamily="50" charset="-128"/>
                        <a:ea typeface="HGPｺﾞｼｯｸM" panose="020B0600000000000000" pitchFamily="50" charset="-128"/>
                      </a:endParaRPr>
                    </a:p>
                  </a:txBody>
                  <a:tcPr/>
                </a:tc>
              </a:tr>
              <a:tr h="5515244">
                <a:tc>
                  <a:txBody>
                    <a:bodyPr/>
                    <a:lstStyle/>
                    <a:p>
                      <a:pPr marL="177800" lvl="0" indent="-177800"/>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■「定住人口の増加」の表現</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177800" lvl="0" indent="-177800"/>
                      <a:r>
                        <a:rPr lang="ja-JP" altLang="en-US" sz="1400" dirty="0" smtClean="0">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ja-JP" sz="1400" kern="100" dirty="0" smtClean="0">
                          <a:latin typeface="ＭＳ ゴシック" panose="020B0609070205080204" pitchFamily="49" charset="-128"/>
                          <a:ea typeface="ＭＳ ゴシック" panose="020B0609070205080204" pitchFamily="49" charset="-128"/>
                        </a:rPr>
                        <a:t>「定住人口の増加」という表現はしないという話ではなかったか。</a:t>
                      </a:r>
                      <a:endParaRPr lang="en-US" altLang="ja-JP" sz="1400" kern="100" dirty="0" smtClean="0">
                        <a:latin typeface="ＭＳ ゴシック" panose="020B0609070205080204" pitchFamily="49" charset="-128"/>
                        <a:ea typeface="ＭＳ ゴシック" panose="020B0609070205080204" pitchFamily="49" charset="-128"/>
                      </a:endParaRPr>
                    </a:p>
                    <a:p>
                      <a:pPr marL="177800" indent="-177800"/>
                      <a:r>
                        <a:rPr lang="ja-JP" altLang="en-US" sz="1400" kern="100" dirty="0" smtClean="0">
                          <a:latin typeface="ＭＳ ゴシック" panose="020B0609070205080204" pitchFamily="49" charset="-128"/>
                          <a:ea typeface="ＭＳ ゴシック" panose="020B0609070205080204" pitchFamily="49" charset="-128"/>
                        </a:rPr>
                        <a:t>・</a:t>
                      </a:r>
                      <a:r>
                        <a:rPr lang="ja-JP" altLang="ja-JP" sz="1400" kern="100" dirty="0" smtClean="0">
                          <a:latin typeface="ＭＳ ゴシック" panose="020B0609070205080204" pitchFamily="49" charset="-128"/>
                          <a:ea typeface="ＭＳ ゴシック" panose="020B0609070205080204" pitchFamily="49" charset="-128"/>
                        </a:rPr>
                        <a:t>この表現では今よりも増やすというように捉えられかねないので、もう少しよい表現がないか。これ自体が魅力的なフレーズにはなっていない。</a:t>
                      </a:r>
                      <a:endParaRPr lang="en-US" altLang="ja-JP" sz="1400" kern="100" dirty="0" smtClean="0">
                        <a:latin typeface="ＭＳ ゴシック" panose="020B0609070205080204" pitchFamily="49" charset="-128"/>
                        <a:ea typeface="ＭＳ ゴシック" panose="020B0609070205080204" pitchFamily="49" charset="-128"/>
                      </a:endParaRPr>
                    </a:p>
                    <a:p>
                      <a:pPr marL="177800" indent="-177800"/>
                      <a:r>
                        <a:rPr lang="ja-JP" altLang="en-US" sz="1400" kern="100" dirty="0" smtClean="0">
                          <a:latin typeface="ＭＳ ゴシック" panose="020B0609070205080204" pitchFamily="49" charset="-128"/>
                          <a:ea typeface="ＭＳ ゴシック" panose="020B0609070205080204" pitchFamily="49" charset="-128"/>
                        </a:rPr>
                        <a:t>・</a:t>
                      </a:r>
                      <a:r>
                        <a:rPr lang="ja-JP" altLang="ja-JP" sz="1400" kern="100" dirty="0" smtClean="0">
                          <a:latin typeface="ＭＳ ゴシック" panose="020B0609070205080204" pitchFamily="49" charset="-128"/>
                          <a:ea typeface="ＭＳ ゴシック" panose="020B0609070205080204" pitchFamily="49" charset="-128"/>
                        </a:rPr>
                        <a:t>もう少しポジティブなイメージが伝わるような、考えようとしていることの本質を表現したような言葉に</a:t>
                      </a:r>
                      <a:r>
                        <a:rPr lang="ja-JP" altLang="en-US" sz="1400" kern="100" dirty="0" smtClean="0">
                          <a:latin typeface="ＭＳ ゴシック" panose="020B0609070205080204" pitchFamily="49" charset="-128"/>
                          <a:ea typeface="ＭＳ ゴシック" panose="020B0609070205080204" pitchFamily="49" charset="-128"/>
                        </a:rPr>
                        <a:t>、</a:t>
                      </a:r>
                      <a:r>
                        <a:rPr lang="ja-JP" altLang="ja-JP" sz="1400" kern="100" dirty="0" smtClean="0">
                          <a:latin typeface="ＭＳ ゴシック" panose="020B0609070205080204" pitchFamily="49" charset="-128"/>
                          <a:ea typeface="ＭＳ ゴシック" panose="020B0609070205080204" pitchFamily="49" charset="-128"/>
                        </a:rPr>
                        <a:t>最終的にした方がよい。</a:t>
                      </a:r>
                      <a:endParaRPr lang="en-US" altLang="ja-JP" sz="1400" kern="100" dirty="0" smtClean="0">
                        <a:latin typeface="ＭＳ ゴシック" panose="020B0609070205080204" pitchFamily="49" charset="-128"/>
                        <a:ea typeface="ＭＳ ゴシック" panose="020B0609070205080204" pitchFamily="49" charset="-128"/>
                      </a:endParaRPr>
                    </a:p>
                    <a:p>
                      <a:pPr marL="177800" indent="-177800"/>
                      <a:r>
                        <a:rPr lang="ja-JP" altLang="en-US" sz="1400" kern="100" dirty="0" smtClean="0">
                          <a:latin typeface="ＭＳ ゴシック" panose="020B0609070205080204" pitchFamily="49" charset="-128"/>
                          <a:ea typeface="ＭＳ ゴシック" panose="020B0609070205080204" pitchFamily="49" charset="-128"/>
                        </a:rPr>
                        <a:t>・</a:t>
                      </a:r>
                      <a:r>
                        <a:rPr lang="ja-JP" altLang="ja-JP" sz="1400" kern="100" dirty="0" smtClean="0">
                          <a:latin typeface="ＭＳ ゴシック" panose="020B0609070205080204" pitchFamily="49" charset="-128"/>
                          <a:ea typeface="ＭＳ ゴシック" panose="020B0609070205080204" pitchFamily="49" charset="-128"/>
                        </a:rPr>
                        <a:t>地域の活性化を地道に積み上げて、施策を重ね合わせていこうとする議論の中では、あまり魅力は感じられないし、誤解を生じる可能性もある。</a:t>
                      </a:r>
                      <a:endParaRPr lang="en-US" altLang="ja-JP" sz="1400" kern="100" dirty="0" smtClean="0">
                        <a:latin typeface="ＭＳ ゴシック" panose="020B0609070205080204" pitchFamily="49" charset="-128"/>
                        <a:ea typeface="ＭＳ ゴシック" panose="020B0609070205080204" pitchFamily="49" charset="-128"/>
                      </a:endParaRPr>
                    </a:p>
                    <a:p>
                      <a:pPr marL="177800" indent="-177800"/>
                      <a:endParaRPr lang="en-US" altLang="ja-JP" sz="1400" kern="100" dirty="0" smtClean="0">
                        <a:latin typeface="ＭＳ ゴシック" panose="020B0609070205080204" pitchFamily="49" charset="-128"/>
                        <a:ea typeface="ＭＳ ゴシック" panose="020B0609070205080204" pitchFamily="49" charset="-128"/>
                      </a:endParaRPr>
                    </a:p>
                    <a:p>
                      <a:pPr marL="177800" indent="-177800"/>
                      <a:endParaRPr lang="en-US" altLang="ja-JP" sz="1400" kern="100" dirty="0" smtClean="0">
                        <a:latin typeface="ＭＳ ゴシック" panose="020B0609070205080204" pitchFamily="49" charset="-128"/>
                        <a:ea typeface="ＭＳ ゴシック" panose="020B0609070205080204" pitchFamily="49" charset="-128"/>
                      </a:endParaRPr>
                    </a:p>
                    <a:p>
                      <a:pPr marL="177800" lvl="0" indent="-177800"/>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■体系の表現</a:t>
                      </a:r>
                      <a:endParaRPr lang="en-US" altLang="ja-JP" sz="1600" kern="100" dirty="0" smtClean="0">
                        <a:latin typeface="ＭＳ ゴシック" panose="020B0609070205080204" pitchFamily="49" charset="-128"/>
                        <a:ea typeface="ＭＳ ゴシック" panose="020B0609070205080204" pitchFamily="49" charset="-128"/>
                      </a:endParaRPr>
                    </a:p>
                    <a:p>
                      <a:pPr marL="177800" indent="-177800"/>
                      <a:r>
                        <a:rPr lang="ja-JP" altLang="en-US" sz="1400" kern="100" dirty="0" smtClean="0">
                          <a:latin typeface="ＭＳ ゴシック" panose="020B0609070205080204" pitchFamily="49" charset="-128"/>
                          <a:ea typeface="ＭＳ ゴシック" panose="020B0609070205080204" pitchFamily="49" charset="-128"/>
                        </a:rPr>
                        <a:t>・</a:t>
                      </a:r>
                      <a:r>
                        <a:rPr lang="ja-JP" altLang="ja-JP" sz="1400" kern="100" dirty="0" smtClean="0">
                          <a:latin typeface="ＭＳ ゴシック" panose="020B0609070205080204" pitchFamily="49" charset="-128"/>
                          <a:ea typeface="ＭＳ ゴシック" panose="020B0609070205080204" pitchFamily="49" charset="-128"/>
                        </a:rPr>
                        <a:t>答申の体系を図でみると、</a:t>
                      </a:r>
                      <a:r>
                        <a:rPr lang="ja-JP" altLang="en-US" sz="1400" u="none" kern="100" dirty="0" smtClean="0">
                          <a:latin typeface="ＭＳ ゴシック" panose="020B0609070205080204" pitchFamily="49" charset="-128"/>
                          <a:ea typeface="ＭＳ ゴシック" panose="020B0609070205080204" pitchFamily="49" charset="-128"/>
                        </a:rPr>
                        <a:t>「</a:t>
                      </a:r>
                      <a:r>
                        <a:rPr lang="ja-JP" altLang="ja-JP" sz="1400" u="none" kern="100" dirty="0" smtClean="0">
                          <a:latin typeface="ＭＳ ゴシック" panose="020B0609070205080204" pitchFamily="49" charset="-128"/>
                          <a:ea typeface="ＭＳ ゴシック" panose="020B0609070205080204" pitchFamily="49" charset="-128"/>
                        </a:rPr>
                        <a:t>環境に配慮</a:t>
                      </a:r>
                      <a:r>
                        <a:rPr lang="ja-JP" altLang="en-US" sz="1400" u="none" kern="100" dirty="0" smtClean="0">
                          <a:latin typeface="ＭＳ ゴシック" panose="020B0609070205080204" pitchFamily="49" charset="-128"/>
                          <a:ea typeface="ＭＳ ゴシック" panose="020B0609070205080204" pitchFamily="49" charset="-128"/>
                        </a:rPr>
                        <a:t>」</a:t>
                      </a:r>
                      <a:r>
                        <a:rPr lang="ja-JP" altLang="ja-JP" sz="1400" u="none" kern="100" dirty="0" smtClean="0">
                          <a:latin typeface="ＭＳ ゴシック" panose="020B0609070205080204" pitchFamily="49" charset="-128"/>
                          <a:ea typeface="ＭＳ ゴシック" panose="020B0609070205080204" pitchFamily="49" charset="-128"/>
                        </a:rPr>
                        <a:t>という項目は活力魅力だけでなく安全安心からも両方から出ていてもいい。むしろ環境問題がなくて安心に暮らせるということはベーシックな部分</a:t>
                      </a:r>
                      <a:r>
                        <a:rPr lang="ja-JP" altLang="ja-JP" sz="1400" u="none" kern="100" dirty="0" smtClean="0">
                          <a:latin typeface="ＭＳ ゴシック" panose="020B0609070205080204" pitchFamily="49" charset="-128"/>
                          <a:ea typeface="ＭＳ ゴシック" panose="020B0609070205080204" pitchFamily="49" charset="-128"/>
                        </a:rPr>
                        <a:t>。</a:t>
                      </a:r>
                      <a:endParaRPr lang="en-US" altLang="ja-JP" sz="1400" u="none" kern="100" dirty="0" smtClean="0">
                        <a:latin typeface="ＭＳ ゴシック" panose="020B0609070205080204" pitchFamily="49" charset="-128"/>
                        <a:ea typeface="ＭＳ ゴシック" panose="020B0609070205080204" pitchFamily="49" charset="-128"/>
                      </a:endParaRPr>
                    </a:p>
                    <a:p>
                      <a:pPr marL="177800" indent="-177800"/>
                      <a:r>
                        <a:rPr lang="ja-JP" altLang="en-US" sz="1400" u="none" kern="100" dirty="0" smtClean="0">
                          <a:latin typeface="ＭＳ ゴシック" panose="020B0609070205080204" pitchFamily="49" charset="-128"/>
                          <a:ea typeface="ＭＳ ゴシック" panose="020B0609070205080204" pitchFamily="49" charset="-128"/>
                        </a:rPr>
                        <a:t>・</a:t>
                      </a:r>
                      <a:r>
                        <a:rPr lang="ja-JP" altLang="ja-JP" sz="1400" u="none" kern="100" dirty="0" smtClean="0">
                          <a:latin typeface="ＭＳ ゴシック" panose="020B0609070205080204" pitchFamily="49" charset="-128"/>
                          <a:ea typeface="ＭＳ ゴシック" panose="020B0609070205080204" pitchFamily="49" charset="-128"/>
                        </a:rPr>
                        <a:t>活力魅力と安全安心の表現については、循環ということが表現されている方がよい</a:t>
                      </a:r>
                      <a:r>
                        <a:rPr lang="ja-JP" altLang="en-US" sz="1400" u="none" kern="100" dirty="0" smtClean="0">
                          <a:latin typeface="ＭＳ ゴシック" panose="020B0609070205080204" pitchFamily="49" charset="-128"/>
                          <a:ea typeface="ＭＳ ゴシック" panose="020B0609070205080204" pitchFamily="49" charset="-128"/>
                        </a:rPr>
                        <a:t>。</a:t>
                      </a:r>
                      <a:endParaRPr kumimoji="1" lang="en-US" altLang="ja-JP" sz="1400" u="none" dirty="0" smtClean="0">
                        <a:latin typeface="+mj-ea"/>
                        <a:ea typeface="+mj-ea"/>
                      </a:endParaRPr>
                    </a:p>
                  </a:txBody>
                  <a:tcPr/>
                </a:tc>
                <a:tc>
                  <a:txBody>
                    <a:bodyPr/>
                    <a:lstStyle/>
                    <a:p>
                      <a:pPr marL="88900" indent="-88900"/>
                      <a:endParaRPr kumimoji="1" lang="en-US" altLang="ja-JP" sz="1000" u="none" dirty="0" smtClean="0">
                        <a:latin typeface="HGPｺﾞｼｯｸM" panose="020B0600000000000000" pitchFamily="50" charset="-128"/>
                        <a:ea typeface="HGPｺﾞｼｯｸM" panose="020B0600000000000000" pitchFamily="50" charset="-128"/>
                      </a:endParaRPr>
                    </a:p>
                  </a:txBody>
                  <a:tcPr/>
                </a:tc>
              </a:tr>
            </a:tbl>
          </a:graphicData>
        </a:graphic>
      </p:graphicFrame>
      <p:sp>
        <p:nvSpPr>
          <p:cNvPr id="17" name="Text Box 2"/>
          <p:cNvSpPr txBox="1">
            <a:spLocks noChangeArrowheads="1"/>
          </p:cNvSpPr>
          <p:nvPr/>
        </p:nvSpPr>
        <p:spPr bwMode="auto">
          <a:xfrm>
            <a:off x="7689304" y="6381328"/>
            <a:ext cx="21336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r" eaLnBrk="1" hangingPunct="1">
              <a:buClrTx/>
              <a:buFontTx/>
              <a:buNone/>
            </a:pPr>
            <a:fld id="{CD1E3EF9-C8F1-45E4-AD9D-B4C5D7756A5D}" type="slidenum">
              <a:rPr lang="en-US" altLang="ja-JP" sz="1200">
                <a:solidFill>
                  <a:srgbClr val="898989"/>
                </a:solidFill>
              </a:rPr>
              <a:pPr algn="r" eaLnBrk="1" hangingPunct="1">
                <a:buClrTx/>
                <a:buFontTx/>
                <a:buNone/>
              </a:pPr>
              <a:t>7</a:t>
            </a:fld>
            <a:endParaRPr lang="en-US" altLang="ja-JP" sz="1200" dirty="0">
              <a:solidFill>
                <a:srgbClr val="898989"/>
              </a:solidFill>
            </a:endParaRPr>
          </a:p>
        </p:txBody>
      </p:sp>
      <p:sp>
        <p:nvSpPr>
          <p:cNvPr id="14" name="テキスト ボックス 13"/>
          <p:cNvSpPr txBox="1"/>
          <p:nvPr/>
        </p:nvSpPr>
        <p:spPr>
          <a:xfrm>
            <a:off x="0" y="-27384"/>
            <a:ext cx="9906000" cy="360000"/>
          </a:xfrm>
          <a:prstGeom prst="rect">
            <a:avLst/>
          </a:prstGeom>
          <a:solidFill>
            <a:schemeClr val="accent1">
              <a:lumMod val="40000"/>
              <a:lumOff val="60000"/>
            </a:schemeClr>
          </a:solidFill>
        </p:spPr>
        <p:txBody>
          <a:bodyPr wrap="square" rtlCol="0" anchor="ctr" anchorCtr="0">
            <a:noAutofit/>
          </a:bodyPr>
          <a:lstStyle/>
          <a:p>
            <a:r>
              <a:rPr kumimoji="1" lang="ja-JP" altLang="en-US" sz="1600" dirty="0" smtClean="0">
                <a:latin typeface="HGSｺﾞｼｯｸM" panose="020B0600000000000000" pitchFamily="50" charset="-128"/>
                <a:ea typeface="HGSｺﾞｼｯｸM" panose="020B0600000000000000" pitchFamily="50" charset="-128"/>
                <a:cs typeface="Meiryo UI" panose="020B0604030504040204" pitchFamily="50" charset="-128"/>
              </a:rPr>
              <a:t>　住宅まちづくり審議会　第５回作業部会</a:t>
            </a:r>
            <a:r>
              <a:rPr lang="ja-JP" altLang="en-US" sz="1600" dirty="0" smtClean="0">
                <a:latin typeface="HGSｺﾞｼｯｸM" panose="020B0600000000000000" pitchFamily="50" charset="-128"/>
                <a:ea typeface="HGSｺﾞｼｯｸM" panose="020B0600000000000000" pitchFamily="50" charset="-128"/>
                <a:cs typeface="Meiryo UI" panose="020B0604030504040204" pitchFamily="50" charset="-128"/>
              </a:rPr>
              <a:t>を踏まえた整理</a:t>
            </a:r>
            <a:endParaRPr kumimoji="1"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endParaRPr>
          </a:p>
        </p:txBody>
      </p:sp>
      <p:sp>
        <p:nvSpPr>
          <p:cNvPr id="18" name="テキスト ボックス 17"/>
          <p:cNvSpPr txBox="1"/>
          <p:nvPr/>
        </p:nvSpPr>
        <p:spPr>
          <a:xfrm>
            <a:off x="128464" y="372375"/>
            <a:ext cx="5688632" cy="320317"/>
          </a:xfrm>
          <a:prstGeom prst="roundRect">
            <a:avLst/>
          </a:prstGeom>
          <a:solidFill>
            <a:schemeClr val="bg1"/>
          </a:solidFill>
          <a:ln>
            <a:solidFill>
              <a:schemeClr val="tx1">
                <a:lumMod val="50000"/>
                <a:lumOff val="50000"/>
              </a:schemeClr>
            </a:solidFill>
          </a:ln>
        </p:spPr>
        <p:txBody>
          <a:bodyPr wrap="square" lIns="36000" tIns="36000" rIns="36000" bIns="36000" rtlCol="0">
            <a:noAutofit/>
          </a:bodyPr>
          <a:lstStyle/>
          <a:p>
            <a:r>
              <a:rPr lang="ja-JP" altLang="en-US" sz="1600" b="1" dirty="0">
                <a:latin typeface="HGPｺﾞｼｯｸM" panose="020B0600000000000000" pitchFamily="50" charset="-128"/>
                <a:ea typeface="HGPｺﾞｼｯｸM" panose="020B0600000000000000" pitchFamily="50" charset="-128"/>
              </a:rPr>
              <a:t>２</a:t>
            </a:r>
            <a:r>
              <a:rPr lang="en-US" altLang="ja-JP" sz="1600" b="1" dirty="0" smtClean="0">
                <a:latin typeface="HGPｺﾞｼｯｸM" panose="020B0600000000000000" pitchFamily="50" charset="-128"/>
                <a:ea typeface="HGPｺﾞｼｯｸM" panose="020B0600000000000000" pitchFamily="50" charset="-128"/>
              </a:rPr>
              <a:t>.</a:t>
            </a:r>
            <a:r>
              <a:rPr lang="ja-JP" altLang="en-US" sz="1600" b="1" dirty="0">
                <a:latin typeface="HGPｺﾞｼｯｸM" panose="020B0600000000000000" pitchFamily="50" charset="-128"/>
                <a:ea typeface="HGPｺﾞｼｯｸM" panose="020B0600000000000000" pitchFamily="50" charset="-128"/>
              </a:rPr>
              <a:t>　</a:t>
            </a:r>
            <a:r>
              <a:rPr lang="ja-JP" altLang="en-US" sz="1600" b="1" dirty="0" smtClean="0">
                <a:latin typeface="HGPｺﾞｼｯｸM" panose="020B0600000000000000" pitchFamily="50" charset="-128"/>
                <a:ea typeface="HGPｺﾞｼｯｸM" panose="020B0600000000000000" pitchFamily="50" charset="-128"/>
              </a:rPr>
              <a:t>答申（素案）の体系について</a:t>
            </a:r>
            <a:endParaRPr lang="ja-JP" altLang="en-US" sz="1600" b="1" dirty="0">
              <a:latin typeface="HGPｺﾞｼｯｸM" panose="020B0600000000000000" pitchFamily="50" charset="-128"/>
              <a:ea typeface="HGPｺﾞｼｯｸM" panose="020B0600000000000000" pitchFamily="50" charset="-128"/>
            </a:endParaRPr>
          </a:p>
        </p:txBody>
      </p:sp>
      <p:sp>
        <p:nvSpPr>
          <p:cNvPr id="10" name="テキスト ボックス 9"/>
          <p:cNvSpPr txBox="1"/>
          <p:nvPr/>
        </p:nvSpPr>
        <p:spPr>
          <a:xfrm>
            <a:off x="6655792" y="1075126"/>
            <a:ext cx="2977728" cy="1489778"/>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lvl="0" indent="-88900"/>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○「定住人口の増加」の表現</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88900" indent="-88900"/>
            <a:r>
              <a:rPr lang="ja-JP" altLang="en-US" sz="1400" dirty="0">
                <a:latin typeface="+mn-ea"/>
              </a:rPr>
              <a:t>　</a:t>
            </a:r>
            <a:r>
              <a:rPr lang="ja-JP" altLang="en-US" sz="1400" kern="100" dirty="0" smtClean="0">
                <a:latin typeface="ＭＳ ゴシック" panose="020B0609070205080204" pitchFamily="49" charset="-128"/>
                <a:ea typeface="ＭＳ ゴシック" panose="020B0609070205080204" pitchFamily="49" charset="-128"/>
              </a:rPr>
              <a:t>「定住人口の増加」の表現は、</a:t>
            </a:r>
            <a:endParaRPr lang="en-US" altLang="ja-JP" sz="1400" kern="100" dirty="0" smtClean="0">
              <a:latin typeface="ＭＳ ゴシック" panose="020B0609070205080204" pitchFamily="49" charset="-128"/>
              <a:ea typeface="ＭＳ ゴシック" panose="020B0609070205080204" pitchFamily="49" charset="-128"/>
            </a:endParaRPr>
          </a:p>
          <a:p>
            <a:pPr marL="88900" indent="-88900"/>
            <a:r>
              <a:rPr lang="ja-JP" altLang="en-US" sz="1400" kern="100" dirty="0">
                <a:latin typeface="ＭＳ ゴシック" panose="020B0609070205080204" pitchFamily="49" charset="-128"/>
                <a:ea typeface="ＭＳ ゴシック" panose="020B0609070205080204" pitchFamily="49" charset="-128"/>
              </a:rPr>
              <a:t>　</a:t>
            </a:r>
            <a:r>
              <a:rPr lang="ja-JP" altLang="en-US" sz="1400" kern="100" dirty="0" smtClean="0">
                <a:latin typeface="ＭＳ ゴシック" panose="020B0609070205080204" pitchFamily="49" charset="-128"/>
                <a:ea typeface="ＭＳ ゴシック" panose="020B0609070205080204" pitchFamily="49" charset="-128"/>
              </a:rPr>
              <a:t>答申</a:t>
            </a:r>
            <a:r>
              <a:rPr lang="ja-JP" altLang="en-US" sz="1400" kern="100" dirty="0">
                <a:latin typeface="ＭＳ ゴシック" panose="020B0609070205080204" pitchFamily="49" charset="-128"/>
                <a:ea typeface="ＭＳ ゴシック" panose="020B0609070205080204" pitchFamily="49" charset="-128"/>
              </a:rPr>
              <a:t>全体</a:t>
            </a:r>
            <a:r>
              <a:rPr lang="ja-JP" altLang="en-US" sz="1400" kern="100" dirty="0" smtClean="0">
                <a:latin typeface="ＭＳ ゴシック" panose="020B0609070205080204" pitchFamily="49" charset="-128"/>
                <a:ea typeface="ＭＳ ゴシック" panose="020B0609070205080204" pitchFamily="49" charset="-128"/>
              </a:rPr>
              <a:t>を作成する中で検討。</a:t>
            </a:r>
            <a:endParaRPr lang="en-US" altLang="ja-JP" sz="1400" dirty="0" smtClean="0">
              <a:latin typeface="+mn-ea"/>
            </a:endParaRPr>
          </a:p>
        </p:txBody>
      </p:sp>
      <p:sp>
        <p:nvSpPr>
          <p:cNvPr id="11" name="テキスト ボックス 10"/>
          <p:cNvSpPr txBox="1"/>
          <p:nvPr/>
        </p:nvSpPr>
        <p:spPr>
          <a:xfrm>
            <a:off x="6655792" y="3140968"/>
            <a:ext cx="2977728" cy="1800200"/>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lvl="0" indent="-88900"/>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○体系の表現</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88900" indent="-88900"/>
            <a:r>
              <a:rPr lang="ja-JP" altLang="en-US" sz="1400" dirty="0">
                <a:latin typeface="+mn-ea"/>
              </a:rPr>
              <a:t>・</a:t>
            </a:r>
            <a:r>
              <a:rPr lang="ja-JP" altLang="en-US" sz="1400" kern="100" dirty="0" smtClean="0">
                <a:latin typeface="ＭＳ ゴシック" panose="020B0609070205080204" pitchFamily="49" charset="-128"/>
                <a:ea typeface="ＭＳ ゴシック" panose="020B0609070205080204" pitchFamily="49" charset="-128"/>
              </a:rPr>
              <a:t>「環境」だけでなく５つの柱全て、「活力・魅力」「安全・安心」の両方の目標を達成するものとして整理。</a:t>
            </a:r>
            <a:endParaRPr lang="en-US" altLang="ja-JP" sz="1400" kern="100" dirty="0" smtClean="0">
              <a:latin typeface="ＭＳ ゴシック" panose="020B0609070205080204" pitchFamily="49" charset="-128"/>
              <a:ea typeface="ＭＳ ゴシック" panose="020B0609070205080204" pitchFamily="49" charset="-128"/>
            </a:endParaRPr>
          </a:p>
          <a:p>
            <a:pPr marL="88900" indent="-88900"/>
            <a:r>
              <a:rPr lang="ja-JP" altLang="en-US" sz="1400" kern="100" dirty="0" smtClean="0">
                <a:latin typeface="ＭＳ ゴシック" panose="020B0609070205080204" pitchFamily="49" charset="-128"/>
                <a:ea typeface="ＭＳ ゴシック" panose="020B0609070205080204" pitchFamily="49" charset="-128"/>
              </a:rPr>
              <a:t>・「活力・魅力」「安全・安心」の好循環をめざしてくことを記載。</a:t>
            </a:r>
            <a:endParaRPr lang="en-US" altLang="ja-JP" sz="1400" kern="100" dirty="0" smtClean="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5668033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92628" y="549360"/>
            <a:ext cx="9748057" cy="6120000"/>
          </a:xfrm>
          <a:prstGeom prst="rect">
            <a:avLst/>
          </a:prstGeom>
          <a:solidFill>
            <a:schemeClr val="bg1"/>
          </a:solidFill>
          <a:ln w="15875">
            <a:solidFill>
              <a:schemeClr val="tx1">
                <a:lumMod val="50000"/>
                <a:lumOff val="50000"/>
              </a:schemeClr>
            </a:solidFill>
          </a:ln>
        </p:spPr>
        <p:txBody>
          <a:bodyPr wrap="square" lIns="36000" tIns="36000" rIns="36000" bIns="36000" rtlCol="0">
            <a:noAutofit/>
          </a:bodyPr>
          <a:lstStyle/>
          <a:p>
            <a:pPr>
              <a:lnSpc>
                <a:spcPts val="1300"/>
              </a:lnSpc>
            </a:pPr>
            <a:endParaRPr lang="en-US" altLang="ja-JP" sz="900" dirty="0" smtClean="0"/>
          </a:p>
          <a:p>
            <a:pPr marL="88900" indent="-88900">
              <a:lnSpc>
                <a:spcPts val="1300"/>
              </a:lnSpc>
            </a:pPr>
            <a:endParaRPr lang="en-US" altLang="ja-JP" sz="900" dirty="0" smtClean="0"/>
          </a:p>
          <a:p>
            <a:pPr marL="88900" indent="-88900">
              <a:lnSpc>
                <a:spcPts val="1300"/>
              </a:lnSpc>
            </a:pPr>
            <a:endParaRPr lang="en-US" altLang="ja-JP" sz="900" dirty="0" smtClean="0"/>
          </a:p>
          <a:p>
            <a:pPr marL="88900" indent="-88900">
              <a:lnSpc>
                <a:spcPts val="1300"/>
              </a:lnSpc>
            </a:pPr>
            <a:endParaRPr kumimoji="1" lang="ja-JP" altLang="en-US" sz="900" dirty="0"/>
          </a:p>
        </p:txBody>
      </p:sp>
      <p:graphicFrame>
        <p:nvGraphicFramePr>
          <p:cNvPr id="5" name="表 4"/>
          <p:cNvGraphicFramePr>
            <a:graphicFrameLocks noGrp="1"/>
          </p:cNvGraphicFramePr>
          <p:nvPr>
            <p:extLst>
              <p:ext uri="{D42A27DB-BD31-4B8C-83A1-F6EECF244321}">
                <p14:modId xmlns:p14="http://schemas.microsoft.com/office/powerpoint/2010/main" val="972755188"/>
              </p:ext>
            </p:extLst>
          </p:nvPr>
        </p:nvGraphicFramePr>
        <p:xfrm>
          <a:off x="200472" y="692692"/>
          <a:ext cx="9505056" cy="5871197"/>
        </p:xfrm>
        <a:graphic>
          <a:graphicData uri="http://schemas.openxmlformats.org/drawingml/2006/table">
            <a:tbl>
              <a:tblPr firstRow="1" bandRow="1">
                <a:tableStyleId>{5C22544A-7EE6-4342-B048-85BDC9FD1C3A}</a:tableStyleId>
              </a:tblPr>
              <a:tblGrid>
                <a:gridCol w="6385076"/>
                <a:gridCol w="3119980"/>
              </a:tblGrid>
              <a:tr h="307479">
                <a:tc>
                  <a:txBody>
                    <a:bodyPr/>
                    <a:lstStyle/>
                    <a:p>
                      <a:pPr algn="ctr"/>
                      <a:r>
                        <a:rPr kumimoji="1" lang="ja-JP" altLang="en-US" sz="1400" u="none" dirty="0" smtClean="0">
                          <a:latin typeface="HGPｺﾞｼｯｸM" panose="020B0600000000000000" pitchFamily="50" charset="-128"/>
                          <a:ea typeface="HGPｺﾞｼｯｸM" panose="020B0600000000000000" pitchFamily="50" charset="-128"/>
                        </a:rPr>
                        <a:t>委員意見</a:t>
                      </a:r>
                      <a:endParaRPr kumimoji="1" lang="ja-JP" altLang="en-US" sz="1400" u="none" dirty="0">
                        <a:latin typeface="HGPｺﾞｼｯｸM" panose="020B0600000000000000" pitchFamily="50" charset="-128"/>
                        <a:ea typeface="HGPｺﾞｼｯｸM" panose="020B0600000000000000" pitchFamily="50" charset="-128"/>
                      </a:endParaRPr>
                    </a:p>
                  </a:txBody>
                  <a:tcPr/>
                </a:tc>
                <a:tc>
                  <a:txBody>
                    <a:bodyPr/>
                    <a:lstStyle/>
                    <a:p>
                      <a:pPr algn="ctr"/>
                      <a:r>
                        <a:rPr kumimoji="1" lang="ja-JP" altLang="en-US" sz="1400" u="none" dirty="0" smtClean="0">
                          <a:latin typeface="HGPｺﾞｼｯｸM" panose="020B0600000000000000" pitchFamily="50" charset="-128"/>
                          <a:ea typeface="HGPｺﾞｼｯｸM" panose="020B0600000000000000" pitchFamily="50" charset="-128"/>
                        </a:rPr>
                        <a:t>対応</a:t>
                      </a:r>
                      <a:endParaRPr kumimoji="1" lang="ja-JP" altLang="en-US" sz="1400" u="none" dirty="0">
                        <a:latin typeface="HGPｺﾞｼｯｸM" panose="020B0600000000000000" pitchFamily="50" charset="-128"/>
                        <a:ea typeface="HGPｺﾞｼｯｸM" panose="020B0600000000000000" pitchFamily="50" charset="-128"/>
                      </a:endParaRPr>
                    </a:p>
                  </a:txBody>
                  <a:tcPr/>
                </a:tc>
              </a:tr>
              <a:tr h="5563718">
                <a:tc>
                  <a:txBody>
                    <a:bodyPr/>
                    <a:lstStyle/>
                    <a:p>
                      <a:pPr marL="177800" lvl="0" indent="-177800"/>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■「大阪に住まう将来イメージ」について</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177800" lvl="0" indent="-177800"/>
                      <a:r>
                        <a:rPr lang="ja-JP" altLang="en-US" sz="1300" dirty="0" smtClean="0">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ja-JP" sz="1300" dirty="0" smtClean="0">
                          <a:latin typeface="ＭＳ ゴシック" panose="020B0609070205080204" pitchFamily="49" charset="-128"/>
                          <a:ea typeface="ＭＳ ゴシック" panose="020B0609070205080204" pitchFamily="49" charset="-128"/>
                        </a:rPr>
                        <a:t>今回の将来イメージについて、活力魅力を前面に出すので、それによってこういった生活像があるということを</a:t>
                      </a:r>
                      <a:r>
                        <a:rPr lang="en-US" altLang="ja-JP" sz="1300" dirty="0" smtClean="0">
                          <a:latin typeface="ＭＳ ゴシック" panose="020B0609070205080204" pitchFamily="49" charset="-128"/>
                          <a:ea typeface="ＭＳ ゴシック" panose="020B0609070205080204" pitchFamily="49" charset="-128"/>
                        </a:rPr>
                        <a:t>10</a:t>
                      </a:r>
                      <a:r>
                        <a:rPr lang="ja-JP" altLang="ja-JP" sz="1300" dirty="0" smtClean="0">
                          <a:latin typeface="ＭＳ ゴシック" panose="020B0609070205080204" pitchFamily="49" charset="-128"/>
                          <a:ea typeface="ＭＳ ゴシック" panose="020B0609070205080204" pitchFamily="49" charset="-128"/>
                        </a:rPr>
                        <a:t>本の柱にして、プラスで引っ張っていくイメージを出したいという意図を持っている。</a:t>
                      </a:r>
                    </a:p>
                    <a:p>
                      <a:pPr marL="177800" lvl="0" indent="-177800"/>
                      <a:r>
                        <a:rPr lang="ja-JP" altLang="en-US" sz="1300" dirty="0" smtClean="0">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ja-JP" sz="1300" u="none" dirty="0" smtClean="0">
                          <a:latin typeface="ＭＳ ゴシック" panose="020B0609070205080204" pitchFamily="49" charset="-128"/>
                          <a:ea typeface="ＭＳ ゴシック" panose="020B0609070205080204" pitchFamily="49" charset="-128"/>
                        </a:rPr>
                        <a:t>市街地タイプ別と関係付けてしまうよりは、そのためのどんな施策を重点的にやっていって、そうすると特徴的にこういった場所ではこんな魅力を楽しみながら暮らすスタイルがあり、別の場所ではこんな魅力が楽しめるとかを書く。</a:t>
                      </a:r>
                    </a:p>
                    <a:p>
                      <a:pPr marL="177800" lvl="0" indent="-177800"/>
                      <a:r>
                        <a:rPr lang="ja-JP" altLang="en-US" sz="1300" u="none" dirty="0" smtClean="0">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ja-JP" sz="1300" u="none" dirty="0" smtClean="0">
                          <a:latin typeface="ＭＳ ゴシック" panose="020B0609070205080204" pitchFamily="49" charset="-128"/>
                          <a:ea typeface="ＭＳ ゴシック" panose="020B0609070205080204" pitchFamily="49" charset="-128"/>
                        </a:rPr>
                        <a:t>前回のように問題が共通して集積しているところを解決していく施策を整理</a:t>
                      </a:r>
                      <a:r>
                        <a:rPr lang="ja-JP" altLang="en-US" sz="1300" u="none" dirty="0" smtClean="0">
                          <a:latin typeface="ＭＳ ゴシック" panose="020B0609070205080204" pitchFamily="49" charset="-128"/>
                          <a:ea typeface="ＭＳ ゴシック" panose="020B0609070205080204" pitchFamily="49" charset="-128"/>
                        </a:rPr>
                        <a:t>するなら、</a:t>
                      </a:r>
                      <a:r>
                        <a:rPr lang="ja-JP" altLang="ja-JP" sz="1300" u="none" dirty="0" smtClean="0">
                          <a:latin typeface="ＭＳ ゴシック" panose="020B0609070205080204" pitchFamily="49" charset="-128"/>
                          <a:ea typeface="ＭＳ ゴシック" panose="020B0609070205080204" pitchFamily="49" charset="-128"/>
                        </a:rPr>
                        <a:t>将来イメージと切り分けた方が整理しやす</a:t>
                      </a:r>
                      <a:r>
                        <a:rPr lang="ja-JP" altLang="en-US" sz="1300" u="none" dirty="0" smtClean="0">
                          <a:latin typeface="ＭＳ ゴシック" panose="020B0609070205080204" pitchFamily="49" charset="-128"/>
                          <a:ea typeface="ＭＳ ゴシック" panose="020B0609070205080204" pitchFamily="49" charset="-128"/>
                        </a:rPr>
                        <a:t>い。</a:t>
                      </a:r>
                      <a:endParaRPr lang="en-US" altLang="ja-JP" sz="1300" u="none" dirty="0" smtClean="0">
                        <a:latin typeface="ＭＳ ゴシック" panose="020B0609070205080204" pitchFamily="49" charset="-128"/>
                        <a:ea typeface="ＭＳ ゴシック" panose="020B0609070205080204" pitchFamily="49" charset="-128"/>
                      </a:endParaRPr>
                    </a:p>
                    <a:p>
                      <a:pPr marL="177800" lvl="0" indent="-177800"/>
                      <a:endParaRPr lang="ja-JP" altLang="ja-JP" sz="1300" u="none" dirty="0" smtClean="0">
                        <a:latin typeface="ＭＳ ゴシック" panose="020B0609070205080204" pitchFamily="49" charset="-128"/>
                        <a:ea typeface="ＭＳ ゴシック" panose="020B0609070205080204" pitchFamily="49" charset="-128"/>
                      </a:endParaRPr>
                    </a:p>
                    <a:p>
                      <a:pPr marL="177800" lvl="0" indent="-177800"/>
                      <a:r>
                        <a:rPr lang="ja-JP" altLang="en-US" sz="1300" u="none" dirty="0" smtClean="0">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ja-JP" sz="1300" u="none" dirty="0" smtClean="0">
                          <a:latin typeface="ＭＳ ゴシック" panose="020B0609070205080204" pitchFamily="49" charset="-128"/>
                          <a:ea typeface="ＭＳ ゴシック" panose="020B0609070205080204" pitchFamily="49" charset="-128"/>
                        </a:rPr>
                        <a:t>将来どうするのかというところはまだ分からないので、将来強化していくところを地図に落とし込んでいくの</a:t>
                      </a:r>
                      <a:r>
                        <a:rPr lang="ja-JP" altLang="en-US" sz="1300" u="none" dirty="0" smtClean="0">
                          <a:latin typeface="ＭＳ ゴシック" panose="020B0609070205080204" pitchFamily="49" charset="-128"/>
                          <a:ea typeface="ＭＳ ゴシック" panose="020B0609070205080204" pitchFamily="49" charset="-128"/>
                        </a:rPr>
                        <a:t>は</a:t>
                      </a:r>
                      <a:r>
                        <a:rPr lang="ja-JP" altLang="ja-JP" sz="1300" u="none" dirty="0" smtClean="0">
                          <a:latin typeface="ＭＳ ゴシック" panose="020B0609070205080204" pitchFamily="49" charset="-128"/>
                          <a:ea typeface="ＭＳ ゴシック" panose="020B0609070205080204" pitchFamily="49" charset="-128"/>
                        </a:rPr>
                        <a:t>どうか。それぞれのコンセプトについて、データを地図で示すことは住みたいと思わせる</a:t>
                      </a:r>
                      <a:r>
                        <a:rPr lang="ja-JP" altLang="en-US" sz="1300" u="none" dirty="0" smtClean="0">
                          <a:latin typeface="ＭＳ ゴシック" panose="020B0609070205080204" pitchFamily="49" charset="-128"/>
                          <a:ea typeface="ＭＳ ゴシック" panose="020B0609070205080204" pitchFamily="49" charset="-128"/>
                        </a:rPr>
                        <a:t>１</a:t>
                      </a:r>
                      <a:r>
                        <a:rPr lang="ja-JP" altLang="ja-JP" sz="1300" u="none" dirty="0" smtClean="0">
                          <a:latin typeface="ＭＳ ゴシック" panose="020B0609070205080204" pitchFamily="49" charset="-128"/>
                          <a:ea typeface="ＭＳ ゴシック" panose="020B0609070205080204" pitchFamily="49" charset="-128"/>
                        </a:rPr>
                        <a:t>つの方法であるが、</a:t>
                      </a:r>
                      <a:r>
                        <a:rPr lang="en-US" altLang="ja-JP" sz="1300" u="none" dirty="0" smtClean="0">
                          <a:latin typeface="ＭＳ ゴシック" panose="020B0609070205080204" pitchFamily="49" charset="-128"/>
                          <a:ea typeface="ＭＳ ゴシック" panose="020B0609070205080204" pitchFamily="49" charset="-128"/>
                        </a:rPr>
                        <a:t>20</a:t>
                      </a:r>
                      <a:r>
                        <a:rPr lang="ja-JP" altLang="ja-JP" sz="1300" u="none" dirty="0" smtClean="0">
                          <a:latin typeface="ＭＳ ゴシック" panose="020B0609070205080204" pitchFamily="49" charset="-128"/>
                          <a:ea typeface="ＭＳ ゴシック" panose="020B0609070205080204" pitchFamily="49" charset="-128"/>
                        </a:rPr>
                        <a:t>年後にどうしたいのかということをどう書き込むのか。</a:t>
                      </a:r>
                    </a:p>
                    <a:p>
                      <a:pPr marL="177800" lvl="0" indent="-177800"/>
                      <a:r>
                        <a:rPr lang="ja-JP" altLang="en-US" sz="1300" u="none" dirty="0" smtClean="0">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ja-JP" sz="1300" u="none" dirty="0" smtClean="0">
                          <a:latin typeface="ＭＳ ゴシック" panose="020B0609070205080204" pitchFamily="49" charset="-128"/>
                          <a:ea typeface="ＭＳ ゴシック" panose="020B0609070205080204" pitchFamily="49" charset="-128"/>
                        </a:rPr>
                        <a:t>テーマ別で場所を問わないといってしまうとそれ以上思考が先に進まない。代表的なものをとりあえず絞り込んでみてはどうか。</a:t>
                      </a:r>
                      <a:endParaRPr lang="en-US" altLang="ja-JP" sz="1300" u="none" dirty="0" smtClean="0">
                        <a:latin typeface="ＭＳ ゴシック" panose="020B0609070205080204" pitchFamily="49" charset="-128"/>
                        <a:ea typeface="ＭＳ ゴシック" panose="020B0609070205080204" pitchFamily="49" charset="-128"/>
                      </a:endParaRPr>
                    </a:p>
                    <a:p>
                      <a:pPr marL="177800" lvl="0" indent="-177800"/>
                      <a:endParaRPr lang="en-US" altLang="ja-JP" sz="1300" u="none" dirty="0" smtClean="0">
                        <a:latin typeface="ＭＳ ゴシック" panose="020B0609070205080204" pitchFamily="49" charset="-128"/>
                        <a:ea typeface="ＭＳ ゴシック" panose="020B0609070205080204" pitchFamily="49" charset="-128"/>
                        <a:cs typeface="Meiryo UI" panose="020B0604030504040204" pitchFamily="50" charset="-128"/>
                      </a:endParaRPr>
                    </a:p>
                    <a:p>
                      <a:pPr marL="177800" lvl="0" indent="-177800"/>
                      <a:r>
                        <a:rPr lang="ja-JP" altLang="en-US" sz="1300" u="none" dirty="0" smtClean="0">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ja-JP" sz="1300" u="none" dirty="0" smtClean="0"/>
                        <a:t>施策によって住まい方を実現するというストーリーを作る中で、大阪府といった抽象的な表現ではイメージできないので、具体的な場所がイメージできた方が分かりやすく、セットで考えないと前に進まない。</a:t>
                      </a:r>
                    </a:p>
                    <a:p>
                      <a:pPr marL="177800" lvl="0" indent="-177800"/>
                      <a:r>
                        <a:rPr lang="ja-JP" altLang="en-US" sz="1300" u="none" dirty="0" smtClean="0">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ja-JP" sz="1300" u="none" dirty="0" smtClean="0"/>
                        <a:t>新施策が具体的にどこでどういうふうに展開してどんな効果が生まれるのかということを、ストーリー立てできそうなところを具体的に挙げてもう少し気楽に議論した方がよい。</a:t>
                      </a:r>
                    </a:p>
                    <a:p>
                      <a:pPr marL="177800" lvl="0" indent="-177800"/>
                      <a:r>
                        <a:rPr lang="ja-JP" altLang="en-US" sz="1300" u="none" dirty="0" smtClean="0">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ja-JP" sz="1300" u="none" dirty="0" smtClean="0"/>
                        <a:t>作業部会の中でもう少し面的に考えた方がよいという話の中ででてきた</a:t>
                      </a:r>
                      <a:r>
                        <a:rPr lang="ja-JP" altLang="ja-JP" sz="1300" dirty="0" smtClean="0"/>
                        <a:t>ことなので、最終的に議論した形のままで答申の中に組み込んだ方がよいということになるかどうかはやってみないと分からない。</a:t>
                      </a:r>
                      <a:endParaRPr lang="en-US" altLang="ja-JP" sz="1300" dirty="0" smtClean="0"/>
                    </a:p>
                    <a:p>
                      <a:pPr marL="177800" lvl="0" indent="-177800"/>
                      <a:r>
                        <a:rPr lang="ja-JP" altLang="en-US" sz="1300" dirty="0" smtClean="0">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ja-JP" sz="1300" dirty="0" smtClean="0"/>
                        <a:t>結局は、より意義のある施策を導き出したり、将来像を具体的にイメージするために役に立てばよい</a:t>
                      </a:r>
                      <a:r>
                        <a:rPr lang="ja-JP" altLang="en-US" sz="1300" dirty="0" smtClean="0"/>
                        <a:t>。</a:t>
                      </a:r>
                      <a:r>
                        <a:rPr lang="ja-JP" altLang="ja-JP" sz="1300" dirty="0" smtClean="0"/>
                        <a:t>柔軟に考えてはどうか。</a:t>
                      </a:r>
                    </a:p>
                  </a:txBody>
                  <a:tcPr/>
                </a:tc>
                <a:tc>
                  <a:txBody>
                    <a:bodyPr/>
                    <a:lstStyle/>
                    <a:p>
                      <a:pPr marL="88900" indent="-88900"/>
                      <a:endParaRPr kumimoji="1" lang="en-US" altLang="ja-JP" sz="1000" u="none" dirty="0" smtClean="0">
                        <a:latin typeface="HGPｺﾞｼｯｸM" panose="020B0600000000000000" pitchFamily="50" charset="-128"/>
                        <a:ea typeface="HGPｺﾞｼｯｸM" panose="020B0600000000000000" pitchFamily="50" charset="-128"/>
                      </a:endParaRPr>
                    </a:p>
                  </a:txBody>
                  <a:tcPr/>
                </a:tc>
              </a:tr>
            </a:tbl>
          </a:graphicData>
        </a:graphic>
      </p:graphicFrame>
      <p:sp>
        <p:nvSpPr>
          <p:cNvPr id="9" name="テキスト ボックス 8"/>
          <p:cNvSpPr txBox="1"/>
          <p:nvPr/>
        </p:nvSpPr>
        <p:spPr>
          <a:xfrm>
            <a:off x="6655792" y="1052736"/>
            <a:ext cx="2977728" cy="5400600"/>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lvl="0" indent="-88900"/>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○「大阪に住まう将来イメージ」</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88900" indent="-88900"/>
            <a:r>
              <a:rPr lang="ja-JP" altLang="en-US" sz="1400" dirty="0">
                <a:latin typeface="+mn-ea"/>
              </a:rPr>
              <a:t>　</a:t>
            </a:r>
            <a:r>
              <a:rPr lang="ja-JP" altLang="en-US" sz="1400" dirty="0" smtClean="0">
                <a:latin typeface="+mj-ea"/>
              </a:rPr>
              <a:t>・「大阪に住まう将来イメージ」を、府民一人ひとりの「めざすべき将来像」として、イメージを答申（タタキ台）に記載。あわせて、関連する取組みについても記載。</a:t>
            </a:r>
            <a:endParaRPr lang="en-US" altLang="ja-JP" sz="1400" dirty="0">
              <a:latin typeface="+mj-ea"/>
            </a:endParaRPr>
          </a:p>
          <a:p>
            <a:pPr marL="88900" indent="-88900"/>
            <a:endParaRPr lang="en-US" altLang="ja-JP" sz="1400" dirty="0" smtClean="0">
              <a:latin typeface="+mj-ea"/>
            </a:endParaRPr>
          </a:p>
          <a:p>
            <a:pPr marL="88900" indent="-88900"/>
            <a:r>
              <a:rPr lang="ja-JP" altLang="en-US" sz="1400" dirty="0" smtClean="0">
                <a:latin typeface="+mj-ea"/>
              </a:rPr>
              <a:t>・市街地タイプ別は、「将来イメージ」で示した多様な住まい方の実現に向け、</a:t>
            </a:r>
            <a:r>
              <a:rPr lang="ja-JP" altLang="en-US" sz="1400" dirty="0" smtClean="0">
                <a:latin typeface="+mn-ea"/>
              </a:rPr>
              <a:t>特色ある地域の将来像と施策の方向性を提示。</a:t>
            </a:r>
            <a:endParaRPr lang="en-US" altLang="ja-JP" sz="1400" dirty="0" smtClean="0">
              <a:latin typeface="+mn-ea"/>
            </a:endParaRPr>
          </a:p>
        </p:txBody>
      </p:sp>
      <p:sp>
        <p:nvSpPr>
          <p:cNvPr id="17" name="Text Box 2"/>
          <p:cNvSpPr txBox="1">
            <a:spLocks noChangeArrowheads="1"/>
          </p:cNvSpPr>
          <p:nvPr/>
        </p:nvSpPr>
        <p:spPr bwMode="auto">
          <a:xfrm>
            <a:off x="7689304" y="6381328"/>
            <a:ext cx="21336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r" eaLnBrk="1" hangingPunct="1">
              <a:buClrTx/>
              <a:buFontTx/>
              <a:buNone/>
            </a:pPr>
            <a:fld id="{CD1E3EF9-C8F1-45E4-AD9D-B4C5D7756A5D}" type="slidenum">
              <a:rPr lang="en-US" altLang="ja-JP" sz="1200">
                <a:solidFill>
                  <a:srgbClr val="898989"/>
                </a:solidFill>
              </a:rPr>
              <a:pPr algn="r" eaLnBrk="1" hangingPunct="1">
                <a:buClrTx/>
                <a:buFontTx/>
                <a:buNone/>
              </a:pPr>
              <a:t>8</a:t>
            </a:fld>
            <a:endParaRPr lang="en-US" altLang="ja-JP" sz="1200" dirty="0">
              <a:solidFill>
                <a:srgbClr val="898989"/>
              </a:solidFill>
            </a:endParaRPr>
          </a:p>
        </p:txBody>
      </p:sp>
      <p:sp>
        <p:nvSpPr>
          <p:cNvPr id="14" name="テキスト ボックス 13"/>
          <p:cNvSpPr txBox="1"/>
          <p:nvPr/>
        </p:nvSpPr>
        <p:spPr>
          <a:xfrm>
            <a:off x="0" y="-27384"/>
            <a:ext cx="9906000" cy="360000"/>
          </a:xfrm>
          <a:prstGeom prst="rect">
            <a:avLst/>
          </a:prstGeom>
          <a:solidFill>
            <a:schemeClr val="accent1">
              <a:lumMod val="40000"/>
              <a:lumOff val="60000"/>
            </a:schemeClr>
          </a:solidFill>
        </p:spPr>
        <p:txBody>
          <a:bodyPr wrap="square" rtlCol="0" anchor="ctr" anchorCtr="0">
            <a:noAutofit/>
          </a:bodyPr>
          <a:lstStyle/>
          <a:p>
            <a:r>
              <a:rPr kumimoji="1" lang="ja-JP" altLang="en-US" sz="1600" dirty="0" smtClean="0">
                <a:latin typeface="HGSｺﾞｼｯｸM" panose="020B0600000000000000" pitchFamily="50" charset="-128"/>
                <a:ea typeface="HGSｺﾞｼｯｸM" panose="020B0600000000000000" pitchFamily="50" charset="-128"/>
                <a:cs typeface="Meiryo UI" panose="020B0604030504040204" pitchFamily="50" charset="-128"/>
              </a:rPr>
              <a:t>　住宅まちづくり審議会　第５回作業部会</a:t>
            </a:r>
            <a:r>
              <a:rPr lang="ja-JP" altLang="en-US" sz="1600" dirty="0" smtClean="0">
                <a:latin typeface="HGSｺﾞｼｯｸM" panose="020B0600000000000000" pitchFamily="50" charset="-128"/>
                <a:ea typeface="HGSｺﾞｼｯｸM" panose="020B0600000000000000" pitchFamily="50" charset="-128"/>
                <a:cs typeface="Meiryo UI" panose="020B0604030504040204" pitchFamily="50" charset="-128"/>
              </a:rPr>
              <a:t>を踏まえた整理</a:t>
            </a:r>
            <a:endParaRPr kumimoji="1"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endParaRPr>
          </a:p>
        </p:txBody>
      </p:sp>
      <p:sp>
        <p:nvSpPr>
          <p:cNvPr id="18" name="テキスト ボックス 17"/>
          <p:cNvSpPr txBox="1"/>
          <p:nvPr/>
        </p:nvSpPr>
        <p:spPr>
          <a:xfrm>
            <a:off x="128464" y="372375"/>
            <a:ext cx="5688632" cy="320317"/>
          </a:xfrm>
          <a:prstGeom prst="roundRect">
            <a:avLst/>
          </a:prstGeom>
          <a:solidFill>
            <a:schemeClr val="bg1"/>
          </a:solidFill>
          <a:ln>
            <a:solidFill>
              <a:schemeClr val="tx1">
                <a:lumMod val="50000"/>
                <a:lumOff val="50000"/>
              </a:schemeClr>
            </a:solidFill>
          </a:ln>
        </p:spPr>
        <p:txBody>
          <a:bodyPr wrap="square" lIns="36000" tIns="36000" rIns="36000" bIns="36000" rtlCol="0">
            <a:noAutofit/>
          </a:bodyPr>
          <a:lstStyle/>
          <a:p>
            <a:r>
              <a:rPr lang="ja-JP" altLang="en-US" sz="1600" b="1" dirty="0">
                <a:latin typeface="HGPｺﾞｼｯｸM" panose="020B0600000000000000" pitchFamily="50" charset="-128"/>
                <a:ea typeface="HGPｺﾞｼｯｸM" panose="020B0600000000000000" pitchFamily="50" charset="-128"/>
              </a:rPr>
              <a:t>２</a:t>
            </a:r>
            <a:r>
              <a:rPr lang="en-US" altLang="ja-JP" sz="1600" b="1" dirty="0" smtClean="0">
                <a:latin typeface="HGPｺﾞｼｯｸM" panose="020B0600000000000000" pitchFamily="50" charset="-128"/>
                <a:ea typeface="HGPｺﾞｼｯｸM" panose="020B0600000000000000" pitchFamily="50" charset="-128"/>
              </a:rPr>
              <a:t>.</a:t>
            </a:r>
            <a:r>
              <a:rPr lang="ja-JP" altLang="en-US" sz="1600" b="1" dirty="0">
                <a:latin typeface="HGPｺﾞｼｯｸM" panose="020B0600000000000000" pitchFamily="50" charset="-128"/>
                <a:ea typeface="HGPｺﾞｼｯｸM" panose="020B0600000000000000" pitchFamily="50" charset="-128"/>
              </a:rPr>
              <a:t>　</a:t>
            </a:r>
            <a:r>
              <a:rPr lang="ja-JP" altLang="en-US" sz="1600" b="1" dirty="0" smtClean="0">
                <a:latin typeface="HGPｺﾞｼｯｸM" panose="020B0600000000000000" pitchFamily="50" charset="-128"/>
                <a:ea typeface="HGPｺﾞｼｯｸM" panose="020B0600000000000000" pitchFamily="50" charset="-128"/>
              </a:rPr>
              <a:t>答申（素案）の体系について</a:t>
            </a:r>
            <a:endParaRPr lang="ja-JP" altLang="en-US" sz="1600" b="1" dirty="0">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20315883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92628" y="549360"/>
            <a:ext cx="9748057" cy="6120000"/>
          </a:xfrm>
          <a:prstGeom prst="rect">
            <a:avLst/>
          </a:prstGeom>
          <a:solidFill>
            <a:schemeClr val="bg1"/>
          </a:solidFill>
          <a:ln w="15875">
            <a:solidFill>
              <a:schemeClr val="tx1">
                <a:lumMod val="50000"/>
                <a:lumOff val="50000"/>
              </a:schemeClr>
            </a:solidFill>
          </a:ln>
        </p:spPr>
        <p:txBody>
          <a:bodyPr wrap="square" lIns="36000" tIns="36000" rIns="36000" bIns="36000" rtlCol="0">
            <a:noAutofit/>
          </a:bodyPr>
          <a:lstStyle/>
          <a:p>
            <a:pPr>
              <a:lnSpc>
                <a:spcPts val="1300"/>
              </a:lnSpc>
            </a:pPr>
            <a:endParaRPr lang="en-US" altLang="ja-JP" sz="900" dirty="0" smtClean="0"/>
          </a:p>
          <a:p>
            <a:pPr marL="88900" indent="-88900">
              <a:lnSpc>
                <a:spcPts val="1300"/>
              </a:lnSpc>
            </a:pPr>
            <a:endParaRPr lang="en-US" altLang="ja-JP" sz="900" dirty="0" smtClean="0"/>
          </a:p>
          <a:p>
            <a:pPr marL="88900" indent="-88900">
              <a:lnSpc>
                <a:spcPts val="1300"/>
              </a:lnSpc>
            </a:pPr>
            <a:endParaRPr lang="en-US" altLang="ja-JP" sz="900" dirty="0" smtClean="0"/>
          </a:p>
          <a:p>
            <a:pPr marL="88900" indent="-88900">
              <a:lnSpc>
                <a:spcPts val="1300"/>
              </a:lnSpc>
            </a:pPr>
            <a:endParaRPr kumimoji="1" lang="ja-JP" altLang="en-US" sz="900" dirty="0"/>
          </a:p>
        </p:txBody>
      </p:sp>
      <p:graphicFrame>
        <p:nvGraphicFramePr>
          <p:cNvPr id="5" name="表 4"/>
          <p:cNvGraphicFramePr>
            <a:graphicFrameLocks noGrp="1"/>
          </p:cNvGraphicFramePr>
          <p:nvPr>
            <p:extLst>
              <p:ext uri="{D42A27DB-BD31-4B8C-83A1-F6EECF244321}">
                <p14:modId xmlns:p14="http://schemas.microsoft.com/office/powerpoint/2010/main" val="3012366952"/>
              </p:ext>
            </p:extLst>
          </p:nvPr>
        </p:nvGraphicFramePr>
        <p:xfrm>
          <a:off x="200472" y="692693"/>
          <a:ext cx="9505056" cy="5820044"/>
        </p:xfrm>
        <a:graphic>
          <a:graphicData uri="http://schemas.openxmlformats.org/drawingml/2006/table">
            <a:tbl>
              <a:tblPr firstRow="1" bandRow="1">
                <a:tableStyleId>{5C22544A-7EE6-4342-B048-85BDC9FD1C3A}</a:tableStyleId>
              </a:tblPr>
              <a:tblGrid>
                <a:gridCol w="6385076"/>
                <a:gridCol w="3119980"/>
              </a:tblGrid>
              <a:tr h="216027">
                <a:tc>
                  <a:txBody>
                    <a:bodyPr/>
                    <a:lstStyle/>
                    <a:p>
                      <a:pPr algn="ctr"/>
                      <a:r>
                        <a:rPr kumimoji="1" lang="ja-JP" altLang="en-US" sz="1400" u="none" dirty="0" smtClean="0">
                          <a:latin typeface="HGPｺﾞｼｯｸM" panose="020B0600000000000000" pitchFamily="50" charset="-128"/>
                          <a:ea typeface="HGPｺﾞｼｯｸM" panose="020B0600000000000000" pitchFamily="50" charset="-128"/>
                        </a:rPr>
                        <a:t>委員意見</a:t>
                      </a:r>
                      <a:endParaRPr kumimoji="1" lang="ja-JP" altLang="en-US" sz="1400" u="none" dirty="0">
                        <a:latin typeface="HGPｺﾞｼｯｸM" panose="020B0600000000000000" pitchFamily="50" charset="-128"/>
                        <a:ea typeface="HGPｺﾞｼｯｸM" panose="020B0600000000000000" pitchFamily="50" charset="-128"/>
                      </a:endParaRPr>
                    </a:p>
                  </a:txBody>
                  <a:tcPr/>
                </a:tc>
                <a:tc>
                  <a:txBody>
                    <a:bodyPr/>
                    <a:lstStyle/>
                    <a:p>
                      <a:pPr algn="ctr"/>
                      <a:r>
                        <a:rPr kumimoji="1" lang="ja-JP" altLang="en-US" sz="1400" u="none" dirty="0" smtClean="0">
                          <a:latin typeface="HGPｺﾞｼｯｸM" panose="020B0600000000000000" pitchFamily="50" charset="-128"/>
                          <a:ea typeface="HGPｺﾞｼｯｸM" panose="020B0600000000000000" pitchFamily="50" charset="-128"/>
                        </a:rPr>
                        <a:t>対応</a:t>
                      </a:r>
                      <a:endParaRPr kumimoji="1" lang="ja-JP" altLang="en-US" sz="1400" u="none" dirty="0">
                        <a:latin typeface="HGPｺﾞｼｯｸM" panose="020B0600000000000000" pitchFamily="50" charset="-128"/>
                        <a:ea typeface="HGPｺﾞｼｯｸM" panose="020B0600000000000000" pitchFamily="50" charset="-128"/>
                      </a:endParaRPr>
                    </a:p>
                  </a:txBody>
                  <a:tcPr/>
                </a:tc>
              </a:tr>
              <a:tr h="5515244">
                <a:tc>
                  <a:txBody>
                    <a:bodyPr/>
                    <a:lstStyle/>
                    <a:p>
                      <a:pPr marL="177800" lvl="0" indent="-177800"/>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177800" lvl="0" indent="-177800"/>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■定住人口の増加に向けた施策</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177800" indent="-177800"/>
                      <a:r>
                        <a:rPr lang="ja-JP" altLang="en-US" sz="1400" u="none" dirty="0" smtClean="0">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ja-JP" sz="1400" u="none" dirty="0" smtClean="0">
                          <a:latin typeface="ＭＳ ゴシック" panose="020B0609070205080204" pitchFamily="49" charset="-128"/>
                          <a:ea typeface="ＭＳ ゴシック" panose="020B0609070205080204" pitchFamily="49" charset="-128"/>
                        </a:rPr>
                        <a:t>結婚しない人たちを結婚に踏み切らせるため、良質な住宅を提供し、そこに能力があるけれども子育て支援の環境が整っていないので結婚や出産に踏み切れないクリエーターたちを受け止め、そのクリエーターたちが集積することで大阪府のイメージがさらによくなる、という循環が住宅で作れないか</a:t>
                      </a:r>
                      <a:r>
                        <a:rPr lang="ja-JP" altLang="en-US" sz="1400" u="none" dirty="0" smtClean="0">
                          <a:latin typeface="ＭＳ ゴシック" panose="020B0609070205080204" pitchFamily="49" charset="-128"/>
                          <a:ea typeface="ＭＳ ゴシック" panose="020B0609070205080204" pitchFamily="49" charset="-128"/>
                        </a:rPr>
                        <a:t>。</a:t>
                      </a:r>
                      <a:endParaRPr lang="en-US" altLang="ja-JP" sz="1400" u="none" dirty="0" smtClean="0">
                        <a:latin typeface="ＭＳ ゴシック" panose="020B0609070205080204" pitchFamily="49" charset="-128"/>
                        <a:ea typeface="ＭＳ ゴシック" panose="020B0609070205080204" pitchFamily="49" charset="-128"/>
                      </a:endParaRPr>
                    </a:p>
                    <a:p>
                      <a:pPr marL="177800" indent="-177800"/>
                      <a:endParaRPr lang="en-US" altLang="ja-JP" sz="1400" u="none" dirty="0" smtClean="0">
                        <a:latin typeface="ＭＳ ゴシック" panose="020B0609070205080204" pitchFamily="49" charset="-128"/>
                        <a:ea typeface="ＭＳ ゴシック" panose="020B0609070205080204" pitchFamily="49" charset="-128"/>
                      </a:endParaRPr>
                    </a:p>
                    <a:p>
                      <a:pPr marL="177800" lvl="0" indent="-177800"/>
                      <a:r>
                        <a:rPr lang="ja-JP" altLang="en-US" sz="1400" u="none" dirty="0" smtClean="0">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ja-JP" sz="1400" u="none" dirty="0" smtClean="0">
                          <a:latin typeface="ＭＳ ゴシック" panose="020B0609070205080204" pitchFamily="49" charset="-128"/>
                          <a:ea typeface="ＭＳ ゴシック" panose="020B0609070205080204" pitchFamily="49" charset="-128"/>
                        </a:rPr>
                        <a:t>ここにしか住めないという人たちに向けて、充実した人生や居住魅力を味わいながら</a:t>
                      </a:r>
                      <a:r>
                        <a:rPr lang="ja-JP" altLang="en-US" sz="1400" u="none" dirty="0" smtClean="0">
                          <a:latin typeface="ＭＳ ゴシック" panose="020B0609070205080204" pitchFamily="49" charset="-128"/>
                          <a:ea typeface="ＭＳ ゴシック" panose="020B0609070205080204" pitchFamily="49" charset="-128"/>
                        </a:rPr>
                        <a:t>く</a:t>
                      </a:r>
                      <a:r>
                        <a:rPr lang="ja-JP" altLang="ja-JP" sz="1400" u="none" dirty="0" smtClean="0">
                          <a:latin typeface="ＭＳ ゴシック" panose="020B0609070205080204" pitchFamily="49" charset="-128"/>
                          <a:ea typeface="ＭＳ ゴシック" panose="020B0609070205080204" pitchFamily="49" charset="-128"/>
                        </a:rPr>
                        <a:t>らしていけるような施策についても落ちてはいけない。</a:t>
                      </a:r>
                      <a:endParaRPr lang="en-US" altLang="ja-JP" sz="1400" u="none" dirty="0" smtClean="0">
                        <a:latin typeface="ＭＳ ゴシック" panose="020B0609070205080204" pitchFamily="49" charset="-128"/>
                        <a:ea typeface="ＭＳ ゴシック" panose="020B0609070205080204" pitchFamily="49" charset="-128"/>
                      </a:endParaRPr>
                    </a:p>
                    <a:p>
                      <a:pPr marL="177800" lvl="0" indent="-177800"/>
                      <a:endParaRPr lang="ja-JP" altLang="ja-JP" sz="1400" u="none" dirty="0" smtClean="0">
                        <a:latin typeface="ＭＳ ゴシック" panose="020B0609070205080204" pitchFamily="49" charset="-128"/>
                        <a:ea typeface="ＭＳ ゴシック" panose="020B0609070205080204" pitchFamily="49" charset="-128"/>
                      </a:endParaRPr>
                    </a:p>
                    <a:p>
                      <a:pPr marL="177800" lvl="0" indent="-177800"/>
                      <a:r>
                        <a:rPr lang="ja-JP" altLang="en-US" sz="1400" u="none" dirty="0" smtClean="0">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ja-JP" sz="1400" u="none" dirty="0" smtClean="0">
                          <a:latin typeface="ＭＳ ゴシック" panose="020B0609070205080204" pitchFamily="49" charset="-128"/>
                          <a:ea typeface="ＭＳ ゴシック" panose="020B0609070205080204" pitchFamily="49" charset="-128"/>
                        </a:rPr>
                        <a:t>人が入ってくればそれでいいのか。住んでいる人たちが幸せそうに</a:t>
                      </a:r>
                      <a:r>
                        <a:rPr lang="ja-JP" altLang="en-US" sz="1400" u="none" dirty="0" smtClean="0">
                          <a:latin typeface="ＭＳ ゴシック" panose="020B0609070205080204" pitchFamily="49" charset="-128"/>
                          <a:ea typeface="ＭＳ ゴシック" panose="020B0609070205080204" pitchFamily="49" charset="-128"/>
                        </a:rPr>
                        <a:t>く</a:t>
                      </a:r>
                      <a:r>
                        <a:rPr lang="ja-JP" altLang="ja-JP" sz="1400" u="none" dirty="0" smtClean="0">
                          <a:latin typeface="ＭＳ ゴシック" panose="020B0609070205080204" pitchFamily="49" charset="-128"/>
                          <a:ea typeface="ＭＳ ゴシック" panose="020B0609070205080204" pitchFamily="49" charset="-128"/>
                        </a:rPr>
                        <a:t>らすというような段階が描けないといけない</a:t>
                      </a:r>
                      <a:r>
                        <a:rPr lang="ja-JP" altLang="en-US" sz="1400" u="none" dirty="0" smtClean="0">
                          <a:latin typeface="ＭＳ ゴシック" panose="020B0609070205080204" pitchFamily="49" charset="-128"/>
                          <a:ea typeface="ＭＳ ゴシック" panose="020B0609070205080204" pitchFamily="49" charset="-128"/>
                        </a:rPr>
                        <a:t>。</a:t>
                      </a:r>
                      <a:r>
                        <a:rPr lang="ja-JP" altLang="ja-JP" sz="1400" u="none" dirty="0" smtClean="0">
                          <a:latin typeface="ＭＳ ゴシック" panose="020B0609070205080204" pitchFamily="49" charset="-128"/>
                          <a:ea typeface="ＭＳ ゴシック" panose="020B0609070205080204" pitchFamily="49" charset="-128"/>
                        </a:rPr>
                        <a:t>転出入だけに着目して表現することはどうか。</a:t>
                      </a:r>
                      <a:endParaRPr lang="en-US" altLang="ja-JP" sz="1400" u="none" dirty="0" smtClean="0">
                        <a:latin typeface="ＭＳ ゴシック" panose="020B0609070205080204" pitchFamily="49" charset="-128"/>
                        <a:ea typeface="ＭＳ ゴシック" panose="020B0609070205080204" pitchFamily="49" charset="-128"/>
                      </a:endParaRPr>
                    </a:p>
                    <a:p>
                      <a:pPr marL="177800" lvl="0" indent="-177800"/>
                      <a:endParaRPr lang="en-US" altLang="ja-JP" sz="1400" u="none" dirty="0" smtClean="0">
                        <a:latin typeface="ＭＳ ゴシック" panose="020B0609070205080204" pitchFamily="49" charset="-128"/>
                        <a:ea typeface="ＭＳ ゴシック" panose="020B0609070205080204" pitchFamily="49" charset="-128"/>
                        <a:cs typeface="Meiryo UI" panose="020B0604030504040204" pitchFamily="50" charset="-128"/>
                      </a:endParaRPr>
                    </a:p>
                    <a:p>
                      <a:pPr marL="177800" lvl="0" indent="-177800"/>
                      <a:r>
                        <a:rPr lang="ja-JP" altLang="en-US" sz="1400" u="none" dirty="0" smtClean="0">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ja-JP" sz="1400" u="none" dirty="0" smtClean="0">
                          <a:latin typeface="ＭＳ ゴシック" panose="020B0609070205080204" pitchFamily="49" charset="-128"/>
                          <a:ea typeface="ＭＳ ゴシック" panose="020B0609070205080204" pitchFamily="49" charset="-128"/>
                        </a:rPr>
                        <a:t>ライフステージで議論するだけでよいのか。特に大阪府の居住魅力を高めるという議論の中では、何を活用できるかという資源の方からの議論はかなり大事。</a:t>
                      </a:r>
                    </a:p>
                    <a:p>
                      <a:pPr marL="177800" lvl="0" indent="-177800"/>
                      <a:r>
                        <a:rPr lang="ja-JP" altLang="en-US" sz="1400" u="none" dirty="0" smtClean="0">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ja-JP" sz="1400" u="none" dirty="0" smtClean="0">
                          <a:latin typeface="ＭＳ ゴシック" panose="020B0609070205080204" pitchFamily="49" charset="-128"/>
                          <a:ea typeface="ＭＳ ゴシック" panose="020B0609070205080204" pitchFamily="49" charset="-128"/>
                        </a:rPr>
                        <a:t>既存の住宅だけでなく住生活をとりまく居住の資源は色々とあり、最大限活用することが必要である。例えば、公営住宅は大阪府が多く所有しているが、これを資源としてどのような活用ができるかも、その１つかと思う。</a:t>
                      </a:r>
                      <a:endParaRPr lang="en-US" altLang="ja-JP" sz="1400" u="none" dirty="0" smtClean="0">
                        <a:latin typeface="ＭＳ ゴシック" panose="020B0609070205080204" pitchFamily="49" charset="-128"/>
                        <a:ea typeface="ＭＳ ゴシック" panose="020B0609070205080204" pitchFamily="49" charset="-128"/>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lang="ja-JP" altLang="en-US" sz="1400" u="none" dirty="0" smtClean="0">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ja-JP" sz="1400" u="none" dirty="0" smtClean="0">
                          <a:latin typeface="ＭＳ ゴシック" panose="020B0609070205080204" pitchFamily="49" charset="-128"/>
                          <a:ea typeface="ＭＳ ゴシック" panose="020B0609070205080204" pitchFamily="49" charset="-128"/>
                        </a:rPr>
                        <a:t>人のアプローチも大事であるが、資源から入っていくことも大事だと思う。</a:t>
                      </a:r>
                      <a:endParaRPr lang="en-US" altLang="ja-JP" sz="1400" u="none" dirty="0" smtClean="0">
                        <a:latin typeface="ＭＳ ゴシック" panose="020B0609070205080204" pitchFamily="49" charset="-128"/>
                        <a:ea typeface="ＭＳ ゴシック" panose="020B0609070205080204" pitchFamily="49" charset="-128"/>
                      </a:endParaRPr>
                    </a:p>
                    <a:p>
                      <a:pPr marL="177800" lvl="0" indent="-177800"/>
                      <a:endParaRPr lang="en-US" altLang="ja-JP" sz="1400" u="none" dirty="0" smtClean="0">
                        <a:latin typeface="ＭＳ ゴシック" panose="020B0609070205080204" pitchFamily="49" charset="-128"/>
                        <a:ea typeface="ＭＳ ゴシック" panose="020B0609070205080204" pitchFamily="49" charset="-128"/>
                        <a:cs typeface="Meiryo UI" panose="020B0604030504040204" pitchFamily="50" charset="-128"/>
                      </a:endParaRPr>
                    </a:p>
                  </a:txBody>
                  <a:tcPr/>
                </a:tc>
                <a:tc>
                  <a:txBody>
                    <a:bodyPr/>
                    <a:lstStyle/>
                    <a:p>
                      <a:pPr marL="88900" indent="-88900"/>
                      <a:endParaRPr kumimoji="1" lang="en-US" altLang="ja-JP" sz="1000" u="none" dirty="0" smtClean="0">
                        <a:latin typeface="HGPｺﾞｼｯｸM" panose="020B0600000000000000" pitchFamily="50" charset="-128"/>
                        <a:ea typeface="HGPｺﾞｼｯｸM" panose="020B0600000000000000" pitchFamily="50" charset="-128"/>
                      </a:endParaRPr>
                    </a:p>
                  </a:txBody>
                  <a:tcPr/>
                </a:tc>
              </a:tr>
            </a:tbl>
          </a:graphicData>
        </a:graphic>
      </p:graphicFrame>
      <p:sp>
        <p:nvSpPr>
          <p:cNvPr id="9" name="テキスト ボックス 8"/>
          <p:cNvSpPr txBox="1"/>
          <p:nvPr/>
        </p:nvSpPr>
        <p:spPr>
          <a:xfrm>
            <a:off x="6655792" y="1219142"/>
            <a:ext cx="2977728" cy="4586122"/>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177800" lvl="0" indent="-177800"/>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定住</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人口の増加に向けた施策</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88900" indent="-88900"/>
            <a:r>
              <a:rPr lang="ja-JP" altLang="en-US" sz="1400" dirty="0">
                <a:latin typeface="+mn-ea"/>
              </a:rPr>
              <a:t>　</a:t>
            </a:r>
            <a:r>
              <a:rPr lang="ja-JP" altLang="en-US" sz="1400" dirty="0" smtClean="0">
                <a:latin typeface="+mj-ea"/>
              </a:rPr>
              <a:t>・答申を作成していく中で検討。</a:t>
            </a:r>
            <a:endParaRPr lang="en-US" altLang="ja-JP" sz="1400" dirty="0" smtClean="0">
              <a:latin typeface="+mj-ea"/>
            </a:endParaRPr>
          </a:p>
          <a:p>
            <a:pPr marL="88900" indent="-88900"/>
            <a:endParaRPr lang="en-US" altLang="ja-JP" sz="1400" dirty="0">
              <a:latin typeface="+mj-ea"/>
            </a:endParaRPr>
          </a:p>
          <a:p>
            <a:pPr marL="88900" indent="-88900"/>
            <a:endParaRPr lang="en-US" altLang="ja-JP" sz="1400" dirty="0" smtClean="0">
              <a:latin typeface="+mj-ea"/>
            </a:endParaRPr>
          </a:p>
          <a:p>
            <a:pPr marL="88900" indent="-88900"/>
            <a:endParaRPr lang="en-US" altLang="ja-JP" sz="1400" dirty="0">
              <a:latin typeface="+mj-ea"/>
            </a:endParaRPr>
          </a:p>
          <a:p>
            <a:pPr marL="88900" indent="-88900"/>
            <a:endParaRPr lang="en-US" altLang="ja-JP" sz="1400" dirty="0" smtClean="0">
              <a:latin typeface="+mn-ea"/>
            </a:endParaRPr>
          </a:p>
          <a:p>
            <a:pPr marL="88900" indent="-88900"/>
            <a:endParaRPr lang="en-US" altLang="ja-JP" sz="1400" dirty="0">
              <a:latin typeface="+mn-ea"/>
            </a:endParaRPr>
          </a:p>
          <a:p>
            <a:pPr marL="88900" indent="-88900"/>
            <a:r>
              <a:rPr lang="ja-JP" altLang="en-US" sz="1400" dirty="0">
                <a:latin typeface="+mn-ea"/>
              </a:rPr>
              <a:t>　</a:t>
            </a:r>
            <a:r>
              <a:rPr lang="ja-JP" altLang="en-US" sz="1400" dirty="0">
                <a:latin typeface="+mj-ea"/>
              </a:rPr>
              <a:t>・答申を作成していく中で検討。</a:t>
            </a:r>
            <a:endParaRPr lang="en-US" altLang="ja-JP" sz="1400" dirty="0">
              <a:latin typeface="+mj-ea"/>
            </a:endParaRPr>
          </a:p>
          <a:p>
            <a:pPr marL="266700" indent="-266700"/>
            <a:r>
              <a:rPr lang="ja-JP" altLang="en-US" sz="1400" dirty="0" smtClean="0">
                <a:latin typeface="+mj-ea"/>
              </a:rPr>
              <a:t>　　「多様な人々が豊かさを実感できる大阪を実現する」ことを記載し、住宅確保要配慮者に対する施策を検討。</a:t>
            </a:r>
            <a:endParaRPr lang="en-US" altLang="ja-JP" sz="1400" dirty="0" smtClean="0">
              <a:latin typeface="+mj-ea"/>
            </a:endParaRPr>
          </a:p>
          <a:p>
            <a:pPr marL="88900" indent="-88900"/>
            <a:endParaRPr lang="en-US" altLang="ja-JP" sz="1400" dirty="0" smtClean="0">
              <a:latin typeface="+mj-ea"/>
            </a:endParaRPr>
          </a:p>
          <a:p>
            <a:pPr marL="88900" indent="-88900"/>
            <a:endParaRPr lang="en-US" altLang="ja-JP" sz="1400" dirty="0">
              <a:latin typeface="+mj-ea"/>
            </a:endParaRPr>
          </a:p>
          <a:p>
            <a:pPr marL="88900" indent="-88900"/>
            <a:r>
              <a:rPr lang="ja-JP" altLang="en-US" sz="1400" dirty="0" smtClean="0">
                <a:latin typeface="+mj-ea"/>
              </a:rPr>
              <a:t>　・</a:t>
            </a:r>
            <a:r>
              <a:rPr lang="ja-JP" altLang="en-US" sz="1400" dirty="0">
                <a:latin typeface="+mj-ea"/>
              </a:rPr>
              <a:t>答申を作成していく中で検討。</a:t>
            </a:r>
            <a:endParaRPr lang="en-US" altLang="ja-JP" sz="1400" dirty="0">
              <a:latin typeface="+mj-ea"/>
            </a:endParaRPr>
          </a:p>
          <a:p>
            <a:pPr marL="177800" indent="-177800"/>
            <a:r>
              <a:rPr lang="ja-JP" altLang="en-US" sz="1400" dirty="0">
                <a:latin typeface="+mj-ea"/>
              </a:rPr>
              <a:t>　</a:t>
            </a:r>
            <a:r>
              <a:rPr lang="ja-JP" altLang="en-US" sz="1400" dirty="0" smtClean="0">
                <a:latin typeface="+mj-ea"/>
              </a:rPr>
              <a:t>　施策の展開方針に「大阪を構成する多様なストックを活用した取組みを展開」することを記載し、資源からも施策を検討。</a:t>
            </a:r>
            <a:endParaRPr lang="en-US" altLang="ja-JP" sz="1400" dirty="0" smtClean="0">
              <a:latin typeface="+mj-ea"/>
            </a:endParaRPr>
          </a:p>
          <a:p>
            <a:pPr marL="88900" indent="-88900"/>
            <a:endParaRPr lang="en-US" altLang="ja-JP" sz="1400" dirty="0">
              <a:latin typeface="+mj-ea"/>
            </a:endParaRPr>
          </a:p>
          <a:p>
            <a:pPr marL="88900" indent="-88900"/>
            <a:endParaRPr lang="en-US" altLang="ja-JP" sz="1400" dirty="0" smtClean="0">
              <a:latin typeface="+mj-ea"/>
            </a:endParaRPr>
          </a:p>
          <a:p>
            <a:pPr marL="88900" indent="-88900"/>
            <a:endParaRPr lang="en-US" altLang="ja-JP" sz="1400" dirty="0">
              <a:latin typeface="+mj-ea"/>
            </a:endParaRPr>
          </a:p>
          <a:p>
            <a:pPr marL="88900" indent="-88900"/>
            <a:endParaRPr lang="en-US" altLang="ja-JP" sz="1400" dirty="0">
              <a:latin typeface="+mj-ea"/>
            </a:endParaRPr>
          </a:p>
          <a:p>
            <a:pPr marL="88900" indent="-88900"/>
            <a:r>
              <a:rPr lang="ja-JP" altLang="en-US" sz="1400" dirty="0" smtClean="0">
                <a:latin typeface="+mj-ea"/>
              </a:rPr>
              <a:t>　</a:t>
            </a:r>
            <a:endParaRPr lang="en-US" altLang="ja-JP" sz="1400" dirty="0" smtClean="0">
              <a:latin typeface="+mj-ea"/>
            </a:endParaRPr>
          </a:p>
          <a:p>
            <a:pPr marL="88900" indent="-88900"/>
            <a:r>
              <a:rPr lang="ja-JP" altLang="en-US" sz="1400" dirty="0">
                <a:latin typeface="+mj-ea"/>
              </a:rPr>
              <a:t>　</a:t>
            </a:r>
            <a:r>
              <a:rPr lang="ja-JP" altLang="en-US" sz="1400" dirty="0" smtClean="0">
                <a:latin typeface="+mj-ea"/>
              </a:rPr>
              <a:t>　</a:t>
            </a:r>
            <a:endParaRPr lang="en-US" altLang="ja-JP" sz="1400" dirty="0" smtClean="0">
              <a:latin typeface="+mn-ea"/>
            </a:endParaRPr>
          </a:p>
        </p:txBody>
      </p:sp>
      <p:sp>
        <p:nvSpPr>
          <p:cNvPr id="17" name="Text Box 2"/>
          <p:cNvSpPr txBox="1">
            <a:spLocks noChangeArrowheads="1"/>
          </p:cNvSpPr>
          <p:nvPr/>
        </p:nvSpPr>
        <p:spPr bwMode="auto">
          <a:xfrm>
            <a:off x="7689304" y="6381328"/>
            <a:ext cx="21336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r" eaLnBrk="1" hangingPunct="1">
              <a:buClrTx/>
              <a:buFontTx/>
              <a:buNone/>
            </a:pPr>
            <a:fld id="{CD1E3EF9-C8F1-45E4-AD9D-B4C5D7756A5D}" type="slidenum">
              <a:rPr lang="en-US" altLang="ja-JP" sz="1200">
                <a:solidFill>
                  <a:srgbClr val="898989"/>
                </a:solidFill>
              </a:rPr>
              <a:pPr algn="r" eaLnBrk="1" hangingPunct="1">
                <a:buClrTx/>
                <a:buFontTx/>
                <a:buNone/>
              </a:pPr>
              <a:t>9</a:t>
            </a:fld>
            <a:endParaRPr lang="en-US" altLang="ja-JP" sz="1200" dirty="0">
              <a:solidFill>
                <a:srgbClr val="898989"/>
              </a:solidFill>
            </a:endParaRPr>
          </a:p>
        </p:txBody>
      </p:sp>
      <p:sp>
        <p:nvSpPr>
          <p:cNvPr id="14" name="テキスト ボックス 13"/>
          <p:cNvSpPr txBox="1"/>
          <p:nvPr/>
        </p:nvSpPr>
        <p:spPr>
          <a:xfrm>
            <a:off x="0" y="-27384"/>
            <a:ext cx="9906000" cy="360000"/>
          </a:xfrm>
          <a:prstGeom prst="rect">
            <a:avLst/>
          </a:prstGeom>
          <a:solidFill>
            <a:schemeClr val="accent1">
              <a:lumMod val="40000"/>
              <a:lumOff val="60000"/>
            </a:schemeClr>
          </a:solidFill>
        </p:spPr>
        <p:txBody>
          <a:bodyPr wrap="square" rtlCol="0" anchor="ctr" anchorCtr="0">
            <a:noAutofit/>
          </a:bodyPr>
          <a:lstStyle/>
          <a:p>
            <a:r>
              <a:rPr kumimoji="1" lang="ja-JP" altLang="en-US" sz="1600" dirty="0" smtClean="0">
                <a:latin typeface="HGSｺﾞｼｯｸM" panose="020B0600000000000000" pitchFamily="50" charset="-128"/>
                <a:ea typeface="HGSｺﾞｼｯｸM" panose="020B0600000000000000" pitchFamily="50" charset="-128"/>
                <a:cs typeface="Meiryo UI" panose="020B0604030504040204" pitchFamily="50" charset="-128"/>
              </a:rPr>
              <a:t>　住宅まちづくり審議会　第５回作業部会</a:t>
            </a:r>
            <a:r>
              <a:rPr lang="ja-JP" altLang="en-US" sz="1600" dirty="0" smtClean="0">
                <a:latin typeface="HGSｺﾞｼｯｸM" panose="020B0600000000000000" pitchFamily="50" charset="-128"/>
                <a:ea typeface="HGSｺﾞｼｯｸM" panose="020B0600000000000000" pitchFamily="50" charset="-128"/>
                <a:cs typeface="Meiryo UI" panose="020B0604030504040204" pitchFamily="50" charset="-128"/>
              </a:rPr>
              <a:t>を踏まえた整理</a:t>
            </a:r>
            <a:endParaRPr kumimoji="1"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endParaRPr>
          </a:p>
        </p:txBody>
      </p:sp>
      <p:sp>
        <p:nvSpPr>
          <p:cNvPr id="18" name="テキスト ボックス 17"/>
          <p:cNvSpPr txBox="1"/>
          <p:nvPr/>
        </p:nvSpPr>
        <p:spPr>
          <a:xfrm>
            <a:off x="128464" y="372375"/>
            <a:ext cx="5688632" cy="320317"/>
          </a:xfrm>
          <a:prstGeom prst="roundRect">
            <a:avLst/>
          </a:prstGeom>
          <a:solidFill>
            <a:schemeClr val="bg1"/>
          </a:solidFill>
          <a:ln>
            <a:solidFill>
              <a:schemeClr val="tx1">
                <a:lumMod val="50000"/>
                <a:lumOff val="50000"/>
              </a:schemeClr>
            </a:solidFill>
          </a:ln>
        </p:spPr>
        <p:txBody>
          <a:bodyPr wrap="square" lIns="36000" tIns="36000" rIns="36000" bIns="36000" rtlCol="0">
            <a:noAutofit/>
          </a:bodyPr>
          <a:lstStyle/>
          <a:p>
            <a:r>
              <a:rPr lang="ja-JP" altLang="en-US" sz="1600" b="1" dirty="0">
                <a:latin typeface="HGPｺﾞｼｯｸM" panose="020B0600000000000000" pitchFamily="50" charset="-128"/>
                <a:ea typeface="HGPｺﾞｼｯｸM" panose="020B0600000000000000" pitchFamily="50" charset="-128"/>
              </a:rPr>
              <a:t>３</a:t>
            </a:r>
            <a:r>
              <a:rPr lang="en-US" altLang="ja-JP" sz="1600" b="1" dirty="0">
                <a:latin typeface="HGPｺﾞｼｯｸM" panose="020B0600000000000000" pitchFamily="50" charset="-128"/>
                <a:ea typeface="HGPｺﾞｼｯｸM" panose="020B0600000000000000" pitchFamily="50" charset="-128"/>
              </a:rPr>
              <a:t>.</a:t>
            </a:r>
            <a:r>
              <a:rPr lang="ja-JP" altLang="en-US" sz="1600" b="1" dirty="0">
                <a:latin typeface="HGPｺﾞｼｯｸM" panose="020B0600000000000000" pitchFamily="50" charset="-128"/>
                <a:ea typeface="HGPｺﾞｼｯｸM" panose="020B0600000000000000" pitchFamily="50" charset="-128"/>
              </a:rPr>
              <a:t>　重点的に議論が必要な施策テーマ（定住人口増加）</a:t>
            </a:r>
          </a:p>
        </p:txBody>
      </p:sp>
    </p:spTree>
    <p:extLst>
      <p:ext uri="{BB962C8B-B14F-4D97-AF65-F5344CB8AC3E}">
        <p14:creationId xmlns:p14="http://schemas.microsoft.com/office/powerpoint/2010/main" val="377979155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x5bfe__x8c61__x30e6__x30fc__x30b6__x30fc_ xmlns="46689e31-b03d-4afa-a735-a1f8d7beadb1"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D0914A58C7C9D94DB435116EF43D38D7" ma:contentTypeVersion="1" ma:contentTypeDescription="新しいドキュメントを作成します。" ma:contentTypeScope="" ma:versionID="942bdad79e90e32b7aa339969f001042">
  <xsd:schema xmlns:xsd="http://www.w3.org/2001/XMLSchema" xmlns:xs="http://www.w3.org/2001/XMLSchema" xmlns:p="http://schemas.microsoft.com/office/2006/metadata/properties" xmlns:ns2="46689e31-b03d-4afa-a735-a1f8d7beadb1" targetNamespace="http://schemas.microsoft.com/office/2006/metadata/properties" ma:root="true" ma:fieldsID="2c9f98b6516b9dba60a2d94ebc4473d3" ns2:_="">
    <xsd:import namespace="46689e31-b03d-4afa-a735-a1f8d7beadb1"/>
    <xsd:element name="properties">
      <xsd:complexType>
        <xsd:sequence>
          <xsd:element name="documentManagement">
            <xsd:complexType>
              <xsd:all>
                <xsd:element ref="ns2:_x5bfe__x8c61__x30e6__x30fc__x30b6__x30fc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6689e31-b03d-4afa-a735-a1f8d7beadb1" elementFormDefault="qualified">
    <xsd:import namespace="http://schemas.microsoft.com/office/2006/documentManagement/types"/>
    <xsd:import namespace="http://schemas.microsoft.com/office/infopath/2007/PartnerControls"/>
    <xsd:element name="_x5bfe__x8c61__x30e6__x30fc__x30b6__x30fc_" ma:index="8" nillable="true" ma:displayName="対象ユーザー" ma:internalName="_x5bfe__x8c61__x30e6__x30fc__x30b6__x30fc_">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ED9E7F6-7A34-44CB-9D38-BD2BD106B097}">
  <ds:schemaRefs>
    <ds:schemaRef ds:uri="http://schemas.microsoft.com/sharepoint/v3/contenttype/forms"/>
  </ds:schemaRefs>
</ds:datastoreItem>
</file>

<file path=customXml/itemProps2.xml><?xml version="1.0" encoding="utf-8"?>
<ds:datastoreItem xmlns:ds="http://schemas.openxmlformats.org/officeDocument/2006/customXml" ds:itemID="{AC324C33-F656-4078-B6B1-A7A1E875DE2A}">
  <ds:schemaRefs>
    <ds:schemaRef ds:uri="http://schemas.microsoft.com/office/2006/metadata/properties"/>
    <ds:schemaRef ds:uri="http://schemas.microsoft.com/office/2006/documentManagement/types"/>
    <ds:schemaRef ds:uri="http://schemas.microsoft.com/office/infopath/2007/PartnerControls"/>
    <ds:schemaRef ds:uri="http://purl.org/dc/elements/1.1/"/>
    <ds:schemaRef ds:uri="http://purl.org/dc/dcmitype/"/>
    <ds:schemaRef ds:uri="http://purl.org/dc/terms/"/>
    <ds:schemaRef ds:uri="http://www.w3.org/XML/1998/namespace"/>
    <ds:schemaRef ds:uri="46689e31-b03d-4afa-a735-a1f8d7beadb1"/>
    <ds:schemaRef ds:uri="http://schemas.openxmlformats.org/package/2006/metadata/core-properties"/>
  </ds:schemaRefs>
</ds:datastoreItem>
</file>

<file path=customXml/itemProps3.xml><?xml version="1.0" encoding="utf-8"?>
<ds:datastoreItem xmlns:ds="http://schemas.openxmlformats.org/officeDocument/2006/customXml" ds:itemID="{344D69E0-7231-4FCB-A1F2-9C48F477382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6689e31-b03d-4afa-a735-a1f8d7beadb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4398</TotalTime>
  <Words>1761</Words>
  <Application>Microsoft Office PowerPoint</Application>
  <PresentationFormat>A4 210 x 297 mm</PresentationFormat>
  <Paragraphs>255</Paragraphs>
  <Slides>10</Slides>
  <Notes>10</Notes>
  <HiddenSlides>0</HiddenSlides>
  <MMClips>0</MMClips>
  <ScaleCrop>false</ScaleCrop>
  <HeadingPairs>
    <vt:vector size="4" baseType="variant">
      <vt:variant>
        <vt:lpstr>テーマ</vt:lpstr>
      </vt:variant>
      <vt:variant>
        <vt:i4>1</vt:i4>
      </vt:variant>
      <vt:variant>
        <vt:lpstr>スライド タイトル</vt:lpstr>
      </vt:variant>
      <vt:variant>
        <vt:i4>10</vt:i4>
      </vt:variant>
    </vt:vector>
  </HeadingPairs>
  <TitlesOfParts>
    <vt:vector size="11" baseType="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大阪府</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岩田　賢治</dc:creator>
  <cp:lastModifiedBy>長谷川　正樹</cp:lastModifiedBy>
  <cp:revision>330</cp:revision>
  <cp:lastPrinted>2015-11-04T12:16:21Z</cp:lastPrinted>
  <dcterms:created xsi:type="dcterms:W3CDTF">2015-05-22T04:08:38Z</dcterms:created>
  <dcterms:modified xsi:type="dcterms:W3CDTF">2015-12-20T06:15:50Z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0x010100D0914A58C7C9D94DB435116EF43D38D7</vt:lpwstr>
  </property>
</Properties>
</file>