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4" r:id="rId5"/>
  </p:sldIdLst>
  <p:sldSz cx="9144000" cy="6858000" type="screen4x3"/>
  <p:notesSz cx="6807200" cy="9939338"/>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17" autoAdjust="0"/>
    <p:restoredTop sz="99438" autoAdjust="0"/>
  </p:normalViewPr>
  <p:slideViewPr>
    <p:cSldViewPr>
      <p:cViewPr>
        <p:scale>
          <a:sx n="125" d="100"/>
          <a:sy n="125" d="100"/>
        </p:scale>
        <p:origin x="-72" y="2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485394BA-47FE-44C3-B0BC-BF9107A377DF}" type="datetimeFigureOut">
              <a:rPr kumimoji="1" lang="ja-JP" altLang="en-US" smtClean="0"/>
              <a:t>2015/9/24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B386519-46F3-475F-B838-117A44731A1B}" type="slidenum">
              <a:rPr kumimoji="1" lang="ja-JP" altLang="en-US" smtClean="0"/>
              <a:t>‹#›</a:t>
            </a:fld>
            <a:endParaRPr kumimoji="1" lang="ja-JP" altLang="en-US"/>
          </a:p>
        </p:txBody>
      </p:sp>
    </p:spTree>
    <p:extLst>
      <p:ext uri="{BB962C8B-B14F-4D97-AF65-F5344CB8AC3E}">
        <p14:creationId xmlns:p14="http://schemas.microsoft.com/office/powerpoint/2010/main" val="39897969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B386519-46F3-475F-B838-117A44731A1B}" type="slidenum">
              <a:rPr kumimoji="1" lang="ja-JP" altLang="en-US" smtClean="0"/>
              <a:t>1</a:t>
            </a:fld>
            <a:endParaRPr kumimoji="1" lang="ja-JP" altLang="en-US"/>
          </a:p>
        </p:txBody>
      </p:sp>
    </p:spTree>
    <p:extLst>
      <p:ext uri="{BB962C8B-B14F-4D97-AF65-F5344CB8AC3E}">
        <p14:creationId xmlns:p14="http://schemas.microsoft.com/office/powerpoint/2010/main" val="288691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8012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587741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86652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341060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4597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98167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49172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497660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603439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1868986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910C2DA-F3EB-48DD-B289-19C30F2D23C7}" type="datetimeFigureOut">
              <a:rPr kumimoji="1" lang="ja-JP" altLang="en-US" smtClean="0"/>
              <a:t>2015/9/24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783275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7910C2DA-F3EB-48DD-B289-19C30F2D23C7}" type="datetimeFigureOut">
              <a:rPr kumimoji="1" lang="ja-JP" altLang="en-US" smtClean="0"/>
              <a:t>2015/9/24</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EA6D242B-6A52-4C5C-AF40-54B5FB6D04E5}" type="slidenum">
              <a:rPr kumimoji="1" lang="ja-JP" altLang="en-US" smtClean="0"/>
              <a:t>‹#›</a:t>
            </a:fld>
            <a:endParaRPr kumimoji="1" lang="ja-JP" altLang="en-US"/>
          </a:p>
        </p:txBody>
      </p:sp>
    </p:spTree>
    <p:extLst>
      <p:ext uri="{BB962C8B-B14F-4D97-AF65-F5344CB8AC3E}">
        <p14:creationId xmlns:p14="http://schemas.microsoft.com/office/powerpoint/2010/main" val="2101286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53332" y="1568348"/>
            <a:ext cx="1234849" cy="488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buClrTx/>
              <a:buFontTx/>
              <a:buNone/>
            </a:pPr>
            <a:r>
              <a:rPr lang="ja-JP" altLang="ja-JP" sz="1300" b="1" dirty="0">
                <a:solidFill>
                  <a:srgbClr val="000000"/>
                </a:solidFill>
                <a:ea typeface="HG丸ｺﾞｼｯｸM-PRO" pitchFamily="48" charset="-128"/>
              </a:rPr>
              <a:t>基本目標と</a:t>
            </a:r>
          </a:p>
          <a:p>
            <a:pPr eaLnBrk="1" hangingPunct="1">
              <a:buClrTx/>
              <a:buFontTx/>
              <a:buNone/>
            </a:pPr>
            <a:r>
              <a:rPr lang="ja-JP" altLang="ja-JP" sz="1300" b="1" dirty="0">
                <a:solidFill>
                  <a:srgbClr val="000000"/>
                </a:solidFill>
                <a:ea typeface="HG丸ｺﾞｼｯｸM-PRO" pitchFamily="48" charset="-128"/>
              </a:rPr>
              <a:t>施策の方向性</a:t>
            </a:r>
          </a:p>
        </p:txBody>
      </p:sp>
      <p:sp>
        <p:nvSpPr>
          <p:cNvPr id="6" name="Rectangle 6"/>
          <p:cNvSpPr>
            <a:spLocks noChangeArrowheads="1"/>
          </p:cNvSpPr>
          <p:nvPr/>
        </p:nvSpPr>
        <p:spPr bwMode="auto">
          <a:xfrm>
            <a:off x="45783" y="739858"/>
            <a:ext cx="4500000" cy="6073518"/>
          </a:xfrm>
          <a:prstGeom prst="rect">
            <a:avLst/>
          </a:prstGeom>
          <a:solidFill>
            <a:schemeClr val="tx2">
              <a:lumMod val="60000"/>
              <a:lumOff val="40000"/>
            </a:schemeClr>
          </a:solidFill>
          <a:ln w="22320" cap="sq">
            <a:solidFill>
              <a:srgbClr val="8EB4E3"/>
            </a:solidFill>
            <a:miter lim="800000"/>
            <a:headEnd/>
            <a:tailEnd/>
          </a:ln>
          <a:effectLst/>
          <a:extLst/>
        </p:spPr>
        <p:txBody>
          <a:bodyPr lIns="64270" tIns="33421" rIns="64270" bIns="33421"/>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r>
              <a:rPr lang="ja-JP" altLang="ja-JP" b="1" dirty="0" smtClean="0">
                <a:ea typeface="HG丸ｺﾞｼｯｸM-PRO" pitchFamily="48" charset="-128"/>
              </a:rPr>
              <a:t>安心感</a:t>
            </a:r>
            <a:r>
              <a:rPr lang="ja-JP" altLang="ja-JP" b="1" dirty="0">
                <a:ea typeface="HG丸ｺﾞｼｯｸM-PRO" pitchFamily="48" charset="-128"/>
              </a:rPr>
              <a:t>が得られる住まいとまち</a:t>
            </a:r>
          </a:p>
        </p:txBody>
      </p:sp>
      <p:sp>
        <p:nvSpPr>
          <p:cNvPr id="7" name="Rectangle 7"/>
          <p:cNvSpPr>
            <a:spLocks noChangeArrowheads="1"/>
          </p:cNvSpPr>
          <p:nvPr/>
        </p:nvSpPr>
        <p:spPr bwMode="auto">
          <a:xfrm>
            <a:off x="4613469" y="739858"/>
            <a:ext cx="4500000" cy="6073518"/>
          </a:xfrm>
          <a:prstGeom prst="rect">
            <a:avLst/>
          </a:prstGeom>
          <a:solidFill>
            <a:schemeClr val="tx2">
              <a:lumMod val="60000"/>
              <a:lumOff val="40000"/>
            </a:schemeClr>
          </a:solidFill>
          <a:ln w="22320" cap="sq">
            <a:solidFill>
              <a:srgbClr val="8EB4E3"/>
            </a:solidFill>
            <a:miter lim="800000"/>
            <a:headEnd/>
            <a:tailEnd/>
          </a:ln>
          <a:effectLst/>
          <a:extLst/>
        </p:spPr>
        <p:txBody>
          <a:bodyPr lIns="64270" tIns="33421" rIns="64270" bIns="33421"/>
          <a:lstStyle>
            <a:lvl1pPr marL="625475" indent="-623888"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1pPr>
            <a:lvl2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2pPr>
            <a:lvl3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3pPr>
            <a:lvl4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4pPr>
            <a:lvl5pPr eaLnBrk="0" hangingPunc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625475" algn="l"/>
                <a:tab pos="1539875" algn="l"/>
                <a:tab pos="2454275" algn="l"/>
                <a:tab pos="3368675" algn="l"/>
                <a:tab pos="4283075" algn="l"/>
                <a:tab pos="5197475" algn="l"/>
                <a:tab pos="6111875" algn="l"/>
                <a:tab pos="7026275" algn="l"/>
                <a:tab pos="7940675" algn="l"/>
                <a:tab pos="8855075" algn="l"/>
                <a:tab pos="9769475" algn="l"/>
                <a:tab pos="10683875" algn="l"/>
              </a:tabLst>
              <a:defRPr sz="1400">
                <a:solidFill>
                  <a:schemeClr val="bg1"/>
                </a:solidFill>
                <a:latin typeface="Arial" charset="0"/>
                <a:ea typeface="ＭＳ Ｐゴシック" charset="-128"/>
              </a:defRPr>
            </a:lvl9pPr>
          </a:lstStyle>
          <a:p>
            <a:pPr algn="ctr" eaLnBrk="1" hangingPunct="1">
              <a:buClrTx/>
              <a:buFontTx/>
              <a:buNone/>
            </a:pPr>
            <a:r>
              <a:rPr lang="ja-JP" altLang="ja-JP" b="1" dirty="0" smtClean="0">
                <a:ea typeface="HG丸ｺﾞｼｯｸM-PRO" pitchFamily="48" charset="-128"/>
              </a:rPr>
              <a:t>選択</a:t>
            </a:r>
            <a:r>
              <a:rPr lang="ja-JP" altLang="ja-JP" b="1" dirty="0">
                <a:ea typeface="HG丸ｺﾞｼｯｸM-PRO" pitchFamily="48" charset="-128"/>
              </a:rPr>
              <a:t>が可能で活力ある住まいとまち</a:t>
            </a:r>
          </a:p>
        </p:txBody>
      </p:sp>
      <p:sp>
        <p:nvSpPr>
          <p:cNvPr id="10" name="AutoShape 10"/>
          <p:cNvSpPr>
            <a:spLocks noChangeArrowheads="1"/>
          </p:cNvSpPr>
          <p:nvPr/>
        </p:nvSpPr>
        <p:spPr bwMode="auto">
          <a:xfrm>
            <a:off x="54546" y="1089030"/>
            <a:ext cx="4470943" cy="2988042"/>
          </a:xfrm>
          <a:prstGeom prst="roundRect">
            <a:avLst>
              <a:gd name="adj" fmla="val 4046"/>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１．安心して</a:t>
            </a:r>
            <a:r>
              <a:rPr lang="ja-JP" altLang="ja-JP" sz="1300" b="1" dirty="0" smtClean="0">
                <a:ea typeface="HG丸ｺﾞｼｯｸM-PRO" pitchFamily="48" charset="-128"/>
              </a:rPr>
              <a:t>暮らせる</a:t>
            </a:r>
            <a:r>
              <a:rPr lang="ja-JP" altLang="en-US" sz="1300" b="1" dirty="0" smtClean="0">
                <a:ea typeface="HG丸ｺﾞｼｯｸM-PRO" pitchFamily="48" charset="-128"/>
              </a:rPr>
              <a:t>住まいとまち</a:t>
            </a:r>
            <a:endParaRPr lang="ja-JP" altLang="ja-JP" sz="1300" b="1" dirty="0">
              <a:ea typeface="HG丸ｺﾞｼｯｸM-PRO" pitchFamily="48" charset="-128"/>
            </a:endParaRPr>
          </a:p>
        </p:txBody>
      </p:sp>
      <p:sp>
        <p:nvSpPr>
          <p:cNvPr id="11" name="AutoShape 11"/>
          <p:cNvSpPr>
            <a:spLocks noChangeArrowheads="1"/>
          </p:cNvSpPr>
          <p:nvPr/>
        </p:nvSpPr>
        <p:spPr bwMode="auto">
          <a:xfrm>
            <a:off x="43488" y="4117028"/>
            <a:ext cx="4503681" cy="2552332"/>
          </a:xfrm>
          <a:prstGeom prst="roundRect">
            <a:avLst>
              <a:gd name="adj" fmla="val 4468"/>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２．安全を</a:t>
            </a:r>
            <a:r>
              <a:rPr lang="ja-JP" altLang="ja-JP" sz="1300" b="1" dirty="0" smtClean="0">
                <a:ea typeface="HG丸ｺﾞｼｯｸM-PRO" pitchFamily="48" charset="-128"/>
              </a:rPr>
              <a:t>支える</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2" name="AutoShape 12"/>
          <p:cNvSpPr>
            <a:spLocks noChangeArrowheads="1"/>
          </p:cNvSpPr>
          <p:nvPr/>
        </p:nvSpPr>
        <p:spPr bwMode="auto">
          <a:xfrm>
            <a:off x="4649641" y="1109793"/>
            <a:ext cx="4439931" cy="2561845"/>
          </a:xfrm>
          <a:prstGeom prst="roundRect">
            <a:avLst>
              <a:gd name="adj" fmla="val 3181"/>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３．環境に</a:t>
            </a:r>
            <a:r>
              <a:rPr lang="ja-JP" altLang="ja-JP" sz="1300" b="1" dirty="0" smtClean="0">
                <a:ea typeface="HG丸ｺﾞｼｯｸM-PRO" pitchFamily="48" charset="-128"/>
              </a:rPr>
              <a:t>やさしい</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3" name="AutoShape 13"/>
          <p:cNvSpPr>
            <a:spLocks noChangeArrowheads="1"/>
          </p:cNvSpPr>
          <p:nvPr/>
        </p:nvSpPr>
        <p:spPr bwMode="auto">
          <a:xfrm>
            <a:off x="4657725" y="3717032"/>
            <a:ext cx="4433689" cy="2952328"/>
          </a:xfrm>
          <a:prstGeom prst="roundRect">
            <a:avLst>
              <a:gd name="adj" fmla="val 3903"/>
            </a:avLst>
          </a:prstGeom>
          <a:solidFill>
            <a:srgbClr val="FFFFFF"/>
          </a:solidFill>
          <a:ln w="9360" cap="sq">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64270" tIns="33421" rIns="64270" bIns="33421"/>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lnSpc>
                <a:spcPts val="1366"/>
              </a:lnSpc>
              <a:defRPr/>
            </a:pPr>
            <a:r>
              <a:rPr lang="ja-JP" altLang="ja-JP" sz="1300" b="1" dirty="0">
                <a:ea typeface="HG丸ｺﾞｼｯｸM-PRO" pitchFamily="48" charset="-128"/>
              </a:rPr>
              <a:t>４．活力と魅力</a:t>
            </a:r>
            <a:r>
              <a:rPr lang="ja-JP" altLang="ja-JP" sz="1300" b="1" dirty="0" smtClean="0">
                <a:ea typeface="HG丸ｺﾞｼｯｸM-PRO" pitchFamily="48" charset="-128"/>
              </a:rPr>
              <a:t>あふれる</a:t>
            </a:r>
            <a:r>
              <a:rPr lang="ja-JP" altLang="en-US" sz="1300" b="1" dirty="0">
                <a:ea typeface="HG丸ｺﾞｼｯｸM-PRO" pitchFamily="48" charset="-128"/>
              </a:rPr>
              <a:t>住まいとまち</a:t>
            </a:r>
            <a:endParaRPr lang="ja-JP" altLang="ja-JP" sz="1300" b="1" dirty="0">
              <a:ea typeface="HG丸ｺﾞｼｯｸM-PRO" pitchFamily="48" charset="-128"/>
            </a:endParaRPr>
          </a:p>
        </p:txBody>
      </p:sp>
      <p:sp>
        <p:nvSpPr>
          <p:cNvPr id="14" name="AutoShape 12"/>
          <p:cNvSpPr>
            <a:spLocks noChangeArrowheads="1"/>
          </p:cNvSpPr>
          <p:nvPr/>
        </p:nvSpPr>
        <p:spPr bwMode="auto">
          <a:xfrm>
            <a:off x="0" y="-17028"/>
            <a:ext cx="9157040" cy="411429"/>
          </a:xfrm>
          <a:prstGeom prst="rect">
            <a:avLst/>
          </a:prstGeom>
          <a:solidFill>
            <a:schemeClr val="tx2">
              <a:lumMod val="60000"/>
              <a:lumOff val="40000"/>
            </a:schemeClr>
          </a:solidFill>
          <a:ln w="9360" cap="sq">
            <a:noFill/>
            <a:miter lim="800000"/>
            <a:headEnd/>
            <a:tailEnd/>
          </a:ln>
          <a:effectLst/>
          <a:extLst/>
        </p:spPr>
        <p:txBody>
          <a:bodyPr lIns="64270" tIns="33421" rIns="64270" bIns="33421" anchor="ctr" anchorCtr="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5pPr>
            <a:lvl6pPr marL="25146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6pPr>
            <a:lvl7pPr marL="29718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7pPr>
            <a:lvl8pPr marL="34290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8pPr>
            <a:lvl9pPr marL="3886200" indent="-228600" algn="ctr" defTabSz="449263" fontAlgn="base">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latin typeface="Arial" charset="0"/>
                <a:ea typeface="ＭＳ Ｐゴシック" charset="-128"/>
              </a:defRPr>
            </a:lvl9pPr>
          </a:lstStyle>
          <a:p>
            <a:pPr>
              <a:buClrTx/>
              <a:buFontTx/>
              <a:buNone/>
              <a:defRPr/>
            </a:pP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　　　　　　大阪府</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住宅まちづくり</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マスタープラン</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　</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中間評価</a:t>
            </a:r>
            <a:r>
              <a:rPr lang="ja-JP" altLang="en-US" sz="1800" b="1" dirty="0">
                <a:solidFill>
                  <a:schemeClr val="bg1"/>
                </a:solidFill>
                <a:effectLst>
                  <a:outerShdw blurRad="38100" dist="38100" dir="2700000" algn="tl">
                    <a:srgbClr val="000000">
                      <a:alpha val="43137"/>
                    </a:srgbClr>
                  </a:outerShdw>
                </a:effectLst>
                <a:ea typeface="HG丸ｺﾞｼｯｸM-PRO" pitchFamily="48" charset="-128"/>
              </a:rPr>
              <a:t>に</a:t>
            </a:r>
            <a:r>
              <a:rPr lang="ja-JP" altLang="en-US" sz="1800" b="1" dirty="0" smtClean="0">
                <a:solidFill>
                  <a:schemeClr val="bg1"/>
                </a:solidFill>
                <a:effectLst>
                  <a:outerShdw blurRad="38100" dist="38100" dir="2700000" algn="tl">
                    <a:srgbClr val="000000">
                      <a:alpha val="43137"/>
                    </a:srgbClr>
                  </a:outerShdw>
                </a:effectLst>
                <a:ea typeface="HG丸ｺﾞｼｯｸM-PRO" pitchFamily="48" charset="-128"/>
              </a:rPr>
              <a:t>ついて</a:t>
            </a:r>
            <a:endParaRPr lang="ja-JP" altLang="en-US" sz="1800" b="1" dirty="0">
              <a:solidFill>
                <a:schemeClr val="bg1"/>
              </a:solidFill>
              <a:effectLst>
                <a:outerShdw blurRad="38100" dist="38100" dir="2700000" algn="tl">
                  <a:srgbClr val="000000">
                    <a:alpha val="43137"/>
                  </a:srgbClr>
                </a:outerShdw>
              </a:effectLst>
              <a:ea typeface="HG丸ｺﾞｼｯｸM-PRO" pitchFamily="48" charset="-128"/>
            </a:endParaRPr>
          </a:p>
        </p:txBody>
      </p:sp>
      <p:sp>
        <p:nvSpPr>
          <p:cNvPr id="4" name="Rectangle 4"/>
          <p:cNvSpPr>
            <a:spLocks noChangeArrowheads="1"/>
          </p:cNvSpPr>
          <p:nvPr/>
        </p:nvSpPr>
        <p:spPr bwMode="auto">
          <a:xfrm>
            <a:off x="323528" y="435553"/>
            <a:ext cx="3922019" cy="257143"/>
          </a:xfrm>
          <a:prstGeom prst="rect">
            <a:avLst/>
          </a:prstGeom>
          <a:solidFill>
            <a:schemeClr val="bg1"/>
          </a:solidFill>
          <a:ln>
            <a:solidFill>
              <a:schemeClr val="tx1">
                <a:lumMod val="50000"/>
                <a:lumOff val="50000"/>
              </a:schemeClr>
            </a:solidFill>
          </a:ln>
          <a:effectLst/>
          <a:extLst/>
        </p:spPr>
        <p:txBody>
          <a:bodyPr lIns="64270" tIns="33421" rIns="64270" bIns="33421"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buClrTx/>
              <a:buFontTx/>
              <a:buNone/>
            </a:pPr>
            <a:r>
              <a:rPr lang="ja-JP" altLang="en-US" sz="1300" b="1" dirty="0">
                <a:solidFill>
                  <a:srgbClr val="000000"/>
                </a:solidFill>
                <a:ea typeface="HG丸ｺﾞｼｯｸM-PRO" pitchFamily="48" charset="-128"/>
              </a:rPr>
              <a:t>目指す</a:t>
            </a:r>
            <a:r>
              <a:rPr lang="ja-JP" altLang="en-US" sz="1300" b="1" dirty="0" smtClean="0">
                <a:solidFill>
                  <a:srgbClr val="000000"/>
                </a:solidFill>
                <a:ea typeface="HG丸ｺﾞｼｯｸM-PRO" pitchFamily="48" charset="-128"/>
              </a:rPr>
              <a:t>べき将来像、基本目標、主な取組み</a:t>
            </a:r>
            <a:endParaRPr lang="ja-JP" altLang="ja-JP" sz="1300" b="1" dirty="0">
              <a:solidFill>
                <a:srgbClr val="000000"/>
              </a:solidFill>
              <a:ea typeface="HG丸ｺﾞｼｯｸM-PRO" pitchFamily="48"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979176932"/>
              </p:ext>
            </p:extLst>
          </p:nvPr>
        </p:nvGraphicFramePr>
        <p:xfrm>
          <a:off x="107504" y="1351022"/>
          <a:ext cx="4365910" cy="2686008"/>
        </p:xfrm>
        <a:graphic>
          <a:graphicData uri="http://schemas.openxmlformats.org/drawingml/2006/table">
            <a:tbl>
              <a:tblPr firstRow="1" bandRow="1">
                <a:tableStyleId>{69CF1AB2-1976-4502-BF36-3FF5EA218861}</a:tableStyleId>
              </a:tblPr>
              <a:tblGrid>
                <a:gridCol w="604381"/>
                <a:gridCol w="2522843"/>
                <a:gridCol w="1238686"/>
              </a:tblGrid>
              <a:tr h="0">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市場機能を活用した住宅ｾｰﾌﾃｨﾈｯﾄの構築</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●大阪あんしん賃貸支援事業の充実と登録促進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●居住支援協議会の立ち上げ等、家主・借主等の不安を解消する仕組みづくりの推進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●住宅ﾊﾞｳﾁｬｰ制度の国への提案、低所得者を対象とした「住まい探し相談会」の開催等　　　　　　　　　　　　　　　　　　　　　　　　　　　　　　　　　</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6">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r>
                        <a:rPr kumimoji="1" lang="en-US" altLang="ja-JP" sz="800" b="0" u="sng" baseline="50000" dirty="0" smtClean="0">
                          <a:solidFill>
                            <a:schemeClr val="tx1"/>
                          </a:solidFill>
                          <a:effectLst/>
                          <a:latin typeface="HGPｺﾞｼｯｸM" panose="020B0600000000000000" pitchFamily="50" charset="-128"/>
                          <a:ea typeface="HGPｺﾞｼｯｸM" panose="020B0600000000000000" pitchFamily="50" charset="-128"/>
                        </a:rPr>
                        <a:t>※</a:t>
                      </a:r>
                    </a:p>
                    <a:p>
                      <a:pPr marL="88900" indent="-88900">
                        <a:lnSpc>
                          <a:spcPct val="100000"/>
                        </a:lnSpc>
                      </a:pP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9</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全体</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16</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項目のうち</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7</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項目調査中</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800" b="0" u="sng"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あんしん賃貸住宅の登録や、サービス付き高齢者向け住宅の供給が促進されるほか、府営住宅を活用したまちづくりも推進するなど、取組みは概ね予定どおり進められている。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目標を達成した成果指標がある一方、住宅のバリアフリー化率など現時点では、目標値の達成に向けたトレンドを下回っている。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また、住宅バウチャー制度は、国に提案したものの、実現が難しい状況にある。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住宅確保要配慮者への対応</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●サービス付き高齢者向け住宅の供給促進</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●大阪府高齢者・</a:t>
                      </a:r>
                      <a:r>
                        <a:rPr kumimoji="1" lang="ja-JP" altLang="en-US" sz="600" u="none" dirty="0" err="1" smtClean="0">
                          <a:solidFill>
                            <a:schemeClr val="tx1"/>
                          </a:solidFill>
                          <a:latin typeface="HGPｺﾞｼｯｸM" panose="020B0600000000000000" pitchFamily="50" charset="-128"/>
                          <a:ea typeface="HGPｺﾞｼｯｸM" panose="020B0600000000000000" pitchFamily="50" charset="-128"/>
                        </a:rPr>
                        <a:t>障がい</a:t>
                      </a: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者住宅計画を見直し（ｻｰﾋﾞｽ付き高齢者向け住宅の登録基準の強化）</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●公営住宅におけるグループホームの活用促進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公的賃貸住宅の改革とストックの活用</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●建替事業等により生み出される用地を活用した、地域の福祉ニーズ等に対応した施設の導入</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90488" indent="-90488">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●府営住宅の積極的活用</a:t>
                      </a:r>
                      <a:r>
                        <a:rPr kumimoji="1" lang="ja-JP" altLang="en-US" sz="500" u="none" dirty="0" smtClean="0">
                          <a:solidFill>
                            <a:schemeClr val="tx1"/>
                          </a:solidFill>
                          <a:latin typeface="HGPｺﾞｼｯｸM" panose="020B0600000000000000" pitchFamily="50" charset="-128"/>
                          <a:ea typeface="HGPｺﾞｼｯｸM" panose="020B0600000000000000" pitchFamily="50" charset="-128"/>
                        </a:rPr>
                        <a:t>（空き室活用、駐車場の空き区画、建替え時の施設導入等）</a:t>
                      </a:r>
                      <a:endParaRPr kumimoji="1" lang="en-US" altLang="ja-JP" sz="5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●府営住宅を活用したまちづくりの推進（移管、市町と連携したまちづくり）</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土地取引等における差別の解消</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●人権啓発冊子等を活用した府民などへの啓発の実施</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spc="-20" baseline="0" dirty="0" smtClean="0">
                          <a:solidFill>
                            <a:schemeClr val="tx1"/>
                          </a:solidFill>
                          <a:latin typeface="HGPｺﾞｼｯｸM" panose="020B0600000000000000" pitchFamily="50" charset="-128"/>
                          <a:ea typeface="HGPｺﾞｼｯｸM" panose="020B0600000000000000" pitchFamily="50" charset="-128"/>
                        </a:rPr>
                        <a:t>●指導監督基準の適正運用、人権指導員制度の推進等、宅地建物取引業者の人権意識の向上</a:t>
                      </a:r>
                      <a:endParaRPr kumimoji="1" lang="en-US" altLang="ja-JP" sz="600" u="none" spc="-20" baseline="0"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●業界団体との意見交換会を開催し、人権意識の向上と再発防止に向けた自　</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　　主的な取組を促進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8881">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福祉の住まい・まちづくりの推進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a:t>
                      </a:r>
                      <a:r>
                        <a:rPr kumimoji="1" lang="ja-JP" altLang="en-US" sz="600" u="none" dirty="0" err="1" smtClean="0">
                          <a:solidFill>
                            <a:schemeClr val="tx1"/>
                          </a:solidFill>
                          <a:latin typeface="HGPｺﾞｼｯｸM" panose="020B0600000000000000" pitchFamily="50" charset="-128"/>
                          <a:ea typeface="HGPｺﾞｼｯｸM" panose="020B0600000000000000" pitchFamily="50" charset="-128"/>
                        </a:rPr>
                        <a:t>重度障がい</a:t>
                      </a: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者等住宅改造事業の実施</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●「大阪府福祉のまちづくり条例」の改正（共同住宅等の基準適合義務対象を見直し）</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●駅舎におけるエレベーター設置や段差解消など移動円滑化事業の促進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402540">
                <a:tc>
                  <a:txBody>
                    <a:bodyPr/>
                    <a:lstStyle/>
                    <a:p>
                      <a:pPr>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情報提供・相談体制の充実</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●「大阪の住まい活性化ﾌｫｰﾗﾑ」による中古住宅・リフォームに係る相談窓口の設置</a:t>
                      </a:r>
                      <a:endParaRPr kumimoji="1" lang="en-US" altLang="ja-JP" sz="60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u="none" dirty="0" smtClean="0">
                          <a:solidFill>
                            <a:schemeClr val="tx1"/>
                          </a:solidFill>
                          <a:latin typeface="HGPｺﾞｼｯｸM" panose="020B0600000000000000" pitchFamily="50" charset="-128"/>
                          <a:ea typeface="HGPｺﾞｼｯｸM" panose="020B0600000000000000" pitchFamily="50" charset="-128"/>
                        </a:rPr>
                        <a:t>●「大阪府住まい・まちづくり教育普及協議会」との連携による小学校への出前講座等、住教育の推進</a:t>
                      </a: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marL="85725" indent="-85725">
                        <a:lnSpc>
                          <a:spcPts val="1000"/>
                        </a:lnSpc>
                      </a:pPr>
                      <a:endParaRPr kumimoji="1" lang="ja-JP" altLang="en-US" sz="60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4269964103"/>
              </p:ext>
            </p:extLst>
          </p:nvPr>
        </p:nvGraphicFramePr>
        <p:xfrm>
          <a:off x="107504" y="4386010"/>
          <a:ext cx="4407172" cy="2252119"/>
        </p:xfrm>
        <a:graphic>
          <a:graphicData uri="http://schemas.openxmlformats.org/drawingml/2006/table">
            <a:tbl>
              <a:tblPr firstRow="1" bandRow="1">
                <a:tableStyleId>{69CF1AB2-1976-4502-BF36-3FF5EA218861}</a:tableStyleId>
              </a:tblPr>
              <a:tblGrid>
                <a:gridCol w="600088"/>
                <a:gridCol w="2531325"/>
                <a:gridCol w="1275759"/>
              </a:tblGrid>
              <a:tr h="798137">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住宅・建築物の耐震化</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●木造住宅の耐震化の普及啓発パンフレットの作成・周知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●木造住宅の耐震診断・設計・改修、除却に対する補助</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●「まちまるごと耐震化支援事業」の推進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●公共建築物等の耐震化の推進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●「大阪府住宅・建築物耐震</a:t>
                      </a:r>
                      <a:r>
                        <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ヵ年戦略プラン」（府耐震改修促進計画）に替わる新たな計画を策定するため、審議会を設置し、今後の耐震改修促進のあり方について諮問（平成</a:t>
                      </a:r>
                      <a:r>
                        <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rPr>
                        <a:t>27</a:t>
                      </a: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年６月）</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3">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r>
                        <a:rPr kumimoji="1" lang="en-US" altLang="ja-JP" sz="800" b="0" u="sng" baseline="50000" dirty="0" smtClean="0">
                          <a:solidFill>
                            <a:schemeClr val="tx1"/>
                          </a:solidFill>
                          <a:effectLst/>
                          <a:latin typeface="HGPｺﾞｼｯｸM" panose="020B0600000000000000" pitchFamily="50" charset="-128"/>
                          <a:ea typeface="HGPｺﾞｼｯｸM" panose="020B0600000000000000" pitchFamily="50" charset="-128"/>
                        </a:rPr>
                        <a:t>※</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２項目／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9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9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住宅・建築物の耐震化、密集市街地の再整備のほか、様々な安全性への対応など、取組みは概ね予定どおり進められている。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目標を達成した成果指標がある一方で、住宅の耐震化率は、現時点では、目標値の達成に向けたトレンドを下回っている。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marR="0" indent="0" algn="l" defTabSz="914290" rtl="0" eaLnBrk="1" fontAlgn="auto" latinLnBrk="0" hangingPunct="1">
                        <a:lnSpc>
                          <a:spcPct val="100000"/>
                        </a:lnSpc>
                        <a:spcBef>
                          <a:spcPts val="0"/>
                        </a:spcBef>
                        <a:spcAft>
                          <a:spcPts val="0"/>
                        </a:spcAft>
                        <a:buClrTx/>
                        <a:buSzTx/>
                        <a:buFontTx/>
                        <a:buNone/>
                        <a:tabLst>
                          <a:tab pos="714375" algn="l"/>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また、密集市街地の解消に向けた取組みを強化し、進められているものの、現時点では指標であるその面積は縮小していない。</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798137">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災害に強いまちづくり</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●準防火地域の指定拡大</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●広域緊急交通路沿道建築物の耐震化の促進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●「大阪府密集市街地整備方針」の策定、及び地元市による「整備アクションプログラム」の策定</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●洪水リスク、土砂災害リスクの周知を促進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●「被災建築物の応急危険度判定」や「被災宅地危険度判定制度」の体制の充実</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●災害時の民間賃貸住宅の空き家活用に向けた関係団体との連携の強化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●（独）住宅金融支援機構との災害時における住宅復興に向けた協力に関する協定を見直し</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488154">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住まいとまちづくりの様々な安全性への対応</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●適正・円滑な建築確認・検査、指定確認検査機関等への立ち入り・指導等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●定期報告制度の的確な運用による既存建築物の適正な維持管理の促進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●「放置された空き家等老朽危険家屋に係るガイドライン」を策定</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578188639"/>
              </p:ext>
            </p:extLst>
          </p:nvPr>
        </p:nvGraphicFramePr>
        <p:xfrm>
          <a:off x="4695279" y="1365880"/>
          <a:ext cx="4341217" cy="2207136"/>
        </p:xfrm>
        <a:graphic>
          <a:graphicData uri="http://schemas.openxmlformats.org/drawingml/2006/table">
            <a:tbl>
              <a:tblPr firstRow="1" bandRow="1">
                <a:tableStyleId>{69CF1AB2-1976-4502-BF36-3FF5EA218861}</a:tableStyleId>
              </a:tblPr>
              <a:tblGrid>
                <a:gridCol w="524793"/>
                <a:gridCol w="2592288"/>
                <a:gridCol w="1224136"/>
              </a:tblGrid>
              <a:tr h="1538208">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環境に配慮した住宅・建築物の普及促進</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●「建築物環境配慮制度」におけるラベリング制度の義務化、届出対象の拡大</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●一定規模以上の建築物を新築・増改築する場合に、再生可能エネルギーの導入検討や省エネ基準への適合を義務化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●府有建築物におけるＥＳＣＯ事業の推進、省エネ提案型総合評価入札の実施、屋根貸しによる太陽光パネル設置促進事業の推進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●中小事業者等における省ＣＯ２設備・機器の導入促進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●住宅への太陽光発電設備の設置促進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●府営住宅における高効率給湯器の導入、共用灯のＬＥＤ照明化</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●地域産木材の住宅等への利用促進に向け、「おおさか材認証制度」を創設</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●地域材の利用促進に取組む事業者を登録する「木のぬくもりネット」サポーター登録制度創設</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安定的な木材供給や安心・安全な木造住宅の提供など木材利用に関する取り組みを進める場として、関係団体とともに「大阪府地域産材活用フォーラム」を設立、府民の意識啓発や事業者の技術力向上支援等を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2">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r>
                        <a:rPr kumimoji="1" lang="en-US" altLang="ja-JP" sz="800" b="0" u="sng" baseline="50000" dirty="0" smtClean="0">
                          <a:solidFill>
                            <a:schemeClr val="tx1"/>
                          </a:solidFill>
                          <a:effectLst/>
                          <a:latin typeface="HGPｺﾞｼｯｸM" panose="020B0600000000000000" pitchFamily="50" charset="-128"/>
                          <a:ea typeface="HGPｺﾞｼｯｸM" panose="020B0600000000000000" pitchFamily="50" charset="-128"/>
                        </a:rPr>
                        <a:t>※</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0</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4</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10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建築物環境配慮制度の実施や</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ESCO</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事業の推進など環境に配慮した住宅・建築物の普及促進を図るほか、みどりの風促進区域の指定による緑化の推進など、取組みは概ね予定どおり進められている。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一方で、取組みは進められているが、現時点では、目標値の達成に向けたトレンドを下回っている。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668928">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環境にやさしいまちの構造やライフスタイルへの転換</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●「みどりの風促進区域」を指定するとともに、公共事業の重点化、都市計画の規制緩和による緑化誘導、協力企業の寄付等を活用し、緑化を推進</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●「うちエコ診断」の実施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●府営住宅駐車場の空き区画を活用したカーシェアリング事業の実施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latin typeface="HGPｺﾞｼｯｸM" panose="020B0600000000000000" pitchFamily="50" charset="-128"/>
                        <a:ea typeface="HGPｺﾞｼｯｸM" panose="020B0600000000000000" pitchFamily="50" charset="-128"/>
                      </a:endParaRPr>
                    </a:p>
                  </a:txBody>
                  <a:tcPr marL="25714" marR="25714" marT="25714" marB="25714"/>
                </a:tc>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604372279"/>
              </p:ext>
            </p:extLst>
          </p:nvPr>
        </p:nvGraphicFramePr>
        <p:xfrm>
          <a:off x="4716016" y="3975514"/>
          <a:ext cx="4320480" cy="2621839"/>
        </p:xfrm>
        <a:graphic>
          <a:graphicData uri="http://schemas.openxmlformats.org/drawingml/2006/table">
            <a:tbl>
              <a:tblPr firstRow="1" bandRow="1">
                <a:tableStyleId>{69CF1AB2-1976-4502-BF36-3FF5EA218861}</a:tableStyleId>
              </a:tblPr>
              <a:tblGrid>
                <a:gridCol w="486412"/>
                <a:gridCol w="2599645"/>
                <a:gridCol w="1234423"/>
              </a:tblGrid>
              <a:tr h="639865">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健全な住宅関連産業の振興</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中古住宅・リフォーム市場の活性化に向け、「大阪の住まい活性化フォーラム」を立ち上げ、リフォーム事業者の技術力向上やコンクールの開催、消費者向け相談体制の整備、セミナー・シンポジウムの開催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●「大阪府分譲マンション管理・建替えｻﾎﾟｰﾄシステム」を活用した区分所有者等への支援</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●建設業法に基づく厳正な処分による不良・不適格業者の排除</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rowSpan="4">
                  <a:txBody>
                    <a:bodyPr/>
                    <a:lstStyle/>
                    <a:p>
                      <a:pPr marL="88900" indent="-88900">
                        <a:lnSpc>
                          <a:spcPct val="100000"/>
                        </a:lnSpc>
                      </a:pPr>
                      <a:r>
                        <a:rPr kumimoji="1" lang="ja-JP" altLang="en-US" sz="800" b="0" u="sng" dirty="0" smtClean="0">
                          <a:solidFill>
                            <a:schemeClr val="tx1"/>
                          </a:solidFill>
                          <a:effectLst/>
                          <a:latin typeface="HGPｺﾞｼｯｸM" panose="020B0600000000000000" pitchFamily="50" charset="-128"/>
                          <a:ea typeface="HGPｺﾞｼｯｸM" panose="020B0600000000000000" pitchFamily="50" charset="-128"/>
                        </a:rPr>
                        <a:t>成果指標の達成状況</a:t>
                      </a:r>
                      <a:r>
                        <a:rPr kumimoji="1" lang="en-US" altLang="ja-JP" sz="800" b="0" u="sng" baseline="50000" dirty="0" smtClean="0">
                          <a:solidFill>
                            <a:schemeClr val="tx1"/>
                          </a:solidFill>
                          <a:effectLst/>
                          <a:latin typeface="HGPｺﾞｼｯｸM" panose="020B0600000000000000" pitchFamily="50" charset="-128"/>
                          <a:ea typeface="HGPｺﾞｼｯｸM" panose="020B0600000000000000" pitchFamily="50" charset="-128"/>
                        </a:rPr>
                        <a:t>※</a:t>
                      </a:r>
                      <a:endParaRPr kumimoji="1" lang="en-US" altLang="ja-JP" sz="800" b="0" u="sng" dirty="0" smtClean="0">
                        <a:solidFill>
                          <a:schemeClr val="tx1"/>
                        </a:solidFill>
                        <a:effectLst/>
                        <a:latin typeface="HGPｺﾞｼｯｸM" panose="020B0600000000000000" pitchFamily="50" charset="-128"/>
                        <a:ea typeface="HGPｺﾞｼｯｸM" panose="020B0600000000000000" pitchFamily="50" charset="-128"/>
                      </a:endParaRPr>
                    </a:p>
                    <a:p>
                      <a:pPr marL="88900" indent="-88900">
                        <a:lnSpc>
                          <a:spcPct val="100000"/>
                        </a:lnSpc>
                      </a:pP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3</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r>
                        <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rPr>
                        <a:t>9</a:t>
                      </a:r>
                      <a:r>
                        <a:rPr kumimoji="1" lang="ja-JP" altLang="en-US" sz="800" b="0" u="none" dirty="0" smtClean="0">
                          <a:solidFill>
                            <a:schemeClr val="tx1"/>
                          </a:solidFill>
                          <a:latin typeface="HGPｺﾞｼｯｸM" panose="020B0600000000000000" pitchFamily="50" charset="-128"/>
                          <a:ea typeface="HGPｺﾞｼｯｸM" panose="020B0600000000000000" pitchFamily="50" charset="-128"/>
                        </a:rPr>
                        <a:t>項目</a:t>
                      </a:r>
                      <a:endParaRPr kumimoji="1" lang="en-US" altLang="ja-JP" sz="8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全体</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10</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項目のうち</a:t>
                      </a:r>
                      <a:r>
                        <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rPr>
                        <a:t>1</a:t>
                      </a: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項目調査中</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92075" marR="0" indent="-92075" algn="l" defTabSz="1280160" rtl="0" eaLnBrk="1" fontAlgn="auto" latinLnBrk="0" hangingPunct="1">
                        <a:lnSpc>
                          <a:spcPct val="100000"/>
                        </a:lnSpc>
                        <a:spcBef>
                          <a:spcPts val="0"/>
                        </a:spcBef>
                        <a:spcAft>
                          <a:spcPts val="0"/>
                        </a:spcAft>
                        <a:buClrTx/>
                        <a:buSzTx/>
                        <a:buFontTx/>
                        <a:buNone/>
                        <a:tabLst/>
                        <a:defRPr/>
                      </a:pPr>
                      <a:endParaRPr kumimoji="1" lang="en-US" altLang="ja-JP" sz="900" b="0" u="none" dirty="0" smtClean="0">
                        <a:solidFill>
                          <a:schemeClr val="tx1"/>
                        </a:solidFill>
                        <a:latin typeface="HGPｺﾞｼｯｸM" panose="020B0600000000000000" pitchFamily="50" charset="-128"/>
                        <a:ea typeface="HGPｺﾞｼｯｸM" panose="020B0600000000000000" pitchFamily="50" charset="-128"/>
                      </a:endParaRPr>
                    </a:p>
                    <a:p>
                      <a:pPr marL="88900" indent="-88900">
                        <a:lnSpc>
                          <a:spcPct val="100000"/>
                        </a:lnSpc>
                      </a:pPr>
                      <a:r>
                        <a:rPr kumimoji="1" lang="ja-JP" altLang="en-US" sz="1000" b="0" u="sng" dirty="0" smtClean="0">
                          <a:solidFill>
                            <a:schemeClr val="tx1"/>
                          </a:solidFill>
                          <a:latin typeface="HGPｺﾞｼｯｸM" panose="020B0600000000000000" pitchFamily="50" charset="-128"/>
                          <a:ea typeface="HGPｺﾞｼｯｸM" panose="020B0600000000000000" pitchFamily="50" charset="-128"/>
                        </a:rPr>
                        <a:t>評価（案）</a:t>
                      </a:r>
                      <a:endParaRPr kumimoji="1" lang="en-US" altLang="ja-JP" sz="1000" b="0" u="sng"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既存住宅流通市場の活性化や、高齢期・子育て期に住まいを選択できる環境整備のほか、千里・泉北ニュータウンの再生など、取組みは概ね予定どおり進められている。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p>
                      <a:pPr marL="0" indent="0" algn="l">
                        <a:lnSpc>
                          <a:spcPct val="100000"/>
                        </a:lnSpc>
                        <a:tabLst>
                          <a:tab pos="714375" algn="l"/>
                        </a:tabLst>
                      </a:pPr>
                      <a:r>
                        <a:rPr kumimoji="1" lang="ja-JP" altLang="en-US" sz="700" b="0" u="none" dirty="0" smtClean="0">
                          <a:solidFill>
                            <a:schemeClr val="tx1"/>
                          </a:solidFill>
                          <a:latin typeface="HGPｺﾞｼｯｸM" panose="020B0600000000000000" pitchFamily="50" charset="-128"/>
                          <a:ea typeface="HGPｺﾞｼｯｸM" panose="020B0600000000000000" pitchFamily="50" charset="-128"/>
                        </a:rPr>
                        <a:t>　目標達成が見込める成果指標がある一方で、まちづくりや景観づくりに関する指標においては、現時点では、目標値の達成に向けたトレンドを下回っている。</a:t>
                      </a:r>
                      <a:endParaRPr kumimoji="1" lang="en-US" altLang="ja-JP" sz="7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r>
              <a:tr h="589610">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多様な住まいやまちを選択できる環境整備</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●特定優良賃貸住宅における「新婚・子育て世帯家賃減額補助」の実施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●府営住宅における新婚・子育て世帯、若年世帯の優先入居募集の実施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●郊外住宅地における空き家の利活用促進、住み替え支援に向けた取り組み</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654995">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多彩な機能（職、学、遊、住）をもつまちの形成</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●千里・泉北ニュータウンの再生</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●彩都（バイオ産業等の企業誘致）、りんくうタウン（国際医療交流）、うめきた（みどりとイノベーション）等、大阪の成長を支える新たな機能の導入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●公的賃貸住宅等の公的資産を活用した生活支援施設等の導入</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r h="737369">
                <a:tc>
                  <a:txBody>
                    <a:bodyPr/>
                    <a:lstStyle/>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地域の特性を活かした美しく魅力あるまちの形成</a:t>
                      </a:r>
                      <a:endParaRPr kumimoji="1" lang="ja-JP" altLang="en-US" sz="600" b="0" u="none" dirty="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●景観ビュースポットの再発見に向けた取組み</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●伝統的なまちなみを継承する歴史街道区域の指定、景観づくりのガイドラインの作成</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●「石畳と淡い外灯まちづくり支援事業」の実施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●「地域の魅力・顔づくりプロジェクト」の実施</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p>
                      <a:pPr marL="85725" indent="-85725">
                        <a:lnSpc>
                          <a:spcPct val="100000"/>
                        </a:lnSpc>
                      </a:pPr>
                      <a:r>
                        <a:rPr kumimoji="1" lang="ja-JP" altLang="en-US" sz="600" b="0" u="none" dirty="0" smtClean="0">
                          <a:solidFill>
                            <a:schemeClr val="tx1"/>
                          </a:solidFill>
                          <a:latin typeface="HGPｺﾞｼｯｸM" panose="020B0600000000000000" pitchFamily="50" charset="-128"/>
                          <a:ea typeface="HGPｺﾞｼｯｸM" panose="020B0600000000000000" pitchFamily="50" charset="-128"/>
                        </a:rPr>
                        <a:t>●景観法に基づく景観計画の策定、景観計画区域の位置づけ、市町村の景観行政化等</a:t>
                      </a: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tc>
                <a:tc vMerge="1">
                  <a:txBody>
                    <a:bodyPr/>
                    <a:lstStyle/>
                    <a:p>
                      <a:pPr>
                        <a:lnSpc>
                          <a:spcPts val="1000"/>
                        </a:lnSpc>
                      </a:pPr>
                      <a:endParaRPr kumimoji="1" lang="en-US" altLang="ja-JP" sz="600" b="0" u="none" dirty="0" smtClean="0">
                        <a:solidFill>
                          <a:schemeClr val="tx1"/>
                        </a:solidFill>
                        <a:latin typeface="HGPｺﾞｼｯｸM" panose="020B0600000000000000" pitchFamily="50" charset="-128"/>
                        <a:ea typeface="HGPｺﾞｼｯｸM" panose="020B0600000000000000" pitchFamily="50" charset="-128"/>
                      </a:endParaRPr>
                    </a:p>
                  </a:txBody>
                  <a:tcPr marL="25714" marR="25714" marT="25714" marB="25714" anchor="ctr"/>
                </a:tc>
              </a:tr>
            </a:tbl>
          </a:graphicData>
        </a:graphic>
      </p:graphicFrame>
      <p:sp>
        <p:nvSpPr>
          <p:cNvPr id="15" name="テキスト ボックス 14"/>
          <p:cNvSpPr txBox="1"/>
          <p:nvPr/>
        </p:nvSpPr>
        <p:spPr>
          <a:xfrm>
            <a:off x="7740352" y="10716"/>
            <a:ext cx="1355452" cy="357584"/>
          </a:xfrm>
          <a:prstGeom prst="rect">
            <a:avLst/>
          </a:prstGeom>
          <a:solidFill>
            <a:schemeClr val="bg1"/>
          </a:solidFill>
          <a:ln>
            <a:solidFill>
              <a:schemeClr val="tx1"/>
            </a:solidFill>
          </a:ln>
        </p:spPr>
        <p:txBody>
          <a:bodyPr wrap="square" lIns="91429" tIns="45715" rIns="91429" bIns="45715" rtlCol="0" anchor="ctr" anchorCtr="0">
            <a:noAutofit/>
          </a:bodyPr>
          <a:lstStyle/>
          <a:p>
            <a:pPr algn="dist"/>
            <a:r>
              <a:rPr lang="ja-JP" altLang="en-US" sz="1600" dirty="0" smtClean="0">
                <a:latin typeface="+mn-ea"/>
                <a:cs typeface="Meiryo UI" panose="020B0604030504040204" pitchFamily="50" charset="-128"/>
              </a:rPr>
              <a:t>資料</a:t>
            </a:r>
            <a:r>
              <a:rPr lang="ja-JP" altLang="en-US" sz="1600" dirty="0">
                <a:latin typeface="+mn-ea"/>
                <a:cs typeface="Meiryo UI" panose="020B0604030504040204" pitchFamily="50" charset="-128"/>
              </a:rPr>
              <a:t>３－１</a:t>
            </a:r>
          </a:p>
        </p:txBody>
      </p:sp>
      <p:sp>
        <p:nvSpPr>
          <p:cNvPr id="2" name="テキスト ボックス 1"/>
          <p:cNvSpPr txBox="1"/>
          <p:nvPr/>
        </p:nvSpPr>
        <p:spPr>
          <a:xfrm>
            <a:off x="3491880" y="1143934"/>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6" name="テキスト ボックス 155"/>
          <p:cNvSpPr txBox="1"/>
          <p:nvPr/>
        </p:nvSpPr>
        <p:spPr>
          <a:xfrm>
            <a:off x="3547345" y="4163479"/>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7" name="テキスト ボックス 156"/>
          <p:cNvSpPr txBox="1"/>
          <p:nvPr/>
        </p:nvSpPr>
        <p:spPr>
          <a:xfrm>
            <a:off x="8067567" y="1183408"/>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158" name="テキスト ボックス 157"/>
          <p:cNvSpPr txBox="1"/>
          <p:nvPr/>
        </p:nvSpPr>
        <p:spPr>
          <a:xfrm>
            <a:off x="8033527" y="3782358"/>
            <a:ext cx="792088" cy="215444"/>
          </a:xfrm>
          <a:prstGeom prst="rect">
            <a:avLst/>
          </a:prstGeom>
          <a:noFill/>
        </p:spPr>
        <p:txBody>
          <a:bodyPr wrap="square" rtlCol="0">
            <a:spAutoFit/>
          </a:bodyPr>
          <a:lstStyle/>
          <a:p>
            <a:pPr algn="ctr"/>
            <a:r>
              <a:rPr kumimoji="1" lang="ja-JP" altLang="en-US" sz="800" dirty="0" smtClean="0"/>
              <a:t>評価（案）</a:t>
            </a:r>
            <a:endParaRPr kumimoji="1" lang="ja-JP" altLang="en-US" sz="800" dirty="0"/>
          </a:p>
        </p:txBody>
      </p:sp>
      <p:sp>
        <p:nvSpPr>
          <p:cNvPr id="45" name="テキスト ボックス 44"/>
          <p:cNvSpPr txBox="1"/>
          <p:nvPr/>
        </p:nvSpPr>
        <p:spPr>
          <a:xfrm>
            <a:off x="5651466" y="511024"/>
            <a:ext cx="3410250" cy="215444"/>
          </a:xfrm>
          <a:prstGeom prst="rect">
            <a:avLst/>
          </a:prstGeom>
          <a:noFill/>
        </p:spPr>
        <p:txBody>
          <a:bodyPr wrap="square" rtlCol="0">
            <a:spAutoFit/>
          </a:bodyPr>
          <a:lstStyle/>
          <a:p>
            <a:r>
              <a:rPr kumimoji="1" lang="en-US" altLang="ja-JP" sz="800" dirty="0" smtClean="0">
                <a:latin typeface="HGPｺﾞｼｯｸM" panose="020B0600000000000000" pitchFamily="50" charset="-128"/>
                <a:ea typeface="HGPｺﾞｼｯｸM" panose="020B0600000000000000" pitchFamily="50" charset="-128"/>
              </a:rPr>
              <a:t>※</a:t>
            </a:r>
            <a:r>
              <a:rPr kumimoji="1" lang="ja-JP" altLang="en-US" sz="800" dirty="0" smtClean="0">
                <a:latin typeface="HGPｺﾞｼｯｸM" panose="020B0600000000000000" pitchFamily="50" charset="-128"/>
                <a:ea typeface="HGPｺﾞｼｯｸM" panose="020B0600000000000000" pitchFamily="50" charset="-128"/>
              </a:rPr>
              <a:t>指標達成状況は、目標値の達成に向けたトレンドを</a:t>
            </a:r>
            <a:r>
              <a:rPr lang="ja-JP" altLang="en-US" sz="800" dirty="0" smtClean="0">
                <a:latin typeface="HGPｺﾞｼｯｸM" panose="020B0600000000000000" pitchFamily="50" charset="-128"/>
                <a:ea typeface="HGPｺﾞｼｯｸM" panose="020B0600000000000000" pitchFamily="50" charset="-128"/>
              </a:rPr>
              <a:t>上回っているものを示す</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925863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kumimoji="1">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4E1A54-6AC2-4330-B74C-ABF98D914E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E55871-4B8A-459D-A12A-F7637777B372}">
  <ds:schemaRefs>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purl.org/dc/terms/"/>
    <ds:schemaRef ds:uri="46689e31-b03d-4afa-a735-a1f8d7beadb1"/>
    <ds:schemaRef ds:uri="http://www.w3.org/XML/1998/namespace"/>
    <ds:schemaRef ds:uri="http://purl.org/dc/dcmitype/"/>
  </ds:schemaRefs>
</ds:datastoreItem>
</file>

<file path=customXml/itemProps3.xml><?xml version="1.0" encoding="utf-8"?>
<ds:datastoreItem xmlns:ds="http://schemas.openxmlformats.org/officeDocument/2006/customXml" ds:itemID="{57B2E1B5-0DC8-4F4C-A4E1-A070846855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2925</TotalTime>
  <Words>1419</Words>
  <Application>Microsoft Office PowerPoint</Application>
  <PresentationFormat>画面に合わせる (4:3)</PresentationFormat>
  <Paragraphs>125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長谷川　正樹</dc:creator>
  <cp:lastModifiedBy>長谷川　正樹</cp:lastModifiedBy>
  <cp:revision>192</cp:revision>
  <cp:lastPrinted>2015-09-17T11:59:41Z</cp:lastPrinted>
  <dcterms:created xsi:type="dcterms:W3CDTF">2015-09-08T11:59:32Z</dcterms:created>
  <dcterms:modified xsi:type="dcterms:W3CDTF">2015-09-24T08:13:55Z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