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86" r:id="rId6"/>
    <p:sldId id="285" r:id="rId7"/>
    <p:sldId id="288" r:id="rId8"/>
    <p:sldId id="289" r:id="rId9"/>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5" autoAdjust="0"/>
    <p:restoredTop sz="94660"/>
  </p:normalViewPr>
  <p:slideViewPr>
    <p:cSldViewPr>
      <p:cViewPr varScale="1">
        <p:scale>
          <a:sx n="73" d="100"/>
          <a:sy n="73" d="100"/>
        </p:scale>
        <p:origin x="-1212" y="-9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2015/8/12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2015/8/12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20552" y="980728"/>
            <a:ext cx="7848872" cy="576064"/>
          </a:xfrm>
          <a:prstGeom prst="rect">
            <a:avLst/>
          </a:prstGeom>
          <a:noFill/>
        </p:spPr>
        <p:txBody>
          <a:bodyPr wrap="square" rtlCol="0" anchor="ctr" anchorCtr="0">
            <a:noAutofit/>
          </a:bodyPr>
          <a:lstStyle/>
          <a:p>
            <a:pPr algn="dist"/>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36</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回審議会</a:t>
            </a:r>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を踏まえた論点の整理</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2149980"/>
            <a:ext cx="9633520" cy="3799300"/>
          </a:xfrm>
          <a:prstGeom prst="rect">
            <a:avLst/>
          </a:prstGeom>
          <a:noFill/>
        </p:spPr>
        <p:txBody>
          <a:bodyPr wrap="square" rtlCol="0" anchor="ctr" anchorCtr="0">
            <a:noAutofit/>
          </a:bodyPr>
          <a:lstStyle/>
          <a:p>
            <a:pPr marL="717550">
              <a:lnSpc>
                <a:spcPts val="4500"/>
              </a:lnSpc>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住宅まちづくり政策の方向性</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２．都市活力の源である人についての認識</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３．都市の捉え方、大阪の都市構造の特徴</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４．将来像や住宅まちづくり政策を議論する際の地域の捉え方</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717550">
              <a:lnSpc>
                <a:spcPts val="45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５．大阪に住まう将来像</a:t>
            </a:r>
          </a:p>
          <a:p>
            <a:pPr marL="717550">
              <a:lnSpc>
                <a:spcPts val="4500"/>
              </a:lnSpc>
            </a:pP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６．居住魅力あふれる住まいと都市を実現するための具体的な取組み</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229512" y="332704"/>
            <a:ext cx="1332000" cy="432000"/>
          </a:xfrm>
          <a:prstGeom prst="rect">
            <a:avLst/>
          </a:prstGeom>
          <a:noFill/>
          <a:ln>
            <a:solidFill>
              <a:schemeClr val="tx1"/>
            </a:solidFill>
          </a:ln>
        </p:spPr>
        <p:txBody>
          <a:bodyPr wrap="square" rtlCol="0" anchor="ctr" anchorCtr="0">
            <a:noAutofit/>
          </a:bodyPr>
          <a:lstStyle/>
          <a:p>
            <a:pPr algn="dist"/>
            <a:r>
              <a:rPr lang="ja-JP" altLang="en-US" sz="2000" smtClean="0">
                <a:latin typeface="+mn-ea"/>
                <a:cs typeface="Meiryo UI" panose="020B0604030504040204" pitchFamily="50" charset="-128"/>
              </a:rPr>
              <a:t>資料１</a:t>
            </a:r>
            <a:endParaRPr kumimoji="1" lang="ja-JP" altLang="en-US" sz="2000" dirty="0">
              <a:latin typeface="+mn-ea"/>
              <a:cs typeface="Meiryo UI" panose="020B0604030504040204" pitchFamily="50" charset="-128"/>
            </a:endParaRPr>
          </a:p>
        </p:txBody>
      </p:sp>
    </p:spTree>
    <p:extLst>
      <p:ext uri="{BB962C8B-B14F-4D97-AF65-F5344CB8AC3E}">
        <p14:creationId xmlns:p14="http://schemas.microsoft.com/office/powerpoint/2010/main" val="95030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5149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回審議会を踏まえた論点の整理</a:t>
            </a:r>
          </a:p>
        </p:txBody>
      </p:sp>
      <p:graphicFrame>
        <p:nvGraphicFramePr>
          <p:cNvPr id="5" name="表 4"/>
          <p:cNvGraphicFramePr>
            <a:graphicFrameLocks noGrp="1"/>
          </p:cNvGraphicFramePr>
          <p:nvPr>
            <p:extLst>
              <p:ext uri="{D42A27DB-BD31-4B8C-83A1-F6EECF244321}">
                <p14:modId xmlns:p14="http://schemas.microsoft.com/office/powerpoint/2010/main" val="3068133356"/>
              </p:ext>
            </p:extLst>
          </p:nvPr>
        </p:nvGraphicFramePr>
        <p:xfrm>
          <a:off x="200472" y="692692"/>
          <a:ext cx="9505056" cy="6000207"/>
        </p:xfrm>
        <a:graphic>
          <a:graphicData uri="http://schemas.openxmlformats.org/drawingml/2006/table">
            <a:tbl>
              <a:tblPr firstRow="1" bandRow="1">
                <a:tableStyleId>{5C22544A-7EE6-4342-B048-85BDC9FD1C3A}</a:tableStyleId>
              </a:tblPr>
              <a:tblGrid>
                <a:gridCol w="6330538"/>
                <a:gridCol w="1374318"/>
                <a:gridCol w="1800200"/>
              </a:tblGrid>
              <a:tr h="249684">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委員意見</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5750523">
                <a:tc>
                  <a:txBody>
                    <a:bodyPr/>
                    <a:lstStyle/>
                    <a:p>
                      <a:pPr marL="88900" indent="-88900">
                        <a:lnSpc>
                          <a:spcPts val="1100"/>
                        </a:lnSpc>
                      </a:pPr>
                      <a:r>
                        <a:rPr kumimoji="1" lang="ja-JP" altLang="en-US" sz="1000" i="0" u="none" dirty="0" smtClean="0">
                          <a:latin typeface="HGPｺﾞｼｯｸM" panose="020B0600000000000000" pitchFamily="50" charset="-128"/>
                          <a:ea typeface="HGPｺﾞｼｯｸM" panose="020B0600000000000000" pitchFamily="50" charset="-128"/>
                        </a:rPr>
                        <a:t>■全体への意見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○部会ではビジョンの目次構成について意見を述べてきたが、細かな文言修正の余地はあるが、ストーリー的にはおおよそこの構成でよいと思う。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60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将来の住宅のあり方がもれなくまとめられている。その土地の持つ魅力やポテンシャルを最大限に引き出して開発をすると特徴をもったまちづくりが行われ、そういった所では強引に人口を増やさなくても自然に人口が増えていく。同時に鉄道の乗降客数も増え、色々な施設も集積し、みんなが寄ってたかって投資し、まちづくりをしてくれる。そのきっかけを作るのが民間のデベロッパーであり、不動産協会として、行政ときちんと協議をしながら今後もまちづくりに取り組んでいきたい。</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indent="-88900">
                        <a:lnSpc>
                          <a:spcPts val="1100"/>
                        </a:lnSpc>
                        <a:spcBef>
                          <a:spcPts val="600"/>
                        </a:spcBef>
                      </a:pPr>
                      <a:r>
                        <a:rPr kumimoji="1" lang="ja-JP" altLang="en-US" sz="1000" i="0" u="none" dirty="0" smtClean="0">
                          <a:latin typeface="HGPｺﾞｼｯｸM" panose="020B0600000000000000" pitchFamily="50" charset="-128"/>
                          <a:ea typeface="HGPｺﾞｼｯｸM" panose="020B0600000000000000" pitchFamily="50" charset="-128"/>
                        </a:rPr>
                        <a:t>○　ハードだけではなくソフトのくらし方も含め、大阪の魅力をしっかり伝えていくことが大事だと感じた。安心安全もしっかり記載をされており、しっかりバランスを取っているという印象がある。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60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住宅まちづくりのあるべきものとして、大阪府民が健全で安全に居住できること、付加価値をつけた住環境を整えていくイメージで捉えると、今の住まいの居住魅力を高め、他府県との競争に打ち勝って魅力づけをすることも考えていく必要があ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■政策の方向性を議論するに当たっての論点</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○府民が日常生活の中で住まいの問題をどう考えているのかをきっちり整理する必要がある。</a:t>
                      </a: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この審議会では、大阪府民の住まいをどのようにして、もっと豊かにグレードを上げていくかを示すことが重要だと思う。府民の住まいは解決していないというのが率直な意見。なぜ、府民の格差が広がっているのかといったことも解明し、解決の方法を示すような論議もお願いしたい。</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・都心は文化やコミュニティの面で他に誇れるようなものがたくさんあるが、なぜ人口が減っていくのか、本当に住みよいまちになっているのか、現状認識も論議してもらいたい。</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 答申とりまとめに当たり、議論すべき事項について意見書を提出したい。</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　安心・安全をまだ満足していない住まいについては、解決に向けた継続的な議論が必要だが、そういった議論をしている間にも、どんどん体力がなくなっている状況が大阪圏に見られる。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・作業部会では、都市魅力の創出が達成されることに</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よって、安心・安全をより高めることに作用するといった相互の関係が期待できるのではないかというポジティブな観点から議論があった。</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また、まちが住みやすくなると住宅が良くなるという関係についても相互性があって、まちが基礎で、その上に住宅が乗っていると考えていた事柄を横並びで考えていくことが、人口減少下の住まいまちづくり施策にとって有効ではないかという議論があった。</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 このように、アプローチの仕方として、従来のような考え方だけでは、これからの大阪の住まいまちづくりは、ジリ貧になっていくという認識のもとで、アプローチの仕方を変えるというのが今回の作業部会のベースにあ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 ただし、安心・安全の問題は、都市魅力の中でどのように関連づけていくかは、まだまだ議論ができていないし、現行のマスタープランでの検討も十分にできていないため、審議会において、今後統計資料がまとまり次第、継続して議論をしていきたい。</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372376"/>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住宅まちづくり政策の方向性</a:t>
            </a:r>
          </a:p>
        </p:txBody>
      </p:sp>
      <p:sp>
        <p:nvSpPr>
          <p:cNvPr id="12" name="テキスト ボックス 11"/>
          <p:cNvSpPr txBox="1"/>
          <p:nvPr/>
        </p:nvSpPr>
        <p:spPr>
          <a:xfrm>
            <a:off x="7962923" y="1124744"/>
            <a:ext cx="1633389" cy="201622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000" dirty="0" smtClean="0">
                <a:latin typeface="HGPｺﾞｼｯｸM" panose="020B0600000000000000" pitchFamily="50" charset="-128"/>
                <a:ea typeface="HGPｺﾞｼｯｸM" panose="020B0600000000000000" pitchFamily="50" charset="-128"/>
              </a:rPr>
              <a:t>○提示した中間取りまとめ素案をベースに内容をブラッシュアップ。</a:t>
            </a:r>
            <a:endParaRPr lang="en-US" altLang="ja-JP" sz="1000" dirty="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2</a:t>
            </a:fld>
            <a:endParaRPr lang="en-US" altLang="ja-JP" sz="1200" dirty="0">
              <a:solidFill>
                <a:srgbClr val="898989"/>
              </a:solidFill>
            </a:endParaRPr>
          </a:p>
        </p:txBody>
      </p:sp>
      <p:sp>
        <p:nvSpPr>
          <p:cNvPr id="18" name="テキスト ボックス 17"/>
          <p:cNvSpPr txBox="1"/>
          <p:nvPr/>
        </p:nvSpPr>
        <p:spPr>
          <a:xfrm>
            <a:off x="7977335" y="3517197"/>
            <a:ext cx="1633389" cy="99192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000" dirty="0" smtClean="0">
                <a:latin typeface="HGPｺﾞｼｯｸM" panose="020B0600000000000000" pitchFamily="50" charset="-128"/>
                <a:ea typeface="HGPｺﾞｼｯｸM" panose="020B0600000000000000" pitchFamily="50" charset="-128"/>
              </a:rPr>
              <a:t>○答申取りまとめにあたり提出予定の意見書及び統計資料など客観的なデータを踏まえ、住まいの</a:t>
            </a:r>
            <a:r>
              <a:rPr lang="ja-JP" altLang="en-US" sz="1000" dirty="0">
                <a:latin typeface="HGPｺﾞｼｯｸM" panose="020B0600000000000000" pitchFamily="50" charset="-128"/>
                <a:ea typeface="HGPｺﾞｼｯｸM" panose="020B0600000000000000" pitchFamily="50" charset="-128"/>
              </a:rPr>
              <a:t>安心・安全の</a:t>
            </a:r>
            <a:r>
              <a:rPr lang="ja-JP" altLang="en-US" sz="1000" dirty="0" smtClean="0">
                <a:latin typeface="HGPｺﾞｼｯｸM" panose="020B0600000000000000" pitchFamily="50" charset="-128"/>
                <a:ea typeface="HGPｺﾞｼｯｸM" panose="020B0600000000000000" pitchFamily="50" charset="-128"/>
              </a:rPr>
              <a:t>確保方策等について議論。</a:t>
            </a:r>
            <a:endParaRPr lang="en-US" altLang="ja-JP" sz="1000" dirty="0">
              <a:latin typeface="HGPｺﾞｼｯｸM" panose="020B0600000000000000" pitchFamily="50" charset="-128"/>
              <a:ea typeface="HGPｺﾞｼｯｸM" panose="020B0600000000000000" pitchFamily="50" charset="-128"/>
            </a:endParaRPr>
          </a:p>
        </p:txBody>
      </p:sp>
      <p:sp>
        <p:nvSpPr>
          <p:cNvPr id="20" name="テキスト ボックス 19"/>
          <p:cNvSpPr txBox="1"/>
          <p:nvPr/>
        </p:nvSpPr>
        <p:spPr>
          <a:xfrm>
            <a:off x="6581775" y="3528259"/>
            <a:ext cx="1276350" cy="980861"/>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r>
              <a:rPr lang="ja-JP" altLang="en-US" sz="1000" dirty="0" smtClean="0">
                <a:latin typeface="HGPｺﾞｼｯｸM" panose="020B0600000000000000" pitchFamily="50" charset="-128"/>
                <a:ea typeface="HGPｺﾞｼｯｸM" panose="020B0600000000000000" pitchFamily="50" charset="-128"/>
              </a:rPr>
              <a:t>○住まいの質の向上</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r>
              <a:rPr lang="ja-JP" altLang="en-US" sz="1000" dirty="0" smtClean="0">
                <a:latin typeface="HGPｺﾞｼｯｸM" panose="020B0600000000000000" pitchFamily="50" charset="-128"/>
                <a:ea typeface="HGPｺﾞｼｯｸM" panose="020B0600000000000000" pitchFamily="50" charset="-128"/>
              </a:rPr>
              <a:t>○住みやすい居住環境の整備</a:t>
            </a:r>
            <a:endParaRPr lang="en-US" altLang="ja-JP" sz="1000" dirty="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7977335" y="4725144"/>
            <a:ext cx="1633389" cy="1816389"/>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000" dirty="0" smtClean="0">
                <a:latin typeface="HGPｺﾞｼｯｸM" panose="020B0600000000000000" pitchFamily="50" charset="-128"/>
                <a:ea typeface="HGPｺﾞｼｯｸM" panose="020B0600000000000000" pitchFamily="50" charset="-128"/>
              </a:rPr>
              <a:t>○「住宅まちづくり政策の方向性・視点」に明記。</a:t>
            </a:r>
            <a:endParaRPr lang="en-US" altLang="ja-JP" sz="10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6581775" y="4725144"/>
            <a:ext cx="1276350" cy="1816389"/>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000" dirty="0" smtClean="0">
                <a:latin typeface="HGPｺﾞｼｯｸM" panose="020B0600000000000000" pitchFamily="50" charset="-128"/>
                <a:ea typeface="HGPｺﾞｼｯｸM" panose="020B0600000000000000" pitchFamily="50" charset="-128"/>
              </a:rPr>
              <a:t>○住宅まちづくり政策の展開の方向性</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r>
              <a:rPr lang="ja-JP" altLang="en-US" sz="1000" dirty="0" smtClean="0">
                <a:latin typeface="HGPｺﾞｼｯｸM" panose="020B0600000000000000" pitchFamily="50" charset="-128"/>
                <a:ea typeface="HGPｺﾞｼｯｸM" panose="020B0600000000000000" pitchFamily="50" charset="-128"/>
              </a:rPr>
              <a:t>・「活力・魅力創出」の取組みをより一層展開すること</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r>
              <a:rPr lang="ja-JP" altLang="en-US" sz="1000" dirty="0" smtClean="0">
                <a:latin typeface="HGPｺﾞｼｯｸM" panose="020B0600000000000000" pitchFamily="50" charset="-128"/>
                <a:ea typeface="HGPｺﾞｼｯｸM" panose="020B0600000000000000" pitchFamily="50" charset="-128"/>
              </a:rPr>
              <a:t>・「活力・魅力創出」が「安全・安心確保」に作用すること</a:t>
            </a:r>
            <a:endParaRPr lang="en-US" altLang="ja-JP" sz="10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241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549360"/>
            <a:ext cx="9748057" cy="6207040"/>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4" name="テキスト ボックス 3"/>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回審議会を踏まえた論点の整理</a:t>
            </a:r>
          </a:p>
        </p:txBody>
      </p:sp>
      <p:graphicFrame>
        <p:nvGraphicFramePr>
          <p:cNvPr id="5" name="表 4"/>
          <p:cNvGraphicFramePr>
            <a:graphicFrameLocks noGrp="1"/>
          </p:cNvGraphicFramePr>
          <p:nvPr>
            <p:extLst>
              <p:ext uri="{D42A27DB-BD31-4B8C-83A1-F6EECF244321}">
                <p14:modId xmlns:p14="http://schemas.microsoft.com/office/powerpoint/2010/main" val="141669494"/>
              </p:ext>
            </p:extLst>
          </p:nvPr>
        </p:nvGraphicFramePr>
        <p:xfrm>
          <a:off x="200472" y="3225805"/>
          <a:ext cx="9505056" cy="1391299"/>
        </p:xfrm>
        <a:graphic>
          <a:graphicData uri="http://schemas.openxmlformats.org/drawingml/2006/table">
            <a:tbl>
              <a:tblPr firstRow="1" bandRow="1">
                <a:tableStyleId>{5C22544A-7EE6-4342-B048-85BDC9FD1C3A}</a:tableStyleId>
              </a:tblPr>
              <a:tblGrid>
                <a:gridCol w="6330538"/>
                <a:gridCol w="1374318"/>
                <a:gridCol w="1800200"/>
              </a:tblGrid>
              <a:tr h="220696">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委員意見</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1147459">
                <a:tc>
                  <a:txBody>
                    <a:bodyPr/>
                    <a:lstStyle/>
                    <a:p>
                      <a:pPr marL="88900" indent="-88900">
                        <a:lnSpc>
                          <a:spcPct val="100000"/>
                        </a:lnSpc>
                      </a:pPr>
                      <a:r>
                        <a:rPr kumimoji="1" lang="ja-JP" altLang="en-US" sz="1000" i="0" u="none" dirty="0" smtClean="0">
                          <a:latin typeface="HGPｺﾞｼｯｸM" panose="020B0600000000000000" pitchFamily="50" charset="-128"/>
                          <a:ea typeface="HGPｺﾞｼｯｸM" panose="020B0600000000000000" pitchFamily="50" charset="-128"/>
                        </a:rPr>
                        <a:t>■世代間の交流・循環</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○世代の偏りが問題化してきており、コミュニティを維持するためには子育て世代と高齢者世帯が交流して住むなど、多様な世代がバランスよく揃っていることも考慮する必要がある。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高齢者だけのサービスを充実しても経費がかかるだけで、どうしても削減の話になるが、そこに子どもや若い人たちがいかに関われるかといった世代間の交流、循環など、そういった視点をしっかり書ければと思う。</a:t>
                      </a: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0" name="テキスト ボックス 9"/>
          <p:cNvSpPr txBox="1"/>
          <p:nvPr/>
        </p:nvSpPr>
        <p:spPr>
          <a:xfrm>
            <a:off x="128464" y="2924944"/>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２．都市活力の源である</a:t>
            </a:r>
            <a:r>
              <a:rPr lang="ja-JP" altLang="en-US" sz="1200" b="1" dirty="0" smtClean="0">
                <a:latin typeface="HGPｺﾞｼｯｸM" panose="020B0600000000000000" pitchFamily="50" charset="-128"/>
                <a:ea typeface="HGPｺﾞｼｯｸM" panose="020B0600000000000000" pitchFamily="50" charset="-128"/>
              </a:rPr>
              <a:t>人に</a:t>
            </a:r>
            <a:r>
              <a:rPr lang="ja-JP" altLang="en-US" sz="1200" b="1" dirty="0">
                <a:latin typeface="HGPｺﾞｼｯｸM" panose="020B0600000000000000" pitchFamily="50" charset="-128"/>
                <a:ea typeface="HGPｺﾞｼｯｸM" panose="020B0600000000000000" pitchFamily="50" charset="-128"/>
              </a:rPr>
              <a:t>ついての認識</a:t>
            </a:r>
          </a:p>
        </p:txBody>
      </p:sp>
      <p:sp>
        <p:nvSpPr>
          <p:cNvPr id="12" name="テキスト ボックス 11"/>
          <p:cNvSpPr txBox="1"/>
          <p:nvPr/>
        </p:nvSpPr>
        <p:spPr>
          <a:xfrm>
            <a:off x="7977335" y="3535458"/>
            <a:ext cx="1633389" cy="972197"/>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000" dirty="0" smtClean="0">
                <a:latin typeface="HGPｺﾞｼｯｸM" panose="020B0600000000000000" pitchFamily="50" charset="-128"/>
                <a:ea typeface="HGPｺﾞｼｯｸM" panose="020B0600000000000000" pitchFamily="50" charset="-128"/>
              </a:rPr>
              <a:t>○多様な人々、世代が住まう大阪をめざすことをビジョンに位置づけ。具体的な施策について</a:t>
            </a:r>
            <a:r>
              <a:rPr lang="ja-JP" altLang="en-US" sz="1000" dirty="0">
                <a:latin typeface="HGPｺﾞｼｯｸM" panose="020B0600000000000000" pitchFamily="50" charset="-128"/>
                <a:ea typeface="HGPｺﾞｼｯｸM" panose="020B0600000000000000" pitchFamily="50" charset="-128"/>
              </a:rPr>
              <a:t>は</a:t>
            </a:r>
            <a:r>
              <a:rPr lang="ja-JP" altLang="en-US" sz="1000" dirty="0" smtClean="0">
                <a:latin typeface="HGPｺﾞｼｯｸM" panose="020B0600000000000000" pitchFamily="50" charset="-128"/>
                <a:ea typeface="HGPｺﾞｼｯｸM" panose="020B0600000000000000" pitchFamily="50" charset="-128"/>
              </a:rPr>
              <a:t>今後、検討。</a:t>
            </a:r>
          </a:p>
        </p:txBody>
      </p:sp>
      <p:sp>
        <p:nvSpPr>
          <p:cNvPr id="14" name="テキスト ボックス 13"/>
          <p:cNvSpPr txBox="1"/>
          <p:nvPr/>
        </p:nvSpPr>
        <p:spPr>
          <a:xfrm>
            <a:off x="6590134" y="3539290"/>
            <a:ext cx="1267991" cy="96825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○コミュニティミックス、世代間の交流・循環の必要性</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11" name="テキスト ボックス 10"/>
          <p:cNvSpPr txBox="1"/>
          <p:nvPr/>
        </p:nvSpPr>
        <p:spPr>
          <a:xfrm>
            <a:off x="128464" y="4978716"/>
            <a:ext cx="7092788" cy="304873"/>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３．都市の捉え方、大阪の都市構造の</a:t>
            </a:r>
            <a:r>
              <a:rPr lang="ja-JP" altLang="en-US" sz="1200" b="1" dirty="0" smtClean="0">
                <a:latin typeface="HGPｺﾞｼｯｸM" panose="020B0600000000000000" pitchFamily="50" charset="-128"/>
                <a:ea typeface="HGPｺﾞｼｯｸM" panose="020B0600000000000000" pitchFamily="50" charset="-128"/>
              </a:rPr>
              <a:t>特徴、　４</a:t>
            </a:r>
            <a:r>
              <a:rPr lang="ja-JP" altLang="en-US" sz="1200" b="1" dirty="0">
                <a:latin typeface="HGPｺﾞｼｯｸM" panose="020B0600000000000000" pitchFamily="50" charset="-128"/>
                <a:ea typeface="HGPｺﾞｼｯｸM" panose="020B0600000000000000" pitchFamily="50" charset="-128"/>
              </a:rPr>
              <a:t>．将来像や住宅まちづくり政策を議論する際の地域の</a:t>
            </a:r>
            <a:r>
              <a:rPr lang="ja-JP" altLang="en-US" sz="1200" b="1" dirty="0" smtClean="0">
                <a:latin typeface="HGPｺﾞｼｯｸM" panose="020B0600000000000000" pitchFamily="50" charset="-128"/>
                <a:ea typeface="HGPｺﾞｼｯｸM" panose="020B0600000000000000" pitchFamily="50" charset="-128"/>
              </a:rPr>
              <a:t>捉え方</a:t>
            </a:r>
            <a:endParaRPr lang="ja-JP" altLang="en-US" sz="1200" b="1" dirty="0">
              <a:latin typeface="HGPｺﾞｼｯｸM" panose="020B0600000000000000" pitchFamily="50" charset="-128"/>
              <a:ea typeface="HGPｺﾞｼｯｸM" panose="020B0600000000000000"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667457686"/>
              </p:ext>
            </p:extLst>
          </p:nvPr>
        </p:nvGraphicFramePr>
        <p:xfrm>
          <a:off x="200472" y="5319605"/>
          <a:ext cx="9505057" cy="1244285"/>
        </p:xfrm>
        <a:graphic>
          <a:graphicData uri="http://schemas.openxmlformats.org/drawingml/2006/table">
            <a:tbl>
              <a:tblPr firstRow="1" bandRow="1">
                <a:tableStyleId>{5C22544A-7EE6-4342-B048-85BDC9FD1C3A}</a:tableStyleId>
              </a:tblPr>
              <a:tblGrid>
                <a:gridCol w="6336704"/>
                <a:gridCol w="1368152"/>
                <a:gridCol w="1800201"/>
              </a:tblGrid>
              <a:tr h="267618">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委員意見</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976667">
                <a:tc>
                  <a:txBody>
                    <a:bodyPr/>
                    <a:lstStyle/>
                    <a:p>
                      <a:pPr marL="88900" indent="-88900">
                        <a:lnSpc>
                          <a:spcPct val="100000"/>
                        </a:lnSpc>
                      </a:pPr>
                      <a:r>
                        <a:rPr kumimoji="1" lang="ja-JP" altLang="en-US" sz="1000" i="0" u="none" dirty="0" smtClean="0">
                          <a:latin typeface="HGPｺﾞｼｯｸM" panose="020B0600000000000000" pitchFamily="50" charset="-128"/>
                          <a:ea typeface="HGPｺﾞｼｯｸM" panose="020B0600000000000000" pitchFamily="50" charset="-128"/>
                        </a:rPr>
                        <a:t>■都市構造</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○資料</a:t>
                      </a:r>
                      <a:r>
                        <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rPr>
                        <a:t>2-1</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（住まうビジョン説明資料）Ｐ．</a:t>
                      </a:r>
                      <a:r>
                        <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rPr>
                        <a:t>22</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において、「④大阪は地域がパッチワークのように点在」を魅力としているが、そうした小さな地域のまとまりを大事にするような考え方を都市構造に反映させた方がよいのではないか。</a:t>
                      </a:r>
                    </a:p>
                    <a:p>
                      <a:pPr marL="88900" indent="-88900">
                        <a:lnSpc>
                          <a:spcPct val="100000"/>
                        </a:lnSpc>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・小学校等を統廃合してまとめるのではなく、各地域に施設が点在していて生活しやすい都市ができる、それが集積してまちになるような視点を都市構造に反映させた方がよいのではないか。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txBody>
                  <a:tcPr/>
                </a:tc>
                <a:tc>
                  <a:txBody>
                    <a:bodyPr/>
                    <a:lstStyle/>
                    <a:p>
                      <a:pPr marL="88900" indent="-88900"/>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88900" indent="-88900"/>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indent="-88900"/>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5" name="テキスト ボックス 14"/>
          <p:cNvSpPr txBox="1"/>
          <p:nvPr/>
        </p:nvSpPr>
        <p:spPr>
          <a:xfrm>
            <a:off x="7977335" y="5626788"/>
            <a:ext cx="1656185" cy="85021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○ご意見を踏まえ、説明資料を修正し、その考え方をビジョンに反映。</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・くらしを支える様々な機能やサービスの充実等を記載。</a:t>
            </a:r>
            <a:endParaRPr lang="ja-JP" altLang="en-US" sz="1000" dirty="0">
              <a:latin typeface="HGPｺﾞｼｯｸM" panose="020B0600000000000000" pitchFamily="50" charset="-128"/>
              <a:ea typeface="HGPｺﾞｼｯｸM" panose="020B0600000000000000" pitchFamily="50" charset="-128"/>
            </a:endParaRPr>
          </a:p>
        </p:txBody>
      </p:sp>
      <p:sp>
        <p:nvSpPr>
          <p:cNvPr id="16" name="テキスト ボックス 15"/>
          <p:cNvSpPr txBox="1"/>
          <p:nvPr/>
        </p:nvSpPr>
        <p:spPr>
          <a:xfrm>
            <a:off x="6583784" y="5626788"/>
            <a:ext cx="1249536" cy="85021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○大阪の都市構造の特徴</a:t>
            </a:r>
            <a:endParaRPr lang="en-US" altLang="ja-JP" sz="1000" dirty="0" smtClean="0">
              <a:latin typeface="HGPｺﾞｼｯｸM" panose="020B0600000000000000" pitchFamily="50" charset="-128"/>
              <a:ea typeface="HGPｺﾞｼｯｸM" panose="020B0600000000000000"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3979881196"/>
              </p:ext>
            </p:extLst>
          </p:nvPr>
        </p:nvGraphicFramePr>
        <p:xfrm>
          <a:off x="200472" y="679993"/>
          <a:ext cx="9505056" cy="1830848"/>
        </p:xfrm>
        <a:graphic>
          <a:graphicData uri="http://schemas.openxmlformats.org/drawingml/2006/table">
            <a:tbl>
              <a:tblPr firstRow="1" bandRow="1">
                <a:tableStyleId>{5C22544A-7EE6-4342-B048-85BDC9FD1C3A}</a:tableStyleId>
              </a:tblPr>
              <a:tblGrid>
                <a:gridCol w="6330538"/>
                <a:gridCol w="1374318"/>
                <a:gridCol w="1800200"/>
              </a:tblGrid>
              <a:tr h="225895">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委員意見</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1587008">
                <a:tc>
                  <a:txBody>
                    <a:bodyPr/>
                    <a:lstStyle/>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■府営住宅の移管</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○市への移管が進むと市内での府営住宅はこのままでは０になるが、府として市の住宅問題を解決していく責任はどうなるのか。論議しておかなくてもよいのか。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60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これまでの住宅セーフティネット施策は、府営住宅等の公的賃貸住宅の供給を中心に展開されてきたが、民間や他の公的住宅を含めた住宅市場全体で住宅確保要配慮者の居住の安定化を図る方針で展開している。</a:t>
                      </a: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・大阪市へ府営住宅を移管するが、府民が一定数は入居できるよう配慮しており、大阪市も参画している居住支援協議会では、民間賃貸住宅を活用した住宅の確保策を検討をしている。民間</a:t>
                      </a:r>
                      <a:r>
                        <a:rPr kumimoji="1" lang="ja-JP" altLang="en-US" sz="1000" i="0" u="none" dirty="0" smtClean="0">
                          <a:latin typeface="HGPｺﾞｼｯｸM" panose="020B0600000000000000" pitchFamily="50" charset="-128"/>
                          <a:ea typeface="HGPｺﾞｼｯｸM" panose="020B0600000000000000" pitchFamily="50" charset="-128"/>
                        </a:rPr>
                        <a:t>賃貸住宅の中でサービスを受けながら居住の安定を図れる政策を展開し、住宅全体を使って居住の安定を図っていきたいと考えている。</a:t>
                      </a:r>
                      <a:r>
                        <a:rPr kumimoji="1" lang="en-US" altLang="ja-JP" sz="1000" i="0" u="none" dirty="0" smtClean="0">
                          <a:latin typeface="HGPｺﾞｼｯｸM" panose="020B0600000000000000" pitchFamily="50" charset="-128"/>
                          <a:ea typeface="HGPｺﾞｼｯｸM" panose="020B0600000000000000" pitchFamily="50" charset="-128"/>
                        </a:rPr>
                        <a:t>【</a:t>
                      </a:r>
                      <a:r>
                        <a:rPr kumimoji="1" lang="ja-JP" altLang="en-US" sz="1000" i="0" u="none" dirty="0" smtClean="0">
                          <a:latin typeface="HGPｺﾞｼｯｸM" panose="020B0600000000000000" pitchFamily="50" charset="-128"/>
                          <a:ea typeface="HGPｺﾞｼｯｸM" panose="020B0600000000000000" pitchFamily="50" charset="-128"/>
                        </a:rPr>
                        <a:t>事務局</a:t>
                      </a:r>
                      <a:r>
                        <a:rPr kumimoji="1" lang="en-US" altLang="ja-JP" sz="1000" i="0" u="none" dirty="0" smtClean="0">
                          <a:latin typeface="HGPｺﾞｼｯｸM" panose="020B0600000000000000" pitchFamily="50" charset="-128"/>
                          <a:ea typeface="HGPｺﾞｼｯｸM" panose="020B0600000000000000" pitchFamily="50" charset="-128"/>
                        </a:rPr>
                        <a:t>】</a:t>
                      </a: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9" name="テキスト ボックス 18"/>
          <p:cNvSpPr txBox="1"/>
          <p:nvPr/>
        </p:nvSpPr>
        <p:spPr>
          <a:xfrm>
            <a:off x="128464" y="372376"/>
            <a:ext cx="4680520"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住宅まちづくり政策の方向性</a:t>
            </a:r>
          </a:p>
        </p:txBody>
      </p:sp>
      <p:sp>
        <p:nvSpPr>
          <p:cNvPr id="20" name="テキスト ボックス 19"/>
          <p:cNvSpPr txBox="1"/>
          <p:nvPr/>
        </p:nvSpPr>
        <p:spPr>
          <a:xfrm>
            <a:off x="7982618" y="1122858"/>
            <a:ext cx="1656185" cy="1154013"/>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1000" dirty="0" smtClean="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答申取りまとめにあたり提出予定の意見書及び統計資料など客観的なデータを踏まえ、住まいの安心・安全の</a:t>
            </a:r>
            <a:r>
              <a:rPr lang="ja-JP" altLang="en-US" sz="1000" dirty="0" smtClean="0">
                <a:latin typeface="HGPｺﾞｼｯｸM" panose="020B0600000000000000" pitchFamily="50" charset="-128"/>
                <a:ea typeface="HGPｺﾞｼｯｸM" panose="020B0600000000000000" pitchFamily="50" charset="-128"/>
              </a:rPr>
              <a:t>確保方策等につ</a:t>
            </a:r>
            <a:r>
              <a:rPr lang="ja-JP" altLang="en-US" sz="1000" dirty="0">
                <a:latin typeface="HGPｺﾞｼｯｸM" panose="020B0600000000000000" pitchFamily="50" charset="-128"/>
                <a:ea typeface="HGPｺﾞｼｯｸM" panose="020B0600000000000000" pitchFamily="50" charset="-128"/>
              </a:rPr>
              <a:t>いて議論。</a:t>
            </a:r>
            <a:endParaRPr lang="en-US" altLang="ja-JP" sz="1000" dirty="0">
              <a:latin typeface="HGPｺﾞｼｯｸM" panose="020B0600000000000000" pitchFamily="50" charset="-128"/>
              <a:ea typeface="HGPｺﾞｼｯｸM" panose="020B0600000000000000" pitchFamily="50" charset="-128"/>
            </a:endParaRPr>
          </a:p>
        </p:txBody>
      </p:sp>
      <p:sp>
        <p:nvSpPr>
          <p:cNvPr id="22" name="テキスト ボックス 21"/>
          <p:cNvSpPr txBox="1"/>
          <p:nvPr/>
        </p:nvSpPr>
        <p:spPr>
          <a:xfrm>
            <a:off x="6633989" y="1124744"/>
            <a:ext cx="1224136" cy="115212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smtClean="0">
                <a:latin typeface="HGPｺﾞｼｯｸM" panose="020B0600000000000000" pitchFamily="50" charset="-128"/>
                <a:ea typeface="HGPｺﾞｼｯｸM" panose="020B0600000000000000" pitchFamily="50" charset="-128"/>
              </a:rPr>
              <a:t>○住宅政策における府の役割</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8"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3</a:t>
            </a:fld>
            <a:endParaRPr lang="en-US" altLang="ja-JP" sz="1200" dirty="0">
              <a:solidFill>
                <a:srgbClr val="898989"/>
              </a:solidFill>
            </a:endParaRPr>
          </a:p>
        </p:txBody>
      </p:sp>
    </p:spTree>
    <p:extLst>
      <p:ext uri="{BB962C8B-B14F-4D97-AF65-F5344CB8AC3E}">
        <p14:creationId xmlns:p14="http://schemas.microsoft.com/office/powerpoint/2010/main" val="328192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92628" y="387648"/>
            <a:ext cx="9748057" cy="6444951"/>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05151002"/>
              </p:ext>
            </p:extLst>
          </p:nvPr>
        </p:nvGraphicFramePr>
        <p:xfrm>
          <a:off x="200472" y="534496"/>
          <a:ext cx="9505057" cy="6248531"/>
        </p:xfrm>
        <a:graphic>
          <a:graphicData uri="http://schemas.openxmlformats.org/drawingml/2006/table">
            <a:tbl>
              <a:tblPr firstRow="1" bandRow="1">
                <a:tableStyleId>{5C22544A-7EE6-4342-B048-85BDC9FD1C3A}</a:tableStyleId>
              </a:tblPr>
              <a:tblGrid>
                <a:gridCol w="6408712"/>
                <a:gridCol w="1440160"/>
                <a:gridCol w="1656185"/>
              </a:tblGrid>
              <a:tr h="242614">
                <a:tc>
                  <a:txBody>
                    <a:bodyPr/>
                    <a:lstStyle/>
                    <a:p>
                      <a:pPr algn="ctr">
                        <a:lnSpc>
                          <a:spcPts val="1000"/>
                        </a:lnSpc>
                      </a:pPr>
                      <a:r>
                        <a:rPr kumimoji="1" lang="ja-JP" altLang="en-US" sz="950" i="0" u="none" dirty="0" smtClean="0">
                          <a:latin typeface="HGPｺﾞｼｯｸM" panose="020B0600000000000000" pitchFamily="50" charset="-128"/>
                          <a:ea typeface="HGPｺﾞｼｯｸM" panose="020B0600000000000000" pitchFamily="50" charset="-128"/>
                        </a:rPr>
                        <a:t>委員意見</a:t>
                      </a:r>
                      <a:endParaRPr kumimoji="1" lang="ja-JP" altLang="en-US" sz="95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6004691">
                <a:tc>
                  <a:txBody>
                    <a:bodyPr/>
                    <a:lstStyle/>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■全体についての意見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a:t>
                      </a:r>
                      <a:r>
                        <a:rPr kumimoji="1" lang="en-US" altLang="ja-JP" sz="1000" i="0" u="none" dirty="0" smtClean="0">
                          <a:latin typeface="HGPｺﾞｼｯｸM" panose="020B0600000000000000" pitchFamily="50" charset="-128"/>
                          <a:ea typeface="HGPｺﾞｼｯｸM" panose="020B0600000000000000" pitchFamily="50" charset="-128"/>
                        </a:rPr>
                        <a:t>10</a:t>
                      </a:r>
                      <a:r>
                        <a:rPr kumimoji="1" lang="ja-JP" altLang="en-US" sz="1000" i="0" u="none" dirty="0" smtClean="0">
                          <a:latin typeface="HGPｺﾞｼｯｸM" panose="020B0600000000000000" pitchFamily="50" charset="-128"/>
                          <a:ea typeface="HGPｺﾞｼｯｸM" panose="020B0600000000000000" pitchFamily="50" charset="-128"/>
                        </a:rPr>
                        <a:t>の住まう将来像については、項目はこれでよいと思うが、並びについては検討が必要</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○大阪府全体として取り組む共通のテーマと、地域のポテンシャルを生かしたような地域ごとのテーマで、住まい方の提案を分けることができるのではないか</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。大都市系とその周辺部と、さらにその周辺をどうするかという地域性で考えると、都市周辺の市街化調整区域での住まい方など、外側の話しのテーマが出てきても面白いのではないか。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a:t>
                      </a:r>
                      <a:r>
                        <a:rPr kumimoji="1" lang="en-US" altLang="ja-JP" sz="1000" i="0" u="none" dirty="0" smtClean="0">
                          <a:latin typeface="HGPｺﾞｼｯｸM" panose="020B0600000000000000" pitchFamily="50" charset="-128"/>
                          <a:ea typeface="HGPｺﾞｼｯｸM" panose="020B0600000000000000" pitchFamily="50" charset="-128"/>
                        </a:rPr>
                        <a:t>10</a:t>
                      </a:r>
                      <a:r>
                        <a:rPr kumimoji="1" lang="ja-JP" altLang="en-US" sz="1000" i="0" u="none" dirty="0" smtClean="0">
                          <a:latin typeface="HGPｺﾞｼｯｸM" panose="020B0600000000000000" pitchFamily="50" charset="-128"/>
                          <a:ea typeface="HGPｺﾞｼｯｸM" panose="020B0600000000000000" pitchFamily="50" charset="-128"/>
                        </a:rPr>
                        <a:t>項目の将来イメージが、健常な大人の視点で書かれている気がする。子どもがのびのびと育つ住まいなど、子どもの視点からみて住みやすいまちといったものが表現されてもいいのでは。色々な視点を混ぜてもよいかと思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⇒将来イメージについては、生活の主体をどこに置くかということで、</a:t>
                      </a:r>
                      <a:r>
                        <a:rPr kumimoji="1" lang="en-US" altLang="ja-JP" sz="1000" i="0" u="none" dirty="0" smtClean="0">
                          <a:latin typeface="HGPｺﾞｼｯｸM" panose="020B0600000000000000" pitchFamily="50" charset="-128"/>
                          <a:ea typeface="HGPｺﾞｼｯｸM" panose="020B0600000000000000" pitchFamily="50" charset="-128"/>
                        </a:rPr>
                        <a:t>10</a:t>
                      </a:r>
                      <a:r>
                        <a:rPr kumimoji="1" lang="ja-JP" altLang="en-US" sz="1000" i="0" u="none" dirty="0" smtClean="0">
                          <a:latin typeface="HGPｺﾞｼｯｸM" panose="020B0600000000000000" pitchFamily="50" charset="-128"/>
                          <a:ea typeface="HGPｺﾞｼｯｸM" panose="020B0600000000000000" pitchFamily="50" charset="-128"/>
                        </a:rPr>
                        <a:t>項目でなければならないということはない。</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60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○住職近接と子育てをからませているが、子育てを楽しむというと、自然環境も絡んでくる話でもあるため、子育てを楽しみながら、だけでもよいのではないか。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a:lnSpc>
                          <a:spcPts val="1100"/>
                        </a:lnSpc>
                      </a:pPr>
                      <a:endParaRPr kumimoji="1" lang="en-US" altLang="ja-JP" sz="1000" i="0" u="none" dirty="0" smtClean="0">
                        <a:latin typeface="HGPｺﾞｼｯｸM" panose="020B0600000000000000" pitchFamily="50" charset="-128"/>
                        <a:ea typeface="HGPｺﾞｼｯｸM" panose="020B0600000000000000" pitchFamily="50" charset="-128"/>
                      </a:endParaRPr>
                    </a:p>
                    <a:p>
                      <a:pPr>
                        <a:lnSpc>
                          <a:spcPts val="1100"/>
                        </a:lnSpc>
                      </a:pPr>
                      <a:r>
                        <a:rPr kumimoji="1" lang="ja-JP" altLang="en-US" sz="1000" i="0" u="none" dirty="0" smtClean="0">
                          <a:latin typeface="HGPｺﾞｼｯｸM" panose="020B0600000000000000" pitchFamily="50" charset="-128"/>
                          <a:ea typeface="HGPｺﾞｼｯｸM" panose="020B0600000000000000" pitchFamily="50" charset="-128"/>
                        </a:rPr>
                        <a:t>■大都市の圧倒的な魅力を楽しみながら住まう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○大阪は他都市に比べて世界に容易にアクセスでき、日本のみならず世界を満喫できるということも大阪の居住魅力の重要な柱ではないかと思う。</a:t>
                      </a:r>
                      <a:endParaRPr kumimoji="1" lang="en-US" altLang="ja-JP" sz="1000" i="0" u="none" dirty="0" smtClean="0">
                        <a:latin typeface="HGPｺﾞｼｯｸM" panose="020B0600000000000000" pitchFamily="50" charset="-128"/>
                        <a:ea typeface="HGPｺﾞｼｯｸM" panose="020B0600000000000000" pitchFamily="50" charset="-128"/>
                      </a:endParaRPr>
                    </a:p>
                    <a:p>
                      <a:pPr>
                        <a:lnSpc>
                          <a:spcPts val="1100"/>
                        </a:lnSpc>
                      </a:pPr>
                      <a:endParaRPr kumimoji="1" lang="en-US" altLang="ja-JP" sz="1000" i="0" u="none" dirty="0" smtClean="0">
                        <a:latin typeface="HGPｺﾞｼｯｸM" panose="020B0600000000000000" pitchFamily="50" charset="-128"/>
                        <a:ea typeface="HGPｺﾞｼｯｸM" panose="020B0600000000000000" pitchFamily="50" charset="-128"/>
                      </a:endParaRPr>
                    </a:p>
                    <a:p>
                      <a:pPr>
                        <a:lnSpc>
                          <a:spcPts val="1100"/>
                        </a:lnSpc>
                      </a:pPr>
                      <a:r>
                        <a:rPr kumimoji="1" lang="ja-JP" altLang="en-US" sz="1000" i="0" u="none" dirty="0" smtClean="0">
                          <a:latin typeface="HGPｺﾞｼｯｸM" panose="020B0600000000000000" pitchFamily="50" charset="-128"/>
                          <a:ea typeface="HGPｺﾞｼｯｸM" panose="020B0600000000000000" pitchFamily="50" charset="-128"/>
                        </a:rPr>
                        <a:t>■歴史、文化に囲まれて住まう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○東京や京都、神戸に比べて大阪には芸術や文化的魅力の側面が少ないように感じる。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大阪には美術館や博物館、祭など、日本有数のものがいくつもあり、それが都市の魅力であるにも関わらず表現されていない。演劇でも最先端のものがくるなど、そういったことを都市の魅力として記載することが必要ではない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⇒整理の仕方に関わってくるが、文化施設だけではなく文化活動と住まいとの関係についてもあるということ。</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○「カフェに活用」「リノベーション」とあるが、今の流行りの書き方であり、大阪の居住文化を大事にした書き方にした方がよい。</a:t>
                      </a:r>
                      <a:endParaRPr kumimoji="1" lang="en-US" altLang="ja-JP" sz="1000" i="0" u="none" dirty="0" smtClean="0">
                        <a:latin typeface="HGPｺﾞｼｯｸM" panose="020B0600000000000000" pitchFamily="50" charset="-128"/>
                        <a:ea typeface="HGPｺﾞｼｯｸM" panose="020B0600000000000000" pitchFamily="50" charset="-128"/>
                      </a:endParaRPr>
                    </a:p>
                    <a:p>
                      <a:pPr>
                        <a:lnSpc>
                          <a:spcPts val="1100"/>
                        </a:lnSpc>
                      </a:pPr>
                      <a:endParaRPr kumimoji="1" lang="en-US" altLang="ja-JP" sz="1000" i="0" u="none" dirty="0" smtClean="0">
                        <a:latin typeface="HGPｺﾞｼｯｸM" panose="020B0600000000000000" pitchFamily="50" charset="-128"/>
                        <a:ea typeface="HGPｺﾞｼｯｸM" panose="020B0600000000000000" pitchFamily="50" charset="-128"/>
                      </a:endParaRPr>
                    </a:p>
                    <a:p>
                      <a:pPr>
                        <a:lnSpc>
                          <a:spcPts val="1100"/>
                        </a:lnSpc>
                      </a:pPr>
                      <a:r>
                        <a:rPr kumimoji="1" lang="ja-JP" altLang="en-US" sz="1000" i="0" u="none" dirty="0" smtClean="0">
                          <a:latin typeface="HGPｺﾞｼｯｸM" panose="020B0600000000000000" pitchFamily="50" charset="-128"/>
                          <a:ea typeface="HGPｺﾞｼｯｸM" panose="020B0600000000000000" pitchFamily="50" charset="-128"/>
                        </a:rPr>
                        <a:t>■学びとともに住まう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大阪には人気の高い大学」が唐突な感じがするので、個性豊かな大学、あるいは多様な学習に応えられる大学とした方が適切である。イメージ写真は分かりやすいが、大阪にないものが入っていると少し違和感があるので、最終的には大阪のものにした方がよい。</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■包容力のある大阪で、人のあたたかさに包まれて住まう</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○大阪は大都市の割に背伸びをせずに住めるまち、個性を工夫して生活するにはもってこいのまちだといえる。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○大都市部でありながら、つながり豊かなコミュニティのある大阪、他都市にはない先駆的なくらしを支えるサービスがある。「先駆的」というのも大阪の１つの特徴だと思う。例えば、</a:t>
                      </a:r>
                      <a:r>
                        <a:rPr kumimoji="1" lang="ja-JP" altLang="en-US" sz="1000" i="0" u="none" dirty="0" err="1" smtClean="0">
                          <a:latin typeface="HGPｺﾞｼｯｸM" panose="020B0600000000000000" pitchFamily="50" charset="-128"/>
                          <a:ea typeface="HGPｺﾞｼｯｸM" panose="020B0600000000000000" pitchFamily="50" charset="-128"/>
                        </a:rPr>
                        <a:t>障がい</a:t>
                      </a:r>
                      <a:r>
                        <a:rPr kumimoji="1" lang="ja-JP" altLang="en-US" sz="1000" i="0" u="none" dirty="0" smtClean="0">
                          <a:latin typeface="HGPｺﾞｼｯｸM" panose="020B0600000000000000" pitchFamily="50" charset="-128"/>
                          <a:ea typeface="HGPｺﾞｼｯｸM" panose="020B0600000000000000" pitchFamily="50" charset="-128"/>
                        </a:rPr>
                        <a:t>者のことでも当事者意識を持って、生活を良くしようという当事者の活動がとても活発であるので、「当事者として」「生活者として」だれもが生き生きとくらすという、そういった都市であるというのが含まれるといいのではないか。</a:t>
                      </a:r>
                      <a:endParaRPr kumimoji="1" lang="en-US" altLang="ja-JP" sz="95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12" name="テキスト ボックス 11"/>
          <p:cNvSpPr txBox="1"/>
          <p:nvPr/>
        </p:nvSpPr>
        <p:spPr>
          <a:xfrm>
            <a:off x="8105303" y="3573016"/>
            <a:ext cx="1512168" cy="124028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○ご意見を踏まえ、反映</a:t>
            </a:r>
            <a:r>
              <a:rPr lang="ja-JP" altLang="en-US" sz="1000" dirty="0" smtClean="0">
                <a:latin typeface="HGPｺﾞｼｯｸM" panose="020B0600000000000000" pitchFamily="50" charset="-128"/>
                <a:ea typeface="HGPｺﾞｼｯｸM" panose="020B0600000000000000" pitchFamily="50" charset="-128"/>
              </a:rPr>
              <a:t>。</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・大都市の魅力として「最先端のエンターテイメント、文化を楽しむ」を記載</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r>
              <a:rPr lang="ja-JP" altLang="en-US" sz="1000" dirty="0" smtClean="0">
                <a:latin typeface="HGPｺﾞｼｯｸM" panose="020B0600000000000000" pitchFamily="50" charset="-128"/>
                <a:ea typeface="HGPｺﾞｼｯｸM" panose="020B0600000000000000" pitchFamily="50" charset="-128"/>
              </a:rPr>
              <a:t>・「きちんと手入れして住まう、四季折々のくらしを楽しむ」を記載。</a:t>
            </a:r>
            <a:endParaRPr lang="en-US" altLang="ja-JP" sz="10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8105303" y="4941168"/>
            <a:ext cx="1512168" cy="50405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950" dirty="0">
                <a:latin typeface="HGPｺﾞｼｯｸM" panose="020B0600000000000000" pitchFamily="50" charset="-128"/>
                <a:ea typeface="HGPｺﾞｼｯｸM" panose="020B0600000000000000" pitchFamily="50" charset="-128"/>
              </a:rPr>
              <a:t>○ご意見を踏まえ、反映。</a:t>
            </a:r>
            <a:endParaRPr lang="en-US" altLang="ja-JP" sz="950" dirty="0">
              <a:latin typeface="HGPｺﾞｼｯｸM" panose="020B0600000000000000" pitchFamily="50" charset="-128"/>
              <a:ea typeface="HGPｺﾞｼｯｸM" panose="020B0600000000000000" pitchFamily="50" charset="-128"/>
            </a:endParaRPr>
          </a:p>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「個性豊かな大学」に修正</a:t>
            </a:r>
            <a:endParaRPr lang="ja-JP" altLang="en-US" sz="1000" dirty="0">
              <a:latin typeface="HGPｺﾞｼｯｸM" panose="020B0600000000000000" pitchFamily="50" charset="-128"/>
              <a:ea typeface="HGPｺﾞｼｯｸM" panose="020B0600000000000000" pitchFamily="50" charset="-128"/>
            </a:endParaRPr>
          </a:p>
        </p:txBody>
      </p:sp>
      <p:sp>
        <p:nvSpPr>
          <p:cNvPr id="14" name="テキスト ボックス 13"/>
          <p:cNvSpPr txBox="1"/>
          <p:nvPr/>
        </p:nvSpPr>
        <p:spPr>
          <a:xfrm>
            <a:off x="8093979" y="1844824"/>
            <a:ext cx="1512168" cy="864095"/>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○ご意見を踏まえ、反映。</a:t>
            </a:r>
            <a:endParaRPr lang="en-US" altLang="ja-JP" sz="1000" dirty="0">
              <a:latin typeface="HGPｺﾞｼｯｸM" panose="020B0600000000000000" pitchFamily="50" charset="-128"/>
              <a:ea typeface="HGPｺﾞｼｯｸM" panose="020B0600000000000000" pitchFamily="50" charset="-128"/>
            </a:endParaRPr>
          </a:p>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子ども視点の将来像を具体化</a:t>
            </a:r>
            <a:endParaRPr lang="ja-JP" altLang="en-US" sz="10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0" y="-27384"/>
            <a:ext cx="9906000" cy="281384"/>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回審議会を踏まえた論点の整理</a:t>
            </a:r>
          </a:p>
        </p:txBody>
      </p:sp>
      <p:sp>
        <p:nvSpPr>
          <p:cNvPr id="19" name="テキスト ボックス 18"/>
          <p:cNvSpPr txBox="1"/>
          <p:nvPr/>
        </p:nvSpPr>
        <p:spPr>
          <a:xfrm>
            <a:off x="8105303" y="2937618"/>
            <a:ext cx="1512168" cy="56339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1000" dirty="0">
                <a:latin typeface="HGPｺﾞｼｯｸM" panose="020B0600000000000000" pitchFamily="50" charset="-128"/>
                <a:ea typeface="HGPｺﾞｼｯｸM" panose="020B0600000000000000" pitchFamily="50" charset="-128"/>
              </a:rPr>
              <a:t>○ご意見を踏まえ、反映。</a:t>
            </a:r>
            <a:endParaRPr lang="en-US" altLang="ja-JP" sz="1000" dirty="0">
              <a:latin typeface="HGPｺﾞｼｯｸM" panose="020B0600000000000000" pitchFamily="50" charset="-128"/>
              <a:ea typeface="HGPｺﾞｼｯｸM" panose="020B0600000000000000" pitchFamily="50" charset="-128"/>
            </a:endParaRPr>
          </a:p>
          <a:p>
            <a:pPr marL="88900" indent="-88900"/>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世界の</a:t>
            </a:r>
            <a:r>
              <a:rPr lang="ja-JP" altLang="en-US" sz="1000" dirty="0">
                <a:latin typeface="HGPｺﾞｼｯｸM" panose="020B0600000000000000" pitchFamily="50" charset="-128"/>
                <a:ea typeface="HGPｺﾞｼｯｸM" panose="020B0600000000000000" pitchFamily="50" charset="-128"/>
              </a:rPr>
              <a:t>魅力</a:t>
            </a:r>
            <a:r>
              <a:rPr lang="ja-JP" altLang="en-US" sz="1000" dirty="0" smtClean="0">
                <a:latin typeface="HGPｺﾞｼｯｸM" panose="020B0600000000000000" pitchFamily="50" charset="-128"/>
                <a:ea typeface="HGPｺﾞｼｯｸM" panose="020B0600000000000000" pitchFamily="50" charset="-128"/>
              </a:rPr>
              <a:t>を満喫・・」を追記</a:t>
            </a:r>
            <a:endParaRPr lang="ja-JP" altLang="en-US" sz="1000" dirty="0">
              <a:latin typeface="HGPｺﾞｼｯｸM" panose="020B0600000000000000" pitchFamily="50" charset="-128"/>
              <a:ea typeface="HGPｺﾞｼｯｸM" panose="020B0600000000000000" pitchFamily="50" charset="-128"/>
            </a:endParaRPr>
          </a:p>
        </p:txBody>
      </p:sp>
      <p:sp>
        <p:nvSpPr>
          <p:cNvPr id="20"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4</a:t>
            </a:fld>
            <a:endParaRPr lang="en-US" altLang="ja-JP" sz="1200" dirty="0">
              <a:solidFill>
                <a:srgbClr val="898989"/>
              </a:solidFill>
            </a:endParaRPr>
          </a:p>
        </p:txBody>
      </p:sp>
      <p:sp>
        <p:nvSpPr>
          <p:cNvPr id="23" name="テキスト ボックス 22"/>
          <p:cNvSpPr txBox="1"/>
          <p:nvPr/>
        </p:nvSpPr>
        <p:spPr>
          <a:xfrm>
            <a:off x="8105303" y="5681414"/>
            <a:ext cx="1512168" cy="101148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950" dirty="0" smtClean="0">
                <a:latin typeface="HGPｺﾞｼｯｸM" panose="020B0600000000000000" pitchFamily="50" charset="-128"/>
                <a:ea typeface="HGPｺﾞｼｯｸM" panose="020B0600000000000000" pitchFamily="50" charset="-128"/>
              </a:rPr>
              <a:t>○ご意見を踏まえ、反映。</a:t>
            </a:r>
            <a:endParaRPr lang="en-US" altLang="ja-JP" sz="950" dirty="0" smtClean="0">
              <a:latin typeface="HGPｺﾞｼｯｸM" panose="020B0600000000000000" pitchFamily="50" charset="-128"/>
              <a:ea typeface="HGPｺﾞｼｯｸM" panose="020B0600000000000000" pitchFamily="50" charset="-128"/>
            </a:endParaRPr>
          </a:p>
          <a:p>
            <a:pPr marL="88900" indent="-88900"/>
            <a:r>
              <a:rPr lang="ja-JP" altLang="en-US" sz="700" dirty="0" smtClean="0">
                <a:latin typeface="HGPｺﾞｼｯｸM" panose="020B0600000000000000" pitchFamily="50" charset="-128"/>
                <a:ea typeface="HGPｺﾞｼｯｸM" panose="020B0600000000000000" pitchFamily="50" charset="-128"/>
              </a:rPr>
              <a:t>　</a:t>
            </a:r>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「大都市でありながら」、「先駆的なｻｰﾋﾞｽ」、「自分らしく」を記載。</a:t>
            </a:r>
            <a:endParaRPr lang="ja-JP" altLang="en-US" sz="1000" dirty="0">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8093979" y="1232808"/>
            <a:ext cx="1512168" cy="50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5725" indent="-85725"/>
            <a:r>
              <a:rPr lang="ja-JP" altLang="en-US" sz="900" dirty="0" smtClean="0">
                <a:latin typeface="HGPｺﾞｼｯｸM" panose="020B0600000000000000" pitchFamily="50" charset="-128"/>
                <a:ea typeface="HGPｺﾞｼｯｸM" panose="020B0600000000000000" pitchFamily="50" charset="-128"/>
              </a:rPr>
              <a:t>○</a:t>
            </a:r>
            <a:r>
              <a:rPr lang="ja-JP" altLang="en-US" sz="900" dirty="0">
                <a:latin typeface="HGPｺﾞｼｯｸM" panose="020B0600000000000000" pitchFamily="50" charset="-128"/>
                <a:ea typeface="HGPｺﾞｼｯｸM" panose="020B0600000000000000" pitchFamily="50" charset="-128"/>
              </a:rPr>
              <a:t>大阪</a:t>
            </a:r>
            <a:r>
              <a:rPr lang="ja-JP" altLang="en-US" sz="900" dirty="0" smtClean="0">
                <a:latin typeface="HGPｺﾞｼｯｸM" panose="020B0600000000000000" pitchFamily="50" charset="-128"/>
                <a:ea typeface="HGPｺﾞｼｯｸM" panose="020B0600000000000000" pitchFamily="50" charset="-128"/>
              </a:rPr>
              <a:t>の</a:t>
            </a:r>
            <a:r>
              <a:rPr lang="ja-JP" altLang="en-US" sz="900" dirty="0">
                <a:latin typeface="HGPｺﾞｼｯｸM" panose="020B0600000000000000" pitchFamily="50" charset="-128"/>
                <a:ea typeface="HGPｺﾞｼｯｸM" panose="020B0600000000000000" pitchFamily="50" charset="-128"/>
              </a:rPr>
              <a:t>都市</a:t>
            </a:r>
            <a:r>
              <a:rPr lang="ja-JP" altLang="en-US" sz="900" dirty="0" smtClean="0">
                <a:latin typeface="HGPｺﾞｼｯｸM" panose="020B0600000000000000" pitchFamily="50" charset="-128"/>
                <a:ea typeface="HGPｺﾞｼｯｸM" panose="020B0600000000000000" pitchFamily="50" charset="-128"/>
              </a:rPr>
              <a:t>構造の特徴を明記するとともに、農山漁村での住まう像を明確化。</a:t>
            </a:r>
            <a:endParaRPr lang="en-US" altLang="ja-JP" sz="900" dirty="0">
              <a:latin typeface="HGPｺﾞｼｯｸM" panose="020B0600000000000000" pitchFamily="50" charset="-128"/>
              <a:ea typeface="HGPｺﾞｼｯｸM" panose="020B0600000000000000" pitchFamily="50" charset="-128"/>
            </a:endParaRPr>
          </a:p>
        </p:txBody>
      </p:sp>
      <p:sp>
        <p:nvSpPr>
          <p:cNvPr id="28" name="テキスト ボックス 27"/>
          <p:cNvSpPr txBox="1"/>
          <p:nvPr/>
        </p:nvSpPr>
        <p:spPr>
          <a:xfrm>
            <a:off x="6681192" y="1232808"/>
            <a:ext cx="1296144" cy="50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○地域特性を踏まえた将来像の必要性</a:t>
            </a:r>
            <a:endParaRPr lang="en-US" altLang="ja-JP" sz="1000" dirty="0">
              <a:latin typeface="HGPｺﾞｼｯｸM" panose="020B0600000000000000" pitchFamily="50" charset="-128"/>
              <a:ea typeface="HGPｺﾞｼｯｸM" panose="020B0600000000000000" pitchFamily="50" charset="-128"/>
            </a:endParaRPr>
          </a:p>
        </p:txBody>
      </p:sp>
      <p:sp>
        <p:nvSpPr>
          <p:cNvPr id="29" name="テキスト ボックス 28"/>
          <p:cNvSpPr txBox="1"/>
          <p:nvPr/>
        </p:nvSpPr>
        <p:spPr>
          <a:xfrm>
            <a:off x="6681192" y="1844824"/>
            <a:ext cx="1296144" cy="864095"/>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○子どもの視点、子育てなど様々な視点からの住まう像の提示の必要性</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30" name="テキスト ボックス 29"/>
          <p:cNvSpPr txBox="1"/>
          <p:nvPr/>
        </p:nvSpPr>
        <p:spPr>
          <a:xfrm>
            <a:off x="6683555" y="2937618"/>
            <a:ext cx="1326969" cy="56339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○世界を満喫できる魅力</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32" name="テキスト ボックス 31"/>
          <p:cNvSpPr txBox="1"/>
          <p:nvPr/>
        </p:nvSpPr>
        <p:spPr>
          <a:xfrm>
            <a:off x="6681192" y="3573016"/>
            <a:ext cx="1296144" cy="124028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○最先端の文化に触れるくらし</a:t>
            </a:r>
            <a:endParaRPr lang="en-US" altLang="ja-JP" sz="1000" dirty="0" smtClean="0">
              <a:latin typeface="HGPｺﾞｼｯｸM" panose="020B0600000000000000" pitchFamily="50" charset="-128"/>
              <a:ea typeface="HGPｺﾞｼｯｸM" panose="020B0600000000000000" pitchFamily="50" charset="-128"/>
            </a:endParaRPr>
          </a:p>
          <a:p>
            <a:pPr marL="88900" indent="-88900">
              <a:lnSpc>
                <a:spcPts val="1000"/>
              </a:lnSpc>
            </a:pPr>
            <a:endParaRPr lang="en-US" altLang="ja-JP" sz="1000" dirty="0">
              <a:latin typeface="HGPｺﾞｼｯｸM" panose="020B0600000000000000" pitchFamily="50" charset="-128"/>
              <a:ea typeface="HGPｺﾞｼｯｸM" panose="020B0600000000000000" pitchFamily="50" charset="-128"/>
            </a:endParaRPr>
          </a:p>
          <a:p>
            <a:pPr marL="88900" indent="-88900">
              <a:lnSpc>
                <a:spcPts val="1000"/>
              </a:lnSpc>
            </a:pPr>
            <a:endParaRPr lang="en-US" altLang="ja-JP" sz="1000" dirty="0" smtClean="0">
              <a:latin typeface="HGPｺﾞｼｯｸM" panose="020B0600000000000000" pitchFamily="50" charset="-128"/>
              <a:ea typeface="HGPｺﾞｼｯｸM" panose="020B0600000000000000" pitchFamily="50" charset="-128"/>
            </a:endParaRPr>
          </a:p>
          <a:p>
            <a:pPr marL="88900" indent="-88900">
              <a:lnSpc>
                <a:spcPts val="1000"/>
              </a:lnSpc>
            </a:pPr>
            <a:endParaRPr lang="en-US" altLang="ja-JP" sz="1000" dirty="0" smtClean="0">
              <a:latin typeface="HGPｺﾞｼｯｸM" panose="020B0600000000000000" pitchFamily="50" charset="-128"/>
              <a:ea typeface="HGPｺﾞｼｯｸM" panose="020B0600000000000000" pitchFamily="50" charset="-128"/>
            </a:endParaRPr>
          </a:p>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○大阪の居住文化を大事にした将来像</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34" name="テキスト ボックス 33"/>
          <p:cNvSpPr txBox="1"/>
          <p:nvPr/>
        </p:nvSpPr>
        <p:spPr>
          <a:xfrm>
            <a:off x="6681192" y="5681414"/>
            <a:ext cx="1296144" cy="1011486"/>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○大都市でありながら豊かなコミュニティのある大阪の特徴</a:t>
            </a:r>
            <a:endParaRPr lang="en-US" altLang="ja-JP" sz="1000" dirty="0" smtClean="0">
              <a:latin typeface="HGPｺﾞｼｯｸM" panose="020B0600000000000000" pitchFamily="50" charset="-128"/>
              <a:ea typeface="HGPｺﾞｼｯｸM" panose="020B0600000000000000" pitchFamily="50" charset="-128"/>
            </a:endParaRPr>
          </a:p>
        </p:txBody>
      </p:sp>
      <p:sp>
        <p:nvSpPr>
          <p:cNvPr id="7" name="テキスト ボックス 6"/>
          <p:cNvSpPr txBox="1"/>
          <p:nvPr/>
        </p:nvSpPr>
        <p:spPr>
          <a:xfrm>
            <a:off x="128464" y="289223"/>
            <a:ext cx="3528392" cy="196850"/>
          </a:xfrm>
          <a:prstGeom prst="roundRect">
            <a:avLst/>
          </a:prstGeom>
          <a:solidFill>
            <a:schemeClr val="bg1"/>
          </a:solidFill>
          <a:ln>
            <a:solidFill>
              <a:schemeClr val="tx1">
                <a:lumMod val="50000"/>
                <a:lumOff val="50000"/>
              </a:schemeClr>
            </a:solidFill>
          </a:ln>
        </p:spPr>
        <p:txBody>
          <a:bodyPr wrap="square" lIns="36000" tIns="0" rIns="36000" bIns="0" rtlCol="0">
            <a:noAutofit/>
          </a:bodyPr>
          <a:lstStyle/>
          <a:p>
            <a:r>
              <a:rPr lang="ja-JP" altLang="en-US" sz="1200" b="1" dirty="0">
                <a:latin typeface="HGPｺﾞｼｯｸM" panose="020B0600000000000000" pitchFamily="50" charset="-128"/>
                <a:ea typeface="HGPｺﾞｼｯｸM" panose="020B0600000000000000" pitchFamily="50" charset="-128"/>
              </a:rPr>
              <a:t>５．大阪に住まう将来像</a:t>
            </a:r>
          </a:p>
        </p:txBody>
      </p:sp>
      <p:sp>
        <p:nvSpPr>
          <p:cNvPr id="22" name="テキスト ボックス 21"/>
          <p:cNvSpPr txBox="1"/>
          <p:nvPr/>
        </p:nvSpPr>
        <p:spPr>
          <a:xfrm>
            <a:off x="6681192" y="908744"/>
            <a:ext cx="1296144" cy="21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○住まう像の並び順</a:t>
            </a:r>
            <a:endParaRPr lang="en-US" altLang="ja-JP" sz="1000" dirty="0">
              <a:latin typeface="HGPｺﾞｼｯｸM" panose="020B0600000000000000" pitchFamily="50" charset="-128"/>
              <a:ea typeface="HGPｺﾞｼｯｸM" panose="020B0600000000000000" pitchFamily="50" charset="-128"/>
            </a:endParaRPr>
          </a:p>
        </p:txBody>
      </p:sp>
      <p:sp>
        <p:nvSpPr>
          <p:cNvPr id="24" name="テキスト ボックス 23"/>
          <p:cNvSpPr txBox="1"/>
          <p:nvPr/>
        </p:nvSpPr>
        <p:spPr>
          <a:xfrm>
            <a:off x="8093979" y="908744"/>
            <a:ext cx="1523492" cy="216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1000" dirty="0" smtClean="0">
                <a:latin typeface="HGPｺﾞｼｯｸM" panose="020B0600000000000000" pitchFamily="50" charset="-128"/>
                <a:ea typeface="HGPｺﾞｼｯｸM" panose="020B0600000000000000" pitchFamily="50" charset="-128"/>
              </a:rPr>
              <a:t>○並び順を変更。</a:t>
            </a:r>
            <a:endParaRPr lang="en-US" altLang="ja-JP" sz="10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864291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20012" y="3068960"/>
            <a:ext cx="9748057" cy="3635464"/>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908516633"/>
              </p:ext>
            </p:extLst>
          </p:nvPr>
        </p:nvGraphicFramePr>
        <p:xfrm>
          <a:off x="200472" y="3284984"/>
          <a:ext cx="9505057" cy="3357880"/>
        </p:xfrm>
        <a:graphic>
          <a:graphicData uri="http://schemas.openxmlformats.org/drawingml/2006/table">
            <a:tbl>
              <a:tblPr firstRow="1" bandRow="1">
                <a:tableStyleId>{5C22544A-7EE6-4342-B048-85BDC9FD1C3A}</a:tableStyleId>
              </a:tblPr>
              <a:tblGrid>
                <a:gridCol w="6408712"/>
                <a:gridCol w="1440160"/>
                <a:gridCol w="1656185"/>
              </a:tblGrid>
              <a:tr h="0">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委員意見</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2278445">
                <a:tc>
                  <a:txBody>
                    <a:bodyPr/>
                    <a:lstStyle/>
                    <a:p>
                      <a:pPr marL="88900" marR="0" indent="-88900" algn="l" defTabSz="914400" rtl="0" eaLnBrk="1" fontAlgn="auto" latinLnBrk="0" hangingPunct="1">
                        <a:lnSpc>
                          <a:spcPts val="1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■理想と現実とのギャップを埋める方策</a:t>
                      </a: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○大阪は職住近接もできるなど住みやすい一方で、街頭犯罪や</a:t>
                      </a:r>
                      <a:r>
                        <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rPr>
                        <a:t>DV</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被害も日本一など、理想と現実とのギャップに対してどのように手を打つべきか考える必要がある。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■政策連携</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今後ますます高齢化が進み、施設や病院が一杯で入りたくても入れなくなるなど、在宅看護や在宅医療の増加が予想されることから、福祉施策を充実させることが必要になると思う。</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1000" i="0" u="none" dirty="0" smtClean="0">
                          <a:latin typeface="HGPｺﾞｼｯｸM" panose="020B0600000000000000" pitchFamily="50" charset="-128"/>
                          <a:ea typeface="HGPｺﾞｼｯｸM" panose="020B0600000000000000" pitchFamily="50" charset="-128"/>
                        </a:rPr>
                        <a:t>住宅と福祉はセットで考える必要があり、住まうことと福祉の融合をもっと前面に出してもよいかと思う。</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大阪の都市活力をあげるには経済活力をあげていく必要があるため、企業誘致や中小企業の活力をあげていくことが必要である。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○少子化対策は住宅まちづくり政策だけでなく、いろいろな政策とパッケージとして進める必要があり、それらが互いに連携していることがみえてくることが必要である。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■人口増加につながる施策</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○人口増加につながるような子育て環境や住まいやすい環境に関する全体像の施策や、外国人の方の居住や留学生の受け入れなど、外国の方々が大阪を選んでもらえる環境づくりといった施策もある。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ct val="100000"/>
                        </a:lnSpc>
                        <a:spcBef>
                          <a:spcPts val="0"/>
                        </a:spcBef>
                        <a:spcAft>
                          <a:spcPts val="0"/>
                        </a:spcAft>
                        <a:buClrTx/>
                        <a:buSzTx/>
                        <a:buFontTx/>
                        <a:buNone/>
                        <a:tabLst/>
                        <a:defRPr/>
                      </a:pPr>
                      <a:endParaRPr kumimoji="1" lang="ja-JP" altLang="en-US" sz="1000" i="0" u="none" dirty="0" smtClean="0">
                        <a:latin typeface="HGPｺﾞｼｯｸM" panose="020B0600000000000000" pitchFamily="50" charset="-128"/>
                        <a:ea typeface="HGPｺﾞｼｯｸM" panose="020B0600000000000000" pitchFamily="50" charset="-128"/>
                      </a:endParaRPr>
                    </a:p>
                  </a:txBody>
                  <a:tcPr/>
                </a:tc>
                <a:tc>
                  <a:txBody>
                    <a:bodyPr/>
                    <a:lstStyle/>
                    <a:p>
                      <a:pPr marL="82550" indent="-82550">
                        <a:defRPr/>
                      </a:pPr>
                      <a:endParaRPr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23" name="テキスト ボックス 22"/>
          <p:cNvSpPr txBox="1"/>
          <p:nvPr/>
        </p:nvSpPr>
        <p:spPr>
          <a:xfrm>
            <a:off x="8096250" y="3645027"/>
            <a:ext cx="1555501" cy="70399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○「大阪に住まう」将来イメージの実現に向けて</a:t>
            </a:r>
            <a:r>
              <a:rPr lang="ja-JP" altLang="en-US" sz="1000" dirty="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具体的な取組みを今後検討。</a:t>
            </a:r>
            <a:endParaRPr lang="ja-JP" altLang="en-US" sz="1000" dirty="0">
              <a:latin typeface="HGPｺﾞｼｯｸM" panose="020B0600000000000000" pitchFamily="50" charset="-128"/>
              <a:ea typeface="HGPｺﾞｼｯｸM" panose="020B0600000000000000" pitchFamily="50" charset="-128"/>
            </a:endParaRPr>
          </a:p>
        </p:txBody>
      </p:sp>
      <p:sp>
        <p:nvSpPr>
          <p:cNvPr id="24" name="テキスト ボックス 23"/>
          <p:cNvSpPr txBox="1"/>
          <p:nvPr/>
        </p:nvSpPr>
        <p:spPr>
          <a:xfrm>
            <a:off x="6655792" y="3645027"/>
            <a:ext cx="1345208" cy="70399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○将来像を実現</a:t>
            </a:r>
            <a:r>
              <a:rPr lang="ja-JP" altLang="en-US" sz="1000" dirty="0">
                <a:latin typeface="HGPｺﾞｼｯｸM" panose="020B0600000000000000" pitchFamily="50" charset="-128"/>
                <a:ea typeface="HGPｺﾞｼｯｸM" panose="020B0600000000000000" pitchFamily="50" charset="-128"/>
              </a:rPr>
              <a:t>す</a:t>
            </a:r>
            <a:r>
              <a:rPr lang="ja-JP" altLang="en-US" sz="1000" dirty="0" smtClean="0">
                <a:latin typeface="HGPｺﾞｼｯｸM" panose="020B0600000000000000" pitchFamily="50" charset="-128"/>
                <a:ea typeface="HGPｺﾞｼｯｸM" panose="020B0600000000000000" pitchFamily="50" charset="-128"/>
              </a:rPr>
              <a:t>るための方策</a:t>
            </a:r>
            <a:endParaRPr lang="en-US" altLang="ja-JP" sz="1000" dirty="0" smtClean="0">
              <a:latin typeface="HGPｺﾞｼｯｸM" panose="020B0600000000000000" pitchFamily="50" charset="-128"/>
              <a:ea typeface="HGPｺﾞｼｯｸM" panose="020B0600000000000000" pitchFamily="50" charset="-128"/>
            </a:endParaRPr>
          </a:p>
          <a:p>
            <a:pPr marL="82550" indent="-82550">
              <a:defRPr/>
            </a:pPr>
            <a:endParaRPr lang="en-US" altLang="ja-JP" sz="1000" dirty="0" smtClean="0">
              <a:latin typeface="HGPｺﾞｼｯｸM" panose="020B0600000000000000" pitchFamily="50" charset="-128"/>
              <a:ea typeface="HGPｺﾞｼｯｸM" panose="020B0600000000000000" pitchFamily="50" charset="-128"/>
            </a:endParaRPr>
          </a:p>
        </p:txBody>
      </p:sp>
      <p:sp>
        <p:nvSpPr>
          <p:cNvPr id="25" name="テキスト ボックス 24"/>
          <p:cNvSpPr txBox="1"/>
          <p:nvPr/>
        </p:nvSpPr>
        <p:spPr>
          <a:xfrm>
            <a:off x="128464" y="2924944"/>
            <a:ext cx="5328592" cy="252000"/>
          </a:xfrm>
          <a:prstGeom prst="roundRect">
            <a:avLst/>
          </a:prstGeom>
          <a:solidFill>
            <a:schemeClr val="bg1"/>
          </a:solidFill>
          <a:ln>
            <a:solidFill>
              <a:schemeClr val="tx1">
                <a:lumMod val="50000"/>
                <a:lumOff val="50000"/>
              </a:schemeClr>
            </a:solidFill>
          </a:ln>
        </p:spPr>
        <p:txBody>
          <a:bodyPr wrap="square" lIns="36000" tIns="36000" rIns="36000" bIns="36000" rtlCol="0">
            <a:noAutofit/>
          </a:bodyPr>
          <a:lstStyle/>
          <a:p>
            <a:r>
              <a:rPr lang="ja-JP" altLang="en-US" sz="1200" b="1" dirty="0"/>
              <a:t>６．居住魅力あふれる住まいと都市を実現するための具体的な取組み</a:t>
            </a:r>
          </a:p>
        </p:txBody>
      </p:sp>
      <p:sp>
        <p:nvSpPr>
          <p:cNvPr id="16" name="テキスト ボックス 15"/>
          <p:cNvSpPr txBox="1"/>
          <p:nvPr/>
        </p:nvSpPr>
        <p:spPr>
          <a:xfrm>
            <a:off x="0" y="-27384"/>
            <a:ext cx="9906000" cy="360000"/>
          </a:xfrm>
          <a:prstGeom prst="rect">
            <a:avLst/>
          </a:prstGeom>
          <a:solidFill>
            <a:schemeClr val="accent1">
              <a:lumMod val="40000"/>
              <a:lumOff val="60000"/>
            </a:schemeClr>
          </a:solidFill>
        </p:spPr>
        <p:txBody>
          <a:bodyPr wrap="square"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第</a:t>
            </a:r>
            <a:r>
              <a:rPr lang="en-US" altLang="ja-JP" sz="1600" dirty="0">
                <a:latin typeface="HGSｺﾞｼｯｸM" panose="020B0600000000000000" pitchFamily="50" charset="-128"/>
                <a:ea typeface="HGSｺﾞｼｯｸM" panose="020B0600000000000000" pitchFamily="50" charset="-128"/>
                <a:cs typeface="Meiryo UI" panose="020B0604030504040204" pitchFamily="50" charset="-128"/>
              </a:rPr>
              <a:t>36</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回審議会を踏まえた論点の整理</a:t>
            </a:r>
          </a:p>
        </p:txBody>
      </p:sp>
      <p:sp>
        <p:nvSpPr>
          <p:cNvPr id="21" name="Text Box 2"/>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rgbClr val="898989"/>
                </a:solidFill>
              </a:rPr>
              <a:pPr algn="r" eaLnBrk="1" hangingPunct="1">
                <a:buClrTx/>
                <a:buFontTx/>
                <a:buNone/>
              </a:pPr>
              <a:t>5</a:t>
            </a:fld>
            <a:endParaRPr lang="en-US" altLang="ja-JP" sz="1200" dirty="0">
              <a:solidFill>
                <a:srgbClr val="898989"/>
              </a:solidFill>
            </a:endParaRPr>
          </a:p>
        </p:txBody>
      </p:sp>
      <p:sp>
        <p:nvSpPr>
          <p:cNvPr id="22" name="テキスト ボックス 21"/>
          <p:cNvSpPr txBox="1"/>
          <p:nvPr/>
        </p:nvSpPr>
        <p:spPr>
          <a:xfrm>
            <a:off x="8096250" y="4453883"/>
            <a:ext cx="1555501" cy="2143472"/>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○今後、具体的な取組みを検討</a:t>
            </a:r>
            <a:endParaRPr lang="ja-JP" altLang="en-US" sz="1000" dirty="0">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6655792" y="4437115"/>
            <a:ext cx="1345208" cy="1512168"/>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○様々な政策との連携（福祉、労働）</a:t>
            </a:r>
            <a:endParaRPr lang="ja-JP" altLang="en-US" sz="1000" dirty="0">
              <a:latin typeface="HGPｺﾞｼｯｸM" panose="020B0600000000000000" pitchFamily="50" charset="-128"/>
              <a:ea typeface="HGPｺﾞｼｯｸM" panose="020B0600000000000000" pitchFamily="50" charset="-128"/>
            </a:endParaRPr>
          </a:p>
        </p:txBody>
      </p:sp>
      <p:sp>
        <p:nvSpPr>
          <p:cNvPr id="12" name="テキスト ボックス 11"/>
          <p:cNvSpPr txBox="1"/>
          <p:nvPr/>
        </p:nvSpPr>
        <p:spPr>
          <a:xfrm>
            <a:off x="6655792" y="6021291"/>
            <a:ext cx="1345208" cy="576064"/>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2550" indent="-82550">
              <a:defRPr/>
            </a:pPr>
            <a:r>
              <a:rPr lang="ja-JP" altLang="en-US" sz="1000" dirty="0" smtClean="0">
                <a:latin typeface="HGPｺﾞｼｯｸM" panose="020B0600000000000000" pitchFamily="50" charset="-128"/>
                <a:ea typeface="HGPｺﾞｼｯｸM" panose="020B0600000000000000" pitchFamily="50" charset="-128"/>
              </a:rPr>
              <a:t>○人口増加につながる施策</a:t>
            </a:r>
            <a:endParaRPr lang="ja-JP" altLang="en-US" sz="1000" dirty="0">
              <a:latin typeface="HGPｺﾞｼｯｸM" panose="020B0600000000000000" pitchFamily="50" charset="-128"/>
              <a:ea typeface="HGPｺﾞｼｯｸM" panose="020B0600000000000000" pitchFamily="50" charset="-128"/>
            </a:endParaRPr>
          </a:p>
        </p:txBody>
      </p:sp>
      <p:sp>
        <p:nvSpPr>
          <p:cNvPr id="13" name="テキスト ボックス 12"/>
          <p:cNvSpPr txBox="1"/>
          <p:nvPr/>
        </p:nvSpPr>
        <p:spPr>
          <a:xfrm>
            <a:off x="92628" y="387649"/>
            <a:ext cx="9748057" cy="2393279"/>
          </a:xfrm>
          <a:prstGeom prst="rect">
            <a:avLst/>
          </a:prstGeom>
          <a:solidFill>
            <a:schemeClr val="bg1"/>
          </a:solidFill>
          <a:ln w="15875">
            <a:solidFill>
              <a:schemeClr val="tx1">
                <a:lumMod val="50000"/>
                <a:lumOff val="50000"/>
              </a:schemeClr>
            </a:solidFill>
          </a:ln>
        </p:spPr>
        <p:txBody>
          <a:bodyPr wrap="square" lIns="36000" tIns="36000" rIns="36000" bIns="36000" rtlCol="0">
            <a:noAutofit/>
          </a:bodyPr>
          <a:lstStyle/>
          <a:p>
            <a:pPr>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lang="en-US" altLang="ja-JP" sz="900" dirty="0" smtClean="0"/>
          </a:p>
          <a:p>
            <a:pPr marL="88900" indent="-88900">
              <a:lnSpc>
                <a:spcPts val="1300"/>
              </a:lnSpc>
            </a:pPr>
            <a:endParaRPr kumimoji="1" lang="ja-JP" altLang="en-US" sz="900" dirty="0"/>
          </a:p>
        </p:txBody>
      </p:sp>
      <p:sp>
        <p:nvSpPr>
          <p:cNvPr id="14" name="テキスト ボックス 13"/>
          <p:cNvSpPr txBox="1"/>
          <p:nvPr/>
        </p:nvSpPr>
        <p:spPr>
          <a:xfrm>
            <a:off x="128464" y="289223"/>
            <a:ext cx="3528392" cy="196850"/>
          </a:xfrm>
          <a:prstGeom prst="roundRect">
            <a:avLst/>
          </a:prstGeom>
          <a:solidFill>
            <a:schemeClr val="bg1"/>
          </a:solidFill>
          <a:ln>
            <a:solidFill>
              <a:schemeClr val="tx1">
                <a:lumMod val="50000"/>
                <a:lumOff val="50000"/>
              </a:schemeClr>
            </a:solidFill>
          </a:ln>
        </p:spPr>
        <p:txBody>
          <a:bodyPr wrap="square" lIns="36000" tIns="0" rIns="36000" bIns="0" rtlCol="0">
            <a:noAutofit/>
          </a:bodyPr>
          <a:lstStyle/>
          <a:p>
            <a:r>
              <a:rPr lang="ja-JP" altLang="en-US" sz="1200" b="1" dirty="0">
                <a:latin typeface="HGPｺﾞｼｯｸM" panose="020B0600000000000000" pitchFamily="50" charset="-128"/>
                <a:ea typeface="HGPｺﾞｼｯｸM" panose="020B0600000000000000" pitchFamily="50" charset="-128"/>
              </a:rPr>
              <a:t>５．大阪に住まう将来像</a:t>
            </a:r>
          </a:p>
        </p:txBody>
      </p:sp>
      <p:graphicFrame>
        <p:nvGraphicFramePr>
          <p:cNvPr id="17" name="表 16"/>
          <p:cNvGraphicFramePr>
            <a:graphicFrameLocks noGrp="1"/>
          </p:cNvGraphicFramePr>
          <p:nvPr>
            <p:extLst>
              <p:ext uri="{D42A27DB-BD31-4B8C-83A1-F6EECF244321}">
                <p14:modId xmlns:p14="http://schemas.microsoft.com/office/powerpoint/2010/main" val="2718096721"/>
              </p:ext>
            </p:extLst>
          </p:nvPr>
        </p:nvGraphicFramePr>
        <p:xfrm>
          <a:off x="200472" y="625232"/>
          <a:ext cx="9505057" cy="2011680"/>
        </p:xfrm>
        <a:graphic>
          <a:graphicData uri="http://schemas.openxmlformats.org/drawingml/2006/table">
            <a:tbl>
              <a:tblPr firstRow="1" bandRow="1">
                <a:tableStyleId>{5C22544A-7EE6-4342-B048-85BDC9FD1C3A}</a:tableStyleId>
              </a:tblPr>
              <a:tblGrid>
                <a:gridCol w="6408712"/>
                <a:gridCol w="1440160"/>
                <a:gridCol w="1656185"/>
              </a:tblGrid>
              <a:tr h="217619">
                <a:tc>
                  <a:txBody>
                    <a:bodyPr/>
                    <a:lstStyle/>
                    <a:p>
                      <a:pPr algn="ctr">
                        <a:lnSpc>
                          <a:spcPts val="1000"/>
                        </a:lnSpc>
                      </a:pPr>
                      <a:r>
                        <a:rPr kumimoji="1" lang="ja-JP" altLang="en-US" sz="950" i="0" u="none" dirty="0" smtClean="0">
                          <a:latin typeface="HGPｺﾞｼｯｸM" panose="020B0600000000000000" pitchFamily="50" charset="-128"/>
                          <a:ea typeface="HGPｺﾞｼｯｸM" panose="020B0600000000000000" pitchFamily="50" charset="-128"/>
                        </a:rPr>
                        <a:t>委員意見</a:t>
                      </a:r>
                      <a:endParaRPr kumimoji="1" lang="ja-JP" altLang="en-US" sz="95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論点の整理</a:t>
                      </a:r>
                      <a:endParaRPr kumimoji="1" lang="ja-JP" altLang="en-US" sz="1000" i="0" u="none" dirty="0">
                        <a:latin typeface="HGPｺﾞｼｯｸM" panose="020B0600000000000000" pitchFamily="50" charset="-128"/>
                        <a:ea typeface="HGPｺﾞｼｯｸM" panose="020B0600000000000000" pitchFamily="50" charset="-128"/>
                      </a:endParaRPr>
                    </a:p>
                  </a:txBody>
                  <a:tcPr/>
                </a:tc>
                <a:tc>
                  <a:txBody>
                    <a:bodyPr/>
                    <a:lstStyle/>
                    <a:p>
                      <a:pPr algn="ctr"/>
                      <a:r>
                        <a:rPr kumimoji="1" lang="ja-JP" altLang="en-US" sz="1000" i="0" u="none" dirty="0" smtClean="0">
                          <a:latin typeface="HGPｺﾞｼｯｸM" panose="020B0600000000000000" pitchFamily="50" charset="-128"/>
                          <a:ea typeface="HGPｺﾞｼｯｸM" panose="020B0600000000000000" pitchFamily="50" charset="-128"/>
                        </a:rPr>
                        <a:t>対応案</a:t>
                      </a:r>
                      <a:endParaRPr kumimoji="1" lang="ja-JP" altLang="en-US" sz="1000" i="0" u="none" dirty="0">
                        <a:latin typeface="HGPｺﾞｼｯｸM" panose="020B0600000000000000" pitchFamily="50" charset="-128"/>
                        <a:ea typeface="HGPｺﾞｼｯｸM" panose="020B0600000000000000" pitchFamily="50" charset="-128"/>
                      </a:endParaRPr>
                    </a:p>
                  </a:txBody>
                  <a:tcPr/>
                </a:tc>
              </a:tr>
              <a:tr h="1757920">
                <a:tc>
                  <a:txBody>
                    <a:bodyPr/>
                    <a:lstStyle/>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■豊かな自然を満喫して住まう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a:t>
                      </a:r>
                      <a:r>
                        <a:rPr kumimoji="1" lang="ja-JP" altLang="en-US" sz="1000" i="0" u="none" dirty="0" smtClean="0">
                          <a:solidFill>
                            <a:schemeClr val="tx1"/>
                          </a:solidFill>
                          <a:latin typeface="HGPｺﾞｼｯｸM" panose="020B0600000000000000" pitchFamily="50" charset="-128"/>
                          <a:ea typeface="HGPｺﾞｼｯｸM" panose="020B0600000000000000" pitchFamily="50" charset="-128"/>
                        </a:rPr>
                        <a:t>将来先細りとなる自治体の後押しとなるような項目を追加する必要があり、例えばリタイアされた方が自給自足の暮らしをされるなど、特殊な住まいのニーズに対応する項目があってもよいのではないか。</a:t>
                      </a: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全国的にも限界集落の問題があり、小さなコミュニティの中だけで活性化することは難しいが、大阪は全域がこじんまりしているため、地域間や市町村間の交流、循環がしやすく、モノやサービスの行き来を促進することが必要である。</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■環境にやさしく・調和して住まう</a:t>
                      </a:r>
                      <a:endParaRPr kumimoji="1" lang="en-US" altLang="ja-JP" sz="1000" i="0" u="none" dirty="0" smtClean="0">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1100"/>
                        </a:lnSpc>
                        <a:spcBef>
                          <a:spcPts val="0"/>
                        </a:spcBef>
                        <a:spcAft>
                          <a:spcPts val="0"/>
                        </a:spcAft>
                        <a:buClrTx/>
                        <a:buSzTx/>
                        <a:buFontTx/>
                        <a:buNone/>
                        <a:tabLst/>
                        <a:defRPr/>
                      </a:pPr>
                      <a:r>
                        <a:rPr kumimoji="1" lang="ja-JP" altLang="en-US" sz="1000" i="0" u="none" dirty="0" smtClean="0">
                          <a:latin typeface="HGPｺﾞｼｯｸM" panose="020B0600000000000000" pitchFamily="50" charset="-128"/>
                          <a:ea typeface="HGPｺﾞｼｯｸM" panose="020B0600000000000000" pitchFamily="50" charset="-128"/>
                        </a:rPr>
                        <a:t>○エネルギー効率の良い住宅、整った公共交通システムなどにより、</a:t>
                      </a:r>
                      <a:r>
                        <a:rPr kumimoji="1" lang="en-US" altLang="ja-JP" sz="1000" i="0" u="none" dirty="0" smtClean="0">
                          <a:latin typeface="HGPｺﾞｼｯｸM" panose="020B0600000000000000" pitchFamily="50" charset="-128"/>
                          <a:ea typeface="HGPｺﾞｼｯｸM" panose="020B0600000000000000" pitchFamily="50" charset="-128"/>
                        </a:rPr>
                        <a:t>1</a:t>
                      </a:r>
                      <a:r>
                        <a:rPr kumimoji="1" lang="ja-JP" altLang="en-US" sz="1000" i="0" u="none" dirty="0" smtClean="0">
                          <a:latin typeface="HGPｺﾞｼｯｸM" panose="020B0600000000000000" pitchFamily="50" charset="-128"/>
                          <a:ea typeface="HGPｺﾞｼｯｸM" panose="020B0600000000000000" pitchFamily="50" charset="-128"/>
                        </a:rPr>
                        <a:t>人当たりの炭素排出量が小さい効率の良い住まい方ができるということも大都市の魅力だと思う。一方で不便なくらしを求める人もいるとは思うが、多くの人に効率のよい暮らしをしてもらうということをもっと前面に出してもいいのではないかと思う。</a:t>
                      </a:r>
                      <a:endParaRPr kumimoji="1" lang="en-US" altLang="ja-JP" sz="95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c>
                  <a:txBody>
                    <a:bodyPr/>
                    <a:lstStyle/>
                    <a:p>
                      <a:endParaRPr kumimoji="1" lang="en-US" altLang="ja-JP" sz="1000" i="0" u="none" dirty="0" smtClean="0">
                        <a:latin typeface="HGPｺﾞｼｯｸM" panose="020B0600000000000000" pitchFamily="50" charset="-128"/>
                        <a:ea typeface="HGPｺﾞｼｯｸM" panose="020B0600000000000000" pitchFamily="50" charset="-128"/>
                      </a:endParaRPr>
                    </a:p>
                  </a:txBody>
                  <a:tcPr/>
                </a:tc>
              </a:tr>
            </a:tbl>
          </a:graphicData>
        </a:graphic>
      </p:graphicFrame>
      <p:sp>
        <p:nvSpPr>
          <p:cNvPr id="28" name="テキスト ボックス 27"/>
          <p:cNvSpPr txBox="1"/>
          <p:nvPr/>
        </p:nvSpPr>
        <p:spPr>
          <a:xfrm>
            <a:off x="8103939" y="2062384"/>
            <a:ext cx="1512168" cy="50252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900" dirty="0">
                <a:latin typeface="HGPｺﾞｼｯｸM" panose="020B0600000000000000" pitchFamily="50" charset="-128"/>
                <a:ea typeface="HGPｺﾞｼｯｸM" panose="020B0600000000000000" pitchFamily="50" charset="-128"/>
              </a:rPr>
              <a:t>○ご意見を踏まえ、反映。</a:t>
            </a:r>
          </a:p>
          <a:p>
            <a:pPr marL="88900" indent="-88900"/>
            <a:r>
              <a:rPr lang="ja-JP" altLang="en-US" sz="900" dirty="0" smtClean="0">
                <a:latin typeface="HGPｺﾞｼｯｸM" panose="020B0600000000000000" pitchFamily="50" charset="-128"/>
                <a:ea typeface="HGPｺﾞｼｯｸM" panose="020B0600000000000000" pitchFamily="50" charset="-128"/>
              </a:rPr>
              <a:t>・「公共交通の充実」「</a:t>
            </a:r>
            <a:r>
              <a:rPr lang="ja-JP" altLang="en-US" sz="900" dirty="0">
                <a:latin typeface="HGPｺﾞｼｯｸM" panose="020B0600000000000000" pitchFamily="50" charset="-128"/>
                <a:ea typeface="HGPｺﾞｼｯｸM" panose="020B0600000000000000" pitchFamily="50" charset="-128"/>
              </a:rPr>
              <a:t>長寿命化」 </a:t>
            </a:r>
            <a:r>
              <a:rPr lang="ja-JP" altLang="en-US" sz="900" dirty="0" smtClean="0">
                <a:latin typeface="HGPｺﾞｼｯｸM" panose="020B0600000000000000" pitchFamily="50" charset="-128"/>
                <a:ea typeface="HGPｺﾞｼｯｸM" panose="020B0600000000000000" pitchFamily="50" charset="-128"/>
              </a:rPr>
              <a:t>を記載。</a:t>
            </a:r>
            <a:endParaRPr lang="ja-JP" altLang="en-US" sz="900" dirty="0">
              <a:latin typeface="HGPｺﾞｼｯｸM" panose="020B0600000000000000" pitchFamily="50" charset="-128"/>
              <a:ea typeface="HGPｺﾞｼｯｸM" panose="020B0600000000000000" pitchFamily="50" charset="-128"/>
            </a:endParaRPr>
          </a:p>
        </p:txBody>
      </p:sp>
      <p:sp>
        <p:nvSpPr>
          <p:cNvPr id="29" name="テキスト ボックス 28"/>
          <p:cNvSpPr txBox="1"/>
          <p:nvPr/>
        </p:nvSpPr>
        <p:spPr>
          <a:xfrm>
            <a:off x="8113936" y="983334"/>
            <a:ext cx="1502171" cy="828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r>
              <a:rPr lang="ja-JP" altLang="en-US" sz="900" dirty="0" smtClean="0">
                <a:latin typeface="HGPｺﾞｼｯｸM" panose="020B0600000000000000" pitchFamily="50" charset="-128"/>
                <a:ea typeface="HGPｺﾞｼｯｸM" panose="020B0600000000000000" pitchFamily="50" charset="-128"/>
              </a:rPr>
              <a:t>○ご意見を踏まえ、反映。</a:t>
            </a:r>
            <a:endParaRPr lang="en-US" altLang="ja-JP" sz="900" dirty="0" smtClean="0">
              <a:latin typeface="HGPｺﾞｼｯｸM" panose="020B0600000000000000" pitchFamily="50" charset="-128"/>
              <a:ea typeface="HGPｺﾞｼｯｸM" panose="020B0600000000000000" pitchFamily="50" charset="-128"/>
            </a:endParaRPr>
          </a:p>
          <a:p>
            <a:pPr marL="88900" indent="-88900"/>
            <a:r>
              <a:rPr lang="ja-JP" altLang="en-US" sz="900" dirty="0" smtClean="0">
                <a:latin typeface="HGPｺﾞｼｯｸM" panose="020B0600000000000000" pitchFamily="50" charset="-128"/>
                <a:ea typeface="HGPｺﾞｼｯｸM" panose="020B0600000000000000" pitchFamily="50" charset="-128"/>
              </a:rPr>
              <a:t>・大阪の都市構造を明記</a:t>
            </a:r>
            <a:endParaRPr lang="en-US" altLang="ja-JP" sz="900" dirty="0" smtClean="0">
              <a:latin typeface="HGPｺﾞｼｯｸM" panose="020B0600000000000000" pitchFamily="50" charset="-128"/>
              <a:ea typeface="HGPｺﾞｼｯｸM" panose="020B0600000000000000" pitchFamily="50" charset="-128"/>
            </a:endParaRPr>
          </a:p>
          <a:p>
            <a:pPr marL="88900" indent="-88900"/>
            <a:r>
              <a:rPr lang="ja-JP" altLang="en-US" sz="900" dirty="0" smtClean="0">
                <a:latin typeface="HGPｺﾞｼｯｸM" panose="020B0600000000000000" pitchFamily="50" charset="-128"/>
                <a:ea typeface="HGPｺﾞｼｯｸM" panose="020B0600000000000000" pitchFamily="50" charset="-128"/>
              </a:rPr>
              <a:t>・農山漁村を将来像に明記。</a:t>
            </a:r>
            <a:endParaRPr lang="ja-JP" altLang="en-US" sz="900" dirty="0">
              <a:latin typeface="HGPｺﾞｼｯｸM" panose="020B0600000000000000" pitchFamily="50" charset="-128"/>
              <a:ea typeface="HGPｺﾞｼｯｸM" panose="020B0600000000000000" pitchFamily="50" charset="-128"/>
            </a:endParaRPr>
          </a:p>
        </p:txBody>
      </p:sp>
      <p:sp>
        <p:nvSpPr>
          <p:cNvPr id="30" name="テキスト ボックス 29"/>
          <p:cNvSpPr txBox="1"/>
          <p:nvPr/>
        </p:nvSpPr>
        <p:spPr>
          <a:xfrm>
            <a:off x="6679828" y="983334"/>
            <a:ext cx="1296144" cy="828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900" dirty="0" smtClean="0">
                <a:latin typeface="HGPｺﾞｼｯｸM" panose="020B0600000000000000" pitchFamily="50" charset="-128"/>
                <a:ea typeface="HGPｺﾞｼｯｸM" panose="020B0600000000000000" pitchFamily="50" charset="-128"/>
              </a:rPr>
              <a:t>○自然豊かな農山漁村における住まう像の提示</a:t>
            </a:r>
            <a:endParaRPr lang="en-US" altLang="ja-JP" sz="900" dirty="0" smtClean="0">
              <a:latin typeface="HGPｺﾞｼｯｸM" panose="020B0600000000000000" pitchFamily="50" charset="-128"/>
              <a:ea typeface="HGPｺﾞｼｯｸM" panose="020B0600000000000000" pitchFamily="50" charset="-128"/>
            </a:endParaRPr>
          </a:p>
        </p:txBody>
      </p:sp>
      <p:sp>
        <p:nvSpPr>
          <p:cNvPr id="31" name="テキスト ボックス 30"/>
          <p:cNvSpPr txBox="1"/>
          <p:nvPr/>
        </p:nvSpPr>
        <p:spPr>
          <a:xfrm>
            <a:off x="6679828" y="2062384"/>
            <a:ext cx="1296144" cy="504000"/>
          </a:xfrm>
          <a:prstGeom prst="rect">
            <a:avLst/>
          </a:prstGeom>
          <a:solidFill>
            <a:schemeClr val="bg1"/>
          </a:solidFill>
          <a:ln>
            <a:solidFill>
              <a:schemeClr val="tx1">
                <a:lumMod val="50000"/>
                <a:lumOff val="50000"/>
              </a:schemeClr>
            </a:solidFill>
            <a:prstDash val="dash"/>
          </a:ln>
        </p:spPr>
        <p:txBody>
          <a:bodyPr wrap="square" lIns="36000" tIns="36000" rIns="36000" bIns="36000" rtlCol="0" anchor="t" anchorCtr="0">
            <a:noAutofit/>
          </a:bodyPr>
          <a:lstStyle/>
          <a:p>
            <a:pPr marL="88900" indent="-88900">
              <a:lnSpc>
                <a:spcPts val="1000"/>
              </a:lnSpc>
            </a:pPr>
            <a:r>
              <a:rPr lang="ja-JP" altLang="en-US" sz="900" dirty="0" smtClean="0">
                <a:latin typeface="HGPｺﾞｼｯｸM" panose="020B0600000000000000" pitchFamily="50" charset="-128"/>
                <a:ea typeface="HGPｺﾞｼｯｸM" panose="020B0600000000000000" pitchFamily="50" charset="-128"/>
              </a:rPr>
              <a:t>○ｴﾈﾙｷﾞｰ効率の高い住宅や交通システム</a:t>
            </a:r>
            <a:endParaRPr lang="en-US" altLang="ja-JP" sz="900"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2374159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344D69E0-7231-4FCB-A1F2-9C48F47738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D9E7F6-7A34-44CB-9D38-BD2BD106B097}">
  <ds:schemaRefs>
    <ds:schemaRef ds:uri="http://schemas.microsoft.com/sharepoint/v3/contenttype/forms"/>
  </ds:schemaRefs>
</ds:datastoreItem>
</file>

<file path=customXml/itemProps3.xml><?xml version="1.0" encoding="utf-8"?>
<ds:datastoreItem xmlns:ds="http://schemas.openxmlformats.org/officeDocument/2006/customXml" ds:itemID="{AC324C33-F656-4078-B6B1-A7A1E875DE2A}">
  <ds:schemaRefs>
    <ds:schemaRef ds:uri="http://purl.org/dc/dcmitype/"/>
    <ds:schemaRef ds:uri="http://schemas.microsoft.com/office/2006/metadata/properties"/>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46689e31-b03d-4afa-a735-a1f8d7beadb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4772</TotalTime>
  <Words>2398</Words>
  <Application>Microsoft Office PowerPoint</Application>
  <PresentationFormat>A4 210 x 297 mm</PresentationFormat>
  <Paragraphs>203</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松浦　里枝</cp:lastModifiedBy>
  <cp:revision>373</cp:revision>
  <cp:lastPrinted>2015-08-01T02:44:07Z</cp:lastPrinted>
  <dcterms:created xsi:type="dcterms:W3CDTF">2015-05-22T04:08:38Z</dcterms:created>
  <dcterms:modified xsi:type="dcterms:W3CDTF">2015-08-12T05:28:14Z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