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49" r:id="rId5"/>
    <p:sldMasterId id="2147483651" r:id="rId6"/>
    <p:sldMasterId id="2147483652" r:id="rId7"/>
    <p:sldMasterId id="2147483769" r:id="rId8"/>
  </p:sldMasterIdLst>
  <p:notesMasterIdLst>
    <p:notesMasterId r:id="rId67"/>
  </p:notesMasterIdLst>
  <p:sldIdLst>
    <p:sldId id="336" r:id="rId9"/>
    <p:sldId id="437" r:id="rId10"/>
    <p:sldId id="508" r:id="rId11"/>
    <p:sldId id="453" r:id="rId12"/>
    <p:sldId id="472" r:id="rId13"/>
    <p:sldId id="509" r:id="rId14"/>
    <p:sldId id="454" r:id="rId15"/>
    <p:sldId id="510" r:id="rId16"/>
    <p:sldId id="512" r:id="rId17"/>
    <p:sldId id="525" r:id="rId18"/>
    <p:sldId id="526" r:id="rId19"/>
    <p:sldId id="464" r:id="rId20"/>
    <p:sldId id="465" r:id="rId21"/>
    <p:sldId id="466" r:id="rId22"/>
    <p:sldId id="467" r:id="rId23"/>
    <p:sldId id="468" r:id="rId24"/>
    <p:sldId id="469" r:id="rId25"/>
    <p:sldId id="527" r:id="rId26"/>
    <p:sldId id="470" r:id="rId27"/>
    <p:sldId id="528" r:id="rId28"/>
    <p:sldId id="462" r:id="rId29"/>
    <p:sldId id="455" r:id="rId30"/>
    <p:sldId id="516" r:id="rId31"/>
    <p:sldId id="456" r:id="rId32"/>
    <p:sldId id="457" r:id="rId33"/>
    <p:sldId id="458" r:id="rId34"/>
    <p:sldId id="460" r:id="rId35"/>
    <p:sldId id="461" r:id="rId36"/>
    <p:sldId id="517" r:id="rId37"/>
    <p:sldId id="505" r:id="rId38"/>
    <p:sldId id="481" r:id="rId39"/>
    <p:sldId id="529" r:id="rId40"/>
    <p:sldId id="502" r:id="rId41"/>
    <p:sldId id="503" r:id="rId42"/>
    <p:sldId id="518" r:id="rId43"/>
    <p:sldId id="519" r:id="rId44"/>
    <p:sldId id="530" r:id="rId45"/>
    <p:sldId id="506" r:id="rId46"/>
    <p:sldId id="483" r:id="rId47"/>
    <p:sldId id="484" r:id="rId48"/>
    <p:sldId id="520" r:id="rId49"/>
    <p:sldId id="507" r:id="rId50"/>
    <p:sldId id="486" r:id="rId51"/>
    <p:sldId id="521" r:id="rId52"/>
    <p:sldId id="487" r:id="rId53"/>
    <p:sldId id="489" r:id="rId54"/>
    <p:sldId id="490" r:id="rId55"/>
    <p:sldId id="491" r:id="rId56"/>
    <p:sldId id="492" r:id="rId57"/>
    <p:sldId id="522" r:id="rId58"/>
    <p:sldId id="531" r:id="rId59"/>
    <p:sldId id="523" r:id="rId60"/>
    <p:sldId id="493" r:id="rId61"/>
    <p:sldId id="494" r:id="rId62"/>
    <p:sldId id="495" r:id="rId63"/>
    <p:sldId id="498" r:id="rId64"/>
    <p:sldId id="500" r:id="rId65"/>
    <p:sldId id="501" r:id="rId66"/>
  </p:sldIdLst>
  <p:sldSz cx="9144000" cy="6858000" type="screen4x3"/>
  <p:notesSz cx="6807200" cy="9939338"/>
  <p:defaultTextStyle>
    <a:defPPr>
      <a:defRPr lang="en-GB"/>
    </a:defPPr>
    <a:lvl1pPr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CC"/>
    <a:srgbClr val="FF9933"/>
    <a:srgbClr val="FFCC99"/>
    <a:srgbClr val="3399FF"/>
    <a:srgbClr val="3366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85" autoAdjust="0"/>
    <p:restoredTop sz="81835" autoAdjust="0"/>
  </p:normalViewPr>
  <p:slideViewPr>
    <p:cSldViewPr>
      <p:cViewPr varScale="1">
        <p:scale>
          <a:sx n="73" d="100"/>
          <a:sy n="73" d="100"/>
        </p:scale>
        <p:origin x="-1536" y="-9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48" d="100"/>
          <a:sy n="48" d="100"/>
        </p:scale>
        <p:origin x="-293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AutoShape 1"/>
          <p:cNvSpPr>
            <a:spLocks noChangeArrowheads="1"/>
          </p:cNvSpPr>
          <p:nvPr/>
        </p:nvSpPr>
        <p:spPr bwMode="auto">
          <a:xfrm>
            <a:off x="0" y="0"/>
            <a:ext cx="6807200" cy="993933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37891" name="Text Box 2"/>
          <p:cNvSpPr txBox="1">
            <a:spLocks noChangeArrowheads="1"/>
          </p:cNvSpP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37892" name="Text Box 3"/>
          <p:cNvSpPr txBox="1">
            <a:spLocks noChangeArrowheads="1"/>
          </p:cNvSpPr>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37893" name="Rectangle 4"/>
          <p:cNvSpPr>
            <a:spLocks noGrp="1" noRot="1" noChangeAspect="1" noChangeArrowheads="1"/>
          </p:cNvSpPr>
          <p:nvPr>
            <p:ph type="sldImg"/>
          </p:nvPr>
        </p:nvSpPr>
        <p:spPr bwMode="auto">
          <a:xfrm>
            <a:off x="919163" y="746125"/>
            <a:ext cx="4967287" cy="3724275"/>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6149" name="Rectangle 5"/>
          <p:cNvSpPr>
            <a:spLocks noGrp="1" noChangeArrowheads="1"/>
          </p:cNvSpPr>
          <p:nvPr>
            <p:ph type="body"/>
          </p:nvPr>
        </p:nvSpPr>
        <p:spPr bwMode="auto">
          <a:xfrm>
            <a:off x="679450" y="4721225"/>
            <a:ext cx="5446713" cy="4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endParaRPr lang="ja-JP" altLang="ja-JP" noProof="0" smtClean="0"/>
          </a:p>
        </p:txBody>
      </p:sp>
      <p:sp>
        <p:nvSpPr>
          <p:cNvPr id="37895" name="Text Box 6"/>
          <p:cNvSpPr txBox="1">
            <a:spLocks noChangeArrowheads="1"/>
          </p:cNvSpPr>
          <p:nvPr/>
        </p:nvSpPr>
        <p:spPr bwMode="auto">
          <a:xfrm>
            <a:off x="0" y="9440863"/>
            <a:ext cx="295116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6151" name="Rectangle 7"/>
          <p:cNvSpPr>
            <a:spLocks noGrp="1" noChangeArrowheads="1"/>
          </p:cNvSpPr>
          <p:nvPr>
            <p:ph type="sldNum"/>
          </p:nvPr>
        </p:nvSpPr>
        <p:spPr bwMode="auto">
          <a:xfrm>
            <a:off x="3856038" y="9440863"/>
            <a:ext cx="2947987"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215900" indent="-215900" algn="r">
              <a:buSzPct val="45000"/>
              <a:buFont typeface="Wingdings" charset="2"/>
              <a:buNone/>
              <a:tabLst>
                <a:tab pos="723900" algn="l"/>
                <a:tab pos="1447800" algn="l"/>
                <a:tab pos="2171700" algn="l"/>
                <a:tab pos="2895600" algn="l"/>
              </a:tabLst>
              <a:defRPr sz="1200" smtClean="0">
                <a:solidFill>
                  <a:srgbClr val="000000"/>
                </a:solidFill>
                <a:latin typeface="Times New Roman" pitchFamily="16" charset="0"/>
                <a:ea typeface="ＭＳ Ｐ明朝" charset="-128"/>
              </a:defRPr>
            </a:lvl1pPr>
          </a:lstStyle>
          <a:p>
            <a:pPr>
              <a:defRPr/>
            </a:pPr>
            <a:fld id="{933058F1-56A9-465E-9C1E-7C946A4C1912}" type="slidenum">
              <a:rPr lang="en-US" altLang="ja-JP"/>
              <a:pPr>
                <a:defRPr/>
              </a:pPr>
              <a:t>‹#›</a:t>
            </a:fld>
            <a:endParaRPr lang="en-US" altLang="ja-JP" dirty="0"/>
          </a:p>
        </p:txBody>
      </p:sp>
    </p:spTree>
    <p:extLst>
      <p:ext uri="{BB962C8B-B14F-4D97-AF65-F5344CB8AC3E}">
        <p14:creationId xmlns:p14="http://schemas.microsoft.com/office/powerpoint/2010/main" val="1754903452"/>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1</a:t>
            </a:fld>
            <a:endParaRPr lang="en-US" altLang="ja-JP" sz="1200" dirty="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1</a:t>
            </a:fld>
            <a:endParaRPr lang="en-US" altLang="ja-JP" sz="1200" dirty="0">
              <a:solidFill>
                <a:srgbClr val="000000"/>
              </a:solidFill>
            </a:endParaRPr>
          </a:p>
        </p:txBody>
      </p:sp>
      <p:sp>
        <p:nvSpPr>
          <p:cNvPr id="38916" name="Rectangle 2"/>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en-US" altLang="ja-JP"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10</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en-US" altLang="ja-JP"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11</a:t>
            </a:fld>
            <a:endParaRPr lang="en-US" altLang="ja-JP" sz="1200" dirty="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11</a:t>
            </a:fld>
            <a:endParaRPr lang="en-US" altLang="ja-JP" sz="1200" dirty="0">
              <a:solidFill>
                <a:srgbClr val="000000"/>
              </a:solidFill>
            </a:endParaRPr>
          </a:p>
        </p:txBody>
      </p:sp>
      <p:sp>
        <p:nvSpPr>
          <p:cNvPr id="38916" name="Rectangle 2"/>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en-US" altLang="ja-JP"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12</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13</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14</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15</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16</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17</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18</a:t>
            </a:fld>
            <a:endParaRPr lang="en-US" altLang="ja-JP" sz="1200" dirty="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18</a:t>
            </a:fld>
            <a:endParaRPr lang="en-US" altLang="ja-JP" sz="1200" dirty="0">
              <a:solidFill>
                <a:srgbClr val="000000"/>
              </a:solidFill>
            </a:endParaRPr>
          </a:p>
        </p:txBody>
      </p:sp>
      <p:sp>
        <p:nvSpPr>
          <p:cNvPr id="38916" name="Rectangle 2"/>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en-US" altLang="ja-JP"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19</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2</a:t>
            </a:fld>
            <a:endParaRPr lang="en-US" altLang="ja-JP" sz="1200" dirty="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2</a:t>
            </a:fld>
            <a:endParaRPr lang="en-US" altLang="ja-JP" sz="1200" dirty="0">
              <a:solidFill>
                <a:srgbClr val="000000"/>
              </a:solidFill>
            </a:endParaRPr>
          </a:p>
        </p:txBody>
      </p:sp>
      <p:sp>
        <p:nvSpPr>
          <p:cNvPr id="38916" name="Rectangle 2"/>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en-US" altLang="ja-JP"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20</a:t>
            </a:fld>
            <a:endParaRPr lang="en-US" altLang="ja-JP" sz="1200" dirty="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20</a:t>
            </a:fld>
            <a:endParaRPr lang="en-US" altLang="ja-JP" sz="1200" dirty="0">
              <a:solidFill>
                <a:srgbClr val="000000"/>
              </a:solidFill>
            </a:endParaRPr>
          </a:p>
        </p:txBody>
      </p:sp>
      <p:sp>
        <p:nvSpPr>
          <p:cNvPr id="38916" name="Rectangle 2"/>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en-US" altLang="ja-JP"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21</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22</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23</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24</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pPr marL="263525" indent="-263525" eaLnBrk="1" hangingPunct="1">
              <a:spcBef>
                <a:spcPts val="600"/>
              </a:spcBef>
            </a:pPr>
            <a:endParaRPr lang="ja-JP" altLang="ja-JP"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25</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26</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pPr marL="88900" marR="0" indent="-88900" algn="l" defTabSz="914400" rtl="0" eaLnBrk="1" fontAlgn="auto" latinLnBrk="0" hangingPunct="1">
              <a:lnSpc>
                <a:spcPct val="100000"/>
              </a:lnSpc>
              <a:spcBef>
                <a:spcPts val="0"/>
              </a:spcBef>
              <a:spcAft>
                <a:spcPts val="0"/>
              </a:spcAft>
              <a:buClrTx/>
              <a:buSzTx/>
              <a:buFontTx/>
              <a:buNone/>
              <a:tabLst/>
              <a:defRPr/>
            </a:pPr>
            <a:endParaRPr lang="ja-JP" altLang="ja-JP"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27</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pPr>
              <a:spcBef>
                <a:spcPts val="0"/>
              </a:spcBef>
            </a:pPr>
            <a:endParaRPr lang="ja-JP" altLang="ja-JP"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28</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29</a:t>
            </a:fld>
            <a:endParaRPr lang="en-US" altLang="ja-JP" sz="1200" dirty="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29</a:t>
            </a:fld>
            <a:endParaRPr lang="en-US" altLang="ja-JP" sz="1200" dirty="0">
              <a:solidFill>
                <a:srgbClr val="000000"/>
              </a:solidFill>
            </a:endParaRPr>
          </a:p>
        </p:txBody>
      </p:sp>
      <p:sp>
        <p:nvSpPr>
          <p:cNvPr id="38916" name="Rectangle 2"/>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en-US" altLang="ja-JP"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3</a:t>
            </a:fld>
            <a:endParaRPr lang="en-US" altLang="ja-JP" sz="1200" dirty="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3</a:t>
            </a:fld>
            <a:endParaRPr lang="en-US" altLang="ja-JP" sz="1200" dirty="0">
              <a:solidFill>
                <a:srgbClr val="000000"/>
              </a:solidFill>
            </a:endParaRPr>
          </a:p>
        </p:txBody>
      </p:sp>
      <p:sp>
        <p:nvSpPr>
          <p:cNvPr id="38916" name="Rectangle 2"/>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en-US" altLang="ja-JP"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30</a:t>
            </a:fld>
            <a:endParaRPr lang="en-US" altLang="ja-JP" sz="1200" dirty="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30</a:t>
            </a:fld>
            <a:endParaRPr lang="en-US" altLang="ja-JP" sz="1200" dirty="0">
              <a:solidFill>
                <a:srgbClr val="000000"/>
              </a:solidFill>
            </a:endParaRPr>
          </a:p>
        </p:txBody>
      </p:sp>
      <p:sp>
        <p:nvSpPr>
          <p:cNvPr id="38916" name="Rectangle 2"/>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31</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32</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33</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34</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35</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36</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37</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38</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ja-JP"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39</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4</a:t>
            </a:fld>
            <a:endParaRPr lang="en-US" altLang="ja-JP" sz="1200" dirty="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4</a:t>
            </a:fld>
            <a:endParaRPr lang="en-US" altLang="ja-JP" sz="1200" dirty="0">
              <a:solidFill>
                <a:srgbClr val="000000"/>
              </a:solidFill>
            </a:endParaRPr>
          </a:p>
        </p:txBody>
      </p:sp>
      <p:sp>
        <p:nvSpPr>
          <p:cNvPr id="38916" name="Rectangle 2"/>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en-US" altLang="ja-JP"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40</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41</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42</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ja-JP"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43</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44</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45</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ja-JP"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46</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ja-JP"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47</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48</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49</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5</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50</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51</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52</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53</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54</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55</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56</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57</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58</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6</a:t>
            </a:fld>
            <a:endParaRPr lang="en-US" altLang="ja-JP" sz="1200" dirty="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6</a:t>
            </a:fld>
            <a:endParaRPr lang="en-US" altLang="ja-JP" sz="1200" dirty="0">
              <a:solidFill>
                <a:srgbClr val="000000"/>
              </a:solidFill>
            </a:endParaRPr>
          </a:p>
        </p:txBody>
      </p:sp>
      <p:sp>
        <p:nvSpPr>
          <p:cNvPr id="38916" name="Rectangle 2"/>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en-US" altLang="ja-JP"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7</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en-US" altLang="ja-JP"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8</a:t>
            </a:fld>
            <a:endParaRPr lang="en-US" altLang="ja-JP" sz="1200" dirty="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8</a:t>
            </a:fld>
            <a:endParaRPr lang="en-US" altLang="ja-JP" sz="1200" dirty="0">
              <a:solidFill>
                <a:srgbClr val="000000"/>
              </a:solidFill>
            </a:endParaRPr>
          </a:p>
        </p:txBody>
      </p:sp>
      <p:sp>
        <p:nvSpPr>
          <p:cNvPr id="38916" name="Rectangle 2"/>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en-US" altLang="ja-JP"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9</a:t>
            </a:fld>
            <a:endParaRPr lang="en-US" altLang="ja-JP" sz="1200" dirty="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9</a:t>
            </a:fld>
            <a:endParaRPr lang="en-US" altLang="ja-JP" sz="1200" dirty="0">
              <a:solidFill>
                <a:srgbClr val="000000"/>
              </a:solidFill>
            </a:endParaRPr>
          </a:p>
        </p:txBody>
      </p:sp>
      <p:sp>
        <p:nvSpPr>
          <p:cNvPr id="38916" name="Rectangle 2"/>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en-US" altLang="ja-JP"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68E51E1B-F8F7-47F9-8990-2C89BAF36760}" type="slidenum">
              <a:rPr lang="en-US" altLang="ja-JP"/>
              <a:pPr>
                <a:defRPr/>
              </a:pPr>
              <a:t>‹#›</a:t>
            </a:fld>
            <a:endParaRPr lang="en-US" altLang="ja-JP" dirty="0"/>
          </a:p>
        </p:txBody>
      </p:sp>
    </p:spTree>
    <p:extLst>
      <p:ext uri="{BB962C8B-B14F-4D97-AF65-F5344CB8AC3E}">
        <p14:creationId xmlns:p14="http://schemas.microsoft.com/office/powerpoint/2010/main" val="713232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3F36F46C-0255-449F-AD9C-A5C2ECFDBCC9}" type="slidenum">
              <a:rPr lang="en-US" altLang="ja-JP"/>
              <a:pPr>
                <a:defRPr/>
              </a:pPr>
              <a:t>‹#›</a:t>
            </a:fld>
            <a:endParaRPr lang="en-US" altLang="ja-JP" dirty="0"/>
          </a:p>
        </p:txBody>
      </p:sp>
    </p:spTree>
    <p:extLst>
      <p:ext uri="{BB962C8B-B14F-4D97-AF65-F5344CB8AC3E}">
        <p14:creationId xmlns:p14="http://schemas.microsoft.com/office/powerpoint/2010/main" val="2864456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BF551ED6-4A2C-475F-95D7-727533057150}" type="slidenum">
              <a:rPr lang="en-US" altLang="ja-JP"/>
              <a:pPr>
                <a:defRPr/>
              </a:pPr>
              <a:t>‹#›</a:t>
            </a:fld>
            <a:endParaRPr lang="en-US" altLang="ja-JP" dirty="0"/>
          </a:p>
        </p:txBody>
      </p:sp>
    </p:spTree>
    <p:extLst>
      <p:ext uri="{BB962C8B-B14F-4D97-AF65-F5344CB8AC3E}">
        <p14:creationId xmlns:p14="http://schemas.microsoft.com/office/powerpoint/2010/main" val="3824654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480331FB-53D1-4366-9B81-A5118569F907}" type="slidenum">
              <a:rPr lang="en-US" altLang="ja-JP"/>
              <a:pPr>
                <a:defRPr/>
              </a:pPr>
              <a:t>‹#›</a:t>
            </a:fld>
            <a:endParaRPr lang="en-US" altLang="ja-JP" dirty="0"/>
          </a:p>
        </p:txBody>
      </p:sp>
    </p:spTree>
    <p:extLst>
      <p:ext uri="{BB962C8B-B14F-4D97-AF65-F5344CB8AC3E}">
        <p14:creationId xmlns:p14="http://schemas.microsoft.com/office/powerpoint/2010/main" val="614261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3B4B6AF8-FD87-4825-B3BE-2856D1023EE0}" type="slidenum">
              <a:rPr lang="en-US" altLang="ja-JP"/>
              <a:pPr>
                <a:defRPr/>
              </a:pPr>
              <a:t>‹#›</a:t>
            </a:fld>
            <a:endParaRPr lang="en-US" altLang="ja-JP" dirty="0"/>
          </a:p>
        </p:txBody>
      </p:sp>
    </p:spTree>
    <p:extLst>
      <p:ext uri="{BB962C8B-B14F-4D97-AF65-F5344CB8AC3E}">
        <p14:creationId xmlns:p14="http://schemas.microsoft.com/office/powerpoint/2010/main" val="4292701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1D6750BD-D9E5-4DAA-BD16-5E3E5E0F05E5}" type="slidenum">
              <a:rPr lang="en-US" altLang="ja-JP"/>
              <a:pPr>
                <a:defRPr/>
              </a:pPr>
              <a:t>‹#›</a:t>
            </a:fld>
            <a:endParaRPr lang="en-US" altLang="ja-JP" dirty="0"/>
          </a:p>
        </p:txBody>
      </p:sp>
    </p:spTree>
    <p:extLst>
      <p:ext uri="{BB962C8B-B14F-4D97-AF65-F5344CB8AC3E}">
        <p14:creationId xmlns:p14="http://schemas.microsoft.com/office/powerpoint/2010/main" val="3581282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06D5DAE4-D9C3-4463-A12F-2BDF2242703A}" type="slidenum">
              <a:rPr lang="en-US" altLang="ja-JP"/>
              <a:pPr>
                <a:defRPr/>
              </a:pPr>
              <a:t>‹#›</a:t>
            </a:fld>
            <a:endParaRPr lang="en-US" altLang="ja-JP" dirty="0"/>
          </a:p>
        </p:txBody>
      </p:sp>
    </p:spTree>
    <p:extLst>
      <p:ext uri="{BB962C8B-B14F-4D97-AF65-F5344CB8AC3E}">
        <p14:creationId xmlns:p14="http://schemas.microsoft.com/office/powerpoint/2010/main" val="459376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E3510BA7-F558-4F77-B703-A080E5CF64B2}" type="slidenum">
              <a:rPr lang="en-US" altLang="ja-JP"/>
              <a:pPr>
                <a:defRPr/>
              </a:pPr>
              <a:t>‹#›</a:t>
            </a:fld>
            <a:endParaRPr lang="en-US" altLang="ja-JP" dirty="0"/>
          </a:p>
        </p:txBody>
      </p:sp>
    </p:spTree>
    <p:extLst>
      <p:ext uri="{BB962C8B-B14F-4D97-AF65-F5344CB8AC3E}">
        <p14:creationId xmlns:p14="http://schemas.microsoft.com/office/powerpoint/2010/main" val="1012373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E5406606-0EE4-4816-A61B-61C05857546D}" type="slidenum">
              <a:rPr lang="en-US" altLang="ja-JP"/>
              <a:pPr>
                <a:defRPr/>
              </a:pPr>
              <a:t>‹#›</a:t>
            </a:fld>
            <a:endParaRPr lang="en-US" altLang="ja-JP" dirty="0"/>
          </a:p>
        </p:txBody>
      </p:sp>
    </p:spTree>
    <p:extLst>
      <p:ext uri="{BB962C8B-B14F-4D97-AF65-F5344CB8AC3E}">
        <p14:creationId xmlns:p14="http://schemas.microsoft.com/office/powerpoint/2010/main" val="3208310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2773C8CF-1F4C-4D1A-8237-4675BCFEC3BC}" type="slidenum">
              <a:rPr lang="en-US" altLang="ja-JP"/>
              <a:pPr>
                <a:defRPr/>
              </a:pPr>
              <a:t>‹#›</a:t>
            </a:fld>
            <a:endParaRPr lang="en-US" altLang="ja-JP" dirty="0"/>
          </a:p>
        </p:txBody>
      </p:sp>
    </p:spTree>
    <p:extLst>
      <p:ext uri="{BB962C8B-B14F-4D97-AF65-F5344CB8AC3E}">
        <p14:creationId xmlns:p14="http://schemas.microsoft.com/office/powerpoint/2010/main" val="3156376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223F550D-4792-4087-A300-4213FD97A406}" type="slidenum">
              <a:rPr lang="en-US" altLang="ja-JP"/>
              <a:pPr>
                <a:defRPr/>
              </a:pPr>
              <a:t>‹#›</a:t>
            </a:fld>
            <a:endParaRPr lang="en-US" altLang="ja-JP" dirty="0"/>
          </a:p>
        </p:txBody>
      </p:sp>
    </p:spTree>
    <p:extLst>
      <p:ext uri="{BB962C8B-B14F-4D97-AF65-F5344CB8AC3E}">
        <p14:creationId xmlns:p14="http://schemas.microsoft.com/office/powerpoint/2010/main" val="2620126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AC318868-BB00-4FA1-AF6A-D22EA3D6546A}" type="slidenum">
              <a:rPr lang="en-US" altLang="ja-JP"/>
              <a:pPr>
                <a:defRPr/>
              </a:pPr>
              <a:t>‹#›</a:t>
            </a:fld>
            <a:endParaRPr lang="en-US" altLang="ja-JP" dirty="0"/>
          </a:p>
        </p:txBody>
      </p:sp>
    </p:spTree>
    <p:extLst>
      <p:ext uri="{BB962C8B-B14F-4D97-AF65-F5344CB8AC3E}">
        <p14:creationId xmlns:p14="http://schemas.microsoft.com/office/powerpoint/2010/main" val="3255999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4106628A-39C3-42D4-9396-183A0084265C}" type="slidenum">
              <a:rPr lang="en-US" altLang="ja-JP"/>
              <a:pPr>
                <a:defRPr/>
              </a:pPr>
              <a:t>‹#›</a:t>
            </a:fld>
            <a:endParaRPr lang="en-US" altLang="ja-JP" dirty="0"/>
          </a:p>
        </p:txBody>
      </p:sp>
    </p:spTree>
    <p:extLst>
      <p:ext uri="{BB962C8B-B14F-4D97-AF65-F5344CB8AC3E}">
        <p14:creationId xmlns:p14="http://schemas.microsoft.com/office/powerpoint/2010/main" val="1955930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216A3461-A2F5-4D42-9E5D-7BE72989B7D7}" type="slidenum">
              <a:rPr lang="en-US" altLang="ja-JP"/>
              <a:pPr>
                <a:defRPr/>
              </a:pPr>
              <a:t>‹#›</a:t>
            </a:fld>
            <a:endParaRPr lang="en-US" altLang="ja-JP" dirty="0"/>
          </a:p>
        </p:txBody>
      </p:sp>
    </p:spTree>
    <p:extLst>
      <p:ext uri="{BB962C8B-B14F-4D97-AF65-F5344CB8AC3E}">
        <p14:creationId xmlns:p14="http://schemas.microsoft.com/office/powerpoint/2010/main" val="1464836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BD179718-BE97-4CC1-809C-DC69C0198C04}" type="slidenum">
              <a:rPr lang="en-US" altLang="ja-JP"/>
              <a:pPr>
                <a:defRPr/>
              </a:pPr>
              <a:t>‹#›</a:t>
            </a:fld>
            <a:endParaRPr lang="en-US" altLang="ja-JP" dirty="0"/>
          </a:p>
        </p:txBody>
      </p:sp>
    </p:spTree>
    <p:extLst>
      <p:ext uri="{BB962C8B-B14F-4D97-AF65-F5344CB8AC3E}">
        <p14:creationId xmlns:p14="http://schemas.microsoft.com/office/powerpoint/2010/main" val="1157561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CB43876F-0712-461A-B55D-5EDB28A31536}" type="slidenum">
              <a:rPr lang="en-US" altLang="ja-JP"/>
              <a:pPr>
                <a:defRPr/>
              </a:pPr>
              <a:t>‹#›</a:t>
            </a:fld>
            <a:endParaRPr lang="en-US" altLang="ja-JP" dirty="0"/>
          </a:p>
        </p:txBody>
      </p:sp>
    </p:spTree>
    <p:extLst>
      <p:ext uri="{BB962C8B-B14F-4D97-AF65-F5344CB8AC3E}">
        <p14:creationId xmlns:p14="http://schemas.microsoft.com/office/powerpoint/2010/main" val="1172251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E5289F0E-918D-4858-8067-8B426430EC80}" type="slidenum">
              <a:rPr lang="en-US" altLang="ja-JP"/>
              <a:pPr>
                <a:defRPr/>
              </a:pPr>
              <a:t>‹#›</a:t>
            </a:fld>
            <a:endParaRPr lang="en-US" altLang="ja-JP" dirty="0"/>
          </a:p>
        </p:txBody>
      </p:sp>
    </p:spTree>
    <p:extLst>
      <p:ext uri="{BB962C8B-B14F-4D97-AF65-F5344CB8AC3E}">
        <p14:creationId xmlns:p14="http://schemas.microsoft.com/office/powerpoint/2010/main" val="2859966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3D24444D-F82D-425B-8BB9-04811F5487FA}" type="slidenum">
              <a:rPr lang="en-US" altLang="ja-JP"/>
              <a:pPr>
                <a:defRPr/>
              </a:pPr>
              <a:t>‹#›</a:t>
            </a:fld>
            <a:endParaRPr lang="en-US" altLang="ja-JP" dirty="0"/>
          </a:p>
        </p:txBody>
      </p:sp>
    </p:spTree>
    <p:extLst>
      <p:ext uri="{BB962C8B-B14F-4D97-AF65-F5344CB8AC3E}">
        <p14:creationId xmlns:p14="http://schemas.microsoft.com/office/powerpoint/2010/main" val="2280750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CED4700E-BB29-497B-9D5B-F7470D8158DC}" type="slidenum">
              <a:rPr lang="en-US" altLang="ja-JP"/>
              <a:pPr>
                <a:defRPr/>
              </a:pPr>
              <a:t>‹#›</a:t>
            </a:fld>
            <a:endParaRPr lang="en-US" altLang="ja-JP" dirty="0"/>
          </a:p>
        </p:txBody>
      </p:sp>
    </p:spTree>
    <p:extLst>
      <p:ext uri="{BB962C8B-B14F-4D97-AF65-F5344CB8AC3E}">
        <p14:creationId xmlns:p14="http://schemas.microsoft.com/office/powerpoint/2010/main" val="2796250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4EA0AEDF-7156-4811-A74F-409CAABBFADA}" type="slidenum">
              <a:rPr lang="en-US" altLang="ja-JP"/>
              <a:pPr>
                <a:defRPr/>
              </a:pPr>
              <a:t>‹#›</a:t>
            </a:fld>
            <a:endParaRPr lang="en-US" altLang="ja-JP" dirty="0"/>
          </a:p>
        </p:txBody>
      </p:sp>
    </p:spTree>
    <p:extLst>
      <p:ext uri="{BB962C8B-B14F-4D97-AF65-F5344CB8AC3E}">
        <p14:creationId xmlns:p14="http://schemas.microsoft.com/office/powerpoint/2010/main" val="2825235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1D6ED24F-0A7E-45B4-88E2-D3E8ECE211C6}" type="slidenum">
              <a:rPr lang="en-US" altLang="ja-JP"/>
              <a:pPr>
                <a:defRPr/>
              </a:pPr>
              <a:t>‹#›</a:t>
            </a:fld>
            <a:endParaRPr lang="en-US" altLang="ja-JP" dirty="0"/>
          </a:p>
        </p:txBody>
      </p:sp>
    </p:spTree>
    <p:extLst>
      <p:ext uri="{BB962C8B-B14F-4D97-AF65-F5344CB8AC3E}">
        <p14:creationId xmlns:p14="http://schemas.microsoft.com/office/powerpoint/2010/main" val="303070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B4BF70A0-E02E-4F9D-9EFB-1E2965F5108B}" type="slidenum">
              <a:rPr lang="en-US" altLang="ja-JP"/>
              <a:pPr>
                <a:defRPr/>
              </a:pPr>
              <a:t>‹#›</a:t>
            </a:fld>
            <a:endParaRPr lang="en-US" altLang="ja-JP" dirty="0"/>
          </a:p>
        </p:txBody>
      </p:sp>
    </p:spTree>
    <p:extLst>
      <p:ext uri="{BB962C8B-B14F-4D97-AF65-F5344CB8AC3E}">
        <p14:creationId xmlns:p14="http://schemas.microsoft.com/office/powerpoint/2010/main" val="38863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72B72365-4390-407F-9BA2-8E4C5C7F28B5}" type="slidenum">
              <a:rPr lang="en-US" altLang="ja-JP"/>
              <a:pPr>
                <a:defRPr/>
              </a:pPr>
              <a:t>‹#›</a:t>
            </a:fld>
            <a:endParaRPr lang="en-US" altLang="ja-JP" dirty="0"/>
          </a:p>
        </p:txBody>
      </p:sp>
    </p:spTree>
    <p:extLst>
      <p:ext uri="{BB962C8B-B14F-4D97-AF65-F5344CB8AC3E}">
        <p14:creationId xmlns:p14="http://schemas.microsoft.com/office/powerpoint/2010/main" val="717291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B02F8DC0-BC48-49FB-9E92-163F097136AD}" type="slidenum">
              <a:rPr lang="en-US" altLang="ja-JP"/>
              <a:pPr>
                <a:defRPr/>
              </a:pPr>
              <a:t>‹#›</a:t>
            </a:fld>
            <a:endParaRPr lang="en-US" altLang="ja-JP" dirty="0"/>
          </a:p>
        </p:txBody>
      </p:sp>
    </p:spTree>
    <p:extLst>
      <p:ext uri="{BB962C8B-B14F-4D97-AF65-F5344CB8AC3E}">
        <p14:creationId xmlns:p14="http://schemas.microsoft.com/office/powerpoint/2010/main" val="23417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ED544BD5-D823-486B-B7E2-5C583DDBF650}" type="slidenum">
              <a:rPr lang="en-US" altLang="ja-JP"/>
              <a:pPr>
                <a:defRPr/>
              </a:pPr>
              <a:t>‹#›</a:t>
            </a:fld>
            <a:endParaRPr lang="en-US" altLang="ja-JP" dirty="0"/>
          </a:p>
        </p:txBody>
      </p:sp>
    </p:spTree>
    <p:extLst>
      <p:ext uri="{BB962C8B-B14F-4D97-AF65-F5344CB8AC3E}">
        <p14:creationId xmlns:p14="http://schemas.microsoft.com/office/powerpoint/2010/main" val="51705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DE095BB2-96F5-4EAD-8C3B-197FC836A872}" type="slidenum">
              <a:rPr lang="en-US" altLang="ja-JP"/>
              <a:pPr>
                <a:defRPr/>
              </a:pPr>
              <a:t>‹#›</a:t>
            </a:fld>
            <a:endParaRPr lang="en-US" altLang="ja-JP" dirty="0"/>
          </a:p>
        </p:txBody>
      </p:sp>
    </p:spTree>
    <p:extLst>
      <p:ext uri="{BB962C8B-B14F-4D97-AF65-F5344CB8AC3E}">
        <p14:creationId xmlns:p14="http://schemas.microsoft.com/office/powerpoint/2010/main" val="2179816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89880788-A968-425D-8AAA-25B09738B92E}" type="slidenum">
              <a:rPr lang="en-US" altLang="ja-JP"/>
              <a:pPr>
                <a:defRPr/>
              </a:pPr>
              <a:t>‹#›</a:t>
            </a:fld>
            <a:endParaRPr lang="en-US" altLang="ja-JP" dirty="0"/>
          </a:p>
        </p:txBody>
      </p:sp>
    </p:spTree>
    <p:extLst>
      <p:ext uri="{BB962C8B-B14F-4D97-AF65-F5344CB8AC3E}">
        <p14:creationId xmlns:p14="http://schemas.microsoft.com/office/powerpoint/2010/main" val="1185702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2D6D7582-620A-47EB-97E6-B5971D0E37A5}" type="slidenum">
              <a:rPr lang="en-US" altLang="ja-JP"/>
              <a:pPr>
                <a:defRPr/>
              </a:pPr>
              <a:t>‹#›</a:t>
            </a:fld>
            <a:endParaRPr lang="en-US" altLang="ja-JP" dirty="0"/>
          </a:p>
        </p:txBody>
      </p:sp>
    </p:spTree>
    <p:extLst>
      <p:ext uri="{BB962C8B-B14F-4D97-AF65-F5344CB8AC3E}">
        <p14:creationId xmlns:p14="http://schemas.microsoft.com/office/powerpoint/2010/main" val="39031044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9B47BB92-88F9-4EEC-A5A7-4C03BB3C4543}" type="slidenum">
              <a:rPr lang="en-US" altLang="ja-JP"/>
              <a:pPr>
                <a:defRPr/>
              </a:pPr>
              <a:t>‹#›</a:t>
            </a:fld>
            <a:endParaRPr lang="en-US" altLang="ja-JP" dirty="0"/>
          </a:p>
        </p:txBody>
      </p:sp>
    </p:spTree>
    <p:extLst>
      <p:ext uri="{BB962C8B-B14F-4D97-AF65-F5344CB8AC3E}">
        <p14:creationId xmlns:p14="http://schemas.microsoft.com/office/powerpoint/2010/main" val="30766025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43A6D079-EA38-46CA-AF87-B0EB3D9A6C54}" type="slidenum">
              <a:rPr lang="en-US" altLang="ja-JP"/>
              <a:pPr>
                <a:defRPr/>
              </a:pPr>
              <a:t>‹#›</a:t>
            </a:fld>
            <a:endParaRPr lang="en-US" altLang="ja-JP" dirty="0"/>
          </a:p>
        </p:txBody>
      </p:sp>
    </p:spTree>
    <p:extLst>
      <p:ext uri="{BB962C8B-B14F-4D97-AF65-F5344CB8AC3E}">
        <p14:creationId xmlns:p14="http://schemas.microsoft.com/office/powerpoint/2010/main" val="53183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5D46817F-5A5E-42B2-9947-22B0A178D3EF}" type="slidenum">
              <a:rPr lang="en-US" altLang="ja-JP"/>
              <a:pPr>
                <a:defRPr/>
              </a:pPr>
              <a:t>‹#›</a:t>
            </a:fld>
            <a:endParaRPr lang="en-US" altLang="ja-JP" dirty="0"/>
          </a:p>
        </p:txBody>
      </p:sp>
    </p:spTree>
    <p:extLst>
      <p:ext uri="{BB962C8B-B14F-4D97-AF65-F5344CB8AC3E}">
        <p14:creationId xmlns:p14="http://schemas.microsoft.com/office/powerpoint/2010/main" val="35093947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2EBE746A-5AD8-4C33-BB08-D08B56A9A842}" type="slidenum">
              <a:rPr lang="en-US" altLang="ja-JP"/>
              <a:pPr>
                <a:defRPr/>
              </a:pPr>
              <a:t>‹#›</a:t>
            </a:fld>
            <a:endParaRPr lang="en-US" altLang="ja-JP" dirty="0"/>
          </a:p>
        </p:txBody>
      </p:sp>
    </p:spTree>
    <p:extLst>
      <p:ext uri="{BB962C8B-B14F-4D97-AF65-F5344CB8AC3E}">
        <p14:creationId xmlns:p14="http://schemas.microsoft.com/office/powerpoint/2010/main" val="3775180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9AB27EA6-B600-4091-98B2-7A45557B033C}" type="slidenum">
              <a:rPr lang="en-US" altLang="ja-JP"/>
              <a:pPr>
                <a:defRPr/>
              </a:pPr>
              <a:t>‹#›</a:t>
            </a:fld>
            <a:endParaRPr lang="en-US" altLang="ja-JP" dirty="0"/>
          </a:p>
        </p:txBody>
      </p:sp>
    </p:spTree>
    <p:extLst>
      <p:ext uri="{BB962C8B-B14F-4D97-AF65-F5344CB8AC3E}">
        <p14:creationId xmlns:p14="http://schemas.microsoft.com/office/powerpoint/2010/main" val="3596198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4770C128-8333-42F0-B03A-98E3AB19FB3D}" type="slidenum">
              <a:rPr lang="en-US" altLang="ja-JP"/>
              <a:pPr>
                <a:defRPr/>
              </a:pPr>
              <a:t>‹#›</a:t>
            </a:fld>
            <a:endParaRPr lang="en-US" altLang="ja-JP" dirty="0"/>
          </a:p>
        </p:txBody>
      </p:sp>
    </p:spTree>
    <p:extLst>
      <p:ext uri="{BB962C8B-B14F-4D97-AF65-F5344CB8AC3E}">
        <p14:creationId xmlns:p14="http://schemas.microsoft.com/office/powerpoint/2010/main" val="2871865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81E6CFC7-4993-479F-AE14-8789D47FA25E}" type="slidenum">
              <a:rPr lang="en-US" altLang="ja-JP"/>
              <a:pPr>
                <a:defRPr/>
              </a:pPr>
              <a:t>‹#›</a:t>
            </a:fld>
            <a:endParaRPr lang="en-US" altLang="ja-JP" dirty="0"/>
          </a:p>
        </p:txBody>
      </p:sp>
    </p:spTree>
    <p:extLst>
      <p:ext uri="{BB962C8B-B14F-4D97-AF65-F5344CB8AC3E}">
        <p14:creationId xmlns:p14="http://schemas.microsoft.com/office/powerpoint/2010/main" val="8529333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D77093CF-5401-4E8E-9371-C1D707249115}" type="slidenum">
              <a:rPr lang="en-US" altLang="ja-JP"/>
              <a:pPr>
                <a:defRPr/>
              </a:pPr>
              <a:t>‹#›</a:t>
            </a:fld>
            <a:endParaRPr lang="en-US" altLang="ja-JP" dirty="0"/>
          </a:p>
        </p:txBody>
      </p:sp>
    </p:spTree>
    <p:extLst>
      <p:ext uri="{BB962C8B-B14F-4D97-AF65-F5344CB8AC3E}">
        <p14:creationId xmlns:p14="http://schemas.microsoft.com/office/powerpoint/2010/main" val="3620960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73BF27A3-0BDC-4573-9B85-FAC04262CCA2}" type="slidenum">
              <a:rPr lang="en-US" altLang="ja-JP"/>
              <a:pPr>
                <a:defRPr/>
              </a:pPr>
              <a:t>‹#›</a:t>
            </a:fld>
            <a:endParaRPr lang="en-US" altLang="ja-JP" dirty="0"/>
          </a:p>
        </p:txBody>
      </p:sp>
    </p:spTree>
    <p:extLst>
      <p:ext uri="{BB962C8B-B14F-4D97-AF65-F5344CB8AC3E}">
        <p14:creationId xmlns:p14="http://schemas.microsoft.com/office/powerpoint/2010/main" val="20930747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9238903F-6947-43CD-8B9F-301B4C2D2AE0}" type="slidenum">
              <a:rPr lang="en-US" altLang="ja-JP"/>
              <a:pPr>
                <a:defRPr/>
              </a:pPr>
              <a:t>‹#›</a:t>
            </a:fld>
            <a:endParaRPr lang="en-US" altLang="ja-JP" dirty="0"/>
          </a:p>
        </p:txBody>
      </p:sp>
    </p:spTree>
    <p:extLst>
      <p:ext uri="{BB962C8B-B14F-4D97-AF65-F5344CB8AC3E}">
        <p14:creationId xmlns:p14="http://schemas.microsoft.com/office/powerpoint/2010/main" val="28271272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97EFC220-A803-4817-A84F-6AB1FF912A84}" type="slidenum">
              <a:rPr lang="en-US" altLang="ja-JP"/>
              <a:pPr>
                <a:defRPr/>
              </a:pPr>
              <a:t>‹#›</a:t>
            </a:fld>
            <a:endParaRPr lang="en-US" altLang="ja-JP" dirty="0"/>
          </a:p>
        </p:txBody>
      </p:sp>
    </p:spTree>
    <p:extLst>
      <p:ext uri="{BB962C8B-B14F-4D97-AF65-F5344CB8AC3E}">
        <p14:creationId xmlns:p14="http://schemas.microsoft.com/office/powerpoint/2010/main" val="35933513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2015/8/12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pPr>
              <a:defRPr/>
            </a:pPr>
            <a:fld id="{212C1C9D-189C-4A86-BCE7-D95C0B060934}" type="slidenum">
              <a:rPr lang="en-US" altLang="ja-JP" smtClean="0"/>
              <a:pPr>
                <a:defRPr/>
              </a:pPr>
              <a:t>‹#›</a:t>
            </a:fld>
            <a:endParaRPr lang="en-US" altLang="ja-JP" dirty="0"/>
          </a:p>
        </p:txBody>
      </p:sp>
    </p:spTree>
    <p:extLst>
      <p:ext uri="{BB962C8B-B14F-4D97-AF65-F5344CB8AC3E}">
        <p14:creationId xmlns:p14="http://schemas.microsoft.com/office/powerpoint/2010/main" val="337455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2015/8/12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pPr>
              <a:defRPr/>
            </a:pPr>
            <a:fld id="{C68CEC56-89E7-4EDC-8ACA-685E8D2D367B}" type="slidenum">
              <a:rPr lang="en-US" altLang="ja-JP" smtClean="0"/>
              <a:pPr>
                <a:defRPr/>
              </a:pPr>
              <a:t>‹#›</a:t>
            </a:fld>
            <a:endParaRPr lang="en-US" altLang="ja-JP" dirty="0"/>
          </a:p>
        </p:txBody>
      </p:sp>
    </p:spTree>
    <p:extLst>
      <p:ext uri="{BB962C8B-B14F-4D97-AF65-F5344CB8AC3E}">
        <p14:creationId xmlns:p14="http://schemas.microsoft.com/office/powerpoint/2010/main" val="5343656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2015/8/12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pPr>
              <a:defRPr/>
            </a:pPr>
            <a:fld id="{3A5F6ECD-376B-431F-9A98-277F59E65769}" type="slidenum">
              <a:rPr lang="en-US" altLang="ja-JP" smtClean="0"/>
              <a:pPr>
                <a:defRPr/>
              </a:pPr>
              <a:t>‹#›</a:t>
            </a:fld>
            <a:endParaRPr lang="en-US" altLang="ja-JP" dirty="0"/>
          </a:p>
        </p:txBody>
      </p:sp>
    </p:spTree>
    <p:extLst>
      <p:ext uri="{BB962C8B-B14F-4D97-AF65-F5344CB8AC3E}">
        <p14:creationId xmlns:p14="http://schemas.microsoft.com/office/powerpoint/2010/main" val="18606574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A246152-6983-477D-8583-3BF980C00C1A}" type="datetimeFigureOut">
              <a:rPr kumimoji="1" lang="ja-JP" altLang="en-US" smtClean="0"/>
              <a:t>2015/8/12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pPr>
              <a:defRPr/>
            </a:pPr>
            <a:fld id="{39BC98ED-5654-4E2C-BA91-2CC397A53D82}" type="slidenum">
              <a:rPr lang="en-US" altLang="ja-JP" smtClean="0"/>
              <a:pPr>
                <a:defRPr/>
              </a:pPr>
              <a:t>‹#›</a:t>
            </a:fld>
            <a:endParaRPr lang="en-US" altLang="ja-JP" dirty="0"/>
          </a:p>
        </p:txBody>
      </p:sp>
    </p:spTree>
    <p:extLst>
      <p:ext uri="{BB962C8B-B14F-4D97-AF65-F5344CB8AC3E}">
        <p14:creationId xmlns:p14="http://schemas.microsoft.com/office/powerpoint/2010/main" val="28711349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A246152-6983-477D-8583-3BF980C00C1A}" type="datetimeFigureOut">
              <a:rPr kumimoji="1" lang="ja-JP" altLang="en-US" smtClean="0"/>
              <a:t>2015/8/12</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pPr>
              <a:defRPr/>
            </a:pPr>
            <a:fld id="{9278BA52-8DA4-4247-9CF0-9E5F32B0C3E1}" type="slidenum">
              <a:rPr lang="en-US" altLang="ja-JP" smtClean="0"/>
              <a:pPr>
                <a:defRPr/>
              </a:pPr>
              <a:t>‹#›</a:t>
            </a:fld>
            <a:endParaRPr lang="en-US" altLang="ja-JP" dirty="0"/>
          </a:p>
        </p:txBody>
      </p:sp>
    </p:spTree>
    <p:extLst>
      <p:ext uri="{BB962C8B-B14F-4D97-AF65-F5344CB8AC3E}">
        <p14:creationId xmlns:p14="http://schemas.microsoft.com/office/powerpoint/2010/main" val="292295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4E77698D-F4BA-4DAA-915C-ACCCEE7A8E06}" type="slidenum">
              <a:rPr lang="en-US" altLang="ja-JP"/>
              <a:pPr>
                <a:defRPr/>
              </a:pPr>
              <a:t>‹#›</a:t>
            </a:fld>
            <a:endParaRPr lang="en-US" altLang="ja-JP" dirty="0"/>
          </a:p>
        </p:txBody>
      </p:sp>
    </p:spTree>
    <p:extLst>
      <p:ext uri="{BB962C8B-B14F-4D97-AF65-F5344CB8AC3E}">
        <p14:creationId xmlns:p14="http://schemas.microsoft.com/office/powerpoint/2010/main" val="10736941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A246152-6983-477D-8583-3BF980C00C1A}" type="datetimeFigureOut">
              <a:rPr kumimoji="1" lang="ja-JP" altLang="en-US" smtClean="0"/>
              <a:t>2015/8/12</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pPr>
              <a:defRPr/>
            </a:pPr>
            <a:fld id="{96A84595-3689-4873-97D1-CB364B83EA85}" type="slidenum">
              <a:rPr lang="en-US" altLang="ja-JP" smtClean="0"/>
              <a:pPr>
                <a:defRPr/>
              </a:pPr>
              <a:t>‹#›</a:t>
            </a:fld>
            <a:endParaRPr lang="en-US" altLang="ja-JP" dirty="0"/>
          </a:p>
        </p:txBody>
      </p:sp>
    </p:spTree>
    <p:extLst>
      <p:ext uri="{BB962C8B-B14F-4D97-AF65-F5344CB8AC3E}">
        <p14:creationId xmlns:p14="http://schemas.microsoft.com/office/powerpoint/2010/main" val="9576135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A246152-6983-477D-8583-3BF980C00C1A}" type="datetimeFigureOut">
              <a:rPr kumimoji="1" lang="ja-JP" altLang="en-US" smtClean="0"/>
              <a:t>2015/8/12</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BA6DDF6-35B3-4773-B42B-9E80D433814E}" type="slidenum">
              <a:rPr lang="en-US" altLang="ja-JP" smtClean="0"/>
              <a:pPr>
                <a:defRPr/>
              </a:pPr>
              <a:t>‹#›</a:t>
            </a:fld>
            <a:endParaRPr lang="en-US" altLang="ja-JP" dirty="0"/>
          </a:p>
        </p:txBody>
      </p:sp>
    </p:spTree>
    <p:extLst>
      <p:ext uri="{BB962C8B-B14F-4D97-AF65-F5344CB8AC3E}">
        <p14:creationId xmlns:p14="http://schemas.microsoft.com/office/powerpoint/2010/main" val="15775898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A246152-6983-477D-8583-3BF980C00C1A}" type="datetimeFigureOut">
              <a:rPr kumimoji="1" lang="ja-JP" altLang="en-US" smtClean="0"/>
              <a:t>2015/8/12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pPr>
              <a:defRPr/>
            </a:pPr>
            <a:fld id="{94F6B1B4-5050-46B3-8FF8-83F69C76651B}" type="slidenum">
              <a:rPr lang="en-US" altLang="ja-JP" smtClean="0"/>
              <a:pPr>
                <a:defRPr/>
              </a:pPr>
              <a:t>‹#›</a:t>
            </a:fld>
            <a:endParaRPr lang="en-US" altLang="ja-JP" dirty="0"/>
          </a:p>
        </p:txBody>
      </p:sp>
    </p:spTree>
    <p:extLst>
      <p:ext uri="{BB962C8B-B14F-4D97-AF65-F5344CB8AC3E}">
        <p14:creationId xmlns:p14="http://schemas.microsoft.com/office/powerpoint/2010/main" val="32344241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A246152-6983-477D-8583-3BF980C00C1A}" type="datetimeFigureOut">
              <a:rPr kumimoji="1" lang="ja-JP" altLang="en-US" smtClean="0"/>
              <a:t>2015/8/12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pPr>
              <a:defRPr/>
            </a:pPr>
            <a:fld id="{D799EC85-ABE3-4E38-BA79-9504F59259E7}" type="slidenum">
              <a:rPr lang="en-US" altLang="ja-JP" smtClean="0"/>
              <a:pPr>
                <a:defRPr/>
              </a:pPr>
              <a:t>‹#›</a:t>
            </a:fld>
            <a:endParaRPr lang="en-US" altLang="ja-JP" dirty="0"/>
          </a:p>
        </p:txBody>
      </p:sp>
    </p:spTree>
    <p:extLst>
      <p:ext uri="{BB962C8B-B14F-4D97-AF65-F5344CB8AC3E}">
        <p14:creationId xmlns:p14="http://schemas.microsoft.com/office/powerpoint/2010/main" val="22296047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2015/8/12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pPr>
              <a:defRPr/>
            </a:pPr>
            <a:fld id="{2B2A0834-8CBC-4D5F-95C0-984B72E0ADE3}" type="slidenum">
              <a:rPr lang="en-US" altLang="ja-JP" smtClean="0"/>
              <a:pPr>
                <a:defRPr/>
              </a:pPr>
              <a:t>‹#›</a:t>
            </a:fld>
            <a:endParaRPr lang="en-US" altLang="ja-JP" dirty="0"/>
          </a:p>
        </p:txBody>
      </p:sp>
    </p:spTree>
    <p:extLst>
      <p:ext uri="{BB962C8B-B14F-4D97-AF65-F5344CB8AC3E}">
        <p14:creationId xmlns:p14="http://schemas.microsoft.com/office/powerpoint/2010/main" val="4098563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2015/8/12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pPr>
              <a:defRPr/>
            </a:pPr>
            <a:fld id="{7D6E3E8E-FD25-498B-AA01-F2EA2B82A14B}" type="slidenum">
              <a:rPr lang="en-US" altLang="ja-JP" smtClean="0"/>
              <a:pPr>
                <a:defRPr/>
              </a:pPr>
              <a:t>‹#›</a:t>
            </a:fld>
            <a:endParaRPr lang="en-US" altLang="ja-JP" dirty="0"/>
          </a:p>
        </p:txBody>
      </p:sp>
    </p:spTree>
    <p:extLst>
      <p:ext uri="{BB962C8B-B14F-4D97-AF65-F5344CB8AC3E}">
        <p14:creationId xmlns:p14="http://schemas.microsoft.com/office/powerpoint/2010/main" val="2846137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566244A1-64DE-438A-9DF3-7240F1C38F2F}" type="slidenum">
              <a:rPr lang="en-US" altLang="ja-JP"/>
              <a:pPr>
                <a:defRPr/>
              </a:pPr>
              <a:t>‹#›</a:t>
            </a:fld>
            <a:endParaRPr lang="en-US" altLang="ja-JP" dirty="0"/>
          </a:p>
        </p:txBody>
      </p:sp>
    </p:spTree>
    <p:extLst>
      <p:ext uri="{BB962C8B-B14F-4D97-AF65-F5344CB8AC3E}">
        <p14:creationId xmlns:p14="http://schemas.microsoft.com/office/powerpoint/2010/main" val="399556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D8F5AA55-61A6-42F7-9E70-022CCFC98C8F}" type="slidenum">
              <a:rPr lang="en-US" altLang="ja-JP"/>
              <a:pPr>
                <a:defRPr/>
              </a:pPr>
              <a:t>‹#›</a:t>
            </a:fld>
            <a:endParaRPr lang="en-US" altLang="ja-JP" dirty="0"/>
          </a:p>
        </p:txBody>
      </p:sp>
    </p:spTree>
    <p:extLst>
      <p:ext uri="{BB962C8B-B14F-4D97-AF65-F5344CB8AC3E}">
        <p14:creationId xmlns:p14="http://schemas.microsoft.com/office/powerpoint/2010/main" val="262309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60A1A1FE-FA55-4126-9246-3399F34B6E90}" type="slidenum">
              <a:rPr lang="en-US" altLang="ja-JP"/>
              <a:pPr>
                <a:defRPr/>
              </a:pPr>
              <a:t>‹#›</a:t>
            </a:fld>
            <a:endParaRPr lang="en-US" altLang="ja-JP" dirty="0"/>
          </a:p>
        </p:txBody>
      </p:sp>
    </p:spTree>
    <p:extLst>
      <p:ext uri="{BB962C8B-B14F-4D97-AF65-F5344CB8AC3E}">
        <p14:creationId xmlns:p14="http://schemas.microsoft.com/office/powerpoint/2010/main" val="2079240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FD297163-1802-49CE-A6D8-0E48767378A2}" type="slidenum">
              <a:rPr lang="en-US" altLang="ja-JP"/>
              <a:pPr>
                <a:defRPr/>
              </a:pPr>
              <a:t>‹#›</a:t>
            </a:fld>
            <a:endParaRPr lang="en-US" altLang="ja-JP" dirty="0"/>
          </a:p>
        </p:txBody>
      </p:sp>
    </p:spTree>
    <p:extLst>
      <p:ext uri="{BB962C8B-B14F-4D97-AF65-F5344CB8AC3E}">
        <p14:creationId xmlns:p14="http://schemas.microsoft.com/office/powerpoint/2010/main" val="2037339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1027"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1028"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1029"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mtClean="0">
                <a:solidFill>
                  <a:srgbClr val="000000"/>
                </a:solidFill>
              </a:defRPr>
            </a:lvl1pPr>
          </a:lstStyle>
          <a:p>
            <a:pPr>
              <a:defRPr/>
            </a:pPr>
            <a:fld id="{A612AC24-6FEA-4F15-B3FA-62915DDDA063}"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2051"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2052"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2053"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2400" smtClean="0">
                <a:solidFill>
                  <a:srgbClr val="000000"/>
                </a:solidFill>
                <a:latin typeface="+mn-lt"/>
                <a:ea typeface="ＭＳ Ｐ明朝" charset="-128"/>
              </a:defRPr>
            </a:lvl1pPr>
          </a:lstStyle>
          <a:p>
            <a:pPr>
              <a:defRPr/>
            </a:pPr>
            <a:fld id="{0DFC45D8-68C7-47C9-BDE3-1C1069838D34}"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4099"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4100"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4101"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200" smtClean="0">
                <a:solidFill>
                  <a:srgbClr val="000000"/>
                </a:solidFill>
                <a:latin typeface="+mn-lt"/>
                <a:ea typeface="ＭＳ Ｐ明朝" charset="-128"/>
              </a:defRPr>
            </a:lvl1pPr>
          </a:lstStyle>
          <a:p>
            <a:pPr>
              <a:defRPr/>
            </a:pPr>
            <a:fld id="{37356AB5-4FA6-45AF-A767-90D8F26DA053}"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5123"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5124"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5125"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200" smtClean="0">
                <a:solidFill>
                  <a:srgbClr val="000000"/>
                </a:solidFill>
                <a:latin typeface="+mn-lt"/>
                <a:ea typeface="ＭＳ Ｐ明朝" charset="-128"/>
              </a:defRPr>
            </a:lvl1pPr>
          </a:lstStyle>
          <a:p>
            <a:pPr>
              <a:defRPr/>
            </a:pPr>
            <a:fld id="{65BE2DB5-4180-4E13-9052-237FBB40C0FF}"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46152-6983-477D-8583-3BF980C00C1A}" type="datetimeFigureOut">
              <a:rPr kumimoji="1" lang="ja-JP" altLang="en-US" smtClean="0"/>
              <a:t>2015/8/12</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612AC24-6FEA-4F15-B3FA-62915DDDA063}" type="slidenum">
              <a:rPr lang="en-US" altLang="ja-JP" smtClean="0"/>
              <a:pPr>
                <a:defRPr/>
              </a:pPr>
              <a:t>‹#›</a:t>
            </a:fld>
            <a:endParaRPr lang="en-US" altLang="ja-JP" dirty="0"/>
          </a:p>
        </p:txBody>
      </p:sp>
    </p:spTree>
    <p:extLst>
      <p:ext uri="{BB962C8B-B14F-4D97-AF65-F5344CB8AC3E}">
        <p14:creationId xmlns:p14="http://schemas.microsoft.com/office/powerpoint/2010/main" val="32494984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51.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51.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1.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1.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30.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51.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microsoft.com/office/2007/relationships/hdphoto" Target="../media/hdphoto1.wdp"/><Relationship Id="rId9" Type="http://schemas.openxmlformats.org/officeDocument/2006/relationships/image" Target="../media/image20.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47.xml"/><Relationship Id="rId1" Type="http://schemas.openxmlformats.org/officeDocument/2006/relationships/slideLayout" Target="../slideLayouts/slideLayout5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48.xml"/><Relationship Id="rId1" Type="http://schemas.openxmlformats.org/officeDocument/2006/relationships/slideLayout" Target="../slideLayouts/slideLayout51.xml"/><Relationship Id="rId6" Type="http://schemas.openxmlformats.org/officeDocument/2006/relationships/image" Target="../media/image32.jpg"/><Relationship Id="rId5" Type="http://schemas.openxmlformats.org/officeDocument/2006/relationships/image" Target="../media/image31.png"/><Relationship Id="rId4" Type="http://schemas.openxmlformats.org/officeDocument/2006/relationships/image" Target="../media/image30.jpeg"/></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49.xml"/><Relationship Id="rId1" Type="http://schemas.openxmlformats.org/officeDocument/2006/relationships/slideLayout" Target="../slideLayouts/slideLayout51.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notesSlide" Target="../notesSlides/notesSlide50.xml"/><Relationship Id="rId1" Type="http://schemas.openxmlformats.org/officeDocument/2006/relationships/slideLayout" Target="../slideLayouts/slideLayout5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51.xml"/><Relationship Id="rId6" Type="http://schemas.openxmlformats.org/officeDocument/2006/relationships/image" Target="../media/image47.png"/><Relationship Id="rId5" Type="http://schemas.openxmlformats.org/officeDocument/2006/relationships/image" Target="../media/image46.emf"/><Relationship Id="rId4" Type="http://schemas.openxmlformats.org/officeDocument/2006/relationships/image" Target="../media/image45.jpeg"/></Relationships>
</file>

<file path=ppt/slides/_rels/slide52.xml.rels><?xml version="1.0" encoding="UTF-8" standalone="yes"?>
<Relationships xmlns="http://schemas.openxmlformats.org/package/2006/relationships"><Relationship Id="rId3" Type="http://schemas.openxmlformats.org/officeDocument/2006/relationships/image" Target="../media/image49.emf"/><Relationship Id="rId7" Type="http://schemas.openxmlformats.org/officeDocument/2006/relationships/image" Target="../media/image53.jpeg"/><Relationship Id="rId2" Type="http://schemas.openxmlformats.org/officeDocument/2006/relationships/notesSlide" Target="../notesSlides/notesSlide52.xml"/><Relationship Id="rId1" Type="http://schemas.openxmlformats.org/officeDocument/2006/relationships/slideLayout" Target="../slideLayouts/slideLayout51.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png"/></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emf"/><Relationship Id="rId2" Type="http://schemas.openxmlformats.org/officeDocument/2006/relationships/notesSlide" Target="../notesSlides/notesSlide53.xml"/><Relationship Id="rId1" Type="http://schemas.openxmlformats.org/officeDocument/2006/relationships/slideLayout" Target="../slideLayouts/slideLayout51.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54.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9.png"/><Relationship Id="rId7" Type="http://schemas.openxmlformats.org/officeDocument/2006/relationships/image" Target="../media/image62.jpeg"/><Relationship Id="rId2" Type="http://schemas.openxmlformats.org/officeDocument/2006/relationships/notesSlide" Target="../notesSlides/notesSlide54.xml"/><Relationship Id="rId1" Type="http://schemas.openxmlformats.org/officeDocument/2006/relationships/slideLayout" Target="../slideLayouts/slideLayout51.xml"/><Relationship Id="rId6" Type="http://schemas.openxmlformats.org/officeDocument/2006/relationships/image" Target="../media/image61.png"/><Relationship Id="rId5" Type="http://schemas.openxmlformats.org/officeDocument/2006/relationships/image" Target="../media/image60.png"/><Relationship Id="rId4" Type="http://schemas.microsoft.com/office/2007/relationships/hdphoto" Target="../media/hdphoto2.wdp"/></Relationships>
</file>

<file path=ppt/slides/_rels/slide55.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jpeg"/><Relationship Id="rId2" Type="http://schemas.openxmlformats.org/officeDocument/2006/relationships/notesSlide" Target="../notesSlides/notesSlide55.xml"/><Relationship Id="rId1" Type="http://schemas.openxmlformats.org/officeDocument/2006/relationships/slideLayout" Target="../slideLayouts/slideLayout51.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56.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73.png"/><Relationship Id="rId2" Type="http://schemas.openxmlformats.org/officeDocument/2006/relationships/notesSlide" Target="../notesSlides/notesSlide56.xml"/><Relationship Id="rId1" Type="http://schemas.openxmlformats.org/officeDocument/2006/relationships/slideLayout" Target="../slideLayouts/slideLayout51.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36512" y="1989386"/>
            <a:ext cx="9144000" cy="21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spcBef>
                <a:spcPts val="600"/>
              </a:spcBef>
              <a:buClrTx/>
              <a:buFontTx/>
              <a:buNone/>
              <a:defRPr/>
            </a:pPr>
            <a:r>
              <a:rPr lang="ja-JP" altLang="en-US" sz="2400" b="1" spc="-190" dirty="0">
                <a:latin typeface="Calibri" pitchFamily="32" charset="0"/>
                <a:ea typeface="HG丸ｺﾞｼｯｸM-PRO" pitchFamily="48" charset="-128"/>
              </a:rPr>
              <a:t>大阪における今後の住宅まちづくり政策の</a:t>
            </a:r>
            <a:r>
              <a:rPr lang="ja-JP" altLang="en-US" sz="2400" b="1" spc="-190" dirty="0" smtClean="0">
                <a:latin typeface="Calibri" pitchFamily="32" charset="0"/>
                <a:ea typeface="HG丸ｺﾞｼｯｸM-PRO" pitchFamily="48" charset="-128"/>
              </a:rPr>
              <a:t>あり方（</a:t>
            </a:r>
            <a:r>
              <a:rPr lang="ja-JP" altLang="en-US" sz="2400" b="1" spc="-190" dirty="0">
                <a:latin typeface="Calibri" pitchFamily="32" charset="0"/>
                <a:ea typeface="HG丸ｺﾞｼｯｸM-PRO" pitchFamily="48" charset="-128"/>
              </a:rPr>
              <a:t>中間とりまとめ案）</a:t>
            </a:r>
            <a:endParaRPr lang="en-US" altLang="ja-JP" sz="4000" b="1" spc="-190" dirty="0" smtClean="0">
              <a:latin typeface="Calibri" pitchFamily="32" charset="0"/>
              <a:ea typeface="HG丸ｺﾞｼｯｸM-PRO" pitchFamily="48" charset="-128"/>
            </a:endParaRPr>
          </a:p>
          <a:p>
            <a:pPr>
              <a:spcBef>
                <a:spcPts val="600"/>
              </a:spcBef>
              <a:buClrTx/>
              <a:buFontTx/>
              <a:buNone/>
              <a:defRPr/>
            </a:pPr>
            <a:r>
              <a:rPr lang="ja-JP" altLang="en-US" sz="4000" b="1" dirty="0" smtClean="0">
                <a:effectLst>
                  <a:outerShdw blurRad="38100" dist="38100" dir="2700000" algn="tl">
                    <a:srgbClr val="C0C0C0"/>
                  </a:outerShdw>
                </a:effectLst>
                <a:latin typeface="Calibri" pitchFamily="32" charset="0"/>
                <a:ea typeface="HG丸ｺﾞｼｯｸM-PRO" pitchFamily="48" charset="-128"/>
              </a:rPr>
              <a:t>「住まうビジョン・大阪」</a:t>
            </a:r>
            <a:r>
              <a:rPr lang="en-US" altLang="ja-JP" sz="4000" b="1" dirty="0" smtClean="0">
                <a:effectLst>
                  <a:outerShdw blurRad="38100" dist="38100" dir="2700000" algn="tl">
                    <a:srgbClr val="C0C0C0"/>
                  </a:outerShdw>
                </a:effectLst>
                <a:latin typeface="Calibri" pitchFamily="32" charset="0"/>
                <a:ea typeface="HG丸ｺﾞｼｯｸM-PRO" pitchFamily="48" charset="-128"/>
              </a:rPr>
              <a:t>(</a:t>
            </a:r>
            <a:r>
              <a:rPr lang="ja-JP" altLang="en-US" sz="4000" b="1" dirty="0" smtClean="0">
                <a:effectLst>
                  <a:outerShdw blurRad="38100" dist="38100" dir="2700000" algn="tl">
                    <a:srgbClr val="C0C0C0"/>
                  </a:outerShdw>
                </a:effectLst>
                <a:latin typeface="Calibri" pitchFamily="32" charset="0"/>
                <a:ea typeface="HG丸ｺﾞｼｯｸM-PRO" pitchFamily="48" charset="-128"/>
              </a:rPr>
              <a:t>案</a:t>
            </a:r>
            <a:r>
              <a:rPr lang="en-US" altLang="ja-JP" sz="4000" b="1" dirty="0" smtClean="0">
                <a:effectLst>
                  <a:outerShdw blurRad="38100" dist="38100" dir="2700000" algn="tl">
                    <a:srgbClr val="C0C0C0"/>
                  </a:outerShdw>
                </a:effectLst>
                <a:latin typeface="Calibri" pitchFamily="32" charset="0"/>
                <a:ea typeface="HG丸ｺﾞｼｯｸM-PRO" pitchFamily="48" charset="-128"/>
              </a:rPr>
              <a:t>)</a:t>
            </a:r>
          </a:p>
          <a:p>
            <a:pPr>
              <a:spcBef>
                <a:spcPts val="600"/>
              </a:spcBef>
              <a:buClrTx/>
              <a:buFontTx/>
              <a:buNone/>
              <a:defRPr/>
            </a:pPr>
            <a:r>
              <a:rPr lang="ja-JP" altLang="en-US" sz="4000" b="1" dirty="0" smtClean="0">
                <a:effectLst>
                  <a:outerShdw blurRad="38100" dist="38100" dir="2700000" algn="tl">
                    <a:srgbClr val="C0C0C0"/>
                  </a:outerShdw>
                </a:effectLst>
                <a:latin typeface="Calibri" pitchFamily="32" charset="0"/>
                <a:ea typeface="HG丸ｺﾞｼｯｸM-PRO" pitchFamily="48" charset="-128"/>
              </a:rPr>
              <a:t>について</a:t>
            </a:r>
            <a:endParaRPr lang="en-US" altLang="ja-JP" sz="2800" b="1" dirty="0" smtClean="0">
              <a:effectLst>
                <a:outerShdw blurRad="38100" dist="38100" dir="2700000" algn="tl">
                  <a:srgbClr val="C0C0C0"/>
                </a:outerShdw>
              </a:effectLst>
              <a:latin typeface="Calibri" pitchFamily="32" charset="0"/>
              <a:ea typeface="HG丸ｺﾞｼｯｸM-PRO" pitchFamily="48" charset="-128"/>
            </a:endParaRPr>
          </a:p>
        </p:txBody>
      </p:sp>
      <p:sp>
        <p:nvSpPr>
          <p:cNvPr id="8195" name="Text Box 2"/>
          <p:cNvSpPr txBox="1">
            <a:spLocks noChangeArrowheads="1"/>
          </p:cNvSpPr>
          <p:nvPr/>
        </p:nvSpPr>
        <p:spPr bwMode="auto">
          <a:xfrm>
            <a:off x="971550" y="5253831"/>
            <a:ext cx="7200900" cy="76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lnSpc>
                <a:spcPct val="90000"/>
              </a:lnSpc>
              <a:spcBef>
                <a:spcPts val="550"/>
              </a:spcBef>
              <a:buClrTx/>
              <a:buFontTx/>
              <a:buNone/>
            </a:pPr>
            <a:r>
              <a:rPr lang="ja-JP" altLang="ja-JP" sz="2200" dirty="0" smtClean="0">
                <a:solidFill>
                  <a:srgbClr val="000000"/>
                </a:solidFill>
                <a:latin typeface="HG丸ｺﾞｼｯｸM-PRO" pitchFamily="48" charset="-128"/>
                <a:ea typeface="HG丸ｺﾞｼｯｸM-PRO" pitchFamily="48" charset="-128"/>
              </a:rPr>
              <a:t>大阪府</a:t>
            </a:r>
            <a:r>
              <a:rPr lang="ja-JP" altLang="ja-JP" sz="2200" dirty="0">
                <a:solidFill>
                  <a:srgbClr val="000000"/>
                </a:solidFill>
                <a:latin typeface="HG丸ｺﾞｼｯｸM-PRO" pitchFamily="48" charset="-128"/>
                <a:ea typeface="HG丸ｺﾞｼｯｸM-PRO" pitchFamily="48" charset="-128"/>
              </a:rPr>
              <a:t>住宅まちづくり</a:t>
            </a:r>
            <a:r>
              <a:rPr lang="ja-JP" altLang="ja-JP" sz="2200" dirty="0" smtClean="0">
                <a:solidFill>
                  <a:srgbClr val="000000"/>
                </a:solidFill>
                <a:latin typeface="HG丸ｺﾞｼｯｸM-PRO" pitchFamily="48" charset="-128"/>
                <a:ea typeface="HG丸ｺﾞｼｯｸM-PRO" pitchFamily="48" charset="-128"/>
              </a:rPr>
              <a:t>審議会</a:t>
            </a:r>
            <a:endParaRPr lang="ja-JP" altLang="ja-JP" sz="2200" dirty="0">
              <a:solidFill>
                <a:srgbClr val="000000"/>
              </a:solidFill>
              <a:latin typeface="HG丸ｺﾞｼｯｸM-PRO" pitchFamily="48" charset="-128"/>
              <a:ea typeface="HG丸ｺﾞｼｯｸM-PRO" pitchFamily="48" charset="-128"/>
            </a:endParaRPr>
          </a:p>
          <a:p>
            <a:pPr eaLnBrk="1" hangingPunct="1">
              <a:lnSpc>
                <a:spcPct val="90000"/>
              </a:lnSpc>
              <a:spcBef>
                <a:spcPts val="550"/>
              </a:spcBef>
              <a:buClrTx/>
              <a:buFontTx/>
              <a:buNone/>
            </a:pPr>
            <a:r>
              <a:rPr lang="ja-JP" altLang="ja-JP" sz="2200" dirty="0">
                <a:solidFill>
                  <a:srgbClr val="000000"/>
                </a:solidFill>
                <a:latin typeface="HG丸ｺﾞｼｯｸM-PRO" pitchFamily="48" charset="-128"/>
                <a:ea typeface="HG丸ｺﾞｼｯｸM-PRO" pitchFamily="48" charset="-128"/>
              </a:rPr>
              <a:t>平成</a:t>
            </a:r>
            <a:r>
              <a:rPr lang="en-US" altLang="ja-JP" sz="2200" dirty="0">
                <a:solidFill>
                  <a:srgbClr val="000000"/>
                </a:solidFill>
                <a:latin typeface="HG丸ｺﾞｼｯｸM-PRO" pitchFamily="48" charset="-128"/>
                <a:ea typeface="HG丸ｺﾞｼｯｸM-PRO" pitchFamily="48" charset="-128"/>
              </a:rPr>
              <a:t>27</a:t>
            </a:r>
            <a:r>
              <a:rPr lang="ja-JP" altLang="ja-JP" sz="2200" dirty="0" smtClean="0">
                <a:solidFill>
                  <a:srgbClr val="000000"/>
                </a:solidFill>
                <a:latin typeface="HG丸ｺﾞｼｯｸM-PRO" pitchFamily="48" charset="-128"/>
                <a:ea typeface="HG丸ｺﾞｼｯｸM-PRO" pitchFamily="48" charset="-128"/>
              </a:rPr>
              <a:t>年</a:t>
            </a:r>
            <a:r>
              <a:rPr lang="ja-JP" altLang="en-US" sz="2200" dirty="0" smtClean="0">
                <a:solidFill>
                  <a:srgbClr val="000000"/>
                </a:solidFill>
                <a:latin typeface="HG丸ｺﾞｼｯｸM-PRO" pitchFamily="48" charset="-128"/>
                <a:ea typeface="HG丸ｺﾞｼｯｸM-PRO" pitchFamily="48" charset="-128"/>
              </a:rPr>
              <a:t>８</a:t>
            </a:r>
            <a:r>
              <a:rPr lang="ja-JP" altLang="ja-JP" sz="2200" dirty="0" smtClean="0">
                <a:solidFill>
                  <a:srgbClr val="000000"/>
                </a:solidFill>
                <a:latin typeface="HG丸ｺﾞｼｯｸM-PRO" pitchFamily="48" charset="-128"/>
                <a:ea typeface="HG丸ｺﾞｼｯｸM-PRO" pitchFamily="48" charset="-128"/>
              </a:rPr>
              <a:t>月</a:t>
            </a:r>
            <a:r>
              <a:rPr lang="en-US" altLang="ja-JP" sz="2200" dirty="0">
                <a:solidFill>
                  <a:srgbClr val="000000"/>
                </a:solidFill>
                <a:latin typeface="HG丸ｺﾞｼｯｸM-PRO" pitchFamily="48" charset="-128"/>
                <a:ea typeface="HG丸ｺﾞｼｯｸM-PRO" pitchFamily="48" charset="-128"/>
              </a:rPr>
              <a:t>10</a:t>
            </a:r>
            <a:r>
              <a:rPr lang="ja-JP" altLang="ja-JP" sz="2200" dirty="0" smtClean="0">
                <a:solidFill>
                  <a:srgbClr val="000000"/>
                </a:solidFill>
                <a:latin typeface="HG丸ｺﾞｼｯｸM-PRO" pitchFamily="48" charset="-128"/>
                <a:ea typeface="HG丸ｺﾞｼｯｸM-PRO" pitchFamily="48" charset="-128"/>
              </a:rPr>
              <a:t>日</a:t>
            </a:r>
            <a:endParaRPr lang="ja-JP" altLang="ja-JP" sz="2200" dirty="0">
              <a:solidFill>
                <a:srgbClr val="000000"/>
              </a:solidFill>
              <a:latin typeface="HG丸ｺﾞｼｯｸM-PRO" pitchFamily="48" charset="-128"/>
              <a:ea typeface="HG丸ｺﾞｼｯｸM-PRO" pitchFamily="48" charset="-128"/>
            </a:endParaRPr>
          </a:p>
        </p:txBody>
      </p:sp>
      <p:sp>
        <p:nvSpPr>
          <p:cNvPr id="4" name="Text Box 1"/>
          <p:cNvSpPr txBox="1">
            <a:spLocks noChangeArrowheads="1"/>
          </p:cNvSpPr>
          <p:nvPr/>
        </p:nvSpPr>
        <p:spPr bwMode="auto">
          <a:xfrm>
            <a:off x="7092280" y="571478"/>
            <a:ext cx="1583160" cy="359220"/>
          </a:xfrm>
          <a:prstGeom prst="rect">
            <a:avLst/>
          </a:prstGeom>
          <a:noFill/>
          <a:ln w="9525"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spcBef>
                <a:spcPts val="600"/>
              </a:spcBef>
              <a:buClrTx/>
              <a:buFontTx/>
              <a:buNone/>
              <a:defRPr/>
            </a:pPr>
            <a:r>
              <a:rPr lang="ja-JP" altLang="en-US" sz="1800" dirty="0" smtClean="0">
                <a:latin typeface="Calibri" pitchFamily="32" charset="0"/>
                <a:ea typeface="HG丸ｺﾞｼｯｸM-PRO" pitchFamily="48" charset="-128"/>
              </a:rPr>
              <a:t>資料２</a:t>
            </a:r>
            <a:r>
              <a:rPr lang="en-US" altLang="ja-JP" sz="1800" dirty="0" smtClean="0">
                <a:latin typeface="Calibri" pitchFamily="32" charset="0"/>
                <a:ea typeface="HG丸ｺﾞｼｯｸM-PRO" pitchFamily="48" charset="-128"/>
              </a:rPr>
              <a:t>―</a:t>
            </a:r>
            <a:r>
              <a:rPr lang="ja-JP" altLang="en-US" sz="1800" dirty="0">
                <a:latin typeface="Calibri" pitchFamily="32" charset="0"/>
                <a:ea typeface="HG丸ｺﾞｼｯｸM-PRO" pitchFamily="48" charset="-128"/>
              </a:rPr>
              <a:t>２</a:t>
            </a:r>
            <a:endParaRPr lang="en-US" altLang="ja-JP" sz="1800" dirty="0" smtClean="0">
              <a:latin typeface="Calibri" pitchFamily="32" charset="0"/>
              <a:ea typeface="HG丸ｺﾞｼｯｸM-PRO" pitchFamily="48" charset="-128"/>
            </a:endParaRPr>
          </a:p>
        </p:txBody>
      </p:sp>
      <p:sp>
        <p:nvSpPr>
          <p:cNvPr id="5" name="Text Box 1"/>
          <p:cNvSpPr txBox="1">
            <a:spLocks noChangeArrowheads="1"/>
          </p:cNvSpPr>
          <p:nvPr/>
        </p:nvSpPr>
        <p:spPr bwMode="auto">
          <a:xfrm>
            <a:off x="3025352" y="1412824"/>
            <a:ext cx="2952000" cy="432000"/>
          </a:xfrm>
          <a:prstGeom prst="rect">
            <a:avLst/>
          </a:prstGeom>
          <a:noFill/>
          <a:ln w="9525"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spcBef>
                <a:spcPts val="600"/>
              </a:spcBef>
              <a:buClrTx/>
              <a:buFontTx/>
              <a:buNone/>
              <a:defRPr/>
            </a:pPr>
            <a:r>
              <a:rPr lang="ja-JP" altLang="en-US" sz="2000" dirty="0" smtClean="0">
                <a:latin typeface="Calibri" pitchFamily="32" charset="0"/>
                <a:ea typeface="HG丸ｺﾞｼｯｸM-PRO" pitchFamily="48" charset="-128"/>
              </a:rPr>
              <a:t>ビジョン説明資料</a:t>
            </a:r>
            <a:endParaRPr lang="en-US" altLang="ja-JP" sz="2000" dirty="0" smtClean="0">
              <a:latin typeface="Calibri" pitchFamily="32" charset="0"/>
              <a:ea typeface="HG丸ｺﾞｼｯｸM-PRO" pitchFamily="48" charset="-128"/>
            </a:endParaRPr>
          </a:p>
        </p:txBody>
      </p:sp>
    </p:spTree>
    <p:extLst>
      <p:ext uri="{BB962C8B-B14F-4D97-AF65-F5344CB8AC3E}">
        <p14:creationId xmlns:p14="http://schemas.microsoft.com/office/powerpoint/2010/main" val="5570200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10</a:t>
            </a:fld>
            <a:endParaRPr lang="en-US" altLang="ja-JP" sz="1200">
              <a:solidFill>
                <a:srgbClr val="898989"/>
              </a:solidFill>
            </a:endParaRPr>
          </a:p>
        </p:txBody>
      </p:sp>
      <p:cxnSp>
        <p:nvCxnSpPr>
          <p:cNvPr id="3" name="直線矢印コネクタ 2"/>
          <p:cNvCxnSpPr/>
          <p:nvPr/>
        </p:nvCxnSpPr>
        <p:spPr>
          <a:xfrm>
            <a:off x="0" y="1592824"/>
            <a:ext cx="882047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1602512" y="873360"/>
            <a:ext cx="0" cy="5796000"/>
          </a:xfrm>
          <a:prstGeom prst="straightConnector1">
            <a:avLst/>
          </a:prstGeom>
          <a:ln w="28575">
            <a:tailEnd type="none" w="lg" len="lg"/>
          </a:ln>
        </p:spPr>
        <p:style>
          <a:lnRef idx="1">
            <a:schemeClr val="accent1"/>
          </a:lnRef>
          <a:fillRef idx="0">
            <a:schemeClr val="accent1"/>
          </a:fillRef>
          <a:effectRef idx="0">
            <a:schemeClr val="accent1"/>
          </a:effectRef>
          <a:fontRef idx="minor">
            <a:schemeClr val="tx1"/>
          </a:fontRef>
        </p:style>
      </p:cxnSp>
      <p:sp>
        <p:nvSpPr>
          <p:cNvPr id="14" name="AutoShape 12"/>
          <p:cNvSpPr>
            <a:spLocks noChangeArrowheads="1"/>
          </p:cNvSpPr>
          <p:nvPr/>
        </p:nvSpPr>
        <p:spPr bwMode="auto">
          <a:xfrm>
            <a:off x="717467" y="1689200"/>
            <a:ext cx="830197" cy="2412000"/>
          </a:xfrm>
          <a:prstGeom prst="roundRect">
            <a:avLst>
              <a:gd name="adj" fmla="val 7069"/>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90000" tIns="46800" rIns="90000" bIns="46800" anchor="ctr" anchorCtr="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gn="l">
              <a:lnSpc>
                <a:spcPts val="1913"/>
              </a:lnSpc>
              <a:buClrTx/>
              <a:buFontTx/>
              <a:buNone/>
              <a:defRPr/>
            </a:pPr>
            <a:r>
              <a:rPr lang="ja-JP" altLang="en-US" sz="1600" dirty="0" smtClean="0">
                <a:ea typeface="HG丸ｺﾞｼｯｸM-PRO" pitchFamily="48" charset="-128"/>
              </a:rPr>
              <a:t>・将来像、政策のあり方</a:t>
            </a:r>
            <a:endParaRPr lang="en-US" altLang="ja-JP" sz="1600" dirty="0" smtClean="0">
              <a:ea typeface="HG丸ｺﾞｼｯｸM-PRO" pitchFamily="48" charset="-128"/>
            </a:endParaRPr>
          </a:p>
          <a:p>
            <a:pPr algn="l">
              <a:lnSpc>
                <a:spcPts val="1913"/>
              </a:lnSpc>
              <a:buClrTx/>
              <a:buFontTx/>
              <a:buNone/>
              <a:defRPr/>
            </a:pPr>
            <a:r>
              <a:rPr lang="ja-JP" altLang="en-US" sz="1600" dirty="0" smtClean="0">
                <a:ea typeface="HG丸ｺﾞｼｯｸM-PRO" pitchFamily="48" charset="-128"/>
              </a:rPr>
              <a:t>・取組みの大きな方向性</a:t>
            </a:r>
            <a:endParaRPr lang="ja-JP" altLang="ja-JP" sz="1600" dirty="0" smtClean="0">
              <a:ea typeface="HG丸ｺﾞｼｯｸM-PRO" pitchFamily="48" charset="-128"/>
            </a:endParaRPr>
          </a:p>
        </p:txBody>
      </p:sp>
      <p:sp>
        <p:nvSpPr>
          <p:cNvPr id="15" name="AutoShape 12"/>
          <p:cNvSpPr>
            <a:spLocks noChangeArrowheads="1"/>
          </p:cNvSpPr>
          <p:nvPr/>
        </p:nvSpPr>
        <p:spPr bwMode="auto">
          <a:xfrm>
            <a:off x="717467" y="4185112"/>
            <a:ext cx="830197" cy="2412000"/>
          </a:xfrm>
          <a:prstGeom prst="roundRect">
            <a:avLst>
              <a:gd name="adj" fmla="val 7069"/>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90000" tIns="46800" rIns="90000" bIns="46800" anchor="ctr" anchorCtr="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nSpc>
                <a:spcPts val="1913"/>
              </a:lnSpc>
              <a:buClrTx/>
              <a:buFontTx/>
              <a:buNone/>
              <a:defRPr/>
            </a:pPr>
            <a:r>
              <a:rPr lang="ja-JP" altLang="en-US" sz="1600" dirty="0" smtClean="0">
                <a:ea typeface="HG丸ｺﾞｼｯｸM-PRO" pitchFamily="48" charset="-128"/>
              </a:rPr>
              <a:t>具体的な施策の</a:t>
            </a:r>
            <a:r>
              <a:rPr lang="ja-JP" altLang="en-US" sz="1600" dirty="0">
                <a:ea typeface="HG丸ｺﾞｼｯｸM-PRO" pitchFamily="48" charset="-128"/>
              </a:rPr>
              <a:t>方向性</a:t>
            </a:r>
            <a:endParaRPr lang="en-US" altLang="ja-JP" sz="1600" dirty="0" smtClean="0">
              <a:ea typeface="HG丸ｺﾞｼｯｸM-PRO" pitchFamily="48" charset="-128"/>
            </a:endParaRPr>
          </a:p>
        </p:txBody>
      </p:sp>
      <p:cxnSp>
        <p:nvCxnSpPr>
          <p:cNvPr id="16" name="直線矢印コネクタ 15"/>
          <p:cNvCxnSpPr/>
          <p:nvPr/>
        </p:nvCxnSpPr>
        <p:spPr>
          <a:xfrm flipH="1">
            <a:off x="610096" y="4113104"/>
            <a:ext cx="8066792" cy="45984"/>
          </a:xfrm>
          <a:prstGeom prst="straightConnector1">
            <a:avLst/>
          </a:prstGeom>
          <a:ln w="19050">
            <a:prstDash val="dash"/>
            <a:tailEnd type="none" w="lg" len="lg"/>
          </a:ln>
        </p:spPr>
        <p:style>
          <a:lnRef idx="1">
            <a:schemeClr val="accent1"/>
          </a:lnRef>
          <a:fillRef idx="0">
            <a:schemeClr val="accent1"/>
          </a:fillRef>
          <a:effectRef idx="0">
            <a:schemeClr val="accent1"/>
          </a:effectRef>
          <a:fontRef idx="minor">
            <a:schemeClr val="tx1"/>
          </a:fontRef>
        </p:style>
      </p:cxnSp>
      <p:sp>
        <p:nvSpPr>
          <p:cNvPr id="18" name="AutoShape 12"/>
          <p:cNvSpPr>
            <a:spLocks noChangeArrowheads="1"/>
          </p:cNvSpPr>
          <p:nvPr/>
        </p:nvSpPr>
        <p:spPr bwMode="auto">
          <a:xfrm>
            <a:off x="3815916" y="1160776"/>
            <a:ext cx="1332148" cy="432048"/>
          </a:xfrm>
          <a:prstGeom prst="roundRect">
            <a:avLst>
              <a:gd name="adj" fmla="val 7069"/>
            </a:avLst>
          </a:prstGeom>
          <a:noFill/>
          <a:ln w="9360" cap="sq">
            <a:noFill/>
            <a:miter lim="800000"/>
            <a:headEnd/>
            <a:tailEnd/>
          </a:ln>
          <a:effectLst/>
          <a:extLst/>
        </p:spPr>
        <p:txBody>
          <a:bodyPr lIns="90000" tIns="46800" rIns="90000" bIns="46800" anchor="ctr" anchorCtr="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nSpc>
                <a:spcPts val="1913"/>
              </a:lnSpc>
              <a:buClrTx/>
              <a:buFontTx/>
              <a:buNone/>
              <a:defRPr/>
            </a:pPr>
            <a:r>
              <a:rPr lang="ja-JP" altLang="en-US" sz="1600" dirty="0" smtClean="0">
                <a:ea typeface="HG丸ｺﾞｼｯｸM-PRO" pitchFamily="48" charset="-128"/>
              </a:rPr>
              <a:t>今後</a:t>
            </a:r>
            <a:r>
              <a:rPr lang="en-US" altLang="ja-JP" sz="1600" dirty="0" smtClean="0">
                <a:ea typeface="HG丸ｺﾞｼｯｸM-PRO" pitchFamily="48" charset="-128"/>
              </a:rPr>
              <a:t>10</a:t>
            </a:r>
            <a:r>
              <a:rPr lang="ja-JP" altLang="en-US" sz="1600" dirty="0" smtClean="0">
                <a:ea typeface="HG丸ｺﾞｼｯｸM-PRO" pitchFamily="48" charset="-128"/>
              </a:rPr>
              <a:t>年</a:t>
            </a:r>
            <a:endParaRPr lang="ja-JP" altLang="ja-JP" sz="1600" dirty="0" smtClean="0">
              <a:ea typeface="HG丸ｺﾞｼｯｸM-PRO" pitchFamily="48" charset="-128"/>
            </a:endParaRPr>
          </a:p>
        </p:txBody>
      </p:sp>
      <p:cxnSp>
        <p:nvCxnSpPr>
          <p:cNvPr id="19" name="直線矢印コネクタ 18"/>
          <p:cNvCxnSpPr/>
          <p:nvPr/>
        </p:nvCxnSpPr>
        <p:spPr>
          <a:xfrm>
            <a:off x="4488113" y="1485352"/>
            <a:ext cx="45984" cy="5112000"/>
          </a:xfrm>
          <a:prstGeom prst="straightConnector1">
            <a:avLst/>
          </a:prstGeom>
          <a:ln w="19050">
            <a:prstDash val="dash"/>
            <a:tailEnd type="none" w="lg" len="lg"/>
          </a:ln>
        </p:spPr>
        <p:style>
          <a:lnRef idx="1">
            <a:schemeClr val="accent1"/>
          </a:lnRef>
          <a:fillRef idx="0">
            <a:schemeClr val="accent1"/>
          </a:fillRef>
          <a:effectRef idx="0">
            <a:schemeClr val="accent1"/>
          </a:effectRef>
          <a:fontRef idx="minor">
            <a:schemeClr val="tx1"/>
          </a:fontRef>
        </p:style>
      </p:cxnSp>
      <p:sp>
        <p:nvSpPr>
          <p:cNvPr id="20" name="AutoShape 12"/>
          <p:cNvSpPr>
            <a:spLocks noChangeArrowheads="1"/>
          </p:cNvSpPr>
          <p:nvPr/>
        </p:nvSpPr>
        <p:spPr bwMode="auto">
          <a:xfrm>
            <a:off x="6264512" y="1160776"/>
            <a:ext cx="2916000" cy="432048"/>
          </a:xfrm>
          <a:prstGeom prst="roundRect">
            <a:avLst>
              <a:gd name="adj" fmla="val 7069"/>
            </a:avLst>
          </a:prstGeom>
          <a:noFill/>
          <a:ln w="9360" cap="sq">
            <a:noFill/>
            <a:miter lim="800000"/>
            <a:headEnd/>
            <a:tailEnd/>
          </a:ln>
          <a:effectLst/>
          <a:extLst/>
        </p:spPr>
        <p:txBody>
          <a:bodyPr lIns="90000" tIns="46800" rIns="90000" bIns="46800" anchor="ctr" anchorCtr="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nSpc>
                <a:spcPts val="1913"/>
              </a:lnSpc>
              <a:buClrTx/>
              <a:buFontTx/>
              <a:buNone/>
              <a:defRPr/>
            </a:pPr>
            <a:r>
              <a:rPr lang="ja-JP" altLang="en-US" sz="1600" dirty="0" smtClean="0">
                <a:ea typeface="HG丸ｺﾞｼｯｸM-PRO" pitchFamily="48" charset="-128"/>
              </a:rPr>
              <a:t>長期（概ね今後</a:t>
            </a:r>
            <a:r>
              <a:rPr lang="en-US" altLang="ja-JP" sz="1600" dirty="0">
                <a:ea typeface="HG丸ｺﾞｼｯｸM-PRO" pitchFamily="48" charset="-128"/>
              </a:rPr>
              <a:t>30</a:t>
            </a:r>
            <a:r>
              <a:rPr lang="ja-JP" altLang="en-US" sz="1600" dirty="0" smtClean="0">
                <a:ea typeface="HG丸ｺﾞｼｯｸM-PRO" pitchFamily="48" charset="-128"/>
              </a:rPr>
              <a:t>年～</a:t>
            </a:r>
            <a:r>
              <a:rPr lang="en-US" altLang="ja-JP" sz="1600" dirty="0" smtClean="0">
                <a:ea typeface="HG丸ｺﾞｼｯｸM-PRO" pitchFamily="48" charset="-128"/>
              </a:rPr>
              <a:t>40</a:t>
            </a:r>
            <a:r>
              <a:rPr lang="ja-JP" altLang="en-US" sz="1600" dirty="0" smtClean="0">
                <a:ea typeface="HG丸ｺﾞｼｯｸM-PRO" pitchFamily="48" charset="-128"/>
              </a:rPr>
              <a:t>年）</a:t>
            </a:r>
            <a:endParaRPr lang="ja-JP" altLang="ja-JP" sz="1600" dirty="0" smtClean="0">
              <a:ea typeface="HG丸ｺﾞｼｯｸM-PRO" pitchFamily="48" charset="-128"/>
            </a:endParaRPr>
          </a:p>
        </p:txBody>
      </p:sp>
      <p:sp>
        <p:nvSpPr>
          <p:cNvPr id="12" name="AutoShape 12"/>
          <p:cNvSpPr>
            <a:spLocks noChangeArrowheads="1"/>
          </p:cNvSpPr>
          <p:nvPr/>
        </p:nvSpPr>
        <p:spPr bwMode="auto">
          <a:xfrm>
            <a:off x="1813722" y="1808848"/>
            <a:ext cx="6753966" cy="2232504"/>
          </a:xfrm>
          <a:prstGeom prst="roundRect">
            <a:avLst>
              <a:gd name="adj" fmla="val 10689"/>
            </a:avLst>
          </a:prstGeom>
          <a:solidFill>
            <a:srgbClr val="FF66CC">
              <a:alpha val="57000"/>
            </a:srgbClr>
          </a:solidFill>
          <a:ln w="25400" cap="sq">
            <a:solidFill>
              <a:srgbClr val="000000"/>
            </a:solidFill>
            <a:miter lim="800000"/>
            <a:headEnd/>
            <a:tailEnd/>
          </a:ln>
          <a:effectLst/>
          <a:extLst/>
        </p:spPr>
        <p:txBody>
          <a:bodyPr lIns="90000" tIns="46800" rIns="90000" bIns="46800" anchor="ctr" anchorCtr="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buClrTx/>
              <a:buFontTx/>
              <a:buNone/>
              <a:defRPr/>
            </a:pPr>
            <a:r>
              <a:rPr lang="ja-JP" altLang="en-US" sz="2400" b="1" dirty="0" smtClean="0">
                <a:ea typeface="HG丸ｺﾞｼｯｸM-PRO" pitchFamily="48" charset="-128"/>
              </a:rPr>
              <a:t>今後の住宅まちづくり政策のあり方</a:t>
            </a:r>
            <a:endParaRPr lang="en-US" altLang="ja-JP" sz="2400" b="1" dirty="0" smtClean="0">
              <a:ea typeface="HG丸ｺﾞｼｯｸM-PRO" pitchFamily="48" charset="-128"/>
            </a:endParaRPr>
          </a:p>
          <a:p>
            <a:pPr>
              <a:buClrTx/>
              <a:buFontTx/>
              <a:buNone/>
              <a:defRPr/>
            </a:pPr>
            <a:r>
              <a:rPr lang="ja-JP" altLang="en-US" sz="2400" b="1" dirty="0" smtClean="0">
                <a:ea typeface="HG丸ｺﾞｼｯｸM-PRO" pitchFamily="48" charset="-128"/>
              </a:rPr>
              <a:t>（中間とりまとめ）</a:t>
            </a:r>
            <a:endParaRPr lang="en-US" altLang="ja-JP" sz="2400" b="1" dirty="0" smtClean="0">
              <a:ea typeface="HG丸ｺﾞｼｯｸM-PRO" pitchFamily="48" charset="-128"/>
            </a:endParaRPr>
          </a:p>
          <a:p>
            <a:pPr>
              <a:buClrTx/>
              <a:buFontTx/>
              <a:buNone/>
              <a:defRPr/>
            </a:pPr>
            <a:endParaRPr lang="en-US" altLang="ja-JP" sz="2400" b="1" dirty="0" smtClean="0">
              <a:ea typeface="HG丸ｺﾞｼｯｸM-PRO" pitchFamily="48" charset="-128"/>
            </a:endParaRPr>
          </a:p>
          <a:p>
            <a:pPr>
              <a:buClrTx/>
              <a:buFontTx/>
              <a:buNone/>
              <a:defRPr/>
            </a:pPr>
            <a:r>
              <a:rPr lang="ja-JP" altLang="en-US" sz="2000" spc="-20" dirty="0" smtClean="0">
                <a:ea typeface="HG丸ｺﾞｼｯｸM-PRO" pitchFamily="48" charset="-128"/>
              </a:rPr>
              <a:t>「住まうビジョン・大阪」としてとりまとめ</a:t>
            </a:r>
            <a:endParaRPr lang="en-US" altLang="ja-JP" sz="2400" spc="-20" dirty="0" smtClean="0">
              <a:ea typeface="HG丸ｺﾞｼｯｸM-PRO" pitchFamily="48" charset="-128"/>
            </a:endParaRPr>
          </a:p>
          <a:p>
            <a:pPr>
              <a:buClrTx/>
              <a:buFontTx/>
              <a:buNone/>
              <a:defRPr/>
            </a:pPr>
            <a:endParaRPr lang="ja-JP" altLang="ja-JP" sz="1600" dirty="0" smtClean="0">
              <a:ea typeface="HG丸ｺﾞｼｯｸM-PRO" pitchFamily="48" charset="-128"/>
            </a:endParaRPr>
          </a:p>
        </p:txBody>
      </p:sp>
      <p:sp>
        <p:nvSpPr>
          <p:cNvPr id="21" name="AutoShape 12"/>
          <p:cNvSpPr>
            <a:spLocks noChangeArrowheads="1"/>
          </p:cNvSpPr>
          <p:nvPr/>
        </p:nvSpPr>
        <p:spPr bwMode="auto">
          <a:xfrm>
            <a:off x="1691680" y="728728"/>
            <a:ext cx="7217960" cy="360000"/>
          </a:xfrm>
          <a:prstGeom prst="rect">
            <a:avLst/>
          </a:prstGeom>
          <a:solidFill>
            <a:schemeClr val="tx2">
              <a:lumMod val="60000"/>
              <a:lumOff val="40000"/>
            </a:schemeClr>
          </a:solidFill>
          <a:ln w="9360" cap="sq">
            <a:noFill/>
            <a:miter lim="800000"/>
            <a:headEnd/>
            <a:tailEnd/>
          </a:ln>
          <a:effectLst/>
          <a:extLst/>
        </p:spPr>
        <p:txBody>
          <a:bodyPr lIns="90000" tIns="46800" rIns="90000" bIns="46800" anchor="ctr" anchorCtr="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buClrTx/>
              <a:buFontTx/>
              <a:buNone/>
              <a:defRPr/>
            </a:pPr>
            <a:r>
              <a:rPr lang="ja-JP" altLang="en-US" sz="1800" b="1" dirty="0" smtClean="0">
                <a:solidFill>
                  <a:schemeClr val="bg1"/>
                </a:solidFill>
                <a:ea typeface="HG丸ｺﾞｼｯｸM-PRO" pitchFamily="48" charset="-128"/>
              </a:rPr>
              <a:t>時　間　軸</a:t>
            </a:r>
            <a:endParaRPr lang="ja-JP" altLang="ja-JP" sz="1200" b="1" dirty="0" smtClean="0">
              <a:solidFill>
                <a:schemeClr val="bg1"/>
              </a:solidFill>
              <a:ea typeface="HG丸ｺﾞｼｯｸM-PRO" pitchFamily="48" charset="-128"/>
            </a:endParaRPr>
          </a:p>
        </p:txBody>
      </p:sp>
      <p:sp>
        <p:nvSpPr>
          <p:cNvPr id="22" name="AutoShape 12"/>
          <p:cNvSpPr>
            <a:spLocks noChangeArrowheads="1"/>
          </p:cNvSpPr>
          <p:nvPr/>
        </p:nvSpPr>
        <p:spPr bwMode="auto">
          <a:xfrm>
            <a:off x="179512" y="1664832"/>
            <a:ext cx="360000" cy="4932280"/>
          </a:xfrm>
          <a:prstGeom prst="rect">
            <a:avLst/>
          </a:prstGeom>
          <a:solidFill>
            <a:schemeClr val="tx2">
              <a:lumMod val="60000"/>
              <a:lumOff val="40000"/>
            </a:schemeClr>
          </a:solidFill>
          <a:ln w="9360" cap="sq">
            <a:noFill/>
            <a:miter lim="800000"/>
            <a:headEnd/>
            <a:tailEnd/>
          </a:ln>
          <a:effectLst/>
          <a:extLst/>
        </p:spPr>
        <p:txBody>
          <a:bodyPr vert="eaVert" lIns="90000" tIns="46800" rIns="90000" bIns="46800" anchor="ctr" anchorCtr="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gn="dist">
              <a:buClrTx/>
              <a:buFontTx/>
              <a:buNone/>
              <a:defRPr/>
            </a:pPr>
            <a:r>
              <a:rPr lang="ja-JP" altLang="en-US" sz="1800" b="1" dirty="0">
                <a:solidFill>
                  <a:schemeClr val="bg1"/>
                </a:solidFill>
                <a:ea typeface="HG丸ｺﾞｼｯｸM-PRO" pitchFamily="48" charset="-128"/>
              </a:rPr>
              <a:t>審</a:t>
            </a:r>
            <a:r>
              <a:rPr lang="ja-JP" altLang="en-US" sz="1800" b="1" dirty="0" smtClean="0">
                <a:solidFill>
                  <a:schemeClr val="bg1"/>
                </a:solidFill>
                <a:ea typeface="HG丸ｺﾞｼｯｸM-PRO" pitchFamily="48" charset="-128"/>
              </a:rPr>
              <a:t>議会・作業部会での議論内容　</a:t>
            </a:r>
            <a:endParaRPr lang="ja-JP" altLang="ja-JP" sz="1800" b="1" dirty="0" smtClean="0">
              <a:solidFill>
                <a:schemeClr val="bg1"/>
              </a:solidFill>
              <a:ea typeface="HG丸ｺﾞｼｯｸM-PRO" pitchFamily="48" charset="-128"/>
            </a:endParaRPr>
          </a:p>
        </p:txBody>
      </p:sp>
      <p:sp>
        <p:nvSpPr>
          <p:cNvPr id="23" name="AutoShape 12"/>
          <p:cNvSpPr>
            <a:spLocks noChangeArrowheads="1"/>
          </p:cNvSpPr>
          <p:nvPr/>
        </p:nvSpPr>
        <p:spPr bwMode="auto">
          <a:xfrm>
            <a:off x="1813722" y="4252686"/>
            <a:ext cx="2612572" cy="2272658"/>
          </a:xfrm>
          <a:prstGeom prst="roundRect">
            <a:avLst>
              <a:gd name="adj" fmla="val 7244"/>
            </a:avLst>
          </a:prstGeom>
          <a:solidFill>
            <a:schemeClr val="accent6">
              <a:lumMod val="60000"/>
              <a:lumOff val="40000"/>
              <a:alpha val="57000"/>
            </a:schemeClr>
          </a:solidFill>
          <a:ln w="9360" cap="sq">
            <a:solidFill>
              <a:srgbClr val="000000"/>
            </a:solidFill>
            <a:miter lim="800000"/>
            <a:headEnd/>
            <a:tailEnd/>
          </a:ln>
          <a:effectLst/>
          <a:extLst/>
        </p:spPr>
        <p:txBody>
          <a:bodyPr lIns="90000" tIns="46800" rIns="90000" bIns="46800" anchor="ctr" anchorCtr="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buClrTx/>
              <a:buFontTx/>
              <a:buNone/>
              <a:defRPr/>
            </a:pPr>
            <a:r>
              <a:rPr lang="ja-JP" altLang="en-US" sz="2000" dirty="0" smtClean="0">
                <a:ea typeface="HG丸ｺﾞｼｯｸM-PRO" pitchFamily="48" charset="-128"/>
              </a:rPr>
              <a:t>今後</a:t>
            </a:r>
            <a:r>
              <a:rPr lang="en-US" altLang="ja-JP" sz="2000" dirty="0" smtClean="0">
                <a:ea typeface="HG丸ｺﾞｼｯｸM-PRO" pitchFamily="48" charset="-128"/>
              </a:rPr>
              <a:t>10</a:t>
            </a:r>
            <a:r>
              <a:rPr lang="ja-JP" altLang="en-US" sz="2000" dirty="0" smtClean="0">
                <a:ea typeface="HG丸ｺﾞｼｯｸM-PRO" pitchFamily="48" charset="-128"/>
              </a:rPr>
              <a:t>年間の</a:t>
            </a:r>
            <a:endParaRPr lang="en-US" altLang="ja-JP" sz="2000" dirty="0" smtClean="0">
              <a:ea typeface="HG丸ｺﾞｼｯｸM-PRO" pitchFamily="48" charset="-128"/>
            </a:endParaRPr>
          </a:p>
          <a:p>
            <a:pPr>
              <a:buClrTx/>
              <a:buFontTx/>
              <a:buNone/>
              <a:defRPr/>
            </a:pPr>
            <a:r>
              <a:rPr lang="ja-JP" altLang="en-US" sz="2000" dirty="0" smtClean="0">
                <a:ea typeface="HG丸ｺﾞｼｯｸM-PRO" pitchFamily="48" charset="-128"/>
              </a:rPr>
              <a:t>具体的な取組み内容</a:t>
            </a:r>
            <a:endParaRPr lang="ja-JP" altLang="ja-JP" sz="2000" dirty="0" smtClean="0">
              <a:ea typeface="HG丸ｺﾞｼｯｸM-PRO" pitchFamily="48" charset="-128"/>
            </a:endParaRPr>
          </a:p>
        </p:txBody>
      </p:sp>
      <p:sp>
        <p:nvSpPr>
          <p:cNvPr id="24" name="L 字 23"/>
          <p:cNvSpPr/>
          <p:nvPr/>
        </p:nvSpPr>
        <p:spPr>
          <a:xfrm rot="5400000">
            <a:off x="2692400" y="721094"/>
            <a:ext cx="4978400" cy="6937828"/>
          </a:xfrm>
          <a:prstGeom prst="corner">
            <a:avLst>
              <a:gd name="adj1" fmla="val 58929"/>
              <a:gd name="adj2" fmla="val 52381"/>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吹き出し 24"/>
          <p:cNvSpPr/>
          <p:nvPr/>
        </p:nvSpPr>
        <p:spPr>
          <a:xfrm>
            <a:off x="6474727" y="6121933"/>
            <a:ext cx="2202161" cy="652983"/>
          </a:xfrm>
          <a:prstGeom prst="wedgeRectCallout">
            <a:avLst>
              <a:gd name="adj1" fmla="val -132612"/>
              <a:gd name="adj2" fmla="val -33387"/>
            </a:avLst>
          </a:prstGeom>
          <a:solidFill>
            <a:schemeClr val="bg1"/>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全体について答申</a:t>
            </a:r>
            <a:endParaRPr kumimoji="1" lang="en-US" altLang="ja-JP" dirty="0" smtClean="0">
              <a:solidFill>
                <a:schemeClr val="tx1"/>
              </a:solidFill>
            </a:endParaRPr>
          </a:p>
          <a:p>
            <a:pPr algn="ctr"/>
            <a:r>
              <a:rPr kumimoji="1" lang="ja-JP" altLang="en-US" dirty="0">
                <a:solidFill>
                  <a:schemeClr val="tx1"/>
                </a:solidFill>
              </a:rPr>
              <a:t>→</a:t>
            </a:r>
            <a:r>
              <a:rPr kumimoji="1" lang="ja-JP" altLang="en-US" dirty="0" smtClean="0">
                <a:solidFill>
                  <a:schemeClr val="tx1"/>
                </a:solidFill>
              </a:rPr>
              <a:t>マスタープランに反映</a:t>
            </a:r>
            <a:endParaRPr kumimoji="1" lang="ja-JP" altLang="en-US" dirty="0">
              <a:solidFill>
                <a:schemeClr val="tx1"/>
              </a:solidFill>
            </a:endParaRPr>
          </a:p>
        </p:txBody>
      </p:sp>
      <p:sp>
        <p:nvSpPr>
          <p:cNvPr id="26" name="正方形/長方形 25"/>
          <p:cNvSpPr/>
          <p:nvPr/>
        </p:nvSpPr>
        <p:spPr>
          <a:xfrm>
            <a:off x="4788024" y="4442861"/>
            <a:ext cx="3905592" cy="1434411"/>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Wingdings 2"/>
              <a:buChar char="P"/>
            </a:pP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大阪</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のめざすべき将来像や、住宅まちづくり政策の大きな方向性を示すもの</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85750" indent="-285750" algn="l">
              <a:spcBef>
                <a:spcPts val="600"/>
              </a:spcBef>
              <a:buFont typeface="Wingdings 2"/>
              <a:buChar char="P"/>
            </a:pP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誰に</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とっても分かりやすく、かつ、将来に期待感を抱かせるもの</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下矢印 1"/>
          <p:cNvSpPr/>
          <p:nvPr/>
        </p:nvSpPr>
        <p:spPr>
          <a:xfrm>
            <a:off x="6300192" y="3861048"/>
            <a:ext cx="731969"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a:solidFill>
                  <a:srgbClr val="000000"/>
                </a:solidFill>
                <a:ea typeface="HG丸ｺﾞｼｯｸM-PRO" pitchFamily="48" charset="-128"/>
              </a:rPr>
              <a:t>今後</a:t>
            </a:r>
            <a:r>
              <a:rPr lang="ja-JP" altLang="en-US" sz="2400" b="1" dirty="0" smtClean="0">
                <a:solidFill>
                  <a:srgbClr val="000000"/>
                </a:solidFill>
                <a:ea typeface="HG丸ｺﾞｼｯｸM-PRO" pitchFamily="48" charset="-128"/>
              </a:rPr>
              <a:t>の住宅まちづくり政策のあり方</a:t>
            </a:r>
            <a:r>
              <a:rPr lang="en-US" altLang="ja-JP" sz="2400" b="1" dirty="0" smtClean="0">
                <a:solidFill>
                  <a:srgbClr val="000000"/>
                </a:solidFill>
                <a:ea typeface="HG丸ｺﾞｼｯｸM-PRO" pitchFamily="48" charset="-128"/>
              </a:rPr>
              <a:t>(</a:t>
            </a:r>
            <a:r>
              <a:rPr lang="ja-JP" altLang="en-US" sz="2400" b="1" dirty="0" smtClean="0">
                <a:solidFill>
                  <a:srgbClr val="000000"/>
                </a:solidFill>
                <a:ea typeface="HG丸ｺﾞｼｯｸM-PRO" pitchFamily="48" charset="-128"/>
              </a:rPr>
              <a:t>中間とりまとめ</a:t>
            </a:r>
            <a:r>
              <a:rPr lang="en-US" altLang="ja-JP" sz="2400" b="1" dirty="0" smtClean="0">
                <a:solidFill>
                  <a:srgbClr val="000000"/>
                </a:solidFill>
                <a:ea typeface="HG丸ｺﾞｼｯｸM-PRO" pitchFamily="48" charset="-128"/>
              </a:rPr>
              <a:t>)</a:t>
            </a:r>
            <a:r>
              <a:rPr lang="ja-JP" altLang="en-US" sz="2400" b="1" dirty="0" smtClean="0">
                <a:solidFill>
                  <a:srgbClr val="000000"/>
                </a:solidFill>
                <a:ea typeface="HG丸ｺﾞｼｯｸM-PRO" pitchFamily="48" charset="-128"/>
              </a:rPr>
              <a:t>の位置づけ</a:t>
            </a:r>
            <a:endParaRPr lang="ja-JP" altLang="ja-JP" sz="2400" b="1" dirty="0">
              <a:solidFill>
                <a:srgbClr val="000000"/>
              </a:solidFill>
              <a:ea typeface="HG丸ｺﾞｼｯｸM-PRO" pitchFamily="48" charset="-128"/>
            </a:endParaRPr>
          </a:p>
        </p:txBody>
      </p:sp>
    </p:spTree>
    <p:extLst>
      <p:ext uri="{BB962C8B-B14F-4D97-AF65-F5344CB8AC3E}">
        <p14:creationId xmlns:p14="http://schemas.microsoft.com/office/powerpoint/2010/main" val="9148083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395536" y="1412776"/>
            <a:ext cx="8604448" cy="4032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gn="l">
              <a:spcBef>
                <a:spcPts val="2400"/>
              </a:spcBef>
              <a:buClrTx/>
              <a:defRPr/>
            </a:pP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・中間とりまとめ（ビジョン）の位置づけ</a:t>
            </a:r>
            <a:endParaRPr lang="en-US" altLang="ja-JP"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spcBef>
                <a:spcPts val="2400"/>
              </a:spcBef>
              <a:buClrTx/>
              <a:defRPr/>
            </a:pP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・大阪府</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住宅まちづくりマスタープランの進捗状況</a:t>
            </a:r>
            <a:endParaRPr lang="en-US" altLang="ja-JP" sz="2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spcBef>
                <a:spcPts val="2400"/>
              </a:spcBef>
              <a:buClrTx/>
              <a:defRPr/>
            </a:pP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・今後</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の住宅まちづくり政策のあり方に</a:t>
            </a: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関する</a:t>
            </a:r>
            <a:endParaRPr lang="en-US" altLang="ja-JP"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spcBef>
                <a:spcPts val="600"/>
              </a:spcBef>
              <a:buClrTx/>
              <a:defRPr/>
            </a:pP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新た</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な視点</a:t>
            </a:r>
            <a:endParaRPr lang="en-US" altLang="ja-JP" sz="2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55600" indent="-355600" algn="l">
              <a:spcBef>
                <a:spcPts val="2400"/>
              </a:spcBef>
              <a:buClrTx/>
              <a:defRPr/>
            </a:pP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中間とりまとめに向けた主な論点</a:t>
            </a:r>
            <a:endParaRPr lang="en-US" altLang="ja-JP" sz="2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 name="正方形/長方形 1"/>
          <p:cNvSpPr/>
          <p:nvPr/>
        </p:nvSpPr>
        <p:spPr>
          <a:xfrm>
            <a:off x="323528" y="2420888"/>
            <a:ext cx="8604448" cy="792088"/>
          </a:xfrm>
          <a:prstGeom prst="rect">
            <a:avLst/>
          </a:prstGeom>
          <a:noFill/>
          <a:ln w="412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850816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98376" y="1012888"/>
            <a:ext cx="4428000" cy="16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99CCFF"/>
                </a:solidFill>
              </a14:hiddenFill>
            </a:ext>
          </a:extLst>
        </p:spPr>
        <p:txBody>
          <a:bodyPr wrap="square" rIns="36000"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ts val="3600"/>
              </a:spcBef>
            </a:pP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・超高齢化社会に対応した住宅・住環境整備の必要性</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・子育てのための住宅・住環境整備の必要性</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82563" indent="-182563"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・地域における交流やつながりの希薄化と地域活力の低下への対応</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p:txBody>
      </p:sp>
      <p:sp>
        <p:nvSpPr>
          <p:cNvPr id="29698"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現「大阪府住宅まちづくりマスタープラン」における課題認識</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12</a:t>
            </a:fld>
            <a:endParaRPr lang="en-US" altLang="ja-JP" sz="1200" dirty="0">
              <a:solidFill>
                <a:srgbClr val="898989"/>
              </a:solidFill>
            </a:endParaRPr>
          </a:p>
        </p:txBody>
      </p:sp>
      <p:sp>
        <p:nvSpPr>
          <p:cNvPr id="6" name="Rectangle 2"/>
          <p:cNvSpPr>
            <a:spLocks noChangeArrowheads="1"/>
          </p:cNvSpPr>
          <p:nvPr/>
        </p:nvSpPr>
        <p:spPr bwMode="auto">
          <a:xfrm>
            <a:off x="107504" y="832912"/>
            <a:ext cx="4320480" cy="360000"/>
          </a:xfrm>
          <a:prstGeom prst="roundRect">
            <a:avLst/>
          </a:prstGeom>
          <a:solidFill>
            <a:schemeClr val="accent1"/>
          </a:solidFill>
          <a:ln w="9525">
            <a:solidFill>
              <a:srgbClr val="000000"/>
            </a:solidFill>
            <a:miter lim="800000"/>
            <a:headEnd/>
            <a:tailEnd/>
          </a:ln>
          <a:extLst/>
        </p:spPr>
        <p:txBody>
          <a:bodyPr wrap="square" t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2800"/>
              </a:lnSpc>
              <a:spcBef>
                <a:spcPts val="1200"/>
              </a:spcBef>
            </a:pP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都市型高齢社会・人口減少社会の到来</a:t>
            </a:r>
            <a:r>
              <a:rPr kumimoji="1"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　</a:t>
            </a:r>
            <a:endParaRPr kumimoji="1" lang="en-US" altLang="ja-JP" sz="2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14" name="Rectangle 2"/>
          <p:cNvSpPr>
            <a:spLocks noChangeArrowheads="1"/>
          </p:cNvSpPr>
          <p:nvPr/>
        </p:nvSpPr>
        <p:spPr bwMode="auto">
          <a:xfrm>
            <a:off x="98376" y="3069328"/>
            <a:ext cx="4428000" cy="331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99CCFF"/>
                </a:solidFill>
              </a14:hiddenFill>
            </a:ext>
          </a:extLst>
        </p:spPr>
        <p:txBody>
          <a:bodyPr wrap="square" rIns="36000"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ts val="3600"/>
              </a:spcBef>
            </a:pP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・最低居住面積水準の確保</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・耐震性能、ﾊﾞﾘｱﾌﾘｰ性能の確保</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7800" indent="-177800"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・増加する空き家への対応、中古住宅流通・リフォーム市場の活性化</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7800" indent="-177800"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・分譲マンションの適切な維持管理・更新</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7800" indent="-177800"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・密集市街地の再整備</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7800" indent="-177800"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・まちのバリアフリーの確保</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7800" indent="-177800"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・まちの景観・みどりの形成</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7800" indent="-177800"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・まちの環境への配慮</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p:txBody>
      </p:sp>
      <p:sp>
        <p:nvSpPr>
          <p:cNvPr id="15" name="Rectangle 2"/>
          <p:cNvSpPr>
            <a:spLocks noChangeArrowheads="1"/>
          </p:cNvSpPr>
          <p:nvPr/>
        </p:nvSpPr>
        <p:spPr bwMode="auto">
          <a:xfrm>
            <a:off x="107504" y="2885096"/>
            <a:ext cx="4320480" cy="360000"/>
          </a:xfrm>
          <a:prstGeom prst="roundRect">
            <a:avLst/>
          </a:prstGeom>
          <a:solidFill>
            <a:schemeClr val="accent1"/>
          </a:solidFill>
          <a:ln w="9525">
            <a:solidFill>
              <a:srgbClr val="000000"/>
            </a:solidFill>
            <a:miter lim="800000"/>
            <a:headEnd/>
            <a:tailEnd/>
          </a:ln>
          <a:extLst/>
        </p:spPr>
        <p:txBody>
          <a:bodyPr wrap="square" t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2800"/>
              </a:lnSpc>
              <a:spcBef>
                <a:spcPts val="1200"/>
              </a:spcBef>
            </a:pPr>
            <a:r>
              <a:rPr kumimoji="1"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住宅</a:t>
            </a: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とまちのストック形成の課題</a:t>
            </a:r>
            <a:r>
              <a:rPr kumimoji="1"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　</a:t>
            </a:r>
            <a:endParaRPr kumimoji="1" lang="en-US" altLang="ja-JP" sz="2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16" name="Rectangle 2"/>
          <p:cNvSpPr>
            <a:spLocks noChangeArrowheads="1"/>
          </p:cNvSpPr>
          <p:nvPr/>
        </p:nvSpPr>
        <p:spPr bwMode="auto">
          <a:xfrm>
            <a:off x="4634880" y="1012888"/>
            <a:ext cx="4428000" cy="1291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99CCFF"/>
                </a:solidFill>
              </a14:hiddenFill>
            </a:ext>
          </a:extLst>
        </p:spPr>
        <p:txBody>
          <a:bodyPr wrap="square" rIns="36000"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ts val="3600"/>
              </a:spcBef>
            </a:pP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・公営住宅制度の抱える課題</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7800" indent="-177800"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・多様化する住宅困窮者への対応</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7800" indent="-177800"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・住宅市場全体を活用した住宅政策の再構築</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p:txBody>
      </p:sp>
      <p:sp>
        <p:nvSpPr>
          <p:cNvPr id="17" name="Rectangle 2"/>
          <p:cNvSpPr>
            <a:spLocks noChangeArrowheads="1"/>
          </p:cNvSpPr>
          <p:nvPr/>
        </p:nvSpPr>
        <p:spPr bwMode="auto">
          <a:xfrm>
            <a:off x="4644008" y="832912"/>
            <a:ext cx="4392000" cy="360000"/>
          </a:xfrm>
          <a:prstGeom prst="roundRect">
            <a:avLst/>
          </a:prstGeom>
          <a:solidFill>
            <a:schemeClr val="accent1"/>
          </a:solidFill>
          <a:ln w="9525">
            <a:solidFill>
              <a:srgbClr val="000000"/>
            </a:solidFill>
            <a:miter lim="800000"/>
            <a:headEnd/>
            <a:tailEnd/>
          </a:ln>
          <a:extLst/>
        </p:spPr>
        <p:txBody>
          <a:bodyPr wrap="square" t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2800"/>
              </a:lnSpc>
              <a:spcBef>
                <a:spcPts val="1200"/>
              </a:spcBef>
            </a:pPr>
            <a:r>
              <a:rPr kumimoji="1"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府民</a:t>
            </a: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の安定した生活を支える住宅ｾｰﾌﾃｨネット</a:t>
            </a:r>
            <a:r>
              <a:rPr kumimoji="1"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　</a:t>
            </a:r>
            <a:endParaRPr kumimoji="1" lang="en-US" altLang="ja-JP" sz="2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18" name="Rectangle 2"/>
          <p:cNvSpPr>
            <a:spLocks noChangeArrowheads="1"/>
          </p:cNvSpPr>
          <p:nvPr/>
        </p:nvSpPr>
        <p:spPr bwMode="auto">
          <a:xfrm>
            <a:off x="4634880" y="2669072"/>
            <a:ext cx="4428000" cy="22322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99CCFF"/>
                </a:solidFill>
              </a14:hiddenFill>
            </a:ext>
          </a:extLst>
        </p:spPr>
        <p:txBody>
          <a:bodyPr wrap="square" rIns="36000"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ts val="3600"/>
              </a:spcBef>
            </a:pP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9388" indent="-179388"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・民間賃貸住宅ストックの質の向上</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9388" indent="-179388" eaLnBrk="1" hangingPunct="1">
              <a:lnSpc>
                <a:spcPts val="2500"/>
              </a:lnSpc>
              <a:spcBef>
                <a:spcPts val="0"/>
              </a:spcBef>
            </a:pPr>
            <a:r>
              <a:rPr kumimoji="1"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a:t>
            </a: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原状回復等のトラブル対応や高齢者、</a:t>
            </a:r>
            <a:r>
              <a:rPr kumimoji="1" lang="ja-JP" altLang="en-US" sz="1400" dirty="0" err="1"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障がい</a:t>
            </a: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者等に対する入居拒否の解消</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・中古住宅流通・リフォームの促進</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・土地差別の解消</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82563" indent="-182563"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・健全な住宅産業の育成・振興</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p:txBody>
      </p:sp>
      <p:sp>
        <p:nvSpPr>
          <p:cNvPr id="19" name="Rectangle 2"/>
          <p:cNvSpPr>
            <a:spLocks noChangeArrowheads="1"/>
          </p:cNvSpPr>
          <p:nvPr/>
        </p:nvSpPr>
        <p:spPr bwMode="auto">
          <a:xfrm>
            <a:off x="4644008" y="2489136"/>
            <a:ext cx="4320480" cy="360000"/>
          </a:xfrm>
          <a:prstGeom prst="roundRect">
            <a:avLst/>
          </a:prstGeom>
          <a:solidFill>
            <a:schemeClr val="accent1"/>
          </a:solidFill>
          <a:ln w="9525">
            <a:solidFill>
              <a:srgbClr val="000000"/>
            </a:solidFill>
            <a:miter lim="800000"/>
            <a:headEnd/>
            <a:tailEnd/>
          </a:ln>
          <a:extLst/>
        </p:spPr>
        <p:txBody>
          <a:bodyPr wrap="square" t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2800"/>
              </a:lnSpc>
              <a:spcBef>
                <a:spcPts val="1200"/>
              </a:spcBef>
            </a:pP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府民の</a:t>
            </a:r>
            <a:r>
              <a:rPr kumimoji="1"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暮らし</a:t>
            </a: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を支える民間住宅市場</a:t>
            </a:r>
            <a:r>
              <a:rPr kumimoji="1"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　</a:t>
            </a:r>
            <a:endParaRPr kumimoji="1" lang="en-US" altLang="ja-JP" sz="2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20" name="Rectangle 2"/>
          <p:cNvSpPr>
            <a:spLocks noChangeArrowheads="1"/>
          </p:cNvSpPr>
          <p:nvPr/>
        </p:nvSpPr>
        <p:spPr bwMode="auto">
          <a:xfrm>
            <a:off x="4634880" y="5189352"/>
            <a:ext cx="4428000" cy="11919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99CCFF"/>
                </a:solidFill>
              </a14:hiddenFill>
            </a:ext>
          </a:extLst>
        </p:spPr>
        <p:txBody>
          <a:bodyPr wrap="square" rIns="36000"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ts val="3600"/>
              </a:spcBef>
            </a:pP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9388" indent="-179388"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・持続可能なまちづくりへの転換</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9388" indent="-179388"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・まちの自立化、機能分担・連携による地域の発展</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9388" indent="-179388"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・地域における交流やつながりの再生</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p:txBody>
      </p:sp>
      <p:sp>
        <p:nvSpPr>
          <p:cNvPr id="21" name="Rectangle 2"/>
          <p:cNvSpPr>
            <a:spLocks noChangeArrowheads="1"/>
          </p:cNvSpPr>
          <p:nvPr/>
        </p:nvSpPr>
        <p:spPr bwMode="auto">
          <a:xfrm>
            <a:off x="4644008" y="4993204"/>
            <a:ext cx="4320480" cy="360000"/>
          </a:xfrm>
          <a:prstGeom prst="roundRect">
            <a:avLst/>
          </a:prstGeom>
          <a:solidFill>
            <a:schemeClr val="accent1"/>
          </a:solidFill>
          <a:ln w="9525">
            <a:solidFill>
              <a:srgbClr val="000000"/>
            </a:solidFill>
            <a:miter lim="800000"/>
            <a:headEnd/>
            <a:tailEnd/>
          </a:ln>
          <a:extLst/>
        </p:spPr>
        <p:txBody>
          <a:bodyPr wrap="square" t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2800"/>
              </a:lnSpc>
              <a:spcBef>
                <a:spcPts val="1200"/>
              </a:spcBef>
            </a:pP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まちづくり政策への社会的要請</a:t>
            </a:r>
            <a:r>
              <a:rPr kumimoji="1"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　</a:t>
            </a:r>
            <a:endParaRPr kumimoji="1" lang="en-US" altLang="ja-JP" sz="2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Tree>
    <p:extLst>
      <p:ext uri="{BB962C8B-B14F-4D97-AF65-F5344CB8AC3E}">
        <p14:creationId xmlns:p14="http://schemas.microsoft.com/office/powerpoint/2010/main" val="29933001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ja-JP" sz="2400" b="1">
                <a:solidFill>
                  <a:srgbClr val="000000"/>
                </a:solidFill>
                <a:ea typeface="HG丸ｺﾞｼｯｸM-PRO" pitchFamily="48" charset="-128"/>
              </a:rPr>
              <a:t>現住宅まちづくりマスタープランの枠組み</a:t>
            </a: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13</a:t>
            </a:fld>
            <a:endParaRPr lang="en-US" altLang="ja-JP" sz="1200">
              <a:solidFill>
                <a:srgbClr val="898989"/>
              </a:solidFill>
            </a:endParaRPr>
          </a:p>
        </p:txBody>
      </p:sp>
      <p:sp>
        <p:nvSpPr>
          <p:cNvPr id="29700" name="Rectangle 3"/>
          <p:cNvSpPr>
            <a:spLocks noChangeArrowheads="1"/>
          </p:cNvSpPr>
          <p:nvPr/>
        </p:nvSpPr>
        <p:spPr bwMode="auto">
          <a:xfrm>
            <a:off x="107950" y="563563"/>
            <a:ext cx="9001125" cy="5884862"/>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9701" name="Rectangle 4"/>
          <p:cNvSpPr>
            <a:spLocks noChangeArrowheads="1"/>
          </p:cNvSpPr>
          <p:nvPr/>
        </p:nvSpPr>
        <p:spPr bwMode="auto">
          <a:xfrm>
            <a:off x="34925" y="944588"/>
            <a:ext cx="1728788" cy="684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buClrTx/>
              <a:buFontTx/>
              <a:buNone/>
            </a:pPr>
            <a:r>
              <a:rPr lang="ja-JP" altLang="ja-JP" sz="1800" b="1" dirty="0">
                <a:solidFill>
                  <a:srgbClr val="000000"/>
                </a:solidFill>
                <a:ea typeface="HG丸ｺﾞｼｯｸM-PRO" pitchFamily="48" charset="-128"/>
              </a:rPr>
              <a:t>めざすべき</a:t>
            </a:r>
          </a:p>
          <a:p>
            <a:pPr eaLnBrk="1" hangingPunct="1">
              <a:buClrTx/>
              <a:buFontTx/>
              <a:buNone/>
            </a:pPr>
            <a:r>
              <a:rPr lang="ja-JP" altLang="ja-JP" sz="1800" b="1" dirty="0">
                <a:solidFill>
                  <a:srgbClr val="000000"/>
                </a:solidFill>
                <a:ea typeface="HG丸ｺﾞｼｯｸM-PRO" pitchFamily="48" charset="-128"/>
              </a:rPr>
              <a:t>将　来　像</a:t>
            </a:r>
          </a:p>
        </p:txBody>
      </p:sp>
      <p:sp>
        <p:nvSpPr>
          <p:cNvPr id="29702" name="Rectangle 5"/>
          <p:cNvSpPr>
            <a:spLocks noChangeArrowheads="1"/>
          </p:cNvSpPr>
          <p:nvPr/>
        </p:nvSpPr>
        <p:spPr bwMode="auto">
          <a:xfrm>
            <a:off x="34925" y="3341340"/>
            <a:ext cx="1728788" cy="68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buClrTx/>
              <a:buFontTx/>
              <a:buNone/>
            </a:pPr>
            <a:r>
              <a:rPr lang="ja-JP" altLang="ja-JP" sz="1800" b="1">
                <a:solidFill>
                  <a:srgbClr val="000000"/>
                </a:solidFill>
                <a:ea typeface="HG丸ｺﾞｼｯｸM-PRO" pitchFamily="48" charset="-128"/>
              </a:rPr>
              <a:t>基本目標と</a:t>
            </a:r>
          </a:p>
          <a:p>
            <a:pPr eaLnBrk="1" hangingPunct="1">
              <a:buClrTx/>
              <a:buFontTx/>
              <a:buNone/>
            </a:pPr>
            <a:r>
              <a:rPr lang="ja-JP" altLang="ja-JP" sz="1800" b="1">
                <a:solidFill>
                  <a:srgbClr val="000000"/>
                </a:solidFill>
                <a:ea typeface="HG丸ｺﾞｼｯｸM-PRO" pitchFamily="48" charset="-128"/>
              </a:rPr>
              <a:t>施策の方向性</a:t>
            </a:r>
          </a:p>
        </p:txBody>
      </p:sp>
      <p:sp>
        <p:nvSpPr>
          <p:cNvPr id="29703" name="Rectangle 6"/>
          <p:cNvSpPr>
            <a:spLocks noChangeArrowheads="1"/>
          </p:cNvSpPr>
          <p:nvPr/>
        </p:nvSpPr>
        <p:spPr bwMode="auto">
          <a:xfrm>
            <a:off x="1631950" y="714028"/>
            <a:ext cx="3671888" cy="5616000"/>
          </a:xfrm>
          <a:prstGeom prst="rect">
            <a:avLst/>
          </a:prstGeom>
          <a:solidFill>
            <a:srgbClr val="C6D9F1"/>
          </a:solidFill>
          <a:ln w="22320" cap="sq">
            <a:solidFill>
              <a:srgbClr val="8EB4E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625475" indent="-623888" eaLnBrk="0" hangingPunc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1pPr>
            <a:lvl2pPr eaLnBrk="0" hangingPunc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2pPr>
            <a:lvl3pPr eaLnBrk="0" hangingPunc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3pPr>
            <a:lvl4pPr eaLnBrk="0" hangingPunc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4pPr>
            <a:lvl5pPr eaLnBrk="0" hangingPunc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9pPr>
          </a:lstStyle>
          <a:p>
            <a:pPr eaLnBrk="1" hangingPunct="1">
              <a:buClrTx/>
              <a:buFontTx/>
              <a:buNone/>
            </a:pPr>
            <a:endParaRPr lang="en-US" altLang="ja-JP" sz="900" b="1" dirty="0" smtClean="0">
              <a:solidFill>
                <a:srgbClr val="000000"/>
              </a:solidFill>
              <a:ea typeface="HG丸ｺﾞｼｯｸM-PRO" pitchFamily="48" charset="-128"/>
            </a:endParaRPr>
          </a:p>
          <a:p>
            <a:pPr eaLnBrk="1" hangingPunct="1">
              <a:buClrTx/>
              <a:buFontTx/>
              <a:buNone/>
            </a:pPr>
            <a:endParaRPr lang="en-US" altLang="ja-JP" sz="900" b="1" dirty="0">
              <a:solidFill>
                <a:srgbClr val="000000"/>
              </a:solidFill>
              <a:ea typeface="HG丸ｺﾞｼｯｸM-PRO" pitchFamily="48" charset="-128"/>
            </a:endParaRPr>
          </a:p>
          <a:p>
            <a:pPr eaLnBrk="1" hangingPunct="1">
              <a:buClrTx/>
              <a:buFontTx/>
              <a:buNone/>
            </a:pPr>
            <a:r>
              <a:rPr lang="ja-JP" altLang="ja-JP" sz="1800" b="1" dirty="0">
                <a:solidFill>
                  <a:srgbClr val="000000"/>
                </a:solidFill>
                <a:ea typeface="HG丸ｺﾞｼｯｸM-PRO" pitchFamily="48" charset="-128"/>
              </a:rPr>
              <a:t>安心感が得られる</a:t>
            </a:r>
          </a:p>
          <a:p>
            <a:pPr eaLnBrk="1" hangingPunct="1">
              <a:buClrTx/>
              <a:buFontTx/>
              <a:buNone/>
            </a:pPr>
            <a:r>
              <a:rPr lang="ja-JP" altLang="ja-JP" sz="1800" b="1" dirty="0">
                <a:solidFill>
                  <a:srgbClr val="000000"/>
                </a:solidFill>
                <a:ea typeface="HG丸ｺﾞｼｯｸM-PRO" pitchFamily="48" charset="-128"/>
              </a:rPr>
              <a:t>住まいとまち</a:t>
            </a:r>
          </a:p>
        </p:txBody>
      </p:sp>
      <p:sp>
        <p:nvSpPr>
          <p:cNvPr id="29704" name="Rectangle 7"/>
          <p:cNvSpPr>
            <a:spLocks noChangeArrowheads="1"/>
          </p:cNvSpPr>
          <p:nvPr/>
        </p:nvSpPr>
        <p:spPr bwMode="auto">
          <a:xfrm>
            <a:off x="5364163" y="714028"/>
            <a:ext cx="3671887" cy="5616000"/>
          </a:xfrm>
          <a:prstGeom prst="rect">
            <a:avLst/>
          </a:prstGeom>
          <a:solidFill>
            <a:srgbClr val="C6D9F1"/>
          </a:solidFill>
          <a:ln w="22320" cap="sq">
            <a:solidFill>
              <a:srgbClr val="8EB4E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625475" indent="-623888" eaLnBrk="0" hangingPunc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1pPr>
            <a:lvl2pPr eaLnBrk="0" hangingPunc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2pPr>
            <a:lvl3pPr eaLnBrk="0" hangingPunc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3pPr>
            <a:lvl4pPr eaLnBrk="0" hangingPunc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4pPr>
            <a:lvl5pPr eaLnBrk="0" hangingPunc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9pPr>
          </a:lstStyle>
          <a:p>
            <a:pPr eaLnBrk="1" hangingPunct="1">
              <a:buClrTx/>
              <a:buFontTx/>
              <a:buNone/>
            </a:pPr>
            <a:endParaRPr lang="en-US" altLang="ja-JP" sz="900" b="1" dirty="0" smtClean="0">
              <a:solidFill>
                <a:srgbClr val="000000"/>
              </a:solidFill>
              <a:ea typeface="HG丸ｺﾞｼｯｸM-PRO" pitchFamily="48" charset="-128"/>
            </a:endParaRPr>
          </a:p>
          <a:p>
            <a:pPr eaLnBrk="1" hangingPunct="1">
              <a:buClrTx/>
              <a:buFontTx/>
              <a:buNone/>
            </a:pPr>
            <a:endParaRPr lang="en-US" altLang="ja-JP" sz="900" b="1" dirty="0">
              <a:solidFill>
                <a:srgbClr val="000000"/>
              </a:solidFill>
              <a:ea typeface="HG丸ｺﾞｼｯｸM-PRO" pitchFamily="48" charset="-128"/>
            </a:endParaRPr>
          </a:p>
          <a:p>
            <a:pPr eaLnBrk="1" hangingPunct="1">
              <a:buClrTx/>
              <a:buFontTx/>
              <a:buNone/>
            </a:pPr>
            <a:r>
              <a:rPr lang="ja-JP" altLang="ja-JP" sz="1800" b="1" dirty="0">
                <a:solidFill>
                  <a:srgbClr val="000000"/>
                </a:solidFill>
                <a:ea typeface="HG丸ｺﾞｼｯｸM-PRO" pitchFamily="48" charset="-128"/>
              </a:rPr>
              <a:t>選択が可能で活力ある</a:t>
            </a:r>
          </a:p>
          <a:p>
            <a:pPr eaLnBrk="1" hangingPunct="1">
              <a:buClrTx/>
              <a:buFontTx/>
              <a:buNone/>
            </a:pPr>
            <a:r>
              <a:rPr lang="ja-JP" altLang="ja-JP" sz="1800" b="1" dirty="0">
                <a:solidFill>
                  <a:srgbClr val="000000"/>
                </a:solidFill>
                <a:ea typeface="HG丸ｺﾞｼｯｸM-PRO" pitchFamily="48" charset="-128"/>
              </a:rPr>
              <a:t>住まいとまち</a:t>
            </a:r>
          </a:p>
        </p:txBody>
      </p:sp>
      <p:sp>
        <p:nvSpPr>
          <p:cNvPr id="29705" name="AutoShape 8"/>
          <p:cNvSpPr>
            <a:spLocks noChangeArrowheads="1"/>
          </p:cNvSpPr>
          <p:nvPr/>
        </p:nvSpPr>
        <p:spPr bwMode="auto">
          <a:xfrm>
            <a:off x="180975" y="799753"/>
            <a:ext cx="8820150" cy="901055"/>
          </a:xfrm>
          <a:prstGeom prst="roundRect">
            <a:avLst>
              <a:gd name="adj" fmla="val 20000"/>
            </a:avLst>
          </a:prstGeom>
          <a:noFill/>
          <a:ln w="12600" cap="sq">
            <a:solidFill>
              <a:srgbClr val="00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9706" name="AutoShape 9"/>
          <p:cNvSpPr>
            <a:spLocks noChangeArrowheads="1"/>
          </p:cNvSpPr>
          <p:nvPr/>
        </p:nvSpPr>
        <p:spPr bwMode="auto">
          <a:xfrm>
            <a:off x="180975" y="1772815"/>
            <a:ext cx="8820150" cy="4555413"/>
          </a:xfrm>
          <a:prstGeom prst="roundRect">
            <a:avLst>
              <a:gd name="adj" fmla="val 4847"/>
            </a:avLst>
          </a:prstGeom>
          <a:noFill/>
          <a:ln w="12600" cap="sq">
            <a:solidFill>
              <a:srgbClr val="00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4346" name="AutoShape 10"/>
          <p:cNvSpPr>
            <a:spLocks noChangeArrowheads="1"/>
          </p:cNvSpPr>
          <p:nvPr/>
        </p:nvSpPr>
        <p:spPr bwMode="auto">
          <a:xfrm>
            <a:off x="1655763" y="1916993"/>
            <a:ext cx="3600450" cy="2700000"/>
          </a:xfrm>
          <a:prstGeom prst="roundRect">
            <a:avLst>
              <a:gd name="adj" fmla="val 4046"/>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gn="l">
              <a:lnSpc>
                <a:spcPts val="1913"/>
              </a:lnSpc>
              <a:buClrTx/>
              <a:buFontTx/>
              <a:buNone/>
              <a:defRPr/>
            </a:pPr>
            <a:r>
              <a:rPr lang="ja-JP" altLang="ja-JP" sz="1600" b="1" dirty="0" smtClean="0">
                <a:ea typeface="HG丸ｺﾞｼｯｸM-PRO" pitchFamily="48" charset="-128"/>
              </a:rPr>
              <a:t>１．安心して暮らせる</a:t>
            </a:r>
          </a:p>
          <a:p>
            <a:pPr algn="l">
              <a:lnSpc>
                <a:spcPts val="2200"/>
              </a:lnSpc>
              <a:spcBef>
                <a:spcPts val="600"/>
              </a:spcBef>
              <a:buClrTx/>
              <a:buFontTx/>
              <a:buNone/>
              <a:defRPr/>
            </a:pPr>
            <a:r>
              <a:rPr lang="ja-JP" altLang="ja-JP" spc="-30" dirty="0" smtClean="0">
                <a:ea typeface="HG丸ｺﾞｼｯｸM-PRO" pitchFamily="48" charset="-128"/>
              </a:rPr>
              <a:t>◆市場機能を活用した住宅ｾｰﾌﾃｨﾈｯﾄの構築</a:t>
            </a:r>
          </a:p>
          <a:p>
            <a:pPr marL="90488" indent="-90488" algn="l">
              <a:lnSpc>
                <a:spcPts val="2200"/>
              </a:lnSpc>
              <a:buClrTx/>
              <a:buFontTx/>
              <a:buNone/>
              <a:defRPr/>
            </a:pPr>
            <a:r>
              <a:rPr lang="ja-JP" altLang="ja-JP" dirty="0" smtClean="0">
                <a:ea typeface="HG丸ｺﾞｼｯｸM-PRO" pitchFamily="48" charset="-128"/>
              </a:rPr>
              <a:t>◆住宅確保要配慮者への対応</a:t>
            </a:r>
          </a:p>
          <a:p>
            <a:pPr algn="l">
              <a:lnSpc>
                <a:spcPts val="2200"/>
              </a:lnSpc>
              <a:buClrTx/>
              <a:buFontTx/>
              <a:buNone/>
              <a:defRPr/>
            </a:pPr>
            <a:r>
              <a:rPr lang="ja-JP" altLang="ja-JP" dirty="0" smtClean="0">
                <a:ea typeface="HG丸ｺﾞｼｯｸM-PRO" pitchFamily="48" charset="-128"/>
              </a:rPr>
              <a:t>◆公的賃貸住宅の改革とストックの活用</a:t>
            </a:r>
          </a:p>
          <a:p>
            <a:pPr algn="l">
              <a:lnSpc>
                <a:spcPts val="2200"/>
              </a:lnSpc>
              <a:buClrTx/>
              <a:buFontTx/>
              <a:buNone/>
              <a:defRPr/>
            </a:pPr>
            <a:r>
              <a:rPr lang="ja-JP" altLang="ja-JP" dirty="0" smtClean="0">
                <a:ea typeface="HG丸ｺﾞｼｯｸM-PRO" pitchFamily="48" charset="-128"/>
              </a:rPr>
              <a:t>◆土地取引等における差別の解消</a:t>
            </a:r>
          </a:p>
          <a:p>
            <a:pPr algn="l">
              <a:lnSpc>
                <a:spcPts val="2200"/>
              </a:lnSpc>
              <a:buClrTx/>
              <a:buFontTx/>
              <a:buNone/>
              <a:defRPr/>
            </a:pPr>
            <a:r>
              <a:rPr lang="ja-JP" altLang="ja-JP" dirty="0" smtClean="0">
                <a:ea typeface="HG丸ｺﾞｼｯｸM-PRO" pitchFamily="48" charset="-128"/>
              </a:rPr>
              <a:t>◆福祉の住まいとまちづくりの推進</a:t>
            </a:r>
          </a:p>
          <a:p>
            <a:pPr marL="87313" indent="-87313" algn="l">
              <a:lnSpc>
                <a:spcPts val="2200"/>
              </a:lnSpc>
              <a:buClrTx/>
              <a:buFontTx/>
              <a:buNone/>
              <a:defRPr/>
            </a:pPr>
            <a:r>
              <a:rPr lang="ja-JP" altLang="ja-JP" dirty="0" smtClean="0">
                <a:ea typeface="HG丸ｺﾞｼｯｸM-PRO" pitchFamily="48" charset="-128"/>
              </a:rPr>
              <a:t>◆住まいやまちに関する情報提供・相談体制の充実</a:t>
            </a:r>
          </a:p>
        </p:txBody>
      </p:sp>
      <p:sp>
        <p:nvSpPr>
          <p:cNvPr id="14347" name="AutoShape 11"/>
          <p:cNvSpPr>
            <a:spLocks noChangeArrowheads="1"/>
          </p:cNvSpPr>
          <p:nvPr/>
        </p:nvSpPr>
        <p:spPr bwMode="auto">
          <a:xfrm>
            <a:off x="1692275" y="4692257"/>
            <a:ext cx="3563938" cy="1548000"/>
          </a:xfrm>
          <a:prstGeom prst="roundRect">
            <a:avLst>
              <a:gd name="adj" fmla="val 4468"/>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gn="l">
              <a:lnSpc>
                <a:spcPts val="1913"/>
              </a:lnSpc>
              <a:buClrTx/>
              <a:buFontTx/>
              <a:buNone/>
              <a:defRPr/>
            </a:pPr>
            <a:r>
              <a:rPr lang="ja-JP" altLang="ja-JP" sz="1600" b="1" dirty="0" smtClean="0">
                <a:ea typeface="HG丸ｺﾞｼｯｸM-PRO" pitchFamily="48" charset="-128"/>
              </a:rPr>
              <a:t>２．安全を支える</a:t>
            </a:r>
          </a:p>
          <a:p>
            <a:pPr algn="l">
              <a:lnSpc>
                <a:spcPts val="2200"/>
              </a:lnSpc>
              <a:spcBef>
                <a:spcPts val="600"/>
              </a:spcBef>
              <a:buClrTx/>
              <a:buFontTx/>
              <a:buNone/>
              <a:defRPr/>
            </a:pPr>
            <a:r>
              <a:rPr lang="ja-JP" altLang="ja-JP" dirty="0" smtClean="0">
                <a:ea typeface="HG丸ｺﾞｼｯｸM-PRO" pitchFamily="48" charset="-128"/>
              </a:rPr>
              <a:t>◆住宅・建築物の耐震化</a:t>
            </a:r>
          </a:p>
          <a:p>
            <a:pPr algn="l">
              <a:lnSpc>
                <a:spcPts val="2200"/>
              </a:lnSpc>
              <a:buClrTx/>
              <a:buFontTx/>
              <a:buNone/>
              <a:defRPr/>
            </a:pPr>
            <a:r>
              <a:rPr lang="ja-JP" altLang="ja-JP" dirty="0" smtClean="0">
                <a:ea typeface="HG丸ｺﾞｼｯｸM-PRO" pitchFamily="48" charset="-128"/>
              </a:rPr>
              <a:t>◆災害に強いまちづくり</a:t>
            </a:r>
          </a:p>
          <a:p>
            <a:pPr marL="174625" indent="-174625" algn="l">
              <a:lnSpc>
                <a:spcPts val="2200"/>
              </a:lnSpc>
              <a:buClrTx/>
              <a:buFontTx/>
              <a:buNone/>
              <a:defRPr/>
            </a:pPr>
            <a:r>
              <a:rPr lang="ja-JP" altLang="ja-JP" dirty="0" smtClean="0">
                <a:ea typeface="HG丸ｺﾞｼｯｸM-PRO" pitchFamily="48" charset="-128"/>
              </a:rPr>
              <a:t>◆住まいとまちづくりの様々な安全性への対応</a:t>
            </a:r>
          </a:p>
        </p:txBody>
      </p:sp>
      <p:sp>
        <p:nvSpPr>
          <p:cNvPr id="14348" name="AutoShape 12"/>
          <p:cNvSpPr>
            <a:spLocks noChangeArrowheads="1"/>
          </p:cNvSpPr>
          <p:nvPr/>
        </p:nvSpPr>
        <p:spPr bwMode="auto">
          <a:xfrm>
            <a:off x="5414963" y="1988840"/>
            <a:ext cx="3563937" cy="1476000"/>
          </a:xfrm>
          <a:prstGeom prst="roundRect">
            <a:avLst>
              <a:gd name="adj" fmla="val 7069"/>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gn="l">
              <a:lnSpc>
                <a:spcPts val="1913"/>
              </a:lnSpc>
              <a:buClrTx/>
              <a:buFontTx/>
              <a:buNone/>
              <a:defRPr/>
            </a:pPr>
            <a:r>
              <a:rPr lang="ja-JP" altLang="ja-JP" sz="1600" b="1" dirty="0" smtClean="0">
                <a:ea typeface="HG丸ｺﾞｼｯｸM-PRO" pitchFamily="48" charset="-128"/>
              </a:rPr>
              <a:t>３．環境にやさしい</a:t>
            </a:r>
          </a:p>
          <a:p>
            <a:pPr algn="l">
              <a:lnSpc>
                <a:spcPts val="2200"/>
              </a:lnSpc>
              <a:spcBef>
                <a:spcPts val="600"/>
              </a:spcBef>
              <a:buClrTx/>
              <a:buFontTx/>
              <a:buNone/>
              <a:defRPr/>
            </a:pPr>
            <a:r>
              <a:rPr lang="ja-JP" altLang="ja-JP" spc="-30" dirty="0" smtClean="0">
                <a:ea typeface="HG丸ｺﾞｼｯｸM-PRO" pitchFamily="48" charset="-128"/>
              </a:rPr>
              <a:t>◆環境に配慮した住宅・建築物の普及促進</a:t>
            </a:r>
          </a:p>
          <a:p>
            <a:pPr marL="180975" indent="-180975" algn="l">
              <a:lnSpc>
                <a:spcPts val="2200"/>
              </a:lnSpc>
              <a:buClrTx/>
              <a:buFontTx/>
              <a:buNone/>
              <a:defRPr/>
            </a:pPr>
            <a:r>
              <a:rPr lang="ja-JP" altLang="ja-JP" dirty="0" smtClean="0">
                <a:ea typeface="HG丸ｺﾞｼｯｸM-PRO" pitchFamily="48" charset="-128"/>
              </a:rPr>
              <a:t>◆環境にやさしいまちの構造やライフスタイルへの転換</a:t>
            </a:r>
          </a:p>
        </p:txBody>
      </p:sp>
      <p:sp>
        <p:nvSpPr>
          <p:cNvPr id="14349" name="AutoShape 13"/>
          <p:cNvSpPr>
            <a:spLocks noChangeArrowheads="1"/>
          </p:cNvSpPr>
          <p:nvPr/>
        </p:nvSpPr>
        <p:spPr bwMode="auto">
          <a:xfrm>
            <a:off x="5400562" y="3789040"/>
            <a:ext cx="3563937" cy="2451217"/>
          </a:xfrm>
          <a:prstGeom prst="roundRect">
            <a:avLst>
              <a:gd name="adj" fmla="val 3903"/>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gn="l">
              <a:lnSpc>
                <a:spcPts val="1913"/>
              </a:lnSpc>
              <a:buClrTx/>
              <a:buFontTx/>
              <a:buNone/>
              <a:defRPr/>
            </a:pPr>
            <a:r>
              <a:rPr lang="ja-JP" altLang="ja-JP" sz="1600" b="1" dirty="0" smtClean="0">
                <a:ea typeface="HG丸ｺﾞｼｯｸM-PRO" pitchFamily="48" charset="-128"/>
              </a:rPr>
              <a:t>４．活力と魅力あふれる</a:t>
            </a:r>
          </a:p>
          <a:p>
            <a:pPr algn="l">
              <a:lnSpc>
                <a:spcPts val="2200"/>
              </a:lnSpc>
              <a:spcBef>
                <a:spcPts val="600"/>
              </a:spcBef>
              <a:buClrTx/>
              <a:buFontTx/>
              <a:buNone/>
              <a:defRPr/>
            </a:pPr>
            <a:r>
              <a:rPr lang="ja-JP" altLang="ja-JP" dirty="0" smtClean="0">
                <a:ea typeface="HG丸ｺﾞｼｯｸM-PRO" pitchFamily="48" charset="-128"/>
              </a:rPr>
              <a:t>◆健全な住宅関連産業の振興</a:t>
            </a:r>
          </a:p>
          <a:p>
            <a:pPr marL="87313" indent="-87313" algn="l">
              <a:lnSpc>
                <a:spcPts val="2200"/>
              </a:lnSpc>
              <a:buClrTx/>
              <a:buFontTx/>
              <a:buNone/>
              <a:defRPr/>
            </a:pPr>
            <a:r>
              <a:rPr lang="ja-JP" altLang="ja-JP" dirty="0" smtClean="0">
                <a:ea typeface="HG丸ｺﾞｼｯｸM-PRO" pitchFamily="48" charset="-128"/>
              </a:rPr>
              <a:t>◆多様な住まいやまちを選択できる環境整備</a:t>
            </a:r>
          </a:p>
          <a:p>
            <a:pPr marL="87313" indent="-87313" algn="l">
              <a:lnSpc>
                <a:spcPts val="2200"/>
              </a:lnSpc>
              <a:buClrTx/>
              <a:buFontTx/>
              <a:buNone/>
              <a:defRPr/>
            </a:pPr>
            <a:r>
              <a:rPr lang="ja-JP" altLang="ja-JP" dirty="0" smtClean="0">
                <a:ea typeface="HG丸ｺﾞｼｯｸM-PRO" pitchFamily="48" charset="-128"/>
              </a:rPr>
              <a:t>◆多彩な機能（職、学、遊、住）をもつまちの形成</a:t>
            </a:r>
          </a:p>
          <a:p>
            <a:pPr marL="87313" indent="-87313" algn="l">
              <a:lnSpc>
                <a:spcPts val="2200"/>
              </a:lnSpc>
              <a:buClrTx/>
              <a:buFontTx/>
              <a:buNone/>
              <a:defRPr/>
            </a:pPr>
            <a:r>
              <a:rPr lang="ja-JP" altLang="ja-JP" dirty="0" smtClean="0">
                <a:ea typeface="HG丸ｺﾞｼｯｸM-PRO" pitchFamily="48" charset="-128"/>
              </a:rPr>
              <a:t>◆地域の特性を活かした美しく魅力あるまちの形成</a:t>
            </a:r>
          </a:p>
        </p:txBody>
      </p:sp>
    </p:spTree>
    <p:extLst>
      <p:ext uri="{BB962C8B-B14F-4D97-AF65-F5344CB8AC3E}">
        <p14:creationId xmlns:p14="http://schemas.microsoft.com/office/powerpoint/2010/main" val="7267035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085159"/>
            <a:ext cx="267017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1985" y="5080991"/>
            <a:ext cx="267017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5392737"/>
            <a:ext cx="2670175"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8"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１．安心して暮らせる</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14</a:t>
            </a:fld>
            <a:endParaRPr lang="en-US" altLang="ja-JP" sz="1200" dirty="0">
              <a:solidFill>
                <a:srgbClr val="898989"/>
              </a:solidFill>
            </a:endParaRPr>
          </a:p>
        </p:txBody>
      </p:sp>
      <p:sp>
        <p:nvSpPr>
          <p:cNvPr id="19" name="Rectangle 2"/>
          <p:cNvSpPr>
            <a:spLocks noChangeArrowheads="1"/>
          </p:cNvSpPr>
          <p:nvPr/>
        </p:nvSpPr>
        <p:spPr bwMode="auto">
          <a:xfrm>
            <a:off x="96837" y="4763244"/>
            <a:ext cx="2835523" cy="28733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100" dirty="0" smtClean="0">
                <a:solidFill>
                  <a:schemeClr val="tx1"/>
                </a:solidFill>
                <a:latin typeface="Arial" charset="0"/>
                <a:ea typeface="HG丸ｺﾞｼｯｸM-PRO" pitchFamily="48" charset="-128"/>
              </a:rPr>
              <a:t>●生活支援施設を併設している公的賃貸</a:t>
            </a:r>
            <a:endParaRPr kumimoji="1" lang="en-US" altLang="ja-JP" sz="1100" dirty="0" smtClean="0">
              <a:solidFill>
                <a:schemeClr val="tx1"/>
              </a:solidFill>
              <a:latin typeface="Arial" charset="0"/>
              <a:ea typeface="HG丸ｺﾞｼｯｸM-PRO" pitchFamily="48" charset="-128"/>
            </a:endParaRPr>
          </a:p>
          <a:p>
            <a:pPr eaLnBrk="1" hangingPunct="1">
              <a:spcBef>
                <a:spcPct val="0"/>
              </a:spcBef>
              <a:buFontTx/>
              <a:buNone/>
            </a:pPr>
            <a:r>
              <a:rPr kumimoji="1" lang="ja-JP" altLang="en-US" sz="1100" dirty="0" smtClean="0">
                <a:solidFill>
                  <a:schemeClr val="tx1"/>
                </a:solidFill>
                <a:latin typeface="Arial" charset="0"/>
                <a:ea typeface="HG丸ｺﾞｼｯｸM-PRO" pitchFamily="48" charset="-128"/>
              </a:rPr>
              <a:t>　住宅団地（</a:t>
            </a:r>
            <a:r>
              <a:rPr kumimoji="1" lang="en-US" altLang="ja-JP" sz="1100" dirty="0" smtClean="0">
                <a:solidFill>
                  <a:schemeClr val="tx1"/>
                </a:solidFill>
                <a:latin typeface="Arial" charset="0"/>
                <a:ea typeface="HG丸ｺﾞｼｯｸM-PRO" pitchFamily="48" charset="-128"/>
              </a:rPr>
              <a:t>100</a:t>
            </a:r>
            <a:r>
              <a:rPr kumimoji="1" lang="ja-JP" altLang="en-US" sz="1100" dirty="0" smtClean="0">
                <a:solidFill>
                  <a:schemeClr val="tx1"/>
                </a:solidFill>
                <a:latin typeface="Arial" charset="0"/>
                <a:ea typeface="HG丸ｺﾞｼｯｸM-PRO" pitchFamily="48" charset="-128"/>
              </a:rPr>
              <a:t>戸以上）の割合</a:t>
            </a:r>
            <a:endParaRPr kumimoji="1" lang="en-US" altLang="ja-JP" sz="1100" dirty="0" smtClean="0">
              <a:solidFill>
                <a:schemeClr val="tx1"/>
              </a:solidFill>
              <a:latin typeface="Arial" charset="0"/>
              <a:ea typeface="HG丸ｺﾞｼｯｸM-PRO" pitchFamily="48" charset="-128"/>
            </a:endParaRPr>
          </a:p>
        </p:txBody>
      </p:sp>
      <p:sp>
        <p:nvSpPr>
          <p:cNvPr id="20" name="Rectangle 2"/>
          <p:cNvSpPr>
            <a:spLocks noChangeArrowheads="1"/>
          </p:cNvSpPr>
          <p:nvPr/>
        </p:nvSpPr>
        <p:spPr bwMode="auto">
          <a:xfrm>
            <a:off x="3059832" y="4763244"/>
            <a:ext cx="2952328" cy="465956"/>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100" dirty="0" smtClean="0">
                <a:solidFill>
                  <a:schemeClr val="tx1"/>
                </a:solidFill>
                <a:latin typeface="Arial" charset="0"/>
                <a:ea typeface="HG丸ｺﾞｼｯｸM-PRO" pitchFamily="48" charset="-128"/>
              </a:rPr>
              <a:t>●高齢者人口に対する高齢者向け住宅の割合</a:t>
            </a:r>
            <a:endParaRPr kumimoji="1" lang="en-US" altLang="ja-JP" sz="1100" dirty="0" smtClean="0">
              <a:solidFill>
                <a:schemeClr val="tx1"/>
              </a:solidFill>
              <a:latin typeface="Arial" charset="0"/>
              <a:ea typeface="HG丸ｺﾞｼｯｸM-PRO" pitchFamily="48" charset="-128"/>
            </a:endParaRPr>
          </a:p>
          <a:p>
            <a:pPr eaLnBrk="1" hangingPunct="1">
              <a:spcBef>
                <a:spcPct val="0"/>
              </a:spcBef>
              <a:buFontTx/>
              <a:buNone/>
            </a:pPr>
            <a:r>
              <a:rPr kumimoji="1" lang="ja-JP" altLang="en-US" sz="1100" dirty="0" smtClean="0">
                <a:solidFill>
                  <a:schemeClr val="tx1"/>
                </a:solidFill>
                <a:latin typeface="Arial" charset="0"/>
                <a:ea typeface="HG丸ｺﾞｼｯｸM-PRO" pitchFamily="48" charset="-128"/>
              </a:rPr>
              <a:t>（戸）</a:t>
            </a:r>
            <a:endParaRPr kumimoji="1" lang="ja-JP" altLang="en-US" sz="1100" dirty="0">
              <a:solidFill>
                <a:schemeClr val="tx1"/>
              </a:solidFill>
              <a:latin typeface="Arial" charset="0"/>
              <a:ea typeface="HG丸ｺﾞｼｯｸM-PRO" pitchFamily="48" charset="-128"/>
            </a:endParaRPr>
          </a:p>
        </p:txBody>
      </p:sp>
      <p:sp>
        <p:nvSpPr>
          <p:cNvPr id="21" name="Rectangle 2"/>
          <p:cNvSpPr>
            <a:spLocks noChangeArrowheads="1"/>
          </p:cNvSpPr>
          <p:nvPr/>
        </p:nvSpPr>
        <p:spPr bwMode="auto">
          <a:xfrm>
            <a:off x="6228184" y="4763244"/>
            <a:ext cx="2952328" cy="28733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100" dirty="0" smtClean="0">
                <a:solidFill>
                  <a:schemeClr val="tx1"/>
                </a:solidFill>
                <a:latin typeface="Arial" charset="0"/>
                <a:ea typeface="HG丸ｺﾞｼｯｸM-PRO" pitchFamily="48" charset="-128"/>
              </a:rPr>
              <a:t>●鉄道駅舎のエレベーター設置率</a:t>
            </a:r>
            <a:endParaRPr kumimoji="1" lang="ja-JP" altLang="en-US" sz="1100" dirty="0">
              <a:solidFill>
                <a:schemeClr val="tx1"/>
              </a:solidFill>
              <a:latin typeface="Arial" charset="0"/>
              <a:ea typeface="HG丸ｺﾞｼｯｸM-PRO" pitchFamily="48"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4018258441"/>
              </p:ext>
            </p:extLst>
          </p:nvPr>
        </p:nvGraphicFramePr>
        <p:xfrm>
          <a:off x="64524" y="591921"/>
          <a:ext cx="9001571" cy="4158375"/>
        </p:xfrm>
        <a:graphic>
          <a:graphicData uri="http://schemas.openxmlformats.org/drawingml/2006/table">
            <a:tbl>
              <a:tblPr firstRow="1" bandRow="1">
                <a:tableStyleId>{69CF1AB2-1976-4502-BF36-3FF5EA218861}</a:tableStyleId>
              </a:tblPr>
              <a:tblGrid>
                <a:gridCol w="1306200"/>
                <a:gridCol w="7695371"/>
              </a:tblGrid>
              <a:tr h="753356">
                <a:tc>
                  <a:txBody>
                    <a:bodyPr/>
                    <a:lstStyle/>
                    <a:p>
                      <a:pPr>
                        <a:lnSpc>
                          <a:spcPts val="1400"/>
                        </a:lnSpc>
                      </a:pPr>
                      <a:r>
                        <a:rPr kumimoji="1" lang="ja-JP" altLang="en-US" sz="1300" b="0" u="none" dirty="0" smtClean="0">
                          <a:solidFill>
                            <a:schemeClr val="tx1"/>
                          </a:solidFill>
                          <a:latin typeface="+mn-ea"/>
                          <a:ea typeface="+mn-ea"/>
                        </a:rPr>
                        <a:t>市場機能を活用した住宅ｾｰﾌﾃｨﾈｯﾄの構築</a:t>
                      </a:r>
                      <a:endParaRPr kumimoji="1" lang="ja-JP" altLang="en-US" sz="1300" b="0" u="none" dirty="0">
                        <a:solidFill>
                          <a:schemeClr val="tx1"/>
                        </a:solidFill>
                        <a:latin typeface="+mn-ea"/>
                        <a:ea typeface="+mn-ea"/>
                      </a:endParaRPr>
                    </a:p>
                  </a:txBody>
                  <a:tcPr marL="36000" marR="36000" marT="36000" marB="36000" anchor="ctr"/>
                </a:tc>
                <a:tc>
                  <a:txBody>
                    <a:bodyPr/>
                    <a:lstStyle/>
                    <a:p>
                      <a:pPr>
                        <a:lnSpc>
                          <a:spcPts val="1700"/>
                        </a:lnSpc>
                      </a:pPr>
                      <a:r>
                        <a:rPr kumimoji="1" lang="ja-JP" altLang="en-US" sz="1400" b="0" u="none" dirty="0" smtClean="0">
                          <a:solidFill>
                            <a:schemeClr val="tx1"/>
                          </a:solidFill>
                          <a:latin typeface="+mn-ea"/>
                          <a:ea typeface="+mn-ea"/>
                        </a:rPr>
                        <a:t>●大阪あんしん賃貸支援事業の充実と登録促進</a:t>
                      </a:r>
                      <a:endParaRPr kumimoji="1" lang="en-US" altLang="ja-JP" sz="1400" b="0" u="none" dirty="0" smtClean="0">
                        <a:solidFill>
                          <a:schemeClr val="tx1"/>
                        </a:solidFill>
                        <a:latin typeface="+mn-ea"/>
                        <a:ea typeface="+mn-ea"/>
                      </a:endParaRPr>
                    </a:p>
                    <a:p>
                      <a:pPr marL="85725" indent="-85725">
                        <a:lnSpc>
                          <a:spcPts val="1700"/>
                        </a:lnSpc>
                      </a:pPr>
                      <a:r>
                        <a:rPr kumimoji="1" lang="ja-JP" altLang="en-US" sz="1400" b="0" u="none" dirty="0" smtClean="0">
                          <a:solidFill>
                            <a:schemeClr val="tx1"/>
                          </a:solidFill>
                          <a:latin typeface="+mn-ea"/>
                          <a:ea typeface="+mn-ea"/>
                        </a:rPr>
                        <a:t>●居住支援協議会の立ち上げ等、家主・借主等の不安を解消する仕組みづくりの推進</a:t>
                      </a:r>
                      <a:endParaRPr kumimoji="1" lang="en-US" altLang="ja-JP" sz="1400" b="0" u="none" dirty="0" smtClean="0">
                        <a:solidFill>
                          <a:schemeClr val="tx1"/>
                        </a:solidFill>
                        <a:latin typeface="+mn-ea"/>
                        <a:ea typeface="+mn-ea"/>
                      </a:endParaRPr>
                    </a:p>
                    <a:p>
                      <a:pPr marL="88900" indent="-88900">
                        <a:lnSpc>
                          <a:spcPts val="1700"/>
                        </a:lnSpc>
                      </a:pPr>
                      <a:r>
                        <a:rPr kumimoji="1" lang="ja-JP" altLang="en-US" sz="1400" b="0" u="none" dirty="0" smtClean="0">
                          <a:solidFill>
                            <a:schemeClr val="tx1"/>
                          </a:solidFill>
                          <a:latin typeface="+mn-ea"/>
                          <a:ea typeface="+mn-ea"/>
                        </a:rPr>
                        <a:t>●住宅ﾊﾞｳﾁｬｰ制度の国への提案、低所得者を対象とした「住まい探し相談会」の開催等</a:t>
                      </a:r>
                      <a:endParaRPr kumimoji="1" lang="ja-JP" altLang="en-US" sz="1400" b="0" u="none" dirty="0">
                        <a:solidFill>
                          <a:schemeClr val="tx1"/>
                        </a:solidFill>
                        <a:latin typeface="+mn-ea"/>
                        <a:ea typeface="+mn-ea"/>
                      </a:endParaRPr>
                    </a:p>
                  </a:txBody>
                  <a:tcPr marL="36000" marR="36000" marT="36000" marB="36000" anchor="ctr"/>
                </a:tc>
              </a:tr>
              <a:tr h="373563">
                <a:tc>
                  <a:txBody>
                    <a:bodyPr/>
                    <a:lstStyle/>
                    <a:p>
                      <a:pPr>
                        <a:lnSpc>
                          <a:spcPts val="1400"/>
                        </a:lnSpc>
                      </a:pPr>
                      <a:r>
                        <a:rPr kumimoji="1" lang="ja-JP" altLang="en-US" sz="1300" u="none" dirty="0" smtClean="0">
                          <a:solidFill>
                            <a:schemeClr val="tx1"/>
                          </a:solidFill>
                          <a:latin typeface="+mn-ea"/>
                          <a:ea typeface="+mn-ea"/>
                        </a:rPr>
                        <a:t>住宅確保要配慮者への対応</a:t>
                      </a:r>
                      <a:endParaRPr kumimoji="1" lang="ja-JP" altLang="en-US" sz="1300" u="none" dirty="0">
                        <a:solidFill>
                          <a:schemeClr val="tx1"/>
                        </a:solidFill>
                        <a:latin typeface="+mn-ea"/>
                        <a:ea typeface="+mn-ea"/>
                      </a:endParaRPr>
                    </a:p>
                  </a:txBody>
                  <a:tcPr marL="36000" marR="36000" marT="36000" marB="36000" anchor="ctr"/>
                </a:tc>
                <a:tc>
                  <a:txBody>
                    <a:bodyPr/>
                    <a:lstStyle/>
                    <a:p>
                      <a:pPr marL="0" marR="0" indent="0" algn="l" defTabSz="1280160" rtl="0" eaLnBrk="1" fontAlgn="auto" latinLnBrk="0" hangingPunct="1">
                        <a:lnSpc>
                          <a:spcPts val="1700"/>
                        </a:lnSpc>
                        <a:spcBef>
                          <a:spcPts val="0"/>
                        </a:spcBef>
                        <a:spcAft>
                          <a:spcPts val="0"/>
                        </a:spcAft>
                        <a:buClrTx/>
                        <a:buSzTx/>
                        <a:buFontTx/>
                        <a:buNone/>
                        <a:tabLst/>
                        <a:defRPr/>
                      </a:pPr>
                      <a:r>
                        <a:rPr kumimoji="1" lang="ja-JP" altLang="en-US" sz="1400" u="none" dirty="0" smtClean="0">
                          <a:solidFill>
                            <a:schemeClr val="tx1"/>
                          </a:solidFill>
                          <a:latin typeface="+mn-ea"/>
                          <a:ea typeface="+mn-ea"/>
                        </a:rPr>
                        <a:t>●サービス付き高齢者向け住宅の供給促進</a:t>
                      </a:r>
                      <a:endParaRPr kumimoji="1" lang="en-US" altLang="ja-JP" sz="1400" u="none" dirty="0" smtClean="0">
                        <a:solidFill>
                          <a:schemeClr val="tx1"/>
                        </a:solidFill>
                        <a:latin typeface="+mn-ea"/>
                        <a:ea typeface="+mn-ea"/>
                      </a:endParaRPr>
                    </a:p>
                    <a:p>
                      <a:pPr>
                        <a:lnSpc>
                          <a:spcPts val="1700"/>
                        </a:lnSpc>
                      </a:pPr>
                      <a:r>
                        <a:rPr kumimoji="1" lang="ja-JP" altLang="en-US" sz="1400" u="none" dirty="0" smtClean="0">
                          <a:solidFill>
                            <a:schemeClr val="tx1"/>
                          </a:solidFill>
                          <a:latin typeface="+mn-ea"/>
                          <a:ea typeface="+mn-ea"/>
                        </a:rPr>
                        <a:t>●大阪府高齢者・</a:t>
                      </a:r>
                      <a:r>
                        <a:rPr kumimoji="1" lang="ja-JP" altLang="en-US" sz="1400" u="none" dirty="0" err="1" smtClean="0">
                          <a:solidFill>
                            <a:schemeClr val="tx1"/>
                          </a:solidFill>
                          <a:latin typeface="+mn-ea"/>
                          <a:ea typeface="+mn-ea"/>
                        </a:rPr>
                        <a:t>障がい</a:t>
                      </a:r>
                      <a:r>
                        <a:rPr kumimoji="1" lang="ja-JP" altLang="en-US" sz="1400" u="none" dirty="0" smtClean="0">
                          <a:solidFill>
                            <a:schemeClr val="tx1"/>
                          </a:solidFill>
                          <a:latin typeface="+mn-ea"/>
                          <a:ea typeface="+mn-ea"/>
                        </a:rPr>
                        <a:t>者住宅計画を見直し（ｻｰﾋﾞｽ付き高齢者向け住宅の登録基準の強化）</a:t>
                      </a:r>
                      <a:endParaRPr kumimoji="1" lang="en-US" altLang="ja-JP" sz="1400" u="none" dirty="0" smtClean="0">
                        <a:solidFill>
                          <a:schemeClr val="tx1"/>
                        </a:solidFill>
                        <a:latin typeface="+mn-ea"/>
                        <a:ea typeface="+mn-ea"/>
                      </a:endParaRPr>
                    </a:p>
                    <a:p>
                      <a:pPr>
                        <a:lnSpc>
                          <a:spcPts val="1700"/>
                        </a:lnSpc>
                      </a:pPr>
                      <a:r>
                        <a:rPr kumimoji="1" lang="ja-JP" altLang="en-US" sz="1400" u="none" dirty="0" smtClean="0">
                          <a:solidFill>
                            <a:schemeClr val="tx1"/>
                          </a:solidFill>
                          <a:latin typeface="+mn-ea"/>
                          <a:ea typeface="+mn-ea"/>
                        </a:rPr>
                        <a:t>●公営住宅におけるグループホーム、ケアホームの活用促進</a:t>
                      </a:r>
                      <a:endParaRPr kumimoji="1" lang="ja-JP" altLang="en-US" sz="1400" u="none" dirty="0">
                        <a:solidFill>
                          <a:schemeClr val="tx1"/>
                        </a:solidFill>
                        <a:latin typeface="+mn-ea"/>
                        <a:ea typeface="+mn-ea"/>
                      </a:endParaRPr>
                    </a:p>
                  </a:txBody>
                  <a:tcPr marL="36000" marR="36000" marT="36000" marB="36000" anchor="ctr"/>
                </a:tc>
              </a:tr>
              <a:tr h="473069">
                <a:tc>
                  <a:txBody>
                    <a:bodyPr/>
                    <a:lstStyle/>
                    <a:p>
                      <a:pPr>
                        <a:lnSpc>
                          <a:spcPts val="1400"/>
                        </a:lnSpc>
                      </a:pPr>
                      <a:r>
                        <a:rPr kumimoji="1" lang="ja-JP" altLang="en-US" sz="1300" u="none" dirty="0" smtClean="0">
                          <a:solidFill>
                            <a:schemeClr val="tx1"/>
                          </a:solidFill>
                          <a:latin typeface="+mn-ea"/>
                          <a:ea typeface="+mn-ea"/>
                        </a:rPr>
                        <a:t>公的賃貸住宅の改革とストックの活用</a:t>
                      </a:r>
                      <a:endParaRPr kumimoji="1" lang="ja-JP" altLang="en-US" sz="1300" u="none" dirty="0">
                        <a:solidFill>
                          <a:schemeClr val="tx1"/>
                        </a:solidFill>
                        <a:latin typeface="+mn-ea"/>
                        <a:ea typeface="+mn-ea"/>
                      </a:endParaRPr>
                    </a:p>
                  </a:txBody>
                  <a:tcPr marL="36000" marR="36000" marT="36000" marB="36000" anchor="ctr"/>
                </a:tc>
                <a:tc>
                  <a:txBody>
                    <a:bodyPr/>
                    <a:lstStyle/>
                    <a:p>
                      <a:pPr>
                        <a:lnSpc>
                          <a:spcPts val="1700"/>
                        </a:lnSpc>
                      </a:pPr>
                      <a:r>
                        <a:rPr kumimoji="1" lang="ja-JP" altLang="en-US" sz="1400" u="none" dirty="0" smtClean="0">
                          <a:solidFill>
                            <a:schemeClr val="tx1"/>
                          </a:solidFill>
                          <a:latin typeface="+mn-ea"/>
                          <a:ea typeface="+mn-ea"/>
                        </a:rPr>
                        <a:t>●建替事業等により生み出される用地を活用した、地域の福祉ニーズ等に対応した施設の導入</a:t>
                      </a:r>
                      <a:endParaRPr kumimoji="1" lang="en-US" altLang="ja-JP" sz="1400" u="none" dirty="0" smtClean="0">
                        <a:solidFill>
                          <a:schemeClr val="tx1"/>
                        </a:solidFill>
                        <a:latin typeface="+mn-ea"/>
                        <a:ea typeface="+mn-ea"/>
                      </a:endParaRPr>
                    </a:p>
                    <a:p>
                      <a:pPr>
                        <a:lnSpc>
                          <a:spcPts val="1700"/>
                        </a:lnSpc>
                      </a:pPr>
                      <a:r>
                        <a:rPr kumimoji="1" lang="ja-JP" altLang="en-US" sz="1400" u="none" dirty="0" smtClean="0">
                          <a:solidFill>
                            <a:schemeClr val="tx1"/>
                          </a:solidFill>
                          <a:latin typeface="+mn-ea"/>
                          <a:ea typeface="+mn-ea"/>
                        </a:rPr>
                        <a:t>●府営住宅の空き室活用の推進</a:t>
                      </a:r>
                      <a:endParaRPr kumimoji="1" lang="en-US" altLang="ja-JP" sz="1400" u="none" dirty="0" smtClean="0">
                        <a:solidFill>
                          <a:schemeClr val="tx1"/>
                        </a:solidFill>
                        <a:latin typeface="+mn-ea"/>
                        <a:ea typeface="+mn-ea"/>
                      </a:endParaRPr>
                    </a:p>
                    <a:p>
                      <a:pPr>
                        <a:lnSpc>
                          <a:spcPts val="1700"/>
                        </a:lnSpc>
                      </a:pPr>
                      <a:r>
                        <a:rPr kumimoji="1" lang="ja-JP" altLang="en-US" sz="1400" u="none" dirty="0" smtClean="0">
                          <a:solidFill>
                            <a:schemeClr val="tx1"/>
                          </a:solidFill>
                          <a:latin typeface="+mn-ea"/>
                          <a:ea typeface="+mn-ea"/>
                        </a:rPr>
                        <a:t>●府営住宅を活用したまちづくりの推進（移管、市町と連携したまちづくり）</a:t>
                      </a:r>
                      <a:endParaRPr kumimoji="1" lang="ja-JP" altLang="en-US" sz="1400" u="none" dirty="0">
                        <a:solidFill>
                          <a:schemeClr val="tx1"/>
                        </a:solidFill>
                        <a:latin typeface="+mn-ea"/>
                        <a:ea typeface="+mn-ea"/>
                      </a:endParaRPr>
                    </a:p>
                  </a:txBody>
                  <a:tcPr marL="36000" marR="36000" marT="36000" marB="36000" anchor="ctr"/>
                </a:tc>
              </a:tr>
              <a:tr h="538791">
                <a:tc>
                  <a:txBody>
                    <a:bodyPr/>
                    <a:lstStyle/>
                    <a:p>
                      <a:pPr>
                        <a:lnSpc>
                          <a:spcPts val="1400"/>
                        </a:lnSpc>
                      </a:pPr>
                      <a:r>
                        <a:rPr kumimoji="1" lang="ja-JP" altLang="en-US" sz="1300" u="none" dirty="0" smtClean="0">
                          <a:solidFill>
                            <a:schemeClr val="tx1"/>
                          </a:solidFill>
                          <a:latin typeface="+mn-ea"/>
                          <a:ea typeface="+mn-ea"/>
                        </a:rPr>
                        <a:t>土地取引等における差別の解消</a:t>
                      </a:r>
                      <a:endParaRPr kumimoji="1" lang="ja-JP" altLang="en-US" sz="1300" u="none" dirty="0">
                        <a:solidFill>
                          <a:schemeClr val="tx1"/>
                        </a:solidFill>
                        <a:latin typeface="+mn-ea"/>
                        <a:ea typeface="+mn-ea"/>
                      </a:endParaRPr>
                    </a:p>
                  </a:txBody>
                  <a:tcPr marL="36000" marR="36000" marT="36000" marB="36000" anchor="ctr"/>
                </a:tc>
                <a:tc>
                  <a:txBody>
                    <a:bodyPr/>
                    <a:lstStyle/>
                    <a:p>
                      <a:pPr>
                        <a:lnSpc>
                          <a:spcPts val="1700"/>
                        </a:lnSpc>
                      </a:pPr>
                      <a:r>
                        <a:rPr kumimoji="1" lang="ja-JP" altLang="en-US" sz="1400" u="none" dirty="0" smtClean="0">
                          <a:solidFill>
                            <a:schemeClr val="tx1"/>
                          </a:solidFill>
                          <a:latin typeface="+mn-ea"/>
                          <a:ea typeface="+mn-ea"/>
                        </a:rPr>
                        <a:t>●人権啓発冊子等を活用した府民などへの啓発の実施</a:t>
                      </a:r>
                      <a:endParaRPr kumimoji="1" lang="en-US" altLang="ja-JP" sz="1400" u="none" dirty="0" smtClean="0">
                        <a:solidFill>
                          <a:schemeClr val="tx1"/>
                        </a:solidFill>
                        <a:latin typeface="+mn-ea"/>
                        <a:ea typeface="+mn-ea"/>
                      </a:endParaRPr>
                    </a:p>
                    <a:p>
                      <a:pPr>
                        <a:lnSpc>
                          <a:spcPts val="1700"/>
                        </a:lnSpc>
                      </a:pPr>
                      <a:r>
                        <a:rPr kumimoji="1" lang="ja-JP" altLang="en-US" sz="1400" u="none" spc="-20" baseline="0" dirty="0" smtClean="0">
                          <a:solidFill>
                            <a:schemeClr val="tx1"/>
                          </a:solidFill>
                          <a:latin typeface="+mn-ea"/>
                          <a:ea typeface="+mn-ea"/>
                        </a:rPr>
                        <a:t>●指導監督基準の適正運用、人権指導員制度の推進等、宅地建物取引業者の人権意識の向上</a:t>
                      </a:r>
                      <a:endParaRPr kumimoji="1" lang="en-US" altLang="ja-JP" sz="1400" u="none" spc="-20" baseline="0" dirty="0" smtClean="0">
                        <a:solidFill>
                          <a:schemeClr val="tx1"/>
                        </a:solidFill>
                        <a:latin typeface="+mn-ea"/>
                        <a:ea typeface="+mn-ea"/>
                      </a:endParaRPr>
                    </a:p>
                    <a:p>
                      <a:pPr>
                        <a:lnSpc>
                          <a:spcPts val="1700"/>
                        </a:lnSpc>
                      </a:pPr>
                      <a:r>
                        <a:rPr kumimoji="1" lang="ja-JP" altLang="en-US" sz="1400" u="none" dirty="0" smtClean="0">
                          <a:solidFill>
                            <a:schemeClr val="tx1"/>
                          </a:solidFill>
                          <a:latin typeface="+mn-ea"/>
                          <a:ea typeface="+mn-ea"/>
                        </a:rPr>
                        <a:t>●業界団体との意見交換会の開催など、民間事業者の自主的な取組の促進</a:t>
                      </a:r>
                      <a:endParaRPr kumimoji="1" lang="ja-JP" altLang="en-US" sz="1400" u="none" dirty="0">
                        <a:solidFill>
                          <a:schemeClr val="tx1"/>
                        </a:solidFill>
                        <a:latin typeface="+mn-ea"/>
                        <a:ea typeface="+mn-ea"/>
                      </a:endParaRPr>
                    </a:p>
                  </a:txBody>
                  <a:tcPr marL="36000" marR="36000" marT="36000" marB="36000" anchor="ctr"/>
                </a:tc>
              </a:tr>
              <a:tr h="460497">
                <a:tc>
                  <a:txBody>
                    <a:bodyPr/>
                    <a:lstStyle/>
                    <a:p>
                      <a:pPr>
                        <a:lnSpc>
                          <a:spcPts val="1400"/>
                        </a:lnSpc>
                      </a:pPr>
                      <a:r>
                        <a:rPr kumimoji="1" lang="ja-JP" altLang="en-US" sz="1300" u="none" dirty="0" smtClean="0">
                          <a:solidFill>
                            <a:schemeClr val="tx1"/>
                          </a:solidFill>
                          <a:latin typeface="+mn-ea"/>
                          <a:ea typeface="+mn-ea"/>
                        </a:rPr>
                        <a:t>福祉の住まい・まちづくり</a:t>
                      </a:r>
                      <a:endParaRPr kumimoji="1" lang="ja-JP" altLang="en-US" sz="1300" u="none" dirty="0">
                        <a:solidFill>
                          <a:schemeClr val="tx1"/>
                        </a:solidFill>
                        <a:latin typeface="+mn-ea"/>
                        <a:ea typeface="+mn-ea"/>
                      </a:endParaRPr>
                    </a:p>
                  </a:txBody>
                  <a:tcPr marL="36000" marR="36000" marT="36000" marB="36000" anchor="ctr"/>
                </a:tc>
                <a:tc>
                  <a:txBody>
                    <a:bodyPr/>
                    <a:lstStyle/>
                    <a:p>
                      <a:pPr>
                        <a:lnSpc>
                          <a:spcPts val="1700"/>
                        </a:lnSpc>
                      </a:pPr>
                      <a:r>
                        <a:rPr kumimoji="1" lang="ja-JP" altLang="en-US" sz="1400" u="none" dirty="0" smtClean="0">
                          <a:solidFill>
                            <a:schemeClr val="tx1"/>
                          </a:solidFill>
                          <a:latin typeface="+mn-ea"/>
                          <a:ea typeface="+mn-ea"/>
                        </a:rPr>
                        <a:t>●</a:t>
                      </a:r>
                      <a:r>
                        <a:rPr kumimoji="1" lang="ja-JP" altLang="en-US" sz="1400" u="none" dirty="0" err="1" smtClean="0">
                          <a:solidFill>
                            <a:schemeClr val="tx1"/>
                          </a:solidFill>
                          <a:latin typeface="+mn-ea"/>
                          <a:ea typeface="+mn-ea"/>
                        </a:rPr>
                        <a:t>重度障がい</a:t>
                      </a:r>
                      <a:r>
                        <a:rPr kumimoji="1" lang="ja-JP" altLang="en-US" sz="1400" u="none" dirty="0" smtClean="0">
                          <a:solidFill>
                            <a:schemeClr val="tx1"/>
                          </a:solidFill>
                          <a:latin typeface="+mn-ea"/>
                          <a:ea typeface="+mn-ea"/>
                        </a:rPr>
                        <a:t>者等住宅改造事業の実施</a:t>
                      </a:r>
                      <a:endParaRPr kumimoji="1" lang="en-US" altLang="ja-JP" sz="1400" u="none" dirty="0" smtClean="0">
                        <a:solidFill>
                          <a:schemeClr val="tx1"/>
                        </a:solidFill>
                        <a:latin typeface="+mn-ea"/>
                        <a:ea typeface="+mn-ea"/>
                      </a:endParaRPr>
                    </a:p>
                    <a:p>
                      <a:pPr>
                        <a:lnSpc>
                          <a:spcPts val="1700"/>
                        </a:lnSpc>
                      </a:pPr>
                      <a:r>
                        <a:rPr kumimoji="1" lang="ja-JP" altLang="en-US" sz="1400" u="none" dirty="0" smtClean="0">
                          <a:solidFill>
                            <a:schemeClr val="tx1"/>
                          </a:solidFill>
                          <a:latin typeface="+mn-ea"/>
                          <a:ea typeface="+mn-ea"/>
                        </a:rPr>
                        <a:t>●「大阪府福祉のまちづくり条例」の改正（共同住宅等の基準適合義務対象を見直し）</a:t>
                      </a:r>
                      <a:endParaRPr kumimoji="1" lang="en-US" altLang="ja-JP" sz="1400" u="none" dirty="0" smtClean="0">
                        <a:solidFill>
                          <a:schemeClr val="tx1"/>
                        </a:solidFill>
                        <a:latin typeface="+mn-ea"/>
                        <a:ea typeface="+mn-ea"/>
                      </a:endParaRPr>
                    </a:p>
                    <a:p>
                      <a:pPr>
                        <a:lnSpc>
                          <a:spcPts val="1700"/>
                        </a:lnSpc>
                      </a:pPr>
                      <a:r>
                        <a:rPr kumimoji="1" lang="ja-JP" altLang="en-US" sz="1400" u="none" dirty="0" smtClean="0">
                          <a:solidFill>
                            <a:schemeClr val="tx1"/>
                          </a:solidFill>
                          <a:latin typeface="+mn-ea"/>
                          <a:ea typeface="+mn-ea"/>
                        </a:rPr>
                        <a:t>●駅舎におけるエレベーター設置や段差解消など移動円滑化事業の促進</a:t>
                      </a:r>
                      <a:endParaRPr kumimoji="1" lang="ja-JP" altLang="en-US" sz="1400" u="none" dirty="0">
                        <a:solidFill>
                          <a:schemeClr val="tx1"/>
                        </a:solidFill>
                        <a:latin typeface="+mn-ea"/>
                        <a:ea typeface="+mn-ea"/>
                      </a:endParaRPr>
                    </a:p>
                  </a:txBody>
                  <a:tcPr marL="36000" marR="36000" marT="36000" marB="36000" anchor="ctr"/>
                </a:tc>
              </a:tr>
              <a:tr h="526219">
                <a:tc>
                  <a:txBody>
                    <a:bodyPr/>
                    <a:lstStyle/>
                    <a:p>
                      <a:pPr>
                        <a:lnSpc>
                          <a:spcPts val="1400"/>
                        </a:lnSpc>
                      </a:pPr>
                      <a:r>
                        <a:rPr kumimoji="1" lang="ja-JP" altLang="en-US" sz="1300" u="none" dirty="0" smtClean="0">
                          <a:solidFill>
                            <a:schemeClr val="tx1"/>
                          </a:solidFill>
                          <a:latin typeface="+mn-ea"/>
                          <a:ea typeface="+mn-ea"/>
                        </a:rPr>
                        <a:t>情報提供・相談体制の充実</a:t>
                      </a:r>
                      <a:endParaRPr kumimoji="1" lang="ja-JP" altLang="en-US" sz="1300" u="none" dirty="0">
                        <a:solidFill>
                          <a:schemeClr val="tx1"/>
                        </a:solidFill>
                        <a:latin typeface="+mn-ea"/>
                        <a:ea typeface="+mn-ea"/>
                      </a:endParaRPr>
                    </a:p>
                  </a:txBody>
                  <a:tcPr marL="36000" marR="36000" marT="36000" marB="36000" anchor="ctr"/>
                </a:tc>
                <a:tc>
                  <a:txBody>
                    <a:bodyPr/>
                    <a:lstStyle/>
                    <a:p>
                      <a:pPr>
                        <a:lnSpc>
                          <a:spcPts val="1700"/>
                        </a:lnSpc>
                      </a:pPr>
                      <a:r>
                        <a:rPr kumimoji="1" lang="ja-JP" altLang="en-US" sz="1400" u="none" dirty="0" smtClean="0">
                          <a:solidFill>
                            <a:schemeClr val="tx1"/>
                          </a:solidFill>
                          <a:latin typeface="+mn-ea"/>
                          <a:ea typeface="+mn-ea"/>
                        </a:rPr>
                        <a:t>●「大阪の住まい活性化ﾌｫｰﾗﾑ」による中古住宅・リフォームに係る相談窓口の設置</a:t>
                      </a:r>
                      <a:endParaRPr kumimoji="1" lang="en-US" altLang="ja-JP" sz="1400" u="none" dirty="0" smtClean="0">
                        <a:solidFill>
                          <a:schemeClr val="tx1"/>
                        </a:solidFill>
                        <a:latin typeface="+mn-ea"/>
                        <a:ea typeface="+mn-ea"/>
                      </a:endParaRPr>
                    </a:p>
                    <a:p>
                      <a:pPr marL="85725" indent="-85725">
                        <a:lnSpc>
                          <a:spcPts val="1700"/>
                        </a:lnSpc>
                      </a:pPr>
                      <a:r>
                        <a:rPr kumimoji="1" lang="ja-JP" altLang="en-US" sz="1400" u="none" dirty="0" smtClean="0">
                          <a:solidFill>
                            <a:schemeClr val="tx1"/>
                          </a:solidFill>
                          <a:latin typeface="+mn-ea"/>
                          <a:ea typeface="+mn-ea"/>
                        </a:rPr>
                        <a:t>●「大阪府住まい・まちづくり教育普及協議会」との連携による小学校への出前講座等、住教育の推進</a:t>
                      </a:r>
                      <a:endParaRPr kumimoji="1" lang="ja-JP" altLang="en-US" sz="1400" u="none" dirty="0">
                        <a:solidFill>
                          <a:schemeClr val="tx1"/>
                        </a:solidFill>
                        <a:latin typeface="+mn-ea"/>
                        <a:ea typeface="+mn-ea"/>
                      </a:endParaRPr>
                    </a:p>
                  </a:txBody>
                  <a:tcPr marL="36000" marR="36000" marT="36000" marB="36000" anchor="ctr"/>
                </a:tc>
              </a:tr>
            </a:tbl>
          </a:graphicData>
        </a:graphic>
      </p:graphicFrame>
    </p:spTree>
    <p:extLst>
      <p:ext uri="{BB962C8B-B14F-4D97-AF65-F5344CB8AC3E}">
        <p14:creationId xmlns:p14="http://schemas.microsoft.com/office/powerpoint/2010/main" val="10310630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5096747"/>
            <a:ext cx="3248303" cy="171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6" y="5058345"/>
            <a:ext cx="2808312" cy="1665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8"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a:solidFill>
                  <a:srgbClr val="000000"/>
                </a:solidFill>
                <a:ea typeface="HG丸ｺﾞｼｯｸM-PRO" pitchFamily="48" charset="-128"/>
              </a:rPr>
              <a:t>２</a:t>
            </a:r>
            <a:r>
              <a:rPr lang="ja-JP" altLang="en-US" sz="2400" b="1" dirty="0" smtClean="0">
                <a:solidFill>
                  <a:srgbClr val="000000"/>
                </a:solidFill>
                <a:ea typeface="HG丸ｺﾞｼｯｸM-PRO" pitchFamily="48" charset="-128"/>
              </a:rPr>
              <a:t>．安全を支える</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15</a:t>
            </a:fld>
            <a:endParaRPr lang="en-US" altLang="ja-JP" sz="1200">
              <a:solidFill>
                <a:srgbClr val="898989"/>
              </a:solidFill>
            </a:endParaRPr>
          </a:p>
        </p:txBody>
      </p:sp>
      <p:sp>
        <p:nvSpPr>
          <p:cNvPr id="12" name="Rectangle 2"/>
          <p:cNvSpPr>
            <a:spLocks noChangeArrowheads="1"/>
          </p:cNvSpPr>
          <p:nvPr/>
        </p:nvSpPr>
        <p:spPr bwMode="auto">
          <a:xfrm>
            <a:off x="96837" y="4680670"/>
            <a:ext cx="2835523" cy="28733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100" dirty="0">
                <a:solidFill>
                  <a:schemeClr val="tx1"/>
                </a:solidFill>
                <a:latin typeface="Arial" charset="0"/>
                <a:ea typeface="HG丸ｺﾞｼｯｸM-PRO" pitchFamily="48" charset="-128"/>
              </a:rPr>
              <a:t>●新耐震基準（昭和</a:t>
            </a:r>
            <a:r>
              <a:rPr kumimoji="1" lang="en-US" altLang="ja-JP" sz="1100" dirty="0">
                <a:solidFill>
                  <a:schemeClr val="tx1"/>
                </a:solidFill>
                <a:latin typeface="Arial" charset="0"/>
                <a:ea typeface="HG丸ｺﾞｼｯｸM-PRO" pitchFamily="48" charset="-128"/>
              </a:rPr>
              <a:t>56</a:t>
            </a:r>
            <a:r>
              <a:rPr kumimoji="1" lang="ja-JP" altLang="en-US" sz="1100" dirty="0">
                <a:solidFill>
                  <a:schemeClr val="tx1"/>
                </a:solidFill>
                <a:latin typeface="Arial" charset="0"/>
                <a:ea typeface="HG丸ｺﾞｼｯｸM-PRO" pitchFamily="48" charset="-128"/>
              </a:rPr>
              <a:t>年基準）が</a:t>
            </a:r>
            <a:r>
              <a:rPr kumimoji="1" lang="ja-JP" altLang="en-US" sz="1100" dirty="0" smtClean="0">
                <a:solidFill>
                  <a:schemeClr val="tx1"/>
                </a:solidFill>
                <a:latin typeface="Arial" charset="0"/>
                <a:ea typeface="HG丸ｺﾞｼｯｸM-PRO" pitchFamily="48" charset="-128"/>
              </a:rPr>
              <a:t>求める</a:t>
            </a:r>
            <a:endParaRPr kumimoji="1" lang="en-US" altLang="ja-JP" sz="1100" dirty="0" smtClean="0">
              <a:solidFill>
                <a:schemeClr val="tx1"/>
              </a:solidFill>
              <a:latin typeface="Arial" charset="0"/>
              <a:ea typeface="HG丸ｺﾞｼｯｸM-PRO" pitchFamily="48" charset="-128"/>
            </a:endParaRPr>
          </a:p>
          <a:p>
            <a:pPr eaLnBrk="1" hangingPunct="1">
              <a:spcBef>
                <a:spcPct val="0"/>
              </a:spcBef>
              <a:buFontTx/>
              <a:buNone/>
            </a:pPr>
            <a:r>
              <a:rPr kumimoji="1" lang="ja-JP" altLang="en-US" sz="1100" dirty="0" smtClean="0">
                <a:solidFill>
                  <a:schemeClr val="tx1"/>
                </a:solidFill>
                <a:latin typeface="Arial" charset="0"/>
                <a:ea typeface="HG丸ｺﾞｼｯｸM-PRO" pitchFamily="48" charset="-128"/>
              </a:rPr>
              <a:t>　耐震性</a:t>
            </a:r>
            <a:r>
              <a:rPr kumimoji="1" lang="ja-JP" altLang="en-US" sz="1100" dirty="0">
                <a:solidFill>
                  <a:schemeClr val="tx1"/>
                </a:solidFill>
                <a:latin typeface="Arial" charset="0"/>
                <a:ea typeface="HG丸ｺﾞｼｯｸM-PRO" pitchFamily="48" charset="-128"/>
              </a:rPr>
              <a:t>を有する住宅ストックの比率</a:t>
            </a:r>
            <a:endParaRPr kumimoji="1" lang="en-US" altLang="ja-JP" sz="1100" dirty="0" smtClean="0">
              <a:solidFill>
                <a:schemeClr val="tx1"/>
              </a:solidFill>
              <a:latin typeface="Arial" charset="0"/>
              <a:ea typeface="HG丸ｺﾞｼｯｸM-PRO" pitchFamily="48" charset="-128"/>
            </a:endParaRPr>
          </a:p>
        </p:txBody>
      </p:sp>
      <p:sp>
        <p:nvSpPr>
          <p:cNvPr id="13" name="Rectangle 2"/>
          <p:cNvSpPr>
            <a:spLocks noChangeArrowheads="1"/>
          </p:cNvSpPr>
          <p:nvPr/>
        </p:nvSpPr>
        <p:spPr bwMode="auto">
          <a:xfrm>
            <a:off x="3059832" y="4680670"/>
            <a:ext cx="2952328" cy="28733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100" dirty="0">
                <a:solidFill>
                  <a:schemeClr val="tx1"/>
                </a:solidFill>
                <a:latin typeface="Arial" charset="0"/>
                <a:ea typeface="HG丸ｺﾞｼｯｸM-PRO" pitchFamily="48" charset="-128"/>
              </a:rPr>
              <a:t>●地震時等に著しく危険な密集市街地の</a:t>
            </a:r>
            <a:r>
              <a:rPr kumimoji="1" lang="ja-JP" altLang="en-US" sz="1100" dirty="0" smtClean="0">
                <a:solidFill>
                  <a:schemeClr val="tx1"/>
                </a:solidFill>
                <a:latin typeface="Arial" charset="0"/>
                <a:ea typeface="HG丸ｺﾞｼｯｸM-PRO" pitchFamily="48" charset="-128"/>
              </a:rPr>
              <a:t>面積</a:t>
            </a:r>
            <a:endParaRPr kumimoji="1" lang="en-US" altLang="ja-JP" sz="1100" dirty="0" smtClean="0">
              <a:solidFill>
                <a:schemeClr val="tx1"/>
              </a:solidFill>
              <a:latin typeface="Arial" charset="0"/>
              <a:ea typeface="HG丸ｺﾞｼｯｸM-PRO" pitchFamily="48" charset="-128"/>
            </a:endParaRPr>
          </a:p>
          <a:p>
            <a:pPr eaLnBrk="1" hangingPunct="1">
              <a:spcBef>
                <a:spcPct val="0"/>
              </a:spcBef>
              <a:buFontTx/>
              <a:buNone/>
            </a:pPr>
            <a:r>
              <a:rPr kumimoji="1" lang="ja-JP" altLang="en-US" sz="1100" dirty="0" smtClean="0">
                <a:solidFill>
                  <a:schemeClr val="tx1"/>
                </a:solidFill>
                <a:latin typeface="Arial" charset="0"/>
                <a:ea typeface="HG丸ｺﾞｼｯｸM-PRO" pitchFamily="48" charset="-128"/>
              </a:rPr>
              <a:t>（</a:t>
            </a:r>
            <a:r>
              <a:rPr kumimoji="1" lang="en-US" altLang="ja-JP" sz="1100" dirty="0" smtClean="0">
                <a:solidFill>
                  <a:schemeClr val="tx1"/>
                </a:solidFill>
                <a:latin typeface="Arial" charset="0"/>
                <a:ea typeface="HG丸ｺﾞｼｯｸM-PRO" pitchFamily="48" charset="-128"/>
              </a:rPr>
              <a:t>ha</a:t>
            </a:r>
            <a:r>
              <a:rPr kumimoji="1" lang="ja-JP" altLang="en-US" sz="1100" dirty="0" smtClean="0">
                <a:solidFill>
                  <a:schemeClr val="tx1"/>
                </a:solidFill>
                <a:latin typeface="Arial" charset="0"/>
                <a:ea typeface="HG丸ｺﾞｼｯｸM-PRO" pitchFamily="48" charset="-128"/>
              </a:rPr>
              <a:t>）</a:t>
            </a:r>
            <a:endParaRPr kumimoji="1" lang="ja-JP" altLang="en-US" sz="1100" dirty="0">
              <a:solidFill>
                <a:schemeClr val="tx1"/>
              </a:solidFill>
              <a:latin typeface="Arial" charset="0"/>
              <a:ea typeface="HG丸ｺﾞｼｯｸM-PRO" pitchFamily="48" charset="-128"/>
            </a:endParaRPr>
          </a:p>
        </p:txBody>
      </p:sp>
      <p:sp>
        <p:nvSpPr>
          <p:cNvPr id="14" name="Rectangle 2"/>
          <p:cNvSpPr>
            <a:spLocks noChangeArrowheads="1"/>
          </p:cNvSpPr>
          <p:nvPr/>
        </p:nvSpPr>
        <p:spPr bwMode="auto">
          <a:xfrm>
            <a:off x="6228184" y="4680670"/>
            <a:ext cx="2952328" cy="404514"/>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100" dirty="0">
                <a:solidFill>
                  <a:schemeClr val="tx1"/>
                </a:solidFill>
                <a:latin typeface="Arial" charset="0"/>
                <a:ea typeface="HG丸ｺﾞｼｯｸM-PRO" pitchFamily="48" charset="-128"/>
              </a:rPr>
              <a:t>●完了検査</a:t>
            </a:r>
            <a:r>
              <a:rPr kumimoji="1" lang="ja-JP" altLang="en-US" sz="1100" dirty="0" smtClean="0">
                <a:solidFill>
                  <a:schemeClr val="tx1"/>
                </a:solidFill>
                <a:latin typeface="Arial" charset="0"/>
                <a:ea typeface="HG丸ｺﾞｼｯｸM-PRO" pitchFamily="48" charset="-128"/>
              </a:rPr>
              <a:t>実施率</a:t>
            </a:r>
            <a:endParaRPr kumimoji="1" lang="en-US" altLang="ja-JP" sz="1100" dirty="0" smtClean="0">
              <a:solidFill>
                <a:schemeClr val="tx1"/>
              </a:solidFill>
              <a:latin typeface="Arial" charset="0"/>
              <a:ea typeface="HG丸ｺﾞｼｯｸM-PRO" pitchFamily="48" charset="-128"/>
            </a:endParaRPr>
          </a:p>
          <a:p>
            <a:pPr eaLnBrk="1" hangingPunct="1">
              <a:spcBef>
                <a:spcPct val="0"/>
              </a:spcBef>
              <a:buFontTx/>
              <a:buNone/>
            </a:pPr>
            <a:r>
              <a:rPr lang="en-US" altLang="ja-JP" sz="900" dirty="0" smtClean="0"/>
              <a:t>※</a:t>
            </a:r>
            <a:r>
              <a:rPr lang="ja-JP" altLang="ja-JP" sz="900" dirty="0" smtClean="0"/>
              <a:t>当該</a:t>
            </a:r>
            <a:r>
              <a:rPr lang="ja-JP" altLang="ja-JP" sz="900" dirty="0"/>
              <a:t>年度の完了検査件数÷確認済証交付件数×</a:t>
            </a:r>
            <a:r>
              <a:rPr lang="en-US" altLang="ja-JP" sz="900" dirty="0"/>
              <a:t>100</a:t>
            </a:r>
            <a:endParaRPr kumimoji="1" lang="ja-JP" altLang="en-US" sz="900" dirty="0">
              <a:solidFill>
                <a:schemeClr val="tx1"/>
              </a:solidFill>
              <a:latin typeface="Arial" charset="0"/>
              <a:ea typeface="HG丸ｺﾞｼｯｸM-PRO" pitchFamily="48" charset="-128"/>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0563" y="5096747"/>
            <a:ext cx="26828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表 14"/>
          <p:cNvGraphicFramePr>
            <a:graphicFrameLocks noGrp="1"/>
          </p:cNvGraphicFramePr>
          <p:nvPr>
            <p:extLst>
              <p:ext uri="{D42A27DB-BD31-4B8C-83A1-F6EECF244321}">
                <p14:modId xmlns:p14="http://schemas.microsoft.com/office/powerpoint/2010/main" val="1991755620"/>
              </p:ext>
            </p:extLst>
          </p:nvPr>
        </p:nvGraphicFramePr>
        <p:xfrm>
          <a:off x="173573" y="577850"/>
          <a:ext cx="8870866" cy="4080488"/>
        </p:xfrm>
        <a:graphic>
          <a:graphicData uri="http://schemas.openxmlformats.org/drawingml/2006/table">
            <a:tbl>
              <a:tblPr firstRow="1" bandRow="1">
                <a:tableStyleId>{69CF1AB2-1976-4502-BF36-3FF5EA218861}</a:tableStyleId>
              </a:tblPr>
              <a:tblGrid>
                <a:gridCol w="1236206"/>
                <a:gridCol w="7634660"/>
              </a:tblGrid>
              <a:tr h="1485387">
                <a:tc>
                  <a:txBody>
                    <a:bodyPr/>
                    <a:lstStyle/>
                    <a:p>
                      <a:pPr>
                        <a:lnSpc>
                          <a:spcPts val="1400"/>
                        </a:lnSpc>
                      </a:pPr>
                      <a:r>
                        <a:rPr kumimoji="1" lang="ja-JP" altLang="en-US" sz="1300" b="0" u="none" dirty="0" smtClean="0">
                          <a:solidFill>
                            <a:schemeClr val="tx1"/>
                          </a:solidFill>
                        </a:rPr>
                        <a:t>住宅・建築物の耐震化</a:t>
                      </a:r>
                      <a:endParaRPr kumimoji="1" lang="ja-JP" altLang="en-US" sz="1300" b="0" u="none" dirty="0">
                        <a:solidFill>
                          <a:schemeClr val="tx1"/>
                        </a:solidFill>
                      </a:endParaRPr>
                    </a:p>
                  </a:txBody>
                  <a:tcPr marL="36000" marR="36000" marT="36000" marB="36000" anchor="ctr"/>
                </a:tc>
                <a:tc>
                  <a:txBody>
                    <a:bodyPr/>
                    <a:lstStyle/>
                    <a:p>
                      <a:pPr>
                        <a:lnSpc>
                          <a:spcPts val="2000"/>
                        </a:lnSpc>
                      </a:pPr>
                      <a:r>
                        <a:rPr kumimoji="1" lang="ja-JP" altLang="en-US" sz="1400" b="0" u="none" dirty="0" smtClean="0">
                          <a:solidFill>
                            <a:schemeClr val="tx1"/>
                          </a:solidFill>
                        </a:rPr>
                        <a:t>●木造住宅の耐震化の普及啓発パンフレットの作成・周知</a:t>
                      </a:r>
                      <a:endParaRPr kumimoji="1" lang="en-US" altLang="ja-JP" sz="1400" b="0" u="none" dirty="0" smtClean="0">
                        <a:solidFill>
                          <a:schemeClr val="tx1"/>
                        </a:solidFill>
                      </a:endParaRPr>
                    </a:p>
                    <a:p>
                      <a:pPr>
                        <a:lnSpc>
                          <a:spcPts val="2000"/>
                        </a:lnSpc>
                      </a:pPr>
                      <a:r>
                        <a:rPr kumimoji="1" lang="ja-JP" altLang="en-US" sz="1400" b="0" u="none" dirty="0" smtClean="0">
                          <a:solidFill>
                            <a:schemeClr val="tx1"/>
                          </a:solidFill>
                        </a:rPr>
                        <a:t>●木造住宅の耐震診断・設計・改修、除却に対する補助</a:t>
                      </a:r>
                      <a:endParaRPr kumimoji="1" lang="en-US" altLang="ja-JP" sz="1400" b="0" u="none" dirty="0" smtClean="0">
                        <a:solidFill>
                          <a:schemeClr val="tx1"/>
                        </a:solidFill>
                      </a:endParaRPr>
                    </a:p>
                    <a:p>
                      <a:pPr marL="85725" indent="-85725">
                        <a:lnSpc>
                          <a:spcPts val="2000"/>
                        </a:lnSpc>
                      </a:pPr>
                      <a:r>
                        <a:rPr kumimoji="1" lang="ja-JP" altLang="en-US" sz="1400" b="0" u="none" dirty="0" smtClean="0">
                          <a:solidFill>
                            <a:schemeClr val="tx1"/>
                          </a:solidFill>
                        </a:rPr>
                        <a:t>●「まちまるごと耐震化支援事業」の推進</a:t>
                      </a:r>
                      <a:endParaRPr kumimoji="1" lang="en-US" altLang="ja-JP" sz="1400" b="0" u="none" dirty="0" smtClean="0">
                        <a:solidFill>
                          <a:schemeClr val="tx1"/>
                        </a:solidFill>
                      </a:endParaRPr>
                    </a:p>
                    <a:p>
                      <a:pPr>
                        <a:lnSpc>
                          <a:spcPts val="2000"/>
                        </a:lnSpc>
                      </a:pPr>
                      <a:r>
                        <a:rPr kumimoji="1" lang="ja-JP" altLang="en-US" sz="1400" b="0" u="none" dirty="0" smtClean="0">
                          <a:solidFill>
                            <a:schemeClr val="tx1"/>
                          </a:solidFill>
                        </a:rPr>
                        <a:t>●公共建築物等の耐震化の推進</a:t>
                      </a:r>
                      <a:endParaRPr kumimoji="1" lang="en-US" altLang="ja-JP" sz="1400" b="0" u="none" dirty="0" smtClean="0">
                        <a:solidFill>
                          <a:schemeClr val="tx1"/>
                        </a:solidFill>
                      </a:endParaRPr>
                    </a:p>
                    <a:p>
                      <a:pPr marL="92075" marR="0" indent="-92075" algn="l" defTabSz="1280160" rtl="0" eaLnBrk="1" fontAlgn="auto" latinLnBrk="0" hangingPunct="1">
                        <a:lnSpc>
                          <a:spcPts val="2000"/>
                        </a:lnSpc>
                        <a:spcBef>
                          <a:spcPts val="0"/>
                        </a:spcBef>
                        <a:spcAft>
                          <a:spcPts val="0"/>
                        </a:spcAft>
                        <a:buClrTx/>
                        <a:buSzTx/>
                        <a:buFontTx/>
                        <a:buNone/>
                        <a:tabLst/>
                        <a:defRPr/>
                      </a:pPr>
                      <a:r>
                        <a:rPr kumimoji="1" lang="ja-JP" altLang="en-US" sz="1400" b="0" u="none" dirty="0" smtClean="0">
                          <a:solidFill>
                            <a:schemeClr val="tx1"/>
                          </a:solidFill>
                        </a:rPr>
                        <a:t>●「大阪府住宅・建築物耐震</a:t>
                      </a:r>
                      <a:r>
                        <a:rPr kumimoji="1" lang="en-US" altLang="ja-JP" sz="1400" b="0" u="none" dirty="0" smtClean="0">
                          <a:solidFill>
                            <a:schemeClr val="tx1"/>
                          </a:solidFill>
                        </a:rPr>
                        <a:t>10</a:t>
                      </a:r>
                      <a:r>
                        <a:rPr kumimoji="1" lang="ja-JP" altLang="en-US" sz="1400" b="0" u="none" dirty="0" smtClean="0">
                          <a:solidFill>
                            <a:schemeClr val="tx1"/>
                          </a:solidFill>
                        </a:rPr>
                        <a:t>ヵ年戦略プラン」（府耐震改修促進計画）に替わる新たな計画を策定するため、審議会を設置し、今後の耐震改修促進のあり方について諮問（平成</a:t>
                      </a:r>
                      <a:r>
                        <a:rPr kumimoji="1" lang="en-US" altLang="ja-JP" sz="1400" b="0" u="none" dirty="0" smtClean="0">
                          <a:solidFill>
                            <a:schemeClr val="tx1"/>
                          </a:solidFill>
                        </a:rPr>
                        <a:t>27</a:t>
                      </a:r>
                      <a:r>
                        <a:rPr kumimoji="1" lang="ja-JP" altLang="en-US" sz="1400" b="0" u="none" dirty="0" smtClean="0">
                          <a:solidFill>
                            <a:schemeClr val="tx1"/>
                          </a:solidFill>
                        </a:rPr>
                        <a:t>年６月）</a:t>
                      </a:r>
                      <a:endParaRPr kumimoji="1" lang="en-US" altLang="ja-JP" sz="1400" b="0" u="none" dirty="0" smtClean="0">
                        <a:solidFill>
                          <a:schemeClr val="tx1"/>
                        </a:solidFill>
                      </a:endParaRPr>
                    </a:p>
                  </a:txBody>
                  <a:tcPr marL="36000" marR="36000" marT="36000" marB="36000"/>
                </a:tc>
              </a:tr>
              <a:tr h="1485387">
                <a:tc>
                  <a:txBody>
                    <a:bodyPr/>
                    <a:lstStyle/>
                    <a:p>
                      <a:pPr>
                        <a:lnSpc>
                          <a:spcPts val="1400"/>
                        </a:lnSpc>
                      </a:pPr>
                      <a:r>
                        <a:rPr kumimoji="1" lang="ja-JP" altLang="en-US" sz="1300" b="0" u="none" dirty="0" smtClean="0">
                          <a:solidFill>
                            <a:schemeClr val="tx1"/>
                          </a:solidFill>
                        </a:rPr>
                        <a:t>災害に強いまちづくり</a:t>
                      </a:r>
                      <a:endParaRPr kumimoji="1" lang="ja-JP" altLang="en-US" sz="1300" b="0" u="none" dirty="0">
                        <a:solidFill>
                          <a:schemeClr val="tx1"/>
                        </a:solidFill>
                      </a:endParaRPr>
                    </a:p>
                  </a:txBody>
                  <a:tcPr marL="36000" marR="36000" marT="36000" marB="36000" anchor="ctr"/>
                </a:tc>
                <a:tc>
                  <a:txBody>
                    <a:bodyPr/>
                    <a:lstStyle/>
                    <a:p>
                      <a:pPr>
                        <a:lnSpc>
                          <a:spcPts val="2000"/>
                        </a:lnSpc>
                      </a:pPr>
                      <a:r>
                        <a:rPr kumimoji="1" lang="ja-JP" altLang="en-US" sz="1400" b="0" u="none" dirty="0" smtClean="0">
                          <a:solidFill>
                            <a:schemeClr val="tx1"/>
                          </a:solidFill>
                        </a:rPr>
                        <a:t>●準防火地域の指定拡大</a:t>
                      </a:r>
                      <a:endParaRPr kumimoji="1" lang="en-US" altLang="ja-JP" sz="1400" b="0" u="none" dirty="0" smtClean="0">
                        <a:solidFill>
                          <a:schemeClr val="tx1"/>
                        </a:solidFill>
                      </a:endParaRPr>
                    </a:p>
                    <a:p>
                      <a:pPr>
                        <a:lnSpc>
                          <a:spcPts val="2000"/>
                        </a:lnSpc>
                      </a:pPr>
                      <a:r>
                        <a:rPr kumimoji="1" lang="ja-JP" altLang="en-US" sz="1400" b="0" u="none" dirty="0" smtClean="0">
                          <a:solidFill>
                            <a:schemeClr val="tx1"/>
                          </a:solidFill>
                        </a:rPr>
                        <a:t>●広域緊急交通路沿道建築物の耐震化の促進</a:t>
                      </a:r>
                      <a:endParaRPr kumimoji="1" lang="en-US" altLang="ja-JP" sz="1400" b="0" u="none" dirty="0" smtClean="0">
                        <a:solidFill>
                          <a:schemeClr val="tx1"/>
                        </a:solidFill>
                      </a:endParaRPr>
                    </a:p>
                    <a:p>
                      <a:pPr>
                        <a:lnSpc>
                          <a:spcPts val="2000"/>
                        </a:lnSpc>
                      </a:pPr>
                      <a:r>
                        <a:rPr kumimoji="1" lang="ja-JP" altLang="en-US" sz="1400" b="0" u="none" dirty="0" smtClean="0">
                          <a:solidFill>
                            <a:schemeClr val="tx1"/>
                          </a:solidFill>
                        </a:rPr>
                        <a:t>●「大阪府密集市街地整備方針」の策定、及び地元市による「整備アクションプログラム」の策定</a:t>
                      </a:r>
                      <a:endParaRPr kumimoji="1" lang="en-US" altLang="ja-JP" sz="1400" b="0" u="none" dirty="0" smtClean="0">
                        <a:solidFill>
                          <a:schemeClr val="tx1"/>
                        </a:solidFill>
                      </a:endParaRPr>
                    </a:p>
                    <a:p>
                      <a:pPr>
                        <a:lnSpc>
                          <a:spcPts val="2000"/>
                        </a:lnSpc>
                      </a:pPr>
                      <a:r>
                        <a:rPr kumimoji="1" lang="ja-JP" altLang="en-US" sz="1400" b="0" u="none" dirty="0" smtClean="0">
                          <a:solidFill>
                            <a:schemeClr val="tx1"/>
                          </a:solidFill>
                        </a:rPr>
                        <a:t>●「被災建築物の応急危険度判定」や「被災宅地危険度判定制度」の体制の充実</a:t>
                      </a:r>
                      <a:endParaRPr kumimoji="1" lang="en-US" altLang="ja-JP" sz="1400" b="0" u="none" dirty="0" smtClean="0">
                        <a:solidFill>
                          <a:schemeClr val="tx1"/>
                        </a:solidFill>
                      </a:endParaRPr>
                    </a:p>
                    <a:p>
                      <a:pPr>
                        <a:lnSpc>
                          <a:spcPts val="2000"/>
                        </a:lnSpc>
                      </a:pPr>
                      <a:r>
                        <a:rPr kumimoji="1" lang="ja-JP" altLang="en-US" sz="1400" b="0" u="none" dirty="0" smtClean="0">
                          <a:solidFill>
                            <a:schemeClr val="tx1"/>
                          </a:solidFill>
                        </a:rPr>
                        <a:t>●災害時の民間賃貸住宅の空き家活用に向けた関係団体との連携の強化</a:t>
                      </a:r>
                      <a:endParaRPr kumimoji="1" lang="en-US" altLang="ja-JP" sz="1400" b="0" u="none" dirty="0" smtClean="0">
                        <a:solidFill>
                          <a:schemeClr val="tx1"/>
                        </a:solidFill>
                      </a:endParaRPr>
                    </a:p>
                    <a:p>
                      <a:pPr>
                        <a:lnSpc>
                          <a:spcPts val="2000"/>
                        </a:lnSpc>
                      </a:pPr>
                      <a:r>
                        <a:rPr kumimoji="1" lang="ja-JP" altLang="en-US" sz="1400" b="0" u="none" dirty="0" smtClean="0">
                          <a:solidFill>
                            <a:schemeClr val="tx1"/>
                          </a:solidFill>
                        </a:rPr>
                        <a:t>●（独）住宅金融支援機構との災害時における住宅復興に向けた協力に関する協定を見直し</a:t>
                      </a:r>
                      <a:endParaRPr kumimoji="1" lang="ja-JP" altLang="en-US" sz="1400" b="0" u="none" dirty="0">
                        <a:solidFill>
                          <a:schemeClr val="tx1"/>
                        </a:solidFill>
                      </a:endParaRPr>
                    </a:p>
                  </a:txBody>
                  <a:tcPr marL="36000" marR="36000" marT="36000" marB="36000"/>
                </a:tc>
              </a:tr>
              <a:tr h="888488">
                <a:tc>
                  <a:txBody>
                    <a:bodyPr/>
                    <a:lstStyle/>
                    <a:p>
                      <a:pPr>
                        <a:lnSpc>
                          <a:spcPts val="1400"/>
                        </a:lnSpc>
                      </a:pPr>
                      <a:r>
                        <a:rPr kumimoji="1" lang="ja-JP" altLang="en-US" sz="1300" b="0" u="none" dirty="0" smtClean="0">
                          <a:solidFill>
                            <a:schemeClr val="tx1"/>
                          </a:solidFill>
                        </a:rPr>
                        <a:t>住まいとまちづくりの様々な安全性への対応</a:t>
                      </a:r>
                      <a:endParaRPr kumimoji="1" lang="ja-JP" altLang="en-US" sz="1300" b="0" u="none" dirty="0">
                        <a:solidFill>
                          <a:schemeClr val="tx1"/>
                        </a:solidFill>
                      </a:endParaRPr>
                    </a:p>
                  </a:txBody>
                  <a:tcPr marL="36000" marR="36000" marT="36000" marB="36000" anchor="ctr"/>
                </a:tc>
                <a:tc>
                  <a:txBody>
                    <a:bodyPr/>
                    <a:lstStyle/>
                    <a:p>
                      <a:pPr>
                        <a:lnSpc>
                          <a:spcPts val="2000"/>
                        </a:lnSpc>
                      </a:pPr>
                      <a:r>
                        <a:rPr kumimoji="1" lang="ja-JP" altLang="en-US" sz="1400" b="0" u="none" dirty="0" smtClean="0">
                          <a:solidFill>
                            <a:schemeClr val="tx1"/>
                          </a:solidFill>
                        </a:rPr>
                        <a:t>●適正・円滑な建築確認・検査、指定確認検査機関等への立ち入り・指導等</a:t>
                      </a:r>
                      <a:endParaRPr kumimoji="1" lang="en-US" altLang="ja-JP" sz="1400" b="0" u="none" dirty="0" smtClean="0">
                        <a:solidFill>
                          <a:schemeClr val="tx1"/>
                        </a:solidFill>
                      </a:endParaRPr>
                    </a:p>
                    <a:p>
                      <a:pPr>
                        <a:lnSpc>
                          <a:spcPts val="2000"/>
                        </a:lnSpc>
                      </a:pPr>
                      <a:r>
                        <a:rPr kumimoji="1" lang="ja-JP" altLang="en-US" sz="1400" b="0" u="none" dirty="0" smtClean="0">
                          <a:solidFill>
                            <a:schemeClr val="tx1"/>
                          </a:solidFill>
                        </a:rPr>
                        <a:t>●定期報告制度の的確な運用による既存建築物の適正な維持管理の促進</a:t>
                      </a:r>
                      <a:endParaRPr kumimoji="1" lang="en-US" altLang="ja-JP" sz="1400" b="0" u="none" dirty="0" smtClean="0">
                        <a:solidFill>
                          <a:schemeClr val="tx1"/>
                        </a:solidFill>
                      </a:endParaRPr>
                    </a:p>
                    <a:p>
                      <a:pPr>
                        <a:lnSpc>
                          <a:spcPts val="2000"/>
                        </a:lnSpc>
                      </a:pPr>
                      <a:r>
                        <a:rPr kumimoji="1" lang="ja-JP" altLang="en-US" sz="1400" b="0" u="none" dirty="0" smtClean="0">
                          <a:solidFill>
                            <a:schemeClr val="tx1"/>
                          </a:solidFill>
                        </a:rPr>
                        <a:t>●「放置された空き家等老朽危険家屋に係るガイドライン」を策定</a:t>
                      </a:r>
                      <a:endParaRPr kumimoji="1" lang="en-US" altLang="ja-JP" sz="1400" b="0" u="none" dirty="0" smtClean="0">
                        <a:solidFill>
                          <a:schemeClr val="tx1"/>
                        </a:solidFill>
                      </a:endParaRPr>
                    </a:p>
                  </a:txBody>
                  <a:tcPr marL="36000" marR="36000" marT="36000" marB="36000" anchor="ctr"/>
                </a:tc>
              </a:tr>
            </a:tbl>
          </a:graphicData>
        </a:graphic>
      </p:graphicFrame>
    </p:spTree>
    <p:extLst>
      <p:ext uri="{BB962C8B-B14F-4D97-AF65-F5344CB8AC3E}">
        <p14:creationId xmlns:p14="http://schemas.microsoft.com/office/powerpoint/2010/main" val="9139933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３．環境にやさしい</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16</a:t>
            </a:fld>
            <a:endParaRPr lang="en-US" altLang="ja-JP" sz="1200">
              <a:solidFill>
                <a:srgbClr val="898989"/>
              </a:solidFill>
            </a:endParaRPr>
          </a:p>
        </p:txBody>
      </p:sp>
      <p:sp>
        <p:nvSpPr>
          <p:cNvPr id="14" name="Rectangle 2"/>
          <p:cNvSpPr>
            <a:spLocks noChangeArrowheads="1"/>
          </p:cNvSpPr>
          <p:nvPr/>
        </p:nvSpPr>
        <p:spPr bwMode="auto">
          <a:xfrm>
            <a:off x="96837" y="4653136"/>
            <a:ext cx="2835523" cy="28733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100" dirty="0">
                <a:solidFill>
                  <a:schemeClr val="tx1"/>
                </a:solidFill>
                <a:latin typeface="Arial" charset="0"/>
                <a:ea typeface="HG丸ｺﾞｼｯｸM-PRO" pitchFamily="48" charset="-128"/>
              </a:rPr>
              <a:t>●建築物の環境配慮制度における届出率</a:t>
            </a:r>
            <a:endParaRPr kumimoji="1" lang="en-US" altLang="ja-JP" sz="1100" dirty="0" smtClean="0">
              <a:solidFill>
                <a:schemeClr val="tx1"/>
              </a:solidFill>
              <a:latin typeface="Arial" charset="0"/>
              <a:ea typeface="HG丸ｺﾞｼｯｸM-PRO" pitchFamily="48" charset="-128"/>
            </a:endParaRPr>
          </a:p>
        </p:txBody>
      </p:sp>
      <p:sp>
        <p:nvSpPr>
          <p:cNvPr id="15" name="Rectangle 2"/>
          <p:cNvSpPr>
            <a:spLocks noChangeArrowheads="1"/>
          </p:cNvSpPr>
          <p:nvPr/>
        </p:nvSpPr>
        <p:spPr bwMode="auto">
          <a:xfrm>
            <a:off x="3059832" y="4653136"/>
            <a:ext cx="2952328" cy="28733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100" dirty="0">
                <a:solidFill>
                  <a:schemeClr val="tx1"/>
                </a:solidFill>
                <a:latin typeface="Arial" charset="0"/>
                <a:ea typeface="HG丸ｺﾞｼｯｸM-PRO" pitchFamily="48" charset="-128"/>
              </a:rPr>
              <a:t>●新築住宅における住宅性能表示の実施率</a:t>
            </a:r>
          </a:p>
        </p:txBody>
      </p:sp>
      <p:sp>
        <p:nvSpPr>
          <p:cNvPr id="16" name="Rectangle 2"/>
          <p:cNvSpPr>
            <a:spLocks noChangeArrowheads="1"/>
          </p:cNvSpPr>
          <p:nvPr/>
        </p:nvSpPr>
        <p:spPr bwMode="auto">
          <a:xfrm>
            <a:off x="6084168" y="4653136"/>
            <a:ext cx="2952328" cy="28733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100" dirty="0">
                <a:solidFill>
                  <a:schemeClr val="tx1"/>
                </a:solidFill>
                <a:latin typeface="Arial" charset="0"/>
                <a:ea typeface="HG丸ｺﾞｼｯｸM-PRO" pitchFamily="48" charset="-128"/>
              </a:rPr>
              <a:t>●新築住宅における認定長期優良住宅の割合</a:t>
            </a: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93" y="4974235"/>
            <a:ext cx="3109238" cy="176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3277" y="5013176"/>
            <a:ext cx="3002899" cy="1699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5605" y="5147394"/>
            <a:ext cx="3002899" cy="152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 name="表 17"/>
          <p:cNvGraphicFramePr>
            <a:graphicFrameLocks noGrp="1"/>
          </p:cNvGraphicFramePr>
          <p:nvPr>
            <p:extLst>
              <p:ext uri="{D42A27DB-BD31-4B8C-83A1-F6EECF244321}">
                <p14:modId xmlns:p14="http://schemas.microsoft.com/office/powerpoint/2010/main" val="4189568306"/>
              </p:ext>
            </p:extLst>
          </p:nvPr>
        </p:nvGraphicFramePr>
        <p:xfrm>
          <a:off x="64071" y="492125"/>
          <a:ext cx="8972425" cy="4089003"/>
        </p:xfrm>
        <a:graphic>
          <a:graphicData uri="http://schemas.openxmlformats.org/drawingml/2006/table">
            <a:tbl>
              <a:tblPr firstRow="1" bandRow="1">
                <a:tableStyleId>{69CF1AB2-1976-4502-BF36-3FF5EA218861}</a:tableStyleId>
              </a:tblPr>
              <a:tblGrid>
                <a:gridCol w="1373101"/>
                <a:gridCol w="7599324"/>
              </a:tblGrid>
              <a:tr h="3065346">
                <a:tc>
                  <a:txBody>
                    <a:bodyPr/>
                    <a:lstStyle/>
                    <a:p>
                      <a:pPr>
                        <a:lnSpc>
                          <a:spcPts val="1400"/>
                        </a:lnSpc>
                      </a:pPr>
                      <a:r>
                        <a:rPr kumimoji="1" lang="ja-JP" altLang="en-US" sz="1300" b="0" u="none" dirty="0" smtClean="0"/>
                        <a:t>環境に配慮した住宅・建築物の普及促進</a:t>
                      </a:r>
                      <a:endParaRPr kumimoji="1" lang="ja-JP" altLang="en-US" sz="1300" b="0" u="none" dirty="0"/>
                    </a:p>
                  </a:txBody>
                  <a:tcPr marL="36000" marR="36000" marT="36000" marB="36000" anchor="ctr"/>
                </a:tc>
                <a:tc>
                  <a:txBody>
                    <a:bodyPr/>
                    <a:lstStyle/>
                    <a:p>
                      <a:pPr indent="0">
                        <a:lnSpc>
                          <a:spcPts val="1700"/>
                        </a:lnSpc>
                      </a:pPr>
                      <a:r>
                        <a:rPr kumimoji="1" lang="ja-JP" altLang="en-US" sz="1400" b="0" u="none" dirty="0" smtClean="0"/>
                        <a:t>●「建築物環境配慮制度」におけるラベリング制度の義務化、届出対象の拡大</a:t>
                      </a:r>
                      <a:endParaRPr kumimoji="1" lang="en-US" altLang="ja-JP" sz="1400" b="0" u="none" dirty="0" smtClean="0"/>
                    </a:p>
                    <a:p>
                      <a:pPr marL="0" indent="0">
                        <a:lnSpc>
                          <a:spcPts val="1700"/>
                        </a:lnSpc>
                      </a:pPr>
                      <a:r>
                        <a:rPr kumimoji="1" lang="ja-JP" altLang="en-US" sz="1400" b="0" u="none" dirty="0" smtClean="0"/>
                        <a:t>●一定規模以上の建築物を新築・増改築する場合に、再生可能エネルギーの導入検討や省エネ基準への適合を義務化</a:t>
                      </a:r>
                      <a:endParaRPr kumimoji="1" lang="en-US" altLang="ja-JP" sz="1400" b="0" u="none" dirty="0" smtClean="0"/>
                    </a:p>
                    <a:p>
                      <a:pPr marL="0" indent="0">
                        <a:lnSpc>
                          <a:spcPts val="1700"/>
                        </a:lnSpc>
                      </a:pPr>
                      <a:r>
                        <a:rPr kumimoji="1" lang="ja-JP" altLang="en-US" sz="1400" b="0" u="none" dirty="0" smtClean="0"/>
                        <a:t>●府有建築物におけるＥＳＣＯ事業の推進、省エネ提案型総合評価入札の実施、屋根貸しによる太陽光パネル設置促進事業の推進</a:t>
                      </a:r>
                      <a:endParaRPr kumimoji="1" lang="en-US" altLang="ja-JP" sz="1400" b="0" u="none" dirty="0" smtClean="0"/>
                    </a:p>
                    <a:p>
                      <a:pPr indent="0">
                        <a:lnSpc>
                          <a:spcPts val="1700"/>
                        </a:lnSpc>
                      </a:pPr>
                      <a:r>
                        <a:rPr kumimoji="1" lang="ja-JP" altLang="en-US" sz="1400" b="0" u="none" dirty="0" smtClean="0"/>
                        <a:t>●中小事業者等における省ＣＯ２設備・機器の導入促進</a:t>
                      </a:r>
                      <a:endParaRPr kumimoji="1" lang="en-US" altLang="ja-JP" sz="1400" b="0" u="none" dirty="0" smtClean="0"/>
                    </a:p>
                    <a:p>
                      <a:pPr indent="0">
                        <a:lnSpc>
                          <a:spcPts val="1700"/>
                        </a:lnSpc>
                      </a:pPr>
                      <a:r>
                        <a:rPr kumimoji="1" lang="ja-JP" altLang="en-US" sz="1400" b="0" u="none" dirty="0" smtClean="0"/>
                        <a:t>●住宅への太陽光発電設備の設置促進</a:t>
                      </a:r>
                      <a:endParaRPr kumimoji="1" lang="en-US" altLang="ja-JP" sz="1400" b="0" u="none" dirty="0" smtClean="0"/>
                    </a:p>
                    <a:p>
                      <a:pPr indent="0">
                        <a:lnSpc>
                          <a:spcPts val="1700"/>
                        </a:lnSpc>
                      </a:pPr>
                      <a:r>
                        <a:rPr kumimoji="1" lang="ja-JP" altLang="en-US" sz="1400" b="0" u="none" dirty="0" smtClean="0"/>
                        <a:t>●府営住宅における高効率給湯器の導入、共用灯のＬＥＤ照明化</a:t>
                      </a:r>
                      <a:endParaRPr kumimoji="1" lang="en-US" altLang="ja-JP" sz="1400" b="0" u="none" dirty="0" smtClean="0"/>
                    </a:p>
                    <a:p>
                      <a:pPr indent="0">
                        <a:lnSpc>
                          <a:spcPts val="1700"/>
                        </a:lnSpc>
                      </a:pPr>
                      <a:r>
                        <a:rPr kumimoji="1" lang="ja-JP" altLang="en-US" sz="1400" b="0" u="none" dirty="0" smtClean="0"/>
                        <a:t>●地域産木材の住宅等への利用促進に向け、「おおさか材認証制度」を創設</a:t>
                      </a:r>
                      <a:endParaRPr kumimoji="1" lang="en-US" altLang="ja-JP" sz="1400" b="0" u="none" dirty="0" smtClean="0"/>
                    </a:p>
                    <a:p>
                      <a:pPr marL="0" indent="0">
                        <a:lnSpc>
                          <a:spcPts val="1700"/>
                        </a:lnSpc>
                        <a:tabLst/>
                      </a:pPr>
                      <a:r>
                        <a:rPr kumimoji="1" lang="ja-JP" altLang="en-US" sz="1400" b="0" u="none" dirty="0" smtClean="0"/>
                        <a:t>●地域材の利用促進に取組む事業者を登録する「木のぬくもりネット」サポーター登録制度創設</a:t>
                      </a:r>
                      <a:endParaRPr kumimoji="1" lang="en-US" altLang="ja-JP" sz="1400" b="0" u="none" dirty="0" smtClean="0"/>
                    </a:p>
                    <a:p>
                      <a:pPr marL="0" indent="0">
                        <a:lnSpc>
                          <a:spcPts val="1700"/>
                        </a:lnSpc>
                      </a:pPr>
                      <a:r>
                        <a:rPr kumimoji="1" lang="ja-JP" altLang="en-US" sz="1400" b="0" u="none" dirty="0" smtClean="0"/>
                        <a:t>●安定的な木材供給や安心・安全な木造住宅の提供など木材利用に関する取り組みを進める場として、関係団体とともに「大阪府地域産材活用フォーラム」を設立、府民の意識啓発や事業者の技術力向上支援等を実施</a:t>
                      </a:r>
                      <a:endParaRPr kumimoji="1" lang="en-US" altLang="ja-JP" sz="1400" b="0" u="none" dirty="0" smtClean="0"/>
                    </a:p>
                  </a:txBody>
                  <a:tcPr marL="36000" marR="36000" marT="36000" marB="36000"/>
                </a:tc>
              </a:tr>
              <a:tr h="1023657">
                <a:tc>
                  <a:txBody>
                    <a:bodyPr/>
                    <a:lstStyle/>
                    <a:p>
                      <a:pPr>
                        <a:lnSpc>
                          <a:spcPts val="1400"/>
                        </a:lnSpc>
                      </a:pPr>
                      <a:r>
                        <a:rPr kumimoji="1" lang="ja-JP" altLang="en-US" sz="1300" b="0" u="none" dirty="0" smtClean="0"/>
                        <a:t>環境にやさしいまちの構造やライフスタイルへの転換</a:t>
                      </a:r>
                      <a:endParaRPr kumimoji="1" lang="ja-JP" altLang="en-US" sz="1300" b="0" u="none" dirty="0"/>
                    </a:p>
                  </a:txBody>
                  <a:tcPr marL="36000" marR="36000" marT="36000" marB="36000" anchor="ctr"/>
                </a:tc>
                <a:tc>
                  <a:txBody>
                    <a:bodyPr/>
                    <a:lstStyle/>
                    <a:p>
                      <a:pPr marL="171450" indent="-171450">
                        <a:lnSpc>
                          <a:spcPts val="1700"/>
                        </a:lnSpc>
                      </a:pPr>
                      <a:r>
                        <a:rPr kumimoji="1" lang="ja-JP" altLang="en-US" sz="1400" b="0" u="none" dirty="0" smtClean="0"/>
                        <a:t>●「みどりの風促進区域」を指定するとともに、公共事業の重点化、都市計画の規制緩和による緑化誘導、協力企業の寄付等を活用し、緑化を推進</a:t>
                      </a:r>
                      <a:endParaRPr kumimoji="1" lang="en-US" altLang="ja-JP" sz="1400" b="0" u="none" dirty="0" smtClean="0"/>
                    </a:p>
                    <a:p>
                      <a:pPr indent="0">
                        <a:lnSpc>
                          <a:spcPts val="1700"/>
                        </a:lnSpc>
                      </a:pPr>
                      <a:r>
                        <a:rPr kumimoji="1" lang="ja-JP" altLang="en-US" sz="1400" b="0" u="none" dirty="0" smtClean="0"/>
                        <a:t>●「うちエコ診断」の実施</a:t>
                      </a:r>
                      <a:endParaRPr kumimoji="1" lang="en-US" altLang="ja-JP" sz="1400" b="0" u="none" dirty="0" smtClean="0"/>
                    </a:p>
                    <a:p>
                      <a:pPr indent="0">
                        <a:lnSpc>
                          <a:spcPts val="1700"/>
                        </a:lnSpc>
                      </a:pPr>
                      <a:r>
                        <a:rPr kumimoji="1" lang="ja-JP" altLang="en-US" sz="1400" b="0" u="none" dirty="0" smtClean="0"/>
                        <a:t>●府営住宅駐車場の空き区画を活用したカーシェアリング事業の実施</a:t>
                      </a:r>
                      <a:endParaRPr kumimoji="1" lang="en-US" altLang="ja-JP" sz="1400" b="0" u="none" dirty="0" smtClean="0"/>
                    </a:p>
                  </a:txBody>
                  <a:tcPr marL="36000" marR="36000" marT="36000" marB="36000"/>
                </a:tc>
              </a:tr>
            </a:tbl>
          </a:graphicData>
        </a:graphic>
      </p:graphicFrame>
      <p:sp>
        <p:nvSpPr>
          <p:cNvPr id="19" name="Text Box 2"/>
          <p:cNvSpPr txBox="1">
            <a:spLocks noChangeArrowheads="1"/>
          </p:cNvSpPr>
          <p:nvPr/>
        </p:nvSpPr>
        <p:spPr bwMode="auto">
          <a:xfrm>
            <a:off x="7020272" y="6592267"/>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16</a:t>
            </a:fld>
            <a:endParaRPr lang="en-US" altLang="ja-JP" sz="1200" dirty="0">
              <a:solidFill>
                <a:srgbClr val="898989"/>
              </a:solidFill>
            </a:endParaRPr>
          </a:p>
        </p:txBody>
      </p:sp>
    </p:spTree>
    <p:extLst>
      <p:ext uri="{BB962C8B-B14F-4D97-AF65-F5344CB8AC3E}">
        <p14:creationId xmlns:p14="http://schemas.microsoft.com/office/powerpoint/2010/main" val="33811718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194629"/>
            <a:ext cx="3028622" cy="1618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1985" y="5157192"/>
            <a:ext cx="26701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5058998"/>
            <a:ext cx="267017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8"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a:solidFill>
                  <a:srgbClr val="000000"/>
                </a:solidFill>
                <a:ea typeface="HG丸ｺﾞｼｯｸM-PRO" pitchFamily="48" charset="-128"/>
              </a:rPr>
              <a:t>４</a:t>
            </a:r>
            <a:r>
              <a:rPr lang="ja-JP" altLang="en-US" sz="2400" b="1" dirty="0" smtClean="0">
                <a:solidFill>
                  <a:srgbClr val="000000"/>
                </a:solidFill>
                <a:ea typeface="HG丸ｺﾞｼｯｸM-PRO" pitchFamily="48" charset="-128"/>
              </a:rPr>
              <a:t>．活力と魅力あふれる</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17</a:t>
            </a:fld>
            <a:endParaRPr lang="en-US" altLang="ja-JP" sz="1200">
              <a:solidFill>
                <a:srgbClr val="898989"/>
              </a:solidFill>
            </a:endParaRPr>
          </a:p>
        </p:txBody>
      </p:sp>
      <p:sp>
        <p:nvSpPr>
          <p:cNvPr id="17" name="Rectangle 2"/>
          <p:cNvSpPr>
            <a:spLocks noChangeArrowheads="1"/>
          </p:cNvSpPr>
          <p:nvPr/>
        </p:nvSpPr>
        <p:spPr bwMode="auto">
          <a:xfrm>
            <a:off x="96837" y="4653831"/>
            <a:ext cx="2835523" cy="28733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100" dirty="0">
                <a:solidFill>
                  <a:schemeClr val="tx1"/>
                </a:solidFill>
                <a:latin typeface="Arial" charset="0"/>
                <a:ea typeface="HG丸ｺﾞｼｯｸM-PRO" pitchFamily="48" charset="-128"/>
              </a:rPr>
              <a:t>●子どもを大阪で育てて良かった</a:t>
            </a:r>
            <a:r>
              <a:rPr kumimoji="1" lang="ja-JP" altLang="en-US" sz="1100" dirty="0" smtClean="0">
                <a:solidFill>
                  <a:schemeClr val="tx1"/>
                </a:solidFill>
                <a:latin typeface="Arial" charset="0"/>
                <a:ea typeface="HG丸ｺﾞｼｯｸM-PRO" pitchFamily="48" charset="-128"/>
              </a:rPr>
              <a:t>と</a:t>
            </a:r>
            <a:endParaRPr kumimoji="1" lang="en-US" altLang="ja-JP" sz="1100" dirty="0" smtClean="0">
              <a:solidFill>
                <a:schemeClr val="tx1"/>
              </a:solidFill>
              <a:latin typeface="Arial" charset="0"/>
              <a:ea typeface="HG丸ｺﾞｼｯｸM-PRO" pitchFamily="48" charset="-128"/>
            </a:endParaRPr>
          </a:p>
          <a:p>
            <a:pPr eaLnBrk="1" hangingPunct="1">
              <a:spcBef>
                <a:spcPct val="0"/>
              </a:spcBef>
              <a:buFontTx/>
              <a:buNone/>
            </a:pPr>
            <a:r>
              <a:rPr kumimoji="1" lang="ja-JP" altLang="en-US" sz="1100" dirty="0">
                <a:solidFill>
                  <a:schemeClr val="tx1"/>
                </a:solidFill>
                <a:latin typeface="Arial" charset="0"/>
                <a:ea typeface="HG丸ｺﾞｼｯｸM-PRO" pitchFamily="48" charset="-128"/>
              </a:rPr>
              <a:t>　</a:t>
            </a:r>
            <a:r>
              <a:rPr kumimoji="1" lang="ja-JP" altLang="en-US" sz="1100" dirty="0" smtClean="0">
                <a:solidFill>
                  <a:schemeClr val="tx1"/>
                </a:solidFill>
                <a:latin typeface="Arial" charset="0"/>
                <a:ea typeface="HG丸ｺﾞｼｯｸM-PRO" pitchFamily="48" charset="-128"/>
              </a:rPr>
              <a:t>思って</a:t>
            </a:r>
            <a:r>
              <a:rPr kumimoji="1" lang="ja-JP" altLang="en-US" sz="1100" dirty="0">
                <a:solidFill>
                  <a:schemeClr val="tx1"/>
                </a:solidFill>
                <a:latin typeface="Arial" charset="0"/>
                <a:ea typeface="HG丸ｺﾞｼｯｸM-PRO" pitchFamily="48" charset="-128"/>
              </a:rPr>
              <a:t>いる府民の割合</a:t>
            </a:r>
            <a:endParaRPr kumimoji="1" lang="en-US" altLang="ja-JP" sz="1100" dirty="0" smtClean="0">
              <a:solidFill>
                <a:schemeClr val="tx1"/>
              </a:solidFill>
              <a:latin typeface="Arial" charset="0"/>
              <a:ea typeface="HG丸ｺﾞｼｯｸM-PRO" pitchFamily="48" charset="-128"/>
            </a:endParaRPr>
          </a:p>
        </p:txBody>
      </p:sp>
      <p:sp>
        <p:nvSpPr>
          <p:cNvPr id="18" name="Rectangle 2"/>
          <p:cNvSpPr>
            <a:spLocks noChangeArrowheads="1"/>
          </p:cNvSpPr>
          <p:nvPr/>
        </p:nvSpPr>
        <p:spPr bwMode="auto">
          <a:xfrm>
            <a:off x="3059832" y="4653831"/>
            <a:ext cx="2952328" cy="28733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100" dirty="0">
                <a:solidFill>
                  <a:schemeClr val="tx1"/>
                </a:solidFill>
                <a:latin typeface="Arial" charset="0"/>
                <a:ea typeface="HG丸ｺﾞｼｯｸM-PRO" pitchFamily="48" charset="-128"/>
              </a:rPr>
              <a:t>●まちづくりに参加したいと思って</a:t>
            </a:r>
            <a:r>
              <a:rPr kumimoji="1" lang="ja-JP" altLang="en-US" sz="1100" dirty="0" smtClean="0">
                <a:solidFill>
                  <a:schemeClr val="tx1"/>
                </a:solidFill>
                <a:latin typeface="Arial" charset="0"/>
                <a:ea typeface="HG丸ｺﾞｼｯｸM-PRO" pitchFamily="48" charset="-128"/>
              </a:rPr>
              <a:t>いる</a:t>
            </a:r>
            <a:endParaRPr kumimoji="1" lang="en-US" altLang="ja-JP" sz="1100" dirty="0" smtClean="0">
              <a:solidFill>
                <a:schemeClr val="tx1"/>
              </a:solidFill>
              <a:latin typeface="Arial" charset="0"/>
              <a:ea typeface="HG丸ｺﾞｼｯｸM-PRO" pitchFamily="48" charset="-128"/>
            </a:endParaRPr>
          </a:p>
          <a:p>
            <a:pPr eaLnBrk="1" hangingPunct="1">
              <a:spcBef>
                <a:spcPct val="0"/>
              </a:spcBef>
              <a:buFontTx/>
              <a:buNone/>
            </a:pPr>
            <a:r>
              <a:rPr kumimoji="1" lang="ja-JP" altLang="en-US" sz="1100" dirty="0">
                <a:solidFill>
                  <a:schemeClr val="tx1"/>
                </a:solidFill>
                <a:latin typeface="Arial" charset="0"/>
                <a:ea typeface="HG丸ｺﾞｼｯｸM-PRO" pitchFamily="48" charset="-128"/>
              </a:rPr>
              <a:t>　</a:t>
            </a:r>
            <a:r>
              <a:rPr kumimoji="1" lang="ja-JP" altLang="en-US" sz="1100" dirty="0" smtClean="0">
                <a:solidFill>
                  <a:schemeClr val="tx1"/>
                </a:solidFill>
                <a:latin typeface="Arial" charset="0"/>
                <a:ea typeface="HG丸ｺﾞｼｯｸM-PRO" pitchFamily="48" charset="-128"/>
              </a:rPr>
              <a:t>府民</a:t>
            </a:r>
            <a:r>
              <a:rPr kumimoji="1" lang="ja-JP" altLang="en-US" sz="1100" dirty="0">
                <a:solidFill>
                  <a:schemeClr val="tx1"/>
                </a:solidFill>
                <a:latin typeface="Arial" charset="0"/>
                <a:ea typeface="HG丸ｺﾞｼｯｸM-PRO" pitchFamily="48" charset="-128"/>
              </a:rPr>
              <a:t>の割合</a:t>
            </a:r>
          </a:p>
        </p:txBody>
      </p:sp>
      <p:sp>
        <p:nvSpPr>
          <p:cNvPr id="19" name="Rectangle 2"/>
          <p:cNvSpPr>
            <a:spLocks noChangeArrowheads="1"/>
          </p:cNvSpPr>
          <p:nvPr/>
        </p:nvSpPr>
        <p:spPr bwMode="auto">
          <a:xfrm>
            <a:off x="6228184" y="4653831"/>
            <a:ext cx="2952328" cy="28733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100" dirty="0">
                <a:solidFill>
                  <a:schemeClr val="tx1"/>
                </a:solidFill>
                <a:latin typeface="Arial" charset="0"/>
                <a:ea typeface="HG丸ｺﾞｼｯｸM-PRO" pitchFamily="48" charset="-128"/>
              </a:rPr>
              <a:t>●登録員制度導入市町村の数</a:t>
            </a:r>
          </a:p>
        </p:txBody>
      </p:sp>
      <p:graphicFrame>
        <p:nvGraphicFramePr>
          <p:cNvPr id="11" name="表 10"/>
          <p:cNvGraphicFramePr>
            <a:graphicFrameLocks noGrp="1"/>
          </p:cNvGraphicFramePr>
          <p:nvPr>
            <p:extLst>
              <p:ext uri="{D42A27DB-BD31-4B8C-83A1-F6EECF244321}">
                <p14:modId xmlns:p14="http://schemas.microsoft.com/office/powerpoint/2010/main" val="1822882993"/>
              </p:ext>
            </p:extLst>
          </p:nvPr>
        </p:nvGraphicFramePr>
        <p:xfrm>
          <a:off x="35495" y="492124"/>
          <a:ext cx="9073579" cy="4089003"/>
        </p:xfrm>
        <a:graphic>
          <a:graphicData uri="http://schemas.openxmlformats.org/drawingml/2006/table">
            <a:tbl>
              <a:tblPr firstRow="1" bandRow="1">
                <a:tableStyleId>{69CF1AB2-1976-4502-BF36-3FF5EA218861}</a:tableStyleId>
              </a:tblPr>
              <a:tblGrid>
                <a:gridCol w="1836320"/>
                <a:gridCol w="7237259"/>
              </a:tblGrid>
              <a:tr h="1175882">
                <a:tc>
                  <a:txBody>
                    <a:bodyPr/>
                    <a:lstStyle/>
                    <a:p>
                      <a:pPr>
                        <a:lnSpc>
                          <a:spcPts val="1400"/>
                        </a:lnSpc>
                      </a:pPr>
                      <a:r>
                        <a:rPr kumimoji="1" lang="ja-JP" altLang="en-US" sz="1300" b="0" u="none" dirty="0" smtClean="0">
                          <a:solidFill>
                            <a:schemeClr val="tx1"/>
                          </a:solidFill>
                        </a:rPr>
                        <a:t>健全な住宅関連産業の振興</a:t>
                      </a:r>
                      <a:endParaRPr kumimoji="1" lang="ja-JP" altLang="en-US" sz="1300" b="0" u="none" dirty="0">
                        <a:solidFill>
                          <a:schemeClr val="tx1"/>
                        </a:solidFill>
                      </a:endParaRPr>
                    </a:p>
                  </a:txBody>
                  <a:tcPr marL="36000" marR="36000" marT="36000" marB="36000" anchor="ctr"/>
                </a:tc>
                <a:tc>
                  <a:txBody>
                    <a:bodyPr/>
                    <a:lstStyle/>
                    <a:p>
                      <a:pPr marL="85725" indent="-85725">
                        <a:lnSpc>
                          <a:spcPts val="1700"/>
                        </a:lnSpc>
                      </a:pPr>
                      <a:r>
                        <a:rPr kumimoji="1" lang="ja-JP" altLang="en-US" sz="1400" b="0" u="none" dirty="0" smtClean="0">
                          <a:solidFill>
                            <a:schemeClr val="tx1"/>
                          </a:solidFill>
                        </a:rPr>
                        <a:t>●中古住宅・リフォーム市場の活性化に向け、「大阪の住まい活性化フォーラム」を立ち上げ、リフォーム事業者の技術力向上やコンクールの開催、消費者向け相談体制の整備、セミナー・シンポジウムの開催等</a:t>
                      </a:r>
                      <a:endParaRPr kumimoji="1" lang="en-US" altLang="ja-JP" sz="1400" b="0" u="none" dirty="0" smtClean="0">
                        <a:solidFill>
                          <a:schemeClr val="tx1"/>
                        </a:solidFill>
                      </a:endParaRPr>
                    </a:p>
                    <a:p>
                      <a:pPr>
                        <a:lnSpc>
                          <a:spcPts val="1700"/>
                        </a:lnSpc>
                      </a:pPr>
                      <a:r>
                        <a:rPr kumimoji="1" lang="ja-JP" altLang="en-US" sz="1400" b="0" u="none" dirty="0" smtClean="0">
                          <a:solidFill>
                            <a:schemeClr val="tx1"/>
                          </a:solidFill>
                        </a:rPr>
                        <a:t>●「大阪府分譲マンション管理・建替えｻﾎﾟｰﾄシステム」を活用した区分所有者等への支援</a:t>
                      </a:r>
                      <a:endParaRPr kumimoji="1" lang="en-US" altLang="ja-JP" sz="1400" b="0" u="none" dirty="0" smtClean="0">
                        <a:solidFill>
                          <a:schemeClr val="tx1"/>
                        </a:solidFill>
                      </a:endParaRPr>
                    </a:p>
                    <a:p>
                      <a:pPr>
                        <a:lnSpc>
                          <a:spcPts val="1700"/>
                        </a:lnSpc>
                      </a:pPr>
                      <a:r>
                        <a:rPr kumimoji="1" lang="ja-JP" altLang="en-US" sz="1400" b="0" u="none" dirty="0" smtClean="0">
                          <a:solidFill>
                            <a:schemeClr val="tx1"/>
                          </a:solidFill>
                        </a:rPr>
                        <a:t>●建設業法に基づく厳正な処分による不良・不適格業者の排除</a:t>
                      </a:r>
                      <a:endParaRPr kumimoji="1" lang="en-US" altLang="ja-JP" sz="1400" b="0" u="none" dirty="0" smtClean="0">
                        <a:solidFill>
                          <a:schemeClr val="tx1"/>
                        </a:solidFill>
                      </a:endParaRPr>
                    </a:p>
                  </a:txBody>
                  <a:tcPr marL="36000" marR="36000" marT="36000" marB="36000" anchor="ctr"/>
                </a:tc>
              </a:tr>
              <a:tr h="778914">
                <a:tc>
                  <a:txBody>
                    <a:bodyPr/>
                    <a:lstStyle/>
                    <a:p>
                      <a:pPr>
                        <a:lnSpc>
                          <a:spcPts val="1400"/>
                        </a:lnSpc>
                      </a:pPr>
                      <a:r>
                        <a:rPr kumimoji="1" lang="ja-JP" altLang="en-US" sz="1300" b="0" u="none" dirty="0" smtClean="0">
                          <a:solidFill>
                            <a:schemeClr val="tx1"/>
                          </a:solidFill>
                        </a:rPr>
                        <a:t>多様な住まいやまちを選択できる環境整備</a:t>
                      </a:r>
                      <a:endParaRPr kumimoji="1" lang="ja-JP" altLang="en-US" sz="1300" b="0" u="none" dirty="0">
                        <a:solidFill>
                          <a:schemeClr val="tx1"/>
                        </a:solidFill>
                      </a:endParaRPr>
                    </a:p>
                  </a:txBody>
                  <a:tcPr marL="36000" marR="36000" marT="36000" marB="36000" anchor="ctr"/>
                </a:tc>
                <a:tc>
                  <a:txBody>
                    <a:bodyPr/>
                    <a:lstStyle/>
                    <a:p>
                      <a:pPr>
                        <a:lnSpc>
                          <a:spcPts val="1700"/>
                        </a:lnSpc>
                      </a:pPr>
                      <a:r>
                        <a:rPr kumimoji="1" lang="ja-JP" altLang="en-US" sz="1400" b="0" u="none" dirty="0" smtClean="0">
                          <a:solidFill>
                            <a:schemeClr val="tx1"/>
                          </a:solidFill>
                        </a:rPr>
                        <a:t>●特定優良賃貸住宅における「新婚・子育て世帯家賃減額補助」の実施</a:t>
                      </a:r>
                      <a:endParaRPr kumimoji="1" lang="en-US" altLang="ja-JP" sz="1400" b="0" u="none" dirty="0" smtClean="0">
                        <a:solidFill>
                          <a:schemeClr val="tx1"/>
                        </a:solidFill>
                      </a:endParaRPr>
                    </a:p>
                    <a:p>
                      <a:pPr>
                        <a:lnSpc>
                          <a:spcPts val="1700"/>
                        </a:lnSpc>
                      </a:pPr>
                      <a:r>
                        <a:rPr kumimoji="1" lang="ja-JP" altLang="en-US" sz="1400" b="0" u="none" dirty="0" smtClean="0">
                          <a:solidFill>
                            <a:schemeClr val="tx1"/>
                          </a:solidFill>
                        </a:rPr>
                        <a:t>●府営住宅における新婚・子育て世帯、若年世帯の優先入居募集の実施</a:t>
                      </a:r>
                      <a:endParaRPr kumimoji="1" lang="en-US" altLang="ja-JP" sz="1400" b="0" u="none" dirty="0" smtClean="0">
                        <a:solidFill>
                          <a:schemeClr val="tx1"/>
                        </a:solidFill>
                      </a:endParaRPr>
                    </a:p>
                    <a:p>
                      <a:pPr>
                        <a:lnSpc>
                          <a:spcPts val="1700"/>
                        </a:lnSpc>
                      </a:pPr>
                      <a:r>
                        <a:rPr kumimoji="1" lang="ja-JP" altLang="en-US" sz="1400" b="0" u="none" dirty="0" smtClean="0">
                          <a:solidFill>
                            <a:schemeClr val="tx1"/>
                          </a:solidFill>
                        </a:rPr>
                        <a:t>●郊外住宅地における空き家の利活用促進、住み替え支援に向けた取り組み</a:t>
                      </a:r>
                      <a:endParaRPr kumimoji="1" lang="en-US" altLang="ja-JP" sz="1400" b="0" u="none" dirty="0" smtClean="0">
                        <a:solidFill>
                          <a:schemeClr val="tx1"/>
                        </a:solidFill>
                      </a:endParaRPr>
                    </a:p>
                  </a:txBody>
                  <a:tcPr marL="36000" marR="36000" marT="36000" marB="36000" anchor="ctr"/>
                </a:tc>
              </a:tr>
              <a:tr h="958325">
                <a:tc>
                  <a:txBody>
                    <a:bodyPr/>
                    <a:lstStyle/>
                    <a:p>
                      <a:pPr>
                        <a:lnSpc>
                          <a:spcPts val="1400"/>
                        </a:lnSpc>
                      </a:pPr>
                      <a:r>
                        <a:rPr kumimoji="1" lang="ja-JP" altLang="en-US" sz="1300" b="0" u="none" dirty="0" smtClean="0">
                          <a:solidFill>
                            <a:schemeClr val="tx1"/>
                          </a:solidFill>
                        </a:rPr>
                        <a:t>多彩な機能（職、学、遊、住）をもつまちの形成</a:t>
                      </a:r>
                      <a:endParaRPr kumimoji="1" lang="ja-JP" altLang="en-US" sz="1300" b="0" u="none" dirty="0">
                        <a:solidFill>
                          <a:schemeClr val="tx1"/>
                        </a:solidFill>
                      </a:endParaRPr>
                    </a:p>
                  </a:txBody>
                  <a:tcPr marL="36000" marR="36000" marT="36000" marB="36000" anchor="ctr"/>
                </a:tc>
                <a:tc>
                  <a:txBody>
                    <a:bodyPr/>
                    <a:lstStyle/>
                    <a:p>
                      <a:pPr>
                        <a:lnSpc>
                          <a:spcPts val="1700"/>
                        </a:lnSpc>
                      </a:pPr>
                      <a:r>
                        <a:rPr kumimoji="1" lang="ja-JP" altLang="en-US" sz="1400" b="0" u="none" dirty="0" smtClean="0">
                          <a:solidFill>
                            <a:schemeClr val="tx1"/>
                          </a:solidFill>
                        </a:rPr>
                        <a:t>●千里・泉北ニュータウンの再生</a:t>
                      </a:r>
                      <a:endParaRPr kumimoji="1" lang="en-US" altLang="ja-JP" sz="1400" b="0" u="none" dirty="0" smtClean="0">
                        <a:solidFill>
                          <a:schemeClr val="tx1"/>
                        </a:solidFill>
                      </a:endParaRPr>
                    </a:p>
                    <a:p>
                      <a:pPr marL="85725" indent="-85725">
                        <a:lnSpc>
                          <a:spcPts val="1700"/>
                        </a:lnSpc>
                      </a:pPr>
                      <a:r>
                        <a:rPr kumimoji="1" lang="ja-JP" altLang="en-US" sz="1400" b="0" u="none" dirty="0" smtClean="0">
                          <a:solidFill>
                            <a:schemeClr val="tx1"/>
                          </a:solidFill>
                        </a:rPr>
                        <a:t>●彩都（バイオ産業等の企業誘致）、りんくうタウン（国際医療交流）、うめきた（みどりとイノベーション）等、大阪の成長を支える新たな機能の導入</a:t>
                      </a:r>
                      <a:endParaRPr kumimoji="1" lang="en-US" altLang="ja-JP" sz="1400" b="0" u="none" dirty="0" smtClean="0">
                        <a:solidFill>
                          <a:schemeClr val="tx1"/>
                        </a:solidFill>
                      </a:endParaRPr>
                    </a:p>
                    <a:p>
                      <a:pPr>
                        <a:lnSpc>
                          <a:spcPts val="1700"/>
                        </a:lnSpc>
                      </a:pPr>
                      <a:r>
                        <a:rPr kumimoji="1" lang="ja-JP" altLang="en-US" sz="1400" b="0" u="none" dirty="0" smtClean="0">
                          <a:solidFill>
                            <a:schemeClr val="tx1"/>
                          </a:solidFill>
                        </a:rPr>
                        <a:t>●公的賃貸住宅等の公的資産を活用した生活支援施設等の導入</a:t>
                      </a:r>
                      <a:endParaRPr kumimoji="1" lang="en-US" altLang="ja-JP" sz="1400" b="0" u="none" dirty="0" smtClean="0">
                        <a:solidFill>
                          <a:schemeClr val="tx1"/>
                        </a:solidFill>
                      </a:endParaRPr>
                    </a:p>
                  </a:txBody>
                  <a:tcPr marL="36000" marR="36000" marT="36000" marB="36000" anchor="ctr"/>
                </a:tc>
              </a:tr>
              <a:tr h="1175882">
                <a:tc>
                  <a:txBody>
                    <a:bodyPr/>
                    <a:lstStyle/>
                    <a:p>
                      <a:pPr>
                        <a:lnSpc>
                          <a:spcPts val="1400"/>
                        </a:lnSpc>
                      </a:pPr>
                      <a:r>
                        <a:rPr kumimoji="1" lang="ja-JP" altLang="en-US" sz="1300" b="0" u="none" dirty="0" smtClean="0">
                          <a:solidFill>
                            <a:schemeClr val="tx1"/>
                          </a:solidFill>
                        </a:rPr>
                        <a:t>地域の特性を活かした美しく魅力あるまちの形成</a:t>
                      </a:r>
                      <a:endParaRPr kumimoji="1" lang="ja-JP" altLang="en-US" sz="1300" b="0" u="none" dirty="0">
                        <a:solidFill>
                          <a:schemeClr val="tx1"/>
                        </a:solidFill>
                      </a:endParaRPr>
                    </a:p>
                  </a:txBody>
                  <a:tcPr marL="36000" marR="36000" marT="36000" marB="36000" anchor="ctr"/>
                </a:tc>
                <a:tc>
                  <a:txBody>
                    <a:bodyPr/>
                    <a:lstStyle/>
                    <a:p>
                      <a:pPr marL="0" marR="0" indent="0" algn="l" defTabSz="1280160" rtl="0" eaLnBrk="1" fontAlgn="auto" latinLnBrk="0" hangingPunct="1">
                        <a:lnSpc>
                          <a:spcPts val="1700"/>
                        </a:lnSpc>
                        <a:spcBef>
                          <a:spcPts val="0"/>
                        </a:spcBef>
                        <a:spcAft>
                          <a:spcPts val="0"/>
                        </a:spcAft>
                        <a:buClrTx/>
                        <a:buSzTx/>
                        <a:buFontTx/>
                        <a:buNone/>
                        <a:tabLst/>
                        <a:defRPr/>
                      </a:pPr>
                      <a:r>
                        <a:rPr kumimoji="1" lang="ja-JP" altLang="en-US" sz="1400" b="0" u="none" dirty="0" smtClean="0">
                          <a:solidFill>
                            <a:schemeClr val="tx1"/>
                          </a:solidFill>
                        </a:rPr>
                        <a:t>●景観ビュースポットの再発見に向けた取組み</a:t>
                      </a:r>
                      <a:endParaRPr kumimoji="1" lang="en-US" altLang="ja-JP" sz="1400" b="0" u="none" dirty="0" smtClean="0">
                        <a:solidFill>
                          <a:schemeClr val="tx1"/>
                        </a:solidFill>
                      </a:endParaRPr>
                    </a:p>
                    <a:p>
                      <a:pPr>
                        <a:lnSpc>
                          <a:spcPts val="1700"/>
                        </a:lnSpc>
                      </a:pPr>
                      <a:r>
                        <a:rPr kumimoji="1" lang="ja-JP" altLang="en-US" sz="1400" b="0" u="none" dirty="0" smtClean="0">
                          <a:solidFill>
                            <a:schemeClr val="tx1"/>
                          </a:solidFill>
                        </a:rPr>
                        <a:t>●伝統的なまちなみを継承する歴史街道区域の指定、景観づくりのガイドラインの作成</a:t>
                      </a:r>
                      <a:endParaRPr kumimoji="1" lang="en-US" altLang="ja-JP" sz="1400" b="0" u="none" dirty="0" smtClean="0">
                        <a:solidFill>
                          <a:schemeClr val="tx1"/>
                        </a:solidFill>
                      </a:endParaRPr>
                    </a:p>
                    <a:p>
                      <a:pPr>
                        <a:lnSpc>
                          <a:spcPts val="1700"/>
                        </a:lnSpc>
                      </a:pPr>
                      <a:r>
                        <a:rPr kumimoji="1" lang="ja-JP" altLang="en-US" sz="1400" b="0" u="none" dirty="0" smtClean="0">
                          <a:solidFill>
                            <a:schemeClr val="tx1"/>
                          </a:solidFill>
                        </a:rPr>
                        <a:t>●「石畳と淡い外灯まちづくり支援事業」の実施</a:t>
                      </a:r>
                      <a:endParaRPr kumimoji="1" lang="en-US" altLang="ja-JP" sz="1400" b="0" u="none" dirty="0" smtClean="0">
                        <a:solidFill>
                          <a:schemeClr val="tx1"/>
                        </a:solidFill>
                      </a:endParaRPr>
                    </a:p>
                    <a:p>
                      <a:pPr>
                        <a:lnSpc>
                          <a:spcPts val="1700"/>
                        </a:lnSpc>
                      </a:pPr>
                      <a:r>
                        <a:rPr kumimoji="1" lang="ja-JP" altLang="en-US" sz="1400" b="0" u="none" dirty="0" smtClean="0">
                          <a:solidFill>
                            <a:schemeClr val="tx1"/>
                          </a:solidFill>
                        </a:rPr>
                        <a:t>●「地域の魅力・顔づくりプロジェクト」の実施</a:t>
                      </a:r>
                      <a:endParaRPr kumimoji="1" lang="en-US" altLang="ja-JP" sz="1400" b="0" u="none" dirty="0" smtClean="0">
                        <a:solidFill>
                          <a:schemeClr val="tx1"/>
                        </a:solidFill>
                      </a:endParaRPr>
                    </a:p>
                    <a:p>
                      <a:pPr>
                        <a:lnSpc>
                          <a:spcPts val="1700"/>
                        </a:lnSpc>
                      </a:pPr>
                      <a:r>
                        <a:rPr kumimoji="1" lang="ja-JP" altLang="en-US" sz="1400" b="0" u="none" dirty="0" smtClean="0">
                          <a:solidFill>
                            <a:schemeClr val="tx1"/>
                          </a:solidFill>
                        </a:rPr>
                        <a:t>●景観法に基づく景観計画の策定、景観計画区域の位置づけ、市町村の景観行政化等</a:t>
                      </a:r>
                      <a:endParaRPr kumimoji="1" lang="en-US" altLang="ja-JP" sz="1400" b="0" u="none" dirty="0" smtClean="0">
                        <a:solidFill>
                          <a:schemeClr val="tx1"/>
                        </a:solidFill>
                      </a:endParaRPr>
                    </a:p>
                  </a:txBody>
                  <a:tcPr marL="36000" marR="36000" marT="36000" marB="36000" anchor="ctr"/>
                </a:tc>
              </a:tr>
            </a:tbl>
          </a:graphicData>
        </a:graphic>
      </p:graphicFrame>
    </p:spTree>
    <p:extLst>
      <p:ext uri="{BB962C8B-B14F-4D97-AF65-F5344CB8AC3E}">
        <p14:creationId xmlns:p14="http://schemas.microsoft.com/office/powerpoint/2010/main" val="31528449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395536" y="1412776"/>
            <a:ext cx="8604448" cy="4032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gn="l">
              <a:spcBef>
                <a:spcPts val="2400"/>
              </a:spcBef>
              <a:buClrTx/>
              <a:defRPr/>
            </a:pP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・中間とりまとめ（ビジョン）の位置づけ</a:t>
            </a:r>
            <a:endParaRPr lang="en-US" altLang="ja-JP"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spcBef>
                <a:spcPts val="2400"/>
              </a:spcBef>
              <a:buClrTx/>
              <a:defRPr/>
            </a:pP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・大阪府</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住宅まちづくりマスタープランの進捗状況</a:t>
            </a:r>
            <a:endParaRPr lang="en-US" altLang="ja-JP" sz="2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spcBef>
                <a:spcPts val="2400"/>
              </a:spcBef>
              <a:buClrTx/>
              <a:defRPr/>
            </a:pP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・今後</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の住宅まちづくり政策のあり方に</a:t>
            </a: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関する</a:t>
            </a:r>
            <a:endParaRPr lang="en-US" altLang="ja-JP"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spcBef>
                <a:spcPts val="600"/>
              </a:spcBef>
              <a:buClrTx/>
              <a:defRPr/>
            </a:pP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新た</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な視点</a:t>
            </a:r>
            <a:endParaRPr lang="en-US" altLang="ja-JP" sz="2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55600" indent="-355600" algn="l">
              <a:spcBef>
                <a:spcPts val="2400"/>
              </a:spcBef>
              <a:buClrTx/>
              <a:defRPr/>
            </a:pP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中間とりまとめに向けた主な論点</a:t>
            </a:r>
            <a:endParaRPr lang="en-US" altLang="ja-JP" sz="2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 name="正方形/長方形 1"/>
          <p:cNvSpPr/>
          <p:nvPr/>
        </p:nvSpPr>
        <p:spPr>
          <a:xfrm>
            <a:off x="323528" y="3225552"/>
            <a:ext cx="8604448" cy="1139552"/>
          </a:xfrm>
          <a:prstGeom prst="rect">
            <a:avLst/>
          </a:prstGeom>
          <a:noFill/>
          <a:ln w="412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729393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200" b="1" dirty="0">
                <a:solidFill>
                  <a:srgbClr val="000000"/>
                </a:solidFill>
                <a:ea typeface="HG丸ｺﾞｼｯｸM-PRO" pitchFamily="48" charset="-128"/>
              </a:rPr>
              <a:t>今後</a:t>
            </a:r>
            <a:r>
              <a:rPr lang="ja-JP" altLang="en-US" sz="2200" b="1" dirty="0" smtClean="0">
                <a:solidFill>
                  <a:srgbClr val="000000"/>
                </a:solidFill>
                <a:ea typeface="HG丸ｺﾞｼｯｸM-PRO" pitchFamily="48" charset="-128"/>
              </a:rPr>
              <a:t>の住宅まちづくり政策のあり方に関する新たな視点</a:t>
            </a:r>
            <a:endParaRPr lang="ja-JP" altLang="ja-JP" sz="22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19</a:t>
            </a:fld>
            <a:endParaRPr lang="en-US" altLang="ja-JP" sz="1200">
              <a:solidFill>
                <a:srgbClr val="898989"/>
              </a:solidFill>
            </a:endParaRPr>
          </a:p>
        </p:txBody>
      </p:sp>
      <p:sp>
        <p:nvSpPr>
          <p:cNvPr id="6" name="Rectangle 2"/>
          <p:cNvSpPr>
            <a:spLocks noChangeArrowheads="1"/>
          </p:cNvSpPr>
          <p:nvPr/>
        </p:nvSpPr>
        <p:spPr bwMode="auto">
          <a:xfrm>
            <a:off x="107504" y="548680"/>
            <a:ext cx="8928000" cy="6237312"/>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63525" indent="-263525" eaLnBrk="1" hangingPunct="1">
              <a:lnSpc>
                <a:spcPts val="3400"/>
              </a:lnSpc>
              <a:spcBef>
                <a:spcPts val="18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■大阪が関西、日本の成長をけん引する大都市とし</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て</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の役割を果たしていくためには、人口減少に歯止めをかけ、たくさん、多様な人々が住まい、訪れる都市をめざしていく必要があるのではないか。</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360363" indent="-360363" eaLnBrk="1" hangingPunct="1">
              <a:lnSpc>
                <a:spcPts val="3400"/>
              </a:lnSpc>
              <a:spcBef>
                <a:spcPts val="24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そのためには、</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360363" indent="-360363" eaLnBrk="1" hangingPunct="1">
              <a:lnSpc>
                <a:spcPts val="3400"/>
              </a:lnSpc>
              <a:spcBef>
                <a:spcPts val="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１．</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これまでの安全・安心確保に関する取組みの継承・発展はもとより、</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542925" indent="-542925" eaLnBrk="1" hangingPunct="1">
              <a:lnSpc>
                <a:spcPts val="3400"/>
              </a:lnSpc>
              <a:spcBef>
                <a:spcPts val="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大阪</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の活力・魅力を創出する取組みをより一層展開すべきではないか。</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442913" indent="-442913" eaLnBrk="1" hangingPunct="1">
              <a:lnSpc>
                <a:spcPts val="3400"/>
              </a:lnSpc>
              <a:spcBef>
                <a:spcPts val="30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２．</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これまでの住宅政策を中心とした取組みに加え、住まいを含めた都市の居住魅力を高める政策が必要ではないか。</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442913" indent="-442913" eaLnBrk="1" hangingPunct="1">
              <a:lnSpc>
                <a:spcPts val="3400"/>
              </a:lnSpc>
              <a:spcBef>
                <a:spcPts val="30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３．</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住宅確保要配慮者の安全・安心の確保はもとより、これからの大阪を担う多様な世代・人々にとって、住みたい・住み続けたい、訪れたいと思える住まいと都市を作り出していく必要があるのではないか。</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Tree>
    <p:extLst>
      <p:ext uri="{BB962C8B-B14F-4D97-AF65-F5344CB8AC3E}">
        <p14:creationId xmlns:p14="http://schemas.microsoft.com/office/powerpoint/2010/main" val="32351918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467544" y="548680"/>
            <a:ext cx="8568952" cy="5976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gn="l">
              <a:spcBef>
                <a:spcPts val="600"/>
              </a:spcBef>
              <a:buClrTx/>
              <a:defRPr/>
            </a:pPr>
            <a:r>
              <a:rPr lang="ja-JP" altLang="en-US" sz="2400" u="sng" dirty="0" smtClean="0">
                <a:latin typeface="Meiryo UI" panose="020B0604030504040204" pitchFamily="50" charset="-128"/>
                <a:ea typeface="Meiryo UI" panose="020B0604030504040204" pitchFamily="50" charset="-128"/>
                <a:cs typeface="Meiryo UI" panose="020B0604030504040204" pitchFamily="50" charset="-128"/>
              </a:rPr>
              <a:t>１．「住まうビジョン・大阪」（案）策定までの経過</a:t>
            </a:r>
            <a:endParaRPr lang="en-US" altLang="ja-JP" sz="2400" u="sng" dirty="0" smtClean="0">
              <a:latin typeface="Meiryo UI" panose="020B0604030504040204" pitchFamily="50" charset="-128"/>
              <a:ea typeface="Meiryo UI" panose="020B0604030504040204" pitchFamily="50" charset="-128"/>
              <a:cs typeface="Meiryo UI" panose="020B0604030504040204" pitchFamily="50" charset="-128"/>
            </a:endParaRPr>
          </a:p>
          <a:p>
            <a:pPr algn="l">
              <a:spcBef>
                <a:spcPts val="1200"/>
              </a:spcBef>
              <a:buClrTx/>
              <a:defRP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　作業</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部会の概要</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gn="l">
              <a:spcBef>
                <a:spcPts val="1200"/>
              </a:spcBef>
              <a:buClrTx/>
              <a:defRP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　作業部会及び審議会での議論経過</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gn="l">
              <a:spcBef>
                <a:spcPts val="1200"/>
              </a:spcBef>
              <a:buClrTx/>
              <a:defRP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　主な議論内容</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gn="l">
              <a:spcBef>
                <a:spcPts val="600"/>
              </a:spcBef>
              <a:buClrTx/>
              <a:defRP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・中間とりまとめ（ビジョン）の位置づけ</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gn="l">
              <a:spcBef>
                <a:spcPts val="600"/>
              </a:spcBef>
              <a:buClrTx/>
              <a:defRP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大阪府住宅まちづくりマスタープランの進捗状況</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algn="l">
              <a:spcBef>
                <a:spcPts val="600"/>
              </a:spcBef>
              <a:buClrTx/>
              <a:defRP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今後の住宅まちづくり政策のあり方に関する新たな視点</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355600" indent="-355600" algn="l">
              <a:spcBef>
                <a:spcPts val="600"/>
              </a:spcBef>
              <a:buClrTx/>
              <a:defRP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・中間とりまとめに向けた主</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な論点</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algn="l">
              <a:spcBef>
                <a:spcPts val="600"/>
              </a:spcBef>
              <a:buClrTx/>
              <a:defRPr/>
            </a:pP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algn="l">
              <a:spcBef>
                <a:spcPts val="600"/>
              </a:spcBef>
              <a:buClrTx/>
              <a:defRPr/>
            </a:pPr>
            <a:r>
              <a:rPr lang="ja-JP" altLang="en-US" sz="2400" u="sng" dirty="0" smtClean="0">
                <a:latin typeface="Meiryo UI" panose="020B0604030504040204" pitchFamily="50" charset="-128"/>
                <a:ea typeface="Meiryo UI" panose="020B0604030504040204" pitchFamily="50" charset="-128"/>
                <a:cs typeface="Meiryo UI" panose="020B0604030504040204" pitchFamily="50" charset="-128"/>
              </a:rPr>
              <a:t>２．「住まうビジョン・大阪」（案）について</a:t>
            </a:r>
            <a:endParaRPr lang="en-US" altLang="ja-JP" sz="2400" u="sng"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652715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395536" y="1412776"/>
            <a:ext cx="8604448" cy="4032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gn="l">
              <a:spcBef>
                <a:spcPts val="2400"/>
              </a:spcBef>
              <a:buClrTx/>
              <a:defRPr/>
            </a:pP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・中間とりまとめ（ビジョン）の位置づけ</a:t>
            </a:r>
            <a:endParaRPr lang="en-US" altLang="ja-JP"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spcBef>
                <a:spcPts val="2400"/>
              </a:spcBef>
              <a:buClrTx/>
              <a:defRPr/>
            </a:pP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・大阪府</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住宅まちづくりマスタープランの進捗状況</a:t>
            </a:r>
            <a:endParaRPr lang="en-US" altLang="ja-JP" sz="2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spcBef>
                <a:spcPts val="2400"/>
              </a:spcBef>
              <a:buClrTx/>
              <a:defRPr/>
            </a:pP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・今後</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の住宅まちづくり政策のあり方に</a:t>
            </a: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関する</a:t>
            </a:r>
            <a:endParaRPr lang="en-US" altLang="ja-JP"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spcBef>
                <a:spcPts val="600"/>
              </a:spcBef>
              <a:buClrTx/>
              <a:defRPr/>
            </a:pP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新た</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な視点</a:t>
            </a:r>
            <a:endParaRPr lang="en-US" altLang="ja-JP" sz="2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55600" indent="-355600" algn="l">
              <a:spcBef>
                <a:spcPts val="2400"/>
              </a:spcBef>
              <a:buClrTx/>
              <a:defRPr/>
            </a:pP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中間とりまとめに向けた主な論点</a:t>
            </a:r>
            <a:endParaRPr lang="en-US" altLang="ja-JP" sz="2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 name="正方形/長方形 1"/>
          <p:cNvSpPr/>
          <p:nvPr/>
        </p:nvSpPr>
        <p:spPr>
          <a:xfrm>
            <a:off x="323528" y="4437112"/>
            <a:ext cx="8604448" cy="792000"/>
          </a:xfrm>
          <a:prstGeom prst="rect">
            <a:avLst/>
          </a:prstGeom>
          <a:noFill/>
          <a:ln w="412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121573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中間とりまとめに向けた主な論点</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21</a:t>
            </a:fld>
            <a:endParaRPr lang="en-US" altLang="ja-JP" sz="1200">
              <a:solidFill>
                <a:srgbClr val="898989"/>
              </a:solidFill>
            </a:endParaRPr>
          </a:p>
        </p:txBody>
      </p:sp>
      <p:sp>
        <p:nvSpPr>
          <p:cNvPr id="6" name="Rectangle 2"/>
          <p:cNvSpPr>
            <a:spLocks noChangeArrowheads="1"/>
          </p:cNvSpPr>
          <p:nvPr/>
        </p:nvSpPr>
        <p:spPr bwMode="auto">
          <a:xfrm>
            <a:off x="323528" y="513368"/>
            <a:ext cx="8711976" cy="6228000"/>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3000"/>
              </a:lnSpc>
              <a:spcBef>
                <a:spcPts val="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lnSpc>
                <a:spcPts val="3000"/>
              </a:lnSpc>
              <a:spcBef>
                <a:spcPts val="0"/>
              </a:spcBef>
            </a:pPr>
            <a:r>
              <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主な論点</a:t>
            </a:r>
            <a:r>
              <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p>
          <a:p>
            <a:pPr eaLnBrk="1" hangingPunct="1">
              <a:lnSpc>
                <a:spcPts val="3000"/>
              </a:lnSpc>
              <a:spcBef>
                <a:spcPts val="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lnSpc>
                <a:spcPts val="3000"/>
              </a:lnSpc>
              <a:spcBef>
                <a:spcPts val="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① 住宅まちづくり政策の方向性</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720725" indent="-720725" eaLnBrk="1" hangingPunct="1">
              <a:lnSpc>
                <a:spcPts val="3000"/>
              </a:lnSpc>
              <a:spcBef>
                <a:spcPts val="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lnSpc>
                <a:spcPts val="3000"/>
              </a:lnSpc>
              <a:spcBef>
                <a:spcPts val="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②</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都市</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活力</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の源</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で</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ある人に</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ついて</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の認識</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lnSpc>
                <a:spcPts val="3000"/>
              </a:lnSpc>
              <a:spcBef>
                <a:spcPts val="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lnSpc>
                <a:spcPts val="3000"/>
              </a:lnSpc>
              <a:spcBef>
                <a:spcPts val="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③ 都市の捉え方、大阪の都市構造の特徴</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lnSpc>
                <a:spcPts val="3000"/>
              </a:lnSpc>
              <a:spcBef>
                <a:spcPts val="0"/>
              </a:spcBef>
            </a:pPr>
            <a:endPar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lnSpc>
                <a:spcPts val="3000"/>
              </a:lnSpc>
              <a:spcBef>
                <a:spcPts val="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④ 将来像や住宅まちづくり政策を議論する際の地域の捉え方</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lnSpc>
                <a:spcPts val="3000"/>
              </a:lnSpc>
              <a:spcBef>
                <a:spcPts val="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lnSpc>
                <a:spcPts val="3000"/>
              </a:lnSpc>
              <a:spcBef>
                <a:spcPts val="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⑤ 大阪に住まう将来像</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lnSpc>
                <a:spcPts val="3000"/>
              </a:lnSpc>
              <a:spcBef>
                <a:spcPts val="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360363" indent="-360363" eaLnBrk="1" hangingPunct="1">
              <a:lnSpc>
                <a:spcPts val="3000"/>
              </a:lnSpc>
              <a:spcBef>
                <a:spcPts val="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⑥</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居住魅力あふれる住まいと都市を実現するための具体的な取組み</a:t>
            </a:r>
            <a:endPar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lnSpc>
                <a:spcPts val="3000"/>
              </a:lnSpc>
              <a:spcBef>
                <a:spcPts val="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Tree>
    <p:extLst>
      <p:ext uri="{BB962C8B-B14F-4D97-AF65-F5344CB8AC3E}">
        <p14:creationId xmlns:p14="http://schemas.microsoft.com/office/powerpoint/2010/main" val="35377915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22</a:t>
            </a:fld>
            <a:endParaRPr lang="en-US" altLang="ja-JP" sz="1200">
              <a:solidFill>
                <a:srgbClr val="898989"/>
              </a:solidFill>
            </a:endParaRPr>
          </a:p>
        </p:txBody>
      </p:sp>
      <p:sp>
        <p:nvSpPr>
          <p:cNvPr id="6" name="Rectangle 2"/>
          <p:cNvSpPr>
            <a:spLocks noChangeArrowheads="1"/>
          </p:cNvSpPr>
          <p:nvPr/>
        </p:nvSpPr>
        <p:spPr bwMode="auto">
          <a:xfrm>
            <a:off x="35496" y="625426"/>
            <a:ext cx="8928000" cy="465683"/>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3000"/>
              </a:lnSpc>
              <a:spcBef>
                <a:spcPts val="0"/>
              </a:spcBef>
            </a:pP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① 住宅まちづくり政策の</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方向性</a:t>
            </a:r>
            <a:endParaRPr kumimoji="1" lang="en-US" altLang="ja-JP"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7" name="Rectangle 2"/>
          <p:cNvSpPr>
            <a:spLocks noChangeArrowheads="1"/>
          </p:cNvSpPr>
          <p:nvPr/>
        </p:nvSpPr>
        <p:spPr bwMode="auto">
          <a:xfrm>
            <a:off x="72000" y="1196752"/>
            <a:ext cx="8891496" cy="5688806"/>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63525" indent="-263525" eaLnBrk="1" hangingPunct="1">
              <a:lnSpc>
                <a:spcPts val="3100"/>
              </a:lnSpc>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これまでの住宅まちづくり政策は、どちらかというと、安心・安全が確保されたうえで、活力・魅力の取組みを展開するという位置づけがなされて</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いたが、安心・安全を確保していくことだけでは、住みやすいまちにならないのではないか、政策の全体像を見直す必要があるのではないか。</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lnSpc>
                <a:spcPts val="3400"/>
              </a:lnSpc>
              <a:spcBef>
                <a:spcPts val="12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活力・魅力の創出が達成されることによって、安心・安全が高まっていく」、あるいは、「一定水準未満のストックが存在しない安全・安心な状態が、活力・魅力を生み出す」といった相互に作用しあう政策展開が求められているのではないか。</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1938" indent="-261938" eaLnBrk="1" hangingPunct="1">
              <a:lnSpc>
                <a:spcPts val="3400"/>
              </a:lnSpc>
              <a:spcBef>
                <a:spcPts val="12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都市が成長、発展していくためには、</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ｲﾉﾍﾞｰｼｮﾝ</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などの知識社会</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が</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重要。人口を集めること、魅力的で創造性豊かな人を集めることが重要。</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1938" indent="-261938" eaLnBrk="1" hangingPunct="1">
              <a:lnSpc>
                <a:spcPts val="3400"/>
              </a:lnSpc>
              <a:spcBef>
                <a:spcPts val="12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一方で、府民の住まいの問題は未だ解決していない。どのようにして住まいの質を向上させるかについても引き続き議論</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が</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必要</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lnSpc>
                <a:spcPts val="3400"/>
              </a:lnSpc>
              <a:spcBef>
                <a:spcPts val="600"/>
              </a:spcBef>
            </a:pPr>
            <a:endPar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lnSpc>
                <a:spcPts val="3400"/>
              </a:lnSpc>
              <a:spcBef>
                <a:spcPts val="60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lnSpc>
                <a:spcPts val="3400"/>
              </a:lnSpc>
              <a:spcBef>
                <a:spcPts val="600"/>
              </a:spcBef>
            </a:pPr>
            <a:endPar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algn="r" eaLnBrk="1" hangingPunct="1">
              <a:lnSpc>
                <a:spcPts val="3400"/>
              </a:lnSpc>
              <a:spcBef>
                <a:spcPts val="60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9"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中間とりまとめに向けた主な論点</a:t>
            </a:r>
            <a:endParaRPr lang="ja-JP" altLang="ja-JP" sz="2400" b="1" dirty="0">
              <a:solidFill>
                <a:srgbClr val="000000"/>
              </a:solidFill>
              <a:ea typeface="HG丸ｺﾞｼｯｸM-PRO" pitchFamily="48" charset="-128"/>
            </a:endParaRPr>
          </a:p>
        </p:txBody>
      </p:sp>
    </p:spTree>
    <p:extLst>
      <p:ext uri="{BB962C8B-B14F-4D97-AF65-F5344CB8AC3E}">
        <p14:creationId xmlns:p14="http://schemas.microsoft.com/office/powerpoint/2010/main" val="1639139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23</a:t>
            </a:fld>
            <a:endParaRPr lang="en-US" altLang="ja-JP" sz="1200">
              <a:solidFill>
                <a:srgbClr val="898989"/>
              </a:solidFill>
            </a:endParaRPr>
          </a:p>
        </p:txBody>
      </p:sp>
      <p:sp>
        <p:nvSpPr>
          <p:cNvPr id="6" name="Rectangle 2"/>
          <p:cNvSpPr>
            <a:spLocks noChangeArrowheads="1"/>
          </p:cNvSpPr>
          <p:nvPr/>
        </p:nvSpPr>
        <p:spPr bwMode="auto">
          <a:xfrm>
            <a:off x="35496" y="695598"/>
            <a:ext cx="8928000" cy="465683"/>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3000"/>
              </a:lnSpc>
              <a:spcBef>
                <a:spcPts val="0"/>
              </a:spcBef>
            </a:pP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① 住宅まちづくり政策の</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方向性</a:t>
            </a:r>
            <a:endParaRPr kumimoji="1" lang="en-US" altLang="ja-JP"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7" name="Rectangle 2"/>
          <p:cNvSpPr>
            <a:spLocks noChangeArrowheads="1"/>
          </p:cNvSpPr>
          <p:nvPr/>
        </p:nvSpPr>
        <p:spPr bwMode="auto">
          <a:xfrm>
            <a:off x="72000" y="1412775"/>
            <a:ext cx="8891496" cy="5218211"/>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63525" indent="-263525" eaLnBrk="1" hangingPunct="1">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まちが住みやすくなるのと、住宅が良くなるという関係に相互性があるのではないか</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。住宅に着目した議論の蓄積はあるが、もっとまちレベルの議論を深めなければならないのではないか。</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60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これまでは住宅確保要配慮者に対する政策が中心だったが、都市の</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成長・発展を考えた場合、多様な魅力ある住宅、地域づくりが重要。</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60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よくある計画、ビジョンは「住民参画」という項がある。位置づけが必要。</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60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住宅まちづくり政策の目標の立て方として、最低水準未満のものを作らせない、ストックとしての存在を認めないということと、多様性と選択性が確保されている状態を作り出すということが重要</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algn="r" eaLnBrk="1" hangingPunct="1">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など</a:t>
            </a:r>
            <a:endPar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600"/>
              </a:spcBef>
            </a:pPr>
            <a:endPar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algn="r" eaLnBrk="1" hangingPunct="1">
              <a:spcBef>
                <a:spcPts val="60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9"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中間とりまとめに向けた主な論点</a:t>
            </a:r>
            <a:endParaRPr lang="ja-JP" altLang="ja-JP" sz="2400" b="1" dirty="0">
              <a:solidFill>
                <a:srgbClr val="000000"/>
              </a:solidFill>
              <a:ea typeface="HG丸ｺﾞｼｯｸM-PRO" pitchFamily="48" charset="-128"/>
            </a:endParaRPr>
          </a:p>
        </p:txBody>
      </p:sp>
    </p:spTree>
    <p:extLst>
      <p:ext uri="{BB962C8B-B14F-4D97-AF65-F5344CB8AC3E}">
        <p14:creationId xmlns:p14="http://schemas.microsoft.com/office/powerpoint/2010/main" val="35068147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24</a:t>
            </a:fld>
            <a:endParaRPr lang="en-US" altLang="ja-JP" sz="1200">
              <a:solidFill>
                <a:srgbClr val="898989"/>
              </a:solidFill>
            </a:endParaRPr>
          </a:p>
        </p:txBody>
      </p:sp>
      <p:sp>
        <p:nvSpPr>
          <p:cNvPr id="6" name="Rectangle 2"/>
          <p:cNvSpPr>
            <a:spLocks noChangeArrowheads="1"/>
          </p:cNvSpPr>
          <p:nvPr/>
        </p:nvSpPr>
        <p:spPr bwMode="auto">
          <a:xfrm>
            <a:off x="108000" y="764704"/>
            <a:ext cx="8928000" cy="465683"/>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3000"/>
              </a:lnSpc>
              <a:spcBef>
                <a:spcPts val="0"/>
              </a:spcBef>
            </a:pP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② 都市活力の源である</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人に</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ついての認識</a:t>
            </a:r>
            <a:endParaRPr kumimoji="1" lang="en-US" altLang="ja-JP"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8" name="Rectangle 2"/>
          <p:cNvSpPr>
            <a:spLocks noChangeArrowheads="1"/>
          </p:cNvSpPr>
          <p:nvPr/>
        </p:nvSpPr>
        <p:spPr bwMode="auto">
          <a:xfrm>
            <a:off x="143488" y="1412950"/>
            <a:ext cx="8820000" cy="5218037"/>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63525" indent="-263525" eaLnBrk="1" hangingPunct="1">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都市が</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活力を</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維持し、発展</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して</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いくために</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は、定住</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人口を確保する</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263525" indent="-263525" eaLnBrk="1" hangingPunct="1">
              <a:spcBef>
                <a:spcPts val="6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ことが最も重要。</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263525" indent="-263525" eaLnBrk="1" hangingPunct="1">
              <a:spcBef>
                <a:spcPts val="24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一方で、人口が減少するということを前提とした議論が必要。</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24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交流人口や多地域居住などにより、１人が</a:t>
            </a:r>
            <a:r>
              <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1.2</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1.3</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人分の住まい方、暮らし方をするという捉え方で、活力・魅力を高めるべき。</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24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単に「定住人口の増加」だけを政策の目標とすることは、これまでの</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住まいや都市に関わる様々な議論が踏まえられていない。</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24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定住人口の総量だけでなく、交流人口も含め、年齢や地域の</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バランスなど、多面的な観点から人口構成を考えていくことが重要。</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algn="r" eaLnBrk="1" hangingPunct="1">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など</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10"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中間とりまとめに向けた主な論点</a:t>
            </a:r>
            <a:endParaRPr lang="ja-JP" altLang="ja-JP" sz="2400" b="1" dirty="0">
              <a:solidFill>
                <a:srgbClr val="000000"/>
              </a:solidFill>
              <a:ea typeface="HG丸ｺﾞｼｯｸM-PRO" pitchFamily="48" charset="-128"/>
            </a:endParaRPr>
          </a:p>
        </p:txBody>
      </p:sp>
    </p:spTree>
    <p:extLst>
      <p:ext uri="{BB962C8B-B14F-4D97-AF65-F5344CB8AC3E}">
        <p14:creationId xmlns:p14="http://schemas.microsoft.com/office/powerpoint/2010/main" val="11806889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25</a:t>
            </a:fld>
            <a:endParaRPr lang="en-US" altLang="ja-JP" sz="1200">
              <a:solidFill>
                <a:srgbClr val="898989"/>
              </a:solidFill>
            </a:endParaRPr>
          </a:p>
        </p:txBody>
      </p:sp>
      <p:sp>
        <p:nvSpPr>
          <p:cNvPr id="6" name="Rectangle 2"/>
          <p:cNvSpPr>
            <a:spLocks noChangeArrowheads="1"/>
          </p:cNvSpPr>
          <p:nvPr/>
        </p:nvSpPr>
        <p:spPr bwMode="auto">
          <a:xfrm>
            <a:off x="59284" y="620688"/>
            <a:ext cx="8928000" cy="465683"/>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3000"/>
              </a:lnSpc>
              <a:spcBef>
                <a:spcPts val="0"/>
              </a:spcBef>
            </a:pP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③ 都市</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の捉え方、大阪の都市構造の</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特徴</a:t>
            </a:r>
            <a:endParaRPr kumimoji="1" lang="en-US" altLang="ja-JP"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8" name="Rectangle 2"/>
          <p:cNvSpPr>
            <a:spLocks noChangeArrowheads="1"/>
          </p:cNvSpPr>
          <p:nvPr/>
        </p:nvSpPr>
        <p:spPr bwMode="auto">
          <a:xfrm>
            <a:off x="71480" y="1196752"/>
            <a:ext cx="8676984" cy="5616798"/>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9388" indent="-179388" eaLnBrk="1" hangingPunct="1">
              <a:spcBef>
                <a:spcPts val="600"/>
              </a:spcBef>
              <a:buFontTx/>
              <a:buNone/>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、都心</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から郊外、さらに</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は自然豊かな地域</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eaLnBrk="1" hangingPunct="1">
              <a:spcBef>
                <a:spcPts val="600"/>
              </a:spcBef>
              <a:buFontTx/>
              <a:buNone/>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多様</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地域を有する「</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大都市</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」であり、</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eaLnBrk="1" hangingPunct="1">
              <a:spcBef>
                <a:spcPts val="600"/>
              </a:spcBef>
              <a:buFontTx/>
              <a:buNone/>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発達</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した鉄道網等により、それらが連続し</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eaLnBrk="1" hangingPunct="1">
              <a:spcBef>
                <a:spcPts val="600"/>
              </a:spcBef>
              <a:buFontTx/>
              <a:buNone/>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一体的</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な都市を形成して</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eaLnBrk="1" hangingPunct="1">
              <a:spcBef>
                <a:spcPts val="2400"/>
              </a:spcBef>
              <a:buFontTx/>
              <a:buNone/>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歩いて、又は自転車で</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行ける</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範囲に生活支援施設を充足させ、</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eaLnBrk="1" hangingPunct="1">
              <a:spcBef>
                <a:spcPts val="600"/>
              </a:spcBef>
              <a:buFontTx/>
              <a:buNone/>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生活しやすい</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ができるという視点が都市構造としても重要。</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a:spcBef>
                <a:spcPts val="24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 関西</a:t>
            </a: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最大の大都市でありながら都心部から山や海と</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いった</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79388" indent="-179388">
              <a:spcBef>
                <a:spcPts val="600"/>
              </a:spcBef>
            </a:pP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　自然</a:t>
            </a: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が近く、日帰りができるなど</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、日常</a:t>
            </a: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生活の中</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で</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79388" indent="-179388">
              <a:spcBef>
                <a:spcPts val="600"/>
              </a:spcBef>
            </a:pP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　行き来がし</a:t>
            </a: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や</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すい。</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79388" indent="-179388">
              <a:spcBef>
                <a:spcPts val="24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地理的条件に加え、居住の歴史が蓄積されている</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　　　など</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中間とりまとめに向けた主な論点</a:t>
            </a:r>
            <a:endParaRPr lang="ja-JP" altLang="ja-JP" sz="2400" b="1" dirty="0">
              <a:solidFill>
                <a:srgbClr val="000000"/>
              </a:solidFill>
              <a:ea typeface="HG丸ｺﾞｼｯｸM-PRO" pitchFamily="48" charset="-128"/>
            </a:endParaRPr>
          </a:p>
        </p:txBody>
      </p:sp>
    </p:spTree>
    <p:extLst>
      <p:ext uri="{BB962C8B-B14F-4D97-AF65-F5344CB8AC3E}">
        <p14:creationId xmlns:p14="http://schemas.microsoft.com/office/powerpoint/2010/main" val="18633318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26</a:t>
            </a:fld>
            <a:endParaRPr lang="en-US" altLang="ja-JP" sz="1200">
              <a:solidFill>
                <a:srgbClr val="898989"/>
              </a:solidFill>
            </a:endParaRPr>
          </a:p>
        </p:txBody>
      </p:sp>
      <p:sp>
        <p:nvSpPr>
          <p:cNvPr id="6" name="Rectangle 2"/>
          <p:cNvSpPr>
            <a:spLocks noChangeArrowheads="1"/>
          </p:cNvSpPr>
          <p:nvPr/>
        </p:nvSpPr>
        <p:spPr bwMode="auto">
          <a:xfrm>
            <a:off x="108000" y="695598"/>
            <a:ext cx="8928000" cy="465683"/>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3000"/>
              </a:lnSpc>
              <a:spcBef>
                <a:spcPts val="0"/>
              </a:spcBef>
            </a:pP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④ </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住宅</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まちづくり政策を議論する際</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の、地域</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捉え方</a:t>
            </a:r>
            <a:endParaRPr kumimoji="1" lang="en-US" altLang="ja-JP"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8" name="Rectangle 2"/>
          <p:cNvSpPr>
            <a:spLocks noChangeArrowheads="1"/>
          </p:cNvSpPr>
          <p:nvPr/>
        </p:nvSpPr>
        <p:spPr bwMode="auto">
          <a:xfrm>
            <a:off x="108000" y="1316969"/>
            <a:ext cx="8676984" cy="5314017"/>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9388" indent="-179388" eaLnBrk="1" hangingPunct="1">
              <a:spcBef>
                <a:spcPts val="600"/>
              </a:spcBef>
              <a:buFontTx/>
              <a:buNone/>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大阪は特徴を持った地域がパッチワークのように点在。市街地の</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buFontTx/>
              <a:buNone/>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物理的属性ではなく、地域の顔が見えるような分け方がある。</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buFontTx/>
              <a:buNone/>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buFontTx/>
              <a:buNone/>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基本はコミュニティレベルが単位。それらが集まって少し大きな塊で</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buFontTx/>
              <a:buNone/>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地域にアイデンティティが出てくる。</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buFontTx/>
              <a:buNone/>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buFontTx/>
              <a:buNone/>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旧の国単位かそれを割った範囲での少し大きな範囲と、</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buFontTx/>
              <a:buNone/>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コミュニティレベルの狭い範囲との２段階で想定していくほうが</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buFontTx/>
              <a:buNone/>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わかりやすい。</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buFontTx/>
              <a:buNone/>
            </a:pPr>
            <a:endPar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algn="r" eaLnBrk="1" hangingPunct="1">
              <a:spcBef>
                <a:spcPts val="600"/>
              </a:spcBef>
              <a:buFontTx/>
              <a:buNone/>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など</a:t>
            </a:r>
            <a:endPar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pPr>
            <a:r>
              <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endPar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buFontTx/>
              <a:buNone/>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buFontTx/>
              <a:buNone/>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pPr>
            <a:endPar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buFontTx/>
              <a:buNone/>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7"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中間とりまとめに向けた主な論点</a:t>
            </a:r>
            <a:endParaRPr lang="ja-JP" altLang="ja-JP" sz="2400" b="1" dirty="0">
              <a:solidFill>
                <a:srgbClr val="000000"/>
              </a:solidFill>
              <a:ea typeface="HG丸ｺﾞｼｯｸM-PRO" pitchFamily="48" charset="-128"/>
            </a:endParaRPr>
          </a:p>
        </p:txBody>
      </p:sp>
    </p:spTree>
    <p:extLst>
      <p:ext uri="{BB962C8B-B14F-4D97-AF65-F5344CB8AC3E}">
        <p14:creationId xmlns:p14="http://schemas.microsoft.com/office/powerpoint/2010/main" val="31466755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27</a:t>
            </a:fld>
            <a:endParaRPr lang="en-US" altLang="ja-JP" sz="1200">
              <a:solidFill>
                <a:srgbClr val="898989"/>
              </a:solidFill>
            </a:endParaRPr>
          </a:p>
        </p:txBody>
      </p:sp>
      <p:sp>
        <p:nvSpPr>
          <p:cNvPr id="6" name="Rectangle 2"/>
          <p:cNvSpPr>
            <a:spLocks noChangeArrowheads="1"/>
          </p:cNvSpPr>
          <p:nvPr/>
        </p:nvSpPr>
        <p:spPr bwMode="auto">
          <a:xfrm>
            <a:off x="35496" y="548680"/>
            <a:ext cx="8928000" cy="465683"/>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3000"/>
              </a:lnSpc>
              <a:spcBef>
                <a:spcPts val="0"/>
              </a:spcBef>
            </a:pP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⑤ </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「大阪に住まう」将来像</a:t>
            </a:r>
            <a:endParaRPr kumimoji="1" lang="en-US" altLang="ja-JP"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8" name="Rectangle 2"/>
          <p:cNvSpPr>
            <a:spLocks noChangeArrowheads="1"/>
          </p:cNvSpPr>
          <p:nvPr/>
        </p:nvSpPr>
        <p:spPr bwMode="auto">
          <a:xfrm>
            <a:off x="107504" y="1285578"/>
            <a:ext cx="8856000" cy="5095750"/>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9388" indent="-179388" eaLnBrk="1" hangingPunct="1">
              <a:lnSpc>
                <a:spcPts val="3400"/>
              </a:lnSpc>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固有名詞で語れる具体的な地域ごとの将来像を示すべき。</a:t>
            </a:r>
            <a:endPar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lnSpc>
                <a:spcPts val="3400"/>
              </a:lnSpc>
              <a:spcBef>
                <a:spcPts val="18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大阪は多様な住まい方ができるということが魅力。将来像は限定的なものではなく、多様性と選択性のあるものにしないといけない。</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lnSpc>
                <a:spcPts val="3400"/>
              </a:lnSpc>
              <a:spcBef>
                <a:spcPts val="18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大阪は強弱があるが、どの地域も一定の居住魅力を備えていて、</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lnSpc>
                <a:spcPts val="3400"/>
              </a:lnSpc>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さらに移動時間が１時間以内でどこにでもアクセスできる。</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6700" indent="-266700" eaLnBrk="1" hangingPunct="1">
              <a:lnSpc>
                <a:spcPts val="3400"/>
              </a:lnSpc>
              <a:spcBef>
                <a:spcPts val="18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関西最大の大都市でありながら都心部から自然が近く、日帰りができるなど日常生活の中で行き来がしやすいという点を最大限活かすべき。</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lnSpc>
                <a:spcPts val="3400"/>
              </a:lnSpc>
              <a:spcBef>
                <a:spcPts val="18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住宅ストックを含め、居住の歴史が蓄積されており、これを活かすべき。</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algn="r" eaLnBrk="1" hangingPunct="1">
              <a:lnSpc>
                <a:spcPts val="3400"/>
              </a:lnSpc>
              <a:spcBef>
                <a:spcPts val="600"/>
              </a:spcBef>
              <a:buFontTx/>
              <a:buNone/>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など</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7"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中間とりまとめに向けた主な論点</a:t>
            </a:r>
            <a:endParaRPr lang="ja-JP" altLang="ja-JP" sz="2400" b="1" dirty="0">
              <a:solidFill>
                <a:srgbClr val="000000"/>
              </a:solidFill>
              <a:ea typeface="HG丸ｺﾞｼｯｸM-PRO" pitchFamily="48" charset="-128"/>
            </a:endParaRPr>
          </a:p>
        </p:txBody>
      </p:sp>
    </p:spTree>
    <p:extLst>
      <p:ext uri="{BB962C8B-B14F-4D97-AF65-F5344CB8AC3E}">
        <p14:creationId xmlns:p14="http://schemas.microsoft.com/office/powerpoint/2010/main" val="7678031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28</a:t>
            </a:fld>
            <a:endParaRPr lang="en-US" altLang="ja-JP" sz="1200">
              <a:solidFill>
                <a:srgbClr val="898989"/>
              </a:solidFill>
            </a:endParaRPr>
          </a:p>
        </p:txBody>
      </p:sp>
      <p:sp>
        <p:nvSpPr>
          <p:cNvPr id="6" name="Rectangle 2"/>
          <p:cNvSpPr>
            <a:spLocks noChangeArrowheads="1"/>
          </p:cNvSpPr>
          <p:nvPr/>
        </p:nvSpPr>
        <p:spPr bwMode="auto">
          <a:xfrm>
            <a:off x="53488" y="548680"/>
            <a:ext cx="9036000" cy="465683"/>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360363" indent="-360363" eaLnBrk="1" hangingPunct="1">
              <a:lnSpc>
                <a:spcPts val="3000"/>
              </a:lnSpc>
              <a:spcBef>
                <a:spcPts val="0"/>
              </a:spcBef>
            </a:pPr>
            <a:r>
              <a:rPr kumimoji="1" lang="ja-JP" altLang="en-US" sz="2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⑥ 居住魅力あふれる住まいと都市を実現するための具体的な</a:t>
            </a:r>
            <a:r>
              <a:rPr kumimoji="1" lang="ja-JP" altLang="en-US" sz="2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取組み</a:t>
            </a:r>
            <a:endParaRPr kumimoji="1" lang="en-US" altLang="ja-JP" sz="2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8" name="Rectangle 2"/>
          <p:cNvSpPr>
            <a:spLocks noChangeArrowheads="1"/>
          </p:cNvSpPr>
          <p:nvPr/>
        </p:nvSpPr>
        <p:spPr bwMode="auto">
          <a:xfrm>
            <a:off x="108488" y="1091109"/>
            <a:ext cx="8856000" cy="5650259"/>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9388" indent="-179388" eaLnBrk="1" hangingPunct="1">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転出超過状態にある</a:t>
            </a:r>
            <a:r>
              <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20</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代後半から</a:t>
            </a:r>
            <a:r>
              <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30</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代の子育て世代が</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魅力と感じる住まい、都市づくりが必要。</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12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単身の若者向けの住宅政策の充実が必要。</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12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中年層や子離れ世代が大阪に住みたくなるような魅力的な住まい、</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都市づくりが必要。</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外国人</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が住みやすい</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環境</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を整えることも一つのアイデア。</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12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ｺﾐｭﾆﾃｨ形成の場の創出や、若い世代向けの魅力的な住まいの確保、二地域居住</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など、多様な住まい方の実現に向けた既存ストックの活用の促進</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が</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必要。</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12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大阪</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に豊かに住まうイメージの情報発信が必要。</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12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働く場と住まう場を混ぜ込むような政策が必要。</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12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密集</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市街地</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で</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の居住魅力向上に向けた取組み</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が</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必要　　　　など</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7"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中間とりまとめに向けた主な論点</a:t>
            </a:r>
            <a:endParaRPr lang="ja-JP" altLang="ja-JP" sz="2400" b="1" dirty="0">
              <a:solidFill>
                <a:srgbClr val="000000"/>
              </a:solidFill>
              <a:ea typeface="HG丸ｺﾞｼｯｸM-PRO" pitchFamily="48" charset="-128"/>
            </a:endParaRPr>
          </a:p>
        </p:txBody>
      </p:sp>
    </p:spTree>
    <p:extLst>
      <p:ext uri="{BB962C8B-B14F-4D97-AF65-F5344CB8AC3E}">
        <p14:creationId xmlns:p14="http://schemas.microsoft.com/office/powerpoint/2010/main" val="39780085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0" y="2205410"/>
            <a:ext cx="9144000" cy="2303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marL="895350" algn="l">
              <a:spcBef>
                <a:spcPts val="600"/>
              </a:spcBef>
              <a:buClrTx/>
              <a:buFontTx/>
              <a:buNone/>
              <a:defRPr/>
            </a:pPr>
            <a:r>
              <a:rPr lang="ja-JP" altLang="en-US" sz="3600" b="1" dirty="0" smtClean="0">
                <a:latin typeface="Calibri" pitchFamily="32" charset="0"/>
                <a:ea typeface="HG丸ｺﾞｼｯｸM-PRO" pitchFamily="48" charset="-128"/>
              </a:rPr>
              <a:t>２．「住まうビジョン・大阪」（案）</a:t>
            </a:r>
            <a:endParaRPr lang="en-US" altLang="ja-JP" sz="3600" b="1" dirty="0" smtClean="0">
              <a:latin typeface="Calibri" pitchFamily="32" charset="0"/>
              <a:ea typeface="HG丸ｺﾞｼｯｸM-PRO" pitchFamily="48" charset="-128"/>
            </a:endParaRPr>
          </a:p>
          <a:p>
            <a:pPr indent="1981200" algn="l">
              <a:spcBef>
                <a:spcPts val="1200"/>
              </a:spcBef>
              <a:buClr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ja-JP" altLang="en-US" sz="3600" b="1" dirty="0">
                <a:latin typeface="Calibri" pitchFamily="32" charset="0"/>
                <a:ea typeface="HG丸ｺﾞｼｯｸM-PRO" pitchFamily="48" charset="-128"/>
              </a:rPr>
              <a:t>について</a:t>
            </a:r>
            <a:endParaRPr lang="en-US" altLang="ja-JP" sz="3600" b="1" dirty="0" smtClean="0">
              <a:latin typeface="Calibri" pitchFamily="32" charset="0"/>
              <a:ea typeface="HG丸ｺﾞｼｯｸM-PRO" pitchFamily="48" charset="-128"/>
            </a:endParaRPr>
          </a:p>
        </p:txBody>
      </p:sp>
    </p:spTree>
    <p:extLst>
      <p:ext uri="{BB962C8B-B14F-4D97-AF65-F5344CB8AC3E}">
        <p14:creationId xmlns:p14="http://schemas.microsoft.com/office/powerpoint/2010/main" val="40742513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0" y="2205410"/>
            <a:ext cx="9144000" cy="2303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marL="895350" algn="l">
              <a:spcBef>
                <a:spcPts val="600"/>
              </a:spcBef>
              <a:buClrTx/>
              <a:buFontTx/>
              <a:buNone/>
              <a:defRPr/>
            </a:pPr>
            <a:r>
              <a:rPr lang="ja-JP" altLang="en-US" sz="3600" b="1" dirty="0">
                <a:latin typeface="Calibri" pitchFamily="32" charset="0"/>
                <a:ea typeface="HG丸ｺﾞｼｯｸM-PRO" pitchFamily="48" charset="-128"/>
              </a:rPr>
              <a:t>１</a:t>
            </a:r>
            <a:r>
              <a:rPr lang="ja-JP" altLang="en-US" sz="3600" b="1" dirty="0" smtClean="0">
                <a:latin typeface="Calibri" pitchFamily="32" charset="0"/>
                <a:ea typeface="HG丸ｺﾞｼｯｸM-PRO" pitchFamily="48" charset="-128"/>
              </a:rPr>
              <a:t>．「住まうビジョン・大阪」（案）</a:t>
            </a:r>
            <a:endParaRPr lang="en-US" altLang="ja-JP" sz="3600" b="1" dirty="0" smtClean="0">
              <a:latin typeface="Calibri" pitchFamily="32" charset="0"/>
              <a:ea typeface="HG丸ｺﾞｼｯｸM-PRO" pitchFamily="48" charset="-128"/>
            </a:endParaRPr>
          </a:p>
          <a:p>
            <a:pPr indent="1981200" algn="l">
              <a:spcBef>
                <a:spcPts val="1200"/>
              </a:spcBef>
              <a:buClr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ja-JP" altLang="en-US" sz="3600" b="1" dirty="0">
                <a:latin typeface="Calibri" pitchFamily="32" charset="0"/>
                <a:ea typeface="HG丸ｺﾞｼｯｸM-PRO" pitchFamily="48" charset="-128"/>
              </a:rPr>
              <a:t>策定まで</a:t>
            </a:r>
            <a:r>
              <a:rPr lang="ja-JP" altLang="en-US" sz="3600" b="1" dirty="0" smtClean="0">
                <a:latin typeface="Calibri" pitchFamily="32" charset="0"/>
                <a:ea typeface="HG丸ｺﾞｼｯｸM-PRO" pitchFamily="48" charset="-128"/>
              </a:rPr>
              <a:t>の経過</a:t>
            </a:r>
            <a:endParaRPr lang="en-US" altLang="ja-JP" sz="3600" b="1" dirty="0" smtClean="0">
              <a:latin typeface="Calibri" pitchFamily="32" charset="0"/>
              <a:ea typeface="HG丸ｺﾞｼｯｸM-PRO" pitchFamily="48" charset="-128"/>
            </a:endParaRPr>
          </a:p>
        </p:txBody>
      </p:sp>
    </p:spTree>
    <p:extLst>
      <p:ext uri="{BB962C8B-B14F-4D97-AF65-F5344CB8AC3E}">
        <p14:creationId xmlns:p14="http://schemas.microsoft.com/office/powerpoint/2010/main" val="16032052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住まうビジョン・大阪</a:t>
            </a:r>
            <a:endParaRPr lang="ja-JP" altLang="ja-JP" sz="2400" b="1" dirty="0">
              <a:solidFill>
                <a:srgbClr val="000000"/>
              </a:solidFill>
              <a:ea typeface="HG丸ｺﾞｼｯｸM-PRO" pitchFamily="48" charset="-128"/>
            </a:endParaRPr>
          </a:p>
        </p:txBody>
      </p:sp>
      <p:sp>
        <p:nvSpPr>
          <p:cNvPr id="6" name="Rectangle 2"/>
          <p:cNvSpPr>
            <a:spLocks noChangeArrowheads="1"/>
          </p:cNvSpPr>
          <p:nvPr/>
        </p:nvSpPr>
        <p:spPr bwMode="auto">
          <a:xfrm>
            <a:off x="72009" y="1124744"/>
            <a:ext cx="4427983" cy="5544616"/>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9388" indent="-179388" eaLnBrk="1" hangingPunct="1">
              <a:lnSpc>
                <a:spcPts val="3200"/>
              </a:lnSpc>
              <a:spcBef>
                <a:spcPts val="600"/>
              </a:spcBef>
            </a:pPr>
            <a:r>
              <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ビジョン策定の趣旨</a:t>
            </a:r>
            <a:r>
              <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p>
          <a:p>
            <a:pPr marL="342900" indent="-342900" eaLnBrk="1" hangingPunct="1">
              <a:lnSpc>
                <a:spcPts val="3200"/>
              </a:lnSpc>
              <a:spcBef>
                <a:spcPts val="600"/>
              </a:spcBef>
              <a:buFont typeface="Wingdings 2"/>
              <a:buChar char="P"/>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大阪のめざすべき将来像や住宅まちづくり政策の大きな方向性を示すもの</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342900" indent="-342900" eaLnBrk="1" hangingPunct="1">
              <a:lnSpc>
                <a:spcPts val="3200"/>
              </a:lnSpc>
              <a:spcBef>
                <a:spcPts val="600"/>
              </a:spcBef>
              <a:buFont typeface="Wingdings 2"/>
              <a:buChar char="P"/>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誰にとって</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も分かりやすく、かつ将来に期待感を抱かせるもの</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342900" indent="-342900" eaLnBrk="1" hangingPunct="1">
              <a:lnSpc>
                <a:spcPts val="3200"/>
              </a:lnSpc>
              <a:spcBef>
                <a:spcPts val="600"/>
              </a:spcBef>
              <a:buFont typeface="Wingdings 2"/>
              <a:buChar char="P"/>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大阪</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に住みたい・住み続けたい、訪れたいと思わせるもの</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342900" indent="-342900" eaLnBrk="1" hangingPunct="1">
              <a:lnSpc>
                <a:spcPts val="3200"/>
              </a:lnSpc>
              <a:spcBef>
                <a:spcPts val="600"/>
              </a:spcBef>
              <a:buFont typeface="Wingdings 2"/>
              <a:buChar char="P"/>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大阪</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に豊かに住まうイメージを発信するもの</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pic>
        <p:nvPicPr>
          <p:cNvPr id="5" name="図 4"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7187" y="620140"/>
            <a:ext cx="4277322" cy="6049220"/>
          </a:xfrm>
          <a:prstGeom prst="rect">
            <a:avLst/>
          </a:prstGeom>
          <a:ln>
            <a:solidFill>
              <a:schemeClr val="tx1"/>
            </a:solidFill>
          </a:ln>
        </p:spPr>
      </p:pic>
    </p:spTree>
    <p:extLst>
      <p:ext uri="{BB962C8B-B14F-4D97-AF65-F5344CB8AC3E}">
        <p14:creationId xmlns:p14="http://schemas.microsoft.com/office/powerpoint/2010/main" val="14279776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ビジョンの構成</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31</a:t>
            </a:fld>
            <a:endParaRPr lang="en-US" altLang="ja-JP" sz="1200">
              <a:solidFill>
                <a:srgbClr val="898989"/>
              </a:solidFill>
            </a:endParaRPr>
          </a:p>
        </p:txBody>
      </p:sp>
      <p:sp>
        <p:nvSpPr>
          <p:cNvPr id="8" name="Rectangle 2"/>
          <p:cNvSpPr>
            <a:spLocks noChangeArrowheads="1"/>
          </p:cNvSpPr>
          <p:nvPr/>
        </p:nvSpPr>
        <p:spPr bwMode="auto">
          <a:xfrm>
            <a:off x="1187624" y="980728"/>
            <a:ext cx="6768752" cy="5650259"/>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9388" indent="-179388" eaLnBrk="1" hangingPunct="1">
              <a:spcBef>
                <a:spcPts val="2400"/>
              </a:spcBef>
            </a:pPr>
            <a:r>
              <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１</a:t>
            </a:r>
            <a:r>
              <a:rPr kumimoji="1"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．はじめに</a:t>
            </a:r>
            <a:endParaRPr kumimoji="1" lang="en-US"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2400"/>
              </a:spcBef>
            </a:pPr>
            <a:r>
              <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２</a:t>
            </a:r>
            <a:r>
              <a:rPr kumimoji="1"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．大阪がめざすべき将来像</a:t>
            </a:r>
            <a:endParaRPr kumimoji="1" lang="en-US"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2400"/>
              </a:spcBef>
            </a:pPr>
            <a:r>
              <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３</a:t>
            </a:r>
            <a:r>
              <a:rPr kumimoji="1"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．住宅まちづくり政策の基本目標</a:t>
            </a:r>
            <a:endParaRPr kumimoji="1" lang="en-US"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2400"/>
              </a:spcBef>
            </a:pPr>
            <a:r>
              <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４</a:t>
            </a:r>
            <a:r>
              <a:rPr kumimoji="1"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．住宅まちづくり政策の方向性・視点</a:t>
            </a:r>
            <a:endParaRPr kumimoji="1" lang="en-US"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2400"/>
              </a:spcBef>
            </a:pPr>
            <a:r>
              <a:rPr kumimoji="1"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５．「大阪に住まう」将来イメージ（例）</a:t>
            </a:r>
            <a:endParaRPr kumimoji="1" lang="en-US"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2400"/>
              </a:spcBef>
            </a:pPr>
            <a:r>
              <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６</a:t>
            </a:r>
            <a:r>
              <a:rPr kumimoji="1"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．住宅まちづくり施策の展開方針</a:t>
            </a:r>
            <a:endParaRPr kumimoji="1" lang="en-US"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2400"/>
              </a:spcBef>
            </a:pPr>
            <a:r>
              <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７</a:t>
            </a:r>
            <a:r>
              <a:rPr kumimoji="1"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．主な施策・取組み（例）</a:t>
            </a:r>
            <a:endParaRPr kumimoji="1" lang="en-US"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Tree>
    <p:extLst>
      <p:ext uri="{BB962C8B-B14F-4D97-AF65-F5344CB8AC3E}">
        <p14:creationId xmlns:p14="http://schemas.microsoft.com/office/powerpoint/2010/main" val="31786606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32</a:t>
            </a:fld>
            <a:endParaRPr lang="en-US" altLang="ja-JP" sz="1200">
              <a:solidFill>
                <a:srgbClr val="898989"/>
              </a:solidFill>
            </a:endParaRPr>
          </a:p>
        </p:txBody>
      </p:sp>
      <p:sp>
        <p:nvSpPr>
          <p:cNvPr id="7"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１．はじめに</a:t>
            </a:r>
            <a:endParaRPr lang="ja-JP" altLang="ja-JP" sz="2400" b="1" dirty="0">
              <a:solidFill>
                <a:srgbClr val="000000"/>
              </a:solidFill>
              <a:ea typeface="HG丸ｺﾞｼｯｸM-PRO" pitchFamily="48" charset="-128"/>
            </a:endParaRPr>
          </a:p>
        </p:txBody>
      </p:sp>
      <p:sp>
        <p:nvSpPr>
          <p:cNvPr id="4" name="Rectangle 2"/>
          <p:cNvSpPr>
            <a:spLocks noChangeArrowheads="1"/>
          </p:cNvSpPr>
          <p:nvPr/>
        </p:nvSpPr>
        <p:spPr bwMode="auto">
          <a:xfrm>
            <a:off x="755576" y="1412776"/>
            <a:ext cx="8208912" cy="5218210"/>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9388" indent="-179388" eaLnBrk="1" hangingPunct="1">
              <a:lnSpc>
                <a:spcPts val="3600"/>
              </a:lnSpc>
              <a:spcBef>
                <a:spcPts val="18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「住まう」、「住まい」、「都市」の定義</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lnSpc>
                <a:spcPts val="3600"/>
              </a:lnSpc>
              <a:spcBef>
                <a:spcPts val="18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人々のくらしにとっての「住まいと都市」の</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役割</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lnSpc>
                <a:spcPts val="3600"/>
              </a:lnSpc>
              <a:spcBef>
                <a:spcPts val="18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都市活力の</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源、発展</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する都市の</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条件</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79388" indent="-179388" eaLnBrk="1" hangingPunct="1">
              <a:lnSpc>
                <a:spcPts val="3600"/>
              </a:lnSpc>
              <a:spcBef>
                <a:spcPts val="18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■大阪のめざすべき住まいと都市の方向性</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179388" indent="-179388" eaLnBrk="1" hangingPunct="1">
              <a:lnSpc>
                <a:spcPts val="3600"/>
              </a:lnSpc>
              <a:spcBef>
                <a:spcPts val="18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■これまでの住宅まちづくり政策の取組み</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179388" indent="-179388" eaLnBrk="1" hangingPunct="1">
              <a:lnSpc>
                <a:spcPts val="3600"/>
              </a:lnSpc>
              <a:spcBef>
                <a:spcPts val="18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■今後</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の住宅まちづくり政策の方向性</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79388" indent="-179388" eaLnBrk="1" hangingPunct="1">
              <a:lnSpc>
                <a:spcPts val="3600"/>
              </a:lnSpc>
              <a:spcBef>
                <a:spcPts val="18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「住まうビジョン・大阪」の</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位置づけ</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799500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33</a:t>
            </a:fld>
            <a:endParaRPr lang="en-US" altLang="ja-JP" sz="1200">
              <a:solidFill>
                <a:srgbClr val="898989"/>
              </a:solidFill>
            </a:endParaRPr>
          </a:p>
        </p:txBody>
      </p:sp>
      <p:sp>
        <p:nvSpPr>
          <p:cNvPr id="7"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１．はじめに</a:t>
            </a:r>
            <a:endParaRPr lang="ja-JP" altLang="ja-JP" sz="2400" b="1" dirty="0">
              <a:solidFill>
                <a:srgbClr val="000000"/>
              </a:solidFill>
              <a:ea typeface="HG丸ｺﾞｼｯｸM-PRO" pitchFamily="48" charset="-128"/>
            </a:endParaRPr>
          </a:p>
        </p:txBody>
      </p:sp>
      <p:sp>
        <p:nvSpPr>
          <p:cNvPr id="4" name="Rectangle 2"/>
          <p:cNvSpPr>
            <a:spLocks noChangeArrowheads="1"/>
          </p:cNvSpPr>
          <p:nvPr/>
        </p:nvSpPr>
        <p:spPr bwMode="auto">
          <a:xfrm>
            <a:off x="144504" y="764703"/>
            <a:ext cx="8964000" cy="5683721"/>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9388" indent="-179388" eaLnBrk="1" hangingPunct="1">
              <a:lnSpc>
                <a:spcPts val="3200"/>
              </a:lnSpc>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「住まう」、「住まい」、「都市」の定義</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lnSpc>
                <a:spcPts val="3200"/>
              </a:lnSpc>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人々のくらしにとっての「住まいと都市」の役割</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lnSpc>
                <a:spcPts val="3200"/>
              </a:lnSpc>
              <a:spcBef>
                <a:spcPts val="30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「住まう」は、働く、学ぶ、遊ぶ、交流するといった、人々のくらし、あらゆる活動の原点であり、都市活力の中核を担うものです。</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4625" indent="-174625">
              <a:lnSpc>
                <a:spcPts val="3200"/>
              </a:lnSpc>
              <a:spcBef>
                <a:spcPts val="18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「住まい」は、人々のくらしを支える最も重要な装置であり、あらゆる活動の拠点であるとともに、「都市」の重要な構成要素の</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一つ</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です</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3200"/>
              </a:lnSpc>
              <a:spcBef>
                <a:spcPts val="18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都市」は、住まう</a:t>
            </a:r>
            <a:r>
              <a:rPr lang="ja-JP" altLang="ja-JP" sz="2400" dirty="0" err="1">
                <a:latin typeface="Meiryo UI" panose="020B0604030504040204" pitchFamily="50" charset="-128"/>
                <a:ea typeface="Meiryo UI" panose="020B0604030504040204" pitchFamily="50" charset="-128"/>
                <a:cs typeface="Meiryo UI" panose="020B0604030504040204" pitchFamily="50" charset="-128"/>
              </a:rPr>
              <a:t>を</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はじめとした、人々のあらゆる活動の</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舞台</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です</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3200"/>
              </a:lnSpc>
              <a:spcBef>
                <a:spcPts val="18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このように、「住まいと都市」は、人々のくらしに不可欠なものであり、</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人々</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が安全・安心で豊かにくらすことができるか否かは</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そ</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あり方に</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かかっ</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て</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います</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cxnSp>
        <p:nvCxnSpPr>
          <p:cNvPr id="3" name="直線コネクタ 2"/>
          <p:cNvCxnSpPr/>
          <p:nvPr/>
        </p:nvCxnSpPr>
        <p:spPr>
          <a:xfrm>
            <a:off x="35496" y="1916832"/>
            <a:ext cx="9073579" cy="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3002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34</a:t>
            </a:fld>
            <a:endParaRPr lang="en-US" altLang="ja-JP" sz="1200">
              <a:solidFill>
                <a:srgbClr val="898989"/>
              </a:solidFill>
            </a:endParaRPr>
          </a:p>
        </p:txBody>
      </p:sp>
      <p:sp>
        <p:nvSpPr>
          <p:cNvPr id="7"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１．はじめに</a:t>
            </a:r>
            <a:endParaRPr lang="ja-JP" altLang="ja-JP" sz="2400" b="1" dirty="0">
              <a:solidFill>
                <a:srgbClr val="000000"/>
              </a:solidFill>
              <a:ea typeface="HG丸ｺﾞｼｯｸM-PRO" pitchFamily="48" charset="-128"/>
            </a:endParaRPr>
          </a:p>
        </p:txBody>
      </p:sp>
      <p:sp>
        <p:nvSpPr>
          <p:cNvPr id="4" name="Rectangle 2"/>
          <p:cNvSpPr>
            <a:spLocks noChangeArrowheads="1"/>
          </p:cNvSpPr>
          <p:nvPr/>
        </p:nvSpPr>
        <p:spPr bwMode="auto">
          <a:xfrm>
            <a:off x="166589" y="692696"/>
            <a:ext cx="8856000" cy="5938291"/>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4625" indent="-174625">
              <a:lnSpc>
                <a:spcPts val="3200"/>
              </a:lnSpc>
              <a:spcBef>
                <a:spcPts val="18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都市活力の源、発展する都市の条件</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3200"/>
              </a:lnSpc>
              <a:spcBef>
                <a:spcPts val="30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都市</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の活力の源は「人</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です</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住まう</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はじめとした、人々のあらゆる活動が都市の活力を生み出しています。</a:t>
            </a:r>
          </a:p>
          <a:p>
            <a:pPr marL="266700" indent="-266700">
              <a:lnSpc>
                <a:spcPts val="3200"/>
              </a:lnSpc>
              <a:spcBef>
                <a:spcPts val="24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たくさん</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多様</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な人々が住まい、訪れる都市では、人々の活発な交流により、コミュニティや地域力が強化</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され</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、安全・安心が確保されるだけでなく</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絶えずイノベーションが生み出され</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活力と魅力あふれる都市が形成されます</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3200"/>
              </a:lnSpc>
              <a:spcBef>
                <a:spcPts val="24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大阪が活力を維持・発展させるとともに、人々が安全・安心に豊かにくらすことができる「住まいと都市」を実現するためには、人口減少に歯止めをかけ、たくさん、多様な人々が住まい、訪れる都市を創造する必要があります。</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34925" y="1412776"/>
            <a:ext cx="9073579" cy="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0059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35</a:t>
            </a:fld>
            <a:endParaRPr lang="en-US" altLang="ja-JP" sz="1200">
              <a:solidFill>
                <a:srgbClr val="898989"/>
              </a:solidFill>
            </a:endParaRPr>
          </a:p>
        </p:txBody>
      </p:sp>
      <p:sp>
        <p:nvSpPr>
          <p:cNvPr id="7"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１．はじめに</a:t>
            </a:r>
            <a:endParaRPr lang="ja-JP" altLang="ja-JP" sz="2400" b="1" dirty="0">
              <a:solidFill>
                <a:srgbClr val="000000"/>
              </a:solidFill>
              <a:ea typeface="HG丸ｺﾞｼｯｸM-PRO" pitchFamily="48" charset="-128"/>
            </a:endParaRPr>
          </a:p>
        </p:txBody>
      </p:sp>
      <p:sp>
        <p:nvSpPr>
          <p:cNvPr id="4" name="Rectangle 2"/>
          <p:cNvSpPr>
            <a:spLocks noChangeArrowheads="1"/>
          </p:cNvSpPr>
          <p:nvPr/>
        </p:nvSpPr>
        <p:spPr bwMode="auto">
          <a:xfrm>
            <a:off x="166589" y="836712"/>
            <a:ext cx="8856000" cy="5867976"/>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4625" indent="-174625">
              <a:lnSpc>
                <a:spcPts val="3200"/>
              </a:lnSpc>
              <a:spcBef>
                <a:spcPts val="18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これまで</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の住宅まちづくり政策の取組み</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800"/>
              </a:lnSpc>
              <a:spcBef>
                <a:spcPts val="24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これ</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まで大阪府では</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3800"/>
              </a:lnSpc>
              <a:spcBef>
                <a:spcPts val="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住宅</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確保要配慮者の居住の安定確保や住宅・建築物の耐震化、</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密</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3800"/>
              </a:lnSpc>
              <a:spcBef>
                <a:spcPts val="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集</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市街地の再整備など</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、特</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に、府民の安全・安心確保に重点を置いた取組みを展開</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して</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きました。</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3800"/>
              </a:lnSpc>
              <a:spcBef>
                <a:spcPts val="24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これ</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により、居住支援協議会の設立や民間事業者による高齢者向け住宅の供給、耐震化率の向上などの一定の成果はみられるものの、依然として、安全性が確保されていない住宅や地震時等に著しく危険な密集市街地が存在するなど、府民の安全・安心確保に向けて、課題は多く残っています。</a:t>
            </a:r>
            <a:endParaRPr lang="ja-JP"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3200"/>
              </a:lnSpc>
              <a:spcBef>
                <a:spcPts val="2400"/>
              </a:spcBef>
            </a:pP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34925" y="1484784"/>
            <a:ext cx="9073579" cy="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7932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36</a:t>
            </a:fld>
            <a:endParaRPr lang="en-US" altLang="ja-JP" sz="1200">
              <a:solidFill>
                <a:srgbClr val="898989"/>
              </a:solidFill>
            </a:endParaRPr>
          </a:p>
        </p:txBody>
      </p:sp>
      <p:sp>
        <p:nvSpPr>
          <p:cNvPr id="7"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１．はじめに</a:t>
            </a:r>
            <a:endParaRPr lang="ja-JP" altLang="ja-JP" sz="2400" b="1" dirty="0">
              <a:solidFill>
                <a:srgbClr val="000000"/>
              </a:solidFill>
              <a:ea typeface="HG丸ｺﾞｼｯｸM-PRO" pitchFamily="48" charset="-128"/>
            </a:endParaRPr>
          </a:p>
        </p:txBody>
      </p:sp>
      <p:sp>
        <p:nvSpPr>
          <p:cNvPr id="4" name="Rectangle 2"/>
          <p:cNvSpPr>
            <a:spLocks noChangeArrowheads="1"/>
          </p:cNvSpPr>
          <p:nvPr/>
        </p:nvSpPr>
        <p:spPr bwMode="auto">
          <a:xfrm>
            <a:off x="166589" y="692696"/>
            <a:ext cx="8856000" cy="6011992"/>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4625" indent="-174625">
              <a:lnSpc>
                <a:spcPts val="3200"/>
              </a:lnSpc>
              <a:spcBef>
                <a:spcPts val="6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■今後の住宅まちづくり政策の方向性</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500"/>
              </a:lnSpc>
              <a:spcBef>
                <a:spcPts val="24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しかしながら、</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500"/>
              </a:lnSpc>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人口</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構造が大きく変化し、活力の低下がますます懸念される中</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500"/>
              </a:lnSpc>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これ</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までの安全・安心確保の達成を最優先したうえで</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500"/>
              </a:lnSpc>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次</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に活力・魅力を生み出していくという考え方では</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3500"/>
              </a:lnSpc>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が活力を取り戻し、人々が安全・安心で豊かに暮らすことが</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できる</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3500"/>
              </a:lnSpc>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住まい</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と都市の実現は、難しくなってきています</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3200"/>
              </a:lnSpc>
              <a:spcBef>
                <a:spcPts val="2400"/>
              </a:spcBef>
            </a:pP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34925" y="1340768"/>
            <a:ext cx="9073579" cy="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7572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37</a:t>
            </a:fld>
            <a:endParaRPr lang="en-US" altLang="ja-JP" sz="1200">
              <a:solidFill>
                <a:srgbClr val="898989"/>
              </a:solidFill>
            </a:endParaRPr>
          </a:p>
        </p:txBody>
      </p:sp>
      <p:sp>
        <p:nvSpPr>
          <p:cNvPr id="7"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１．はじめに</a:t>
            </a:r>
            <a:endParaRPr lang="ja-JP" altLang="ja-JP" sz="2400" b="1" dirty="0">
              <a:solidFill>
                <a:srgbClr val="000000"/>
              </a:solidFill>
              <a:ea typeface="HG丸ｺﾞｼｯｸM-PRO" pitchFamily="48" charset="-128"/>
            </a:endParaRPr>
          </a:p>
        </p:txBody>
      </p:sp>
      <p:sp>
        <p:nvSpPr>
          <p:cNvPr id="4" name="Rectangle 2"/>
          <p:cNvSpPr>
            <a:spLocks noChangeArrowheads="1"/>
          </p:cNvSpPr>
          <p:nvPr/>
        </p:nvSpPr>
        <p:spPr bwMode="auto">
          <a:xfrm>
            <a:off x="36480" y="692696"/>
            <a:ext cx="9036000" cy="6011992"/>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4625" indent="-174625">
              <a:lnSpc>
                <a:spcPts val="3200"/>
              </a:lnSpc>
              <a:spcBef>
                <a:spcPts val="6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■今後の住宅まちづくり政策の方向性</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3500"/>
              </a:lnSpc>
              <a:spcBef>
                <a:spcPts val="18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○むしろ、「活力・魅力が生み出され、多様な人々が活発に交流することにより、安全・安心が高まる」、あるいは、「一定水準未満のストックが存在しない安全・安心な状態が、活力・魅力を生み出す</a:t>
            </a:r>
            <a:r>
              <a:rPr lang="ja-JP" altLang="en-US" sz="2400" i="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といった</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活力・魅力」と「安全・安心」が相互に作用し合い、響き合うような政策展開が求められています。</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500"/>
              </a:lnSpc>
              <a:spcBef>
                <a:spcPts val="18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このため、今後の住宅まちづくり政策においては、</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500"/>
              </a:lnSpc>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400" spc="-80" dirty="0">
                <a:latin typeface="Meiryo UI" panose="020B0604030504040204" pitchFamily="50" charset="-128"/>
                <a:ea typeface="Meiryo UI" panose="020B0604030504040204" pitchFamily="50" charset="-128"/>
                <a:cs typeface="Meiryo UI" panose="020B0604030504040204" pitchFamily="50" charset="-128"/>
              </a:rPr>
              <a:t>これまでの府民の安全・安心確保の取組みの継承・発展はもちろんのこと、</a:t>
            </a:r>
            <a:endParaRPr lang="en-US" altLang="ja-JP" sz="2400" spc="-80" dirty="0">
              <a:latin typeface="Meiryo UI" panose="020B0604030504040204" pitchFamily="50" charset="-128"/>
              <a:ea typeface="Meiryo UI" panose="020B0604030504040204" pitchFamily="50" charset="-128"/>
              <a:cs typeface="Meiryo UI" panose="020B0604030504040204" pitchFamily="50" charset="-128"/>
            </a:endParaRPr>
          </a:p>
          <a:p>
            <a:pPr>
              <a:lnSpc>
                <a:spcPts val="3500"/>
              </a:lnSpc>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多様な人々を惹きつける活力と魅力あふれる住まいと都市の実現</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a:lnSpc>
                <a:spcPts val="3500"/>
              </a:lnSpc>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に向けた取組みがより一層必要となります。</a:t>
            </a:r>
          </a:p>
          <a:p>
            <a:pPr>
              <a:lnSpc>
                <a:spcPts val="3500"/>
              </a:lnSpc>
            </a:pP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34925" y="1196752"/>
            <a:ext cx="9073579" cy="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3109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38</a:t>
            </a:fld>
            <a:endParaRPr lang="en-US" altLang="ja-JP" sz="1200">
              <a:solidFill>
                <a:srgbClr val="898989"/>
              </a:solidFill>
            </a:endParaRPr>
          </a:p>
        </p:txBody>
      </p:sp>
      <p:sp>
        <p:nvSpPr>
          <p:cNvPr id="7"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１．はじめに</a:t>
            </a:r>
            <a:endParaRPr lang="ja-JP" altLang="ja-JP" sz="2400" b="1" dirty="0">
              <a:solidFill>
                <a:srgbClr val="000000"/>
              </a:solidFill>
              <a:ea typeface="HG丸ｺﾞｼｯｸM-PRO" pitchFamily="48" charset="-128"/>
            </a:endParaRPr>
          </a:p>
        </p:txBody>
      </p:sp>
      <p:sp>
        <p:nvSpPr>
          <p:cNvPr id="4" name="Rectangle 2"/>
          <p:cNvSpPr>
            <a:spLocks noChangeArrowheads="1"/>
          </p:cNvSpPr>
          <p:nvPr/>
        </p:nvSpPr>
        <p:spPr bwMode="auto">
          <a:xfrm>
            <a:off x="166589" y="692696"/>
            <a:ext cx="8856000" cy="5938291"/>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4625" indent="-174625">
              <a:lnSpc>
                <a:spcPts val="3200"/>
              </a:lnSpc>
              <a:spcBef>
                <a:spcPts val="18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■「住まうビジョン・大阪」の位置づけ</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500"/>
              </a:lnSpc>
              <a:spcBef>
                <a:spcPts val="24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この</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「住まうビジョン・大阪」は</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500"/>
              </a:lnSpc>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住宅まちづくりマスタープランの改定にあたり、平成</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27</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年３月</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500"/>
              </a:lnSpc>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知事より諮問された事項に対して</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500"/>
              </a:lnSpc>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これ</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までの審議会及び作業部会での議論の中間とりまとめとして</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500"/>
              </a:lnSpc>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がめざすべき将来像や、今後の住宅まちづくり政策の大きな</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方向</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500"/>
              </a:lnSpc>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性</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示す</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ものです。</a:t>
            </a:r>
          </a:p>
          <a:p>
            <a:pPr>
              <a:lnSpc>
                <a:spcPts val="3500"/>
              </a:lnSpc>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本審</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議会では、今後も議論を重ね、大阪らしい住宅まちづくり政策</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500"/>
              </a:lnSpc>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あり方</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について、具体的な施策の方向性を含め</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500"/>
              </a:lnSpc>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答申</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をとりまとめていきます。</a:t>
            </a:r>
          </a:p>
        </p:txBody>
      </p:sp>
      <p:cxnSp>
        <p:nvCxnSpPr>
          <p:cNvPr id="5" name="直線コネクタ 4"/>
          <p:cNvCxnSpPr/>
          <p:nvPr/>
        </p:nvCxnSpPr>
        <p:spPr>
          <a:xfrm>
            <a:off x="34925" y="1340768"/>
            <a:ext cx="9073579" cy="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96026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２．大阪がめざすべき将来像</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39</a:t>
            </a:fld>
            <a:endParaRPr lang="en-US" altLang="ja-JP" sz="1200">
              <a:solidFill>
                <a:srgbClr val="898989"/>
              </a:solidFill>
            </a:endParaRPr>
          </a:p>
        </p:txBody>
      </p:sp>
      <p:sp>
        <p:nvSpPr>
          <p:cNvPr id="8" name="Rectangle 2"/>
          <p:cNvSpPr>
            <a:spLocks noChangeArrowheads="1"/>
          </p:cNvSpPr>
          <p:nvPr/>
        </p:nvSpPr>
        <p:spPr bwMode="auto">
          <a:xfrm>
            <a:off x="72464" y="891817"/>
            <a:ext cx="8892024" cy="4985455"/>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nSpc>
                <a:spcPts val="3400"/>
              </a:lnSpc>
            </a:pPr>
            <a:r>
              <a:rPr lang="en-US" altLang="ja-JP" sz="2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将来像の考え方</a:t>
            </a:r>
            <a:r>
              <a:rPr lang="en-US" altLang="ja-JP" sz="2600" dirty="0" smtClean="0">
                <a:latin typeface="Meiryo UI" panose="020B0604030504040204" pitchFamily="50" charset="-128"/>
                <a:ea typeface="Meiryo UI" panose="020B0604030504040204" pitchFamily="50" charset="-128"/>
                <a:cs typeface="Meiryo UI" panose="020B0604030504040204" pitchFamily="50" charset="-128"/>
              </a:rPr>
              <a:t>】</a:t>
            </a:r>
          </a:p>
          <a:p>
            <a:pPr>
              <a:lnSpc>
                <a:spcPts val="3400"/>
              </a:lnSpc>
              <a:spcBef>
                <a:spcPts val="1800"/>
              </a:spcBef>
            </a:pP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 都市の活力の源は「人」。</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3400"/>
              </a:lnSpc>
              <a:spcBef>
                <a:spcPts val="1800"/>
              </a:spcBef>
            </a:pP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 日本全体が超高齢化・人口減少社会を迎えている。</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3400"/>
              </a:lnSpc>
              <a:spcBef>
                <a:spcPts val="1800"/>
              </a:spcBef>
            </a:pP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 大阪が</a:t>
            </a:r>
            <a:r>
              <a:rPr lang="ja-JP" altLang="en-US" sz="2600" dirty="0">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関西、日本の成長をけん引する大都市としての役割を果たすとともに、</a:t>
            </a: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sym typeface="Wingdings 2"/>
              </a:rPr>
              <a:t>府民一人ひとりが安全・安心で豊かにくらすためには、</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3400"/>
              </a:lnSpc>
            </a:pPr>
            <a:r>
              <a:rPr lang="ja-JP" altLang="en-US" sz="2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600" dirty="0" smtClean="0">
                <a:latin typeface="Meiryo UI" panose="020B0604030504040204" pitchFamily="50" charset="-128"/>
                <a:ea typeface="Meiryo UI" panose="020B0604030504040204" pitchFamily="50" charset="-128"/>
                <a:cs typeface="Meiryo UI" panose="020B0604030504040204" pitchFamily="50" charset="-128"/>
              </a:rPr>
              <a:t>人口</a:t>
            </a:r>
            <a:r>
              <a:rPr lang="ja-JP" altLang="ja-JP" sz="2600" dirty="0">
                <a:latin typeface="Meiryo UI" panose="020B0604030504040204" pitchFamily="50" charset="-128"/>
                <a:ea typeface="Meiryo UI" panose="020B0604030504040204" pitchFamily="50" charset="-128"/>
                <a:cs typeface="Meiryo UI" panose="020B0604030504040204" pitchFamily="50" charset="-128"/>
              </a:rPr>
              <a:t>の減少に歯止めをかけ</a:t>
            </a:r>
            <a:r>
              <a:rPr lang="ja-JP" altLang="ja-JP" sz="2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3400"/>
              </a:lnSpc>
            </a:pPr>
            <a:r>
              <a:rPr lang="ja-JP" altLang="en-US" sz="2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600" dirty="0" smtClean="0">
                <a:latin typeface="Meiryo UI" panose="020B0604030504040204" pitchFamily="50" charset="-128"/>
                <a:ea typeface="Meiryo UI" panose="020B0604030504040204" pitchFamily="50" charset="-128"/>
                <a:cs typeface="Meiryo UI" panose="020B0604030504040204" pitchFamily="50" charset="-128"/>
              </a:rPr>
              <a:t>たくさん</a:t>
            </a:r>
            <a:r>
              <a:rPr lang="ja-JP" altLang="ja-JP" sz="2600" dirty="0">
                <a:latin typeface="Meiryo UI" panose="020B0604030504040204" pitchFamily="50" charset="-128"/>
                <a:ea typeface="Meiryo UI" panose="020B0604030504040204" pitchFamily="50" charset="-128"/>
                <a:cs typeface="Meiryo UI" panose="020B0604030504040204" pitchFamily="50" charset="-128"/>
              </a:rPr>
              <a:t>、多様な人々が住まい、訪れる都市を創造して</a:t>
            </a:r>
            <a:r>
              <a:rPr lang="ja-JP" altLang="ja-JP" sz="2600"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3400"/>
              </a:lnSpc>
              <a:spcBef>
                <a:spcPts val="1200"/>
              </a:spcBef>
            </a:pPr>
            <a:r>
              <a:rPr lang="ja-JP" altLang="en-US" sz="2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600" dirty="0" smtClean="0">
                <a:latin typeface="Meiryo UI" panose="020B0604030504040204" pitchFamily="50" charset="-128"/>
                <a:ea typeface="Meiryo UI" panose="020B0604030504040204" pitchFamily="50" charset="-128"/>
                <a:cs typeface="Meiryo UI" panose="020B0604030504040204" pitchFamily="50" charset="-128"/>
              </a:rPr>
              <a:t>必要が</a:t>
            </a: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ある</a:t>
            </a:r>
            <a:r>
              <a:rPr lang="ja-JP" altLang="ja-JP" sz="2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2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589034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0" y="2205410"/>
            <a:ext cx="9144000" cy="2303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spcBef>
                <a:spcPts val="600"/>
              </a:spcBef>
              <a:buClrTx/>
              <a:buFontTx/>
              <a:buNone/>
              <a:defRPr/>
            </a:pPr>
            <a:r>
              <a:rPr lang="ja-JP" altLang="en-US" sz="3600" b="1" dirty="0" smtClean="0">
                <a:latin typeface="Calibri" pitchFamily="32" charset="0"/>
                <a:ea typeface="HG丸ｺﾞｼｯｸM-PRO" pitchFamily="48" charset="-128"/>
              </a:rPr>
              <a:t>作業部会の概要</a:t>
            </a:r>
            <a:endParaRPr lang="en-US" altLang="ja-JP" sz="3600" b="1" dirty="0" smtClean="0">
              <a:latin typeface="Calibri" pitchFamily="32" charset="0"/>
              <a:ea typeface="HG丸ｺﾞｼｯｸM-PRO" pitchFamily="48" charset="-128"/>
            </a:endParaRPr>
          </a:p>
        </p:txBody>
      </p:sp>
    </p:spTree>
    <p:extLst>
      <p:ext uri="{BB962C8B-B14F-4D97-AF65-F5344CB8AC3E}">
        <p14:creationId xmlns:p14="http://schemas.microsoft.com/office/powerpoint/2010/main" val="7760928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２．大阪がめざすべき将来像</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40</a:t>
            </a:fld>
            <a:endParaRPr lang="en-US" altLang="ja-JP" sz="1200">
              <a:solidFill>
                <a:srgbClr val="898989"/>
              </a:solidFill>
            </a:endParaRPr>
          </a:p>
        </p:txBody>
      </p:sp>
      <p:sp>
        <p:nvSpPr>
          <p:cNvPr id="8" name="Rectangle 2"/>
          <p:cNvSpPr>
            <a:spLocks noChangeArrowheads="1"/>
          </p:cNvSpPr>
          <p:nvPr/>
        </p:nvSpPr>
        <p:spPr bwMode="auto">
          <a:xfrm>
            <a:off x="456" y="476672"/>
            <a:ext cx="8676000" cy="544173"/>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en-US" altLang="ja-JP" sz="2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大阪の特徴</a:t>
            </a:r>
            <a:r>
              <a:rPr lang="en-US" altLang="ja-JP" sz="2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2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2"/>
          <p:cNvSpPr>
            <a:spLocks noChangeArrowheads="1"/>
          </p:cNvSpPr>
          <p:nvPr/>
        </p:nvSpPr>
        <p:spPr bwMode="auto">
          <a:xfrm>
            <a:off x="4499992" y="4761360"/>
            <a:ext cx="4320480" cy="1905843"/>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nSpc>
                <a:spcPts val="2200"/>
              </a:lnSpc>
            </a:pP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■大都市でありながら持つ魅力</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spcBef>
                <a:spcPts val="600"/>
              </a:spcBef>
            </a:pP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・人情味ある府民性</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spcBef>
                <a:spcPts val="600"/>
              </a:spcBef>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・身近に豊かな自然</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spcBef>
                <a:spcPts val="600"/>
              </a:spcBef>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・歴史・伝統文化</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spcBef>
                <a:spcPts val="600"/>
              </a:spcBef>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・くらしやすい（物価面など）など</a:t>
            </a:r>
            <a:endParaRPr lang="ja-JP" altLang="ja-JP" sz="2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2"/>
          <p:cNvSpPr>
            <a:spLocks noChangeArrowheads="1"/>
          </p:cNvSpPr>
          <p:nvPr/>
        </p:nvSpPr>
        <p:spPr bwMode="auto">
          <a:xfrm>
            <a:off x="467544" y="4761360"/>
            <a:ext cx="3816424" cy="1908000"/>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nSpc>
                <a:spcPts val="2200"/>
              </a:lnSpc>
            </a:pP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■大都市としての魅力</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spcBef>
                <a:spcPts val="600"/>
              </a:spcBef>
            </a:pP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・働く場が豊富</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spcBef>
                <a:spcPts val="600"/>
              </a:spcBef>
            </a:pP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・職住の近接性</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spcBef>
                <a:spcPts val="600"/>
              </a:spcBef>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・生活利便性　　　など</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200"/>
              </a:lnSpc>
            </a:pPr>
            <a:endParaRPr lang="ja-JP" altLang="ja-JP" sz="2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467544" y="4660775"/>
            <a:ext cx="8352928" cy="2006427"/>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467544" y="951231"/>
            <a:ext cx="8352928" cy="3557890"/>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Rectangle 2"/>
          <p:cNvSpPr>
            <a:spLocks noChangeArrowheads="1"/>
          </p:cNvSpPr>
          <p:nvPr/>
        </p:nvSpPr>
        <p:spPr bwMode="auto">
          <a:xfrm>
            <a:off x="524060" y="980729"/>
            <a:ext cx="8152396" cy="3528392"/>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nSpc>
                <a:spcPts val="2300"/>
              </a:lnSpc>
            </a:pP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■大阪の都市構造の特徴</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a:p>
            <a:pPr marL="358775" indent="-358775">
              <a:lnSpc>
                <a:spcPts val="2300"/>
              </a:lnSpc>
              <a:spcBef>
                <a:spcPts val="1200"/>
              </a:spcBef>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　・歴史・文化をはじめとした多様な資源や都市機能を有する府県が、鉄道等を中心として緊密にネットワーク化された都市構造を有する関西の中核を担う大都市</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pP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・あらゆる都市機能や多様な人材が集積する都心部</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　・鉄道駅を中心とした様々な機能を有する</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市街地</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　・良好な住環境を備えた</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住宅地</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pP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・豊かな自然に囲まれた農山漁村　　など</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a:p>
            <a:pPr marL="176213" indent="-176213">
              <a:lnSpc>
                <a:spcPts val="2300"/>
              </a:lnSpc>
              <a:spcBef>
                <a:spcPts val="1200"/>
              </a:spcBef>
            </a:pP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多様な地域を有する都市です。</a:t>
            </a:r>
            <a:endParaRPr lang="ja-JP" altLang="ja-JP" sz="2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183733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２．大阪がめざすべき将来像</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41</a:t>
            </a:fld>
            <a:endParaRPr lang="en-US" altLang="ja-JP" sz="1200">
              <a:solidFill>
                <a:srgbClr val="898989"/>
              </a:solidFill>
            </a:endParaRPr>
          </a:p>
        </p:txBody>
      </p:sp>
      <p:sp>
        <p:nvSpPr>
          <p:cNvPr id="10" name="角丸四角形 9"/>
          <p:cNvSpPr/>
          <p:nvPr/>
        </p:nvSpPr>
        <p:spPr>
          <a:xfrm>
            <a:off x="107504" y="1196752"/>
            <a:ext cx="8928000" cy="2088232"/>
          </a:xfrm>
          <a:prstGeom prst="roundRect">
            <a:avLst>
              <a:gd name="adj" fmla="val 10740"/>
            </a:avLst>
          </a:prstGeom>
          <a:gradFill>
            <a:gsLst>
              <a:gs pos="0">
                <a:srgbClr val="66FF66"/>
              </a:gs>
              <a:gs pos="80000">
                <a:srgbClr val="CCFFCC"/>
              </a:gs>
              <a:gs pos="100000">
                <a:srgbClr val="99FF66"/>
              </a:gs>
            </a:gsLst>
          </a:gradFill>
          <a:ln/>
          <a:effectLst>
            <a:outerShdw blurRad="50800" dist="635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ot="0" spcFirstLastPara="0" vert="horz" wrap="square" lIns="36000" tIns="0" rIns="72000" bIns="0" numCol="1" spcCol="0" rtlCol="0" fromWordArt="0" anchor="ctr" anchorCtr="0" forceAA="0" compatLnSpc="1">
            <a:prstTxWarp prst="textNoShape">
              <a:avLst/>
            </a:prstTxWarp>
            <a:noAutofit/>
          </a:bodyPr>
          <a:lstStyle/>
          <a:p>
            <a:pPr marL="599440" indent="-417830" algn="ctr">
              <a:spcBef>
                <a:spcPts val="600"/>
              </a:spcBef>
              <a:spcAft>
                <a:spcPts val="0"/>
              </a:spcAft>
            </a:pPr>
            <a:r>
              <a:rPr lang="ja-JP" sz="4400" b="1" kern="100" spc="160" dirty="0" smtClean="0">
                <a:solidFill>
                  <a:srgbClr val="000000"/>
                </a:solidFill>
                <a:effectLst/>
                <a:ea typeface="Meiryo UI"/>
                <a:cs typeface="Times New Roman"/>
              </a:rPr>
              <a:t>住</a:t>
            </a:r>
            <a:r>
              <a:rPr lang="en-US" altLang="ja-JP" sz="4400" b="1" kern="100" spc="160" dirty="0" smtClean="0">
                <a:solidFill>
                  <a:srgbClr val="000000"/>
                </a:solidFill>
                <a:effectLst/>
                <a:ea typeface="Meiryo UI"/>
                <a:cs typeface="Times New Roman"/>
              </a:rPr>
              <a:t> </a:t>
            </a:r>
            <a:r>
              <a:rPr lang="ja-JP" sz="4400" b="1" kern="100" spc="160" dirty="0" smtClean="0">
                <a:solidFill>
                  <a:srgbClr val="000000"/>
                </a:solidFill>
                <a:effectLst/>
                <a:ea typeface="Meiryo UI"/>
                <a:cs typeface="Times New Roman"/>
              </a:rPr>
              <a:t>ま</a:t>
            </a:r>
            <a:r>
              <a:rPr lang="en-US" altLang="ja-JP" sz="4400" b="1" kern="100" spc="160" dirty="0" smtClean="0">
                <a:solidFill>
                  <a:srgbClr val="000000"/>
                </a:solidFill>
                <a:effectLst/>
                <a:ea typeface="Meiryo UI"/>
                <a:cs typeface="Times New Roman"/>
              </a:rPr>
              <a:t> </a:t>
            </a:r>
            <a:r>
              <a:rPr lang="ja-JP" sz="4400" b="1" kern="100" spc="160" dirty="0" smtClean="0">
                <a:solidFill>
                  <a:srgbClr val="000000"/>
                </a:solidFill>
                <a:effectLst/>
                <a:ea typeface="Meiryo UI"/>
                <a:cs typeface="Times New Roman"/>
              </a:rPr>
              <a:t>う</a:t>
            </a:r>
            <a:r>
              <a:rPr lang="en-US" altLang="ja-JP" sz="4400" b="1" kern="100" spc="160" dirty="0" smtClean="0">
                <a:solidFill>
                  <a:srgbClr val="000000"/>
                </a:solidFill>
                <a:effectLst/>
                <a:ea typeface="Meiryo UI"/>
                <a:cs typeface="Times New Roman"/>
              </a:rPr>
              <a:t> </a:t>
            </a:r>
            <a:r>
              <a:rPr lang="ja-JP" sz="4400" b="1" kern="100" spc="160" dirty="0" smtClean="0">
                <a:solidFill>
                  <a:srgbClr val="000000"/>
                </a:solidFill>
                <a:effectLst/>
                <a:ea typeface="Meiryo UI"/>
                <a:cs typeface="Times New Roman"/>
              </a:rPr>
              <a:t>な</a:t>
            </a:r>
            <a:r>
              <a:rPr lang="en-US" altLang="ja-JP" sz="4400" b="1" kern="100" spc="160" dirty="0" smtClean="0">
                <a:solidFill>
                  <a:srgbClr val="000000"/>
                </a:solidFill>
                <a:effectLst/>
                <a:ea typeface="Meiryo UI"/>
                <a:cs typeface="Times New Roman"/>
              </a:rPr>
              <a:t> </a:t>
            </a:r>
            <a:r>
              <a:rPr lang="ja-JP" sz="4400" b="1" kern="100" spc="160" dirty="0" smtClean="0">
                <a:solidFill>
                  <a:srgbClr val="000000"/>
                </a:solidFill>
                <a:effectLst/>
                <a:ea typeface="Meiryo UI"/>
                <a:cs typeface="Times New Roman"/>
              </a:rPr>
              <a:t>ら</a:t>
            </a:r>
            <a:r>
              <a:rPr lang="en-US" altLang="ja-JP" sz="4400" b="1" kern="100" spc="160" dirty="0" smtClean="0">
                <a:solidFill>
                  <a:srgbClr val="000000"/>
                </a:solidFill>
                <a:effectLst/>
                <a:ea typeface="Meiryo UI"/>
                <a:cs typeface="Times New Roman"/>
              </a:rPr>
              <a:t> </a:t>
            </a:r>
            <a:r>
              <a:rPr lang="ja-JP" sz="4400" b="1" kern="100" spc="160" dirty="0" smtClean="0">
                <a:solidFill>
                  <a:srgbClr val="000000"/>
                </a:solidFill>
                <a:effectLst/>
                <a:ea typeface="Meiryo UI"/>
                <a:cs typeface="Times New Roman"/>
              </a:rPr>
              <a:t>大</a:t>
            </a:r>
            <a:r>
              <a:rPr lang="en-US" altLang="ja-JP" sz="4400" b="1" kern="100" spc="160" dirty="0" smtClean="0">
                <a:solidFill>
                  <a:srgbClr val="000000"/>
                </a:solidFill>
                <a:effectLst/>
                <a:ea typeface="Meiryo UI"/>
                <a:cs typeface="Times New Roman"/>
              </a:rPr>
              <a:t> </a:t>
            </a:r>
            <a:r>
              <a:rPr lang="ja-JP" sz="4400" b="1" kern="100" spc="160" dirty="0" smtClean="0">
                <a:solidFill>
                  <a:srgbClr val="000000"/>
                </a:solidFill>
                <a:effectLst/>
                <a:ea typeface="Meiryo UI"/>
                <a:cs typeface="Times New Roman"/>
              </a:rPr>
              <a:t>阪</a:t>
            </a:r>
            <a:r>
              <a:rPr lang="en-US" altLang="ja-JP" sz="4400" b="1" kern="100" spc="160" dirty="0" smtClean="0">
                <a:solidFill>
                  <a:srgbClr val="000000"/>
                </a:solidFill>
                <a:effectLst/>
                <a:ea typeface="Meiryo UI"/>
                <a:cs typeface="Times New Roman"/>
              </a:rPr>
              <a:t> </a:t>
            </a:r>
            <a:r>
              <a:rPr lang="ja-JP" sz="4400" b="1" kern="100" spc="160" dirty="0" smtClean="0">
                <a:solidFill>
                  <a:srgbClr val="000000"/>
                </a:solidFill>
                <a:effectLst/>
                <a:ea typeface="Meiryo UI"/>
                <a:cs typeface="Times New Roman"/>
              </a:rPr>
              <a:t>！</a:t>
            </a:r>
            <a:endParaRPr lang="ja-JP" sz="4400" kern="100" dirty="0">
              <a:effectLst/>
              <a:ea typeface="ＭＳ 明朝"/>
              <a:cs typeface="Times New Roman"/>
            </a:endParaRPr>
          </a:p>
          <a:p>
            <a:pPr indent="174625" algn="l">
              <a:spcBef>
                <a:spcPts val="1800"/>
              </a:spcBef>
              <a:spcAft>
                <a:spcPts val="0"/>
              </a:spcAft>
            </a:pPr>
            <a:r>
              <a:rPr lang="ja-JP" sz="2800" b="1" kern="100" spc="-30" dirty="0">
                <a:solidFill>
                  <a:srgbClr val="000000"/>
                </a:solidFill>
                <a:effectLst/>
                <a:ea typeface="Meiryo UI"/>
                <a:cs typeface="Times New Roman"/>
              </a:rPr>
              <a:t>～たくさん、多様な人々が住まい、</a:t>
            </a:r>
            <a:r>
              <a:rPr lang="ja-JP" sz="2800" b="1" kern="100" spc="-30" dirty="0" smtClean="0">
                <a:solidFill>
                  <a:srgbClr val="000000"/>
                </a:solidFill>
                <a:effectLst/>
                <a:ea typeface="Meiryo UI"/>
                <a:cs typeface="Times New Roman"/>
              </a:rPr>
              <a:t>訪れる</a:t>
            </a:r>
            <a:endParaRPr lang="en-US" altLang="ja-JP" sz="2800" b="1" kern="100" spc="-30" dirty="0">
              <a:solidFill>
                <a:srgbClr val="000000"/>
              </a:solidFill>
              <a:ea typeface="Meiryo UI"/>
              <a:cs typeface="Times New Roman"/>
            </a:endParaRPr>
          </a:p>
          <a:p>
            <a:pPr indent="3771900" algn="l">
              <a:spcBef>
                <a:spcPts val="1200"/>
              </a:spcBef>
              <a:spcAft>
                <a:spcPts val="0"/>
              </a:spcAft>
            </a:pPr>
            <a:r>
              <a:rPr lang="ja-JP" sz="2800" b="1" kern="100" spc="-30" dirty="0" smtClean="0">
                <a:solidFill>
                  <a:srgbClr val="000000"/>
                </a:solidFill>
                <a:effectLst/>
                <a:ea typeface="Meiryo UI"/>
                <a:cs typeface="Times New Roman"/>
              </a:rPr>
              <a:t>“</a:t>
            </a:r>
            <a:r>
              <a:rPr lang="ja-JP" sz="2800" b="1" kern="100" spc="-30" dirty="0">
                <a:solidFill>
                  <a:srgbClr val="000000"/>
                </a:solidFill>
                <a:effectLst/>
                <a:ea typeface="Meiryo UI"/>
                <a:cs typeface="Times New Roman"/>
              </a:rPr>
              <a:t>居住魅力満載都市”の実現～</a:t>
            </a:r>
            <a:endParaRPr lang="ja-JP" sz="2400" kern="100" spc="-30" dirty="0">
              <a:effectLst/>
              <a:ea typeface="ＭＳ 明朝"/>
              <a:cs typeface="Times New Roman"/>
            </a:endParaRPr>
          </a:p>
        </p:txBody>
      </p:sp>
      <p:sp>
        <p:nvSpPr>
          <p:cNvPr id="12" name="Rectangle 2"/>
          <p:cNvSpPr>
            <a:spLocks noChangeArrowheads="1"/>
          </p:cNvSpPr>
          <p:nvPr/>
        </p:nvSpPr>
        <p:spPr bwMode="auto">
          <a:xfrm>
            <a:off x="35496" y="584744"/>
            <a:ext cx="9000000" cy="540000"/>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 これら他の大都市にはない大阪ならではの魅力を存分に活かす。</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Picture 8" descr="E:\LIB\企画Ｇ\001 住宅まちづくりマスタープラン\★住まうビジョン掲載写真\購入写真３\寺内町.jpg"/>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395034" y="5167183"/>
            <a:ext cx="1972647" cy="1311354"/>
          </a:xfrm>
          <a:prstGeom prst="rect">
            <a:avLst/>
          </a:prstGeom>
          <a:noFill/>
          <a:ln>
            <a:solidFill>
              <a:schemeClr val="bg1">
                <a:lumMod val="75000"/>
              </a:schemeClr>
            </a:solidFill>
          </a:ln>
          <a:extLst/>
        </p:spPr>
      </p:pic>
      <p:pic>
        <p:nvPicPr>
          <p:cNvPr id="20" name="Picture 7" descr="E:\LIB\企画Ｇ\001 住宅まちづくりマスタープラン\★住まうビジョン掲載写真\購入写真３\港町.jpg"/>
          <p:cNvPicPr/>
          <p:nvPr/>
        </p:nvPicPr>
        <p:blipFill rotWithShape="1">
          <a:blip r:embed="rId5" cstate="screen">
            <a:extLst>
              <a:ext uri="{28A0092B-C50C-407E-A947-70E740481C1C}">
                <a14:useLocalDpi xmlns:a14="http://schemas.microsoft.com/office/drawing/2010/main" val="0"/>
              </a:ext>
            </a:extLst>
          </a:blip>
          <a:srcRect t="11288"/>
          <a:stretch/>
        </p:blipFill>
        <p:spPr bwMode="auto">
          <a:xfrm>
            <a:off x="6758267" y="5154547"/>
            <a:ext cx="1990197" cy="1323990"/>
          </a:xfrm>
          <a:prstGeom prst="rect">
            <a:avLst/>
          </a:prstGeom>
          <a:noFill/>
          <a:ln>
            <a:solidFill>
              <a:schemeClr val="bg1">
                <a:lumMod val="75000"/>
              </a:schemeClr>
            </a:solidFill>
          </a:ln>
          <a:extLst/>
        </p:spPr>
      </p:pic>
      <p:pic>
        <p:nvPicPr>
          <p:cNvPr id="21" name="図 20"/>
          <p:cNvPicPr/>
          <p:nvPr/>
        </p:nvPicPr>
        <p:blipFill>
          <a:blip r:embed="rId6" cstate="print">
            <a:extLst>
              <a:ext uri="{28A0092B-C50C-407E-A947-70E740481C1C}">
                <a14:useLocalDpi xmlns:a14="http://schemas.microsoft.com/office/drawing/2010/main" val="0"/>
              </a:ext>
            </a:extLst>
          </a:blip>
          <a:stretch>
            <a:fillRect/>
          </a:stretch>
        </p:blipFill>
        <p:spPr>
          <a:xfrm>
            <a:off x="4627107" y="5167183"/>
            <a:ext cx="1990197" cy="1326798"/>
          </a:xfrm>
          <a:prstGeom prst="rect">
            <a:avLst/>
          </a:prstGeom>
          <a:noFill/>
          <a:ln>
            <a:solidFill>
              <a:schemeClr val="bg1">
                <a:lumMod val="75000"/>
              </a:schemeClr>
            </a:solidFill>
          </a:ln>
        </p:spPr>
      </p:pic>
      <p:pic>
        <p:nvPicPr>
          <p:cNvPr id="22" name="Picture 5" descr="E:\LIB\企画Ｇ\001 住宅まちづくりマスタープラン\★住まうビジョン掲載写真\購入写真３\マンション１.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373" y="3583700"/>
            <a:ext cx="1990197" cy="1326096"/>
          </a:xfrm>
          <a:prstGeom prst="rect">
            <a:avLst/>
          </a:prstGeom>
          <a:noFill/>
          <a:ln>
            <a:solidFill>
              <a:schemeClr val="bg1">
                <a:lumMod val="75000"/>
              </a:schemeClr>
            </a:solidFill>
          </a:ln>
          <a:extLst/>
        </p:spPr>
      </p:pic>
      <p:pic>
        <p:nvPicPr>
          <p:cNvPr id="23" name="図 22" descr="E:\LIB\企画Ｇ\001 住宅まちづくりマスタープラン\★住まうビジョン掲載写真\購入写真\長谷の棚田.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3278" y="5152441"/>
            <a:ext cx="1989495" cy="1326096"/>
          </a:xfrm>
          <a:prstGeom prst="rect">
            <a:avLst/>
          </a:prstGeom>
          <a:noFill/>
          <a:ln>
            <a:solidFill>
              <a:schemeClr val="bg1">
                <a:lumMod val="75000"/>
              </a:schemeClr>
            </a:solidFill>
          </a:ln>
        </p:spPr>
      </p:pic>
      <p:pic>
        <p:nvPicPr>
          <p:cNvPr id="13" name="Picture 4"/>
          <p:cNvPicPr/>
          <p:nvPr/>
        </p:nvPicPr>
        <p:blipFill>
          <a:blip r:embed="rId9" cstate="print">
            <a:extLst>
              <a:ext uri="{28A0092B-C50C-407E-A947-70E740481C1C}">
                <a14:useLocalDpi xmlns:a14="http://schemas.microsoft.com/office/drawing/2010/main" val="0"/>
              </a:ext>
            </a:extLst>
          </a:blip>
          <a:stretch>
            <a:fillRect/>
          </a:stretch>
        </p:blipFill>
        <p:spPr bwMode="auto">
          <a:xfrm>
            <a:off x="2406990" y="3591070"/>
            <a:ext cx="1990197" cy="1322075"/>
          </a:xfrm>
          <a:prstGeom prst="rect">
            <a:avLst/>
          </a:prstGeom>
          <a:noFill/>
          <a:ln w="9525" cap="flat" cmpd="sng" algn="ctr">
            <a:solidFill>
              <a:schemeClr val="bg1">
                <a:lumMod val="75000"/>
              </a:schemeClr>
            </a:solidFill>
            <a:prstDash val="solid"/>
            <a:round/>
            <a:headEnd type="none" w="med" len="med"/>
            <a:tailEnd type="none" w="med" len="med"/>
          </a:ln>
          <a:extLst>
            <a:ext uri="{53640926-AAD7-44D8-BBD7-CCE9431645EC}">
              <a14:shadowObscured xmlns:a14="http://schemas.microsoft.com/office/drawing/2010/main"/>
            </a:ext>
          </a:extLst>
        </p:spPr>
      </p:pic>
      <p:pic>
        <p:nvPicPr>
          <p:cNvPr id="14" name="図 13"/>
          <p:cNvPicPr/>
          <p:nvPr/>
        </p:nvPicPr>
        <p:blipFill>
          <a:blip r:embed="rId10" cstate="print">
            <a:extLst>
              <a:ext uri="{28A0092B-C50C-407E-A947-70E740481C1C}">
                <a14:useLocalDpi xmlns:a14="http://schemas.microsoft.com/office/drawing/2010/main" val="0"/>
              </a:ext>
            </a:extLst>
          </a:blip>
          <a:stretch>
            <a:fillRect/>
          </a:stretch>
        </p:blipFill>
        <p:spPr bwMode="auto">
          <a:xfrm>
            <a:off x="6764971" y="3573016"/>
            <a:ext cx="1983494" cy="1329408"/>
          </a:xfrm>
          <a:prstGeom prst="rect">
            <a:avLst/>
          </a:prstGeom>
          <a:noFill/>
          <a:ln w="9525" cap="flat" cmpd="sng" algn="ctr">
            <a:solidFill>
              <a:schemeClr val="bg1">
                <a:lumMod val="75000"/>
              </a:schemeClr>
            </a:solidFill>
            <a:prstDash val="solid"/>
            <a:round/>
            <a:headEnd type="none" w="med" len="med"/>
            <a:tailEnd type="none" w="med" len="med"/>
          </a:ln>
          <a:extLst>
            <a:ext uri="{53640926-AAD7-44D8-BBD7-CCE9431645EC}">
              <a14:shadowObscured xmlns:a14="http://schemas.microsoft.com/office/drawing/2010/main"/>
            </a:ext>
          </a:extLst>
        </p:spPr>
      </p:pic>
      <p:pic>
        <p:nvPicPr>
          <p:cNvPr id="15" name="Picture 2"/>
          <p:cNvPicPr/>
          <p:nvPr/>
        </p:nvPicPr>
        <p:blipFill>
          <a:blip r:embed="rId11" cstate="print">
            <a:extLst>
              <a:ext uri="{28A0092B-C50C-407E-A947-70E740481C1C}">
                <a14:useLocalDpi xmlns:a14="http://schemas.microsoft.com/office/drawing/2010/main" val="0"/>
              </a:ext>
            </a:extLst>
          </a:blip>
          <a:stretch>
            <a:fillRect/>
          </a:stretch>
        </p:blipFill>
        <p:spPr bwMode="auto">
          <a:xfrm>
            <a:off x="4611957" y="3573016"/>
            <a:ext cx="1984793" cy="1329408"/>
          </a:xfrm>
          <a:prstGeom prst="rect">
            <a:avLst/>
          </a:prstGeom>
          <a:noFill/>
          <a:ln>
            <a:solidFill>
              <a:schemeClr val="bg1">
                <a:lumMod val="7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779315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３．住宅まちづくり政策の基本目標</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42</a:t>
            </a:fld>
            <a:endParaRPr lang="en-US" altLang="ja-JP" sz="1200">
              <a:solidFill>
                <a:srgbClr val="898989"/>
              </a:solidFill>
            </a:endParaRPr>
          </a:p>
        </p:txBody>
      </p:sp>
      <p:sp>
        <p:nvSpPr>
          <p:cNvPr id="5" name="角丸四角形 4"/>
          <p:cNvSpPr/>
          <p:nvPr/>
        </p:nvSpPr>
        <p:spPr>
          <a:xfrm>
            <a:off x="85725" y="546641"/>
            <a:ext cx="8938914" cy="6239922"/>
          </a:xfrm>
          <a:prstGeom prst="roundRect">
            <a:avLst>
              <a:gd name="adj" fmla="val 4494"/>
            </a:avLst>
          </a:prstGeom>
          <a:solidFill>
            <a:schemeClr val="accent6">
              <a:lumMod val="40000"/>
              <a:lumOff val="60000"/>
            </a:schemeClr>
          </a:solidFill>
          <a:ln w="12700"/>
          <a:effectLst/>
          <a:scene3d>
            <a:camera prst="isometricOffAxis1Top">
              <a:rot lat="0" lon="0" rev="0"/>
            </a:camera>
            <a:lightRig rig="threePt" dir="t"/>
          </a:scene3d>
          <a:sp3d>
            <a:bevelT w="82550" h="88900"/>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65125" indent="-269875" algn="ctr"/>
            <a:endParaRPr lang="en-US" altLang="ja-JP" sz="1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p:txBody>
      </p:sp>
      <p:sp>
        <p:nvSpPr>
          <p:cNvPr id="6" name="角丸四角形 5"/>
          <p:cNvSpPr/>
          <p:nvPr/>
        </p:nvSpPr>
        <p:spPr>
          <a:xfrm>
            <a:off x="205623" y="4149080"/>
            <a:ext cx="8542841" cy="468000"/>
          </a:xfrm>
          <a:prstGeom prst="roundRect">
            <a:avLst>
              <a:gd name="adj" fmla="val 13935"/>
            </a:avLst>
          </a:prstGeom>
          <a:gradFill>
            <a:gsLst>
              <a:gs pos="0">
                <a:schemeClr val="tx2">
                  <a:lumMod val="40000"/>
                  <a:lumOff val="60000"/>
                </a:schemeClr>
              </a:gs>
              <a:gs pos="80000">
                <a:schemeClr val="accent1">
                  <a:lumMod val="60000"/>
                  <a:lumOff val="40000"/>
                </a:schemeClr>
              </a:gs>
              <a:gs pos="100000">
                <a:schemeClr val="accent1">
                  <a:lumMod val="40000"/>
                  <a:lumOff val="60000"/>
                </a:schemeClr>
              </a:gs>
            </a:gsLst>
          </a:gradFill>
          <a:ln/>
        </p:spPr>
        <p:style>
          <a:lnRef idx="0">
            <a:schemeClr val="accent5"/>
          </a:lnRef>
          <a:fillRef idx="3">
            <a:schemeClr val="accent5"/>
          </a:fillRef>
          <a:effectRef idx="3">
            <a:schemeClr val="accent5"/>
          </a:effectRef>
          <a:fontRef idx="minor">
            <a:schemeClr val="lt1"/>
          </a:fontRef>
        </p:style>
        <p:txBody>
          <a:bodyPr rtlCol="0" anchor="ctr"/>
          <a:lstStyle/>
          <a:p>
            <a:pPr algn="l"/>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安全・安心</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くらすことができる住まい</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都市の実現</a:t>
            </a:r>
            <a:endPar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205623" y="748715"/>
            <a:ext cx="8542841" cy="468000"/>
          </a:xfrm>
          <a:prstGeom prst="roundRect">
            <a:avLst>
              <a:gd name="adj" fmla="val 18504"/>
            </a:avLst>
          </a:prstGeom>
          <a:gradFill>
            <a:gsLst>
              <a:gs pos="0">
                <a:schemeClr val="tx2">
                  <a:lumMod val="40000"/>
                  <a:lumOff val="60000"/>
                </a:schemeClr>
              </a:gs>
              <a:gs pos="80000">
                <a:schemeClr val="accent1">
                  <a:lumMod val="60000"/>
                  <a:lumOff val="40000"/>
                </a:schemeClr>
              </a:gs>
              <a:gs pos="100000">
                <a:schemeClr val="accent1">
                  <a:lumMod val="40000"/>
                  <a:lumOff val="60000"/>
                </a:schemeClr>
              </a:gs>
            </a:gsLst>
          </a:gradFill>
          <a:ln/>
        </p:spPr>
        <p:style>
          <a:lnRef idx="0">
            <a:schemeClr val="accent5"/>
          </a:lnRef>
          <a:fillRef idx="3">
            <a:schemeClr val="accent5"/>
          </a:fillRef>
          <a:effectRef idx="3">
            <a:schemeClr val="accent5"/>
          </a:effectRef>
          <a:fontRef idx="minor">
            <a:schemeClr val="lt1"/>
          </a:fontRef>
        </p:style>
        <p:txBody>
          <a:bodyPr rtlCol="0" anchor="ctr"/>
          <a:lstStyle/>
          <a:p>
            <a:pPr algn="l"/>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活力と魅力</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あふれる住まいと</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都市の実現</a:t>
            </a:r>
            <a:endPar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07504" y="4761711"/>
            <a:ext cx="8856008" cy="2024851"/>
          </a:xfrm>
          <a:prstGeom prst="rect">
            <a:avLst/>
          </a:prstGeom>
          <a:noFill/>
        </p:spPr>
        <p:txBody>
          <a:bodyPr wrap="square" rtlCol="0" anchor="t" anchorCtr="0">
            <a:noAutofit/>
          </a:bodyPr>
          <a:lstStyle/>
          <a:p>
            <a:pPr marL="261938" indent="-261938" algn="l">
              <a:lnSpc>
                <a:spcPts val="2300"/>
              </a:lnSpc>
              <a:spcBef>
                <a:spcPts val="0"/>
              </a:spcBef>
            </a:pPr>
            <a:r>
              <a:rPr lang="ja-JP" altLang="en-US" sz="19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rPr>
              <a:t> 大規模な地震、集中豪雨による浸水被害、土砂災害などの災害が発生しても、被害が最小限に抑えられ、人々の生命・財産が守られるとともに、防犯面においても安全性が高い住まいと都市の実現</a:t>
            </a:r>
            <a:endParaRPr lang="en-US" altLang="ja-JP" sz="19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endParaRPr>
          </a:p>
          <a:p>
            <a:pPr marL="261938" indent="-261938" algn="l">
              <a:lnSpc>
                <a:spcPts val="2300"/>
              </a:lnSpc>
              <a:spcBef>
                <a:spcPts val="1200"/>
              </a:spcBef>
            </a:pPr>
            <a:r>
              <a:rPr lang="ja-JP" altLang="en-US" sz="19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rPr>
              <a:t> 子どもから高齢者、</a:t>
            </a:r>
            <a:r>
              <a:rPr lang="ja-JP" altLang="en-US" sz="1900" b="1" dirty="0" err="1"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rPr>
              <a:t>障がい</a:t>
            </a:r>
            <a:r>
              <a:rPr lang="ja-JP" altLang="en-US" sz="19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rPr>
              <a:t>者、外国人をはじめ、誰もが住みなれた地域で安心、快適にくらすことができる住まいと都市の実現及びすべての人々の人権が尊重される豊かな社会の実現</a:t>
            </a:r>
            <a:endParaRPr kumimoji="1" lang="en-US" altLang="ja-JP" sz="19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endParaRPr>
          </a:p>
        </p:txBody>
      </p:sp>
      <p:sp>
        <p:nvSpPr>
          <p:cNvPr id="10" name="テキスト ボックス 9"/>
          <p:cNvSpPr txBox="1"/>
          <p:nvPr/>
        </p:nvSpPr>
        <p:spPr>
          <a:xfrm>
            <a:off x="179512" y="1412776"/>
            <a:ext cx="8784000" cy="2484112"/>
          </a:xfrm>
          <a:prstGeom prst="rect">
            <a:avLst/>
          </a:prstGeom>
          <a:noFill/>
        </p:spPr>
        <p:txBody>
          <a:bodyPr wrap="square" rtlCol="0" anchor="t" anchorCtr="0">
            <a:noAutofit/>
          </a:bodyPr>
          <a:lstStyle/>
          <a:p>
            <a:pPr marL="261938" indent="-261938" algn="l">
              <a:lnSpc>
                <a:spcPts val="2300"/>
              </a:lnSpc>
              <a:spcBef>
                <a:spcPts val="0"/>
              </a:spcBef>
            </a:pPr>
            <a:r>
              <a:rPr lang="ja-JP" altLang="en-US" sz="19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rPr>
              <a:t> </a:t>
            </a:r>
            <a:r>
              <a:rPr lang="ja-JP" altLang="en-US" sz="1900" b="1"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rPr>
              <a:t>大都市</a:t>
            </a:r>
            <a:r>
              <a:rPr lang="ja-JP" altLang="en-US" sz="19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rPr>
              <a:t>大阪ならではの魅力を存分に活かし、府内外の人々にとって多様かつ魅力的で、住みたい・住み続けたい、訪れたいと思える住まいと都市の実現</a:t>
            </a:r>
            <a:endParaRPr lang="en-US" altLang="ja-JP" sz="19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endParaRPr>
          </a:p>
          <a:p>
            <a:pPr marL="261938" indent="-261938" algn="l">
              <a:lnSpc>
                <a:spcPts val="2300"/>
              </a:lnSpc>
              <a:spcBef>
                <a:spcPts val="1200"/>
              </a:spcBef>
            </a:pPr>
            <a:r>
              <a:rPr lang="ja-JP" altLang="en-US" sz="19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rPr>
              <a:t> 大都市特有の人口の集積性・流動性の高さを活かし、外国人を含めた多様な人々が、それぞれの文化や習慣の違いを理解しあいながら、新たな価値や活力を創造し、地域における交流やつながりが形成される住まいと都市の実現</a:t>
            </a:r>
            <a:endParaRPr lang="en-US" altLang="ja-JP" sz="19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endParaRPr>
          </a:p>
          <a:p>
            <a:pPr marL="261938" indent="-261938" algn="l">
              <a:lnSpc>
                <a:spcPts val="2300"/>
              </a:lnSpc>
              <a:spcBef>
                <a:spcPts val="1200"/>
              </a:spcBef>
            </a:pPr>
            <a:r>
              <a:rPr lang="ja-JP" altLang="en-US" sz="1900" b="1"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rPr>
              <a:t> </a:t>
            </a:r>
            <a:r>
              <a:rPr lang="ja-JP" altLang="en-US" sz="19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rPr>
              <a:t>将来にわたり快適さや豊かさを享受することができるよう環境に配慮された住まいと都市の実現</a:t>
            </a:r>
            <a:endParaRPr kumimoji="1" lang="en-US" altLang="ja-JP" sz="19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endParaRPr>
          </a:p>
        </p:txBody>
      </p:sp>
    </p:spTree>
    <p:extLst>
      <p:ext uri="{BB962C8B-B14F-4D97-AF65-F5344CB8AC3E}">
        <p14:creationId xmlns:p14="http://schemas.microsoft.com/office/powerpoint/2010/main" val="23732885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a:solidFill>
                  <a:srgbClr val="000000"/>
                </a:solidFill>
                <a:ea typeface="HG丸ｺﾞｼｯｸM-PRO" pitchFamily="48" charset="-128"/>
              </a:rPr>
              <a:t>４</a:t>
            </a:r>
            <a:r>
              <a:rPr lang="ja-JP" altLang="en-US" sz="2400" b="1" dirty="0" smtClean="0">
                <a:solidFill>
                  <a:srgbClr val="000000"/>
                </a:solidFill>
                <a:ea typeface="HG丸ｺﾞｼｯｸM-PRO" pitchFamily="48" charset="-128"/>
              </a:rPr>
              <a:t>．住宅まちづくり政策の方向性・視点</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43</a:t>
            </a:fld>
            <a:endParaRPr lang="en-US" altLang="ja-JP" sz="1200">
              <a:solidFill>
                <a:srgbClr val="898989"/>
              </a:solidFill>
            </a:endParaRPr>
          </a:p>
        </p:txBody>
      </p:sp>
      <p:sp>
        <p:nvSpPr>
          <p:cNvPr id="14" name="Rectangle 2"/>
          <p:cNvSpPr>
            <a:spLocks noChangeArrowheads="1"/>
          </p:cNvSpPr>
          <p:nvPr/>
        </p:nvSpPr>
        <p:spPr bwMode="auto">
          <a:xfrm>
            <a:off x="-36512" y="476672"/>
            <a:ext cx="9108000" cy="2556000"/>
          </a:xfrm>
          <a:prstGeom prst="rect">
            <a:avLst/>
          </a:prstGeom>
          <a:noFill/>
          <a:ln w="9525">
            <a:noFill/>
            <a:prstDash val="sysDot"/>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spcBef>
                <a:spcPts val="0"/>
              </a:spcBef>
            </a:pP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400"/>
              </a:lnSpc>
              <a:spcBef>
                <a:spcPts val="0"/>
              </a:spcBef>
            </a:pP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○これまでの住宅まちづくり政策は、「安全・安心の確保」に重点化。</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3400"/>
              </a:lnSpc>
              <a:spcBef>
                <a:spcPts val="1800"/>
              </a:spcBef>
            </a:pP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今後は、「活力・魅力が生まれることで、安全・安心が高まっていく」、あるいは、「安全・安心が確保されていることが、活力・魅力につながる」といった、「活力・魅力の創出」と「安全・安心の確保」の良き循環を生み出すような政策を展開していく必要がある。</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Rectangle 2"/>
          <p:cNvSpPr>
            <a:spLocks noChangeArrowheads="1"/>
          </p:cNvSpPr>
          <p:nvPr/>
        </p:nvSpPr>
        <p:spPr bwMode="auto">
          <a:xfrm>
            <a:off x="54968" y="5032264"/>
            <a:ext cx="9036000" cy="1692000"/>
          </a:xfrm>
          <a:prstGeom prst="rect">
            <a:avLst/>
          </a:prstGeom>
          <a:noFill/>
          <a:ln w="9525">
            <a:noFill/>
            <a:prstDash val="sysDot"/>
            <a:miter lim="800000"/>
            <a:headEnd/>
            <a:tailEnd/>
          </a:ln>
          <a:extLst>
            <a:ext uri="{909E8E84-426E-40DD-AFC4-6F175D3DCCD1}">
              <a14:hiddenFill xmlns:a14="http://schemas.microsoft.com/office/drawing/2010/main">
                <a:solidFill>
                  <a:srgbClr val="99CCFF"/>
                </a:solidFill>
              </a14:hiddenFill>
            </a:ext>
          </a:extLst>
        </p:spPr>
        <p:txBody>
          <a:bodyPr wrap="square"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61938" indent="-261938">
              <a:lnSpc>
                <a:spcPts val="3400"/>
              </a:lnSpc>
              <a:spcBef>
                <a:spcPts val="0"/>
              </a:spcBef>
            </a:pP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600" dirty="0">
                <a:latin typeface="Meiryo UI" panose="020B0604030504040204" pitchFamily="50" charset="-128"/>
                <a:ea typeface="Meiryo UI" panose="020B0604030504040204" pitchFamily="50" charset="-128"/>
                <a:cs typeface="Meiryo UI" panose="020B0604030504040204" pitchFamily="50" charset="-128"/>
              </a:rPr>
              <a:t>このため、今後の住宅まちづくり政策においては</a:t>
            </a:r>
            <a:r>
              <a:rPr lang="ja-JP" altLang="ja-JP" sz="2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3400"/>
              </a:lnSpc>
              <a:spcBef>
                <a:spcPts val="0"/>
              </a:spcBef>
            </a:pPr>
            <a:r>
              <a:rPr lang="ja-JP" altLang="en-US" sz="2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600" dirty="0" smtClean="0">
                <a:latin typeface="Meiryo UI" panose="020B0604030504040204" pitchFamily="50" charset="-128"/>
                <a:ea typeface="Meiryo UI" panose="020B0604030504040204" pitchFamily="50" charset="-128"/>
                <a:cs typeface="Meiryo UI" panose="020B0604030504040204" pitchFamily="50" charset="-128"/>
              </a:rPr>
              <a:t>これ</a:t>
            </a:r>
            <a:r>
              <a:rPr lang="ja-JP" altLang="ja-JP" sz="2600" dirty="0">
                <a:latin typeface="Meiryo UI" panose="020B0604030504040204" pitchFamily="50" charset="-128"/>
                <a:ea typeface="Meiryo UI" panose="020B0604030504040204" pitchFamily="50" charset="-128"/>
                <a:cs typeface="Meiryo UI" panose="020B0604030504040204" pitchFamily="50" charset="-128"/>
              </a:rPr>
              <a:t>までの「安全・安心の確保」の取組みの継承・</a:t>
            </a:r>
            <a:r>
              <a:rPr lang="ja-JP" altLang="ja-JP" sz="2600" dirty="0" smtClean="0">
                <a:latin typeface="Meiryo UI" panose="020B0604030504040204" pitchFamily="50" charset="-128"/>
                <a:ea typeface="Meiryo UI" panose="020B0604030504040204" pitchFamily="50" charset="-128"/>
                <a:cs typeface="Meiryo UI" panose="020B0604030504040204" pitchFamily="50" charset="-128"/>
              </a:rPr>
              <a:t>発展</a:t>
            </a: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に加え</a:t>
            </a:r>
            <a:r>
              <a:rPr lang="ja-JP" altLang="ja-JP" sz="2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3400"/>
              </a:lnSpc>
              <a:spcBef>
                <a:spcPts val="0"/>
              </a:spcBef>
            </a:pPr>
            <a:r>
              <a:rPr lang="ja-JP" altLang="en-US" sz="2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600" dirty="0">
                <a:latin typeface="Meiryo UI" panose="020B0604030504040204" pitchFamily="50" charset="-128"/>
                <a:ea typeface="Meiryo UI" panose="020B0604030504040204" pitchFamily="50" charset="-128"/>
                <a:cs typeface="Meiryo UI" panose="020B0604030504040204" pitchFamily="50" charset="-128"/>
              </a:rPr>
              <a:t>活力・魅力を創出」する取組みをより一層積極的に展開する必要</a:t>
            </a:r>
            <a:r>
              <a:rPr lang="ja-JP" altLang="ja-JP" sz="26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2600" dirty="0">
                <a:latin typeface="Meiryo UI" panose="020B0604030504040204" pitchFamily="50" charset="-128"/>
                <a:ea typeface="Meiryo UI" panose="020B0604030504040204" pitchFamily="50" charset="-128"/>
                <a:cs typeface="Meiryo UI" panose="020B0604030504040204" pitchFamily="50" charset="-128"/>
              </a:rPr>
              <a:t>ある。</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984" y="3212976"/>
            <a:ext cx="8104472" cy="168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06703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a:solidFill>
                  <a:srgbClr val="000000"/>
                </a:solidFill>
                <a:ea typeface="HG丸ｺﾞｼｯｸM-PRO" pitchFamily="48" charset="-128"/>
              </a:rPr>
              <a:t>４</a:t>
            </a:r>
            <a:r>
              <a:rPr lang="ja-JP" altLang="en-US" sz="2400" b="1" dirty="0" smtClean="0">
                <a:solidFill>
                  <a:srgbClr val="000000"/>
                </a:solidFill>
                <a:ea typeface="HG丸ｺﾞｼｯｸM-PRO" pitchFamily="48" charset="-128"/>
              </a:rPr>
              <a:t>．住宅まちづくり政策の方向性・視点</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44</a:t>
            </a:fld>
            <a:endParaRPr lang="en-US" altLang="ja-JP" sz="1200">
              <a:solidFill>
                <a:srgbClr val="898989"/>
              </a:solidFill>
            </a:endParaRPr>
          </a:p>
        </p:txBody>
      </p:sp>
      <p:sp>
        <p:nvSpPr>
          <p:cNvPr id="20" name="ホームベース 19"/>
          <p:cNvSpPr>
            <a:spLocks/>
          </p:cNvSpPr>
          <p:nvPr/>
        </p:nvSpPr>
        <p:spPr>
          <a:xfrm>
            <a:off x="251520" y="1232696"/>
            <a:ext cx="8511777" cy="540000"/>
          </a:xfrm>
          <a:prstGeom prst="homePlat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spcAft>
                <a:spcPts val="0"/>
              </a:spcAft>
            </a:pPr>
            <a:r>
              <a:rPr lang="ja-JP" altLang="en-US" sz="2600" b="1" kern="100" dirty="0">
                <a:solidFill>
                  <a:srgbClr val="000000"/>
                </a:solidFill>
                <a:ea typeface="Meiryo UI"/>
                <a:cs typeface="Times New Roman"/>
              </a:rPr>
              <a:t> </a:t>
            </a:r>
            <a:r>
              <a:rPr lang="ja-JP" sz="2600" b="1" kern="100" dirty="0" smtClean="0">
                <a:solidFill>
                  <a:srgbClr val="000000"/>
                </a:solidFill>
                <a:effectLst/>
                <a:ea typeface="Meiryo UI"/>
                <a:cs typeface="Times New Roman"/>
              </a:rPr>
              <a:t>住まい</a:t>
            </a:r>
            <a:r>
              <a:rPr lang="ja-JP" sz="2600" b="1" kern="100" dirty="0">
                <a:solidFill>
                  <a:srgbClr val="000000"/>
                </a:solidFill>
                <a:effectLst/>
                <a:ea typeface="Meiryo UI"/>
                <a:cs typeface="Times New Roman"/>
              </a:rPr>
              <a:t>の魅力だけでなく、都市の居住魅力を高める</a:t>
            </a:r>
            <a:endParaRPr lang="ja-JP" sz="2600" kern="100" dirty="0">
              <a:effectLst/>
              <a:ea typeface="ＭＳ 明朝"/>
              <a:cs typeface="Times New Roman"/>
            </a:endParaRPr>
          </a:p>
        </p:txBody>
      </p:sp>
      <p:sp>
        <p:nvSpPr>
          <p:cNvPr id="21" name="Rectangle 2"/>
          <p:cNvSpPr>
            <a:spLocks noChangeArrowheads="1"/>
          </p:cNvSpPr>
          <p:nvPr/>
        </p:nvSpPr>
        <p:spPr bwMode="auto">
          <a:xfrm>
            <a:off x="107504" y="908696"/>
            <a:ext cx="8784976" cy="5873104"/>
          </a:xfrm>
          <a:prstGeom prst="rect">
            <a:avLst/>
          </a:prstGeom>
          <a:noFill/>
          <a:ln w="9525">
            <a:solidFill>
              <a:schemeClr val="accent1">
                <a:shade val="50000"/>
              </a:schemeClr>
            </a:solidFill>
            <a:prstDash val="sysDot"/>
            <a:miter lim="800000"/>
            <a:headEnd/>
            <a:tailEnd/>
          </a:ln>
          <a:extLst>
            <a:ext uri="{909E8E84-426E-40DD-AFC4-6F175D3DCCD1}">
              <a14:hiddenFill xmlns:a14="http://schemas.microsoft.com/office/drawing/2010/main">
                <a:solidFill>
                  <a:srgbClr val="99CCFF"/>
                </a:solidFill>
              </a14:hiddenFill>
            </a:ext>
          </a:extLst>
        </p:spPr>
        <p:txBody>
          <a:bodyPr wrap="square"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spcBef>
                <a:spcPts val="0"/>
              </a:spcBef>
            </a:pP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Rectangle 2"/>
          <p:cNvSpPr>
            <a:spLocks noChangeArrowheads="1"/>
          </p:cNvSpPr>
          <p:nvPr/>
        </p:nvSpPr>
        <p:spPr bwMode="auto">
          <a:xfrm>
            <a:off x="184696" y="692696"/>
            <a:ext cx="4603328" cy="432000"/>
          </a:xfrm>
          <a:prstGeom prst="rect">
            <a:avLst/>
          </a:prstGeom>
          <a:solidFill>
            <a:schemeClr val="bg1"/>
          </a:solidFill>
          <a:ln w="9525">
            <a:solidFill>
              <a:schemeClr val="tx1"/>
            </a:solidFill>
            <a:prstDash val="solid"/>
            <a:miter lim="800000"/>
            <a:headEnd/>
            <a:tailEnd/>
          </a:ln>
          <a:extLst/>
        </p:spPr>
        <p:txBody>
          <a:bodyPr wrap="square"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a:lnSpc>
                <a:spcPts val="2600"/>
              </a:lnSpc>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住宅まちづくりにおける重要な視点</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ホームベース 22"/>
          <p:cNvSpPr>
            <a:spLocks/>
          </p:cNvSpPr>
          <p:nvPr/>
        </p:nvSpPr>
        <p:spPr>
          <a:xfrm>
            <a:off x="251520" y="2816992"/>
            <a:ext cx="8511777" cy="540000"/>
          </a:xfrm>
          <a:prstGeom prst="homePlat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spcAft>
                <a:spcPts val="0"/>
              </a:spcAft>
            </a:pPr>
            <a:r>
              <a:rPr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ja-JP"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な人々が豊かさを実感できる住まいと都市を実現</a:t>
            </a:r>
            <a:r>
              <a:rPr lang="ja-JP"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endParaRPr lang="ja-JP" sz="2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ホームベース 23"/>
          <p:cNvSpPr>
            <a:spLocks/>
          </p:cNvSpPr>
          <p:nvPr/>
        </p:nvSpPr>
        <p:spPr>
          <a:xfrm>
            <a:off x="251520" y="4797152"/>
            <a:ext cx="8511777" cy="540000"/>
          </a:xfrm>
          <a:prstGeom prst="homePlat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85725" indent="-85725" algn="l">
              <a:spcAft>
                <a:spcPts val="0"/>
              </a:spcAft>
            </a:pPr>
            <a:r>
              <a:rPr lang="en-US"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600" b="1" spc="-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a:t>
            </a:r>
            <a:r>
              <a:rPr lang="ja-JP" altLang="ja-JP" sz="2600" b="1" spc="-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一人ひとり</a:t>
            </a:r>
            <a:r>
              <a:rPr lang="ja-JP" altLang="ja-JP" sz="2600" b="1" spc="-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2600" b="1" spc="-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自分</a:t>
            </a:r>
            <a:r>
              <a:rPr lang="ja-JP" altLang="en-US" sz="2600" b="1" spc="-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らしい</a:t>
            </a:r>
            <a:r>
              <a:rPr lang="ja-JP" altLang="ja-JP" sz="2600" b="1" spc="-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住まい方</a:t>
            </a:r>
            <a:r>
              <a:rPr lang="ja-JP" altLang="ja-JP" sz="2600" b="1" spc="-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「住まうビジョン</a:t>
            </a:r>
            <a:r>
              <a:rPr lang="ja-JP" altLang="ja-JP" sz="2600" b="1" spc="-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ja-JP" sz="2600" b="1" spc="-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描き</a:t>
            </a:r>
            <a:r>
              <a:rPr lang="ja-JP" altLang="ja-JP" sz="2600" b="1" spc="-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600" b="1" spc="-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a:t>
            </a:r>
            <a:endParaRPr lang="ja-JP" sz="2600" kern="100" spc="-3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Rectangle 2"/>
          <p:cNvSpPr>
            <a:spLocks noChangeArrowheads="1"/>
          </p:cNvSpPr>
          <p:nvPr/>
        </p:nvSpPr>
        <p:spPr bwMode="auto">
          <a:xfrm>
            <a:off x="219175" y="1664744"/>
            <a:ext cx="8601297" cy="1260200"/>
          </a:xfrm>
          <a:prstGeom prst="rect">
            <a:avLst/>
          </a:prstGeom>
          <a:noFill/>
          <a:ln w="9525">
            <a:noFill/>
            <a:prstDash val="sysDot"/>
            <a:miter lim="800000"/>
            <a:headEnd/>
            <a:tailEnd/>
          </a:ln>
          <a:extLst>
            <a:ext uri="{909E8E84-426E-40DD-AFC4-6F175D3DCCD1}">
              <a14:hiddenFill xmlns:a14="http://schemas.microsoft.com/office/drawing/2010/main">
                <a:solidFill>
                  <a:srgbClr val="99CCFF"/>
                </a:solidFill>
              </a14:hiddenFill>
            </a:ext>
          </a:extLst>
        </p:spPr>
        <p:txBody>
          <a:bodyPr wrap="square"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9388" indent="-179388">
              <a:spcBef>
                <a:spcPts val="0"/>
              </a:spcBef>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・住宅政策</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や身近な地域におけるまちづくり</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を中心とした取組みに加え</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という</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都市全体の</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居住魅力を高めて</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都市の居住魅力を高めることで、住まいの魅力も高まっていく。</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Rectangle 2"/>
          <p:cNvSpPr>
            <a:spLocks noChangeArrowheads="1"/>
          </p:cNvSpPr>
          <p:nvPr/>
        </p:nvSpPr>
        <p:spPr bwMode="auto">
          <a:xfrm>
            <a:off x="179512" y="3357168"/>
            <a:ext cx="8601297" cy="1584000"/>
          </a:xfrm>
          <a:prstGeom prst="rect">
            <a:avLst/>
          </a:prstGeom>
          <a:noFill/>
          <a:ln w="9525">
            <a:noFill/>
            <a:prstDash val="sysDot"/>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1450" indent="-171450">
              <a:lnSpc>
                <a:spcPts val="2700"/>
              </a:lnSpc>
              <a:spcBef>
                <a:spcPts val="0"/>
              </a:spcBef>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・住宅確保要配慮者の方々の安全・安心の確保だけでなく、これからの大阪を担う多様な人々にとって豊かさを実感できる住まいと都市の実現。</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2700"/>
              </a:lnSpc>
              <a:spcBef>
                <a:spcPts val="0"/>
              </a:spcBef>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・たくさん、多様な人々が住まい、訪れることで、活力・魅力が生まれ、さらに安全・安心が高まる。</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Rectangle 2"/>
          <p:cNvSpPr>
            <a:spLocks noChangeArrowheads="1"/>
          </p:cNvSpPr>
          <p:nvPr/>
        </p:nvSpPr>
        <p:spPr bwMode="auto">
          <a:xfrm>
            <a:off x="179512" y="5373216"/>
            <a:ext cx="8601297" cy="1387941"/>
          </a:xfrm>
          <a:prstGeom prst="rect">
            <a:avLst/>
          </a:prstGeom>
          <a:noFill/>
          <a:ln w="9525">
            <a:noFill/>
            <a:prstDash val="sysDot"/>
            <a:miter lim="800000"/>
            <a:headEnd/>
            <a:tailEnd/>
          </a:ln>
          <a:extLst>
            <a:ext uri="{909E8E84-426E-40DD-AFC4-6F175D3DCCD1}">
              <a14:hiddenFill xmlns:a14="http://schemas.microsoft.com/office/drawing/2010/main">
                <a:solidFill>
                  <a:srgbClr val="99CCFF"/>
                </a:solidFill>
              </a14:hiddenFill>
            </a:ext>
          </a:extLst>
        </p:spPr>
        <p:txBody>
          <a:bodyPr wrap="square"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1450" indent="-171450">
              <a:lnSpc>
                <a:spcPts val="2600"/>
              </a:lnSpc>
              <a:spcBef>
                <a:spcPts val="0"/>
              </a:spcBef>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・居住魅力満載の都市の実現には、住民主体の取組みが重要。</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2600"/>
              </a:lnSpc>
              <a:spcBef>
                <a:spcPts val="0"/>
              </a:spcBef>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・府民一人ひとりが地域の担い手として意識を高く持ち、自分らしい住まい方「住まうビジョン」を描くとともに、ビジョン実現のために、住まいと都市の居住魅力を高めていくことが重要</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806592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45</a:t>
            </a:fld>
            <a:endParaRPr lang="en-US" altLang="ja-JP" sz="1200">
              <a:solidFill>
                <a:srgbClr val="898989"/>
              </a:solidFill>
            </a:endParaRPr>
          </a:p>
        </p:txBody>
      </p:sp>
      <p:sp>
        <p:nvSpPr>
          <p:cNvPr id="8" name="Rectangle 2"/>
          <p:cNvSpPr>
            <a:spLocks noChangeArrowheads="1"/>
          </p:cNvSpPr>
          <p:nvPr/>
        </p:nvSpPr>
        <p:spPr bwMode="auto">
          <a:xfrm>
            <a:off x="323528" y="944904"/>
            <a:ext cx="8748000" cy="2124104"/>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○居住魅力満載の都市を実現するため、</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それぞれの地域</a:t>
            </a:r>
            <a:r>
              <a:rPr lang="ja-JP" altLang="en-US" sz="2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価値・個性を磨き、競い合い、</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居住魅力を高めることで、</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大阪の</a:t>
            </a:r>
            <a:r>
              <a:rPr lang="ja-JP" altLang="en-US" sz="2600" dirty="0">
                <a:latin typeface="Meiryo UI" panose="020B0604030504040204" pitchFamily="50" charset="-128"/>
                <a:ea typeface="Meiryo UI" panose="020B0604030504040204" pitchFamily="50" charset="-128"/>
                <a:cs typeface="Meiryo UI" panose="020B0604030504040204" pitchFamily="50" charset="-128"/>
              </a:rPr>
              <a:t>魅力</a:t>
            </a: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を存分に活かした、多様な住まい方を実現。</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endParaRPr lang="ja-JP" altLang="ja-JP" sz="2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二等辺三角形 5"/>
          <p:cNvSpPr/>
          <p:nvPr/>
        </p:nvSpPr>
        <p:spPr>
          <a:xfrm flipV="1">
            <a:off x="1921024" y="3213024"/>
            <a:ext cx="5054451" cy="576016"/>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2"/>
          <p:cNvSpPr>
            <a:spLocks noChangeArrowheads="1"/>
          </p:cNvSpPr>
          <p:nvPr/>
        </p:nvSpPr>
        <p:spPr bwMode="auto">
          <a:xfrm>
            <a:off x="36977" y="4149080"/>
            <a:ext cx="9071527" cy="1368152"/>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a:spcBef>
                <a:spcPts val="1800"/>
              </a:spcBef>
            </a:pPr>
            <a:r>
              <a:rPr lang="ja-JP" altLang="en-US" sz="26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居住魅力満載の大阪での多様な住まい方として、</a:t>
            </a:r>
            <a:endParaRPr lang="en-US" altLang="ja-JP" sz="260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ctr">
              <a:spcBef>
                <a:spcPts val="1800"/>
              </a:spcBef>
            </a:pPr>
            <a:r>
              <a:rPr lang="en-US" altLang="ja-JP" sz="26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26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「大阪に住まう」将来イメージ</a:t>
            </a:r>
            <a:r>
              <a:rPr lang="en-US" altLang="ja-JP" sz="26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26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を</a:t>
            </a:r>
            <a:r>
              <a:rPr lang="en-US" altLang="ja-JP" sz="26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10</a:t>
            </a:r>
            <a:r>
              <a:rPr lang="ja-JP" altLang="en-US" sz="26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タイプ例示</a:t>
            </a:r>
            <a:endParaRPr lang="en-US" altLang="ja-JP" sz="260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61938" indent="-261938" algn="ctr">
              <a:spcBef>
                <a:spcPts val="1800"/>
              </a:spcBef>
            </a:pPr>
            <a:endParaRPr lang="ja-JP" altLang="ja-JP" sz="2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9"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５．「大阪に住まう」将来イメージ</a:t>
            </a:r>
            <a:endParaRPr lang="ja-JP" altLang="ja-JP" sz="2400" b="1" dirty="0">
              <a:solidFill>
                <a:srgbClr val="000000"/>
              </a:solidFill>
              <a:ea typeface="HG丸ｺﾞｼｯｸM-PRO" pitchFamily="48" charset="-128"/>
            </a:endParaRPr>
          </a:p>
        </p:txBody>
      </p:sp>
    </p:spTree>
    <p:extLst>
      <p:ext uri="{BB962C8B-B14F-4D97-AF65-F5344CB8AC3E}">
        <p14:creationId xmlns:p14="http://schemas.microsoft.com/office/powerpoint/2010/main" val="38876055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５．「大阪に住まう」将来イメージ</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46</a:t>
            </a:fld>
            <a:endParaRPr lang="en-US" altLang="ja-JP" sz="1200">
              <a:solidFill>
                <a:srgbClr val="898989"/>
              </a:solidFill>
            </a:endParaRPr>
          </a:p>
        </p:txBody>
      </p:sp>
      <p:sp>
        <p:nvSpPr>
          <p:cNvPr id="8" name="Rectangle 2"/>
          <p:cNvSpPr>
            <a:spLocks noChangeArrowheads="1"/>
          </p:cNvSpPr>
          <p:nvPr/>
        </p:nvSpPr>
        <p:spPr bwMode="auto">
          <a:xfrm>
            <a:off x="144472" y="508563"/>
            <a:ext cx="8676000" cy="544173"/>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600" dirty="0">
                <a:latin typeface="Meiryo UI" panose="020B0604030504040204" pitchFamily="50" charset="-128"/>
                <a:ea typeface="Meiryo UI" panose="020B0604030504040204" pitchFamily="50" charset="-128"/>
                <a:cs typeface="Meiryo UI" panose="020B0604030504040204" pitchFamily="50" charset="-128"/>
              </a:rPr>
              <a:t>将来</a:t>
            </a: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の大阪では、どういった住まい方が実現しているか・・・</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2"/>
          <p:cNvSpPr>
            <a:spLocks noChangeArrowheads="1"/>
          </p:cNvSpPr>
          <p:nvPr/>
        </p:nvSpPr>
        <p:spPr bwMode="auto">
          <a:xfrm>
            <a:off x="144472" y="1052562"/>
            <a:ext cx="8676000" cy="468000"/>
          </a:xfrm>
          <a:prstGeom prst="roundRect">
            <a:avLst/>
          </a:prstGeom>
          <a:solidFill>
            <a:schemeClr val="bg1"/>
          </a:solidFill>
          <a:ln w="12700">
            <a:solidFill>
              <a:schemeClr val="accent1"/>
            </a:solidFill>
            <a:prstDash val="solid"/>
            <a:miter lim="800000"/>
            <a:headEnd/>
            <a:tailEnd/>
          </a:ln>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① 大都市・大阪の圧倒的な魅力を楽しみながら住まう</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2"/>
          <p:cNvSpPr>
            <a:spLocks noChangeArrowheads="1"/>
          </p:cNvSpPr>
          <p:nvPr/>
        </p:nvSpPr>
        <p:spPr bwMode="auto">
          <a:xfrm>
            <a:off x="144472" y="1628645"/>
            <a:ext cx="8676000" cy="468000"/>
          </a:xfrm>
          <a:prstGeom prst="roundRect">
            <a:avLst/>
          </a:prstGeom>
          <a:solidFill>
            <a:schemeClr val="bg1"/>
          </a:solidFill>
          <a:ln w="12700">
            <a:solidFill>
              <a:schemeClr val="accent1"/>
            </a:solidFill>
            <a:prstDash val="solid"/>
            <a:miter lim="800000"/>
            <a:headEnd/>
            <a:tailEnd/>
          </a:ln>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② 大都市の魅力を楽しみつつ、落ち着いた住環境で住まう</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2"/>
          <p:cNvSpPr>
            <a:spLocks noChangeArrowheads="1"/>
          </p:cNvSpPr>
          <p:nvPr/>
        </p:nvSpPr>
        <p:spPr bwMode="auto">
          <a:xfrm>
            <a:off x="144472" y="2204728"/>
            <a:ext cx="8676000" cy="468000"/>
          </a:xfrm>
          <a:prstGeom prst="roundRect">
            <a:avLst/>
          </a:prstGeom>
          <a:solidFill>
            <a:schemeClr val="bg1"/>
          </a:solidFill>
          <a:ln w="12700">
            <a:solidFill>
              <a:schemeClr val="accent1"/>
            </a:solidFill>
            <a:prstDash val="solid"/>
            <a:miter lim="800000"/>
            <a:headEnd/>
            <a:tailEnd/>
          </a:ln>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③ 働く・学ぶ・遊び場充実、子どもいきいき、子育てを楽しみながら住まう</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Rectangle 2"/>
          <p:cNvSpPr>
            <a:spLocks noChangeArrowheads="1"/>
          </p:cNvSpPr>
          <p:nvPr/>
        </p:nvSpPr>
        <p:spPr bwMode="auto">
          <a:xfrm>
            <a:off x="144472" y="4509060"/>
            <a:ext cx="8676000" cy="468000"/>
          </a:xfrm>
          <a:prstGeom prst="roundRect">
            <a:avLst/>
          </a:prstGeom>
          <a:solidFill>
            <a:schemeClr val="bg1"/>
          </a:solidFill>
          <a:ln w="12700">
            <a:solidFill>
              <a:schemeClr val="accent1"/>
            </a:solidFill>
            <a:prstDash val="solid"/>
            <a:miter lim="800000"/>
            <a:headEnd/>
            <a:tailEnd/>
          </a:ln>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200" dirty="0">
                <a:latin typeface="Meiryo UI" panose="020B0604030504040204" pitchFamily="50" charset="-128"/>
                <a:ea typeface="Meiryo UI" panose="020B0604030504040204" pitchFamily="50" charset="-128"/>
                <a:cs typeface="Meiryo UI" panose="020B0604030504040204" pitchFamily="50" charset="-128"/>
              </a:rPr>
              <a:t>⑦</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歴史・文化・芸術を楽しみながら住まう</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Rectangle 2"/>
          <p:cNvSpPr>
            <a:spLocks noChangeArrowheads="1"/>
          </p:cNvSpPr>
          <p:nvPr/>
        </p:nvSpPr>
        <p:spPr bwMode="auto">
          <a:xfrm>
            <a:off x="144472" y="5085143"/>
            <a:ext cx="8676000" cy="468000"/>
          </a:xfrm>
          <a:prstGeom prst="roundRect">
            <a:avLst/>
          </a:prstGeom>
          <a:solidFill>
            <a:schemeClr val="bg1"/>
          </a:solidFill>
          <a:ln w="12700">
            <a:solidFill>
              <a:schemeClr val="accent1"/>
            </a:solidFill>
            <a:prstDash val="solid"/>
            <a:miter lim="800000"/>
            <a:headEnd/>
            <a:tailEnd/>
          </a:ln>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200" dirty="0">
                <a:latin typeface="Meiryo UI" panose="020B0604030504040204" pitchFamily="50" charset="-128"/>
                <a:ea typeface="Meiryo UI" panose="020B0604030504040204" pitchFamily="50" charset="-128"/>
                <a:cs typeface="Meiryo UI" panose="020B0604030504040204" pitchFamily="50" charset="-128"/>
              </a:rPr>
              <a:t>⑧</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モノづくりとともに住まう</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Rectangle 2"/>
          <p:cNvSpPr>
            <a:spLocks noChangeArrowheads="1"/>
          </p:cNvSpPr>
          <p:nvPr/>
        </p:nvSpPr>
        <p:spPr bwMode="auto">
          <a:xfrm>
            <a:off x="144472" y="5661226"/>
            <a:ext cx="8676000" cy="468000"/>
          </a:xfrm>
          <a:prstGeom prst="roundRect">
            <a:avLst/>
          </a:prstGeom>
          <a:solidFill>
            <a:schemeClr val="bg1"/>
          </a:solidFill>
          <a:ln w="12700">
            <a:solidFill>
              <a:schemeClr val="accent1"/>
            </a:solidFill>
            <a:prstDash val="solid"/>
            <a:miter lim="800000"/>
            <a:headEnd/>
            <a:tailEnd/>
          </a:ln>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⑨ 学びとともに住まう</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Rectangle 2"/>
          <p:cNvSpPr>
            <a:spLocks noChangeArrowheads="1"/>
          </p:cNvSpPr>
          <p:nvPr/>
        </p:nvSpPr>
        <p:spPr bwMode="auto">
          <a:xfrm>
            <a:off x="144472" y="3356992"/>
            <a:ext cx="8676000" cy="468000"/>
          </a:xfrm>
          <a:prstGeom prst="roundRect">
            <a:avLst/>
          </a:prstGeom>
          <a:solidFill>
            <a:schemeClr val="bg1"/>
          </a:solidFill>
          <a:ln w="12700">
            <a:solidFill>
              <a:schemeClr val="accent1"/>
            </a:solidFill>
            <a:prstDash val="solid"/>
            <a:miter lim="800000"/>
            <a:headEnd/>
            <a:tailEnd/>
          </a:ln>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200" dirty="0">
                <a:latin typeface="Meiryo UI" panose="020B0604030504040204" pitchFamily="50" charset="-128"/>
                <a:ea typeface="Meiryo UI" panose="020B0604030504040204" pitchFamily="50" charset="-128"/>
                <a:cs typeface="Meiryo UI" panose="020B0604030504040204" pitchFamily="50" charset="-128"/>
              </a:rPr>
              <a:t>⑤</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包容力のある大阪で、人のあたたかさに包まれて住まう</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Rectangle 2"/>
          <p:cNvSpPr>
            <a:spLocks noChangeArrowheads="1"/>
          </p:cNvSpPr>
          <p:nvPr/>
        </p:nvSpPr>
        <p:spPr bwMode="auto">
          <a:xfrm>
            <a:off x="144472" y="2780811"/>
            <a:ext cx="8676000" cy="468000"/>
          </a:xfrm>
          <a:prstGeom prst="roundRect">
            <a:avLst/>
          </a:prstGeom>
          <a:solidFill>
            <a:schemeClr val="bg1"/>
          </a:solidFill>
          <a:ln w="12700">
            <a:solidFill>
              <a:schemeClr val="accent1"/>
            </a:solidFill>
            <a:prstDash val="solid"/>
            <a:miter lim="800000"/>
            <a:headEnd/>
            <a:tailEnd/>
          </a:ln>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200" dirty="0">
                <a:latin typeface="Meiryo UI" panose="020B0604030504040204" pitchFamily="50" charset="-128"/>
                <a:ea typeface="Meiryo UI" panose="020B0604030504040204" pitchFamily="50" charset="-128"/>
                <a:cs typeface="Meiryo UI" panose="020B0604030504040204" pitchFamily="50" charset="-128"/>
              </a:rPr>
              <a:t>④</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大都市の中の農山漁村で、豊かな自然を満喫して住まう</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Rectangle 2"/>
          <p:cNvSpPr>
            <a:spLocks noChangeArrowheads="1"/>
          </p:cNvSpPr>
          <p:nvPr/>
        </p:nvSpPr>
        <p:spPr bwMode="auto">
          <a:xfrm>
            <a:off x="144472" y="6237312"/>
            <a:ext cx="8676000" cy="468000"/>
          </a:xfrm>
          <a:prstGeom prst="roundRect">
            <a:avLst/>
          </a:prstGeom>
          <a:solidFill>
            <a:schemeClr val="bg1"/>
          </a:solidFill>
          <a:ln w="12700">
            <a:solidFill>
              <a:schemeClr val="accent1"/>
            </a:solidFill>
            <a:prstDash val="solid"/>
            <a:miter lim="800000"/>
            <a:headEnd/>
            <a:tailEnd/>
          </a:ln>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200" dirty="0">
                <a:latin typeface="Meiryo UI" panose="020B0604030504040204" pitchFamily="50" charset="-128"/>
                <a:ea typeface="Meiryo UI" panose="020B0604030504040204" pitchFamily="50" charset="-128"/>
                <a:cs typeface="Meiryo UI" panose="020B0604030504040204" pitchFamily="50" charset="-128"/>
              </a:rPr>
              <a:t>⑩</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スポーツを楽しみながら、いきいきと住まう</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Rectangle 2"/>
          <p:cNvSpPr>
            <a:spLocks noChangeArrowheads="1"/>
          </p:cNvSpPr>
          <p:nvPr/>
        </p:nvSpPr>
        <p:spPr bwMode="auto">
          <a:xfrm>
            <a:off x="144472" y="3933056"/>
            <a:ext cx="8676000" cy="468000"/>
          </a:xfrm>
          <a:prstGeom prst="roundRect">
            <a:avLst/>
          </a:prstGeom>
          <a:solidFill>
            <a:schemeClr val="bg1"/>
          </a:solidFill>
          <a:ln w="12700">
            <a:solidFill>
              <a:schemeClr val="accent1"/>
            </a:solidFill>
            <a:prstDash val="solid"/>
            <a:miter lim="800000"/>
            <a:headEnd/>
            <a:tailEnd/>
          </a:ln>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200" dirty="0">
                <a:latin typeface="Meiryo UI" panose="020B0604030504040204" pitchFamily="50" charset="-128"/>
                <a:ea typeface="Meiryo UI" panose="020B0604030504040204" pitchFamily="50" charset="-128"/>
                <a:cs typeface="Meiryo UI" panose="020B0604030504040204" pitchFamily="50" charset="-128"/>
              </a:rPr>
              <a:t>⑥</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環境にやさしく・調和して住まう</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827214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５．「大阪に住まう」将来イメージ</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47</a:t>
            </a:fld>
            <a:endParaRPr lang="en-US" altLang="ja-JP" sz="1200">
              <a:solidFill>
                <a:srgbClr val="898989"/>
              </a:solidFill>
            </a:endParaRPr>
          </a:p>
        </p:txBody>
      </p:sp>
      <p:sp>
        <p:nvSpPr>
          <p:cNvPr id="18" name="正方形/長方形 17"/>
          <p:cNvSpPr/>
          <p:nvPr/>
        </p:nvSpPr>
        <p:spPr>
          <a:xfrm>
            <a:off x="179512" y="548680"/>
            <a:ext cx="8850188" cy="50400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indent="177800" algn="l">
              <a:spcAft>
                <a:spcPts val="0"/>
              </a:spcAft>
            </a:pPr>
            <a:r>
              <a:rPr lang="ja-JP" altLang="en-US" sz="2400" b="1" kern="100" dirty="0" smtClean="0">
                <a:effectLst/>
                <a:ea typeface="Meiryo UI"/>
                <a:cs typeface="Times New Roman"/>
              </a:rPr>
              <a:t>①</a:t>
            </a:r>
            <a:r>
              <a:rPr lang="ja-JP" sz="2400" b="1" kern="100" dirty="0" smtClean="0">
                <a:effectLst/>
                <a:ea typeface="Meiryo UI"/>
                <a:cs typeface="Times New Roman"/>
              </a:rPr>
              <a:t>大都市</a:t>
            </a:r>
            <a:r>
              <a:rPr lang="ja-JP" altLang="en-US" sz="2400" b="1" kern="100" dirty="0" smtClean="0">
                <a:effectLst/>
                <a:ea typeface="Meiryo UI"/>
                <a:cs typeface="Times New Roman"/>
              </a:rPr>
              <a:t>・大阪</a:t>
            </a:r>
            <a:r>
              <a:rPr lang="ja-JP" sz="2400" b="1" kern="100" dirty="0" smtClean="0">
                <a:effectLst/>
                <a:ea typeface="Meiryo UI"/>
                <a:cs typeface="Times New Roman"/>
              </a:rPr>
              <a:t>の</a:t>
            </a:r>
            <a:r>
              <a:rPr lang="ja-JP" sz="2400" b="1" kern="100" dirty="0">
                <a:effectLst/>
                <a:ea typeface="Meiryo UI"/>
                <a:cs typeface="Times New Roman"/>
              </a:rPr>
              <a:t>圧倒的な魅力を楽しみながら住まう</a:t>
            </a:r>
            <a:endParaRPr lang="ja-JP" sz="1600" kern="100" dirty="0">
              <a:effectLst/>
              <a:ea typeface="ＭＳ 明朝"/>
              <a:cs typeface="Times New Roman"/>
            </a:endParaRPr>
          </a:p>
        </p:txBody>
      </p:sp>
      <p:sp>
        <p:nvSpPr>
          <p:cNvPr id="19" name="テキスト ボックス 2"/>
          <p:cNvSpPr txBox="1">
            <a:spLocks noChangeArrowheads="1"/>
          </p:cNvSpPr>
          <p:nvPr/>
        </p:nvSpPr>
        <p:spPr bwMode="auto">
          <a:xfrm>
            <a:off x="179512" y="1152436"/>
            <a:ext cx="8850188" cy="2204556"/>
          </a:xfrm>
          <a:prstGeom prst="roundRect">
            <a:avLst>
              <a:gd name="adj" fmla="val 7290"/>
            </a:avLst>
          </a:prstGeom>
          <a:solidFill>
            <a:srgbClr val="FFFFFF"/>
          </a:solidFill>
          <a:ln w="9525">
            <a:solidFill>
              <a:schemeClr val="tx2">
                <a:lumMod val="75000"/>
              </a:schemeClr>
            </a:solidFill>
            <a:miter lim="800000"/>
            <a:headEnd/>
            <a:tailEnd/>
          </a:ln>
        </p:spPr>
        <p:txBody>
          <a:bodyPr rot="0" vert="horz" wrap="square" lIns="36000" tIns="3600" rIns="36000" bIns="0" anchor="t" anchorCtr="0">
            <a:noAutofit/>
          </a:bodyPr>
          <a:lstStyle/>
          <a:p>
            <a:pPr marL="266700" lvl="0" indent="-266700" algn="l">
              <a:spcBef>
                <a:spcPts val="600"/>
              </a:spcBef>
            </a:pP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lang="ja-JP"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・住・教育・医療などあらゆる都市機能や外国人をはじめとした多様な人材が集積</a:t>
            </a:r>
            <a:r>
              <a:rPr lang="ja-JP"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クリエイティブ</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な都市が形成され、大都市ならではの住まい方を満喫しています。</a:t>
            </a:r>
          </a:p>
          <a:p>
            <a:pPr marL="266700" lvl="0" indent="-266700" algn="l">
              <a:spcBef>
                <a:spcPts val="600"/>
              </a:spcBef>
            </a:pP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lang="ja-JP"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にやさしい交通システムと豊かなみどりや水辺空間が</a:t>
            </a:r>
            <a:r>
              <a:rPr lang="ja-JP"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備わ</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り</a:t>
            </a:r>
            <a:r>
              <a:rPr lang="ja-JP"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住まう人、訪れる人にとって快適で、子どもものびのびとくらしています。</a:t>
            </a:r>
          </a:p>
          <a:p>
            <a:pPr marL="266700" lvl="0" indent="-266700" algn="l">
              <a:spcBef>
                <a:spcPts val="600"/>
              </a:spcBef>
            </a:pP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エンターテイメントや歴史・文化・ファッションなど多様な資源を有する関西圏の</a:t>
            </a:r>
            <a:r>
              <a:rPr lang="ja-JP"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中核</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を担う大都市であり、かつ、アジア・世界との玄関口である強みを活かし、関西・日本・世界のあらゆる魅力を満喫するくらしができます</a:t>
            </a:r>
            <a:r>
              <a:rPr lang="ja-JP"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p:cNvPicPr/>
          <p:nvPr/>
        </p:nvPicPr>
        <p:blipFill rotWithShape="1">
          <a:blip r:embed="rId3" cstate="print">
            <a:extLst>
              <a:ext uri="{28A0092B-C50C-407E-A947-70E740481C1C}">
                <a14:useLocalDpi xmlns:a14="http://schemas.microsoft.com/office/drawing/2010/main" val="0"/>
              </a:ext>
            </a:extLst>
          </a:blip>
          <a:srcRect t="3965" r="1343"/>
          <a:stretch/>
        </p:blipFill>
        <p:spPr>
          <a:xfrm>
            <a:off x="1913628" y="3488329"/>
            <a:ext cx="2363299" cy="1498366"/>
          </a:xfrm>
          <a:prstGeom prst="rect">
            <a:avLst/>
          </a:prstGeom>
          <a:noFill/>
          <a:ln>
            <a:noFill/>
          </a:ln>
        </p:spPr>
      </p:pic>
      <p:pic>
        <p:nvPicPr>
          <p:cNvPr id="13" name="図 12"/>
          <p:cNvPicPr/>
          <p:nvPr/>
        </p:nvPicPr>
        <p:blipFill>
          <a:blip r:embed="rId4" cstate="print">
            <a:extLst>
              <a:ext uri="{28A0092B-C50C-407E-A947-70E740481C1C}">
                <a14:useLocalDpi xmlns:a14="http://schemas.microsoft.com/office/drawing/2010/main" val="0"/>
              </a:ext>
            </a:extLst>
          </a:blip>
          <a:stretch>
            <a:fillRect/>
          </a:stretch>
        </p:blipFill>
        <p:spPr>
          <a:xfrm>
            <a:off x="3356215" y="5029631"/>
            <a:ext cx="2414338" cy="1601356"/>
          </a:xfrm>
          <a:prstGeom prst="rect">
            <a:avLst/>
          </a:prstGeom>
        </p:spPr>
      </p:pic>
      <p:pic>
        <p:nvPicPr>
          <p:cNvPr id="14" name="図 13" descr="\\keikaku_server2\share\H27-進行業務都市施設部計画課\H27_26_150151_住宅まちづくり政策立案のための基礎調査業務_大阪府\04_作業データ\0401_検討資料\ビジョン関連\素材\photoAC\阪堺電車　トラム.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712" y="5011037"/>
            <a:ext cx="2420718" cy="1601356"/>
          </a:xfrm>
          <a:prstGeom prst="rect">
            <a:avLst/>
          </a:prstGeom>
          <a:noFill/>
          <a:ln>
            <a:noFill/>
          </a:ln>
        </p:spPr>
      </p:pic>
      <p:pic>
        <p:nvPicPr>
          <p:cNvPr id="15" name="図 14"/>
          <p:cNvPicPr/>
          <p:nvPr/>
        </p:nvPicPr>
        <p:blipFill>
          <a:blip r:embed="rId6" cstate="print">
            <a:extLst>
              <a:ext uri="{28A0092B-C50C-407E-A947-70E740481C1C}">
                <a14:useLocalDpi xmlns:a14="http://schemas.microsoft.com/office/drawing/2010/main" val="0"/>
              </a:ext>
            </a:extLst>
          </a:blip>
          <a:stretch>
            <a:fillRect/>
          </a:stretch>
        </p:blipFill>
        <p:spPr>
          <a:xfrm>
            <a:off x="6361901" y="5046254"/>
            <a:ext cx="2396110" cy="1596799"/>
          </a:xfrm>
          <a:prstGeom prst="rect">
            <a:avLst/>
          </a:prstGeom>
        </p:spPr>
      </p:pic>
      <p:pic>
        <p:nvPicPr>
          <p:cNvPr id="16" name="図 15"/>
          <p:cNvPicPr/>
          <p:nvPr/>
        </p:nvPicPr>
        <p:blipFill>
          <a:blip r:embed="rId7" cstate="print">
            <a:extLst>
              <a:ext uri="{28A0092B-C50C-407E-A947-70E740481C1C}">
                <a14:useLocalDpi xmlns:a14="http://schemas.microsoft.com/office/drawing/2010/main" val="0"/>
              </a:ext>
            </a:extLst>
          </a:blip>
          <a:stretch>
            <a:fillRect/>
          </a:stretch>
        </p:blipFill>
        <p:spPr>
          <a:xfrm>
            <a:off x="4934801" y="3488329"/>
            <a:ext cx="2252837" cy="1498366"/>
          </a:xfrm>
          <a:prstGeom prst="rect">
            <a:avLst/>
          </a:prstGeom>
          <a:noFill/>
          <a:ln>
            <a:noFill/>
          </a:ln>
        </p:spPr>
      </p:pic>
    </p:spTree>
    <p:extLst>
      <p:ext uri="{BB962C8B-B14F-4D97-AF65-F5344CB8AC3E}">
        <p14:creationId xmlns:p14="http://schemas.microsoft.com/office/powerpoint/2010/main" val="33986941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５．「大阪に住まう」将来イメージ</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48</a:t>
            </a:fld>
            <a:endParaRPr lang="en-US" altLang="ja-JP" sz="1200">
              <a:solidFill>
                <a:srgbClr val="898989"/>
              </a:solidFill>
            </a:endParaRPr>
          </a:p>
        </p:txBody>
      </p:sp>
      <p:sp>
        <p:nvSpPr>
          <p:cNvPr id="18" name="正方形/長方形 17"/>
          <p:cNvSpPr/>
          <p:nvPr/>
        </p:nvSpPr>
        <p:spPr>
          <a:xfrm>
            <a:off x="179512" y="548680"/>
            <a:ext cx="8850188" cy="50400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②</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大都市</a:t>
            </a:r>
            <a:r>
              <a:rPr lang="ja-JP" altLang="ja-JP" sz="2400" b="1" dirty="0">
                <a:latin typeface="Meiryo UI" panose="020B0604030504040204" pitchFamily="50" charset="-128"/>
                <a:ea typeface="Meiryo UI" panose="020B0604030504040204" pitchFamily="50" charset="-128"/>
                <a:cs typeface="Meiryo UI" panose="020B0604030504040204" pitchFamily="50" charset="-128"/>
              </a:rPr>
              <a:t>の魅力を楽しみつつ、落ち着いた住環境で住まう</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2"/>
          <p:cNvSpPr txBox="1">
            <a:spLocks noChangeArrowheads="1"/>
          </p:cNvSpPr>
          <p:nvPr/>
        </p:nvSpPr>
        <p:spPr bwMode="auto">
          <a:xfrm>
            <a:off x="179512" y="1152436"/>
            <a:ext cx="8850188" cy="2060540"/>
          </a:xfrm>
          <a:prstGeom prst="roundRect">
            <a:avLst>
              <a:gd name="adj" fmla="val 7290"/>
            </a:avLst>
          </a:prstGeom>
          <a:solidFill>
            <a:srgbClr val="FFFFFF"/>
          </a:solidFill>
          <a:ln w="9525">
            <a:solidFill>
              <a:schemeClr val="tx2">
                <a:lumMod val="75000"/>
              </a:schemeClr>
            </a:solidFill>
            <a:miter lim="800000"/>
            <a:headEnd/>
            <a:tailEnd/>
          </a:ln>
        </p:spPr>
        <p:txBody>
          <a:bodyPr rot="0" vert="horz" wrap="square" lIns="36000" tIns="3600" rIns="36000" bIns="0" anchor="t" anchorCtr="0">
            <a:noAutofit/>
          </a:bodyPr>
          <a:lstStyle/>
          <a:p>
            <a:pPr marL="271463" lvl="0" indent="-271463" algn="l">
              <a:spcBef>
                <a:spcPts val="600"/>
              </a:spcBef>
            </a:pP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かつて</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老朽化した木造住宅が建て詰まり、防災上危険だった地域は、安全性が確保され、みどり豊かな落ち着いた住環境を備えた都市へと生まれ変わっています。</a:t>
            </a:r>
          </a:p>
          <a:p>
            <a:pPr marL="271463" indent="-271463" algn="l">
              <a:spcBef>
                <a:spcPts val="600"/>
              </a:spcBef>
            </a:pP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そこには、新しいマンションから昔ながらの長屋など、新旧多様で魅力的な住まいがたくさんあります。</a:t>
            </a:r>
          </a:p>
          <a:p>
            <a:pPr marL="271463" indent="-271463" algn="l">
              <a:spcBef>
                <a:spcPts val="600"/>
              </a:spcBef>
            </a:pP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都心にもアクセスしやすい立地を活かし、大都市の魅力を楽しみつつ</a:t>
            </a:r>
            <a:r>
              <a:rPr lang="ja-JP"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、良好</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な子育て</a:t>
            </a:r>
            <a:r>
              <a:rPr lang="ja-JP"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や老後も安心して住み続けられる環境の中で</a:t>
            </a:r>
            <a:r>
              <a:rPr lang="ja-JP"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豊かなコミュニティに支えられてくらしています。</a:t>
            </a:r>
          </a:p>
        </p:txBody>
      </p:sp>
      <p:pic>
        <p:nvPicPr>
          <p:cNvPr id="11" name="図 10"/>
          <p:cNvPicPr/>
          <p:nvPr/>
        </p:nvPicPr>
        <p:blipFill>
          <a:blip r:embed="rId3" cstate="email">
            <a:extLst>
              <a:ext uri="{28A0092B-C50C-407E-A947-70E740481C1C}">
                <a14:useLocalDpi xmlns:a14="http://schemas.microsoft.com/office/drawing/2010/main"/>
              </a:ext>
            </a:extLst>
          </a:blip>
          <a:stretch>
            <a:fillRect/>
          </a:stretch>
        </p:blipFill>
        <p:spPr>
          <a:xfrm>
            <a:off x="591942" y="5069472"/>
            <a:ext cx="2485451" cy="1538250"/>
          </a:xfrm>
          <a:prstGeom prst="rect">
            <a:avLst/>
          </a:prstGeom>
          <a:ln>
            <a:noFill/>
          </a:ln>
          <a:effectLst/>
        </p:spPr>
      </p:pic>
      <p:pic>
        <p:nvPicPr>
          <p:cNvPr id="12" name="図 11" descr="空堀界隈のまちなみ"/>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3301394"/>
            <a:ext cx="2304780" cy="1544467"/>
          </a:xfrm>
          <a:prstGeom prst="rect">
            <a:avLst/>
          </a:prstGeom>
          <a:ln>
            <a:noFill/>
          </a:ln>
          <a:effectLst/>
          <a:extLst/>
        </p:spPr>
      </p:pic>
      <p:pic>
        <p:nvPicPr>
          <p:cNvPr id="14" name="図 13"/>
          <p:cNvPicPr/>
          <p:nvPr/>
        </p:nvPicPr>
        <p:blipFill>
          <a:blip r:embed="rId5">
            <a:extLst>
              <a:ext uri="{28A0092B-C50C-407E-A947-70E740481C1C}">
                <a14:useLocalDpi xmlns:a14="http://schemas.microsoft.com/office/drawing/2010/main" val="0"/>
              </a:ext>
            </a:extLst>
          </a:blip>
          <a:stretch>
            <a:fillRect/>
          </a:stretch>
        </p:blipFill>
        <p:spPr>
          <a:xfrm>
            <a:off x="6098044" y="5119508"/>
            <a:ext cx="2218372" cy="1488213"/>
          </a:xfrm>
          <a:prstGeom prst="rect">
            <a:avLst/>
          </a:prstGeom>
        </p:spPr>
      </p:pic>
      <p:pic>
        <p:nvPicPr>
          <p:cNvPr id="15" name="図 14"/>
          <p:cNvPicPr/>
          <p:nvPr/>
        </p:nvPicPr>
        <p:blipFill>
          <a:blip r:embed="rId6">
            <a:extLst>
              <a:ext uri="{28A0092B-C50C-407E-A947-70E740481C1C}">
                <a14:useLocalDpi xmlns:a14="http://schemas.microsoft.com/office/drawing/2010/main" val="0"/>
              </a:ext>
            </a:extLst>
          </a:blip>
          <a:stretch>
            <a:fillRect/>
          </a:stretch>
        </p:blipFill>
        <p:spPr>
          <a:xfrm>
            <a:off x="4668904" y="3330265"/>
            <a:ext cx="2262083" cy="1515596"/>
          </a:xfrm>
          <a:prstGeom prst="rect">
            <a:avLst/>
          </a:prstGeom>
        </p:spPr>
      </p:pic>
      <p:pic>
        <p:nvPicPr>
          <p:cNvPr id="16" name="図 15" descr="\\keikaku_server2\share\H27-進行業務都市施設部計画課\H27_26_150151_住宅まちづくり政策立案のための基礎調査業務_大阪府\04_作業データ\0401_検討資料\ビジョン関連\素材\photoAC\大阪城公園.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28137" y="5067422"/>
            <a:ext cx="2145353" cy="1606816"/>
          </a:xfrm>
          <a:prstGeom prst="rect">
            <a:avLst/>
          </a:prstGeom>
          <a:noFill/>
          <a:ln>
            <a:noFill/>
          </a:ln>
        </p:spPr>
      </p:pic>
    </p:spTree>
    <p:extLst>
      <p:ext uri="{BB962C8B-B14F-4D97-AF65-F5344CB8AC3E}">
        <p14:creationId xmlns:p14="http://schemas.microsoft.com/office/powerpoint/2010/main" val="20140778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５．「大阪に住まう」将来イメージ</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49</a:t>
            </a:fld>
            <a:endParaRPr lang="en-US" altLang="ja-JP" sz="1200">
              <a:solidFill>
                <a:srgbClr val="898989"/>
              </a:solidFill>
            </a:endParaRPr>
          </a:p>
        </p:txBody>
      </p:sp>
      <p:sp>
        <p:nvSpPr>
          <p:cNvPr id="18" name="正方形/長方形 17"/>
          <p:cNvSpPr/>
          <p:nvPr/>
        </p:nvSpPr>
        <p:spPr>
          <a:xfrm>
            <a:off x="179512" y="548680"/>
            <a:ext cx="8850188" cy="50400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③働く・学ぶ・遊び場充実、子どもいきいき、</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育て</a:t>
            </a:r>
            <a:r>
              <a:rPr lang="ja-JP" altLang="ja-JP" sz="2400" b="1" dirty="0">
                <a:latin typeface="Meiryo UI" panose="020B0604030504040204" pitchFamily="50" charset="-128"/>
                <a:ea typeface="Meiryo UI" panose="020B0604030504040204" pitchFamily="50" charset="-128"/>
                <a:cs typeface="Meiryo UI" panose="020B0604030504040204" pitchFamily="50" charset="-128"/>
              </a:rPr>
              <a:t>を楽しみながら住まう</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2"/>
          <p:cNvSpPr txBox="1">
            <a:spLocks noChangeArrowheads="1"/>
          </p:cNvSpPr>
          <p:nvPr/>
        </p:nvSpPr>
        <p:spPr bwMode="auto">
          <a:xfrm>
            <a:off x="179512" y="1152436"/>
            <a:ext cx="8850188" cy="2060540"/>
          </a:xfrm>
          <a:prstGeom prst="roundRect">
            <a:avLst>
              <a:gd name="adj" fmla="val 7290"/>
            </a:avLst>
          </a:prstGeom>
          <a:solidFill>
            <a:srgbClr val="FFFFFF"/>
          </a:solidFill>
          <a:ln w="9525">
            <a:solidFill>
              <a:schemeClr val="tx2">
                <a:lumMod val="75000"/>
              </a:schemeClr>
            </a:solidFill>
            <a:miter lim="800000"/>
            <a:headEnd/>
            <a:tailEnd/>
          </a:ln>
        </p:spPr>
        <p:txBody>
          <a:bodyPr rot="0" vert="horz" wrap="square" lIns="36000" tIns="3600" rIns="36000" bIns="0" anchor="t" anchorCtr="0">
            <a:noAutofit/>
          </a:bodyPr>
          <a:lstStyle/>
          <a:p>
            <a:pPr marL="171450" lvl="0" indent="-171450" algn="l">
              <a:spcBef>
                <a:spcPts val="600"/>
              </a:spcBef>
            </a:pP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lang="ja-JP"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な駅を中心として、商業・業務施設や医療、福祉、子育てなど多様な機能が揃い、また、ベッドタウンと呼ばれていた住宅地にも、住まいの近くに働く、学ぶ、</a:t>
            </a:r>
            <a:r>
              <a:rPr lang="ja-JP"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遊</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び</a:t>
            </a:r>
            <a:r>
              <a:rPr lang="ja-JP"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場</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が充実しています。</a:t>
            </a:r>
          </a:p>
          <a:p>
            <a:pPr marL="171450" lvl="0" indent="-171450" algn="l">
              <a:spcBef>
                <a:spcPts val="600"/>
              </a:spcBef>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のびのび</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遊ぶことができる公園</a:t>
            </a:r>
            <a:r>
              <a:rPr lang="ja-JP"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みどり</a:t>
            </a:r>
            <a:r>
              <a:rPr lang="ja-JP"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整備</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a:t>
            </a:r>
            <a:r>
              <a:rPr lang="ja-JP"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友達や家族、豊かな地域コミュニティの中で、子どもたち</a:t>
            </a:r>
            <a:r>
              <a:rPr lang="ja-JP"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様々な経験をして、多様な人々と関わりながら、</a:t>
            </a:r>
            <a:r>
              <a:rPr lang="ja-JP"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すくすく</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と育っています。</a:t>
            </a:r>
          </a:p>
          <a:p>
            <a:pPr marL="171450" lvl="0" indent="-171450" algn="l">
              <a:spcBef>
                <a:spcPts val="600"/>
              </a:spcBef>
            </a:pP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lang="ja-JP"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職住</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が近接しているので、子育てや家族団らんなどにも時間的ゆとりができ、子育てを楽しみながらくらしています</a:t>
            </a:r>
            <a:r>
              <a:rPr lang="ja-JP"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Picture 4"/>
          <p:cNvPicPr/>
          <p:nvPr/>
        </p:nvPicPr>
        <p:blipFill rotWithShape="1">
          <a:blip r:embed="rId3" cstate="email">
            <a:extLst>
              <a:ext uri="{28A0092B-C50C-407E-A947-70E740481C1C}">
                <a14:useLocalDpi xmlns:a14="http://schemas.microsoft.com/office/drawing/2010/main"/>
              </a:ext>
            </a:extLst>
          </a:blip>
          <a:srcRect l="11834"/>
          <a:stretch/>
        </p:blipFill>
        <p:spPr bwMode="auto">
          <a:xfrm>
            <a:off x="1259632" y="3492978"/>
            <a:ext cx="2283656" cy="1533711"/>
          </a:xfrm>
          <a:prstGeom prst="rect">
            <a:avLst/>
          </a:prstGeom>
          <a:ln>
            <a:noFill/>
          </a:ln>
          <a:effectLst/>
          <a:extLst>
            <a:ext uri="{909E8E84-426E-40DD-AFC4-6F175D3DCCD1}">
              <a14:hiddenFill xmlns:a14="http://schemas.microsoft.com/office/drawing/2010/main">
                <a:solidFill>
                  <a:schemeClr val="accent1"/>
                </a:solidFill>
              </a14:hiddenFill>
            </a:ext>
            <a:ext uri="{53640926-AAD7-44D8-BBD7-CCE9431645EC}">
              <a14:shadowObscured xmlns:a14="http://schemas.microsoft.com/office/drawing/2010/main"/>
            </a:ext>
          </a:extLst>
        </p:spPr>
      </p:pic>
      <p:pic>
        <p:nvPicPr>
          <p:cNvPr id="12" name="図 11" descr="2F0V6844"/>
          <p:cNvPicPr/>
          <p:nvPr/>
        </p:nvPicPr>
        <p:blipFill rotWithShape="1">
          <a:blip r:embed="rId4" cstate="print">
            <a:extLst>
              <a:ext uri="{28A0092B-C50C-407E-A947-70E740481C1C}">
                <a14:useLocalDpi xmlns:a14="http://schemas.microsoft.com/office/drawing/2010/main" val="0"/>
              </a:ext>
            </a:extLst>
          </a:blip>
          <a:srcRect l="16451" t="12687" r="8271" b="8955"/>
          <a:stretch/>
        </p:blipFill>
        <p:spPr bwMode="auto">
          <a:xfrm>
            <a:off x="773853" y="5099994"/>
            <a:ext cx="2018906" cy="1403179"/>
          </a:xfrm>
          <a:prstGeom prst="rect">
            <a:avLst/>
          </a:prstGeom>
          <a:noFill/>
          <a:ln>
            <a:noFill/>
          </a:ln>
          <a:extLst>
            <a:ext uri="{53640926-AAD7-44D8-BBD7-CCE9431645EC}">
              <a14:shadowObscured xmlns:a14="http://schemas.microsoft.com/office/drawing/2010/main"/>
            </a:ext>
          </a:extLst>
        </p:spPr>
      </p:pic>
      <p:pic>
        <p:nvPicPr>
          <p:cNvPr id="13" name="図 12"/>
          <p:cNvPicPr/>
          <p:nvPr/>
        </p:nvPicPr>
        <p:blipFill>
          <a:blip r:embed="rId5" cstate="print">
            <a:extLst>
              <a:ext uri="{28A0092B-C50C-407E-A947-70E740481C1C}">
                <a14:useLocalDpi xmlns:a14="http://schemas.microsoft.com/office/drawing/2010/main" val="0"/>
              </a:ext>
            </a:extLst>
          </a:blip>
          <a:stretch>
            <a:fillRect/>
          </a:stretch>
        </p:blipFill>
        <p:spPr>
          <a:xfrm>
            <a:off x="3765000" y="3492978"/>
            <a:ext cx="2319167" cy="1533711"/>
          </a:xfrm>
          <a:prstGeom prst="rect">
            <a:avLst/>
          </a:prstGeom>
        </p:spPr>
      </p:pic>
      <p:pic>
        <p:nvPicPr>
          <p:cNvPr id="14" name="図 13"/>
          <p:cNvPicPr/>
          <p:nvPr/>
        </p:nvPicPr>
        <p:blipFill>
          <a:blip r:embed="rId6" cstate="print">
            <a:extLst>
              <a:ext uri="{28A0092B-C50C-407E-A947-70E740481C1C}">
                <a14:useLocalDpi xmlns:a14="http://schemas.microsoft.com/office/drawing/2010/main" val="0"/>
              </a:ext>
            </a:extLst>
          </a:blip>
          <a:stretch>
            <a:fillRect/>
          </a:stretch>
        </p:blipFill>
        <p:spPr>
          <a:xfrm>
            <a:off x="6246460" y="4149080"/>
            <a:ext cx="2646019" cy="1758481"/>
          </a:xfrm>
          <a:prstGeom prst="rect">
            <a:avLst/>
          </a:prstGeom>
        </p:spPr>
      </p:pic>
      <p:pic>
        <p:nvPicPr>
          <p:cNvPr id="15" name="図 14"/>
          <p:cNvPicPr/>
          <p:nvPr/>
        </p:nvPicPr>
        <p:blipFill>
          <a:blip r:embed="rId7" cstate="print">
            <a:extLst>
              <a:ext uri="{28A0092B-C50C-407E-A947-70E740481C1C}">
                <a14:useLocalDpi xmlns:a14="http://schemas.microsoft.com/office/drawing/2010/main" val="0"/>
              </a:ext>
            </a:extLst>
          </a:blip>
          <a:stretch>
            <a:fillRect/>
          </a:stretch>
        </p:blipFill>
        <p:spPr>
          <a:xfrm>
            <a:off x="3006100" y="5122165"/>
            <a:ext cx="2105541" cy="1403179"/>
          </a:xfrm>
          <a:prstGeom prst="rect">
            <a:avLst/>
          </a:prstGeom>
        </p:spPr>
      </p:pic>
    </p:spTree>
    <p:extLst>
      <p:ext uri="{BB962C8B-B14F-4D97-AF65-F5344CB8AC3E}">
        <p14:creationId xmlns:p14="http://schemas.microsoft.com/office/powerpoint/2010/main" val="33247891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作業部会の概要</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5</a:t>
            </a:fld>
            <a:endParaRPr lang="en-US" altLang="ja-JP" sz="1200">
              <a:solidFill>
                <a:srgbClr val="898989"/>
              </a:solidFill>
            </a:endParaRPr>
          </a:p>
        </p:txBody>
      </p:sp>
      <p:sp>
        <p:nvSpPr>
          <p:cNvPr id="6" name="Rectangle 2"/>
          <p:cNvSpPr>
            <a:spLocks noChangeArrowheads="1"/>
          </p:cNvSpPr>
          <p:nvPr/>
        </p:nvSpPr>
        <p:spPr bwMode="auto">
          <a:xfrm>
            <a:off x="107504" y="513368"/>
            <a:ext cx="8928000" cy="6228000"/>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a:r>
              <a:rPr lang="ja-JP" altLang="ja-JP" sz="2400" b="1" dirty="0">
                <a:latin typeface="HG丸ｺﾞｼｯｸM-PRO" panose="020F0600000000000000" pitchFamily="50" charset="-128"/>
                <a:ea typeface="HG丸ｺﾞｼｯｸM-PRO" panose="020F0600000000000000" pitchFamily="50" charset="-128"/>
              </a:rPr>
              <a:t>大阪府住宅まちづくり審議会 作業</a:t>
            </a:r>
            <a:r>
              <a:rPr lang="ja-JP" altLang="ja-JP" sz="2400" b="1" dirty="0" smtClean="0">
                <a:latin typeface="HG丸ｺﾞｼｯｸM-PRO" panose="020F0600000000000000" pitchFamily="50" charset="-128"/>
                <a:ea typeface="HG丸ｺﾞｼｯｸM-PRO" panose="020F0600000000000000" pitchFamily="50" charset="-128"/>
              </a:rPr>
              <a:t>部会</a:t>
            </a:r>
            <a:r>
              <a:rPr lang="ja-JP" altLang="en-US" sz="2400" b="1" dirty="0" smtClean="0">
                <a:latin typeface="HG丸ｺﾞｼｯｸM-PRO" panose="020F0600000000000000" pitchFamily="50" charset="-128"/>
                <a:ea typeface="HG丸ｺﾞｼｯｸM-PRO" panose="020F0600000000000000" pitchFamily="50" charset="-128"/>
              </a:rPr>
              <a:t>委員</a:t>
            </a:r>
            <a:endParaRPr lang="en-US" altLang="ja-JP" sz="2400" b="1" dirty="0" smtClean="0">
              <a:latin typeface="HG丸ｺﾞｼｯｸM-PRO" panose="020F0600000000000000" pitchFamily="50" charset="-128"/>
              <a:ea typeface="HG丸ｺﾞｼｯｸM-PRO" panose="020F0600000000000000" pitchFamily="50" charset="-128"/>
            </a:endParaRPr>
          </a:p>
          <a:p>
            <a:pPr algn="ctr"/>
            <a:endParaRPr lang="en-US" altLang="ja-JP" sz="2200" dirty="0" smtClean="0">
              <a:latin typeface="HG丸ｺﾞｼｯｸM-PRO" panose="020F0600000000000000" pitchFamily="50" charset="-128"/>
              <a:ea typeface="HG丸ｺﾞｼｯｸM-PRO" panose="020F0600000000000000" pitchFamily="50" charset="-128"/>
            </a:endParaRPr>
          </a:p>
          <a:p>
            <a:r>
              <a:rPr lang="ja-JP" altLang="ja-JP" sz="2200" dirty="0" smtClean="0">
                <a:latin typeface="HG丸ｺﾞｼｯｸM-PRO" panose="020F0600000000000000" pitchFamily="50" charset="-128"/>
                <a:ea typeface="HG丸ｺﾞｼｯｸM-PRO" panose="020F0600000000000000" pitchFamily="50" charset="-128"/>
              </a:rPr>
              <a:t>大竹</a:t>
            </a:r>
            <a:r>
              <a:rPr lang="ja-JP" altLang="ja-JP" sz="2200" dirty="0">
                <a:latin typeface="HG丸ｺﾞｼｯｸM-PRO" panose="020F0600000000000000" pitchFamily="50" charset="-128"/>
                <a:ea typeface="HG丸ｺﾞｼｯｸM-PRO" panose="020F0600000000000000" pitchFamily="50" charset="-128"/>
              </a:rPr>
              <a:t>　文雄　　</a:t>
            </a:r>
            <a:r>
              <a:rPr lang="ja-JP" altLang="ja-JP" sz="2200" dirty="0" smtClean="0">
                <a:latin typeface="HG丸ｺﾞｼｯｸM-PRO" panose="020F0600000000000000" pitchFamily="50" charset="-128"/>
                <a:ea typeface="HG丸ｺﾞｼｯｸM-PRO" panose="020F0600000000000000" pitchFamily="50" charset="-128"/>
              </a:rPr>
              <a:t> </a:t>
            </a:r>
            <a:r>
              <a:rPr lang="ja-JP" altLang="ja-JP" sz="2200" dirty="0">
                <a:latin typeface="HG丸ｺﾞｼｯｸM-PRO" panose="020F0600000000000000" pitchFamily="50" charset="-128"/>
                <a:ea typeface="HG丸ｺﾞｼｯｸM-PRO" panose="020F0600000000000000" pitchFamily="50" charset="-128"/>
              </a:rPr>
              <a:t>大阪大学 理事・副学長</a:t>
            </a:r>
          </a:p>
          <a:p>
            <a:r>
              <a:rPr lang="ja-JP" altLang="ja-JP" sz="2200" dirty="0" smtClean="0">
                <a:latin typeface="HG丸ｺﾞｼｯｸM-PRO" panose="020F0600000000000000" pitchFamily="50" charset="-128"/>
                <a:ea typeface="HG丸ｺﾞｼｯｸM-PRO" panose="020F0600000000000000" pitchFamily="50" charset="-128"/>
              </a:rPr>
              <a:t>岡</a:t>
            </a:r>
            <a:r>
              <a:rPr lang="ja-JP" altLang="ja-JP" sz="2200" dirty="0">
                <a:latin typeface="HG丸ｺﾞｼｯｸM-PRO" panose="020F0600000000000000" pitchFamily="50" charset="-128"/>
                <a:ea typeface="HG丸ｺﾞｼｯｸM-PRO" panose="020F0600000000000000" pitchFamily="50" charset="-128"/>
              </a:rPr>
              <a:t>　絵理子</a:t>
            </a:r>
            <a:r>
              <a:rPr lang="en-US" altLang="ja-JP" sz="2200" dirty="0">
                <a:latin typeface="HG丸ｺﾞｼｯｸM-PRO" panose="020F0600000000000000" pitchFamily="50" charset="-128"/>
                <a:ea typeface="HG丸ｺﾞｼｯｸM-PRO" panose="020F0600000000000000" pitchFamily="50" charset="-128"/>
              </a:rPr>
              <a:t>	</a:t>
            </a:r>
            <a:r>
              <a:rPr lang="ja-JP" altLang="ja-JP" sz="2200" dirty="0">
                <a:latin typeface="HG丸ｺﾞｼｯｸM-PRO" panose="020F0600000000000000" pitchFamily="50" charset="-128"/>
                <a:ea typeface="HG丸ｺﾞｼｯｸM-PRO" panose="020F0600000000000000" pitchFamily="50" charset="-128"/>
              </a:rPr>
              <a:t>　関西大学環境都市工学部 准教授</a:t>
            </a:r>
          </a:p>
          <a:p>
            <a:r>
              <a:rPr lang="ja-JP" altLang="ja-JP" sz="2200" dirty="0" smtClean="0">
                <a:latin typeface="HG丸ｺﾞｼｯｸM-PRO" panose="020F0600000000000000" pitchFamily="50" charset="-128"/>
                <a:ea typeface="HG丸ｺﾞｼｯｸM-PRO" panose="020F0600000000000000" pitchFamily="50" charset="-128"/>
              </a:rPr>
              <a:t>加茂</a:t>
            </a:r>
            <a:r>
              <a:rPr lang="ja-JP" altLang="ja-JP" sz="2200" dirty="0">
                <a:latin typeface="HG丸ｺﾞｼｯｸM-PRO" panose="020F0600000000000000" pitchFamily="50" charset="-128"/>
                <a:ea typeface="HG丸ｺﾞｼｯｸM-PRO" panose="020F0600000000000000" pitchFamily="50" charset="-128"/>
              </a:rPr>
              <a:t>　みどり</a:t>
            </a:r>
            <a:r>
              <a:rPr lang="en-US" altLang="ja-JP"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　</a:t>
            </a:r>
            <a:r>
              <a:rPr lang="ja-JP" altLang="ja-JP" sz="2200" dirty="0" smtClean="0">
                <a:latin typeface="HG丸ｺﾞｼｯｸM-PRO" panose="020F0600000000000000" pitchFamily="50" charset="-128"/>
                <a:ea typeface="HG丸ｺﾞｼｯｸM-PRO" panose="020F0600000000000000" pitchFamily="50" charset="-128"/>
              </a:rPr>
              <a:t>大阪ガス</a:t>
            </a:r>
            <a:r>
              <a:rPr lang="ja-JP" altLang="ja-JP" sz="2200" dirty="0">
                <a:latin typeface="HG丸ｺﾞｼｯｸM-PRO" panose="020F0600000000000000" pitchFamily="50" charset="-128"/>
                <a:ea typeface="HG丸ｺﾞｼｯｸM-PRO" panose="020F0600000000000000" pitchFamily="50" charset="-128"/>
              </a:rPr>
              <a:t>（株）エネルギー・文化研究所 主席研究員</a:t>
            </a:r>
          </a:p>
          <a:p>
            <a:r>
              <a:rPr lang="ja-JP" altLang="ja-JP" sz="2200" dirty="0">
                <a:latin typeface="HG丸ｺﾞｼｯｸM-PRO" panose="020F0600000000000000" pitchFamily="50" charset="-128"/>
                <a:ea typeface="HG丸ｺﾞｼｯｸM-PRO" panose="020F0600000000000000" pitchFamily="50" charset="-128"/>
              </a:rPr>
              <a:t>小伊藤 亜希子</a:t>
            </a:r>
            <a:r>
              <a:rPr lang="en-US" altLang="ja-JP" sz="2200" dirty="0">
                <a:latin typeface="HG丸ｺﾞｼｯｸM-PRO" panose="020F0600000000000000" pitchFamily="50" charset="-128"/>
                <a:ea typeface="HG丸ｺﾞｼｯｸM-PRO" panose="020F0600000000000000" pitchFamily="50" charset="-128"/>
              </a:rPr>
              <a:t>	</a:t>
            </a:r>
            <a:r>
              <a:rPr lang="ja-JP" altLang="ja-JP" sz="2200" dirty="0">
                <a:latin typeface="HG丸ｺﾞｼｯｸM-PRO" panose="020F0600000000000000" pitchFamily="50" charset="-128"/>
                <a:ea typeface="HG丸ｺﾞｼｯｸM-PRO" panose="020F0600000000000000" pitchFamily="50" charset="-128"/>
              </a:rPr>
              <a:t>　大阪市立大学大学院生活科学研究科 教授</a:t>
            </a:r>
          </a:p>
          <a:p>
            <a:r>
              <a:rPr lang="ja-JP" altLang="ja-JP" sz="2200" dirty="0">
                <a:latin typeface="HG丸ｺﾞｼｯｸM-PRO" panose="020F0600000000000000" pitchFamily="50" charset="-128"/>
                <a:ea typeface="HG丸ｺﾞｼｯｸM-PRO" panose="020F0600000000000000" pitchFamily="50" charset="-128"/>
              </a:rPr>
              <a:t>澤木　昌典</a:t>
            </a:r>
            <a:r>
              <a:rPr lang="en-US" altLang="ja-JP" sz="2200" dirty="0">
                <a:latin typeface="HG丸ｺﾞｼｯｸM-PRO" panose="020F0600000000000000" pitchFamily="50" charset="-128"/>
                <a:ea typeface="HG丸ｺﾞｼｯｸM-PRO" panose="020F0600000000000000" pitchFamily="50" charset="-128"/>
              </a:rPr>
              <a:t>	</a:t>
            </a:r>
            <a:r>
              <a:rPr lang="ja-JP" altLang="ja-JP" sz="2200" dirty="0">
                <a:latin typeface="HG丸ｺﾞｼｯｸM-PRO" panose="020F0600000000000000" pitchFamily="50" charset="-128"/>
                <a:ea typeface="HG丸ｺﾞｼｯｸM-PRO" panose="020F0600000000000000" pitchFamily="50" charset="-128"/>
              </a:rPr>
              <a:t>　大阪大学大学院工学研究科 教授</a:t>
            </a:r>
          </a:p>
          <a:p>
            <a:r>
              <a:rPr lang="ja-JP" altLang="ja-JP" sz="2200" dirty="0">
                <a:latin typeface="HG丸ｺﾞｼｯｸM-PRO" panose="020F0600000000000000" pitchFamily="50" charset="-128"/>
                <a:ea typeface="HG丸ｺﾞｼｯｸM-PRO" panose="020F0600000000000000" pitchFamily="50" charset="-128"/>
              </a:rPr>
              <a:t>下村　泰彦</a:t>
            </a:r>
            <a:r>
              <a:rPr lang="en-US" altLang="ja-JP" sz="2200" dirty="0">
                <a:latin typeface="HG丸ｺﾞｼｯｸM-PRO" panose="020F0600000000000000" pitchFamily="50" charset="-128"/>
                <a:ea typeface="HG丸ｺﾞｼｯｸM-PRO" panose="020F0600000000000000" pitchFamily="50" charset="-128"/>
              </a:rPr>
              <a:t>	</a:t>
            </a:r>
            <a:r>
              <a:rPr lang="ja-JP" altLang="ja-JP" sz="2200" dirty="0">
                <a:latin typeface="HG丸ｺﾞｼｯｸM-PRO" panose="020F0600000000000000" pitchFamily="50" charset="-128"/>
                <a:ea typeface="HG丸ｺﾞｼｯｸM-PRO" panose="020F0600000000000000" pitchFamily="50" charset="-128"/>
              </a:rPr>
              <a:t>　大阪府立大学大学院生命環境科学研究科 教授</a:t>
            </a:r>
          </a:p>
          <a:p>
            <a:r>
              <a:rPr lang="ja-JP" altLang="ja-JP" sz="2200" dirty="0" smtClean="0">
                <a:latin typeface="HG丸ｺﾞｼｯｸM-PRO" panose="020F0600000000000000" pitchFamily="50" charset="-128"/>
                <a:ea typeface="HG丸ｺﾞｼｯｸM-PRO" panose="020F0600000000000000" pitchFamily="50" charset="-128"/>
              </a:rPr>
              <a:t>髙</a:t>
            </a:r>
            <a:r>
              <a:rPr lang="ja-JP" altLang="ja-JP" sz="2200" dirty="0">
                <a:latin typeface="HG丸ｺﾞｼｯｸM-PRO" panose="020F0600000000000000" pitchFamily="50" charset="-128"/>
                <a:ea typeface="HG丸ｺﾞｼｯｸM-PRO" panose="020F0600000000000000" pitchFamily="50" charset="-128"/>
              </a:rPr>
              <a:t>田　光雄　　 京都大学大学院工学研究科 </a:t>
            </a:r>
            <a:r>
              <a:rPr lang="ja-JP" altLang="ja-JP" sz="2200" dirty="0" smtClean="0">
                <a:latin typeface="HG丸ｺﾞｼｯｸM-PRO" panose="020F0600000000000000" pitchFamily="50" charset="-128"/>
                <a:ea typeface="HG丸ｺﾞｼｯｸM-PRO" panose="020F0600000000000000" pitchFamily="50" charset="-128"/>
              </a:rPr>
              <a:t>教授</a:t>
            </a:r>
            <a:r>
              <a:rPr lang="ja-JP" altLang="en-US" sz="2200" dirty="0" smtClean="0">
                <a:latin typeface="HG丸ｺﾞｼｯｸM-PRO" panose="020F0600000000000000" pitchFamily="50" charset="-128"/>
                <a:ea typeface="HG丸ｺﾞｼｯｸM-PRO" panose="020F0600000000000000" pitchFamily="50" charset="-128"/>
              </a:rPr>
              <a:t>　</a:t>
            </a:r>
            <a:r>
              <a:rPr lang="en-US" altLang="ja-JP" sz="2200" dirty="0" smtClean="0">
                <a:latin typeface="HG丸ｺﾞｼｯｸM-PRO" panose="020F0600000000000000" pitchFamily="50" charset="-128"/>
                <a:ea typeface="HG丸ｺﾞｼｯｸM-PRO" panose="020F0600000000000000" pitchFamily="50" charset="-128"/>
              </a:rPr>
              <a:t>【</a:t>
            </a:r>
            <a:r>
              <a:rPr lang="ja-JP" altLang="en-US" sz="2200" dirty="0" smtClean="0">
                <a:latin typeface="HG丸ｺﾞｼｯｸM-PRO" panose="020F0600000000000000" pitchFamily="50" charset="-128"/>
                <a:ea typeface="HG丸ｺﾞｼｯｸM-PRO" panose="020F0600000000000000" pitchFamily="50" charset="-128"/>
              </a:rPr>
              <a:t>部会長</a:t>
            </a:r>
            <a:r>
              <a:rPr lang="en-US" altLang="ja-JP" sz="2200" dirty="0" smtClean="0">
                <a:latin typeface="HG丸ｺﾞｼｯｸM-PRO" panose="020F0600000000000000" pitchFamily="50" charset="-128"/>
                <a:ea typeface="HG丸ｺﾞｼｯｸM-PRO" panose="020F0600000000000000" pitchFamily="50" charset="-128"/>
              </a:rPr>
              <a:t>】</a:t>
            </a:r>
            <a:endParaRPr lang="ja-JP" altLang="ja-JP" sz="2200" dirty="0">
              <a:latin typeface="HG丸ｺﾞｼｯｸM-PRO" panose="020F0600000000000000" pitchFamily="50" charset="-128"/>
              <a:ea typeface="HG丸ｺﾞｼｯｸM-PRO" panose="020F0600000000000000" pitchFamily="50" charset="-128"/>
            </a:endParaRPr>
          </a:p>
          <a:p>
            <a:r>
              <a:rPr lang="ja-JP" altLang="ja-JP" sz="2200" dirty="0">
                <a:latin typeface="HG丸ｺﾞｼｯｸM-PRO" panose="020F0600000000000000" pitchFamily="50" charset="-128"/>
                <a:ea typeface="HG丸ｺﾞｼｯｸM-PRO" panose="020F0600000000000000" pitchFamily="50" charset="-128"/>
              </a:rPr>
              <a:t>鍋島　美奈子</a:t>
            </a:r>
            <a:r>
              <a:rPr lang="en-US" altLang="ja-JP" sz="2200" dirty="0">
                <a:latin typeface="HG丸ｺﾞｼｯｸM-PRO" panose="020F0600000000000000" pitchFamily="50" charset="-128"/>
                <a:ea typeface="HG丸ｺﾞｼｯｸM-PRO" panose="020F0600000000000000" pitchFamily="50" charset="-128"/>
              </a:rPr>
              <a:t>	</a:t>
            </a:r>
            <a:r>
              <a:rPr lang="ja-JP" altLang="ja-JP" sz="2200" dirty="0">
                <a:latin typeface="HG丸ｺﾞｼｯｸM-PRO" panose="020F0600000000000000" pitchFamily="50" charset="-128"/>
                <a:ea typeface="HG丸ｺﾞｼｯｸM-PRO" panose="020F0600000000000000" pitchFamily="50" charset="-128"/>
              </a:rPr>
              <a:t>　大阪市立大学大学院工学研究科 准教授</a:t>
            </a:r>
          </a:p>
          <a:p>
            <a:r>
              <a:rPr lang="ja-JP" altLang="ja-JP" sz="2200" dirty="0">
                <a:latin typeface="HG丸ｺﾞｼｯｸM-PRO" panose="020F0600000000000000" pitchFamily="50" charset="-128"/>
                <a:ea typeface="HG丸ｺﾞｼｯｸM-PRO" panose="020F0600000000000000" pitchFamily="50" charset="-128"/>
              </a:rPr>
              <a:t>北後　明彦</a:t>
            </a:r>
            <a:r>
              <a:rPr lang="en-US" altLang="ja-JP" sz="2200" dirty="0">
                <a:latin typeface="HG丸ｺﾞｼｯｸM-PRO" panose="020F0600000000000000" pitchFamily="50" charset="-128"/>
                <a:ea typeface="HG丸ｺﾞｼｯｸM-PRO" panose="020F0600000000000000" pitchFamily="50" charset="-128"/>
              </a:rPr>
              <a:t>	</a:t>
            </a:r>
            <a:r>
              <a:rPr lang="ja-JP" altLang="ja-JP" sz="2200" dirty="0">
                <a:latin typeface="HG丸ｺﾞｼｯｸM-PRO" panose="020F0600000000000000" pitchFamily="50" charset="-128"/>
                <a:ea typeface="HG丸ｺﾞｼｯｸM-PRO" panose="020F0600000000000000" pitchFamily="50" charset="-128"/>
              </a:rPr>
              <a:t>　神戸大学都市安全研究センター 教授</a:t>
            </a:r>
          </a:p>
          <a:p>
            <a:r>
              <a:rPr lang="ja-JP" altLang="ja-JP" sz="2200" dirty="0">
                <a:latin typeface="HG丸ｺﾞｼｯｸM-PRO" panose="020F0600000000000000" pitchFamily="50" charset="-128"/>
                <a:ea typeface="HG丸ｺﾞｼｯｸM-PRO" panose="020F0600000000000000" pitchFamily="50" charset="-128"/>
              </a:rPr>
              <a:t>松端　克文</a:t>
            </a:r>
            <a:r>
              <a:rPr lang="en-US" altLang="ja-JP" sz="2200" dirty="0">
                <a:latin typeface="HG丸ｺﾞｼｯｸM-PRO" panose="020F0600000000000000" pitchFamily="50" charset="-128"/>
                <a:ea typeface="HG丸ｺﾞｼｯｸM-PRO" panose="020F0600000000000000" pitchFamily="50" charset="-128"/>
              </a:rPr>
              <a:t>	</a:t>
            </a:r>
            <a:r>
              <a:rPr lang="ja-JP" altLang="ja-JP" sz="2200" dirty="0">
                <a:latin typeface="HG丸ｺﾞｼｯｸM-PRO" panose="020F0600000000000000" pitchFamily="50" charset="-128"/>
                <a:ea typeface="HG丸ｺﾞｼｯｸM-PRO" panose="020F0600000000000000" pitchFamily="50" charset="-128"/>
              </a:rPr>
              <a:t>　桃山学院大学社会学部 教授</a:t>
            </a:r>
          </a:p>
          <a:p>
            <a:r>
              <a:rPr lang="ja-JP" altLang="ja-JP" sz="2200" dirty="0">
                <a:latin typeface="HG丸ｺﾞｼｯｸM-PRO" panose="020F0600000000000000" pitchFamily="50" charset="-128"/>
                <a:ea typeface="HG丸ｺﾞｼｯｸM-PRO" panose="020F0600000000000000" pitchFamily="50" charset="-128"/>
              </a:rPr>
              <a:t>三浦　　研</a:t>
            </a:r>
            <a:r>
              <a:rPr lang="en-US" altLang="ja-JP" sz="2200" dirty="0">
                <a:latin typeface="HG丸ｺﾞｼｯｸM-PRO" panose="020F0600000000000000" pitchFamily="50" charset="-128"/>
                <a:ea typeface="HG丸ｺﾞｼｯｸM-PRO" panose="020F0600000000000000" pitchFamily="50" charset="-128"/>
              </a:rPr>
              <a:t>	</a:t>
            </a:r>
            <a:r>
              <a:rPr lang="ja-JP" altLang="ja-JP" sz="2200" dirty="0">
                <a:latin typeface="HG丸ｺﾞｼｯｸM-PRO" panose="020F0600000000000000" pitchFamily="50" charset="-128"/>
                <a:ea typeface="HG丸ｺﾞｼｯｸM-PRO" panose="020F0600000000000000" pitchFamily="50" charset="-128"/>
              </a:rPr>
              <a:t>　大阪市立大学大学院生活科学研究科 教授</a:t>
            </a:r>
          </a:p>
          <a:p>
            <a:pPr algn="r" eaLnBrk="1" hangingPunct="1">
              <a:lnSpc>
                <a:spcPts val="3000"/>
              </a:lnSpc>
              <a:spcBef>
                <a:spcPts val="0"/>
              </a:spcBef>
            </a:pPr>
            <a:r>
              <a:rPr lang="ja-JP" altLang="ja-JP" sz="1800" dirty="0" smtClean="0">
                <a:latin typeface="HG丸ｺﾞｼｯｸM-PRO" panose="020F0600000000000000" pitchFamily="50" charset="-128"/>
                <a:ea typeface="HG丸ｺﾞｼｯｸM-PRO" panose="020F0600000000000000" pitchFamily="50" charset="-128"/>
              </a:rPr>
              <a:t>【</a:t>
            </a:r>
            <a:r>
              <a:rPr lang="ja-JP" altLang="ja-JP" sz="1800" dirty="0">
                <a:latin typeface="HG丸ｺﾞｼｯｸM-PRO" panose="020F0600000000000000" pitchFamily="50" charset="-128"/>
                <a:ea typeface="HG丸ｺﾞｼｯｸM-PRO" panose="020F0600000000000000" pitchFamily="50" charset="-128"/>
              </a:rPr>
              <a:t>敬称略・五十音順】</a:t>
            </a:r>
          </a:p>
          <a:p>
            <a:pPr eaLnBrk="1" hangingPunct="1">
              <a:lnSpc>
                <a:spcPts val="3000"/>
              </a:lnSpc>
              <a:spcBef>
                <a:spcPts val="0"/>
              </a:spcBef>
            </a:pPr>
            <a:endParaRPr kumimoji="1" lang="en-US" altLang="ja-JP" sz="22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p:txBody>
      </p:sp>
    </p:spTree>
    <p:extLst>
      <p:ext uri="{BB962C8B-B14F-4D97-AF65-F5344CB8AC3E}">
        <p14:creationId xmlns:p14="http://schemas.microsoft.com/office/powerpoint/2010/main" val="15430034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５．「大阪に住まう」将来イメージ</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50</a:t>
            </a:fld>
            <a:endParaRPr lang="en-US" altLang="ja-JP" sz="1200">
              <a:solidFill>
                <a:srgbClr val="898989"/>
              </a:solidFill>
            </a:endParaRPr>
          </a:p>
        </p:txBody>
      </p:sp>
      <p:sp>
        <p:nvSpPr>
          <p:cNvPr id="18" name="正方形/長方形 17"/>
          <p:cNvSpPr/>
          <p:nvPr/>
        </p:nvSpPr>
        <p:spPr>
          <a:xfrm>
            <a:off x="179512" y="548680"/>
            <a:ext cx="8850188" cy="50400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④大都市の中の農山漁村で、</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豊か</a:t>
            </a:r>
            <a:r>
              <a:rPr lang="ja-JP" altLang="ja-JP" sz="2400" b="1" dirty="0">
                <a:latin typeface="Meiryo UI" panose="020B0604030504040204" pitchFamily="50" charset="-128"/>
                <a:ea typeface="Meiryo UI" panose="020B0604030504040204" pitchFamily="50" charset="-128"/>
                <a:cs typeface="Meiryo UI" panose="020B0604030504040204" pitchFamily="50" charset="-128"/>
              </a:rPr>
              <a:t>な自然を満喫して住まう</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2"/>
          <p:cNvSpPr txBox="1">
            <a:spLocks noChangeArrowheads="1"/>
          </p:cNvSpPr>
          <p:nvPr/>
        </p:nvSpPr>
        <p:spPr bwMode="auto">
          <a:xfrm>
            <a:off x="179512" y="1152436"/>
            <a:ext cx="8850188" cy="2060540"/>
          </a:xfrm>
          <a:prstGeom prst="roundRect">
            <a:avLst>
              <a:gd name="adj" fmla="val 7290"/>
            </a:avLst>
          </a:prstGeom>
          <a:solidFill>
            <a:srgbClr val="FFFFFF"/>
          </a:solidFill>
          <a:ln w="9525">
            <a:solidFill>
              <a:schemeClr val="tx2">
                <a:lumMod val="75000"/>
              </a:schemeClr>
            </a:solidFill>
            <a:miter lim="800000"/>
            <a:headEnd/>
            <a:tailEnd/>
          </a:ln>
        </p:spPr>
        <p:txBody>
          <a:bodyPr rot="0" vert="horz" wrap="square" lIns="36000" tIns="3600" rIns="36000" bIns="0" anchor="t" anchorCtr="0">
            <a:noAutofit/>
          </a:bodyPr>
          <a:lstStyle/>
          <a:p>
            <a:pPr marL="261938" indent="-261938" algn="l">
              <a:spcBef>
                <a:spcPts val="600"/>
              </a:spcBef>
            </a:pP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大都市の中の農山漁村で、</a:t>
            </a:r>
            <a:r>
              <a:rPr lang="ja-JP"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農</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空間、海・山・川といった豊かな自然を満喫しながら、くらしています。</a:t>
            </a:r>
          </a:p>
          <a:p>
            <a:pPr marL="266700" indent="-266700" algn="l">
              <a:spcBef>
                <a:spcPts val="600"/>
              </a:spcBef>
            </a:pP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鉄道、道路などの交通利便性が高く、古民家などを活用したゲストハウスや住まいも充実しており、住み替え先としても、マルチハビテーション（二地域居住など）の住まいとしても、また、レジャースポットとしても楽しむことができます。</a:t>
            </a:r>
          </a:p>
        </p:txBody>
      </p:sp>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35547" r="30006"/>
          <a:stretch/>
        </p:blipFill>
        <p:spPr>
          <a:xfrm>
            <a:off x="539552" y="5056245"/>
            <a:ext cx="2449060" cy="1620000"/>
          </a:xfrm>
          <a:prstGeom prst="rect">
            <a:avLst/>
          </a:prstGeom>
          <a:ln>
            <a:noFill/>
          </a:ln>
          <a:effectLst/>
        </p:spPr>
      </p:pic>
      <p:pic>
        <p:nvPicPr>
          <p:cNvPr id="10" name="図 9" descr="紀泉わいわい村"/>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3723" y="5056245"/>
            <a:ext cx="2429106" cy="1620000"/>
          </a:xfrm>
          <a:prstGeom prst="rect">
            <a:avLst/>
          </a:prstGeom>
          <a:ln>
            <a:noFill/>
          </a:ln>
          <a:effectLst/>
          <a:extLst/>
        </p:spPr>
      </p:pic>
      <p:pic>
        <p:nvPicPr>
          <p:cNvPr id="12" name="Picture 2" descr="\\T1412ss0076\LIB\企画Ｇ\001 住宅まちづくりマスタープラン\写真\画像ネタ\hasegawa\名刺写真（府政情報室）\摂津峡（高槻市）.jpg"/>
          <p:cNvPicPr>
            <a:picLocks noChangeAspect="1" noChangeArrowheads="1"/>
          </p:cNvPicPr>
          <p:nvPr/>
        </p:nvPicPr>
        <p:blipFill rotWithShape="1">
          <a:blip r:embed="rId5">
            <a:extLst>
              <a:ext uri="{28A0092B-C50C-407E-A947-70E740481C1C}">
                <a14:useLocalDpi xmlns:a14="http://schemas.microsoft.com/office/drawing/2010/main" val="0"/>
              </a:ext>
            </a:extLst>
          </a:blip>
          <a:srcRect b="13018"/>
          <a:stretch/>
        </p:blipFill>
        <p:spPr bwMode="auto">
          <a:xfrm>
            <a:off x="2051720" y="3356993"/>
            <a:ext cx="2384007" cy="1555239"/>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descr="説明: 説明: C:\Users\taniyamah\AppData\Local\Microsoft\Windows\Temporary Internet Files\Content.Word\IMG_0795_025.jpg"/>
          <p:cNvPicPr/>
          <p:nvPr/>
        </p:nvPicPr>
        <p:blipFill>
          <a:blip r:embed="rId6" cstate="email">
            <a:extLst>
              <a:ext uri="{28A0092B-C50C-407E-A947-70E740481C1C}">
                <a14:useLocalDpi xmlns:a14="http://schemas.microsoft.com/office/drawing/2010/main"/>
              </a:ext>
            </a:extLst>
          </a:blip>
          <a:srcRect/>
          <a:stretch>
            <a:fillRect/>
          </a:stretch>
        </p:blipFill>
        <p:spPr bwMode="auto">
          <a:xfrm>
            <a:off x="5076056" y="3356992"/>
            <a:ext cx="2035340" cy="1575807"/>
          </a:xfrm>
          <a:prstGeom prst="rect">
            <a:avLst/>
          </a:prstGeom>
          <a:ln>
            <a:noFill/>
          </a:ln>
          <a:effectLst/>
        </p:spPr>
      </p:pic>
      <p:pic>
        <p:nvPicPr>
          <p:cNvPr id="14" name="図 13" descr="\\keikaku_server2\share\H27-進行業務都市施設部計画課\H27_26_150151_住宅まちづくり政策立案のための基礎調査業務_大阪府\04_作業データ\0401_検討資料\ビジョン関連\素材\photoAC\大阪湾２.jpg"/>
          <p:cNvPicPr>
            <a:picLocks noChangeAspect="1"/>
          </p:cNvPicPr>
          <p:nvPr/>
        </p:nvPicPr>
        <p:blipFill rotWithShape="1">
          <a:blip r:embed="rId7" cstate="print">
            <a:extLst>
              <a:ext uri="{28A0092B-C50C-407E-A947-70E740481C1C}">
                <a14:useLocalDpi xmlns:a14="http://schemas.microsoft.com/office/drawing/2010/main" val="0"/>
              </a:ext>
            </a:extLst>
          </a:blip>
          <a:srcRect t="44140" b="8985"/>
          <a:stretch/>
        </p:blipFill>
        <p:spPr bwMode="auto">
          <a:xfrm>
            <a:off x="6005426" y="5056245"/>
            <a:ext cx="2455006" cy="1620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65791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５．「大阪に住まう」将来イメージ</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51</a:t>
            </a:fld>
            <a:endParaRPr lang="en-US" altLang="ja-JP" sz="1200">
              <a:solidFill>
                <a:srgbClr val="898989"/>
              </a:solidFill>
            </a:endParaRPr>
          </a:p>
        </p:txBody>
      </p:sp>
      <p:sp>
        <p:nvSpPr>
          <p:cNvPr id="18" name="正方形/長方形 17"/>
          <p:cNvSpPr/>
          <p:nvPr/>
        </p:nvSpPr>
        <p:spPr>
          <a:xfrm>
            <a:off x="179512" y="548680"/>
            <a:ext cx="8850188" cy="50400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r>
              <a:rPr lang="ja-JP" altLang="en-US" sz="2400" b="1" dirty="0">
                <a:latin typeface="Meiryo UI" panose="020B0604030504040204" pitchFamily="50" charset="-128"/>
                <a:ea typeface="Meiryo UI" panose="020B0604030504040204" pitchFamily="50" charset="-128"/>
                <a:cs typeface="Meiryo UI" panose="020B0604030504040204" pitchFamily="50" charset="-128"/>
              </a:rPr>
              <a:t>⑥</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包容力</a:t>
            </a:r>
            <a:r>
              <a:rPr lang="ja-JP" altLang="ja-JP" sz="2400" b="1" dirty="0">
                <a:latin typeface="Meiryo UI" panose="020B0604030504040204" pitchFamily="50" charset="-128"/>
                <a:ea typeface="Meiryo UI" panose="020B0604030504040204" pitchFamily="50" charset="-128"/>
                <a:cs typeface="Meiryo UI" panose="020B0604030504040204" pitchFamily="50" charset="-128"/>
              </a:rPr>
              <a:t>のある大阪で、人のあたたかさに包まれて住まう</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2"/>
          <p:cNvSpPr txBox="1">
            <a:spLocks noChangeArrowheads="1"/>
          </p:cNvSpPr>
          <p:nvPr/>
        </p:nvSpPr>
        <p:spPr bwMode="auto">
          <a:xfrm>
            <a:off x="179512" y="1197072"/>
            <a:ext cx="8850188" cy="2591968"/>
          </a:xfrm>
          <a:prstGeom prst="roundRect">
            <a:avLst>
              <a:gd name="adj" fmla="val 7290"/>
            </a:avLst>
          </a:prstGeom>
          <a:solidFill>
            <a:srgbClr val="FFFFFF"/>
          </a:solidFill>
          <a:ln w="9525">
            <a:solidFill>
              <a:schemeClr val="tx2">
                <a:lumMod val="75000"/>
              </a:schemeClr>
            </a:solidFill>
            <a:miter lim="800000"/>
            <a:headEnd/>
            <a:tailEnd/>
          </a:ln>
        </p:spPr>
        <p:txBody>
          <a:bodyPr rot="0" vert="horz" wrap="square" lIns="36000" tIns="3600" rIns="36000" bIns="0" anchor="t" anchorCtr="0">
            <a:noAutofit/>
          </a:bodyPr>
          <a:lstStyle/>
          <a:p>
            <a:pPr marL="171450" indent="-171450" algn="l">
              <a:spcBef>
                <a:spcPts val="600"/>
              </a:spcBef>
            </a:pP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齢化率が高く、地域活力に課題を抱えていた公的賃貸住宅団地では、ストックを活用した魅力的なリノベーションや多様な住まいが供給され、活力層を含む様々な世代が住まうとともに、くらしを支える様々な機能が導入され、地域の核となっています</a:t>
            </a:r>
            <a:r>
              <a:rPr lang="ja-JP"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lgn="l">
              <a:spcBef>
                <a:spcPts val="600"/>
              </a:spcBef>
            </a:pP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たくさん、多様な人々が住まい、つながることで、大都市でありながら、つながり豊かな包容力のあるコミュニティが一段と</a:t>
            </a:r>
            <a:r>
              <a:rPr lang="ja-JP"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育まれ</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ると</a:t>
            </a:r>
            <a:r>
              <a:rPr lang="ja-JP"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とも</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に、住民、民間事業者などが主体となった居住支援のなど先駆的な取組みも展開されています。</a:t>
            </a:r>
          </a:p>
          <a:p>
            <a:pPr marL="261938" indent="-261938" algn="l">
              <a:spcBef>
                <a:spcPts val="600"/>
              </a:spcBef>
            </a:pP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そんな包容力のある大阪だから、安心して子どもを生み育てることができ、子どもからお年寄り、</a:t>
            </a:r>
            <a:r>
              <a:rPr lang="ja-JP" altLang="ja-JP" sz="18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者、外国人など誰もが、自分らしくいきいきとくらしています。</a:t>
            </a:r>
          </a:p>
        </p:txBody>
      </p:sp>
      <p:pic>
        <p:nvPicPr>
          <p:cNvPr id="15" name="図 14" descr="香里ヶ丘"/>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459" y="5373216"/>
            <a:ext cx="2057306" cy="1357313"/>
          </a:xfrm>
          <a:prstGeom prst="rect">
            <a:avLst/>
          </a:prstGeom>
          <a:ln>
            <a:noFill/>
          </a:ln>
          <a:effectLst/>
          <a:extLst/>
        </p:spPr>
      </p:pic>
      <p:pic>
        <p:nvPicPr>
          <p:cNvPr id="16" name="図 15"/>
          <p:cNvPicPr/>
          <p:nvPr/>
        </p:nvPicPr>
        <p:blipFill>
          <a:blip r:embed="rId4" cstate="print">
            <a:extLst>
              <a:ext uri="{28A0092B-C50C-407E-A947-70E740481C1C}">
                <a14:useLocalDpi xmlns:a14="http://schemas.microsoft.com/office/drawing/2010/main" val="0"/>
              </a:ext>
            </a:extLst>
          </a:blip>
          <a:stretch>
            <a:fillRect/>
          </a:stretch>
        </p:blipFill>
        <p:spPr>
          <a:xfrm>
            <a:off x="4438285" y="3901222"/>
            <a:ext cx="1861907" cy="1399986"/>
          </a:xfrm>
          <a:prstGeom prst="rect">
            <a:avLst/>
          </a:prstGeom>
          <a:ln>
            <a:noFill/>
          </a:ln>
          <a:effectLst/>
        </p:spPr>
      </p:pic>
      <p:pic>
        <p:nvPicPr>
          <p:cNvPr id="17" name="図 16"/>
          <p:cNvPicPr/>
          <p:nvPr/>
        </p:nvPicPr>
        <p:blipFill rotWithShape="1">
          <a:blip r:embed="rId5">
            <a:extLst>
              <a:ext uri="{28A0092B-C50C-407E-A947-70E740481C1C}">
                <a14:useLocalDpi xmlns:a14="http://schemas.microsoft.com/office/drawing/2010/main" val="0"/>
              </a:ext>
            </a:extLst>
          </a:blip>
          <a:srcRect r="13228"/>
          <a:stretch/>
        </p:blipFill>
        <p:spPr bwMode="auto">
          <a:xfrm>
            <a:off x="1622722" y="3915446"/>
            <a:ext cx="2057306" cy="1385762"/>
          </a:xfrm>
          <a:prstGeom prst="rect">
            <a:avLst/>
          </a:prstGeom>
          <a:ln>
            <a:noFill/>
          </a:ln>
          <a:effectLst/>
          <a:extLst>
            <a:ext uri="{53640926-AAD7-44D8-BBD7-CCE9431645EC}">
              <a14:shadowObscured xmlns:a14="http://schemas.microsoft.com/office/drawing/2010/main"/>
            </a:ext>
          </a:extLst>
        </p:spPr>
      </p:pic>
      <p:pic>
        <p:nvPicPr>
          <p:cNvPr id="12" name="図 11"/>
          <p:cNvPicPr/>
          <p:nvPr/>
        </p:nvPicPr>
        <p:blipFill rotWithShape="1">
          <a:blip r:embed="rId6">
            <a:extLst>
              <a:ext uri="{28A0092B-C50C-407E-A947-70E740481C1C}">
                <a14:useLocalDpi xmlns:a14="http://schemas.microsoft.com/office/drawing/2010/main" val="0"/>
              </a:ext>
            </a:extLst>
          </a:blip>
          <a:srcRect r="10784"/>
          <a:stretch/>
        </p:blipFill>
        <p:spPr bwMode="auto">
          <a:xfrm>
            <a:off x="6876256" y="4512599"/>
            <a:ext cx="1800362" cy="1935826"/>
          </a:xfrm>
          <a:prstGeom prst="rect">
            <a:avLst/>
          </a:prstGeom>
          <a:ln>
            <a:noFill/>
          </a:ln>
          <a:extLst>
            <a:ext uri="{53640926-AAD7-44D8-BBD7-CCE9431645EC}">
              <a14:shadowObscured xmlns:a14="http://schemas.microsoft.com/office/drawing/2010/main"/>
            </a:ext>
          </a:extLst>
        </p:spPr>
      </p:pic>
      <p:pic>
        <p:nvPicPr>
          <p:cNvPr id="11" name="図 10"/>
          <p:cNvPicPr/>
          <p:nvPr/>
        </p:nvPicPr>
        <p:blipFill rotWithShape="1">
          <a:blip r:embed="rId7">
            <a:extLst>
              <a:ext uri="{28A0092B-C50C-407E-A947-70E740481C1C}">
                <a14:useLocalDpi xmlns:a14="http://schemas.microsoft.com/office/drawing/2010/main" val="0"/>
              </a:ext>
            </a:extLst>
          </a:blip>
          <a:srcRect l="17063" t="11225" r="16747" b="11735"/>
          <a:stretch/>
        </p:blipFill>
        <p:spPr>
          <a:xfrm>
            <a:off x="3696905" y="5396711"/>
            <a:ext cx="2099231" cy="1357313"/>
          </a:xfrm>
          <a:prstGeom prst="rect">
            <a:avLst/>
          </a:prstGeom>
          <a:ln>
            <a:noFill/>
          </a:ln>
          <a:effectLst/>
        </p:spPr>
      </p:pic>
    </p:spTree>
    <p:extLst>
      <p:ext uri="{BB962C8B-B14F-4D97-AF65-F5344CB8AC3E}">
        <p14:creationId xmlns:p14="http://schemas.microsoft.com/office/powerpoint/2010/main" val="6469422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５．「大阪に住まう」将来イメージ</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52</a:t>
            </a:fld>
            <a:endParaRPr lang="en-US" altLang="ja-JP" sz="1200">
              <a:solidFill>
                <a:srgbClr val="898989"/>
              </a:solidFill>
            </a:endParaRPr>
          </a:p>
        </p:txBody>
      </p:sp>
      <p:sp>
        <p:nvSpPr>
          <p:cNvPr id="18" name="正方形/長方形 17"/>
          <p:cNvSpPr/>
          <p:nvPr/>
        </p:nvSpPr>
        <p:spPr>
          <a:xfrm>
            <a:off x="179512" y="548680"/>
            <a:ext cx="8850188" cy="50400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⑤</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環境</a:t>
            </a:r>
            <a:r>
              <a:rPr lang="ja-JP" altLang="ja-JP" sz="2400" b="1" dirty="0">
                <a:latin typeface="Meiryo UI" panose="020B0604030504040204" pitchFamily="50" charset="-128"/>
                <a:ea typeface="Meiryo UI" panose="020B0604030504040204" pitchFamily="50" charset="-128"/>
                <a:cs typeface="Meiryo UI" panose="020B0604030504040204" pitchFamily="50" charset="-128"/>
              </a:rPr>
              <a:t>にやさしく・調和して</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住まう</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2"/>
          <p:cNvSpPr txBox="1">
            <a:spLocks noChangeArrowheads="1"/>
          </p:cNvSpPr>
          <p:nvPr/>
        </p:nvSpPr>
        <p:spPr bwMode="auto">
          <a:xfrm>
            <a:off x="35496" y="1152436"/>
            <a:ext cx="9000000" cy="2132548"/>
          </a:xfrm>
          <a:prstGeom prst="roundRect">
            <a:avLst>
              <a:gd name="adj" fmla="val 7290"/>
            </a:avLst>
          </a:prstGeom>
          <a:solidFill>
            <a:srgbClr val="FFFFFF"/>
          </a:solidFill>
          <a:ln w="9525">
            <a:solidFill>
              <a:schemeClr val="tx2">
                <a:lumMod val="75000"/>
              </a:schemeClr>
            </a:solidFill>
            <a:miter lim="800000"/>
            <a:headEnd/>
            <a:tailEnd/>
          </a:ln>
        </p:spPr>
        <p:txBody>
          <a:bodyPr rot="0" vert="horz" wrap="square" lIns="36000" tIns="3600" rIns="36000" bIns="0" anchor="t" anchorCtr="0">
            <a:noAutofit/>
          </a:bodyPr>
          <a:lstStyle/>
          <a:p>
            <a:pPr marL="266700" indent="-266700" algn="l"/>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鉄道・バスなどの公共交通が充実し、住宅・建築物の省エネ化・長寿命化が図られるとともに、再生可能エネルギーの活用や都市緑化等が進み、環境にやさしい住まいと都市が形成されています。</a:t>
            </a:r>
          </a:p>
          <a:p>
            <a:pPr marL="266700" indent="-266700" algn="l">
              <a:spcBef>
                <a:spcPts val="600"/>
              </a:spcBef>
            </a:pP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また、限りある資源を循環的に使い、共有するくらし方や、大阪特有</a:t>
            </a:r>
            <a:r>
              <a:rPr lang="ja-JP"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海から山へ、山から海へと吹き抜ける「</a:t>
            </a:r>
            <a:r>
              <a:rPr lang="ja-JP"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みどり</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風</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感じる</a:t>
            </a:r>
            <a:r>
              <a:rPr lang="ja-JP"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くらし方</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などが普及しており、環境にやさしく・調和してくらしています</a:t>
            </a:r>
            <a:r>
              <a:rPr lang="ja-JP"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7625" y="5178671"/>
            <a:ext cx="2298511" cy="1516449"/>
          </a:xfrm>
          <a:prstGeom prst="rect">
            <a:avLst/>
          </a:prstGeom>
          <a:noFill/>
          <a:extLst/>
        </p:spPr>
      </p:pic>
      <p:pic>
        <p:nvPicPr>
          <p:cNvPr id="12" name="Picture 4" descr="\\T1412ss0076\LIB\企画Ｇ\001 住宅まちづくりマスタープラン\★住まうビジョン掲載写真\0713写真データ\1437587363360.png"/>
          <p:cNvPicPr/>
          <p:nvPr/>
        </p:nvPicPr>
        <p:blipFill rotWithShape="1">
          <a:blip r:embed="rId4">
            <a:extLst>
              <a:ext uri="{28A0092B-C50C-407E-A947-70E740481C1C}">
                <a14:useLocalDpi xmlns:a14="http://schemas.microsoft.com/office/drawing/2010/main" val="0"/>
              </a:ext>
            </a:extLst>
          </a:blip>
          <a:srcRect l="16063" t="13717" r="21209" b="15555"/>
          <a:stretch/>
        </p:blipFill>
        <p:spPr bwMode="auto">
          <a:xfrm>
            <a:off x="1086161" y="3501008"/>
            <a:ext cx="2366773" cy="1499812"/>
          </a:xfrm>
          <a:prstGeom prst="rect">
            <a:avLst/>
          </a:prstGeom>
          <a:noFill/>
          <a:ln>
            <a:noFill/>
          </a:ln>
          <a:extLst>
            <a:ext uri="{53640926-AAD7-44D8-BBD7-CCE9431645EC}">
              <a14:shadowObscured xmlns:a14="http://schemas.microsoft.com/office/drawing/2010/main"/>
            </a:ext>
          </a:extLst>
        </p:spPr>
      </p:pic>
      <p:pic>
        <p:nvPicPr>
          <p:cNvPr id="13" name="図 12"/>
          <p:cNvPicPr/>
          <p:nvPr/>
        </p:nvPicPr>
        <p:blipFill>
          <a:blip r:embed="rId5" cstate="print">
            <a:extLst>
              <a:ext uri="{28A0092B-C50C-407E-A947-70E740481C1C}">
                <a14:useLocalDpi xmlns:a14="http://schemas.microsoft.com/office/drawing/2010/main" val="0"/>
              </a:ext>
            </a:extLst>
          </a:blip>
          <a:stretch>
            <a:fillRect/>
          </a:stretch>
        </p:blipFill>
        <p:spPr>
          <a:xfrm>
            <a:off x="3802055" y="3534140"/>
            <a:ext cx="2190657" cy="1454821"/>
          </a:xfrm>
          <a:prstGeom prst="rect">
            <a:avLst/>
          </a:prstGeom>
        </p:spPr>
      </p:pic>
      <p:pic>
        <p:nvPicPr>
          <p:cNvPr id="14" name="図 13"/>
          <p:cNvPicPr/>
          <p:nvPr/>
        </p:nvPicPr>
        <p:blipFill>
          <a:blip r:embed="rId6" cstate="print">
            <a:extLst>
              <a:ext uri="{28A0092B-C50C-407E-A947-70E740481C1C}">
                <a14:useLocalDpi xmlns:a14="http://schemas.microsoft.com/office/drawing/2010/main" val="0"/>
              </a:ext>
            </a:extLst>
          </a:blip>
          <a:stretch>
            <a:fillRect/>
          </a:stretch>
        </p:blipFill>
        <p:spPr>
          <a:xfrm>
            <a:off x="668153" y="5178671"/>
            <a:ext cx="2224946" cy="1493783"/>
          </a:xfrm>
          <a:prstGeom prst="rect">
            <a:avLst/>
          </a:prstGeom>
        </p:spPr>
      </p:pic>
      <p:pic>
        <p:nvPicPr>
          <p:cNvPr id="15" name="図 14"/>
          <p:cNvPicPr/>
          <p:nvPr/>
        </p:nvPicPr>
        <p:blipFill>
          <a:blip r:embed="rId7" cstate="print">
            <a:extLst>
              <a:ext uri="{28A0092B-C50C-407E-A947-70E740481C1C}">
                <a14:useLocalDpi xmlns:a14="http://schemas.microsoft.com/office/drawing/2010/main" val="0"/>
              </a:ext>
            </a:extLst>
          </a:blip>
          <a:stretch>
            <a:fillRect/>
          </a:stretch>
        </p:blipFill>
        <p:spPr>
          <a:xfrm>
            <a:off x="6372200" y="3837118"/>
            <a:ext cx="1872208" cy="2513896"/>
          </a:xfrm>
          <a:prstGeom prst="rect">
            <a:avLst/>
          </a:prstGeom>
        </p:spPr>
      </p:pic>
    </p:spTree>
    <p:extLst>
      <p:ext uri="{BB962C8B-B14F-4D97-AF65-F5344CB8AC3E}">
        <p14:creationId xmlns:p14="http://schemas.microsoft.com/office/powerpoint/2010/main" val="27306360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５．「大阪に住まう」将来イメージ</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53</a:t>
            </a:fld>
            <a:endParaRPr lang="en-US" altLang="ja-JP" sz="1200">
              <a:solidFill>
                <a:srgbClr val="898989"/>
              </a:solidFill>
            </a:endParaRPr>
          </a:p>
        </p:txBody>
      </p:sp>
      <p:sp>
        <p:nvSpPr>
          <p:cNvPr id="18" name="正方形/長方形 17"/>
          <p:cNvSpPr/>
          <p:nvPr/>
        </p:nvSpPr>
        <p:spPr>
          <a:xfrm>
            <a:off x="179512" y="548680"/>
            <a:ext cx="8850188" cy="50400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⑦</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歴史</a:t>
            </a:r>
            <a:r>
              <a:rPr lang="ja-JP" altLang="ja-JP"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文化</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・芸術を楽しみながら</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住まう</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2"/>
          <p:cNvSpPr txBox="1">
            <a:spLocks noChangeArrowheads="1"/>
          </p:cNvSpPr>
          <p:nvPr/>
        </p:nvSpPr>
        <p:spPr bwMode="auto">
          <a:xfrm>
            <a:off x="179512" y="1152435"/>
            <a:ext cx="8850188" cy="2132549"/>
          </a:xfrm>
          <a:prstGeom prst="roundRect">
            <a:avLst>
              <a:gd name="adj" fmla="val 7290"/>
            </a:avLst>
          </a:prstGeom>
          <a:solidFill>
            <a:srgbClr val="FFFFFF"/>
          </a:solidFill>
          <a:ln w="9525">
            <a:solidFill>
              <a:schemeClr val="tx2">
                <a:lumMod val="75000"/>
              </a:schemeClr>
            </a:solidFill>
            <a:miter lim="800000"/>
            <a:headEnd/>
            <a:tailEnd/>
          </a:ln>
        </p:spPr>
        <p:txBody>
          <a:bodyPr rot="0" vert="horz" wrap="square" lIns="36000" tIns="3600" rIns="36000" bIns="0" anchor="t" anchorCtr="0">
            <a:noAutofit/>
          </a:bodyPr>
          <a:lstStyle/>
          <a:p>
            <a:pPr marL="285750" lvl="0" indent="-285750" algn="l">
              <a:buFont typeface="Wingdings 2"/>
              <a:buChar char="P"/>
            </a:pP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失われつつ</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あった歴史的な建築物やまちなみの価値が再評価され、きちんと保全・活用されるとともに、「上方文化」として知られる文楽や落語などの伝統芸能や地域の祭なども受け継がれ、あらゆる芸能や演劇が毎日どこかで開催されるなど、歴史・文化・芸術を楽しみながらくらしています</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endPar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85750" lvl="0" indent="-285750" algn="l">
              <a:buFont typeface="Wingdings 2"/>
              <a:buChar char="P"/>
            </a:pPr>
            <a:r>
              <a:rPr lang="ja-JP"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町家や長屋をきちんと手入れして住まう、四季折々のくらしを楽しむといった住まい方や、リノベーションやコンバージョンしてカフェなどの店舗やミュージアムとして活用するなど、地域の魅力がより一層高まっています。</a:t>
            </a:r>
            <a:endPar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p:cNvPicPr/>
          <p:nvPr/>
        </p:nvPicPr>
        <p:blipFill>
          <a:blip r:embed="rId3">
            <a:extLst>
              <a:ext uri="{28A0092B-C50C-407E-A947-70E740481C1C}">
                <a14:useLocalDpi xmlns:a14="http://schemas.microsoft.com/office/drawing/2010/main" val="0"/>
              </a:ext>
            </a:extLst>
          </a:blip>
          <a:stretch>
            <a:fillRect/>
          </a:stretch>
        </p:blipFill>
        <p:spPr>
          <a:xfrm>
            <a:off x="4733180" y="3407345"/>
            <a:ext cx="2389552" cy="1609632"/>
          </a:xfrm>
          <a:prstGeom prst="rect">
            <a:avLst/>
          </a:prstGeom>
        </p:spPr>
      </p:pic>
      <p:pic>
        <p:nvPicPr>
          <p:cNvPr id="22" name="図 21"/>
          <p:cNvPicPr/>
          <p:nvPr/>
        </p:nvPicPr>
        <p:blipFill>
          <a:blip r:embed="rId4" cstate="print">
            <a:extLst>
              <a:ext uri="{28A0092B-C50C-407E-A947-70E740481C1C}">
                <a14:useLocalDpi xmlns:a14="http://schemas.microsoft.com/office/drawing/2010/main" val="0"/>
              </a:ext>
            </a:extLst>
          </a:blip>
          <a:stretch>
            <a:fillRect/>
          </a:stretch>
        </p:blipFill>
        <p:spPr>
          <a:xfrm>
            <a:off x="2012588" y="3407344"/>
            <a:ext cx="2346137" cy="1609631"/>
          </a:xfrm>
          <a:prstGeom prst="rect">
            <a:avLst/>
          </a:prstGeom>
        </p:spPr>
      </p:pic>
      <p:pic>
        <p:nvPicPr>
          <p:cNvPr id="16" name="図 15" descr="太子町山田"/>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127" y="5147318"/>
            <a:ext cx="2419531" cy="1609632"/>
          </a:xfrm>
          <a:prstGeom prst="rect">
            <a:avLst/>
          </a:prstGeom>
          <a:ln>
            <a:noFill/>
          </a:ln>
          <a:effectLst/>
          <a:extLst/>
        </p:spPr>
      </p:pic>
      <p:pic>
        <p:nvPicPr>
          <p:cNvPr id="17" name="図 16" descr="説明: M:\My Documents\仕事用\勉強会\230204空堀見学\IMG_1003.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6216" y="5155280"/>
            <a:ext cx="2079518" cy="1609632"/>
          </a:xfrm>
          <a:prstGeom prst="rect">
            <a:avLst/>
          </a:prstGeom>
          <a:ln>
            <a:noFill/>
          </a:ln>
          <a:effectLst/>
        </p:spPr>
      </p:pic>
      <p:pic>
        <p:nvPicPr>
          <p:cNvPr id="20" name="図 19"/>
          <p:cNvPicPr/>
          <p:nvPr/>
        </p:nvPicPr>
        <p:blipFill>
          <a:blip r:embed="rId7">
            <a:extLst>
              <a:ext uri="{28A0092B-C50C-407E-A947-70E740481C1C}">
                <a14:useLocalDpi xmlns:a14="http://schemas.microsoft.com/office/drawing/2010/main" val="0"/>
              </a:ext>
            </a:extLst>
          </a:blip>
          <a:srcRect/>
          <a:stretch>
            <a:fillRect/>
          </a:stretch>
        </p:blipFill>
        <p:spPr bwMode="auto">
          <a:xfrm>
            <a:off x="3730693" y="5152165"/>
            <a:ext cx="2109495" cy="1609632"/>
          </a:xfrm>
          <a:prstGeom prst="rect">
            <a:avLst/>
          </a:prstGeom>
          <a:ln>
            <a:noFill/>
          </a:ln>
          <a:effectLst/>
        </p:spPr>
      </p:pic>
    </p:spTree>
    <p:extLst>
      <p:ext uri="{BB962C8B-B14F-4D97-AF65-F5344CB8AC3E}">
        <p14:creationId xmlns:p14="http://schemas.microsoft.com/office/powerpoint/2010/main" val="26414946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５．「大阪に住まう」将来イメージ</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54</a:t>
            </a:fld>
            <a:endParaRPr lang="en-US" altLang="ja-JP" sz="1200">
              <a:solidFill>
                <a:srgbClr val="898989"/>
              </a:solidFill>
            </a:endParaRPr>
          </a:p>
        </p:txBody>
      </p:sp>
      <p:sp>
        <p:nvSpPr>
          <p:cNvPr id="18" name="正方形/長方形 17"/>
          <p:cNvSpPr/>
          <p:nvPr/>
        </p:nvSpPr>
        <p:spPr>
          <a:xfrm>
            <a:off x="179512" y="548680"/>
            <a:ext cx="8850188" cy="50400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r>
              <a:rPr lang="ja-JP" altLang="en-US" sz="2400" b="1" dirty="0">
                <a:latin typeface="Meiryo UI" panose="020B0604030504040204" pitchFamily="50" charset="-128"/>
                <a:ea typeface="Meiryo UI" panose="020B0604030504040204" pitchFamily="50" charset="-128"/>
                <a:cs typeface="Meiryo UI" panose="020B0604030504040204" pitchFamily="50" charset="-128"/>
              </a:rPr>
              <a:t>⑧</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モノづくり</a:t>
            </a:r>
            <a:r>
              <a:rPr lang="ja-JP" altLang="ja-JP" sz="2400" b="1" dirty="0">
                <a:latin typeface="Meiryo UI" panose="020B0604030504040204" pitchFamily="50" charset="-128"/>
                <a:ea typeface="Meiryo UI" panose="020B0604030504040204" pitchFamily="50" charset="-128"/>
                <a:cs typeface="Meiryo UI" panose="020B0604030504040204" pitchFamily="50" charset="-128"/>
              </a:rPr>
              <a:t>とともに</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住まう</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2"/>
          <p:cNvSpPr txBox="1">
            <a:spLocks noChangeArrowheads="1"/>
          </p:cNvSpPr>
          <p:nvPr/>
        </p:nvSpPr>
        <p:spPr bwMode="auto">
          <a:xfrm>
            <a:off x="179512" y="1152436"/>
            <a:ext cx="8850188" cy="1484476"/>
          </a:xfrm>
          <a:prstGeom prst="roundRect">
            <a:avLst>
              <a:gd name="adj" fmla="val 7290"/>
            </a:avLst>
          </a:prstGeom>
          <a:solidFill>
            <a:srgbClr val="FFFFFF"/>
          </a:solidFill>
          <a:ln w="9525">
            <a:solidFill>
              <a:schemeClr val="tx2">
                <a:lumMod val="75000"/>
              </a:schemeClr>
            </a:solidFill>
            <a:miter lim="800000"/>
            <a:headEnd/>
            <a:tailEnd/>
          </a:ln>
        </p:spPr>
        <p:txBody>
          <a:bodyPr rot="0" vert="horz" wrap="square" lIns="36000" tIns="3600" rIns="36000" bIns="0" anchor="t" anchorCtr="0">
            <a:noAutofit/>
          </a:bodyPr>
          <a:lstStyle/>
          <a:p>
            <a:pPr marL="271463" indent="-271463" algn="l">
              <a:lnSpc>
                <a:spcPts val="3000"/>
              </a:lnSpc>
              <a:spcBef>
                <a:spcPts val="600"/>
              </a:spcBef>
            </a:pP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良好な住環境と操業環境が確保され、世界的な企業からオンリーワンの町工場、伝統産業・地場産業まで、モノづくりの中小企業・職人がよりいきいきと活躍しています。</a:t>
            </a:r>
          </a:p>
          <a:p>
            <a:pPr algn="l">
              <a:lnSpc>
                <a:spcPts val="3000"/>
              </a:lnSpc>
              <a:spcBef>
                <a:spcPts val="600"/>
              </a:spcBef>
            </a:pP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付加価値の高い新たなモノづくりも生まれ、職住一体・職住近接でくらしています。</a:t>
            </a:r>
          </a:p>
        </p:txBody>
      </p:sp>
      <p:pic>
        <p:nvPicPr>
          <p:cNvPr id="9" name="図 8"/>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5243" t="11068" r="16484" b="11068"/>
          <a:stretch/>
        </p:blipFill>
        <p:spPr>
          <a:xfrm>
            <a:off x="1979712" y="3120679"/>
            <a:ext cx="2389449" cy="1600040"/>
          </a:xfrm>
          <a:prstGeom prst="rect">
            <a:avLst/>
          </a:prstGeom>
          <a:ln>
            <a:noFill/>
          </a:ln>
          <a:effectLst/>
        </p:spPr>
      </p:pic>
      <p:pic>
        <p:nvPicPr>
          <p:cNvPr id="11" name="図 10"/>
          <p:cNvPicPr>
            <a:picLocks noChangeAspect="1"/>
          </p:cNvPicPr>
          <p:nvPr/>
        </p:nvPicPr>
        <p:blipFill rotWithShape="1">
          <a:blip r:embed="rId5">
            <a:extLst>
              <a:ext uri="{28A0092B-C50C-407E-A947-70E740481C1C}">
                <a14:useLocalDpi xmlns:a14="http://schemas.microsoft.com/office/drawing/2010/main" val="0"/>
              </a:ext>
            </a:extLst>
          </a:blip>
          <a:srcRect l="16937" t="6692" r="16566" b="5948"/>
          <a:stretch/>
        </p:blipFill>
        <p:spPr>
          <a:xfrm>
            <a:off x="3463255" y="4925304"/>
            <a:ext cx="2072827" cy="1600040"/>
          </a:xfrm>
          <a:prstGeom prst="rect">
            <a:avLst/>
          </a:prstGeom>
        </p:spPr>
      </p:pic>
      <p:pic>
        <p:nvPicPr>
          <p:cNvPr id="12" name="図 11"/>
          <p:cNvPicPr>
            <a:picLocks noChangeAspect="1"/>
          </p:cNvPicPr>
          <p:nvPr/>
        </p:nvPicPr>
        <p:blipFill rotWithShape="1">
          <a:blip r:embed="rId6"/>
          <a:srcRect l="52526" t="65112" r="34542" b="20444"/>
          <a:stretch/>
        </p:blipFill>
        <p:spPr>
          <a:xfrm>
            <a:off x="6074715" y="4860273"/>
            <a:ext cx="2572608" cy="1617828"/>
          </a:xfrm>
          <a:prstGeom prst="rect">
            <a:avLst/>
          </a:prstGeom>
        </p:spPr>
      </p:pic>
      <p:pic>
        <p:nvPicPr>
          <p:cNvPr id="13" name="Picture 2" descr="\\T1412ss0076\LIB\企画Ｇ\001 住宅まちづくりマスタープラン\写真\画像ネタ\hasegawa\PAKUTASO（著作権フリー）\⑤モノづくり（グラインダーを使う職人）.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80044" y="3172865"/>
            <a:ext cx="2241752" cy="1495668"/>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p:cNvPicPr/>
          <p:nvPr/>
        </p:nvPicPr>
        <p:blipFill>
          <a:blip r:embed="rId8" cstate="print">
            <a:extLst>
              <a:ext uri="{28A0092B-C50C-407E-A947-70E740481C1C}">
                <a14:useLocalDpi xmlns:a14="http://schemas.microsoft.com/office/drawing/2010/main" val="0"/>
              </a:ext>
            </a:extLst>
          </a:blip>
          <a:stretch>
            <a:fillRect/>
          </a:stretch>
        </p:blipFill>
        <p:spPr>
          <a:xfrm>
            <a:off x="467544" y="4860273"/>
            <a:ext cx="2432774" cy="1615980"/>
          </a:xfrm>
          <a:prstGeom prst="rect">
            <a:avLst/>
          </a:prstGeom>
        </p:spPr>
      </p:pic>
    </p:spTree>
    <p:extLst>
      <p:ext uri="{BB962C8B-B14F-4D97-AF65-F5344CB8AC3E}">
        <p14:creationId xmlns:p14="http://schemas.microsoft.com/office/powerpoint/2010/main" val="1531394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５．「大阪に住まう」将来イメージ</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55</a:t>
            </a:fld>
            <a:endParaRPr lang="en-US" altLang="ja-JP" sz="1200">
              <a:solidFill>
                <a:srgbClr val="898989"/>
              </a:solidFill>
            </a:endParaRPr>
          </a:p>
        </p:txBody>
      </p:sp>
      <p:sp>
        <p:nvSpPr>
          <p:cNvPr id="18" name="正方形/長方形 17"/>
          <p:cNvSpPr/>
          <p:nvPr/>
        </p:nvSpPr>
        <p:spPr>
          <a:xfrm>
            <a:off x="179512" y="548680"/>
            <a:ext cx="8850188" cy="50400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r>
              <a:rPr lang="ja-JP" altLang="en-US" sz="2400" b="1" dirty="0">
                <a:latin typeface="Meiryo UI" panose="020B0604030504040204" pitchFamily="50" charset="-128"/>
                <a:ea typeface="Meiryo UI" panose="020B0604030504040204" pitchFamily="50" charset="-128"/>
                <a:cs typeface="Meiryo UI" panose="020B0604030504040204" pitchFamily="50" charset="-128"/>
              </a:rPr>
              <a:t>⑨</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学びと</a:t>
            </a:r>
            <a:r>
              <a:rPr lang="ja-JP" altLang="ja-JP" sz="2400" b="1" dirty="0">
                <a:latin typeface="Meiryo UI" panose="020B0604030504040204" pitchFamily="50" charset="-128"/>
                <a:ea typeface="Meiryo UI" panose="020B0604030504040204" pitchFamily="50" charset="-128"/>
                <a:cs typeface="Meiryo UI" panose="020B0604030504040204" pitchFamily="50" charset="-128"/>
              </a:rPr>
              <a:t>ともに住まう</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2"/>
          <p:cNvSpPr txBox="1">
            <a:spLocks noChangeArrowheads="1"/>
          </p:cNvSpPr>
          <p:nvPr/>
        </p:nvSpPr>
        <p:spPr bwMode="auto">
          <a:xfrm>
            <a:off x="179512" y="1152436"/>
            <a:ext cx="8850188" cy="2204556"/>
          </a:xfrm>
          <a:prstGeom prst="roundRect">
            <a:avLst>
              <a:gd name="adj" fmla="val 7290"/>
            </a:avLst>
          </a:prstGeom>
          <a:solidFill>
            <a:srgbClr val="FFFFFF"/>
          </a:solidFill>
          <a:ln w="9525">
            <a:solidFill>
              <a:schemeClr val="tx2">
                <a:lumMod val="75000"/>
              </a:schemeClr>
            </a:solidFill>
            <a:miter lim="800000"/>
            <a:headEnd/>
            <a:tailEnd/>
          </a:ln>
        </p:spPr>
        <p:txBody>
          <a:bodyPr rot="0" vert="horz" wrap="square" lIns="36000" tIns="3600" rIns="36000" bIns="0" anchor="t" anchorCtr="0">
            <a:noAutofit/>
          </a:bodyPr>
          <a:lstStyle/>
          <a:p>
            <a:pPr marL="171450" indent="-171450" algn="l">
              <a:spcBef>
                <a:spcPts val="600"/>
              </a:spcBef>
            </a:pP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初等中等教育</a:t>
            </a:r>
            <a:r>
              <a:rPr lang="ja-JP"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はじめ、国内トップクラスの大学から個性豊かな大学、専門学校やカルチャースクールなど、学びの場が充実しています。また、学校だけでなく、地域や家庭が子どもたちの学びを支えています。</a:t>
            </a:r>
          </a:p>
          <a:p>
            <a:pPr marL="171450" indent="-171450" algn="l">
              <a:spcBef>
                <a:spcPts val="600"/>
              </a:spcBef>
            </a:pP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子どもがのびのび学ぶ、学生生活を満喫する、働きながら学ぶ、リタイアしてから学ぶといった、多様な学びとともにくらすことができます。</a:t>
            </a:r>
          </a:p>
          <a:p>
            <a:pPr marL="171450" indent="-171450" algn="l">
              <a:spcBef>
                <a:spcPts val="600"/>
              </a:spcBef>
            </a:pP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学ぶ場が充実している大阪だからこそ、子どもや若者から高齢者まで様々な年代の人々が集い、交流し、都市に活気があふれています</a:t>
            </a:r>
            <a:r>
              <a:rPr lang="ja-JP"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p:cNvPicPr/>
          <p:nvPr/>
        </p:nvPicPr>
        <p:blipFill rotWithShape="1">
          <a:blip r:embed="rId3" cstate="print">
            <a:extLst>
              <a:ext uri="{28A0092B-C50C-407E-A947-70E740481C1C}">
                <a14:useLocalDpi xmlns:a14="http://schemas.microsoft.com/office/drawing/2010/main" val="0"/>
              </a:ext>
            </a:extLst>
          </a:blip>
          <a:srcRect l="16738" t="10732" r="17134" b="11219"/>
          <a:stretch/>
        </p:blipFill>
        <p:spPr>
          <a:xfrm>
            <a:off x="1380139" y="5253149"/>
            <a:ext cx="2094957" cy="1391266"/>
          </a:xfrm>
          <a:prstGeom prst="rect">
            <a:avLst/>
          </a:prstGeom>
        </p:spPr>
      </p:pic>
      <p:pic>
        <p:nvPicPr>
          <p:cNvPr id="15" name="図 14" descr="\\keikaku_server2\share\H27-進行業務都市施設部計画課\H27_26_150151_住宅まちづくり政策立案のための基礎調査業務_大阪府\04_作業データ\0401_検討資料\ビジョン関連\素材\photoAC\勉強する小学生.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3628969"/>
            <a:ext cx="2108770" cy="1391266"/>
          </a:xfrm>
          <a:prstGeom prst="rect">
            <a:avLst/>
          </a:prstGeom>
          <a:noFill/>
          <a:ln>
            <a:noFill/>
          </a:ln>
          <a:effectLst/>
        </p:spPr>
      </p:pic>
      <p:pic>
        <p:nvPicPr>
          <p:cNvPr id="16" name="図 15"/>
          <p:cNvPicPr/>
          <p:nvPr/>
        </p:nvPicPr>
        <p:blipFill rotWithShape="1">
          <a:blip r:embed="rId5" cstate="print">
            <a:extLst>
              <a:ext uri="{28A0092B-C50C-407E-A947-70E740481C1C}">
                <a14:useLocalDpi xmlns:a14="http://schemas.microsoft.com/office/drawing/2010/main" val="0"/>
              </a:ext>
            </a:extLst>
          </a:blip>
          <a:srcRect t="7311" b="4001"/>
          <a:stretch/>
        </p:blipFill>
        <p:spPr bwMode="auto">
          <a:xfrm>
            <a:off x="4932040" y="3585612"/>
            <a:ext cx="1104265" cy="1477981"/>
          </a:xfrm>
          <a:prstGeom prst="rect">
            <a:avLst/>
          </a:prstGeom>
          <a:ln>
            <a:noFill/>
          </a:ln>
          <a:extLst>
            <a:ext uri="{53640926-AAD7-44D8-BBD7-CCE9431645EC}">
              <a14:shadowObscured xmlns:a14="http://schemas.microsoft.com/office/drawing/2010/main"/>
            </a:ext>
          </a:extLst>
        </p:spPr>
      </p:pic>
      <p:pic>
        <p:nvPicPr>
          <p:cNvPr id="17" name="図 16"/>
          <p:cNvPicPr/>
          <p:nvPr/>
        </p:nvPicPr>
        <p:blipFill>
          <a:blip r:embed="rId6" cstate="print">
            <a:extLst>
              <a:ext uri="{28A0092B-C50C-407E-A947-70E740481C1C}">
                <a14:useLocalDpi xmlns:a14="http://schemas.microsoft.com/office/drawing/2010/main" val="0"/>
              </a:ext>
            </a:extLst>
          </a:blip>
          <a:stretch>
            <a:fillRect/>
          </a:stretch>
        </p:blipFill>
        <p:spPr>
          <a:xfrm>
            <a:off x="4355168" y="5256017"/>
            <a:ext cx="2009010" cy="1348293"/>
          </a:xfrm>
          <a:prstGeom prst="rect">
            <a:avLst/>
          </a:prstGeom>
        </p:spPr>
      </p:pic>
      <p:pic>
        <p:nvPicPr>
          <p:cNvPr id="20" name="図 19"/>
          <p:cNvPicPr/>
          <p:nvPr/>
        </p:nvPicPr>
        <p:blipFill>
          <a:blip r:embed="rId7" cstate="print">
            <a:extLst>
              <a:ext uri="{28A0092B-C50C-407E-A947-70E740481C1C}">
                <a14:useLocalDpi xmlns:a14="http://schemas.microsoft.com/office/drawing/2010/main" val="0"/>
              </a:ext>
            </a:extLst>
          </a:blip>
          <a:stretch>
            <a:fillRect/>
          </a:stretch>
        </p:blipFill>
        <p:spPr>
          <a:xfrm>
            <a:off x="6761729" y="3931604"/>
            <a:ext cx="1664455" cy="2510879"/>
          </a:xfrm>
          <a:prstGeom prst="rect">
            <a:avLst/>
          </a:prstGeom>
        </p:spPr>
      </p:pic>
    </p:spTree>
    <p:extLst>
      <p:ext uri="{BB962C8B-B14F-4D97-AF65-F5344CB8AC3E}">
        <p14:creationId xmlns:p14="http://schemas.microsoft.com/office/powerpoint/2010/main" val="33302494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５．「大阪に住まう」将来イメージ</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56</a:t>
            </a:fld>
            <a:endParaRPr lang="en-US" altLang="ja-JP" sz="1200">
              <a:solidFill>
                <a:srgbClr val="898989"/>
              </a:solidFill>
            </a:endParaRPr>
          </a:p>
        </p:txBody>
      </p:sp>
      <p:sp>
        <p:nvSpPr>
          <p:cNvPr id="18" name="正方形/長方形 17"/>
          <p:cNvSpPr/>
          <p:nvPr/>
        </p:nvSpPr>
        <p:spPr>
          <a:xfrm>
            <a:off x="179512" y="548680"/>
            <a:ext cx="8850188" cy="50400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r>
              <a:rPr lang="ja-JP" altLang="en-US" sz="2400" b="1" dirty="0">
                <a:latin typeface="Meiryo UI" panose="020B0604030504040204" pitchFamily="50" charset="-128"/>
                <a:ea typeface="Meiryo UI" panose="020B0604030504040204" pitchFamily="50" charset="-128"/>
                <a:cs typeface="Meiryo UI" panose="020B0604030504040204" pitchFamily="50" charset="-128"/>
              </a:rPr>
              <a:t>⑩</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スポーツ</a:t>
            </a:r>
            <a:r>
              <a:rPr lang="ja-JP" altLang="ja-JP" sz="2400" b="1" dirty="0">
                <a:latin typeface="Meiryo UI" panose="020B0604030504040204" pitchFamily="50" charset="-128"/>
                <a:ea typeface="Meiryo UI" panose="020B0604030504040204" pitchFamily="50" charset="-128"/>
                <a:cs typeface="Meiryo UI" panose="020B0604030504040204" pitchFamily="50" charset="-128"/>
              </a:rPr>
              <a:t>を楽しみながら</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いきいきと</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住まう</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2"/>
          <p:cNvSpPr txBox="1">
            <a:spLocks noChangeArrowheads="1"/>
          </p:cNvSpPr>
          <p:nvPr/>
        </p:nvSpPr>
        <p:spPr bwMode="auto">
          <a:xfrm>
            <a:off x="179512" y="1152436"/>
            <a:ext cx="8850188" cy="1988532"/>
          </a:xfrm>
          <a:prstGeom prst="roundRect">
            <a:avLst>
              <a:gd name="adj" fmla="val 7290"/>
            </a:avLst>
          </a:prstGeom>
          <a:solidFill>
            <a:srgbClr val="FFFFFF"/>
          </a:solidFill>
          <a:ln w="9525">
            <a:solidFill>
              <a:schemeClr val="tx2">
                <a:lumMod val="75000"/>
              </a:schemeClr>
            </a:solidFill>
            <a:miter lim="800000"/>
            <a:headEnd/>
            <a:tailEnd/>
          </a:ln>
        </p:spPr>
        <p:txBody>
          <a:bodyPr rot="0" vert="horz" wrap="square" lIns="36000" tIns="3600" rIns="36000" bIns="0" anchor="t" anchorCtr="0">
            <a:noAutofit/>
          </a:bodyPr>
          <a:lstStyle/>
          <a:p>
            <a:pPr marL="266700" indent="-266700" algn="l">
              <a:spcBef>
                <a:spcPts val="600"/>
              </a:spcBef>
            </a:pP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野球、サッカー、ラグビーなどのトップスポーツの拠点となる競技場が集積し、地域スポーツや誰もが参加できるスポーツイベントなども豊富で、スポーツをする・みる・応援する機会にあふれています。</a:t>
            </a:r>
          </a:p>
          <a:p>
            <a:pPr marL="266700" indent="-266700" algn="l">
              <a:spcBef>
                <a:spcPts val="600"/>
              </a:spcBef>
            </a:pP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誰もが、プレイヤーや観客・ファンとして様々な立場でスポーツに参加しており、活気あふれる都市で、健康で明るく活力に満ちてくらしています。</a:t>
            </a:r>
          </a:p>
        </p:txBody>
      </p:sp>
      <p:pic>
        <p:nvPicPr>
          <p:cNvPr id="10" name="Picture 4" descr="\\T1412ss0076\LIB\企画Ｇ\001 住宅まちづくりマスタープラン\写真\画像ネタ\大阪府スポーツ推進計画【府民文化部】\ラグビーフットボール競技.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616" y="3536973"/>
            <a:ext cx="2595547" cy="1580925"/>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5" name="図 14"/>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3455028" y="5214032"/>
            <a:ext cx="2248352" cy="1515511"/>
          </a:xfrm>
          <a:prstGeom prst="rect">
            <a:avLst/>
          </a:prstGeom>
          <a:noFill/>
          <a:ln>
            <a:noFill/>
          </a:ln>
        </p:spPr>
      </p:pic>
      <p:pic>
        <p:nvPicPr>
          <p:cNvPr id="12" name="図 11" descr="\\keikaku_server2\share\H27-進行業務都市施設部計画課\H27_26_150151_住宅まちづくり政策立案のための基礎調査業務_大阪府\04_作業データ\0401_検討資料\ビジョン関連\素材\photoAC\少年野球.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695" y="3500930"/>
            <a:ext cx="2488189" cy="1580925"/>
          </a:xfrm>
          <a:prstGeom prst="rect">
            <a:avLst/>
          </a:prstGeom>
          <a:noFill/>
          <a:ln>
            <a:solidFill>
              <a:schemeClr val="bg1">
                <a:lumMod val="75000"/>
              </a:schemeClr>
            </a:solidFill>
          </a:ln>
        </p:spPr>
      </p:pic>
      <p:pic>
        <p:nvPicPr>
          <p:cNvPr id="13" name="図 12"/>
          <p:cNvPicPr/>
          <p:nvPr/>
        </p:nvPicPr>
        <p:blipFill>
          <a:blip r:embed="rId6" cstate="print">
            <a:extLst>
              <a:ext uri="{28A0092B-C50C-407E-A947-70E740481C1C}">
                <a14:useLocalDpi xmlns:a14="http://schemas.microsoft.com/office/drawing/2010/main" val="0"/>
              </a:ext>
            </a:extLst>
          </a:blip>
          <a:stretch>
            <a:fillRect/>
          </a:stretch>
        </p:blipFill>
        <p:spPr>
          <a:xfrm>
            <a:off x="6030803" y="5214160"/>
            <a:ext cx="2367292" cy="1509917"/>
          </a:xfrm>
          <a:prstGeom prst="rect">
            <a:avLst/>
          </a:prstGeom>
          <a:ln>
            <a:solidFill>
              <a:schemeClr val="bg1">
                <a:lumMod val="75000"/>
              </a:schemeClr>
            </a:solidFill>
          </a:ln>
        </p:spPr>
      </p:pic>
      <p:pic>
        <p:nvPicPr>
          <p:cNvPr id="14" name="Picture 3"/>
          <p:cNvPicPr/>
          <p:nvPr/>
        </p:nvPicPr>
        <p:blipFill rotWithShape="1">
          <a:blip r:embed="rId7" cstate="print">
            <a:extLst>
              <a:ext uri="{28A0092B-C50C-407E-A947-70E740481C1C}">
                <a14:useLocalDpi xmlns:a14="http://schemas.microsoft.com/office/drawing/2010/main" val="0"/>
              </a:ext>
            </a:extLst>
          </a:blip>
          <a:srcRect l="13212" r="8494"/>
          <a:stretch/>
        </p:blipFill>
        <p:spPr bwMode="auto">
          <a:xfrm>
            <a:off x="683568" y="5213235"/>
            <a:ext cx="2350336" cy="1550471"/>
          </a:xfrm>
          <a:prstGeom prst="rect">
            <a:avLst/>
          </a:prstGeom>
          <a:ln>
            <a:solidFill>
              <a:schemeClr val="bg1">
                <a:lumMod val="75000"/>
              </a:schemeClr>
            </a:solid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1191275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６．住宅まちづくり施策の展開方針</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57</a:t>
            </a:fld>
            <a:endParaRPr lang="en-US" altLang="ja-JP" sz="1200">
              <a:solidFill>
                <a:srgbClr val="898989"/>
              </a:solidFill>
            </a:endParaRPr>
          </a:p>
        </p:txBody>
      </p:sp>
      <p:sp>
        <p:nvSpPr>
          <p:cNvPr id="6" name="正方形/長方形 5"/>
          <p:cNvSpPr/>
          <p:nvPr/>
        </p:nvSpPr>
        <p:spPr>
          <a:xfrm>
            <a:off x="107504" y="548680"/>
            <a:ext cx="8928000" cy="46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indent="177800" algn="l">
              <a:spcAft>
                <a:spcPts val="0"/>
              </a:spcAft>
            </a:pPr>
            <a:r>
              <a:rPr lang="ja-JP" sz="2000" b="1" kern="100" dirty="0">
                <a:effectLst/>
                <a:ea typeface="Meiryo UI"/>
                <a:cs typeface="Times New Roman"/>
              </a:rPr>
              <a:t>民間が主体的・主導的に取り組むことができる環境を整えます</a:t>
            </a:r>
            <a:endParaRPr lang="ja-JP" kern="100" dirty="0">
              <a:effectLst/>
              <a:ea typeface="ＭＳ 明朝"/>
              <a:cs typeface="Times New Roman"/>
            </a:endParaRPr>
          </a:p>
        </p:txBody>
      </p:sp>
      <p:sp>
        <p:nvSpPr>
          <p:cNvPr id="7" name="正方形/長方形 6"/>
          <p:cNvSpPr/>
          <p:nvPr/>
        </p:nvSpPr>
        <p:spPr>
          <a:xfrm>
            <a:off x="107504" y="2924944"/>
            <a:ext cx="8928000" cy="46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大都市</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大阪を構成する多様なストックの活用を重視した取組みを展開します</a:t>
            </a:r>
            <a:endParaRPr lang="ja-JP"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107504" y="5445224"/>
            <a:ext cx="8928000" cy="46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様々</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な分野、主体の政策と連携した取組みを展開</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します</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2"/>
          <p:cNvSpPr>
            <a:spLocks noChangeArrowheads="1"/>
          </p:cNvSpPr>
          <p:nvPr/>
        </p:nvSpPr>
        <p:spPr bwMode="auto">
          <a:xfrm>
            <a:off x="120882" y="1124744"/>
            <a:ext cx="8843606" cy="1656184"/>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354013" lvl="0" indent="-354013">
              <a:lnSpc>
                <a:spcPts val="29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sym typeface="Wingdings 2"/>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魅力</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ある住まいと都市を創り出す主役</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府民</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NPO</a:t>
            </a:r>
            <a:r>
              <a:rPr lang="ja-JP" altLang="ja-JP" sz="2000" dirty="0" err="1">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民間事業者、大学などの</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民間</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nSpc>
                <a:spcPts val="2900"/>
              </a:lnSpc>
              <a:buFont typeface="Wingdings 2"/>
              <a:buChar char="P"/>
            </a:pP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行政</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は市場メカニズムが健全に機能するよう、市場環境の整備を行うとともに、地域活動の支援や公的資産の民間開放などを</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進め</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る</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2"/>
          <p:cNvSpPr>
            <a:spLocks noChangeArrowheads="1"/>
          </p:cNvSpPr>
          <p:nvPr/>
        </p:nvSpPr>
        <p:spPr bwMode="auto">
          <a:xfrm>
            <a:off x="120882" y="3464952"/>
            <a:ext cx="8843606" cy="1872208"/>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354013" lvl="0" indent="-354013"/>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sym typeface="Wingdings 2"/>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住宅</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・建築物や都市インフラ、自然環境、歴史的風土・文化、多様な人材やコミュニティなど、ハードからソフトに至るまで、大都市大阪を構成する多様なストックを活かした取組みを</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展開。</a:t>
            </a:r>
            <a:endParaRPr lang="ja-JP" altLang="ja-JP" sz="2000" dirty="0">
              <a:latin typeface="Meiryo UI" panose="020B0604030504040204" pitchFamily="50" charset="-128"/>
              <a:ea typeface="Meiryo UI" panose="020B0604030504040204" pitchFamily="50" charset="-128"/>
              <a:cs typeface="Meiryo UI" panose="020B0604030504040204" pitchFamily="50" charset="-128"/>
            </a:endParaRPr>
          </a:p>
          <a:p>
            <a:pPr marL="354013" lvl="0" indent="-354013">
              <a:tabLst>
                <a:tab pos="354013" algn="l"/>
              </a:tabLst>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sym typeface="Wingdings 2"/>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特</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に、住宅については、人々のくらしを支える最も重要な装置として、「命を守る」観点を重視し、必要最低限の安全性を確保することを徹底します。</a:t>
            </a:r>
            <a:endParaRPr lang="ja-JP"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2"/>
          <p:cNvSpPr>
            <a:spLocks noChangeArrowheads="1"/>
          </p:cNvSpPr>
          <p:nvPr/>
        </p:nvSpPr>
        <p:spPr bwMode="auto">
          <a:xfrm>
            <a:off x="120882" y="5949606"/>
            <a:ext cx="8843606" cy="791762"/>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354013" lvl="0" indent="-354013"/>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sym typeface="Wingdings 2"/>
              </a:rPr>
              <a:t> </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交通</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、環境、医療、福祉、教育、労働など、くらしを取り巻く各政策と連携した取組みを展開</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077766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７．主な施策・取組み（例）　</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58</a:t>
            </a:fld>
            <a:endParaRPr lang="en-US" altLang="ja-JP" sz="1200">
              <a:solidFill>
                <a:srgbClr val="898989"/>
              </a:solidFill>
            </a:endParaRPr>
          </a:p>
        </p:txBody>
      </p:sp>
      <p:sp>
        <p:nvSpPr>
          <p:cNvPr id="10" name="Rectangle 2"/>
          <p:cNvSpPr>
            <a:spLocks noChangeArrowheads="1"/>
          </p:cNvSpPr>
          <p:nvPr/>
        </p:nvSpPr>
        <p:spPr bwMode="auto">
          <a:xfrm>
            <a:off x="120882" y="1124744"/>
            <a:ext cx="8843606" cy="900000"/>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en-US" altLang="ja-JP" sz="1600" dirty="0">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間</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主導</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による大阪の再生　～「グランドデザイン・大阪」の推進～</a:t>
            </a: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医療</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拠点形成と公的資産の一体的活用を中心とした泉北ニュータウンの</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再生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sz="1600" dirty="0">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住まいづくり・都市づくりを担う多様な人材の育成</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な</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ど</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2"/>
          <p:cNvSpPr>
            <a:spLocks noChangeArrowheads="1"/>
          </p:cNvSpPr>
          <p:nvPr/>
        </p:nvSpPr>
        <p:spPr bwMode="auto">
          <a:xfrm>
            <a:off x="243194" y="2636912"/>
            <a:ext cx="8843606" cy="2448272"/>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spcBef>
                <a:spcPts val="600"/>
              </a:spcBef>
            </a:pPr>
            <a:r>
              <a:rPr lang="en-US" altLang="ja-JP" sz="1600" dirty="0">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空き家等遊休不動産を活用した居住魅力の向上</a:t>
            </a:r>
          </a:p>
          <a:p>
            <a:pPr>
              <a:spcBef>
                <a:spcPts val="600"/>
              </a:spcBef>
            </a:pPr>
            <a:r>
              <a:rPr lang="ja-JP" altLang="ja-JP" sz="1600" dirty="0">
                <a:latin typeface="Meiryo UI" panose="020B0604030504040204" pitchFamily="50" charset="-128"/>
                <a:ea typeface="Meiryo UI" panose="020B0604030504040204" pitchFamily="50" charset="-128"/>
                <a:cs typeface="Meiryo UI" panose="020B0604030504040204" pitchFamily="50" charset="-128"/>
              </a:rPr>
              <a:t>　　　～既存住宅ストックの流通・リノベーションの促進、コミュニティ形成の場づくり～</a:t>
            </a:r>
          </a:p>
          <a:p>
            <a:pPr>
              <a:spcBef>
                <a:spcPts val="600"/>
              </a:spcBef>
            </a:pPr>
            <a:r>
              <a:rPr lang="ja-JP" altLang="ja-JP" sz="1600" dirty="0">
                <a:latin typeface="Meiryo UI" panose="020B0604030504040204" pitchFamily="50" charset="-128"/>
                <a:ea typeface="Meiryo UI" panose="020B0604030504040204" pitchFamily="50" charset="-128"/>
                <a:cs typeface="Meiryo UI" panose="020B0604030504040204" pitchFamily="50" charset="-128"/>
              </a:rPr>
              <a:t>　　　～マルチハビテーションなど、多様な住まい方の普及</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en-US" altLang="ja-JP" sz="1600" dirty="0">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公的賃貸</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住宅の改革とストックの活用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en-US" altLang="ja-JP" sz="1600" dirty="0">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大阪の居住魅力の</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再発見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・再構築</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～ビュースポット景観形成～　</a:t>
            </a:r>
          </a:p>
          <a:p>
            <a:pPr>
              <a:spcBef>
                <a:spcPts val="600"/>
              </a:spcBef>
            </a:pPr>
            <a:r>
              <a:rPr lang="en-US" altLang="ja-JP" sz="1600" dirty="0">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住まいと都市の安全・安心の確保　</a:t>
            </a:r>
          </a:p>
          <a:p>
            <a:pPr>
              <a:spcBef>
                <a:spcPts val="6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住宅・建築物の耐震化促進、密集市街地の防災力向上～</a:t>
            </a:r>
          </a:p>
          <a:p>
            <a:pPr>
              <a:spcBef>
                <a:spcPts val="60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老朽危険空き家の適正管理・除却の促進～</a:t>
            </a:r>
          </a:p>
          <a:p>
            <a:pPr>
              <a:spcBef>
                <a:spcPts val="60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民間賃貸住宅ストックを活用した安心・安全な住まいの確保～　　　　　　　　　　　　など</a:t>
            </a:r>
          </a:p>
        </p:txBody>
      </p:sp>
      <p:sp>
        <p:nvSpPr>
          <p:cNvPr id="13" name="Rectangle 2"/>
          <p:cNvSpPr>
            <a:spLocks noChangeArrowheads="1"/>
          </p:cNvSpPr>
          <p:nvPr/>
        </p:nvSpPr>
        <p:spPr bwMode="auto">
          <a:xfrm>
            <a:off x="120882" y="6093622"/>
            <a:ext cx="8843606" cy="791762"/>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en-US" altLang="ja-JP" sz="1600" dirty="0">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スマートエイジング・シティの形成（医療・福祉政策との連携</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環境にやさしい住まいと</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都市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の形成</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環境政策との連携）　　　　　　　　　　　　　　　　　　　など </a:t>
            </a:r>
          </a:p>
        </p:txBody>
      </p:sp>
      <p:sp>
        <p:nvSpPr>
          <p:cNvPr id="11" name="正方形/長方形 10"/>
          <p:cNvSpPr>
            <a:spLocks noChangeArrowheads="1"/>
          </p:cNvSpPr>
          <p:nvPr/>
        </p:nvSpPr>
        <p:spPr bwMode="auto">
          <a:xfrm>
            <a:off x="156873" y="548680"/>
            <a:ext cx="8807615" cy="468000"/>
          </a:xfrm>
          <a:prstGeom prst="rect">
            <a:avLst/>
          </a:prstGeom>
          <a:gradFill rotWithShape="0">
            <a:gsLst>
              <a:gs pos="0">
                <a:srgbClr val="FF66FF"/>
              </a:gs>
              <a:gs pos="50000">
                <a:srgbClr val="FFCCFF"/>
              </a:gs>
              <a:gs pos="100000">
                <a:srgbClr val="FF99FF"/>
              </a:gs>
            </a:gsLst>
            <a:lin ang="5400000" scaled="1"/>
          </a:gradFill>
          <a:ln w="12700">
            <a:solidFill>
              <a:schemeClr val="accent2">
                <a:lumMod val="100000"/>
                <a:lumOff val="0"/>
              </a:schemeClr>
            </a:solidFill>
            <a:miter lim="800000"/>
            <a:headEnd/>
            <a:tailEnd/>
          </a:ln>
          <a:effectLst>
            <a:outerShdw blurRad="50800" dist="38100" dir="2700000" algn="tl" rotWithShape="0">
              <a:prstClr val="black">
                <a:alpha val="40000"/>
              </a:prstClr>
            </a:outerShdw>
          </a:effectLst>
        </p:spPr>
        <p:txBody>
          <a:bodyPr rot="0" vert="horz" wrap="square" lIns="0" tIns="0" rIns="0" bIns="0" anchor="ctr" anchorCtr="0" upright="1">
            <a:noAutofit/>
          </a:bodyPr>
          <a:lstStyle/>
          <a:p>
            <a:pPr indent="177800" algn="l">
              <a:spcAft>
                <a:spcPts val="0"/>
              </a:spcAft>
            </a:pPr>
            <a:r>
              <a:rPr lang="ja-JP" sz="2000" b="1" kern="100" dirty="0">
                <a:solidFill>
                  <a:schemeClr val="tx1"/>
                </a:solidFill>
                <a:effectLst/>
                <a:latin typeface="Century"/>
                <a:ea typeface="Meiryo UI"/>
                <a:cs typeface="Times New Roman"/>
              </a:rPr>
              <a:t>民間が主役</a:t>
            </a:r>
            <a:r>
              <a:rPr lang="ja-JP" sz="2000" b="1" kern="100" dirty="0" smtClean="0">
                <a:solidFill>
                  <a:schemeClr val="tx1"/>
                </a:solidFill>
                <a:effectLst/>
                <a:latin typeface="Century"/>
                <a:ea typeface="Meiryo UI"/>
                <a:cs typeface="Times New Roman"/>
              </a:rPr>
              <a:t>の</a:t>
            </a:r>
            <a:r>
              <a:rPr lang="ja-JP" altLang="en-US" sz="2000" b="1" kern="100" dirty="0" smtClean="0">
                <a:solidFill>
                  <a:schemeClr val="tx1"/>
                </a:solidFill>
                <a:effectLst/>
                <a:latin typeface="Century"/>
                <a:ea typeface="Meiryo UI"/>
                <a:cs typeface="Times New Roman"/>
              </a:rPr>
              <a:t>取組み</a:t>
            </a:r>
            <a:r>
              <a:rPr lang="ja-JP" sz="2000" b="1" kern="100" dirty="0" smtClean="0">
                <a:solidFill>
                  <a:schemeClr val="tx1"/>
                </a:solidFill>
                <a:effectLst/>
                <a:latin typeface="Century"/>
                <a:ea typeface="Meiryo UI"/>
                <a:cs typeface="Times New Roman"/>
              </a:rPr>
              <a:t>の</a:t>
            </a:r>
            <a:r>
              <a:rPr lang="ja-JP" sz="2000" b="1" kern="100" dirty="0">
                <a:solidFill>
                  <a:schemeClr val="tx1"/>
                </a:solidFill>
                <a:effectLst/>
                <a:latin typeface="Century"/>
                <a:ea typeface="Meiryo UI"/>
                <a:cs typeface="Times New Roman"/>
              </a:rPr>
              <a:t>推進</a:t>
            </a:r>
            <a:endParaRPr lang="ja-JP" kern="100" dirty="0">
              <a:solidFill>
                <a:schemeClr val="tx1"/>
              </a:solidFill>
              <a:effectLst/>
              <a:latin typeface="Century"/>
              <a:ea typeface="ＭＳ 明朝"/>
              <a:cs typeface="Times New Roman"/>
            </a:endParaRPr>
          </a:p>
        </p:txBody>
      </p:sp>
      <p:sp>
        <p:nvSpPr>
          <p:cNvPr id="14" name="正方形/長方形 13"/>
          <p:cNvSpPr>
            <a:spLocks noChangeArrowheads="1"/>
          </p:cNvSpPr>
          <p:nvPr/>
        </p:nvSpPr>
        <p:spPr bwMode="auto">
          <a:xfrm>
            <a:off x="156873" y="2060848"/>
            <a:ext cx="8807615" cy="468000"/>
          </a:xfrm>
          <a:prstGeom prst="rect">
            <a:avLst/>
          </a:prstGeom>
          <a:gradFill rotWithShape="0">
            <a:gsLst>
              <a:gs pos="0">
                <a:srgbClr val="FF66FF"/>
              </a:gs>
              <a:gs pos="50000">
                <a:srgbClr val="FFCCFF"/>
              </a:gs>
              <a:gs pos="100000">
                <a:srgbClr val="FF99FF"/>
              </a:gs>
            </a:gsLst>
            <a:lin ang="5400000" scaled="1"/>
          </a:gradFill>
          <a:ln w="12700">
            <a:solidFill>
              <a:schemeClr val="accent2">
                <a:lumMod val="100000"/>
                <a:lumOff val="0"/>
              </a:schemeClr>
            </a:solidFill>
            <a:miter lim="800000"/>
            <a:headEnd/>
            <a:tailEnd/>
          </a:ln>
          <a:effectLst>
            <a:outerShdw blurRad="50800" dist="38100" dir="2700000" algn="tl" rotWithShape="0">
              <a:prstClr val="black">
                <a:alpha val="40000"/>
              </a:prstClr>
            </a:outerShdw>
          </a:effectLst>
        </p:spPr>
        <p:txBody>
          <a:bodyPr rot="0" vert="horz" wrap="square" lIns="0" tIns="0" rIns="0" bIns="0" anchor="ctr" anchorCtr="0" upright="1">
            <a:noAutofit/>
          </a:bodyPr>
          <a:lstStyle/>
          <a:p>
            <a:pPr algn="l"/>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既存</a:t>
            </a:r>
            <a:r>
              <a:rPr lang="ja-JP"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ストックの徹底活用</a:t>
            </a:r>
            <a:endPar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a:spLocks noChangeArrowheads="1"/>
          </p:cNvSpPr>
          <p:nvPr/>
        </p:nvSpPr>
        <p:spPr bwMode="auto">
          <a:xfrm>
            <a:off x="156873" y="5553288"/>
            <a:ext cx="8807615" cy="468000"/>
          </a:xfrm>
          <a:prstGeom prst="rect">
            <a:avLst/>
          </a:prstGeom>
          <a:gradFill rotWithShape="0">
            <a:gsLst>
              <a:gs pos="0">
                <a:srgbClr val="FF66FF"/>
              </a:gs>
              <a:gs pos="50000">
                <a:srgbClr val="FFCCFF"/>
              </a:gs>
              <a:gs pos="100000">
                <a:srgbClr val="FF99FF"/>
              </a:gs>
            </a:gsLst>
            <a:lin ang="5400000" scaled="1"/>
          </a:gradFill>
          <a:ln w="12700">
            <a:solidFill>
              <a:schemeClr val="accent2">
                <a:lumMod val="100000"/>
                <a:lumOff val="0"/>
              </a:schemeClr>
            </a:solidFill>
            <a:miter lim="800000"/>
            <a:headEnd/>
            <a:tailEnd/>
          </a:ln>
          <a:effectLst>
            <a:outerShdw blurRad="50800" dist="38100" dir="2700000" algn="tl" rotWithShape="0">
              <a:prstClr val="black">
                <a:alpha val="40000"/>
              </a:prstClr>
            </a:outerShdw>
          </a:effectLst>
        </p:spPr>
        <p:txBody>
          <a:bodyPr rot="0" vert="horz" wrap="square" lIns="0" tIns="0" rIns="0" bIns="0" anchor="ctr" anchorCtr="0" upright="1">
            <a:noAutofit/>
          </a:bodyPr>
          <a:lstStyle/>
          <a:p>
            <a:pPr algn="l"/>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政策連携による居住魅力あふれる住まいと都市の形成</a:t>
            </a:r>
            <a:endPar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36416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0" y="2205410"/>
            <a:ext cx="9144000" cy="2303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spcBef>
                <a:spcPts val="600"/>
              </a:spcBef>
              <a:buClrTx/>
              <a:buFontTx/>
              <a:buNone/>
              <a:defRPr/>
            </a:pPr>
            <a:r>
              <a:rPr lang="ja-JP" altLang="en-US" sz="3600" b="1" dirty="0" smtClean="0">
                <a:latin typeface="Calibri" pitchFamily="32" charset="0"/>
                <a:ea typeface="HG丸ｺﾞｼｯｸM-PRO" pitchFamily="48" charset="-128"/>
              </a:rPr>
              <a:t>作業部会及び審議会での議論経過</a:t>
            </a:r>
            <a:endParaRPr lang="en-US" altLang="ja-JP" sz="3600" b="1" dirty="0" smtClean="0">
              <a:latin typeface="Calibri" pitchFamily="32" charset="0"/>
              <a:ea typeface="HG丸ｺﾞｼｯｸM-PRO" pitchFamily="48" charset="-128"/>
            </a:endParaRPr>
          </a:p>
        </p:txBody>
      </p:sp>
    </p:spTree>
    <p:extLst>
      <p:ext uri="{BB962C8B-B14F-4D97-AF65-F5344CB8AC3E}">
        <p14:creationId xmlns:p14="http://schemas.microsoft.com/office/powerpoint/2010/main" val="19853602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0" y="0"/>
            <a:ext cx="9144000"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作業部会及び審議会での議論経過</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7</a:t>
            </a:fld>
            <a:endParaRPr lang="en-US" altLang="ja-JP" sz="1200">
              <a:solidFill>
                <a:srgbClr val="898989"/>
              </a:solidFill>
            </a:endParaRPr>
          </a:p>
        </p:txBody>
      </p:sp>
      <p:sp>
        <p:nvSpPr>
          <p:cNvPr id="6" name="Rectangle 2"/>
          <p:cNvSpPr>
            <a:spLocks noChangeArrowheads="1"/>
          </p:cNvSpPr>
          <p:nvPr/>
        </p:nvSpPr>
        <p:spPr bwMode="auto">
          <a:xfrm>
            <a:off x="107504" y="476672"/>
            <a:ext cx="8928000" cy="6372000"/>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ts val="0"/>
              </a:spcBef>
            </a:pP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■第１回作業部会（平成</a:t>
            </a:r>
            <a:r>
              <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27</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年４月</a:t>
            </a:r>
            <a:r>
              <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24</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日）</a:t>
            </a:r>
            <a:endParaRPr kumimoji="1"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・中間とりまとめ（ビジョン）の位置づけ</a:t>
            </a:r>
            <a:endPar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・「大阪府住宅まちづくりマスタープラン」の進捗状況</a:t>
            </a:r>
            <a:endPar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中間とりまとめ（ビジョン）意見交換</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ts val="1200"/>
              </a:spcBef>
            </a:pP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■第２回作業部会（平成</a:t>
            </a:r>
            <a:r>
              <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27</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年６月９日）</a:t>
            </a:r>
            <a:endPar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住宅</a:t>
            </a:r>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まちづくり政策の</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方向性</a:t>
            </a:r>
            <a:endPar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・都市</a:t>
            </a:r>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活力の源である</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人に</a:t>
            </a:r>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ついての認識</a:t>
            </a:r>
            <a:endParaRPr kumimoji="1"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居住魅力あふれる住まいと都市を実現するための具体的な取組み</a:t>
            </a:r>
            <a:endParaRPr kumimoji="1"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1200"/>
              </a:spcBef>
            </a:pP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■第３回作業部会（平成</a:t>
            </a:r>
            <a:r>
              <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27</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年６月</a:t>
            </a:r>
            <a:r>
              <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29</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日）</a:t>
            </a:r>
            <a:endParaRPr kumimoji="1"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都市</a:t>
            </a:r>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の捉え方、大阪の都市構造の</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特徴</a:t>
            </a:r>
            <a:endPar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・住宅</a:t>
            </a:r>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まちづくり政策を議論する際</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の、地域</a:t>
            </a:r>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捉え方</a:t>
            </a:r>
            <a:endPar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魅力ある大阪の将来像・住まう</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像</a:t>
            </a:r>
            <a:endPar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・居住</a:t>
            </a:r>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魅力あふれる住まいと都市を実現するための具体的な</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取組み</a:t>
            </a:r>
            <a:endPar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1200"/>
              </a:spcBef>
            </a:pP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■第</a:t>
            </a:r>
            <a:r>
              <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36</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回審議会（平成</a:t>
            </a:r>
            <a:r>
              <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27</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年７月</a:t>
            </a:r>
            <a:r>
              <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23</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日）</a:t>
            </a:r>
            <a:endPar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「住まうビジョン・大阪」（素案）について</a:t>
            </a:r>
            <a:endPar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1200"/>
              </a:spcBef>
            </a:pP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■第４回作業部会（平成</a:t>
            </a:r>
            <a:r>
              <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27</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年８月３日）</a:t>
            </a:r>
            <a:endPar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○「住まうビジョン・大阪」（案）について</a:t>
            </a:r>
            <a:endPar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・新たな住宅まちづくり政策の方向性</a:t>
            </a:r>
            <a:endParaRPr kumimoji="1"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Tree>
    <p:extLst>
      <p:ext uri="{BB962C8B-B14F-4D97-AF65-F5344CB8AC3E}">
        <p14:creationId xmlns:p14="http://schemas.microsoft.com/office/powerpoint/2010/main" val="42860458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0" y="2636912"/>
            <a:ext cx="9144000" cy="11518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spcBef>
                <a:spcPts val="600"/>
              </a:spcBef>
              <a:buClrTx/>
              <a:buFontTx/>
              <a:buNone/>
              <a:defRPr/>
            </a:pPr>
            <a:r>
              <a:rPr lang="ja-JP" altLang="en-US" sz="3600" b="1" dirty="0">
                <a:latin typeface="Calibri" pitchFamily="32" charset="0"/>
                <a:ea typeface="HG丸ｺﾞｼｯｸM-PRO" pitchFamily="48" charset="-128"/>
              </a:rPr>
              <a:t>主</a:t>
            </a:r>
            <a:r>
              <a:rPr lang="ja-JP" altLang="en-US" sz="3600" b="1" dirty="0" smtClean="0">
                <a:latin typeface="Calibri" pitchFamily="32" charset="0"/>
                <a:ea typeface="HG丸ｺﾞｼｯｸM-PRO" pitchFamily="48" charset="-128"/>
              </a:rPr>
              <a:t>な議論内容</a:t>
            </a:r>
            <a:endParaRPr lang="en-US" altLang="ja-JP" sz="3600" b="1" dirty="0" smtClean="0">
              <a:latin typeface="Calibri" pitchFamily="32" charset="0"/>
              <a:ea typeface="HG丸ｺﾞｼｯｸM-PRO" pitchFamily="48" charset="-128"/>
            </a:endParaRPr>
          </a:p>
        </p:txBody>
      </p:sp>
    </p:spTree>
    <p:extLst>
      <p:ext uri="{BB962C8B-B14F-4D97-AF65-F5344CB8AC3E}">
        <p14:creationId xmlns:p14="http://schemas.microsoft.com/office/powerpoint/2010/main" val="15675265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1700808"/>
            <a:ext cx="8604448" cy="792088"/>
          </a:xfrm>
          <a:prstGeom prst="rect">
            <a:avLst/>
          </a:prstGeom>
          <a:noFill/>
          <a:ln w="412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Text Box 1"/>
          <p:cNvSpPr txBox="1">
            <a:spLocks noChangeArrowheads="1"/>
          </p:cNvSpPr>
          <p:nvPr/>
        </p:nvSpPr>
        <p:spPr bwMode="auto">
          <a:xfrm>
            <a:off x="395536" y="1412776"/>
            <a:ext cx="8604448" cy="4032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gn="l">
              <a:spcBef>
                <a:spcPts val="2400"/>
              </a:spcBef>
              <a:buClrTx/>
              <a:defRPr/>
            </a:pP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・中間とりまとめ（ビジョン）の位置づけ</a:t>
            </a:r>
            <a:endParaRPr lang="en-US" altLang="ja-JP"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spcBef>
                <a:spcPts val="2400"/>
              </a:spcBef>
              <a:buClrTx/>
              <a:defRPr/>
            </a:pP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・大阪府</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住宅まちづくりマスタープランの進捗状況</a:t>
            </a:r>
            <a:endParaRPr lang="en-US" altLang="ja-JP" sz="2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spcBef>
                <a:spcPts val="2400"/>
              </a:spcBef>
              <a:buClrTx/>
              <a:defRPr/>
            </a:pP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・今後</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の住宅まちづくり政策のあり方に</a:t>
            </a: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関する</a:t>
            </a:r>
            <a:endParaRPr lang="en-US" altLang="ja-JP"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spcBef>
                <a:spcPts val="600"/>
              </a:spcBef>
              <a:buClrTx/>
              <a:defRPr/>
            </a:pP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新た</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な視点</a:t>
            </a:r>
            <a:endParaRPr lang="en-US" altLang="ja-JP" sz="2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55600" indent="-355600" algn="l">
              <a:spcBef>
                <a:spcPts val="2400"/>
              </a:spcBef>
              <a:buClrTx/>
              <a:defRPr/>
            </a:pP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中間とりまとめに向けた</a:t>
            </a:r>
            <a:r>
              <a:rPr lang="ja-JP" altLang="en-US" sz="28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主</a:t>
            </a:r>
            <a:r>
              <a:rPr lang="ja-JP" altLang="en-US" sz="2800" dirty="0">
                <a:latin typeface="HG丸ｺﾞｼｯｸM-PRO" panose="020F0600000000000000" pitchFamily="50" charset="-128"/>
                <a:ea typeface="HG丸ｺﾞｼｯｸM-PRO" panose="020F0600000000000000" pitchFamily="50" charset="-128"/>
                <a:cs typeface="Meiryo UI" panose="020B0604030504040204" pitchFamily="50" charset="-128"/>
              </a:rPr>
              <a:t>な論点</a:t>
            </a:r>
            <a:endParaRPr lang="en-US" altLang="ja-JP" sz="2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Tree>
    <p:extLst>
      <p:ext uri="{BB962C8B-B14F-4D97-AF65-F5344CB8AC3E}">
        <p14:creationId xmlns:p14="http://schemas.microsoft.com/office/powerpoint/2010/main" val="14682380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0914A58C7C9D94DB435116EF43D38D7" ma:contentTypeVersion="1" ma:contentTypeDescription="新しいドキュメントを作成します。" ma:contentTypeScope="" ma:versionID="942bdad79e90e32b7aa339969f001042">
  <xsd:schema xmlns:xsd="http://www.w3.org/2001/XMLSchema" xmlns:xs="http://www.w3.org/2001/XMLSchema" xmlns:p="http://schemas.microsoft.com/office/2006/metadata/properties" xmlns:ns2="46689e31-b03d-4afa-a735-a1f8d7beadb1" targetNamespace="http://schemas.microsoft.com/office/2006/metadata/properties" ma:root="true" ma:fieldsID="2c9f98b6516b9dba60a2d94ebc4473d3" ns2:_="">
    <xsd:import namespace="46689e31-b03d-4afa-a735-a1f8d7beadb1"/>
    <xsd:element name="properties">
      <xsd:complexType>
        <xsd:sequence>
          <xsd:element name="documentManagement">
            <xsd:complexType>
              <xsd:all>
                <xsd:element ref="ns2:_x5bfe__x8c61__x30e6__x30fc__x30b6__x30fc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89e31-b03d-4afa-a735-a1f8d7beadb1" elementFormDefault="qualified">
    <xsd:import namespace="http://schemas.microsoft.com/office/2006/documentManagement/types"/>
    <xsd:import namespace="http://schemas.microsoft.com/office/infopath/2007/PartnerControls"/>
    <xsd:element name="_x5bfe__x8c61__x30e6__x30fc__x30b6__x30fc_" ma:index="8" nillable="true" ma:displayName="対象ユーザー" ma:internalName="_x5bfe__x8c61__x30e6__x30fc__x30b6__x30fc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5bfe__x8c61__x30e6__x30fc__x30b6__x30fc_ xmlns="46689e31-b03d-4afa-a735-a1f8d7beadb1" xsi:nil="true"/>
  </documentManagement>
</p:properties>
</file>

<file path=customXml/itemProps1.xml><?xml version="1.0" encoding="utf-8"?>
<ds:datastoreItem xmlns:ds="http://schemas.openxmlformats.org/officeDocument/2006/customXml" ds:itemID="{F3BA0E08-92DB-44AB-B424-744C8F0418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689e31-b03d-4afa-a735-a1f8d7bead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302AC4-B7EC-4E76-9DEA-086B9AF5CF8F}">
  <ds:schemaRefs>
    <ds:schemaRef ds:uri="http://schemas.microsoft.com/sharepoint/v3/contenttype/forms"/>
  </ds:schemaRefs>
</ds:datastoreItem>
</file>

<file path=customXml/itemProps3.xml><?xml version="1.0" encoding="utf-8"?>
<ds:datastoreItem xmlns:ds="http://schemas.openxmlformats.org/officeDocument/2006/customXml" ds:itemID="{2B2FB736-D80A-4971-8349-C34F82C91BB5}">
  <ds:schemaRefs>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http://purl.org/dc/dcmitype/"/>
    <ds:schemaRef ds:uri="http://schemas.microsoft.com/office/2006/metadata/properties"/>
    <ds:schemaRef ds:uri="46689e31-b03d-4afa-a735-a1f8d7beadb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17662</TotalTime>
  <Words>5646</Words>
  <Application>Microsoft Office PowerPoint</Application>
  <PresentationFormat>画面に合わせる (4:3)</PresentationFormat>
  <Paragraphs>687</Paragraphs>
  <Slides>58</Slides>
  <Notes>58</Notes>
  <HiddenSlides>0</HiddenSlides>
  <MMClips>0</MMClips>
  <ScaleCrop>false</ScaleCrop>
  <HeadingPairs>
    <vt:vector size="4" baseType="variant">
      <vt:variant>
        <vt:lpstr>テーマ</vt:lpstr>
      </vt:variant>
      <vt:variant>
        <vt:i4>5</vt:i4>
      </vt:variant>
      <vt:variant>
        <vt:lpstr>スライド タイトル</vt:lpstr>
      </vt:variant>
      <vt:variant>
        <vt:i4>58</vt:i4>
      </vt:variant>
    </vt:vector>
  </HeadingPairs>
  <TitlesOfParts>
    <vt:vector size="63" baseType="lpstr">
      <vt:lpstr>Office ​​テーマ</vt:lpstr>
      <vt:lpstr>1_Office ​​テーマ</vt:lpstr>
      <vt:lpstr>3_Office ​​テーマ</vt:lpstr>
      <vt:lpstr>4_Office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０　大阪府の人口データ</dc:title>
  <dc:creator>大阪府職員端末機１７年度１２月調達</dc:creator>
  <cp:lastModifiedBy>松浦　里枝</cp:lastModifiedBy>
  <cp:revision>991</cp:revision>
  <cp:lastPrinted>2015-08-10T01:51:04Z</cp:lastPrinted>
  <dcterms:created xsi:type="dcterms:W3CDTF">2010-01-18T09:01:51Z</dcterms:created>
  <dcterms:modified xsi:type="dcterms:W3CDTF">2015-08-12T02:59:25Z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0x010100D0914A58C7C9D94DB435116EF43D38D7</vt:lpwstr>
  </property>
</Properties>
</file>