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5" r:id="rId5"/>
    <p:sldId id="286" r:id="rId6"/>
    <p:sldId id="290" r:id="rId7"/>
    <p:sldId id="285" r:id="rId8"/>
    <p:sldId id="288" r:id="rId9"/>
    <p:sldId id="291" r:id="rId10"/>
    <p:sldId id="289" r:id="rId11"/>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5" autoAdjust="0"/>
    <p:restoredTop sz="94660"/>
  </p:normalViewPr>
  <p:slideViewPr>
    <p:cSldViewPr>
      <p:cViewPr>
        <p:scale>
          <a:sx n="76" d="100"/>
          <a:sy n="76" d="100"/>
        </p:scale>
        <p:origin x="-1116" y="-7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1559" y="2438012"/>
            <a:ext cx="9633520" cy="3799300"/>
          </a:xfrm>
          <a:prstGeom prst="rect">
            <a:avLst/>
          </a:prstGeom>
          <a:noFill/>
        </p:spPr>
        <p:txBody>
          <a:bodyPr wrap="square" rtlCol="0" anchor="ctr" anchorCtr="0">
            <a:noAutofit/>
          </a:bodyPr>
          <a:lstStyle/>
          <a:p>
            <a:pPr marL="717550">
              <a:lnSpc>
                <a:spcPts val="4500"/>
              </a:lnSpc>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主な論点</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住宅まちづくり政策の方向性</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２．都市活力の源である人についての認識</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３．都市の捉え方、大阪の都市構造の特徴</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４．将来像や住宅まちづくり政策を議論する際の地域の捉え方</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５．大阪に住まう将来像</a:t>
            </a:r>
          </a:p>
          <a:p>
            <a:pPr marL="717550">
              <a:lnSpc>
                <a:spcPts val="4500"/>
              </a:lnSpc>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６．居住魅力あふれる住まいと都市を実現するための具体的な取組み</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8229512" y="332704"/>
            <a:ext cx="1332000" cy="432000"/>
          </a:xfrm>
          <a:prstGeom prst="rect">
            <a:avLst/>
          </a:prstGeom>
          <a:noFill/>
          <a:ln>
            <a:solidFill>
              <a:schemeClr val="tx1"/>
            </a:solidFill>
          </a:ln>
        </p:spPr>
        <p:txBody>
          <a:bodyPr wrap="square" rtlCol="0" anchor="ctr" anchorCtr="0">
            <a:noAutofit/>
          </a:bodyPr>
          <a:lstStyle/>
          <a:p>
            <a:pPr algn="dist"/>
            <a:r>
              <a:rPr lang="ja-JP" altLang="en-US" sz="2000" smtClean="0">
                <a:latin typeface="+mn-ea"/>
                <a:cs typeface="Meiryo UI" panose="020B0604030504040204" pitchFamily="50" charset="-128"/>
              </a:rPr>
              <a:t>資料１</a:t>
            </a:r>
            <a:endParaRPr kumimoji="1" lang="ja-JP" altLang="en-US" sz="2000" dirty="0">
              <a:latin typeface="+mn-ea"/>
              <a:cs typeface="Meiryo UI" panose="020B0604030504040204" pitchFamily="50" charset="-128"/>
            </a:endParaRPr>
          </a:p>
        </p:txBody>
      </p:sp>
      <p:sp>
        <p:nvSpPr>
          <p:cNvPr id="6" name="テキスト ボックス 5"/>
          <p:cNvSpPr txBox="1"/>
          <p:nvPr/>
        </p:nvSpPr>
        <p:spPr>
          <a:xfrm>
            <a:off x="0" y="980728"/>
            <a:ext cx="9906000" cy="1222060"/>
          </a:xfrm>
          <a:prstGeom prst="rect">
            <a:avLst/>
          </a:prstGeom>
          <a:noFill/>
        </p:spPr>
        <p:txBody>
          <a:bodyPr wrap="square" rtlCol="0" anchor="ctr" anchorCtr="0">
            <a:noAutofit/>
          </a:bodyPr>
          <a:lstStyle/>
          <a:p>
            <a:pPr algn="ctr"/>
            <a:r>
              <a:rPr lang="ja-JP" altLang="en-US" sz="2800" spc="53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2800" spc="53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2800" spc="530" dirty="0">
                <a:latin typeface="Meiryo UI" panose="020B0604030504040204" pitchFamily="50" charset="-128"/>
                <a:ea typeface="Meiryo UI" panose="020B0604030504040204" pitchFamily="50" charset="-128"/>
                <a:cs typeface="Meiryo UI" panose="020B0604030504040204" pitchFamily="50" charset="-128"/>
              </a:rPr>
              <a:t>回審</a:t>
            </a:r>
            <a:r>
              <a:rPr lang="ja-JP" altLang="en-US" sz="2800" spc="530" dirty="0" smtClean="0">
                <a:latin typeface="Meiryo UI" panose="020B0604030504040204" pitchFamily="50" charset="-128"/>
                <a:ea typeface="Meiryo UI" panose="020B0604030504040204" pitchFamily="50" charset="-128"/>
                <a:cs typeface="Meiryo UI" panose="020B0604030504040204" pitchFamily="50" charset="-128"/>
              </a:rPr>
              <a:t>議会及び第４回作業部会</a:t>
            </a:r>
            <a:endParaRPr lang="en-US" altLang="ja-JP" sz="2800" spc="530" dirty="0" smtClean="0">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pPr>
            <a:r>
              <a:rPr lang="ja-JP" altLang="en-US" sz="2800" spc="53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2800" spc="530" dirty="0">
                <a:latin typeface="Meiryo UI" panose="020B0604030504040204" pitchFamily="50" charset="-128"/>
                <a:ea typeface="Meiryo UI" panose="020B0604030504040204" pitchFamily="50" charset="-128"/>
                <a:cs typeface="Meiryo UI" panose="020B0604030504040204" pitchFamily="50" charset="-128"/>
              </a:rPr>
              <a:t>踏まえた論点の整理</a:t>
            </a:r>
          </a:p>
        </p:txBody>
      </p:sp>
    </p:spTree>
    <p:extLst>
      <p:ext uri="{BB962C8B-B14F-4D97-AF65-F5344CB8AC3E}">
        <p14:creationId xmlns:p14="http://schemas.microsoft.com/office/powerpoint/2010/main" val="95030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616283"/>
            <a:ext cx="9748057" cy="6192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39539"/>
            <a:ext cx="9906000" cy="360000"/>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議会及び第４回作業部会を</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踏まえた論点の整理</a:t>
            </a:r>
          </a:p>
        </p:txBody>
      </p:sp>
      <p:graphicFrame>
        <p:nvGraphicFramePr>
          <p:cNvPr id="5" name="表 4"/>
          <p:cNvGraphicFramePr>
            <a:graphicFrameLocks noGrp="1"/>
          </p:cNvGraphicFramePr>
          <p:nvPr>
            <p:extLst>
              <p:ext uri="{D42A27DB-BD31-4B8C-83A1-F6EECF244321}">
                <p14:modId xmlns:p14="http://schemas.microsoft.com/office/powerpoint/2010/main" val="2675871539"/>
              </p:ext>
            </p:extLst>
          </p:nvPr>
        </p:nvGraphicFramePr>
        <p:xfrm>
          <a:off x="200472" y="759615"/>
          <a:ext cx="9505056" cy="6007063"/>
        </p:xfrm>
        <a:graphic>
          <a:graphicData uri="http://schemas.openxmlformats.org/drawingml/2006/table">
            <a:tbl>
              <a:tblPr firstRow="1" bandRow="1">
                <a:tableStyleId>{5C22544A-7EE6-4342-B048-85BDC9FD1C3A}</a:tableStyleId>
              </a:tblPr>
              <a:tblGrid>
                <a:gridCol w="6330538"/>
                <a:gridCol w="1374318"/>
                <a:gridCol w="1800200"/>
              </a:tblGrid>
              <a:tr h="249684">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委員意見</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論点の整理</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対応案</a:t>
                      </a:r>
                      <a:endParaRPr kumimoji="1" lang="ja-JP" altLang="en-US" sz="1200" i="0" u="none" dirty="0">
                        <a:latin typeface="HGPｺﾞｼｯｸM" panose="020B0600000000000000" pitchFamily="50" charset="-128"/>
                        <a:ea typeface="HGPｺﾞｼｯｸM" panose="020B0600000000000000" pitchFamily="50" charset="-128"/>
                      </a:endParaRPr>
                    </a:p>
                  </a:txBody>
                  <a:tcPr/>
                </a:tc>
              </a:tr>
              <a:tr h="5750523">
                <a:tc>
                  <a:txBody>
                    <a:bodyPr/>
                    <a:lstStyle/>
                    <a:p>
                      <a:pPr marL="88900" indent="-88900">
                        <a:lnSpc>
                          <a:spcPts val="1500"/>
                        </a:lnSpc>
                        <a:spcBef>
                          <a:spcPts val="0"/>
                        </a:spcBef>
                        <a:spcAft>
                          <a:spcPts val="0"/>
                        </a:spcAft>
                      </a:pPr>
                      <a:r>
                        <a:rPr kumimoji="1" lang="ja-JP" altLang="en-US" sz="1200" i="0" u="none" dirty="0" smtClean="0">
                          <a:latin typeface="HGPｺﾞｼｯｸM" panose="020B0600000000000000" pitchFamily="50" charset="-128"/>
                          <a:ea typeface="HGPｺﾞｼｯｸM" panose="020B0600000000000000" pitchFamily="50" charset="-128"/>
                        </a:rPr>
                        <a:t>■全体への意見</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○部会ではビジョンの目次構成について意見を述べてきたが、</a:t>
                      </a:r>
                      <a:r>
                        <a:rPr kumimoji="1" lang="ja-JP" altLang="en-US" sz="1200" i="0" u="sng" dirty="0" smtClean="0">
                          <a:latin typeface="HGPｺﾞｼｯｸM" panose="020B0600000000000000" pitchFamily="50" charset="-128"/>
                          <a:ea typeface="HGPｺﾞｼｯｸM" panose="020B0600000000000000" pitchFamily="50" charset="-128"/>
                        </a:rPr>
                        <a:t>細かな文言修正の余地はあるが、ストーリー的にはおおよそこの構成でよいと思う</a:t>
                      </a:r>
                      <a:r>
                        <a:rPr kumimoji="1" lang="ja-JP" altLang="en-US" sz="1200" i="0" u="none" dirty="0" smtClean="0">
                          <a:latin typeface="HGPｺﾞｼｯｸM" panose="020B0600000000000000" pitchFamily="50" charset="-128"/>
                          <a:ea typeface="HGPｺﾞｼｯｸM" panose="020B0600000000000000" pitchFamily="50" charset="-128"/>
                        </a:rPr>
                        <a:t>。</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60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a:t>
                      </a:r>
                      <a:r>
                        <a:rPr kumimoji="1" lang="ja-JP" altLang="en-US" sz="1200" i="0" u="sng" dirty="0" smtClean="0">
                          <a:latin typeface="HGPｺﾞｼｯｸM" panose="020B0600000000000000" pitchFamily="50" charset="-128"/>
                          <a:ea typeface="HGPｺﾞｼｯｸM" panose="020B0600000000000000" pitchFamily="50" charset="-128"/>
                        </a:rPr>
                        <a:t>将来の住宅のあり方がもれなくまとめられている</a:t>
                      </a:r>
                      <a:r>
                        <a:rPr kumimoji="1" lang="ja-JP" altLang="en-US" sz="1200" i="0" u="none" dirty="0" smtClean="0">
                          <a:latin typeface="HGPｺﾞｼｯｸM" panose="020B0600000000000000" pitchFamily="50" charset="-128"/>
                          <a:ea typeface="HGPｺﾞｼｯｸM" panose="020B0600000000000000" pitchFamily="50" charset="-128"/>
                        </a:rPr>
                        <a:t>。その土地の持つ魅力やポテンシャルを最大限に引き出して開発をすると特徴をもったまちづくりが行われ、そういった所では強引に人口を増やさなくても自然に人口が増えていく。同時に鉄道の乗降客数も増え、色々な施設も集積し、みんなが寄ってたかって投資し、まちづくりをしてくれる。そのきっかけを作るのが民間のデベロッパーであり、不動産協会として、行政ときちんと協議をしながら今後もまちづくりに取り組んでいきたい。</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indent="-88900">
                        <a:lnSpc>
                          <a:spcPts val="1500"/>
                        </a:lnSpc>
                        <a:spcBef>
                          <a:spcPts val="600"/>
                        </a:spcBef>
                        <a:spcAft>
                          <a:spcPts val="0"/>
                        </a:spcAft>
                      </a:pPr>
                      <a:r>
                        <a:rPr kumimoji="1" lang="ja-JP" altLang="en-US" sz="1200" i="0" u="none" dirty="0" smtClean="0">
                          <a:latin typeface="HGPｺﾞｼｯｸM" panose="020B0600000000000000" pitchFamily="50" charset="-128"/>
                          <a:ea typeface="HGPｺﾞｼｯｸM" panose="020B0600000000000000" pitchFamily="50" charset="-128"/>
                        </a:rPr>
                        <a:t>○ハードだけではなくソフトのくらし方も含め、</a:t>
                      </a:r>
                      <a:r>
                        <a:rPr kumimoji="1" lang="ja-JP" altLang="en-US" sz="1200" i="0" u="sng" dirty="0" smtClean="0">
                          <a:latin typeface="HGPｺﾞｼｯｸM" panose="020B0600000000000000" pitchFamily="50" charset="-128"/>
                          <a:ea typeface="HGPｺﾞｼｯｸM" panose="020B0600000000000000" pitchFamily="50" charset="-128"/>
                        </a:rPr>
                        <a:t>大阪の魅力をしっかり伝えていくことが大事だと感じた。安心安全もしっかり記載をされており、しっかりバランスを取っているという印象</a:t>
                      </a:r>
                      <a:r>
                        <a:rPr kumimoji="1" lang="ja-JP" altLang="en-US" sz="1200" i="0" u="none" dirty="0" smtClean="0">
                          <a:latin typeface="HGPｺﾞｼｯｸM" panose="020B0600000000000000" pitchFamily="50" charset="-128"/>
                          <a:ea typeface="HGPｺﾞｼｯｸM" panose="020B0600000000000000" pitchFamily="50" charset="-128"/>
                        </a:rPr>
                        <a:t>がある。</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60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住宅まちづくりのあるべきものとして、大阪府民が健全で安全に居住できること</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、付加価値をつけた住環境を整えていくイメージで捉えると、今の住まいの居住魅力を高め、</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他府県との競争に打ち勝って魅力づけをすることも考えていく必要がある</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第４回作業部会</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○住宅まちづくりマスタープラン（ＭＰ）にとって、このビジョンがどういう位置づけなのかを明らかにすべき。</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■政策の方向性を議論するに当たっての論点</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○府民が日常生活の中で住まいの問題をどう考えているのかをきっちり整理する必要がある。</a:t>
                      </a: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・この審議会では、大阪府民の住まいをどのようにして、もっと豊かにグレードを上げていくかを示すことが重要だと思う。</a:t>
                      </a:r>
                      <a:r>
                        <a:rPr kumimoji="1" lang="ja-JP" altLang="en-US" sz="1200" i="0" u="sng" dirty="0" smtClean="0">
                          <a:latin typeface="HGPｺﾞｼｯｸM" panose="020B0600000000000000" pitchFamily="50" charset="-128"/>
                          <a:ea typeface="HGPｺﾞｼｯｸM" panose="020B0600000000000000" pitchFamily="50" charset="-128"/>
                        </a:rPr>
                        <a:t>府民の住まいは解決していないというのが率直な意見</a:t>
                      </a:r>
                      <a:r>
                        <a:rPr kumimoji="1" lang="ja-JP" altLang="en-US" sz="1200" i="0" u="none" dirty="0" smtClean="0">
                          <a:latin typeface="HGPｺﾞｼｯｸM" panose="020B0600000000000000" pitchFamily="50" charset="-128"/>
                          <a:ea typeface="HGPｺﾞｼｯｸM" panose="020B0600000000000000" pitchFamily="50" charset="-128"/>
                        </a:rPr>
                        <a:t>。なぜ、府民の格差が広がっているのかといったことも解明し、解決の方法を示すような論議もお願いしたい。</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・都心は文化やコミュニティの面で他に誇れるようなものがたくさんあるが、なぜ人口が減っていくのか、</a:t>
                      </a:r>
                      <a:r>
                        <a:rPr kumimoji="1" lang="ja-JP" altLang="en-US" sz="1200" i="0" u="sng" dirty="0" smtClean="0">
                          <a:latin typeface="HGPｺﾞｼｯｸM" panose="020B0600000000000000" pitchFamily="50" charset="-128"/>
                          <a:ea typeface="HGPｺﾞｼｯｸM" panose="020B0600000000000000" pitchFamily="50" charset="-128"/>
                        </a:rPr>
                        <a:t>本当に住みよいまちになっているのか</a:t>
                      </a:r>
                      <a:r>
                        <a:rPr kumimoji="1" lang="ja-JP" altLang="en-US" sz="1200" i="0" u="none" dirty="0" smtClean="0">
                          <a:latin typeface="HGPｺﾞｼｯｸM" panose="020B0600000000000000" pitchFamily="50" charset="-128"/>
                          <a:ea typeface="HGPｺﾞｼｯｸM" panose="020B0600000000000000" pitchFamily="50" charset="-128"/>
                        </a:rPr>
                        <a:t>、現状認識も論議してもらいたい。</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 </a:t>
                      </a:r>
                      <a:r>
                        <a:rPr kumimoji="1" lang="ja-JP" altLang="en-US" sz="1200" i="0" u="sng" dirty="0" smtClean="0">
                          <a:latin typeface="HGPｺﾞｼｯｸM" panose="020B0600000000000000" pitchFamily="50" charset="-128"/>
                          <a:ea typeface="HGPｺﾞｼｯｸM" panose="020B0600000000000000" pitchFamily="50" charset="-128"/>
                        </a:rPr>
                        <a:t>答申とりまとめに当たり、議論すべき事項について意見書を提出したい</a:t>
                      </a:r>
                      <a:r>
                        <a:rPr kumimoji="1" lang="ja-JP" altLang="en-US" sz="1200" i="0" u="none" dirty="0" smtClean="0">
                          <a:latin typeface="HGPｺﾞｼｯｸM" panose="020B0600000000000000" pitchFamily="50" charset="-128"/>
                          <a:ea typeface="HGPｺﾞｼｯｸM" panose="020B0600000000000000" pitchFamily="50" charset="-128"/>
                        </a:rPr>
                        <a:t>。</a:t>
                      </a:r>
                      <a:endParaRPr kumimoji="1" lang="en-US" altLang="ja-JP" sz="1200" i="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439299"/>
            <a:ext cx="468052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pPr>
              <a:lnSpc>
                <a:spcPts val="1300"/>
              </a:lnSpc>
            </a:pPr>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住宅まちづくり政策の方向性</a:t>
            </a:r>
          </a:p>
        </p:txBody>
      </p:sp>
      <p:sp>
        <p:nvSpPr>
          <p:cNvPr id="12" name="テキスト ボックス 11"/>
          <p:cNvSpPr txBox="1"/>
          <p:nvPr/>
        </p:nvSpPr>
        <p:spPr>
          <a:xfrm>
            <a:off x="7962923" y="1191666"/>
            <a:ext cx="1633389" cy="2376265"/>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ctr" anchorCtr="0">
            <a:noAutofit/>
          </a:bodyPr>
          <a:lstStyle/>
          <a:p>
            <a:pPr marL="85725" indent="-85725"/>
            <a:r>
              <a:rPr lang="ja-JP" altLang="en-US" sz="1100" dirty="0" smtClean="0">
                <a:latin typeface="HGPｺﾞｼｯｸM" panose="020B0600000000000000" pitchFamily="50" charset="-128"/>
                <a:ea typeface="HGPｺﾞｼｯｸM" panose="020B0600000000000000" pitchFamily="50" charset="-128"/>
              </a:rPr>
              <a:t>○提示した「中間取りまとめ素案」をベースに内容をブラッシュアップ。</a:t>
            </a:r>
            <a:endParaRPr lang="en-US" altLang="ja-JP" sz="1100"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448251"/>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2</a:t>
            </a:fld>
            <a:endParaRPr lang="en-US" altLang="ja-JP" sz="1200" dirty="0">
              <a:solidFill>
                <a:srgbClr val="898989"/>
              </a:solidFill>
            </a:endParaRPr>
          </a:p>
        </p:txBody>
      </p:sp>
      <p:sp>
        <p:nvSpPr>
          <p:cNvPr id="2" name="右矢印 1"/>
          <p:cNvSpPr/>
          <p:nvPr/>
        </p:nvSpPr>
        <p:spPr>
          <a:xfrm>
            <a:off x="6933220" y="2055762"/>
            <a:ext cx="756084" cy="115212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7977335" y="5429205"/>
            <a:ext cx="1633389" cy="115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100" dirty="0" smtClean="0">
                <a:latin typeface="HGPｺﾞｼｯｸM" panose="020B0600000000000000" pitchFamily="50" charset="-128"/>
                <a:ea typeface="HGPｺﾞｼｯｸM" panose="020B0600000000000000" pitchFamily="50" charset="-128"/>
              </a:rPr>
              <a:t>○答申取りまとめにあたり提出予定の意見書及び統計資料等のデータを踏まえ、住まいの</a:t>
            </a:r>
            <a:r>
              <a:rPr lang="ja-JP" altLang="en-US" sz="1100" dirty="0">
                <a:latin typeface="HGPｺﾞｼｯｸM" panose="020B0600000000000000" pitchFamily="50" charset="-128"/>
                <a:ea typeface="HGPｺﾞｼｯｸM" panose="020B0600000000000000" pitchFamily="50" charset="-128"/>
              </a:rPr>
              <a:t>安心・安全の</a:t>
            </a:r>
            <a:r>
              <a:rPr lang="ja-JP" altLang="en-US" sz="1100" dirty="0" smtClean="0">
                <a:latin typeface="HGPｺﾞｼｯｸM" panose="020B0600000000000000" pitchFamily="50" charset="-128"/>
                <a:ea typeface="HGPｺﾞｼｯｸM" panose="020B0600000000000000" pitchFamily="50" charset="-128"/>
              </a:rPr>
              <a:t>確保方策等について今後議論を深める。</a:t>
            </a:r>
            <a:endParaRPr lang="en-US" altLang="ja-JP" sz="1100" dirty="0">
              <a:latin typeface="HGPｺﾞｼｯｸM" panose="020B0600000000000000" pitchFamily="50" charset="-128"/>
              <a:ea typeface="HGPｺﾞｼｯｸM" panose="020B0600000000000000" pitchFamily="50" charset="-128"/>
            </a:endParaRPr>
          </a:p>
        </p:txBody>
      </p:sp>
      <p:sp>
        <p:nvSpPr>
          <p:cNvPr id="15" name="テキスト ボックス 14"/>
          <p:cNvSpPr txBox="1"/>
          <p:nvPr/>
        </p:nvSpPr>
        <p:spPr>
          <a:xfrm>
            <a:off x="6581775" y="5440267"/>
            <a:ext cx="1276350" cy="115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100" dirty="0" smtClean="0">
                <a:latin typeface="HGPｺﾞｼｯｸM" panose="020B0600000000000000" pitchFamily="50" charset="-128"/>
                <a:ea typeface="HGPｺﾞｼｯｸM" panose="020B0600000000000000" pitchFamily="50" charset="-128"/>
              </a:rPr>
              <a:t>○住まいの安全・安心確保</a:t>
            </a:r>
            <a:endParaRPr lang="en-US" altLang="ja-JP" sz="1100" dirty="0" smtClean="0">
              <a:latin typeface="HGPｺﾞｼｯｸM" panose="020B0600000000000000" pitchFamily="50" charset="-128"/>
              <a:ea typeface="HGPｺﾞｼｯｸM" panose="020B0600000000000000" pitchFamily="50" charset="-128"/>
            </a:endParaRPr>
          </a:p>
          <a:p>
            <a:pPr marL="88900" indent="-88900">
              <a:spcBef>
                <a:spcPts val="600"/>
              </a:spcBef>
            </a:pPr>
            <a:r>
              <a:rPr lang="ja-JP" altLang="en-US" sz="1100" dirty="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住まいの質の向上</a:t>
            </a:r>
            <a:endParaRPr lang="en-US" altLang="ja-JP" sz="1100" dirty="0" smtClean="0">
              <a:latin typeface="HGPｺﾞｼｯｸM" panose="020B0600000000000000" pitchFamily="50" charset="-128"/>
              <a:ea typeface="HGPｺﾞｼｯｸM" panose="020B0600000000000000" pitchFamily="50" charset="-128"/>
            </a:endParaRPr>
          </a:p>
          <a:p>
            <a:pPr marL="85725" indent="-85725"/>
            <a:r>
              <a:rPr lang="ja-JP" altLang="en-US" sz="1100" dirty="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住みやすい居住環境の整備</a:t>
            </a:r>
            <a:endParaRPr lang="en-US" altLang="ja-JP" sz="1100" dirty="0">
              <a:latin typeface="HGPｺﾞｼｯｸM" panose="020B0600000000000000" pitchFamily="50" charset="-128"/>
              <a:ea typeface="HGPｺﾞｼｯｸM" panose="020B0600000000000000" pitchFamily="50" charset="-128"/>
            </a:endParaRPr>
          </a:p>
        </p:txBody>
      </p:sp>
      <p:sp>
        <p:nvSpPr>
          <p:cNvPr id="16" name="右矢印 15"/>
          <p:cNvSpPr/>
          <p:nvPr/>
        </p:nvSpPr>
        <p:spPr>
          <a:xfrm>
            <a:off x="6933220" y="4071987"/>
            <a:ext cx="756084" cy="72008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7977335" y="3748091"/>
            <a:ext cx="1633389" cy="126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100" dirty="0" smtClean="0">
                <a:latin typeface="HGPｺﾞｼｯｸM" panose="020B0600000000000000" pitchFamily="50" charset="-128"/>
                <a:ea typeface="HGPｺﾞｼｯｸM" panose="020B0600000000000000" pitchFamily="50" charset="-128"/>
              </a:rPr>
              <a:t>○「はじめに」において、「ＭＰ改定に当たっての審議会・作業部会での議論の中間とりまとめであり、今後の政策の大きな方向性について提言するもの」であることを明記。</a:t>
            </a:r>
            <a:endParaRPr lang="en-US" altLang="ja-JP" sz="11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712416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633894"/>
            <a:ext cx="9748057" cy="6156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849306094"/>
              </p:ext>
            </p:extLst>
          </p:nvPr>
        </p:nvGraphicFramePr>
        <p:xfrm>
          <a:off x="200472" y="777226"/>
          <a:ext cx="9505056" cy="5820126"/>
        </p:xfrm>
        <a:graphic>
          <a:graphicData uri="http://schemas.openxmlformats.org/drawingml/2006/table">
            <a:tbl>
              <a:tblPr firstRow="1" bandRow="1">
                <a:tableStyleId>{5C22544A-7EE6-4342-B048-85BDC9FD1C3A}</a:tableStyleId>
              </a:tblPr>
              <a:tblGrid>
                <a:gridCol w="6330538"/>
                <a:gridCol w="1374318"/>
                <a:gridCol w="1800200"/>
              </a:tblGrid>
              <a:tr h="249684">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委員意見</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論点の整理</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対応案</a:t>
                      </a:r>
                      <a:endParaRPr kumimoji="1" lang="ja-JP" altLang="en-US" sz="1200" i="0" u="none" dirty="0">
                        <a:latin typeface="HGPｺﾞｼｯｸM" panose="020B0600000000000000" pitchFamily="50" charset="-128"/>
                        <a:ea typeface="HGPｺﾞｼｯｸM" panose="020B0600000000000000" pitchFamily="50" charset="-128"/>
                      </a:endParaRPr>
                    </a:p>
                  </a:txBody>
                  <a:tcPr/>
                </a:tc>
              </a:tr>
              <a:tr h="5563586">
                <a:tc>
                  <a:txBody>
                    <a:bodyPr/>
                    <a:lstStyle/>
                    <a:p>
                      <a:pPr marL="88900" marR="0" indent="-88900" algn="l" defTabSz="914400" rtl="0" eaLnBrk="1" fontAlgn="auto" latinLnBrk="0" hangingPunct="1">
                        <a:lnSpc>
                          <a:spcPts val="15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60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○政策の展開の方向性に関する作業部会での議論内容</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a:t>
                      </a:r>
                      <a:r>
                        <a:rPr kumimoji="1" lang="ja-JP" altLang="en-US" sz="1200" i="0" u="sng" dirty="0" smtClean="0">
                          <a:latin typeface="HGPｺﾞｼｯｸM" panose="020B0600000000000000" pitchFamily="50" charset="-128"/>
                          <a:ea typeface="HGPｺﾞｼｯｸM" panose="020B0600000000000000" pitchFamily="50" charset="-128"/>
                        </a:rPr>
                        <a:t>安心・安全をまだ満足していない住まいについては、解決に向けた継続的な議論が必要</a:t>
                      </a:r>
                      <a:r>
                        <a:rPr kumimoji="1" lang="ja-JP" altLang="en-US" sz="1200" i="0" u="none" dirty="0" smtClean="0">
                          <a:latin typeface="HGPｺﾞｼｯｸM" panose="020B0600000000000000" pitchFamily="50" charset="-128"/>
                          <a:ea typeface="HGPｺﾞｼｯｸM" panose="020B0600000000000000" pitchFamily="50" charset="-128"/>
                        </a:rPr>
                        <a:t>だが、</a:t>
                      </a:r>
                      <a:r>
                        <a:rPr kumimoji="1" lang="ja-JP" altLang="en-US" sz="1200" i="0" u="sng" dirty="0" smtClean="0">
                          <a:latin typeface="HGPｺﾞｼｯｸM" panose="020B0600000000000000" pitchFamily="50" charset="-128"/>
                          <a:ea typeface="HGPｺﾞｼｯｸM" panose="020B0600000000000000" pitchFamily="50" charset="-128"/>
                        </a:rPr>
                        <a:t>そういった議論をしている間にも、どんどん体力がなくなっている状況が大阪圏に見られる</a:t>
                      </a:r>
                      <a:r>
                        <a:rPr kumimoji="1" lang="ja-JP" altLang="en-US" sz="1200" i="0" u="none" dirty="0" smtClean="0">
                          <a:latin typeface="HGPｺﾞｼｯｸM" panose="020B0600000000000000" pitchFamily="50" charset="-128"/>
                          <a:ea typeface="HGPｺﾞｼｯｸM" panose="020B0600000000000000" pitchFamily="50" charset="-128"/>
                        </a:rPr>
                        <a:t>。</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60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・作業部会では、</a:t>
                      </a:r>
                      <a:r>
                        <a:rPr kumimoji="1" lang="ja-JP" altLang="en-US" sz="1200" i="0" u="sng" dirty="0" smtClean="0">
                          <a:latin typeface="HGPｺﾞｼｯｸM" panose="020B0600000000000000" pitchFamily="50" charset="-128"/>
                          <a:ea typeface="HGPｺﾞｼｯｸM" panose="020B0600000000000000" pitchFamily="50" charset="-128"/>
                        </a:rPr>
                        <a:t>都市魅力の創出が達成されることに</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よって、安心・安全をより高めることに作用するといった相互の関係が期待できるのではないか</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というポジティブな観点から議論があった。</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60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・また、</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まちが住みやすくなると住宅が良くなるという関係についても相互性</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があって、まちが基礎で、その上に住宅が乗っていると考えていた事柄を横並びで考えていくことが、人口減少下の住まいまちづくり施策にとって有効ではないかという議論があった。</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60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・このように、アプローチの仕方として、従来のような考え方だけでは、これからの大阪の住まいまちづくりは、ジリ貧になっていくという認識のもとで</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、アプローチの仕方を変えるというのが今回の作業部会のベース</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にある。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60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 ただし、</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安心・安全の問題は、</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都市魅力の中でどのように関連づけていくかは、まだまだ議論ができていないし、現行のマスタープランでの検討も十分にできていないため、審議会において、</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今後統計資料がまとまり次第、継続して議論をしていきたい</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solidFill>
                            <a:srgbClr val="FF0000"/>
                          </a:solidFill>
                          <a:latin typeface="HGPｺﾞｼｯｸM" panose="020B0600000000000000" pitchFamily="50" charset="-128"/>
                          <a:ea typeface="HGPｺﾞｼｯｸM" panose="020B0600000000000000" pitchFamily="50" charset="-128"/>
                        </a:rPr>
                        <a:t>　</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第４回作業部会</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安全・安心確保の取組み</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を重点的に展開しているが、</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まだまだ課題があるという認識を示すべき</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500"/>
                        </a:lnSpc>
                        <a:spcBef>
                          <a:spcPts val="60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・その上で、</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安全・安心が確保されてから、次に活力・魅力に取り組む」といったこれまでの考え方ではなく、「活力・魅力が生み出されることで、安全・安心が高まる」、あるいは、「一定水準未満のストックがない安全・安心な状態が、活力・魅力を生み出す」といった、「活力・魅力」と「安全・安心」が相互に作用し合い、響き合うような政策展開が求められているとすべき</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456910"/>
            <a:ext cx="468052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pPr>
              <a:lnSpc>
                <a:spcPts val="1300"/>
              </a:lnSpc>
            </a:pPr>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住宅まちづくり政策の方向性</a:t>
            </a:r>
          </a:p>
        </p:txBody>
      </p:sp>
      <p:sp>
        <p:nvSpPr>
          <p:cNvPr id="8" name="Text Box 2"/>
          <p:cNvSpPr txBox="1">
            <a:spLocks noChangeArrowheads="1"/>
          </p:cNvSpPr>
          <p:nvPr/>
        </p:nvSpPr>
        <p:spPr bwMode="auto">
          <a:xfrm>
            <a:off x="7689304" y="6465862"/>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3</a:t>
            </a:fld>
            <a:endParaRPr lang="en-US" altLang="ja-JP" sz="1200" dirty="0">
              <a:solidFill>
                <a:srgbClr val="898989"/>
              </a:solidFill>
            </a:endParaRPr>
          </a:p>
        </p:txBody>
      </p:sp>
      <p:sp>
        <p:nvSpPr>
          <p:cNvPr id="11" name="テキスト ボックス 10"/>
          <p:cNvSpPr txBox="1"/>
          <p:nvPr/>
        </p:nvSpPr>
        <p:spPr>
          <a:xfrm>
            <a:off x="7977335" y="1569318"/>
            <a:ext cx="1633389" cy="432048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100" dirty="0" smtClean="0">
                <a:latin typeface="HGPｺﾞｼｯｸM" panose="020B0600000000000000" pitchFamily="50" charset="-128"/>
                <a:ea typeface="HGPｺﾞｼｯｸM" panose="020B0600000000000000" pitchFamily="50" charset="-128"/>
              </a:rPr>
              <a:t>○「はじめに」及び「住宅まちづくり政策の方向性・視点」に以下を位置づけ。</a:t>
            </a:r>
            <a:endParaRPr lang="en-US" altLang="ja-JP" sz="1100" dirty="0">
              <a:latin typeface="HGPｺﾞｼｯｸM" panose="020B0600000000000000" pitchFamily="50" charset="-128"/>
              <a:ea typeface="HGPｺﾞｼｯｸM" panose="020B0600000000000000" pitchFamily="50" charset="-128"/>
            </a:endParaRPr>
          </a:p>
          <a:p>
            <a:pPr marL="85725" indent="-85725">
              <a:spcBef>
                <a:spcPts val="600"/>
              </a:spcBef>
            </a:pPr>
            <a:r>
              <a:rPr lang="ja-JP" altLang="en-US" sz="1100" dirty="0" smtClean="0">
                <a:latin typeface="HGPｺﾞｼｯｸM" panose="020B0600000000000000" pitchFamily="50" charset="-128"/>
                <a:ea typeface="HGPｺﾞｼｯｸM" panose="020B0600000000000000" pitchFamily="50" charset="-128"/>
              </a:rPr>
              <a:t>・「安全・安心確保」の取組みの現状及び引き続き取組みが必要なこと</a:t>
            </a:r>
            <a:endParaRPr lang="en-US" altLang="ja-JP" sz="1100" dirty="0" smtClean="0">
              <a:latin typeface="HGPｺﾞｼｯｸM" panose="020B0600000000000000" pitchFamily="50" charset="-128"/>
              <a:ea typeface="HGPｺﾞｼｯｸM" panose="020B0600000000000000" pitchFamily="50" charset="-128"/>
            </a:endParaRPr>
          </a:p>
          <a:p>
            <a:pPr marL="85725" indent="-85725">
              <a:spcBef>
                <a:spcPts val="600"/>
              </a:spcBef>
            </a:pPr>
            <a:r>
              <a:rPr lang="ja-JP" altLang="en-US" sz="1100" dirty="0" smtClean="0">
                <a:latin typeface="HGPｺﾞｼｯｸM" panose="020B0600000000000000" pitchFamily="50" charset="-128"/>
                <a:ea typeface="HGPｺﾞｼｯｸM" panose="020B0600000000000000" pitchFamily="50" charset="-128"/>
              </a:rPr>
              <a:t>・「活力・魅力」と「安全・安心」が相互に関係しあう政策展開が必要なこと。</a:t>
            </a:r>
            <a:endParaRPr lang="en-US" altLang="ja-JP" sz="1100" dirty="0" smtClean="0">
              <a:latin typeface="HGPｺﾞｼｯｸM" panose="020B0600000000000000" pitchFamily="50" charset="-128"/>
              <a:ea typeface="HGPｺﾞｼｯｸM" panose="020B0600000000000000" pitchFamily="50" charset="-128"/>
            </a:endParaRPr>
          </a:p>
          <a:p>
            <a:pPr marL="85725" indent="-85725">
              <a:spcBef>
                <a:spcPts val="600"/>
              </a:spcBef>
            </a:pPr>
            <a:r>
              <a:rPr lang="ja-JP" altLang="en-US" sz="1100" dirty="0" smtClean="0">
                <a:latin typeface="HGPｺﾞｼｯｸM" panose="020B0600000000000000" pitchFamily="50" charset="-128"/>
                <a:ea typeface="HGPｺﾞｼｯｸM" panose="020B0600000000000000" pitchFamily="50" charset="-128"/>
              </a:rPr>
              <a:t>・「安全・安心確保」の取組みに加え、「活力・魅力創出」の取組みをより一層展開すること</a:t>
            </a:r>
            <a:endParaRPr lang="en-US" altLang="ja-JP" sz="1100" dirty="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6581775" y="1569318"/>
            <a:ext cx="1276350" cy="432048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100" dirty="0" smtClean="0">
                <a:latin typeface="HGPｺﾞｼｯｸM" panose="020B0600000000000000" pitchFamily="50" charset="-128"/>
                <a:ea typeface="HGPｺﾞｼｯｸM" panose="020B0600000000000000" pitchFamily="50" charset="-128"/>
              </a:rPr>
              <a:t>○新たな住宅まちづくり政策の展開の方向性</a:t>
            </a:r>
            <a:endParaRPr lang="en-US" altLang="ja-JP" sz="1100" dirty="0">
              <a:latin typeface="HGPｺﾞｼｯｸM" panose="020B0600000000000000" pitchFamily="50" charset="-128"/>
              <a:ea typeface="HGPｺﾞｼｯｸM" panose="020B0600000000000000" pitchFamily="50" charset="-128"/>
            </a:endParaRPr>
          </a:p>
          <a:p>
            <a:pPr marL="85725" indent="-85725">
              <a:spcBef>
                <a:spcPts val="600"/>
              </a:spcBef>
            </a:pPr>
            <a:r>
              <a:rPr lang="ja-JP" altLang="en-US" sz="1100" dirty="0" smtClean="0">
                <a:latin typeface="HGPｺﾞｼｯｸM" panose="020B0600000000000000" pitchFamily="50" charset="-128"/>
                <a:ea typeface="HGPｺﾞｼｯｸM" panose="020B0600000000000000" pitchFamily="50" charset="-128"/>
              </a:rPr>
              <a:t>・「安全・安心確保」に重点を置いた取組みから、「活力・魅力」と「安全・安心」が相互に作用する政策展開の必要性</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3" name="二等辺三角形 2"/>
          <p:cNvSpPr/>
          <p:nvPr/>
        </p:nvSpPr>
        <p:spPr>
          <a:xfrm flipV="1">
            <a:off x="2455280" y="1173294"/>
            <a:ext cx="2160240" cy="216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0" y="57150"/>
            <a:ext cx="9906000" cy="360000"/>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議会及び第４回作業部会を</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踏まえた論点の整理</a:t>
            </a:r>
          </a:p>
        </p:txBody>
      </p:sp>
    </p:spTree>
    <p:extLst>
      <p:ext uri="{BB962C8B-B14F-4D97-AF65-F5344CB8AC3E}">
        <p14:creationId xmlns:p14="http://schemas.microsoft.com/office/powerpoint/2010/main" val="1714224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92628" y="5097672"/>
            <a:ext cx="9748057" cy="1656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17" name="テキスト ボックス 16"/>
          <p:cNvSpPr txBox="1"/>
          <p:nvPr/>
        </p:nvSpPr>
        <p:spPr>
          <a:xfrm>
            <a:off x="92628" y="3163124"/>
            <a:ext cx="9748057" cy="1728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6" name="テキスト ボックス 5"/>
          <p:cNvSpPr txBox="1"/>
          <p:nvPr/>
        </p:nvSpPr>
        <p:spPr>
          <a:xfrm>
            <a:off x="92628" y="571516"/>
            <a:ext cx="9748057" cy="2412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520153645"/>
              </p:ext>
            </p:extLst>
          </p:nvPr>
        </p:nvGraphicFramePr>
        <p:xfrm>
          <a:off x="200472" y="3319969"/>
          <a:ext cx="9505056" cy="1521460"/>
        </p:xfrm>
        <a:graphic>
          <a:graphicData uri="http://schemas.openxmlformats.org/drawingml/2006/table">
            <a:tbl>
              <a:tblPr firstRow="1" bandRow="1">
                <a:tableStyleId>{5C22544A-7EE6-4342-B048-85BDC9FD1C3A}</a:tableStyleId>
              </a:tblPr>
              <a:tblGrid>
                <a:gridCol w="6330538"/>
                <a:gridCol w="1374318"/>
                <a:gridCol w="1800200"/>
              </a:tblGrid>
              <a:tr h="220696">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委員意見</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論点の整理</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対応案</a:t>
                      </a:r>
                      <a:endParaRPr kumimoji="1" lang="ja-JP" altLang="en-US" sz="1200" i="0" u="none" dirty="0">
                        <a:latin typeface="HGPｺﾞｼｯｸM" panose="020B0600000000000000" pitchFamily="50" charset="-128"/>
                        <a:ea typeface="HGPｺﾞｼｯｸM" panose="020B0600000000000000" pitchFamily="50" charset="-128"/>
                      </a:endParaRPr>
                    </a:p>
                  </a:txBody>
                  <a:tcPr/>
                </a:tc>
              </a:tr>
              <a:tr h="1147459">
                <a:tc>
                  <a:txBody>
                    <a:bodyPr/>
                    <a:lstStyle/>
                    <a:p>
                      <a:pPr marL="88900" indent="-88900">
                        <a:lnSpc>
                          <a:spcPct val="100000"/>
                        </a:lnSpc>
                      </a:pPr>
                      <a:r>
                        <a:rPr kumimoji="1" lang="ja-JP" altLang="en-US" sz="1200" i="0" u="none" dirty="0" smtClean="0">
                          <a:latin typeface="HGPｺﾞｼｯｸM" panose="020B0600000000000000" pitchFamily="50" charset="-128"/>
                          <a:ea typeface="HGPｺﾞｼｯｸM" panose="020B0600000000000000" pitchFamily="50" charset="-128"/>
                        </a:rPr>
                        <a:t>■世代間の交流・循環</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○世代の偏りが問題化してきており、</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コミュニティを維持するためには子育て世代と高齢者世帯が交流して住むなど、多様な世代がバランスよく揃っていることも考慮</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する必要がある。</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○高齢者だけのサービスを充実しても経費がかかるだけで、どうしても削減の話になるが、そこに子どもや若い人たちがいかに関われるかといった</a:t>
                      </a:r>
                      <a:r>
                        <a:rPr kumimoji="1" lang="ja-JP" altLang="en-US" sz="1200" i="0" u="sng" dirty="0" smtClean="0">
                          <a:latin typeface="HGPｺﾞｼｯｸM" panose="020B0600000000000000" pitchFamily="50" charset="-128"/>
                          <a:ea typeface="HGPｺﾞｼｯｸM" panose="020B0600000000000000" pitchFamily="50" charset="-128"/>
                        </a:rPr>
                        <a:t>世代間の交流、循環など、そういった視点をしっかり書ければ</a:t>
                      </a:r>
                      <a:r>
                        <a:rPr kumimoji="1" lang="ja-JP" altLang="en-US" sz="1200" i="0" u="none" dirty="0" smtClean="0">
                          <a:latin typeface="HGPｺﾞｼｯｸM" panose="020B0600000000000000" pitchFamily="50" charset="-128"/>
                          <a:ea typeface="HGPｺﾞｼｯｸM" panose="020B0600000000000000" pitchFamily="50" charset="-128"/>
                        </a:rPr>
                        <a:t>と思う。</a:t>
                      </a: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019108"/>
            <a:ext cx="468052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pPr>
              <a:lnSpc>
                <a:spcPts val="1300"/>
              </a:lnSpc>
            </a:pPr>
            <a:r>
              <a:rPr lang="ja-JP" altLang="en-US" sz="1200" b="1" dirty="0">
                <a:latin typeface="HGPｺﾞｼｯｸM" panose="020B0600000000000000" pitchFamily="50" charset="-128"/>
                <a:ea typeface="HGPｺﾞｼｯｸM" panose="020B0600000000000000" pitchFamily="50" charset="-128"/>
              </a:rPr>
              <a:t>２．都市活力の源である</a:t>
            </a:r>
            <a:r>
              <a:rPr lang="ja-JP" altLang="en-US" sz="1200" b="1" dirty="0" smtClean="0">
                <a:latin typeface="HGPｺﾞｼｯｸM" panose="020B0600000000000000" pitchFamily="50" charset="-128"/>
                <a:ea typeface="HGPｺﾞｼｯｸM" panose="020B0600000000000000" pitchFamily="50" charset="-128"/>
              </a:rPr>
              <a:t>人に</a:t>
            </a:r>
            <a:r>
              <a:rPr lang="ja-JP" altLang="en-US" sz="1200" b="1" dirty="0">
                <a:latin typeface="HGPｺﾞｼｯｸM" panose="020B0600000000000000" pitchFamily="50" charset="-128"/>
                <a:ea typeface="HGPｺﾞｼｯｸM" panose="020B0600000000000000" pitchFamily="50" charset="-128"/>
              </a:rPr>
              <a:t>ついての認識</a:t>
            </a:r>
          </a:p>
        </p:txBody>
      </p:sp>
      <p:sp>
        <p:nvSpPr>
          <p:cNvPr id="12" name="テキスト ボックス 11"/>
          <p:cNvSpPr txBox="1"/>
          <p:nvPr/>
        </p:nvSpPr>
        <p:spPr>
          <a:xfrm>
            <a:off x="7977335" y="3629621"/>
            <a:ext cx="1633389" cy="111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100" dirty="0" smtClean="0">
                <a:latin typeface="HGPｺﾞｼｯｸM" panose="020B0600000000000000" pitchFamily="50" charset="-128"/>
                <a:ea typeface="HGPｺﾞｼｯｸM" panose="020B0600000000000000" pitchFamily="50" charset="-128"/>
              </a:rPr>
              <a:t>○多様な人々、世代が住まう大阪をめざすことをビジョンに位置づけ。具体的な施策について</a:t>
            </a:r>
            <a:r>
              <a:rPr lang="ja-JP" altLang="en-US" sz="1100" dirty="0">
                <a:latin typeface="HGPｺﾞｼｯｸM" panose="020B0600000000000000" pitchFamily="50" charset="-128"/>
                <a:ea typeface="HGPｺﾞｼｯｸM" panose="020B0600000000000000" pitchFamily="50" charset="-128"/>
              </a:rPr>
              <a:t>は</a:t>
            </a:r>
            <a:r>
              <a:rPr lang="ja-JP" altLang="en-US" sz="1100" dirty="0" smtClean="0">
                <a:latin typeface="HGPｺﾞｼｯｸM" panose="020B0600000000000000" pitchFamily="50" charset="-128"/>
                <a:ea typeface="HGPｺﾞｼｯｸM" panose="020B0600000000000000" pitchFamily="50" charset="-128"/>
              </a:rPr>
              <a:t>今後、検討。</a:t>
            </a:r>
          </a:p>
        </p:txBody>
      </p:sp>
      <p:sp>
        <p:nvSpPr>
          <p:cNvPr id="14" name="テキスト ボックス 13"/>
          <p:cNvSpPr txBox="1"/>
          <p:nvPr/>
        </p:nvSpPr>
        <p:spPr>
          <a:xfrm>
            <a:off x="6590134" y="3633454"/>
            <a:ext cx="1267991" cy="111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HGPｺﾞｼｯｸM" panose="020B0600000000000000" pitchFamily="50" charset="-128"/>
                <a:ea typeface="HGPｺﾞｼｯｸM" panose="020B0600000000000000" pitchFamily="50" charset="-128"/>
              </a:rPr>
              <a:t>○コミュニティミックス、世代間の交流・循環の必要性</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1" name="テキスト ボックス 10"/>
          <p:cNvSpPr txBox="1"/>
          <p:nvPr/>
        </p:nvSpPr>
        <p:spPr>
          <a:xfrm>
            <a:off x="128464" y="4941168"/>
            <a:ext cx="7092788" cy="304873"/>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latin typeface="HGPｺﾞｼｯｸM" panose="020B0600000000000000" pitchFamily="50" charset="-128"/>
                <a:ea typeface="HGPｺﾞｼｯｸM" panose="020B0600000000000000" pitchFamily="50" charset="-128"/>
              </a:rPr>
              <a:t>３．都市の捉え方、大阪の都市構造の</a:t>
            </a:r>
            <a:r>
              <a:rPr lang="ja-JP" altLang="en-US" sz="1200" b="1" dirty="0" smtClean="0">
                <a:latin typeface="HGPｺﾞｼｯｸM" panose="020B0600000000000000" pitchFamily="50" charset="-128"/>
                <a:ea typeface="HGPｺﾞｼｯｸM" panose="020B0600000000000000" pitchFamily="50" charset="-128"/>
              </a:rPr>
              <a:t>特徴、　４</a:t>
            </a:r>
            <a:r>
              <a:rPr lang="ja-JP" altLang="en-US" sz="1200" b="1" dirty="0">
                <a:latin typeface="HGPｺﾞｼｯｸM" panose="020B0600000000000000" pitchFamily="50" charset="-128"/>
                <a:ea typeface="HGPｺﾞｼｯｸM" panose="020B0600000000000000" pitchFamily="50" charset="-128"/>
              </a:rPr>
              <a:t>．将来像や住宅まちづくり政策を議論する際の地域の</a:t>
            </a:r>
            <a:r>
              <a:rPr lang="ja-JP" altLang="en-US" sz="1200" b="1" dirty="0" smtClean="0">
                <a:latin typeface="HGPｺﾞｼｯｸM" panose="020B0600000000000000" pitchFamily="50" charset="-128"/>
                <a:ea typeface="HGPｺﾞｼｯｸM" panose="020B0600000000000000" pitchFamily="50" charset="-128"/>
              </a:rPr>
              <a:t>捉え方</a:t>
            </a:r>
            <a:endParaRPr lang="ja-JP" altLang="en-US" sz="1200" b="1" dirty="0">
              <a:latin typeface="HGPｺﾞｼｯｸM" panose="020B0600000000000000" pitchFamily="50" charset="-128"/>
              <a:ea typeface="HGPｺﾞｼｯｸM" panose="020B0600000000000000"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544888948"/>
              </p:ext>
            </p:extLst>
          </p:nvPr>
        </p:nvGraphicFramePr>
        <p:xfrm>
          <a:off x="200472" y="5282057"/>
          <a:ext cx="9505057" cy="1456338"/>
        </p:xfrm>
        <a:graphic>
          <a:graphicData uri="http://schemas.openxmlformats.org/drawingml/2006/table">
            <a:tbl>
              <a:tblPr firstRow="1" bandRow="1">
                <a:tableStyleId>{5C22544A-7EE6-4342-B048-85BDC9FD1C3A}</a:tableStyleId>
              </a:tblPr>
              <a:tblGrid>
                <a:gridCol w="6336704"/>
                <a:gridCol w="1368152"/>
                <a:gridCol w="1800201"/>
              </a:tblGrid>
              <a:tr h="267618">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委員意見</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論点の整理</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対応案</a:t>
                      </a:r>
                      <a:endParaRPr kumimoji="1" lang="ja-JP" altLang="en-US" sz="1200" i="0" u="none" dirty="0">
                        <a:latin typeface="HGPｺﾞｼｯｸM" panose="020B0600000000000000" pitchFamily="50" charset="-128"/>
                        <a:ea typeface="HGPｺﾞｼｯｸM" panose="020B0600000000000000" pitchFamily="50" charset="-128"/>
                      </a:endParaRPr>
                    </a:p>
                  </a:txBody>
                  <a:tcPr/>
                </a:tc>
              </a:tr>
              <a:tr h="976667">
                <a:tc>
                  <a:txBody>
                    <a:bodyPr/>
                    <a:lstStyle/>
                    <a:p>
                      <a:pPr marL="88900" indent="-88900">
                        <a:lnSpc>
                          <a:spcPct val="100000"/>
                        </a:lnSpc>
                      </a:pPr>
                      <a:r>
                        <a:rPr kumimoji="1" lang="ja-JP" altLang="en-US" sz="1200" i="0" u="none" dirty="0" smtClean="0">
                          <a:latin typeface="HGPｺﾞｼｯｸM" panose="020B0600000000000000" pitchFamily="50" charset="-128"/>
                          <a:ea typeface="HGPｺﾞｼｯｸM" panose="020B0600000000000000" pitchFamily="50" charset="-128"/>
                        </a:rPr>
                        <a:t>■都市構造</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○資料</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2-1</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（住まうビジョン説明資料）Ｐ．</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22</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において、「④大阪は地域がパッチワークのように点在」を魅力としているが、そうした小さな地域のまとまりを大事にするような考え方を都市構造の方にも反映させた方がよいのではないか。</a:t>
                      </a:r>
                    </a:p>
                    <a:p>
                      <a:pPr marL="88900" indent="-88900">
                        <a:lnSpc>
                          <a:spcPct val="100000"/>
                        </a:lnSpc>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・小学校等地域施設を統廃合してまとめるのではなく、</a:t>
                      </a:r>
                      <a:r>
                        <a:rPr kumimoji="1" lang="ja-JP" altLang="en-US" sz="1200" i="0" u="sng" dirty="0" err="1" smtClean="0">
                          <a:solidFill>
                            <a:schemeClr val="tx1"/>
                          </a:solidFill>
                          <a:latin typeface="HGPｺﾞｼｯｸM" panose="020B0600000000000000" pitchFamily="50" charset="-128"/>
                          <a:ea typeface="HGPｺﾞｼｯｸM" panose="020B0600000000000000" pitchFamily="50" charset="-128"/>
                        </a:rPr>
                        <a:t>地域地域</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に施設が点在していて生活しやすい都市ができるという視点が都市構造としても重要</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である。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marL="88900" indent="-88900"/>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88900" indent="-88900"/>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5" name="テキスト ボックス 14"/>
          <p:cNvSpPr txBox="1"/>
          <p:nvPr/>
        </p:nvSpPr>
        <p:spPr>
          <a:xfrm>
            <a:off x="7977335" y="5589240"/>
            <a:ext cx="1656185" cy="108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○くらしを支える様々な機能やサービスの充実等を記載。</a:t>
            </a:r>
            <a:endParaRPr lang="ja-JP" altLang="en-US" sz="1100" dirty="0">
              <a:latin typeface="HGPｺﾞｼｯｸM" panose="020B0600000000000000" pitchFamily="50" charset="-128"/>
              <a:ea typeface="HGPｺﾞｼｯｸM" panose="020B0600000000000000" pitchFamily="50" charset="-128"/>
            </a:endParaRPr>
          </a:p>
        </p:txBody>
      </p:sp>
      <p:sp>
        <p:nvSpPr>
          <p:cNvPr id="16" name="テキスト ボックス 15"/>
          <p:cNvSpPr txBox="1"/>
          <p:nvPr/>
        </p:nvSpPr>
        <p:spPr>
          <a:xfrm>
            <a:off x="6583784" y="5589240"/>
            <a:ext cx="1249536" cy="108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身近</a:t>
            </a:r>
            <a:r>
              <a:rPr lang="ja-JP" altLang="en-US" sz="1100" dirty="0" smtClean="0">
                <a:latin typeface="HGPｺﾞｼｯｸM" panose="020B0600000000000000" pitchFamily="50" charset="-128"/>
                <a:ea typeface="HGPｺﾞｼｯｸM" panose="020B0600000000000000" pitchFamily="50" charset="-128"/>
              </a:rPr>
              <a:t>な範囲に生活支援施設等を充実させていく方向性</a:t>
            </a:r>
            <a:endParaRPr lang="en-US" altLang="ja-JP" sz="1100" dirty="0" smtClean="0">
              <a:latin typeface="HGPｺﾞｼｯｸM" panose="020B0600000000000000" pitchFamily="50" charset="-128"/>
              <a:ea typeface="HGPｺﾞｼｯｸM" panose="020B0600000000000000"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3068246967"/>
              </p:ext>
            </p:extLst>
          </p:nvPr>
        </p:nvGraphicFramePr>
        <p:xfrm>
          <a:off x="200472" y="702149"/>
          <a:ext cx="9505056" cy="2252980"/>
        </p:xfrm>
        <a:graphic>
          <a:graphicData uri="http://schemas.openxmlformats.org/drawingml/2006/table">
            <a:tbl>
              <a:tblPr firstRow="1" bandRow="1">
                <a:tableStyleId>{5C22544A-7EE6-4342-B048-85BDC9FD1C3A}</a:tableStyleId>
              </a:tblPr>
              <a:tblGrid>
                <a:gridCol w="6330538"/>
                <a:gridCol w="1374318"/>
                <a:gridCol w="1800200"/>
              </a:tblGrid>
              <a:tr h="225895">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委員意見</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論点の整理</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対応案</a:t>
                      </a:r>
                      <a:endParaRPr kumimoji="1" lang="ja-JP" altLang="en-US" sz="1200" i="0" u="none" dirty="0">
                        <a:latin typeface="HGPｺﾞｼｯｸM" panose="020B0600000000000000" pitchFamily="50" charset="-128"/>
                        <a:ea typeface="HGPｺﾞｼｯｸM" panose="020B0600000000000000" pitchFamily="50" charset="-128"/>
                      </a:endParaRPr>
                    </a:p>
                  </a:txBody>
                  <a:tcPr/>
                </a:tc>
              </a:tr>
              <a:tr h="1587008">
                <a:tc>
                  <a:txBody>
                    <a:bodyPr/>
                    <a:lstStyle/>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■府営住宅の移管</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○市への移管が進むと市内での府営住宅はこのままでは０になるが、</a:t>
                      </a:r>
                      <a:r>
                        <a:rPr kumimoji="1" lang="ja-JP" altLang="en-US" sz="1200" i="0" u="sng" dirty="0" smtClean="0">
                          <a:latin typeface="HGPｺﾞｼｯｸM" panose="020B0600000000000000" pitchFamily="50" charset="-128"/>
                          <a:ea typeface="HGPｺﾞｼｯｸM" panose="020B0600000000000000" pitchFamily="50" charset="-128"/>
                        </a:rPr>
                        <a:t>府として市の住宅問題を解決していく責任はどうなるのか</a:t>
                      </a:r>
                      <a:r>
                        <a:rPr kumimoji="1" lang="ja-JP" altLang="en-US" sz="1200" i="0" u="none" dirty="0" smtClean="0">
                          <a:latin typeface="HGPｺﾞｼｯｸM" panose="020B0600000000000000" pitchFamily="50" charset="-128"/>
                          <a:ea typeface="HGPｺﾞｼｯｸM" panose="020B0600000000000000" pitchFamily="50" charset="-128"/>
                        </a:rPr>
                        <a:t>。論議しておかなくてもよいのか。</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これまでの住宅セーフティネット施策は、府営住宅等の公的賃貸住宅の供給を中心に展開されてきたが、</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民間や他の公的住宅を含めた住宅市場全体で住宅確保要配慮者の居住の安定化を図る方針</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で展開している。</a:t>
                      </a: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・大阪市へ府営住宅を移管するが、</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府民が一定数は入居できるよう配慮</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しており、大阪市も参画している</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居住支援協議会</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では、民間賃貸住宅を活用した住宅の確保策を検討をしている。</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民間</a:t>
                      </a:r>
                      <a:r>
                        <a:rPr kumimoji="1" lang="ja-JP" altLang="en-US" sz="1200" i="0" u="sng" dirty="0" smtClean="0">
                          <a:latin typeface="HGPｺﾞｼｯｸM" panose="020B0600000000000000" pitchFamily="50" charset="-128"/>
                          <a:ea typeface="HGPｺﾞｼｯｸM" panose="020B0600000000000000" pitchFamily="50" charset="-128"/>
                        </a:rPr>
                        <a:t>賃貸住宅の中でサービスを受けながら居住の安定を図れる政策を展開し、住宅全体を使って居住の安定を図っていきたい</a:t>
                      </a:r>
                      <a:r>
                        <a:rPr kumimoji="1" lang="ja-JP" altLang="en-US" sz="1200" i="0" u="none" dirty="0" smtClean="0">
                          <a:latin typeface="HGPｺﾞｼｯｸM" panose="020B0600000000000000" pitchFamily="50" charset="-128"/>
                          <a:ea typeface="HGPｺﾞｼｯｸM" panose="020B0600000000000000" pitchFamily="50" charset="-128"/>
                        </a:rPr>
                        <a:t>と考えている。</a:t>
                      </a:r>
                      <a:r>
                        <a:rPr kumimoji="1" lang="en-US" altLang="ja-JP" sz="1200" i="0" u="none" dirty="0" smtClean="0">
                          <a:latin typeface="HGPｺﾞｼｯｸM" panose="020B0600000000000000" pitchFamily="50" charset="-128"/>
                          <a:ea typeface="HGPｺﾞｼｯｸM" panose="020B0600000000000000" pitchFamily="50" charset="-128"/>
                        </a:rPr>
                        <a:t>【</a:t>
                      </a:r>
                      <a:r>
                        <a:rPr kumimoji="1" lang="ja-JP" altLang="en-US" sz="1200" i="0" u="none" dirty="0" smtClean="0">
                          <a:latin typeface="HGPｺﾞｼｯｸM" panose="020B0600000000000000" pitchFamily="50" charset="-128"/>
                          <a:ea typeface="HGPｺﾞｼｯｸM" panose="020B0600000000000000" pitchFamily="50" charset="-128"/>
                        </a:rPr>
                        <a:t>事務局</a:t>
                      </a:r>
                      <a:r>
                        <a:rPr kumimoji="1" lang="en-US" altLang="ja-JP" sz="1200" i="0" u="none" dirty="0" smtClean="0">
                          <a:latin typeface="HGPｺﾞｼｯｸM" panose="020B0600000000000000" pitchFamily="50" charset="-128"/>
                          <a:ea typeface="HGPｺﾞｼｯｸM" panose="020B0600000000000000" pitchFamily="50" charset="-128"/>
                        </a:rPr>
                        <a:t>】</a:t>
                      </a: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9" name="テキスト ボックス 18"/>
          <p:cNvSpPr txBox="1"/>
          <p:nvPr/>
        </p:nvSpPr>
        <p:spPr>
          <a:xfrm>
            <a:off x="128464" y="394532"/>
            <a:ext cx="468052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pPr>
              <a:lnSpc>
                <a:spcPts val="1300"/>
              </a:lnSpc>
            </a:pPr>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住宅まちづくり政策の方向性</a:t>
            </a:r>
          </a:p>
        </p:txBody>
      </p:sp>
      <p:sp>
        <p:nvSpPr>
          <p:cNvPr id="20" name="テキスト ボックス 19"/>
          <p:cNvSpPr txBox="1"/>
          <p:nvPr/>
        </p:nvSpPr>
        <p:spPr>
          <a:xfrm>
            <a:off x="7982618" y="1145014"/>
            <a:ext cx="1656185" cy="165807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100" dirty="0" smtClean="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答申取りまとめにあたり提出予定の意見書及び統計</a:t>
            </a:r>
            <a:r>
              <a:rPr lang="ja-JP" altLang="en-US" sz="1100" dirty="0" smtClean="0">
                <a:latin typeface="HGPｺﾞｼｯｸM" panose="020B0600000000000000" pitchFamily="50" charset="-128"/>
                <a:ea typeface="HGPｺﾞｼｯｸM" panose="020B0600000000000000" pitchFamily="50" charset="-128"/>
              </a:rPr>
              <a:t>資料等のデータ</a:t>
            </a:r>
            <a:r>
              <a:rPr lang="ja-JP" altLang="en-US" sz="1100" dirty="0">
                <a:latin typeface="HGPｺﾞｼｯｸM" panose="020B0600000000000000" pitchFamily="50" charset="-128"/>
                <a:ea typeface="HGPｺﾞｼｯｸM" panose="020B0600000000000000" pitchFamily="50" charset="-128"/>
              </a:rPr>
              <a:t>を踏まえ、住まいの安心・安全の</a:t>
            </a:r>
            <a:r>
              <a:rPr lang="ja-JP" altLang="en-US" sz="1100" dirty="0" smtClean="0">
                <a:latin typeface="HGPｺﾞｼｯｸM" panose="020B0600000000000000" pitchFamily="50" charset="-128"/>
                <a:ea typeface="HGPｺﾞｼｯｸM" panose="020B0600000000000000" pitchFamily="50" charset="-128"/>
              </a:rPr>
              <a:t>確保方策等について今後議論を深める。</a:t>
            </a:r>
            <a:endParaRPr lang="en-US" altLang="ja-JP" sz="1100" dirty="0">
              <a:latin typeface="HGPｺﾞｼｯｸM" panose="020B0600000000000000" pitchFamily="50" charset="-128"/>
              <a:ea typeface="HGPｺﾞｼｯｸM" panose="020B0600000000000000" pitchFamily="50" charset="-128"/>
            </a:endParaRPr>
          </a:p>
        </p:txBody>
      </p:sp>
      <p:sp>
        <p:nvSpPr>
          <p:cNvPr id="22" name="テキスト ボックス 21"/>
          <p:cNvSpPr txBox="1"/>
          <p:nvPr/>
        </p:nvSpPr>
        <p:spPr>
          <a:xfrm>
            <a:off x="6633989" y="1146900"/>
            <a:ext cx="1224136" cy="165618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HGPｺﾞｼｯｸM" panose="020B0600000000000000" pitchFamily="50" charset="-128"/>
                <a:ea typeface="HGPｺﾞｼｯｸM" panose="020B0600000000000000" pitchFamily="50" charset="-128"/>
              </a:rPr>
              <a:t>○住宅政策における府の役割</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403484"/>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4</a:t>
            </a:fld>
            <a:endParaRPr lang="en-US" altLang="ja-JP" sz="1200" dirty="0">
              <a:solidFill>
                <a:srgbClr val="898989"/>
              </a:solidFill>
            </a:endParaRPr>
          </a:p>
        </p:txBody>
      </p:sp>
      <p:sp>
        <p:nvSpPr>
          <p:cNvPr id="23" name="テキスト ボックス 22"/>
          <p:cNvSpPr txBox="1"/>
          <p:nvPr/>
        </p:nvSpPr>
        <p:spPr>
          <a:xfrm>
            <a:off x="0" y="-5228"/>
            <a:ext cx="9906000" cy="360000"/>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議会及び第４回作業部会を</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踏まえた論点の整理</a:t>
            </a:r>
          </a:p>
        </p:txBody>
      </p:sp>
    </p:spTree>
    <p:extLst>
      <p:ext uri="{BB962C8B-B14F-4D97-AF65-F5344CB8AC3E}">
        <p14:creationId xmlns:p14="http://schemas.microsoft.com/office/powerpoint/2010/main" val="328192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テキスト ボックス 35"/>
          <p:cNvSpPr txBox="1"/>
          <p:nvPr/>
        </p:nvSpPr>
        <p:spPr>
          <a:xfrm>
            <a:off x="0" y="25401"/>
            <a:ext cx="9906000" cy="360000"/>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議会及び第４回作業部会を</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踏まえた論点の整理</a:t>
            </a:r>
          </a:p>
        </p:txBody>
      </p:sp>
      <p:sp>
        <p:nvSpPr>
          <p:cNvPr id="6" name="テキスト ボックス 5"/>
          <p:cNvSpPr txBox="1"/>
          <p:nvPr/>
        </p:nvSpPr>
        <p:spPr>
          <a:xfrm>
            <a:off x="92628" y="440433"/>
            <a:ext cx="9748057" cy="6408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851201135"/>
              </p:ext>
            </p:extLst>
          </p:nvPr>
        </p:nvGraphicFramePr>
        <p:xfrm>
          <a:off x="200472" y="538688"/>
          <a:ext cx="9505057" cy="6202680"/>
        </p:xfrm>
        <a:graphic>
          <a:graphicData uri="http://schemas.openxmlformats.org/drawingml/2006/table">
            <a:tbl>
              <a:tblPr firstRow="1" bandRow="1">
                <a:tableStyleId>{5C22544A-7EE6-4342-B048-85BDC9FD1C3A}</a:tableStyleId>
              </a:tblPr>
              <a:tblGrid>
                <a:gridCol w="6408712"/>
                <a:gridCol w="1440160"/>
                <a:gridCol w="1656185"/>
              </a:tblGrid>
              <a:tr h="230208">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委員意見</a:t>
                      </a:r>
                      <a:endParaRPr kumimoji="1" lang="ja-JP" altLang="en-US" sz="1200" i="0" u="none" dirty="0">
                        <a:latin typeface="HGPｺﾞｼｯｸM" panose="020B0600000000000000" pitchFamily="50" charset="-128"/>
                        <a:ea typeface="HGPｺﾞｼｯｸM" panose="020B0600000000000000" pitchFamily="50" charset="-128"/>
                      </a:endParaRPr>
                    </a:p>
                  </a:txBody>
                  <a:tcPr anchor="ct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論点の整理</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対応案</a:t>
                      </a:r>
                      <a:endParaRPr kumimoji="1" lang="ja-JP" altLang="en-US" sz="1200" i="0" u="none" dirty="0">
                        <a:latin typeface="HGPｺﾞｼｯｸM" panose="020B0600000000000000" pitchFamily="50" charset="-128"/>
                        <a:ea typeface="HGPｺﾞｼｯｸM" panose="020B0600000000000000" pitchFamily="50" charset="-128"/>
                      </a:endParaRPr>
                    </a:p>
                  </a:txBody>
                  <a:tcPr/>
                </a:tc>
              </a:tr>
              <a:tr h="5897547">
                <a:tc>
                  <a:txBody>
                    <a:bodyPr/>
                    <a:lstStyle/>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■全体についての意見</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a:t>
                      </a:r>
                      <a:r>
                        <a:rPr kumimoji="1" lang="en-US" altLang="ja-JP" sz="1200" i="0" u="none" dirty="0" smtClean="0">
                          <a:latin typeface="HGPｺﾞｼｯｸM" panose="020B0600000000000000" pitchFamily="50" charset="-128"/>
                          <a:ea typeface="HGPｺﾞｼｯｸM" panose="020B0600000000000000" pitchFamily="50" charset="-128"/>
                        </a:rPr>
                        <a:t>10</a:t>
                      </a:r>
                      <a:r>
                        <a:rPr kumimoji="1" lang="ja-JP" altLang="en-US" sz="1200" i="0" u="none" dirty="0" smtClean="0">
                          <a:latin typeface="HGPｺﾞｼｯｸM" panose="020B0600000000000000" pitchFamily="50" charset="-128"/>
                          <a:ea typeface="HGPｺﾞｼｯｸM" panose="020B0600000000000000" pitchFamily="50" charset="-128"/>
                        </a:rPr>
                        <a:t>の住まう将来像については、項目はこれでよいと思うが、</a:t>
                      </a:r>
                      <a:r>
                        <a:rPr kumimoji="1" lang="ja-JP" altLang="en-US" sz="1200" i="0" u="sng" dirty="0" smtClean="0">
                          <a:latin typeface="HGPｺﾞｼｯｸM" panose="020B0600000000000000" pitchFamily="50" charset="-128"/>
                          <a:ea typeface="HGPｺﾞｼｯｸM" panose="020B0600000000000000" pitchFamily="50" charset="-128"/>
                        </a:rPr>
                        <a:t>並びについては検討が必要</a:t>
                      </a:r>
                      <a:r>
                        <a:rPr kumimoji="1" lang="ja-JP" altLang="en-US" sz="1200" i="0" u="none" dirty="0" smtClean="0">
                          <a:latin typeface="HGPｺﾞｼｯｸM" panose="020B0600000000000000" pitchFamily="50" charset="-128"/>
                          <a:ea typeface="HGPｺﾞｼｯｸM" panose="020B0600000000000000" pitchFamily="50" charset="-128"/>
                        </a:rPr>
                        <a:t>。</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60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○大阪府全体として取り組む共通のテーマと、地域のポテンシャルを生かしたような地域ごとのテーマで、住まい方の提案を分けることができるのではないか</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。大都市系とその周辺部と、さらにその周辺をどうするかという地域性で考えると、</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都市周辺の市街化調整区域での住まい方など、外側の話しのテーマが出てきても面白い</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のではないか。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○大阪は、</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公的賃貸住宅団地が多いことが特徴</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で、ストックを活かしリノベーションすることで、新たな世代が住む可能性が高く、また、将来的に家賃補助制度などが整備されていけば、従来の使われ方だけでなく、様々な人たちがストックとして活用できる可能性があり、魅力的な住まい、まちを作っていく核となる資源である。その点がもう少し強調されてもいいのではないか。</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第４回作業部会</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項目の将来イメージが、健常な大人の視点で書かれている気がする。</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子どもがのびのびと育つ住まいなど、子どもの視点からみて住みやすいまちといったものが表現されてもいいのでは</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。色々な視点を混ぜてもよいかと思う。</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⇒将来イメージについては、生活の主体をどこに置くかということで、</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項目でなければならないということはない。</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住職近接と子育てをからませているが</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、子育てを楽しむというと、自然環境も絡んでくる話でもあるため、子育てを楽しみながら、だけでもよいのではないか。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a:lnSpc>
                          <a:spcPts val="1300"/>
                        </a:lnSpc>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a:lnSpc>
                          <a:spcPts val="1300"/>
                        </a:lnSpc>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a:lnSpc>
                          <a:spcPts val="1300"/>
                        </a:lnSpc>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○住まう像について、</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現状・課題を踏まえた記載内容にすべき</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第４回作業部会</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p>
                    <a:p>
                      <a:pPr>
                        <a:lnSpc>
                          <a:spcPts val="1300"/>
                        </a:lnSpc>
                      </a:pPr>
                      <a:endParaRPr kumimoji="1" lang="en-US" altLang="ja-JP" sz="1200" i="0" u="none" dirty="0" smtClean="0">
                        <a:latin typeface="HGPｺﾞｼｯｸM" panose="020B0600000000000000" pitchFamily="50" charset="-128"/>
                        <a:ea typeface="HGPｺﾞｼｯｸM" panose="020B0600000000000000" pitchFamily="50" charset="-128"/>
                      </a:endParaRPr>
                    </a:p>
                    <a:p>
                      <a:pP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■各住まう像に対する意見</a:t>
                      </a:r>
                      <a:endParaRPr kumimoji="1" lang="en-US" altLang="ja-JP" sz="1200" i="0" u="none" dirty="0" smtClean="0">
                        <a:latin typeface="HGPｺﾞｼｯｸM" panose="020B0600000000000000" pitchFamily="50" charset="-128"/>
                        <a:ea typeface="HGPｺﾞｼｯｸM" panose="020B0600000000000000" pitchFamily="50" charset="-128"/>
                      </a:endParaRPr>
                    </a:p>
                    <a:p>
                      <a:pPr>
                        <a:lnSpc>
                          <a:spcPts val="1300"/>
                        </a:lnSpc>
                      </a:pPr>
                      <a:r>
                        <a:rPr kumimoji="1" lang="en-US" altLang="ja-JP" sz="1200" i="0" u="none" dirty="0" smtClean="0">
                          <a:latin typeface="HGPｺﾞｼｯｸM" panose="020B0600000000000000" pitchFamily="50" charset="-128"/>
                          <a:ea typeface="HGPｺﾞｼｯｸM" panose="020B0600000000000000" pitchFamily="50" charset="-128"/>
                        </a:rPr>
                        <a:t>【</a:t>
                      </a:r>
                      <a:r>
                        <a:rPr kumimoji="1" lang="ja-JP" altLang="en-US" sz="1200" i="0" u="none" dirty="0" smtClean="0">
                          <a:latin typeface="HGPｺﾞｼｯｸM" panose="020B0600000000000000" pitchFamily="50" charset="-128"/>
                          <a:ea typeface="HGPｺﾞｼｯｸM" panose="020B0600000000000000" pitchFamily="50" charset="-128"/>
                        </a:rPr>
                        <a:t>大都市の圧倒的な魅力を楽しみながら住まう</a:t>
                      </a:r>
                      <a:r>
                        <a:rPr kumimoji="1" lang="en-US" altLang="ja-JP" sz="1200" i="0" u="none" dirty="0" smtClean="0">
                          <a:latin typeface="HGPｺﾞｼｯｸM" panose="020B0600000000000000" pitchFamily="50" charset="-128"/>
                          <a:ea typeface="HGPｺﾞｼｯｸM" panose="020B0600000000000000"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○大阪は他都市に比べて</a:t>
                      </a:r>
                      <a:r>
                        <a:rPr kumimoji="1" lang="ja-JP" altLang="en-US" sz="1200" i="0" u="sng" dirty="0" smtClean="0">
                          <a:latin typeface="HGPｺﾞｼｯｸM" panose="020B0600000000000000" pitchFamily="50" charset="-128"/>
                          <a:ea typeface="HGPｺﾞｼｯｸM" panose="020B0600000000000000" pitchFamily="50" charset="-128"/>
                        </a:rPr>
                        <a:t>世界に容易にアクセスでき、日本のみならず世界を満喫できる</a:t>
                      </a:r>
                      <a:r>
                        <a:rPr kumimoji="1" lang="ja-JP" altLang="en-US" sz="1200" i="0" u="none" dirty="0" smtClean="0">
                          <a:latin typeface="HGPｺﾞｼｯｸM" panose="020B0600000000000000" pitchFamily="50" charset="-128"/>
                          <a:ea typeface="HGPｺﾞｼｯｸM" panose="020B0600000000000000" pitchFamily="50" charset="-128"/>
                        </a:rPr>
                        <a:t>ということも大阪の居住魅力の重要な柱ではないかと思う。</a:t>
                      </a:r>
                      <a:endParaRPr kumimoji="1" lang="en-US" altLang="ja-JP" sz="1200" i="0" u="none" dirty="0" smtClean="0">
                        <a:latin typeface="HGPｺﾞｼｯｸM" panose="020B0600000000000000" pitchFamily="50" charset="-128"/>
                        <a:ea typeface="HGPｺﾞｼｯｸM" panose="020B0600000000000000" pitchFamily="50" charset="-128"/>
                      </a:endParaRPr>
                    </a:p>
                    <a:p>
                      <a:pPr>
                        <a:lnSpc>
                          <a:spcPts val="1300"/>
                        </a:lnSpc>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大阪には美術館や博物館、天神祭など、日本有数のものがいくつもあり、それが都市の魅力である</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にも関わらず表現されていない。</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演劇でも最先端のものがくるなど、そういったことを都市の魅力として記載</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することが必要ではないか。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4" name="テキスト ボックス 13"/>
          <p:cNvSpPr txBox="1"/>
          <p:nvPr/>
        </p:nvSpPr>
        <p:spPr>
          <a:xfrm>
            <a:off x="8078699" y="3435177"/>
            <a:ext cx="1512168" cy="684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○子ども視点の将来像を具体化。</a:t>
            </a:r>
            <a:endParaRPr lang="ja-JP" altLang="en-US" sz="1100" dirty="0">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8105303" y="5589240"/>
            <a:ext cx="1512168" cy="111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○関西の中心かつ、アジア・世界との玄関口である強みを活かした住まう像を提示。</a:t>
            </a:r>
            <a:endParaRPr lang="ja-JP" altLang="en-US" sz="1100" dirty="0">
              <a:latin typeface="HGPｺﾞｼｯｸM" panose="020B0600000000000000" pitchFamily="50" charset="-128"/>
              <a:ea typeface="HGPｺﾞｼｯｸM" panose="020B0600000000000000" pitchFamily="50" charset="-128"/>
            </a:endParaRPr>
          </a:p>
        </p:txBody>
      </p:sp>
      <p:sp>
        <p:nvSpPr>
          <p:cNvPr id="20" name="Text Box 2"/>
          <p:cNvSpPr txBox="1">
            <a:spLocks noChangeArrowheads="1"/>
          </p:cNvSpPr>
          <p:nvPr/>
        </p:nvSpPr>
        <p:spPr bwMode="auto">
          <a:xfrm>
            <a:off x="7689304" y="6401941"/>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5</a:t>
            </a:fld>
            <a:endParaRPr lang="en-US" altLang="ja-JP" sz="1200" dirty="0">
              <a:solidFill>
                <a:srgbClr val="898989"/>
              </a:solidFill>
            </a:endParaRPr>
          </a:p>
        </p:txBody>
      </p:sp>
      <p:sp>
        <p:nvSpPr>
          <p:cNvPr id="26" name="テキスト ボックス 25"/>
          <p:cNvSpPr txBox="1"/>
          <p:nvPr/>
        </p:nvSpPr>
        <p:spPr>
          <a:xfrm>
            <a:off x="8105303" y="1825601"/>
            <a:ext cx="1512168" cy="75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lnSpc>
                <a:spcPts val="1300"/>
              </a:lnSpc>
            </a:pPr>
            <a:r>
              <a:rPr lang="ja-JP" altLang="en-US" sz="1100" dirty="0" smtClean="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大阪</a:t>
            </a:r>
            <a:r>
              <a:rPr lang="ja-JP" altLang="en-US" sz="1100" dirty="0" smtClean="0">
                <a:latin typeface="HGPｺﾞｼｯｸM" panose="020B0600000000000000" pitchFamily="50" charset="-128"/>
                <a:ea typeface="HGPｺﾞｼｯｸM" panose="020B0600000000000000" pitchFamily="50" charset="-128"/>
              </a:rPr>
              <a:t>の</a:t>
            </a:r>
            <a:r>
              <a:rPr lang="ja-JP" altLang="en-US" sz="1100" dirty="0">
                <a:latin typeface="HGPｺﾞｼｯｸM" panose="020B0600000000000000" pitchFamily="50" charset="-128"/>
                <a:ea typeface="HGPｺﾞｼｯｸM" panose="020B0600000000000000" pitchFamily="50" charset="-128"/>
              </a:rPr>
              <a:t>都市</a:t>
            </a:r>
            <a:r>
              <a:rPr lang="ja-JP" altLang="en-US" sz="1100" dirty="0" smtClean="0">
                <a:latin typeface="HGPｺﾞｼｯｸM" panose="020B0600000000000000" pitchFamily="50" charset="-128"/>
                <a:ea typeface="HGPｺﾞｼｯｸM" panose="020B0600000000000000" pitchFamily="50" charset="-128"/>
              </a:rPr>
              <a:t>構造の特徴を明記するとともに、農山漁村での住まう像を明確化。</a:t>
            </a:r>
            <a:endParaRPr lang="en-US" altLang="ja-JP" sz="1100" dirty="0">
              <a:latin typeface="HGPｺﾞｼｯｸM" panose="020B0600000000000000" pitchFamily="50" charset="-128"/>
              <a:ea typeface="HGPｺﾞｼｯｸM" panose="020B0600000000000000" pitchFamily="50" charset="-128"/>
            </a:endParaRPr>
          </a:p>
        </p:txBody>
      </p:sp>
      <p:sp>
        <p:nvSpPr>
          <p:cNvPr id="28" name="テキスト ボックス 27"/>
          <p:cNvSpPr txBox="1"/>
          <p:nvPr/>
        </p:nvSpPr>
        <p:spPr>
          <a:xfrm>
            <a:off x="6681192" y="1825601"/>
            <a:ext cx="1296144" cy="75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○地域特性（特に周辺地域）を意識した住まう像の必要性</a:t>
            </a:r>
            <a:endParaRPr lang="en-US" altLang="ja-JP" sz="1100" dirty="0">
              <a:latin typeface="HGPｺﾞｼｯｸM" panose="020B0600000000000000" pitchFamily="50" charset="-128"/>
              <a:ea typeface="HGPｺﾞｼｯｸM" panose="020B0600000000000000" pitchFamily="50" charset="-128"/>
            </a:endParaRPr>
          </a:p>
        </p:txBody>
      </p:sp>
      <p:sp>
        <p:nvSpPr>
          <p:cNvPr id="29" name="テキスト ボックス 28"/>
          <p:cNvSpPr txBox="1"/>
          <p:nvPr/>
        </p:nvSpPr>
        <p:spPr>
          <a:xfrm>
            <a:off x="6665912" y="3435177"/>
            <a:ext cx="1296144" cy="684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○子どもの視点からの住まう像の提示の必要性</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30" name="テキスト ボックス 29"/>
          <p:cNvSpPr txBox="1"/>
          <p:nvPr/>
        </p:nvSpPr>
        <p:spPr>
          <a:xfrm>
            <a:off x="6683555" y="5589240"/>
            <a:ext cx="1326969" cy="111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○大都市の魅力</a:t>
            </a:r>
            <a:endParaRPr lang="en-US" altLang="ja-JP" sz="1100" dirty="0" smtClean="0">
              <a:latin typeface="HGPｺﾞｼｯｸM" panose="020B0600000000000000" pitchFamily="50" charset="-128"/>
              <a:ea typeface="HGPｺﾞｼｯｸM" panose="020B0600000000000000" pitchFamily="50" charset="-128"/>
            </a:endParaRPr>
          </a:p>
          <a:p>
            <a:pPr marL="88900" indent="-88900">
              <a:lnSpc>
                <a:spcPts val="1300"/>
              </a:lnSpc>
              <a:spcBef>
                <a:spcPts val="600"/>
              </a:spcBef>
            </a:pPr>
            <a:r>
              <a:rPr lang="ja-JP" altLang="en-US" sz="1100" dirty="0" smtClean="0">
                <a:latin typeface="HGPｺﾞｼｯｸM" panose="020B0600000000000000" pitchFamily="50" charset="-128"/>
                <a:ea typeface="HGPｺﾞｼｯｸM" panose="020B0600000000000000" pitchFamily="50" charset="-128"/>
              </a:rPr>
              <a:t>・世界を満喫できる</a:t>
            </a:r>
            <a:r>
              <a:rPr lang="ja-JP" altLang="en-US" sz="1100" dirty="0">
                <a:latin typeface="HGPｺﾞｼｯｸM" panose="020B0600000000000000" pitchFamily="50" charset="-128"/>
                <a:ea typeface="HGPｺﾞｼｯｸM" panose="020B0600000000000000" pitchFamily="50" charset="-128"/>
              </a:rPr>
              <a:t>くらし</a:t>
            </a:r>
            <a:endParaRPr lang="en-US" altLang="ja-JP" sz="1100" dirty="0" smtClean="0">
              <a:latin typeface="HGPｺﾞｼｯｸM" panose="020B0600000000000000" pitchFamily="50" charset="-128"/>
              <a:ea typeface="HGPｺﾞｼｯｸM" panose="020B0600000000000000" pitchFamily="50" charset="-128"/>
            </a:endParaRPr>
          </a:p>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・最先端の文化、演劇等に触れることができるくらし</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7" name="テキスト ボックス 6"/>
          <p:cNvSpPr txBox="1"/>
          <p:nvPr/>
        </p:nvSpPr>
        <p:spPr>
          <a:xfrm>
            <a:off x="128464" y="342008"/>
            <a:ext cx="3528392" cy="196850"/>
          </a:xfrm>
          <a:prstGeom prst="roundRect">
            <a:avLst/>
          </a:prstGeom>
          <a:solidFill>
            <a:schemeClr val="bg1"/>
          </a:solidFill>
          <a:ln>
            <a:solidFill>
              <a:schemeClr val="tx1">
                <a:lumMod val="50000"/>
                <a:lumOff val="50000"/>
              </a:schemeClr>
            </a:solidFill>
          </a:ln>
        </p:spPr>
        <p:txBody>
          <a:bodyPr wrap="square" lIns="36000" tIns="0" rIns="36000" bIns="0" rtlCol="0">
            <a:noAutofit/>
          </a:bodyPr>
          <a:lstStyle/>
          <a:p>
            <a:r>
              <a:rPr lang="ja-JP" altLang="en-US" sz="1200" b="1" dirty="0">
                <a:latin typeface="HGPｺﾞｼｯｸM" panose="020B0600000000000000" pitchFamily="50" charset="-128"/>
                <a:ea typeface="HGPｺﾞｼｯｸM" panose="020B0600000000000000" pitchFamily="50" charset="-128"/>
              </a:rPr>
              <a:t>５．大阪に住まう将来像</a:t>
            </a:r>
          </a:p>
        </p:txBody>
      </p:sp>
      <p:sp>
        <p:nvSpPr>
          <p:cNvPr id="22" name="テキスト ボックス 21"/>
          <p:cNvSpPr txBox="1"/>
          <p:nvPr/>
        </p:nvSpPr>
        <p:spPr>
          <a:xfrm>
            <a:off x="6681192" y="1033513"/>
            <a:ext cx="1296144" cy="25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ctr" anchorCtr="0">
            <a:noAutofit/>
          </a:bodyPr>
          <a:lstStyle/>
          <a:p>
            <a:pPr marL="88900" indent="-88900">
              <a:lnSpc>
                <a:spcPts val="1300"/>
              </a:lnSpc>
            </a:pPr>
            <a:r>
              <a:rPr lang="ja-JP" altLang="en-US" sz="1100" spc="-50" dirty="0" smtClean="0">
                <a:latin typeface="HGPｺﾞｼｯｸM" panose="020B0600000000000000" pitchFamily="50" charset="-128"/>
                <a:ea typeface="HGPｺﾞｼｯｸM" panose="020B0600000000000000" pitchFamily="50" charset="-128"/>
              </a:rPr>
              <a:t>○住まう像の並び順</a:t>
            </a:r>
            <a:endParaRPr lang="en-US" altLang="ja-JP" sz="1100" spc="-50" dirty="0">
              <a:latin typeface="HGPｺﾞｼｯｸM" panose="020B0600000000000000" pitchFamily="50" charset="-128"/>
              <a:ea typeface="HGPｺﾞｼｯｸM" panose="020B0600000000000000" pitchFamily="50" charset="-128"/>
            </a:endParaRPr>
          </a:p>
        </p:txBody>
      </p:sp>
      <p:sp>
        <p:nvSpPr>
          <p:cNvPr id="24" name="テキスト ボックス 23"/>
          <p:cNvSpPr txBox="1"/>
          <p:nvPr/>
        </p:nvSpPr>
        <p:spPr>
          <a:xfrm>
            <a:off x="8093979" y="997585"/>
            <a:ext cx="1523492" cy="684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ctr"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○地域性を意識した住まう像を前半に、テーマ性を意識した住まう像を後半に配置。</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21" name="テキスト ボックス 20"/>
          <p:cNvSpPr txBox="1"/>
          <p:nvPr/>
        </p:nvSpPr>
        <p:spPr>
          <a:xfrm>
            <a:off x="8078699" y="4263265"/>
            <a:ext cx="1512168" cy="648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○職住近接により、子育てがより楽しくなる住まう像に修正</a:t>
            </a:r>
            <a:endParaRPr lang="ja-JP" altLang="en-US" sz="1100" dirty="0">
              <a:latin typeface="HGPｺﾞｼｯｸM" panose="020B0600000000000000" pitchFamily="50" charset="-128"/>
              <a:ea typeface="HGPｺﾞｼｯｸM" panose="020B0600000000000000" pitchFamily="50" charset="-128"/>
            </a:endParaRPr>
          </a:p>
        </p:txBody>
      </p:sp>
      <p:sp>
        <p:nvSpPr>
          <p:cNvPr id="25" name="テキスト ボックス 24"/>
          <p:cNvSpPr txBox="1"/>
          <p:nvPr/>
        </p:nvSpPr>
        <p:spPr>
          <a:xfrm>
            <a:off x="6665912" y="4263265"/>
            <a:ext cx="1296144" cy="648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○「職住近接」と「子育てを楽しむ」分けた住まう像の提案</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8078699" y="4983337"/>
            <a:ext cx="1512168" cy="57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○各住まう像について、現状・課題を意識した記載内容に修正。</a:t>
            </a:r>
            <a:endParaRPr lang="ja-JP" altLang="en-US" sz="1100" dirty="0">
              <a:latin typeface="HGPｺﾞｼｯｸM" panose="020B0600000000000000" pitchFamily="50" charset="-128"/>
              <a:ea typeface="HGPｺﾞｼｯｸM" panose="020B0600000000000000" pitchFamily="50" charset="-128"/>
            </a:endParaRPr>
          </a:p>
        </p:txBody>
      </p:sp>
      <p:sp>
        <p:nvSpPr>
          <p:cNvPr id="31" name="テキスト ボックス 30"/>
          <p:cNvSpPr txBox="1"/>
          <p:nvPr/>
        </p:nvSpPr>
        <p:spPr>
          <a:xfrm>
            <a:off x="6665912" y="4983337"/>
            <a:ext cx="1296144" cy="57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spc="-20" dirty="0" smtClean="0">
                <a:latin typeface="HGPｺﾞｼｯｸM" panose="020B0600000000000000" pitchFamily="50" charset="-128"/>
                <a:ea typeface="HGPｺﾞｼｯｸM" panose="020B0600000000000000" pitchFamily="50" charset="-128"/>
              </a:rPr>
              <a:t>○現状・課題を踏まえた住まう像の提示</a:t>
            </a:r>
            <a:endParaRPr lang="en-US" altLang="ja-JP" sz="1100" spc="-20" dirty="0" smtClean="0">
              <a:latin typeface="HGPｺﾞｼｯｸM" panose="020B0600000000000000" pitchFamily="50" charset="-128"/>
              <a:ea typeface="HGPｺﾞｼｯｸM" panose="020B0600000000000000" pitchFamily="50" charset="-128"/>
            </a:endParaRPr>
          </a:p>
        </p:txBody>
      </p:sp>
      <p:sp>
        <p:nvSpPr>
          <p:cNvPr id="33" name="テキスト ボックス 32"/>
          <p:cNvSpPr txBox="1"/>
          <p:nvPr/>
        </p:nvSpPr>
        <p:spPr>
          <a:xfrm>
            <a:off x="8105303" y="2638401"/>
            <a:ext cx="1512168" cy="75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lnSpc>
                <a:spcPts val="1300"/>
              </a:lnSpc>
            </a:pPr>
            <a:r>
              <a:rPr lang="ja-JP" altLang="en-US" sz="1100" dirty="0" smtClean="0">
                <a:latin typeface="HGPｺﾞｼｯｸM" panose="020B0600000000000000" pitchFamily="50" charset="-128"/>
                <a:ea typeface="HGPｺﾞｼｯｸM" panose="020B0600000000000000" pitchFamily="50" charset="-128"/>
              </a:rPr>
              <a:t>○公的賃貸住宅団地の住まう像を具体化。</a:t>
            </a:r>
            <a:endParaRPr lang="en-US" altLang="ja-JP" sz="1100" dirty="0">
              <a:latin typeface="HGPｺﾞｼｯｸM" panose="020B0600000000000000" pitchFamily="50" charset="-128"/>
              <a:ea typeface="HGPｺﾞｼｯｸM" panose="020B0600000000000000" pitchFamily="50" charset="-128"/>
            </a:endParaRPr>
          </a:p>
        </p:txBody>
      </p:sp>
      <p:sp>
        <p:nvSpPr>
          <p:cNvPr id="35" name="テキスト ボックス 34"/>
          <p:cNvSpPr txBox="1"/>
          <p:nvPr/>
        </p:nvSpPr>
        <p:spPr>
          <a:xfrm>
            <a:off x="6681192" y="2638401"/>
            <a:ext cx="1296144" cy="75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○公的賃貸住宅団地を意識した住まう像の必要性</a:t>
            </a:r>
            <a:endParaRPr lang="en-US" altLang="ja-JP" sz="11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864291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0" y="25401"/>
            <a:ext cx="9906000" cy="360000"/>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議会及び第４回作業部会を</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踏まえた論点の整理</a:t>
            </a:r>
          </a:p>
        </p:txBody>
      </p:sp>
      <p:sp>
        <p:nvSpPr>
          <p:cNvPr id="6" name="テキスト ボックス 5"/>
          <p:cNvSpPr txBox="1"/>
          <p:nvPr/>
        </p:nvSpPr>
        <p:spPr>
          <a:xfrm>
            <a:off x="92628" y="483866"/>
            <a:ext cx="9748057" cy="6300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16453573"/>
              </p:ext>
            </p:extLst>
          </p:nvPr>
        </p:nvGraphicFramePr>
        <p:xfrm>
          <a:off x="200472" y="630715"/>
          <a:ext cx="9505057" cy="6038893"/>
        </p:xfrm>
        <a:graphic>
          <a:graphicData uri="http://schemas.openxmlformats.org/drawingml/2006/table">
            <a:tbl>
              <a:tblPr firstRow="1" bandRow="1">
                <a:tableStyleId>{5C22544A-7EE6-4342-B048-85BDC9FD1C3A}</a:tableStyleId>
              </a:tblPr>
              <a:tblGrid>
                <a:gridCol w="6408712"/>
                <a:gridCol w="1440160"/>
                <a:gridCol w="1656185"/>
              </a:tblGrid>
              <a:tr h="247041">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委員意見</a:t>
                      </a:r>
                      <a:endParaRPr kumimoji="1" lang="ja-JP" altLang="en-US" sz="1200" i="0" u="none" dirty="0">
                        <a:latin typeface="HGPｺﾞｼｯｸM" panose="020B0600000000000000" pitchFamily="50" charset="-128"/>
                        <a:ea typeface="HGPｺﾞｼｯｸM" panose="020B0600000000000000" pitchFamily="50" charset="-128"/>
                      </a:endParaRPr>
                    </a:p>
                  </a:txBody>
                  <a:tcPr anchor="ct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論点の整理</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対応案</a:t>
                      </a:r>
                      <a:endParaRPr kumimoji="1" lang="ja-JP" altLang="en-US" sz="1200" i="0" u="none" dirty="0">
                        <a:latin typeface="HGPｺﾞｼｯｸM" panose="020B0600000000000000" pitchFamily="50" charset="-128"/>
                        <a:ea typeface="HGPｺﾞｼｯｸM" panose="020B0600000000000000" pitchFamily="50" charset="-128"/>
                      </a:endParaRPr>
                    </a:p>
                  </a:txBody>
                  <a:tcPr/>
                </a:tc>
              </a:tr>
              <a:tr h="5782353">
                <a:tc>
                  <a:txBody>
                    <a:bodyPr/>
                    <a:lstStyle/>
                    <a:p>
                      <a:pPr>
                        <a:lnSpc>
                          <a:spcPts val="1300"/>
                        </a:lnSpc>
                      </a:pPr>
                      <a:r>
                        <a:rPr kumimoji="1" lang="en-US" altLang="ja-JP" sz="1200" i="0" u="none" dirty="0" smtClean="0">
                          <a:latin typeface="HGPｺﾞｼｯｸM" panose="020B0600000000000000" pitchFamily="50" charset="-128"/>
                          <a:ea typeface="HGPｺﾞｼｯｸM" panose="020B0600000000000000" pitchFamily="50" charset="-128"/>
                        </a:rPr>
                        <a:t>【</a:t>
                      </a:r>
                      <a:r>
                        <a:rPr kumimoji="1" lang="ja-JP" altLang="en-US" sz="1200" i="0" u="none" dirty="0" smtClean="0">
                          <a:latin typeface="HGPｺﾞｼｯｸM" panose="020B0600000000000000" pitchFamily="50" charset="-128"/>
                          <a:ea typeface="HGPｺﾞｼｯｸM" panose="020B0600000000000000" pitchFamily="50" charset="-128"/>
                        </a:rPr>
                        <a:t>歴史、文化に囲まれて住まう</a:t>
                      </a:r>
                      <a:r>
                        <a:rPr kumimoji="1" lang="en-US" altLang="ja-JP" sz="1200" i="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○町家や長屋を「カフェに活用」「リノベーション」とあるが、今の流行りの書き方であり、</a:t>
                      </a:r>
                      <a:r>
                        <a:rPr kumimoji="1" lang="ja-JP" altLang="en-US" sz="1200" i="0" u="sng" dirty="0" smtClean="0">
                          <a:latin typeface="HGPｺﾞｼｯｸM" panose="020B0600000000000000" pitchFamily="50" charset="-128"/>
                          <a:ea typeface="HGPｺﾞｼｯｸM" panose="020B0600000000000000" pitchFamily="50" charset="-128"/>
                        </a:rPr>
                        <a:t>大阪の居住文化を大事にした書き方</a:t>
                      </a:r>
                      <a:r>
                        <a:rPr kumimoji="1" lang="ja-JP" altLang="en-US" sz="1200" i="0" u="none" dirty="0" smtClean="0">
                          <a:latin typeface="HGPｺﾞｼｯｸM" panose="020B0600000000000000" pitchFamily="50" charset="-128"/>
                          <a:ea typeface="HGPｺﾞｼｯｸM" panose="020B0600000000000000" pitchFamily="50" charset="-128"/>
                        </a:rPr>
                        <a:t>にした方がよい。</a:t>
                      </a:r>
                      <a:endParaRPr kumimoji="1" lang="en-US" altLang="ja-JP" sz="1200" i="0" u="none" dirty="0" smtClean="0">
                        <a:latin typeface="HGPｺﾞｼｯｸM" panose="020B0600000000000000" pitchFamily="50" charset="-128"/>
                        <a:ea typeface="HGPｺﾞｼｯｸM" panose="020B0600000000000000" pitchFamily="50" charset="-128"/>
                      </a:endParaRPr>
                    </a:p>
                    <a:p>
                      <a:pPr>
                        <a:lnSpc>
                          <a:spcPts val="1300"/>
                        </a:lnSpc>
                      </a:pPr>
                      <a:endParaRPr kumimoji="1" lang="en-US" altLang="ja-JP" sz="1200" i="0" u="none" dirty="0" smtClean="0">
                        <a:latin typeface="HGPｺﾞｼｯｸM" panose="020B0600000000000000" pitchFamily="50" charset="-128"/>
                        <a:ea typeface="HGPｺﾞｼｯｸM" panose="020B0600000000000000" pitchFamily="50" charset="-128"/>
                      </a:endParaRPr>
                    </a:p>
                    <a:p>
                      <a:pPr>
                        <a:lnSpc>
                          <a:spcPts val="1300"/>
                        </a:lnSpc>
                        <a:spcBef>
                          <a:spcPts val="600"/>
                        </a:spcBef>
                      </a:pPr>
                      <a:r>
                        <a:rPr kumimoji="1" lang="en-US" altLang="ja-JP" sz="1200" i="0" u="none" dirty="0" smtClean="0">
                          <a:latin typeface="HGPｺﾞｼｯｸM" panose="020B0600000000000000" pitchFamily="50" charset="-128"/>
                          <a:ea typeface="HGPｺﾞｼｯｸM" panose="020B0600000000000000" pitchFamily="50" charset="-128"/>
                        </a:rPr>
                        <a:t>【</a:t>
                      </a:r>
                      <a:r>
                        <a:rPr kumimoji="1" lang="ja-JP" altLang="en-US" sz="1200" i="0" u="none" dirty="0" smtClean="0">
                          <a:latin typeface="HGPｺﾞｼｯｸM" panose="020B0600000000000000" pitchFamily="50" charset="-128"/>
                          <a:ea typeface="HGPｺﾞｼｯｸM" panose="020B0600000000000000" pitchFamily="50" charset="-128"/>
                        </a:rPr>
                        <a:t>学びとともに住まう</a:t>
                      </a:r>
                      <a:r>
                        <a:rPr kumimoji="1" lang="en-US" altLang="ja-JP" sz="1200" i="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○「大阪には人気の高い大学」が唐突な感じがするので、「個性豊かな大学」、あるいは「多様な学習に応えられる大学」とした方が適切である。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600"/>
                        </a:spcBef>
                        <a:spcAft>
                          <a:spcPts val="0"/>
                        </a:spcAft>
                        <a:buClrTx/>
                        <a:buSzTx/>
                        <a:buFontTx/>
                        <a:buNone/>
                        <a:tabLst/>
                        <a:defRPr/>
                      </a:pP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包容力のある大阪で、人のあたたかさに包まれて住まう</a:t>
                      </a:r>
                      <a:r>
                        <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○大阪は</a:t>
                      </a:r>
                      <a:r>
                        <a:rPr kumimoji="1" lang="ja-JP" altLang="en-US" sz="1200" i="0" u="sng" dirty="0" smtClean="0">
                          <a:latin typeface="HGPｺﾞｼｯｸM" panose="020B0600000000000000" pitchFamily="50" charset="-128"/>
                          <a:ea typeface="HGPｺﾞｼｯｸM" panose="020B0600000000000000" pitchFamily="50" charset="-128"/>
                        </a:rPr>
                        <a:t>大都市の割に背伸びをせずに住めるまち、個性を工夫して生活するにはもってこいのまち</a:t>
                      </a:r>
                      <a:r>
                        <a:rPr kumimoji="1" lang="ja-JP" altLang="en-US" sz="1200" i="0" u="none" dirty="0" smtClean="0">
                          <a:latin typeface="HGPｺﾞｼｯｸM" panose="020B0600000000000000" pitchFamily="50" charset="-128"/>
                          <a:ea typeface="HGPｺﾞｼｯｸM" panose="020B0600000000000000" pitchFamily="50" charset="-128"/>
                        </a:rPr>
                        <a:t>だといえる。</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○大阪には、</a:t>
                      </a:r>
                      <a:r>
                        <a:rPr kumimoji="1" lang="ja-JP" altLang="en-US" sz="1200" i="0" u="sng" dirty="0" smtClean="0">
                          <a:latin typeface="HGPｺﾞｼｯｸM" panose="020B0600000000000000" pitchFamily="50" charset="-128"/>
                          <a:ea typeface="HGPｺﾞｼｯｸM" panose="020B0600000000000000" pitchFamily="50" charset="-128"/>
                        </a:rPr>
                        <a:t>大都市部でありながら、つながり豊かなコミュニティ</a:t>
                      </a:r>
                      <a:r>
                        <a:rPr kumimoji="1" lang="ja-JP" altLang="en-US" sz="1200" i="0" u="none" dirty="0" smtClean="0">
                          <a:latin typeface="HGPｺﾞｼｯｸM" panose="020B0600000000000000" pitchFamily="50" charset="-128"/>
                          <a:ea typeface="HGPｺﾞｼｯｸM" panose="020B0600000000000000" pitchFamily="50" charset="-128"/>
                        </a:rPr>
                        <a:t>や、</a:t>
                      </a:r>
                      <a:r>
                        <a:rPr kumimoji="1" lang="ja-JP" altLang="en-US" sz="1200" i="0" u="sng" dirty="0" smtClean="0">
                          <a:latin typeface="HGPｺﾞｼｯｸM" panose="020B0600000000000000" pitchFamily="50" charset="-128"/>
                          <a:ea typeface="HGPｺﾞｼｯｸM" panose="020B0600000000000000" pitchFamily="50" charset="-128"/>
                        </a:rPr>
                        <a:t>他都市にはない先駆的なくらしを支えるサービスがある</a:t>
                      </a:r>
                      <a:r>
                        <a:rPr kumimoji="1" lang="ja-JP" altLang="en-US" sz="1200" i="0" u="none" dirty="0" smtClean="0">
                          <a:latin typeface="HGPｺﾞｼｯｸM" panose="020B0600000000000000" pitchFamily="50" charset="-128"/>
                          <a:ea typeface="HGPｺﾞｼｯｸM" panose="020B0600000000000000" pitchFamily="50" charset="-128"/>
                        </a:rPr>
                        <a:t>。また、</a:t>
                      </a:r>
                      <a:r>
                        <a:rPr kumimoji="1" lang="ja-JP" altLang="en-US" sz="1200" i="0" u="sng" dirty="0" err="1" smtClean="0">
                          <a:latin typeface="HGPｺﾞｼｯｸM" panose="020B0600000000000000" pitchFamily="50" charset="-128"/>
                          <a:ea typeface="HGPｺﾞｼｯｸM" panose="020B0600000000000000" pitchFamily="50" charset="-128"/>
                        </a:rPr>
                        <a:t>障がい</a:t>
                      </a:r>
                      <a:r>
                        <a:rPr kumimoji="1" lang="ja-JP" altLang="en-US" sz="1200" i="0" u="sng" dirty="0" smtClean="0">
                          <a:latin typeface="HGPｺﾞｼｯｸM" panose="020B0600000000000000" pitchFamily="50" charset="-128"/>
                          <a:ea typeface="HGPｺﾞｼｯｸM" panose="020B0600000000000000" pitchFamily="50" charset="-128"/>
                        </a:rPr>
                        <a:t>者が当事者意識を持って、生活を良くしようという活動がとても活発</a:t>
                      </a:r>
                      <a:r>
                        <a:rPr kumimoji="1" lang="ja-JP" altLang="en-US" sz="1200" i="0" u="none" dirty="0" smtClean="0">
                          <a:latin typeface="HGPｺﾞｼｯｸM" panose="020B0600000000000000" pitchFamily="50" charset="-128"/>
                          <a:ea typeface="HGPｺﾞｼｯｸM" panose="020B0600000000000000" pitchFamily="50" charset="-128"/>
                        </a:rPr>
                        <a:t>であるので、「当事者として」「生活者として」だれもが生き生きとくらすという、そういった都市であるというのが含まれるといいのではないか。</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600"/>
                        </a:spcBef>
                        <a:spcAft>
                          <a:spcPts val="0"/>
                        </a:spcAft>
                        <a:buClrTx/>
                        <a:buSzTx/>
                        <a:buFontTx/>
                        <a:buNone/>
                        <a:tabLst/>
                        <a:defRPr/>
                      </a:pPr>
                      <a:r>
                        <a:rPr kumimoji="1" lang="en-US" altLang="ja-JP" sz="1200" i="0" u="none" dirty="0" smtClean="0">
                          <a:latin typeface="HGPｺﾞｼｯｸM" panose="020B0600000000000000" pitchFamily="50" charset="-128"/>
                          <a:ea typeface="HGPｺﾞｼｯｸM" panose="020B0600000000000000" pitchFamily="50" charset="-128"/>
                        </a:rPr>
                        <a:t>【</a:t>
                      </a:r>
                      <a:r>
                        <a:rPr kumimoji="1" lang="ja-JP" altLang="en-US" sz="1200" i="0" u="none" dirty="0" smtClean="0">
                          <a:latin typeface="HGPｺﾞｼｯｸM" panose="020B0600000000000000" pitchFamily="50" charset="-128"/>
                          <a:ea typeface="HGPｺﾞｼｯｸM" panose="020B0600000000000000" pitchFamily="50" charset="-128"/>
                        </a:rPr>
                        <a:t>豊かな自然を満喫して住まう</a:t>
                      </a:r>
                      <a:r>
                        <a:rPr kumimoji="1" lang="en-US" altLang="ja-JP" sz="1200" i="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将来先細りとなる自治体の後押しとなるような項目を追加する必要があり、例えば</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リタイアされた方が自給自足の暮らしをされるなど、特殊な住まいのニーズに対応する項目があってもよい</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のではないか。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○全国的にも限界集落の問題があり、小さなコミュニティの中だけで活性化することは難しいが、</a:t>
                      </a:r>
                      <a:r>
                        <a:rPr kumimoji="1" lang="ja-JP" altLang="en-US" sz="1200" i="0" u="sng" dirty="0" smtClean="0">
                          <a:latin typeface="HGPｺﾞｼｯｸM" panose="020B0600000000000000" pitchFamily="50" charset="-128"/>
                          <a:ea typeface="HGPｺﾞｼｯｸM" panose="020B0600000000000000" pitchFamily="50" charset="-128"/>
                        </a:rPr>
                        <a:t>大阪は全域がこじんまりしているため、地域間や市町村間の交流、循環がしやすく、モノやサービスの行き来を促進することが必要</a:t>
                      </a:r>
                      <a:r>
                        <a:rPr kumimoji="1" lang="ja-JP" altLang="en-US" sz="1200" i="0" u="none" dirty="0" smtClean="0">
                          <a:latin typeface="HGPｺﾞｼｯｸM" panose="020B0600000000000000" pitchFamily="50" charset="-128"/>
                          <a:ea typeface="HGPｺﾞｼｯｸM" panose="020B0600000000000000" pitchFamily="50" charset="-128"/>
                        </a:rPr>
                        <a:t>である。</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■環境にやさしく・調和して住まう</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3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a:t>
                      </a:r>
                      <a:r>
                        <a:rPr kumimoji="1" lang="ja-JP" altLang="en-US" sz="1200" i="0" u="sng" dirty="0" smtClean="0">
                          <a:latin typeface="HGPｺﾞｼｯｸM" panose="020B0600000000000000" pitchFamily="50" charset="-128"/>
                          <a:ea typeface="HGPｺﾞｼｯｸM" panose="020B0600000000000000" pitchFamily="50" charset="-128"/>
                        </a:rPr>
                        <a:t>エネルギー効率の良い住宅・建築物、整った公共交通システムなどにより、</a:t>
                      </a:r>
                      <a:r>
                        <a:rPr kumimoji="1" lang="en-US" altLang="ja-JP" sz="1200" i="0" u="none" dirty="0" smtClean="0">
                          <a:latin typeface="HGPｺﾞｼｯｸM" panose="020B0600000000000000" pitchFamily="50" charset="-128"/>
                          <a:ea typeface="HGPｺﾞｼｯｸM" panose="020B0600000000000000" pitchFamily="50" charset="-128"/>
                        </a:rPr>
                        <a:t>1</a:t>
                      </a:r>
                      <a:r>
                        <a:rPr kumimoji="1" lang="ja-JP" altLang="en-US" sz="1200" i="0" u="none" dirty="0" smtClean="0">
                          <a:latin typeface="HGPｺﾞｼｯｸM" panose="020B0600000000000000" pitchFamily="50" charset="-128"/>
                          <a:ea typeface="HGPｺﾞｼｯｸM" panose="020B0600000000000000" pitchFamily="50" charset="-128"/>
                        </a:rPr>
                        <a:t>人当たりの炭素排出量が小さい効率の良い住まい方ができるということも大都市の魅力だと思う。一方で不便なくらしを求める人もいるとは思うが、</a:t>
                      </a:r>
                      <a:r>
                        <a:rPr kumimoji="1" lang="ja-JP" altLang="en-US" sz="1200" i="0" u="sng" dirty="0" smtClean="0">
                          <a:latin typeface="HGPｺﾞｼｯｸM" panose="020B0600000000000000" pitchFamily="50" charset="-128"/>
                          <a:ea typeface="HGPｺﾞｼｯｸM" panose="020B0600000000000000" pitchFamily="50" charset="-128"/>
                        </a:rPr>
                        <a:t>多くの人に効率のよい暮らしをしてもらうということをもっと前面に出してもいい</a:t>
                      </a:r>
                      <a:r>
                        <a:rPr kumimoji="1" lang="ja-JP" altLang="en-US" sz="1200" i="0" u="none" dirty="0" smtClean="0">
                          <a:latin typeface="HGPｺﾞｼｯｸM" panose="020B0600000000000000" pitchFamily="50" charset="-128"/>
                          <a:ea typeface="HGPｺﾞｼｯｸM" panose="020B0600000000000000" pitchFamily="50" charset="-128"/>
                        </a:rPr>
                        <a:t>のではないかと思う。</a:t>
                      </a:r>
                      <a:endParaRPr kumimoji="1" lang="en-US" altLang="ja-JP" sz="1200" i="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2" name="テキスト ボックス 11"/>
          <p:cNvSpPr txBox="1"/>
          <p:nvPr/>
        </p:nvSpPr>
        <p:spPr>
          <a:xfrm>
            <a:off x="8105303" y="1004938"/>
            <a:ext cx="1512168" cy="61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○「きちんと手入れして住まう、四季折々のくらしを楽しむ」を記載。</a:t>
            </a:r>
            <a:endParaRPr lang="en-US" altLang="ja-JP" sz="1100" dirty="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8105303" y="1869034"/>
            <a:ext cx="1512168" cy="50405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○「個性豊かな大学」に修正。</a:t>
            </a:r>
            <a:endParaRPr lang="ja-JP" altLang="en-US" sz="1100" dirty="0">
              <a:latin typeface="HGPｺﾞｼｯｸM" panose="020B0600000000000000" pitchFamily="50" charset="-128"/>
              <a:ea typeface="HGPｺﾞｼｯｸM" panose="020B0600000000000000" pitchFamily="50" charset="-128"/>
            </a:endParaRPr>
          </a:p>
        </p:txBody>
      </p:sp>
      <p:sp>
        <p:nvSpPr>
          <p:cNvPr id="20"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6</a:t>
            </a:fld>
            <a:endParaRPr lang="en-US" altLang="ja-JP" sz="1200" dirty="0">
              <a:solidFill>
                <a:srgbClr val="898989"/>
              </a:solidFill>
            </a:endParaRPr>
          </a:p>
        </p:txBody>
      </p:sp>
      <p:sp>
        <p:nvSpPr>
          <p:cNvPr id="23" name="テキスト ボックス 22"/>
          <p:cNvSpPr txBox="1"/>
          <p:nvPr/>
        </p:nvSpPr>
        <p:spPr>
          <a:xfrm>
            <a:off x="8105303" y="2542077"/>
            <a:ext cx="1512168" cy="1223999"/>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○「大都市でありながらつながり豊かな包容力のあるｺﾐｭﾆﾃｨが一段と育まれ」、「居住支援などの先駆的な取組みが展開」、「自分らしくいきいきと」を記載。</a:t>
            </a:r>
            <a:endParaRPr lang="ja-JP" altLang="en-US" sz="1100" dirty="0">
              <a:latin typeface="HGPｺﾞｼｯｸM" panose="020B0600000000000000" pitchFamily="50" charset="-128"/>
              <a:ea typeface="HGPｺﾞｼｯｸM" panose="020B0600000000000000" pitchFamily="50" charset="-128"/>
            </a:endParaRPr>
          </a:p>
        </p:txBody>
      </p:sp>
      <p:sp>
        <p:nvSpPr>
          <p:cNvPr id="32" name="テキスト ボックス 31"/>
          <p:cNvSpPr txBox="1"/>
          <p:nvPr/>
        </p:nvSpPr>
        <p:spPr>
          <a:xfrm>
            <a:off x="6681192" y="1004938"/>
            <a:ext cx="1296144" cy="61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○大阪の居住文化を大事にした</a:t>
            </a:r>
            <a:r>
              <a:rPr lang="ja-JP" altLang="en-US" sz="1100" dirty="0">
                <a:latin typeface="HGPｺﾞｼｯｸM" panose="020B0600000000000000" pitchFamily="50" charset="-128"/>
                <a:ea typeface="HGPｺﾞｼｯｸM" panose="020B0600000000000000" pitchFamily="50" charset="-128"/>
              </a:rPr>
              <a:t>住まう</a:t>
            </a:r>
            <a:r>
              <a:rPr lang="ja-JP" altLang="en-US" sz="1100" dirty="0" smtClean="0">
                <a:latin typeface="HGPｺﾞｼｯｸM" panose="020B0600000000000000" pitchFamily="50" charset="-128"/>
                <a:ea typeface="HGPｺﾞｼｯｸM" panose="020B0600000000000000" pitchFamily="50" charset="-128"/>
              </a:rPr>
              <a:t>像の提示</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34" name="テキスト ボックス 33"/>
          <p:cNvSpPr txBox="1"/>
          <p:nvPr/>
        </p:nvSpPr>
        <p:spPr>
          <a:xfrm>
            <a:off x="6681192" y="2542077"/>
            <a:ext cx="1296144" cy="1224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○大都市でありながら持つ魅力</a:t>
            </a:r>
            <a:endParaRPr lang="en-US" altLang="ja-JP" sz="1100" dirty="0" smtClean="0">
              <a:latin typeface="HGPｺﾞｼｯｸM" panose="020B0600000000000000" pitchFamily="50" charset="-128"/>
              <a:ea typeface="HGPｺﾞｼｯｸM" panose="020B0600000000000000" pitchFamily="50" charset="-128"/>
            </a:endParaRPr>
          </a:p>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・つながり豊かなコミュニティ</a:t>
            </a:r>
            <a:endParaRPr lang="en-US" altLang="ja-JP" sz="1100" dirty="0" smtClean="0">
              <a:latin typeface="HGPｺﾞｼｯｸM" panose="020B0600000000000000" pitchFamily="50" charset="-128"/>
              <a:ea typeface="HGPｺﾞｼｯｸM" panose="020B0600000000000000" pitchFamily="50" charset="-128"/>
            </a:endParaRPr>
          </a:p>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・先駆的なサービス</a:t>
            </a:r>
            <a:endParaRPr lang="en-US" altLang="ja-JP" sz="1100" dirty="0" smtClean="0">
              <a:latin typeface="HGPｺﾞｼｯｸM" panose="020B0600000000000000" pitchFamily="50" charset="-128"/>
              <a:ea typeface="HGPｺﾞｼｯｸM" panose="020B0600000000000000" pitchFamily="50" charset="-128"/>
            </a:endParaRPr>
          </a:p>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・誰もが当事者意識を持っている</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7" name="テキスト ボックス 6"/>
          <p:cNvSpPr txBox="1"/>
          <p:nvPr/>
        </p:nvSpPr>
        <p:spPr>
          <a:xfrm>
            <a:off x="128464" y="385441"/>
            <a:ext cx="3528392" cy="196850"/>
          </a:xfrm>
          <a:prstGeom prst="roundRect">
            <a:avLst/>
          </a:prstGeom>
          <a:solidFill>
            <a:schemeClr val="bg1"/>
          </a:solidFill>
          <a:ln>
            <a:solidFill>
              <a:schemeClr val="tx1">
                <a:lumMod val="50000"/>
                <a:lumOff val="50000"/>
              </a:schemeClr>
            </a:solidFill>
          </a:ln>
        </p:spPr>
        <p:txBody>
          <a:bodyPr wrap="square" lIns="36000" tIns="0" rIns="36000" bIns="0" rtlCol="0">
            <a:noAutofit/>
          </a:bodyPr>
          <a:lstStyle/>
          <a:p>
            <a:r>
              <a:rPr lang="ja-JP" altLang="en-US" sz="1200" b="1" dirty="0">
                <a:latin typeface="HGPｺﾞｼｯｸM" panose="020B0600000000000000" pitchFamily="50" charset="-128"/>
                <a:ea typeface="HGPｺﾞｼｯｸM" panose="020B0600000000000000" pitchFamily="50" charset="-128"/>
              </a:rPr>
              <a:t>５．大阪に住まう将来像</a:t>
            </a:r>
          </a:p>
        </p:txBody>
      </p:sp>
      <p:sp>
        <p:nvSpPr>
          <p:cNvPr id="21" name="テキスト ボックス 20"/>
          <p:cNvSpPr txBox="1"/>
          <p:nvPr/>
        </p:nvSpPr>
        <p:spPr>
          <a:xfrm>
            <a:off x="8103939" y="5756396"/>
            <a:ext cx="1512168" cy="75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○「公共交通の充実」や「住宅・建築物の省エネ化・長寿</a:t>
            </a:r>
            <a:r>
              <a:rPr lang="ja-JP" altLang="en-US" sz="1100" dirty="0">
                <a:latin typeface="HGPｺﾞｼｯｸM" panose="020B0600000000000000" pitchFamily="50" charset="-128"/>
                <a:ea typeface="HGPｺﾞｼｯｸM" panose="020B0600000000000000" pitchFamily="50" charset="-128"/>
              </a:rPr>
              <a:t>命化」 </a:t>
            </a:r>
            <a:r>
              <a:rPr lang="ja-JP" altLang="en-US" sz="1100" dirty="0" smtClean="0">
                <a:latin typeface="HGPｺﾞｼｯｸM" panose="020B0600000000000000" pitchFamily="50" charset="-128"/>
                <a:ea typeface="HGPｺﾞｼｯｸM" panose="020B0600000000000000" pitchFamily="50" charset="-128"/>
              </a:rPr>
              <a:t>を反映。</a:t>
            </a:r>
            <a:endParaRPr lang="ja-JP" altLang="en-US" sz="1100" dirty="0">
              <a:latin typeface="HGPｺﾞｼｯｸM" panose="020B0600000000000000" pitchFamily="50" charset="-128"/>
              <a:ea typeface="HGPｺﾞｼｯｸM" panose="020B0600000000000000" pitchFamily="50" charset="-128"/>
            </a:endParaRPr>
          </a:p>
        </p:txBody>
      </p:sp>
      <p:sp>
        <p:nvSpPr>
          <p:cNvPr id="25" name="テキスト ボックス 24"/>
          <p:cNvSpPr txBox="1"/>
          <p:nvPr/>
        </p:nvSpPr>
        <p:spPr>
          <a:xfrm>
            <a:off x="8113936" y="4137378"/>
            <a:ext cx="1502171" cy="111603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○農山漁村を将来像に明記するとともに、地域間交流として、「二地域居住等」を位置づけ。</a:t>
            </a:r>
            <a:endParaRPr lang="ja-JP" altLang="en-US" sz="1100" dirty="0">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6679828" y="4137378"/>
            <a:ext cx="1296144" cy="111603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○自然豊かな農山漁村における住まう像の提示</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31" name="テキスト ボックス 30"/>
          <p:cNvSpPr txBox="1"/>
          <p:nvPr/>
        </p:nvSpPr>
        <p:spPr>
          <a:xfrm>
            <a:off x="6679828" y="5756396"/>
            <a:ext cx="1296144" cy="75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300"/>
              </a:lnSpc>
            </a:pPr>
            <a:r>
              <a:rPr lang="ja-JP" altLang="en-US" sz="1100" dirty="0" smtClean="0">
                <a:latin typeface="HGPｺﾞｼｯｸM" panose="020B0600000000000000" pitchFamily="50" charset="-128"/>
                <a:ea typeface="HGPｺﾞｼｯｸM" panose="020B0600000000000000" pitchFamily="50" charset="-128"/>
              </a:rPr>
              <a:t>○環境にやさしい住まう像を実現するためのハード整備の必要性。</a:t>
            </a:r>
            <a:endParaRPr lang="en-US" altLang="ja-JP" sz="11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790338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20012" y="657248"/>
            <a:ext cx="9748057" cy="5004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1691663670"/>
              </p:ext>
            </p:extLst>
          </p:nvPr>
        </p:nvGraphicFramePr>
        <p:xfrm>
          <a:off x="200472" y="836328"/>
          <a:ext cx="9505057" cy="4752528"/>
        </p:xfrm>
        <a:graphic>
          <a:graphicData uri="http://schemas.openxmlformats.org/drawingml/2006/table">
            <a:tbl>
              <a:tblPr firstRow="1" bandRow="1">
                <a:tableStyleId>{5C22544A-7EE6-4342-B048-85BDC9FD1C3A}</a:tableStyleId>
              </a:tblPr>
              <a:tblGrid>
                <a:gridCol w="6408712"/>
                <a:gridCol w="1440160"/>
                <a:gridCol w="1656185"/>
              </a:tblGrid>
              <a:tr h="272885">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委員意見</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論点の整理</a:t>
                      </a:r>
                      <a:endParaRPr kumimoji="1" lang="ja-JP" altLang="en-US" sz="1200" i="0" u="none" dirty="0">
                        <a:latin typeface="HGPｺﾞｼｯｸM" panose="020B0600000000000000" pitchFamily="50" charset="-128"/>
                        <a:ea typeface="HGPｺﾞｼｯｸM" panose="020B0600000000000000" pitchFamily="50" charset="-128"/>
                      </a:endParaRPr>
                    </a:p>
                  </a:txBody>
                  <a:tcPr/>
                </a:tc>
                <a:tc>
                  <a:txBody>
                    <a:bodyPr/>
                    <a:lstStyle/>
                    <a:p>
                      <a:pPr algn="ctr">
                        <a:lnSpc>
                          <a:spcPts val="1300"/>
                        </a:lnSpc>
                      </a:pPr>
                      <a:r>
                        <a:rPr kumimoji="1" lang="ja-JP" altLang="en-US" sz="1200" i="0" u="none" dirty="0" smtClean="0">
                          <a:latin typeface="HGPｺﾞｼｯｸM" panose="020B0600000000000000" pitchFamily="50" charset="-128"/>
                          <a:ea typeface="HGPｺﾞｼｯｸM" panose="020B0600000000000000" pitchFamily="50" charset="-128"/>
                        </a:rPr>
                        <a:t>対応案</a:t>
                      </a:r>
                      <a:endParaRPr kumimoji="1" lang="ja-JP" altLang="en-US" sz="1200" i="0" u="none" dirty="0">
                        <a:latin typeface="HGPｺﾞｼｯｸM" panose="020B0600000000000000" pitchFamily="50" charset="-128"/>
                        <a:ea typeface="HGPｺﾞｼｯｸM" panose="020B0600000000000000" pitchFamily="50" charset="-128"/>
                      </a:endParaRPr>
                    </a:p>
                  </a:txBody>
                  <a:tcPr/>
                </a:tc>
              </a:tr>
              <a:tr h="4479643">
                <a:tc>
                  <a:txBody>
                    <a:bodyPr/>
                    <a:lstStyle/>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■理想と現実とのギャップを埋める方策</a:t>
                      </a: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○大阪は職住近接もできるなど</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住みやすい一方で、街頭犯罪や</a:t>
                      </a:r>
                      <a:r>
                        <a:rPr kumimoji="1" lang="en-US" altLang="ja-JP" sz="1200" i="0" u="sng" dirty="0" smtClean="0">
                          <a:solidFill>
                            <a:schemeClr val="tx1"/>
                          </a:solidFill>
                          <a:latin typeface="HGPｺﾞｼｯｸM" panose="020B0600000000000000" pitchFamily="50" charset="-128"/>
                          <a:ea typeface="HGPｺﾞｼｯｸM" panose="020B0600000000000000" pitchFamily="50" charset="-128"/>
                        </a:rPr>
                        <a:t>DV</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被害も日本一など、理想と現実とのギャップに対してどのように手を打つべきか</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考える必要がある。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■政策連携</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今後ますます高齢化が進み、施設や病院が一杯で入りたくても入れなくなるなど、</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在宅看護や在宅医療の増加が予想されることから、福祉施策を充実させることが必要</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になると思う。</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none" dirty="0" smtClean="0">
                          <a:latin typeface="HGPｺﾞｼｯｸM" panose="020B0600000000000000" pitchFamily="50" charset="-128"/>
                          <a:ea typeface="HGPｺﾞｼｯｸM" panose="020B0600000000000000" pitchFamily="50" charset="-128"/>
                        </a:rPr>
                        <a:t>住宅と福祉はセットで考える必要があり、住まうことと福祉の融合をもっと前面に出してもよいかと思う。</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大阪の都市活力をあげるには経済活力をあげていく必要があるため、</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企業誘致や中小企業の活力をあげていくことが必要</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である。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200" i="0" u="sng" dirty="0" smtClean="0">
                          <a:solidFill>
                            <a:schemeClr val="tx1"/>
                          </a:solidFill>
                          <a:latin typeface="HGPｺﾞｼｯｸM" panose="020B0600000000000000" pitchFamily="50" charset="-128"/>
                          <a:ea typeface="HGPｺﾞｼｯｸM" panose="020B0600000000000000" pitchFamily="50" charset="-128"/>
                        </a:rPr>
                        <a:t>少子化対策は住宅まちづくり政策だけでなく、いろいろな政策とパッケージとして進める必要</a:t>
                      </a:r>
                      <a:r>
                        <a:rPr kumimoji="1" lang="ja-JP" altLang="en-US" sz="1200" i="0" u="none" dirty="0" smtClean="0">
                          <a:solidFill>
                            <a:schemeClr val="tx1"/>
                          </a:solidFill>
                          <a:latin typeface="HGPｺﾞｼｯｸM" panose="020B0600000000000000" pitchFamily="50" charset="-128"/>
                          <a:ea typeface="HGPｺﾞｼｯｸM" panose="020B0600000000000000" pitchFamily="50" charset="-128"/>
                        </a:rPr>
                        <a:t>があり、それらが互いに連携していることがみえてくることが必要である。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■人口増加につながる施策</a:t>
                      </a:r>
                      <a:endParaRPr kumimoji="1" lang="en-US" altLang="ja-JP" sz="12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i="0" u="none" dirty="0" smtClean="0">
                          <a:latin typeface="HGPｺﾞｼｯｸM" panose="020B0600000000000000" pitchFamily="50" charset="-128"/>
                          <a:ea typeface="HGPｺﾞｼｯｸM" panose="020B0600000000000000" pitchFamily="50" charset="-128"/>
                        </a:rPr>
                        <a:t>○人口増加につながるような</a:t>
                      </a:r>
                      <a:r>
                        <a:rPr kumimoji="1" lang="ja-JP" altLang="en-US" sz="1200" i="0" u="sng" dirty="0" smtClean="0">
                          <a:latin typeface="HGPｺﾞｼｯｸM" panose="020B0600000000000000" pitchFamily="50" charset="-128"/>
                          <a:ea typeface="HGPｺﾞｼｯｸM" panose="020B0600000000000000" pitchFamily="50" charset="-128"/>
                        </a:rPr>
                        <a:t>子育て環境や住まいやすい環境</a:t>
                      </a:r>
                      <a:r>
                        <a:rPr kumimoji="1" lang="ja-JP" altLang="en-US" sz="1200" i="0" u="none" dirty="0" smtClean="0">
                          <a:latin typeface="HGPｺﾞｼｯｸM" panose="020B0600000000000000" pitchFamily="50" charset="-128"/>
                          <a:ea typeface="HGPｺﾞｼｯｸM" panose="020B0600000000000000" pitchFamily="50" charset="-128"/>
                        </a:rPr>
                        <a:t>に関する全体像の施策や、外国人の方の居住や留学生の受け入れなど、</a:t>
                      </a:r>
                      <a:r>
                        <a:rPr kumimoji="1" lang="ja-JP" altLang="en-US" sz="1200" i="0" u="sng" dirty="0" smtClean="0">
                          <a:latin typeface="HGPｺﾞｼｯｸM" panose="020B0600000000000000" pitchFamily="50" charset="-128"/>
                          <a:ea typeface="HGPｺﾞｼｯｸM" panose="020B0600000000000000" pitchFamily="50" charset="-128"/>
                        </a:rPr>
                        <a:t>外国の方々が大阪を選んでもらえる環境づくり</a:t>
                      </a:r>
                      <a:r>
                        <a:rPr kumimoji="1" lang="ja-JP" altLang="en-US" sz="1200" i="0" u="none" dirty="0" smtClean="0">
                          <a:latin typeface="HGPｺﾞｼｯｸM" panose="020B0600000000000000" pitchFamily="50" charset="-128"/>
                          <a:ea typeface="HGPｺﾞｼｯｸM" panose="020B0600000000000000" pitchFamily="50" charset="-128"/>
                        </a:rPr>
                        <a:t>といった施策もある。</a:t>
                      </a:r>
                      <a:endParaRPr kumimoji="1" lang="en-US" altLang="ja-JP" sz="12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ja-JP" altLang="en-US"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82550" indent="-82550">
                        <a:defRPr/>
                      </a:pPr>
                      <a:endParaRPr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23" name="テキスト ボックス 22"/>
          <p:cNvSpPr txBox="1"/>
          <p:nvPr/>
        </p:nvSpPr>
        <p:spPr>
          <a:xfrm>
            <a:off x="8096250" y="1196371"/>
            <a:ext cx="1555501" cy="79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100" dirty="0" smtClean="0">
                <a:latin typeface="HGPｺﾞｼｯｸM" panose="020B0600000000000000" pitchFamily="50" charset="-128"/>
                <a:ea typeface="HGPｺﾞｼｯｸM" panose="020B0600000000000000" pitchFamily="50" charset="-128"/>
              </a:rPr>
              <a:t>○「大阪に住まう」将来イメージの実現に向けて</a:t>
            </a:r>
            <a:r>
              <a:rPr lang="ja-JP" altLang="en-US" sz="1100" dirty="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具体的な取組みを今後検討。</a:t>
            </a:r>
            <a:endParaRPr lang="ja-JP" altLang="en-US" sz="1100" dirty="0">
              <a:latin typeface="HGPｺﾞｼｯｸM" panose="020B0600000000000000" pitchFamily="50" charset="-128"/>
              <a:ea typeface="HGPｺﾞｼｯｸM" panose="020B0600000000000000" pitchFamily="50" charset="-128"/>
            </a:endParaRPr>
          </a:p>
        </p:txBody>
      </p:sp>
      <p:sp>
        <p:nvSpPr>
          <p:cNvPr id="24" name="テキスト ボックス 23"/>
          <p:cNvSpPr txBox="1"/>
          <p:nvPr/>
        </p:nvSpPr>
        <p:spPr>
          <a:xfrm>
            <a:off x="6655792" y="1196371"/>
            <a:ext cx="1345208" cy="79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100" dirty="0" smtClean="0">
                <a:latin typeface="HGPｺﾞｼｯｸM" panose="020B0600000000000000" pitchFamily="50" charset="-128"/>
                <a:ea typeface="HGPｺﾞｼｯｸM" panose="020B0600000000000000" pitchFamily="50" charset="-128"/>
              </a:rPr>
              <a:t>○将来像を実現</a:t>
            </a:r>
            <a:r>
              <a:rPr lang="ja-JP" altLang="en-US" sz="1100" dirty="0">
                <a:latin typeface="HGPｺﾞｼｯｸM" panose="020B0600000000000000" pitchFamily="50" charset="-128"/>
                <a:ea typeface="HGPｺﾞｼｯｸM" panose="020B0600000000000000" pitchFamily="50" charset="-128"/>
              </a:rPr>
              <a:t>す</a:t>
            </a:r>
            <a:r>
              <a:rPr lang="ja-JP" altLang="en-US" sz="1100" dirty="0" smtClean="0">
                <a:latin typeface="HGPｺﾞｼｯｸM" panose="020B0600000000000000" pitchFamily="50" charset="-128"/>
                <a:ea typeface="HGPｺﾞｼｯｸM" panose="020B0600000000000000" pitchFamily="50" charset="-128"/>
              </a:rPr>
              <a:t>るための具体的な方策</a:t>
            </a:r>
            <a:endParaRPr lang="en-US" altLang="ja-JP" sz="1100" dirty="0" smtClean="0">
              <a:latin typeface="HGPｺﾞｼｯｸM" panose="020B0600000000000000" pitchFamily="50" charset="-128"/>
              <a:ea typeface="HGPｺﾞｼｯｸM" panose="020B0600000000000000" pitchFamily="50" charset="-128"/>
            </a:endParaRPr>
          </a:p>
          <a:p>
            <a:pPr marL="82550" indent="-82550">
              <a:defRPr/>
            </a:pPr>
            <a:endParaRPr lang="en-US" altLang="ja-JP" sz="1100" dirty="0" smtClean="0">
              <a:latin typeface="HGPｺﾞｼｯｸM" panose="020B0600000000000000" pitchFamily="50" charset="-128"/>
              <a:ea typeface="HGPｺﾞｼｯｸM" panose="020B0600000000000000" pitchFamily="50" charset="-128"/>
            </a:endParaRPr>
          </a:p>
        </p:txBody>
      </p:sp>
      <p:sp>
        <p:nvSpPr>
          <p:cNvPr id="25" name="テキスト ボックス 24"/>
          <p:cNvSpPr txBox="1"/>
          <p:nvPr/>
        </p:nvSpPr>
        <p:spPr>
          <a:xfrm>
            <a:off x="128464" y="513232"/>
            <a:ext cx="5328592"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t>６．居住魅力あふれる住まいと都市を実現するための具体的な取組み</a:t>
            </a:r>
          </a:p>
        </p:txBody>
      </p:sp>
      <p:sp>
        <p:nvSpPr>
          <p:cNvPr id="21"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7</a:t>
            </a:fld>
            <a:endParaRPr lang="en-US" altLang="ja-JP" sz="1200" dirty="0">
              <a:solidFill>
                <a:srgbClr val="898989"/>
              </a:solidFill>
            </a:endParaRPr>
          </a:p>
        </p:txBody>
      </p:sp>
      <p:sp>
        <p:nvSpPr>
          <p:cNvPr id="22" name="テキスト ボックス 21"/>
          <p:cNvSpPr txBox="1"/>
          <p:nvPr/>
        </p:nvSpPr>
        <p:spPr>
          <a:xfrm>
            <a:off x="8096250" y="2400328"/>
            <a:ext cx="1555501" cy="304451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100" dirty="0" smtClean="0">
                <a:latin typeface="HGPｺﾞｼｯｸM" panose="020B0600000000000000" pitchFamily="50" charset="-128"/>
                <a:ea typeface="HGPｺﾞｼｯｸM" panose="020B0600000000000000" pitchFamily="50" charset="-128"/>
              </a:rPr>
              <a:t>○今後、具体的な取組みを検討</a:t>
            </a:r>
            <a:endParaRPr lang="ja-JP" altLang="en-US" sz="1100" dirty="0">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6655792" y="2383560"/>
            <a:ext cx="1345208" cy="187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100" dirty="0" smtClean="0">
                <a:latin typeface="HGPｺﾞｼｯｸM" panose="020B0600000000000000" pitchFamily="50" charset="-128"/>
                <a:ea typeface="HGPｺﾞｼｯｸM" panose="020B0600000000000000" pitchFamily="50" charset="-128"/>
              </a:rPr>
              <a:t>○様々な政策との連携（福祉、労働）</a:t>
            </a:r>
            <a:endParaRPr lang="ja-JP" altLang="en-US" sz="1100" dirty="0">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6655792" y="4508736"/>
            <a:ext cx="1345208" cy="93610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100" dirty="0" smtClean="0">
                <a:latin typeface="HGPｺﾞｼｯｸM" panose="020B0600000000000000" pitchFamily="50" charset="-128"/>
                <a:ea typeface="HGPｺﾞｼｯｸM" panose="020B0600000000000000" pitchFamily="50" charset="-128"/>
              </a:rPr>
              <a:t>○人口増加につながる施策</a:t>
            </a:r>
            <a:endParaRPr lang="en-US" altLang="ja-JP" sz="11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100" dirty="0" smtClean="0">
                <a:latin typeface="HGPｺﾞｼｯｸM" panose="020B0600000000000000" pitchFamily="50" charset="-128"/>
                <a:ea typeface="HGPｺﾞｼｯｸM" panose="020B0600000000000000" pitchFamily="50" charset="-128"/>
              </a:rPr>
              <a:t>・子育て環境の整備</a:t>
            </a:r>
            <a:endParaRPr lang="en-US" altLang="ja-JP" sz="11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100" dirty="0" smtClean="0">
                <a:latin typeface="HGPｺﾞｼｯｸM" panose="020B0600000000000000" pitchFamily="50" charset="-128"/>
                <a:ea typeface="HGPｺﾞｼｯｸM" panose="020B0600000000000000" pitchFamily="50" charset="-128"/>
              </a:rPr>
              <a:t>・外国人、留学生が住みやすい環境整備</a:t>
            </a:r>
            <a:endParaRPr lang="ja-JP" altLang="en-US" sz="1100" dirty="0">
              <a:latin typeface="HGPｺﾞｼｯｸM" panose="020B0600000000000000" pitchFamily="50" charset="-128"/>
              <a:ea typeface="HGPｺﾞｼｯｸM" panose="020B0600000000000000" pitchFamily="50" charset="-128"/>
            </a:endParaRPr>
          </a:p>
        </p:txBody>
      </p:sp>
      <p:sp>
        <p:nvSpPr>
          <p:cNvPr id="20" name="テキスト ボックス 19"/>
          <p:cNvSpPr txBox="1"/>
          <p:nvPr/>
        </p:nvSpPr>
        <p:spPr>
          <a:xfrm>
            <a:off x="0" y="44240"/>
            <a:ext cx="9906000" cy="360000"/>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議会及び第４回作業部会を</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踏まえた論点の整理</a:t>
            </a:r>
          </a:p>
        </p:txBody>
      </p:sp>
    </p:spTree>
    <p:extLst>
      <p:ext uri="{BB962C8B-B14F-4D97-AF65-F5344CB8AC3E}">
        <p14:creationId xmlns:p14="http://schemas.microsoft.com/office/powerpoint/2010/main" val="22374159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324C33-F656-4078-B6B1-A7A1E875DE2A}">
  <ds:schemaRefs>
    <ds:schemaRef ds:uri="http://purl.org/dc/dcmityp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46689e31-b03d-4afa-a735-a1f8d7beadb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3ED9E7F6-7A34-44CB-9D38-BD2BD106B097}">
  <ds:schemaRefs>
    <ds:schemaRef ds:uri="http://schemas.microsoft.com/sharepoint/v3/contenttype/forms"/>
  </ds:schemaRefs>
</ds:datastoreItem>
</file>

<file path=customXml/itemProps3.xml><?xml version="1.0" encoding="utf-8"?>
<ds:datastoreItem xmlns:ds="http://schemas.openxmlformats.org/officeDocument/2006/customXml" ds:itemID="{344D69E0-7231-4FCB-A1F2-9C48F47738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5094</TotalTime>
  <Words>3376</Words>
  <Application>Microsoft Office PowerPoint</Application>
  <PresentationFormat>A4 210 x 297 mm</PresentationFormat>
  <Paragraphs>241</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松浦　里枝</cp:lastModifiedBy>
  <cp:revision>398</cp:revision>
  <cp:lastPrinted>2015-08-10T00:19:39Z</cp:lastPrinted>
  <dcterms:created xsi:type="dcterms:W3CDTF">2015-05-22T04:08:38Z</dcterms:created>
  <dcterms:modified xsi:type="dcterms:W3CDTF">2015-08-12T02:55:18Z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