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57"/>
  </p:notesMasterIdLst>
  <p:sldIdLst>
    <p:sldId id="336" r:id="rId9"/>
    <p:sldId id="437" r:id="rId10"/>
    <p:sldId id="453" r:id="rId11"/>
    <p:sldId id="472" r:id="rId12"/>
    <p:sldId id="454" r:id="rId13"/>
    <p:sldId id="474" r:id="rId14"/>
    <p:sldId id="464" r:id="rId15"/>
    <p:sldId id="465" r:id="rId16"/>
    <p:sldId id="466" r:id="rId17"/>
    <p:sldId id="467" r:id="rId18"/>
    <p:sldId id="468" r:id="rId19"/>
    <p:sldId id="469" r:id="rId20"/>
    <p:sldId id="478" r:id="rId21"/>
    <p:sldId id="471" r:id="rId22"/>
    <p:sldId id="479" r:id="rId23"/>
    <p:sldId id="470" r:id="rId24"/>
    <p:sldId id="480" r:id="rId25"/>
    <p:sldId id="462" r:id="rId26"/>
    <p:sldId id="455" r:id="rId27"/>
    <p:sldId id="456" r:id="rId28"/>
    <p:sldId id="457" r:id="rId29"/>
    <p:sldId id="458" r:id="rId30"/>
    <p:sldId id="460" r:id="rId31"/>
    <p:sldId id="461" r:id="rId32"/>
    <p:sldId id="477" r:id="rId33"/>
    <p:sldId id="505" r:id="rId34"/>
    <p:sldId id="481" r:id="rId35"/>
    <p:sldId id="502" r:id="rId36"/>
    <p:sldId id="503" r:id="rId37"/>
    <p:sldId id="506" r:id="rId38"/>
    <p:sldId id="483" r:id="rId39"/>
    <p:sldId id="484" r:id="rId40"/>
    <p:sldId id="507" r:id="rId41"/>
    <p:sldId id="486" r:id="rId42"/>
    <p:sldId id="487" r:id="rId43"/>
    <p:sldId id="489"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Lst>
  <p:sldSz cx="9144000" cy="6858000" type="screen4x3"/>
  <p:notesSz cx="6807200" cy="9939338"/>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CC"/>
    <a:srgbClr val="FF9933"/>
    <a:srgbClr val="FFCC99"/>
    <a:srgbClr val="3399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85" autoAdjust="0"/>
    <p:restoredTop sz="77355" autoAdjust="0"/>
  </p:normalViewPr>
  <p:slideViewPr>
    <p:cSldViewPr>
      <p:cViewPr>
        <p:scale>
          <a:sx n="50" d="100"/>
          <a:sy n="50" d="100"/>
        </p:scale>
        <p:origin x="-2586" y="-58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48" d="100"/>
          <a:sy n="48" d="100"/>
        </p:scale>
        <p:origin x="-293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6807200" cy="993933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1" name="Text Box 2"/>
          <p:cNvSpPr txBox="1">
            <a:spLocks noChangeArrowheads="1"/>
          </p:cNvSpP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2" name="Text Box 3"/>
          <p:cNvSpPr txBox="1">
            <a:spLocks noChangeArrowheads="1"/>
          </p:cNvSpPr>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37893" name="Rectangle 4"/>
          <p:cNvSpPr>
            <a:spLocks noGrp="1" noRot="1" noChangeAspect="1" noChangeArrowheads="1"/>
          </p:cNvSpPr>
          <p:nvPr>
            <p:ph type="sldImg"/>
          </p:nvPr>
        </p:nvSpPr>
        <p:spPr bwMode="auto">
          <a:xfrm>
            <a:off x="919163" y="746125"/>
            <a:ext cx="4967287" cy="37242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679450" y="4721225"/>
            <a:ext cx="5446713" cy="4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6151" name="Rectangle 7"/>
          <p:cNvSpPr>
            <a:spLocks noGrp="1" noChangeArrowheads="1"/>
          </p:cNvSpPr>
          <p:nvPr>
            <p:ph type="sldNum"/>
          </p:nvPr>
        </p:nvSpPr>
        <p:spPr bwMode="auto">
          <a:xfrm>
            <a:off x="3856038" y="9440863"/>
            <a:ext cx="2947987"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dirty="0"/>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13</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13</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15</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15</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17</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17</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19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marL="263525" indent="-263525" eaLnBrk="1" hangingPunct="1">
              <a:spcBef>
                <a:spcPts val="600"/>
              </a:spcBef>
            </a:pPr>
            <a:endParaRPr lang="ja-JP" altLang="ja-JP"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marL="88900" marR="0" indent="-88900" algn="l" defTabSz="914400" rtl="0" eaLnBrk="1" fontAlgn="auto" latinLnBrk="0" hangingPunct="1">
              <a:lnSpc>
                <a:spcPct val="100000"/>
              </a:lnSpc>
              <a:spcBef>
                <a:spcPts val="0"/>
              </a:spcBef>
              <a:spcAft>
                <a:spcPts val="0"/>
              </a:spcAft>
              <a:buClrTx/>
              <a:buSzTx/>
              <a:buFontTx/>
              <a:buNone/>
              <a:tabLst/>
              <a:defRPr/>
            </a:pPr>
            <a:endParaRPr lang="ja-JP"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pPr>
              <a:spcBef>
                <a:spcPts val="0"/>
              </a:spcBef>
            </a:pPr>
            <a:endParaRPr lang="ja-JP"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25</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25</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26</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26</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29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3</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3</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ja-JP"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39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40</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41</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42</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43</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44</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46</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48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5</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6</a:t>
            </a:fld>
            <a:endParaRPr lang="en-US" altLang="ja-JP" sz="1200" dirty="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6</a:t>
            </a:fld>
            <a:endParaRPr lang="en-US" altLang="ja-JP" sz="1200" dirty="0">
              <a:solidFill>
                <a:srgbClr val="000000"/>
              </a:solidFill>
            </a:endParaRPr>
          </a:p>
        </p:txBody>
      </p:sp>
      <p:sp>
        <p:nvSpPr>
          <p:cNvPr id="38916" name="Rectangle 2"/>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7</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8</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D177363E-F918-4D07-A2EB-7942D93957ED}" type="slidenum">
              <a:rPr lang="en-US" altLang="ja-JP" sz="1200">
                <a:solidFill>
                  <a:srgbClr val="000000"/>
                </a:solidFill>
                <a:latin typeface="Times New Roman" pitchFamily="16" charset="0"/>
                <a:ea typeface="ＭＳ Ｐ明朝" charset="-128"/>
              </a:rPr>
              <a:pPr eaLnBrk="1" hangingPunct="1"/>
              <a:t>9</a:t>
            </a:fld>
            <a:endParaRPr lang="en-US" altLang="ja-JP" sz="1200">
              <a:solidFill>
                <a:srgbClr val="000000"/>
              </a:solidFill>
              <a:latin typeface="Times New Roman" pitchFamily="16" charset="0"/>
              <a:ea typeface="ＭＳ Ｐ明朝" charset="-128"/>
            </a:endParaRPr>
          </a:p>
        </p:txBody>
      </p:sp>
      <p:sp>
        <p:nvSpPr>
          <p:cNvPr id="58371" name="Rectangle 1"/>
          <p:cNvSpPr txBox="1">
            <a:spLocks noGrp="1" noRot="1" noChangeAspect="1" noChangeArrowheads="1" noTextEdit="1"/>
          </p:cNvSpPr>
          <p:nvPr>
            <p:ph type="sldImg"/>
          </p:nvPr>
        </p:nvSpPr>
        <p:spPr>
          <a:xfrm>
            <a:off x="919163" y="746125"/>
            <a:ext cx="4968875" cy="37258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txBox="1">
            <a:spLocks noGrp="1" noChangeArrowheads="1"/>
          </p:cNvSpPr>
          <p:nvPr>
            <p:ph type="body" idx="1"/>
          </p:nvPr>
        </p:nvSpPr>
        <p:spPr>
          <a:xfrm>
            <a:off x="679450" y="4721225"/>
            <a:ext cx="5448300" cy="4471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nchorCtr="0"/>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dirty="0"/>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dirty="0"/>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dirty="0"/>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dirty="0"/>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dirty="0"/>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dirty="0"/>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dirty="0"/>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dirty="0"/>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dirty="0"/>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dirty="0"/>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dirty="0"/>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dirty="0"/>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dirty="0"/>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dirty="0"/>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dirty="0"/>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dirty="0"/>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dirty="0"/>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dirty="0"/>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dirty="0"/>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dirty="0"/>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dirty="0"/>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dirty="0"/>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dirty="0"/>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dirty="0"/>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dirty="0"/>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dirty="0"/>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dirty="0"/>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dirty="0"/>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dirty="0"/>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dirty="0"/>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dirty="0"/>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dirty="0"/>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dirty="0"/>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dirty="0"/>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dirty="0"/>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dirty="0"/>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dirty="0"/>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dirty="0"/>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dirty="0"/>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dirty="0"/>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dirty="0"/>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dirty="0"/>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dirty="0"/>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dirty="0"/>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dirty="0"/>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dirty="0"/>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dirty="0"/>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dirty="0"/>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dirty="0"/>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dirty="0"/>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2015/7/27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dirty="0"/>
          </a:p>
        </p:txBody>
      </p:sp>
    </p:spTree>
    <p:extLst>
      <p:ext uri="{BB962C8B-B14F-4D97-AF65-F5344CB8AC3E}">
        <p14:creationId xmlns:p14="http://schemas.microsoft.com/office/powerpoint/2010/main" val="284613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dirty="0"/>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dirty="0"/>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dirty="0"/>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dirty="0"/>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dirty="0"/>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2015/7/27</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dirty="0"/>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5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5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51.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51.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5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5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5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5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5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1557339"/>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2800" b="1" dirty="0">
                <a:effectLst>
                  <a:outerShdw blurRad="38100" dist="38100" dir="2700000" algn="tl">
                    <a:srgbClr val="C0C0C0"/>
                  </a:outerShdw>
                </a:effectLst>
                <a:latin typeface="Calibri" pitchFamily="32" charset="0"/>
                <a:ea typeface="HG丸ｺﾞｼｯｸM-PRO" pitchFamily="48" charset="-128"/>
              </a:rPr>
              <a:t>今後</a:t>
            </a:r>
            <a:r>
              <a:rPr lang="ja-JP" altLang="en-US" sz="2800" b="1" dirty="0" smtClean="0">
                <a:effectLst>
                  <a:outerShdw blurRad="38100" dist="38100" dir="2700000" algn="tl">
                    <a:srgbClr val="C0C0C0"/>
                  </a:outerShdw>
                </a:effectLst>
                <a:latin typeface="Calibri" pitchFamily="32" charset="0"/>
                <a:ea typeface="HG丸ｺﾞｼｯｸM-PRO" pitchFamily="48" charset="-128"/>
              </a:rPr>
              <a:t>の大阪における住宅まちづくり政策のあり方</a:t>
            </a:r>
            <a:endParaRPr lang="en-US" altLang="ja-JP" sz="2800" b="1" dirty="0" smtClean="0">
              <a:effectLst>
                <a:outerShdw blurRad="38100" dist="38100" dir="2700000" algn="tl">
                  <a:srgbClr val="C0C0C0"/>
                </a:outerShdw>
              </a:effectLst>
              <a:latin typeface="Calibri" pitchFamily="32" charset="0"/>
              <a:ea typeface="HG丸ｺﾞｼｯｸM-PRO" pitchFamily="48" charset="-128"/>
            </a:endParaRPr>
          </a:p>
          <a:p>
            <a:pPr>
              <a:spcBef>
                <a:spcPts val="600"/>
              </a:spcBef>
              <a:buClrTx/>
              <a:buFontTx/>
              <a:buNone/>
              <a:defRPr/>
            </a:pPr>
            <a:r>
              <a:rPr lang="ja-JP" altLang="en-US" sz="2800" b="1" dirty="0" smtClean="0">
                <a:effectLst>
                  <a:outerShdw blurRad="38100" dist="38100" dir="2700000" algn="tl">
                    <a:srgbClr val="C0C0C0"/>
                  </a:outerShdw>
                </a:effectLst>
                <a:latin typeface="Calibri" pitchFamily="32" charset="0"/>
                <a:ea typeface="HG丸ｺﾞｼｯｸM-PRO" pitchFamily="48" charset="-128"/>
              </a:rPr>
              <a:t>（中間とりまとめ）</a:t>
            </a:r>
            <a:endParaRPr lang="en-US" altLang="ja-JP" sz="2800" b="1" dirty="0" smtClean="0">
              <a:effectLst>
                <a:outerShdw blurRad="38100" dist="38100" dir="2700000" algn="tl">
                  <a:srgbClr val="C0C0C0"/>
                </a:outerShdw>
              </a:effectLst>
              <a:latin typeface="Calibri" pitchFamily="32" charset="0"/>
              <a:ea typeface="HG丸ｺﾞｼｯｸM-PRO" pitchFamily="48" charset="-128"/>
            </a:endParaRPr>
          </a:p>
          <a:p>
            <a:pPr>
              <a:spcBef>
                <a:spcPts val="600"/>
              </a:spcBef>
              <a:buClrTx/>
              <a:buFontTx/>
              <a:buNone/>
              <a:defRPr/>
            </a:pPr>
            <a:r>
              <a:rPr lang="ja-JP" altLang="en-US" sz="3600" b="1" dirty="0" smtClean="0">
                <a:effectLst>
                  <a:outerShdw blurRad="38100" dist="38100" dir="2700000" algn="tl">
                    <a:srgbClr val="C0C0C0"/>
                  </a:outerShdw>
                </a:effectLst>
                <a:latin typeface="Calibri" pitchFamily="32" charset="0"/>
                <a:ea typeface="HG丸ｺﾞｼｯｸM-PRO" pitchFamily="48" charset="-128"/>
              </a:rPr>
              <a:t>「住まうビジョン・大阪」</a:t>
            </a:r>
            <a:endParaRPr lang="en-US" altLang="ja-JP" sz="3600" b="1" dirty="0">
              <a:effectLst>
                <a:outerShdw blurRad="38100" dist="38100" dir="2700000" algn="tl">
                  <a:srgbClr val="C0C0C0"/>
                </a:outerShdw>
              </a:effectLst>
              <a:latin typeface="Calibri" pitchFamily="32" charset="0"/>
              <a:ea typeface="HG丸ｺﾞｼｯｸM-PRO" pitchFamily="48" charset="-128"/>
            </a:endParaRPr>
          </a:p>
          <a:p>
            <a:pPr>
              <a:spcBef>
                <a:spcPts val="600"/>
              </a:spcBef>
              <a:buClrTx/>
              <a:buFontTx/>
              <a:buNone/>
              <a:defRPr/>
            </a:pPr>
            <a:r>
              <a:rPr lang="ja-JP" altLang="en-US" sz="4400" b="1" dirty="0" smtClean="0">
                <a:effectLst>
                  <a:outerShdw blurRad="38100" dist="38100" dir="2700000" algn="tl">
                    <a:srgbClr val="C0C0C0"/>
                  </a:outerShdw>
                </a:effectLst>
                <a:latin typeface="Calibri" pitchFamily="32" charset="0"/>
                <a:ea typeface="HG丸ｺﾞｼｯｸM-PRO" pitchFamily="48" charset="-128"/>
              </a:rPr>
              <a:t>説明資料</a:t>
            </a:r>
            <a:endParaRPr lang="en-US" altLang="ja-JP" sz="44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8195" name="Text Box 2"/>
          <p:cNvSpPr txBox="1">
            <a:spLocks noChangeArrowheads="1"/>
          </p:cNvSpPr>
          <p:nvPr/>
        </p:nvSpPr>
        <p:spPr bwMode="auto">
          <a:xfrm>
            <a:off x="971550" y="4868863"/>
            <a:ext cx="72009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lnSpc>
                <a:spcPct val="90000"/>
              </a:lnSpc>
              <a:spcBef>
                <a:spcPts val="550"/>
              </a:spcBef>
              <a:buClrTx/>
              <a:buFontTx/>
              <a:buNone/>
            </a:pPr>
            <a:r>
              <a:rPr lang="ja-JP" altLang="en-US" sz="2200" dirty="0" smtClean="0">
                <a:solidFill>
                  <a:srgbClr val="000000"/>
                </a:solidFill>
                <a:latin typeface="HG丸ｺﾞｼｯｸM-PRO" pitchFamily="48" charset="-128"/>
                <a:ea typeface="HG丸ｺﾞｼｯｸM-PRO" pitchFamily="48" charset="-128"/>
              </a:rPr>
              <a:t>第</a:t>
            </a:r>
            <a:r>
              <a:rPr lang="en-US" altLang="ja-JP" sz="2200" dirty="0" smtClean="0">
                <a:solidFill>
                  <a:srgbClr val="000000"/>
                </a:solidFill>
                <a:latin typeface="HG丸ｺﾞｼｯｸM-PRO" pitchFamily="48" charset="-128"/>
                <a:ea typeface="HG丸ｺﾞｼｯｸM-PRO" pitchFamily="48" charset="-128"/>
              </a:rPr>
              <a:t>36</a:t>
            </a:r>
            <a:r>
              <a:rPr lang="ja-JP" altLang="en-US" sz="2200" dirty="0" smtClean="0">
                <a:solidFill>
                  <a:srgbClr val="000000"/>
                </a:solidFill>
                <a:latin typeface="HG丸ｺﾞｼｯｸM-PRO" pitchFamily="48" charset="-128"/>
                <a:ea typeface="HG丸ｺﾞｼｯｸM-PRO" pitchFamily="48" charset="-128"/>
              </a:rPr>
              <a:t>回 </a:t>
            </a:r>
            <a:r>
              <a:rPr lang="ja-JP" altLang="ja-JP" sz="2200" dirty="0" smtClean="0">
                <a:solidFill>
                  <a:srgbClr val="000000"/>
                </a:solidFill>
                <a:latin typeface="HG丸ｺﾞｼｯｸM-PRO" pitchFamily="48" charset="-128"/>
                <a:ea typeface="HG丸ｺﾞｼｯｸM-PRO" pitchFamily="48" charset="-128"/>
              </a:rPr>
              <a:t>大阪府</a:t>
            </a:r>
            <a:r>
              <a:rPr lang="ja-JP" altLang="ja-JP" sz="2200" dirty="0">
                <a:solidFill>
                  <a:srgbClr val="000000"/>
                </a:solidFill>
                <a:latin typeface="HG丸ｺﾞｼｯｸM-PRO" pitchFamily="48" charset="-128"/>
                <a:ea typeface="HG丸ｺﾞｼｯｸM-PRO" pitchFamily="48" charset="-128"/>
              </a:rPr>
              <a:t>住宅まちづくり</a:t>
            </a:r>
            <a:r>
              <a:rPr lang="ja-JP" altLang="ja-JP" sz="2200" dirty="0" smtClean="0">
                <a:solidFill>
                  <a:srgbClr val="000000"/>
                </a:solidFill>
                <a:latin typeface="HG丸ｺﾞｼｯｸM-PRO" pitchFamily="48" charset="-128"/>
                <a:ea typeface="HG丸ｺﾞｼｯｸM-PRO" pitchFamily="48" charset="-128"/>
              </a:rPr>
              <a:t>審議会</a:t>
            </a:r>
            <a:endParaRPr lang="ja-JP" altLang="ja-JP" sz="2200" dirty="0">
              <a:solidFill>
                <a:srgbClr val="000000"/>
              </a:solidFill>
              <a:latin typeface="HG丸ｺﾞｼｯｸM-PRO" pitchFamily="48" charset="-128"/>
              <a:ea typeface="HG丸ｺﾞｼｯｸM-PRO" pitchFamily="48" charset="-128"/>
            </a:endParaRPr>
          </a:p>
          <a:p>
            <a:pPr eaLnBrk="1" hangingPunct="1">
              <a:lnSpc>
                <a:spcPct val="90000"/>
              </a:lnSpc>
              <a:spcBef>
                <a:spcPts val="550"/>
              </a:spcBef>
              <a:buClrTx/>
              <a:buFontTx/>
              <a:buNone/>
            </a:pPr>
            <a:r>
              <a:rPr lang="ja-JP" altLang="ja-JP" sz="2200" dirty="0">
                <a:solidFill>
                  <a:srgbClr val="000000"/>
                </a:solidFill>
                <a:latin typeface="HG丸ｺﾞｼｯｸM-PRO" pitchFamily="48" charset="-128"/>
                <a:ea typeface="HG丸ｺﾞｼｯｸM-PRO" pitchFamily="48" charset="-128"/>
              </a:rPr>
              <a:t>平成</a:t>
            </a:r>
            <a:r>
              <a:rPr lang="en-US" altLang="ja-JP" sz="2200" dirty="0">
                <a:solidFill>
                  <a:srgbClr val="000000"/>
                </a:solidFill>
                <a:latin typeface="HG丸ｺﾞｼｯｸM-PRO" pitchFamily="48" charset="-128"/>
                <a:ea typeface="HG丸ｺﾞｼｯｸM-PRO" pitchFamily="48" charset="-128"/>
              </a:rPr>
              <a:t>27</a:t>
            </a:r>
            <a:r>
              <a:rPr lang="ja-JP" altLang="ja-JP" sz="2200" dirty="0" smtClean="0">
                <a:solidFill>
                  <a:srgbClr val="000000"/>
                </a:solidFill>
                <a:latin typeface="HG丸ｺﾞｼｯｸM-PRO" pitchFamily="48" charset="-128"/>
                <a:ea typeface="HG丸ｺﾞｼｯｸM-PRO" pitchFamily="48" charset="-128"/>
              </a:rPr>
              <a:t>年</a:t>
            </a:r>
            <a:r>
              <a:rPr lang="ja-JP" altLang="en-US" sz="2200" dirty="0" smtClean="0">
                <a:solidFill>
                  <a:srgbClr val="000000"/>
                </a:solidFill>
                <a:latin typeface="HG丸ｺﾞｼｯｸM-PRO" pitchFamily="48" charset="-128"/>
                <a:ea typeface="HG丸ｺﾞｼｯｸM-PRO" pitchFamily="48" charset="-128"/>
              </a:rPr>
              <a:t>７</a:t>
            </a:r>
            <a:r>
              <a:rPr lang="ja-JP" altLang="ja-JP" sz="2200" dirty="0" smtClean="0">
                <a:solidFill>
                  <a:srgbClr val="000000"/>
                </a:solidFill>
                <a:latin typeface="HG丸ｺﾞｼｯｸM-PRO" pitchFamily="48" charset="-128"/>
                <a:ea typeface="HG丸ｺﾞｼｯｸM-PRO" pitchFamily="48" charset="-128"/>
              </a:rPr>
              <a:t>月</a:t>
            </a:r>
            <a:r>
              <a:rPr lang="en-US" altLang="ja-JP" sz="2200" dirty="0">
                <a:solidFill>
                  <a:srgbClr val="000000"/>
                </a:solidFill>
                <a:latin typeface="HG丸ｺﾞｼｯｸM-PRO" pitchFamily="48" charset="-128"/>
                <a:ea typeface="HG丸ｺﾞｼｯｸM-PRO" pitchFamily="48" charset="-128"/>
              </a:rPr>
              <a:t>23</a:t>
            </a:r>
            <a:r>
              <a:rPr lang="ja-JP" altLang="ja-JP" sz="2200" dirty="0" smtClean="0">
                <a:solidFill>
                  <a:srgbClr val="000000"/>
                </a:solidFill>
                <a:latin typeface="HG丸ｺﾞｼｯｸM-PRO" pitchFamily="48" charset="-128"/>
                <a:ea typeface="HG丸ｺﾞｼｯｸM-PRO" pitchFamily="48" charset="-128"/>
              </a:rPr>
              <a:t>日</a:t>
            </a:r>
            <a:endParaRPr lang="ja-JP" altLang="ja-JP" sz="2200" dirty="0">
              <a:solidFill>
                <a:srgbClr val="000000"/>
              </a:solidFill>
              <a:latin typeface="HG丸ｺﾞｼｯｸM-PRO" pitchFamily="48" charset="-128"/>
              <a:ea typeface="HG丸ｺﾞｼｯｸM-PRO" pitchFamily="48" charset="-128"/>
            </a:endParaRPr>
          </a:p>
        </p:txBody>
      </p:sp>
      <p:sp>
        <p:nvSpPr>
          <p:cNvPr id="4" name="Text Box 1"/>
          <p:cNvSpPr txBox="1">
            <a:spLocks noChangeArrowheads="1"/>
          </p:cNvSpPr>
          <p:nvPr/>
        </p:nvSpPr>
        <p:spPr bwMode="auto">
          <a:xfrm>
            <a:off x="7092280" y="571478"/>
            <a:ext cx="1583160" cy="359220"/>
          </a:xfrm>
          <a:prstGeom prst="rect">
            <a:avLst/>
          </a:prstGeom>
          <a:noFill/>
          <a:ln w="9525" cap="flat">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1800" dirty="0" smtClean="0">
                <a:latin typeface="Calibri" pitchFamily="32" charset="0"/>
                <a:ea typeface="HG丸ｺﾞｼｯｸM-PRO" pitchFamily="48" charset="-128"/>
              </a:rPr>
              <a:t>資料２</a:t>
            </a:r>
            <a:r>
              <a:rPr lang="en-US" altLang="ja-JP" sz="1800" dirty="0">
                <a:latin typeface="Calibri" pitchFamily="32" charset="0"/>
                <a:ea typeface="HG丸ｺﾞｼｯｸM-PRO" pitchFamily="48" charset="-128"/>
              </a:rPr>
              <a:t>―</a:t>
            </a:r>
            <a:r>
              <a:rPr lang="ja-JP" altLang="en-US" sz="1800" dirty="0" smtClean="0">
                <a:latin typeface="Calibri" pitchFamily="32" charset="0"/>
                <a:ea typeface="HG丸ｺﾞｼｯｸM-PRO" pitchFamily="48" charset="-128"/>
              </a:rPr>
              <a:t>１</a:t>
            </a:r>
            <a:endParaRPr lang="en-US" altLang="ja-JP" sz="1800"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55702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096747"/>
            <a:ext cx="3248303" cy="171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76" y="5058345"/>
            <a:ext cx="2808312" cy="166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２</a:t>
            </a:r>
            <a:r>
              <a:rPr lang="ja-JP" altLang="en-US" sz="2400" b="1" dirty="0" smtClean="0">
                <a:solidFill>
                  <a:srgbClr val="000000"/>
                </a:solidFill>
                <a:ea typeface="HG丸ｺﾞｼｯｸM-PRO" pitchFamily="48" charset="-128"/>
              </a:rPr>
              <a:t>．安全を支える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10</a:t>
            </a:fld>
            <a:endParaRPr lang="en-US" altLang="ja-JP" sz="1200">
              <a:solidFill>
                <a:srgbClr val="898989"/>
              </a:solidFill>
            </a:endParaRPr>
          </a:p>
        </p:txBody>
      </p:sp>
      <p:sp>
        <p:nvSpPr>
          <p:cNvPr id="12" name="Rectangle 2"/>
          <p:cNvSpPr>
            <a:spLocks noChangeArrowheads="1"/>
          </p:cNvSpPr>
          <p:nvPr/>
        </p:nvSpPr>
        <p:spPr bwMode="auto">
          <a:xfrm>
            <a:off x="96837" y="4680670"/>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●新耐震基準（昭和</a:t>
            </a:r>
            <a:r>
              <a:rPr kumimoji="1" lang="en-US" altLang="ja-JP" sz="1100" dirty="0">
                <a:solidFill>
                  <a:schemeClr val="tx1"/>
                </a:solidFill>
                <a:latin typeface="Arial" charset="0"/>
                <a:ea typeface="HG丸ｺﾞｼｯｸM-PRO" pitchFamily="48" charset="-128"/>
              </a:rPr>
              <a:t>56</a:t>
            </a:r>
            <a:r>
              <a:rPr kumimoji="1" lang="ja-JP" altLang="en-US" sz="1100" dirty="0">
                <a:solidFill>
                  <a:schemeClr val="tx1"/>
                </a:solidFill>
                <a:latin typeface="Arial" charset="0"/>
                <a:ea typeface="HG丸ｺﾞｼｯｸM-PRO" pitchFamily="48" charset="-128"/>
              </a:rPr>
              <a:t>年基準）が</a:t>
            </a:r>
            <a:r>
              <a:rPr kumimoji="1" lang="ja-JP" altLang="en-US" sz="1100" dirty="0" smtClean="0">
                <a:solidFill>
                  <a:schemeClr val="tx1"/>
                </a:solidFill>
                <a:latin typeface="Arial" charset="0"/>
                <a:ea typeface="HG丸ｺﾞｼｯｸM-PRO" pitchFamily="48" charset="-128"/>
              </a:rPr>
              <a:t>求める</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　耐震性</a:t>
            </a:r>
            <a:r>
              <a:rPr kumimoji="1" lang="ja-JP" altLang="en-US" sz="1100" dirty="0">
                <a:solidFill>
                  <a:schemeClr val="tx1"/>
                </a:solidFill>
                <a:latin typeface="Arial" charset="0"/>
                <a:ea typeface="HG丸ｺﾞｼｯｸM-PRO" pitchFamily="48" charset="-128"/>
              </a:rPr>
              <a:t>を有する住宅ストックの比率</a:t>
            </a:r>
            <a:endParaRPr kumimoji="1" lang="en-US" altLang="ja-JP" sz="1100" dirty="0" smtClean="0">
              <a:solidFill>
                <a:schemeClr val="tx1"/>
              </a:solidFill>
              <a:latin typeface="Arial" charset="0"/>
              <a:ea typeface="HG丸ｺﾞｼｯｸM-PRO" pitchFamily="48" charset="-128"/>
            </a:endParaRPr>
          </a:p>
        </p:txBody>
      </p:sp>
      <p:sp>
        <p:nvSpPr>
          <p:cNvPr id="13" name="Rectangle 2"/>
          <p:cNvSpPr>
            <a:spLocks noChangeArrowheads="1"/>
          </p:cNvSpPr>
          <p:nvPr/>
        </p:nvSpPr>
        <p:spPr bwMode="auto">
          <a:xfrm>
            <a:off x="3059832" y="4680670"/>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●地震時等に著しく危険な密集市街地の</a:t>
            </a:r>
            <a:r>
              <a:rPr kumimoji="1" lang="ja-JP" altLang="en-US" sz="1100" dirty="0" smtClean="0">
                <a:solidFill>
                  <a:schemeClr val="tx1"/>
                </a:solidFill>
                <a:latin typeface="Arial" charset="0"/>
                <a:ea typeface="HG丸ｺﾞｼｯｸM-PRO" pitchFamily="48" charset="-128"/>
              </a:rPr>
              <a:t>面積</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a:t>
            </a:r>
            <a:r>
              <a:rPr kumimoji="1" lang="en-US" altLang="ja-JP" sz="1100" dirty="0" smtClean="0">
                <a:solidFill>
                  <a:schemeClr val="tx1"/>
                </a:solidFill>
                <a:latin typeface="Arial" charset="0"/>
                <a:ea typeface="HG丸ｺﾞｼｯｸM-PRO" pitchFamily="48" charset="-128"/>
              </a:rPr>
              <a:t>ha</a:t>
            </a:r>
            <a:r>
              <a:rPr kumimoji="1" lang="ja-JP" altLang="en-US" sz="1100" dirty="0" smtClean="0">
                <a:solidFill>
                  <a:schemeClr val="tx1"/>
                </a:solidFill>
                <a:latin typeface="Arial" charset="0"/>
                <a:ea typeface="HG丸ｺﾞｼｯｸM-PRO" pitchFamily="48" charset="-128"/>
              </a:rPr>
              <a:t>）</a:t>
            </a:r>
            <a:endParaRPr kumimoji="1" lang="ja-JP" altLang="en-US" sz="1100" dirty="0">
              <a:solidFill>
                <a:schemeClr val="tx1"/>
              </a:solidFill>
              <a:latin typeface="Arial" charset="0"/>
              <a:ea typeface="HG丸ｺﾞｼｯｸM-PRO" pitchFamily="48" charset="-128"/>
            </a:endParaRPr>
          </a:p>
        </p:txBody>
      </p:sp>
      <p:sp>
        <p:nvSpPr>
          <p:cNvPr id="14" name="Rectangle 2"/>
          <p:cNvSpPr>
            <a:spLocks noChangeArrowheads="1"/>
          </p:cNvSpPr>
          <p:nvPr/>
        </p:nvSpPr>
        <p:spPr bwMode="auto">
          <a:xfrm>
            <a:off x="6228184" y="4680670"/>
            <a:ext cx="2952328" cy="404514"/>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●完了検査</a:t>
            </a:r>
            <a:r>
              <a:rPr kumimoji="1" lang="ja-JP" altLang="en-US" sz="1100" dirty="0" smtClean="0">
                <a:solidFill>
                  <a:schemeClr val="tx1"/>
                </a:solidFill>
                <a:latin typeface="Arial" charset="0"/>
                <a:ea typeface="HG丸ｺﾞｼｯｸM-PRO" pitchFamily="48" charset="-128"/>
              </a:rPr>
              <a:t>実施率</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lang="en-US" altLang="ja-JP" sz="900" dirty="0" smtClean="0"/>
              <a:t>※</a:t>
            </a:r>
            <a:r>
              <a:rPr lang="ja-JP" altLang="ja-JP" sz="900" dirty="0" smtClean="0"/>
              <a:t>当該</a:t>
            </a:r>
            <a:r>
              <a:rPr lang="ja-JP" altLang="ja-JP" sz="900" dirty="0"/>
              <a:t>年度の完了検査件数÷確認済証交付件数×</a:t>
            </a:r>
            <a:r>
              <a:rPr lang="en-US" altLang="ja-JP" sz="900" dirty="0"/>
              <a:t>100</a:t>
            </a:r>
            <a:endParaRPr kumimoji="1" lang="ja-JP" altLang="en-US" sz="900" dirty="0">
              <a:solidFill>
                <a:schemeClr val="tx1"/>
              </a:solidFill>
              <a:latin typeface="Arial" charset="0"/>
              <a:ea typeface="HG丸ｺﾞｼｯｸM-PRO" pitchFamily="48"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0563" y="5096747"/>
            <a:ext cx="26828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表 14"/>
          <p:cNvGraphicFramePr>
            <a:graphicFrameLocks noGrp="1"/>
          </p:cNvGraphicFramePr>
          <p:nvPr>
            <p:extLst>
              <p:ext uri="{D42A27DB-BD31-4B8C-83A1-F6EECF244321}">
                <p14:modId xmlns:p14="http://schemas.microsoft.com/office/powerpoint/2010/main" val="1991755620"/>
              </p:ext>
            </p:extLst>
          </p:nvPr>
        </p:nvGraphicFramePr>
        <p:xfrm>
          <a:off x="173573" y="577850"/>
          <a:ext cx="8870866" cy="4080488"/>
        </p:xfrm>
        <a:graphic>
          <a:graphicData uri="http://schemas.openxmlformats.org/drawingml/2006/table">
            <a:tbl>
              <a:tblPr firstRow="1" bandRow="1">
                <a:tableStyleId>{69CF1AB2-1976-4502-BF36-3FF5EA218861}</a:tableStyleId>
              </a:tblPr>
              <a:tblGrid>
                <a:gridCol w="1236206"/>
                <a:gridCol w="7634660"/>
              </a:tblGrid>
              <a:tr h="1485387">
                <a:tc>
                  <a:txBody>
                    <a:bodyPr/>
                    <a:lstStyle/>
                    <a:p>
                      <a:pPr>
                        <a:lnSpc>
                          <a:spcPts val="1400"/>
                        </a:lnSpc>
                      </a:pPr>
                      <a:r>
                        <a:rPr kumimoji="1" lang="ja-JP" altLang="en-US" sz="1300" b="0" u="none" dirty="0" smtClean="0">
                          <a:solidFill>
                            <a:schemeClr val="tx1"/>
                          </a:solidFill>
                        </a:rPr>
                        <a:t>住宅・建築物の耐震化</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●木造住宅の耐震化の普及啓発パンフレットの作成・周知</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●木造住宅の耐震診断・設計・改修、除却に対する補助</a:t>
                      </a:r>
                      <a:endParaRPr kumimoji="1" lang="en-US" altLang="ja-JP" sz="1400" b="0" u="none" dirty="0" smtClean="0">
                        <a:solidFill>
                          <a:schemeClr val="tx1"/>
                        </a:solidFill>
                      </a:endParaRPr>
                    </a:p>
                    <a:p>
                      <a:pPr marL="85725" indent="-85725">
                        <a:lnSpc>
                          <a:spcPts val="2000"/>
                        </a:lnSpc>
                      </a:pPr>
                      <a:r>
                        <a:rPr kumimoji="1" lang="ja-JP" altLang="en-US" sz="1400" b="0" u="none" dirty="0" smtClean="0">
                          <a:solidFill>
                            <a:schemeClr val="tx1"/>
                          </a:solidFill>
                        </a:rPr>
                        <a:t>●「まちまるごと耐震化支援事業」の推進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●公共建築物等の耐震化の推進</a:t>
                      </a:r>
                      <a:endParaRPr kumimoji="1" lang="en-US" altLang="ja-JP" sz="1400" b="0" u="none" dirty="0" smtClean="0">
                        <a:solidFill>
                          <a:schemeClr val="tx1"/>
                        </a:solidFill>
                      </a:endParaRPr>
                    </a:p>
                    <a:p>
                      <a:pPr marL="92075" marR="0" indent="-92075" algn="l" defTabSz="1280160" rtl="0" eaLnBrk="1" fontAlgn="auto" latinLnBrk="0" hangingPunct="1">
                        <a:lnSpc>
                          <a:spcPts val="2000"/>
                        </a:lnSpc>
                        <a:spcBef>
                          <a:spcPts val="0"/>
                        </a:spcBef>
                        <a:spcAft>
                          <a:spcPts val="0"/>
                        </a:spcAft>
                        <a:buClrTx/>
                        <a:buSzTx/>
                        <a:buFontTx/>
                        <a:buNone/>
                        <a:tabLst/>
                        <a:defRPr/>
                      </a:pPr>
                      <a:r>
                        <a:rPr kumimoji="1" lang="ja-JP" altLang="en-US" sz="1400" b="0" u="none" dirty="0" smtClean="0">
                          <a:solidFill>
                            <a:schemeClr val="tx1"/>
                          </a:solidFill>
                        </a:rPr>
                        <a:t>●「大阪府住宅・建築物耐震</a:t>
                      </a:r>
                      <a:r>
                        <a:rPr kumimoji="1" lang="en-US" altLang="ja-JP" sz="1400" b="0" u="none" dirty="0" smtClean="0">
                          <a:solidFill>
                            <a:schemeClr val="tx1"/>
                          </a:solidFill>
                        </a:rPr>
                        <a:t>10</a:t>
                      </a:r>
                      <a:r>
                        <a:rPr kumimoji="1" lang="ja-JP" altLang="en-US" sz="1400" b="0" u="none" dirty="0" smtClean="0">
                          <a:solidFill>
                            <a:schemeClr val="tx1"/>
                          </a:solidFill>
                        </a:rPr>
                        <a:t>ヵ年戦略プラン」（府耐震改修促進計画）に替わる新たな計画を策定するため、審議会を設置し、今後の耐震改修促進のあり方について諮問（平成</a:t>
                      </a:r>
                      <a:r>
                        <a:rPr kumimoji="1" lang="en-US" altLang="ja-JP" sz="1400" b="0" u="none" dirty="0" smtClean="0">
                          <a:solidFill>
                            <a:schemeClr val="tx1"/>
                          </a:solidFill>
                        </a:rPr>
                        <a:t>27</a:t>
                      </a:r>
                      <a:r>
                        <a:rPr kumimoji="1" lang="ja-JP" altLang="en-US" sz="1400" b="0" u="none" dirty="0" smtClean="0">
                          <a:solidFill>
                            <a:schemeClr val="tx1"/>
                          </a:solidFill>
                        </a:rPr>
                        <a:t>年６月）</a:t>
                      </a:r>
                      <a:endParaRPr kumimoji="1" lang="en-US" altLang="ja-JP" sz="1400" b="0" u="none" dirty="0" smtClean="0">
                        <a:solidFill>
                          <a:schemeClr val="tx1"/>
                        </a:solidFill>
                      </a:endParaRPr>
                    </a:p>
                  </a:txBody>
                  <a:tcPr marL="36000" marR="36000" marT="36000" marB="36000"/>
                </a:tc>
              </a:tr>
              <a:tr h="1485387">
                <a:tc>
                  <a:txBody>
                    <a:bodyPr/>
                    <a:lstStyle/>
                    <a:p>
                      <a:pPr>
                        <a:lnSpc>
                          <a:spcPts val="1400"/>
                        </a:lnSpc>
                      </a:pPr>
                      <a:r>
                        <a:rPr kumimoji="1" lang="ja-JP" altLang="en-US" sz="1300" b="0" u="none" dirty="0" smtClean="0">
                          <a:solidFill>
                            <a:schemeClr val="tx1"/>
                          </a:solidFill>
                        </a:rPr>
                        <a:t>災害に強いまちづくり</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●準防火地域の指定拡大</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●広域緊急交通路沿道建築物の耐震化の促進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●「大阪府密集市街地整備方針」の策定、及び地元市による「整備アクションプログラム」の策定</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●「被災建築物の応急危険度判定」や「被災宅地危険度判定制度」の体制の充実</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●災害時の民間賃貸住宅の空き家活用に向けた関係団体との連携の強化</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●（独）住宅金融支援機構との災害時における住宅復興に向けた協力に関する協定を見直し</a:t>
                      </a:r>
                      <a:endParaRPr kumimoji="1" lang="ja-JP" altLang="en-US" sz="1400" b="0" u="none" dirty="0">
                        <a:solidFill>
                          <a:schemeClr val="tx1"/>
                        </a:solidFill>
                      </a:endParaRPr>
                    </a:p>
                  </a:txBody>
                  <a:tcPr marL="36000" marR="36000" marT="36000" marB="36000"/>
                </a:tc>
              </a:tr>
              <a:tr h="888488">
                <a:tc>
                  <a:txBody>
                    <a:bodyPr/>
                    <a:lstStyle/>
                    <a:p>
                      <a:pPr>
                        <a:lnSpc>
                          <a:spcPts val="1400"/>
                        </a:lnSpc>
                      </a:pPr>
                      <a:r>
                        <a:rPr kumimoji="1" lang="ja-JP" altLang="en-US" sz="1300" b="0" u="none" dirty="0" smtClean="0">
                          <a:solidFill>
                            <a:schemeClr val="tx1"/>
                          </a:solidFill>
                        </a:rPr>
                        <a:t>住まいとまちづくりの様々な安全性への対応</a:t>
                      </a:r>
                      <a:endParaRPr kumimoji="1" lang="ja-JP" altLang="en-US" sz="1300" b="0" u="none" dirty="0">
                        <a:solidFill>
                          <a:schemeClr val="tx1"/>
                        </a:solidFill>
                      </a:endParaRPr>
                    </a:p>
                  </a:txBody>
                  <a:tcPr marL="36000" marR="36000" marT="36000" marB="36000" anchor="ctr"/>
                </a:tc>
                <a:tc>
                  <a:txBody>
                    <a:bodyPr/>
                    <a:lstStyle/>
                    <a:p>
                      <a:pPr>
                        <a:lnSpc>
                          <a:spcPts val="2000"/>
                        </a:lnSpc>
                      </a:pPr>
                      <a:r>
                        <a:rPr kumimoji="1" lang="ja-JP" altLang="en-US" sz="1400" b="0" u="none" dirty="0" smtClean="0">
                          <a:solidFill>
                            <a:schemeClr val="tx1"/>
                          </a:solidFill>
                        </a:rPr>
                        <a:t>●適正・円滑な建築確認・検査、指定確認検査機関等への立ち入り・指導等</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●定期報告制度の的確な運用による既存建築物の適正な維持管理の促進</a:t>
                      </a:r>
                      <a:endParaRPr kumimoji="1" lang="en-US" altLang="ja-JP" sz="1400" b="0" u="none" dirty="0" smtClean="0">
                        <a:solidFill>
                          <a:schemeClr val="tx1"/>
                        </a:solidFill>
                      </a:endParaRPr>
                    </a:p>
                    <a:p>
                      <a:pPr>
                        <a:lnSpc>
                          <a:spcPts val="2000"/>
                        </a:lnSpc>
                      </a:pPr>
                      <a:r>
                        <a:rPr kumimoji="1" lang="ja-JP" altLang="en-US" sz="1400" b="0" u="none" dirty="0" smtClean="0">
                          <a:solidFill>
                            <a:schemeClr val="tx1"/>
                          </a:solidFill>
                        </a:rPr>
                        <a:t>●「放置された空き家等老朽危険家屋に係るガイドライン」を策定</a:t>
                      </a:r>
                      <a:endParaRPr kumimoji="1" lang="en-US" altLang="ja-JP" sz="1400" b="0" u="none" dirty="0" smtClean="0">
                        <a:solidFill>
                          <a:schemeClr val="tx1"/>
                        </a:solidFill>
                      </a:endParaRPr>
                    </a:p>
                  </a:txBody>
                  <a:tcPr marL="36000" marR="36000" marT="36000" marB="36000" anchor="ctr"/>
                </a:tc>
              </a:tr>
            </a:tbl>
          </a:graphicData>
        </a:graphic>
      </p:graphicFrame>
    </p:spTree>
    <p:extLst>
      <p:ext uri="{BB962C8B-B14F-4D97-AF65-F5344CB8AC3E}">
        <p14:creationId xmlns:p14="http://schemas.microsoft.com/office/powerpoint/2010/main" val="913993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３．環境にやさしい</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11</a:t>
            </a:fld>
            <a:endParaRPr lang="en-US" altLang="ja-JP" sz="1200">
              <a:solidFill>
                <a:srgbClr val="898989"/>
              </a:solidFill>
            </a:endParaRPr>
          </a:p>
        </p:txBody>
      </p:sp>
      <p:sp>
        <p:nvSpPr>
          <p:cNvPr id="14" name="Rectangle 2"/>
          <p:cNvSpPr>
            <a:spLocks noChangeArrowheads="1"/>
          </p:cNvSpPr>
          <p:nvPr/>
        </p:nvSpPr>
        <p:spPr bwMode="auto">
          <a:xfrm>
            <a:off x="96837" y="4653136"/>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●建築物の環境配慮制度における届出率</a:t>
            </a:r>
            <a:endParaRPr kumimoji="1" lang="en-US" altLang="ja-JP" sz="1100" dirty="0" smtClean="0">
              <a:solidFill>
                <a:schemeClr val="tx1"/>
              </a:solidFill>
              <a:latin typeface="Arial" charset="0"/>
              <a:ea typeface="HG丸ｺﾞｼｯｸM-PRO" pitchFamily="48" charset="-128"/>
            </a:endParaRPr>
          </a:p>
        </p:txBody>
      </p:sp>
      <p:sp>
        <p:nvSpPr>
          <p:cNvPr id="15" name="Rectangle 2"/>
          <p:cNvSpPr>
            <a:spLocks noChangeArrowheads="1"/>
          </p:cNvSpPr>
          <p:nvPr/>
        </p:nvSpPr>
        <p:spPr bwMode="auto">
          <a:xfrm>
            <a:off x="3059832"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●新築住宅における住宅性能表示の実施率</a:t>
            </a:r>
          </a:p>
        </p:txBody>
      </p:sp>
      <p:sp>
        <p:nvSpPr>
          <p:cNvPr id="16" name="Rectangle 2"/>
          <p:cNvSpPr>
            <a:spLocks noChangeArrowheads="1"/>
          </p:cNvSpPr>
          <p:nvPr/>
        </p:nvSpPr>
        <p:spPr bwMode="auto">
          <a:xfrm>
            <a:off x="6084168"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●新築住宅における認定長期優良住宅の割合</a:t>
            </a: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93" y="4974235"/>
            <a:ext cx="3109238" cy="176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277" y="5013176"/>
            <a:ext cx="3002899" cy="169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605" y="5147394"/>
            <a:ext cx="3002899" cy="152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表 17"/>
          <p:cNvGraphicFramePr>
            <a:graphicFrameLocks noGrp="1"/>
          </p:cNvGraphicFramePr>
          <p:nvPr>
            <p:extLst>
              <p:ext uri="{D42A27DB-BD31-4B8C-83A1-F6EECF244321}">
                <p14:modId xmlns:p14="http://schemas.microsoft.com/office/powerpoint/2010/main" val="20889475"/>
              </p:ext>
            </p:extLst>
          </p:nvPr>
        </p:nvGraphicFramePr>
        <p:xfrm>
          <a:off x="64071" y="492125"/>
          <a:ext cx="8972425" cy="4089003"/>
        </p:xfrm>
        <a:graphic>
          <a:graphicData uri="http://schemas.openxmlformats.org/drawingml/2006/table">
            <a:tbl>
              <a:tblPr firstRow="1" bandRow="1">
                <a:tableStyleId>{69CF1AB2-1976-4502-BF36-3FF5EA218861}</a:tableStyleId>
              </a:tblPr>
              <a:tblGrid>
                <a:gridCol w="1373101"/>
                <a:gridCol w="7599324"/>
              </a:tblGrid>
              <a:tr h="3065346">
                <a:tc>
                  <a:txBody>
                    <a:bodyPr/>
                    <a:lstStyle/>
                    <a:p>
                      <a:pPr>
                        <a:lnSpc>
                          <a:spcPts val="1400"/>
                        </a:lnSpc>
                      </a:pPr>
                      <a:r>
                        <a:rPr kumimoji="1" lang="ja-JP" altLang="en-US" sz="1300" b="0" u="none" dirty="0" smtClean="0"/>
                        <a:t>環境に配慮した住宅・建築物の普及促進</a:t>
                      </a:r>
                      <a:endParaRPr kumimoji="1" lang="ja-JP" altLang="en-US" sz="1300" b="0" u="none" dirty="0"/>
                    </a:p>
                  </a:txBody>
                  <a:tcPr marL="36000" marR="36000" marT="36000" marB="36000" anchor="ctr"/>
                </a:tc>
                <a:tc>
                  <a:txBody>
                    <a:bodyPr/>
                    <a:lstStyle/>
                    <a:p>
                      <a:pPr indent="0">
                        <a:lnSpc>
                          <a:spcPts val="1700"/>
                        </a:lnSpc>
                      </a:pPr>
                      <a:r>
                        <a:rPr kumimoji="1" lang="ja-JP" altLang="en-US" sz="1400" b="0" u="none" dirty="0" smtClean="0"/>
                        <a:t>●「建築物環境配慮制度」におけるラベリング制度の義務化、届出対象の拡大</a:t>
                      </a:r>
                      <a:endParaRPr kumimoji="1" lang="en-US" altLang="ja-JP" sz="1400" b="0" u="none" dirty="0" smtClean="0"/>
                    </a:p>
                    <a:p>
                      <a:pPr marL="88900" indent="0">
                        <a:lnSpc>
                          <a:spcPts val="1700"/>
                        </a:lnSpc>
                      </a:pPr>
                      <a:r>
                        <a:rPr kumimoji="1" lang="ja-JP" altLang="en-US" sz="1400" b="0" u="none" dirty="0" smtClean="0"/>
                        <a:t>●一定規模以上の建築物を新築・増改築する場合に、再生可能エネルギーの導入検討や省エネ基準への適合を義務化</a:t>
                      </a:r>
                      <a:endParaRPr kumimoji="1" lang="en-US" altLang="ja-JP" sz="1400" b="0" u="none" dirty="0" smtClean="0"/>
                    </a:p>
                    <a:p>
                      <a:pPr marL="88900" indent="0">
                        <a:lnSpc>
                          <a:spcPts val="1700"/>
                        </a:lnSpc>
                      </a:pPr>
                      <a:r>
                        <a:rPr kumimoji="1" lang="ja-JP" altLang="en-US" sz="1400" b="0" u="none" dirty="0" smtClean="0"/>
                        <a:t>●府有建築物におけるＥＳＣＯ事業の推進、省エネ提案型総合評価入札の実施、屋根貸しによる太陽光パネル設置促進事業の推進</a:t>
                      </a:r>
                      <a:endParaRPr kumimoji="1" lang="en-US" altLang="ja-JP" sz="1400" b="0" u="none" dirty="0" smtClean="0"/>
                    </a:p>
                    <a:p>
                      <a:pPr indent="0">
                        <a:lnSpc>
                          <a:spcPts val="1700"/>
                        </a:lnSpc>
                      </a:pPr>
                      <a:r>
                        <a:rPr kumimoji="1" lang="ja-JP" altLang="en-US" sz="1400" b="0" u="none" dirty="0" smtClean="0"/>
                        <a:t>●中小事業者等における省ＣＯ２設備・機器の導入促進</a:t>
                      </a:r>
                      <a:endParaRPr kumimoji="1" lang="en-US" altLang="ja-JP" sz="1400" b="0" u="none" dirty="0" smtClean="0"/>
                    </a:p>
                    <a:p>
                      <a:pPr indent="0">
                        <a:lnSpc>
                          <a:spcPts val="1700"/>
                        </a:lnSpc>
                      </a:pPr>
                      <a:r>
                        <a:rPr kumimoji="1" lang="ja-JP" altLang="en-US" sz="1400" b="0" u="none" dirty="0" smtClean="0"/>
                        <a:t>●住宅への太陽光発電設備の設置促進</a:t>
                      </a:r>
                      <a:endParaRPr kumimoji="1" lang="en-US" altLang="ja-JP" sz="1400" b="0" u="none" dirty="0" smtClean="0"/>
                    </a:p>
                    <a:p>
                      <a:pPr indent="0">
                        <a:lnSpc>
                          <a:spcPts val="1700"/>
                        </a:lnSpc>
                      </a:pPr>
                      <a:r>
                        <a:rPr kumimoji="1" lang="ja-JP" altLang="en-US" sz="1400" b="0" u="none" dirty="0" smtClean="0"/>
                        <a:t>●府営住宅における高効率給湯器の導入、共用灯のＬＥＤ照明化</a:t>
                      </a:r>
                      <a:endParaRPr kumimoji="1" lang="en-US" altLang="ja-JP" sz="1400" b="0" u="none" dirty="0" smtClean="0"/>
                    </a:p>
                    <a:p>
                      <a:pPr indent="0">
                        <a:lnSpc>
                          <a:spcPts val="1700"/>
                        </a:lnSpc>
                      </a:pPr>
                      <a:r>
                        <a:rPr kumimoji="1" lang="ja-JP" altLang="en-US" sz="1400" b="0" u="none" dirty="0" smtClean="0"/>
                        <a:t>●地域産木材の住宅等への利用促進に向け、「おおさか材認証制度」を創設</a:t>
                      </a:r>
                      <a:endParaRPr kumimoji="1" lang="en-US" altLang="ja-JP" sz="1400" b="0" u="none" dirty="0" smtClean="0"/>
                    </a:p>
                    <a:p>
                      <a:pPr marL="85725" indent="0">
                        <a:lnSpc>
                          <a:spcPts val="1700"/>
                        </a:lnSpc>
                      </a:pPr>
                      <a:r>
                        <a:rPr kumimoji="1" lang="ja-JP" altLang="en-US" sz="1400" b="0" u="none" dirty="0" smtClean="0"/>
                        <a:t>●地域材の利用促進に取組む事業者を登録する「木のぬくもりネット」サポーター登録制度創設</a:t>
                      </a:r>
                      <a:endParaRPr kumimoji="1" lang="en-US" altLang="ja-JP" sz="1400" b="0" u="none" dirty="0" smtClean="0"/>
                    </a:p>
                    <a:p>
                      <a:pPr marL="85725" indent="0">
                        <a:lnSpc>
                          <a:spcPts val="1700"/>
                        </a:lnSpc>
                      </a:pPr>
                      <a:r>
                        <a:rPr kumimoji="1" lang="ja-JP" altLang="en-US" sz="1400" b="0" u="none" dirty="0" smtClean="0"/>
                        <a:t>●安定的な木材供給や安心・安全な木造住宅の提供など木材利用に関する取り組みを進める場として、関係団体とともに「大阪府地域産材活用フォーラム」を設立、府民の意識啓発や事業者の技術力向上支援等を実施</a:t>
                      </a:r>
                      <a:endParaRPr kumimoji="1" lang="en-US" altLang="ja-JP" sz="1400" b="0" u="none" dirty="0" smtClean="0"/>
                    </a:p>
                  </a:txBody>
                  <a:tcPr marL="36000" marR="36000" marT="36000" marB="36000"/>
                </a:tc>
              </a:tr>
              <a:tr h="1023657">
                <a:tc>
                  <a:txBody>
                    <a:bodyPr/>
                    <a:lstStyle/>
                    <a:p>
                      <a:pPr>
                        <a:lnSpc>
                          <a:spcPts val="1400"/>
                        </a:lnSpc>
                      </a:pPr>
                      <a:r>
                        <a:rPr kumimoji="1" lang="ja-JP" altLang="en-US" sz="1300" b="0" u="none" dirty="0" smtClean="0"/>
                        <a:t>環境にやさしいまちの構造やライフスタイルへの転換</a:t>
                      </a:r>
                      <a:endParaRPr kumimoji="1" lang="ja-JP" altLang="en-US" sz="1300" b="0" u="none" dirty="0"/>
                    </a:p>
                  </a:txBody>
                  <a:tcPr marL="36000" marR="36000" marT="36000" marB="36000" anchor="ctr"/>
                </a:tc>
                <a:tc>
                  <a:txBody>
                    <a:bodyPr/>
                    <a:lstStyle/>
                    <a:p>
                      <a:pPr marL="171450" indent="-171450">
                        <a:lnSpc>
                          <a:spcPts val="1700"/>
                        </a:lnSpc>
                      </a:pPr>
                      <a:r>
                        <a:rPr kumimoji="1" lang="ja-JP" altLang="en-US" sz="1400" b="0" u="none" dirty="0" smtClean="0"/>
                        <a:t>●「みどりの風促進区域」を指定するとともに、公共事業の重点化、都市計画の規制緩和による緑化誘導、協力企業の寄付等を活用し、緑化を推進</a:t>
                      </a:r>
                      <a:endParaRPr kumimoji="1" lang="en-US" altLang="ja-JP" sz="1400" b="0" u="none" dirty="0" smtClean="0"/>
                    </a:p>
                    <a:p>
                      <a:pPr indent="0">
                        <a:lnSpc>
                          <a:spcPts val="1700"/>
                        </a:lnSpc>
                      </a:pPr>
                      <a:r>
                        <a:rPr kumimoji="1" lang="ja-JP" altLang="en-US" sz="1400" b="0" u="none" dirty="0" smtClean="0"/>
                        <a:t>●「うちエコ診断」の実施</a:t>
                      </a:r>
                      <a:endParaRPr kumimoji="1" lang="en-US" altLang="ja-JP" sz="1400" b="0" u="none" dirty="0" smtClean="0"/>
                    </a:p>
                    <a:p>
                      <a:pPr indent="0">
                        <a:lnSpc>
                          <a:spcPts val="1700"/>
                        </a:lnSpc>
                      </a:pPr>
                      <a:r>
                        <a:rPr kumimoji="1" lang="ja-JP" altLang="en-US" sz="1400" b="0" u="none" dirty="0" smtClean="0"/>
                        <a:t>●府営住宅駐車場の空き区画を活用したカーシェアリング事業の実施</a:t>
                      </a:r>
                      <a:endParaRPr kumimoji="1" lang="en-US" altLang="ja-JP" sz="1400" b="0" u="none" dirty="0" smtClean="0"/>
                    </a:p>
                  </a:txBody>
                  <a:tcPr marL="36000" marR="36000" marT="36000" marB="36000"/>
                </a:tc>
              </a:tr>
            </a:tbl>
          </a:graphicData>
        </a:graphic>
      </p:graphicFrame>
      <p:sp>
        <p:nvSpPr>
          <p:cNvPr id="19" name="Text Box 2"/>
          <p:cNvSpPr txBox="1">
            <a:spLocks noChangeArrowheads="1"/>
          </p:cNvSpPr>
          <p:nvPr/>
        </p:nvSpPr>
        <p:spPr bwMode="auto">
          <a:xfrm>
            <a:off x="7020272" y="6592267"/>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11</a:t>
            </a:fld>
            <a:endParaRPr lang="en-US" altLang="ja-JP" sz="1200" dirty="0">
              <a:solidFill>
                <a:srgbClr val="898989"/>
              </a:solidFill>
            </a:endParaRPr>
          </a:p>
        </p:txBody>
      </p:sp>
    </p:spTree>
    <p:extLst>
      <p:ext uri="{BB962C8B-B14F-4D97-AF65-F5344CB8AC3E}">
        <p14:creationId xmlns:p14="http://schemas.microsoft.com/office/powerpoint/2010/main" val="33811718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94629"/>
            <a:ext cx="3028622" cy="16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85" y="5157192"/>
            <a:ext cx="26701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058998"/>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．活力と魅力あふれる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12</a:t>
            </a:fld>
            <a:endParaRPr lang="en-US" altLang="ja-JP" sz="1200">
              <a:solidFill>
                <a:srgbClr val="898989"/>
              </a:solidFill>
            </a:endParaRPr>
          </a:p>
        </p:txBody>
      </p:sp>
      <p:sp>
        <p:nvSpPr>
          <p:cNvPr id="17" name="Rectangle 2"/>
          <p:cNvSpPr>
            <a:spLocks noChangeArrowheads="1"/>
          </p:cNvSpPr>
          <p:nvPr/>
        </p:nvSpPr>
        <p:spPr bwMode="auto">
          <a:xfrm>
            <a:off x="96837" y="4653831"/>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●子どもを大阪で育てて良かった</a:t>
            </a:r>
            <a:r>
              <a:rPr kumimoji="1" lang="ja-JP" altLang="en-US" sz="1100" dirty="0" smtClean="0">
                <a:solidFill>
                  <a:schemeClr val="tx1"/>
                </a:solidFill>
                <a:latin typeface="Arial" charset="0"/>
                <a:ea typeface="HG丸ｺﾞｼｯｸM-PRO" pitchFamily="48" charset="-128"/>
              </a:rPr>
              <a:t>と</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a:solidFill>
                  <a:schemeClr val="tx1"/>
                </a:solidFill>
                <a:latin typeface="Arial" charset="0"/>
                <a:ea typeface="HG丸ｺﾞｼｯｸM-PRO" pitchFamily="48" charset="-128"/>
              </a:rPr>
              <a:t>　</a:t>
            </a:r>
            <a:r>
              <a:rPr kumimoji="1" lang="ja-JP" altLang="en-US" sz="1100" dirty="0" smtClean="0">
                <a:solidFill>
                  <a:schemeClr val="tx1"/>
                </a:solidFill>
                <a:latin typeface="Arial" charset="0"/>
                <a:ea typeface="HG丸ｺﾞｼｯｸM-PRO" pitchFamily="48" charset="-128"/>
              </a:rPr>
              <a:t>思って</a:t>
            </a:r>
            <a:r>
              <a:rPr kumimoji="1" lang="ja-JP" altLang="en-US" sz="1100" dirty="0">
                <a:solidFill>
                  <a:schemeClr val="tx1"/>
                </a:solidFill>
                <a:latin typeface="Arial" charset="0"/>
                <a:ea typeface="HG丸ｺﾞｼｯｸM-PRO" pitchFamily="48" charset="-128"/>
              </a:rPr>
              <a:t>いる府民の割合</a:t>
            </a:r>
            <a:endParaRPr kumimoji="1" lang="en-US" altLang="ja-JP" sz="1100" dirty="0" smtClean="0">
              <a:solidFill>
                <a:schemeClr val="tx1"/>
              </a:solidFill>
              <a:latin typeface="Arial" charset="0"/>
              <a:ea typeface="HG丸ｺﾞｼｯｸM-PRO" pitchFamily="48" charset="-128"/>
            </a:endParaRPr>
          </a:p>
        </p:txBody>
      </p:sp>
      <p:sp>
        <p:nvSpPr>
          <p:cNvPr id="18" name="Rectangle 2"/>
          <p:cNvSpPr>
            <a:spLocks noChangeArrowheads="1"/>
          </p:cNvSpPr>
          <p:nvPr/>
        </p:nvSpPr>
        <p:spPr bwMode="auto">
          <a:xfrm>
            <a:off x="3059832" y="4653831"/>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●まちづくりに参加したいと思って</a:t>
            </a:r>
            <a:r>
              <a:rPr kumimoji="1" lang="ja-JP" altLang="en-US" sz="1100" dirty="0" smtClean="0">
                <a:solidFill>
                  <a:schemeClr val="tx1"/>
                </a:solidFill>
                <a:latin typeface="Arial" charset="0"/>
                <a:ea typeface="HG丸ｺﾞｼｯｸM-PRO" pitchFamily="48" charset="-128"/>
              </a:rPr>
              <a:t>いる</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a:solidFill>
                  <a:schemeClr val="tx1"/>
                </a:solidFill>
                <a:latin typeface="Arial" charset="0"/>
                <a:ea typeface="HG丸ｺﾞｼｯｸM-PRO" pitchFamily="48" charset="-128"/>
              </a:rPr>
              <a:t>　</a:t>
            </a:r>
            <a:r>
              <a:rPr kumimoji="1" lang="ja-JP" altLang="en-US" sz="1100" dirty="0" smtClean="0">
                <a:solidFill>
                  <a:schemeClr val="tx1"/>
                </a:solidFill>
                <a:latin typeface="Arial" charset="0"/>
                <a:ea typeface="HG丸ｺﾞｼｯｸM-PRO" pitchFamily="48" charset="-128"/>
              </a:rPr>
              <a:t>府民</a:t>
            </a:r>
            <a:r>
              <a:rPr kumimoji="1" lang="ja-JP" altLang="en-US" sz="1100" dirty="0">
                <a:solidFill>
                  <a:schemeClr val="tx1"/>
                </a:solidFill>
                <a:latin typeface="Arial" charset="0"/>
                <a:ea typeface="HG丸ｺﾞｼｯｸM-PRO" pitchFamily="48" charset="-128"/>
              </a:rPr>
              <a:t>の割合</a:t>
            </a:r>
          </a:p>
        </p:txBody>
      </p:sp>
      <p:sp>
        <p:nvSpPr>
          <p:cNvPr id="19" name="Rectangle 2"/>
          <p:cNvSpPr>
            <a:spLocks noChangeArrowheads="1"/>
          </p:cNvSpPr>
          <p:nvPr/>
        </p:nvSpPr>
        <p:spPr bwMode="auto">
          <a:xfrm>
            <a:off x="6228184" y="4653831"/>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a:solidFill>
                  <a:schemeClr val="tx1"/>
                </a:solidFill>
                <a:latin typeface="Arial" charset="0"/>
                <a:ea typeface="HG丸ｺﾞｼｯｸM-PRO" pitchFamily="48" charset="-128"/>
              </a:rPr>
              <a:t>●登録員制度導入市町村の数</a:t>
            </a:r>
          </a:p>
        </p:txBody>
      </p:sp>
      <p:graphicFrame>
        <p:nvGraphicFramePr>
          <p:cNvPr id="11" name="表 10"/>
          <p:cNvGraphicFramePr>
            <a:graphicFrameLocks noGrp="1"/>
          </p:cNvGraphicFramePr>
          <p:nvPr>
            <p:extLst>
              <p:ext uri="{D42A27DB-BD31-4B8C-83A1-F6EECF244321}">
                <p14:modId xmlns:p14="http://schemas.microsoft.com/office/powerpoint/2010/main" val="1822882993"/>
              </p:ext>
            </p:extLst>
          </p:nvPr>
        </p:nvGraphicFramePr>
        <p:xfrm>
          <a:off x="35495" y="492124"/>
          <a:ext cx="9073579" cy="4089003"/>
        </p:xfrm>
        <a:graphic>
          <a:graphicData uri="http://schemas.openxmlformats.org/drawingml/2006/table">
            <a:tbl>
              <a:tblPr firstRow="1" bandRow="1">
                <a:tableStyleId>{69CF1AB2-1976-4502-BF36-3FF5EA218861}</a:tableStyleId>
              </a:tblPr>
              <a:tblGrid>
                <a:gridCol w="1836320"/>
                <a:gridCol w="7237259"/>
              </a:tblGrid>
              <a:tr h="1175882">
                <a:tc>
                  <a:txBody>
                    <a:bodyPr/>
                    <a:lstStyle/>
                    <a:p>
                      <a:pPr>
                        <a:lnSpc>
                          <a:spcPts val="1400"/>
                        </a:lnSpc>
                      </a:pPr>
                      <a:r>
                        <a:rPr kumimoji="1" lang="ja-JP" altLang="en-US" sz="1300" b="0" u="none" dirty="0" smtClean="0">
                          <a:solidFill>
                            <a:schemeClr val="tx1"/>
                          </a:solidFill>
                        </a:rPr>
                        <a:t>健全な住宅関連産業の振興</a:t>
                      </a:r>
                      <a:endParaRPr kumimoji="1" lang="ja-JP" altLang="en-US" sz="1300" b="0" u="none" dirty="0">
                        <a:solidFill>
                          <a:schemeClr val="tx1"/>
                        </a:solidFill>
                      </a:endParaRPr>
                    </a:p>
                  </a:txBody>
                  <a:tcPr marL="36000" marR="36000" marT="36000" marB="36000" anchor="ctr"/>
                </a:tc>
                <a:tc>
                  <a:txBody>
                    <a:bodyPr/>
                    <a:lstStyle/>
                    <a:p>
                      <a:pPr marL="85725" indent="-85725">
                        <a:lnSpc>
                          <a:spcPts val="1700"/>
                        </a:lnSpc>
                      </a:pPr>
                      <a:r>
                        <a:rPr kumimoji="1" lang="ja-JP" altLang="en-US" sz="1400" b="0" u="none" dirty="0" smtClean="0">
                          <a:solidFill>
                            <a:schemeClr val="tx1"/>
                          </a:solidFill>
                        </a:rPr>
                        <a:t>●中古住宅・リフォーム市場の活性化に向け、「大阪の住まい活性化フォーラム」を立ち上げ、リフォーム事業者の技術力向上やコンクールの開催、消費者向け相談体制の整備、セミナー・シンポジウムの開催等</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●「大阪府分譲マンション管理・建替えｻﾎﾟｰﾄシステム」を活用した区分所有者等への支援</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●建設業法に基づく厳正な処分による不良・不適格業者の排除</a:t>
                      </a:r>
                      <a:endParaRPr kumimoji="1" lang="en-US" altLang="ja-JP" sz="1400" b="0" u="none" dirty="0" smtClean="0">
                        <a:solidFill>
                          <a:schemeClr val="tx1"/>
                        </a:solidFill>
                      </a:endParaRPr>
                    </a:p>
                  </a:txBody>
                  <a:tcPr marL="36000" marR="36000" marT="36000" marB="36000" anchor="ctr"/>
                </a:tc>
              </a:tr>
              <a:tr h="778914">
                <a:tc>
                  <a:txBody>
                    <a:bodyPr/>
                    <a:lstStyle/>
                    <a:p>
                      <a:pPr>
                        <a:lnSpc>
                          <a:spcPts val="1400"/>
                        </a:lnSpc>
                      </a:pPr>
                      <a:r>
                        <a:rPr kumimoji="1" lang="ja-JP" altLang="en-US" sz="1300" b="0" u="none" dirty="0" smtClean="0">
                          <a:solidFill>
                            <a:schemeClr val="tx1"/>
                          </a:solidFill>
                        </a:rPr>
                        <a:t>多様な住まいやまちを選択できる環境整備</a:t>
                      </a:r>
                      <a:endParaRPr kumimoji="1" lang="ja-JP" altLang="en-US" sz="1300" b="0" u="none" dirty="0">
                        <a:solidFill>
                          <a:schemeClr val="tx1"/>
                        </a:solidFill>
                      </a:endParaRPr>
                    </a:p>
                  </a:txBody>
                  <a:tcPr marL="36000" marR="36000" marT="36000" marB="36000" anchor="ctr"/>
                </a:tc>
                <a:tc>
                  <a:txBody>
                    <a:bodyPr/>
                    <a:lstStyle/>
                    <a:p>
                      <a:pPr>
                        <a:lnSpc>
                          <a:spcPts val="1700"/>
                        </a:lnSpc>
                      </a:pPr>
                      <a:r>
                        <a:rPr kumimoji="1" lang="ja-JP" altLang="en-US" sz="1400" b="0" u="none" dirty="0" smtClean="0">
                          <a:solidFill>
                            <a:schemeClr val="tx1"/>
                          </a:solidFill>
                        </a:rPr>
                        <a:t>●特定優良賃貸住宅における「新婚・子育て世帯家賃減額補助」の実施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●府営住宅における新婚・子育て世帯、若年世帯の優先入居募集の実施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●郊外住宅地における空き家の利活用促進、住み替え支援に向けた取り組み</a:t>
                      </a:r>
                      <a:endParaRPr kumimoji="1" lang="en-US" altLang="ja-JP" sz="1400" b="0" u="none" dirty="0" smtClean="0">
                        <a:solidFill>
                          <a:schemeClr val="tx1"/>
                        </a:solidFill>
                      </a:endParaRPr>
                    </a:p>
                  </a:txBody>
                  <a:tcPr marL="36000" marR="36000" marT="36000" marB="36000" anchor="ctr"/>
                </a:tc>
              </a:tr>
              <a:tr h="958325">
                <a:tc>
                  <a:txBody>
                    <a:bodyPr/>
                    <a:lstStyle/>
                    <a:p>
                      <a:pPr>
                        <a:lnSpc>
                          <a:spcPts val="1400"/>
                        </a:lnSpc>
                      </a:pPr>
                      <a:r>
                        <a:rPr kumimoji="1" lang="ja-JP" altLang="en-US" sz="1300" b="0" u="none" dirty="0" smtClean="0">
                          <a:solidFill>
                            <a:schemeClr val="tx1"/>
                          </a:solidFill>
                        </a:rPr>
                        <a:t>多彩な機能（職、学、遊、住）をもつまちの形成</a:t>
                      </a:r>
                      <a:endParaRPr kumimoji="1" lang="ja-JP" altLang="en-US" sz="1300" b="0" u="none" dirty="0">
                        <a:solidFill>
                          <a:schemeClr val="tx1"/>
                        </a:solidFill>
                      </a:endParaRPr>
                    </a:p>
                  </a:txBody>
                  <a:tcPr marL="36000" marR="36000" marT="36000" marB="36000" anchor="ctr"/>
                </a:tc>
                <a:tc>
                  <a:txBody>
                    <a:bodyPr/>
                    <a:lstStyle/>
                    <a:p>
                      <a:pPr>
                        <a:lnSpc>
                          <a:spcPts val="1700"/>
                        </a:lnSpc>
                      </a:pPr>
                      <a:r>
                        <a:rPr kumimoji="1" lang="ja-JP" altLang="en-US" sz="1400" b="0" u="none" dirty="0" smtClean="0">
                          <a:solidFill>
                            <a:schemeClr val="tx1"/>
                          </a:solidFill>
                        </a:rPr>
                        <a:t>●千里・泉北ニュータウンの再生</a:t>
                      </a:r>
                      <a:endParaRPr kumimoji="1" lang="en-US" altLang="ja-JP" sz="1400" b="0" u="none" dirty="0" smtClean="0">
                        <a:solidFill>
                          <a:schemeClr val="tx1"/>
                        </a:solidFill>
                      </a:endParaRPr>
                    </a:p>
                    <a:p>
                      <a:pPr marL="85725" indent="-85725">
                        <a:lnSpc>
                          <a:spcPts val="1700"/>
                        </a:lnSpc>
                      </a:pPr>
                      <a:r>
                        <a:rPr kumimoji="1" lang="ja-JP" altLang="en-US" sz="1400" b="0" u="none" dirty="0" smtClean="0">
                          <a:solidFill>
                            <a:schemeClr val="tx1"/>
                          </a:solidFill>
                        </a:rPr>
                        <a:t>●彩都（バイオ産業等の企業誘致）、りんくうタウン（国際医療交流）、うめきた（みどりとイノベーション）等、大阪の成長を支える新たな機能の導入</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●公的賃貸住宅等の公的資産を活用した生活支援施設等の導入</a:t>
                      </a:r>
                      <a:endParaRPr kumimoji="1" lang="en-US" altLang="ja-JP" sz="1400" b="0" u="none" dirty="0" smtClean="0">
                        <a:solidFill>
                          <a:schemeClr val="tx1"/>
                        </a:solidFill>
                      </a:endParaRPr>
                    </a:p>
                  </a:txBody>
                  <a:tcPr marL="36000" marR="36000" marT="36000" marB="36000" anchor="ctr"/>
                </a:tc>
              </a:tr>
              <a:tr h="1175882">
                <a:tc>
                  <a:txBody>
                    <a:bodyPr/>
                    <a:lstStyle/>
                    <a:p>
                      <a:pPr>
                        <a:lnSpc>
                          <a:spcPts val="1400"/>
                        </a:lnSpc>
                      </a:pPr>
                      <a:r>
                        <a:rPr kumimoji="1" lang="ja-JP" altLang="en-US" sz="1300" b="0" u="none" dirty="0" smtClean="0">
                          <a:solidFill>
                            <a:schemeClr val="tx1"/>
                          </a:solidFill>
                        </a:rPr>
                        <a:t>地域の特性を活かした美しく魅力あるまちの形成</a:t>
                      </a:r>
                      <a:endParaRPr kumimoji="1" lang="ja-JP" altLang="en-US" sz="1300" b="0" u="none" dirty="0">
                        <a:solidFill>
                          <a:schemeClr val="tx1"/>
                        </a:solidFill>
                      </a:endParaRPr>
                    </a:p>
                  </a:txBody>
                  <a:tcPr marL="36000" marR="36000" marT="36000" marB="36000" anchor="ct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kumimoji="1" lang="ja-JP" altLang="en-US" sz="1400" b="0" u="none" dirty="0" smtClean="0">
                          <a:solidFill>
                            <a:schemeClr val="tx1"/>
                          </a:solidFill>
                        </a:rPr>
                        <a:t>●景観ビュースポットの再発見に向けた取組み</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●伝統的なまちなみを継承する歴史街道区域の指定、景観づくりのガイドラインの作成</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●「石畳と淡い外灯まちづくり支援事業」の実施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●「地域の魅力・顔づくりプロジェクト」の実施</a:t>
                      </a:r>
                      <a:endParaRPr kumimoji="1" lang="en-US" altLang="ja-JP" sz="1400" b="0" u="none" dirty="0" smtClean="0">
                        <a:solidFill>
                          <a:schemeClr val="tx1"/>
                        </a:solidFill>
                      </a:endParaRPr>
                    </a:p>
                    <a:p>
                      <a:pPr>
                        <a:lnSpc>
                          <a:spcPts val="1700"/>
                        </a:lnSpc>
                      </a:pPr>
                      <a:r>
                        <a:rPr kumimoji="1" lang="ja-JP" altLang="en-US" sz="1400" b="0" u="none" dirty="0" smtClean="0">
                          <a:solidFill>
                            <a:schemeClr val="tx1"/>
                          </a:solidFill>
                        </a:rPr>
                        <a:t>●景観法に基づく景観計画の策定、景観計画区域の位置づけ、市町村の景観行政化等</a:t>
                      </a:r>
                      <a:endParaRPr kumimoji="1" lang="en-US" altLang="ja-JP" sz="1400" b="0" u="none" dirty="0" smtClean="0">
                        <a:solidFill>
                          <a:schemeClr val="tx1"/>
                        </a:solidFill>
                      </a:endParaRPr>
                    </a:p>
                  </a:txBody>
                  <a:tcPr marL="36000" marR="36000" marT="36000" marB="36000" anchor="ctr"/>
                </a:tc>
              </a:tr>
            </a:tbl>
          </a:graphicData>
        </a:graphic>
      </p:graphicFrame>
    </p:spTree>
    <p:extLst>
      <p:ext uri="{BB962C8B-B14F-4D97-AF65-F5344CB8AC3E}">
        <p14:creationId xmlns:p14="http://schemas.microsoft.com/office/powerpoint/2010/main" val="31528449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lvl="1" algn="l">
              <a:buClrTx/>
              <a:buFontTx/>
              <a:buNone/>
            </a:pPr>
            <a:r>
              <a:rPr lang="en-US" altLang="ja-JP" sz="3600" b="1" dirty="0">
                <a:latin typeface="Calibri" pitchFamily="32" charset="0"/>
                <a:ea typeface="HG丸ｺﾞｼｯｸM-PRO" pitchFamily="48" charset="-128"/>
              </a:rPr>
              <a:t>【</a:t>
            </a:r>
            <a:r>
              <a:rPr lang="ja-JP" altLang="en-US" sz="3600" b="1" dirty="0">
                <a:latin typeface="Calibri" pitchFamily="32" charset="0"/>
                <a:ea typeface="HG丸ｺﾞｼｯｸM-PRO" pitchFamily="48" charset="-128"/>
              </a:rPr>
              <a:t>第１回作業部会</a:t>
            </a:r>
            <a:r>
              <a:rPr lang="en-US" altLang="ja-JP" sz="3600" b="1" dirty="0" smtClean="0">
                <a:latin typeface="Calibri" pitchFamily="32" charset="0"/>
                <a:ea typeface="HG丸ｺﾞｼｯｸM-PRO" pitchFamily="48" charset="-128"/>
              </a:rPr>
              <a:t>】</a:t>
            </a:r>
          </a:p>
          <a:p>
            <a:pPr lvl="1" algn="l">
              <a:buClrTx/>
              <a:buFontTx/>
              <a:buNone/>
            </a:pPr>
            <a:r>
              <a:rPr lang="ja-JP" altLang="en-US" sz="3600" b="1" dirty="0" smtClean="0">
                <a:ea typeface="HG丸ｺﾞｼｯｸM-PRO" pitchFamily="48" charset="-128"/>
              </a:rPr>
              <a:t>今後</a:t>
            </a:r>
            <a:r>
              <a:rPr lang="ja-JP" altLang="en-US" sz="3600" b="1" dirty="0">
                <a:ea typeface="HG丸ｺﾞｼｯｸM-PRO" pitchFamily="48" charset="-128"/>
              </a:rPr>
              <a:t>の住宅まちづくり政策の</a:t>
            </a:r>
            <a:r>
              <a:rPr lang="ja-JP" altLang="en-US" sz="3600" b="1" dirty="0" smtClean="0">
                <a:ea typeface="HG丸ｺﾞｼｯｸM-PRO" pitchFamily="48" charset="-128"/>
              </a:rPr>
              <a:t>あり方</a:t>
            </a:r>
            <a:endParaRPr lang="en-US" altLang="ja-JP" sz="3600" b="1" dirty="0" smtClean="0">
              <a:ea typeface="HG丸ｺﾞｼｯｸM-PRO" pitchFamily="48" charset="-128"/>
            </a:endParaRPr>
          </a:p>
          <a:p>
            <a:pPr lvl="1" algn="l">
              <a:buClrTx/>
              <a:buFontTx/>
              <a:buNone/>
            </a:pPr>
            <a:r>
              <a:rPr lang="ja-JP" altLang="en-US" sz="3600" b="1" dirty="0" smtClean="0">
                <a:ea typeface="HG丸ｺﾞｼｯｸM-PRO" pitchFamily="48" charset="-128"/>
              </a:rPr>
              <a:t>（中間とりまとめ）の位置づけ</a:t>
            </a:r>
            <a:endParaRPr lang="en-US" altLang="ja-JP" sz="3600" b="1" dirty="0" smtClean="0">
              <a:ea typeface="HG丸ｺﾞｼｯｸM-PRO" pitchFamily="48" charset="-128"/>
            </a:endParaRPr>
          </a:p>
        </p:txBody>
      </p:sp>
    </p:spTree>
    <p:extLst>
      <p:ext uri="{BB962C8B-B14F-4D97-AF65-F5344CB8AC3E}">
        <p14:creationId xmlns:p14="http://schemas.microsoft.com/office/powerpoint/2010/main" val="3645113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14</a:t>
            </a:fld>
            <a:endParaRPr lang="en-US" altLang="ja-JP" sz="1200">
              <a:solidFill>
                <a:srgbClr val="898989"/>
              </a:solidFill>
            </a:endParaRPr>
          </a:p>
        </p:txBody>
      </p:sp>
      <p:cxnSp>
        <p:nvCxnSpPr>
          <p:cNvPr id="3" name="直線矢印コネクタ 2"/>
          <p:cNvCxnSpPr/>
          <p:nvPr/>
        </p:nvCxnSpPr>
        <p:spPr>
          <a:xfrm>
            <a:off x="0" y="1592824"/>
            <a:ext cx="882047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1602512" y="873360"/>
            <a:ext cx="0" cy="5796000"/>
          </a:xfrm>
          <a:prstGeom prst="straightConnector1">
            <a:avLst/>
          </a:prstGeom>
          <a:ln w="28575">
            <a:tailEnd type="none" w="lg" len="lg"/>
          </a:ln>
        </p:spPr>
        <p:style>
          <a:lnRef idx="1">
            <a:schemeClr val="accent1"/>
          </a:lnRef>
          <a:fillRef idx="0">
            <a:schemeClr val="accent1"/>
          </a:fillRef>
          <a:effectRef idx="0">
            <a:schemeClr val="accent1"/>
          </a:effectRef>
          <a:fontRef idx="minor">
            <a:schemeClr val="tx1"/>
          </a:fontRef>
        </p:style>
      </p:cxnSp>
      <p:sp>
        <p:nvSpPr>
          <p:cNvPr id="14" name="AutoShape 12"/>
          <p:cNvSpPr>
            <a:spLocks noChangeArrowheads="1"/>
          </p:cNvSpPr>
          <p:nvPr/>
        </p:nvSpPr>
        <p:spPr bwMode="auto">
          <a:xfrm>
            <a:off x="717467" y="1689200"/>
            <a:ext cx="830197" cy="2412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en-US" sz="1600" dirty="0" smtClean="0">
                <a:ea typeface="HG丸ｺﾞｼｯｸM-PRO" pitchFamily="48" charset="-128"/>
              </a:rPr>
              <a:t>・将来像、政策のあり方</a:t>
            </a:r>
            <a:endParaRPr lang="en-US" altLang="ja-JP" sz="1600" dirty="0" smtClean="0">
              <a:ea typeface="HG丸ｺﾞｼｯｸM-PRO" pitchFamily="48" charset="-128"/>
            </a:endParaRPr>
          </a:p>
          <a:p>
            <a:pPr algn="l">
              <a:lnSpc>
                <a:spcPts val="1913"/>
              </a:lnSpc>
              <a:buClrTx/>
              <a:buFontTx/>
              <a:buNone/>
              <a:defRPr/>
            </a:pPr>
            <a:r>
              <a:rPr lang="ja-JP" altLang="en-US" sz="1600" dirty="0" smtClean="0">
                <a:ea typeface="HG丸ｺﾞｼｯｸM-PRO" pitchFamily="48" charset="-128"/>
              </a:rPr>
              <a:t>・取組みの大きな方向性</a:t>
            </a:r>
            <a:endParaRPr lang="ja-JP" altLang="ja-JP" sz="1600" dirty="0" smtClean="0">
              <a:ea typeface="HG丸ｺﾞｼｯｸM-PRO" pitchFamily="48" charset="-128"/>
            </a:endParaRPr>
          </a:p>
        </p:txBody>
      </p:sp>
      <p:sp>
        <p:nvSpPr>
          <p:cNvPr id="15" name="AutoShape 12"/>
          <p:cNvSpPr>
            <a:spLocks noChangeArrowheads="1"/>
          </p:cNvSpPr>
          <p:nvPr/>
        </p:nvSpPr>
        <p:spPr bwMode="auto">
          <a:xfrm>
            <a:off x="717467" y="4185112"/>
            <a:ext cx="830197" cy="2412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具体的な施策の</a:t>
            </a:r>
            <a:r>
              <a:rPr lang="ja-JP" altLang="en-US" sz="1600" dirty="0">
                <a:ea typeface="HG丸ｺﾞｼｯｸM-PRO" pitchFamily="48" charset="-128"/>
              </a:rPr>
              <a:t>方向性</a:t>
            </a:r>
            <a:endParaRPr lang="en-US" altLang="ja-JP" sz="1600" dirty="0" smtClean="0">
              <a:ea typeface="HG丸ｺﾞｼｯｸM-PRO" pitchFamily="48" charset="-128"/>
            </a:endParaRPr>
          </a:p>
        </p:txBody>
      </p:sp>
      <p:cxnSp>
        <p:nvCxnSpPr>
          <p:cNvPr id="16" name="直線矢印コネクタ 15"/>
          <p:cNvCxnSpPr/>
          <p:nvPr/>
        </p:nvCxnSpPr>
        <p:spPr>
          <a:xfrm flipH="1">
            <a:off x="610096" y="4113104"/>
            <a:ext cx="8066792" cy="45984"/>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AutoShape 12"/>
          <p:cNvSpPr>
            <a:spLocks noChangeArrowheads="1"/>
          </p:cNvSpPr>
          <p:nvPr/>
        </p:nvSpPr>
        <p:spPr bwMode="auto">
          <a:xfrm>
            <a:off x="3815916" y="1160776"/>
            <a:ext cx="1332148" cy="432048"/>
          </a:xfrm>
          <a:prstGeom prst="roundRect">
            <a:avLst>
              <a:gd name="adj" fmla="val 7069"/>
            </a:avLst>
          </a:prstGeom>
          <a:no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今後</a:t>
            </a:r>
            <a:r>
              <a:rPr lang="en-US" altLang="ja-JP" sz="1600" dirty="0" smtClean="0">
                <a:ea typeface="HG丸ｺﾞｼｯｸM-PRO" pitchFamily="48" charset="-128"/>
              </a:rPr>
              <a:t>10</a:t>
            </a:r>
            <a:r>
              <a:rPr lang="ja-JP" altLang="en-US" sz="1600" dirty="0" smtClean="0">
                <a:ea typeface="HG丸ｺﾞｼｯｸM-PRO" pitchFamily="48" charset="-128"/>
              </a:rPr>
              <a:t>年</a:t>
            </a:r>
            <a:endParaRPr lang="ja-JP" altLang="ja-JP" sz="1600" dirty="0" smtClean="0">
              <a:ea typeface="HG丸ｺﾞｼｯｸM-PRO" pitchFamily="48" charset="-128"/>
            </a:endParaRPr>
          </a:p>
        </p:txBody>
      </p:sp>
      <p:cxnSp>
        <p:nvCxnSpPr>
          <p:cNvPr id="19" name="直線矢印コネクタ 18"/>
          <p:cNvCxnSpPr/>
          <p:nvPr/>
        </p:nvCxnSpPr>
        <p:spPr>
          <a:xfrm>
            <a:off x="4488113" y="1485352"/>
            <a:ext cx="45984" cy="5112000"/>
          </a:xfrm>
          <a:prstGeom prst="straightConnector1">
            <a:avLst/>
          </a:prstGeom>
          <a:ln w="19050">
            <a:prstDash val="dash"/>
            <a:tailEnd type="none" w="lg" len="lg"/>
          </a:ln>
        </p:spPr>
        <p:style>
          <a:lnRef idx="1">
            <a:schemeClr val="accent1"/>
          </a:lnRef>
          <a:fillRef idx="0">
            <a:schemeClr val="accent1"/>
          </a:fillRef>
          <a:effectRef idx="0">
            <a:schemeClr val="accent1"/>
          </a:effectRef>
          <a:fontRef idx="minor">
            <a:schemeClr val="tx1"/>
          </a:fontRef>
        </p:style>
      </p:cxnSp>
      <p:sp>
        <p:nvSpPr>
          <p:cNvPr id="20" name="AutoShape 12"/>
          <p:cNvSpPr>
            <a:spLocks noChangeArrowheads="1"/>
          </p:cNvSpPr>
          <p:nvPr/>
        </p:nvSpPr>
        <p:spPr bwMode="auto">
          <a:xfrm>
            <a:off x="6264512" y="1160776"/>
            <a:ext cx="2916000" cy="432048"/>
          </a:xfrm>
          <a:prstGeom prst="roundRect">
            <a:avLst>
              <a:gd name="adj" fmla="val 7069"/>
            </a:avLst>
          </a:prstGeom>
          <a:no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nSpc>
                <a:spcPts val="1913"/>
              </a:lnSpc>
              <a:buClrTx/>
              <a:buFontTx/>
              <a:buNone/>
              <a:defRPr/>
            </a:pPr>
            <a:r>
              <a:rPr lang="ja-JP" altLang="en-US" sz="1600" dirty="0" smtClean="0">
                <a:ea typeface="HG丸ｺﾞｼｯｸM-PRO" pitchFamily="48" charset="-128"/>
              </a:rPr>
              <a:t>長期（概ね今後</a:t>
            </a:r>
            <a:r>
              <a:rPr lang="en-US" altLang="ja-JP" sz="1600" dirty="0">
                <a:ea typeface="HG丸ｺﾞｼｯｸM-PRO" pitchFamily="48" charset="-128"/>
              </a:rPr>
              <a:t>30</a:t>
            </a:r>
            <a:r>
              <a:rPr lang="ja-JP" altLang="en-US" sz="1600" dirty="0" smtClean="0">
                <a:ea typeface="HG丸ｺﾞｼｯｸM-PRO" pitchFamily="48" charset="-128"/>
              </a:rPr>
              <a:t>年～</a:t>
            </a:r>
            <a:r>
              <a:rPr lang="en-US" altLang="ja-JP" sz="1600" dirty="0" smtClean="0">
                <a:ea typeface="HG丸ｺﾞｼｯｸM-PRO" pitchFamily="48" charset="-128"/>
              </a:rPr>
              <a:t>40</a:t>
            </a:r>
            <a:r>
              <a:rPr lang="ja-JP" altLang="en-US" sz="1600" dirty="0" smtClean="0">
                <a:ea typeface="HG丸ｺﾞｼｯｸM-PRO" pitchFamily="48" charset="-128"/>
              </a:rPr>
              <a:t>年）</a:t>
            </a:r>
            <a:endParaRPr lang="ja-JP" altLang="ja-JP" sz="1600" dirty="0" smtClean="0">
              <a:ea typeface="HG丸ｺﾞｼｯｸM-PRO" pitchFamily="48" charset="-128"/>
            </a:endParaRPr>
          </a:p>
        </p:txBody>
      </p:sp>
      <p:sp>
        <p:nvSpPr>
          <p:cNvPr id="12" name="AutoShape 12"/>
          <p:cNvSpPr>
            <a:spLocks noChangeArrowheads="1"/>
          </p:cNvSpPr>
          <p:nvPr/>
        </p:nvSpPr>
        <p:spPr bwMode="auto">
          <a:xfrm>
            <a:off x="1813722" y="1808848"/>
            <a:ext cx="6753966" cy="2232504"/>
          </a:xfrm>
          <a:prstGeom prst="roundRect">
            <a:avLst>
              <a:gd name="adj" fmla="val 10689"/>
            </a:avLst>
          </a:prstGeom>
          <a:solidFill>
            <a:srgbClr val="FF66CC">
              <a:alpha val="57000"/>
            </a:srgbClr>
          </a:solidFill>
          <a:ln w="25400" cap="sq">
            <a:solidFill>
              <a:srgbClr val="000000"/>
            </a:solid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400" b="1" dirty="0" smtClean="0">
                <a:ea typeface="HG丸ｺﾞｼｯｸM-PRO" pitchFamily="48" charset="-128"/>
              </a:rPr>
              <a:t>今後の住宅まちづくり政策のあり方</a:t>
            </a:r>
            <a:endParaRPr lang="en-US" altLang="ja-JP" sz="2400" b="1" dirty="0" smtClean="0">
              <a:ea typeface="HG丸ｺﾞｼｯｸM-PRO" pitchFamily="48" charset="-128"/>
            </a:endParaRPr>
          </a:p>
          <a:p>
            <a:pPr>
              <a:buClrTx/>
              <a:buFontTx/>
              <a:buNone/>
              <a:defRPr/>
            </a:pPr>
            <a:r>
              <a:rPr lang="ja-JP" altLang="en-US" sz="2400" b="1" dirty="0" smtClean="0">
                <a:ea typeface="HG丸ｺﾞｼｯｸM-PRO" pitchFamily="48" charset="-128"/>
              </a:rPr>
              <a:t>（中間とりまとめ）</a:t>
            </a:r>
            <a:endParaRPr lang="en-US" altLang="ja-JP" sz="2400" b="1" dirty="0" smtClean="0">
              <a:ea typeface="HG丸ｺﾞｼｯｸM-PRO" pitchFamily="48" charset="-128"/>
            </a:endParaRPr>
          </a:p>
          <a:p>
            <a:pPr>
              <a:buClrTx/>
              <a:buFontTx/>
              <a:buNone/>
              <a:defRPr/>
            </a:pPr>
            <a:endParaRPr lang="en-US" altLang="ja-JP" sz="2400" b="1" dirty="0" smtClean="0">
              <a:ea typeface="HG丸ｺﾞｼｯｸM-PRO" pitchFamily="48" charset="-128"/>
            </a:endParaRPr>
          </a:p>
          <a:p>
            <a:pPr>
              <a:buClrTx/>
              <a:buFontTx/>
              <a:buNone/>
              <a:defRPr/>
            </a:pPr>
            <a:r>
              <a:rPr lang="ja-JP" altLang="en-US" sz="2000" spc="-20" dirty="0" smtClean="0">
                <a:ea typeface="HG丸ｺﾞｼｯｸM-PRO" pitchFamily="48" charset="-128"/>
              </a:rPr>
              <a:t>「住まうビジョン・大阪」としてとりまとめ</a:t>
            </a:r>
            <a:endParaRPr lang="en-US" altLang="ja-JP" sz="2400" spc="-20" dirty="0" smtClean="0">
              <a:ea typeface="HG丸ｺﾞｼｯｸM-PRO" pitchFamily="48" charset="-128"/>
            </a:endParaRPr>
          </a:p>
          <a:p>
            <a:pPr>
              <a:buClrTx/>
              <a:buFontTx/>
              <a:buNone/>
              <a:defRPr/>
            </a:pPr>
            <a:endParaRPr lang="ja-JP" altLang="ja-JP" sz="1600" dirty="0" smtClean="0">
              <a:ea typeface="HG丸ｺﾞｼｯｸM-PRO" pitchFamily="48" charset="-128"/>
            </a:endParaRPr>
          </a:p>
        </p:txBody>
      </p:sp>
      <p:sp>
        <p:nvSpPr>
          <p:cNvPr id="21" name="AutoShape 12"/>
          <p:cNvSpPr>
            <a:spLocks noChangeArrowheads="1"/>
          </p:cNvSpPr>
          <p:nvPr/>
        </p:nvSpPr>
        <p:spPr bwMode="auto">
          <a:xfrm>
            <a:off x="1691680" y="728728"/>
            <a:ext cx="7217960" cy="360000"/>
          </a:xfrm>
          <a:prstGeom prst="rect">
            <a:avLst/>
          </a:prstGeom>
          <a:solidFill>
            <a:schemeClr val="tx2">
              <a:lumMod val="60000"/>
              <a:lumOff val="40000"/>
            </a:schemeClr>
          </a:solidFill>
          <a:ln w="9360" cap="sq">
            <a:no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1800" b="1" dirty="0" smtClean="0">
                <a:solidFill>
                  <a:schemeClr val="bg1"/>
                </a:solidFill>
                <a:ea typeface="HG丸ｺﾞｼｯｸM-PRO" pitchFamily="48" charset="-128"/>
              </a:rPr>
              <a:t>時　間　軸</a:t>
            </a:r>
            <a:endParaRPr lang="ja-JP" altLang="ja-JP" sz="1200" b="1" dirty="0" smtClean="0">
              <a:solidFill>
                <a:schemeClr val="bg1"/>
              </a:solidFill>
              <a:ea typeface="HG丸ｺﾞｼｯｸM-PRO" pitchFamily="48" charset="-128"/>
            </a:endParaRPr>
          </a:p>
        </p:txBody>
      </p:sp>
      <p:sp>
        <p:nvSpPr>
          <p:cNvPr id="22" name="AutoShape 12"/>
          <p:cNvSpPr>
            <a:spLocks noChangeArrowheads="1"/>
          </p:cNvSpPr>
          <p:nvPr/>
        </p:nvSpPr>
        <p:spPr bwMode="auto">
          <a:xfrm>
            <a:off x="179512" y="1664832"/>
            <a:ext cx="360000" cy="4932280"/>
          </a:xfrm>
          <a:prstGeom prst="rect">
            <a:avLst/>
          </a:prstGeom>
          <a:solidFill>
            <a:schemeClr val="tx2">
              <a:lumMod val="60000"/>
              <a:lumOff val="40000"/>
            </a:schemeClr>
          </a:solidFill>
          <a:ln w="9360" cap="sq">
            <a:noFill/>
            <a:miter lim="800000"/>
            <a:headEnd/>
            <a:tailEnd/>
          </a:ln>
          <a:effectLst/>
          <a:extLst/>
        </p:spPr>
        <p:txBody>
          <a:bodyPr vert="eaVert"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dist">
              <a:buClrTx/>
              <a:buFontTx/>
              <a:buNone/>
              <a:defRPr/>
            </a:pPr>
            <a:r>
              <a:rPr lang="ja-JP" altLang="en-US" sz="1800" b="1" dirty="0">
                <a:solidFill>
                  <a:schemeClr val="bg1"/>
                </a:solidFill>
                <a:ea typeface="HG丸ｺﾞｼｯｸM-PRO" pitchFamily="48" charset="-128"/>
              </a:rPr>
              <a:t>審</a:t>
            </a:r>
            <a:r>
              <a:rPr lang="ja-JP" altLang="en-US" sz="1800" b="1" dirty="0" smtClean="0">
                <a:solidFill>
                  <a:schemeClr val="bg1"/>
                </a:solidFill>
                <a:ea typeface="HG丸ｺﾞｼｯｸM-PRO" pitchFamily="48" charset="-128"/>
              </a:rPr>
              <a:t>議会・作業部会での議論内容　</a:t>
            </a:r>
            <a:endParaRPr lang="ja-JP" altLang="ja-JP" sz="1800" b="1" dirty="0" smtClean="0">
              <a:solidFill>
                <a:schemeClr val="bg1"/>
              </a:solidFill>
              <a:ea typeface="HG丸ｺﾞｼｯｸM-PRO" pitchFamily="48" charset="-128"/>
            </a:endParaRPr>
          </a:p>
        </p:txBody>
      </p:sp>
      <p:sp>
        <p:nvSpPr>
          <p:cNvPr id="23" name="AutoShape 12"/>
          <p:cNvSpPr>
            <a:spLocks noChangeArrowheads="1"/>
          </p:cNvSpPr>
          <p:nvPr/>
        </p:nvSpPr>
        <p:spPr bwMode="auto">
          <a:xfrm>
            <a:off x="1813722" y="4252686"/>
            <a:ext cx="2612572" cy="2272658"/>
          </a:xfrm>
          <a:prstGeom prst="roundRect">
            <a:avLst>
              <a:gd name="adj" fmla="val 7244"/>
            </a:avLst>
          </a:prstGeom>
          <a:solidFill>
            <a:schemeClr val="accent6">
              <a:lumMod val="60000"/>
              <a:lumOff val="40000"/>
              <a:alpha val="57000"/>
            </a:schemeClr>
          </a:solidFill>
          <a:ln w="9360" cap="sq">
            <a:solidFill>
              <a:srgbClr val="000000"/>
            </a:solidFill>
            <a:miter lim="800000"/>
            <a:headEnd/>
            <a:tailEnd/>
          </a:ln>
          <a:effectLst/>
          <a:extLst/>
        </p:spPr>
        <p:txBody>
          <a:bodyPr lIns="90000" tIns="46800" rIns="90000" bIns="46800" anchor="ctr" anchorCtr="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buClrTx/>
              <a:buFontTx/>
              <a:buNone/>
              <a:defRPr/>
            </a:pPr>
            <a:r>
              <a:rPr lang="ja-JP" altLang="en-US" sz="2000" dirty="0" smtClean="0">
                <a:ea typeface="HG丸ｺﾞｼｯｸM-PRO" pitchFamily="48" charset="-128"/>
              </a:rPr>
              <a:t>今後</a:t>
            </a:r>
            <a:r>
              <a:rPr lang="en-US" altLang="ja-JP" sz="2000" dirty="0" smtClean="0">
                <a:ea typeface="HG丸ｺﾞｼｯｸM-PRO" pitchFamily="48" charset="-128"/>
              </a:rPr>
              <a:t>10</a:t>
            </a:r>
            <a:r>
              <a:rPr lang="ja-JP" altLang="en-US" sz="2000" dirty="0" smtClean="0">
                <a:ea typeface="HG丸ｺﾞｼｯｸM-PRO" pitchFamily="48" charset="-128"/>
              </a:rPr>
              <a:t>年間の</a:t>
            </a:r>
            <a:endParaRPr lang="en-US" altLang="ja-JP" sz="2000" dirty="0" smtClean="0">
              <a:ea typeface="HG丸ｺﾞｼｯｸM-PRO" pitchFamily="48" charset="-128"/>
            </a:endParaRPr>
          </a:p>
          <a:p>
            <a:pPr>
              <a:buClrTx/>
              <a:buFontTx/>
              <a:buNone/>
              <a:defRPr/>
            </a:pPr>
            <a:r>
              <a:rPr lang="ja-JP" altLang="en-US" sz="2000" dirty="0" smtClean="0">
                <a:ea typeface="HG丸ｺﾞｼｯｸM-PRO" pitchFamily="48" charset="-128"/>
              </a:rPr>
              <a:t>具体的な取組み内容</a:t>
            </a:r>
            <a:endParaRPr lang="ja-JP" altLang="ja-JP" sz="2000" dirty="0" smtClean="0">
              <a:ea typeface="HG丸ｺﾞｼｯｸM-PRO" pitchFamily="48" charset="-128"/>
            </a:endParaRPr>
          </a:p>
        </p:txBody>
      </p:sp>
      <p:sp>
        <p:nvSpPr>
          <p:cNvPr id="24" name="L 字 23"/>
          <p:cNvSpPr/>
          <p:nvPr/>
        </p:nvSpPr>
        <p:spPr>
          <a:xfrm rot="5400000">
            <a:off x="2692400" y="721094"/>
            <a:ext cx="4978400" cy="6937828"/>
          </a:xfrm>
          <a:prstGeom prst="corner">
            <a:avLst>
              <a:gd name="adj1" fmla="val 58929"/>
              <a:gd name="adj2" fmla="val 52381"/>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吹き出し 24"/>
          <p:cNvSpPr/>
          <p:nvPr/>
        </p:nvSpPr>
        <p:spPr>
          <a:xfrm>
            <a:off x="6474727" y="6121933"/>
            <a:ext cx="2202161" cy="652983"/>
          </a:xfrm>
          <a:prstGeom prst="wedgeRectCallout">
            <a:avLst>
              <a:gd name="adj1" fmla="val -132612"/>
              <a:gd name="adj2" fmla="val -33387"/>
            </a:avLst>
          </a:prstGeom>
          <a:solidFill>
            <a:schemeClr val="bg1"/>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全体について答申</a:t>
            </a:r>
            <a:endParaRPr kumimoji="1" lang="en-US" altLang="ja-JP" dirty="0" smtClean="0">
              <a:solidFill>
                <a:schemeClr val="tx1"/>
              </a:solidFill>
            </a:endParaRPr>
          </a:p>
          <a:p>
            <a:pPr algn="ctr"/>
            <a:r>
              <a:rPr kumimoji="1" lang="ja-JP" altLang="en-US" dirty="0">
                <a:solidFill>
                  <a:schemeClr val="tx1"/>
                </a:solidFill>
              </a:rPr>
              <a:t>→</a:t>
            </a:r>
            <a:r>
              <a:rPr kumimoji="1" lang="ja-JP" altLang="en-US" dirty="0" smtClean="0">
                <a:solidFill>
                  <a:schemeClr val="tx1"/>
                </a:solidFill>
              </a:rPr>
              <a:t>マスタープランに反映</a:t>
            </a:r>
            <a:endParaRPr kumimoji="1" lang="ja-JP" altLang="en-US" dirty="0">
              <a:solidFill>
                <a:schemeClr val="tx1"/>
              </a:solidFill>
            </a:endParaRPr>
          </a:p>
        </p:txBody>
      </p:sp>
      <p:sp>
        <p:nvSpPr>
          <p:cNvPr id="26" name="正方形/長方形 25"/>
          <p:cNvSpPr/>
          <p:nvPr/>
        </p:nvSpPr>
        <p:spPr>
          <a:xfrm>
            <a:off x="4788024" y="4442861"/>
            <a:ext cx="3905592" cy="1434411"/>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Wingdings 2"/>
              <a:buChar char="P"/>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のめざすべき将来像や、住宅まちづくり政策の大きな方向性を示すもの</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85750" indent="-285750" algn="l">
              <a:spcBef>
                <a:spcPts val="600"/>
              </a:spcBef>
              <a:buFont typeface="Wingdings 2"/>
              <a:buChar char="P"/>
            </a:pPr>
            <a:r>
              <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誰に</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とっても分かりやすく、かつ、将来に期待感を抱かせるもの</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下矢印 1"/>
          <p:cNvSpPr/>
          <p:nvPr/>
        </p:nvSpPr>
        <p:spPr>
          <a:xfrm>
            <a:off x="6300192" y="3861048"/>
            <a:ext cx="731969"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今後</a:t>
            </a:r>
            <a:r>
              <a:rPr lang="ja-JP" altLang="en-US" sz="2400" b="1" dirty="0" smtClean="0">
                <a:solidFill>
                  <a:srgbClr val="000000"/>
                </a:solidFill>
                <a:ea typeface="HG丸ｺﾞｼｯｸM-PRO" pitchFamily="48" charset="-128"/>
              </a:rPr>
              <a:t>の住宅まちづくり政策のあり方</a:t>
            </a:r>
            <a:r>
              <a:rPr lang="en-US" altLang="ja-JP" sz="2400" b="1" dirty="0" smtClean="0">
                <a:solidFill>
                  <a:srgbClr val="000000"/>
                </a:solidFill>
                <a:ea typeface="HG丸ｺﾞｼｯｸM-PRO" pitchFamily="48" charset="-128"/>
              </a:rPr>
              <a:t>(</a:t>
            </a:r>
            <a:r>
              <a:rPr lang="ja-JP" altLang="en-US" sz="2400" b="1" dirty="0" smtClean="0">
                <a:solidFill>
                  <a:srgbClr val="000000"/>
                </a:solidFill>
                <a:ea typeface="HG丸ｺﾞｼｯｸM-PRO" pitchFamily="48" charset="-128"/>
              </a:rPr>
              <a:t>中間とりまとめ</a:t>
            </a:r>
            <a:r>
              <a:rPr lang="en-US" altLang="ja-JP" sz="2400" b="1" dirty="0" smtClean="0">
                <a:solidFill>
                  <a:srgbClr val="000000"/>
                </a:solidFill>
                <a:ea typeface="HG丸ｺﾞｼｯｸM-PRO" pitchFamily="48" charset="-128"/>
              </a:rPr>
              <a:t>)</a:t>
            </a:r>
            <a:r>
              <a:rPr lang="ja-JP" altLang="en-US" sz="2400" b="1" dirty="0" smtClean="0">
                <a:solidFill>
                  <a:srgbClr val="000000"/>
                </a:solidFill>
                <a:ea typeface="HG丸ｺﾞｼｯｸM-PRO" pitchFamily="48" charset="-128"/>
              </a:rPr>
              <a:t>の位置づけ</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2965722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lvl="1" algn="l">
              <a:buClrTx/>
              <a:buFontTx/>
              <a:buNone/>
            </a:pPr>
            <a:r>
              <a:rPr lang="en-US" altLang="ja-JP" sz="3600" b="1" dirty="0">
                <a:latin typeface="Calibri" pitchFamily="32" charset="0"/>
                <a:ea typeface="HG丸ｺﾞｼｯｸM-PRO" pitchFamily="48" charset="-128"/>
              </a:rPr>
              <a:t>【</a:t>
            </a:r>
            <a:r>
              <a:rPr lang="ja-JP" altLang="en-US" sz="3600" b="1" dirty="0">
                <a:latin typeface="Calibri" pitchFamily="32" charset="0"/>
                <a:ea typeface="HG丸ｺﾞｼｯｸM-PRO" pitchFamily="48" charset="-128"/>
              </a:rPr>
              <a:t>第１回作業</a:t>
            </a:r>
            <a:r>
              <a:rPr lang="ja-JP" altLang="en-US" sz="3600" b="1" dirty="0" smtClean="0">
                <a:latin typeface="Calibri" pitchFamily="32" charset="0"/>
                <a:ea typeface="HG丸ｺﾞｼｯｸM-PRO" pitchFamily="48" charset="-128"/>
              </a:rPr>
              <a:t>部会</a:t>
            </a:r>
            <a:r>
              <a:rPr lang="en-US" altLang="ja-JP" sz="3600" b="1" dirty="0" smtClean="0">
                <a:latin typeface="Calibri" pitchFamily="32" charset="0"/>
                <a:ea typeface="HG丸ｺﾞｼｯｸM-PRO" pitchFamily="48" charset="-128"/>
              </a:rPr>
              <a:t>】</a:t>
            </a:r>
          </a:p>
          <a:p>
            <a:pPr marL="444500" lvl="1" indent="12700" algn="l">
              <a:buClrTx/>
              <a:buFontTx/>
              <a:buNone/>
            </a:pPr>
            <a:r>
              <a:rPr lang="ja-JP" altLang="en-US" sz="3600" b="1" dirty="0" smtClean="0">
                <a:ea typeface="HG丸ｺﾞｼｯｸM-PRO" pitchFamily="48" charset="-128"/>
              </a:rPr>
              <a:t>今後</a:t>
            </a:r>
            <a:r>
              <a:rPr lang="ja-JP" altLang="en-US" sz="3600" b="1" dirty="0">
                <a:ea typeface="HG丸ｺﾞｼｯｸM-PRO" pitchFamily="48" charset="-128"/>
              </a:rPr>
              <a:t>の住宅まちづくり政策の</a:t>
            </a:r>
            <a:r>
              <a:rPr lang="ja-JP" altLang="en-US" sz="3600" b="1" dirty="0" smtClean="0">
                <a:ea typeface="HG丸ｺﾞｼｯｸM-PRO" pitchFamily="48" charset="-128"/>
              </a:rPr>
              <a:t>あり方に</a:t>
            </a:r>
            <a:endParaRPr lang="en-US" altLang="ja-JP" sz="3600" b="1" dirty="0" smtClean="0">
              <a:ea typeface="HG丸ｺﾞｼｯｸM-PRO" pitchFamily="48" charset="-128"/>
            </a:endParaRPr>
          </a:p>
          <a:p>
            <a:pPr marL="444500" lvl="1" indent="12700" algn="l">
              <a:buClrTx/>
              <a:buFontTx/>
              <a:buNone/>
            </a:pPr>
            <a:r>
              <a:rPr lang="ja-JP" altLang="en-US" sz="3600" b="1" dirty="0" smtClean="0">
                <a:ea typeface="HG丸ｺﾞｼｯｸM-PRO" pitchFamily="48" charset="-128"/>
              </a:rPr>
              <a:t>関する新たな視点</a:t>
            </a:r>
            <a:endParaRPr lang="en-US" altLang="ja-JP" sz="3600" b="1" dirty="0" smtClean="0">
              <a:ea typeface="HG丸ｺﾞｼｯｸM-PRO" pitchFamily="48" charset="-128"/>
            </a:endParaRPr>
          </a:p>
        </p:txBody>
      </p:sp>
    </p:spTree>
    <p:extLst>
      <p:ext uri="{BB962C8B-B14F-4D97-AF65-F5344CB8AC3E}">
        <p14:creationId xmlns:p14="http://schemas.microsoft.com/office/powerpoint/2010/main" val="23657907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200" b="1" dirty="0">
                <a:solidFill>
                  <a:srgbClr val="000000"/>
                </a:solidFill>
                <a:ea typeface="HG丸ｺﾞｼｯｸM-PRO" pitchFamily="48" charset="-128"/>
              </a:rPr>
              <a:t>今後</a:t>
            </a:r>
            <a:r>
              <a:rPr lang="ja-JP" altLang="en-US" sz="2200" b="1" dirty="0" smtClean="0">
                <a:solidFill>
                  <a:srgbClr val="000000"/>
                </a:solidFill>
                <a:ea typeface="HG丸ｺﾞｼｯｸM-PRO" pitchFamily="48" charset="-128"/>
              </a:rPr>
              <a:t>の住宅まちづくり政策のあり方に関する新たな視点</a:t>
            </a:r>
            <a:endParaRPr lang="ja-JP" altLang="ja-JP" sz="22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16</a:t>
            </a:fld>
            <a:endParaRPr lang="en-US" altLang="ja-JP" sz="1200">
              <a:solidFill>
                <a:srgbClr val="898989"/>
              </a:solidFill>
            </a:endParaRPr>
          </a:p>
        </p:txBody>
      </p:sp>
      <p:sp>
        <p:nvSpPr>
          <p:cNvPr id="6" name="Rectangle 2"/>
          <p:cNvSpPr>
            <a:spLocks noChangeArrowheads="1"/>
          </p:cNvSpPr>
          <p:nvPr/>
        </p:nvSpPr>
        <p:spPr bwMode="auto">
          <a:xfrm>
            <a:off x="107504" y="548680"/>
            <a:ext cx="8928000" cy="6237312"/>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lnSpc>
                <a:spcPts val="34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■大阪が関西、日本の成長をけん引する大都市とし</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の役割を果たしていくためには、</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人口減少に歯止めをかけ、たくさん、多様な人々が住まい、訪れる都市をめざしていく必要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400"/>
              </a:lnSpc>
              <a:spcBef>
                <a:spcPts val="24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そのためには、</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4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１．</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これまでの安全・安心確保に関する取組みの継承・発展はもとより、</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542925" indent="-542925" eaLnBrk="1" hangingPunct="1">
              <a:lnSpc>
                <a:spcPts val="34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の活力・魅力を創出する取組みをより一層展開すべき</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442913" indent="-442913" eaLnBrk="1" hangingPunct="1">
              <a:lnSpc>
                <a:spcPts val="3400"/>
              </a:lnSpc>
              <a:spcBef>
                <a:spcPts val="30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２．</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これまでの住宅政策を中心とした取組みに加え、</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住まいを含めた都市の居住魅力を高める政策が必要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442913" indent="-442913" eaLnBrk="1" hangingPunct="1">
              <a:lnSpc>
                <a:spcPts val="3400"/>
              </a:lnSpc>
              <a:spcBef>
                <a:spcPts val="30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３．</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住宅確保要配慮者の安全・安心の確保はもとより、これからの大阪を担う</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多様な世代・人々にとって、住みたい・住み続けたい、訪れたいと思える住まいと都市を作り出していく必要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があるのではないか。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2351918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lvl="1" algn="l">
              <a:buClrTx/>
              <a:buFontTx/>
              <a:buNone/>
            </a:pPr>
            <a:r>
              <a:rPr lang="en-US" altLang="ja-JP" sz="3600" b="1" dirty="0" smtClean="0">
                <a:latin typeface="Calibri" pitchFamily="32" charset="0"/>
                <a:ea typeface="HG丸ｺﾞｼｯｸM-PRO" pitchFamily="48" charset="-128"/>
              </a:rPr>
              <a:t>【</a:t>
            </a:r>
            <a:r>
              <a:rPr lang="ja-JP" altLang="en-US" sz="3600" b="1" dirty="0" smtClean="0">
                <a:latin typeface="Calibri" pitchFamily="32" charset="0"/>
                <a:ea typeface="HG丸ｺﾞｼｯｸM-PRO" pitchFamily="48" charset="-128"/>
              </a:rPr>
              <a:t>第１～３回作業部会</a:t>
            </a:r>
            <a:r>
              <a:rPr lang="en-US" altLang="ja-JP" sz="3600" b="1" dirty="0" smtClean="0">
                <a:latin typeface="Calibri" pitchFamily="32" charset="0"/>
                <a:ea typeface="HG丸ｺﾞｼｯｸM-PRO" pitchFamily="48" charset="-128"/>
              </a:rPr>
              <a:t>】</a:t>
            </a:r>
          </a:p>
          <a:p>
            <a:pPr marL="444500" lvl="1" indent="12700" algn="l">
              <a:buClrTx/>
              <a:buFontTx/>
              <a:buNone/>
            </a:pPr>
            <a:r>
              <a:rPr lang="ja-JP" altLang="en-US" sz="3600" b="1" dirty="0" smtClean="0">
                <a:ea typeface="HG丸ｺﾞｼｯｸM-PRO" pitchFamily="48" charset="-128"/>
              </a:rPr>
              <a:t>　今後</a:t>
            </a:r>
            <a:r>
              <a:rPr lang="ja-JP" altLang="en-US" sz="3600" b="1" dirty="0">
                <a:ea typeface="HG丸ｺﾞｼｯｸM-PRO" pitchFamily="48" charset="-128"/>
              </a:rPr>
              <a:t>の住宅まちづくり政策の</a:t>
            </a:r>
            <a:r>
              <a:rPr lang="ja-JP" altLang="en-US" sz="3600" b="1" dirty="0" smtClean="0">
                <a:ea typeface="HG丸ｺﾞｼｯｸM-PRO" pitchFamily="48" charset="-128"/>
              </a:rPr>
              <a:t>あり方　　　　</a:t>
            </a:r>
            <a:endParaRPr lang="en-US" altLang="ja-JP" sz="3600" b="1" dirty="0" smtClean="0">
              <a:ea typeface="HG丸ｺﾞｼｯｸM-PRO" pitchFamily="48" charset="-128"/>
            </a:endParaRPr>
          </a:p>
          <a:p>
            <a:pPr marL="444500" lvl="1" indent="12700" algn="l">
              <a:buClrTx/>
              <a:buFontTx/>
              <a:buNone/>
            </a:pPr>
            <a:r>
              <a:rPr lang="ja-JP" altLang="en-US" sz="3600" b="1" dirty="0">
                <a:ea typeface="HG丸ｺﾞｼｯｸM-PRO" pitchFamily="48" charset="-128"/>
              </a:rPr>
              <a:t>　</a:t>
            </a:r>
            <a:r>
              <a:rPr lang="ja-JP" altLang="en-US" sz="3600" b="1" dirty="0" smtClean="0">
                <a:ea typeface="HG丸ｺﾞｼｯｸM-PRO" pitchFamily="48" charset="-128"/>
              </a:rPr>
              <a:t>中間とりまとめに向けた主な論点</a:t>
            </a:r>
            <a:endParaRPr lang="en-US" altLang="ja-JP" sz="3600" b="1" dirty="0" smtClean="0">
              <a:ea typeface="HG丸ｺﾞｼｯｸM-PRO" pitchFamily="48" charset="-128"/>
            </a:endParaRPr>
          </a:p>
        </p:txBody>
      </p:sp>
    </p:spTree>
    <p:extLst>
      <p:ext uri="{BB962C8B-B14F-4D97-AF65-F5344CB8AC3E}">
        <p14:creationId xmlns:p14="http://schemas.microsoft.com/office/powerpoint/2010/main" val="2894601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18</a:t>
            </a:fld>
            <a:endParaRPr lang="en-US" altLang="ja-JP" sz="1200">
              <a:solidFill>
                <a:srgbClr val="898989"/>
              </a:solidFill>
            </a:endParaRPr>
          </a:p>
        </p:txBody>
      </p:sp>
      <p:sp>
        <p:nvSpPr>
          <p:cNvPr id="6" name="Rectangle 2"/>
          <p:cNvSpPr>
            <a:spLocks noChangeArrowheads="1"/>
          </p:cNvSpPr>
          <p:nvPr/>
        </p:nvSpPr>
        <p:spPr bwMode="auto">
          <a:xfrm>
            <a:off x="323528" y="513368"/>
            <a:ext cx="8711976"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主な論点</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住宅まちづくり政策の方向性</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720725" indent="-720725"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②</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の源</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ある人口</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について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の認識</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③ 都市の捉え方、大阪の都市構造の特徴</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④ 将来像や住宅まちづくり政策を議論する際の地域の捉え方</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⑤ 魅力ある大阪の将来像・住まう像</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60363" indent="-360363" eaLnBrk="1" hangingPunct="1">
              <a:lnSpc>
                <a:spcPts val="3000"/>
              </a:lnSpc>
              <a:spcBef>
                <a:spcPts val="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⑥</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居住魅力あふれる住まいと都市を実現するための具体的な取組み</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lnSpc>
                <a:spcPts val="3000"/>
              </a:lnSpc>
              <a:spcBef>
                <a:spcPts val="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537791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19</a:t>
            </a:fld>
            <a:endParaRPr lang="en-US" altLang="ja-JP" sz="1200">
              <a:solidFill>
                <a:srgbClr val="898989"/>
              </a:solidFill>
            </a:endParaRPr>
          </a:p>
        </p:txBody>
      </p:sp>
      <p:sp>
        <p:nvSpPr>
          <p:cNvPr id="6" name="Rectangle 2"/>
          <p:cNvSpPr>
            <a:spLocks noChangeArrowheads="1"/>
          </p:cNvSpPr>
          <p:nvPr/>
        </p:nvSpPr>
        <p:spPr bwMode="auto">
          <a:xfrm>
            <a:off x="35496" y="69559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① 住宅まちづくり政策の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2"/>
          <p:cNvSpPr>
            <a:spLocks noChangeArrowheads="1"/>
          </p:cNvSpPr>
          <p:nvPr/>
        </p:nvSpPr>
        <p:spPr bwMode="auto">
          <a:xfrm>
            <a:off x="72000" y="1412775"/>
            <a:ext cx="8891496" cy="5218211"/>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都市が成長、発展していくためには、イノベーションなどの知識社会が</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重要。</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人口を集めること、魅力的で創造性豊かな人を集めることが</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住むという囲われたところだけでなく、</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居住空間、住宅地政策を</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考えていくことが重要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これまでは住宅確保要配慮者に対する政策が中心だったが、都市の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成長・発展を考えた場合、</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多様な魅力ある住宅、地域づくりが重要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よくある計画、ビジョンは「住民参画」という項がある。位置づけが必要。</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9"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63913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95536" y="548680"/>
            <a:ext cx="8568952" cy="5976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作業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部会の概要</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第１回</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作業部会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・大阪府住宅まちづくりマスタープランの進捗状況</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の住宅まちづくり政策の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あり方の位置づけ</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・今後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の住宅まちづくり政策の</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あり方に関する新たな視点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714375" indent="-714375" algn="l">
              <a:spcBef>
                <a:spcPts val="600"/>
              </a:spcBef>
              <a:buClrTx/>
              <a:defRPr/>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714375" indent="-714375"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第１～３回</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作業</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部会</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・今後の住宅まちづくり政策のあり方　中間とりまとめに向けた</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355600" indent="-355600"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主な論点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gn="l">
              <a:spcBef>
                <a:spcPts val="600"/>
              </a:spcBef>
              <a:buClrTx/>
              <a:defRPr/>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・大阪における今後の住宅まちづくり政策のあり方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gn="l">
              <a:spcBef>
                <a:spcPts val="600"/>
              </a:spcBef>
              <a:buClrTx/>
              <a:defRPr/>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（中間とりまとめ素案）　「住まうビジョン・大阪（素案）</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52715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20</a:t>
            </a:fld>
            <a:endParaRPr lang="en-US" altLang="ja-JP" sz="1200">
              <a:solidFill>
                <a:srgbClr val="898989"/>
              </a:solidFill>
            </a:endParaRPr>
          </a:p>
        </p:txBody>
      </p:sp>
      <p:sp>
        <p:nvSpPr>
          <p:cNvPr id="6" name="Rectangle 2"/>
          <p:cNvSpPr>
            <a:spLocks noChangeArrowheads="1"/>
          </p:cNvSpPr>
          <p:nvPr/>
        </p:nvSpPr>
        <p:spPr bwMode="auto">
          <a:xfrm>
            <a:off x="108000" y="764704"/>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② 都市活力の源である人口についての認識</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71480" y="1412950"/>
            <a:ext cx="8676984" cy="521803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都市が</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活力を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維持し、発展</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いくために</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2400" u="sng" dirty="0">
                <a:latin typeface="Meiryo UI" panose="020B0604030504040204" pitchFamily="50" charset="-128"/>
                <a:ea typeface="Meiryo UI" panose="020B0604030504040204" pitchFamily="50" charset="-128"/>
                <a:cs typeface="Meiryo UI" panose="020B0604030504040204" pitchFamily="50" charset="-128"/>
              </a:rPr>
              <a:t>定住</a:t>
            </a: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人口を確保する</a:t>
            </a:r>
            <a:endParaRPr lang="en-US" altLang="ja-JP" sz="2400" u="sng" dirty="0" smtClean="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ことが最も重要</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600"/>
              </a:spcBef>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一方で</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人口が減少するということを前提とした議論が必要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単に「定住人口の増加」だけを政策の目標とすることは、これまでの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住まいや都市に関わる様々な議論が踏まえられていない。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定住人口の総量だけでなく、交流人口も含め、</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年齢や地域の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バランスなど、</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多面的な観点から人口構成を考えていく</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ことが重要。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263525" indent="-263525" algn="r"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0"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1806889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21</a:t>
            </a:fld>
            <a:endParaRPr lang="en-US" altLang="ja-JP" sz="1200">
              <a:solidFill>
                <a:srgbClr val="898989"/>
              </a:solidFill>
            </a:endParaRPr>
          </a:p>
        </p:txBody>
      </p:sp>
      <p:sp>
        <p:nvSpPr>
          <p:cNvPr id="6" name="Rectangle 2"/>
          <p:cNvSpPr>
            <a:spLocks noChangeArrowheads="1"/>
          </p:cNvSpPr>
          <p:nvPr/>
        </p:nvSpPr>
        <p:spPr bwMode="auto">
          <a:xfrm>
            <a:off x="59284" y="67587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③ 都市</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の捉え方、大阪の都市構造の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特徴</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71480" y="1285495"/>
            <a:ext cx="8676984" cy="504056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、都心</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から郊外、さらに</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は自然豊かな地域</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地域を有する「</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発達</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した鉄道網等により、それらが連続し</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一体的</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な都市を形成</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関西</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最大の</a:t>
            </a:r>
            <a:r>
              <a:rPr kumimoji="1" lang="ja-JP" altLang="en-US" sz="2400" u="sng" dirty="0">
                <a:latin typeface="Meiryo UI" panose="020B0604030504040204" pitchFamily="50" charset="-128"/>
                <a:ea typeface="Meiryo UI" panose="020B0604030504040204" pitchFamily="50" charset="-128"/>
                <a:cs typeface="Meiryo UI" panose="020B0604030504040204" pitchFamily="50" charset="-128"/>
              </a:rPr>
              <a:t>大都市でありながら</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都心部から山や海と</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いった</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自然</a:t>
            </a:r>
            <a:r>
              <a:rPr kumimoji="1" lang="ja-JP" altLang="en-US" sz="2400" u="sng" dirty="0">
                <a:latin typeface="Meiryo UI" panose="020B0604030504040204" pitchFamily="50" charset="-128"/>
                <a:ea typeface="Meiryo UI" panose="020B0604030504040204" pitchFamily="50" charset="-128"/>
                <a:cs typeface="Meiryo UI" panose="020B0604030504040204" pitchFamily="50" charset="-128"/>
              </a:rPr>
              <a:t>が近く、日帰りができる</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、日常</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生活の中</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行き来がし</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や</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すく、そう</a:t>
            </a: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いったところが最大限に生かされる</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べき。</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住宅</a:t>
            </a:r>
            <a:r>
              <a:rPr kumimoji="1" lang="ja-JP" altLang="en-US" sz="2400" u="sng" dirty="0">
                <a:latin typeface="Meiryo UI" panose="020B0604030504040204" pitchFamily="50" charset="-128"/>
                <a:ea typeface="Meiryo UI" panose="020B0604030504040204" pitchFamily="50" charset="-128"/>
                <a:cs typeface="Meiryo UI" panose="020B0604030504040204" pitchFamily="50" charset="-128"/>
              </a:rPr>
              <a:t>ストックも含めて、歴史を十分に活かしきれて</a:t>
            </a:r>
            <a:r>
              <a:rPr kumimoji="1" lang="ja-JP" altLang="en-US" sz="2400" u="sng" dirty="0" smtClean="0">
                <a:latin typeface="Meiryo UI" panose="020B0604030504040204" pitchFamily="50" charset="-128"/>
                <a:ea typeface="Meiryo UI" panose="020B0604030504040204" pitchFamily="50" charset="-128"/>
                <a:cs typeface="Meiryo UI" panose="020B0604030504040204" pitchFamily="50" charset="-128"/>
              </a:rPr>
              <a:t>いない</a:t>
            </a: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lgn="r">
              <a:spcBef>
                <a:spcPts val="600"/>
              </a:spcBef>
            </a:pP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など</a:t>
            </a:r>
            <a:endParaRPr kumimoji="1"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1863331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22</a:t>
            </a:fld>
            <a:endParaRPr lang="en-US" altLang="ja-JP" sz="1200">
              <a:solidFill>
                <a:srgbClr val="898989"/>
              </a:solidFill>
            </a:endParaRPr>
          </a:p>
        </p:txBody>
      </p:sp>
      <p:sp>
        <p:nvSpPr>
          <p:cNvPr id="6" name="Rectangle 2"/>
          <p:cNvSpPr>
            <a:spLocks noChangeArrowheads="1"/>
          </p:cNvSpPr>
          <p:nvPr/>
        </p:nvSpPr>
        <p:spPr bwMode="auto">
          <a:xfrm>
            <a:off x="108000" y="695598"/>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④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まちづくり政策を議論する際</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の、地域</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捉え方</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8000" y="1316969"/>
            <a:ext cx="8676984" cy="531401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大阪は特徴を持った地域がパッチワークのように点在。市街地の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物理的属性ではなく、地域の顔が見えるような分け方がある。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基本はコミュニティレベルが単位。それらが集まって少し大きな塊で</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地域にアイデンティティが出てくる。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旧の国単位かそれを割った範囲での少し大きな範囲と、</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コミュニティレベルの狭い範囲との２段階で想定</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していくほうが</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わかりやすい。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固有名詞で語れる具体的な地域ごとの将来像を示すべき。</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など</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buFontTx/>
              <a:buNone/>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146675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23</a:t>
            </a:fld>
            <a:endParaRPr lang="en-US" altLang="ja-JP" sz="1200">
              <a:solidFill>
                <a:srgbClr val="898989"/>
              </a:solidFill>
            </a:endParaRPr>
          </a:p>
        </p:txBody>
      </p:sp>
      <p:sp>
        <p:nvSpPr>
          <p:cNvPr id="6" name="Rectangle 2"/>
          <p:cNvSpPr>
            <a:spLocks noChangeArrowheads="1"/>
          </p:cNvSpPr>
          <p:nvPr/>
        </p:nvSpPr>
        <p:spPr bwMode="auto">
          <a:xfrm>
            <a:off x="35496" y="548680"/>
            <a:ext cx="8928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3000"/>
              </a:lnSpc>
              <a:spcBef>
                <a:spcPts val="0"/>
              </a:spcBef>
            </a:pP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⑤ 魅力ある大阪の将来像・住まう</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像</a:t>
            </a:r>
            <a:endParaRPr kumimoji="1" lang="en-US" altLang="ja-JP"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7504" y="1069554"/>
            <a:ext cx="8856000" cy="586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000"/>
              </a:lnSpc>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地縁や血縁だけに頼らずに</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コミュニティを作りやすい</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情報へのアクセス性の良さという観点も重要。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大阪は強弱があるが、</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どの地域も一定の居住魅力を備えていて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さらに</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移動時間が１時間以内でどこにでもアクセス</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できる。</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最小限の消費で自分を律しながら楽しむくらし方の提示も必要。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最低</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水準以下のものを作らないということが大事。</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作るときではなく</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ストックの存在を認めるかどうか。</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000"/>
              </a:lnSpc>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将来にわたって多様性と選択性が確保されている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ことが重要。</a:t>
            </a:r>
            <a:endParaRPr kumimoji="1"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lnSpc>
                <a:spcPts val="3000"/>
              </a:lnSpc>
              <a:spcBef>
                <a:spcPts val="600"/>
              </a:spcBef>
              <a:buFontTx/>
              <a:buNone/>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767803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24</a:t>
            </a:fld>
            <a:endParaRPr lang="en-US" altLang="ja-JP" sz="1200">
              <a:solidFill>
                <a:srgbClr val="898989"/>
              </a:solidFill>
            </a:endParaRPr>
          </a:p>
        </p:txBody>
      </p:sp>
      <p:sp>
        <p:nvSpPr>
          <p:cNvPr id="6" name="Rectangle 2"/>
          <p:cNvSpPr>
            <a:spLocks noChangeArrowheads="1"/>
          </p:cNvSpPr>
          <p:nvPr/>
        </p:nvSpPr>
        <p:spPr bwMode="auto">
          <a:xfrm>
            <a:off x="53488" y="548680"/>
            <a:ext cx="9036000" cy="465683"/>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360363" indent="-360363" eaLnBrk="1" hangingPunct="1">
              <a:lnSpc>
                <a:spcPts val="3000"/>
              </a:lnSpc>
              <a:spcBef>
                <a:spcPts val="0"/>
              </a:spcBef>
            </a:pPr>
            <a:r>
              <a:rPr kumimoji="1" lang="ja-JP" altLang="en-US" sz="2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⑥ 居住魅力あふれる住まいと都市を実現するための具体的な</a:t>
            </a:r>
            <a:r>
              <a:rPr kumimoji="1" lang="ja-JP" altLang="en-US" sz="2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取組み</a:t>
            </a:r>
            <a:endParaRPr kumimoji="1" lang="en-US" altLang="ja-JP" sz="2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8" name="Rectangle 2"/>
          <p:cNvSpPr>
            <a:spLocks noChangeArrowheads="1"/>
          </p:cNvSpPr>
          <p:nvPr/>
        </p:nvSpPr>
        <p:spPr bwMode="auto">
          <a:xfrm>
            <a:off x="108488" y="1163117"/>
            <a:ext cx="8856000" cy="5650259"/>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転出超過状態にある</a:t>
            </a:r>
            <a:r>
              <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20</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代後半から</a:t>
            </a:r>
            <a:r>
              <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30</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代の子育て世代が</a:t>
            </a:r>
            <a:endParaRPr kumimoji="1" lang="en-US" altLang="ja-JP"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魅力と感じる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住まい、都市づくりが必要。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単身の若者向けの住宅政策を充実</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中年層や子離れ世代が大阪に住みたくなる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ような魅力的な住まい、</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都市づくりが必要。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外国人</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が住みやすい</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環境</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を整える</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ことも一つのアイデア。</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ｺﾐｭﾆﾃｨ形成の場の創出や、若い世代向けの魅力的な住まいの確保、二地域居住</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など、多様な住まい方の実現に向けた</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既存ストックの活用の促進</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に豊かに住まうイメージの情報発信</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働く場と住まう場を混ぜ込むような政策</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密集</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市街地</a:t>
            </a:r>
            <a:r>
              <a:rPr kumimoji="1" lang="ja-JP" altLang="en-US" sz="2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で</a:t>
            </a:r>
            <a:r>
              <a:rPr kumimoji="1" lang="ja-JP" altLang="en-US" sz="24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の居住魅力向上に向けた取組み</a:t>
            </a: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が</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必要</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algn="r" eaLnBrk="1" hangingPunct="1">
              <a:spcBef>
                <a:spcPts val="6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など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7"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中間とりまとめに向けた主な論点</a:t>
            </a:r>
            <a:endParaRPr lang="ja-JP" altLang="ja-JP" sz="2400" b="1" dirty="0">
              <a:solidFill>
                <a:srgbClr val="000000"/>
              </a:solidFill>
              <a:ea typeface="HG丸ｺﾞｼｯｸM-PRO" pitchFamily="48" charset="-128"/>
            </a:endParaRPr>
          </a:p>
        </p:txBody>
      </p:sp>
    </p:spTree>
    <p:extLst>
      <p:ext uri="{BB962C8B-B14F-4D97-AF65-F5344CB8AC3E}">
        <p14:creationId xmlns:p14="http://schemas.microsoft.com/office/powerpoint/2010/main" val="3978008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2526" y="1916832"/>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marL="714375" indent="-714375">
              <a:spcBef>
                <a:spcPts val="600"/>
              </a:spcBef>
              <a:buClrTx/>
              <a:defRPr/>
            </a:pPr>
            <a:r>
              <a:rPr lang="ja-JP" altLang="en-US" sz="2800" dirty="0" smtClean="0">
                <a:ea typeface="HG丸ｺﾞｼｯｸM-PRO" pitchFamily="48" charset="-128"/>
              </a:rPr>
              <a:t>大阪</a:t>
            </a:r>
            <a:r>
              <a:rPr lang="ja-JP" altLang="en-US" sz="2800" dirty="0">
                <a:ea typeface="HG丸ｺﾞｼｯｸM-PRO" pitchFamily="48" charset="-128"/>
              </a:rPr>
              <a:t>における今後の住宅まちづくり政策の</a:t>
            </a:r>
            <a:r>
              <a:rPr lang="ja-JP" altLang="en-US" sz="2800" dirty="0" smtClean="0">
                <a:ea typeface="HG丸ｺﾞｼｯｸM-PRO" pitchFamily="48" charset="-128"/>
              </a:rPr>
              <a:t>あり方</a:t>
            </a:r>
            <a:endParaRPr lang="en-US" altLang="ja-JP" sz="2800" dirty="0" smtClean="0">
              <a:ea typeface="HG丸ｺﾞｼｯｸM-PRO" pitchFamily="48" charset="-128"/>
            </a:endParaRPr>
          </a:p>
          <a:p>
            <a:pPr marL="714375" indent="-714375">
              <a:spcBef>
                <a:spcPts val="600"/>
              </a:spcBef>
              <a:buClrTx/>
              <a:defRPr/>
            </a:pPr>
            <a:r>
              <a:rPr lang="ja-JP" altLang="en-US" sz="2800" dirty="0" smtClean="0">
                <a:ea typeface="HG丸ｺﾞｼｯｸM-PRO" pitchFamily="48" charset="-128"/>
              </a:rPr>
              <a:t>（中間</a:t>
            </a:r>
            <a:r>
              <a:rPr lang="ja-JP" altLang="en-US" sz="2800" dirty="0">
                <a:ea typeface="HG丸ｺﾞｼｯｸM-PRO" pitchFamily="48" charset="-128"/>
              </a:rPr>
              <a:t>とりまとめ素案）</a:t>
            </a:r>
            <a:endParaRPr lang="en-US" altLang="ja-JP" sz="2800" dirty="0">
              <a:ea typeface="HG丸ｺﾞｼｯｸM-PRO" pitchFamily="48" charset="-128"/>
            </a:endParaRPr>
          </a:p>
          <a:p>
            <a:pPr marL="714375" indent="-714375">
              <a:spcBef>
                <a:spcPts val="600"/>
              </a:spcBef>
              <a:buClrTx/>
              <a:defRPr/>
            </a:pPr>
            <a:r>
              <a:rPr lang="ja-JP" altLang="en-US" sz="2800" dirty="0" smtClean="0">
                <a:ea typeface="HG丸ｺﾞｼｯｸM-PRO" pitchFamily="48" charset="-128"/>
              </a:rPr>
              <a:t>　</a:t>
            </a:r>
            <a:endParaRPr lang="en-US" altLang="ja-JP" sz="2800" dirty="0" smtClean="0">
              <a:ea typeface="HG丸ｺﾞｼｯｸM-PRO" pitchFamily="48" charset="-128"/>
            </a:endParaRPr>
          </a:p>
          <a:p>
            <a:pPr marL="714375" indent="-714375">
              <a:spcBef>
                <a:spcPts val="600"/>
              </a:spcBef>
              <a:buClrTx/>
              <a:defRPr/>
            </a:pPr>
            <a:r>
              <a:rPr lang="ja-JP" altLang="en-US" sz="2800" dirty="0" smtClean="0">
                <a:ea typeface="HG丸ｺﾞｼｯｸM-PRO" pitchFamily="48" charset="-128"/>
              </a:rPr>
              <a:t>「住まう</a:t>
            </a:r>
            <a:r>
              <a:rPr lang="ja-JP" altLang="en-US" sz="2800" dirty="0">
                <a:ea typeface="HG丸ｺﾞｼｯｸM-PRO" pitchFamily="48" charset="-128"/>
              </a:rPr>
              <a:t>ビジョン・大阪（素案</a:t>
            </a:r>
            <a:r>
              <a:rPr lang="ja-JP" altLang="en-US" sz="2800" dirty="0" smtClean="0">
                <a:ea typeface="HG丸ｺﾞｼｯｸM-PRO" pitchFamily="48" charset="-128"/>
              </a:rPr>
              <a:t>）</a:t>
            </a:r>
            <a:r>
              <a:rPr lang="ja-JP" altLang="en-US" sz="2800" dirty="0">
                <a:ea typeface="HG丸ｺﾞｼｯｸM-PRO" pitchFamily="48" charset="-128"/>
              </a:rPr>
              <a:t>」</a:t>
            </a:r>
            <a:endParaRPr lang="ja-JP" altLang="ja-JP" sz="2800" dirty="0">
              <a:ea typeface="HG丸ｺﾞｼｯｸM-PRO" pitchFamily="48" charset="-128"/>
            </a:endParaRPr>
          </a:p>
        </p:txBody>
      </p:sp>
    </p:spTree>
    <p:extLst>
      <p:ext uri="{BB962C8B-B14F-4D97-AF65-F5344CB8AC3E}">
        <p14:creationId xmlns:p14="http://schemas.microsoft.com/office/powerpoint/2010/main" val="31399892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住まうビジョン・大阪</a:t>
            </a:r>
            <a:endParaRPr lang="ja-JP" altLang="ja-JP" sz="2400" b="1" dirty="0">
              <a:solidFill>
                <a:srgbClr val="000000"/>
              </a:solidFill>
              <a:ea typeface="HG丸ｺﾞｼｯｸM-PRO" pitchFamily="48"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830" y="548680"/>
            <a:ext cx="4301658" cy="6182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2"/>
          <p:cNvSpPr>
            <a:spLocks noChangeArrowheads="1"/>
          </p:cNvSpPr>
          <p:nvPr/>
        </p:nvSpPr>
        <p:spPr bwMode="auto">
          <a:xfrm>
            <a:off x="72009" y="1124744"/>
            <a:ext cx="4427983" cy="5544616"/>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200"/>
              </a:lnSpc>
              <a:spcBef>
                <a:spcPts val="600"/>
              </a:spcBef>
            </a:pP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ビジョン策定の趣旨</a:t>
            </a:r>
            <a:r>
              <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p>
          <a:p>
            <a:pPr marL="342900" indent="-342900" eaLnBrk="1" hangingPunct="1">
              <a:lnSpc>
                <a:spcPts val="3200"/>
              </a:lnSpc>
              <a:spcBef>
                <a:spcPts val="600"/>
              </a:spcBef>
              <a:buFont typeface="Wingdings 2"/>
              <a:buChar char="P"/>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大阪のめざすべき将来像や住宅まちづくり政策の大きな方向性を示すもの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誰にとって</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も分かりやすく、かつ将来に期待感を抱かせるもの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に住みたい・住み続けたい、訪れたいと思わせるもの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342900" indent="-342900" eaLnBrk="1" hangingPunct="1">
              <a:lnSpc>
                <a:spcPts val="3200"/>
              </a:lnSpc>
              <a:spcBef>
                <a:spcPts val="600"/>
              </a:spcBef>
              <a:buFont typeface="Wingdings 2"/>
              <a:buChar char="P"/>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に豊かに住まうイメージを発信するもの</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14279776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ビジョンの構成</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27</a:t>
            </a:fld>
            <a:endParaRPr lang="en-US" altLang="ja-JP" sz="1200">
              <a:solidFill>
                <a:srgbClr val="898989"/>
              </a:solidFill>
            </a:endParaRPr>
          </a:p>
        </p:txBody>
      </p:sp>
      <p:sp>
        <p:nvSpPr>
          <p:cNvPr id="8" name="Rectangle 2"/>
          <p:cNvSpPr>
            <a:spLocks noChangeArrowheads="1"/>
          </p:cNvSpPr>
          <p:nvPr/>
        </p:nvSpPr>
        <p:spPr bwMode="auto">
          <a:xfrm>
            <a:off x="1187624" y="980728"/>
            <a:ext cx="6768752" cy="5650259"/>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１</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．はじめに</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２</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．大阪がめざすべき将来像</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３</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．住宅まちづくり政策の基本目標</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４</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．住宅まちづくり政策の方向性・視点</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５．「大阪に住まう」将来イメージ（例）</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６</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．住宅まちづくり施策の展開方針</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spcBef>
                <a:spcPts val="2400"/>
              </a:spcBef>
            </a:pPr>
            <a:r>
              <a:rPr kumimoji="1"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７</a:t>
            </a:r>
            <a:r>
              <a:rPr kumimoji="1" lang="ja-JP" altLang="en-US"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．主な施策・取組み（例）</a:t>
            </a:r>
            <a:endParaRPr kumimoji="1" lang="en-US" altLang="ja-JP" sz="2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3178660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28</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35496" y="764703"/>
            <a:ext cx="9144000" cy="568372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9388" indent="-179388" eaLnBrk="1" hangingPunct="1">
              <a:lnSpc>
                <a:spcPts val="32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「住まう」、「住まい」、「都市」の定義</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600"/>
              </a:spcBef>
            </a:pPr>
            <a:r>
              <a:rPr kumimoji="1"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人々のくらしにとっての「住まいと都市」の位置づけ</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1800"/>
              </a:spcBef>
            </a:pP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9388" indent="-179388" eaLnBrk="1" hangingPunct="1">
              <a:lnSpc>
                <a:spcPts val="3200"/>
              </a:lnSpc>
              <a:spcBef>
                <a:spcPts val="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「住まう」は、働く、学ぶ、遊ぶ、交流するといった、人々のくらし、あらゆる活動の原点であり、都市活力の中核を担うものです。</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marL="174625" indent="-174625">
              <a:lnSpc>
                <a:spcPts val="3200"/>
              </a:lnSpc>
              <a:spcBef>
                <a:spcPts val="1800"/>
              </a:spcBef>
            </a:pPr>
            <a:r>
              <a:rPr kumimoji="1" lang="ja-JP" altLang="en-US"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「住まい」は、人々のくらしを支える最も重要な装置であり、あらゆる活動の拠点であるとともに、「都市」の重要な構成要素の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一つ</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都市」は、住まう</a:t>
            </a:r>
            <a:r>
              <a:rPr lang="ja-JP" altLang="ja-JP" sz="2400" dirty="0" err="1">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はじめとした、人々のあらゆる活動の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舞台</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人々</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が安全・安心で豊かにくらすことができるか否かは、「住まいと都市」のあり方に</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かかっ</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います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cxnSp>
        <p:nvCxnSpPr>
          <p:cNvPr id="3" name="直線コネクタ 2"/>
          <p:cNvCxnSpPr/>
          <p:nvPr/>
        </p:nvCxnSpPr>
        <p:spPr>
          <a:xfrm>
            <a:off x="35496" y="1916832"/>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300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29</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593829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都市活力の源</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■発展する都市の条件</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■大阪が活力を維持し発展していくための住まいと都市の方向性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3200"/>
              </a:lnSpc>
              <a:spcBef>
                <a:spcPts val="600"/>
              </a:spcBef>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の活力の源は「人</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です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住まう</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はじめとした、人々のあらゆる活動が都市の活力を生み出しています。</a:t>
            </a:r>
          </a:p>
          <a:p>
            <a:pPr marL="266700" indent="-266700">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な人々が住まい、訪れる都市では、人々の活発な交流により、コミュニティや地域力が強化されるだけでなく、絶えずイノベーションが生み出され、都市は発展していきます。</a:t>
            </a:r>
          </a:p>
          <a:p>
            <a:pPr marL="266700" indent="-266700">
              <a:lnSpc>
                <a:spcPts val="3200"/>
              </a:lnSpc>
              <a:spcBef>
                <a:spcPts val="1800"/>
              </a:spcBef>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としての大阪が活力を維持し発展していくためには</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たくさん、多様な人々が住まい、訪れる居住魅力満載の都市を作り出すことができるか否かにかかっています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34925" y="2348880"/>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05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latin typeface="Calibri" pitchFamily="32" charset="0"/>
                <a:ea typeface="HG丸ｺﾞｼｯｸM-PRO" pitchFamily="48" charset="-128"/>
              </a:rPr>
              <a:t>作業部会の概要</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776092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30</a:t>
            </a:fld>
            <a:endParaRPr lang="en-US" altLang="ja-JP" sz="1200">
              <a:solidFill>
                <a:srgbClr val="898989"/>
              </a:solidFill>
            </a:endParaRPr>
          </a:p>
        </p:txBody>
      </p:sp>
      <p:sp>
        <p:nvSpPr>
          <p:cNvPr id="7"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１．はじめに</a:t>
            </a:r>
            <a:endParaRPr lang="ja-JP" altLang="ja-JP" sz="2400" b="1" dirty="0">
              <a:solidFill>
                <a:srgbClr val="000000"/>
              </a:solidFill>
              <a:ea typeface="HG丸ｺﾞｼｯｸM-PRO" pitchFamily="48" charset="-128"/>
            </a:endParaRPr>
          </a:p>
        </p:txBody>
      </p:sp>
      <p:sp>
        <p:nvSpPr>
          <p:cNvPr id="4" name="Rectangle 2"/>
          <p:cNvSpPr>
            <a:spLocks noChangeArrowheads="1"/>
          </p:cNvSpPr>
          <p:nvPr/>
        </p:nvSpPr>
        <p:spPr bwMode="auto">
          <a:xfrm>
            <a:off x="166589" y="692696"/>
            <a:ext cx="8856000" cy="5938291"/>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4625" indent="-174625">
              <a:lnSpc>
                <a:spcPts val="3200"/>
              </a:lnSpc>
              <a:spcBef>
                <a:spcPts val="18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■「住まうビジョン・大阪」の位置づけ</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200"/>
              </a:lnSpc>
              <a:spcBef>
                <a:spcPts val="600"/>
              </a:spcBef>
            </a:pP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「住まうビジョン・大阪」は、「住まうなら大阪！」と思えるよう</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ならではの魅力を存分に活かし</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、多様な人が住まい、訪れる“居住魅力満載都市</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実現するための</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がめざすべき将来像や住宅まちづくり政策の基本目標</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400" dirty="0" smtClean="0">
                <a:latin typeface="Meiryo UI" panose="020B0604030504040204" pitchFamily="50" charset="-128"/>
                <a:ea typeface="Meiryo UI" panose="020B0604030504040204" pitchFamily="50" charset="-128"/>
                <a:cs typeface="Meiryo UI" panose="020B0604030504040204" pitchFamily="50" charset="-128"/>
              </a:rPr>
              <a:t>方向性</a:t>
            </a:r>
            <a:r>
              <a:rPr lang="ja-JP" altLang="ja-JP" sz="2400" dirty="0">
                <a:latin typeface="Meiryo UI" panose="020B0604030504040204" pitchFamily="50" charset="-128"/>
                <a:ea typeface="Meiryo UI" panose="020B0604030504040204" pitchFamily="50" charset="-128"/>
                <a:cs typeface="Meiryo UI" panose="020B0604030504040204" pitchFamily="50" charset="-128"/>
              </a:rPr>
              <a:t>等を示すものです。</a:t>
            </a:r>
          </a:p>
        </p:txBody>
      </p:sp>
      <p:cxnSp>
        <p:nvCxnSpPr>
          <p:cNvPr id="5" name="直線コネクタ 4"/>
          <p:cNvCxnSpPr/>
          <p:nvPr/>
        </p:nvCxnSpPr>
        <p:spPr>
          <a:xfrm>
            <a:off x="34925" y="1340768"/>
            <a:ext cx="9073579"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9602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31</a:t>
            </a:fld>
            <a:endParaRPr lang="en-US" altLang="ja-JP" sz="1200">
              <a:solidFill>
                <a:srgbClr val="898989"/>
              </a:solidFill>
            </a:endParaRPr>
          </a:p>
        </p:txBody>
      </p:sp>
      <p:sp>
        <p:nvSpPr>
          <p:cNvPr id="8" name="Rectangle 2"/>
          <p:cNvSpPr>
            <a:spLocks noChangeArrowheads="1"/>
          </p:cNvSpPr>
          <p:nvPr/>
        </p:nvSpPr>
        <p:spPr bwMode="auto">
          <a:xfrm>
            <a:off x="72464" y="891817"/>
            <a:ext cx="8892024" cy="4985455"/>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nSpc>
                <a:spcPts val="3400"/>
              </a:lnSpc>
            </a:pP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将来像の考え方</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3400"/>
              </a:lnSpc>
              <a:spcBef>
                <a:spcPts val="180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都市の活力の源は「人」。</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○日本全体が超高齢化・人口減少社会を迎えている。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8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○大阪が関西、日本の成長をけん引する大都市としての役割を</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60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果たしていくためには、</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人口</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の減少に歯止めをかけ</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たくさん</a:t>
            </a:r>
            <a:r>
              <a:rPr lang="ja-JP" altLang="ja-JP" sz="2600" dirty="0">
                <a:latin typeface="Meiryo UI" panose="020B0604030504040204" pitchFamily="50" charset="-128"/>
                <a:ea typeface="Meiryo UI" panose="020B0604030504040204" pitchFamily="50" charset="-128"/>
                <a:cs typeface="Meiryo UI" panose="020B0604030504040204" pitchFamily="50" charset="-128"/>
              </a:rPr>
              <a:t>、多様な人々が住まい、訪れる都市を創造して</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3400"/>
              </a:lnSpc>
              <a:spcBef>
                <a:spcPts val="1200"/>
              </a:spcBef>
            </a:pPr>
            <a:r>
              <a:rPr lang="ja-JP" altLang="en-US" sz="2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必要が</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ある</a:t>
            </a:r>
            <a:r>
              <a:rPr lang="ja-JP" altLang="ja-JP" sz="2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58903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２．大阪がめざすべき将来像</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32</a:t>
            </a:fld>
            <a:endParaRPr lang="en-US" altLang="ja-JP" sz="1200">
              <a:solidFill>
                <a:srgbClr val="898989"/>
              </a:solidFill>
            </a:endParaRPr>
          </a:p>
        </p:txBody>
      </p:sp>
      <p:sp>
        <p:nvSpPr>
          <p:cNvPr id="8" name="Rectangle 2"/>
          <p:cNvSpPr>
            <a:spLocks noChangeArrowheads="1"/>
          </p:cNvSpPr>
          <p:nvPr/>
        </p:nvSpPr>
        <p:spPr bwMode="auto">
          <a:xfrm>
            <a:off x="456" y="476672"/>
            <a:ext cx="8676000" cy="54417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大阪の特徴</a:t>
            </a:r>
            <a:r>
              <a:rPr lang="en-US" altLang="ja-JP" sz="2600" dirty="0" smtClean="0">
                <a:latin typeface="Meiryo UI" panose="020B0604030504040204" pitchFamily="50" charset="-128"/>
                <a:ea typeface="Meiryo UI" panose="020B0604030504040204" pitchFamily="50" charset="-128"/>
                <a:cs typeface="Meiryo UI" panose="020B0604030504040204" pitchFamily="50" charset="-128"/>
              </a:rPr>
              <a:t>】</a:t>
            </a: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4499992" y="1035681"/>
            <a:ext cx="4320480" cy="2753727"/>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■大都市でありながら持つ魅力</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・人情味ある府民性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・身近に豊かな自然</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・特色ある歴史・文化</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・くらしやすい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（物価面など）　など</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2"/>
          <p:cNvSpPr>
            <a:spLocks noChangeArrowheads="1"/>
          </p:cNvSpPr>
          <p:nvPr/>
        </p:nvSpPr>
        <p:spPr bwMode="auto">
          <a:xfrm>
            <a:off x="467544" y="1035681"/>
            <a:ext cx="3816424" cy="2655704"/>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■大都市としての魅力</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・働く場が豊富</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・職住の近接性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・交通利便性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・生活利便性</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a:spLocks noChangeArrowheads="1"/>
          </p:cNvSpPr>
          <p:nvPr/>
        </p:nvSpPr>
        <p:spPr bwMode="auto">
          <a:xfrm>
            <a:off x="1475656" y="3429000"/>
            <a:ext cx="6336704" cy="544173"/>
          </a:xfrm>
          <a:prstGeom prst="rect">
            <a:avLst/>
          </a:prstGeom>
          <a:noFill/>
          <a:ln w="9525">
            <a:solidFill>
              <a:schemeClr val="tx2">
                <a:lumMod val="60000"/>
                <a:lumOff val="40000"/>
              </a:schemeClr>
            </a:solidFill>
            <a:prstDash val="solid"/>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他の大都市にはない魅力を兼ね備えている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107504" y="4653136"/>
            <a:ext cx="8839012" cy="1944216"/>
          </a:xfrm>
          <a:prstGeom prst="roundRect">
            <a:avLst>
              <a:gd name="adj" fmla="val 10740"/>
            </a:avLst>
          </a:prstGeom>
          <a:gradFill>
            <a:gsLst>
              <a:gs pos="0">
                <a:srgbClr val="66FF66"/>
              </a:gs>
              <a:gs pos="80000">
                <a:srgbClr val="CCFFCC"/>
              </a:gs>
              <a:gs pos="100000">
                <a:srgbClr val="99FF66"/>
              </a:gs>
            </a:gsLst>
          </a:gradFill>
          <a:ln/>
          <a:effectLst>
            <a:outerShdw blurRad="50800" dist="635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horz" wrap="square" lIns="36000" tIns="0" rIns="72000" bIns="0" numCol="1" spcCol="0" rtlCol="0" fromWordArt="0" anchor="ctr" anchorCtr="0" forceAA="0" compatLnSpc="1">
            <a:prstTxWarp prst="textNoShape">
              <a:avLst/>
            </a:prstTxWarp>
            <a:noAutofit/>
          </a:bodyPr>
          <a:lstStyle/>
          <a:p>
            <a:pPr marL="599440" indent="-417830" algn="ctr">
              <a:spcBef>
                <a:spcPts val="600"/>
              </a:spcBef>
              <a:spcAft>
                <a:spcPts val="0"/>
              </a:spcAft>
            </a:pPr>
            <a:r>
              <a:rPr lang="ja-JP" sz="3600" b="1" kern="100" spc="160" dirty="0" smtClean="0">
                <a:solidFill>
                  <a:srgbClr val="000000"/>
                </a:solidFill>
                <a:effectLst/>
                <a:ea typeface="Meiryo UI"/>
                <a:cs typeface="Times New Roman"/>
              </a:rPr>
              <a:t>住</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ま</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う</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な</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ら</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大</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阪</a:t>
            </a:r>
            <a:r>
              <a:rPr lang="en-US" altLang="ja-JP" sz="3600" b="1" kern="100" spc="160" dirty="0" smtClean="0">
                <a:solidFill>
                  <a:srgbClr val="000000"/>
                </a:solidFill>
                <a:effectLst/>
                <a:ea typeface="Meiryo UI"/>
                <a:cs typeface="Times New Roman"/>
              </a:rPr>
              <a:t> </a:t>
            </a:r>
            <a:r>
              <a:rPr lang="ja-JP" sz="3600" b="1" kern="100" spc="160" dirty="0" smtClean="0">
                <a:solidFill>
                  <a:srgbClr val="000000"/>
                </a:solidFill>
                <a:effectLst/>
                <a:ea typeface="Meiryo UI"/>
                <a:cs typeface="Times New Roman"/>
              </a:rPr>
              <a:t>！</a:t>
            </a:r>
            <a:endParaRPr lang="ja-JP" sz="1600" kern="100" dirty="0">
              <a:effectLst/>
              <a:ea typeface="ＭＳ 明朝"/>
              <a:cs typeface="Times New Roman"/>
            </a:endParaRPr>
          </a:p>
          <a:p>
            <a:pPr indent="174625" algn="l">
              <a:spcBef>
                <a:spcPts val="1200"/>
              </a:spcBef>
              <a:spcAft>
                <a:spcPts val="0"/>
              </a:spcAft>
            </a:pPr>
            <a:r>
              <a:rPr lang="ja-JP" sz="2800" b="1" kern="100" spc="-30" dirty="0">
                <a:solidFill>
                  <a:srgbClr val="000000"/>
                </a:solidFill>
                <a:effectLst/>
                <a:ea typeface="Meiryo UI"/>
                <a:cs typeface="Times New Roman"/>
              </a:rPr>
              <a:t>～たくさん、多様な人々が住まい、</a:t>
            </a:r>
            <a:r>
              <a:rPr lang="ja-JP" sz="2800" b="1" kern="100" spc="-30" dirty="0" smtClean="0">
                <a:solidFill>
                  <a:srgbClr val="000000"/>
                </a:solidFill>
                <a:effectLst/>
                <a:ea typeface="Meiryo UI"/>
                <a:cs typeface="Times New Roman"/>
              </a:rPr>
              <a:t>訪れる</a:t>
            </a:r>
            <a:endParaRPr lang="en-US" altLang="ja-JP" sz="2800" b="1" kern="100" spc="-30" dirty="0" smtClean="0">
              <a:solidFill>
                <a:srgbClr val="000000"/>
              </a:solidFill>
              <a:effectLst/>
              <a:ea typeface="Meiryo UI"/>
              <a:cs typeface="Times New Roman"/>
            </a:endParaRPr>
          </a:p>
          <a:p>
            <a:pPr indent="3860800" algn="l">
              <a:spcBef>
                <a:spcPts val="600"/>
              </a:spcBef>
              <a:spcAft>
                <a:spcPts val="0"/>
              </a:spcAft>
            </a:pPr>
            <a:r>
              <a:rPr lang="ja-JP" sz="2800" b="1" kern="100" spc="-30" dirty="0" smtClean="0">
                <a:solidFill>
                  <a:srgbClr val="000000"/>
                </a:solidFill>
                <a:effectLst/>
                <a:ea typeface="Meiryo UI"/>
                <a:cs typeface="Times New Roman"/>
              </a:rPr>
              <a:t>“</a:t>
            </a:r>
            <a:r>
              <a:rPr lang="ja-JP" sz="2800" b="1" kern="100" spc="-30" dirty="0">
                <a:solidFill>
                  <a:srgbClr val="000000"/>
                </a:solidFill>
                <a:effectLst/>
                <a:ea typeface="Meiryo UI"/>
                <a:cs typeface="Times New Roman"/>
              </a:rPr>
              <a:t>居住魅力満載都市”の実現～</a:t>
            </a:r>
            <a:endParaRPr lang="ja-JP" sz="2300" kern="100" spc="-30" dirty="0">
              <a:effectLst/>
              <a:ea typeface="ＭＳ 明朝"/>
              <a:cs typeface="Times New Roman"/>
            </a:endParaRPr>
          </a:p>
        </p:txBody>
      </p:sp>
      <p:sp>
        <p:nvSpPr>
          <p:cNvPr id="3" name="正方形/長方形 2"/>
          <p:cNvSpPr/>
          <p:nvPr/>
        </p:nvSpPr>
        <p:spPr>
          <a:xfrm>
            <a:off x="467544" y="981096"/>
            <a:ext cx="8352928" cy="313370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p:cNvSpPr/>
          <p:nvPr/>
        </p:nvSpPr>
        <p:spPr>
          <a:xfrm flipV="1">
            <a:off x="2915816" y="4221088"/>
            <a:ext cx="3456384" cy="288032"/>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Rectangle 2"/>
          <p:cNvSpPr>
            <a:spLocks noChangeArrowheads="1"/>
          </p:cNvSpPr>
          <p:nvPr/>
        </p:nvSpPr>
        <p:spPr bwMode="auto">
          <a:xfrm>
            <a:off x="251520" y="4365104"/>
            <a:ext cx="1656184" cy="468000"/>
          </a:xfrm>
          <a:prstGeom prst="rect">
            <a:avLst/>
          </a:prstGeom>
          <a:solidFill>
            <a:schemeClr val="bg1"/>
          </a:solidFill>
          <a:ln w="9525">
            <a:solidFill>
              <a:schemeClr val="tx1"/>
            </a:solidFill>
            <a:prstDash val="solid"/>
            <a:miter lim="800000"/>
            <a:headEnd/>
            <a:tailEnd/>
          </a:ln>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lnSpc>
                <a:spcPts val="26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将来像</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18373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３．住宅まちづくり政策の基本目標</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33</a:t>
            </a:fld>
            <a:endParaRPr lang="en-US" altLang="ja-JP" sz="1200">
              <a:solidFill>
                <a:srgbClr val="898989"/>
              </a:solidFill>
            </a:endParaRPr>
          </a:p>
        </p:txBody>
      </p:sp>
      <p:sp>
        <p:nvSpPr>
          <p:cNvPr id="5" name="角丸四角形 4"/>
          <p:cNvSpPr/>
          <p:nvPr/>
        </p:nvSpPr>
        <p:spPr>
          <a:xfrm>
            <a:off x="85725" y="546641"/>
            <a:ext cx="8938914" cy="6239922"/>
          </a:xfrm>
          <a:prstGeom prst="roundRect">
            <a:avLst>
              <a:gd name="adj" fmla="val 4494"/>
            </a:avLst>
          </a:prstGeom>
          <a:solidFill>
            <a:schemeClr val="accent6">
              <a:lumMod val="40000"/>
              <a:lumOff val="60000"/>
            </a:schemeClr>
          </a:solidFill>
          <a:ln w="12700"/>
          <a:effectLst/>
          <a:scene3d>
            <a:camera prst="isometricOffAxis1Top">
              <a:rot lat="0" lon="0" rev="0"/>
            </a:camera>
            <a:lightRig rig="threePt" dir="t"/>
          </a:scene3d>
          <a:sp3d>
            <a:bevelT w="82550" h="88900"/>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65125" indent="-269875" algn="ctr"/>
            <a:endParaRPr lang="en-US" altLang="ja-JP" sz="100" b="1"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6" name="角丸四角形 5"/>
          <p:cNvSpPr/>
          <p:nvPr/>
        </p:nvSpPr>
        <p:spPr>
          <a:xfrm>
            <a:off x="205623" y="4149080"/>
            <a:ext cx="8542841" cy="468000"/>
          </a:xfrm>
          <a:prstGeom prst="roundRect">
            <a:avLst>
              <a:gd name="adj" fmla="val 13935"/>
            </a:avLst>
          </a:prstGeom>
          <a:gradFill>
            <a:gsLst>
              <a:gs pos="0">
                <a:schemeClr val="tx2">
                  <a:lumMod val="40000"/>
                  <a:lumOff val="60000"/>
                </a:schemeClr>
              </a:gs>
              <a:gs pos="80000">
                <a:schemeClr val="accent1">
                  <a:lumMod val="60000"/>
                  <a:lumOff val="40000"/>
                </a:schemeClr>
              </a:gs>
              <a:gs pos="100000">
                <a:schemeClr val="accent1">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安全・安心</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くらすことができる住まい</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205623" y="748715"/>
            <a:ext cx="8542841" cy="468000"/>
          </a:xfrm>
          <a:prstGeom prst="roundRect">
            <a:avLst>
              <a:gd name="adj" fmla="val 18504"/>
            </a:avLst>
          </a:prstGeom>
          <a:gradFill>
            <a:gsLst>
              <a:gs pos="0">
                <a:schemeClr val="tx2">
                  <a:lumMod val="40000"/>
                  <a:lumOff val="60000"/>
                </a:schemeClr>
              </a:gs>
              <a:gs pos="80000">
                <a:schemeClr val="accent1">
                  <a:lumMod val="60000"/>
                  <a:lumOff val="40000"/>
                </a:schemeClr>
              </a:gs>
              <a:gs pos="100000">
                <a:schemeClr val="accent1">
                  <a:lumMod val="40000"/>
                  <a:lumOff val="60000"/>
                </a:schemeClr>
              </a:gs>
            </a:gsLst>
          </a:gradFill>
          <a:ln/>
        </p:spPr>
        <p:style>
          <a:lnRef idx="0">
            <a:schemeClr val="accent5"/>
          </a:lnRef>
          <a:fillRef idx="3">
            <a:schemeClr val="accent5"/>
          </a:fillRef>
          <a:effectRef idx="3">
            <a:schemeClr val="accent5"/>
          </a:effectRef>
          <a:fontRef idx="minor">
            <a:schemeClr val="lt1"/>
          </a:fontRef>
        </p:style>
        <p:txBody>
          <a:bodyPr rtlCol="0" anchor="ctr"/>
          <a:lstStyle/>
          <a:p>
            <a:pPr algn="l"/>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活力と魅力</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あふれる住まいと</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07504" y="4761711"/>
            <a:ext cx="8856008" cy="2024851"/>
          </a:xfrm>
          <a:prstGeom prst="rect">
            <a:avLst/>
          </a:prstGeom>
          <a:noFill/>
        </p:spPr>
        <p:txBody>
          <a:bodyPr wrap="square" rtlCol="0" anchor="t" anchorCtr="0">
            <a:noAutofit/>
          </a:bodyPr>
          <a:lstStyle/>
          <a:p>
            <a:pPr marL="261938" indent="-261938" algn="l">
              <a:lnSpc>
                <a:spcPts val="2300"/>
              </a:lnSpc>
              <a:spcBef>
                <a:spcPts val="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大規模な地震などの災害が発生しても、被害が最小限に抑えられ、人々の生命・財産が守られるとともに、防犯面においても安全性が高い住まいと都市の実現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子どもから高齢者、</a:t>
            </a:r>
            <a:r>
              <a:rPr lang="ja-JP" altLang="en-US" sz="1900" b="1" dirty="0" err="1"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障がい</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者、外国人をはじめ、誰もが住みなれた地域で安心、快適にくらすことができる住まいと都市の実現及びすべての人々の人権が尊重される豊かな社会の実現</a:t>
            </a:r>
            <a:endParaRPr kumimoji="1"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p:txBody>
      </p:sp>
      <p:sp>
        <p:nvSpPr>
          <p:cNvPr id="10" name="テキスト ボックス 9"/>
          <p:cNvSpPr txBox="1"/>
          <p:nvPr/>
        </p:nvSpPr>
        <p:spPr>
          <a:xfrm>
            <a:off x="179512" y="1412776"/>
            <a:ext cx="8784000" cy="2484112"/>
          </a:xfrm>
          <a:prstGeom prst="rect">
            <a:avLst/>
          </a:prstGeom>
          <a:noFill/>
        </p:spPr>
        <p:txBody>
          <a:bodyPr wrap="square" rtlCol="0" anchor="t" anchorCtr="0">
            <a:noAutofit/>
          </a:bodyPr>
          <a:lstStyle/>
          <a:p>
            <a:pPr marL="261938" indent="-261938" algn="l">
              <a:lnSpc>
                <a:spcPts val="2300"/>
              </a:lnSpc>
              <a:spcBef>
                <a:spcPts val="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a:t>
            </a:r>
            <a:r>
              <a:rPr lang="ja-JP" altLang="en-US" sz="19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大都市</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大阪ならではの魅力を存分に活かし、府内外の人々にとって多様かつ魅力的で、住みたい・住み続けたい、訪れたいと思える住まいと都市の実現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大都市特有の人口の集積性・流動性の高さを活かし、外国人を含めた多様な人々が、それぞれの文化や習慣の違いを理解しあいながら、新たな価値や活力を創造し、地域における交流やつながりが形成される住まいと都市の実現</a:t>
            </a:r>
            <a:endParaRPr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a:p>
            <a:pPr marL="261938" indent="-261938" algn="l">
              <a:lnSpc>
                <a:spcPts val="2300"/>
              </a:lnSpc>
              <a:spcBef>
                <a:spcPts val="1200"/>
              </a:spcBef>
            </a:pPr>
            <a:r>
              <a:rPr lang="ja-JP" altLang="en-US" sz="1900" b="1" dirty="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 </a:t>
            </a:r>
            <a:r>
              <a:rPr lang="ja-JP" altLang="en-US"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rPr>
              <a:t>将来にわたり快適さや豊かさを享受することができるよう環境に配慮された住まいと都市の実現</a:t>
            </a:r>
            <a:endParaRPr kumimoji="1" lang="en-US" altLang="ja-JP" sz="1900" b="1" dirty="0" smtClean="0">
              <a:solidFill>
                <a:schemeClr val="tx1"/>
              </a:solidFill>
              <a:latin typeface="ＭＳ ゴシック" panose="020B0609070205080204" pitchFamily="49" charset="-128"/>
              <a:ea typeface="ＭＳ ゴシック" panose="020B0609070205080204" pitchFamily="49" charset="-128"/>
              <a:cs typeface="Meiryo UI" panose="020B0604030504040204" pitchFamily="50" charset="-128"/>
              <a:sym typeface="Wingdings 2"/>
            </a:endParaRPr>
          </a:p>
        </p:txBody>
      </p:sp>
    </p:spTree>
    <p:extLst>
      <p:ext uri="{BB962C8B-B14F-4D97-AF65-F5344CB8AC3E}">
        <p14:creationId xmlns:p14="http://schemas.microsoft.com/office/powerpoint/2010/main" val="2373288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a:t>
            </a:r>
            <a:r>
              <a:rPr lang="ja-JP" altLang="en-US" sz="2400" b="1" dirty="0" smtClean="0">
                <a:solidFill>
                  <a:srgbClr val="000000"/>
                </a:solidFill>
                <a:ea typeface="HG丸ｺﾞｼｯｸM-PRO" pitchFamily="48" charset="-128"/>
              </a:rPr>
              <a:t>．住宅まちづくり政策の方向性・視点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34</a:t>
            </a:fld>
            <a:endParaRPr lang="en-US" altLang="ja-JP" sz="1200">
              <a:solidFill>
                <a:srgbClr val="898989"/>
              </a:solidFill>
            </a:endParaRPr>
          </a:p>
        </p:txBody>
      </p:sp>
      <p:sp>
        <p:nvSpPr>
          <p:cNvPr id="11" name="Rectangle 2"/>
          <p:cNvSpPr>
            <a:spLocks noChangeArrowheads="1"/>
          </p:cNvSpPr>
          <p:nvPr/>
        </p:nvSpPr>
        <p:spPr bwMode="auto">
          <a:xfrm>
            <a:off x="179512" y="908848"/>
            <a:ext cx="8784976" cy="1080000"/>
          </a:xfrm>
          <a:prstGeom prst="rect">
            <a:avLst/>
          </a:prstGeom>
          <a:noFill/>
          <a:ln w="9525">
            <a:solidFill>
              <a:schemeClr val="accent1">
                <a:shade val="50000"/>
              </a:schemeClr>
            </a:solid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「安全・安心」の確保に関する取組みは継承・発展</a:t>
            </a:r>
            <a:r>
              <a:rPr lang="ja-JP" altLang="en-US" sz="2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266700">
              <a:lnSpc>
                <a:spcPts val="3400"/>
              </a:lnSpc>
              <a:spcBef>
                <a:spcPts val="0"/>
              </a:spcBef>
            </a:pP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「活力・魅力」を創出する取組みをより一層展開。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256704" y="584736"/>
            <a:ext cx="1656184" cy="468000"/>
          </a:xfrm>
          <a:prstGeom prst="rect">
            <a:avLst/>
          </a:prstGeom>
          <a:solidFill>
            <a:schemeClr val="bg1"/>
          </a:solidFill>
          <a:ln w="9525">
            <a:solidFill>
              <a:schemeClr val="tx1"/>
            </a:solidFill>
            <a:prstDash val="solid"/>
            <a:miter lim="800000"/>
            <a:headEnd/>
            <a:tailEnd/>
          </a:ln>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lnSpc>
                <a:spcPts val="2600"/>
              </a:lnSpc>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方向性</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ホームベース 19"/>
          <p:cNvSpPr>
            <a:spLocks/>
          </p:cNvSpPr>
          <p:nvPr/>
        </p:nvSpPr>
        <p:spPr>
          <a:xfrm>
            <a:off x="251520" y="2780928"/>
            <a:ext cx="8511777" cy="468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ja-JP" altLang="en-US" sz="2600" b="1" kern="100" dirty="0">
                <a:solidFill>
                  <a:srgbClr val="000000"/>
                </a:solidFill>
                <a:ea typeface="Meiryo UI"/>
                <a:cs typeface="Times New Roman"/>
              </a:rPr>
              <a:t> </a:t>
            </a:r>
            <a:r>
              <a:rPr lang="ja-JP" sz="2600" b="1" kern="100" dirty="0" smtClean="0">
                <a:solidFill>
                  <a:srgbClr val="000000"/>
                </a:solidFill>
                <a:effectLst/>
                <a:ea typeface="Meiryo UI"/>
                <a:cs typeface="Times New Roman"/>
              </a:rPr>
              <a:t>住まい</a:t>
            </a:r>
            <a:r>
              <a:rPr lang="ja-JP" sz="2600" b="1" kern="100" dirty="0">
                <a:solidFill>
                  <a:srgbClr val="000000"/>
                </a:solidFill>
                <a:effectLst/>
                <a:ea typeface="Meiryo UI"/>
                <a:cs typeface="Times New Roman"/>
              </a:rPr>
              <a:t>の魅力だけでなく、都市の居住魅力を高める</a:t>
            </a:r>
            <a:endParaRPr lang="ja-JP" sz="2600" kern="100" dirty="0">
              <a:effectLst/>
              <a:ea typeface="ＭＳ 明朝"/>
              <a:cs typeface="Times New Roman"/>
            </a:endParaRPr>
          </a:p>
        </p:txBody>
      </p:sp>
      <p:sp>
        <p:nvSpPr>
          <p:cNvPr id="21" name="Rectangle 2"/>
          <p:cNvSpPr>
            <a:spLocks noChangeArrowheads="1"/>
          </p:cNvSpPr>
          <p:nvPr/>
        </p:nvSpPr>
        <p:spPr bwMode="auto">
          <a:xfrm>
            <a:off x="107504" y="2365698"/>
            <a:ext cx="8784976" cy="4416102"/>
          </a:xfrm>
          <a:prstGeom prst="rect">
            <a:avLst/>
          </a:prstGeom>
          <a:noFill/>
          <a:ln w="9525">
            <a:solidFill>
              <a:schemeClr val="accent1">
                <a:shade val="50000"/>
              </a:schemeClr>
            </a:solid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184696" y="2132856"/>
            <a:ext cx="2299072" cy="432000"/>
          </a:xfrm>
          <a:prstGeom prst="rect">
            <a:avLst/>
          </a:prstGeom>
          <a:solidFill>
            <a:schemeClr val="bg1"/>
          </a:solidFill>
          <a:ln w="9525">
            <a:solidFill>
              <a:schemeClr val="tx1"/>
            </a:solidFill>
            <a:prstDash val="solid"/>
            <a:miter lim="800000"/>
            <a:headEnd/>
            <a:tailEnd/>
          </a:ln>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lnSpc>
                <a:spcPts val="2600"/>
              </a:lnSpc>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重要な視点</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a:spLocks/>
          </p:cNvSpPr>
          <p:nvPr/>
        </p:nvSpPr>
        <p:spPr>
          <a:xfrm>
            <a:off x="251520" y="3861048"/>
            <a:ext cx="8511777" cy="468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spcAft>
                <a:spcPts val="0"/>
              </a:spcAft>
            </a:pPr>
            <a:r>
              <a:rPr lang="ja-JP" altLang="en-US"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ja-JP" sz="2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な人々が豊かさを実感できる住まいと都市を実現</a:t>
            </a:r>
            <a:r>
              <a:rPr lang="ja-JP"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ja-JP" sz="2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23"/>
          <p:cNvSpPr>
            <a:spLocks/>
          </p:cNvSpPr>
          <p:nvPr/>
        </p:nvSpPr>
        <p:spPr>
          <a:xfrm>
            <a:off x="251520" y="5157192"/>
            <a:ext cx="8511777" cy="4680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85725" indent="-85725" algn="l">
              <a:spcAft>
                <a:spcPts val="0"/>
              </a:spcAft>
            </a:pPr>
            <a:r>
              <a:rPr lang="en-US" altLang="ja-JP" sz="2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600" b="1"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ja-JP" sz="2600" b="1"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一人ひとりが理想の住まい方「住まうビジョン</a:t>
            </a:r>
            <a:r>
              <a:rPr lang="ja-JP" altLang="ja-JP" sz="2600" b="1"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2600" b="1" spc="-9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描き、</a:t>
            </a:r>
            <a:r>
              <a:rPr lang="ja-JP" altLang="ja-JP" sz="2600" b="1" spc="-9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行動</a:t>
            </a:r>
            <a:endParaRPr lang="ja-JP" sz="2600" kern="100" spc="-9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2"/>
          <p:cNvSpPr>
            <a:spLocks noChangeArrowheads="1"/>
          </p:cNvSpPr>
          <p:nvPr/>
        </p:nvSpPr>
        <p:spPr bwMode="auto">
          <a:xfrm>
            <a:off x="219175" y="3176919"/>
            <a:ext cx="8601297" cy="648073"/>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・住宅政策中心の取組みに加え、都市の居住魅力を高める。</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p:cNvSpPr>
            <a:spLocks noChangeArrowheads="1"/>
          </p:cNvSpPr>
          <p:nvPr/>
        </p:nvSpPr>
        <p:spPr bwMode="auto">
          <a:xfrm>
            <a:off x="179512" y="4402316"/>
            <a:ext cx="8601297" cy="580449"/>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1450" indent="-171450">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・住宅確保要配慮者の方々の安全・安心の確保だけでなく、これからの大阪を担う多様な人々にとって豊かさを実感できる住まいと都市の実現。</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Rectangle 2"/>
          <p:cNvSpPr>
            <a:spLocks noChangeArrowheads="1"/>
          </p:cNvSpPr>
          <p:nvPr/>
        </p:nvSpPr>
        <p:spPr bwMode="auto">
          <a:xfrm>
            <a:off x="179512" y="5697200"/>
            <a:ext cx="8601297" cy="987469"/>
          </a:xfrm>
          <a:prstGeom prst="rect">
            <a:avLst/>
          </a:prstGeom>
          <a:noFill/>
          <a:ln w="9525">
            <a:noFill/>
            <a:prstDash val="sysDot"/>
            <a:miter lim="800000"/>
            <a:headEnd/>
            <a:tailEnd/>
          </a:ln>
          <a:extLst>
            <a:ext uri="{909E8E84-426E-40DD-AFC4-6F175D3DCCD1}">
              <a14:hiddenFill xmlns:a14="http://schemas.microsoft.com/office/drawing/2010/main">
                <a:solidFill>
                  <a:srgbClr val="99CCFF"/>
                </a:solidFill>
              </a14:hiddenFill>
            </a:ext>
          </a:extLst>
        </p:spPr>
        <p:txBody>
          <a:bodyPr wrap="square"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71450" indent="-171450">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・居住魅力満載の都市の実現には、住民主体の取組みが重要。</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0"/>
              </a:spcBef>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・一人ひとりがビジョン実現のために、住まう地域の居住魅力を高め、理想の住まいと都市を作り出す</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70670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４．住宅まちづくり政策の方向性・視点</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35</a:t>
            </a:fld>
            <a:endParaRPr lang="en-US" altLang="ja-JP" sz="1200">
              <a:solidFill>
                <a:srgbClr val="898989"/>
              </a:solidFill>
            </a:endParaRPr>
          </a:p>
        </p:txBody>
      </p:sp>
      <p:sp>
        <p:nvSpPr>
          <p:cNvPr id="8" name="Rectangle 2"/>
          <p:cNvSpPr>
            <a:spLocks noChangeArrowheads="1"/>
          </p:cNvSpPr>
          <p:nvPr/>
        </p:nvSpPr>
        <p:spPr bwMode="auto">
          <a:xfrm>
            <a:off x="323528" y="944904"/>
            <a:ext cx="8748000" cy="1620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○あらゆる地域が、それぞれもつ価値・個性を磨き、競い合い、</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居住魅力を高めることで、多様性と選択性を備えた</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　居住魅力満載の大阪をめざす。</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a:p>
            <a:pPr marL="261938" indent="-261938"/>
            <a:endParaRPr lang="ja-JP" altLang="ja-JP" sz="2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二等辺三角形 5"/>
          <p:cNvSpPr/>
          <p:nvPr/>
        </p:nvSpPr>
        <p:spPr>
          <a:xfrm flipV="1">
            <a:off x="1921024" y="3069008"/>
            <a:ext cx="5054451" cy="57601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2"/>
          <p:cNvSpPr>
            <a:spLocks noChangeArrowheads="1"/>
          </p:cNvSpPr>
          <p:nvPr/>
        </p:nvSpPr>
        <p:spPr bwMode="auto">
          <a:xfrm>
            <a:off x="36977" y="4149080"/>
            <a:ext cx="9071527" cy="1368152"/>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spcBef>
                <a:spcPts val="1800"/>
              </a:spcBef>
            </a:pP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居住魅力満載の大阪での多様なで豊かな住まい方として、</a:t>
            </a:r>
            <a:endPar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Bef>
                <a:spcPts val="1800"/>
              </a:spcBef>
            </a:pP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「大阪に住まう」将来イメージ</a:t>
            </a: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a:t>
            </a:r>
            <a:r>
              <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タイプ例示</a:t>
            </a:r>
            <a:endParaRPr lang="en-US" altLang="ja-JP" sz="2600" b="1"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61938" indent="-261938" algn="ctr">
              <a:spcBef>
                <a:spcPts val="1800"/>
              </a:spcBef>
            </a:pPr>
            <a:endParaRPr lang="ja-JP" altLang="ja-JP" sz="2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887605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36</a:t>
            </a:fld>
            <a:endParaRPr lang="en-US" altLang="ja-JP" sz="1200">
              <a:solidFill>
                <a:srgbClr val="898989"/>
              </a:solidFill>
            </a:endParaRPr>
          </a:p>
        </p:txBody>
      </p:sp>
      <p:sp>
        <p:nvSpPr>
          <p:cNvPr id="8" name="Rectangle 2"/>
          <p:cNvSpPr>
            <a:spLocks noChangeArrowheads="1"/>
          </p:cNvSpPr>
          <p:nvPr/>
        </p:nvSpPr>
        <p:spPr bwMode="auto">
          <a:xfrm>
            <a:off x="144472" y="508563"/>
            <a:ext cx="8676000" cy="544173"/>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600" dirty="0">
                <a:latin typeface="Meiryo UI" panose="020B0604030504040204" pitchFamily="50" charset="-128"/>
                <a:ea typeface="Meiryo UI" panose="020B0604030504040204" pitchFamily="50" charset="-128"/>
                <a:cs typeface="Meiryo UI" panose="020B0604030504040204" pitchFamily="50" charset="-128"/>
              </a:rPr>
              <a:t>将来</a:t>
            </a:r>
            <a:r>
              <a:rPr lang="ja-JP" altLang="en-US" sz="2600" dirty="0" smtClean="0">
                <a:latin typeface="Meiryo UI" panose="020B0604030504040204" pitchFamily="50" charset="-128"/>
                <a:ea typeface="Meiryo UI" panose="020B0604030504040204" pitchFamily="50" charset="-128"/>
                <a:cs typeface="Meiryo UI" panose="020B0604030504040204" pitchFamily="50" charset="-128"/>
              </a:rPr>
              <a:t>の大阪では、どういった住まい方が実現しているか・・・</a:t>
            </a:r>
            <a:endParaRPr lang="en-US" altLang="ja-JP" sz="2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a:spLocks noChangeArrowheads="1"/>
          </p:cNvSpPr>
          <p:nvPr/>
        </p:nvSpPr>
        <p:spPr bwMode="auto">
          <a:xfrm>
            <a:off x="144472" y="105256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① 大都市の圧倒的な魅力を楽しみながら住まう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44472" y="162865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② 大都市の魅力を楽しみつつ、落ち着いた住環境で住まう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144472" y="220474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③ 住まいの近くで働き、子育てを楽しみながら住まう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p:cNvSpPr>
            <a:spLocks noChangeArrowheads="1"/>
          </p:cNvSpPr>
          <p:nvPr/>
        </p:nvSpPr>
        <p:spPr bwMode="auto">
          <a:xfrm>
            <a:off x="144472" y="278083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④ 歴史・文化に囲まれて住まう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2"/>
          <p:cNvSpPr>
            <a:spLocks noChangeArrowheads="1"/>
          </p:cNvSpPr>
          <p:nvPr/>
        </p:nvSpPr>
        <p:spPr bwMode="auto">
          <a:xfrm>
            <a:off x="144472" y="335692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⑤ モノづくりとともに住まう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2"/>
          <p:cNvSpPr>
            <a:spLocks noChangeArrowheads="1"/>
          </p:cNvSpPr>
          <p:nvPr/>
        </p:nvSpPr>
        <p:spPr bwMode="auto">
          <a:xfrm>
            <a:off x="144472" y="393301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⑥ 学びとともに住まう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p:cNvSpPr>
            <a:spLocks noChangeArrowheads="1"/>
          </p:cNvSpPr>
          <p:nvPr/>
        </p:nvSpPr>
        <p:spPr bwMode="auto">
          <a:xfrm>
            <a:off x="144472" y="450910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⑦</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包容力のある大阪で、人のあたたかさに包まれて住まう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Rectangle 2"/>
          <p:cNvSpPr>
            <a:spLocks noChangeArrowheads="1"/>
          </p:cNvSpPr>
          <p:nvPr/>
        </p:nvSpPr>
        <p:spPr bwMode="auto">
          <a:xfrm>
            <a:off x="144472" y="508519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⑧ 豊かな自然を満喫して住まう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2"/>
          <p:cNvSpPr>
            <a:spLocks noChangeArrowheads="1"/>
          </p:cNvSpPr>
          <p:nvPr/>
        </p:nvSpPr>
        <p:spPr bwMode="auto">
          <a:xfrm>
            <a:off x="144472" y="5661282"/>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a:latin typeface="Meiryo UI" panose="020B0604030504040204" pitchFamily="50" charset="-128"/>
                <a:ea typeface="Meiryo UI" panose="020B0604030504040204" pitchFamily="50" charset="-128"/>
                <a:cs typeface="Meiryo UI" panose="020B0604030504040204" pitchFamily="50" charset="-128"/>
              </a:rPr>
              <a:t>⑨</a:t>
            </a: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スポーツを楽しみながら、健康的に住まう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Rectangle 2"/>
          <p:cNvSpPr>
            <a:spLocks noChangeArrowheads="1"/>
          </p:cNvSpPr>
          <p:nvPr/>
        </p:nvSpPr>
        <p:spPr bwMode="auto">
          <a:xfrm>
            <a:off x="144472" y="6237368"/>
            <a:ext cx="8676000" cy="468000"/>
          </a:xfrm>
          <a:prstGeom prst="roundRect">
            <a:avLst/>
          </a:prstGeom>
          <a:solidFill>
            <a:schemeClr val="bg1"/>
          </a:solidFill>
          <a:ln w="12700">
            <a:solidFill>
              <a:schemeClr val="accent1"/>
            </a:solidFill>
            <a:prstDash val="solid"/>
            <a:miter lim="800000"/>
            <a:headEnd/>
            <a:tailEnd/>
          </a:ln>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⑩ 環境にやさしく・調和して住まう</a:t>
            </a:r>
            <a:endParaRPr lang="en-US" altLang="ja-JP" sz="2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2721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37</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77800" algn="l">
              <a:spcAft>
                <a:spcPts val="0"/>
              </a:spcAft>
            </a:pPr>
            <a:r>
              <a:rPr lang="ja-JP" altLang="en-US" sz="2400" b="1" kern="100" dirty="0" smtClean="0">
                <a:effectLst/>
                <a:ea typeface="Meiryo UI"/>
                <a:cs typeface="Times New Roman"/>
              </a:rPr>
              <a:t>①</a:t>
            </a:r>
            <a:r>
              <a:rPr lang="ja-JP" sz="2400" b="1" kern="100" dirty="0" smtClean="0">
                <a:effectLst/>
                <a:ea typeface="Meiryo UI"/>
                <a:cs typeface="Times New Roman"/>
              </a:rPr>
              <a:t>大都市</a:t>
            </a:r>
            <a:r>
              <a:rPr lang="ja-JP" sz="2400" b="1" kern="100" dirty="0">
                <a:effectLst/>
                <a:ea typeface="Meiryo UI"/>
                <a:cs typeface="Times New Roman"/>
              </a:rPr>
              <a:t>の圧倒的な魅力を楽しみながら住まう</a:t>
            </a:r>
            <a:endParaRPr lang="ja-JP" sz="1600" kern="100" dirty="0">
              <a:effectLst/>
              <a:ea typeface="ＭＳ 明朝"/>
              <a:cs typeface="Times New Roman"/>
            </a:endParaRPr>
          </a:p>
        </p:txBody>
      </p:sp>
      <p:sp>
        <p:nvSpPr>
          <p:cNvPr id="19" name="テキスト ボックス 2"/>
          <p:cNvSpPr txBox="1">
            <a:spLocks noChangeArrowheads="1"/>
          </p:cNvSpPr>
          <p:nvPr/>
        </p:nvSpPr>
        <p:spPr bwMode="auto">
          <a:xfrm>
            <a:off x="179512" y="1152436"/>
            <a:ext cx="8850188" cy="1916524"/>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28600" indent="-228600" algn="just">
              <a:lnSpc>
                <a:spcPts val="3000"/>
              </a:lnSpc>
              <a:spcAft>
                <a:spcPts val="0"/>
              </a:spcAft>
            </a:pPr>
            <a:r>
              <a:rPr lang="ja-JP" altLang="en-US" sz="2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sz="2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都心部</a:t>
            </a:r>
            <a:r>
              <a:rPr lang="ja-JP" sz="2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では、あらゆる都市機能や外国人をはじめとした多様な人材が集積するクリエイティブな都市が形成され、大都市ならではの住まい方を満喫しています。</a:t>
            </a:r>
          </a:p>
          <a:p>
            <a:pPr marL="342900" lvl="0" indent="-342900" algn="just">
              <a:lnSpc>
                <a:spcPts val="3000"/>
              </a:lnSpc>
              <a:spcBef>
                <a:spcPts val="1200"/>
              </a:spcBef>
              <a:spcAft>
                <a:spcPts val="0"/>
              </a:spcAft>
              <a:buFont typeface="Wingdings 2"/>
              <a:buChar char=""/>
            </a:pPr>
            <a:r>
              <a:rPr lang="ja-JP" sz="2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人にやさしい交通システムと豊かなみどりや水辺空間が備わり、子どもものびのびとくらしています。</a:t>
            </a:r>
          </a:p>
        </p:txBody>
      </p:sp>
      <p:pic>
        <p:nvPicPr>
          <p:cNvPr id="24" name="図 23" descr="大川沿いのまちなみ"/>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5292" y="4963100"/>
            <a:ext cx="2496671" cy="1668740"/>
          </a:xfrm>
          <a:prstGeom prst="rect">
            <a:avLst/>
          </a:prstGeom>
          <a:ln>
            <a:noFill/>
          </a:ln>
          <a:effectLst/>
          <a:extLst/>
        </p:spPr>
      </p:pic>
      <p:pic>
        <p:nvPicPr>
          <p:cNvPr id="26" name="図 25"/>
          <p:cNvPicPr/>
          <p:nvPr/>
        </p:nvPicPr>
        <p:blipFill rotWithShape="1">
          <a:blip r:embed="rId4">
            <a:extLst>
              <a:ext uri="{28A0092B-C50C-407E-A947-70E740481C1C}">
                <a14:useLocalDpi xmlns:a14="http://schemas.microsoft.com/office/drawing/2010/main" val="0"/>
              </a:ext>
            </a:extLst>
          </a:blip>
          <a:srcRect l="12392" t="10794" r="20173" b="24026"/>
          <a:stretch/>
        </p:blipFill>
        <p:spPr bwMode="auto">
          <a:xfrm>
            <a:off x="539552" y="4963100"/>
            <a:ext cx="2488391" cy="1668740"/>
          </a:xfrm>
          <a:prstGeom prst="rect">
            <a:avLst/>
          </a:prstGeom>
          <a:ln>
            <a:noFill/>
          </a:ln>
          <a:effectLst/>
          <a:extLst>
            <a:ext uri="{53640926-AAD7-44D8-BBD7-CCE9431645EC}">
              <a14:shadowObscured xmlns:a14="http://schemas.microsoft.com/office/drawing/2010/main"/>
            </a:ext>
          </a:extLst>
        </p:spPr>
      </p:pic>
      <p:pic>
        <p:nvPicPr>
          <p:cNvPr id="27" name="図 26"/>
          <p:cNvPicPr/>
          <p:nvPr/>
        </p:nvPicPr>
        <p:blipFill rotWithShape="1">
          <a:blip r:embed="rId5" cstate="print">
            <a:extLst>
              <a:ext uri="{28A0092B-C50C-407E-A947-70E740481C1C}">
                <a14:useLocalDpi xmlns:a14="http://schemas.microsoft.com/office/drawing/2010/main" val="0"/>
              </a:ext>
            </a:extLst>
          </a:blip>
          <a:srcRect t="3965" r="1343"/>
          <a:stretch/>
        </p:blipFill>
        <p:spPr>
          <a:xfrm>
            <a:off x="1685886" y="3212976"/>
            <a:ext cx="2632819" cy="1668740"/>
          </a:xfrm>
          <a:prstGeom prst="rect">
            <a:avLst/>
          </a:prstGeom>
          <a:ln>
            <a:noFill/>
          </a:ln>
          <a:effectLst/>
        </p:spPr>
      </p:pic>
      <p:pic>
        <p:nvPicPr>
          <p:cNvPr id="28" name="図 27"/>
          <p:cNvPicPr/>
          <p:nvPr/>
        </p:nvPicPr>
        <p:blipFill rotWithShape="1">
          <a:blip r:embed="rId6">
            <a:extLst>
              <a:ext uri="{28A0092B-C50C-407E-A947-70E740481C1C}">
                <a14:useLocalDpi xmlns:a14="http://schemas.microsoft.com/office/drawing/2010/main" val="0"/>
              </a:ext>
            </a:extLst>
          </a:blip>
          <a:srcRect b="9677"/>
          <a:stretch/>
        </p:blipFill>
        <p:spPr bwMode="auto">
          <a:xfrm>
            <a:off x="4881373" y="3212976"/>
            <a:ext cx="2485631" cy="1668740"/>
          </a:xfrm>
          <a:prstGeom prst="rect">
            <a:avLst/>
          </a:prstGeom>
          <a:ln>
            <a:noFill/>
          </a:ln>
          <a:effectLst/>
          <a:extLst>
            <a:ext uri="{53640926-AAD7-44D8-BBD7-CCE9431645EC}">
              <a14:shadowObscured xmlns:a14="http://schemas.microsoft.com/office/drawing/2010/main"/>
            </a:ext>
          </a:extLst>
        </p:spPr>
      </p:pic>
      <p:pic>
        <p:nvPicPr>
          <p:cNvPr id="11" name="図 10"/>
          <p:cNvPicPr/>
          <p:nvPr/>
        </p:nvPicPr>
        <p:blipFill>
          <a:blip r:embed="rId7">
            <a:extLst>
              <a:ext uri="{28A0092B-C50C-407E-A947-70E740481C1C}">
                <a14:useLocalDpi xmlns:a14="http://schemas.microsoft.com/office/drawing/2010/main" val="0"/>
              </a:ext>
            </a:extLst>
          </a:blip>
          <a:stretch>
            <a:fillRect/>
          </a:stretch>
        </p:blipFill>
        <p:spPr>
          <a:xfrm>
            <a:off x="6233761" y="4963099"/>
            <a:ext cx="2514703" cy="1667887"/>
          </a:xfrm>
          <a:prstGeom prst="rect">
            <a:avLst/>
          </a:prstGeom>
        </p:spPr>
      </p:pic>
    </p:spTree>
    <p:extLst>
      <p:ext uri="{BB962C8B-B14F-4D97-AF65-F5344CB8AC3E}">
        <p14:creationId xmlns:p14="http://schemas.microsoft.com/office/powerpoint/2010/main" val="3398694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38</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の魅力を楽しみつつ、落ち着いた住環境で住まう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55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lvl="0"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かつて</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老朽化した木造住宅が建て詰まり、防災上危険だった地域は、安全性が確保され、みどり豊かな落ち着いた住環境を備えた都市へと生まれ変わっています。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そこには、新しいマンションから昔ながらの長屋など、新旧多様で魅力的な住まいがたくさんあります。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都心にもアクセスしやすい立地を活かし、大都市の魅力を楽しみつつ、落ち着いた住環境や良好な子育て環境、豊かなコミュニティに支えられてくらしています。</a:t>
            </a:r>
          </a:p>
        </p:txBody>
      </p:sp>
      <p:pic>
        <p:nvPicPr>
          <p:cNvPr id="11" name="図 10"/>
          <p:cNvPicPr/>
          <p:nvPr/>
        </p:nvPicPr>
        <p:blipFill>
          <a:blip r:embed="rId3" cstate="email">
            <a:extLst>
              <a:ext uri="{28A0092B-C50C-407E-A947-70E740481C1C}">
                <a14:useLocalDpi xmlns:a14="http://schemas.microsoft.com/office/drawing/2010/main"/>
              </a:ext>
            </a:extLst>
          </a:blip>
          <a:stretch>
            <a:fillRect/>
          </a:stretch>
        </p:blipFill>
        <p:spPr>
          <a:xfrm>
            <a:off x="391301" y="5345900"/>
            <a:ext cx="2337151" cy="1446466"/>
          </a:xfrm>
          <a:prstGeom prst="rect">
            <a:avLst/>
          </a:prstGeom>
          <a:ln>
            <a:noFill/>
          </a:ln>
          <a:effectLst/>
        </p:spPr>
      </p:pic>
      <p:pic>
        <p:nvPicPr>
          <p:cNvPr id="12" name="図 11" descr="空堀界隈のまちなみ"/>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809995"/>
            <a:ext cx="2158535" cy="1446466"/>
          </a:xfrm>
          <a:prstGeom prst="rect">
            <a:avLst/>
          </a:prstGeom>
          <a:ln>
            <a:noFill/>
          </a:ln>
          <a:effectLst/>
          <a:extLst/>
        </p:spPr>
      </p:pic>
      <p:pic>
        <p:nvPicPr>
          <p:cNvPr id="13" name="図 12"/>
          <p:cNvPicPr/>
          <p:nvPr/>
        </p:nvPicPr>
        <p:blipFill rotWithShape="1">
          <a:blip r:embed="rId5">
            <a:extLst>
              <a:ext uri="{28A0092B-C50C-407E-A947-70E740481C1C}">
                <a14:useLocalDpi xmlns:a14="http://schemas.microsoft.com/office/drawing/2010/main" val="0"/>
              </a:ext>
            </a:extLst>
          </a:blip>
          <a:srcRect l="17280" t="10744" r="16869" b="11084"/>
          <a:stretch/>
        </p:blipFill>
        <p:spPr>
          <a:xfrm>
            <a:off x="3347864" y="5405208"/>
            <a:ext cx="2168901" cy="1446466"/>
          </a:xfrm>
          <a:prstGeom prst="rect">
            <a:avLst/>
          </a:prstGeom>
          <a:ln>
            <a:noFill/>
          </a:ln>
          <a:effectLst/>
        </p:spPr>
      </p:pic>
      <p:pic>
        <p:nvPicPr>
          <p:cNvPr id="14" name="図 13"/>
          <p:cNvPicPr/>
          <p:nvPr/>
        </p:nvPicPr>
        <p:blipFill>
          <a:blip r:embed="rId6">
            <a:extLst>
              <a:ext uri="{28A0092B-C50C-407E-A947-70E740481C1C}">
                <a14:useLocalDpi xmlns:a14="http://schemas.microsoft.com/office/drawing/2010/main" val="0"/>
              </a:ext>
            </a:extLst>
          </a:blip>
          <a:stretch>
            <a:fillRect/>
          </a:stretch>
        </p:blipFill>
        <p:spPr>
          <a:xfrm>
            <a:off x="5886132" y="5367084"/>
            <a:ext cx="2156143" cy="1446466"/>
          </a:xfrm>
          <a:prstGeom prst="rect">
            <a:avLst/>
          </a:prstGeom>
        </p:spPr>
      </p:pic>
      <p:pic>
        <p:nvPicPr>
          <p:cNvPr id="15" name="図 14"/>
          <p:cNvPicPr/>
          <p:nvPr/>
        </p:nvPicPr>
        <p:blipFill>
          <a:blip r:embed="rId7">
            <a:extLst>
              <a:ext uri="{28A0092B-C50C-407E-A947-70E740481C1C}">
                <a14:useLocalDpi xmlns:a14="http://schemas.microsoft.com/office/drawing/2010/main" val="0"/>
              </a:ext>
            </a:extLst>
          </a:blip>
          <a:stretch>
            <a:fillRect/>
          </a:stretch>
        </p:blipFill>
        <p:spPr>
          <a:xfrm>
            <a:off x="4813750" y="3835122"/>
            <a:ext cx="2161725" cy="1446466"/>
          </a:xfrm>
          <a:prstGeom prst="rect">
            <a:avLst/>
          </a:prstGeom>
        </p:spPr>
      </p:pic>
    </p:spTree>
    <p:extLst>
      <p:ext uri="{BB962C8B-B14F-4D97-AF65-F5344CB8AC3E}">
        <p14:creationId xmlns:p14="http://schemas.microsoft.com/office/powerpoint/2010/main" val="2014077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39</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③</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住まい</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の近くで働き、子育てを楽しみながら住まう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276564"/>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lvl="0" indent="-271463" algn="l">
              <a:lnSpc>
                <a:spcPts val="3000"/>
              </a:lnSpc>
              <a:spcBef>
                <a:spcPts val="600"/>
              </a:spcBef>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駅を中心として、商業、業務施設や医療、福祉、子育てなどの多様な機能が揃い、また、かつてベッドタウンと呼ばれていた住宅地にも、働く場や賑わいのある場が生まれ、住まいの近くで働き、子育てを楽しみながらくらしています。</a:t>
            </a:r>
          </a:p>
          <a:p>
            <a:pPr marL="271463" lvl="0" indent="-271463" algn="l">
              <a:lnSpc>
                <a:spcPts val="3000"/>
              </a:lnSpc>
              <a:spcBef>
                <a:spcPts val="600"/>
              </a:spcBef>
            </a:pPr>
            <a:r>
              <a:rPr lang="en-US"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くらし</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を支えるサービスが充実し、近くに豊かな自然もあふれており、子どもからお年寄りまで、誰もがいきいきとくらしています。</a:t>
            </a:r>
          </a:p>
        </p:txBody>
      </p:sp>
      <p:pic>
        <p:nvPicPr>
          <p:cNvPr id="16" name="Picture 4"/>
          <p:cNvPicPr/>
          <p:nvPr/>
        </p:nvPicPr>
        <p:blipFill rotWithShape="1">
          <a:blip r:embed="rId3" cstate="email">
            <a:extLst>
              <a:ext uri="{28A0092B-C50C-407E-A947-70E740481C1C}">
                <a14:useLocalDpi xmlns:a14="http://schemas.microsoft.com/office/drawing/2010/main"/>
              </a:ext>
            </a:extLst>
          </a:blip>
          <a:srcRect l="11834"/>
          <a:stretch/>
        </p:blipFill>
        <p:spPr bwMode="auto">
          <a:xfrm>
            <a:off x="2266727" y="3613721"/>
            <a:ext cx="2190971" cy="1471463"/>
          </a:xfrm>
          <a:prstGeom prst="rect">
            <a:avLst/>
          </a:prstGeom>
          <a:ln>
            <a:noFill/>
          </a:ln>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pic>
        <p:nvPicPr>
          <p:cNvPr id="17" name="図 16" descr="2F0V6844"/>
          <p:cNvPicPr/>
          <p:nvPr/>
        </p:nvPicPr>
        <p:blipFill rotWithShape="1">
          <a:blip r:embed="rId4" cstate="print">
            <a:extLst>
              <a:ext uri="{28A0092B-C50C-407E-A947-70E740481C1C}">
                <a14:useLocalDpi xmlns:a14="http://schemas.microsoft.com/office/drawing/2010/main" val="0"/>
              </a:ext>
            </a:extLst>
          </a:blip>
          <a:srcRect l="16451" t="12687" r="8271" b="8955"/>
          <a:stretch/>
        </p:blipFill>
        <p:spPr bwMode="auto">
          <a:xfrm>
            <a:off x="1103466" y="5159524"/>
            <a:ext cx="2117154" cy="1471463"/>
          </a:xfrm>
          <a:prstGeom prst="rect">
            <a:avLst/>
          </a:prstGeom>
          <a:noFill/>
          <a:ln>
            <a:noFill/>
          </a:ln>
          <a:extLst>
            <a:ext uri="{53640926-AAD7-44D8-BBD7-CCE9431645EC}">
              <a14:shadowObscured xmlns:a14="http://schemas.microsoft.com/office/drawing/2010/main"/>
            </a:ext>
          </a:extLst>
        </p:spPr>
      </p:pic>
      <p:pic>
        <p:nvPicPr>
          <p:cNvPr id="20" name="図 19" descr="説明: D:\hasegawato\Desktop\新しいフォルダー\業務系用地.JPG"/>
          <p:cNvPicPr/>
          <p:nvPr/>
        </p:nvPicPr>
        <p:blipFill rotWithShape="1">
          <a:blip r:embed="rId5" cstate="print">
            <a:extLst>
              <a:ext uri="{28A0092B-C50C-407E-A947-70E740481C1C}">
                <a14:useLocalDpi xmlns:a14="http://schemas.microsoft.com/office/drawing/2010/main" val="0"/>
              </a:ext>
            </a:extLst>
          </a:blip>
          <a:srcRect t="15958" r="24590" b="13829"/>
          <a:stretch/>
        </p:blipFill>
        <p:spPr bwMode="auto">
          <a:xfrm>
            <a:off x="3571096" y="5159524"/>
            <a:ext cx="2106609" cy="1471463"/>
          </a:xfrm>
          <a:prstGeom prst="rect">
            <a:avLst/>
          </a:prstGeom>
          <a:noFill/>
          <a:ln>
            <a:noFill/>
          </a:ln>
          <a:extLst>
            <a:ext uri="{53640926-AAD7-44D8-BBD7-CCE9431645EC}">
              <a14:shadowObscured xmlns:a14="http://schemas.microsoft.com/office/drawing/2010/main"/>
            </a:ext>
          </a:extLst>
        </p:spPr>
      </p:pic>
      <p:pic>
        <p:nvPicPr>
          <p:cNvPr id="21" name="図 20"/>
          <p:cNvPicPr/>
          <p:nvPr/>
        </p:nvPicPr>
        <p:blipFill>
          <a:blip r:embed="rId6" cstate="print">
            <a:extLst>
              <a:ext uri="{28A0092B-C50C-407E-A947-70E740481C1C}">
                <a14:useLocalDpi xmlns:a14="http://schemas.microsoft.com/office/drawing/2010/main" val="0"/>
              </a:ext>
            </a:extLst>
          </a:blip>
          <a:stretch>
            <a:fillRect/>
          </a:stretch>
        </p:blipFill>
        <p:spPr>
          <a:xfrm>
            <a:off x="6091376" y="5159524"/>
            <a:ext cx="2225040" cy="1471463"/>
          </a:xfrm>
          <a:prstGeom prst="rect">
            <a:avLst/>
          </a:prstGeom>
        </p:spPr>
      </p:pic>
      <p:pic>
        <p:nvPicPr>
          <p:cNvPr id="22" name="図 21"/>
          <p:cNvPicPr/>
          <p:nvPr/>
        </p:nvPicPr>
        <p:blipFill rotWithShape="1">
          <a:blip r:embed="rId7">
            <a:extLst>
              <a:ext uri="{28A0092B-C50C-407E-A947-70E740481C1C}">
                <a14:useLocalDpi xmlns:a14="http://schemas.microsoft.com/office/drawing/2010/main" val="0"/>
              </a:ext>
            </a:extLst>
          </a:blip>
          <a:srcRect t="10409"/>
          <a:stretch/>
        </p:blipFill>
        <p:spPr bwMode="auto">
          <a:xfrm>
            <a:off x="4877160" y="3613721"/>
            <a:ext cx="2143112" cy="1471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4789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作業部会の概要</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a:t>
            </a:fld>
            <a:endParaRPr lang="en-US" altLang="ja-JP" sz="1200">
              <a:solidFill>
                <a:srgbClr val="898989"/>
              </a:solidFill>
            </a:endParaRPr>
          </a:p>
        </p:txBody>
      </p:sp>
      <p:sp>
        <p:nvSpPr>
          <p:cNvPr id="6" name="Rectangle 2"/>
          <p:cNvSpPr>
            <a:spLocks noChangeArrowheads="1"/>
          </p:cNvSpPr>
          <p:nvPr/>
        </p:nvSpPr>
        <p:spPr bwMode="auto">
          <a:xfrm>
            <a:off x="107504" y="513368"/>
            <a:ext cx="8928000"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lgn="ctr"/>
            <a:r>
              <a:rPr lang="ja-JP" altLang="ja-JP" sz="2400" b="1" dirty="0">
                <a:latin typeface="HG丸ｺﾞｼｯｸM-PRO" panose="020F0600000000000000" pitchFamily="50" charset="-128"/>
                <a:ea typeface="HG丸ｺﾞｼｯｸM-PRO" panose="020F0600000000000000" pitchFamily="50" charset="-128"/>
              </a:rPr>
              <a:t>大阪府住宅まちづくり審議会 作業</a:t>
            </a:r>
            <a:r>
              <a:rPr lang="ja-JP" altLang="ja-JP" sz="2400" b="1" dirty="0" smtClean="0">
                <a:latin typeface="HG丸ｺﾞｼｯｸM-PRO" panose="020F0600000000000000" pitchFamily="50" charset="-128"/>
                <a:ea typeface="HG丸ｺﾞｼｯｸM-PRO" panose="020F0600000000000000" pitchFamily="50" charset="-128"/>
              </a:rPr>
              <a:t>部会</a:t>
            </a:r>
            <a:r>
              <a:rPr lang="ja-JP" altLang="en-US" sz="2400" b="1" dirty="0" smtClean="0">
                <a:latin typeface="HG丸ｺﾞｼｯｸM-PRO" panose="020F0600000000000000" pitchFamily="50" charset="-128"/>
                <a:ea typeface="HG丸ｺﾞｼｯｸM-PRO" panose="020F0600000000000000" pitchFamily="50" charset="-128"/>
              </a:rPr>
              <a:t>委員</a:t>
            </a:r>
            <a:endParaRPr lang="en-US" altLang="ja-JP" sz="2400" b="1" dirty="0" smtClean="0">
              <a:latin typeface="HG丸ｺﾞｼｯｸM-PRO" panose="020F0600000000000000" pitchFamily="50" charset="-128"/>
              <a:ea typeface="HG丸ｺﾞｼｯｸM-PRO" panose="020F0600000000000000" pitchFamily="50" charset="-128"/>
            </a:endParaRPr>
          </a:p>
          <a:p>
            <a:pPr algn="ct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ja-JP" sz="2200" dirty="0" smtClean="0">
                <a:latin typeface="HG丸ｺﾞｼｯｸM-PRO" panose="020F0600000000000000" pitchFamily="50" charset="-128"/>
                <a:ea typeface="HG丸ｺﾞｼｯｸM-PRO" panose="020F0600000000000000" pitchFamily="50" charset="-128"/>
              </a:rPr>
              <a:t>大竹</a:t>
            </a:r>
            <a:r>
              <a:rPr lang="ja-JP" altLang="ja-JP" sz="2200" dirty="0">
                <a:latin typeface="HG丸ｺﾞｼｯｸM-PRO" panose="020F0600000000000000" pitchFamily="50" charset="-128"/>
                <a:ea typeface="HG丸ｺﾞｼｯｸM-PRO" panose="020F0600000000000000" pitchFamily="50" charset="-128"/>
              </a:rPr>
              <a:t>　文雄　　</a:t>
            </a:r>
            <a:r>
              <a:rPr lang="ja-JP" altLang="ja-JP" sz="2200" dirty="0" smtClean="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大阪大学 理事・副学長</a:t>
            </a:r>
          </a:p>
          <a:p>
            <a:r>
              <a:rPr lang="ja-JP" altLang="ja-JP" sz="2200" dirty="0" smtClean="0">
                <a:latin typeface="HG丸ｺﾞｼｯｸM-PRO" panose="020F0600000000000000" pitchFamily="50" charset="-128"/>
                <a:ea typeface="HG丸ｺﾞｼｯｸM-PRO" panose="020F0600000000000000" pitchFamily="50" charset="-128"/>
              </a:rPr>
              <a:t>岡</a:t>
            </a:r>
            <a:r>
              <a:rPr lang="ja-JP" altLang="ja-JP" sz="2200" dirty="0">
                <a:latin typeface="HG丸ｺﾞｼｯｸM-PRO" panose="020F0600000000000000" pitchFamily="50" charset="-128"/>
                <a:ea typeface="HG丸ｺﾞｼｯｸM-PRO" panose="020F0600000000000000" pitchFamily="50" charset="-128"/>
              </a:rPr>
              <a:t>　絵理子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関西大学環境都市工学部 准教授</a:t>
            </a:r>
          </a:p>
          <a:p>
            <a:r>
              <a:rPr lang="ja-JP" altLang="ja-JP" sz="2200" dirty="0" smtClean="0">
                <a:latin typeface="HG丸ｺﾞｼｯｸM-PRO" panose="020F0600000000000000" pitchFamily="50" charset="-128"/>
                <a:ea typeface="HG丸ｺﾞｼｯｸM-PRO" panose="020F0600000000000000" pitchFamily="50" charset="-128"/>
              </a:rPr>
              <a:t>加茂</a:t>
            </a:r>
            <a:r>
              <a:rPr lang="ja-JP" altLang="ja-JP" sz="2200" dirty="0">
                <a:latin typeface="HG丸ｺﾞｼｯｸM-PRO" panose="020F0600000000000000" pitchFamily="50" charset="-128"/>
                <a:ea typeface="HG丸ｺﾞｼｯｸM-PRO" panose="020F0600000000000000" pitchFamily="50" charset="-128"/>
              </a:rPr>
              <a:t>　みどり</a:t>
            </a:r>
            <a:r>
              <a:rPr lang="en-US" altLang="ja-JP"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　</a:t>
            </a:r>
            <a:r>
              <a:rPr lang="ja-JP" altLang="ja-JP" sz="2200" dirty="0" smtClean="0">
                <a:latin typeface="HG丸ｺﾞｼｯｸM-PRO" panose="020F0600000000000000" pitchFamily="50" charset="-128"/>
                <a:ea typeface="HG丸ｺﾞｼｯｸM-PRO" panose="020F0600000000000000" pitchFamily="50" charset="-128"/>
              </a:rPr>
              <a:t>大阪ガス</a:t>
            </a:r>
            <a:r>
              <a:rPr lang="ja-JP" altLang="ja-JP" sz="2200" dirty="0">
                <a:latin typeface="HG丸ｺﾞｼｯｸM-PRO" panose="020F0600000000000000" pitchFamily="50" charset="-128"/>
                <a:ea typeface="HG丸ｺﾞｼｯｸM-PRO" panose="020F0600000000000000" pitchFamily="50" charset="-128"/>
              </a:rPr>
              <a:t>（株）エネルギー・文化研究所 主席研究員</a:t>
            </a:r>
          </a:p>
          <a:p>
            <a:r>
              <a:rPr lang="ja-JP" altLang="ja-JP" sz="2200" dirty="0">
                <a:latin typeface="HG丸ｺﾞｼｯｸM-PRO" panose="020F0600000000000000" pitchFamily="50" charset="-128"/>
                <a:ea typeface="HG丸ｺﾞｼｯｸM-PRO" panose="020F0600000000000000" pitchFamily="50" charset="-128"/>
              </a:rPr>
              <a:t>小伊藤 亜希子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大阪市立大学大学院生活科学研究科 教授</a:t>
            </a:r>
          </a:p>
          <a:p>
            <a:r>
              <a:rPr lang="ja-JP" altLang="ja-JP" sz="2200" dirty="0">
                <a:latin typeface="HG丸ｺﾞｼｯｸM-PRO" panose="020F0600000000000000" pitchFamily="50" charset="-128"/>
                <a:ea typeface="HG丸ｺﾞｼｯｸM-PRO" panose="020F0600000000000000" pitchFamily="50" charset="-128"/>
              </a:rPr>
              <a:t>澤木　昌典</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大阪大学大学院工学研究科 教授</a:t>
            </a:r>
          </a:p>
          <a:p>
            <a:r>
              <a:rPr lang="ja-JP" altLang="ja-JP" sz="2200" dirty="0">
                <a:latin typeface="HG丸ｺﾞｼｯｸM-PRO" panose="020F0600000000000000" pitchFamily="50" charset="-128"/>
                <a:ea typeface="HG丸ｺﾞｼｯｸM-PRO" panose="020F0600000000000000" pitchFamily="50" charset="-128"/>
              </a:rPr>
              <a:t>下村　泰彦</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大阪府立大学大学院生命環境科学研究科 教授</a:t>
            </a:r>
          </a:p>
          <a:p>
            <a:r>
              <a:rPr lang="ja-JP" altLang="ja-JP" sz="2200" dirty="0" smtClean="0">
                <a:latin typeface="HG丸ｺﾞｼｯｸM-PRO" panose="020F0600000000000000" pitchFamily="50" charset="-128"/>
                <a:ea typeface="HG丸ｺﾞｼｯｸM-PRO" panose="020F0600000000000000" pitchFamily="50" charset="-128"/>
              </a:rPr>
              <a:t>髙</a:t>
            </a:r>
            <a:r>
              <a:rPr lang="ja-JP" altLang="ja-JP" sz="2200" dirty="0">
                <a:latin typeface="HG丸ｺﾞｼｯｸM-PRO" panose="020F0600000000000000" pitchFamily="50" charset="-128"/>
                <a:ea typeface="HG丸ｺﾞｼｯｸM-PRO" panose="020F0600000000000000" pitchFamily="50" charset="-128"/>
              </a:rPr>
              <a:t>田　光雄　　 京都大学大学院工学研究科 </a:t>
            </a:r>
            <a:r>
              <a:rPr lang="ja-JP" altLang="ja-JP" sz="2200" dirty="0" smtClean="0">
                <a:latin typeface="HG丸ｺﾞｼｯｸM-PRO" panose="020F0600000000000000" pitchFamily="50" charset="-128"/>
                <a:ea typeface="HG丸ｺﾞｼｯｸM-PRO" panose="020F0600000000000000" pitchFamily="50" charset="-128"/>
              </a:rPr>
              <a:t>教授</a:t>
            </a:r>
            <a:r>
              <a:rPr lang="ja-JP" altLang="en-US" sz="2200" dirty="0" smtClean="0">
                <a:latin typeface="HG丸ｺﾞｼｯｸM-PRO" panose="020F0600000000000000" pitchFamily="50" charset="-128"/>
                <a:ea typeface="HG丸ｺﾞｼｯｸM-PRO" panose="020F0600000000000000" pitchFamily="50" charset="-128"/>
              </a:rPr>
              <a:t>　</a:t>
            </a:r>
            <a:r>
              <a:rPr lang="en-US" altLang="ja-JP" sz="2200" dirty="0" smtClean="0">
                <a:latin typeface="HG丸ｺﾞｼｯｸM-PRO" panose="020F0600000000000000" pitchFamily="50" charset="-128"/>
                <a:ea typeface="HG丸ｺﾞｼｯｸM-PRO" panose="020F0600000000000000" pitchFamily="50" charset="-128"/>
              </a:rPr>
              <a:t>【</a:t>
            </a:r>
            <a:r>
              <a:rPr lang="ja-JP" altLang="en-US" sz="2200" dirty="0" smtClean="0">
                <a:latin typeface="HG丸ｺﾞｼｯｸM-PRO" panose="020F0600000000000000" pitchFamily="50" charset="-128"/>
                <a:ea typeface="HG丸ｺﾞｼｯｸM-PRO" panose="020F0600000000000000" pitchFamily="50" charset="-128"/>
              </a:rPr>
              <a:t>部会長</a:t>
            </a:r>
            <a:r>
              <a:rPr lang="en-US" altLang="ja-JP" sz="2200" dirty="0" smtClean="0">
                <a:latin typeface="HG丸ｺﾞｼｯｸM-PRO" panose="020F0600000000000000" pitchFamily="50" charset="-128"/>
                <a:ea typeface="HG丸ｺﾞｼｯｸM-PRO" panose="020F0600000000000000" pitchFamily="50" charset="-128"/>
              </a:rPr>
              <a:t>】</a:t>
            </a:r>
            <a:endParaRPr lang="ja-JP" altLang="ja-JP" sz="2200" dirty="0">
              <a:latin typeface="HG丸ｺﾞｼｯｸM-PRO" panose="020F0600000000000000" pitchFamily="50" charset="-128"/>
              <a:ea typeface="HG丸ｺﾞｼｯｸM-PRO" panose="020F0600000000000000" pitchFamily="50" charset="-128"/>
            </a:endParaRPr>
          </a:p>
          <a:p>
            <a:r>
              <a:rPr lang="ja-JP" altLang="ja-JP" sz="2200" dirty="0">
                <a:latin typeface="HG丸ｺﾞｼｯｸM-PRO" panose="020F0600000000000000" pitchFamily="50" charset="-128"/>
                <a:ea typeface="HG丸ｺﾞｼｯｸM-PRO" panose="020F0600000000000000" pitchFamily="50" charset="-128"/>
              </a:rPr>
              <a:t>鍋島　美奈子</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大阪市立大学大学院工学研究科 准教授</a:t>
            </a:r>
          </a:p>
          <a:p>
            <a:r>
              <a:rPr lang="ja-JP" altLang="ja-JP" sz="2200" dirty="0">
                <a:latin typeface="HG丸ｺﾞｼｯｸM-PRO" panose="020F0600000000000000" pitchFamily="50" charset="-128"/>
                <a:ea typeface="HG丸ｺﾞｼｯｸM-PRO" panose="020F0600000000000000" pitchFamily="50" charset="-128"/>
              </a:rPr>
              <a:t>北後　明彦</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神戸大学都市安全研究センター 教授</a:t>
            </a:r>
          </a:p>
          <a:p>
            <a:r>
              <a:rPr lang="ja-JP" altLang="ja-JP" sz="2200" dirty="0">
                <a:latin typeface="HG丸ｺﾞｼｯｸM-PRO" panose="020F0600000000000000" pitchFamily="50" charset="-128"/>
                <a:ea typeface="HG丸ｺﾞｼｯｸM-PRO" panose="020F0600000000000000" pitchFamily="50" charset="-128"/>
              </a:rPr>
              <a:t>松端　克文</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桃山学院大学社会学部 教授</a:t>
            </a:r>
          </a:p>
          <a:p>
            <a:r>
              <a:rPr lang="ja-JP" altLang="ja-JP" sz="2200" dirty="0">
                <a:latin typeface="HG丸ｺﾞｼｯｸM-PRO" panose="020F0600000000000000" pitchFamily="50" charset="-128"/>
                <a:ea typeface="HG丸ｺﾞｼｯｸM-PRO" panose="020F0600000000000000" pitchFamily="50" charset="-128"/>
              </a:rPr>
              <a:t>三浦　　研</a:t>
            </a:r>
            <a:r>
              <a:rPr lang="en-US" altLang="ja-JP" sz="2200" dirty="0">
                <a:latin typeface="HG丸ｺﾞｼｯｸM-PRO" panose="020F0600000000000000" pitchFamily="50" charset="-128"/>
                <a:ea typeface="HG丸ｺﾞｼｯｸM-PRO" panose="020F0600000000000000" pitchFamily="50" charset="-128"/>
              </a:rPr>
              <a:t>	</a:t>
            </a:r>
            <a:r>
              <a:rPr lang="ja-JP" altLang="ja-JP" sz="2200" dirty="0">
                <a:latin typeface="HG丸ｺﾞｼｯｸM-PRO" panose="020F0600000000000000" pitchFamily="50" charset="-128"/>
                <a:ea typeface="HG丸ｺﾞｼｯｸM-PRO" panose="020F0600000000000000" pitchFamily="50" charset="-128"/>
              </a:rPr>
              <a:t>　大阪市立大学大学院生活科学研究科 教授</a:t>
            </a:r>
          </a:p>
          <a:p>
            <a:pPr algn="r" eaLnBrk="1" hangingPunct="1">
              <a:lnSpc>
                <a:spcPts val="3000"/>
              </a:lnSpc>
              <a:spcBef>
                <a:spcPts val="0"/>
              </a:spcBef>
            </a:pPr>
            <a:r>
              <a:rPr lang="ja-JP" altLang="ja-JP" sz="1800" dirty="0" smtClean="0">
                <a:latin typeface="HG丸ｺﾞｼｯｸM-PRO" panose="020F0600000000000000" pitchFamily="50" charset="-128"/>
                <a:ea typeface="HG丸ｺﾞｼｯｸM-PRO" panose="020F0600000000000000" pitchFamily="50" charset="-128"/>
              </a:rPr>
              <a:t>【</a:t>
            </a:r>
            <a:r>
              <a:rPr lang="ja-JP" altLang="ja-JP" sz="1800" dirty="0">
                <a:latin typeface="HG丸ｺﾞｼｯｸM-PRO" panose="020F0600000000000000" pitchFamily="50" charset="-128"/>
                <a:ea typeface="HG丸ｺﾞｼｯｸM-PRO" panose="020F0600000000000000" pitchFamily="50" charset="-128"/>
              </a:rPr>
              <a:t>敬称略・五十音順】</a:t>
            </a:r>
          </a:p>
          <a:p>
            <a:pPr eaLnBrk="1" hangingPunct="1">
              <a:lnSpc>
                <a:spcPts val="3000"/>
              </a:lnSpc>
              <a:spcBef>
                <a:spcPts val="0"/>
              </a:spcBef>
            </a:pPr>
            <a:endParaRPr kumimoji="1" lang="en-US" altLang="ja-JP" sz="22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1543003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40</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④</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歴史・文化に囲まれて</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564596"/>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lvl="0" indent="-271463" algn="l">
              <a:lnSpc>
                <a:spcPts val="3000"/>
              </a:lnSpc>
              <a:spcBef>
                <a:spcPts val="600"/>
              </a:spcBef>
            </a:pPr>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は、古くから人やものが集まり、様々な文化が花開いた、歴史・文化の宝庫です。また、くらしの一部となった祭りも数多くあり、これらの魅力を感じながらくらしています。</a:t>
            </a:r>
          </a:p>
          <a:p>
            <a:pPr marL="271463" lvl="0" indent="-271463" algn="l">
              <a:lnSpc>
                <a:spcPts val="3000"/>
              </a:lnSpc>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歴史的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価値を持った建築物やまちなみがきちんと保全されるとともに、カフェなどの店舗やミュージアムとして活用されるなど、地域の魅力がより一層高まっています。</a:t>
            </a:r>
          </a:p>
          <a:p>
            <a:pPr marL="271463" lvl="0" indent="-271463" algn="l">
              <a:lnSpc>
                <a:spcPts val="3000"/>
              </a:lnSpc>
              <a:spcBef>
                <a:spcPts val="600"/>
              </a:spcBef>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町家</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や長屋をリノベーションした住まい方の人気も高く、まさに歴史的まちなみに囲まれてくらしています。</a:t>
            </a:r>
          </a:p>
        </p:txBody>
      </p:sp>
      <p:pic>
        <p:nvPicPr>
          <p:cNvPr id="11" name="図 10" descr="太子町山田"/>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082" y="5292541"/>
            <a:ext cx="2246124" cy="1453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12" name="図 11" descr="説明: M:\My Documents\仕事用\勉強会\230204空堀見学\IMG_100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776098"/>
            <a:ext cx="2118713" cy="1589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図 12"/>
          <p:cNvPicPr/>
          <p:nvPr/>
        </p:nvPicPr>
        <p:blipFill>
          <a:blip r:embed="rId5">
            <a:extLst>
              <a:ext uri="{28A0092B-C50C-407E-A947-70E740481C1C}">
                <a14:useLocalDpi xmlns:a14="http://schemas.microsoft.com/office/drawing/2010/main" val="0"/>
              </a:ext>
            </a:extLst>
          </a:blip>
          <a:srcRect/>
          <a:stretch>
            <a:fillRect/>
          </a:stretch>
        </p:blipFill>
        <p:spPr bwMode="auto">
          <a:xfrm>
            <a:off x="4839934" y="3764688"/>
            <a:ext cx="2135541" cy="15898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図 13"/>
          <p:cNvPicPr/>
          <p:nvPr/>
        </p:nvPicPr>
        <p:blipFill rotWithShape="1">
          <a:blip r:embed="rId6">
            <a:extLst>
              <a:ext uri="{28A0092B-C50C-407E-A947-70E740481C1C}">
                <a14:useLocalDpi xmlns:a14="http://schemas.microsoft.com/office/drawing/2010/main" val="0"/>
              </a:ext>
            </a:extLst>
          </a:blip>
          <a:srcRect r="8161" b="15178"/>
          <a:stretch/>
        </p:blipFill>
        <p:spPr bwMode="auto">
          <a:xfrm>
            <a:off x="3495166" y="5292541"/>
            <a:ext cx="2218879" cy="1453610"/>
          </a:xfrm>
          <a:prstGeom prst="rect">
            <a:avLst/>
          </a:prstGeom>
          <a:ln>
            <a:noFill/>
          </a:ln>
          <a:extLst>
            <a:ext uri="{53640926-AAD7-44D8-BBD7-CCE9431645EC}">
              <a14:shadowObscured xmlns:a14="http://schemas.microsoft.com/office/drawing/2010/main"/>
            </a:ext>
          </a:extLst>
        </p:spPr>
      </p:pic>
      <p:pic>
        <p:nvPicPr>
          <p:cNvPr id="15" name="図 14"/>
          <p:cNvPicPr/>
          <p:nvPr/>
        </p:nvPicPr>
        <p:blipFill>
          <a:blip r:embed="rId7">
            <a:extLst>
              <a:ext uri="{28A0092B-C50C-407E-A947-70E740481C1C}">
                <a14:useLocalDpi xmlns:a14="http://schemas.microsoft.com/office/drawing/2010/main" val="0"/>
              </a:ext>
            </a:extLst>
          </a:blip>
          <a:stretch>
            <a:fillRect/>
          </a:stretch>
        </p:blipFill>
        <p:spPr>
          <a:xfrm>
            <a:off x="6228184" y="5292541"/>
            <a:ext cx="2215674" cy="1453610"/>
          </a:xfrm>
          <a:prstGeom prst="rect">
            <a:avLst/>
          </a:prstGeom>
        </p:spPr>
      </p:pic>
    </p:spTree>
    <p:extLst>
      <p:ext uri="{BB962C8B-B14F-4D97-AF65-F5344CB8AC3E}">
        <p14:creationId xmlns:p14="http://schemas.microsoft.com/office/powerpoint/2010/main" val="2641494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41</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⑤</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モノづくりとともに</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17005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良好な住環境と操業環境が確保され、世界的な企業からオンリーワンの町工場、伝統産業・地場産業まで、モノづくりの中小企業・職人がよりいきいきと活躍しています。</a:t>
            </a:r>
          </a:p>
          <a:p>
            <a:pPr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付加価値の高い新たなモノづくりも生まれ、職住一体・職住近接でくらしています。</a:t>
            </a:r>
          </a:p>
        </p:txBody>
      </p:sp>
      <p:pic>
        <p:nvPicPr>
          <p:cNvPr id="9" name="図 8"/>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5243" t="11068" r="16484" b="11068"/>
          <a:stretch/>
        </p:blipFill>
        <p:spPr>
          <a:xfrm>
            <a:off x="1979712" y="3224389"/>
            <a:ext cx="2523212" cy="1689611"/>
          </a:xfrm>
          <a:prstGeom prst="rect">
            <a:avLst/>
          </a:prstGeom>
          <a:ln>
            <a:noFill/>
          </a:ln>
          <a:effectLst/>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l="17265" t="10891" r="16832" b="11221"/>
          <a:stretch/>
        </p:blipFill>
        <p:spPr>
          <a:xfrm>
            <a:off x="683568" y="4979922"/>
            <a:ext cx="2431378" cy="1689612"/>
          </a:xfrm>
          <a:prstGeom prst="rect">
            <a:avLst/>
          </a:prstGeom>
        </p:spPr>
      </p:pic>
      <p:pic>
        <p:nvPicPr>
          <p:cNvPr id="11" name="図 10"/>
          <p:cNvPicPr>
            <a:picLocks noChangeAspect="1"/>
          </p:cNvPicPr>
          <p:nvPr/>
        </p:nvPicPr>
        <p:blipFill rotWithShape="1">
          <a:blip r:embed="rId6">
            <a:extLst>
              <a:ext uri="{28A0092B-C50C-407E-A947-70E740481C1C}">
                <a14:useLocalDpi xmlns:a14="http://schemas.microsoft.com/office/drawing/2010/main" val="0"/>
              </a:ext>
            </a:extLst>
          </a:blip>
          <a:srcRect l="16937" t="6692" r="16566" b="5948"/>
          <a:stretch/>
        </p:blipFill>
        <p:spPr>
          <a:xfrm>
            <a:off x="3463255" y="4979923"/>
            <a:ext cx="2188865" cy="1689611"/>
          </a:xfrm>
          <a:prstGeom prst="rect">
            <a:avLst/>
          </a:prstGeom>
        </p:spPr>
      </p:pic>
      <p:pic>
        <p:nvPicPr>
          <p:cNvPr id="12" name="図 11"/>
          <p:cNvPicPr>
            <a:picLocks noChangeAspect="1"/>
          </p:cNvPicPr>
          <p:nvPr/>
        </p:nvPicPr>
        <p:blipFill rotWithShape="1">
          <a:blip r:embed="rId7"/>
          <a:srcRect l="52526" t="65112" r="34542" b="20444"/>
          <a:stretch/>
        </p:blipFill>
        <p:spPr>
          <a:xfrm>
            <a:off x="4807704" y="3212976"/>
            <a:ext cx="2716624" cy="1708395"/>
          </a:xfrm>
          <a:prstGeom prst="rect">
            <a:avLst/>
          </a:prstGeom>
        </p:spPr>
      </p:pic>
      <p:pic>
        <p:nvPicPr>
          <p:cNvPr id="13" name="Picture 2" descr="\\T1412ss0076\LIB\企画Ｇ\001 住宅まちづくりマスタープラン\写真\画像ネタ\hasegawa\PAKUTASO（著作権フリー）\⑤モノづくり（グラインダーを使う職人）.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2056" y="4979922"/>
            <a:ext cx="2367247" cy="15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9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42</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⑥</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学びとともに住まう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564596"/>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大阪には、国内トップクラスの大学から人気の高い大学、専門学校やカルチャースクールなど、学びの場が充実しています。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学生生活を満喫する、働きながら学ぶ、リタイアしてから学ぶといった、多様な学びとともにくらすことができます。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学ぶ場が充実している大阪だからこそ、若者から高齢者まで様々な年代の人々が集い、交流し、都市に活気があふれています。</a:t>
            </a:r>
          </a:p>
        </p:txBody>
      </p:sp>
      <p:pic>
        <p:nvPicPr>
          <p:cNvPr id="9" name="図 8"/>
          <p:cNvPicPr/>
          <p:nvPr/>
        </p:nvPicPr>
        <p:blipFill rotWithShape="1">
          <a:blip r:embed="rId3" cstate="print">
            <a:extLst>
              <a:ext uri="{28A0092B-C50C-407E-A947-70E740481C1C}">
                <a14:useLocalDpi xmlns:a14="http://schemas.microsoft.com/office/drawing/2010/main" val="0"/>
              </a:ext>
            </a:extLst>
          </a:blip>
          <a:srcRect l="16986" t="10891" r="17295" b="11386"/>
          <a:stretch/>
        </p:blipFill>
        <p:spPr>
          <a:xfrm>
            <a:off x="1048371" y="3831029"/>
            <a:ext cx="2164825" cy="1440041"/>
          </a:xfrm>
          <a:prstGeom prst="rect">
            <a:avLst/>
          </a:prstGeom>
        </p:spPr>
      </p:pic>
      <p:pic>
        <p:nvPicPr>
          <p:cNvPr id="10" name="図 9"/>
          <p:cNvPicPr/>
          <p:nvPr/>
        </p:nvPicPr>
        <p:blipFill rotWithShape="1">
          <a:blip r:embed="rId4" cstate="print">
            <a:extLst>
              <a:ext uri="{28A0092B-C50C-407E-A947-70E740481C1C}">
                <a14:useLocalDpi xmlns:a14="http://schemas.microsoft.com/office/drawing/2010/main" val="0"/>
              </a:ext>
            </a:extLst>
          </a:blip>
          <a:srcRect l="16738" t="10732" r="17134" b="11219"/>
          <a:stretch/>
        </p:blipFill>
        <p:spPr>
          <a:xfrm>
            <a:off x="1043608" y="5301208"/>
            <a:ext cx="2169588" cy="1440041"/>
          </a:xfrm>
          <a:prstGeom prst="rect">
            <a:avLst/>
          </a:prstGeom>
        </p:spPr>
      </p:pic>
      <p:pic>
        <p:nvPicPr>
          <p:cNvPr id="11" name="図 10"/>
          <p:cNvPicPr/>
          <p:nvPr/>
        </p:nvPicPr>
        <p:blipFill rotWithShape="1">
          <a:blip r:embed="rId5">
            <a:extLst>
              <a:ext uri="{28A0092B-C50C-407E-A947-70E740481C1C}">
                <a14:useLocalDpi xmlns:a14="http://schemas.microsoft.com/office/drawing/2010/main" val="0"/>
              </a:ext>
            </a:extLst>
          </a:blip>
          <a:srcRect l="16831" t="6299" r="17618" b="6299"/>
          <a:stretch/>
        </p:blipFill>
        <p:spPr>
          <a:xfrm>
            <a:off x="3923928" y="5328454"/>
            <a:ext cx="1920319" cy="1440041"/>
          </a:xfrm>
          <a:prstGeom prst="rect">
            <a:avLst/>
          </a:prstGeom>
        </p:spPr>
      </p:pic>
      <p:pic>
        <p:nvPicPr>
          <p:cNvPr id="12" name="Picture 2" descr="\\T1412ss0076\LIB\企画Ｇ\001 住宅まちづくりマスタープラン\写真\画像ネタ\箕面市立彩都の丘学園（府教委H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390" y="3850305"/>
            <a:ext cx="1899419" cy="1420765"/>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p:cNvPicPr/>
          <p:nvPr/>
        </p:nvPicPr>
        <p:blipFill>
          <a:blip r:embed="rId7">
            <a:extLst>
              <a:ext uri="{28A0092B-C50C-407E-A947-70E740481C1C}">
                <a14:useLocalDpi xmlns:a14="http://schemas.microsoft.com/office/drawing/2010/main" val="0"/>
              </a:ext>
            </a:extLst>
          </a:blip>
          <a:stretch>
            <a:fillRect/>
          </a:stretch>
        </p:blipFill>
        <p:spPr>
          <a:xfrm>
            <a:off x="6507738" y="4254435"/>
            <a:ext cx="1850743" cy="2486814"/>
          </a:xfrm>
          <a:prstGeom prst="rect">
            <a:avLst/>
          </a:prstGeom>
        </p:spPr>
      </p:pic>
    </p:spTree>
    <p:extLst>
      <p:ext uri="{BB962C8B-B14F-4D97-AF65-F5344CB8AC3E}">
        <p14:creationId xmlns:p14="http://schemas.microsoft.com/office/powerpoint/2010/main" val="3330249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43</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⑦</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包容力のある大阪で、人のあたたかさに包まれて住まう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564596"/>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たくさん、多様な人々が住まい、つながることで包容力のある豊かなコミュニティが一段と育まれています。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また、多様な住まいや医療・福祉・子育てなどくらしを支える様々なサービスも充実しています。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そんな包容力のある大阪だから、安心して子どもを生み育てることができ、子どもからお年寄り、</a:t>
            </a:r>
            <a:r>
              <a:rPr lang="ja-JP" altLang="ja-JP" sz="2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者、外国人など誰もががいきいきとくらしています。</a:t>
            </a:r>
          </a:p>
        </p:txBody>
      </p:sp>
      <p:pic>
        <p:nvPicPr>
          <p:cNvPr id="12" name="図 11"/>
          <p:cNvPicPr/>
          <p:nvPr/>
        </p:nvPicPr>
        <p:blipFill rotWithShape="1">
          <a:blip r:embed="rId3" cstate="email">
            <a:extLst>
              <a:ext uri="{28A0092B-C50C-407E-A947-70E740481C1C}">
                <a14:useLocalDpi xmlns:a14="http://schemas.microsoft.com/office/drawing/2010/main"/>
              </a:ext>
            </a:extLst>
          </a:blip>
          <a:srcRect/>
          <a:stretch/>
        </p:blipFill>
        <p:spPr>
          <a:xfrm>
            <a:off x="3843574" y="5238557"/>
            <a:ext cx="1642207" cy="1547514"/>
          </a:xfrm>
          <a:prstGeom prst="rect">
            <a:avLst/>
          </a:prstGeom>
          <a:ln>
            <a:noFill/>
          </a:ln>
          <a:effectLst/>
        </p:spPr>
      </p:pic>
      <p:pic>
        <p:nvPicPr>
          <p:cNvPr id="13" name="図 12"/>
          <p:cNvPicPr/>
          <p:nvPr/>
        </p:nvPicPr>
        <p:blipFill rotWithShape="1">
          <a:blip r:embed="rId4">
            <a:extLst>
              <a:ext uri="{28A0092B-C50C-407E-A947-70E740481C1C}">
                <a14:useLocalDpi xmlns:a14="http://schemas.microsoft.com/office/drawing/2010/main" val="0"/>
              </a:ext>
            </a:extLst>
          </a:blip>
          <a:srcRect l="17063" t="11225" r="16747" b="11735"/>
          <a:stretch/>
        </p:blipFill>
        <p:spPr>
          <a:xfrm>
            <a:off x="6156176" y="5238557"/>
            <a:ext cx="2387812" cy="1547514"/>
          </a:xfrm>
          <a:prstGeom prst="rect">
            <a:avLst/>
          </a:prstGeom>
          <a:ln>
            <a:noFill/>
          </a:ln>
          <a:effectLst/>
        </p:spPr>
      </p:pic>
      <p:pic>
        <p:nvPicPr>
          <p:cNvPr id="14" name="図 13" descr="香里ヶ丘"/>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576" y="5265862"/>
            <a:ext cx="2337479" cy="1547514"/>
          </a:xfrm>
          <a:prstGeom prst="rect">
            <a:avLst/>
          </a:prstGeom>
          <a:ln>
            <a:noFill/>
          </a:ln>
          <a:effectLst/>
          <a:extLst/>
        </p:spPr>
      </p:pic>
      <p:pic>
        <p:nvPicPr>
          <p:cNvPr id="9" name="Picture 2" descr="\\T1412ss0076\LIB\企画Ｇ\001 住宅まちづくりマスタープラン\写真\画像ネタ\hasegawa\街画ガイド（著作権フリー）\⑦包容力（鶴橋コリアンタウン）.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5090" y="3789040"/>
            <a:ext cx="1935321" cy="145149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descr="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4454" y="3831008"/>
            <a:ext cx="1929893" cy="1376653"/>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8926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44</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⑧</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豊かな自然を満喫して住まう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19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農空間、海・山・川といった豊かな自然を満喫しながら、くらしています。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鉄道、道路などの交通利便性が高く、古民家などを活用したゲストハウスや住まいも充実しています。</a:t>
            </a:r>
          </a:p>
          <a:p>
            <a:pPr marL="271463" indent="-271463"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住み替え先としても、マルチハビテーション（二地域居住など）の住まいとしても、また、レジャーを楽しむこともできます。</a:t>
            </a:r>
          </a:p>
        </p:txBody>
      </p:sp>
      <p:pic>
        <p:nvPicPr>
          <p:cNvPr id="9" name="図 8"/>
          <p:cNvPicPr/>
          <p:nvPr/>
        </p:nvPicPr>
        <p:blipFill rotWithShape="1">
          <a:blip r:embed="rId3" cstate="print">
            <a:extLst>
              <a:ext uri="{28A0092B-C50C-407E-A947-70E740481C1C}">
                <a14:useLocalDpi xmlns:a14="http://schemas.microsoft.com/office/drawing/2010/main" val="0"/>
              </a:ext>
            </a:extLst>
          </a:blip>
          <a:srcRect l="35547" r="30006"/>
          <a:stretch/>
        </p:blipFill>
        <p:spPr>
          <a:xfrm>
            <a:off x="755576" y="5154116"/>
            <a:ext cx="2329586" cy="1540971"/>
          </a:xfrm>
          <a:prstGeom prst="rect">
            <a:avLst/>
          </a:prstGeom>
          <a:ln>
            <a:noFill/>
          </a:ln>
          <a:effectLst/>
        </p:spPr>
      </p:pic>
      <p:pic>
        <p:nvPicPr>
          <p:cNvPr id="10" name="図 9" descr="紀泉わいわい村"/>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294" y="5200263"/>
            <a:ext cx="2241412" cy="1494824"/>
          </a:xfrm>
          <a:prstGeom prst="rect">
            <a:avLst/>
          </a:prstGeom>
          <a:ln>
            <a:noFill/>
          </a:ln>
          <a:effectLst/>
          <a:extLst/>
        </p:spPr>
      </p:pic>
      <p:pic>
        <p:nvPicPr>
          <p:cNvPr id="11" name="図 10" descr="背後に緑が広がる府最南端の漁港の風景写真"/>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5200263"/>
            <a:ext cx="2243884" cy="1494824"/>
          </a:xfrm>
          <a:prstGeom prst="rect">
            <a:avLst/>
          </a:prstGeom>
          <a:ln>
            <a:noFill/>
          </a:ln>
          <a:effectLst/>
          <a:extLst/>
        </p:spPr>
      </p:pic>
      <p:pic>
        <p:nvPicPr>
          <p:cNvPr id="12" name="Picture 2" descr="\\T1412ss0076\LIB\企画Ｇ\001 住宅まちづくりマスタープラン\写真\画像ネタ\hasegawa\名刺写真（府政情報室）\摂津峡（高槻市）.jpg"/>
          <p:cNvPicPr>
            <a:picLocks noChangeAspect="1" noChangeArrowheads="1"/>
          </p:cNvPicPr>
          <p:nvPr/>
        </p:nvPicPr>
        <p:blipFill rotWithShape="1">
          <a:blip r:embed="rId6">
            <a:extLst>
              <a:ext uri="{28A0092B-C50C-407E-A947-70E740481C1C}">
                <a14:useLocalDpi xmlns:a14="http://schemas.microsoft.com/office/drawing/2010/main" val="0"/>
              </a:ext>
            </a:extLst>
          </a:blip>
          <a:srcRect b="13018"/>
          <a:stretch/>
        </p:blipFill>
        <p:spPr bwMode="auto">
          <a:xfrm>
            <a:off x="2051720" y="3501009"/>
            <a:ext cx="2384007" cy="1555239"/>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descr="説明: 説明: C:\Users\taniyamah\AppData\Local\Microsoft\Windows\Temporary Internet Files\Content.Word\IMG_0795_025.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6056" y="3501008"/>
            <a:ext cx="2035340" cy="1575807"/>
          </a:xfrm>
          <a:prstGeom prst="rect">
            <a:avLst/>
          </a:prstGeom>
          <a:ln>
            <a:noFill/>
          </a:ln>
          <a:effectLst/>
        </p:spPr>
      </p:pic>
    </p:spTree>
    <p:extLst>
      <p:ext uri="{BB962C8B-B14F-4D97-AF65-F5344CB8AC3E}">
        <p14:creationId xmlns:p14="http://schemas.microsoft.com/office/powerpoint/2010/main" val="1220150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45</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⑨</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スポーツ</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を楽しみながら、健康的に住まう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19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271463" indent="-271463" algn="l">
              <a:lnSpc>
                <a:spcPts val="29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大阪には、野球、サッカー、ラグビーなどのトップスポーツの拠点となる競技場が集積しています。</a:t>
            </a:r>
          </a:p>
          <a:p>
            <a:pPr marL="271463" indent="-271463" algn="l">
              <a:lnSpc>
                <a:spcPts val="29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また、地域スポーツや誰もが参加できるスポーツイベントなども豊富で、スポーツをする・みる・応援する機会にあふれています。</a:t>
            </a:r>
          </a:p>
          <a:p>
            <a:pPr algn="l">
              <a:lnSpc>
                <a:spcPts val="29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生涯スポーツを通じ、都市に活気が生まれるとともに、健康的に住まうことができます。</a:t>
            </a:r>
          </a:p>
        </p:txBody>
      </p:sp>
      <p:pic>
        <p:nvPicPr>
          <p:cNvPr id="9" name="Picture 2" descr="\\T1412ss0076\LIB\企画Ｇ\001 住宅まちづくりマスタープラン\写真\画像ネタ\hasegawa\pro.foto（著作権フリー）\⑨スポーツ（野球）.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063" y="3573016"/>
            <a:ext cx="2293671" cy="15292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1412ss0076\LIB\企画Ｇ\001 住宅まちづくりマスタープラン\写真\画像ネタ\大阪府スポーツ推進計画【府民文化部】\ラグビーフットボール競技.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617" y="3573016"/>
            <a:ext cx="2536372" cy="15448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070833" y="5248584"/>
            <a:ext cx="2203314" cy="1382403"/>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737177" y="5248585"/>
            <a:ext cx="2050880" cy="1382404"/>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6" name="図 15"/>
          <p:cNvPicPr>
            <a:picLocks noChangeAspect="1"/>
          </p:cNvPicPr>
          <p:nvPr/>
        </p:nvPicPr>
        <p:blipFill rotWithShape="1">
          <a:blip r:embed="rId7" cstate="email">
            <a:extLst>
              <a:ext uri="{28A0092B-C50C-407E-A947-70E740481C1C}">
                <a14:useLocalDpi xmlns:a14="http://schemas.microsoft.com/office/drawing/2010/main" val="0"/>
              </a:ext>
            </a:extLst>
          </a:blip>
          <a:srcRect r="-1"/>
          <a:stretch/>
        </p:blipFill>
        <p:spPr>
          <a:xfrm>
            <a:off x="6210967" y="5241392"/>
            <a:ext cx="2176044" cy="1433448"/>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9127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５．「大阪に住まう」将来イメージ（例）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46</a:t>
            </a:fld>
            <a:endParaRPr lang="en-US" altLang="ja-JP" sz="1200">
              <a:solidFill>
                <a:srgbClr val="898989"/>
              </a:solidFill>
            </a:endParaRPr>
          </a:p>
        </p:txBody>
      </p:sp>
      <p:sp>
        <p:nvSpPr>
          <p:cNvPr id="18" name="正方形/長方形 17"/>
          <p:cNvSpPr/>
          <p:nvPr/>
        </p:nvSpPr>
        <p:spPr>
          <a:xfrm>
            <a:off x="179512" y="548680"/>
            <a:ext cx="8850188" cy="5040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⑩</a:t>
            </a:r>
            <a:r>
              <a:rPr lang="ja-JP" altLang="ja-JP" sz="2400" b="1" dirty="0">
                <a:latin typeface="Meiryo UI" panose="020B0604030504040204" pitchFamily="50" charset="-128"/>
                <a:ea typeface="Meiryo UI" panose="020B0604030504040204" pitchFamily="50" charset="-128"/>
                <a:cs typeface="Meiryo UI" panose="020B0604030504040204" pitchFamily="50" charset="-128"/>
              </a:rPr>
              <a:t>環境にやさしく・調和して</a:t>
            </a:r>
            <a:r>
              <a:rPr lang="ja-JP" altLang="ja-JP" sz="2400" b="1" dirty="0" smtClean="0">
                <a:latin typeface="Meiryo UI" panose="020B0604030504040204" pitchFamily="50" charset="-128"/>
                <a:ea typeface="Meiryo UI" panose="020B0604030504040204" pitchFamily="50" charset="-128"/>
                <a:cs typeface="Meiryo UI" panose="020B0604030504040204" pitchFamily="50" charset="-128"/>
              </a:rPr>
              <a:t>住まう</a:t>
            </a:r>
            <a:endParaRPr lang="ja-JP"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2"/>
          <p:cNvSpPr txBox="1">
            <a:spLocks noChangeArrowheads="1"/>
          </p:cNvSpPr>
          <p:nvPr/>
        </p:nvSpPr>
        <p:spPr bwMode="auto">
          <a:xfrm>
            <a:off x="179512" y="1152436"/>
            <a:ext cx="8850188" cy="2196000"/>
          </a:xfrm>
          <a:prstGeom prst="roundRect">
            <a:avLst>
              <a:gd name="adj" fmla="val 7290"/>
            </a:avLst>
          </a:prstGeom>
          <a:solidFill>
            <a:srgbClr val="FFFFFF"/>
          </a:solidFill>
          <a:ln w="9525">
            <a:solidFill>
              <a:schemeClr val="tx2">
                <a:lumMod val="75000"/>
              </a:schemeClr>
            </a:solidFill>
            <a:miter lim="800000"/>
            <a:headEnd/>
            <a:tailEnd/>
          </a:ln>
        </p:spPr>
        <p:txBody>
          <a:bodyPr rot="0" vert="horz" wrap="square" lIns="36000" tIns="3600" rIns="36000" bIns="0" anchor="ctr" anchorCtr="0">
            <a:noAutofit/>
          </a:bodyPr>
          <a:lstStyle/>
          <a:p>
            <a:pPr marL="185738" indent="-185738"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環境・新エネルギー産業の集積も活かし、住宅・建築物の省エネ化が図られるとともに、再生可能エネルギーの活用や都市緑化等が進み、環境にやさしい住まいと都市が形成されています。</a:t>
            </a:r>
          </a:p>
          <a:p>
            <a:pPr marL="185738" indent="-185738" algn="l">
              <a:lnSpc>
                <a:spcPts val="3000"/>
              </a:lnSpc>
              <a:spcBef>
                <a:spcPts val="600"/>
              </a:spcBef>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また、限りある資源を循環的に使い、共有するくらし方や、大阪特有のみどりの風を住まいに取り入れたくらし方などが普及しており、環境にやさしく・調和してくらしています</a:t>
            </a:r>
            <a:r>
              <a:rPr lang="ja-JP" altLang="ja-JP"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943" y="5122248"/>
            <a:ext cx="2451811" cy="161912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436069"/>
            <a:ext cx="2160240" cy="16158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1412ss0076\LIB\企画Ｇ\001 住宅まちづくりマスタープラン\写真\画像ネタ\hasegawa\PAKUTASO（著作権フリー）\⑩環境に調査（田舎の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474781"/>
            <a:ext cx="2210867" cy="15383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T1412ss0076\LIB\企画Ｇ\001 住宅まちづくりマスタープラン\★住まうビジョン掲載写真\0713写真データ\1437587375423.png"/>
          <p:cNvPicPr>
            <a:picLocks noChangeAspect="1" noChangeArrowheads="1"/>
          </p:cNvPicPr>
          <p:nvPr/>
        </p:nvPicPr>
        <p:blipFill rotWithShape="1">
          <a:blip r:embed="rId6">
            <a:extLst>
              <a:ext uri="{28A0092B-C50C-407E-A947-70E740481C1C}">
                <a14:useLocalDpi xmlns:a14="http://schemas.microsoft.com/office/drawing/2010/main" val="0"/>
              </a:ext>
            </a:extLst>
          </a:blip>
          <a:srcRect l="16609" t="10809" r="16845" b="15554"/>
          <a:stretch/>
        </p:blipFill>
        <p:spPr bwMode="auto">
          <a:xfrm>
            <a:off x="6156176" y="5167179"/>
            <a:ext cx="2420614" cy="1506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T1412ss0076\LIB\企画Ｇ\001 住宅まちづくりマスタープラン\★住まうビジョン掲載写真\0713写真データ\1437587363360.png"/>
          <p:cNvPicPr>
            <a:picLocks noChangeAspect="1" noChangeArrowheads="1"/>
          </p:cNvPicPr>
          <p:nvPr/>
        </p:nvPicPr>
        <p:blipFill rotWithShape="1">
          <a:blip r:embed="rId7">
            <a:extLst>
              <a:ext uri="{28A0092B-C50C-407E-A947-70E740481C1C}">
                <a14:useLocalDpi xmlns:a14="http://schemas.microsoft.com/office/drawing/2010/main" val="0"/>
              </a:ext>
            </a:extLst>
          </a:blip>
          <a:srcRect l="16063" t="13717" r="16300" b="15555"/>
          <a:stretch/>
        </p:blipFill>
        <p:spPr bwMode="auto">
          <a:xfrm>
            <a:off x="467544" y="5136943"/>
            <a:ext cx="2664296" cy="1567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842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６．住宅まちづくり施策の展開方針</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47</a:t>
            </a:fld>
            <a:endParaRPr lang="en-US" altLang="ja-JP" sz="1200">
              <a:solidFill>
                <a:srgbClr val="898989"/>
              </a:solidFill>
            </a:endParaRPr>
          </a:p>
        </p:txBody>
      </p:sp>
      <p:sp>
        <p:nvSpPr>
          <p:cNvPr id="6" name="正方形/長方形 5"/>
          <p:cNvSpPr/>
          <p:nvPr/>
        </p:nvSpPr>
        <p:spPr>
          <a:xfrm>
            <a:off x="107504" y="764856"/>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77800" algn="l">
              <a:spcAft>
                <a:spcPts val="0"/>
              </a:spcAft>
            </a:pPr>
            <a:r>
              <a:rPr lang="ja-JP" sz="2000" b="1" kern="100" dirty="0">
                <a:effectLst/>
                <a:ea typeface="Meiryo UI"/>
                <a:cs typeface="Times New Roman"/>
              </a:rPr>
              <a:t>民間が主体的・主導的に取り組むことができる環境を整えます</a:t>
            </a:r>
            <a:endParaRPr lang="ja-JP" kern="100" dirty="0">
              <a:effectLst/>
              <a:ea typeface="ＭＳ 明朝"/>
              <a:cs typeface="Times New Roman"/>
            </a:endParaRPr>
          </a:p>
        </p:txBody>
      </p:sp>
      <p:sp>
        <p:nvSpPr>
          <p:cNvPr id="7" name="正方形/長方形 6"/>
          <p:cNvSpPr/>
          <p:nvPr/>
        </p:nvSpPr>
        <p:spPr>
          <a:xfrm>
            <a:off x="107504" y="2924944"/>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大阪を構成する多様なストックの活用を重視した取組みを展開します</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07504" y="5229200"/>
            <a:ext cx="8928000" cy="46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様々</a:t>
            </a:r>
            <a:r>
              <a:rPr lang="ja-JP" altLang="ja-JP" sz="2000" b="1" dirty="0">
                <a:latin typeface="Meiryo UI" panose="020B0604030504040204" pitchFamily="50" charset="-128"/>
                <a:ea typeface="Meiryo UI" panose="020B0604030504040204" pitchFamily="50" charset="-128"/>
                <a:cs typeface="Meiryo UI" panose="020B0604030504040204" pitchFamily="50" charset="-128"/>
              </a:rPr>
              <a:t>な分野、主体の政策と連携した取組みを展開</a:t>
            </a:r>
            <a:r>
              <a:rPr lang="ja-JP" altLang="ja-JP" sz="2000" b="1" dirty="0" smtClean="0">
                <a:latin typeface="Meiryo UI" panose="020B0604030504040204" pitchFamily="50" charset="-128"/>
                <a:ea typeface="Meiryo UI" panose="020B0604030504040204" pitchFamily="50" charset="-128"/>
                <a:cs typeface="Meiryo UI" panose="020B0604030504040204" pitchFamily="50" charset="-128"/>
              </a:rPr>
              <a:t>します</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2"/>
          <p:cNvSpPr>
            <a:spLocks noChangeArrowheads="1"/>
          </p:cNvSpPr>
          <p:nvPr/>
        </p:nvSpPr>
        <p:spPr bwMode="auto">
          <a:xfrm>
            <a:off x="120882" y="1340920"/>
            <a:ext cx="8843606" cy="136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lvl="0">
              <a:lnSpc>
                <a:spcPts val="2900"/>
              </a:lnSpc>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魅力</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ある住まい、都市づくりの主役は府民、</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NPO</a:t>
            </a:r>
            <a:r>
              <a:rPr lang="ja-JP" altLang="ja-JP" sz="20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民間事業者、大学などの</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900"/>
              </a:lnSpc>
              <a:buFont typeface="Wingdings 2"/>
              <a:buChar char="P"/>
            </a:pP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行政</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は市場メカニズムが健全に機能するよう、市場環境の整備を行うとともに、地域活動の支援や公的資産の民間開放などを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進め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る</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
          <p:cNvSpPr>
            <a:spLocks noChangeArrowheads="1"/>
          </p:cNvSpPr>
          <p:nvPr/>
        </p:nvSpPr>
        <p:spPr bwMode="auto">
          <a:xfrm>
            <a:off x="120882" y="3464952"/>
            <a:ext cx="8843606" cy="1368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71463" lvl="0" indent="-271463"/>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大阪を構成するハードからソフトまでの多様なストックを活かした取組みを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展開。</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5738" lvl="0" indent="-185738"/>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に、人々のくらしを支える最も重要な装置である住まいについては、「命を守る」観点を重視し、必要最低限の安全性を確保することを</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徹底。</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2"/>
          <p:cNvSpPr>
            <a:spLocks noChangeArrowheads="1"/>
          </p:cNvSpPr>
          <p:nvPr/>
        </p:nvSpPr>
        <p:spPr bwMode="auto">
          <a:xfrm>
            <a:off x="120882" y="5805590"/>
            <a:ext cx="8843606" cy="79176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71463" lvl="0" indent="-271463"/>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sym typeface="Wingdings 2"/>
              </a:rPr>
              <a:t> </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交通</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、環境、医療、福祉、教育、労働など、くらしを取り巻く各政策と連携した取組みを展開</a:t>
            </a:r>
            <a:r>
              <a:rPr lang="ja-JP"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77766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７．主な施策・取組み（例）　</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48</a:t>
            </a:fld>
            <a:endParaRPr lang="en-US" altLang="ja-JP" sz="1200">
              <a:solidFill>
                <a:srgbClr val="898989"/>
              </a:solidFill>
            </a:endParaRPr>
          </a:p>
        </p:txBody>
      </p:sp>
      <p:sp>
        <p:nvSpPr>
          <p:cNvPr id="10" name="Rectangle 2"/>
          <p:cNvSpPr>
            <a:spLocks noChangeArrowheads="1"/>
          </p:cNvSpPr>
          <p:nvPr/>
        </p:nvSpPr>
        <p:spPr bwMode="auto">
          <a:xfrm>
            <a:off x="120882" y="1196904"/>
            <a:ext cx="8843606" cy="684000"/>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間</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主導</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による大阪の再生　～「グランドデザイン・大阪」の推進～</a:t>
            </a:r>
          </a:p>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医療拠点形成と公的資産の一体的活用を中心とした泉北ニュータウンの</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など</a:t>
            </a:r>
          </a:p>
        </p:txBody>
      </p:sp>
      <p:sp>
        <p:nvSpPr>
          <p:cNvPr id="12" name="Rectangle 2"/>
          <p:cNvSpPr>
            <a:spLocks noChangeArrowheads="1"/>
          </p:cNvSpPr>
          <p:nvPr/>
        </p:nvSpPr>
        <p:spPr bwMode="auto">
          <a:xfrm>
            <a:off x="243194" y="2564904"/>
            <a:ext cx="8843606" cy="244827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空き家等遊休不動産を活用した居住魅力の向上</a:t>
            </a:r>
          </a:p>
          <a:p>
            <a:pPr>
              <a:spcBef>
                <a:spcPts val="600"/>
              </a:spcBef>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～既存住宅ストックの流通・リノベーションの促進、コミュニティ形成の場づくり～</a:t>
            </a:r>
          </a:p>
          <a:p>
            <a:pPr>
              <a:spcBef>
                <a:spcPts val="600"/>
              </a:spcBef>
            </a:pPr>
            <a:r>
              <a:rPr lang="ja-JP" altLang="ja-JP" sz="1600" dirty="0">
                <a:latin typeface="Meiryo UI" panose="020B0604030504040204" pitchFamily="50" charset="-128"/>
                <a:ea typeface="Meiryo UI" panose="020B0604030504040204" pitchFamily="50" charset="-128"/>
                <a:cs typeface="Meiryo UI" panose="020B0604030504040204" pitchFamily="50" charset="-128"/>
              </a:rPr>
              <a:t>　　　～マルチハビテーションなど、多様な住まい方の普及～</a:t>
            </a: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大阪の居住魅力の再発見　　～ビュースポット景観形成～　</a:t>
            </a:r>
          </a:p>
          <a:p>
            <a:pPr>
              <a:spcBef>
                <a:spcPts val="60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　住まいと都市の安全・安心の確保　</a:t>
            </a: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住宅・建築物の耐震化促進、密集市街地の防災力向上～</a:t>
            </a:r>
          </a:p>
          <a:p>
            <a:pPr>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老朽危険空き家の適正管理・除却の促進～</a:t>
            </a:r>
          </a:p>
          <a:p>
            <a:pPr>
              <a:spcBef>
                <a:spcPts val="6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民間賃貸住宅ストックを活用した安心・安全な住まいの確保～　　　　　　　　　　　　など</a:t>
            </a:r>
          </a:p>
        </p:txBody>
      </p:sp>
      <p:sp>
        <p:nvSpPr>
          <p:cNvPr id="13" name="Rectangle 2"/>
          <p:cNvSpPr>
            <a:spLocks noChangeArrowheads="1"/>
          </p:cNvSpPr>
          <p:nvPr/>
        </p:nvSpPr>
        <p:spPr bwMode="auto">
          <a:xfrm>
            <a:off x="120882" y="5805590"/>
            <a:ext cx="8843606" cy="791762"/>
          </a:xfrm>
          <a:prstGeom prst="rect">
            <a:avLst/>
          </a:prstGeom>
          <a:noFill/>
          <a:ln w="9525">
            <a:noFill/>
            <a:prstDash val="dash"/>
            <a:miter lim="800000"/>
            <a:headEnd/>
            <a:tailEnd/>
          </a:ln>
          <a:extLst>
            <a:ext uri="{909E8E84-426E-40DD-AFC4-6F175D3DCCD1}">
              <a14:hiddenFill xmlns:a14="http://schemas.microsoft.com/office/drawing/2010/main">
                <a:solidFill>
                  <a:srgbClr val="99CCFF"/>
                </a:solidFill>
              </a14:hiddenFill>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スマートエイジング・シティの形成（医療・福祉政策との連携</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cs typeface="Meiryo UI" panose="020B0604030504040204" pitchFamily="50" charset="-128"/>
                <a:sym typeface="Wingdings 2"/>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環境にやさしい住まいと都市づくり（環境政策との連携）　　　　　　　　　　　　　　　　　　　など </a:t>
            </a:r>
          </a:p>
        </p:txBody>
      </p:sp>
      <p:sp>
        <p:nvSpPr>
          <p:cNvPr id="11" name="正方形/長方形 10"/>
          <p:cNvSpPr>
            <a:spLocks noChangeArrowheads="1"/>
          </p:cNvSpPr>
          <p:nvPr/>
        </p:nvSpPr>
        <p:spPr bwMode="auto">
          <a:xfrm>
            <a:off x="156873" y="613867"/>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indent="177800" algn="l">
              <a:spcAft>
                <a:spcPts val="0"/>
              </a:spcAft>
            </a:pPr>
            <a:r>
              <a:rPr lang="ja-JP" sz="2000" b="1" kern="100" dirty="0">
                <a:solidFill>
                  <a:schemeClr val="tx1"/>
                </a:solidFill>
                <a:effectLst/>
                <a:latin typeface="Century"/>
                <a:ea typeface="Meiryo UI"/>
                <a:cs typeface="Times New Roman"/>
              </a:rPr>
              <a:t>民間が主役の住まいと都市づくりの推進</a:t>
            </a:r>
            <a:endParaRPr lang="ja-JP" kern="100" dirty="0">
              <a:solidFill>
                <a:schemeClr val="tx1"/>
              </a:solidFill>
              <a:effectLst/>
              <a:latin typeface="Century"/>
              <a:ea typeface="ＭＳ 明朝"/>
              <a:cs typeface="Times New Roman"/>
            </a:endParaRPr>
          </a:p>
        </p:txBody>
      </p:sp>
      <p:sp>
        <p:nvSpPr>
          <p:cNvPr id="14" name="正方形/長方形 13"/>
          <p:cNvSpPr>
            <a:spLocks noChangeArrowheads="1"/>
          </p:cNvSpPr>
          <p:nvPr/>
        </p:nvSpPr>
        <p:spPr bwMode="auto">
          <a:xfrm>
            <a:off x="156873" y="1988840"/>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algn="l"/>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a:t>
            </a:r>
            <a:r>
              <a:rPr lang="ja-JP"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ストックの徹底活用</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156873" y="5265256"/>
            <a:ext cx="8807615" cy="468000"/>
          </a:xfrm>
          <a:prstGeom prst="rect">
            <a:avLst/>
          </a:prstGeom>
          <a:gradFill rotWithShape="0">
            <a:gsLst>
              <a:gs pos="0">
                <a:srgbClr val="FF66FF"/>
              </a:gs>
              <a:gs pos="50000">
                <a:srgbClr val="FFCCFF"/>
              </a:gs>
              <a:gs pos="100000">
                <a:srgbClr val="FF99FF"/>
              </a:gs>
            </a:gsLst>
            <a:lin ang="5400000" scaled="1"/>
          </a:gradFill>
          <a:ln w="12700">
            <a:solidFill>
              <a:schemeClr val="accent2">
                <a:lumMod val="100000"/>
                <a:lumOff val="0"/>
              </a:schemeClr>
            </a:solidFill>
            <a:miter lim="800000"/>
            <a:headEnd/>
            <a:tailEnd/>
          </a:ln>
          <a:effectLst>
            <a:outerShdw blurRad="50800" dist="38100" dir="2700000" algn="tl" rotWithShape="0">
              <a:prstClr val="black">
                <a:alpha val="40000"/>
              </a:prstClr>
            </a:outerShdw>
          </a:effectLst>
        </p:spPr>
        <p:txBody>
          <a:bodyPr rot="0" vert="horz" wrap="square" lIns="0" tIns="0" rIns="0" bIns="0" anchor="ctr" anchorCtr="0" upright="1">
            <a:noAutofit/>
          </a:bodyPr>
          <a:lstStyle/>
          <a:p>
            <a:pPr algn="l"/>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政策連携による居住魅力あふれる住まいと都市の形成</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36416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65384" y="-27384"/>
            <a:ext cx="9143999" cy="476672"/>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orm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a:solidFill>
                  <a:srgbClr val="000000"/>
                </a:solidFill>
                <a:ea typeface="HG丸ｺﾞｼｯｸM-PRO" pitchFamily="48" charset="-128"/>
              </a:rPr>
              <a:t>作業部会の概要</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5</a:t>
            </a:fld>
            <a:endParaRPr lang="en-US" altLang="ja-JP" sz="1200">
              <a:solidFill>
                <a:srgbClr val="898989"/>
              </a:solidFill>
            </a:endParaRPr>
          </a:p>
        </p:txBody>
      </p:sp>
      <p:sp>
        <p:nvSpPr>
          <p:cNvPr id="6" name="Rectangle 2"/>
          <p:cNvSpPr>
            <a:spLocks noChangeArrowheads="1"/>
          </p:cNvSpPr>
          <p:nvPr/>
        </p:nvSpPr>
        <p:spPr bwMode="auto">
          <a:xfrm>
            <a:off x="107504" y="657384"/>
            <a:ext cx="8928000" cy="6228000"/>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■第１回作業部会（平成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年４月</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24</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・「大阪府住宅まちづくりマスタープラン」の進捗状況</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・住宅まちづくり政策のあり方</a:t>
            </a:r>
            <a:r>
              <a:rPr lang="ja-JP" altLang="en-US" sz="2200" dirty="0" smtClean="0">
                <a:ea typeface="HG丸ｺﾞｼｯｸM-PRO" pitchFamily="48" charset="-128"/>
              </a:rPr>
              <a:t>（中間とりまとめ）意見交換</a:t>
            </a:r>
            <a:endParaRPr lang="en-US" altLang="ja-JP" sz="2200" dirty="0" smtClean="0">
              <a:ea typeface="HG丸ｺﾞｼｯｸM-PRO" pitchFamily="48" charset="-128"/>
            </a:endParaRPr>
          </a:p>
          <a:p>
            <a:pPr eaLnBrk="1" hangingPunct="1">
              <a:spcBef>
                <a:spcPts val="0"/>
              </a:spcBef>
            </a:pPr>
            <a:endParaRPr lang="en-US" altLang="ja-JP" sz="2200" dirty="0" smtClean="0">
              <a:ea typeface="HG丸ｺﾞｼｯｸM-PRO" pitchFamily="48"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■第２回作業部会（平成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年６月９日）</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（主な論点）</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まちづくり政策の</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方向性</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活力の源である人口についての認識</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居住魅力あふれる住まいと都市を実現するための具体的な取組み</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■第３回作業部会（平成</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27</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年６月</a:t>
            </a:r>
            <a:r>
              <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29</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日）</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（主な論点）</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活力の源である人口についての認識</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lang="ja-JP" altLang="en-US" sz="2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都市</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の捉え方、大阪の都市構造の</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特徴</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まちづくり政策を議論する際</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の、地域</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の</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捉え方</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魅力ある大阪の将来像・住まう</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像</a:t>
            </a:r>
            <a:endParaRPr kumimoji="1" lang="en-US" altLang="ja-JP"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a:p>
            <a:pPr eaLnBrk="1" hangingPunct="1">
              <a:spcBef>
                <a:spcPts val="0"/>
              </a:spcBef>
            </a:pP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　・居住</a:t>
            </a:r>
            <a:r>
              <a:rPr kumimoji="1" lang="ja-JP" altLang="en-US"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魅力あふれる住まいと都市を実現するための具体的な</a:t>
            </a:r>
            <a:r>
              <a:rPr kumimoji="1" lang="ja-JP" altLang="en-US" sz="2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rPr>
              <a:t>取組み</a:t>
            </a:r>
            <a:endParaRPr kumimoji="1" lang="en-US" altLang="ja-JP" sz="22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4286045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5410"/>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spcBef>
                <a:spcPts val="600"/>
              </a:spcBef>
              <a:buClrTx/>
              <a:buFontTx/>
              <a:buNone/>
              <a:defRPr/>
            </a:pPr>
            <a:r>
              <a:rPr lang="ja-JP" altLang="en-US" sz="3600" b="1" dirty="0" smtClean="0">
                <a:latin typeface="Calibri" pitchFamily="32" charset="0"/>
                <a:ea typeface="HG丸ｺﾞｼｯｸM-PRO" pitchFamily="48" charset="-128"/>
              </a:rPr>
              <a:t>　</a:t>
            </a:r>
            <a:r>
              <a:rPr lang="en-US" altLang="ja-JP" sz="3600" b="1" dirty="0" smtClean="0">
                <a:latin typeface="Calibri" pitchFamily="32" charset="0"/>
                <a:ea typeface="HG丸ｺﾞｼｯｸM-PRO" pitchFamily="48" charset="-128"/>
              </a:rPr>
              <a:t>【</a:t>
            </a:r>
            <a:r>
              <a:rPr lang="ja-JP" altLang="en-US" sz="3600" b="1" dirty="0" smtClean="0">
                <a:latin typeface="Calibri" pitchFamily="32" charset="0"/>
                <a:ea typeface="HG丸ｺﾞｼｯｸM-PRO" pitchFamily="48" charset="-128"/>
              </a:rPr>
              <a:t>第１回作業部会</a:t>
            </a:r>
            <a:r>
              <a:rPr lang="en-US" altLang="ja-JP" sz="3600" b="1" dirty="0" smtClean="0">
                <a:latin typeface="Calibri" pitchFamily="32" charset="0"/>
                <a:ea typeface="HG丸ｺﾞｼｯｸM-PRO" pitchFamily="48" charset="-128"/>
              </a:rPr>
              <a:t>】</a:t>
            </a:r>
          </a:p>
          <a:p>
            <a:pPr algn="l">
              <a:spcBef>
                <a:spcPts val="600"/>
              </a:spcBef>
              <a:buClrTx/>
              <a:buFontTx/>
              <a:buNone/>
              <a:defRPr/>
            </a:pPr>
            <a:r>
              <a:rPr lang="ja-JP" altLang="en-US" sz="3600" b="1" dirty="0" smtClean="0">
                <a:latin typeface="Calibri" pitchFamily="32" charset="0"/>
                <a:ea typeface="HG丸ｺﾞｼｯｸM-PRO" pitchFamily="48" charset="-128"/>
              </a:rPr>
              <a:t>「大阪府住宅まちづくりマスタープラン」</a:t>
            </a:r>
            <a:endParaRPr lang="en-US" altLang="ja-JP" sz="3600" b="1" dirty="0" smtClean="0">
              <a:latin typeface="Calibri" pitchFamily="32" charset="0"/>
              <a:ea typeface="HG丸ｺﾞｼｯｸM-PRO" pitchFamily="48" charset="-128"/>
            </a:endParaRPr>
          </a:p>
          <a:p>
            <a:pPr algn="l">
              <a:spcBef>
                <a:spcPts val="600"/>
              </a:spcBef>
              <a:buClrTx/>
              <a:buFontTx/>
              <a:buNone/>
              <a:defRPr/>
            </a:pPr>
            <a:r>
              <a:rPr lang="ja-JP" altLang="en-US" sz="3600" b="1" dirty="0" smtClean="0">
                <a:latin typeface="Calibri" pitchFamily="32" charset="0"/>
                <a:ea typeface="HG丸ｺﾞｼｯｸM-PRO" pitchFamily="48" charset="-128"/>
              </a:rPr>
              <a:t>　の進捗状況</a:t>
            </a:r>
            <a:endParaRPr lang="en-US" altLang="ja-JP" sz="3600" b="1" dirty="0" smtClean="0">
              <a:latin typeface="Calibri" pitchFamily="32" charset="0"/>
              <a:ea typeface="HG丸ｺﾞｼｯｸM-PRO" pitchFamily="48" charset="-128"/>
            </a:endParaRPr>
          </a:p>
        </p:txBody>
      </p:sp>
    </p:spTree>
    <p:extLst>
      <p:ext uri="{BB962C8B-B14F-4D97-AF65-F5344CB8AC3E}">
        <p14:creationId xmlns:p14="http://schemas.microsoft.com/office/powerpoint/2010/main" val="35268478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98376" y="1012888"/>
            <a:ext cx="4428000" cy="16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・超高齢化社会に対応した住宅・住環境整備の必要性</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・子育てのための住宅・住環境整備の必要性</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82563" indent="-182563"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・地域における交流やつながりの希薄化と地域活力の低下への対応</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現「大阪府住宅まちづくりマスタープラン」における課題認識</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7</a:t>
            </a:fld>
            <a:endParaRPr lang="en-US" altLang="ja-JP" sz="1200" dirty="0">
              <a:solidFill>
                <a:srgbClr val="898989"/>
              </a:solidFill>
            </a:endParaRPr>
          </a:p>
        </p:txBody>
      </p:sp>
      <p:sp>
        <p:nvSpPr>
          <p:cNvPr id="6" name="Rectangle 2"/>
          <p:cNvSpPr>
            <a:spLocks noChangeArrowheads="1"/>
          </p:cNvSpPr>
          <p:nvPr/>
        </p:nvSpPr>
        <p:spPr bwMode="auto">
          <a:xfrm>
            <a:off x="107504" y="832912"/>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都市型高齢社会・人口減少社会の到来</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4" name="Rectangle 2"/>
          <p:cNvSpPr>
            <a:spLocks noChangeArrowheads="1"/>
          </p:cNvSpPr>
          <p:nvPr/>
        </p:nvSpPr>
        <p:spPr bwMode="auto">
          <a:xfrm>
            <a:off x="98376" y="3069328"/>
            <a:ext cx="4428000" cy="3312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・最低居住面積水準の確保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・耐震性能、ﾊﾞﾘｱﾌﾘｰ性能の確保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・増加する空き家への対応、中古住宅流通・リフォーム市場の活性化</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・分譲マンションの適切な維持管理・更新</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・密集市街地の再整備</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・まちのバリアフリーの確保</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・まちの景観・みどりの形成</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・まちの環境への配慮</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5" name="Rectangle 2"/>
          <p:cNvSpPr>
            <a:spLocks noChangeArrowheads="1"/>
          </p:cNvSpPr>
          <p:nvPr/>
        </p:nvSpPr>
        <p:spPr bwMode="auto">
          <a:xfrm>
            <a:off x="107504" y="2885096"/>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住宅</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とまちのストック形成の課題</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6" name="Rectangle 2"/>
          <p:cNvSpPr>
            <a:spLocks noChangeArrowheads="1"/>
          </p:cNvSpPr>
          <p:nvPr/>
        </p:nvSpPr>
        <p:spPr bwMode="auto">
          <a:xfrm>
            <a:off x="4634880" y="1012888"/>
            <a:ext cx="4428000" cy="1291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・公営住宅制度の抱える課題</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・多様化する住宅困窮者への対応</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7800" indent="-177800"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・住宅市場全体を活用した住宅政策の再構築</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7" name="Rectangle 2"/>
          <p:cNvSpPr>
            <a:spLocks noChangeArrowheads="1"/>
          </p:cNvSpPr>
          <p:nvPr/>
        </p:nvSpPr>
        <p:spPr bwMode="auto">
          <a:xfrm>
            <a:off x="4644008" y="832912"/>
            <a:ext cx="439200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府民</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の安定した生活を支える住宅ｾｰﾌﾃｨネット</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18" name="Rectangle 2"/>
          <p:cNvSpPr>
            <a:spLocks noChangeArrowheads="1"/>
          </p:cNvSpPr>
          <p:nvPr/>
        </p:nvSpPr>
        <p:spPr bwMode="auto">
          <a:xfrm>
            <a:off x="4634880" y="2669072"/>
            <a:ext cx="4428000" cy="22322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・民間賃貸住宅ストックの質の向上</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原状回復等のトラブル対応や高齢者、</a:t>
            </a:r>
            <a:r>
              <a:rPr kumimoji="1" lang="ja-JP" altLang="en-US" sz="1400" dirty="0" err="1"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障がい</a:t>
            </a: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者等に対する入居拒否の解消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・中古住宅流通・リフォームの促進</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・土地差別の解消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82563" indent="-182563"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・健全な住宅産業の育成・振興</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19" name="Rectangle 2"/>
          <p:cNvSpPr>
            <a:spLocks noChangeArrowheads="1"/>
          </p:cNvSpPr>
          <p:nvPr/>
        </p:nvSpPr>
        <p:spPr bwMode="auto">
          <a:xfrm>
            <a:off x="4644008" y="2489136"/>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府民の</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暮らし</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を支える民間住宅市場</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
        <p:nvSpPr>
          <p:cNvPr id="20" name="Rectangle 2"/>
          <p:cNvSpPr>
            <a:spLocks noChangeArrowheads="1"/>
          </p:cNvSpPr>
          <p:nvPr/>
        </p:nvSpPr>
        <p:spPr bwMode="auto">
          <a:xfrm>
            <a:off x="4634880" y="5189352"/>
            <a:ext cx="4428000" cy="11919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wrap="square" rIns="36000" anchor="t"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ts val="3600"/>
              </a:spcBef>
            </a:pP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・持続可能なまちづくりへの転換</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・まちの自立化、機能分担・連携による地域の発展</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a:p>
            <a:pPr marL="179388" indent="-179388" eaLnBrk="1" hangingPunct="1">
              <a:lnSpc>
                <a:spcPts val="2500"/>
              </a:lnSpc>
              <a:spcBef>
                <a:spcPts val="0"/>
              </a:spcBef>
            </a:pPr>
            <a:r>
              <a:rPr kumimoji="1" lang="ja-JP" altLang="en-US"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rPr>
              <a:t>・地域における交流やつながりの再生</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sym typeface="Wingdings 2"/>
            </a:endParaRPr>
          </a:p>
        </p:txBody>
      </p:sp>
      <p:sp>
        <p:nvSpPr>
          <p:cNvPr id="21" name="Rectangle 2"/>
          <p:cNvSpPr>
            <a:spLocks noChangeArrowheads="1"/>
          </p:cNvSpPr>
          <p:nvPr/>
        </p:nvSpPr>
        <p:spPr bwMode="auto">
          <a:xfrm>
            <a:off x="4644008" y="4993204"/>
            <a:ext cx="4320480" cy="360000"/>
          </a:xfrm>
          <a:prstGeom prst="roundRect">
            <a:avLst/>
          </a:prstGeom>
          <a:solidFill>
            <a:schemeClr val="accent1"/>
          </a:solidFill>
          <a:ln w="9525">
            <a:solidFill>
              <a:srgbClr val="000000"/>
            </a:solidFill>
            <a:miter lim="800000"/>
            <a:headEnd/>
            <a:tailEnd/>
          </a:ln>
          <a:extLst/>
        </p:spPr>
        <p:txBody>
          <a:bodyPr wrap="square" tIns="0" bIns="0" anchor="ctr" anchorCtr="0">
            <a:no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lnSpc>
                <a:spcPts val="2800"/>
              </a:lnSpc>
              <a:spcBef>
                <a:spcPts val="1200"/>
              </a:spcBef>
            </a:pP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まちづくり政策への社会的要請</a:t>
            </a:r>
            <a:r>
              <a:rPr kumimoji="1"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r>
              <a:rPr kumimoji="1" lang="ja-JP" altLang="en-US" sz="18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rPr>
              <a:t>　</a:t>
            </a:r>
            <a:endParaRPr kumimoji="1" lang="en-US" altLang="ja-JP" sz="2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sym typeface="Wingdings 2"/>
            </a:endParaRPr>
          </a:p>
        </p:txBody>
      </p:sp>
    </p:spTree>
    <p:extLst>
      <p:ext uri="{BB962C8B-B14F-4D97-AF65-F5344CB8AC3E}">
        <p14:creationId xmlns:p14="http://schemas.microsoft.com/office/powerpoint/2010/main" val="29933001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ja-JP" sz="2400" b="1">
                <a:solidFill>
                  <a:srgbClr val="000000"/>
                </a:solidFill>
                <a:ea typeface="HG丸ｺﾞｼｯｸM-PRO" pitchFamily="48" charset="-128"/>
              </a:rPr>
              <a:t>現住宅まちづくりマスタープランの枠組み</a:t>
            </a: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8</a:t>
            </a:fld>
            <a:endParaRPr lang="en-US" altLang="ja-JP" sz="1200">
              <a:solidFill>
                <a:srgbClr val="898989"/>
              </a:solidFill>
            </a:endParaRPr>
          </a:p>
        </p:txBody>
      </p:sp>
      <p:sp>
        <p:nvSpPr>
          <p:cNvPr id="29700" name="Rectangle 3"/>
          <p:cNvSpPr>
            <a:spLocks noChangeArrowheads="1"/>
          </p:cNvSpPr>
          <p:nvPr/>
        </p:nvSpPr>
        <p:spPr bwMode="auto">
          <a:xfrm>
            <a:off x="107950" y="563563"/>
            <a:ext cx="9001125" cy="5884862"/>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1" name="Rectangle 4"/>
          <p:cNvSpPr>
            <a:spLocks noChangeArrowheads="1"/>
          </p:cNvSpPr>
          <p:nvPr/>
        </p:nvSpPr>
        <p:spPr bwMode="auto">
          <a:xfrm>
            <a:off x="34925" y="944588"/>
            <a:ext cx="1728788" cy="68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buClrTx/>
              <a:buFontTx/>
              <a:buNone/>
            </a:pPr>
            <a:r>
              <a:rPr lang="ja-JP" altLang="ja-JP" sz="1800" b="1" dirty="0">
                <a:solidFill>
                  <a:srgbClr val="000000"/>
                </a:solidFill>
                <a:ea typeface="HG丸ｺﾞｼｯｸM-PRO" pitchFamily="48" charset="-128"/>
              </a:rPr>
              <a:t>めざすべき</a:t>
            </a:r>
          </a:p>
          <a:p>
            <a:pPr eaLnBrk="1" hangingPunct="1">
              <a:buClrTx/>
              <a:buFontTx/>
              <a:buNone/>
            </a:pPr>
            <a:r>
              <a:rPr lang="ja-JP" altLang="ja-JP" sz="1800" b="1" dirty="0">
                <a:solidFill>
                  <a:srgbClr val="000000"/>
                </a:solidFill>
                <a:ea typeface="HG丸ｺﾞｼｯｸM-PRO" pitchFamily="48" charset="-128"/>
              </a:rPr>
              <a:t>将　来　像</a:t>
            </a:r>
          </a:p>
        </p:txBody>
      </p:sp>
      <p:sp>
        <p:nvSpPr>
          <p:cNvPr id="29702" name="Rectangle 5"/>
          <p:cNvSpPr>
            <a:spLocks noChangeArrowheads="1"/>
          </p:cNvSpPr>
          <p:nvPr/>
        </p:nvSpPr>
        <p:spPr bwMode="auto">
          <a:xfrm>
            <a:off x="34925" y="3341340"/>
            <a:ext cx="1728788" cy="68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buClrTx/>
              <a:buFontTx/>
              <a:buNone/>
            </a:pPr>
            <a:r>
              <a:rPr lang="ja-JP" altLang="ja-JP" sz="1800" b="1">
                <a:solidFill>
                  <a:srgbClr val="000000"/>
                </a:solidFill>
                <a:ea typeface="HG丸ｺﾞｼｯｸM-PRO" pitchFamily="48" charset="-128"/>
              </a:rPr>
              <a:t>基本目標と</a:t>
            </a:r>
          </a:p>
          <a:p>
            <a:pPr eaLnBrk="1" hangingPunct="1">
              <a:buClrTx/>
              <a:buFontTx/>
              <a:buNone/>
            </a:pPr>
            <a:r>
              <a:rPr lang="ja-JP" altLang="ja-JP" sz="1800" b="1">
                <a:solidFill>
                  <a:srgbClr val="000000"/>
                </a:solidFill>
                <a:ea typeface="HG丸ｺﾞｼｯｸM-PRO" pitchFamily="48" charset="-128"/>
              </a:rPr>
              <a:t>施策の方向性</a:t>
            </a:r>
          </a:p>
        </p:txBody>
      </p:sp>
      <p:sp>
        <p:nvSpPr>
          <p:cNvPr id="29703" name="Rectangle 6"/>
          <p:cNvSpPr>
            <a:spLocks noChangeArrowheads="1"/>
          </p:cNvSpPr>
          <p:nvPr/>
        </p:nvSpPr>
        <p:spPr bwMode="auto">
          <a:xfrm>
            <a:off x="1631950" y="714028"/>
            <a:ext cx="3671888" cy="5616000"/>
          </a:xfrm>
          <a:prstGeom prst="rect">
            <a:avLst/>
          </a:prstGeom>
          <a:solidFill>
            <a:srgbClr val="C6D9F1"/>
          </a:solidFill>
          <a:ln w="2232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25475" indent="-623888"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1pPr>
            <a:lvl2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2pPr>
            <a:lvl3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3pPr>
            <a:lvl4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4pPr>
            <a:lvl5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9pPr>
          </a:lstStyle>
          <a:p>
            <a:pPr eaLnBrk="1" hangingPunct="1">
              <a:buClrTx/>
              <a:buFontTx/>
              <a:buNone/>
            </a:pPr>
            <a:endParaRPr lang="en-US" altLang="ja-JP" sz="900" b="1" dirty="0" smtClean="0">
              <a:solidFill>
                <a:srgbClr val="000000"/>
              </a:solidFill>
              <a:ea typeface="HG丸ｺﾞｼｯｸM-PRO" pitchFamily="48" charset="-128"/>
            </a:endParaRPr>
          </a:p>
          <a:p>
            <a:pPr eaLnBrk="1" hangingPunct="1">
              <a:buClrTx/>
              <a:buFontTx/>
              <a:buNone/>
            </a:pPr>
            <a:endParaRPr lang="en-US" altLang="ja-JP" sz="900" b="1" dirty="0">
              <a:solidFill>
                <a:srgbClr val="000000"/>
              </a:solidFill>
              <a:ea typeface="HG丸ｺﾞｼｯｸM-PRO" pitchFamily="48" charset="-128"/>
            </a:endParaRPr>
          </a:p>
          <a:p>
            <a:pPr eaLnBrk="1" hangingPunct="1">
              <a:buClrTx/>
              <a:buFontTx/>
              <a:buNone/>
            </a:pPr>
            <a:r>
              <a:rPr lang="ja-JP" altLang="ja-JP" sz="1800" b="1" dirty="0">
                <a:solidFill>
                  <a:srgbClr val="000000"/>
                </a:solidFill>
                <a:ea typeface="HG丸ｺﾞｼｯｸM-PRO" pitchFamily="48" charset="-128"/>
              </a:rPr>
              <a:t>安心感が得られる</a:t>
            </a:r>
          </a:p>
          <a:p>
            <a:pPr eaLnBrk="1" hangingPunct="1">
              <a:buClrTx/>
              <a:buFontTx/>
              <a:buNone/>
            </a:pPr>
            <a:r>
              <a:rPr lang="ja-JP" altLang="ja-JP" sz="1800" b="1" dirty="0">
                <a:solidFill>
                  <a:srgbClr val="000000"/>
                </a:solidFill>
                <a:ea typeface="HG丸ｺﾞｼｯｸM-PRO" pitchFamily="48" charset="-128"/>
              </a:rPr>
              <a:t>住まいとまち</a:t>
            </a:r>
          </a:p>
        </p:txBody>
      </p:sp>
      <p:sp>
        <p:nvSpPr>
          <p:cNvPr id="29704" name="Rectangle 7"/>
          <p:cNvSpPr>
            <a:spLocks noChangeArrowheads="1"/>
          </p:cNvSpPr>
          <p:nvPr/>
        </p:nvSpPr>
        <p:spPr bwMode="auto">
          <a:xfrm>
            <a:off x="5364163" y="714028"/>
            <a:ext cx="3671887" cy="5616000"/>
          </a:xfrm>
          <a:prstGeom prst="rect">
            <a:avLst/>
          </a:prstGeom>
          <a:solidFill>
            <a:srgbClr val="C6D9F1"/>
          </a:solidFill>
          <a:ln w="22320" cap="sq">
            <a:solidFill>
              <a:srgbClr val="8EB4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625475" indent="-623888"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1pPr>
            <a:lvl2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2pPr>
            <a:lvl3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3pPr>
            <a:lvl4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4pPr>
            <a:lvl5pPr eaLnBrk="0" hangingPunc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625475" algn="l"/>
                <a:tab pos="1539875" algn="l"/>
                <a:tab pos="2454275" algn="l"/>
                <a:tab pos="3368675" algn="l"/>
                <a:tab pos="4283075" algn="l"/>
                <a:tab pos="5197475" algn="l"/>
                <a:tab pos="6111875" algn="l"/>
                <a:tab pos="7026275" algn="l"/>
                <a:tab pos="7940675" algn="l"/>
                <a:tab pos="8855075" algn="l"/>
                <a:tab pos="9769475" algn="l"/>
                <a:tab pos="10683875" algn="l"/>
              </a:tabLst>
              <a:defRPr sz="1400">
                <a:solidFill>
                  <a:schemeClr val="bg1"/>
                </a:solidFill>
                <a:latin typeface="Arial" charset="0"/>
                <a:ea typeface="ＭＳ Ｐゴシック" charset="-128"/>
              </a:defRPr>
            </a:lvl9pPr>
          </a:lstStyle>
          <a:p>
            <a:pPr eaLnBrk="1" hangingPunct="1">
              <a:buClrTx/>
              <a:buFontTx/>
              <a:buNone/>
            </a:pPr>
            <a:endParaRPr lang="en-US" altLang="ja-JP" sz="900" b="1" dirty="0" smtClean="0">
              <a:solidFill>
                <a:srgbClr val="000000"/>
              </a:solidFill>
              <a:ea typeface="HG丸ｺﾞｼｯｸM-PRO" pitchFamily="48" charset="-128"/>
            </a:endParaRPr>
          </a:p>
          <a:p>
            <a:pPr eaLnBrk="1" hangingPunct="1">
              <a:buClrTx/>
              <a:buFontTx/>
              <a:buNone/>
            </a:pPr>
            <a:endParaRPr lang="en-US" altLang="ja-JP" sz="900" b="1" dirty="0">
              <a:solidFill>
                <a:srgbClr val="000000"/>
              </a:solidFill>
              <a:ea typeface="HG丸ｺﾞｼｯｸM-PRO" pitchFamily="48" charset="-128"/>
            </a:endParaRPr>
          </a:p>
          <a:p>
            <a:pPr eaLnBrk="1" hangingPunct="1">
              <a:buClrTx/>
              <a:buFontTx/>
              <a:buNone/>
            </a:pPr>
            <a:r>
              <a:rPr lang="ja-JP" altLang="ja-JP" sz="1800" b="1" dirty="0">
                <a:solidFill>
                  <a:srgbClr val="000000"/>
                </a:solidFill>
                <a:ea typeface="HG丸ｺﾞｼｯｸM-PRO" pitchFamily="48" charset="-128"/>
              </a:rPr>
              <a:t>選択が可能で活力ある</a:t>
            </a:r>
          </a:p>
          <a:p>
            <a:pPr eaLnBrk="1" hangingPunct="1">
              <a:buClrTx/>
              <a:buFontTx/>
              <a:buNone/>
            </a:pPr>
            <a:r>
              <a:rPr lang="ja-JP" altLang="ja-JP" sz="1800" b="1" dirty="0">
                <a:solidFill>
                  <a:srgbClr val="000000"/>
                </a:solidFill>
                <a:ea typeface="HG丸ｺﾞｼｯｸM-PRO" pitchFamily="48" charset="-128"/>
              </a:rPr>
              <a:t>住まいとまち</a:t>
            </a:r>
          </a:p>
        </p:txBody>
      </p:sp>
      <p:sp>
        <p:nvSpPr>
          <p:cNvPr id="29705" name="AutoShape 8"/>
          <p:cNvSpPr>
            <a:spLocks noChangeArrowheads="1"/>
          </p:cNvSpPr>
          <p:nvPr/>
        </p:nvSpPr>
        <p:spPr bwMode="auto">
          <a:xfrm>
            <a:off x="180975" y="799753"/>
            <a:ext cx="8820150" cy="901055"/>
          </a:xfrm>
          <a:prstGeom prst="roundRect">
            <a:avLst>
              <a:gd name="adj" fmla="val 20000"/>
            </a:avLst>
          </a:prstGeom>
          <a:noFill/>
          <a:ln w="1260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9706" name="AutoShape 9"/>
          <p:cNvSpPr>
            <a:spLocks noChangeArrowheads="1"/>
          </p:cNvSpPr>
          <p:nvPr/>
        </p:nvSpPr>
        <p:spPr bwMode="auto">
          <a:xfrm>
            <a:off x="180975" y="1772815"/>
            <a:ext cx="8820150" cy="4555413"/>
          </a:xfrm>
          <a:prstGeom prst="roundRect">
            <a:avLst>
              <a:gd name="adj" fmla="val 4847"/>
            </a:avLst>
          </a:prstGeom>
          <a:noFill/>
          <a:ln w="1260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4346" name="AutoShape 10"/>
          <p:cNvSpPr>
            <a:spLocks noChangeArrowheads="1"/>
          </p:cNvSpPr>
          <p:nvPr/>
        </p:nvSpPr>
        <p:spPr bwMode="auto">
          <a:xfrm>
            <a:off x="1655763" y="1916993"/>
            <a:ext cx="3600450" cy="2700000"/>
          </a:xfrm>
          <a:prstGeom prst="roundRect">
            <a:avLst>
              <a:gd name="adj" fmla="val 4046"/>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１．安心して暮らせる</a:t>
            </a:r>
          </a:p>
          <a:p>
            <a:pPr algn="l">
              <a:lnSpc>
                <a:spcPts val="2200"/>
              </a:lnSpc>
              <a:spcBef>
                <a:spcPts val="600"/>
              </a:spcBef>
              <a:buClrTx/>
              <a:buFontTx/>
              <a:buNone/>
              <a:defRPr/>
            </a:pPr>
            <a:r>
              <a:rPr lang="ja-JP" altLang="ja-JP" spc="-30" dirty="0" smtClean="0">
                <a:ea typeface="HG丸ｺﾞｼｯｸM-PRO" pitchFamily="48" charset="-128"/>
              </a:rPr>
              <a:t>◆市場機能を活用した住宅ｾｰﾌﾃｨﾈｯﾄの構築</a:t>
            </a:r>
          </a:p>
          <a:p>
            <a:pPr marL="90488" indent="-90488" algn="l">
              <a:lnSpc>
                <a:spcPts val="2200"/>
              </a:lnSpc>
              <a:buClrTx/>
              <a:buFontTx/>
              <a:buNone/>
              <a:defRPr/>
            </a:pPr>
            <a:r>
              <a:rPr lang="ja-JP" altLang="ja-JP" dirty="0" smtClean="0">
                <a:ea typeface="HG丸ｺﾞｼｯｸM-PRO" pitchFamily="48" charset="-128"/>
              </a:rPr>
              <a:t>◆住宅確保要配慮者への対応</a:t>
            </a:r>
          </a:p>
          <a:p>
            <a:pPr algn="l">
              <a:lnSpc>
                <a:spcPts val="2200"/>
              </a:lnSpc>
              <a:buClrTx/>
              <a:buFontTx/>
              <a:buNone/>
              <a:defRPr/>
            </a:pPr>
            <a:r>
              <a:rPr lang="ja-JP" altLang="ja-JP" dirty="0" smtClean="0">
                <a:ea typeface="HG丸ｺﾞｼｯｸM-PRO" pitchFamily="48" charset="-128"/>
              </a:rPr>
              <a:t>◆公的賃貸住宅の改革とストックの活用</a:t>
            </a:r>
          </a:p>
          <a:p>
            <a:pPr algn="l">
              <a:lnSpc>
                <a:spcPts val="2200"/>
              </a:lnSpc>
              <a:buClrTx/>
              <a:buFontTx/>
              <a:buNone/>
              <a:defRPr/>
            </a:pPr>
            <a:r>
              <a:rPr lang="ja-JP" altLang="ja-JP" dirty="0" smtClean="0">
                <a:ea typeface="HG丸ｺﾞｼｯｸM-PRO" pitchFamily="48" charset="-128"/>
              </a:rPr>
              <a:t>◆土地取引等における差別の解消</a:t>
            </a:r>
          </a:p>
          <a:p>
            <a:pPr algn="l">
              <a:lnSpc>
                <a:spcPts val="2200"/>
              </a:lnSpc>
              <a:buClrTx/>
              <a:buFontTx/>
              <a:buNone/>
              <a:defRPr/>
            </a:pPr>
            <a:r>
              <a:rPr lang="ja-JP" altLang="ja-JP" dirty="0" smtClean="0">
                <a:ea typeface="HG丸ｺﾞｼｯｸM-PRO" pitchFamily="48" charset="-128"/>
              </a:rPr>
              <a:t>◆福祉の住まいとまちづくりの推進</a:t>
            </a:r>
          </a:p>
          <a:p>
            <a:pPr marL="87313" indent="-87313" algn="l">
              <a:lnSpc>
                <a:spcPts val="2200"/>
              </a:lnSpc>
              <a:buClrTx/>
              <a:buFontTx/>
              <a:buNone/>
              <a:defRPr/>
            </a:pPr>
            <a:r>
              <a:rPr lang="ja-JP" altLang="ja-JP" dirty="0" smtClean="0">
                <a:ea typeface="HG丸ｺﾞｼｯｸM-PRO" pitchFamily="48" charset="-128"/>
              </a:rPr>
              <a:t>◆住まいやまちに関する情報提供・相談体制の充実</a:t>
            </a:r>
          </a:p>
        </p:txBody>
      </p:sp>
      <p:sp>
        <p:nvSpPr>
          <p:cNvPr id="14347" name="AutoShape 11"/>
          <p:cNvSpPr>
            <a:spLocks noChangeArrowheads="1"/>
          </p:cNvSpPr>
          <p:nvPr/>
        </p:nvSpPr>
        <p:spPr bwMode="auto">
          <a:xfrm>
            <a:off x="1692275" y="4692257"/>
            <a:ext cx="3563938" cy="1548000"/>
          </a:xfrm>
          <a:prstGeom prst="roundRect">
            <a:avLst>
              <a:gd name="adj" fmla="val 4468"/>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２．安全を支える</a:t>
            </a:r>
          </a:p>
          <a:p>
            <a:pPr algn="l">
              <a:lnSpc>
                <a:spcPts val="2200"/>
              </a:lnSpc>
              <a:spcBef>
                <a:spcPts val="600"/>
              </a:spcBef>
              <a:buClrTx/>
              <a:buFontTx/>
              <a:buNone/>
              <a:defRPr/>
            </a:pPr>
            <a:r>
              <a:rPr lang="ja-JP" altLang="ja-JP" dirty="0" smtClean="0">
                <a:ea typeface="HG丸ｺﾞｼｯｸM-PRO" pitchFamily="48" charset="-128"/>
              </a:rPr>
              <a:t>◆住宅・建築物の耐震化</a:t>
            </a:r>
          </a:p>
          <a:p>
            <a:pPr algn="l">
              <a:lnSpc>
                <a:spcPts val="2200"/>
              </a:lnSpc>
              <a:buClrTx/>
              <a:buFontTx/>
              <a:buNone/>
              <a:defRPr/>
            </a:pPr>
            <a:r>
              <a:rPr lang="ja-JP" altLang="ja-JP" dirty="0" smtClean="0">
                <a:ea typeface="HG丸ｺﾞｼｯｸM-PRO" pitchFamily="48" charset="-128"/>
              </a:rPr>
              <a:t>◆災害に強いまちづくり</a:t>
            </a:r>
          </a:p>
          <a:p>
            <a:pPr marL="174625" indent="-174625" algn="l">
              <a:lnSpc>
                <a:spcPts val="2200"/>
              </a:lnSpc>
              <a:buClrTx/>
              <a:buFontTx/>
              <a:buNone/>
              <a:defRPr/>
            </a:pPr>
            <a:r>
              <a:rPr lang="ja-JP" altLang="ja-JP" dirty="0" smtClean="0">
                <a:ea typeface="HG丸ｺﾞｼｯｸM-PRO" pitchFamily="48" charset="-128"/>
              </a:rPr>
              <a:t>◆住まいとまちづくりの様々な安全性への対応</a:t>
            </a:r>
          </a:p>
        </p:txBody>
      </p:sp>
      <p:sp>
        <p:nvSpPr>
          <p:cNvPr id="14348" name="AutoShape 12"/>
          <p:cNvSpPr>
            <a:spLocks noChangeArrowheads="1"/>
          </p:cNvSpPr>
          <p:nvPr/>
        </p:nvSpPr>
        <p:spPr bwMode="auto">
          <a:xfrm>
            <a:off x="5414963" y="1988840"/>
            <a:ext cx="3563937" cy="1476000"/>
          </a:xfrm>
          <a:prstGeom prst="roundRect">
            <a:avLst>
              <a:gd name="adj" fmla="val 7069"/>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３．環境にやさしい</a:t>
            </a:r>
          </a:p>
          <a:p>
            <a:pPr algn="l">
              <a:lnSpc>
                <a:spcPts val="2200"/>
              </a:lnSpc>
              <a:spcBef>
                <a:spcPts val="600"/>
              </a:spcBef>
              <a:buClrTx/>
              <a:buFontTx/>
              <a:buNone/>
              <a:defRPr/>
            </a:pPr>
            <a:r>
              <a:rPr lang="ja-JP" altLang="ja-JP" spc="-30" dirty="0" smtClean="0">
                <a:ea typeface="HG丸ｺﾞｼｯｸM-PRO" pitchFamily="48" charset="-128"/>
              </a:rPr>
              <a:t>◆環境に配慮した住宅・建築物の普及促進</a:t>
            </a:r>
          </a:p>
          <a:p>
            <a:pPr marL="180975" indent="-180975" algn="l">
              <a:lnSpc>
                <a:spcPts val="2200"/>
              </a:lnSpc>
              <a:buClrTx/>
              <a:buFontTx/>
              <a:buNone/>
              <a:defRPr/>
            </a:pPr>
            <a:r>
              <a:rPr lang="ja-JP" altLang="ja-JP" dirty="0" smtClean="0">
                <a:ea typeface="HG丸ｺﾞｼｯｸM-PRO" pitchFamily="48" charset="-128"/>
              </a:rPr>
              <a:t>◆環境にやさしいまちの構造やライフスタイルへの転換</a:t>
            </a:r>
          </a:p>
        </p:txBody>
      </p:sp>
      <p:sp>
        <p:nvSpPr>
          <p:cNvPr id="14349" name="AutoShape 13"/>
          <p:cNvSpPr>
            <a:spLocks noChangeArrowheads="1"/>
          </p:cNvSpPr>
          <p:nvPr/>
        </p:nvSpPr>
        <p:spPr bwMode="auto">
          <a:xfrm>
            <a:off x="5400562" y="3789040"/>
            <a:ext cx="3563937" cy="2451217"/>
          </a:xfrm>
          <a:prstGeom prst="roundRect">
            <a:avLst>
              <a:gd name="adj" fmla="val 3903"/>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lgn="l">
              <a:lnSpc>
                <a:spcPts val="1913"/>
              </a:lnSpc>
              <a:buClrTx/>
              <a:buFontTx/>
              <a:buNone/>
              <a:defRPr/>
            </a:pPr>
            <a:r>
              <a:rPr lang="ja-JP" altLang="ja-JP" sz="1600" b="1" dirty="0" smtClean="0">
                <a:ea typeface="HG丸ｺﾞｼｯｸM-PRO" pitchFamily="48" charset="-128"/>
              </a:rPr>
              <a:t>４．活力と魅力あふれる</a:t>
            </a:r>
          </a:p>
          <a:p>
            <a:pPr algn="l">
              <a:lnSpc>
                <a:spcPts val="2200"/>
              </a:lnSpc>
              <a:spcBef>
                <a:spcPts val="600"/>
              </a:spcBef>
              <a:buClrTx/>
              <a:buFontTx/>
              <a:buNone/>
              <a:defRPr/>
            </a:pPr>
            <a:r>
              <a:rPr lang="ja-JP" altLang="ja-JP" dirty="0" smtClean="0">
                <a:ea typeface="HG丸ｺﾞｼｯｸM-PRO" pitchFamily="48" charset="-128"/>
              </a:rPr>
              <a:t>◆健全な住宅関連産業の振興</a:t>
            </a:r>
          </a:p>
          <a:p>
            <a:pPr marL="87313" indent="-87313" algn="l">
              <a:lnSpc>
                <a:spcPts val="2200"/>
              </a:lnSpc>
              <a:buClrTx/>
              <a:buFontTx/>
              <a:buNone/>
              <a:defRPr/>
            </a:pPr>
            <a:r>
              <a:rPr lang="ja-JP" altLang="ja-JP" dirty="0" smtClean="0">
                <a:ea typeface="HG丸ｺﾞｼｯｸM-PRO" pitchFamily="48" charset="-128"/>
              </a:rPr>
              <a:t>◆多様な住まいやまちを選択できる環境整備</a:t>
            </a:r>
          </a:p>
          <a:p>
            <a:pPr marL="87313" indent="-87313" algn="l">
              <a:lnSpc>
                <a:spcPts val="2200"/>
              </a:lnSpc>
              <a:buClrTx/>
              <a:buFontTx/>
              <a:buNone/>
              <a:defRPr/>
            </a:pPr>
            <a:r>
              <a:rPr lang="ja-JP" altLang="ja-JP" dirty="0" smtClean="0">
                <a:ea typeface="HG丸ｺﾞｼｯｸM-PRO" pitchFamily="48" charset="-128"/>
              </a:rPr>
              <a:t>◆多彩な機能（職、学、遊、住）をもつまちの形成</a:t>
            </a:r>
          </a:p>
          <a:p>
            <a:pPr marL="87313" indent="-87313" algn="l">
              <a:lnSpc>
                <a:spcPts val="2200"/>
              </a:lnSpc>
              <a:buClrTx/>
              <a:buFontTx/>
              <a:buNone/>
              <a:defRPr/>
            </a:pPr>
            <a:r>
              <a:rPr lang="ja-JP" altLang="ja-JP" dirty="0" smtClean="0">
                <a:ea typeface="HG丸ｺﾞｼｯｸM-PRO" pitchFamily="48" charset="-128"/>
              </a:rPr>
              <a:t>◆地域の特性を活かした美しく魅力あるまちの形成</a:t>
            </a:r>
          </a:p>
        </p:txBody>
      </p:sp>
    </p:spTree>
    <p:extLst>
      <p:ext uri="{BB962C8B-B14F-4D97-AF65-F5344CB8AC3E}">
        <p14:creationId xmlns:p14="http://schemas.microsoft.com/office/powerpoint/2010/main" val="726703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92125"/>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400" b="1" dirty="0" smtClean="0">
                <a:solidFill>
                  <a:srgbClr val="000000"/>
                </a:solidFill>
                <a:ea typeface="HG丸ｺﾞｼｯｸM-PRO" pitchFamily="48" charset="-128"/>
              </a:rPr>
              <a:t>１．安心して暮らせる</a:t>
            </a:r>
            <a:endParaRPr lang="ja-JP" altLang="ja-JP" sz="2400" b="1" dirty="0">
              <a:solidFill>
                <a:srgbClr val="000000"/>
              </a:solidFill>
              <a:ea typeface="HG丸ｺﾞｼｯｸM-PRO" pitchFamily="48" charset="-128"/>
            </a:endParaRPr>
          </a:p>
        </p:txBody>
      </p:sp>
      <p:sp>
        <p:nvSpPr>
          <p:cNvPr id="29699" name="Text Box 2"/>
          <p:cNvSpPr txBox="1">
            <a:spLocks noChangeArrowheads="1"/>
          </p:cNvSpPr>
          <p:nvPr/>
        </p:nvSpPr>
        <p:spPr bwMode="auto">
          <a:xfrm>
            <a:off x="69754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CD1E3EF9-C8F1-45E4-AD9D-B4C5D7756A5D}" type="slidenum">
              <a:rPr lang="en-US" altLang="ja-JP" sz="1200">
                <a:solidFill>
                  <a:srgbClr val="898989"/>
                </a:solidFill>
              </a:rPr>
              <a:pPr algn="r" eaLnBrk="1" hangingPunct="1">
                <a:buClrTx/>
                <a:buFontTx/>
                <a:buNone/>
              </a:pPr>
              <a:t>9</a:t>
            </a:fld>
            <a:endParaRPr lang="en-US" altLang="ja-JP" sz="1200" dirty="0">
              <a:solidFill>
                <a:srgbClr val="898989"/>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085159"/>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2"/>
          <p:cNvSpPr>
            <a:spLocks noChangeArrowheads="1"/>
          </p:cNvSpPr>
          <p:nvPr/>
        </p:nvSpPr>
        <p:spPr bwMode="auto">
          <a:xfrm>
            <a:off x="96837" y="4653136"/>
            <a:ext cx="2835523"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●生活支援施設を併設している公的賃貸</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　住宅団地（</a:t>
            </a:r>
            <a:r>
              <a:rPr kumimoji="1" lang="en-US" altLang="ja-JP" sz="1100" dirty="0" smtClean="0">
                <a:solidFill>
                  <a:schemeClr val="tx1"/>
                </a:solidFill>
                <a:latin typeface="Arial" charset="0"/>
                <a:ea typeface="HG丸ｺﾞｼｯｸM-PRO" pitchFamily="48" charset="-128"/>
              </a:rPr>
              <a:t>100</a:t>
            </a:r>
            <a:r>
              <a:rPr kumimoji="1" lang="ja-JP" altLang="en-US" sz="1100" dirty="0" smtClean="0">
                <a:solidFill>
                  <a:schemeClr val="tx1"/>
                </a:solidFill>
                <a:latin typeface="Arial" charset="0"/>
                <a:ea typeface="HG丸ｺﾞｼｯｸM-PRO" pitchFamily="48" charset="-128"/>
              </a:rPr>
              <a:t>戸以上）の割合</a:t>
            </a:r>
            <a:endParaRPr kumimoji="1" lang="en-US" altLang="ja-JP" sz="1100" dirty="0" smtClean="0">
              <a:solidFill>
                <a:schemeClr val="tx1"/>
              </a:solidFill>
              <a:latin typeface="Arial" charset="0"/>
              <a:ea typeface="HG丸ｺﾞｼｯｸM-PRO" pitchFamily="48" charset="-128"/>
            </a:endParaRPr>
          </a:p>
        </p:txBody>
      </p:sp>
      <p:sp>
        <p:nvSpPr>
          <p:cNvPr id="20" name="Rectangle 2"/>
          <p:cNvSpPr>
            <a:spLocks noChangeArrowheads="1"/>
          </p:cNvSpPr>
          <p:nvPr/>
        </p:nvSpPr>
        <p:spPr bwMode="auto">
          <a:xfrm>
            <a:off x="3059832" y="4653136"/>
            <a:ext cx="2952328" cy="465956"/>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●高齢者人口に対する高齢者向け住宅の割合</a:t>
            </a:r>
            <a:endParaRPr kumimoji="1" lang="en-US" altLang="ja-JP" sz="1100" dirty="0" smtClean="0">
              <a:solidFill>
                <a:schemeClr val="tx1"/>
              </a:solidFill>
              <a:latin typeface="Arial" charset="0"/>
              <a:ea typeface="HG丸ｺﾞｼｯｸM-PRO" pitchFamily="48" charset="-128"/>
            </a:endParaRPr>
          </a:p>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（戸）</a:t>
            </a:r>
            <a:endParaRPr kumimoji="1" lang="ja-JP" altLang="en-US" sz="1100" dirty="0">
              <a:solidFill>
                <a:schemeClr val="tx1"/>
              </a:solidFill>
              <a:latin typeface="Arial" charset="0"/>
              <a:ea typeface="HG丸ｺﾞｼｯｸM-PRO" pitchFamily="48" charset="-128"/>
            </a:endParaRPr>
          </a:p>
        </p:txBody>
      </p:sp>
      <p:sp>
        <p:nvSpPr>
          <p:cNvPr id="21" name="Rectangle 2"/>
          <p:cNvSpPr>
            <a:spLocks noChangeArrowheads="1"/>
          </p:cNvSpPr>
          <p:nvPr/>
        </p:nvSpPr>
        <p:spPr bwMode="auto">
          <a:xfrm>
            <a:off x="6228184" y="4653136"/>
            <a:ext cx="2952328" cy="287337"/>
          </a:xfrm>
          <a:prstGeom prst="rect">
            <a:avLst/>
          </a:prstGeom>
          <a:noFill/>
          <a:ln>
            <a:noFill/>
          </a:ln>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1100" dirty="0" smtClean="0">
                <a:solidFill>
                  <a:schemeClr val="tx1"/>
                </a:solidFill>
                <a:latin typeface="Arial" charset="0"/>
                <a:ea typeface="HG丸ｺﾞｼｯｸM-PRO" pitchFamily="48" charset="-128"/>
              </a:rPr>
              <a:t>●鉄道駅舎のエレベーター設置率</a:t>
            </a:r>
            <a:endParaRPr kumimoji="1" lang="ja-JP" altLang="en-US" sz="1100" dirty="0">
              <a:solidFill>
                <a:schemeClr val="tx1"/>
              </a:solidFill>
              <a:latin typeface="Arial" charset="0"/>
              <a:ea typeface="HG丸ｺﾞｼｯｸM-PRO" pitchFamily="48" charset="-128"/>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85" y="5080991"/>
            <a:ext cx="26701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表 10"/>
          <p:cNvGraphicFramePr>
            <a:graphicFrameLocks noGrp="1"/>
          </p:cNvGraphicFramePr>
          <p:nvPr>
            <p:extLst>
              <p:ext uri="{D42A27DB-BD31-4B8C-83A1-F6EECF244321}">
                <p14:modId xmlns:p14="http://schemas.microsoft.com/office/powerpoint/2010/main" val="4018258441"/>
              </p:ext>
            </p:extLst>
          </p:nvPr>
        </p:nvGraphicFramePr>
        <p:xfrm>
          <a:off x="64524" y="591921"/>
          <a:ext cx="9001571" cy="4158375"/>
        </p:xfrm>
        <a:graphic>
          <a:graphicData uri="http://schemas.openxmlformats.org/drawingml/2006/table">
            <a:tbl>
              <a:tblPr firstRow="1" bandRow="1">
                <a:tableStyleId>{69CF1AB2-1976-4502-BF36-3FF5EA218861}</a:tableStyleId>
              </a:tblPr>
              <a:tblGrid>
                <a:gridCol w="1306200"/>
                <a:gridCol w="7695371"/>
              </a:tblGrid>
              <a:tr h="753356">
                <a:tc>
                  <a:txBody>
                    <a:bodyPr/>
                    <a:lstStyle/>
                    <a:p>
                      <a:pPr>
                        <a:lnSpc>
                          <a:spcPts val="1400"/>
                        </a:lnSpc>
                      </a:pPr>
                      <a:r>
                        <a:rPr kumimoji="1" lang="ja-JP" altLang="en-US" sz="1300" b="0" u="none" dirty="0" smtClean="0">
                          <a:solidFill>
                            <a:schemeClr val="tx1"/>
                          </a:solidFill>
                          <a:latin typeface="+mn-ea"/>
                          <a:ea typeface="+mn-ea"/>
                        </a:rPr>
                        <a:t>市場機能を活用した住宅ｾｰﾌﾃｨﾈｯﾄの構築</a:t>
                      </a:r>
                      <a:endParaRPr kumimoji="1" lang="ja-JP" altLang="en-US" sz="1300" b="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b="0" u="none" dirty="0" smtClean="0">
                          <a:solidFill>
                            <a:schemeClr val="tx1"/>
                          </a:solidFill>
                          <a:latin typeface="+mn-ea"/>
                          <a:ea typeface="+mn-ea"/>
                        </a:rPr>
                        <a:t>●大阪あんしん賃貸支援事業の充実と登録促進</a:t>
                      </a:r>
                      <a:endParaRPr kumimoji="1" lang="en-US" altLang="ja-JP" sz="1400" b="0" u="none" dirty="0" smtClean="0">
                        <a:solidFill>
                          <a:schemeClr val="tx1"/>
                        </a:solidFill>
                        <a:latin typeface="+mn-ea"/>
                        <a:ea typeface="+mn-ea"/>
                      </a:endParaRPr>
                    </a:p>
                    <a:p>
                      <a:pPr marL="85725" indent="-85725">
                        <a:lnSpc>
                          <a:spcPts val="1700"/>
                        </a:lnSpc>
                      </a:pPr>
                      <a:r>
                        <a:rPr kumimoji="1" lang="ja-JP" altLang="en-US" sz="1400" b="0" u="none" dirty="0" smtClean="0">
                          <a:solidFill>
                            <a:schemeClr val="tx1"/>
                          </a:solidFill>
                          <a:latin typeface="+mn-ea"/>
                          <a:ea typeface="+mn-ea"/>
                        </a:rPr>
                        <a:t>●居住支援協議会の立ち上げ等、家主・借主等の不安を解消する仕組みづくりの推進</a:t>
                      </a:r>
                      <a:endParaRPr kumimoji="1" lang="en-US" altLang="ja-JP" sz="1400" b="0" u="none" dirty="0" smtClean="0">
                        <a:solidFill>
                          <a:schemeClr val="tx1"/>
                        </a:solidFill>
                        <a:latin typeface="+mn-ea"/>
                        <a:ea typeface="+mn-ea"/>
                      </a:endParaRPr>
                    </a:p>
                    <a:p>
                      <a:pPr marL="88900" indent="-88900">
                        <a:lnSpc>
                          <a:spcPts val="1700"/>
                        </a:lnSpc>
                      </a:pPr>
                      <a:r>
                        <a:rPr kumimoji="1" lang="ja-JP" altLang="en-US" sz="1400" b="0" u="none" dirty="0" smtClean="0">
                          <a:solidFill>
                            <a:schemeClr val="tx1"/>
                          </a:solidFill>
                          <a:latin typeface="+mn-ea"/>
                          <a:ea typeface="+mn-ea"/>
                        </a:rPr>
                        <a:t>●住宅ﾊﾞｳﾁｬｰ制度の国への提案、低所得者を対象とした「住まい探し相談会」の開催等</a:t>
                      </a:r>
                      <a:endParaRPr kumimoji="1" lang="ja-JP" altLang="en-US" sz="1400" b="0" u="none" dirty="0">
                        <a:solidFill>
                          <a:schemeClr val="tx1"/>
                        </a:solidFill>
                        <a:latin typeface="+mn-ea"/>
                        <a:ea typeface="+mn-ea"/>
                      </a:endParaRPr>
                    </a:p>
                  </a:txBody>
                  <a:tcPr marL="36000" marR="36000" marT="36000" marB="36000" anchor="ctr"/>
                </a:tc>
              </a:tr>
              <a:tr h="373563">
                <a:tc>
                  <a:txBody>
                    <a:bodyPr/>
                    <a:lstStyle/>
                    <a:p>
                      <a:pPr>
                        <a:lnSpc>
                          <a:spcPts val="1400"/>
                        </a:lnSpc>
                      </a:pPr>
                      <a:r>
                        <a:rPr kumimoji="1" lang="ja-JP" altLang="en-US" sz="1300" u="none" dirty="0" smtClean="0">
                          <a:solidFill>
                            <a:schemeClr val="tx1"/>
                          </a:solidFill>
                          <a:latin typeface="+mn-ea"/>
                          <a:ea typeface="+mn-ea"/>
                        </a:rPr>
                        <a:t>住宅確保要配慮者への対応</a:t>
                      </a:r>
                      <a:endParaRPr kumimoji="1" lang="ja-JP" altLang="en-US" sz="1300" u="none" dirty="0">
                        <a:solidFill>
                          <a:schemeClr val="tx1"/>
                        </a:solidFill>
                        <a:latin typeface="+mn-ea"/>
                        <a:ea typeface="+mn-ea"/>
                      </a:endParaRPr>
                    </a:p>
                  </a:txBody>
                  <a:tcPr marL="36000" marR="36000" marT="36000" marB="36000" anchor="ctr"/>
                </a:tc>
                <a:tc>
                  <a:txBody>
                    <a:bodyPr/>
                    <a:lstStyle/>
                    <a:p>
                      <a:pPr marL="0" marR="0" indent="0" algn="l" defTabSz="1280160" rtl="0" eaLnBrk="1" fontAlgn="auto" latinLnBrk="0" hangingPunct="1">
                        <a:lnSpc>
                          <a:spcPts val="1700"/>
                        </a:lnSpc>
                        <a:spcBef>
                          <a:spcPts val="0"/>
                        </a:spcBef>
                        <a:spcAft>
                          <a:spcPts val="0"/>
                        </a:spcAft>
                        <a:buClrTx/>
                        <a:buSzTx/>
                        <a:buFontTx/>
                        <a:buNone/>
                        <a:tabLst/>
                        <a:defRPr/>
                      </a:pPr>
                      <a:r>
                        <a:rPr kumimoji="1" lang="ja-JP" altLang="en-US" sz="1400" u="none" dirty="0" smtClean="0">
                          <a:solidFill>
                            <a:schemeClr val="tx1"/>
                          </a:solidFill>
                          <a:latin typeface="+mn-ea"/>
                          <a:ea typeface="+mn-ea"/>
                        </a:rPr>
                        <a:t>●サービス付き高齢者向け住宅の供給促進</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●大阪府高齢者・</a:t>
                      </a:r>
                      <a:r>
                        <a:rPr kumimoji="1" lang="ja-JP" altLang="en-US" sz="1400" u="none" dirty="0" err="1" smtClean="0">
                          <a:solidFill>
                            <a:schemeClr val="tx1"/>
                          </a:solidFill>
                          <a:latin typeface="+mn-ea"/>
                          <a:ea typeface="+mn-ea"/>
                        </a:rPr>
                        <a:t>障がい</a:t>
                      </a:r>
                      <a:r>
                        <a:rPr kumimoji="1" lang="ja-JP" altLang="en-US" sz="1400" u="none" dirty="0" smtClean="0">
                          <a:solidFill>
                            <a:schemeClr val="tx1"/>
                          </a:solidFill>
                          <a:latin typeface="+mn-ea"/>
                          <a:ea typeface="+mn-ea"/>
                        </a:rPr>
                        <a:t>者住宅計画を見直し（ｻｰﾋﾞｽ付き高齢者向け住宅の登録基準の強化）</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●公営住宅におけるグループホーム、ケアホームの活用促進</a:t>
                      </a:r>
                      <a:endParaRPr kumimoji="1" lang="ja-JP" altLang="en-US" sz="1400" u="none" dirty="0">
                        <a:solidFill>
                          <a:schemeClr val="tx1"/>
                        </a:solidFill>
                        <a:latin typeface="+mn-ea"/>
                        <a:ea typeface="+mn-ea"/>
                      </a:endParaRPr>
                    </a:p>
                  </a:txBody>
                  <a:tcPr marL="36000" marR="36000" marT="36000" marB="36000" anchor="ctr"/>
                </a:tc>
              </a:tr>
              <a:tr h="473069">
                <a:tc>
                  <a:txBody>
                    <a:bodyPr/>
                    <a:lstStyle/>
                    <a:p>
                      <a:pPr>
                        <a:lnSpc>
                          <a:spcPts val="1400"/>
                        </a:lnSpc>
                      </a:pPr>
                      <a:r>
                        <a:rPr kumimoji="1" lang="ja-JP" altLang="en-US" sz="1300" u="none" dirty="0" smtClean="0">
                          <a:solidFill>
                            <a:schemeClr val="tx1"/>
                          </a:solidFill>
                          <a:latin typeface="+mn-ea"/>
                          <a:ea typeface="+mn-ea"/>
                        </a:rPr>
                        <a:t>公的賃貸住宅の改革とストックの活用</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●建替事業等により生み出される用地を活用した、地域の福祉ニーズ等に対応した施設の導入</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●府営住宅の空き室活用の推進</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●府営住宅を活用したまちづくりの推進（移管、市町と連携したまちづくり）</a:t>
                      </a:r>
                      <a:endParaRPr kumimoji="1" lang="ja-JP" altLang="en-US" sz="1400" u="none" dirty="0">
                        <a:solidFill>
                          <a:schemeClr val="tx1"/>
                        </a:solidFill>
                        <a:latin typeface="+mn-ea"/>
                        <a:ea typeface="+mn-ea"/>
                      </a:endParaRPr>
                    </a:p>
                  </a:txBody>
                  <a:tcPr marL="36000" marR="36000" marT="36000" marB="36000" anchor="ctr"/>
                </a:tc>
              </a:tr>
              <a:tr h="538791">
                <a:tc>
                  <a:txBody>
                    <a:bodyPr/>
                    <a:lstStyle/>
                    <a:p>
                      <a:pPr>
                        <a:lnSpc>
                          <a:spcPts val="1400"/>
                        </a:lnSpc>
                      </a:pPr>
                      <a:r>
                        <a:rPr kumimoji="1" lang="ja-JP" altLang="en-US" sz="1300" u="none" dirty="0" smtClean="0">
                          <a:solidFill>
                            <a:schemeClr val="tx1"/>
                          </a:solidFill>
                          <a:latin typeface="+mn-ea"/>
                          <a:ea typeface="+mn-ea"/>
                        </a:rPr>
                        <a:t>土地取引等における差別の解消</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●人権啓発冊子等を活用した府民などへの啓発の実施</a:t>
                      </a:r>
                      <a:endParaRPr kumimoji="1" lang="en-US" altLang="ja-JP" sz="1400" u="none" dirty="0" smtClean="0">
                        <a:solidFill>
                          <a:schemeClr val="tx1"/>
                        </a:solidFill>
                        <a:latin typeface="+mn-ea"/>
                        <a:ea typeface="+mn-ea"/>
                      </a:endParaRPr>
                    </a:p>
                    <a:p>
                      <a:pPr>
                        <a:lnSpc>
                          <a:spcPts val="1700"/>
                        </a:lnSpc>
                      </a:pPr>
                      <a:r>
                        <a:rPr kumimoji="1" lang="ja-JP" altLang="en-US" sz="1400" u="none" spc="-20" baseline="0" dirty="0" smtClean="0">
                          <a:solidFill>
                            <a:schemeClr val="tx1"/>
                          </a:solidFill>
                          <a:latin typeface="+mn-ea"/>
                          <a:ea typeface="+mn-ea"/>
                        </a:rPr>
                        <a:t>●指導監督基準の適正運用、人権指導員制度の推進等、宅地建物取引業者の人権意識の向上</a:t>
                      </a:r>
                      <a:endParaRPr kumimoji="1" lang="en-US" altLang="ja-JP" sz="1400" u="none" spc="-20" baseline="0"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●業界団体との意見交換会の開催など、民間事業者の自主的な取組の促進</a:t>
                      </a:r>
                      <a:endParaRPr kumimoji="1" lang="ja-JP" altLang="en-US" sz="1400" u="none" dirty="0">
                        <a:solidFill>
                          <a:schemeClr val="tx1"/>
                        </a:solidFill>
                        <a:latin typeface="+mn-ea"/>
                        <a:ea typeface="+mn-ea"/>
                      </a:endParaRPr>
                    </a:p>
                  </a:txBody>
                  <a:tcPr marL="36000" marR="36000" marT="36000" marB="36000" anchor="ctr"/>
                </a:tc>
              </a:tr>
              <a:tr h="460497">
                <a:tc>
                  <a:txBody>
                    <a:bodyPr/>
                    <a:lstStyle/>
                    <a:p>
                      <a:pPr>
                        <a:lnSpc>
                          <a:spcPts val="1400"/>
                        </a:lnSpc>
                      </a:pPr>
                      <a:r>
                        <a:rPr kumimoji="1" lang="ja-JP" altLang="en-US" sz="1300" u="none" dirty="0" smtClean="0">
                          <a:solidFill>
                            <a:schemeClr val="tx1"/>
                          </a:solidFill>
                          <a:latin typeface="+mn-ea"/>
                          <a:ea typeface="+mn-ea"/>
                        </a:rPr>
                        <a:t>福祉の住まい・まちづくり</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a:t>
                      </a:r>
                      <a:r>
                        <a:rPr kumimoji="1" lang="ja-JP" altLang="en-US" sz="1400" u="none" dirty="0" err="1" smtClean="0">
                          <a:solidFill>
                            <a:schemeClr val="tx1"/>
                          </a:solidFill>
                          <a:latin typeface="+mn-ea"/>
                          <a:ea typeface="+mn-ea"/>
                        </a:rPr>
                        <a:t>重度障がい</a:t>
                      </a:r>
                      <a:r>
                        <a:rPr kumimoji="1" lang="ja-JP" altLang="en-US" sz="1400" u="none" dirty="0" smtClean="0">
                          <a:solidFill>
                            <a:schemeClr val="tx1"/>
                          </a:solidFill>
                          <a:latin typeface="+mn-ea"/>
                          <a:ea typeface="+mn-ea"/>
                        </a:rPr>
                        <a:t>者等住宅改造事業の実施</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●「大阪府福祉のまちづくり条例」の改正（共同住宅等の基準適合義務対象を見直し）</a:t>
                      </a:r>
                      <a:endParaRPr kumimoji="1" lang="en-US" altLang="ja-JP" sz="1400" u="none" dirty="0" smtClean="0">
                        <a:solidFill>
                          <a:schemeClr val="tx1"/>
                        </a:solidFill>
                        <a:latin typeface="+mn-ea"/>
                        <a:ea typeface="+mn-ea"/>
                      </a:endParaRPr>
                    </a:p>
                    <a:p>
                      <a:pPr>
                        <a:lnSpc>
                          <a:spcPts val="1700"/>
                        </a:lnSpc>
                      </a:pPr>
                      <a:r>
                        <a:rPr kumimoji="1" lang="ja-JP" altLang="en-US" sz="1400" u="none" dirty="0" smtClean="0">
                          <a:solidFill>
                            <a:schemeClr val="tx1"/>
                          </a:solidFill>
                          <a:latin typeface="+mn-ea"/>
                          <a:ea typeface="+mn-ea"/>
                        </a:rPr>
                        <a:t>●駅舎におけるエレベーター設置や段差解消など移動円滑化事業の促進</a:t>
                      </a:r>
                      <a:endParaRPr kumimoji="1" lang="ja-JP" altLang="en-US" sz="1400" u="none" dirty="0">
                        <a:solidFill>
                          <a:schemeClr val="tx1"/>
                        </a:solidFill>
                        <a:latin typeface="+mn-ea"/>
                        <a:ea typeface="+mn-ea"/>
                      </a:endParaRPr>
                    </a:p>
                  </a:txBody>
                  <a:tcPr marL="36000" marR="36000" marT="36000" marB="36000" anchor="ctr"/>
                </a:tc>
              </a:tr>
              <a:tr h="526219">
                <a:tc>
                  <a:txBody>
                    <a:bodyPr/>
                    <a:lstStyle/>
                    <a:p>
                      <a:pPr>
                        <a:lnSpc>
                          <a:spcPts val="1400"/>
                        </a:lnSpc>
                      </a:pPr>
                      <a:r>
                        <a:rPr kumimoji="1" lang="ja-JP" altLang="en-US" sz="1300" u="none" dirty="0" smtClean="0">
                          <a:solidFill>
                            <a:schemeClr val="tx1"/>
                          </a:solidFill>
                          <a:latin typeface="+mn-ea"/>
                          <a:ea typeface="+mn-ea"/>
                        </a:rPr>
                        <a:t>情報提供・相談体制の充実</a:t>
                      </a:r>
                      <a:endParaRPr kumimoji="1" lang="ja-JP" altLang="en-US" sz="1300" u="none" dirty="0">
                        <a:solidFill>
                          <a:schemeClr val="tx1"/>
                        </a:solidFill>
                        <a:latin typeface="+mn-ea"/>
                        <a:ea typeface="+mn-ea"/>
                      </a:endParaRPr>
                    </a:p>
                  </a:txBody>
                  <a:tcPr marL="36000" marR="36000" marT="36000" marB="36000" anchor="ctr"/>
                </a:tc>
                <a:tc>
                  <a:txBody>
                    <a:bodyPr/>
                    <a:lstStyle/>
                    <a:p>
                      <a:pPr>
                        <a:lnSpc>
                          <a:spcPts val="1700"/>
                        </a:lnSpc>
                      </a:pPr>
                      <a:r>
                        <a:rPr kumimoji="1" lang="ja-JP" altLang="en-US" sz="1400" u="none" dirty="0" smtClean="0">
                          <a:solidFill>
                            <a:schemeClr val="tx1"/>
                          </a:solidFill>
                          <a:latin typeface="+mn-ea"/>
                          <a:ea typeface="+mn-ea"/>
                        </a:rPr>
                        <a:t>●「大阪の住まい活性化ﾌｫｰﾗﾑ」による中古住宅・リフォームに係る相談窓口の設置</a:t>
                      </a:r>
                      <a:endParaRPr kumimoji="1" lang="en-US" altLang="ja-JP" sz="1400" u="none" dirty="0" smtClean="0">
                        <a:solidFill>
                          <a:schemeClr val="tx1"/>
                        </a:solidFill>
                        <a:latin typeface="+mn-ea"/>
                        <a:ea typeface="+mn-ea"/>
                      </a:endParaRPr>
                    </a:p>
                    <a:p>
                      <a:pPr marL="85725" indent="-85725">
                        <a:lnSpc>
                          <a:spcPts val="1700"/>
                        </a:lnSpc>
                      </a:pPr>
                      <a:r>
                        <a:rPr kumimoji="1" lang="ja-JP" altLang="en-US" sz="1400" u="none" dirty="0" smtClean="0">
                          <a:solidFill>
                            <a:schemeClr val="tx1"/>
                          </a:solidFill>
                          <a:latin typeface="+mn-ea"/>
                          <a:ea typeface="+mn-ea"/>
                        </a:rPr>
                        <a:t>●「大阪府住まい・まちづくり教育普及協議会」との連携による小学校への出前講座等、住教育の推進</a:t>
                      </a:r>
                      <a:endParaRPr kumimoji="1" lang="ja-JP" altLang="en-US" sz="1400" u="none" dirty="0">
                        <a:solidFill>
                          <a:schemeClr val="tx1"/>
                        </a:solidFill>
                        <a:latin typeface="+mn-ea"/>
                        <a:ea typeface="+mn-ea"/>
                      </a:endParaRPr>
                    </a:p>
                  </a:txBody>
                  <a:tcPr marL="36000" marR="36000" marT="36000" marB="36000" anchor="ctr"/>
                </a:tc>
              </a:tr>
            </a:tbl>
          </a:graphicData>
        </a:graphic>
      </p:graphicFrame>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392737"/>
            <a:ext cx="267017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063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BA0E08-92DB-44AB-B424-744C8F041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2FB736-D80A-4971-8349-C34F82C91BB5}">
  <ds:schemaRefs>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46689e31-b03d-4afa-a735-a1f8d7beadb1"/>
    <ds:schemaRef ds:uri="http://www.w3.org/XML/1998/namespace"/>
  </ds:schemaRefs>
</ds:datastoreItem>
</file>

<file path=customXml/itemProps3.xml><?xml version="1.0" encoding="utf-8"?>
<ds:datastoreItem xmlns:ds="http://schemas.openxmlformats.org/officeDocument/2006/customXml" ds:itemID="{2E302AC4-B7EC-4E76-9DEA-086B9AF5CF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16516</TotalTime>
  <Words>4591</Words>
  <Application>Microsoft Office PowerPoint</Application>
  <PresentationFormat>画面に合わせる (4:3)</PresentationFormat>
  <Paragraphs>627</Paragraphs>
  <Slides>48</Slides>
  <Notes>48</Notes>
  <HiddenSlides>0</HiddenSlides>
  <MMClips>0</MMClips>
  <ScaleCrop>false</ScaleCrop>
  <HeadingPairs>
    <vt:vector size="4" baseType="variant">
      <vt:variant>
        <vt:lpstr>テーマ</vt:lpstr>
      </vt:variant>
      <vt:variant>
        <vt:i4>5</vt:i4>
      </vt:variant>
      <vt:variant>
        <vt:lpstr>スライド タイトル</vt:lpstr>
      </vt:variant>
      <vt:variant>
        <vt:i4>48</vt:i4>
      </vt:variant>
    </vt:vector>
  </HeadingPairs>
  <TitlesOfParts>
    <vt:vector size="53"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松浦　里枝</cp:lastModifiedBy>
  <cp:revision>908</cp:revision>
  <cp:lastPrinted>2015-07-22T19:49:54Z</cp:lastPrinted>
  <dcterms:created xsi:type="dcterms:W3CDTF">2010-01-18T09:01:51Z</dcterms:created>
  <dcterms:modified xsi:type="dcterms:W3CDTF">2015-07-27T07:14:37Z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