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1" r:id="rId5"/>
    <p:sldId id="300" r:id="rId6"/>
    <p:sldId id="302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58" autoAdjust="0"/>
    <p:restoredTop sz="98876" autoAdjust="0"/>
  </p:normalViewPr>
  <p:slideViewPr>
    <p:cSldViewPr>
      <p:cViewPr>
        <p:scale>
          <a:sx n="50" d="100"/>
          <a:sy n="50" d="100"/>
        </p:scale>
        <p:origin x="-163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67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77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38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34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17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94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58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79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7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46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B7FA5-ED6E-4D61-ACEA-2BB03BD14360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93090-20D7-4087-89C7-77E33FB46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17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251520" y="2780928"/>
            <a:ext cx="2664296" cy="2808312"/>
          </a:xfrm>
          <a:prstGeom prst="roundRect">
            <a:avLst>
              <a:gd name="adj" fmla="val 7297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236762" y="2776470"/>
            <a:ext cx="3161040" cy="2812770"/>
          </a:xfrm>
          <a:prstGeom prst="roundRect">
            <a:avLst>
              <a:gd name="adj" fmla="val 4344"/>
            </a:avLst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8000" rtlCol="0" anchor="t"/>
          <a:lstStyle/>
          <a:p>
            <a:pPr algn="ctr"/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大阪府住宅まちづくりマスタープラン</a:t>
            </a:r>
            <a:endParaRPr kumimoji="1"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831728" y="3235111"/>
            <a:ext cx="2139234" cy="961042"/>
          </a:xfrm>
          <a:prstGeom prst="roundRect">
            <a:avLst>
              <a:gd name="adj" fmla="val 7297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住生活基本計画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（全国計画）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831728" y="4334651"/>
            <a:ext cx="2139234" cy="1234893"/>
          </a:xfrm>
          <a:prstGeom prst="roundRect">
            <a:avLst>
              <a:gd name="adj" fmla="val 7297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市町村行政計画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7313" indent="-87313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・市町村住宅マスタープラン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7313" indent="-87313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・市町営住宅ストック総合活用計画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7313" indent="-87313" algn="r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など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68300" y="3465064"/>
            <a:ext cx="2409974" cy="2046736"/>
          </a:xfrm>
          <a:prstGeom prst="roundRect">
            <a:avLst>
              <a:gd name="adj" fmla="val 7297"/>
            </a:avLst>
          </a:prstGeom>
          <a:ln w="19050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44000" rtlCol="0" anchor="ctr"/>
          <a:lstStyle/>
          <a:p>
            <a:pPr marL="95250" indent="-9525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・大阪の成長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戦略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大阪府都市計画区域ﾏｽﾀｰﾌﾟﾗﾝ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・大阪府住宅・建築物耐震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ヵ年戦略プラン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新環境総合計画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・みどりの大阪推進計画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大阪府高齢者計画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200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大阪府障がい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者計画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5250" indent="-95250" algn="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など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68409" y="3006423"/>
            <a:ext cx="2402179" cy="396199"/>
          </a:xfrm>
          <a:prstGeom prst="roundRect">
            <a:avLst/>
          </a:prstGeom>
          <a:ln w="19050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大阪府国土利用計画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347864" y="4827994"/>
            <a:ext cx="2941165" cy="580646"/>
          </a:xfrm>
          <a:prstGeom prst="roundRect">
            <a:avLst>
              <a:gd name="adj" fmla="val 7297"/>
            </a:avLst>
          </a:prstGeom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 algn="ctr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大阪府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高齢者・</a:t>
            </a:r>
            <a:r>
              <a:rPr lang="ja-JP" altLang="en-US" sz="1200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障がい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者住宅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計画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7313" indent="-87313"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（大阪府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高齢者居住安定確保計画） 　 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347864" y="4257172"/>
            <a:ext cx="2941165" cy="420144"/>
          </a:xfrm>
          <a:prstGeom prst="roundRect">
            <a:avLst>
              <a:gd name="adj" fmla="val 7297"/>
            </a:avLst>
          </a:prstGeom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95250" indent="-95250"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大阪府営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住宅ストック総合活用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計画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2" name="下矢印 41"/>
          <p:cNvSpPr/>
          <p:nvPr/>
        </p:nvSpPr>
        <p:spPr>
          <a:xfrm rot="5400000">
            <a:off x="6370883" y="3291848"/>
            <a:ext cx="394672" cy="504055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左右矢印 44"/>
          <p:cNvSpPr/>
          <p:nvPr/>
        </p:nvSpPr>
        <p:spPr>
          <a:xfrm>
            <a:off x="6403439" y="4744159"/>
            <a:ext cx="428289" cy="399105"/>
          </a:xfrm>
          <a:prstGeom prst="leftRightArrow">
            <a:avLst>
              <a:gd name="adj1" fmla="val 50000"/>
              <a:gd name="adj2" fmla="val 29345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0"/>
          </a:gradFill>
          <a:ln w="12700">
            <a:gradFill>
              <a:gsLst>
                <a:gs pos="0">
                  <a:schemeClr val="accent1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347864" y="3321068"/>
            <a:ext cx="2941165" cy="420144"/>
          </a:xfrm>
          <a:prstGeom prst="roundRect">
            <a:avLst>
              <a:gd name="adj" fmla="val 7297"/>
            </a:avLst>
          </a:prstGeom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住生活基本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計画</a:t>
            </a:r>
            <a:endParaRPr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257993" y="1249308"/>
            <a:ext cx="6048673" cy="360040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将来ビジョン・大阪</a:t>
            </a:r>
            <a:endParaRPr kumimoji="1"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1043608" y="1653540"/>
            <a:ext cx="438522" cy="1063405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303842" y="4016212"/>
            <a:ext cx="1501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施策別計画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左右矢印 36"/>
          <p:cNvSpPr/>
          <p:nvPr/>
        </p:nvSpPr>
        <p:spPr>
          <a:xfrm>
            <a:off x="2778274" y="4201038"/>
            <a:ext cx="469507" cy="399105"/>
          </a:xfrm>
          <a:prstGeom prst="leftRightArrow">
            <a:avLst>
              <a:gd name="adj1" fmla="val 50000"/>
              <a:gd name="adj2" fmla="val 29345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0"/>
          </a:gradFill>
          <a:ln w="12700">
            <a:gradFill>
              <a:gsLst>
                <a:gs pos="0">
                  <a:schemeClr val="accent1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0" y="0"/>
            <a:ext cx="9144000" cy="4934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大阪府住宅まちづくりﾏｽﾀｰﾌﾟﾗﾝと関連計画</a:t>
            </a:r>
            <a:endParaRPr kumimoji="1"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3" name="下矢印 32"/>
          <p:cNvSpPr/>
          <p:nvPr/>
        </p:nvSpPr>
        <p:spPr>
          <a:xfrm rot="16200000">
            <a:off x="2845543" y="2955264"/>
            <a:ext cx="394672" cy="504055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979712" y="1939692"/>
            <a:ext cx="3240360" cy="516245"/>
          </a:xfrm>
          <a:prstGeom prst="roundRect">
            <a:avLst>
              <a:gd name="adj" fmla="val 7297"/>
            </a:avLst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グランドデザイン・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</a:t>
            </a:r>
          </a:p>
        </p:txBody>
      </p:sp>
      <p:sp>
        <p:nvSpPr>
          <p:cNvPr id="28" name="下矢印 27"/>
          <p:cNvSpPr/>
          <p:nvPr/>
        </p:nvSpPr>
        <p:spPr>
          <a:xfrm>
            <a:off x="3851920" y="1632964"/>
            <a:ext cx="576064" cy="283868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下矢印 28"/>
          <p:cNvSpPr/>
          <p:nvPr/>
        </p:nvSpPr>
        <p:spPr>
          <a:xfrm>
            <a:off x="3851920" y="2455937"/>
            <a:ext cx="576064" cy="283868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5432860" y="1653540"/>
            <a:ext cx="438522" cy="1063405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638962" y="70063"/>
            <a:ext cx="1332000" cy="4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dist"/>
            <a:r>
              <a:rPr lang="ja-JP" altLang="en-US" sz="20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資料３</a:t>
            </a:r>
            <a:endParaRPr kumimoji="1" lang="ja-JP" altLang="en-US" sz="20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829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0" y="0"/>
            <a:ext cx="9144000" cy="4209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住宅まちづくり</a:t>
            </a:r>
            <a:r>
              <a:rPr lang="ja-JP" altLang="en-US" sz="2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審議会の議論の対象のイメージ</a:t>
            </a:r>
            <a:endParaRPr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94125" y="581421"/>
            <a:ext cx="8294299" cy="6138693"/>
          </a:xfrm>
          <a:prstGeom prst="roundRect">
            <a:avLst>
              <a:gd name="adj" fmla="val 3851"/>
            </a:avLst>
          </a:prstGeom>
          <a:solidFill>
            <a:schemeClr val="accent1">
              <a:lumMod val="60000"/>
              <a:lumOff val="40000"/>
              <a:alpha val="40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89797" y="836712"/>
            <a:ext cx="7437177" cy="1944216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33814" y="1124808"/>
            <a:ext cx="3240000" cy="576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住宅確保要配慮者の居住の安定確保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（公的・民間賃貸住宅）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33814" y="1817746"/>
            <a:ext cx="3240000" cy="324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住宅のバリアフリー化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33814" y="2240904"/>
            <a:ext cx="3240000" cy="324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住情報・住宅相談、住教育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89869" y="2997150"/>
            <a:ext cx="7437103" cy="647873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33814" y="3212976"/>
            <a:ext cx="3240000" cy="36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住宅・建築物の耐震化等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0013" y="3933055"/>
            <a:ext cx="7436953" cy="693813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33814" y="4149120"/>
            <a:ext cx="3240000" cy="36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住宅・建築物の省エネ化等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89475" y="4914233"/>
            <a:ext cx="7437510" cy="1689767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54166" y="5229200"/>
            <a:ext cx="3240000" cy="432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中古住宅流通、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リフォーム市場の活性化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454166" y="5733296"/>
            <a:ext cx="3240000" cy="36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新婚・子育て世帯向け支援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454166" y="6165344"/>
            <a:ext cx="3240000" cy="36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建設産業の振興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4320328" y="6093296"/>
            <a:ext cx="3204000" cy="34364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美しい景観づくり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61878" y="692696"/>
            <a:ext cx="1872136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安心に暮らせる</a:t>
            </a:r>
            <a:endParaRPr lang="en-US" altLang="ja-JP" sz="16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61878" y="2852936"/>
            <a:ext cx="1944144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6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361806" y="3789040"/>
            <a:ext cx="1944216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環境にやさしい</a:t>
            </a:r>
            <a:endParaRPr lang="en-US" altLang="ja-JP" sz="16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395213" y="4725176"/>
            <a:ext cx="2304579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活力と魅力あふれる</a:t>
            </a:r>
            <a:endParaRPr lang="en-US" altLang="ja-JP" sz="16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7020320" y="1124744"/>
            <a:ext cx="432000" cy="4680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ニュータウン再生・整備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（千里・泉北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NT</a:t>
            </a:r>
            <a:r>
              <a:rPr lang="ja-JP" altLang="en-US" sz="12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彩都、りんくうタウンなど）</a:t>
            </a:r>
            <a:endParaRPr lang="ja-JP" altLang="en-US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6410373" y="1124744"/>
            <a:ext cx="432000" cy="4680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密集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市街地の再整備</a:t>
            </a:r>
            <a:endParaRPr lang="ja-JP" altLang="en-US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800426" y="1160796"/>
            <a:ext cx="432000" cy="4680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公的賃貸住宅団地の再編、まちづくりへの活用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4067944" y="2402904"/>
            <a:ext cx="1584176" cy="738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まちの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バリアフリー化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8" name="山形 77"/>
          <p:cNvSpPr/>
          <p:nvPr/>
        </p:nvSpPr>
        <p:spPr>
          <a:xfrm>
            <a:off x="7524328" y="2708920"/>
            <a:ext cx="533571" cy="2304000"/>
          </a:xfrm>
          <a:prstGeom prst="chevron">
            <a:avLst>
              <a:gd name="adj" fmla="val 57534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85" name="山形 84"/>
          <p:cNvSpPr/>
          <p:nvPr/>
        </p:nvSpPr>
        <p:spPr>
          <a:xfrm>
            <a:off x="8167881" y="2708920"/>
            <a:ext cx="432000" cy="2304000"/>
          </a:xfrm>
          <a:prstGeom prst="chevron">
            <a:avLst>
              <a:gd name="adj" fmla="val 68389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86" name="山形 85"/>
          <p:cNvSpPr/>
          <p:nvPr/>
        </p:nvSpPr>
        <p:spPr>
          <a:xfrm>
            <a:off x="8420872" y="2708920"/>
            <a:ext cx="396000" cy="2304000"/>
          </a:xfrm>
          <a:prstGeom prst="chevron">
            <a:avLst>
              <a:gd name="adj" fmla="val 75738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89" name="山形 88"/>
          <p:cNvSpPr/>
          <p:nvPr/>
        </p:nvSpPr>
        <p:spPr>
          <a:xfrm>
            <a:off x="8637862" y="2708920"/>
            <a:ext cx="324000" cy="2304000"/>
          </a:xfrm>
          <a:prstGeom prst="chevron">
            <a:avLst>
              <a:gd name="adj" fmla="val 83756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97" name="山形 96"/>
          <p:cNvSpPr/>
          <p:nvPr/>
        </p:nvSpPr>
        <p:spPr>
          <a:xfrm>
            <a:off x="7878890" y="2708920"/>
            <a:ext cx="468000" cy="2304000"/>
          </a:xfrm>
          <a:prstGeom prst="chevron">
            <a:avLst>
              <a:gd name="adj" fmla="val 68245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0" y="0"/>
            <a:ext cx="9144000" cy="4209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住宅まちづくり</a:t>
            </a:r>
            <a:r>
              <a:rPr lang="ja-JP" altLang="en-US" sz="2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審議会の議論の対象のイメージ</a:t>
            </a:r>
            <a:endParaRPr lang="ja-JP" altLang="en-US" sz="2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604531" y="1857542"/>
            <a:ext cx="137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総合計画</a:t>
            </a:r>
            <a:endParaRPr lang="en-US" altLang="ja-JP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フローチャート : 抜出し 9"/>
          <p:cNvSpPr/>
          <p:nvPr/>
        </p:nvSpPr>
        <p:spPr>
          <a:xfrm>
            <a:off x="2843808" y="589451"/>
            <a:ext cx="2473429" cy="1543405"/>
          </a:xfrm>
          <a:prstGeom prst="flowChartExtract">
            <a:avLst/>
          </a:prstGeom>
          <a:ln w="6350" cap="rnd">
            <a:solidFill>
              <a:schemeClr val="accent6">
                <a:lumMod val="75000"/>
              </a:schemeClr>
            </a:solidFill>
            <a:beve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2237802" y="2227782"/>
            <a:ext cx="6738113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台形 12"/>
          <p:cNvSpPr/>
          <p:nvPr/>
        </p:nvSpPr>
        <p:spPr>
          <a:xfrm>
            <a:off x="1539901" y="2307362"/>
            <a:ext cx="5192340" cy="1876617"/>
          </a:xfrm>
          <a:prstGeom prst="trapezoid">
            <a:avLst>
              <a:gd name="adj" fmla="val 66974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812443" y="3944196"/>
            <a:ext cx="216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ビジョン、下位計画</a:t>
            </a:r>
            <a:endParaRPr lang="en-US" altLang="ja-JP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99" name="直線コネクタ 98"/>
          <p:cNvCxnSpPr/>
          <p:nvPr/>
        </p:nvCxnSpPr>
        <p:spPr>
          <a:xfrm>
            <a:off x="1392437" y="4287876"/>
            <a:ext cx="758347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台形 99"/>
          <p:cNvSpPr/>
          <p:nvPr/>
        </p:nvSpPr>
        <p:spPr>
          <a:xfrm>
            <a:off x="35496" y="4307909"/>
            <a:ext cx="8208913" cy="2397854"/>
          </a:xfrm>
          <a:prstGeom prst="trapezoid">
            <a:avLst>
              <a:gd name="adj" fmla="val 62365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cxnSp>
        <p:nvCxnSpPr>
          <p:cNvPr id="102" name="直線コネクタ 101"/>
          <p:cNvCxnSpPr/>
          <p:nvPr/>
        </p:nvCxnSpPr>
        <p:spPr>
          <a:xfrm>
            <a:off x="387917" y="6808531"/>
            <a:ext cx="858799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2627784" y="1412776"/>
            <a:ext cx="26894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</a:t>
            </a:r>
            <a:r>
              <a:rPr lang="ja-JP" altLang="en-US" sz="10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の将来像を示すもの</a:t>
            </a:r>
            <a:endParaRPr lang="en-US" altLang="ja-JP" sz="105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将来ビジョン・大阪</a:t>
            </a:r>
            <a:endParaRPr lang="en-US" altLang="ja-JP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2397477" y="2198763"/>
            <a:ext cx="3326651" cy="117017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noFill/>
          </a:ln>
          <a:effectLst>
            <a:glow rad="152400">
              <a:schemeClr val="accent5">
                <a:lumMod val="60000"/>
                <a:lumOff val="40000"/>
                <a:alpha val="65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1016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532289" y="2564904"/>
            <a:ext cx="283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都市空間の姿を示すもの</a:t>
            </a:r>
            <a:endParaRPr lang="en-US" altLang="ja-JP" sz="10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グランドデザイン・大阪</a:t>
            </a:r>
            <a:endParaRPr lang="en-US" altLang="ja-JP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0" name="円/楕円 109"/>
          <p:cNvSpPr/>
          <p:nvPr/>
        </p:nvSpPr>
        <p:spPr>
          <a:xfrm rot="5400000">
            <a:off x="3981452" y="2834403"/>
            <a:ext cx="681088" cy="69888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3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11" name="円/楕円 110"/>
          <p:cNvSpPr/>
          <p:nvPr/>
        </p:nvSpPr>
        <p:spPr>
          <a:xfrm rot="5400000">
            <a:off x="2504808" y="4214984"/>
            <a:ext cx="1910556" cy="22406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3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12" name="円/楕円 111"/>
          <p:cNvSpPr/>
          <p:nvPr/>
        </p:nvSpPr>
        <p:spPr>
          <a:xfrm rot="5400000">
            <a:off x="3288478" y="4214985"/>
            <a:ext cx="1910555" cy="22406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3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13" name="円/楕円 112"/>
          <p:cNvSpPr/>
          <p:nvPr/>
        </p:nvSpPr>
        <p:spPr>
          <a:xfrm rot="5400000">
            <a:off x="4368598" y="4214988"/>
            <a:ext cx="1910555" cy="22406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3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14" name="円/楕円 113"/>
          <p:cNvSpPr/>
          <p:nvPr/>
        </p:nvSpPr>
        <p:spPr>
          <a:xfrm rot="5400000">
            <a:off x="5232694" y="4214990"/>
            <a:ext cx="1910555" cy="22406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3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134190" y="4944070"/>
            <a:ext cx="3742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農林　　　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産業・労働　　　　教育</a:t>
            </a:r>
            <a:endParaRPr kumimoji="1"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環境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福祉　　　　　　　　医療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など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7" name="円/楕円 116"/>
          <p:cNvSpPr/>
          <p:nvPr/>
        </p:nvSpPr>
        <p:spPr>
          <a:xfrm rot="5400000">
            <a:off x="3708365" y="1160107"/>
            <a:ext cx="855410" cy="519234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6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610717" y="3717032"/>
            <a:ext cx="3113411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600" b="1" spc="-3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住宅まちづくりマスタープラン</a:t>
            </a:r>
            <a:endParaRPr lang="en-US" altLang="ja-JP" sz="1600" b="1" spc="-3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956459" y="6444044"/>
            <a:ext cx="2019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政策、施策、事業</a:t>
            </a:r>
            <a:endParaRPr lang="en-US" altLang="ja-JP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563888" y="6237312"/>
            <a:ext cx="128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都市基盤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8" name="円/楕円 107"/>
          <p:cNvSpPr/>
          <p:nvPr/>
        </p:nvSpPr>
        <p:spPr>
          <a:xfrm rot="5400000">
            <a:off x="842606" y="4535177"/>
            <a:ext cx="1956429" cy="155442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  <a:effectLst>
            <a:glow rad="38100">
              <a:schemeClr val="accent6">
                <a:lumMod val="60000"/>
                <a:lumOff val="4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1043608" y="5178678"/>
            <a:ext cx="1488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住宅・建築物</a:t>
            </a:r>
            <a:endParaRPr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21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  <a:ln w="19050">
          <a:solidFill>
            <a:schemeClr val="accent1">
              <a:shade val="95000"/>
              <a:satMod val="10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kumimoji="1" sz="11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2B0DB1-040C-4814-995D-D85FE8C342AF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46689e31-b03d-4afa-a735-a1f8d7beadb1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AA7B42B-681B-4022-BE52-ADAA47DB67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9826CB-C9EA-4E2C-A5D7-9236C41F0F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5026</TotalTime>
  <Words>286</Words>
  <Application>Microsoft Office PowerPoint</Application>
  <PresentationFormat>画面に合わせる (4:3)</PresentationFormat>
  <Paragraphs>61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　正樹</dc:creator>
  <cp:lastModifiedBy>岩田　賢治</cp:lastModifiedBy>
  <cp:revision>228</cp:revision>
  <cp:lastPrinted>2015-06-08T06:10:30Z</cp:lastPrinted>
  <dcterms:created xsi:type="dcterms:W3CDTF">2015-05-15T10:06:50Z</dcterms:created>
  <dcterms:modified xsi:type="dcterms:W3CDTF">2015-07-09T07:29:30Z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