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1" r:id="rId6"/>
    <p:sldMasterId id="2147483652" r:id="rId7"/>
    <p:sldMasterId id="2147483769" r:id="rId8"/>
  </p:sldMasterIdLst>
  <p:notesMasterIdLst>
    <p:notesMasterId r:id="rId25"/>
  </p:notesMasterIdLst>
  <p:sldIdLst>
    <p:sldId id="336" r:id="rId9"/>
    <p:sldId id="385" r:id="rId10"/>
    <p:sldId id="375" r:id="rId11"/>
    <p:sldId id="376" r:id="rId12"/>
    <p:sldId id="377" r:id="rId13"/>
    <p:sldId id="378" r:id="rId14"/>
    <p:sldId id="379" r:id="rId15"/>
    <p:sldId id="387" r:id="rId16"/>
    <p:sldId id="388" r:id="rId17"/>
    <p:sldId id="380" r:id="rId18"/>
    <p:sldId id="389" r:id="rId19"/>
    <p:sldId id="381" r:id="rId20"/>
    <p:sldId id="382" r:id="rId21"/>
    <p:sldId id="383" r:id="rId22"/>
    <p:sldId id="384" r:id="rId23"/>
    <p:sldId id="386" r:id="rId24"/>
  </p:sldIdLst>
  <p:sldSz cx="9144000" cy="6858000" type="screen4x3"/>
  <p:notesSz cx="9939338" cy="68072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FF6600"/>
    <a:srgbClr val="FF9933"/>
    <a:srgbClr val="FFCC99"/>
    <a:srgbClr val="3399FF"/>
    <a:srgbClr val="33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6" autoAdjust="0"/>
    <p:restoredTop sz="99535" autoAdjust="0"/>
  </p:normalViewPr>
  <p:slideViewPr>
    <p:cSldViewPr>
      <p:cViewPr varScale="1">
        <p:scale>
          <a:sx n="68" d="100"/>
          <a:sy n="68" d="100"/>
        </p:scale>
        <p:origin x="-161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2"/>
        <p:guide pos="3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9939338" cy="6807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" y="0"/>
            <a:ext cx="4309056" cy="3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5630284" y="0"/>
            <a:ext cx="4306737" cy="3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8663" y="511175"/>
            <a:ext cx="3400425" cy="2551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92080" y="3233447"/>
            <a:ext cx="7952862" cy="30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 smtClean="0"/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1" y="6465808"/>
            <a:ext cx="4309056" cy="3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630284" y="6465807"/>
            <a:ext cx="4304419" cy="33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>
              <a:defRPr/>
            </a:pPr>
            <a:fld id="{933058F1-56A9-465E-9C1E-7C946A4C19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903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C07C334-7FCC-48C2-A70A-E8963BDAD456}" type="slidenum">
              <a:rPr lang="en-US" altLang="ja-JP" sz="1200">
                <a:solidFill>
                  <a:srgbClr val="000000"/>
                </a:solidFill>
                <a:latin typeface="Times New Roman" pitchFamily="16" charset="0"/>
                <a:ea typeface="ＭＳ Ｐ明朝" charset="-128"/>
              </a:rPr>
              <a:pPr eaLnBrk="1" hangingPunct="1"/>
              <a:t>1</a:t>
            </a:fld>
            <a:endParaRPr lang="en-US" altLang="ja-JP" sz="1200">
              <a:solidFill>
                <a:srgbClr val="000000"/>
              </a:solidFill>
              <a:latin typeface="Times New Roman" pitchFamily="16" charset="0"/>
              <a:ea typeface="ＭＳ Ｐ明朝" charset="-128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5630284" y="6465808"/>
            <a:ext cx="4306737" cy="3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76E159-14FA-4943-90FB-43E05F535A1C}" type="slidenum">
              <a:rPr lang="en-US" altLang="ja-JP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2012" cy="25511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92080" y="3233447"/>
            <a:ext cx="7955179" cy="3062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marL="749300" indent="-28733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marL="1152525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marL="1612900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marL="2074863" indent="-230188" algn="l" defTabSz="912813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320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892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464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903663" indent="-230188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0DB0-2704-4E11-B7A0-3C7BCFDABDEC}" type="slidenum">
              <a:rPr kumimoji="1" lang="en-US" altLang="ja-JP">
                <a:solidFill>
                  <a:schemeClr val="tx1"/>
                </a:solidFill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1" lang="en-US" altLang="ja-JP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1E1B-F8F7-47F9-8990-2C89BAF367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23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F46C-0255-449F-AD9C-A5C2ECFDBC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445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5813" cy="584993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49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51ED6-4A2C-475F-95D7-7275330571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465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31FB-53D1-4366-9B81-A5118569F9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426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B6AF8-FD87-4825-B3BE-2856D1023E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270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50BD-D9E5-4DAA-BD16-5E3E5E0F0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128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6613" y="1600201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5DAE4-D9C3-4463-A12F-2BDF224270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937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0BA7-F558-4F77-B703-A080E5CF64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237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06606-0EE4-4816-A61B-61C0585754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8310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C8CF-1F4C-4D1A-8237-4675BCFEC3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637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F550D-4792-4087-A300-4213FD97A4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012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8868-BB00-4FA1-AF6A-D22EA3D654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599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6628A-39C3-42D4-9396-183A00842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593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3461-A2F5-4D42-9E5D-7BE72989B7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4836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5813" cy="584993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49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9718-BE97-4CC1-809C-DC69C0198C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756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876F-0712-461A-B55D-5EDB28A315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251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9F0E-918D-4858-8067-8B426430EC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9966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444D-F82D-425B-8BB9-04811F5487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075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6613" y="1600201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4700E-BB29-497B-9D5B-F7470D8158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6250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AEDF-7156-4811-A74F-409CAABBFA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5235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ED24F-0A7E-45B4-88E2-D3E8ECE211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070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70A0-E02E-4F9D-9EFB-1E2965F510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6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2365-4390-407F-9BA2-8E4C5C7F28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729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F8DC0-BC48-49FB-9E92-163F097136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17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44BD5-D823-486B-B7E2-5C583DDBF6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705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95BB2-96F5-4EAD-8C3B-197FC836A8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816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5813" cy="584993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49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0788-A968-425D-8AAA-25B09738B9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702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7582-620A-47EB-97E6-B5971D0E37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3104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BB92-88F9-4EEC-A5A7-4C03BB3C45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660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D079-EA38-46CA-AF87-B0EB3D9A6C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8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6613" y="1600201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817F-5A5E-42B2-9947-22B0A178D3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9394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746A-5AD8-4C33-BB08-D08B56A9A8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5180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7EA6-B600-4091-98B2-7A45557B03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19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6613" y="1600201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C128-8333-42F0-B03A-98E3AB19FB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865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CFC7-4993-479F-AE14-8789D47FA2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93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93CF-5401-4E8E-9371-C1D7072491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0960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27A3-0BDC-4573-9B85-FAC04262CC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3074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903F-6947-43CD-8B9F-301B4C2D2A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127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5813" cy="584993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49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C220-A803-4817-A84F-6AB1FF912A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3351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1C9D-189C-4A86-BCE7-D95C0B06093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45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CEC56-89E7-4EDC-8ACA-685E8D2D367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4365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F6ECD-376B-431F-9A98-277F59E6576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0657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C98ED-5654-4E2C-BA91-2CC397A53D8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134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8BA52-8DA4-4247-9CF0-9E5F32B0C3E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9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698D-F4BA-4DAA-915C-ACCCEE7A8E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3694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84595-3689-4873-97D1-CB364B83EA8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7613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DDF6-35B3-4773-B42B-9E80D433814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589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6B1B4-5050-46B3-8FF8-83F69C76651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4424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EC85-ABE3-4E38-BA79-9504F59259E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9604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A0834-8CBC-4D5F-95C0-984B72E0ADE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856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E3E8E-FD25-498B-AA01-F2EA2B82A14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6137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E124-F07C-4949-85EC-055B3F0DE1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048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244A1-64DE-438A-9DF3-7240F1C38F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556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AA55-61A6-42F7-9E70-022CCFC98C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309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1A1FE-FA55-4126-9246-3399F34B6E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924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7163-1802-49CE-A6D8-0E48767378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73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12AC24-6FEA-4F15-B3FA-62915DDDA0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2400" smtClean="0">
                <a:solidFill>
                  <a:srgbClr val="000000"/>
                </a:solidFill>
                <a:latin typeface="+mn-lt"/>
                <a:ea typeface="ＭＳ Ｐ明朝" charset="-128"/>
              </a:defRPr>
            </a:lvl1pPr>
          </a:lstStyle>
          <a:p>
            <a:pPr>
              <a:defRPr/>
            </a:pPr>
            <a:fld id="{0DFC45D8-68C7-47C9-BDE3-1C1069838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000000"/>
                </a:solidFill>
                <a:latin typeface="+mn-lt"/>
                <a:ea typeface="ＭＳ Ｐ明朝" charset="-128"/>
              </a:defRPr>
            </a:lvl1pPr>
          </a:lstStyle>
          <a:p>
            <a:pPr>
              <a:defRPr/>
            </a:pPr>
            <a:fld id="{37356AB5-4FA6-45AF-A767-90D8F26DA0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000000"/>
                </a:solidFill>
                <a:latin typeface="+mn-lt"/>
                <a:ea typeface="ＭＳ Ｐ明朝" charset="-128"/>
              </a:defRPr>
            </a:lvl1pPr>
          </a:lstStyle>
          <a:p>
            <a:pPr>
              <a:defRPr/>
            </a:pPr>
            <a:fld id="{65BE2DB5-4180-4E13-9052-237FBB40C0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Trebuchet MS" pitchFamily="32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46152-6983-477D-8583-3BF980C00C1A}" type="datetimeFigureOut">
              <a:rPr kumimoji="1" lang="ja-JP" altLang="en-US" smtClean="0"/>
              <a:t>2015/6/8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12AC24-6FEA-4F15-B3FA-62915DDDA06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2331062"/>
            <a:ext cx="9144000" cy="23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  <a:defRPr/>
            </a:pPr>
            <a:r>
              <a:rPr lang="ja-JP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HG丸ｺﾞｼｯｸM-PRO" pitchFamily="48" charset="-128"/>
              </a:rPr>
              <a:t>人口関係データ</a:t>
            </a:r>
            <a:endParaRPr lang="en-US" altLang="ja-JP" sz="6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HG丸ｺﾞｼｯｸM-PRO" pitchFamily="4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76634" y="471040"/>
            <a:ext cx="1332000" cy="4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dist"/>
            <a:r>
              <a:rPr lang="ja-JP" altLang="en-US" sz="20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資料２</a:t>
            </a:r>
            <a:endParaRPr kumimoji="1" lang="ja-JP" altLang="en-US" sz="20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020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3" y="1916832"/>
            <a:ext cx="8792415" cy="445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出典：「大阪府毎月推計人口（平成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27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年６月１日）より」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大阪府の毎月の推計人口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12588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88900" indent="-88900">
              <a:spcBef>
                <a:spcPts val="0"/>
              </a:spcBef>
            </a:pP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・大阪府の平成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年５月１日時点の人口は、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8,847,838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人と推計される。</a:t>
            </a:r>
            <a:endParaRPr kumimoji="1" lang="en-US" altLang="ja-JP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8900" indent="-88900">
              <a:spcBef>
                <a:spcPts val="0"/>
              </a:spcBef>
            </a:pP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・前月（平成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年４月１日）と比較すると、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6,348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人増加している。</a:t>
            </a:r>
            <a:endParaRPr kumimoji="1" lang="en-US" altLang="ja-JP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2563" indent="-182563">
              <a:spcBef>
                <a:spcPts val="0"/>
              </a:spcBef>
            </a:pP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１年前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（平成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１～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３月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）と比較すると、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最近３ヶ月間（平成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１～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３月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）は社会減が少なくなっている。</a:t>
            </a:r>
            <a:endParaRPr kumimoji="1" lang="en-US" altLang="ja-JP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403648" y="4859101"/>
            <a:ext cx="1791175" cy="82458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020272" y="4641594"/>
            <a:ext cx="1419209" cy="63812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吹き出し 18"/>
          <p:cNvSpPr/>
          <p:nvPr/>
        </p:nvSpPr>
        <p:spPr>
          <a:xfrm>
            <a:off x="3261823" y="5557921"/>
            <a:ext cx="1233698" cy="307809"/>
          </a:xfrm>
          <a:prstGeom prst="wedgeRectCallout">
            <a:avLst>
              <a:gd name="adj1" fmla="val -66797"/>
              <a:gd name="adj2" fmla="val -1221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+mn-ea"/>
              </a:rPr>
              <a:t>－</a:t>
            </a:r>
            <a:r>
              <a:rPr kumimoji="1" lang="en-US" altLang="ja-JP" sz="1200" b="1" dirty="0" smtClean="0">
                <a:solidFill>
                  <a:schemeClr val="tx1"/>
                </a:solidFill>
                <a:latin typeface="+mn-ea"/>
              </a:rPr>
              <a:t>12,935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+mn-ea"/>
              </a:rPr>
              <a:t>人</a:t>
            </a:r>
            <a:endParaRPr kumimoji="1" lang="ja-JP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7398331" y="5516296"/>
            <a:ext cx="1233698" cy="307809"/>
          </a:xfrm>
          <a:prstGeom prst="wedgeRectCallout">
            <a:avLst>
              <a:gd name="adj1" fmla="val -39430"/>
              <a:gd name="adj2" fmla="val -135886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+mn-ea"/>
              </a:rPr>
              <a:t>－</a:t>
            </a:r>
            <a:r>
              <a:rPr lang="en-US" altLang="ja-JP" sz="1200" b="1" dirty="0" smtClean="0">
                <a:solidFill>
                  <a:schemeClr val="tx1"/>
                </a:solidFill>
                <a:latin typeface="+mn-ea"/>
              </a:rPr>
              <a:t>6,992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+mn-ea"/>
              </a:rPr>
              <a:t>人</a:t>
            </a:r>
            <a:endParaRPr kumimoji="1" lang="ja-JP" altLang="en-US" sz="12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78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4" y="1953835"/>
            <a:ext cx="8750494" cy="43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4355975" y="6512782"/>
            <a:ext cx="4392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出典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：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住民基本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台帳人口移動報告　平成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26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年結果（総務省）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年齢階級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別転出入の状況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104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tabLst>
                <a:tab pos="266700" algn="l"/>
              </a:tabLst>
            </a:pP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・平成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26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年、大阪府では、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1,666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人の転出超過。</a:t>
            </a:r>
            <a:endParaRPr kumimoji="1" lang="en-US" altLang="ja-JP" sz="1800" dirty="0" smtClean="0">
              <a:solidFill>
                <a:schemeClr val="tx1"/>
              </a:solidFill>
              <a:latin typeface="HG丸ｺﾞｼｯｸM-PRO" pitchFamily="48" charset="-128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tabLst>
                <a:tab pos="266700" algn="l"/>
              </a:tabLst>
            </a:pPr>
            <a:r>
              <a:rPr kumimoji="1" lang="ja-JP" altLang="en-US" sz="1800" spc="-4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・</a:t>
            </a:r>
            <a:r>
              <a:rPr kumimoji="1" lang="en-US" altLang="ja-JP" sz="1800" spc="-4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15</a:t>
            </a:r>
            <a:r>
              <a:rPr kumimoji="1" lang="ja-JP" altLang="en-US" sz="1800" spc="-4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歳～</a:t>
            </a:r>
            <a:r>
              <a:rPr kumimoji="1" lang="en-US" altLang="ja-JP" sz="1800" spc="-4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24</a:t>
            </a:r>
            <a:r>
              <a:rPr kumimoji="1" lang="ja-JP" altLang="en-US" sz="1800" spc="-4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歳の若い世代の転入超過がある一方、０～４歳及び</a:t>
            </a:r>
            <a:r>
              <a:rPr kumimoji="1" lang="en-US" altLang="ja-JP" sz="1800" spc="-4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30</a:t>
            </a:r>
            <a:r>
              <a:rPr kumimoji="1" lang="ja-JP" altLang="en-US" sz="1800" spc="-40" dirty="0" smtClean="0">
                <a:solidFill>
                  <a:schemeClr val="tx1"/>
                </a:solidFill>
                <a:latin typeface="HG丸ｺﾞｼｯｸM-PRO" pitchFamily="48" charset="-128"/>
                <a:ea typeface="HG丸ｺﾞｼｯｸM-PRO" pitchFamily="48" charset="-128"/>
              </a:rPr>
              <a:t>代の世代の転出超過が顕著。</a:t>
            </a:r>
            <a:endParaRPr kumimoji="1" lang="en-US" altLang="ja-JP" sz="1800" spc="-4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7504" y="1556792"/>
            <a:ext cx="8640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（人）</a:t>
            </a:r>
            <a:endParaRPr kumimoji="1" lang="ja-JP" altLang="ja-JP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9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出典：「住民基本台帳人口移動報告（総務省」）より大阪府作成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大阪府人口の転出入の状況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898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・圏域別に見ると東京圏への人口流出が顕著で、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2014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年には大阪府からは約４万人が東京圏へ転出した一方、東京圏からの転入は約３万人となっており、約１万人が転出超過の状況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68144" y="5373216"/>
            <a:ext cx="34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200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東京圏：東京都、埼玉県、千葉県、神奈川県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8098"/>
            <a:ext cx="7793531" cy="44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台形 14"/>
          <p:cNvSpPr/>
          <p:nvPr/>
        </p:nvSpPr>
        <p:spPr>
          <a:xfrm>
            <a:off x="179512" y="1513486"/>
            <a:ext cx="8801770" cy="4975698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rgbClr val="03D4A8">
                  <a:lumMod val="19000"/>
                  <a:lumOff val="81000"/>
                  <a:alpha val="85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出典：大阪府作成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人口の将来推計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【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出生率を回復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】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898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88900" indent="-88900">
              <a:spcBef>
                <a:spcPts val="600"/>
              </a:spcBef>
            </a:pP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・出生率が、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1.6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程度、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2030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1.8</a:t>
            </a:r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程度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2040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2.07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を達成すると想定すると、現推計値と比較して、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2040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年時点で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万人増、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2060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年時点で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137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万人増が見込まれる。</a:t>
            </a:r>
            <a:endParaRPr kumimoji="1" lang="en-US" altLang="ja-JP" sz="18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4366"/>
            <a:ext cx="6552728" cy="455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 flipV="1">
            <a:off x="5207372" y="2971800"/>
            <a:ext cx="0" cy="631768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7291288" y="3867150"/>
            <a:ext cx="0" cy="1472498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吹き出し 12"/>
          <p:cNvSpPr/>
          <p:nvPr/>
        </p:nvSpPr>
        <p:spPr>
          <a:xfrm>
            <a:off x="5271864" y="2297458"/>
            <a:ext cx="1221481" cy="288000"/>
          </a:xfrm>
          <a:prstGeom prst="wedgeRectCallout">
            <a:avLst>
              <a:gd name="adj1" fmla="val -40434"/>
              <a:gd name="adj2" fmla="val 153050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b="1" dirty="0"/>
              <a:t>61</a:t>
            </a:r>
            <a:r>
              <a:rPr kumimoji="1" lang="ja-JP" altLang="en-US" sz="1100" b="1" dirty="0" smtClean="0"/>
              <a:t>万人</a:t>
            </a:r>
            <a:r>
              <a:rPr kumimoji="1" lang="ja-JP" altLang="en-US" sz="1100" dirty="0" smtClean="0"/>
              <a:t>増</a:t>
            </a:r>
            <a:endParaRPr kumimoji="1" lang="ja-JP" altLang="en-US" sz="1100" dirty="0"/>
          </a:p>
        </p:txBody>
      </p:sp>
      <p:sp>
        <p:nvSpPr>
          <p:cNvPr id="23" name="四角形吹き出し 22"/>
          <p:cNvSpPr/>
          <p:nvPr/>
        </p:nvSpPr>
        <p:spPr>
          <a:xfrm>
            <a:off x="7291288" y="3143684"/>
            <a:ext cx="1221481" cy="288000"/>
          </a:xfrm>
          <a:prstGeom prst="wedgeRectCallout">
            <a:avLst>
              <a:gd name="adj1" fmla="val -40434"/>
              <a:gd name="adj2" fmla="val 153050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b="1" dirty="0" smtClean="0"/>
              <a:t>137</a:t>
            </a:r>
            <a:r>
              <a:rPr kumimoji="1" lang="ja-JP" altLang="en-US" sz="1100" b="1" dirty="0" smtClean="0"/>
              <a:t>万人</a:t>
            </a:r>
            <a:r>
              <a:rPr kumimoji="1" lang="ja-JP" altLang="en-US" sz="1100" dirty="0" smtClean="0"/>
              <a:t>増</a:t>
            </a:r>
            <a:endParaRPr kumimoji="1" lang="ja-JP" altLang="en-US" sz="11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478311" y="1844856"/>
            <a:ext cx="1221481" cy="2880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/>
              <a:t>887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289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台形 14"/>
          <p:cNvSpPr/>
          <p:nvPr/>
        </p:nvSpPr>
        <p:spPr>
          <a:xfrm>
            <a:off x="179512" y="1513486"/>
            <a:ext cx="8801770" cy="4975698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rgbClr val="03D4A8">
                  <a:lumMod val="19000"/>
                  <a:lumOff val="81000"/>
                  <a:alpha val="85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出典：大阪府作成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人口の将来推計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【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東京一極集中を是正した場合の比較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】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10058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0000" indent="-457200">
              <a:spcBef>
                <a:spcPts val="0"/>
              </a:spcBef>
            </a:pP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推計パターン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marL="180000" indent="-457200">
              <a:spcBef>
                <a:spcPts val="0"/>
              </a:spcBef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①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東京圏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転出超過数をゼロ</a:t>
            </a:r>
            <a:endParaRPr lang="en-US" altLang="ja-JP" sz="16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180000" indent="-457200">
              <a:spcBef>
                <a:spcPts val="0"/>
              </a:spcBef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②東京圏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転出数を半減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※2010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→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は転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出超過数をゼロとする）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180000" indent="-457200">
              <a:spcBef>
                <a:spcPts val="0"/>
              </a:spcBef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③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東京圏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転出数をゼロ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※2010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→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は転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出超過数をゼロとする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41" y="1641308"/>
            <a:ext cx="6071129" cy="474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6588224" y="2980272"/>
            <a:ext cx="2232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③東京圏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の転出数をゼロ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588224" y="4805692"/>
            <a:ext cx="2232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①東京圏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の転出超過数をゼロ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6588224" y="5456257"/>
            <a:ext cx="2232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</a:t>
            </a: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の推計値</a:t>
            </a:r>
          </a:p>
        </p:txBody>
      </p:sp>
      <p:sp>
        <p:nvSpPr>
          <p:cNvPr id="39" name="四角形吹き出し 38"/>
          <p:cNvSpPr/>
          <p:nvPr/>
        </p:nvSpPr>
        <p:spPr>
          <a:xfrm>
            <a:off x="4644007" y="2976563"/>
            <a:ext cx="648073" cy="216024"/>
          </a:xfrm>
          <a:prstGeom prst="wedgeRectCallout">
            <a:avLst>
              <a:gd name="adj1" fmla="val -52922"/>
              <a:gd name="adj2" fmla="val 107651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/>
              <a:t>25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4394076" y="2319338"/>
            <a:ext cx="0" cy="1378597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吹き出し 40"/>
          <p:cNvSpPr/>
          <p:nvPr/>
        </p:nvSpPr>
        <p:spPr>
          <a:xfrm>
            <a:off x="4499992" y="1772816"/>
            <a:ext cx="720081" cy="216024"/>
          </a:xfrm>
          <a:prstGeom prst="wedgeRectCallout">
            <a:avLst>
              <a:gd name="adj1" fmla="val -50668"/>
              <a:gd name="adj2" fmla="val 160562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 smtClean="0"/>
              <a:t>114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4394076" y="2976563"/>
            <a:ext cx="0" cy="721372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四角形吹き出し 42"/>
          <p:cNvSpPr/>
          <p:nvPr/>
        </p:nvSpPr>
        <p:spPr>
          <a:xfrm>
            <a:off x="4499992" y="2564904"/>
            <a:ext cx="648073" cy="216024"/>
          </a:xfrm>
          <a:prstGeom prst="wedgeRectCallout">
            <a:avLst>
              <a:gd name="adj1" fmla="val -47043"/>
              <a:gd name="adj2" fmla="val 113530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/>
              <a:t>59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sp>
        <p:nvSpPr>
          <p:cNvPr id="44" name="四角形吹き出し 43"/>
          <p:cNvSpPr/>
          <p:nvPr/>
        </p:nvSpPr>
        <p:spPr>
          <a:xfrm>
            <a:off x="6372200" y="4653136"/>
            <a:ext cx="648073" cy="216024"/>
          </a:xfrm>
          <a:prstGeom prst="wedgeRectCallout">
            <a:avLst>
              <a:gd name="adj1" fmla="val -41164"/>
              <a:gd name="adj2" fmla="val 90015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 smtClean="0"/>
              <a:t>42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45" name="直線矢印コネクタ 44"/>
          <p:cNvCxnSpPr/>
          <p:nvPr/>
        </p:nvCxnSpPr>
        <p:spPr>
          <a:xfrm flipV="1">
            <a:off x="6333885" y="3143250"/>
            <a:ext cx="0" cy="2445990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四角形吹き出し 45"/>
          <p:cNvSpPr/>
          <p:nvPr/>
        </p:nvSpPr>
        <p:spPr>
          <a:xfrm>
            <a:off x="6408415" y="2708920"/>
            <a:ext cx="720081" cy="216024"/>
          </a:xfrm>
          <a:prstGeom prst="wedgeRectCallout">
            <a:avLst>
              <a:gd name="adj1" fmla="val -40086"/>
              <a:gd name="adj2" fmla="val 107651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 smtClean="0"/>
              <a:t>201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6333885" y="4324350"/>
            <a:ext cx="0" cy="1264891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四角形吹き出し 47"/>
          <p:cNvSpPr/>
          <p:nvPr/>
        </p:nvSpPr>
        <p:spPr>
          <a:xfrm>
            <a:off x="6408416" y="3856927"/>
            <a:ext cx="792000" cy="216024"/>
          </a:xfrm>
          <a:prstGeom prst="wedgeRectCallout">
            <a:avLst>
              <a:gd name="adj1" fmla="val -43700"/>
              <a:gd name="adj2" fmla="val 125288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 smtClean="0"/>
              <a:t>103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6333885" y="5148219"/>
            <a:ext cx="0" cy="441021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6588224" y="4160113"/>
            <a:ext cx="2232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②東京圏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の転出数を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半減</a:t>
            </a:r>
            <a:endParaRPr lang="ja-JP" altLang="en-US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4394076" y="3409935"/>
            <a:ext cx="0" cy="288000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台形 14"/>
          <p:cNvSpPr/>
          <p:nvPr/>
        </p:nvSpPr>
        <p:spPr>
          <a:xfrm>
            <a:off x="179512" y="1513486"/>
            <a:ext cx="8801770" cy="4975698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rgbClr val="03D4A8">
                  <a:lumMod val="19000"/>
                  <a:lumOff val="81000"/>
                  <a:alpha val="85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153244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出典：大阪府作成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人口の将来推計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【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出生率回復＋東京一極集中を是正した場合の比較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】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10185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0000" indent="-457200">
              <a:spcBef>
                <a:spcPts val="0"/>
              </a:spcBef>
            </a:pP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推計パターン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marL="180000" indent="-457200">
              <a:spcBef>
                <a:spcPts val="0"/>
              </a:spcBef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①出生率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回復＋東京圏への</a:t>
            </a:r>
            <a:r>
              <a:rPr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転出超過数をゼロ</a:t>
            </a:r>
            <a:endParaRPr lang="en-US" altLang="ja-JP" sz="16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180000" indent="-457200">
              <a:spcBef>
                <a:spcPts val="0"/>
              </a:spcBef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②出生率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回復＋東京圏への</a:t>
            </a:r>
            <a:r>
              <a:rPr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転出数を半減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※2010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→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は転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出超過数をゼロとする）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180000" indent="-457200">
              <a:spcBef>
                <a:spcPts val="0"/>
              </a:spcBef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③出生率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回復＋東京圏への</a:t>
            </a:r>
            <a:r>
              <a:rPr lang="ja-JP" altLang="en-US" sz="1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転出数をゼロ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※2010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→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は転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出超過数をゼロとする）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8" y="1635740"/>
            <a:ext cx="6212756" cy="47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6961260" y="1958850"/>
            <a:ext cx="176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rIns="0" anchor="ctr" anchorCtr="0">
            <a:noAutofit/>
          </a:bodyPr>
          <a:lstStyle/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③出生率回復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＋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東京圏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の転出数をゼロ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768456" y="5442305"/>
            <a:ext cx="1908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rIns="0" anchor="ctr" anchorCtr="0">
            <a:noAutofit/>
          </a:bodyPr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</a:t>
            </a:r>
            <a:r>
              <a:rPr lang="ja-JP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の推計値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6984464" y="2851444"/>
            <a:ext cx="176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rIns="0" anchor="ctr" anchorCtr="0">
            <a:noAutofit/>
          </a:bodyPr>
          <a:lstStyle/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②出生率回復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＋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東京圏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の転出数を半減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6984464" y="3607468"/>
            <a:ext cx="1764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rIns="0" anchor="ctr" anchorCtr="0">
            <a:noAutofit/>
          </a:bodyPr>
          <a:lstStyle/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①出生率回復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＋</a:t>
            </a:r>
            <a:endParaRPr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東京圏</a:t>
            </a:r>
            <a:r>
              <a:rPr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の転出超過数をゼロ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4491214" y="2476500"/>
            <a:ext cx="0" cy="1656364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四角形吹き出し 50"/>
          <p:cNvSpPr/>
          <p:nvPr/>
        </p:nvSpPr>
        <p:spPr>
          <a:xfrm>
            <a:off x="4575073" y="1918664"/>
            <a:ext cx="720081" cy="216024"/>
          </a:xfrm>
          <a:prstGeom prst="wedgeRectCallout">
            <a:avLst>
              <a:gd name="adj1" fmla="val -50668"/>
              <a:gd name="adj2" fmla="val 160562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 smtClean="0"/>
              <a:t>183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4491214" y="3009900"/>
            <a:ext cx="0" cy="1122964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四角形吹き出し 52"/>
          <p:cNvSpPr/>
          <p:nvPr/>
        </p:nvSpPr>
        <p:spPr>
          <a:xfrm>
            <a:off x="4590922" y="2628167"/>
            <a:ext cx="720000" cy="216024"/>
          </a:xfrm>
          <a:prstGeom prst="wedgeRectCallout">
            <a:avLst>
              <a:gd name="adj1" fmla="val -39400"/>
              <a:gd name="adj2" fmla="val 84723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 smtClean="0"/>
              <a:t>125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54" name="直線矢印コネクタ 53"/>
          <p:cNvCxnSpPr/>
          <p:nvPr/>
        </p:nvCxnSpPr>
        <p:spPr>
          <a:xfrm flipV="1">
            <a:off x="4491214" y="3346450"/>
            <a:ext cx="0" cy="786414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四角形吹き出し 54"/>
          <p:cNvSpPr/>
          <p:nvPr/>
        </p:nvSpPr>
        <p:spPr>
          <a:xfrm>
            <a:off x="4659638" y="3610108"/>
            <a:ext cx="720000" cy="216024"/>
          </a:xfrm>
          <a:prstGeom prst="wedgeRectCallout">
            <a:avLst>
              <a:gd name="adj1" fmla="val -48219"/>
              <a:gd name="adj2" fmla="val -112223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 smtClean="0"/>
              <a:t>88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56" name="直線矢印コネクタ 55"/>
          <p:cNvCxnSpPr/>
          <p:nvPr/>
        </p:nvCxnSpPr>
        <p:spPr>
          <a:xfrm flipV="1">
            <a:off x="6476700" y="2228850"/>
            <a:ext cx="0" cy="3337181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四角形吹き出し 56"/>
          <p:cNvSpPr/>
          <p:nvPr/>
        </p:nvSpPr>
        <p:spPr>
          <a:xfrm>
            <a:off x="6408415" y="1706152"/>
            <a:ext cx="720081" cy="216024"/>
          </a:xfrm>
          <a:prstGeom prst="wedgeRectCallout">
            <a:avLst>
              <a:gd name="adj1" fmla="val -26858"/>
              <a:gd name="adj2" fmla="val 134106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 smtClean="0"/>
              <a:t>365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58" name="直線矢印コネクタ 57"/>
          <p:cNvCxnSpPr/>
          <p:nvPr/>
        </p:nvCxnSpPr>
        <p:spPr>
          <a:xfrm flipV="1">
            <a:off x="6476700" y="3251200"/>
            <a:ext cx="0" cy="2314831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四角形吹き出し 58"/>
          <p:cNvSpPr/>
          <p:nvPr/>
        </p:nvSpPr>
        <p:spPr>
          <a:xfrm>
            <a:off x="6558391" y="2766535"/>
            <a:ext cx="720000" cy="216024"/>
          </a:xfrm>
          <a:prstGeom prst="wedgeRectCallout">
            <a:avLst>
              <a:gd name="adj1" fmla="val -42575"/>
              <a:gd name="adj2" fmla="val 132343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00" b="1" dirty="0" smtClean="0"/>
              <a:t>253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6476700" y="3873500"/>
            <a:ext cx="0" cy="1692531"/>
          </a:xfrm>
          <a:prstGeom prst="straightConnector1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四角形吹き出し 60"/>
          <p:cNvSpPr/>
          <p:nvPr/>
        </p:nvSpPr>
        <p:spPr>
          <a:xfrm>
            <a:off x="6543181" y="3512311"/>
            <a:ext cx="720000" cy="216024"/>
          </a:xfrm>
          <a:prstGeom prst="wedgeRectCallout">
            <a:avLst>
              <a:gd name="adj1" fmla="val -39400"/>
              <a:gd name="adj2" fmla="val 84723"/>
            </a:avLst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 smtClean="0"/>
              <a:t>184</a:t>
            </a:r>
            <a:r>
              <a:rPr kumimoji="1" lang="ja-JP" altLang="en-US" sz="900" b="1" dirty="0" smtClean="0"/>
              <a:t>万人</a:t>
            </a:r>
            <a:r>
              <a:rPr kumimoji="1" lang="ja-JP" altLang="en-US" sz="900" dirty="0" smtClean="0"/>
              <a:t>増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79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53336"/>
            <a:ext cx="4855263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04496" y="4905808"/>
            <a:ext cx="3863448" cy="129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algn="ctr" eaLnBrk="1" hangingPunct="1">
              <a:spcBef>
                <a:spcPct val="0"/>
              </a:spcBef>
            </a:pPr>
            <a:r>
              <a:rPr kumimoji="1" lang="ja-JP" altLang="en-US" sz="1600" u="sng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一人一回当たり消費</a:t>
            </a:r>
            <a:r>
              <a:rPr kumimoji="1" lang="ja-JP" altLang="en-US" sz="1600" u="sng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額</a:t>
            </a:r>
            <a:r>
              <a:rPr kumimoji="1" lang="ja-JP" altLang="en-US" sz="1600" u="sng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：</a:t>
            </a:r>
            <a:r>
              <a:rPr kumimoji="1" lang="en-US" altLang="ja-JP" sz="1600" u="sng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15</a:t>
            </a:r>
            <a:r>
              <a:rPr kumimoji="1" lang="ja-JP" altLang="en-US" sz="1600" u="sng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万円</a:t>
            </a:r>
            <a:endParaRPr kumimoji="1" lang="en-US" altLang="ja-JP" sz="1600" u="sng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algn="ctr" eaLnBrk="1" hangingPunct="1">
              <a:spcBef>
                <a:spcPct val="0"/>
              </a:spcBef>
              <a:buFontTx/>
              <a:buNone/>
            </a:pPr>
            <a:endParaRPr kumimoji="1" lang="en-US" altLang="ja-JP" sz="14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・外国人旅行者（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H26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）：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1,341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万人</a:t>
            </a:r>
            <a:endParaRPr kumimoji="1" lang="en-US" altLang="ja-JP" sz="14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・旅行消費額：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2.0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兆円</a:t>
            </a:r>
            <a:endParaRPr kumimoji="1" lang="en-US" altLang="ja-JP" sz="16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165304"/>
            <a:ext cx="7200000" cy="74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Ｐゴシック" charset="-128"/>
              </a:rPr>
              <a:t>出典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：</a:t>
            </a:r>
            <a:endParaRPr kumimoji="1" lang="en-US" altLang="ja-JP" sz="1200" dirty="0" smtClean="0">
              <a:solidFill>
                <a:schemeClr val="tx1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定住人口は平成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22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年国勢調査（総務省）、定住人口一人当たり年間消費額は平成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26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年家計調査結果より。</a:t>
            </a:r>
            <a:endParaRPr kumimoji="1" lang="en-US" altLang="ja-JP" sz="1200" dirty="0">
              <a:solidFill>
                <a:schemeClr val="tx1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旅行消費額、訪日外客数は、訪日外国人消費動向調査（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2014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年年間値（確報））より</a:t>
            </a:r>
            <a:endParaRPr kumimoji="1" lang="en-US" altLang="ja-JP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定住人口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と交流人口による経済効果の比較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12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spc="-2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・定住人口１人当たり年間消費額は、訪日外国人旅行者のおよそ７人分の消費</a:t>
            </a:r>
            <a:r>
              <a:rPr kumimoji="1" lang="ja-JP" altLang="en-US" sz="1800" spc="-2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額に</a:t>
            </a:r>
            <a:r>
              <a:rPr kumimoji="1" lang="ja-JP" altLang="en-US" sz="1800" spc="-2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相当。</a:t>
            </a:r>
            <a:endParaRPr kumimoji="1" lang="en-US" altLang="ja-JP" sz="1800" spc="-2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・加えて、定住人口の場合は、住民税、固定資産税等の税収効果がある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・したがって、交流人口を増加させていくことはもちろんのこと、定住人口についても、減少に歯止めをかけ、増加をめざしていく必要がある。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04496" y="1954776"/>
            <a:ext cx="3863448" cy="104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algn="ctr" eaLnBrk="1" hangingPunct="1">
              <a:spcBef>
                <a:spcPct val="0"/>
              </a:spcBef>
            </a:pPr>
            <a:r>
              <a:rPr kumimoji="1" lang="ja-JP" altLang="en-US" sz="1600" u="sng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一人当たり年間消費額：</a:t>
            </a:r>
            <a:r>
              <a:rPr kumimoji="1" lang="en-US" altLang="ja-JP" sz="1600" u="sng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125</a:t>
            </a:r>
            <a:r>
              <a:rPr kumimoji="1" lang="ja-JP" altLang="en-US" sz="1600" u="sng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万円</a:t>
            </a:r>
            <a:endParaRPr kumimoji="1" lang="en-US" altLang="ja-JP" sz="1600" u="sng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algn="ctr" eaLnBrk="1" hangingPunct="1">
              <a:spcBef>
                <a:spcPct val="0"/>
              </a:spcBef>
              <a:buFontTx/>
              <a:buNone/>
            </a:pPr>
            <a:endParaRPr kumimoji="1" lang="en-US" altLang="ja-JP" sz="1400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・定住人口（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）：１億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2,805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万人</a:t>
            </a:r>
            <a:endParaRPr kumimoji="1" lang="en-US" altLang="ja-JP" sz="16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51520" y="1737312"/>
            <a:ext cx="1224136" cy="3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algn="ctr" eaLnBrk="1" hangingPunct="1">
              <a:spcBef>
                <a:spcPct val="0"/>
              </a:spcBef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定住人口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51520" y="4725696"/>
            <a:ext cx="2088000" cy="3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algn="ctr" eaLnBrk="1" hangingPunct="1">
              <a:spcBef>
                <a:spcPct val="0"/>
              </a:spcBef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訪日外国人</a:t>
            </a:r>
            <a:r>
              <a:rPr kumimoji="1" lang="ja-JP" altLang="en-US" sz="16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旅行者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2" name="上下矢印 1"/>
          <p:cNvSpPr/>
          <p:nvPr/>
        </p:nvSpPr>
        <p:spPr>
          <a:xfrm>
            <a:off x="1367814" y="3105464"/>
            <a:ext cx="1512260" cy="1584000"/>
          </a:xfrm>
          <a:prstGeom prst="upDownArrow">
            <a:avLst>
              <a:gd name="adj1" fmla="val 53721"/>
              <a:gd name="adj2" fmla="val 175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79944" y="3519464"/>
            <a:ext cx="3888000" cy="68400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定住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人口１人分＝訪日外国人７人分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211960" y="1737312"/>
            <a:ext cx="0" cy="468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276648" y="1695998"/>
            <a:ext cx="2952000" cy="316324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■国籍・地域別旅行支出等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「人口減少」の影響（例）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76796" y="620688"/>
            <a:ext cx="8965604" cy="6034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t" anchorCtr="0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人口構造の変化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→「急速な高齢化の進展」と「生産年齢人口（働き手）の減少」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  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【経済に与える影響】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・生産年齢人口（働き手）の減少による</a:t>
            </a:r>
            <a:r>
              <a:rPr lang="ja-JP" altLang="ja-JP" sz="2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経済規模の縮小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・人口規模の減少によるサービス産業等の</a:t>
            </a:r>
            <a:r>
              <a:rPr lang="ja-JP" altLang="ja-JP" sz="2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市場規模の縮小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 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【都市に与える影響】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2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鉄道、バス等公共交通</a:t>
            </a: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のサービス水準の低下、規模縮小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2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道路、上・下水道等のインフラ</a:t>
            </a: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の維持困難、規模縮小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2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空き家、空き地の増加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・担い手の減少による</a:t>
            </a:r>
            <a:r>
              <a:rPr lang="ja-JP" altLang="ja-JP" sz="2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農地・森林の荒廃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 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【行政運営に与える影響】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・住民税、地方交付税等の</a:t>
            </a:r>
            <a:r>
              <a:rPr lang="ja-JP" altLang="ja-JP" sz="2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税収の低下</a:t>
            </a:r>
            <a:endParaRPr lang="ja-JP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ja-JP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・急速な高齢化の進展による</a:t>
            </a:r>
            <a:r>
              <a:rPr lang="ja-JP" altLang="ja-JP" sz="2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社会保障費の</a:t>
            </a:r>
            <a:r>
              <a:rPr lang="ja-JP" altLang="ja-JP" sz="20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増大</a:t>
            </a:r>
            <a:endParaRPr kumimoji="1" lang="en-US" altLang="ja-JP" sz="19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2563" indent="-182563" eaLnBrk="1" hangingPunct="1">
              <a:lnSpc>
                <a:spcPts val="2800"/>
              </a:lnSpc>
              <a:spcBef>
                <a:spcPts val="0"/>
              </a:spcBef>
              <a:buFontTx/>
              <a:buNone/>
            </a:pPr>
            <a:endParaRPr kumimoji="1" lang="en-US" altLang="ja-JP" sz="19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8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「人口減少」が経済社会に与える影響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216496" y="692696"/>
            <a:ext cx="8820000" cy="56886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t" anchorCtr="0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「まち・ひと・しごと創生長期ビジョン（平成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26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年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12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月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27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日）」より</a:t>
            </a:r>
            <a:endParaRPr kumimoji="1" lang="en-US" altLang="ja-JP" sz="1800" b="1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endParaRPr kumimoji="1" lang="en-US" altLang="ja-JP" sz="1800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kumimoji="1" lang="ja-JP" altLang="en-US" sz="19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　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人口減少により経済規模が縮小しても、国民一人当たり所得を維持することができれば、悪影響を与えないとする意見がある。</a:t>
            </a:r>
            <a:endParaRPr kumimoji="1" lang="en-US" altLang="ja-JP" sz="19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eaLnBrk="1" hangingPunct="1">
              <a:lnSpc>
                <a:spcPts val="2800"/>
              </a:lnSpc>
              <a:spcBef>
                <a:spcPts val="600"/>
              </a:spcBef>
              <a:buFontTx/>
              <a:buNone/>
            </a:pPr>
            <a:r>
              <a:rPr kumimoji="1" lang="ja-JP" altLang="en-US" sz="19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　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しかし、人口減少はその過程において、高齢化を必然的に伴うことから、高齢化の進行によって悪影響が生じること（人口オーナス）に留意しなければならない。</a:t>
            </a:r>
            <a:endParaRPr kumimoji="1" lang="en-US" altLang="ja-JP" sz="19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eaLnBrk="1" hangingPunct="1">
              <a:lnSpc>
                <a:spcPts val="2800"/>
              </a:lnSpc>
              <a:spcBef>
                <a:spcPts val="600"/>
              </a:spcBef>
              <a:buFontTx/>
              <a:buNone/>
            </a:pPr>
            <a:r>
              <a:rPr kumimoji="1" lang="ja-JP" altLang="en-US" sz="19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　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高齢化によって総人口の減少を上回る「働き手」の減少が生じ、その結果、総人口の減少以上に経済規模を縮小させ、一人当たりの国民所得を低下させるおそれがある。</a:t>
            </a:r>
            <a:endParaRPr kumimoji="1" lang="en-US" altLang="ja-JP" sz="19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eaLnBrk="1" hangingPunct="1">
              <a:lnSpc>
                <a:spcPts val="2800"/>
              </a:lnSpc>
              <a:spcBef>
                <a:spcPts val="600"/>
              </a:spcBef>
              <a:buFontTx/>
              <a:buNone/>
            </a:pPr>
            <a:r>
              <a:rPr kumimoji="1" lang="ja-JP" altLang="en-US" sz="19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　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働き手一人当たりの生産性が高まれば、一人当たりの国民所得を維持できる可能性はあるが、</a:t>
            </a:r>
            <a:r>
              <a:rPr kumimoji="1" lang="ja-JP" altLang="en-US" sz="1900" u="sng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社会保障費の増大等により働き手一人当たりの負担が増加し、勤労意欲にマイナスの影響を与えるとともに、人口規模の縮小がイノベーションを停滞させるおそれがあることから、楽観視することはできない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。</a:t>
            </a:r>
            <a:endParaRPr kumimoji="1" lang="en-US" altLang="ja-JP" sz="19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endParaRPr kumimoji="1" lang="en-US" altLang="ja-JP" sz="19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5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Ｐゴシック" charset="-128"/>
              </a:rPr>
              <a:t>出典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：「改正都市再生特別措置法等について（平成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27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年３月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31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日時点版）」（国土交通省都市局）より抜粋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人口密度と行政コスト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898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・人口密度と一人当たり行政コスト（行政経費）との間には一定の関係。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・人口密度が低くなると、一人当たりの行政コストは増大する。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7878"/>
            <a:ext cx="7125649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Ｐゴシック" charset="-128"/>
              </a:rPr>
              <a:t>出典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：「改正都市再生特別措置法等について（平成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27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年３月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31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日時点版）」（国土交通省都市局）より抜粋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都市機能の維持に必要な圏域人口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898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・商業・医療・福祉等の機能が立地し、持続的に維持されるためには、機能の種類に応じて、以下のような圏域人口が求められる。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1" y="1562200"/>
            <a:ext cx="86185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出典：「県民経済計算（内閣府）」及び「人口推計（総務省）」より大阪府作成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人口と県内総生産額の関係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898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・人口増減率と県内総生産額の増減率には一定の関係。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・人口が減少している地域では、県内総生産額も減少傾向にある。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8" y="1844824"/>
            <a:ext cx="4603236" cy="45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7328"/>
            <a:ext cx="4362812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84788" y="14783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>
                <a:solidFill>
                  <a:schemeClr val="tx1"/>
                </a:solidFill>
              </a:rPr>
              <a:t>■人口増減率と県内総生産額増減率（平成</a:t>
            </a:r>
            <a:r>
              <a:rPr kumimoji="1" lang="en-US" altLang="ja-JP" dirty="0" smtClean="0">
                <a:solidFill>
                  <a:schemeClr val="tx1"/>
                </a:solidFill>
              </a:rPr>
              <a:t>13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年から平成</a:t>
            </a:r>
            <a:r>
              <a:rPr kumimoji="1" lang="en-US" altLang="ja-JP" dirty="0" smtClean="0">
                <a:solidFill>
                  <a:schemeClr val="tx1"/>
                </a:solidFill>
              </a:rPr>
              <a:t>19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年までの増減）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9712" y="610432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人口増減率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0220" y="3212976"/>
            <a:ext cx="369332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県内総生産額増減率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711488" y="1902408"/>
            <a:ext cx="0" cy="403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882262" y="4216374"/>
            <a:ext cx="362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08890"/>
            <a:ext cx="4284000" cy="387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6297"/>
            <a:ext cx="4682233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0480" y="6489184"/>
            <a:ext cx="72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出典：「県民経済計算（内閣府）」及び「人口推計（総務省）」より大阪府作成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人口と県民所得額の関係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898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・人口増減率と県民所得額の増減率には一定の関係。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・人口が減少している地域では、県民所得額も減少傾向にある。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4788" y="147839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>
                <a:solidFill>
                  <a:schemeClr val="tx1"/>
                </a:solidFill>
              </a:rPr>
              <a:t>■人口増減率と県民所得額増減率（平成</a:t>
            </a:r>
            <a:r>
              <a:rPr kumimoji="1" lang="en-US" altLang="ja-JP" dirty="0" smtClean="0">
                <a:solidFill>
                  <a:schemeClr val="tx1"/>
                </a:solidFill>
              </a:rPr>
              <a:t>13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年から平成</a:t>
            </a:r>
            <a:r>
              <a:rPr kumimoji="1" lang="en-US" altLang="ja-JP" dirty="0" smtClean="0">
                <a:solidFill>
                  <a:schemeClr val="tx1"/>
                </a:solidFill>
              </a:rPr>
              <a:t>19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年までの増減）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9712" y="610432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人口増減率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0220" y="3212976"/>
            <a:ext cx="369332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県民所得額増減率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757208" y="1902408"/>
            <a:ext cx="0" cy="403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882262" y="3919194"/>
            <a:ext cx="3704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3" y="1377304"/>
            <a:ext cx="7464583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5905129" y="6536377"/>
            <a:ext cx="27713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Ｐゴシック" charset="-128"/>
              </a:rPr>
              <a:t>出典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：人口推計（総務省）より作成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日本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人口・三大都市圏人口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60480" y="441960"/>
            <a:ext cx="9000000" cy="898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・平成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26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年の日本の総人口は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1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億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2700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万人。総人口に占める三大都市圏の人口割合は、増加しており、人口の都市圏への集積が進んでいる。</a:t>
            </a:r>
            <a:endParaRPr kumimoji="1" lang="en-US" altLang="ja-JP" sz="18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07504" y="6012859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ja-JP" sz="1200" dirty="0" smtClean="0">
                <a:solidFill>
                  <a:schemeClr val="tx1"/>
                </a:solidFill>
                <a:latin typeface="ＭＳ Ｐゴシック" charset="-128"/>
              </a:rPr>
              <a:t>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三大都市圏：大阪圏、名古屋圏、東京</a:t>
            </a:r>
            <a:endParaRPr kumimoji="1" lang="en-US" altLang="ja-JP" sz="1200" dirty="0" smtClean="0">
              <a:solidFill>
                <a:schemeClr val="tx1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Ｐゴシック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　　　大阪圏：大阪府、兵庫県、京都府、奈良県</a:t>
            </a:r>
            <a:endParaRPr kumimoji="1" lang="en-US" altLang="ja-JP" sz="1200" dirty="0" smtClean="0">
              <a:solidFill>
                <a:schemeClr val="tx1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Ｐゴシック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　　名古屋圏：愛知県、岐阜県、三重県</a:t>
            </a:r>
            <a:endParaRPr kumimoji="1" lang="en-US" altLang="ja-JP" sz="1200" dirty="0" smtClean="0">
              <a:solidFill>
                <a:schemeClr val="tx1"/>
              </a:solidFill>
              <a:latin typeface="ＭＳ Ｐゴシック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Ｐゴシック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　　　東京圏：東京都、神奈川県、埼玉県、千葉県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5576" y="1340768"/>
            <a:ext cx="8640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itchFamily="50" charset="-128"/>
              </a:rPr>
              <a:t>（千人）</a:t>
            </a:r>
            <a:endParaRPr kumimoji="1" lang="ja-JP" altLang="ja-JP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2915817" y="6558689"/>
            <a:ext cx="5760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200" dirty="0">
                <a:solidFill>
                  <a:schemeClr val="tx1"/>
                </a:solidFill>
                <a:latin typeface="ＭＳ Ｐゴシック" charset="-128"/>
              </a:rPr>
              <a:t>出典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charset="-128"/>
              </a:rPr>
              <a:t>：「人口推計（総務省）」及び「住民基本台帳人口移動報告（総務省）」より作成</a:t>
            </a:r>
            <a:endParaRPr kumimoji="1" lang="ja-JP" altLang="en-US" sz="1200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-27384"/>
            <a:ext cx="9144000" cy="39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ja-JP" altLang="en-US" sz="2000" b="1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大都市圏における人口の動向</a:t>
            </a:r>
            <a:endParaRPr kumimoji="1" lang="ja-JP" altLang="en-US" sz="2000" b="1" dirty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1269" name="Rectangle 79"/>
          <p:cNvSpPr>
            <a:spLocks noChangeArrowheads="1"/>
          </p:cNvSpPr>
          <p:nvPr/>
        </p:nvSpPr>
        <p:spPr bwMode="auto">
          <a:xfrm>
            <a:off x="8818564" y="6673850"/>
            <a:ext cx="3254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BAD665A-AF1B-43EC-8DED-B94A1BD886CB}" type="slidenum">
              <a:rPr kumimoji="1" lang="en-US" altLang="ja-JP" sz="1200">
                <a:solidFill>
                  <a:schemeClr val="tx1"/>
                </a:solidFill>
                <a:latin typeface="HGSｺﾞｼｯｸM" pitchFamily="50" charset="-128"/>
                <a:ea typeface="HGSｺﾞｼｯｸM" pitchFamily="50" charset="-128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kumimoji="1" lang="en-US" altLang="ja-JP" sz="1200">
              <a:solidFill>
                <a:schemeClr val="tx1"/>
              </a:solidFill>
              <a:latin typeface="HGSｺﾞｼｯｸM" pitchFamily="50" charset="-128"/>
              <a:ea typeface="HGSｺﾞｼｯｸM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8100" y="1269016"/>
            <a:ext cx="4495800" cy="2304000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47387" y="1269016"/>
            <a:ext cx="4433113" cy="2304000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8100" y="4041048"/>
            <a:ext cx="4495800" cy="2304000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47387" y="4041048"/>
            <a:ext cx="4433113" cy="2304000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51632" y="1089016"/>
            <a:ext cx="1008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algn="ctr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近　畿</a:t>
            </a:r>
            <a:endParaRPr kumimoji="1" lang="en-US" altLang="ja-JP" sz="16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809564" y="1089016"/>
            <a:ext cx="1008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algn="ctr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関　東</a:t>
            </a:r>
            <a:endParaRPr kumimoji="1" lang="en-US" altLang="ja-JP" sz="16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67225" y="3861048"/>
            <a:ext cx="1008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algn="ctr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中　部</a:t>
            </a:r>
            <a:endParaRPr kumimoji="1" lang="en-US" altLang="ja-JP" sz="16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809564" y="3861048"/>
            <a:ext cx="1008000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algn="ctr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九　州</a:t>
            </a:r>
            <a:endParaRPr kumimoji="1" lang="en-US" altLang="ja-JP" sz="16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7504" y="1701064"/>
            <a:ext cx="1512168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/>
            <a:r>
              <a:rPr kumimoji="1"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 阪</a:t>
            </a:r>
            <a:r>
              <a:rPr kumimoji="1"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</a:t>
            </a:r>
            <a:endParaRPr kumimoji="1"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375992" y="1629056"/>
            <a:ext cx="2124000" cy="18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京都府・兵庫県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奈良県・和歌山県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4716016" y="1737248"/>
            <a:ext cx="1512168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/>
            <a:r>
              <a:rPr kumimoji="1"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 京 都</a:t>
            </a:r>
            <a:endParaRPr kumimoji="1"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912496" y="1629056"/>
            <a:ext cx="2124000" cy="18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埼玉県・千葉県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神奈川県・茨城県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栃木県・群馬県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山梨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179512" y="4472840"/>
            <a:ext cx="1512168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/>
            <a:r>
              <a:rPr kumimoji="1"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愛 知 県</a:t>
            </a:r>
            <a:endParaRPr kumimoji="1"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375992" y="4328824"/>
            <a:ext cx="2124000" cy="18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岐阜県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静岡県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三重県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4716016" y="4500975"/>
            <a:ext cx="1512168" cy="16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l"/>
            <a:r>
              <a:rPr kumimoji="1"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 岡 県</a:t>
            </a:r>
            <a:endParaRPr kumimoji="1"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6912496" y="4356959"/>
            <a:ext cx="2124000" cy="18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佐賀県・長崎県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熊本県・大分県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宮崎県・鹿児島県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沖縄県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94088" y="512736"/>
            <a:ext cx="8798392" cy="540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1pPr>
            <a:lvl2pPr algn="l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2pPr>
            <a:lvl3pPr algn="l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3pPr>
            <a:lvl4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4pPr>
            <a:lvl5pPr algn="l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ＭＳ Ｐゴシック" charset="-128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■大都市圏の圏域内での人口動向（過去５年間（</a:t>
            </a:r>
            <a:r>
              <a:rPr kumimoji="1" lang="ja-JP" altLang="en-US" sz="16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平成</a:t>
            </a:r>
            <a:r>
              <a:rPr kumimoji="1" lang="en-US" altLang="ja-JP" sz="16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22</a:t>
            </a:r>
            <a:r>
              <a:rPr kumimoji="1" lang="ja-JP" altLang="en-US" sz="16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年～平成</a:t>
            </a:r>
            <a:r>
              <a:rPr kumimoji="1" lang="en-US" altLang="ja-JP" sz="1600" dirty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26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年）の転出入の状況）</a:t>
            </a:r>
            <a:endParaRPr kumimoji="1" lang="en-US" altLang="ja-JP" sz="16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  <a:p>
            <a:pPr marL="182563" indent="-182563" algn="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12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Arial" charset="0"/>
                <a:ea typeface="HG丸ｺﾞｼｯｸM-PRO" pitchFamily="48" charset="-128"/>
              </a:rPr>
              <a:t>日本人移動者のみ</a:t>
            </a:r>
            <a:endParaRPr kumimoji="1" lang="en-US" altLang="ja-JP" sz="1600" dirty="0" smtClean="0">
              <a:solidFill>
                <a:schemeClr val="tx1"/>
              </a:solidFill>
              <a:latin typeface="Arial" charset="0"/>
              <a:ea typeface="HG丸ｺﾞｼｯｸM-PRO" pitchFamily="4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87624" y="1485040"/>
            <a:ext cx="1584176" cy="2010968"/>
            <a:chOff x="1187624" y="1916832"/>
            <a:chExt cx="1584176" cy="2010968"/>
          </a:xfrm>
        </p:grpSpPr>
        <p:sp>
          <p:nvSpPr>
            <p:cNvPr id="4" name="右矢印 3"/>
            <p:cNvSpPr/>
            <p:nvPr/>
          </p:nvSpPr>
          <p:spPr>
            <a:xfrm flipH="1">
              <a:off x="1475776" y="2204824"/>
              <a:ext cx="108000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右矢印 25"/>
            <p:cNvSpPr/>
            <p:nvPr/>
          </p:nvSpPr>
          <p:spPr>
            <a:xfrm>
              <a:off x="1475776" y="3356992"/>
              <a:ext cx="108000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259632" y="1916832"/>
              <a:ext cx="1512168" cy="360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302,628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1259632" y="3567800"/>
              <a:ext cx="1512168" cy="360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283,635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2" name="右矢印 31"/>
            <p:cNvSpPr/>
            <p:nvPr/>
          </p:nvSpPr>
          <p:spPr>
            <a:xfrm flipH="1">
              <a:off x="1187624" y="2744968"/>
              <a:ext cx="1512000" cy="396000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489692" y="2636912"/>
              <a:ext cx="1116000" cy="594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</a:pPr>
              <a:r>
                <a:rPr kumimoji="1" lang="ja-JP" altLang="en-US" sz="12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転入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超過数</a:t>
              </a:r>
              <a:endParaRPr kumimoji="1" lang="en-US" altLang="ja-JP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18,993</a:t>
              </a:r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5752263" y="1510440"/>
            <a:ext cx="1584176" cy="2010968"/>
            <a:chOff x="1187624" y="1916832"/>
            <a:chExt cx="1584176" cy="2010968"/>
          </a:xfrm>
        </p:grpSpPr>
        <p:sp>
          <p:nvSpPr>
            <p:cNvPr id="35" name="右矢印 34"/>
            <p:cNvSpPr/>
            <p:nvPr/>
          </p:nvSpPr>
          <p:spPr>
            <a:xfrm flipH="1">
              <a:off x="1475776" y="2204824"/>
              <a:ext cx="108000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右矢印 35"/>
            <p:cNvSpPr/>
            <p:nvPr/>
          </p:nvSpPr>
          <p:spPr>
            <a:xfrm>
              <a:off x="1475776" y="3356992"/>
              <a:ext cx="108000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1259632" y="1916832"/>
              <a:ext cx="1512168" cy="360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1,066,008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1259632" y="3567800"/>
              <a:ext cx="1512168" cy="360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991,047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9" name="右矢印 38"/>
            <p:cNvSpPr/>
            <p:nvPr/>
          </p:nvSpPr>
          <p:spPr>
            <a:xfrm flipH="1">
              <a:off x="1187624" y="2744968"/>
              <a:ext cx="1512000" cy="396000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1489692" y="2636912"/>
              <a:ext cx="1116000" cy="594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</a:pPr>
              <a:r>
                <a:rPr kumimoji="1" lang="ja-JP" altLang="en-US" sz="12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転入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超過数</a:t>
              </a:r>
              <a:endParaRPr kumimoji="1" lang="en-US" altLang="ja-JP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74,961</a:t>
              </a:r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331641" y="4277356"/>
            <a:ext cx="1584176" cy="2010968"/>
            <a:chOff x="1187624" y="1916832"/>
            <a:chExt cx="1584176" cy="2010968"/>
          </a:xfrm>
        </p:grpSpPr>
        <p:sp>
          <p:nvSpPr>
            <p:cNvPr id="42" name="右矢印 41"/>
            <p:cNvSpPr/>
            <p:nvPr/>
          </p:nvSpPr>
          <p:spPr>
            <a:xfrm flipH="1">
              <a:off x="1475776" y="2204824"/>
              <a:ext cx="108000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右矢印 42"/>
            <p:cNvSpPr/>
            <p:nvPr/>
          </p:nvSpPr>
          <p:spPr>
            <a:xfrm>
              <a:off x="1475776" y="3356992"/>
              <a:ext cx="108000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1259632" y="1916832"/>
              <a:ext cx="1512168" cy="360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153,268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1259632" y="3567800"/>
              <a:ext cx="1512168" cy="360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131,951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6" name="右矢印 45"/>
            <p:cNvSpPr/>
            <p:nvPr/>
          </p:nvSpPr>
          <p:spPr>
            <a:xfrm flipH="1">
              <a:off x="1187624" y="2744968"/>
              <a:ext cx="1512000" cy="396000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1489692" y="2636912"/>
              <a:ext cx="1116000" cy="594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</a:pPr>
              <a:r>
                <a:rPr kumimoji="1" lang="ja-JP" altLang="en-US" sz="12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転入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超過数</a:t>
              </a:r>
              <a:endParaRPr kumimoji="1" lang="en-US" altLang="ja-JP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21,317</a:t>
              </a:r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738196" y="4277356"/>
            <a:ext cx="1584176" cy="2010968"/>
            <a:chOff x="1187624" y="1916832"/>
            <a:chExt cx="1584176" cy="2010968"/>
          </a:xfrm>
        </p:grpSpPr>
        <p:sp>
          <p:nvSpPr>
            <p:cNvPr id="49" name="右矢印 48"/>
            <p:cNvSpPr/>
            <p:nvPr/>
          </p:nvSpPr>
          <p:spPr>
            <a:xfrm flipH="1">
              <a:off x="1475776" y="2204824"/>
              <a:ext cx="108000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右矢印 49"/>
            <p:cNvSpPr/>
            <p:nvPr/>
          </p:nvSpPr>
          <p:spPr>
            <a:xfrm>
              <a:off x="1475776" y="3356992"/>
              <a:ext cx="1080000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1259632" y="1916832"/>
              <a:ext cx="1512168" cy="360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221,877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1259632" y="3567800"/>
              <a:ext cx="1512168" cy="36000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180,417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3" name="右矢印 52"/>
            <p:cNvSpPr/>
            <p:nvPr/>
          </p:nvSpPr>
          <p:spPr>
            <a:xfrm flipH="1">
              <a:off x="1187624" y="2744968"/>
              <a:ext cx="1512000" cy="396000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1489692" y="2636912"/>
              <a:ext cx="1116000" cy="5941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algn="l"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1pPr>
              <a:lvl2pPr algn="l"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2pPr>
              <a:lvl3pPr algn="l"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3pPr>
              <a:lvl4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4pPr>
              <a:lvl5pPr algn="l"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Calibri" pitchFamily="32" charset="0"/>
                  <a:ea typeface="ＭＳ Ｐゴシック" charset="-128"/>
                </a:defRPr>
              </a:lvl9pPr>
            </a:lstStyle>
            <a:p>
              <a:pPr marL="182563" indent="-182563" algn="ctr" eaLnBrk="1" hangingPunct="1">
                <a:spcBef>
                  <a:spcPct val="0"/>
                </a:spcBef>
              </a:pPr>
              <a:r>
                <a:rPr kumimoji="1" lang="ja-JP" altLang="en-US" sz="12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転入</a:t>
              </a:r>
              <a:r>
                <a:rPr kumimoji="1" lang="ja-JP" altLang="en-US" sz="120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超過数</a:t>
              </a:r>
              <a:endParaRPr kumimoji="1" lang="en-US" altLang="ja-JP" sz="12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marL="182563" indent="-182563"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41,460</a:t>
              </a:r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人</a:t>
              </a:r>
              <a:endParaRPr kumimoji="1" lang="en-US" altLang="ja-JP" sz="14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​​テーマ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ja-JP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bfe__x8c61__x30e6__x30fc__x30b6__x30fc_ xmlns="46689e31-b03d-4afa-a735-a1f8d7beadb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0914A58C7C9D94DB435116EF43D38D7" ma:contentTypeVersion="1" ma:contentTypeDescription="新しいドキュメントを作成します。" ma:contentTypeScope="" ma:versionID="942bdad79e90e32b7aa339969f001042">
  <xsd:schema xmlns:xsd="http://www.w3.org/2001/XMLSchema" xmlns:xs="http://www.w3.org/2001/XMLSchema" xmlns:p="http://schemas.microsoft.com/office/2006/metadata/properties" xmlns:ns2="46689e31-b03d-4afa-a735-a1f8d7beadb1" targetNamespace="http://schemas.microsoft.com/office/2006/metadata/properties" ma:root="true" ma:fieldsID="2c9f98b6516b9dba60a2d94ebc4473d3" ns2:_="">
    <xsd:import namespace="46689e31-b03d-4afa-a735-a1f8d7beadb1"/>
    <xsd:element name="properties">
      <xsd:complexType>
        <xsd:sequence>
          <xsd:element name="documentManagement">
            <xsd:complexType>
              <xsd:all>
                <xsd:element ref="ns2:_x5bfe__x8c61__x30e6__x30fc__x30b6__x30fc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89e31-b03d-4afa-a735-a1f8d7beadb1" elementFormDefault="qualified">
    <xsd:import namespace="http://schemas.microsoft.com/office/2006/documentManagement/types"/>
    <xsd:import namespace="http://schemas.microsoft.com/office/infopath/2007/PartnerControls"/>
    <xsd:element name="_x5bfe__x8c61__x30e6__x30fc__x30b6__x30fc_" ma:index="8" nillable="true" ma:displayName="対象ユーザー" ma:internalName="_x5bfe__x8c61__x30e6__x30fc__x30b6__x30fc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CBB0CC-A26D-4CB5-9186-B38FFEDA85DA}">
  <ds:schemaRefs>
    <ds:schemaRef ds:uri="http://purl.org/dc/dcmitype/"/>
    <ds:schemaRef ds:uri="http://purl.org/dc/elements/1.1/"/>
    <ds:schemaRef ds:uri="46689e31-b03d-4afa-a735-a1f8d7beadb1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10668F-FF81-4960-85D4-272612782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89e31-b03d-4afa-a735-a1f8d7bea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369D80-ACE0-45BD-9451-F06551784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14584</TotalTime>
  <Words>1281</Words>
  <Application>Microsoft Office PowerPoint</Application>
  <PresentationFormat>画面に合わせる (4:3)</PresentationFormat>
  <Paragraphs>207</Paragraphs>
  <Slides>16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Office ​​テーマ</vt:lpstr>
      <vt:lpstr>1_Office ​​テーマ</vt:lpstr>
      <vt:lpstr>3_Office ​​テーマ</vt:lpstr>
      <vt:lpstr>4_Office ​​テーマ</vt:lpstr>
      <vt:lpstr>2_Office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０　大阪府の人口データ</dc:title>
  <dc:creator>大阪府職員端末機１７年度１２月調達</dc:creator>
  <cp:lastModifiedBy>岩田　賢治</cp:lastModifiedBy>
  <cp:revision>798</cp:revision>
  <cp:lastPrinted>2015-06-01T05:28:48Z</cp:lastPrinted>
  <dcterms:created xsi:type="dcterms:W3CDTF">2010-01-18T09:01:51Z</dcterms:created>
  <dcterms:modified xsi:type="dcterms:W3CDTF">2015-06-08T05:56:20Z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0x010100D0914A58C7C9D94DB435116EF43D38D7</vt:lpwstr>
  </property>
</Properties>
</file>