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5" r:id="rId5"/>
    <p:sldId id="256" r:id="rId6"/>
    <p:sldId id="261" r:id="rId7"/>
    <p:sldId id="262" r:id="rId8"/>
    <p:sldId id="263" r:id="rId9"/>
    <p:sldId id="264" r:id="rId10"/>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69" autoAdjust="0"/>
    <p:restoredTop sz="94660"/>
  </p:normalViewPr>
  <p:slideViewPr>
    <p:cSldViewPr>
      <p:cViewPr>
        <p:scale>
          <a:sx n="75" d="100"/>
          <a:sy n="75" d="100"/>
        </p:scale>
        <p:origin x="-990" y="16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2015/6/5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20552" y="980728"/>
            <a:ext cx="7848872" cy="576064"/>
          </a:xfrm>
          <a:prstGeom prst="rect">
            <a:avLst/>
          </a:prstGeom>
          <a:noFill/>
        </p:spPr>
        <p:txBody>
          <a:bodyPr wrap="square" rtlCol="0" anchor="ctr" anchorCtr="0">
            <a:noAutofit/>
          </a:bodyPr>
          <a:lstStyle/>
          <a:p>
            <a:pPr algn="dist"/>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第１回作業部会を踏まえた論点の整理</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2149980"/>
            <a:ext cx="9633520" cy="3799300"/>
          </a:xfrm>
          <a:prstGeom prst="rect">
            <a:avLst/>
          </a:prstGeom>
          <a:noFill/>
        </p:spPr>
        <p:txBody>
          <a:bodyPr wrap="square" rtlCol="0" anchor="ctr" anchorCtr="0">
            <a:noAutofit/>
          </a:bodyPr>
          <a:lstStyle/>
          <a:p>
            <a:pPr marL="1081088">
              <a:lnSpc>
                <a:spcPts val="4500"/>
              </a:lnSpc>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１．ビジョン全体について</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081088">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．ビジョン策定の前提として議論・整理すべき事項について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081088">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■人口について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081088">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■住宅まちづくり政策の範囲、他分野の政策との連携について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081088">
              <a:lnSpc>
                <a:spcPts val="4500"/>
              </a:lnSpc>
            </a:pP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．ビジョンの各章に対する具体的な意見について</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081088">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．重点的取組みを検討するに当たっての意見等、今後検討・議論が必要な事項</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8229512" y="332704"/>
            <a:ext cx="1332000" cy="432000"/>
          </a:xfrm>
          <a:prstGeom prst="rect">
            <a:avLst/>
          </a:prstGeom>
          <a:noFill/>
          <a:ln>
            <a:solidFill>
              <a:schemeClr val="tx1"/>
            </a:solidFill>
          </a:ln>
        </p:spPr>
        <p:txBody>
          <a:bodyPr wrap="square" rtlCol="0" anchor="ctr" anchorCtr="0">
            <a:noAutofit/>
          </a:bodyPr>
          <a:lstStyle/>
          <a:p>
            <a:pPr algn="dist"/>
            <a:r>
              <a:rPr lang="ja-JP" altLang="en-US" sz="2000" dirty="0" smtClean="0">
                <a:latin typeface="+mn-ea"/>
                <a:cs typeface="Meiryo UI" panose="020B0604030504040204" pitchFamily="50" charset="-128"/>
              </a:rPr>
              <a:t>資料１</a:t>
            </a:r>
            <a:endParaRPr kumimoji="1" lang="ja-JP" altLang="en-US" sz="2000" dirty="0">
              <a:latin typeface="+mn-ea"/>
              <a:cs typeface="Meiryo UI" panose="020B0604030504040204" pitchFamily="50" charset="-128"/>
            </a:endParaRPr>
          </a:p>
        </p:txBody>
      </p:sp>
    </p:spTree>
    <p:extLst>
      <p:ext uri="{BB962C8B-B14F-4D97-AF65-F5344CB8AC3E}">
        <p14:creationId xmlns:p14="http://schemas.microsoft.com/office/powerpoint/2010/main" val="95030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120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住宅まちづくり審議会　第１回作業部会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を踏まえた論点の整理</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802061063"/>
              </p:ext>
            </p:extLst>
          </p:nvPr>
        </p:nvGraphicFramePr>
        <p:xfrm>
          <a:off x="200472" y="692695"/>
          <a:ext cx="9577064" cy="5832649"/>
        </p:xfrm>
        <a:graphic>
          <a:graphicData uri="http://schemas.openxmlformats.org/drawingml/2006/table">
            <a:tbl>
              <a:tblPr firstRow="1" bandRow="1">
                <a:tableStyleId>{5C22544A-7EE6-4342-B048-85BDC9FD1C3A}</a:tableStyleId>
              </a:tblPr>
              <a:tblGrid>
                <a:gridCol w="6840760"/>
                <a:gridCol w="2736304"/>
              </a:tblGrid>
              <a:tr h="412687">
                <a:tc>
                  <a:txBody>
                    <a:bodyPr/>
                    <a:lstStyle/>
                    <a:p>
                      <a:pPr algn="ctr"/>
                      <a:r>
                        <a:rPr kumimoji="1" lang="ja-JP" altLang="en-US" sz="1400" dirty="0" smtClean="0"/>
                        <a:t>ご意見</a:t>
                      </a:r>
                      <a:endParaRPr kumimoji="1" lang="ja-JP" altLang="en-US" sz="1400" dirty="0"/>
                    </a:p>
                  </a:txBody>
                  <a:tcPr anchor="ctr"/>
                </a:tc>
                <a:tc>
                  <a:txBody>
                    <a:bodyPr/>
                    <a:lstStyle/>
                    <a:p>
                      <a:pPr algn="ctr"/>
                      <a:r>
                        <a:rPr kumimoji="1" lang="ja-JP" altLang="en-US" sz="1400" dirty="0" smtClean="0"/>
                        <a:t>対応案</a:t>
                      </a:r>
                      <a:endParaRPr kumimoji="1" lang="ja-JP" altLang="en-US" sz="1400" dirty="0"/>
                    </a:p>
                  </a:txBody>
                  <a:tcPr anchor="ctr"/>
                </a:tc>
              </a:tr>
              <a:tr h="5419962">
                <a:tc>
                  <a:txBody>
                    <a:bodyPr/>
                    <a:lstStyle/>
                    <a:p>
                      <a:pPr marL="88900" indent="-88900">
                        <a:lnSpc>
                          <a:spcPts val="1400"/>
                        </a:lnSpc>
                      </a:pPr>
                      <a:endParaRPr lang="en-US" altLang="ja-JP" sz="1050" dirty="0" smtClean="0">
                        <a:latin typeface="MS UI Gothic" panose="020B0600070205080204" pitchFamily="50" charset="-128"/>
                        <a:ea typeface="MS UI Gothic" panose="020B0600070205080204" pitchFamily="50" charset="-128"/>
                      </a:endParaRPr>
                    </a:p>
                    <a:p>
                      <a:pPr marL="88900" indent="-88900">
                        <a:lnSpc>
                          <a:spcPts val="15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今までの工業中心で公害問題等から住環境を良くしようと人口が分散に向かっていたが、今回は方向が随分変わって、イノベーションなどの知識社会が重要になってきているので、</a:t>
                      </a:r>
                      <a:r>
                        <a:rPr lang="ja-JP" altLang="ja-JP" sz="1200" u="sng" dirty="0" smtClean="0">
                          <a:latin typeface="ＭＳ ゴシック" panose="020B0609070205080204" pitchFamily="49" charset="-128"/>
                          <a:ea typeface="ＭＳ ゴシック" panose="020B0609070205080204" pitchFamily="49" charset="-128"/>
                        </a:rPr>
                        <a:t>集中することのメリットの方が大きくなってきている。それが大阪の豊かさを高めていく上では大事だというかなり大きな認識の変化が前面に出ている。</a:t>
                      </a:r>
                    </a:p>
                    <a:p>
                      <a:pPr marL="88900" indent="-88900">
                        <a:lnSpc>
                          <a:spcPts val="15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これまでは１番に安心、２番に安全、３番に環境など住んでいる人の住みやすさを前面に打ち出していたのが、</a:t>
                      </a:r>
                      <a:r>
                        <a:rPr lang="ja-JP" altLang="ja-JP" sz="1200" u="sng" dirty="0" smtClean="0">
                          <a:latin typeface="ＭＳ ゴシック" panose="020B0609070205080204" pitchFamily="49" charset="-128"/>
                          <a:ea typeface="ＭＳ ゴシック" panose="020B0609070205080204" pitchFamily="49" charset="-128"/>
                        </a:rPr>
                        <a:t>もっと人が集まって、成長、活力というところがかなり強く出されている印象</a:t>
                      </a:r>
                      <a:r>
                        <a:rPr lang="ja-JP" altLang="ja-JP" sz="1200" dirty="0" smtClean="0">
                          <a:latin typeface="ＭＳ ゴシック" panose="020B0609070205080204" pitchFamily="49" charset="-128"/>
                          <a:ea typeface="ＭＳ ゴシック" panose="020B0609070205080204" pitchFamily="49" charset="-128"/>
                        </a:rPr>
                        <a:t>。</a:t>
                      </a:r>
                    </a:p>
                    <a:p>
                      <a:pPr marL="88900" indent="-88900">
                        <a:lnSpc>
                          <a:spcPts val="15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私自身は、産業構造が大きく変わって、イノベーションや知識、アイデアが成長に大事な社会になってきているので、私の認識と対応した形だと評価できる。</a:t>
                      </a:r>
                      <a:endParaRPr lang="en-US" altLang="ja-JP" sz="1200" dirty="0" smtClean="0">
                        <a:latin typeface="ＭＳ ゴシック" panose="020B0609070205080204" pitchFamily="49" charset="-128"/>
                        <a:ea typeface="ＭＳ ゴシック" panose="020B0609070205080204" pitchFamily="49" charset="-128"/>
                      </a:endParaRPr>
                    </a:p>
                    <a:p>
                      <a:pPr marL="88900" indent="-88900">
                        <a:lnSpc>
                          <a:spcPts val="15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u="sng" dirty="0" smtClean="0">
                          <a:latin typeface="ＭＳ ゴシック" panose="020B0609070205080204" pitchFamily="49" charset="-128"/>
                          <a:ea typeface="ＭＳ ゴシック" panose="020B0609070205080204" pitchFamily="49" charset="-128"/>
                        </a:rPr>
                        <a:t>政策の方向転換の背景を書くべき</a:t>
                      </a:r>
                      <a:r>
                        <a:rPr lang="ja-JP" altLang="ja-JP" sz="1200" dirty="0" smtClean="0">
                          <a:latin typeface="ＭＳ ゴシック" panose="020B0609070205080204" pitchFamily="49" charset="-128"/>
                          <a:ea typeface="ＭＳ ゴシック" panose="020B0609070205080204" pitchFamily="49" charset="-128"/>
                        </a:rPr>
                        <a:t>。産業構造が変わって、イノベーションが大事で、どういった都市だと成長できるかという概念が変わったということがないと、なぜ人を集めるのかとなる。核となるような人たちが集まると、投資を直接していない人の所得も上がるというのは経済学でも言われている。</a:t>
                      </a:r>
                      <a:r>
                        <a:rPr lang="ja-JP" altLang="ja-JP" sz="1200" u="sng" dirty="0" smtClean="0">
                          <a:latin typeface="ＭＳ ゴシック" panose="020B0609070205080204" pitchFamily="49" charset="-128"/>
                          <a:ea typeface="ＭＳ ゴシック" panose="020B0609070205080204" pitchFamily="49" charset="-128"/>
                        </a:rPr>
                        <a:t>魅力的で創造性豊かな人をどれだけ集められるかが地域活性化に関係するということを論じるべき</a:t>
                      </a:r>
                      <a:r>
                        <a:rPr lang="ja-JP"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p>
                      <a:pPr marL="88900" indent="-88900">
                        <a:lnSpc>
                          <a:spcPts val="1500"/>
                        </a:lnSpc>
                      </a:pPr>
                      <a:endParaRPr lang="en-US" altLang="ja-JP" sz="1200" dirty="0" smtClean="0">
                        <a:latin typeface="ＭＳ ゴシック" panose="020B0609070205080204" pitchFamily="49" charset="-128"/>
                        <a:ea typeface="ＭＳ ゴシック" panose="020B0609070205080204" pitchFamily="49"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a:t>
                      </a:r>
                      <a:r>
                        <a:rPr lang="ja-JP" altLang="ja-JP" sz="1200" u="sng" dirty="0" smtClean="0">
                          <a:latin typeface="ＭＳ ゴシック" panose="020B0609070205080204" pitchFamily="49" charset="-128"/>
                          <a:ea typeface="ＭＳ ゴシック" panose="020B0609070205080204" pitchFamily="49" charset="-128"/>
                        </a:rPr>
                        <a:t>住むという囲われたところだけでなく、</a:t>
                      </a:r>
                      <a:r>
                        <a:rPr lang="ja-JP" altLang="ja-JP" sz="1200" dirty="0" smtClean="0">
                          <a:latin typeface="ＭＳ ゴシック" panose="020B0609070205080204" pitchFamily="49" charset="-128"/>
                          <a:ea typeface="ＭＳ ゴシック" panose="020B0609070205080204" pitchFamily="49" charset="-128"/>
                        </a:rPr>
                        <a:t>屋外の空間も含めて、</a:t>
                      </a:r>
                      <a:r>
                        <a:rPr lang="ja-JP" altLang="ja-JP" sz="1200" u="sng" dirty="0" smtClean="0">
                          <a:latin typeface="ＭＳ ゴシック" panose="020B0609070205080204" pitchFamily="49" charset="-128"/>
                          <a:ea typeface="ＭＳ ゴシック" panose="020B0609070205080204" pitchFamily="49" charset="-128"/>
                        </a:rPr>
                        <a:t>居住環境、住宅地政策を考えていくことが読み取れる点は評価できる</a:t>
                      </a:r>
                      <a:r>
                        <a:rPr lang="ja-JP"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　　　　　　　　　　　　　　　　　　</a:t>
                      </a:r>
                      <a:endParaRPr kumimoji="1" lang="en-US" altLang="ja-JP" sz="1200" dirty="0" smtClean="0">
                        <a:latin typeface="ＭＳ ゴシック" panose="020B0609070205080204" pitchFamily="49" charset="-128"/>
                        <a:ea typeface="ＭＳ ゴシック" panose="020B0609070205080204" pitchFamily="49" charset="-128"/>
                      </a:endParaRPr>
                    </a:p>
                    <a:p>
                      <a:pPr marL="88900" indent="-88900">
                        <a:lnSpc>
                          <a:spcPts val="1500"/>
                        </a:lnSpc>
                      </a:pPr>
                      <a:endParaRPr lang="en-US" altLang="ja-JP" sz="1200" dirty="0" smtClean="0">
                        <a:latin typeface="ＭＳ ゴシック" panose="020B0609070205080204" pitchFamily="49" charset="-128"/>
                        <a:ea typeface="ＭＳ ゴシック" panose="020B0609070205080204" pitchFamily="49" charset="-128"/>
                      </a:endParaRPr>
                    </a:p>
                    <a:p>
                      <a:pPr marL="92075" indent="-92075">
                        <a:lnSpc>
                          <a:spcPts val="1500"/>
                        </a:lnSpc>
                      </a:pPr>
                      <a:r>
                        <a:rPr kumimoji="1"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魅力ある大阪を作っていくという熱意、思いを感じる</a:t>
                      </a:r>
                      <a:endParaRPr lang="en-US" altLang="ja-JP" sz="1200" dirty="0" smtClean="0">
                        <a:latin typeface="ＭＳ ゴシック" panose="020B0609070205080204" pitchFamily="49" charset="-128"/>
                        <a:ea typeface="ＭＳ ゴシック" panose="020B0609070205080204" pitchFamily="49" charset="-128"/>
                      </a:endParaRPr>
                    </a:p>
                    <a:p>
                      <a:pPr marL="92075" marR="0" indent="-92075" algn="l" defTabSz="914400" rtl="0" eaLnBrk="1" fontAlgn="auto" latinLnBrk="0" hangingPunct="1">
                        <a:lnSpc>
                          <a:spcPts val="1500"/>
                        </a:lnSpc>
                        <a:spcBef>
                          <a:spcPts val="0"/>
                        </a:spcBef>
                        <a:spcAft>
                          <a:spcPts val="0"/>
                        </a:spcAft>
                        <a:buClrTx/>
                        <a:buSzTx/>
                        <a:buFontTx/>
                        <a:buNone/>
                        <a:tabLst/>
                        <a:defRPr/>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これまでは困っている人に対する政策が中心だったが、</a:t>
                      </a:r>
                      <a:r>
                        <a:rPr lang="ja-JP" altLang="ja-JP" sz="1200" u="sng" dirty="0" smtClean="0">
                          <a:latin typeface="ＭＳ ゴシック" panose="020B0609070205080204" pitchFamily="49" charset="-128"/>
                          <a:ea typeface="ＭＳ ゴシック" panose="020B0609070205080204" pitchFamily="49" charset="-128"/>
                        </a:rPr>
                        <a:t>都市全体の成長・発展を考えた場合、多様</a:t>
                      </a:r>
                      <a:r>
                        <a:rPr lang="ja-JP" altLang="ja-JP" sz="1200" u="sng" dirty="0" smtClean="0">
                          <a:latin typeface="ＭＳ ゴシック" panose="020B0609070205080204" pitchFamily="49" charset="-128"/>
                          <a:ea typeface="ＭＳ ゴシック" panose="020B0609070205080204" pitchFamily="49" charset="-128"/>
                        </a:rPr>
                        <a:t>な魅力</a:t>
                      </a:r>
                      <a:r>
                        <a:rPr lang="ja-JP" altLang="ja-JP" sz="1200" u="sng" dirty="0" smtClean="0">
                          <a:latin typeface="ＭＳ ゴシック" panose="020B0609070205080204" pitchFamily="49" charset="-128"/>
                          <a:ea typeface="ＭＳ ゴシック" panose="020B0609070205080204" pitchFamily="49" charset="-128"/>
                        </a:rPr>
                        <a:t>ある住宅、地域づくりが重要</a:t>
                      </a:r>
                      <a:r>
                        <a:rPr lang="ja-JP"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p>
                      <a:pPr marL="92075" marR="0" indent="-92075" algn="l" defTabSz="914400" rtl="0" eaLnBrk="1" fontAlgn="auto" latinLnBrk="0" hangingPunct="1">
                        <a:lnSpc>
                          <a:spcPts val="1500"/>
                        </a:lnSpc>
                        <a:spcBef>
                          <a:spcPts val="0"/>
                        </a:spcBef>
                        <a:spcAft>
                          <a:spcPts val="0"/>
                        </a:spcAft>
                        <a:buClrTx/>
                        <a:buSzTx/>
                        <a:buFontTx/>
                        <a:buNone/>
                        <a:tabLst/>
                        <a:defRPr/>
                      </a:pPr>
                      <a:endParaRPr lang="en-US" altLang="ja-JP" sz="1200" dirty="0" smtClean="0">
                        <a:latin typeface="ＭＳ ゴシック" panose="020B0609070205080204" pitchFamily="49" charset="-128"/>
                        <a:ea typeface="ＭＳ ゴシック" panose="020B0609070205080204" pitchFamily="49"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lang="ja-JP" altLang="en-US" sz="1200" dirty="0" smtClean="0">
                          <a:latin typeface="ＭＳ ゴシック" panose="020B0609070205080204" pitchFamily="49" charset="-128"/>
                          <a:ea typeface="ＭＳ ゴシック" panose="020B0609070205080204" pitchFamily="49" charset="-128"/>
                        </a:rPr>
                        <a:t>○</a:t>
                      </a:r>
                      <a:r>
                        <a:rPr lang="ja-JP" altLang="ja-JP" sz="1200" u="sng" dirty="0" smtClean="0">
                          <a:latin typeface="ＭＳ ゴシック" panose="020B0609070205080204" pitchFamily="49" charset="-128"/>
                          <a:ea typeface="ＭＳ ゴシック" panose="020B0609070205080204" pitchFamily="49" charset="-128"/>
                        </a:rPr>
                        <a:t>住宅政策の枠組みをどのように広げていくか</a:t>
                      </a:r>
                      <a:r>
                        <a:rPr lang="ja-JP" altLang="ja-JP" sz="1200" dirty="0" smtClean="0">
                          <a:latin typeface="ＭＳ ゴシック" panose="020B0609070205080204" pitchFamily="49" charset="-128"/>
                          <a:ea typeface="ＭＳ ゴシック" panose="020B0609070205080204" pitchFamily="49" charset="-128"/>
                        </a:rPr>
                        <a:t>。住生活そのものの持てる価値について議論を深めなければいけない。</a:t>
                      </a:r>
                      <a:r>
                        <a:rPr lang="ja-JP" altLang="ja-JP" sz="1200" u="sng" dirty="0" smtClean="0">
                          <a:latin typeface="ＭＳ ゴシック" panose="020B0609070205080204" pitchFamily="49" charset="-128"/>
                          <a:ea typeface="ＭＳ ゴシック" panose="020B0609070205080204" pitchFamily="49" charset="-128"/>
                        </a:rPr>
                        <a:t>住生活の空間ということを考えるのであれば、都市空間、大阪大都市圏という広い概念で考えないといけない</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pPr marL="88900" marR="0" indent="-88900" algn="l" defTabSz="914400" rtl="0" eaLnBrk="1" fontAlgn="auto" latinLnBrk="0" hangingPunct="1">
                        <a:lnSpc>
                          <a:spcPts val="1500"/>
                        </a:lnSpc>
                        <a:spcBef>
                          <a:spcPts val="0"/>
                        </a:spcBef>
                        <a:spcAft>
                          <a:spcPts val="0"/>
                        </a:spcAft>
                        <a:buClrTx/>
                        <a:buSzTx/>
                        <a:buFontTx/>
                        <a:buNone/>
                        <a:tabLst/>
                        <a:defRPr/>
                      </a:pPr>
                      <a:r>
                        <a:rPr lang="ja-JP" altLang="en-US" sz="1200" dirty="0" smtClean="0">
                          <a:latin typeface="ＭＳ ゴシック" panose="020B0609070205080204" pitchFamily="49" charset="-128"/>
                          <a:ea typeface="ＭＳ ゴシック" panose="020B0609070205080204" pitchFamily="49" charset="-128"/>
                        </a:rPr>
                        <a:t>○</a:t>
                      </a:r>
                      <a:r>
                        <a:rPr lang="ja-JP" altLang="en-US" sz="1200" u="sng" dirty="0" smtClean="0">
                          <a:latin typeface="ＭＳ ゴシック" panose="020B0609070205080204" pitchFamily="49" charset="-128"/>
                          <a:ea typeface="ＭＳ ゴシック" panose="020B0609070205080204" pitchFamily="49" charset="-128"/>
                        </a:rPr>
                        <a:t>これまでのマスタープランから、外に広がっていくところを作業部会で議論</a:t>
                      </a:r>
                      <a:r>
                        <a:rPr lang="ja-JP" altLang="en-US" sz="1200" dirty="0" smtClean="0">
                          <a:latin typeface="ＭＳ ゴシック" panose="020B0609070205080204" pitchFamily="49" charset="-128"/>
                          <a:ea typeface="ＭＳ ゴシック" panose="020B0609070205080204" pitchFamily="49" charset="-128"/>
                        </a:rPr>
                        <a:t>する。</a:t>
                      </a:r>
                      <a:endParaRPr lang="en-US" altLang="ja-JP" sz="1200" dirty="0" smtClean="0">
                        <a:latin typeface="ＭＳ ゴシック" panose="020B0609070205080204" pitchFamily="49" charset="-128"/>
                        <a:ea typeface="ＭＳ ゴシック" panose="020B0609070205080204" pitchFamily="49" charset="-128"/>
                      </a:endParaRPr>
                    </a:p>
                    <a:p>
                      <a:pPr marL="88900" marR="0" indent="-88900" algn="r" defTabSz="914400" rtl="0" eaLnBrk="1" fontAlgn="auto" latinLnBrk="0" hangingPunct="1">
                        <a:lnSpc>
                          <a:spcPts val="1500"/>
                        </a:lnSpc>
                        <a:spcBef>
                          <a:spcPts val="0"/>
                        </a:spcBef>
                        <a:spcAft>
                          <a:spcPts val="0"/>
                        </a:spcAft>
                        <a:buClrTx/>
                        <a:buSzTx/>
                        <a:buFontTx/>
                        <a:buNone/>
                        <a:tabLst/>
                        <a:defRPr/>
                      </a:pPr>
                      <a:endParaRPr lang="en-US" altLang="ja-JP" sz="1200" dirty="0" smtClean="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dirty="0"/>
                    </a:p>
                  </a:txBody>
                  <a:tcPr/>
                </a:tc>
              </a:tr>
            </a:tbl>
          </a:graphicData>
        </a:graphic>
      </p:graphicFrame>
      <p:sp>
        <p:nvSpPr>
          <p:cNvPr id="12" name="テキスト ボックス 11"/>
          <p:cNvSpPr txBox="1"/>
          <p:nvPr/>
        </p:nvSpPr>
        <p:spPr>
          <a:xfrm>
            <a:off x="128464" y="372376"/>
            <a:ext cx="198000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kumimoji="1" lang="ja-JP" altLang="en-US" sz="1200" b="1" dirty="0" smtClean="0"/>
              <a:t> １．ビジョン全体に</a:t>
            </a:r>
            <a:r>
              <a:rPr lang="ja-JP" altLang="en-US" sz="1200" b="1" dirty="0"/>
              <a:t>ついて</a:t>
            </a:r>
            <a:endParaRPr kumimoji="1" lang="ja-JP" altLang="en-US" sz="1200" b="1" dirty="0"/>
          </a:p>
        </p:txBody>
      </p:sp>
      <p:sp>
        <p:nvSpPr>
          <p:cNvPr id="3" name="右中かっこ 2"/>
          <p:cNvSpPr/>
          <p:nvPr/>
        </p:nvSpPr>
        <p:spPr>
          <a:xfrm>
            <a:off x="7041232" y="1340767"/>
            <a:ext cx="324000" cy="495503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7401272" y="1772816"/>
            <a:ext cx="2232248" cy="410445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ctr" anchorCtr="0">
            <a:noAutofit/>
          </a:bodyPr>
          <a:lstStyle/>
          <a:p>
            <a:pPr marL="92075" indent="-92075">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事務局タタキ台として提示した今後の住宅まちづくり政策のあり方に関する新たな視点を基本に、今後具体的取組みを検討していく。</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8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（新たな視点）</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安全・安心の取組みはもとより、活力・魅力を創造する取組みをより一層展開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○人口減少に歯止めをかけ、増加をめざしていく</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○住宅政策を中心とした取組みから、都市の居住魅力を高める政策に転換していく</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住宅確保要配慮者の安全・安心の確保はもとより、これからの大阪を担う多様な世代・人々にとって居住魅力を備えた住まいと都市をめざす</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Text Box 2"/>
          <p:cNvSpPr txBox="1">
            <a:spLocks noChangeArrowheads="1"/>
          </p:cNvSpPr>
          <p:nvPr/>
        </p:nvSpPr>
        <p:spPr bwMode="auto">
          <a:xfrm>
            <a:off x="7689304" y="6592267"/>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2</a:t>
            </a:fld>
            <a:endParaRPr lang="en-US" altLang="ja-JP" sz="1200" dirty="0">
              <a:solidFill>
                <a:srgbClr val="898989"/>
              </a:solidFill>
            </a:endParaRPr>
          </a:p>
        </p:txBody>
      </p:sp>
    </p:spTree>
    <p:extLst>
      <p:ext uri="{BB962C8B-B14F-4D97-AF65-F5344CB8AC3E}">
        <p14:creationId xmlns:p14="http://schemas.microsoft.com/office/powerpoint/2010/main" val="1013567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81648"/>
            <a:ext cx="9748057" cy="6120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住宅まちづくり審議会　第１回作業部会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を踏まえた論点の整理</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290950231"/>
              </p:ext>
            </p:extLst>
          </p:nvPr>
        </p:nvGraphicFramePr>
        <p:xfrm>
          <a:off x="200472" y="724983"/>
          <a:ext cx="9577064" cy="5872409"/>
        </p:xfrm>
        <a:graphic>
          <a:graphicData uri="http://schemas.openxmlformats.org/drawingml/2006/table">
            <a:tbl>
              <a:tblPr firstRow="1" bandRow="1">
                <a:tableStyleId>{5C22544A-7EE6-4342-B048-85BDC9FD1C3A}</a:tableStyleId>
              </a:tblPr>
              <a:tblGrid>
                <a:gridCol w="6912768"/>
                <a:gridCol w="2664296"/>
              </a:tblGrid>
              <a:tr h="244555">
                <a:tc>
                  <a:txBody>
                    <a:bodyPr/>
                    <a:lstStyle/>
                    <a:p>
                      <a:pPr algn="ctr"/>
                      <a:r>
                        <a:rPr kumimoji="1" lang="ja-JP" altLang="en-US" sz="1400" dirty="0" smtClean="0"/>
                        <a:t>ご意見</a:t>
                      </a:r>
                      <a:endParaRPr kumimoji="1" lang="ja-JP" altLang="en-US" sz="1400" dirty="0"/>
                    </a:p>
                  </a:txBody>
                  <a:tcPr anchor="ctr"/>
                </a:tc>
                <a:tc>
                  <a:txBody>
                    <a:bodyPr/>
                    <a:lstStyle/>
                    <a:p>
                      <a:pPr algn="ctr"/>
                      <a:r>
                        <a:rPr kumimoji="1" lang="ja-JP" altLang="en-US" sz="1400" dirty="0" smtClean="0"/>
                        <a:t>対応案</a:t>
                      </a:r>
                      <a:endParaRPr kumimoji="1" lang="ja-JP" altLang="en-US" sz="1400" dirty="0"/>
                    </a:p>
                  </a:txBody>
                  <a:tcPr anchor="ctr"/>
                </a:tc>
              </a:tr>
              <a:tr h="2687249">
                <a:tc>
                  <a:txBody>
                    <a:bodyPr/>
                    <a:lstStyle/>
                    <a:p>
                      <a:pPr marL="88900" indent="-88900">
                        <a:lnSpc>
                          <a:spcPct val="100000"/>
                        </a:lnSpc>
                      </a:pPr>
                      <a:r>
                        <a:rPr lang="ja-JP" altLang="en-US" sz="1200" u="sng" dirty="0" smtClean="0">
                          <a:latin typeface="ＭＳ ゴシック" panose="020B0609070205080204" pitchFamily="49" charset="-128"/>
                          <a:ea typeface="ＭＳ ゴシック" panose="020B0609070205080204" pitchFamily="49" charset="-128"/>
                        </a:rPr>
                        <a:t>■人口について</a:t>
                      </a:r>
                      <a:endParaRPr lang="en-US" altLang="ja-JP" sz="1400" u="sng" dirty="0" smtClean="0">
                        <a:latin typeface="ＭＳ ゴシック" panose="020B0609070205080204" pitchFamily="49" charset="-128"/>
                        <a:ea typeface="ＭＳ ゴシック" panose="020B0609070205080204" pitchFamily="49" charset="-128"/>
                      </a:endParaRPr>
                    </a:p>
                    <a:p>
                      <a:pPr marL="88900" indent="-88900">
                        <a:lnSpc>
                          <a:spcPct val="1000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人口については</a:t>
                      </a:r>
                      <a:r>
                        <a:rPr lang="ja-JP" altLang="ja-JP" sz="1200" u="sng" dirty="0" smtClean="0">
                          <a:latin typeface="ＭＳ ゴシック" panose="020B0609070205080204" pitchFamily="49" charset="-128"/>
                          <a:ea typeface="ＭＳ ゴシック" panose="020B0609070205080204" pitchFamily="49" charset="-128"/>
                        </a:rPr>
                        <a:t>定住人口を増やすのか</a:t>
                      </a:r>
                      <a:r>
                        <a:rPr lang="ja-JP" altLang="ja-JP" sz="1200" dirty="0" smtClean="0">
                          <a:latin typeface="ＭＳ ゴシック" panose="020B0609070205080204" pitchFamily="49" charset="-128"/>
                          <a:ea typeface="ＭＳ ゴシック" panose="020B0609070205080204" pitchFamily="49" charset="-128"/>
                        </a:rPr>
                        <a:t>。全体として人口が減少する中で大阪だけが一人勝ちするということをめざすのか、位置づけを明確にする必要がある。定住人口を増やすということであれば、どこから人口を持ってくるかという問題もある。</a:t>
                      </a:r>
                      <a:endParaRPr lang="en-US" altLang="ja-JP" sz="1200" dirty="0" smtClean="0">
                        <a:latin typeface="ＭＳ ゴシック" panose="020B0609070205080204" pitchFamily="49" charset="-128"/>
                        <a:ea typeface="ＭＳ ゴシック" panose="020B0609070205080204" pitchFamily="49" charset="-128"/>
                      </a:endParaRPr>
                    </a:p>
                    <a:p>
                      <a:pPr marL="88900" indent="-88900">
                        <a:lnSpc>
                          <a:spcPct val="1000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大阪の中でメリハリをつけていって、人が集まるところとコンパクトな都市に地域を形成し、居住魅力をつくって定着率を上げるということであればいいと思う。</a:t>
                      </a:r>
                      <a:endParaRPr lang="en-US" altLang="ja-JP" sz="1200" dirty="0" smtClean="0">
                        <a:latin typeface="ＭＳ ゴシック" panose="020B0609070205080204" pitchFamily="49" charset="-128"/>
                        <a:ea typeface="ＭＳ ゴシック" panose="020B0609070205080204" pitchFamily="49" charset="-128"/>
                      </a:endParaRPr>
                    </a:p>
                    <a:p>
                      <a:pPr marL="88900" indent="-88900">
                        <a:lnSpc>
                          <a:spcPct val="1000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u="sng" dirty="0" smtClean="0">
                          <a:latin typeface="ＭＳ ゴシック" panose="020B0609070205080204" pitchFamily="49" charset="-128"/>
                          <a:ea typeface="ＭＳ ゴシック" panose="020B0609070205080204" pitchFamily="49" charset="-128"/>
                        </a:rPr>
                        <a:t>定住人口ではなく、交流人口、多地域居住などにより、１人が</a:t>
                      </a:r>
                      <a:r>
                        <a:rPr lang="en-US" altLang="ja-JP" sz="1200" u="sng" dirty="0" smtClean="0">
                          <a:latin typeface="ＭＳ ゴシック" panose="020B0609070205080204" pitchFamily="49" charset="-128"/>
                          <a:ea typeface="ＭＳ ゴシック" panose="020B0609070205080204" pitchFamily="49" charset="-128"/>
                        </a:rPr>
                        <a:t>1.2</a:t>
                      </a:r>
                      <a:r>
                        <a:rPr lang="ja-JP" altLang="ja-JP" sz="1200" u="sng" dirty="0" smtClean="0">
                          <a:latin typeface="ＭＳ ゴシック" panose="020B0609070205080204" pitchFamily="49" charset="-128"/>
                          <a:ea typeface="ＭＳ ゴシック" panose="020B0609070205080204" pitchFamily="49" charset="-128"/>
                        </a:rPr>
                        <a:t>～</a:t>
                      </a:r>
                      <a:r>
                        <a:rPr lang="en-US" altLang="ja-JP" sz="1200" u="sng" dirty="0" smtClean="0">
                          <a:latin typeface="ＭＳ ゴシック" panose="020B0609070205080204" pitchFamily="49" charset="-128"/>
                          <a:ea typeface="ＭＳ ゴシック" panose="020B0609070205080204" pitchFamily="49" charset="-128"/>
                        </a:rPr>
                        <a:t>1.3</a:t>
                      </a:r>
                      <a:r>
                        <a:rPr lang="ja-JP" altLang="ja-JP" sz="1200" u="sng" dirty="0" smtClean="0">
                          <a:latin typeface="ＭＳ ゴシック" panose="020B0609070205080204" pitchFamily="49" charset="-128"/>
                          <a:ea typeface="ＭＳ ゴシック" panose="020B0609070205080204" pitchFamily="49" charset="-128"/>
                        </a:rPr>
                        <a:t>人分の住まい方、暮らし方をするというとらえ方で、活力・魅力を高めることを考えるべき</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pPr marL="88900" indent="-88900">
                        <a:lnSpc>
                          <a:spcPct val="1000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人口減少は、現状の年齢構成からすると必ず生じるので、定住人口を増やすという計画にすれば上滑りしてしまう危険性がある。</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p>
                      <a:pPr marL="88900" indent="-88900">
                        <a:lnSpc>
                          <a:spcPct val="100000"/>
                        </a:lnSpc>
                      </a:pPr>
                      <a:endParaRPr lang="en-US" altLang="ja-JP" sz="1200" dirty="0" smtClean="0">
                        <a:latin typeface="ＭＳ ゴシック" panose="020B0609070205080204" pitchFamily="49" charset="-128"/>
                        <a:ea typeface="ＭＳ ゴシック" panose="020B0609070205080204" pitchFamily="49" charset="-128"/>
                      </a:endParaRPr>
                    </a:p>
                    <a:p>
                      <a:pPr marL="88900" indent="-88900">
                        <a:lnSpc>
                          <a:spcPct val="1000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作業部会で多少、人口論を掘り下げないといけない。人口という概念そのものも</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もう少し深く考えないといけない。人の動きをきちっと抑えたデータがない。限界はあるが、ある程度基礎的なデータをそろえて分析、検討が必要。</a:t>
                      </a:r>
                      <a:r>
                        <a:rPr lang="ja-JP" altLang="en-US" sz="1200" dirty="0" smtClean="0">
                          <a:latin typeface="ＭＳ ゴシック" panose="020B0609070205080204" pitchFamily="49" charset="-128"/>
                          <a:ea typeface="ＭＳ ゴシック" panose="020B0609070205080204" pitchFamily="49" charset="-128"/>
                        </a:rPr>
                        <a:t>　　　　　　　　　　　　　　　</a:t>
                      </a:r>
                    </a:p>
                  </a:txBody>
                  <a:tcPr/>
                </a:tc>
                <a:tc>
                  <a:txBody>
                    <a:bodyPr/>
                    <a:lstStyle/>
                    <a:p>
                      <a:pPr marL="88900" indent="-88900"/>
                      <a:r>
                        <a:rPr kumimoji="1" lang="ja-JP" altLang="en-US" sz="1200" dirty="0" smtClean="0">
                          <a:latin typeface="ＭＳ ゴシック" panose="020B0609070205080204" pitchFamily="49" charset="-128"/>
                          <a:ea typeface="ＭＳ ゴシック" panose="020B0609070205080204" pitchFamily="49" charset="-128"/>
                        </a:rPr>
                        <a:t>○人口減少の影響、近年の人口動向、将来の人口推計等の資料を示し、第２回作業部会で議論。</a:t>
                      </a:r>
                      <a:endParaRPr kumimoji="1" lang="en-US" altLang="ja-JP" sz="1200" dirty="0" smtClean="0">
                        <a:latin typeface="ＭＳ ゴシック" panose="020B0609070205080204" pitchFamily="49" charset="-128"/>
                        <a:ea typeface="ＭＳ ゴシック" panose="020B0609070205080204" pitchFamily="49" charset="-128"/>
                      </a:endParaRPr>
                    </a:p>
                  </a:txBody>
                  <a:tcPr anchor="ctr"/>
                </a:tc>
              </a:tr>
              <a:tr h="2796623">
                <a:tc>
                  <a:txBody>
                    <a:bodyPr/>
                    <a:lstStyle/>
                    <a:p>
                      <a:pPr marL="88900" indent="-88900">
                        <a:lnSpc>
                          <a:spcPct val="100000"/>
                        </a:lnSpc>
                      </a:pPr>
                      <a:r>
                        <a:rPr lang="ja-JP" altLang="en-US" sz="1200" u="sng" dirty="0" smtClean="0">
                          <a:latin typeface="ＭＳ ゴシック" panose="020B0609070205080204" pitchFamily="49" charset="-128"/>
                          <a:ea typeface="ＭＳ ゴシック" panose="020B0609070205080204" pitchFamily="49" charset="-128"/>
                        </a:rPr>
                        <a:t>■住宅まちづくり政策の範囲、他分野の政策との連携について</a:t>
                      </a:r>
                      <a:endParaRPr lang="en-US" altLang="ja-JP" sz="1400" u="sng" dirty="0" smtClean="0">
                        <a:latin typeface="ＭＳ ゴシック" panose="020B0609070205080204" pitchFamily="49" charset="-128"/>
                        <a:ea typeface="ＭＳ ゴシック" panose="020B0609070205080204" pitchFamily="49" charset="-128"/>
                      </a:endParaRPr>
                    </a:p>
                    <a:p>
                      <a:pPr marL="85725" indent="-85725">
                        <a:lnSpc>
                          <a:spcPct val="1000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u="sng" dirty="0" smtClean="0">
                          <a:latin typeface="ＭＳ ゴシック" panose="020B0609070205080204" pitchFamily="49" charset="-128"/>
                          <a:ea typeface="ＭＳ ゴシック" panose="020B0609070205080204" pitchFamily="49" charset="-128"/>
                        </a:rPr>
                        <a:t>住まいからいきなり「都市全体」に飛びすぎているように思う</a:t>
                      </a:r>
                      <a:r>
                        <a:rPr lang="ja-JP" altLang="ja-JP" sz="1200" dirty="0" smtClean="0">
                          <a:latin typeface="ＭＳ ゴシック" panose="020B0609070205080204" pitchFamily="49" charset="-128"/>
                          <a:ea typeface="ＭＳ ゴシック" panose="020B0609070205080204" pitchFamily="49" charset="-128"/>
                        </a:rPr>
                        <a:t>。地域によって居住環境が異なるので、</a:t>
                      </a:r>
                      <a:r>
                        <a:rPr lang="ja-JP" altLang="ja-JP" sz="1200" u="sng" dirty="0" smtClean="0">
                          <a:latin typeface="ＭＳ ゴシック" panose="020B0609070205080204" pitchFamily="49" charset="-128"/>
                          <a:ea typeface="ＭＳ ゴシック" panose="020B0609070205080204" pitchFamily="49" charset="-128"/>
                        </a:rPr>
                        <a:t>地域特性にあった住まい方を提供するという考え方が導入できれば良いのではないか</a:t>
                      </a:r>
                      <a:r>
                        <a:rPr lang="ja-JP" altLang="ja-JP" sz="1200" dirty="0" smtClean="0">
                          <a:latin typeface="ＭＳ ゴシック" panose="020B0609070205080204" pitchFamily="49" charset="-128"/>
                          <a:ea typeface="ＭＳ ゴシック" panose="020B0609070205080204" pitchFamily="49" charset="-128"/>
                        </a:rPr>
                        <a:t>。</a:t>
                      </a:r>
                    </a:p>
                    <a:p>
                      <a:pPr marL="85725" indent="-85725">
                        <a:lnSpc>
                          <a:spcPct val="1000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住むという間取りの広さや施設の利便だけでなく、屋外に緑や菜園があるなど、豊かさや快適さを今までの住宅にどのように追加していくか。</a:t>
                      </a:r>
                    </a:p>
                    <a:p>
                      <a:pPr marL="85725" indent="-85725">
                        <a:lnSpc>
                          <a:spcPct val="1000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都市全体の議論も大事だが、それだけでは均一的な住宅を配置する政策に直結するようにも思われるので、メゾ（マクロとミクロの中間）的なレベルで考えていく必要があるのではないか。</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p>
                      <a:pPr marL="85725" indent="-85725" algn="r">
                        <a:lnSpc>
                          <a:spcPct val="100000"/>
                        </a:lnSpc>
                      </a:pPr>
                      <a:endParaRPr lang="en-US" altLang="ja-JP" sz="1200" dirty="0" smtClean="0">
                        <a:latin typeface="ＭＳ ゴシック" panose="020B0609070205080204" pitchFamily="49" charset="-128"/>
                        <a:ea typeface="ＭＳ ゴシック" panose="020B0609070205080204" pitchFamily="49" charset="-128"/>
                      </a:endParaRPr>
                    </a:p>
                    <a:p>
                      <a:pPr marL="92075" indent="-92075">
                        <a:lnSpc>
                          <a:spcPct val="100000"/>
                        </a:lnSpc>
                        <a:spcBef>
                          <a:spcPts val="600"/>
                        </a:spcBef>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住宅からまちづくりへということだが、住まちの政策ですべて受けるのではなく、</a:t>
                      </a:r>
                      <a:r>
                        <a:rPr lang="ja-JP" altLang="ja-JP" sz="1200" u="sng" dirty="0" smtClean="0">
                          <a:latin typeface="ＭＳ ゴシック" panose="020B0609070205080204" pitchFamily="49" charset="-128"/>
                          <a:ea typeface="ＭＳ ゴシック" panose="020B0609070205080204" pitchFamily="49" charset="-128"/>
                        </a:rPr>
                        <a:t>他のまちづくり政策との連携ということを書かないといけない</a:t>
                      </a:r>
                      <a:r>
                        <a:rPr lang="ja-JP"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p>
                      <a:pPr marL="85725" indent="-85725">
                        <a:lnSpc>
                          <a:spcPct val="100000"/>
                        </a:lnSpc>
                        <a:spcBef>
                          <a:spcPts val="600"/>
                        </a:spcBef>
                      </a:pPr>
                      <a:r>
                        <a:rPr kumimoji="1"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大きな方向転換として、住まいだけでなく都市全体で見ていくということなので、これまでの縦割りから</a:t>
                      </a:r>
                      <a:r>
                        <a:rPr lang="ja-JP" altLang="ja-JP" sz="1200" u="sng" dirty="0" smtClean="0">
                          <a:latin typeface="ＭＳ ゴシック" panose="020B0609070205080204" pitchFamily="49" charset="-128"/>
                          <a:ea typeface="ＭＳ ゴシック" panose="020B0609070205080204" pitchFamily="49" charset="-128"/>
                        </a:rPr>
                        <a:t>他の都市計画部門とも連携して進めていくというメッセージ、枠組みを入れるべき</a:t>
                      </a:r>
                      <a:r>
                        <a:rPr lang="ja-JP" altLang="ja-JP" sz="1200" dirty="0" smtClean="0">
                          <a:latin typeface="ＭＳ ゴシック" panose="020B0609070205080204" pitchFamily="49" charset="-128"/>
                          <a:ea typeface="ＭＳ ゴシック" panose="020B0609070205080204" pitchFamily="49" charset="-128"/>
                        </a:rPr>
                        <a:t>でないか。</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p>
                      <a:pPr marL="85725" indent="-85725">
                        <a:lnSpc>
                          <a:spcPct val="100000"/>
                        </a:lnSpc>
                        <a:spcBef>
                          <a:spcPts val="600"/>
                        </a:spcBef>
                      </a:pPr>
                      <a:r>
                        <a:rPr lang="ja-JP" altLang="en-US" sz="1200" u="sng" dirty="0" smtClean="0">
                          <a:latin typeface="ＭＳ ゴシック" panose="020B0609070205080204" pitchFamily="49" charset="-128"/>
                          <a:ea typeface="ＭＳ ゴシック" panose="020B0609070205080204" pitchFamily="49" charset="-128"/>
                        </a:rPr>
                        <a:t>○</a:t>
                      </a:r>
                      <a:r>
                        <a:rPr lang="ja-JP" altLang="ja-JP" sz="1200" u="sng" dirty="0" smtClean="0">
                          <a:latin typeface="ＭＳ ゴシック" panose="020B0609070205080204" pitchFamily="49" charset="-128"/>
                          <a:ea typeface="ＭＳ ゴシック" panose="020B0609070205080204" pitchFamily="49" charset="-128"/>
                        </a:rPr>
                        <a:t>府で策定している関連計画との相対的な関係を整理</a:t>
                      </a:r>
                      <a:r>
                        <a:rPr lang="ja-JP" altLang="ja-JP" sz="1200" dirty="0" smtClean="0">
                          <a:latin typeface="ＭＳ ゴシック" panose="020B0609070205080204" pitchFamily="49" charset="-128"/>
                          <a:ea typeface="ＭＳ ゴシック" panose="020B0609070205080204" pitchFamily="49" charset="-128"/>
                        </a:rPr>
                        <a:t>しないといけない。</a:t>
                      </a:r>
                      <a:r>
                        <a:rPr lang="ja-JP" altLang="en-US" sz="1200" dirty="0" smtClean="0">
                          <a:latin typeface="ＭＳ ゴシック" panose="020B0609070205080204" pitchFamily="49" charset="-128"/>
                          <a:ea typeface="ＭＳ ゴシック" panose="020B0609070205080204" pitchFamily="49" charset="-128"/>
                        </a:rPr>
                        <a:t>　　　　</a:t>
                      </a:r>
                      <a:endParaRPr lang="ja-JP" altLang="en-US" sz="1200" dirty="0">
                        <a:latin typeface="ＭＳ ゴシック" panose="020B0609070205080204" pitchFamily="49" charset="-128"/>
                        <a:ea typeface="ＭＳ ゴシック" panose="020B0609070205080204" pitchFamily="49" charset="-128"/>
                      </a:endParaRPr>
                    </a:p>
                  </a:txBody>
                  <a:tcPr/>
                </a:tc>
                <a:tc>
                  <a:txBody>
                    <a:bodyPr/>
                    <a:lstStyle/>
                    <a:p>
                      <a:pPr marL="88900" indent="-88900"/>
                      <a:r>
                        <a:rPr kumimoji="1" lang="ja-JP" altLang="en-US" sz="1200" dirty="0" smtClean="0">
                          <a:latin typeface="ＭＳ ゴシック" panose="020B0609070205080204" pitchFamily="49" charset="-128"/>
                          <a:ea typeface="ＭＳ ゴシック" panose="020B0609070205080204" pitchFamily="49" charset="-128"/>
                        </a:rPr>
                        <a:t>○関連計画との関係、住宅まちづくり政策の範囲等に関する資料を提示し、第２回作業部会で議論。</a:t>
                      </a:r>
                      <a:endParaRPr kumimoji="1" lang="en-US" altLang="ja-JP" sz="1200" dirty="0" smtClean="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2" name="テキスト ボックス 11"/>
          <p:cNvSpPr txBox="1"/>
          <p:nvPr/>
        </p:nvSpPr>
        <p:spPr>
          <a:xfrm>
            <a:off x="128464" y="404664"/>
            <a:ext cx="3456384"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smtClean="0"/>
              <a:t> ２</a:t>
            </a:r>
            <a:r>
              <a:rPr kumimoji="1" lang="ja-JP" altLang="en-US" sz="1200" b="1" dirty="0" smtClean="0"/>
              <a:t>．ビジョン策定の前提として議論・整理すべき事項</a:t>
            </a:r>
            <a:endParaRPr kumimoji="1" lang="ja-JP" altLang="en-US" sz="1200" b="1" dirty="0"/>
          </a:p>
        </p:txBody>
      </p:sp>
      <p:sp>
        <p:nvSpPr>
          <p:cNvPr id="7" name="Text Box 2"/>
          <p:cNvSpPr txBox="1">
            <a:spLocks noChangeArrowheads="1"/>
          </p:cNvSpPr>
          <p:nvPr/>
        </p:nvSpPr>
        <p:spPr bwMode="auto">
          <a:xfrm>
            <a:off x="7689304" y="6592267"/>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3</a:t>
            </a:fld>
            <a:endParaRPr lang="en-US" altLang="ja-JP" sz="1200" dirty="0">
              <a:solidFill>
                <a:srgbClr val="898989"/>
              </a:solidFill>
            </a:endParaRPr>
          </a:p>
        </p:txBody>
      </p:sp>
    </p:spTree>
    <p:extLst>
      <p:ext uri="{BB962C8B-B14F-4D97-AF65-F5344CB8AC3E}">
        <p14:creationId xmlns:p14="http://schemas.microsoft.com/office/powerpoint/2010/main" val="3536394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477352"/>
            <a:ext cx="9748057" cy="6372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住宅まちづくり審議会　第１回作業部会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を踏まえた論点の整理</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503994741"/>
              </p:ext>
            </p:extLst>
          </p:nvPr>
        </p:nvGraphicFramePr>
        <p:xfrm>
          <a:off x="200472" y="620688"/>
          <a:ext cx="9577064" cy="6178328"/>
        </p:xfrm>
        <a:graphic>
          <a:graphicData uri="http://schemas.openxmlformats.org/drawingml/2006/table">
            <a:tbl>
              <a:tblPr firstRow="1" bandRow="1">
                <a:tableStyleId>{5C22544A-7EE6-4342-B048-85BDC9FD1C3A}</a:tableStyleId>
              </a:tblPr>
              <a:tblGrid>
                <a:gridCol w="360040"/>
                <a:gridCol w="6552728"/>
                <a:gridCol w="2664296"/>
              </a:tblGrid>
              <a:tr h="310608">
                <a:tc>
                  <a:txBody>
                    <a:bodyPr/>
                    <a:lstStyle/>
                    <a:p>
                      <a:pPr algn="ctr"/>
                      <a:r>
                        <a:rPr kumimoji="1" lang="ja-JP" altLang="en-US" sz="1400" dirty="0" smtClean="0"/>
                        <a:t>章</a:t>
                      </a:r>
                      <a:endParaRPr kumimoji="1" lang="ja-JP" altLang="en-US" sz="1400" dirty="0"/>
                    </a:p>
                  </a:txBody>
                  <a:tcPr anchor="ctr"/>
                </a:tc>
                <a:tc>
                  <a:txBody>
                    <a:bodyPr/>
                    <a:lstStyle/>
                    <a:p>
                      <a:pPr algn="ctr"/>
                      <a:r>
                        <a:rPr kumimoji="1" lang="ja-JP" altLang="en-US" sz="1400" dirty="0" smtClean="0"/>
                        <a:t>ご意見</a:t>
                      </a:r>
                      <a:endParaRPr kumimoji="1" lang="ja-JP" altLang="en-US" sz="1400" dirty="0"/>
                    </a:p>
                  </a:txBody>
                  <a:tcPr anchor="ctr"/>
                </a:tc>
                <a:tc>
                  <a:txBody>
                    <a:bodyPr/>
                    <a:lstStyle/>
                    <a:p>
                      <a:pPr algn="ctr"/>
                      <a:r>
                        <a:rPr kumimoji="1" lang="ja-JP" altLang="en-US" sz="1400" dirty="0" smtClean="0"/>
                        <a:t>対応案</a:t>
                      </a:r>
                      <a:endParaRPr kumimoji="1" lang="ja-JP" altLang="en-US" sz="1400" dirty="0"/>
                    </a:p>
                  </a:txBody>
                  <a:tcPr anchor="ctr"/>
                </a:tc>
              </a:tr>
              <a:tr h="913528">
                <a:tc>
                  <a:txBody>
                    <a:bodyPr/>
                    <a:lstStyle/>
                    <a:p>
                      <a:pPr marL="177800" marR="0" indent="-92075" algn="l" defTabSz="914400" rtl="0" eaLnBrk="1" fontAlgn="auto" latinLnBrk="0" hangingPunct="1">
                        <a:lnSpc>
                          <a:spcPct val="100000"/>
                        </a:lnSpc>
                        <a:spcBef>
                          <a:spcPts val="0"/>
                        </a:spcBef>
                        <a:spcAft>
                          <a:spcPts val="0"/>
                        </a:spcAft>
                        <a:buClrTx/>
                        <a:buSzTx/>
                        <a:buFontTx/>
                        <a:buNone/>
                        <a:tabLst/>
                        <a:defRPr/>
                      </a:pPr>
                      <a:endParaRPr lang="ja-JP" altLang="en-US" sz="1200" dirty="0" smtClean="0">
                        <a:latin typeface="ＭＳ ゴシック" panose="020B0609070205080204" pitchFamily="49" charset="-128"/>
                        <a:ea typeface="ＭＳ ゴシック" panose="020B0609070205080204" pitchFamily="49" charset="-128"/>
                      </a:endParaRPr>
                    </a:p>
                  </a:txBody>
                  <a:tcPr anchor="ctr"/>
                </a:tc>
                <a:tc>
                  <a:txBody>
                    <a:bodyPr/>
                    <a:lstStyle/>
                    <a:p>
                      <a:pPr marL="88900" indent="-88900">
                        <a:lnSpc>
                          <a:spcPts val="1260"/>
                        </a:lnSpc>
                      </a:pPr>
                      <a:r>
                        <a:rPr lang="ja-JP" altLang="en-US" sz="1200" u="sng" dirty="0" smtClean="0">
                          <a:latin typeface="ＭＳ ゴシック" panose="020B0609070205080204" pitchFamily="49" charset="-128"/>
                          <a:ea typeface="ＭＳ ゴシック" panose="020B0609070205080204" pitchFamily="49" charset="-128"/>
                        </a:rPr>
                        <a:t>■住まうことと都市の活力について</a:t>
                      </a:r>
                      <a:endParaRPr lang="en-US" altLang="ja-JP" sz="1400" u="sng" dirty="0" smtClean="0">
                        <a:latin typeface="ＭＳ ゴシック" panose="020B0609070205080204" pitchFamily="49" charset="-128"/>
                        <a:ea typeface="ＭＳ ゴシック" panose="020B0609070205080204" pitchFamily="49" charset="-128"/>
                      </a:endParaRPr>
                    </a:p>
                    <a:p>
                      <a:pPr marL="92075" marR="0" indent="-92075" algn="l" defTabSz="914400" rtl="0" eaLnBrk="1" fontAlgn="auto" latinLnBrk="0" hangingPunct="1">
                        <a:lnSpc>
                          <a:spcPts val="1260"/>
                        </a:lnSpc>
                        <a:spcBef>
                          <a:spcPts val="0"/>
                        </a:spcBef>
                        <a:spcAft>
                          <a:spcPts val="0"/>
                        </a:spcAft>
                        <a:buClrTx/>
                        <a:buSzTx/>
                        <a:buFontTx/>
                        <a:buNone/>
                        <a:tabLst/>
                        <a:defRPr/>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「納税」という言葉に違和感。</a:t>
                      </a:r>
                      <a:r>
                        <a:rPr lang="en-US" altLang="ja-JP" sz="1200" dirty="0" smtClean="0">
                          <a:latin typeface="ＭＳ ゴシック" panose="020B0609070205080204" pitchFamily="49" charset="-128"/>
                          <a:ea typeface="ＭＳ ゴシック" panose="020B0609070205080204" pitchFamily="49" charset="-128"/>
                        </a:rPr>
                        <a:t>MP</a:t>
                      </a:r>
                      <a:r>
                        <a:rPr lang="ja-JP" altLang="ja-JP" sz="1200" dirty="0" smtClean="0">
                          <a:latin typeface="ＭＳ ゴシック" panose="020B0609070205080204" pitchFamily="49" charset="-128"/>
                          <a:ea typeface="ＭＳ ゴシック" panose="020B0609070205080204" pitchFamily="49" charset="-128"/>
                        </a:rPr>
                        <a:t>に納税してもらうために住んでもらうと書くのはどうかと。むしろ、文章を分けて、集まって住んでもらうことで豊かな公共サービスが提供できるとか、地域コミュニティを活性化できるとかベネフィットとして書いたほうがよい</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txBody>
                  <a:tcPr/>
                </a:tc>
                <a:tc>
                  <a:txBody>
                    <a:bodyPr/>
                    <a:lstStyle/>
                    <a:p>
                      <a:pPr marL="88900" indent="-88900">
                        <a:lnSpc>
                          <a:spcPts val="1260"/>
                        </a:lnSpc>
                      </a:pPr>
                      <a:endParaRPr kumimoji="1" lang="en-US" altLang="ja-JP" sz="1200" dirty="0" smtClean="0">
                        <a:latin typeface="ＭＳ ゴシック" panose="020B0609070205080204" pitchFamily="49" charset="-128"/>
                        <a:ea typeface="ＭＳ ゴシック" panose="020B0609070205080204" pitchFamily="49" charset="-128"/>
                      </a:endParaRPr>
                    </a:p>
                    <a:p>
                      <a:pPr marL="88900" indent="-88900">
                        <a:lnSpc>
                          <a:spcPts val="1260"/>
                        </a:lnSpc>
                      </a:pPr>
                      <a:r>
                        <a:rPr kumimoji="1" lang="ja-JP" altLang="en-US" sz="1200" dirty="0" smtClean="0">
                          <a:latin typeface="ＭＳ ゴシック" panose="020B0609070205080204" pitchFamily="49" charset="-128"/>
                          <a:ea typeface="ＭＳ ゴシック" panose="020B0609070205080204" pitchFamily="49" charset="-128"/>
                        </a:rPr>
                        <a:t>○記載内容を「豊かな税収により行政サービスが充実・・・」に修正。</a:t>
                      </a:r>
                      <a:endParaRPr kumimoji="1" lang="ja-JP" altLang="en-US" sz="1200" dirty="0">
                        <a:latin typeface="ＭＳ ゴシック" panose="020B0609070205080204" pitchFamily="49" charset="-128"/>
                        <a:ea typeface="ＭＳ ゴシック" panose="020B0609070205080204" pitchFamily="49" charset="-128"/>
                      </a:endParaRPr>
                    </a:p>
                  </a:txBody>
                  <a:tcPr/>
                </a:tc>
              </a:tr>
              <a:tr h="1141483">
                <a:tc>
                  <a:txBody>
                    <a:bodyPr/>
                    <a:lstStyle/>
                    <a:p>
                      <a:pPr marL="85725" indent="-85725">
                        <a:lnSpc>
                          <a:spcPct val="100000"/>
                        </a:lnSpc>
                        <a:spcBef>
                          <a:spcPts val="600"/>
                        </a:spcBef>
                      </a:pPr>
                      <a:endParaRPr lang="ja-JP" altLang="en-US" sz="1200" dirty="0">
                        <a:latin typeface="ＭＳ ゴシック" panose="020B0609070205080204" pitchFamily="49" charset="-128"/>
                        <a:ea typeface="ＭＳ ゴシック" panose="020B0609070205080204" pitchFamily="49" charset="-128"/>
                      </a:endParaRPr>
                    </a:p>
                  </a:txBody>
                  <a:tcPr/>
                </a:tc>
                <a:tc>
                  <a:txBody>
                    <a:bodyPr/>
                    <a:lstStyle/>
                    <a:p>
                      <a:pPr marL="88900" indent="-88900">
                        <a:lnSpc>
                          <a:spcPts val="1260"/>
                        </a:lnSpc>
                      </a:pPr>
                      <a:r>
                        <a:rPr lang="ja-JP" altLang="en-US" sz="1200" u="sng" dirty="0" smtClean="0">
                          <a:latin typeface="ＭＳ ゴシック" panose="020B0609070205080204" pitchFamily="49" charset="-128"/>
                          <a:ea typeface="ＭＳ ゴシック" panose="020B0609070205080204" pitchFamily="49" charset="-128"/>
                        </a:rPr>
                        <a:t>■主題・副題について</a:t>
                      </a:r>
                      <a:endParaRPr lang="en-US" altLang="ja-JP" sz="1400" u="sng" dirty="0" smtClean="0">
                        <a:latin typeface="ＭＳ ゴシック" panose="020B0609070205080204" pitchFamily="49" charset="-128"/>
                        <a:ea typeface="ＭＳ ゴシック" panose="020B0609070205080204" pitchFamily="49" charset="-128"/>
                      </a:endParaRPr>
                    </a:p>
                    <a:p>
                      <a:pPr>
                        <a:lnSpc>
                          <a:spcPts val="126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将来像に副題が必要か。主題に溶け込ませればよいのではないか。</a:t>
                      </a:r>
                      <a:endParaRPr lang="en-US" altLang="ja-JP" sz="1200" dirty="0" smtClean="0">
                        <a:latin typeface="ＭＳ ゴシック" panose="020B0609070205080204" pitchFamily="49" charset="-128"/>
                        <a:ea typeface="ＭＳ ゴシック" panose="020B0609070205080204" pitchFamily="49" charset="-128"/>
                      </a:endParaRPr>
                    </a:p>
                    <a:p>
                      <a:pPr marL="266700" indent="-266700">
                        <a:lnSpc>
                          <a:spcPts val="1100"/>
                        </a:lnSpc>
                      </a:pPr>
                      <a:r>
                        <a:rPr lang="ja-JP" altLang="en-US" sz="1100" dirty="0" smtClean="0">
                          <a:latin typeface="ＭＳ ゴシック" panose="020B0609070205080204" pitchFamily="49" charset="-128"/>
                          <a:ea typeface="ＭＳ ゴシック" panose="020B0609070205080204" pitchFamily="49" charset="-128"/>
                        </a:rPr>
                        <a:t>　・</a:t>
                      </a:r>
                      <a:r>
                        <a:rPr lang="ja-JP" altLang="ja-JP" sz="1100" dirty="0" smtClean="0">
                          <a:latin typeface="ＭＳ ゴシック" panose="020B0609070205080204" pitchFamily="49" charset="-128"/>
                          <a:ea typeface="ＭＳ ゴシック" panose="020B0609070205080204" pitchFamily="49" charset="-128"/>
                        </a:rPr>
                        <a:t>上段の将来像が総合計画に</a:t>
                      </a:r>
                      <a:r>
                        <a:rPr lang="ja-JP" altLang="en-US" sz="1100" dirty="0" smtClean="0">
                          <a:latin typeface="ＭＳ ゴシック" panose="020B0609070205080204" pitchFamily="49" charset="-128"/>
                          <a:ea typeface="ＭＳ ゴシック" panose="020B0609070205080204" pitchFamily="49" charset="-128"/>
                        </a:rPr>
                        <a:t>位置づけられていて、</a:t>
                      </a:r>
                      <a:r>
                        <a:rPr lang="ja-JP" altLang="ja-JP" sz="1100" dirty="0" smtClean="0">
                          <a:latin typeface="ＭＳ ゴシック" panose="020B0609070205080204" pitchFamily="49" charset="-128"/>
                          <a:ea typeface="ＭＳ ゴシック" panose="020B0609070205080204" pitchFamily="49" charset="-128"/>
                        </a:rPr>
                        <a:t>それを住まちでやる場合に副題になるということなら</a:t>
                      </a:r>
                      <a:r>
                        <a:rPr lang="ja-JP" altLang="en-US" sz="1100" dirty="0" smtClean="0">
                          <a:latin typeface="ＭＳ ゴシック" panose="020B0609070205080204" pitchFamily="49" charset="-128"/>
                          <a:ea typeface="ＭＳ ゴシック" panose="020B0609070205080204" pitchFamily="49" charset="-128"/>
                        </a:rPr>
                        <a:t>分かるが</a:t>
                      </a:r>
                      <a:r>
                        <a:rPr lang="ja-JP" altLang="ja-JP" sz="1100" dirty="0" smtClean="0">
                          <a:latin typeface="ＭＳ ゴシック" panose="020B0609070205080204" pitchFamily="49" charset="-128"/>
                          <a:ea typeface="ＭＳ ゴシック" panose="020B0609070205080204" pitchFamily="49" charset="-128"/>
                        </a:rPr>
                        <a:t>、ここに副題を入れる意味があるのか</a:t>
                      </a:r>
                      <a:r>
                        <a:rPr lang="ja-JP" altLang="en-US" sz="1100" dirty="0" smtClean="0">
                          <a:latin typeface="ＭＳ ゴシック" panose="020B0609070205080204" pitchFamily="49" charset="-128"/>
                          <a:ea typeface="ＭＳ ゴシック" panose="020B0609070205080204" pitchFamily="49" charset="-128"/>
                        </a:rPr>
                        <a:t>どうか</a:t>
                      </a:r>
                      <a:r>
                        <a:rPr lang="ja-JP" altLang="ja-JP"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pPr marL="266700" indent="-266700">
                        <a:lnSpc>
                          <a:spcPts val="1100"/>
                        </a:lnSpc>
                      </a:pPr>
                      <a:r>
                        <a:rPr kumimoji="1" lang="ja-JP" altLang="en-US" sz="1100" dirty="0" smtClean="0">
                          <a:latin typeface="ＭＳ ゴシック" panose="020B0609070205080204" pitchFamily="49" charset="-128"/>
                          <a:ea typeface="ＭＳ ゴシック" panose="020B0609070205080204" pitchFamily="49" charset="-128"/>
                        </a:rPr>
                        <a:t>　・</a:t>
                      </a:r>
                      <a:r>
                        <a:rPr lang="ja-JP" altLang="ja-JP" sz="1100" dirty="0" smtClean="0">
                          <a:latin typeface="ＭＳ ゴシック" panose="020B0609070205080204" pitchFamily="49" charset="-128"/>
                          <a:ea typeface="ＭＳ ゴシック" panose="020B0609070205080204" pitchFamily="49" charset="-128"/>
                        </a:rPr>
                        <a:t>「住む」、「働く」、「学ぶ」は都市活動だが、「楽しむ」は人の評価ではないか。「楽しむ」をつけるのであれば、安全、安心、快適に</a:t>
                      </a:r>
                      <a:r>
                        <a:rPr lang="ja-JP" altLang="en-US" sz="1100" dirty="0" smtClean="0">
                          <a:latin typeface="ＭＳ ゴシック" panose="020B0609070205080204" pitchFamily="49" charset="-128"/>
                          <a:ea typeface="ＭＳ ゴシック" panose="020B0609070205080204" pitchFamily="49" charset="-128"/>
                        </a:rPr>
                        <a:t>、や豊かにといった形容詞</a:t>
                      </a:r>
                      <a:r>
                        <a:rPr lang="ja-JP" altLang="ja-JP" sz="1100" dirty="0" smtClean="0">
                          <a:latin typeface="ＭＳ ゴシック" panose="020B0609070205080204" pitchFamily="49" charset="-128"/>
                          <a:ea typeface="ＭＳ ゴシック" panose="020B0609070205080204" pitchFamily="49" charset="-128"/>
                        </a:rPr>
                        <a:t>を主題に入れればよいのではないか。</a:t>
                      </a:r>
                      <a:r>
                        <a:rPr lang="ja-JP" altLang="en-US" sz="1100" dirty="0" smtClean="0">
                          <a:latin typeface="ＭＳ ゴシック" panose="020B0609070205080204" pitchFamily="49" charset="-128"/>
                          <a:ea typeface="ＭＳ ゴシック" panose="020B0609070205080204" pitchFamily="49" charset="-128"/>
                        </a:rPr>
                        <a:t>　　　　　　　　　　　　　　　　　　　　　　　　　　　　　　　　</a:t>
                      </a:r>
                      <a:endParaRPr kumimoji="1" lang="ja-JP" altLang="en-US" sz="1200" dirty="0" smtClean="0">
                        <a:latin typeface="ＭＳ ゴシック" panose="020B0609070205080204" pitchFamily="49" charset="-128"/>
                        <a:ea typeface="ＭＳ ゴシック" panose="020B0609070205080204" pitchFamily="49" charset="-128"/>
                      </a:endParaRPr>
                    </a:p>
                  </a:txBody>
                  <a:tcPr/>
                </a:tc>
                <a:tc>
                  <a:txBody>
                    <a:bodyPr/>
                    <a:lstStyle/>
                    <a:p>
                      <a:pPr>
                        <a:lnSpc>
                          <a:spcPts val="1260"/>
                        </a:lnSpc>
                      </a:pPr>
                      <a:endParaRPr kumimoji="1" lang="en-US" altLang="ja-JP" sz="1200" dirty="0" smtClean="0">
                        <a:latin typeface="ＭＳ ゴシック" panose="020B0609070205080204" pitchFamily="49" charset="-128"/>
                        <a:ea typeface="ＭＳ ゴシック" panose="020B0609070205080204" pitchFamily="49" charset="-128"/>
                      </a:endParaRPr>
                    </a:p>
                    <a:p>
                      <a:pPr marL="88900" indent="-88900">
                        <a:lnSpc>
                          <a:spcPts val="1260"/>
                        </a:lnSpc>
                      </a:pPr>
                      <a:r>
                        <a:rPr kumimoji="1" lang="ja-JP" altLang="en-US" sz="1200" dirty="0" smtClean="0">
                          <a:latin typeface="ＭＳ ゴシック" panose="020B0609070205080204" pitchFamily="49" charset="-128"/>
                          <a:ea typeface="ＭＳ ゴシック" panose="020B0609070205080204" pitchFamily="49" charset="-128"/>
                        </a:rPr>
                        <a:t>○めざすべき大きな将来像を主題で提示、副題には主題の実現に向けた、住まいと都市の将来像を記載。</a:t>
                      </a:r>
                      <a:endParaRPr kumimoji="1" lang="ja-JP" altLang="en-US" dirty="0">
                        <a:latin typeface="ＭＳ ゴシック" panose="020B0609070205080204" pitchFamily="49" charset="-128"/>
                        <a:ea typeface="ＭＳ ゴシック" panose="020B0609070205080204" pitchFamily="49" charset="-128"/>
                      </a:endParaRPr>
                    </a:p>
                  </a:txBody>
                  <a:tcPr/>
                </a:tc>
              </a:tr>
              <a:tr h="1607395">
                <a:tc rowSpan="3">
                  <a:txBody>
                    <a:bodyPr/>
                    <a:lstStyle/>
                    <a:p>
                      <a:pPr marL="85725" indent="-85725">
                        <a:lnSpc>
                          <a:spcPct val="100000"/>
                        </a:lnSpc>
                        <a:spcBef>
                          <a:spcPts val="600"/>
                        </a:spcBef>
                      </a:pPr>
                      <a:endParaRPr lang="ja-JP" altLang="en-US" sz="1200" dirty="0">
                        <a:latin typeface="ＭＳ ゴシック" panose="020B0609070205080204" pitchFamily="49" charset="-128"/>
                        <a:ea typeface="ＭＳ ゴシック" panose="020B0609070205080204" pitchFamily="49" charset="-128"/>
                      </a:endParaRPr>
                    </a:p>
                  </a:txBody>
                  <a:tcPr/>
                </a:tc>
                <a:tc>
                  <a:txBody>
                    <a:bodyPr/>
                    <a:lstStyle/>
                    <a:p>
                      <a:pPr marL="88900" indent="-88900">
                        <a:lnSpc>
                          <a:spcPts val="1260"/>
                        </a:lnSpc>
                      </a:pPr>
                      <a:r>
                        <a:rPr lang="ja-JP" altLang="en-US" sz="1200" u="sng" dirty="0" smtClean="0">
                          <a:latin typeface="ＭＳ ゴシック" panose="020B0609070205080204" pitchFamily="49" charset="-128"/>
                          <a:ea typeface="ＭＳ ゴシック" panose="020B0609070205080204" pitchFamily="49" charset="-128"/>
                        </a:rPr>
                        <a:t>■民主導について</a:t>
                      </a:r>
                      <a:endParaRPr lang="en-US" altLang="ja-JP" sz="1400" u="sng" dirty="0" smtClean="0">
                        <a:latin typeface="ＭＳ ゴシック" panose="020B0609070205080204" pitchFamily="49" charset="-128"/>
                        <a:ea typeface="ＭＳ ゴシック" panose="020B0609070205080204" pitchFamily="49" charset="-128"/>
                      </a:endParaRPr>
                    </a:p>
                    <a:p>
                      <a:pPr marL="85725" indent="-85725">
                        <a:lnSpc>
                          <a:spcPts val="126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民主導だけでなく、公民連携も必要ではないか。</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p>
                      <a:pPr marL="85725" indent="-85725">
                        <a:lnSpc>
                          <a:spcPts val="126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市場メカニズムを上手く働かせるために、公共が市場環境の整備を行う。表現として、民主導と書くと、公共が見えなくなるという趣旨の指摘。</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p>
                      <a:pPr marL="88900" indent="-88900">
                        <a:lnSpc>
                          <a:spcPts val="1260"/>
                        </a:lnSpc>
                      </a:pPr>
                      <a:r>
                        <a:rPr lang="ja-JP" altLang="en-US" sz="1200" u="sng" dirty="0" smtClean="0">
                          <a:latin typeface="ＭＳ ゴシック" panose="020B0609070205080204" pitchFamily="49" charset="-128"/>
                          <a:ea typeface="ＭＳ ゴシック" panose="020B0609070205080204" pitchFamily="49" charset="-128"/>
                        </a:rPr>
                        <a:t>■住民参画について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26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よくある計画、ビジョン系では「参画」という項が設けられている。住民参画ということを節立てして位置づける必要があるのでは。</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p>
                      <a:pPr marL="85725" indent="-85725">
                        <a:lnSpc>
                          <a:spcPts val="1260"/>
                        </a:lnSpc>
                      </a:pPr>
                      <a:r>
                        <a:rPr kumimoji="1" lang="ja-JP" altLang="en-US" sz="1200" dirty="0" smtClean="0">
                          <a:latin typeface="ＭＳ ゴシック" panose="020B0609070205080204" pitchFamily="49" charset="-128"/>
                          <a:ea typeface="ＭＳ ゴシック" panose="020B0609070205080204" pitchFamily="49" charset="-128"/>
                        </a:rPr>
                        <a:t>○現</a:t>
                      </a:r>
                      <a:r>
                        <a:rPr kumimoji="1" lang="en-US" altLang="ja-JP" sz="1200" dirty="0" smtClean="0">
                          <a:latin typeface="ＭＳ ゴシック" panose="020B0609070205080204" pitchFamily="49" charset="-128"/>
                          <a:ea typeface="ＭＳ ゴシック" panose="020B0609070205080204" pitchFamily="49" charset="-128"/>
                        </a:rPr>
                        <a:t>MP</a:t>
                      </a:r>
                      <a:r>
                        <a:rPr kumimoji="1" lang="ja-JP" altLang="en-US" sz="1200" dirty="0" smtClean="0">
                          <a:latin typeface="ＭＳ ゴシック" panose="020B0609070205080204" pitchFamily="49" charset="-128"/>
                          <a:ea typeface="ＭＳ ゴシック" panose="020B0609070205080204" pitchFamily="49" charset="-128"/>
                        </a:rPr>
                        <a:t>では、</a:t>
                      </a:r>
                      <a:r>
                        <a:rPr lang="ja-JP" altLang="ja-JP" sz="1200" dirty="0" smtClean="0">
                          <a:latin typeface="ＭＳ ゴシック" panose="020B0609070205080204" pitchFamily="49" charset="-128"/>
                          <a:ea typeface="ＭＳ ゴシック" panose="020B0609070205080204" pitchFamily="49" charset="-128"/>
                        </a:rPr>
                        <a:t>「参画」の話も最後の方に書かれているが、主題にはなっていない。</a:t>
                      </a:r>
                      <a:endParaRPr lang="en-US" altLang="ja-JP" sz="1200" dirty="0" smtClean="0">
                        <a:latin typeface="ＭＳ ゴシック" panose="020B0609070205080204" pitchFamily="49" charset="-128"/>
                        <a:ea typeface="ＭＳ ゴシック" panose="020B0609070205080204" pitchFamily="49" charset="-128"/>
                      </a:endParaRPr>
                    </a:p>
                    <a:p>
                      <a:pPr marL="85725" indent="-85725" algn="r">
                        <a:lnSpc>
                          <a:spcPts val="1260"/>
                        </a:lnSpc>
                      </a:pPr>
                      <a:endParaRPr lang="en-US" altLang="ja-JP" sz="1200" dirty="0" smtClean="0">
                        <a:latin typeface="ＭＳ ゴシック" panose="020B0609070205080204" pitchFamily="49" charset="-128"/>
                        <a:ea typeface="ＭＳ ゴシック" panose="020B0609070205080204" pitchFamily="49" charset="-128"/>
                      </a:endParaRPr>
                    </a:p>
                  </a:txBody>
                  <a:tcPr/>
                </a:tc>
                <a:tc>
                  <a:txBody>
                    <a:bodyPr/>
                    <a:lstStyle/>
                    <a:p>
                      <a:pPr marL="87313" indent="-87313">
                        <a:lnSpc>
                          <a:spcPts val="1260"/>
                        </a:lnSpc>
                      </a:pPr>
                      <a:endParaRPr kumimoji="1" lang="en-US" altLang="ja-JP" sz="1200" dirty="0" smtClean="0">
                        <a:latin typeface="ＭＳ ゴシック" panose="020B0609070205080204" pitchFamily="49" charset="-128"/>
                        <a:ea typeface="ＭＳ ゴシック" panose="020B0609070205080204" pitchFamily="49" charset="-128"/>
                      </a:endParaRPr>
                    </a:p>
                    <a:p>
                      <a:pPr marL="87313" indent="-87313">
                        <a:lnSpc>
                          <a:spcPts val="1260"/>
                        </a:lnSpc>
                      </a:pPr>
                      <a:r>
                        <a:rPr kumimoji="1" lang="ja-JP" altLang="en-US" sz="1200" dirty="0" smtClean="0">
                          <a:latin typeface="ＭＳ ゴシック" panose="020B0609070205080204" pitchFamily="49" charset="-128"/>
                          <a:ea typeface="ＭＳ ゴシック" panose="020B0609070205080204" pitchFamily="49" charset="-128"/>
                        </a:rPr>
                        <a:t>○「公共が見えなくなる」という指摘を踏まえ、適切な表現を検討。</a:t>
                      </a:r>
                      <a:endParaRPr kumimoji="1" lang="en-US" altLang="ja-JP" sz="1200" dirty="0" smtClean="0">
                        <a:latin typeface="ＭＳ ゴシック" panose="020B0609070205080204" pitchFamily="49" charset="-128"/>
                        <a:ea typeface="ＭＳ ゴシック" panose="020B0609070205080204" pitchFamily="49" charset="-128"/>
                      </a:endParaRPr>
                    </a:p>
                    <a:p>
                      <a:pPr marL="87313" indent="-87313">
                        <a:lnSpc>
                          <a:spcPts val="1260"/>
                        </a:lnSpc>
                      </a:pPr>
                      <a:endParaRPr kumimoji="1" lang="en-US" altLang="ja-JP" sz="1200" dirty="0" smtClean="0">
                        <a:latin typeface="ＭＳ ゴシック" panose="020B0609070205080204" pitchFamily="49" charset="-128"/>
                        <a:ea typeface="ＭＳ ゴシック" panose="020B0609070205080204" pitchFamily="49" charset="-128"/>
                      </a:endParaRPr>
                    </a:p>
                    <a:p>
                      <a:pPr marL="87313" indent="-87313">
                        <a:lnSpc>
                          <a:spcPts val="1260"/>
                        </a:lnSpc>
                      </a:pPr>
                      <a:r>
                        <a:rPr kumimoji="1" lang="ja-JP" altLang="en-US" sz="1200" dirty="0" smtClean="0">
                          <a:latin typeface="ＭＳ ゴシック" panose="020B0609070205080204" pitchFamily="49" charset="-128"/>
                          <a:ea typeface="ＭＳ ゴシック" panose="020B0609070205080204" pitchFamily="49" charset="-128"/>
                        </a:rPr>
                        <a:t>○取組みを展開する視点として、民間事業者だけでなく、住民や</a:t>
                      </a:r>
                      <a:r>
                        <a:rPr kumimoji="1" lang="en-US" altLang="ja-JP" sz="1200" dirty="0" smtClean="0">
                          <a:latin typeface="ＭＳ ゴシック" panose="020B0609070205080204" pitchFamily="49" charset="-128"/>
                          <a:ea typeface="ＭＳ ゴシック" panose="020B0609070205080204" pitchFamily="49" charset="-128"/>
                        </a:rPr>
                        <a:t>NPO,</a:t>
                      </a:r>
                      <a:r>
                        <a:rPr kumimoji="1" lang="ja-JP" altLang="en-US" sz="1200" dirty="0" smtClean="0">
                          <a:latin typeface="ＭＳ ゴシック" panose="020B0609070205080204" pitchFamily="49" charset="-128"/>
                          <a:ea typeface="ＭＳ ゴシック" panose="020B0609070205080204" pitchFamily="49" charset="-128"/>
                        </a:rPr>
                        <a:t>大学等も含んだ「民主導」である旨を記載。</a:t>
                      </a:r>
                      <a:endParaRPr kumimoji="1" lang="ja-JP" altLang="en-US" sz="1200" dirty="0">
                        <a:latin typeface="ＭＳ ゴシック" panose="020B0609070205080204" pitchFamily="49" charset="-128"/>
                        <a:ea typeface="ＭＳ ゴシック" panose="020B0609070205080204" pitchFamily="49" charset="-128"/>
                      </a:endParaRPr>
                    </a:p>
                  </a:txBody>
                  <a:tcPr/>
                </a:tc>
              </a:tr>
              <a:tr h="1102657">
                <a:tc vMerge="1">
                  <a:txBody>
                    <a:bodyPr/>
                    <a:lstStyle/>
                    <a:p>
                      <a:endParaRPr kumimoji="1" lang="ja-JP" altLang="en-US"/>
                    </a:p>
                  </a:txBody>
                  <a:tcPr/>
                </a:tc>
                <a:tc>
                  <a:txBody>
                    <a:bodyPr/>
                    <a:lstStyle/>
                    <a:p>
                      <a:pPr marL="88900" indent="-88900">
                        <a:lnSpc>
                          <a:spcPts val="1260"/>
                        </a:lnSpc>
                      </a:pPr>
                      <a:r>
                        <a:rPr lang="ja-JP" altLang="en-US" sz="1200" u="sng" dirty="0" smtClean="0">
                          <a:latin typeface="ＭＳ ゴシック" panose="020B0609070205080204" pitchFamily="49" charset="-128"/>
                          <a:ea typeface="ＭＳ ゴシック" panose="020B0609070205080204" pitchFamily="49" charset="-128"/>
                        </a:rPr>
                        <a:t>■他分野の政策との連携について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260"/>
                        </a:lnSpc>
                      </a:pPr>
                      <a:r>
                        <a:rPr lang="ja-JP" altLang="en-US" sz="1200" dirty="0" smtClean="0"/>
                        <a:t>○</a:t>
                      </a:r>
                      <a:r>
                        <a:rPr lang="ja-JP" altLang="ja-JP" sz="1200" dirty="0" smtClean="0"/>
                        <a:t>住宅からまちづくりへということだが、住まちの政策ですべて受けるのではなく、他のまちづくり政策との連携ということを書かないといけない</a:t>
                      </a:r>
                      <a:r>
                        <a:rPr lang="ja-JP" altLang="en-US" sz="1200" dirty="0" smtClean="0"/>
                        <a:t>。　　　　　　　　　　　　　　　　　　　　　　　　　</a:t>
                      </a:r>
                      <a:endParaRPr lang="en-US" altLang="ja-JP" sz="1200" dirty="0" smtClean="0"/>
                    </a:p>
                    <a:p>
                      <a:pPr marL="85725" indent="-85725">
                        <a:lnSpc>
                          <a:spcPts val="1260"/>
                        </a:lnSpc>
                      </a:pPr>
                      <a:r>
                        <a:rPr lang="ja-JP" altLang="en-US" sz="1200" dirty="0" smtClean="0"/>
                        <a:t>○</a:t>
                      </a:r>
                      <a:r>
                        <a:rPr lang="ja-JP" altLang="ja-JP" sz="1200" dirty="0" smtClean="0"/>
                        <a:t>大きな方向転換として、住まいだけでなく都市全体で見ていくということなので、これまでの縦割りから他の都市計画部門とも連携して進めていくというメッセージ、枠組みを入れるべきでないか。</a:t>
                      </a:r>
                      <a:endParaRPr lang="en-US" altLang="ja-JP" sz="1200" dirty="0" smtClean="0"/>
                    </a:p>
                    <a:p>
                      <a:pPr marL="85725" indent="-85725" algn="r">
                        <a:lnSpc>
                          <a:spcPts val="1260"/>
                        </a:lnSpc>
                      </a:pPr>
                      <a:endParaRPr lang="ja-JP" altLang="en-US" sz="1200" dirty="0">
                        <a:latin typeface="ＭＳ ゴシック" panose="020B0609070205080204" pitchFamily="49" charset="-128"/>
                        <a:ea typeface="ＭＳ ゴシック" panose="020B0609070205080204" pitchFamily="49" charset="-128"/>
                      </a:endParaRPr>
                    </a:p>
                  </a:txBody>
                  <a:tcPr/>
                </a:tc>
                <a:tc>
                  <a:txBody>
                    <a:bodyPr/>
                    <a:lstStyle/>
                    <a:p>
                      <a:pPr marL="87313" indent="-87313">
                        <a:lnSpc>
                          <a:spcPts val="1260"/>
                        </a:lnSpc>
                      </a:pPr>
                      <a:endParaRPr kumimoji="1" lang="en-US" altLang="ja-JP" sz="1200" dirty="0" smtClean="0">
                        <a:latin typeface="ＭＳ ゴシック" panose="020B0609070205080204" pitchFamily="49" charset="-128"/>
                        <a:ea typeface="ＭＳ ゴシック" panose="020B0609070205080204" pitchFamily="49" charset="-128"/>
                      </a:endParaRPr>
                    </a:p>
                    <a:p>
                      <a:pPr marL="87313" indent="-87313">
                        <a:lnSpc>
                          <a:spcPts val="1260"/>
                        </a:lnSpc>
                      </a:pPr>
                      <a:r>
                        <a:rPr kumimoji="1" lang="ja-JP" altLang="en-US" sz="1200" dirty="0" smtClean="0">
                          <a:latin typeface="ＭＳ ゴシック" panose="020B0609070205080204" pitchFamily="49" charset="-128"/>
                          <a:ea typeface="ＭＳ ゴシック" panose="020B0609070205080204" pitchFamily="49" charset="-128"/>
                        </a:rPr>
                        <a:t>○人々のくらしを取り巻く各政策との連携を記載。</a:t>
                      </a:r>
                      <a:endParaRPr kumimoji="1" lang="ja-JP" altLang="en-US" sz="1200" dirty="0">
                        <a:latin typeface="ＭＳ ゴシック" panose="020B0609070205080204" pitchFamily="49" charset="-128"/>
                        <a:ea typeface="ＭＳ ゴシック" panose="020B0609070205080204" pitchFamily="49" charset="-128"/>
                      </a:endParaRPr>
                    </a:p>
                  </a:txBody>
                  <a:tcPr/>
                </a:tc>
              </a:tr>
              <a:tr h="1102657">
                <a:tc vMerge="1">
                  <a:txBody>
                    <a:bodyPr/>
                    <a:lstStyle/>
                    <a:p>
                      <a:endParaRPr kumimoji="1" lang="ja-JP" altLang="en-US"/>
                    </a:p>
                  </a:txBody>
                  <a:tcPr/>
                </a:tc>
                <a:tc>
                  <a:txBody>
                    <a:bodyPr/>
                    <a:lstStyle/>
                    <a:p>
                      <a:pPr marL="88900" indent="-88900">
                        <a:lnSpc>
                          <a:spcPts val="1260"/>
                        </a:lnSpc>
                      </a:pPr>
                      <a:r>
                        <a:rPr lang="ja-JP" altLang="en-US" sz="1200" u="sng" dirty="0" smtClean="0">
                          <a:latin typeface="ＭＳ ゴシック" panose="020B0609070205080204" pitchFamily="49" charset="-128"/>
                          <a:ea typeface="ＭＳ ゴシック" panose="020B0609070205080204" pitchFamily="49" charset="-128"/>
                        </a:rPr>
                        <a:t>■政策の枠組みを示すイメージ図について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260"/>
                        </a:lnSpc>
                      </a:pPr>
                      <a:r>
                        <a:rPr lang="ja-JP" altLang="en-US" sz="1200" dirty="0" smtClean="0"/>
                        <a:t>○</a:t>
                      </a:r>
                      <a:r>
                        <a:rPr lang="ja-JP" altLang="ja-JP" sz="1200" dirty="0" smtClean="0"/>
                        <a:t>安全・安心を重視した政策から、活力・魅力を重視にするのなら、ポンチ絵は並行にならべるのではなく、ベースにするイメージでは。</a:t>
                      </a:r>
                      <a:r>
                        <a:rPr lang="ja-JP" altLang="en-US" sz="1200" dirty="0" smtClean="0"/>
                        <a:t>　　　　　　　　　　　　　　　　　　　　　　　　　　　　　　　</a:t>
                      </a:r>
                      <a:endParaRPr lang="en-US" altLang="ja-JP" sz="1200" dirty="0" smtClean="0"/>
                    </a:p>
                    <a:p>
                      <a:pPr marL="85725" indent="-85725">
                        <a:lnSpc>
                          <a:spcPts val="1260"/>
                        </a:lnSpc>
                      </a:pPr>
                      <a:r>
                        <a:rPr kumimoji="1" lang="ja-JP" altLang="en-US" sz="1200" dirty="0" smtClean="0"/>
                        <a:t>○</a:t>
                      </a:r>
                      <a:r>
                        <a:rPr lang="ja-JP" altLang="ja-JP" sz="1200" dirty="0" smtClean="0"/>
                        <a:t>安全・安心と活力・魅力を同列に書くのはどうかという意見があったが、安全・安心は非常に大事なので強調したほうがよい。</a:t>
                      </a:r>
                      <a:r>
                        <a:rPr lang="ja-JP" altLang="en-US" sz="1200" dirty="0" smtClean="0"/>
                        <a:t>　　　　　　　　　　　　　　　　　　　　　　　　　　　　　　　　　　　</a:t>
                      </a:r>
                      <a:endParaRPr lang="en-US" altLang="ja-JP" sz="1200" dirty="0" smtClean="0"/>
                    </a:p>
                    <a:p>
                      <a:pPr marL="85725" indent="-85725">
                        <a:lnSpc>
                          <a:spcPts val="1260"/>
                        </a:lnSpc>
                      </a:pPr>
                      <a:r>
                        <a:rPr kumimoji="1" lang="ja-JP" altLang="en-US" sz="1200" dirty="0" smtClean="0"/>
                        <a:t>○</a:t>
                      </a:r>
                      <a:r>
                        <a:rPr lang="ja-JP" altLang="ja-JP" sz="1200" dirty="0" smtClean="0"/>
                        <a:t> ２項対立的に考えるより、相乗効果として捉えるべき</a:t>
                      </a:r>
                      <a:r>
                        <a:rPr lang="ja-JP" altLang="en-US" sz="1200" dirty="0" smtClean="0"/>
                        <a:t>。　　　　　　　　　　　　　　　　</a:t>
                      </a:r>
                      <a:endParaRPr lang="ja-JP" altLang="en-US" sz="1200" dirty="0">
                        <a:latin typeface="ＭＳ ゴシック" panose="020B0609070205080204" pitchFamily="49" charset="-128"/>
                        <a:ea typeface="ＭＳ ゴシック" panose="020B0609070205080204" pitchFamily="49" charset="-128"/>
                      </a:endParaRPr>
                    </a:p>
                  </a:txBody>
                  <a:tcPr/>
                </a:tc>
                <a:tc>
                  <a:txBody>
                    <a:bodyPr/>
                    <a:lstStyle/>
                    <a:p>
                      <a:pPr marL="87313" indent="-87313">
                        <a:lnSpc>
                          <a:spcPts val="1260"/>
                        </a:lnSpc>
                      </a:pPr>
                      <a:endParaRPr kumimoji="1" lang="en-US" altLang="ja-JP" sz="1200" dirty="0" smtClean="0">
                        <a:latin typeface="ＭＳ ゴシック" panose="020B0609070205080204" pitchFamily="49" charset="-128"/>
                        <a:ea typeface="ＭＳ ゴシック" panose="020B0609070205080204" pitchFamily="49" charset="-128"/>
                      </a:endParaRPr>
                    </a:p>
                    <a:p>
                      <a:pPr marL="87313" indent="-87313">
                        <a:lnSpc>
                          <a:spcPts val="1260"/>
                        </a:lnSpc>
                      </a:pPr>
                      <a:r>
                        <a:rPr kumimoji="1" lang="ja-JP" altLang="en-US" sz="1200" dirty="0" smtClean="0">
                          <a:latin typeface="ＭＳ ゴシック" panose="020B0609070205080204" pitchFamily="49" charset="-128"/>
                          <a:ea typeface="ＭＳ ゴシック" panose="020B0609070205080204" pitchFamily="49" charset="-128"/>
                        </a:rPr>
                        <a:t>○「活力・魅力」と「安全・安心」の両輪で施策を展開する旨が適切に表現できるイメージ図を検討。</a:t>
                      </a:r>
                      <a:endParaRPr kumimoji="1" lang="ja-JP" altLang="en-US" sz="1200" dirty="0">
                        <a:latin typeface="ＭＳ ゴシック" panose="020B0609070205080204" pitchFamily="49" charset="-128"/>
                        <a:ea typeface="ＭＳ ゴシック" panose="020B0609070205080204" pitchFamily="49" charset="-128"/>
                      </a:endParaRPr>
                    </a:p>
                  </a:txBody>
                  <a:tcPr/>
                </a:tc>
              </a:tr>
            </a:tbl>
          </a:graphicData>
        </a:graphic>
      </p:graphicFrame>
      <p:sp>
        <p:nvSpPr>
          <p:cNvPr id="12" name="テキスト ボックス 11"/>
          <p:cNvSpPr txBox="1"/>
          <p:nvPr/>
        </p:nvSpPr>
        <p:spPr>
          <a:xfrm>
            <a:off x="128464" y="332656"/>
            <a:ext cx="3456384"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smtClean="0"/>
              <a:t> ３</a:t>
            </a:r>
            <a:r>
              <a:rPr kumimoji="1" lang="ja-JP" altLang="en-US" sz="1200" b="1" dirty="0" smtClean="0"/>
              <a:t>．ビジョンの各章に対する具体的な意見</a:t>
            </a:r>
            <a:endParaRPr kumimoji="1" lang="ja-JP" altLang="en-US" sz="1200" b="1" dirty="0"/>
          </a:p>
        </p:txBody>
      </p:sp>
      <p:sp>
        <p:nvSpPr>
          <p:cNvPr id="13" name="テキスト ボックス 12"/>
          <p:cNvSpPr txBox="1"/>
          <p:nvPr/>
        </p:nvSpPr>
        <p:spPr>
          <a:xfrm>
            <a:off x="245599" y="908720"/>
            <a:ext cx="288000" cy="900000"/>
          </a:xfrm>
          <a:prstGeom prst="rect">
            <a:avLst/>
          </a:prstGeom>
          <a:noFill/>
          <a:ln>
            <a:noFill/>
            <a:prstDash val="dash"/>
          </a:ln>
        </p:spPr>
        <p:txBody>
          <a:bodyPr vert="eaVert" wrap="square" lIns="36000" tIns="36000" rIns="36000" bIns="36000" rtlCol="0" anchor="ctr" anchorCtr="0">
            <a:noAutofit/>
          </a:bodyPr>
          <a:lstStyle/>
          <a:p>
            <a:pPr marL="92075" indent="-92075" algn="ctr">
              <a:lnSpc>
                <a:spcPts val="1300"/>
              </a:lnSpc>
            </a:pPr>
            <a:r>
              <a:rPr lang="ja-JP" altLang="en-US" sz="1000" spc="-40" dirty="0" smtClean="0">
                <a:latin typeface="ＭＳ ゴシック" panose="020B0609070205080204" pitchFamily="49" charset="-128"/>
                <a:ea typeface="ＭＳ ゴシック" panose="020B0609070205080204" pitchFamily="49" charset="-128"/>
                <a:cs typeface="Meiryo UI" panose="020B0604030504040204" pitchFamily="50" charset="-128"/>
              </a:rPr>
              <a:t>２ 意義・役割</a:t>
            </a:r>
            <a:endParaRPr lang="en-US" altLang="ja-JP" sz="1000" spc="-40"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14" name="テキスト ボックス 13"/>
          <p:cNvSpPr txBox="1"/>
          <p:nvPr/>
        </p:nvSpPr>
        <p:spPr>
          <a:xfrm>
            <a:off x="245599" y="1988840"/>
            <a:ext cx="288000" cy="936000"/>
          </a:xfrm>
          <a:prstGeom prst="rect">
            <a:avLst/>
          </a:prstGeom>
          <a:noFill/>
          <a:ln>
            <a:noFill/>
            <a:prstDash val="dash"/>
          </a:ln>
        </p:spPr>
        <p:txBody>
          <a:bodyPr vert="eaVert" wrap="square" lIns="36000" tIns="36000" rIns="36000" bIns="36000" rtlCol="0" anchor="ctr" anchorCtr="0">
            <a:noAutofit/>
          </a:bodyPr>
          <a:lstStyle/>
          <a:p>
            <a:pPr marL="92075" indent="-92075" algn="ctr">
              <a:lnSpc>
                <a:spcPts val="1300"/>
              </a:lnSpc>
            </a:pPr>
            <a:r>
              <a:rPr lang="ja-JP" altLang="en-US" sz="1000" dirty="0" smtClean="0">
                <a:latin typeface="ＭＳ ゴシック" panose="020B0609070205080204" pitchFamily="49" charset="-128"/>
                <a:ea typeface="ＭＳ ゴシック" panose="020B0609070205080204" pitchFamily="49" charset="-128"/>
                <a:cs typeface="Meiryo UI" panose="020B0604030504040204" pitchFamily="50" charset="-128"/>
              </a:rPr>
              <a:t>３ 将来像</a:t>
            </a:r>
            <a:endParaRPr lang="en-US" altLang="ja-JP" sz="1000"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15" name="テキスト ボックス 14"/>
          <p:cNvSpPr txBox="1"/>
          <p:nvPr/>
        </p:nvSpPr>
        <p:spPr>
          <a:xfrm>
            <a:off x="245599" y="4098564"/>
            <a:ext cx="288000" cy="1188000"/>
          </a:xfrm>
          <a:prstGeom prst="rect">
            <a:avLst/>
          </a:prstGeom>
          <a:noFill/>
          <a:ln>
            <a:noFill/>
            <a:prstDash val="dash"/>
          </a:ln>
        </p:spPr>
        <p:txBody>
          <a:bodyPr vert="eaVert" wrap="square" lIns="36000" tIns="36000" rIns="36000" bIns="36000" rtlCol="0" anchor="ctr" anchorCtr="0">
            <a:noAutofit/>
          </a:bodyPr>
          <a:lstStyle/>
          <a:p>
            <a:pPr marL="92075" indent="-92075" algn="ctr">
              <a:lnSpc>
                <a:spcPts val="1300"/>
              </a:lnSpc>
            </a:pPr>
            <a:r>
              <a:rPr lang="ja-JP" altLang="en-US" sz="1000" dirty="0">
                <a:latin typeface="ＭＳ ゴシック" panose="020B0609070205080204" pitchFamily="49" charset="-128"/>
                <a:ea typeface="ＭＳ ゴシック" panose="020B0609070205080204" pitchFamily="49" charset="-128"/>
                <a:cs typeface="Meiryo UI" panose="020B0604030504040204" pitchFamily="50" charset="-128"/>
              </a:rPr>
              <a:t>４</a:t>
            </a:r>
            <a:r>
              <a:rPr lang="ja-JP" altLang="en-US" sz="1000" dirty="0" smtClean="0">
                <a:latin typeface="ＭＳ ゴシック" panose="020B0609070205080204" pitchFamily="49" charset="-128"/>
                <a:ea typeface="ＭＳ ゴシック" panose="020B0609070205080204" pitchFamily="49" charset="-128"/>
                <a:cs typeface="Meiryo UI" panose="020B0604030504040204" pitchFamily="50" charset="-128"/>
              </a:rPr>
              <a:t> 枠組み</a:t>
            </a:r>
            <a:endParaRPr lang="en-US" altLang="ja-JP" sz="1000"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9" name="Text Box 2"/>
          <p:cNvSpPr txBox="1">
            <a:spLocks noChangeArrowheads="1"/>
          </p:cNvSpPr>
          <p:nvPr/>
        </p:nvSpPr>
        <p:spPr bwMode="auto">
          <a:xfrm>
            <a:off x="7689304" y="6592267"/>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4</a:t>
            </a:fld>
            <a:endParaRPr lang="en-US" altLang="ja-JP" sz="1200" dirty="0">
              <a:solidFill>
                <a:srgbClr val="898989"/>
              </a:solidFill>
            </a:endParaRPr>
          </a:p>
        </p:txBody>
      </p:sp>
    </p:spTree>
    <p:extLst>
      <p:ext uri="{BB962C8B-B14F-4D97-AF65-F5344CB8AC3E}">
        <p14:creationId xmlns:p14="http://schemas.microsoft.com/office/powerpoint/2010/main" val="186591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477352"/>
            <a:ext cx="9748057" cy="6372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住宅まちづくり審議会　第１回作業部会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を踏まえた論点の整理</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701486312"/>
              </p:ext>
            </p:extLst>
          </p:nvPr>
        </p:nvGraphicFramePr>
        <p:xfrm>
          <a:off x="200471" y="620688"/>
          <a:ext cx="9640214" cy="6109721"/>
        </p:xfrm>
        <a:graphic>
          <a:graphicData uri="http://schemas.openxmlformats.org/drawingml/2006/table">
            <a:tbl>
              <a:tblPr firstRow="1" bandRow="1">
                <a:tableStyleId>{5C22544A-7EE6-4342-B048-85BDC9FD1C3A}</a:tableStyleId>
              </a:tblPr>
              <a:tblGrid>
                <a:gridCol w="9640214"/>
              </a:tblGrid>
              <a:tr h="314090">
                <a:tc>
                  <a:txBody>
                    <a:bodyPr/>
                    <a:lstStyle/>
                    <a:p>
                      <a:pPr algn="ctr"/>
                      <a:r>
                        <a:rPr kumimoji="1" lang="ja-JP" altLang="en-US" sz="1400" dirty="0" smtClean="0"/>
                        <a:t>ご意見</a:t>
                      </a:r>
                      <a:endParaRPr kumimoji="1" lang="ja-JP" altLang="en-US" sz="1400" dirty="0"/>
                    </a:p>
                  </a:txBody>
                  <a:tcPr anchor="ctr"/>
                </a:tc>
              </a:tr>
              <a:tr h="1530810">
                <a:tc>
                  <a:txBody>
                    <a:bodyPr/>
                    <a:lstStyle/>
                    <a:p>
                      <a:pPr marL="88900" indent="-88900">
                        <a:lnSpc>
                          <a:spcPts val="1400"/>
                        </a:lnSpc>
                        <a:spcBef>
                          <a:spcPts val="0"/>
                        </a:spcBef>
                        <a:spcAft>
                          <a:spcPts val="0"/>
                        </a:spcAft>
                      </a:pPr>
                      <a:r>
                        <a:rPr kumimoji="1" lang="ja-JP" altLang="en-US" sz="1200" u="sng" dirty="0" smtClean="0">
                          <a:latin typeface="ＭＳ ゴシック" panose="020B0609070205080204" pitchFamily="49" charset="-128"/>
                          <a:ea typeface="ＭＳ ゴシック" panose="020B0609070205080204" pitchFamily="49" charset="-128"/>
                        </a:rPr>
                        <a:t>■地域特性に応じた取組みの推進について</a:t>
                      </a:r>
                      <a:endParaRPr kumimoji="1" lang="en-US" altLang="ja-JP" sz="1200" u="sng" dirty="0" smtClean="0">
                        <a:latin typeface="ＭＳ ゴシック" panose="020B0609070205080204" pitchFamily="49" charset="-128"/>
                        <a:ea typeface="ＭＳ ゴシック" panose="020B0609070205080204" pitchFamily="49" charset="-128"/>
                      </a:endParaRPr>
                    </a:p>
                    <a:p>
                      <a:pPr marL="92075" indent="-92075">
                        <a:lnSpc>
                          <a:spcPts val="1400"/>
                        </a:lnSpc>
                        <a:spcBef>
                          <a:spcPts val="0"/>
                        </a:spcBef>
                        <a:spcAft>
                          <a:spcPts val="0"/>
                        </a:spcAft>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地域の特性、地域ごとのポテンシャルをどう活かすかということまで踏み込んで書く必要がある</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pPr marL="92075" indent="-92075">
                        <a:lnSpc>
                          <a:spcPts val="1400"/>
                        </a:lnSpc>
                        <a:spcBef>
                          <a:spcPts val="0"/>
                        </a:spcBef>
                        <a:spcAft>
                          <a:spcPts val="0"/>
                        </a:spcAft>
                      </a:pPr>
                      <a:endParaRPr lang="en-US" altLang="ja-JP" sz="1200" dirty="0" smtClean="0">
                        <a:latin typeface="ＭＳ ゴシック" panose="020B0609070205080204" pitchFamily="49" charset="-128"/>
                        <a:ea typeface="ＭＳ ゴシック" panose="020B0609070205080204" pitchFamily="49" charset="-128"/>
                      </a:endParaRPr>
                    </a:p>
                    <a:p>
                      <a:pPr marL="92075" indent="-92075">
                        <a:lnSpc>
                          <a:spcPts val="1400"/>
                        </a:lnSpc>
                        <a:spcBef>
                          <a:spcPts val="0"/>
                        </a:spcBef>
                        <a:spcAft>
                          <a:spcPts val="0"/>
                        </a:spcAft>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地域性、地域の個別性について、固有名詞で語れるような地域の課題を考えないといけない。</a:t>
                      </a:r>
                      <a:endParaRPr lang="en-US" altLang="ja-JP" sz="1200" dirty="0" smtClean="0">
                        <a:latin typeface="ＭＳ ゴシック" panose="020B0609070205080204" pitchFamily="49" charset="-128"/>
                        <a:ea typeface="ＭＳ ゴシック" panose="020B0609070205080204" pitchFamily="49"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現</a:t>
                      </a:r>
                      <a:r>
                        <a:rPr lang="en-US" altLang="ja-JP" sz="1200" dirty="0" smtClean="0">
                          <a:latin typeface="ＭＳ ゴシック" panose="020B0609070205080204" pitchFamily="49" charset="-128"/>
                          <a:ea typeface="ＭＳ ゴシック" panose="020B0609070205080204" pitchFamily="49" charset="-128"/>
                        </a:rPr>
                        <a:t>MP</a:t>
                      </a:r>
                      <a:r>
                        <a:rPr lang="ja-JP" altLang="ja-JP" sz="1200" dirty="0" smtClean="0">
                          <a:latin typeface="ＭＳ ゴシック" panose="020B0609070205080204" pitchFamily="49" charset="-128"/>
                          <a:ea typeface="ＭＳ ゴシック" panose="020B0609070205080204" pitchFamily="49" charset="-128"/>
                        </a:rPr>
                        <a:t>では市街地タイプ別の施策の方向性</a:t>
                      </a:r>
                      <a:r>
                        <a:rPr lang="ja-JP" altLang="en-US" sz="1200" dirty="0" smtClean="0">
                          <a:latin typeface="ＭＳ ゴシック" panose="020B0609070205080204" pitchFamily="49" charset="-128"/>
                          <a:ea typeface="ＭＳ ゴシック" panose="020B0609070205080204" pitchFamily="49" charset="-128"/>
                        </a:rPr>
                        <a:t>を</a:t>
                      </a:r>
                      <a:r>
                        <a:rPr lang="ja-JP" altLang="ja-JP" sz="1200" dirty="0" smtClean="0">
                          <a:latin typeface="ＭＳ ゴシック" panose="020B0609070205080204" pitchFamily="49" charset="-128"/>
                          <a:ea typeface="ＭＳ ゴシック" panose="020B0609070205080204" pitchFamily="49" charset="-128"/>
                        </a:rPr>
                        <a:t>一定示しているが、今回の改定でどうするか</a:t>
                      </a:r>
                      <a:r>
                        <a:rPr lang="ja-JP" altLang="en-US" sz="1200" dirty="0" smtClean="0">
                          <a:latin typeface="ＭＳ ゴシック" panose="020B0609070205080204" pitchFamily="49" charset="-128"/>
                          <a:ea typeface="ＭＳ ゴシック" panose="020B0609070205080204" pitchFamily="49" charset="-128"/>
                        </a:rPr>
                        <a:t>。前回の</a:t>
                      </a:r>
                      <a:r>
                        <a:rPr lang="en-US" altLang="ja-JP" sz="1200" dirty="0" smtClean="0">
                          <a:latin typeface="ＭＳ ゴシック" panose="020B0609070205080204" pitchFamily="49" charset="-128"/>
                          <a:ea typeface="ＭＳ ゴシック" panose="020B0609070205080204" pitchFamily="49" charset="-128"/>
                        </a:rPr>
                        <a:t>MP</a:t>
                      </a:r>
                      <a:r>
                        <a:rPr lang="ja-JP" altLang="en-US" sz="1200" dirty="0" smtClean="0">
                          <a:latin typeface="ＭＳ ゴシック" panose="020B0609070205080204" pitchFamily="49" charset="-128"/>
                          <a:ea typeface="ＭＳ ゴシック" panose="020B0609070205080204" pitchFamily="49" charset="-128"/>
                        </a:rPr>
                        <a:t>改定の議論の際にも、</a:t>
                      </a:r>
                      <a:r>
                        <a:rPr lang="ja-JP" altLang="ja-JP" sz="1200" dirty="0" smtClean="0">
                          <a:latin typeface="ＭＳ ゴシック" panose="020B0609070205080204" pitchFamily="49" charset="-128"/>
                          <a:ea typeface="ＭＳ ゴシック" panose="020B0609070205080204" pitchFamily="49" charset="-128"/>
                        </a:rPr>
                        <a:t>市街地タイプ別という考え方がいいのかどうか</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もう少し固有名詞を入れたほうがいいんじゃないかという話があったが、結局市街地タイプ別ということになった</a:t>
                      </a:r>
                      <a:r>
                        <a:rPr lang="ja-JP" altLang="ja-JP"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a:tc>
              </a:tr>
              <a:tr h="1007735">
                <a:tc>
                  <a:txBody>
                    <a:bodyPr/>
                    <a:lstStyle/>
                    <a:p>
                      <a:pPr marL="88900" indent="-88900">
                        <a:lnSpc>
                          <a:spcPts val="1400"/>
                        </a:lnSpc>
                        <a:spcBef>
                          <a:spcPts val="0"/>
                        </a:spcBef>
                        <a:spcAft>
                          <a:spcPts val="0"/>
                        </a:spcAft>
                      </a:pPr>
                      <a:r>
                        <a:rPr kumimoji="1" lang="ja-JP" altLang="en-US" sz="1200" u="sng" dirty="0" smtClean="0">
                          <a:latin typeface="ＭＳ ゴシック" panose="020B0609070205080204" pitchFamily="49" charset="-128"/>
                          <a:ea typeface="ＭＳ ゴシック" panose="020B0609070205080204" pitchFamily="49" charset="-128"/>
                        </a:rPr>
                        <a:t>■具体的な手段・方針の記載について</a:t>
                      </a:r>
                      <a:endParaRPr kumimoji="1" lang="en-US" altLang="ja-JP" sz="1200" u="sng" dirty="0" smtClean="0">
                        <a:latin typeface="ＭＳ ゴシック" panose="020B0609070205080204" pitchFamily="49" charset="-128"/>
                        <a:ea typeface="ＭＳ ゴシック" panose="020B0609070205080204" pitchFamily="49" charset="-128"/>
                      </a:endParaRPr>
                    </a:p>
                    <a:p>
                      <a:pPr marL="88900" indent="-88900">
                        <a:lnSpc>
                          <a:spcPts val="1400"/>
                        </a:lnSpc>
                        <a:spcBef>
                          <a:spcPts val="0"/>
                        </a:spcBef>
                        <a:spcAft>
                          <a:spcPts val="0"/>
                        </a:spcAft>
                      </a:pPr>
                      <a:r>
                        <a:rPr kumimoji="1"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理想の将来像を提示することには異論はないが、どうやってそれを実現するかについての基本の方針が読み取れない。将来像を達成するための手段、具体的な方針を書くべき。人口を増やしたいという方針と関連するが、どこにどんな住宅を配置するのかという方針について、具体的な目標とそれに対する現実の課題を示していただければと思う。</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txBody>
                  <a:tcPr/>
                </a:tc>
              </a:tr>
              <a:tr h="811637">
                <a:tc>
                  <a:txBody>
                    <a:bodyPr/>
                    <a:lstStyle/>
                    <a:p>
                      <a:pPr marL="85725" indent="-85725">
                        <a:lnSpc>
                          <a:spcPts val="1400"/>
                        </a:lnSpc>
                        <a:spcBef>
                          <a:spcPts val="0"/>
                        </a:spcBef>
                        <a:spcAft>
                          <a:spcPts val="0"/>
                        </a:spcAft>
                      </a:pPr>
                      <a:r>
                        <a:rPr lang="ja-JP" altLang="en-US" sz="1200" u="sng" dirty="0" smtClean="0">
                          <a:latin typeface="ＭＳ ゴシック" panose="020B0609070205080204" pitchFamily="49" charset="-128"/>
                          <a:ea typeface="ＭＳ ゴシック" panose="020B0609070205080204" pitchFamily="49" charset="-128"/>
                        </a:rPr>
                        <a:t>■職と住との関係について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400"/>
                        </a:lnSpc>
                        <a:spcBef>
                          <a:spcPts val="0"/>
                        </a:spcBef>
                        <a:spcAft>
                          <a:spcPts val="0"/>
                        </a:spcAft>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仕事がないと人が来ない。大企業の東京への流出が進んでいるが、小さな仕事をやっているデザイナーやクリエイターもそう。皆大阪にいたいのに、仕事がないから東京に行ってしまう。職と住との関係を混ぜ込むような政策を考えていかないといけない</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txBody>
                  <a:tcPr/>
                </a:tc>
              </a:tr>
              <a:tr h="1304280">
                <a:tc>
                  <a:txBody>
                    <a:bodyPr/>
                    <a:lstStyle/>
                    <a:p>
                      <a:pPr marL="85725" indent="-85725">
                        <a:lnSpc>
                          <a:spcPts val="1400"/>
                        </a:lnSpc>
                        <a:spcBef>
                          <a:spcPts val="0"/>
                        </a:spcBef>
                        <a:spcAft>
                          <a:spcPts val="0"/>
                        </a:spcAft>
                      </a:pPr>
                      <a:r>
                        <a:rPr lang="ja-JP" altLang="en-US" sz="1200" u="sng" dirty="0" smtClean="0">
                          <a:latin typeface="ＭＳ ゴシック" panose="020B0609070205080204" pitchFamily="49" charset="-128"/>
                          <a:ea typeface="ＭＳ ゴシック" panose="020B0609070205080204" pitchFamily="49" charset="-128"/>
                        </a:rPr>
                        <a:t>■質の高い住宅供給の必要性について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400"/>
                        </a:lnSpc>
                        <a:spcBef>
                          <a:spcPts val="0"/>
                        </a:spcBef>
                        <a:spcAft>
                          <a:spcPts val="0"/>
                        </a:spcAft>
                      </a:pPr>
                      <a:r>
                        <a:rPr lang="ja-JP" altLang="en-US" sz="1200" dirty="0" smtClean="0">
                          <a:latin typeface="ＭＳ ゴシック" panose="020B0609070205080204" pitchFamily="49" charset="-128"/>
                          <a:ea typeface="ＭＳ ゴシック" panose="020B0609070205080204" pitchFamily="49" charset="-128"/>
                        </a:rPr>
                        <a:t>○産業構造が変化する中で、大阪に魅力的な企業を誘致しようとした場合、企業は都市を選ぶので、それ相応の魅力ある住宅供給が必要。　　　　　　　　　　　　　　　　　　　　</a:t>
                      </a:r>
                      <a:endParaRPr lang="en-US" altLang="ja-JP" sz="1200" dirty="0" smtClean="0">
                        <a:latin typeface="ＭＳ ゴシック" panose="020B0609070205080204" pitchFamily="49" charset="-128"/>
                        <a:ea typeface="ＭＳ ゴシック" panose="020B0609070205080204" pitchFamily="49" charset="-128"/>
                      </a:endParaRPr>
                    </a:p>
                    <a:p>
                      <a:pPr marL="85725" indent="-85725">
                        <a:lnSpc>
                          <a:spcPts val="1400"/>
                        </a:lnSpc>
                        <a:spcBef>
                          <a:spcPts val="0"/>
                        </a:spcBef>
                        <a:spcAft>
                          <a:spcPts val="0"/>
                        </a:spcAft>
                      </a:pPr>
                      <a:endParaRPr lang="en-US" altLang="ja-JP" sz="1200" dirty="0" smtClean="0">
                        <a:latin typeface="ＭＳ ゴシック" panose="020B0609070205080204" pitchFamily="49" charset="-128"/>
                        <a:ea typeface="ＭＳ ゴシック" panose="020B0609070205080204" pitchFamily="49" charset="-128"/>
                      </a:endParaRPr>
                    </a:p>
                    <a:p>
                      <a:pPr marL="85725" indent="-85725">
                        <a:lnSpc>
                          <a:spcPts val="1400"/>
                        </a:lnSpc>
                        <a:spcBef>
                          <a:spcPts val="0"/>
                        </a:spcBef>
                        <a:spcAft>
                          <a:spcPts val="0"/>
                        </a:spcAft>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若い人だけでなく、中年層が賃貸住宅に住む事を希望しても、大阪には住みたいと思う賃貸住宅がほとんどない。値段が高く、面積の広い賃貸が大阪にはない。外資系企業が神戸に家を構えるのは、大阪にいい賃貸がないから</a:t>
                      </a:r>
                      <a:r>
                        <a:rPr lang="ja-JP" altLang="ja-JP" sz="1200" dirty="0" smtClean="0">
                          <a:latin typeface="ＭＳ ゴシック" panose="020B0609070205080204" pitchFamily="49" charset="-128"/>
                          <a:ea typeface="ＭＳ ゴシック" panose="020B0609070205080204" pitchFamily="49" charset="-128"/>
                        </a:rPr>
                        <a:t>。</a:t>
                      </a:r>
                      <a:endParaRPr lang="ja-JP" altLang="en-US" sz="1200" dirty="0">
                        <a:latin typeface="ＭＳ ゴシック" panose="020B0609070205080204" pitchFamily="49" charset="-128"/>
                        <a:ea typeface="ＭＳ ゴシック" panose="020B0609070205080204" pitchFamily="49" charset="-128"/>
                      </a:endParaRPr>
                    </a:p>
                  </a:txBody>
                  <a:tcPr/>
                </a:tc>
              </a:tr>
              <a:tr h="1141169">
                <a:tc>
                  <a:txBody>
                    <a:bodyPr/>
                    <a:lstStyle/>
                    <a:p>
                      <a:pPr marL="88900" indent="-88900">
                        <a:lnSpc>
                          <a:spcPts val="1400"/>
                        </a:lnSpc>
                        <a:spcBef>
                          <a:spcPts val="0"/>
                        </a:spcBef>
                        <a:spcAft>
                          <a:spcPts val="0"/>
                        </a:spcAft>
                      </a:pPr>
                      <a:r>
                        <a:rPr lang="ja-JP" altLang="en-US" sz="1200" u="sng" dirty="0" smtClean="0">
                          <a:latin typeface="ＭＳ ゴシック" panose="020B0609070205080204" pitchFamily="49" charset="-128"/>
                          <a:ea typeface="ＭＳ ゴシック" panose="020B0609070205080204" pitchFamily="49" charset="-128"/>
                        </a:rPr>
                        <a:t>■コミュニティ再構築の場作りについて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400"/>
                        </a:lnSpc>
                        <a:spcBef>
                          <a:spcPts val="0"/>
                        </a:spcBef>
                        <a:spcAft>
                          <a:spcPts val="0"/>
                        </a:spcAft>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コミュニティの再構築が重要。昔ながらの地縁組織とは異なる新しいライフスタイル、多様な人たちがつながるコミュニティをどう再構築していくか、そのための場所をどう提供していくかということをこの中で考えられればいい。具体的には空き家・空き地をパブリックな場所として（コミュニティカフェなど）使っていくなど。今年度検討が開始された国の住生活基本計画（全国計画）の見直し内容を横目で見ながら、大阪ではどういう形で盛り込めるかも考えておく必要がある。 </a:t>
                      </a:r>
                      <a:r>
                        <a:rPr lang="ja-JP" altLang="en-US" sz="1200" dirty="0" smtClean="0">
                          <a:latin typeface="ＭＳ ゴシック" panose="020B0609070205080204" pitchFamily="49" charset="-128"/>
                          <a:ea typeface="ＭＳ ゴシック" panose="020B0609070205080204" pitchFamily="49" charset="-128"/>
                        </a:rPr>
                        <a:t>　</a:t>
                      </a:r>
                      <a:endParaRPr lang="ja-JP" altLang="en-US" sz="1200" dirty="0">
                        <a:latin typeface="ＭＳ ゴシック" panose="020B0609070205080204" pitchFamily="49" charset="-128"/>
                        <a:ea typeface="ＭＳ ゴシック" panose="020B0609070205080204" pitchFamily="49" charset="-128"/>
                      </a:endParaRPr>
                    </a:p>
                  </a:txBody>
                  <a:tcPr/>
                </a:tc>
              </a:tr>
            </a:tbl>
          </a:graphicData>
        </a:graphic>
      </p:graphicFrame>
      <p:sp>
        <p:nvSpPr>
          <p:cNvPr id="12" name="テキスト ボックス 11"/>
          <p:cNvSpPr txBox="1"/>
          <p:nvPr/>
        </p:nvSpPr>
        <p:spPr>
          <a:xfrm>
            <a:off x="128464" y="332656"/>
            <a:ext cx="558000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smtClean="0"/>
              <a:t> </a:t>
            </a:r>
            <a:r>
              <a:rPr lang="ja-JP" altLang="en-US" sz="1200" b="1" dirty="0"/>
              <a:t>４</a:t>
            </a:r>
            <a:r>
              <a:rPr kumimoji="1" lang="ja-JP" altLang="en-US" sz="1200" b="1" dirty="0" smtClean="0"/>
              <a:t>．</a:t>
            </a:r>
            <a:r>
              <a:rPr lang="ja-JP" altLang="en-US" sz="1200" b="1" dirty="0" smtClean="0"/>
              <a:t>重点的取組みを検討するに当たっての意見等、今後検討、議論が必要な事項</a:t>
            </a:r>
            <a:endParaRPr kumimoji="1" lang="ja-JP" altLang="en-US" sz="1200" b="1" dirty="0"/>
          </a:p>
        </p:txBody>
      </p:sp>
      <p:sp>
        <p:nvSpPr>
          <p:cNvPr id="7" name="Text Box 2"/>
          <p:cNvSpPr txBox="1">
            <a:spLocks noChangeArrowheads="1"/>
          </p:cNvSpPr>
          <p:nvPr/>
        </p:nvSpPr>
        <p:spPr bwMode="auto">
          <a:xfrm>
            <a:off x="7689304" y="6592267"/>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5</a:t>
            </a:fld>
            <a:endParaRPr lang="en-US" altLang="ja-JP" sz="1200" dirty="0">
              <a:solidFill>
                <a:srgbClr val="898989"/>
              </a:solidFill>
            </a:endParaRPr>
          </a:p>
        </p:txBody>
      </p:sp>
    </p:spTree>
    <p:extLst>
      <p:ext uri="{BB962C8B-B14F-4D97-AF65-F5344CB8AC3E}">
        <p14:creationId xmlns:p14="http://schemas.microsoft.com/office/powerpoint/2010/main" val="2402460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477352"/>
            <a:ext cx="9748057" cy="6372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住宅まちづくり審議会　第１回作業部会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を踏まえた論点の整理</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393120218"/>
              </p:ext>
            </p:extLst>
          </p:nvPr>
        </p:nvGraphicFramePr>
        <p:xfrm>
          <a:off x="200471" y="618514"/>
          <a:ext cx="9505057" cy="6050846"/>
        </p:xfrm>
        <a:graphic>
          <a:graphicData uri="http://schemas.openxmlformats.org/drawingml/2006/table">
            <a:tbl>
              <a:tblPr firstRow="1" bandRow="1">
                <a:tableStyleId>{5C22544A-7EE6-4342-B048-85BDC9FD1C3A}</a:tableStyleId>
              </a:tblPr>
              <a:tblGrid>
                <a:gridCol w="9505057"/>
              </a:tblGrid>
              <a:tr h="317416">
                <a:tc>
                  <a:txBody>
                    <a:bodyPr/>
                    <a:lstStyle/>
                    <a:p>
                      <a:pPr algn="ctr"/>
                      <a:r>
                        <a:rPr kumimoji="1" lang="ja-JP" altLang="en-US" sz="1400" dirty="0" smtClean="0"/>
                        <a:t>ご意見</a:t>
                      </a:r>
                      <a:endParaRPr kumimoji="1" lang="ja-JP" altLang="en-US" sz="1400" dirty="0"/>
                    </a:p>
                  </a:txBody>
                  <a:tcPr anchor="ctr"/>
                </a:tc>
              </a:tr>
              <a:tr h="1214774">
                <a:tc>
                  <a:txBody>
                    <a:bodyPr/>
                    <a:lstStyle/>
                    <a:p>
                      <a:pPr marL="85725" indent="-85725">
                        <a:lnSpc>
                          <a:spcPts val="1600"/>
                        </a:lnSpc>
                      </a:pPr>
                      <a:r>
                        <a:rPr kumimoji="1" lang="ja-JP" altLang="en-US" sz="1200" u="sng" dirty="0" smtClean="0">
                          <a:latin typeface="ＭＳ ゴシック" panose="020B0609070205080204" pitchFamily="49" charset="-128"/>
                          <a:ea typeface="ＭＳ ゴシック" panose="020B0609070205080204" pitchFamily="49" charset="-128"/>
                        </a:rPr>
                        <a:t>■若者、子育て世帯等に対する支援について</a:t>
                      </a:r>
                      <a:endParaRPr kumimoji="1"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6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若い人に大阪に住んでもらうには、若者のスタートアップを住宅政策としてどう支援できるかが重要。職住近接が望ましい人に対する住宅支援が十分でなかったところもある</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pPr marL="85725" indent="-85725">
                        <a:lnSpc>
                          <a:spcPts val="1600"/>
                        </a:lnSpc>
                      </a:pPr>
                      <a:endParaRPr lang="en-US" altLang="ja-JP" sz="1200" dirty="0" smtClean="0">
                        <a:latin typeface="ＭＳ ゴシック" panose="020B0609070205080204" pitchFamily="49" charset="-128"/>
                        <a:ea typeface="ＭＳ ゴシック" panose="020B0609070205080204" pitchFamily="49" charset="-128"/>
                      </a:endParaRPr>
                    </a:p>
                    <a:p>
                      <a:pPr marL="85725" indent="-85725">
                        <a:lnSpc>
                          <a:spcPts val="16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 大阪府の人口の社会増減では、</a:t>
                      </a:r>
                      <a:r>
                        <a:rPr lang="en-US" altLang="ja-JP" sz="1200" dirty="0" smtClean="0">
                          <a:latin typeface="ＭＳ ゴシック" panose="020B0609070205080204" pitchFamily="49" charset="-128"/>
                          <a:ea typeface="ＭＳ ゴシック" panose="020B0609070205080204" pitchFamily="49" charset="-128"/>
                        </a:rPr>
                        <a:t>10</a:t>
                      </a:r>
                      <a:r>
                        <a:rPr lang="ja-JP" altLang="ja-JP" sz="1200" dirty="0" smtClean="0">
                          <a:latin typeface="ＭＳ ゴシック" panose="020B0609070205080204" pitchFamily="49" charset="-128"/>
                          <a:ea typeface="ＭＳ ゴシック" panose="020B0609070205080204" pitchFamily="49" charset="-128"/>
                        </a:rPr>
                        <a:t>代は流入してるが、</a:t>
                      </a:r>
                      <a:r>
                        <a:rPr lang="en-US" altLang="ja-JP" sz="1200" dirty="0" smtClean="0">
                          <a:latin typeface="ＭＳ ゴシック" panose="020B0609070205080204" pitchFamily="49" charset="-128"/>
                          <a:ea typeface="ＭＳ ゴシック" panose="020B0609070205080204" pitchFamily="49" charset="-128"/>
                        </a:rPr>
                        <a:t>30</a:t>
                      </a:r>
                      <a:r>
                        <a:rPr lang="ja-JP" altLang="ja-JP" sz="1200" dirty="0" smtClean="0">
                          <a:latin typeface="ＭＳ ゴシック" panose="020B0609070205080204" pitchFamily="49" charset="-128"/>
                          <a:ea typeface="ＭＳ ゴシック" panose="020B0609070205080204" pitchFamily="49" charset="-128"/>
                        </a:rPr>
                        <a:t>代は流出している。こういう若い世代、子育て世代が出て行かず、もっと入ってくるようにするために、住宅の量・質のミスマッチがあるのか、ライフスタイルに合った住宅がないのかなどを考える必要がある</a:t>
                      </a:r>
                      <a:r>
                        <a:rPr lang="ja-JP" altLang="ja-JP"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a:tc>
              </a:tr>
              <a:tr h="904448">
                <a:tc>
                  <a:txBody>
                    <a:bodyPr/>
                    <a:lstStyle/>
                    <a:p>
                      <a:pPr marL="85725" indent="-85725">
                        <a:lnSpc>
                          <a:spcPts val="1600"/>
                        </a:lnSpc>
                      </a:pPr>
                      <a:r>
                        <a:rPr lang="ja-JP" altLang="en-US" sz="1200" u="sng" dirty="0" smtClean="0">
                          <a:latin typeface="ＭＳ ゴシック" panose="020B0609070205080204" pitchFamily="49" charset="-128"/>
                          <a:ea typeface="ＭＳ ゴシック" panose="020B0609070205080204" pitchFamily="49" charset="-128"/>
                        </a:rPr>
                        <a:t>■環境施策に関して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6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エネルギー効率の話をどこかに入れられないか。これまでは集まって住むということが環境を悪くする要因という認識だった（人口密度に比例してヒートアイランド現象が深刻化するなど）が、密度高く住むことによってエネルギー効率を上げることができるので、そういう施策を具体的取組みに入れられればいいと思う。</a:t>
                      </a:r>
                      <a:r>
                        <a:rPr lang="ja-JP" altLang="en-US" sz="1200" dirty="0" smtClean="0">
                          <a:latin typeface="ＭＳ ゴシック" panose="020B0609070205080204" pitchFamily="49" charset="-128"/>
                          <a:ea typeface="ＭＳ ゴシック" panose="020B0609070205080204" pitchFamily="49" charset="-128"/>
                        </a:rPr>
                        <a:t>　</a:t>
                      </a:r>
                      <a:endParaRPr lang="en-US" altLang="ja-JP" sz="1200" dirty="0" smtClean="0">
                        <a:latin typeface="ＭＳ ゴシック" panose="020B0609070205080204" pitchFamily="49" charset="-128"/>
                        <a:ea typeface="ＭＳ ゴシック" panose="020B0609070205080204" pitchFamily="49" charset="-128"/>
                      </a:endParaRPr>
                    </a:p>
                  </a:txBody>
                  <a:tcPr/>
                </a:tc>
              </a:tr>
              <a:tr h="671874">
                <a:tc>
                  <a:txBody>
                    <a:bodyPr/>
                    <a:lstStyle/>
                    <a:p>
                      <a:pPr marL="85725" indent="-85725">
                        <a:lnSpc>
                          <a:spcPts val="1600"/>
                        </a:lnSpc>
                      </a:pPr>
                      <a:r>
                        <a:rPr lang="ja-JP" altLang="en-US" sz="1200" u="sng" dirty="0" smtClean="0">
                          <a:latin typeface="ＭＳ ゴシック" panose="020B0609070205080204" pitchFamily="49" charset="-128"/>
                          <a:ea typeface="ＭＳ ゴシック" panose="020B0609070205080204" pitchFamily="49" charset="-128"/>
                        </a:rPr>
                        <a:t>■密集市街地整備に関して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6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木造密集市街地の更新を進めるには、魅力をいかにその土地に与えて更新力を高め、安全を確保することをあわせて考えないといけない</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txBody>
                  <a:tcPr/>
                </a:tc>
              </a:tr>
              <a:tr h="662277">
                <a:tc>
                  <a:txBody>
                    <a:bodyPr/>
                    <a:lstStyle/>
                    <a:p>
                      <a:pPr marL="85725" indent="-85725">
                        <a:lnSpc>
                          <a:spcPts val="1600"/>
                        </a:lnSpc>
                      </a:pPr>
                      <a:r>
                        <a:rPr lang="ja-JP" altLang="en-US" sz="1200" u="sng" dirty="0" smtClean="0">
                          <a:latin typeface="ＭＳ ゴシック" panose="020B0609070205080204" pitchFamily="49" charset="-128"/>
                          <a:ea typeface="ＭＳ ゴシック" panose="020B0609070205080204" pitchFamily="49" charset="-128"/>
                        </a:rPr>
                        <a:t>■生活支援施設の充足について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600"/>
                        </a:lnSpc>
                      </a:pPr>
                      <a:r>
                        <a:rPr lang="ja-JP" altLang="en-US" sz="1200" dirty="0" smtClean="0">
                          <a:latin typeface="ＭＳ ゴシック" panose="020B0609070205080204" pitchFamily="49" charset="-128"/>
                          <a:ea typeface="ＭＳ ゴシック" panose="020B0609070205080204" pitchFamily="49" charset="-128"/>
                        </a:rPr>
                        <a:t>○魅力ある住まいと都市にするためには、歩いて、又は、自転車でいける範囲に生活支援施設を充足させるという方針を出すことが必要ではないか。　</a:t>
                      </a:r>
                      <a:endParaRPr lang="ja-JP" altLang="en-US" sz="1200" dirty="0">
                        <a:latin typeface="ＭＳ ゴシック" panose="020B0609070205080204" pitchFamily="49" charset="-128"/>
                        <a:ea typeface="ＭＳ ゴシック" panose="020B0609070205080204" pitchFamily="49" charset="-128"/>
                      </a:endParaRPr>
                    </a:p>
                  </a:txBody>
                  <a:tcPr/>
                </a:tc>
              </a:tr>
              <a:tr h="1312350">
                <a:tc>
                  <a:txBody>
                    <a:bodyPr/>
                    <a:lstStyle/>
                    <a:p>
                      <a:pPr marL="85725" indent="-85725">
                        <a:lnSpc>
                          <a:spcPts val="1600"/>
                        </a:lnSpc>
                      </a:pPr>
                      <a:r>
                        <a:rPr lang="ja-JP" altLang="en-US" sz="1200" u="sng" dirty="0" smtClean="0">
                          <a:latin typeface="ＭＳ ゴシック" panose="020B0609070205080204" pitchFamily="49" charset="-128"/>
                          <a:ea typeface="ＭＳ ゴシック" panose="020B0609070205080204" pitchFamily="49" charset="-128"/>
                        </a:rPr>
                        <a:t>■大阪に住まう魅力の打ち出しについて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6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大阪に豊かに住むイメージの情報発信戦略が必要。学生が大阪に下宿するイメージが湧きにくい。大阪にも魅力的なところもあるのに、マスコミが偏った情報を発信しているのが要因。ドラマや映画など、民間が上手く情報発信できるような仕組み。観光ではない、住むという等身大の大阪の魅力を発信していく必要あり</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pPr marL="85725" indent="-85725">
                        <a:lnSpc>
                          <a:spcPts val="16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それぞれの主体が、近未来でどんなくらしができるのか、大阪に住むとこんないいことがあるということをイメージできるようなものを発信するという打ち出しが必要でないか</a:t>
                      </a:r>
                      <a:r>
                        <a:rPr lang="ja-JP" altLang="ja-JP" sz="1200" dirty="0" smtClean="0">
                          <a:latin typeface="ＭＳ ゴシック" panose="020B0609070205080204" pitchFamily="49" charset="-128"/>
                          <a:ea typeface="ＭＳ ゴシック" panose="020B0609070205080204" pitchFamily="49" charset="-128"/>
                        </a:rPr>
                        <a:t>。</a:t>
                      </a:r>
                      <a:endParaRPr lang="ja-JP" altLang="en-US" sz="1200" dirty="0">
                        <a:latin typeface="ＭＳ ゴシック" panose="020B0609070205080204" pitchFamily="49" charset="-128"/>
                        <a:ea typeface="ＭＳ ゴシック" panose="020B0609070205080204" pitchFamily="49" charset="-128"/>
                      </a:endParaRPr>
                    </a:p>
                  </a:txBody>
                  <a:tcPr/>
                </a:tc>
              </a:tr>
              <a:tr h="674960">
                <a:tc>
                  <a:txBody>
                    <a:bodyPr/>
                    <a:lstStyle/>
                    <a:p>
                      <a:pPr marL="85725" indent="-85725">
                        <a:lnSpc>
                          <a:spcPts val="1600"/>
                        </a:lnSpc>
                      </a:pPr>
                      <a:r>
                        <a:rPr lang="ja-JP" altLang="en-US" sz="1200" u="sng" dirty="0" smtClean="0">
                          <a:latin typeface="ＭＳ ゴシック" panose="020B0609070205080204" pitchFamily="49" charset="-128"/>
                          <a:ea typeface="ＭＳ ゴシック" panose="020B0609070205080204" pitchFamily="49" charset="-128"/>
                        </a:rPr>
                        <a:t>■施策の洗い出し方法に関して</a:t>
                      </a:r>
                      <a:endParaRPr lang="en-US" altLang="ja-JP" sz="1200" u="sng" dirty="0" smtClean="0">
                        <a:latin typeface="ＭＳ ゴシック" panose="020B0609070205080204" pitchFamily="49" charset="-128"/>
                        <a:ea typeface="ＭＳ ゴシック" panose="020B0609070205080204" pitchFamily="49" charset="-128"/>
                      </a:endParaRPr>
                    </a:p>
                    <a:p>
                      <a:pPr marL="85725" indent="-85725">
                        <a:lnSpc>
                          <a:spcPts val="1600"/>
                        </a:lnSpc>
                      </a:pP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他部局、他主体が目玉でやっている施策で住宅施策が絡んでいけるところがないかという視点での取り組みの洗い出しも必要ではないか。例えば、国際化で言うと、公的ストック対策として、留学生向け宿舎、２戸一化など</a:t>
                      </a:r>
                      <a:r>
                        <a:rPr lang="ja-JP" altLang="en-US" sz="1200" dirty="0" smtClean="0">
                          <a:latin typeface="ＭＳ ゴシック" panose="020B0609070205080204" pitchFamily="49" charset="-128"/>
                          <a:ea typeface="ＭＳ ゴシック" panose="020B0609070205080204" pitchFamily="49" charset="-128"/>
                        </a:rPr>
                        <a:t>。</a:t>
                      </a:r>
                      <a:endParaRPr lang="ja-JP" altLang="en-US" sz="1200" dirty="0">
                        <a:latin typeface="ＭＳ ゴシック" panose="020B0609070205080204" pitchFamily="49" charset="-128"/>
                        <a:ea typeface="ＭＳ ゴシック" panose="020B0609070205080204" pitchFamily="49" charset="-128"/>
                      </a:endParaRPr>
                    </a:p>
                  </a:txBody>
                  <a:tcPr/>
                </a:tc>
              </a:tr>
            </a:tbl>
          </a:graphicData>
        </a:graphic>
      </p:graphicFrame>
      <p:sp>
        <p:nvSpPr>
          <p:cNvPr id="7" name="テキスト ボックス 6"/>
          <p:cNvSpPr txBox="1"/>
          <p:nvPr/>
        </p:nvSpPr>
        <p:spPr>
          <a:xfrm>
            <a:off x="128464" y="332656"/>
            <a:ext cx="558000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smtClean="0"/>
              <a:t> </a:t>
            </a:r>
            <a:r>
              <a:rPr lang="ja-JP" altLang="en-US" sz="1200" b="1" dirty="0"/>
              <a:t>４</a:t>
            </a:r>
            <a:r>
              <a:rPr kumimoji="1" lang="ja-JP" altLang="en-US" sz="1200" b="1" dirty="0" smtClean="0"/>
              <a:t>．</a:t>
            </a:r>
            <a:r>
              <a:rPr lang="ja-JP" altLang="en-US" sz="1200" b="1" dirty="0" smtClean="0"/>
              <a:t>重点的取組みを検討するに当たっての意見等、今後検討、議論が必要な事項</a:t>
            </a:r>
            <a:endParaRPr kumimoji="1" lang="ja-JP" altLang="en-US" sz="1200" b="1" dirty="0"/>
          </a:p>
        </p:txBody>
      </p:sp>
      <p:sp>
        <p:nvSpPr>
          <p:cNvPr id="8" name="Text Box 2"/>
          <p:cNvSpPr txBox="1">
            <a:spLocks noChangeArrowheads="1"/>
          </p:cNvSpPr>
          <p:nvPr/>
        </p:nvSpPr>
        <p:spPr bwMode="auto">
          <a:xfrm>
            <a:off x="7689304" y="6592267"/>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6</a:t>
            </a:fld>
            <a:endParaRPr lang="en-US" altLang="ja-JP" sz="1200" dirty="0">
              <a:solidFill>
                <a:srgbClr val="898989"/>
              </a:solidFill>
            </a:endParaRPr>
          </a:p>
        </p:txBody>
      </p:sp>
    </p:spTree>
    <p:extLst>
      <p:ext uri="{BB962C8B-B14F-4D97-AF65-F5344CB8AC3E}">
        <p14:creationId xmlns:p14="http://schemas.microsoft.com/office/powerpoint/2010/main" val="24143987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344D69E0-7231-4FCB-A1F2-9C48F47738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D9E7F6-7A34-44CB-9D38-BD2BD106B097}">
  <ds:schemaRefs>
    <ds:schemaRef ds:uri="http://schemas.microsoft.com/sharepoint/v3/contenttype/forms"/>
  </ds:schemaRefs>
</ds:datastoreItem>
</file>

<file path=customXml/itemProps3.xml><?xml version="1.0" encoding="utf-8"?>
<ds:datastoreItem xmlns:ds="http://schemas.openxmlformats.org/officeDocument/2006/customXml" ds:itemID="{AC324C33-F656-4078-B6B1-A7A1E875DE2A}">
  <ds:schemaRefs>
    <ds:schemaRef ds:uri="http://purl.org/dc/elements/1.1/"/>
    <ds:schemaRef ds:uri="http://schemas.microsoft.com/office/2006/metadata/properties"/>
    <ds:schemaRef ds:uri="http://schemas.microsoft.com/office/2006/documentManagement/types"/>
    <ds:schemaRef ds:uri="46689e31-b03d-4afa-a735-a1f8d7beadb1"/>
    <ds:schemaRef ds:uri="http://purl.org/dc/dcmitype/"/>
    <ds:schemaRef ds:uri="http://purl.org/dc/term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901</TotalTime>
  <Words>2112</Words>
  <Application>Microsoft Office PowerPoint</Application>
  <PresentationFormat>A4 210 x 297 mm</PresentationFormat>
  <Paragraphs>143</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岩田　賢治</cp:lastModifiedBy>
  <cp:revision>120</cp:revision>
  <cp:lastPrinted>2015-06-03T11:26:19Z</cp:lastPrinted>
  <dcterms:created xsi:type="dcterms:W3CDTF">2015-05-22T04:08:38Z</dcterms:created>
  <dcterms:modified xsi:type="dcterms:W3CDTF">2015-06-05T09:42:17Z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