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801600" cy="9601200" type="A3"/>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60" y="-72"/>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640080" y="384494"/>
            <a:ext cx="8427720" cy="819213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509203" y="857885"/>
            <a:ext cx="7680960"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 3"/>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2015/3/20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40080" y="384493"/>
            <a:ext cx="11521440" cy="1600200"/>
          </a:xfrm>
          <a:prstGeom prst="rect">
            <a:avLst/>
          </a:prstGeom>
        </p:spPr>
        <p:txBody>
          <a:bodyPr vert="horz" lIns="128016" tIns="64008" rIns="128016" bIns="64008"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640080" y="2240281"/>
            <a:ext cx="11521440" cy="6336348"/>
          </a:xfrm>
          <a:prstGeom prst="rect">
            <a:avLst/>
          </a:prstGeom>
        </p:spPr>
        <p:txBody>
          <a:bodyPr vert="horz" lIns="128016" tIns="64008" rIns="128016" bIns="64008"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640080" y="8898891"/>
            <a:ext cx="2987040"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E90ED720-0104-4369-84BC-D37694168613}" type="datetimeFigureOut">
              <a:rPr kumimoji="1" lang="ja-JP" altLang="en-US" smtClean="0"/>
              <a:t>2015/3/20</a:t>
            </a:fld>
            <a:endParaRPr kumimoji="1" lang="ja-JP" altLang="en-US"/>
          </a:p>
        </p:txBody>
      </p:sp>
      <p:sp>
        <p:nvSpPr>
          <p:cNvPr id="5" name="フッター プレースホルダ 4"/>
          <p:cNvSpPr>
            <a:spLocks noGrp="1"/>
          </p:cNvSpPr>
          <p:nvPr>
            <p:ph type="ftr" sz="quarter" idx="3"/>
          </p:nvPr>
        </p:nvSpPr>
        <p:spPr>
          <a:xfrm>
            <a:off x="4373880" y="8898891"/>
            <a:ext cx="4053840"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9174480" y="8898891"/>
            <a:ext cx="2987040"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0"/>
            <a:ext cx="12801600" cy="480120"/>
          </a:xfrm>
          <a:prstGeom prst="rect">
            <a:avLst/>
          </a:prstGeom>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800" dirty="0">
                <a:latin typeface="+mj-ea"/>
              </a:rPr>
              <a:t>景観関連の取り組みについて</a:t>
            </a:r>
          </a:p>
        </p:txBody>
      </p:sp>
      <p:sp>
        <p:nvSpPr>
          <p:cNvPr id="6" name="角丸四角形 5"/>
          <p:cNvSpPr/>
          <p:nvPr/>
        </p:nvSpPr>
        <p:spPr>
          <a:xfrm>
            <a:off x="3962277" y="5346423"/>
            <a:ext cx="3724919" cy="4224536"/>
          </a:xfrm>
          <a:prstGeom prst="roundRect">
            <a:avLst>
              <a:gd name="adj" fmla="val 28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014789" y="5346423"/>
            <a:ext cx="3672407" cy="4247317"/>
          </a:xfrm>
          <a:prstGeom prst="rect">
            <a:avLst/>
          </a:prstGeom>
        </p:spPr>
        <p:txBody>
          <a:bodyPr wrap="square">
            <a:spAutoFit/>
          </a:bodyPr>
          <a:lstStyle/>
          <a:p>
            <a:pPr algn="ctr"/>
            <a:r>
              <a:rPr lang="ja-JP" altLang="en-US" sz="1400" dirty="0"/>
              <a:t>■大阪府景観形成基本方針のあり方に</a:t>
            </a:r>
            <a:r>
              <a:rPr lang="ja-JP" altLang="en-US" sz="1400" dirty="0" smtClean="0"/>
              <a:t>ついて</a:t>
            </a:r>
            <a:endParaRPr lang="en-US" altLang="ja-JP" sz="1400" dirty="0" smtClean="0"/>
          </a:p>
          <a:p>
            <a:endParaRPr lang="ja-JP" altLang="en-US" sz="1400" dirty="0"/>
          </a:p>
          <a:p>
            <a:r>
              <a:rPr lang="ja-JP" altLang="en-US" sz="1400" dirty="0"/>
              <a:t>　</a:t>
            </a:r>
            <a:r>
              <a:rPr lang="ja-JP" altLang="en-US" sz="1200" dirty="0" smtClean="0"/>
              <a:t>平成</a:t>
            </a:r>
            <a:r>
              <a:rPr lang="en-US" altLang="ja-JP" sz="1200" dirty="0"/>
              <a:t>26</a:t>
            </a:r>
            <a:r>
              <a:rPr lang="ja-JP" altLang="en-US" sz="1200" dirty="0"/>
              <a:t>年</a:t>
            </a:r>
            <a:r>
              <a:rPr lang="en-US" altLang="ja-JP" sz="1200" dirty="0"/>
              <a:t>9</a:t>
            </a:r>
            <a:r>
              <a:rPr lang="ja-JP" altLang="en-US" sz="1200" dirty="0"/>
              <a:t>月</a:t>
            </a:r>
            <a:r>
              <a:rPr lang="en-US" altLang="ja-JP" sz="1200" dirty="0"/>
              <a:t>22</a:t>
            </a:r>
            <a:r>
              <a:rPr lang="ja-JP" altLang="en-US" sz="1200" dirty="0" smtClean="0"/>
              <a:t>日　</a:t>
            </a:r>
            <a:r>
              <a:rPr lang="ja-JP" altLang="en-US" sz="1200" dirty="0"/>
              <a:t>景観審議会</a:t>
            </a:r>
            <a:endParaRPr lang="en-US" altLang="ja-JP" sz="1200" dirty="0"/>
          </a:p>
          <a:p>
            <a:r>
              <a:rPr lang="ja-JP" altLang="en-US" sz="1200" dirty="0"/>
              <a:t>　</a:t>
            </a:r>
            <a:r>
              <a:rPr lang="ja-JP" altLang="en-US" sz="1200" dirty="0" smtClean="0"/>
              <a:t>　</a:t>
            </a:r>
            <a:r>
              <a:rPr lang="ja-JP" altLang="en-US" sz="1200" u="sng" dirty="0" smtClean="0"/>
              <a:t>諮問</a:t>
            </a:r>
            <a:r>
              <a:rPr lang="ja-JP" altLang="en-US" sz="1200" u="sng" dirty="0"/>
              <a:t>内容</a:t>
            </a:r>
            <a:endParaRPr lang="en-US" altLang="ja-JP" sz="1200" u="sng" dirty="0"/>
          </a:p>
          <a:p>
            <a:pPr marL="271463" indent="-271463"/>
            <a:r>
              <a:rPr lang="ja-JP" altLang="en-US" sz="1200" dirty="0"/>
              <a:t>　　</a:t>
            </a:r>
            <a:r>
              <a:rPr lang="ja-JP" altLang="en-US" sz="1200" dirty="0" smtClean="0"/>
              <a:t>・平成</a:t>
            </a:r>
            <a:r>
              <a:rPr lang="en-US" altLang="ja-JP" sz="1200" dirty="0" smtClean="0"/>
              <a:t>20</a:t>
            </a:r>
            <a:r>
              <a:rPr lang="ja-JP" altLang="en-US" sz="1200" dirty="0" smtClean="0"/>
              <a:t>年に改訂した大阪府景観形成基本方針について、一定期間の経過を踏まえた取組状況の検証と、そこから明らかになる課題への速やかな対応が求められることから、そのあり方について諮問</a:t>
            </a:r>
            <a:endParaRPr lang="en-US" altLang="ja-JP" sz="1200" dirty="0"/>
          </a:p>
          <a:p>
            <a:r>
              <a:rPr lang="ja-JP" altLang="en-US" sz="1200" dirty="0" smtClean="0"/>
              <a:t>　平成</a:t>
            </a:r>
            <a:r>
              <a:rPr lang="en-US" altLang="ja-JP" sz="1200" dirty="0"/>
              <a:t>27</a:t>
            </a:r>
            <a:r>
              <a:rPr lang="ja-JP" altLang="en-US" sz="1200" dirty="0"/>
              <a:t>年</a:t>
            </a:r>
            <a:r>
              <a:rPr lang="en-US" altLang="ja-JP" sz="1200" dirty="0"/>
              <a:t>1</a:t>
            </a:r>
            <a:r>
              <a:rPr lang="ja-JP" altLang="en-US" sz="1200" dirty="0"/>
              <a:t>月</a:t>
            </a:r>
            <a:r>
              <a:rPr lang="en-US" altLang="ja-JP" sz="1200" dirty="0"/>
              <a:t>15</a:t>
            </a:r>
            <a:r>
              <a:rPr lang="ja-JP" altLang="en-US" sz="1200" dirty="0" smtClean="0"/>
              <a:t>日　</a:t>
            </a:r>
            <a:r>
              <a:rPr lang="ja-JP" altLang="en-US" sz="1200" dirty="0"/>
              <a:t>景観部会</a:t>
            </a:r>
            <a:endParaRPr lang="en-US" altLang="ja-JP" sz="1200" dirty="0" smtClean="0"/>
          </a:p>
          <a:p>
            <a:r>
              <a:rPr lang="ja-JP" altLang="en-US" sz="1200" dirty="0"/>
              <a:t>　</a:t>
            </a:r>
            <a:r>
              <a:rPr lang="ja-JP" altLang="en-US" sz="1200" dirty="0" smtClean="0"/>
              <a:t>平成</a:t>
            </a:r>
            <a:r>
              <a:rPr lang="en-US" altLang="ja-JP" sz="1200" dirty="0"/>
              <a:t>27</a:t>
            </a:r>
            <a:r>
              <a:rPr lang="ja-JP" altLang="en-US" sz="1200" dirty="0"/>
              <a:t>年</a:t>
            </a:r>
            <a:r>
              <a:rPr lang="en-US" altLang="ja-JP" sz="1200" dirty="0"/>
              <a:t>2</a:t>
            </a:r>
            <a:r>
              <a:rPr lang="ja-JP" altLang="en-US" sz="1200" dirty="0"/>
              <a:t>月</a:t>
            </a:r>
            <a:r>
              <a:rPr lang="en-US" altLang="ja-JP" sz="1200" dirty="0"/>
              <a:t>18</a:t>
            </a:r>
            <a:r>
              <a:rPr lang="ja-JP" altLang="en-US" sz="1200" dirty="0" smtClean="0"/>
              <a:t>日　</a:t>
            </a:r>
            <a:r>
              <a:rPr lang="ja-JP" altLang="en-US" sz="1200" dirty="0"/>
              <a:t>景観部会</a:t>
            </a:r>
          </a:p>
          <a:p>
            <a:r>
              <a:rPr lang="ja-JP" altLang="en-US" sz="1200" dirty="0" smtClean="0"/>
              <a:t>　平成</a:t>
            </a:r>
            <a:r>
              <a:rPr lang="en-US" altLang="ja-JP" sz="1200" dirty="0"/>
              <a:t>27</a:t>
            </a:r>
            <a:r>
              <a:rPr lang="ja-JP" altLang="en-US" sz="1200" dirty="0"/>
              <a:t>年</a:t>
            </a:r>
            <a:r>
              <a:rPr lang="en-US" altLang="ja-JP" sz="1200" dirty="0"/>
              <a:t>3</a:t>
            </a:r>
            <a:r>
              <a:rPr lang="ja-JP" altLang="en-US" sz="1200" dirty="0"/>
              <a:t>月</a:t>
            </a:r>
            <a:r>
              <a:rPr lang="en-US" altLang="ja-JP" sz="1200" dirty="0"/>
              <a:t>19</a:t>
            </a:r>
            <a:r>
              <a:rPr lang="ja-JP" altLang="en-US" sz="1200" dirty="0" smtClean="0"/>
              <a:t>日　</a:t>
            </a:r>
            <a:r>
              <a:rPr lang="ja-JP" altLang="en-US" sz="1200" dirty="0"/>
              <a:t>景観審議会</a:t>
            </a:r>
          </a:p>
          <a:p>
            <a:r>
              <a:rPr lang="ja-JP" altLang="en-US" sz="1200" dirty="0" smtClean="0"/>
              <a:t>　　</a:t>
            </a:r>
            <a:r>
              <a:rPr lang="ja-JP" altLang="en-US" sz="1200" u="sng" dirty="0" smtClean="0"/>
              <a:t>答申内容</a:t>
            </a:r>
            <a:endParaRPr lang="en-US" altLang="ja-JP" sz="1200" u="sng" dirty="0" smtClean="0"/>
          </a:p>
          <a:p>
            <a:r>
              <a:rPr lang="ja-JP" altLang="en-US" sz="1200" dirty="0"/>
              <a:t>　　</a:t>
            </a:r>
            <a:r>
              <a:rPr lang="ja-JP" altLang="en-US" sz="1200" dirty="0" smtClean="0"/>
              <a:t>①景観に関する理念・認識を共有すること</a:t>
            </a:r>
            <a:endParaRPr lang="ja-JP" altLang="en-US" sz="1200" dirty="0"/>
          </a:p>
          <a:p>
            <a:r>
              <a:rPr lang="ja-JP" altLang="en-US" sz="1200" dirty="0"/>
              <a:t>　　</a:t>
            </a:r>
            <a:r>
              <a:rPr lang="ja-JP" altLang="en-US" sz="1200" dirty="0" smtClean="0"/>
              <a:t>②市町村との連携を促進すること</a:t>
            </a:r>
            <a:endParaRPr lang="en-US" altLang="ja-JP" sz="1200" dirty="0" smtClean="0"/>
          </a:p>
          <a:p>
            <a:r>
              <a:rPr lang="ja-JP" altLang="en-US" sz="1200" dirty="0"/>
              <a:t>　</a:t>
            </a:r>
            <a:r>
              <a:rPr lang="ja-JP" altLang="en-US" sz="1200" dirty="0" smtClean="0"/>
              <a:t>　③府民・事業者との連携を促進すること</a:t>
            </a:r>
            <a:endParaRPr lang="en-US" altLang="ja-JP" sz="1200" dirty="0" smtClean="0"/>
          </a:p>
          <a:p>
            <a:r>
              <a:rPr lang="ja-JP" altLang="en-US" sz="1200" dirty="0"/>
              <a:t>　</a:t>
            </a:r>
            <a:r>
              <a:rPr lang="ja-JP" altLang="en-US" sz="1200" dirty="0" smtClean="0"/>
              <a:t>　④公共事業の取組を促進すること</a:t>
            </a:r>
            <a:endParaRPr lang="en-US" altLang="ja-JP" sz="1200" dirty="0" smtClean="0"/>
          </a:p>
          <a:p>
            <a:r>
              <a:rPr lang="ja-JP" altLang="en-US" sz="1200" dirty="0"/>
              <a:t>　</a:t>
            </a:r>
            <a:r>
              <a:rPr lang="ja-JP" altLang="en-US" sz="1200" dirty="0" smtClean="0"/>
              <a:t>　⑤景観資源をまもり・活かすこと</a:t>
            </a:r>
            <a:endParaRPr lang="en-US" altLang="ja-JP" sz="1200" dirty="0" smtClean="0"/>
          </a:p>
          <a:p>
            <a:r>
              <a:rPr lang="ja-JP" altLang="en-US" sz="1200" dirty="0"/>
              <a:t>　</a:t>
            </a:r>
            <a:r>
              <a:rPr lang="ja-JP" altLang="en-US" sz="1200" dirty="0" smtClean="0"/>
              <a:t>　⑥取組の成果をとりまとめ検証できるようにすること</a:t>
            </a:r>
            <a:endParaRPr lang="en-US" altLang="ja-JP" sz="1200" dirty="0" smtClean="0"/>
          </a:p>
          <a:p>
            <a:endParaRPr lang="en-US" altLang="ja-JP" sz="1200" dirty="0"/>
          </a:p>
          <a:p>
            <a:r>
              <a:rPr lang="ja-JP" altLang="en-US" sz="1200" dirty="0"/>
              <a:t>　</a:t>
            </a:r>
            <a:r>
              <a:rPr lang="ja-JP" altLang="en-US" sz="1200" u="sng" dirty="0"/>
              <a:t>答申を受けて</a:t>
            </a:r>
            <a:endParaRPr lang="en-US" altLang="ja-JP" sz="1200" u="sng" dirty="0"/>
          </a:p>
          <a:p>
            <a:r>
              <a:rPr lang="ja-JP" altLang="en-US" sz="1200" dirty="0"/>
              <a:t>　　</a:t>
            </a:r>
            <a:r>
              <a:rPr lang="ja-JP" altLang="en-US" sz="1200" dirty="0" smtClean="0"/>
              <a:t>来年度以降、出来るだけすみやかに、答申内容の具体化を図る</a:t>
            </a:r>
            <a:endParaRPr lang="en-US" altLang="ja-JP" sz="1200" dirty="0" smtClean="0"/>
          </a:p>
        </p:txBody>
      </p:sp>
      <p:sp>
        <p:nvSpPr>
          <p:cNvPr id="11" name="角丸四角形 10"/>
          <p:cNvSpPr/>
          <p:nvPr/>
        </p:nvSpPr>
        <p:spPr>
          <a:xfrm>
            <a:off x="3962277" y="480120"/>
            <a:ext cx="8800581" cy="4752528"/>
          </a:xfrm>
          <a:prstGeom prst="roundRect">
            <a:avLst>
              <a:gd name="adj" fmla="val 49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024536" y="521298"/>
            <a:ext cx="8496944" cy="307777"/>
          </a:xfrm>
          <a:prstGeom prst="rect">
            <a:avLst/>
          </a:prstGeom>
        </p:spPr>
        <p:txBody>
          <a:bodyPr wrap="square">
            <a:spAutoFit/>
          </a:bodyPr>
          <a:lstStyle/>
          <a:p>
            <a:pPr algn="ctr"/>
            <a:r>
              <a:rPr lang="ja-JP" altLang="en-US" sz="1400" dirty="0"/>
              <a:t>■世界遺産登録推進に向けた古市古墳群緩衝地帯に</a:t>
            </a:r>
            <a:r>
              <a:rPr lang="ja-JP" altLang="en-US" sz="1400" dirty="0" smtClean="0"/>
              <a:t>おける屋外</a:t>
            </a:r>
            <a:r>
              <a:rPr lang="ja-JP" altLang="en-US" sz="1400" dirty="0"/>
              <a:t>広告物規制</a:t>
            </a:r>
            <a:r>
              <a:rPr lang="ja-JP" altLang="en-US" sz="1400" dirty="0" smtClean="0"/>
              <a:t>について</a:t>
            </a:r>
            <a:endParaRPr lang="en-US" altLang="ja-JP" sz="1400" dirty="0" smtClean="0"/>
          </a:p>
        </p:txBody>
      </p:sp>
      <p:sp>
        <p:nvSpPr>
          <p:cNvPr id="13" name="角丸四角形 12"/>
          <p:cNvSpPr/>
          <p:nvPr/>
        </p:nvSpPr>
        <p:spPr>
          <a:xfrm>
            <a:off x="7768952" y="5346423"/>
            <a:ext cx="4993906" cy="4224536"/>
          </a:xfrm>
          <a:prstGeom prst="roundRect">
            <a:avLst>
              <a:gd name="adj" fmla="val 28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sz="1400" dirty="0" smtClean="0">
              <a:solidFill>
                <a:schemeClr val="tx1"/>
              </a:solidFill>
            </a:endParaRPr>
          </a:p>
          <a:p>
            <a:pPr algn="ctr"/>
            <a:endParaRPr lang="en-US" altLang="ja-JP" sz="1400" dirty="0">
              <a:solidFill>
                <a:schemeClr val="tx1"/>
              </a:solidFill>
            </a:endParaRPr>
          </a:p>
          <a:p>
            <a:pPr algn="ctr"/>
            <a:endParaRPr kumimoji="1" lang="ja-JP" altLang="en-US" sz="1400" dirty="0">
              <a:solidFill>
                <a:schemeClr val="tx1"/>
              </a:solidFill>
            </a:endParaRPr>
          </a:p>
        </p:txBody>
      </p:sp>
      <p:sp>
        <p:nvSpPr>
          <p:cNvPr id="14" name="正方形/長方形 13"/>
          <p:cNvSpPr/>
          <p:nvPr/>
        </p:nvSpPr>
        <p:spPr>
          <a:xfrm>
            <a:off x="7768952" y="5346424"/>
            <a:ext cx="5067896" cy="4247317"/>
          </a:xfrm>
          <a:prstGeom prst="rect">
            <a:avLst/>
          </a:prstGeom>
        </p:spPr>
        <p:txBody>
          <a:bodyPr wrap="square">
            <a:spAutoFit/>
          </a:bodyPr>
          <a:lstStyle/>
          <a:p>
            <a:pPr algn="ctr"/>
            <a:r>
              <a:rPr lang="ja-JP" altLang="en-US" sz="1400" dirty="0"/>
              <a:t>■官公署等における屋外広告物のあり方に</a:t>
            </a:r>
            <a:r>
              <a:rPr lang="ja-JP" altLang="en-US" sz="1400" dirty="0" smtClean="0"/>
              <a:t>ついて</a:t>
            </a:r>
            <a:endParaRPr lang="en-US" altLang="ja-JP" sz="1400" dirty="0" smtClean="0"/>
          </a:p>
          <a:p>
            <a:endParaRPr lang="ja-JP" altLang="en-US" sz="1400" dirty="0"/>
          </a:p>
          <a:p>
            <a:r>
              <a:rPr lang="ja-JP" altLang="en-US" sz="1400" dirty="0"/>
              <a:t>　</a:t>
            </a:r>
            <a:r>
              <a:rPr lang="ja-JP" altLang="en-US" sz="1200" dirty="0"/>
              <a:t>平成</a:t>
            </a:r>
            <a:r>
              <a:rPr lang="en-US" altLang="ja-JP" sz="1200" dirty="0"/>
              <a:t>25</a:t>
            </a:r>
            <a:r>
              <a:rPr lang="ja-JP" altLang="en-US" sz="1200" dirty="0"/>
              <a:t>年</a:t>
            </a:r>
            <a:r>
              <a:rPr lang="en-US" altLang="ja-JP" sz="1200" dirty="0"/>
              <a:t>12</a:t>
            </a:r>
            <a:r>
              <a:rPr lang="ja-JP" altLang="en-US" sz="1200" dirty="0"/>
              <a:t>月</a:t>
            </a:r>
            <a:r>
              <a:rPr lang="en-US" altLang="ja-JP" sz="1200" dirty="0"/>
              <a:t>5</a:t>
            </a:r>
            <a:r>
              <a:rPr lang="ja-JP" altLang="en-US" sz="1200" dirty="0" smtClean="0"/>
              <a:t>日　景観審議会</a:t>
            </a:r>
            <a:endParaRPr lang="en-US" altLang="ja-JP" sz="1200" dirty="0" smtClean="0"/>
          </a:p>
          <a:p>
            <a:r>
              <a:rPr lang="ja-JP" altLang="en-US" sz="1200" dirty="0"/>
              <a:t>　</a:t>
            </a:r>
            <a:r>
              <a:rPr lang="ja-JP" altLang="en-US" sz="1200" dirty="0" smtClean="0"/>
              <a:t>　</a:t>
            </a:r>
            <a:r>
              <a:rPr lang="ja-JP" altLang="en-US" sz="1200" u="sng" dirty="0" smtClean="0"/>
              <a:t>諮問内容</a:t>
            </a:r>
            <a:endParaRPr lang="en-US" altLang="ja-JP" sz="1200" u="sng" dirty="0" smtClean="0"/>
          </a:p>
          <a:p>
            <a:pPr marL="271463" indent="-271463"/>
            <a:r>
              <a:rPr lang="ja-JP" altLang="en-US" sz="1200" dirty="0"/>
              <a:t>　</a:t>
            </a:r>
            <a:r>
              <a:rPr lang="ja-JP" altLang="en-US" sz="1200" dirty="0" smtClean="0"/>
              <a:t>　・</a:t>
            </a:r>
            <a:r>
              <a:rPr lang="ja-JP" altLang="en-US" sz="1200" dirty="0"/>
              <a:t>多くの公共施設が</a:t>
            </a:r>
            <a:r>
              <a:rPr lang="ja-JP" altLang="en-US" sz="1200" dirty="0" smtClean="0"/>
              <a:t>いわゆるネーミングライツ事業を採用され、官公署等において広告を掲出されることに対応していく必要性が生じているため、そのあり方について諮問</a:t>
            </a:r>
            <a:endParaRPr lang="en-US" altLang="ja-JP" sz="1200" dirty="0" smtClean="0"/>
          </a:p>
          <a:p>
            <a:pPr marL="271463" indent="-271463"/>
            <a:r>
              <a:rPr lang="ja-JP" altLang="en-US" sz="1200" dirty="0"/>
              <a:t>　平成</a:t>
            </a:r>
            <a:r>
              <a:rPr lang="en-US" altLang="ja-JP" sz="1200" dirty="0"/>
              <a:t>26</a:t>
            </a:r>
            <a:r>
              <a:rPr lang="ja-JP" altLang="en-US" sz="1200" dirty="0"/>
              <a:t>年</a:t>
            </a:r>
            <a:r>
              <a:rPr lang="en-US" altLang="ja-JP" sz="1200" dirty="0"/>
              <a:t>1</a:t>
            </a:r>
            <a:r>
              <a:rPr lang="ja-JP" altLang="en-US" sz="1200" dirty="0"/>
              <a:t>月</a:t>
            </a:r>
            <a:r>
              <a:rPr lang="en-US" altLang="ja-JP" sz="1200" dirty="0"/>
              <a:t>28</a:t>
            </a:r>
            <a:r>
              <a:rPr lang="ja-JP" altLang="en-US" sz="1200" dirty="0" smtClean="0"/>
              <a:t>日　屋外</a:t>
            </a:r>
            <a:r>
              <a:rPr lang="ja-JP" altLang="en-US" sz="1200" dirty="0"/>
              <a:t>広告物</a:t>
            </a:r>
            <a:r>
              <a:rPr lang="ja-JP" altLang="en-US" sz="1200" dirty="0" smtClean="0"/>
              <a:t>部会</a:t>
            </a:r>
            <a:endParaRPr lang="en-US" altLang="ja-JP" sz="1200" dirty="0" smtClean="0"/>
          </a:p>
          <a:p>
            <a:pPr marL="271463" indent="-271463"/>
            <a:r>
              <a:rPr lang="ja-JP" altLang="en-US" sz="1200" dirty="0"/>
              <a:t>　</a:t>
            </a:r>
            <a:r>
              <a:rPr lang="ja-JP" altLang="en-US" sz="1200" dirty="0" smtClean="0"/>
              <a:t>平成</a:t>
            </a:r>
            <a:r>
              <a:rPr lang="en-US" altLang="ja-JP" sz="1200" dirty="0"/>
              <a:t>26</a:t>
            </a:r>
            <a:r>
              <a:rPr lang="ja-JP" altLang="en-US" sz="1200" dirty="0"/>
              <a:t>年</a:t>
            </a:r>
            <a:r>
              <a:rPr lang="en-US" altLang="ja-JP" sz="1200" dirty="0"/>
              <a:t>3</a:t>
            </a:r>
            <a:r>
              <a:rPr lang="ja-JP" altLang="en-US" sz="1200" dirty="0"/>
              <a:t>月</a:t>
            </a:r>
            <a:r>
              <a:rPr lang="en-US" altLang="ja-JP" sz="1200" dirty="0"/>
              <a:t>14</a:t>
            </a:r>
            <a:r>
              <a:rPr lang="ja-JP" altLang="en-US" sz="1200" dirty="0" smtClean="0"/>
              <a:t>日</a:t>
            </a:r>
            <a:r>
              <a:rPr lang="ja-JP" altLang="en-US" sz="1200" dirty="0"/>
              <a:t>　屋外広告物</a:t>
            </a:r>
            <a:r>
              <a:rPr lang="ja-JP" altLang="en-US" sz="1200" dirty="0" smtClean="0"/>
              <a:t>部会</a:t>
            </a:r>
            <a:endParaRPr lang="ja-JP" altLang="en-US" sz="1200" dirty="0"/>
          </a:p>
          <a:p>
            <a:r>
              <a:rPr lang="ja-JP" altLang="en-US" sz="1200" dirty="0" smtClean="0"/>
              <a:t>　</a:t>
            </a:r>
            <a:r>
              <a:rPr lang="ja-JP" altLang="en-US" sz="1200" dirty="0"/>
              <a:t>平成</a:t>
            </a:r>
            <a:r>
              <a:rPr lang="en-US" altLang="ja-JP" sz="1200" dirty="0"/>
              <a:t>26</a:t>
            </a:r>
            <a:r>
              <a:rPr lang="ja-JP" altLang="en-US" sz="1200" dirty="0"/>
              <a:t>年</a:t>
            </a:r>
            <a:r>
              <a:rPr lang="en-US" altLang="ja-JP" sz="1200" dirty="0"/>
              <a:t>5</a:t>
            </a:r>
            <a:r>
              <a:rPr lang="ja-JP" altLang="en-US" sz="1200" dirty="0"/>
              <a:t>月</a:t>
            </a:r>
            <a:r>
              <a:rPr lang="en-US" altLang="ja-JP" sz="1200" dirty="0"/>
              <a:t>27</a:t>
            </a:r>
            <a:r>
              <a:rPr lang="ja-JP" altLang="en-US" sz="1200" dirty="0" smtClean="0"/>
              <a:t>日　景観審議会</a:t>
            </a:r>
            <a:r>
              <a:rPr lang="ja-JP" altLang="en-US" sz="1200" dirty="0"/>
              <a:t>　</a:t>
            </a:r>
          </a:p>
          <a:p>
            <a:r>
              <a:rPr lang="ja-JP" altLang="en-US" sz="1200" dirty="0" smtClean="0"/>
              <a:t>　平成</a:t>
            </a:r>
            <a:r>
              <a:rPr lang="en-US" altLang="ja-JP" sz="1200" dirty="0"/>
              <a:t>26</a:t>
            </a:r>
            <a:r>
              <a:rPr lang="ja-JP" altLang="en-US" sz="1200" dirty="0"/>
              <a:t>年</a:t>
            </a:r>
            <a:r>
              <a:rPr lang="en-US" altLang="ja-JP" sz="1200" dirty="0"/>
              <a:t>10</a:t>
            </a:r>
            <a:r>
              <a:rPr lang="ja-JP" altLang="en-US" sz="1200" dirty="0"/>
              <a:t>月</a:t>
            </a:r>
            <a:r>
              <a:rPr lang="en-US" altLang="ja-JP" sz="1200" dirty="0"/>
              <a:t>6</a:t>
            </a:r>
            <a:r>
              <a:rPr lang="ja-JP" altLang="en-US" sz="1200" dirty="0" smtClean="0"/>
              <a:t>日　</a:t>
            </a:r>
            <a:r>
              <a:rPr lang="ja-JP" altLang="en-US" sz="1200" dirty="0"/>
              <a:t>景観審議会</a:t>
            </a:r>
          </a:p>
          <a:p>
            <a:r>
              <a:rPr lang="ja-JP" altLang="en-US" sz="1200" dirty="0" smtClean="0"/>
              <a:t>　　</a:t>
            </a:r>
            <a:r>
              <a:rPr lang="ja-JP" altLang="en-US" sz="1200" u="sng" dirty="0" smtClean="0"/>
              <a:t>答申内容</a:t>
            </a:r>
            <a:endParaRPr lang="en-US" altLang="ja-JP" sz="1200" u="sng" dirty="0" smtClean="0"/>
          </a:p>
          <a:p>
            <a:r>
              <a:rPr lang="ja-JP" altLang="en-US" sz="1200" dirty="0"/>
              <a:t>　</a:t>
            </a:r>
            <a:r>
              <a:rPr lang="ja-JP" altLang="en-US" sz="1200" dirty="0" smtClean="0"/>
              <a:t>　①官公</a:t>
            </a:r>
            <a:r>
              <a:rPr lang="ja-JP" altLang="en-US" sz="1200" dirty="0"/>
              <a:t>署等の敷地内を禁止区域から解除すべき</a:t>
            </a:r>
          </a:p>
          <a:p>
            <a:pPr marL="355600" indent="-355600"/>
            <a:r>
              <a:rPr lang="ja-JP" altLang="en-US" sz="1200" dirty="0"/>
              <a:t>　　②</a:t>
            </a:r>
            <a:r>
              <a:rPr lang="ja-JP" altLang="en-US" sz="1200" dirty="0" smtClean="0"/>
              <a:t>一定</a:t>
            </a:r>
            <a:r>
              <a:rPr lang="ja-JP" altLang="en-US" sz="1200" dirty="0"/>
              <a:t>の公共性を確保するための指針となるような誘導の仕組みを構築すべき</a:t>
            </a:r>
          </a:p>
          <a:p>
            <a:r>
              <a:rPr lang="ja-JP" altLang="en-US" sz="1200" dirty="0"/>
              <a:t>　　③</a:t>
            </a:r>
            <a:r>
              <a:rPr lang="ja-JP" altLang="en-US" sz="1200" dirty="0" smtClean="0"/>
              <a:t>第三者的</a:t>
            </a:r>
            <a:r>
              <a:rPr lang="ja-JP" altLang="en-US" sz="1200" dirty="0"/>
              <a:t>な立場の者に意見を聞くことが可能な体制づくりをす</a:t>
            </a:r>
            <a:r>
              <a:rPr lang="ja-JP" altLang="en-US" sz="1200" dirty="0" smtClean="0"/>
              <a:t>べき</a:t>
            </a:r>
            <a:endParaRPr lang="en-US" altLang="ja-JP" sz="1200" dirty="0" smtClean="0"/>
          </a:p>
          <a:p>
            <a:endParaRPr lang="en-US" altLang="ja-JP" sz="1200" dirty="0"/>
          </a:p>
          <a:p>
            <a:r>
              <a:rPr lang="ja-JP" altLang="en-US" sz="1200" dirty="0" smtClean="0"/>
              <a:t>　</a:t>
            </a:r>
            <a:r>
              <a:rPr lang="ja-JP" altLang="en-US" sz="1200" u="sng" dirty="0" smtClean="0"/>
              <a:t>答申を受けて</a:t>
            </a:r>
            <a:endParaRPr lang="en-US" altLang="ja-JP" sz="1200" u="sng" dirty="0" smtClean="0"/>
          </a:p>
          <a:p>
            <a:r>
              <a:rPr lang="ja-JP" altLang="en-US" sz="1200" dirty="0"/>
              <a:t>　</a:t>
            </a:r>
            <a:r>
              <a:rPr lang="ja-JP" altLang="en-US" sz="1200" dirty="0" smtClean="0"/>
              <a:t>条例改正（</a:t>
            </a:r>
            <a:r>
              <a:rPr lang="en-US" altLang="ja-JP" sz="1200" dirty="0" smtClean="0"/>
              <a:t>H26.12</a:t>
            </a:r>
            <a:r>
              <a:rPr lang="ja-JP" altLang="en-US" sz="1200" dirty="0" smtClean="0"/>
              <a:t>議会で改正、</a:t>
            </a:r>
            <a:r>
              <a:rPr lang="en-US" altLang="ja-JP" sz="1200" dirty="0" smtClean="0"/>
              <a:t>H27.4.1</a:t>
            </a:r>
            <a:r>
              <a:rPr lang="ja-JP" altLang="en-US" sz="1200" dirty="0" smtClean="0"/>
              <a:t>施行）</a:t>
            </a:r>
            <a:endParaRPr lang="en-US" altLang="ja-JP" sz="1200" dirty="0" smtClean="0"/>
          </a:p>
          <a:p>
            <a:r>
              <a:rPr lang="ja-JP" altLang="en-US" sz="1200" dirty="0"/>
              <a:t>　</a:t>
            </a:r>
            <a:r>
              <a:rPr lang="ja-JP" altLang="en-US" sz="1200" dirty="0" smtClean="0"/>
              <a:t>　①平成</a:t>
            </a:r>
            <a:r>
              <a:rPr lang="en-US" altLang="ja-JP" sz="1200" dirty="0" smtClean="0"/>
              <a:t>27</a:t>
            </a:r>
            <a:r>
              <a:rPr lang="ja-JP" altLang="en-US" sz="1200" dirty="0" smtClean="0"/>
              <a:t>年</a:t>
            </a:r>
            <a:r>
              <a:rPr lang="en-US" altLang="ja-JP" sz="1200" dirty="0" smtClean="0"/>
              <a:t>4</a:t>
            </a:r>
            <a:r>
              <a:rPr lang="ja-JP" altLang="en-US" sz="1200" dirty="0" smtClean="0"/>
              <a:t>月</a:t>
            </a:r>
            <a:r>
              <a:rPr lang="en-US" altLang="ja-JP" sz="1200" dirty="0" smtClean="0"/>
              <a:t>1</a:t>
            </a:r>
            <a:r>
              <a:rPr lang="ja-JP" altLang="en-US" sz="1200" dirty="0" smtClean="0"/>
              <a:t>日より官公署等の敷地内を禁止区域から解除</a:t>
            </a:r>
            <a:endParaRPr lang="en-US" altLang="ja-JP" sz="1200" dirty="0" smtClean="0"/>
          </a:p>
          <a:p>
            <a:r>
              <a:rPr lang="ja-JP" altLang="en-US" sz="1200" dirty="0"/>
              <a:t>　</a:t>
            </a:r>
            <a:r>
              <a:rPr lang="ja-JP" altLang="en-US" sz="1200" dirty="0" smtClean="0"/>
              <a:t>官公署等における屋外広告物の掲出ガイドライン（案）を作成</a:t>
            </a:r>
            <a:endParaRPr lang="en-US" altLang="ja-JP" sz="1200" dirty="0" smtClean="0"/>
          </a:p>
          <a:p>
            <a:r>
              <a:rPr lang="ja-JP" altLang="en-US" sz="1200" dirty="0"/>
              <a:t>　</a:t>
            </a:r>
            <a:r>
              <a:rPr lang="ja-JP" altLang="en-US" sz="1200" dirty="0" smtClean="0"/>
              <a:t>　上記ｶﾞｲﾄﾞﾗｲﾝに位置づけて、②の仕組みの構築と③の体制づくりを行う</a:t>
            </a:r>
            <a:endParaRPr lang="en-US" altLang="ja-JP" sz="1200" dirty="0" smtClean="0"/>
          </a:p>
        </p:txBody>
      </p:sp>
      <p:sp>
        <p:nvSpPr>
          <p:cNvPr id="15" name="角丸四角形 14"/>
          <p:cNvSpPr/>
          <p:nvPr/>
        </p:nvSpPr>
        <p:spPr>
          <a:xfrm>
            <a:off x="19885" y="480120"/>
            <a:ext cx="3788627" cy="9090839"/>
          </a:xfrm>
          <a:prstGeom prst="roundRect">
            <a:avLst>
              <a:gd name="adj" fmla="val 49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sz="1200" dirty="0">
              <a:solidFill>
                <a:schemeClr val="tx1"/>
              </a:solidFill>
            </a:endParaRPr>
          </a:p>
          <a:p>
            <a:endParaRPr kumimoji="1" lang="ja-JP" altLang="en-US" sz="1200" dirty="0">
              <a:solidFill>
                <a:schemeClr val="tx1"/>
              </a:solidFill>
            </a:endParaRPr>
          </a:p>
        </p:txBody>
      </p:sp>
      <p:pic>
        <p:nvPicPr>
          <p:cNvPr id="17" name="図 16" descr="1407改【準備状況】古市_1(H26.4.tif"/>
          <p:cNvPicPr/>
          <p:nvPr/>
        </p:nvPicPr>
        <p:blipFill rotWithShape="1">
          <a:blip r:embed="rId2" cstate="print"/>
          <a:srcRect l="13330" t="1146" b="4425"/>
          <a:stretch/>
        </p:blipFill>
        <p:spPr>
          <a:xfrm>
            <a:off x="9379541" y="847698"/>
            <a:ext cx="3141939" cy="4306867"/>
          </a:xfrm>
          <a:prstGeom prst="rect">
            <a:avLst/>
          </a:prstGeom>
        </p:spPr>
      </p:pic>
      <p:sp>
        <p:nvSpPr>
          <p:cNvPr id="18" name="正方形/長方形 17"/>
          <p:cNvSpPr/>
          <p:nvPr/>
        </p:nvSpPr>
        <p:spPr>
          <a:xfrm>
            <a:off x="4040187" y="864016"/>
            <a:ext cx="5197253" cy="4339650"/>
          </a:xfrm>
          <a:prstGeom prst="rect">
            <a:avLst/>
          </a:prstGeom>
        </p:spPr>
        <p:txBody>
          <a:bodyPr wrap="square">
            <a:spAutoFit/>
          </a:bodyPr>
          <a:lstStyle/>
          <a:p>
            <a:r>
              <a:rPr lang="ja-JP" altLang="en-US" sz="1200" dirty="0"/>
              <a:t>　平成</a:t>
            </a:r>
            <a:r>
              <a:rPr lang="en-US" altLang="ja-JP" sz="1200" dirty="0"/>
              <a:t>26</a:t>
            </a:r>
            <a:r>
              <a:rPr lang="ja-JP" altLang="en-US" sz="1200" dirty="0"/>
              <a:t>年</a:t>
            </a:r>
            <a:r>
              <a:rPr lang="en-US" altLang="ja-JP" sz="1200" dirty="0"/>
              <a:t>5</a:t>
            </a:r>
            <a:r>
              <a:rPr lang="ja-JP" altLang="en-US" sz="1200" dirty="0"/>
              <a:t>月</a:t>
            </a:r>
            <a:r>
              <a:rPr lang="en-US" altLang="ja-JP" sz="1200" dirty="0"/>
              <a:t>27</a:t>
            </a:r>
            <a:r>
              <a:rPr lang="ja-JP" altLang="en-US" sz="1200" dirty="0" smtClean="0"/>
              <a:t>日　景観審議会</a:t>
            </a:r>
            <a:r>
              <a:rPr lang="ja-JP" altLang="en-US" sz="1200" dirty="0"/>
              <a:t>　</a:t>
            </a:r>
            <a:endParaRPr lang="en-US" altLang="ja-JP" sz="1200" dirty="0" smtClean="0"/>
          </a:p>
          <a:p>
            <a:r>
              <a:rPr lang="ja-JP" altLang="en-US" sz="1200" dirty="0"/>
              <a:t>　</a:t>
            </a:r>
            <a:r>
              <a:rPr lang="ja-JP" altLang="en-US" sz="1200" dirty="0" smtClean="0"/>
              <a:t>　</a:t>
            </a:r>
            <a:r>
              <a:rPr lang="ja-JP" altLang="en-US" sz="1200" u="sng" dirty="0" smtClean="0"/>
              <a:t>諮問</a:t>
            </a:r>
            <a:r>
              <a:rPr lang="ja-JP" altLang="en-US" sz="1200" u="sng" dirty="0"/>
              <a:t>内容</a:t>
            </a:r>
            <a:endParaRPr lang="en-US" altLang="ja-JP" sz="1200" u="sng" dirty="0"/>
          </a:p>
          <a:p>
            <a:pPr marL="271463" indent="-271463"/>
            <a:r>
              <a:rPr lang="ja-JP" altLang="en-US" sz="1200" dirty="0"/>
              <a:t>　　</a:t>
            </a:r>
            <a:r>
              <a:rPr lang="ja-JP" altLang="en-US" sz="1200" dirty="0" smtClean="0"/>
              <a:t>・</a:t>
            </a:r>
            <a:r>
              <a:rPr lang="ja-JP" altLang="en-US" sz="1200" dirty="0"/>
              <a:t>大阪府</a:t>
            </a:r>
            <a:r>
              <a:rPr lang="ja-JP" altLang="en-US" sz="1200" dirty="0" smtClean="0"/>
              <a:t>と堺市、羽曳野市、藤井寺市は、平成２９年度の百舌鳥・古市古墳群の世界文化遺産登録を目指し、その実現に向け様々な取組を行っている</a:t>
            </a:r>
            <a:endParaRPr lang="en-US" altLang="ja-JP" sz="1200" dirty="0" smtClean="0"/>
          </a:p>
          <a:p>
            <a:pPr marL="271463" indent="-271463"/>
            <a:r>
              <a:rPr lang="ja-JP" altLang="en-US" sz="1200" dirty="0"/>
              <a:t>　</a:t>
            </a:r>
            <a:r>
              <a:rPr lang="ja-JP" altLang="en-US" sz="1200" dirty="0" smtClean="0"/>
              <a:t>　・これらの資産を保護するために設定された</a:t>
            </a:r>
            <a:r>
              <a:rPr lang="ja-JP" altLang="en-US" sz="1200" dirty="0"/>
              <a:t>古市古墳群の</a:t>
            </a:r>
            <a:r>
              <a:rPr lang="ja-JP" altLang="en-US" sz="1200" dirty="0" smtClean="0"/>
              <a:t>緩衝地帯における屋外広告物の規制にあり方について諮問</a:t>
            </a:r>
            <a:endParaRPr lang="en-US" altLang="ja-JP" sz="1200" dirty="0" smtClean="0"/>
          </a:p>
          <a:p>
            <a:pPr marL="271463" indent="-271463"/>
            <a:r>
              <a:rPr lang="ja-JP" altLang="en-US" sz="1200" dirty="0"/>
              <a:t>　</a:t>
            </a:r>
            <a:r>
              <a:rPr lang="ja-JP" altLang="en-US" sz="1200" dirty="0" smtClean="0"/>
              <a:t>　　（百舌鳥古墳群については堺市の権限の範疇、古市古墳群の建物の高さや色彩などの意匠については羽曳野市、藤井寺市の権限の範疇のため）</a:t>
            </a:r>
            <a:endParaRPr lang="en-US" altLang="ja-JP" sz="1200" dirty="0"/>
          </a:p>
          <a:p>
            <a:r>
              <a:rPr lang="ja-JP" altLang="en-US" sz="1200" dirty="0" smtClean="0"/>
              <a:t>　</a:t>
            </a:r>
            <a:r>
              <a:rPr lang="ja-JP" altLang="en-US" sz="1200" dirty="0"/>
              <a:t>平成</a:t>
            </a:r>
            <a:r>
              <a:rPr lang="en-US" altLang="ja-JP" sz="1200" dirty="0"/>
              <a:t>26</a:t>
            </a:r>
            <a:r>
              <a:rPr lang="ja-JP" altLang="en-US" sz="1200" dirty="0"/>
              <a:t>年</a:t>
            </a:r>
            <a:r>
              <a:rPr lang="en-US" altLang="ja-JP" sz="1200" dirty="0"/>
              <a:t>8</a:t>
            </a:r>
            <a:r>
              <a:rPr lang="ja-JP" altLang="en-US" sz="1200" dirty="0"/>
              <a:t>月</a:t>
            </a:r>
            <a:r>
              <a:rPr lang="en-US" altLang="ja-JP" sz="1200" dirty="0"/>
              <a:t>7</a:t>
            </a:r>
            <a:r>
              <a:rPr lang="ja-JP" altLang="en-US" sz="1200" dirty="0" smtClean="0"/>
              <a:t>日  　古市</a:t>
            </a:r>
            <a:r>
              <a:rPr lang="ja-JP" altLang="en-US" sz="1200" dirty="0"/>
              <a:t>古墳群</a:t>
            </a:r>
            <a:r>
              <a:rPr lang="ja-JP" altLang="en-US" sz="1200" dirty="0" smtClean="0"/>
              <a:t>部会</a:t>
            </a:r>
            <a:endParaRPr lang="en-US" altLang="ja-JP" sz="1200" dirty="0" smtClean="0"/>
          </a:p>
          <a:p>
            <a:r>
              <a:rPr lang="ja-JP" altLang="en-US" sz="1200" dirty="0"/>
              <a:t>　</a:t>
            </a:r>
            <a:r>
              <a:rPr lang="ja-JP" altLang="en-US" sz="1200" dirty="0" smtClean="0"/>
              <a:t>平成</a:t>
            </a:r>
            <a:r>
              <a:rPr lang="en-US" altLang="ja-JP" sz="1200" dirty="0"/>
              <a:t>26</a:t>
            </a:r>
            <a:r>
              <a:rPr lang="ja-JP" altLang="en-US" sz="1200" dirty="0"/>
              <a:t>年</a:t>
            </a:r>
            <a:r>
              <a:rPr lang="en-US" altLang="ja-JP" sz="1200" dirty="0"/>
              <a:t>12</a:t>
            </a:r>
            <a:r>
              <a:rPr lang="ja-JP" altLang="en-US" sz="1200" dirty="0"/>
              <a:t>月</a:t>
            </a:r>
            <a:r>
              <a:rPr lang="en-US" altLang="ja-JP" sz="1200" dirty="0"/>
              <a:t>2</a:t>
            </a:r>
            <a:r>
              <a:rPr lang="ja-JP" altLang="en-US" sz="1200" dirty="0" smtClean="0"/>
              <a:t>日　古市古墳群部会</a:t>
            </a:r>
            <a:endParaRPr lang="en-US" altLang="ja-JP" sz="1200" dirty="0" smtClean="0"/>
          </a:p>
          <a:p>
            <a:r>
              <a:rPr lang="ja-JP" altLang="en-US" sz="1200" dirty="0" smtClean="0"/>
              <a:t>　</a:t>
            </a:r>
            <a:r>
              <a:rPr lang="ja-JP" altLang="en-US" sz="1200" dirty="0"/>
              <a:t>平成</a:t>
            </a:r>
            <a:r>
              <a:rPr lang="en-US" altLang="ja-JP" sz="1200" dirty="0"/>
              <a:t>27</a:t>
            </a:r>
            <a:r>
              <a:rPr lang="ja-JP" altLang="en-US" sz="1200" dirty="0"/>
              <a:t>年</a:t>
            </a:r>
            <a:r>
              <a:rPr lang="en-US" altLang="ja-JP" sz="1200" dirty="0"/>
              <a:t>3</a:t>
            </a:r>
            <a:r>
              <a:rPr lang="ja-JP" altLang="en-US" sz="1200" dirty="0"/>
              <a:t>月</a:t>
            </a:r>
            <a:r>
              <a:rPr lang="en-US" altLang="ja-JP" sz="1200" dirty="0"/>
              <a:t>19</a:t>
            </a:r>
            <a:r>
              <a:rPr lang="ja-JP" altLang="en-US" sz="1200" dirty="0" smtClean="0"/>
              <a:t>日　景観審議会</a:t>
            </a:r>
            <a:r>
              <a:rPr lang="ja-JP" altLang="en-US" sz="1200" dirty="0"/>
              <a:t>　</a:t>
            </a:r>
          </a:p>
          <a:p>
            <a:r>
              <a:rPr lang="ja-JP" altLang="en-US" sz="1200" dirty="0" smtClean="0"/>
              <a:t>　　</a:t>
            </a:r>
            <a:r>
              <a:rPr lang="ja-JP" altLang="en-US" sz="1200" u="sng" dirty="0" smtClean="0"/>
              <a:t>答申内容</a:t>
            </a:r>
            <a:endParaRPr lang="en-US" altLang="ja-JP" sz="1200" u="sng" dirty="0" smtClean="0"/>
          </a:p>
          <a:p>
            <a:r>
              <a:rPr lang="ja-JP" altLang="en-US" sz="1200" dirty="0"/>
              <a:t>　　</a:t>
            </a:r>
            <a:r>
              <a:rPr lang="ja-JP" altLang="en-US" sz="1200" dirty="0" smtClean="0"/>
              <a:t>①規制内容（</a:t>
            </a:r>
            <a:r>
              <a:rPr lang="en-US" altLang="ja-JP" sz="1200" dirty="0" smtClean="0"/>
              <a:t>※</a:t>
            </a:r>
            <a:r>
              <a:rPr lang="ja-JP" altLang="en-US" sz="1200" dirty="0" smtClean="0"/>
              <a:t>）に</a:t>
            </a:r>
            <a:r>
              <a:rPr lang="ja-JP" altLang="en-US" sz="1200" dirty="0"/>
              <a:t>ついては、妥当な内容で</a:t>
            </a:r>
            <a:r>
              <a:rPr lang="ja-JP" altLang="en-US" sz="1200" dirty="0" smtClean="0"/>
              <a:t>ある</a:t>
            </a:r>
            <a:endParaRPr lang="en-US" altLang="ja-JP" sz="1200" dirty="0" smtClean="0"/>
          </a:p>
          <a:p>
            <a:r>
              <a:rPr lang="ja-JP" altLang="en-US" sz="1200" dirty="0"/>
              <a:t>　</a:t>
            </a:r>
            <a:r>
              <a:rPr lang="ja-JP" altLang="en-US" sz="1200" dirty="0" smtClean="0"/>
              <a:t>　　（</a:t>
            </a:r>
            <a:r>
              <a:rPr lang="en-US" altLang="ja-JP" sz="1200" dirty="0" smtClean="0"/>
              <a:t>※</a:t>
            </a:r>
            <a:r>
              <a:rPr lang="ja-JP" altLang="en-US" sz="1200" dirty="0" smtClean="0"/>
              <a:t>　資産近傍：原則掲出禁止</a:t>
            </a:r>
            <a:endParaRPr lang="en-US" altLang="ja-JP" sz="1200" dirty="0" smtClean="0"/>
          </a:p>
          <a:p>
            <a:r>
              <a:rPr lang="ja-JP" altLang="en-US" sz="1200" dirty="0"/>
              <a:t>　</a:t>
            </a:r>
            <a:r>
              <a:rPr lang="ja-JP" altLang="en-US" sz="1200" dirty="0" smtClean="0"/>
              <a:t>　　　　　 緩衝地帯：非自家用は掲出禁止、自家用は屋上広告物の掲出禁止）</a:t>
            </a:r>
            <a:endParaRPr lang="ja-JP" altLang="en-US" sz="1200" dirty="0"/>
          </a:p>
          <a:p>
            <a:r>
              <a:rPr lang="ja-JP" altLang="en-US" sz="1200" dirty="0"/>
              <a:t>　　</a:t>
            </a:r>
            <a:r>
              <a:rPr lang="ja-JP" altLang="en-US" sz="1200" dirty="0" smtClean="0"/>
              <a:t>②「</a:t>
            </a:r>
            <a:r>
              <a:rPr lang="ja-JP" altLang="en-US" sz="1200" dirty="0"/>
              <a:t>適用除外となる自家用広告物」について、規制方針（案）に抵触</a:t>
            </a:r>
            <a:r>
              <a:rPr lang="ja-JP" altLang="en-US" sz="1200" dirty="0" smtClean="0"/>
              <a:t>する</a:t>
            </a:r>
            <a:endParaRPr lang="en-US" altLang="ja-JP" sz="1200" dirty="0" smtClean="0"/>
          </a:p>
          <a:p>
            <a:r>
              <a:rPr lang="ja-JP" altLang="en-US" sz="1200" dirty="0"/>
              <a:t>　</a:t>
            </a:r>
            <a:r>
              <a:rPr lang="ja-JP" altLang="en-US" sz="1200" dirty="0" smtClean="0"/>
              <a:t>　　　こととなる</a:t>
            </a:r>
            <a:r>
              <a:rPr lang="ja-JP" altLang="en-US" sz="1200" dirty="0"/>
              <a:t>ものは、掲出できない扱いとすることが必要</a:t>
            </a:r>
          </a:p>
          <a:p>
            <a:r>
              <a:rPr lang="ja-JP" altLang="en-US" sz="1200" dirty="0"/>
              <a:t>　　③</a:t>
            </a:r>
            <a:r>
              <a:rPr lang="ja-JP" altLang="en-US" sz="1200" dirty="0" smtClean="0"/>
              <a:t>経過</a:t>
            </a:r>
            <a:r>
              <a:rPr lang="ja-JP" altLang="en-US" sz="1200" dirty="0"/>
              <a:t>措置期間の延長等についても柔軟な対応が</a:t>
            </a:r>
            <a:r>
              <a:rPr lang="ja-JP" altLang="en-US" sz="1200" dirty="0" smtClean="0"/>
              <a:t>求められる</a:t>
            </a:r>
            <a:endParaRPr lang="en-US" altLang="ja-JP" sz="1200" dirty="0" smtClean="0"/>
          </a:p>
          <a:p>
            <a:endParaRPr lang="en-US" altLang="ja-JP" sz="1200" dirty="0"/>
          </a:p>
          <a:p>
            <a:r>
              <a:rPr lang="ja-JP" altLang="en-US" sz="1200" dirty="0"/>
              <a:t>　</a:t>
            </a:r>
            <a:r>
              <a:rPr lang="ja-JP" altLang="en-US" sz="1200" u="sng" dirty="0"/>
              <a:t>答申を受けて</a:t>
            </a:r>
            <a:endParaRPr lang="en-US" altLang="ja-JP" sz="1200" u="sng" dirty="0"/>
          </a:p>
          <a:p>
            <a:r>
              <a:rPr lang="ja-JP" altLang="en-US" sz="1200" dirty="0"/>
              <a:t>　　</a:t>
            </a:r>
            <a:r>
              <a:rPr lang="ja-JP" altLang="en-US" sz="1200" dirty="0" smtClean="0"/>
              <a:t>来年度に答申内容を反映するため、条例等の改正を行う</a:t>
            </a:r>
            <a:endParaRPr lang="en-US" altLang="ja-JP" sz="1200" dirty="0" smtClean="0"/>
          </a:p>
          <a:p>
            <a:r>
              <a:rPr lang="ja-JP" altLang="en-US" sz="1200" dirty="0"/>
              <a:t>　</a:t>
            </a:r>
            <a:r>
              <a:rPr lang="ja-JP" altLang="en-US" sz="1200" dirty="0" smtClean="0"/>
              <a:t>　それ以降も、世界遺産の動きに合わせ、必要な取り組みを行う</a:t>
            </a:r>
            <a:endParaRPr lang="en-US" altLang="ja-JP" sz="1200" dirty="0" smtClean="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8249" y="4431320"/>
            <a:ext cx="1202554" cy="68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a:xfrm>
            <a:off x="10505256" y="956917"/>
            <a:ext cx="1922634" cy="246221"/>
          </a:xfrm>
          <a:prstGeom prst="rect">
            <a:avLst/>
          </a:prstGeom>
          <a:solidFill>
            <a:schemeClr val="bg1"/>
          </a:solidFill>
        </p:spPr>
        <p:txBody>
          <a:bodyPr wrap="square">
            <a:spAutoFit/>
          </a:bodyPr>
          <a:lstStyle/>
          <a:p>
            <a:pPr algn="ctr"/>
            <a:r>
              <a:rPr lang="ja-JP" altLang="en-US" sz="1000" dirty="0" smtClean="0"/>
              <a:t>古市古墳群における規制範囲</a:t>
            </a:r>
            <a:endParaRPr lang="en-US" altLang="ja-JP" sz="1000" dirty="0" smtClean="0"/>
          </a:p>
        </p:txBody>
      </p:sp>
      <p:sp>
        <p:nvSpPr>
          <p:cNvPr id="22" name="正方形/長方形 21"/>
          <p:cNvSpPr/>
          <p:nvPr/>
        </p:nvSpPr>
        <p:spPr>
          <a:xfrm>
            <a:off x="80078" y="545718"/>
            <a:ext cx="3728434" cy="3354765"/>
          </a:xfrm>
          <a:prstGeom prst="rect">
            <a:avLst/>
          </a:prstGeom>
        </p:spPr>
        <p:txBody>
          <a:bodyPr wrap="square">
            <a:spAutoFit/>
          </a:bodyPr>
          <a:lstStyle/>
          <a:p>
            <a:pPr algn="ctr"/>
            <a:r>
              <a:rPr lang="ja-JP" altLang="en-US" sz="1400" dirty="0" smtClean="0"/>
              <a:t>■大阪府住宅まちづくりマスタープランにおける取り組み</a:t>
            </a:r>
            <a:r>
              <a:rPr lang="ja-JP" altLang="en-US" sz="1400" dirty="0"/>
              <a:t>状況</a:t>
            </a:r>
            <a:endParaRPr lang="en-US" altLang="ja-JP" sz="1400" dirty="0"/>
          </a:p>
          <a:p>
            <a:endParaRPr lang="en-US" altLang="ja-JP" sz="1600" dirty="0"/>
          </a:p>
          <a:p>
            <a:r>
              <a:rPr lang="ja-JP" altLang="en-US" sz="1200" dirty="0" smtClean="0"/>
              <a:t>「（</a:t>
            </a:r>
            <a:r>
              <a:rPr lang="ja-JP" altLang="en-US" sz="1200" dirty="0"/>
              <a:t>４）</a:t>
            </a:r>
            <a:r>
              <a:rPr lang="ja-JP" altLang="en-US" sz="1200" dirty="0" smtClean="0"/>
              <a:t>地域の特性を活かした美しく魅力あるまちの形成」</a:t>
            </a:r>
            <a:endParaRPr lang="en-US" altLang="ja-JP" sz="1200" dirty="0" smtClean="0"/>
          </a:p>
          <a:p>
            <a:r>
              <a:rPr lang="ja-JP" altLang="en-US" sz="1200" dirty="0" err="1" smtClean="0"/>
              <a:t>に景</a:t>
            </a:r>
            <a:r>
              <a:rPr lang="ja-JP" altLang="en-US" sz="1200" dirty="0" smtClean="0"/>
              <a:t>観の取り組みを位置づけ</a:t>
            </a:r>
            <a:endParaRPr lang="en-US" altLang="ja-JP" sz="1200" dirty="0" smtClean="0"/>
          </a:p>
          <a:p>
            <a:endParaRPr lang="en-US" altLang="ja-JP" sz="1200" dirty="0"/>
          </a:p>
          <a:p>
            <a:r>
              <a:rPr lang="ja-JP" altLang="en-US" sz="1200" dirty="0" smtClean="0"/>
              <a:t>○取組むにあたっての手法</a:t>
            </a:r>
            <a:endParaRPr lang="en-US" altLang="ja-JP" sz="1200" dirty="0" smtClean="0"/>
          </a:p>
          <a:p>
            <a:r>
              <a:rPr lang="ja-JP" altLang="en-US" sz="1200" dirty="0" smtClean="0"/>
              <a:t>　・</a:t>
            </a:r>
            <a:r>
              <a:rPr lang="ja-JP" altLang="en-US" sz="1200" dirty="0"/>
              <a:t>景観法に基づく景観計画の策定</a:t>
            </a:r>
            <a:endParaRPr lang="en-US" altLang="ja-JP" sz="1200" dirty="0"/>
          </a:p>
          <a:p>
            <a:r>
              <a:rPr lang="ja-JP" altLang="en-US" sz="1200" dirty="0" smtClean="0"/>
              <a:t>　・景観法に基づく景観計画区域への位置づけ</a:t>
            </a:r>
            <a:endParaRPr lang="en-US" altLang="ja-JP" sz="1200" dirty="0" smtClean="0"/>
          </a:p>
          <a:p>
            <a:r>
              <a:rPr lang="ja-JP" altLang="en-US" sz="1200" dirty="0" smtClean="0"/>
              <a:t>　・市町村の景観行政団体化　など</a:t>
            </a:r>
            <a:endParaRPr lang="en-US" altLang="ja-JP" sz="1200" dirty="0" smtClean="0"/>
          </a:p>
          <a:p>
            <a:endParaRPr lang="en-US" altLang="ja-JP" sz="1200" dirty="0" smtClean="0"/>
          </a:p>
          <a:p>
            <a:r>
              <a:rPr lang="ja-JP" altLang="en-US" sz="1200" dirty="0" smtClean="0"/>
              <a:t>○進捗状況</a:t>
            </a:r>
            <a:endParaRPr lang="en-US" altLang="ja-JP" sz="1200" dirty="0"/>
          </a:p>
          <a:p>
            <a:pPr marL="895350" indent="-895350"/>
            <a:r>
              <a:rPr lang="ja-JP" altLang="en-US" sz="1200" dirty="0" smtClean="0"/>
              <a:t>　・景観計画：景観計画区域において一定規模以上の建築物、</a:t>
            </a:r>
            <a:r>
              <a:rPr lang="ja-JP" altLang="en-US" sz="1200" dirty="0"/>
              <a:t>工作物を色彩</a:t>
            </a:r>
            <a:r>
              <a:rPr lang="ja-JP" altLang="en-US" sz="1200" dirty="0" smtClean="0"/>
              <a:t>などを規制</a:t>
            </a:r>
            <a:endParaRPr lang="en-US" altLang="ja-JP" sz="1200" dirty="0" smtClean="0"/>
          </a:p>
          <a:p>
            <a:r>
              <a:rPr lang="ja-JP" altLang="en-US" sz="1200" dirty="0" smtClean="0"/>
              <a:t>　・景観計画区域：道路軸、河川軸、湾岸軸、歴史軸、</a:t>
            </a:r>
            <a:endParaRPr lang="en-US" altLang="ja-JP" sz="1200" dirty="0" smtClean="0"/>
          </a:p>
          <a:p>
            <a:r>
              <a:rPr lang="ja-JP" altLang="en-US" sz="1200" dirty="0"/>
              <a:t>　</a:t>
            </a:r>
            <a:r>
              <a:rPr lang="ja-JP" altLang="en-US" sz="1200" dirty="0" smtClean="0"/>
              <a:t>　　　　　　　　　　 山並み・緑地軸、歴史的重点地区</a:t>
            </a:r>
            <a:endParaRPr lang="en-US" altLang="ja-JP" sz="1200" dirty="0" smtClean="0"/>
          </a:p>
          <a:p>
            <a:r>
              <a:rPr lang="ja-JP" altLang="en-US" sz="1200" dirty="0" smtClean="0"/>
              <a:t>　・景観行政団体化：</a:t>
            </a:r>
            <a:r>
              <a:rPr lang="en-US" altLang="ja-JP" sz="1200" dirty="0" smtClean="0"/>
              <a:t>16</a:t>
            </a:r>
            <a:r>
              <a:rPr lang="ja-JP" altLang="en-US" sz="1200" dirty="0" smtClean="0"/>
              <a:t>市町</a:t>
            </a:r>
            <a:endParaRPr lang="en-US" altLang="ja-JP" sz="1200" dirty="0" smtClean="0"/>
          </a:p>
        </p:txBody>
      </p:sp>
      <p:sp>
        <p:nvSpPr>
          <p:cNvPr id="23" name="正方形/長方形 22"/>
          <p:cNvSpPr/>
          <p:nvPr/>
        </p:nvSpPr>
        <p:spPr>
          <a:xfrm>
            <a:off x="80078" y="9049072"/>
            <a:ext cx="3672407" cy="461665"/>
          </a:xfrm>
          <a:prstGeom prst="rect">
            <a:avLst/>
          </a:prstGeom>
        </p:spPr>
        <p:txBody>
          <a:bodyPr wrap="square">
            <a:spAutoFit/>
          </a:bodyPr>
          <a:lstStyle/>
          <a:p>
            <a:r>
              <a:rPr lang="ja-JP" altLang="en-US" sz="1200" dirty="0" smtClean="0"/>
              <a:t>また、その他の景観形成に向けた最新の取り組みとして、景観審議会の</a:t>
            </a:r>
            <a:r>
              <a:rPr lang="en-US" altLang="ja-JP" sz="1200" dirty="0" smtClean="0"/>
              <a:t>26</a:t>
            </a:r>
            <a:r>
              <a:rPr lang="ja-JP" altLang="en-US" sz="1200" dirty="0" smtClean="0"/>
              <a:t>年度の状況を右に紹介する。</a:t>
            </a:r>
            <a:endParaRPr lang="en-US" altLang="ja-JP" sz="1200" dirty="0" smtClean="0"/>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80" t="8829" r="1690" b="3933"/>
          <a:stretch/>
        </p:blipFill>
        <p:spPr bwMode="auto">
          <a:xfrm>
            <a:off x="107156" y="4008512"/>
            <a:ext cx="3617119" cy="481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11325548" y="74557"/>
            <a:ext cx="1232520" cy="331005"/>
          </a:xfrm>
          <a:prstGeom prst="rect">
            <a:avLst/>
          </a:prstGeom>
          <a:solidFill>
            <a:schemeClr val="bg1"/>
          </a:solidFill>
          <a:ln>
            <a:solidFill>
              <a:schemeClr val="tx1"/>
            </a:solidFill>
          </a:ln>
        </p:spPr>
        <p:txBody>
          <a:bodyPr wrap="square" lIns="83964" tIns="41982" rIns="83964" bIns="41982" rtlCol="0">
            <a:spAutoFit/>
          </a:bodyPr>
          <a:lstStyle/>
          <a:p>
            <a:pPr algn="ct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資料</a:t>
            </a:r>
            <a:r>
              <a:rPr lang="ja-JP" altLang="en-US" sz="1600" b="1"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400" dirty="0" smtClean="0">
                <a:solidFill>
                  <a:prstClr val="black"/>
                </a:solidFill>
                <a:latin typeface="ＭＳ Ｐゴシック"/>
                <a:cs typeface="メイリオ" panose="020B0604030504040204" pitchFamily="50" charset="-128"/>
              </a:rPr>
              <a:t>　　　　　</a:t>
            </a:r>
            <a:r>
              <a:rPr lang="ja-JP" altLang="en-US" sz="1400" dirty="0" smtClean="0">
                <a:solidFill>
                  <a:prstClr val="black"/>
                </a:solidFill>
                <a:latin typeface="ＭＳ Ｐゴシック"/>
              </a:rPr>
              <a:t>　　　</a:t>
            </a:r>
            <a:endParaRPr lang="ja-JP" altLang="en-US" sz="1400" dirty="0">
              <a:solidFill>
                <a:prstClr val="black"/>
              </a:solidFill>
              <a:latin typeface="ＭＳ Ｐゴシック"/>
            </a:endParaRPr>
          </a:p>
        </p:txBody>
      </p:sp>
    </p:spTree>
    <p:extLst>
      <p:ext uri="{BB962C8B-B14F-4D97-AF65-F5344CB8AC3E}">
        <p14:creationId xmlns:p14="http://schemas.microsoft.com/office/powerpoint/2010/main" val="550887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Props1.xml><?xml version="1.0" encoding="utf-8"?>
<ds:datastoreItem xmlns:ds="http://schemas.openxmlformats.org/officeDocument/2006/customXml" ds:itemID="{0A543688-B621-480A-BD34-E21465802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5A7D3E-799C-4143-8CD6-B8D5A86F58FA}">
  <ds:schemaRefs>
    <ds:schemaRef ds:uri="http://schemas.microsoft.com/sharepoint/v3/contenttype/forms"/>
  </ds:schemaRefs>
</ds:datastoreItem>
</file>

<file path=customXml/itemProps3.xml><?xml version="1.0" encoding="utf-8"?>
<ds:datastoreItem xmlns:ds="http://schemas.openxmlformats.org/officeDocument/2006/customXml" ds:itemID="{207FE4DE-DEDB-49B3-BFFF-CE63878B20CF}">
  <ds:schemaRefs>
    <ds:schemaRef ds:uri="http://schemas.microsoft.com/office/2006/metadata/properties"/>
    <ds:schemaRef ds:uri="http://schemas.microsoft.com/office/2006/documentManagement/types"/>
    <ds:schemaRef ds:uri="46689e31-b03d-4afa-a735-a1f8d7beadb1"/>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629</TotalTime>
  <Words>119</Words>
  <Application>Microsoft Office PowerPoint</Application>
  <PresentationFormat>A3 297x420 mm</PresentationFormat>
  <Paragraphs>77</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Office テーマ</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平成26年度 景観推進業務の取組状況</dc:title>
  <dc:creator>嶺倉　栄</dc:creator>
  <cp:lastModifiedBy>西川　高代</cp:lastModifiedBy>
  <cp:revision>31</cp:revision>
  <cp:lastPrinted>2015-03-19T08:20:48Z</cp:lastPrinted>
  <dcterms:created xsi:type="dcterms:W3CDTF">2015-03-16T07:26:37Z</dcterms:created>
  <dcterms:modified xsi:type="dcterms:W3CDTF">2015-03-20T03:08:29Z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