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</p:sldIdLst>
  <p:sldSz cx="15122525" cy="10693400"/>
  <p:notesSz cx="6807200" cy="9939338"/>
  <p:defaultTextStyle>
    <a:defPPr>
      <a:defRPr lang="ja-JP"/>
    </a:defPPr>
    <a:lvl1pPr marL="0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1pPr>
    <a:lvl2pPr marL="727254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2pPr>
    <a:lvl3pPr marL="1454509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3pPr>
    <a:lvl4pPr marL="2181763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4pPr>
    <a:lvl5pPr marL="2909016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5pPr>
    <a:lvl6pPr marL="3636270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6pPr>
    <a:lvl7pPr marL="4363524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7pPr>
    <a:lvl8pPr marL="5090779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8pPr>
    <a:lvl9pPr marL="5818033" algn="l" defTabSz="1454509" rtl="0" eaLnBrk="1" latinLnBrk="0" hangingPunct="1">
      <a:defRPr kumimoji="1"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91A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0" autoAdjust="0"/>
    <p:restoredTop sz="94660"/>
  </p:normalViewPr>
  <p:slideViewPr>
    <p:cSldViewPr>
      <p:cViewPr>
        <p:scale>
          <a:sx n="66" d="100"/>
          <a:sy n="66" d="100"/>
        </p:scale>
        <p:origin x="-90" y="-72"/>
      </p:cViewPr>
      <p:guideLst>
        <p:guide orient="horz" pos="3369"/>
        <p:guide pos="47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34191" y="3321888"/>
            <a:ext cx="12854145" cy="2292151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8380" y="6059594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6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0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963831" y="428234"/>
            <a:ext cx="3402568" cy="912404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56126" y="428234"/>
            <a:ext cx="9955663" cy="91240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577" y="6871501"/>
            <a:ext cx="12854145" cy="2123829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194577" y="4532322"/>
            <a:ext cx="12854145" cy="2339181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272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545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8176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090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362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6352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0907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180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56127" y="2495128"/>
            <a:ext cx="6679116" cy="705715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687283" y="2495128"/>
            <a:ext cx="6679116" cy="705715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6130" y="2393641"/>
            <a:ext cx="6681741" cy="99755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7254" indent="0">
              <a:buNone/>
              <a:defRPr sz="3300" b="1"/>
            </a:lvl2pPr>
            <a:lvl3pPr marL="1454509" indent="0">
              <a:buNone/>
              <a:defRPr sz="3000" b="1"/>
            </a:lvl3pPr>
            <a:lvl4pPr marL="2181763" indent="0">
              <a:buNone/>
              <a:defRPr sz="2500" b="1"/>
            </a:lvl4pPr>
            <a:lvl5pPr marL="2909016" indent="0">
              <a:buNone/>
              <a:defRPr sz="2500" b="1"/>
            </a:lvl5pPr>
            <a:lvl6pPr marL="3636270" indent="0">
              <a:buNone/>
              <a:defRPr sz="2500" b="1"/>
            </a:lvl6pPr>
            <a:lvl7pPr marL="4363524" indent="0">
              <a:buNone/>
              <a:defRPr sz="2500" b="1"/>
            </a:lvl7pPr>
            <a:lvl8pPr marL="5090779" indent="0">
              <a:buNone/>
              <a:defRPr sz="2500" b="1"/>
            </a:lvl8pPr>
            <a:lvl9pPr marL="5818033" indent="0">
              <a:buNone/>
              <a:defRPr sz="2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56130" y="3391196"/>
            <a:ext cx="6681741" cy="616108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682035" y="2393641"/>
            <a:ext cx="6684366" cy="99755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7254" indent="0">
              <a:buNone/>
              <a:defRPr sz="3300" b="1"/>
            </a:lvl2pPr>
            <a:lvl3pPr marL="1454509" indent="0">
              <a:buNone/>
              <a:defRPr sz="3000" b="1"/>
            </a:lvl3pPr>
            <a:lvl4pPr marL="2181763" indent="0">
              <a:buNone/>
              <a:defRPr sz="2500" b="1"/>
            </a:lvl4pPr>
            <a:lvl5pPr marL="2909016" indent="0">
              <a:buNone/>
              <a:defRPr sz="2500" b="1"/>
            </a:lvl5pPr>
            <a:lvl6pPr marL="3636270" indent="0">
              <a:buNone/>
              <a:defRPr sz="2500" b="1"/>
            </a:lvl6pPr>
            <a:lvl7pPr marL="4363524" indent="0">
              <a:buNone/>
              <a:defRPr sz="2500" b="1"/>
            </a:lvl7pPr>
            <a:lvl8pPr marL="5090779" indent="0">
              <a:buNone/>
              <a:defRPr sz="2500" b="1"/>
            </a:lvl8pPr>
            <a:lvl9pPr marL="5818033" indent="0">
              <a:buNone/>
              <a:defRPr sz="2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7682035" y="3391196"/>
            <a:ext cx="6684366" cy="616108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8" y="425756"/>
            <a:ext cx="4975208" cy="1811938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912487" y="425759"/>
            <a:ext cx="8453912" cy="9126521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756128" y="2237695"/>
            <a:ext cx="4975208" cy="7314584"/>
          </a:xfrm>
        </p:spPr>
        <p:txBody>
          <a:bodyPr/>
          <a:lstStyle>
            <a:lvl1pPr marL="0" indent="0">
              <a:buNone/>
              <a:defRPr sz="2300"/>
            </a:lvl1pPr>
            <a:lvl2pPr marL="727254" indent="0">
              <a:buNone/>
              <a:defRPr sz="2000"/>
            </a:lvl2pPr>
            <a:lvl3pPr marL="1454509" indent="0">
              <a:buNone/>
              <a:defRPr sz="1700"/>
            </a:lvl3pPr>
            <a:lvl4pPr marL="2181763" indent="0">
              <a:buNone/>
              <a:defRPr sz="1400"/>
            </a:lvl4pPr>
            <a:lvl5pPr marL="2909016" indent="0">
              <a:buNone/>
              <a:defRPr sz="1400"/>
            </a:lvl5pPr>
            <a:lvl6pPr marL="3636270" indent="0">
              <a:buNone/>
              <a:defRPr sz="1400"/>
            </a:lvl6pPr>
            <a:lvl7pPr marL="4363524" indent="0">
              <a:buNone/>
              <a:defRPr sz="1400"/>
            </a:lvl7pPr>
            <a:lvl8pPr marL="5090779" indent="0">
              <a:buNone/>
              <a:defRPr sz="1400"/>
            </a:lvl8pPr>
            <a:lvl9pPr marL="5818033" indent="0">
              <a:buNone/>
              <a:defRPr sz="1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4120" y="7485380"/>
            <a:ext cx="9073515" cy="88369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64120" y="955476"/>
            <a:ext cx="9073515" cy="6416040"/>
          </a:xfrm>
        </p:spPr>
        <p:txBody>
          <a:bodyPr/>
          <a:lstStyle>
            <a:lvl1pPr marL="0" indent="0">
              <a:buNone/>
              <a:defRPr sz="5100"/>
            </a:lvl1pPr>
            <a:lvl2pPr marL="727254" indent="0">
              <a:buNone/>
              <a:defRPr sz="4500"/>
            </a:lvl2pPr>
            <a:lvl3pPr marL="1454509" indent="0">
              <a:buNone/>
              <a:defRPr sz="3800"/>
            </a:lvl3pPr>
            <a:lvl4pPr marL="2181763" indent="0">
              <a:buNone/>
              <a:defRPr sz="3300"/>
            </a:lvl4pPr>
            <a:lvl5pPr marL="2909016" indent="0">
              <a:buNone/>
              <a:defRPr sz="3300"/>
            </a:lvl5pPr>
            <a:lvl6pPr marL="3636270" indent="0">
              <a:buNone/>
              <a:defRPr sz="3300"/>
            </a:lvl6pPr>
            <a:lvl7pPr marL="4363524" indent="0">
              <a:buNone/>
              <a:defRPr sz="3300"/>
            </a:lvl7pPr>
            <a:lvl8pPr marL="5090779" indent="0">
              <a:buNone/>
              <a:defRPr sz="3300"/>
            </a:lvl8pPr>
            <a:lvl9pPr marL="5818033" indent="0">
              <a:buNone/>
              <a:defRPr sz="3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964120" y="8369073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27254" indent="0">
              <a:buNone/>
              <a:defRPr sz="2000"/>
            </a:lvl2pPr>
            <a:lvl3pPr marL="1454509" indent="0">
              <a:buNone/>
              <a:defRPr sz="1700"/>
            </a:lvl3pPr>
            <a:lvl4pPr marL="2181763" indent="0">
              <a:buNone/>
              <a:defRPr sz="1400"/>
            </a:lvl4pPr>
            <a:lvl5pPr marL="2909016" indent="0">
              <a:buNone/>
              <a:defRPr sz="1400"/>
            </a:lvl5pPr>
            <a:lvl6pPr marL="3636270" indent="0">
              <a:buNone/>
              <a:defRPr sz="1400"/>
            </a:lvl6pPr>
            <a:lvl7pPr marL="4363524" indent="0">
              <a:buNone/>
              <a:defRPr sz="1400"/>
            </a:lvl7pPr>
            <a:lvl8pPr marL="5090779" indent="0">
              <a:buNone/>
              <a:defRPr sz="1400"/>
            </a:lvl8pPr>
            <a:lvl9pPr marL="5818033" indent="0">
              <a:buNone/>
              <a:defRPr sz="1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756127" y="428233"/>
            <a:ext cx="13610273" cy="1782234"/>
          </a:xfrm>
          <a:prstGeom prst="rect">
            <a:avLst/>
          </a:prstGeom>
        </p:spPr>
        <p:txBody>
          <a:bodyPr vert="horz" lIns="145443" tIns="72722" rIns="145443" bIns="7272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6127" y="2495128"/>
            <a:ext cx="13610273" cy="7057150"/>
          </a:xfrm>
          <a:prstGeom prst="rect">
            <a:avLst/>
          </a:prstGeom>
        </p:spPr>
        <p:txBody>
          <a:bodyPr vert="horz" lIns="145443" tIns="72722" rIns="145443" bIns="7272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756130" y="9911199"/>
            <a:ext cx="3528590" cy="569324"/>
          </a:xfrm>
          <a:prstGeom prst="rect">
            <a:avLst/>
          </a:prstGeom>
        </p:spPr>
        <p:txBody>
          <a:bodyPr vert="horz" lIns="145443" tIns="72722" rIns="145443" bIns="72722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166864" y="9911199"/>
            <a:ext cx="4788799" cy="569324"/>
          </a:xfrm>
          <a:prstGeom prst="rect">
            <a:avLst/>
          </a:prstGeom>
        </p:spPr>
        <p:txBody>
          <a:bodyPr vert="horz" lIns="145443" tIns="72722" rIns="145443" bIns="72722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0837811" y="9911199"/>
            <a:ext cx="3528590" cy="569324"/>
          </a:xfrm>
          <a:prstGeom prst="rect">
            <a:avLst/>
          </a:prstGeom>
        </p:spPr>
        <p:txBody>
          <a:bodyPr vert="horz" lIns="145443" tIns="72722" rIns="145443" bIns="72722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4509" rtl="0" eaLnBrk="1" latinLnBrk="0" hangingPunct="1">
        <a:spcBef>
          <a:spcPct val="0"/>
        </a:spcBef>
        <a:buNone/>
        <a:defRPr kumimoji="1"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5441" indent="-545441" algn="l" defTabSz="1454509" rtl="0" eaLnBrk="1" latinLnBrk="0" hangingPunct="1">
        <a:spcBef>
          <a:spcPct val="20000"/>
        </a:spcBef>
        <a:buFont typeface="Arial" pitchFamily="34" charset="0"/>
        <a:buChar char="•"/>
        <a:defRPr kumimoji="1"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1789" indent="-454535" algn="l" defTabSz="1454509" rtl="0" eaLnBrk="1" latinLnBrk="0" hangingPunct="1">
        <a:spcBef>
          <a:spcPct val="20000"/>
        </a:spcBef>
        <a:buFont typeface="Arial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8135" indent="-363628" algn="l" defTabSz="1454509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5389" indent="-363628" algn="l" defTabSz="1454509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272644" indent="-363628" algn="l" defTabSz="1454509" rtl="0" eaLnBrk="1" latinLnBrk="0" hangingPunct="1">
        <a:spcBef>
          <a:spcPct val="20000"/>
        </a:spcBef>
        <a:buFont typeface="Arial" pitchFamily="34" charset="0"/>
        <a:buChar char="»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3999898" indent="-363628" algn="l" defTabSz="1454509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727152" indent="-363628" algn="l" defTabSz="1454509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454405" indent="-363628" algn="l" defTabSz="1454509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181659" indent="-363628" algn="l" defTabSz="1454509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7254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54509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81763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09016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270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63524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0779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18033" algn="l" defTabSz="1454509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32470" y="207652"/>
            <a:ext cx="14401600" cy="51567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</p:spPr>
        <p:txBody>
          <a:bodyPr wrap="square" lIns="83964" tIns="41982" rIns="83964" bIns="41982" rtlCol="0" anchor="ctr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うめ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きた</a:t>
            </a:r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２期のまちづくりについて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</a:t>
            </a:r>
            <a:endParaRPr lang="ja-JP" altLang="en-US" sz="16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2470" y="207652"/>
            <a:ext cx="14379432" cy="102516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0334" y="5589726"/>
            <a:ext cx="4126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２．基盤整備事業概要の費用負担の考え方</a:t>
            </a:r>
            <a:endParaRPr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"/>
          <a:stretch>
            <a:fillRect/>
          </a:stretch>
        </p:blipFill>
        <p:spPr bwMode="auto">
          <a:xfrm>
            <a:off x="8808961" y="7253298"/>
            <a:ext cx="5639074" cy="312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884442" y="882204"/>
            <a:ext cx="5589588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8785" tIns="12694" rIns="28785" bIns="12694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明朝" pitchFamily="18" charset="-128"/>
                <a:ea typeface="ＭＳ Ｐゴシック" pitchFamily="50" charset="-128"/>
                <a:cs typeface="ＭＳ Ｐゴシック" pitchFamily="50" charset="-128"/>
              </a:rPr>
              <a:t>基盤整備事業概要図</a:t>
            </a:r>
            <a:endParaRPr kumimoji="1" lang="ja-JP" altLang="ja-JP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84442" y="6804000"/>
            <a:ext cx="5589588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8785" tIns="12694" rIns="28785" bIns="12694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明朝" pitchFamily="18" charset="-128"/>
                <a:ea typeface="ＭＳ Ｐゴシック" pitchFamily="50" charset="-128"/>
                <a:cs typeface="ＭＳ Ｐゴシック" pitchFamily="50" charset="-128"/>
              </a:rPr>
              <a:t>まちづくりのスケジュール（案）</a:t>
            </a:r>
            <a:endParaRPr kumimoji="1" lang="ja-JP" altLang="ja-JP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2470" y="738188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．うめきた</a:t>
            </a:r>
            <a:r>
              <a:rPr lang="en-US" altLang="ja-JP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期のまちづくりの方針</a:t>
            </a:r>
            <a:endParaRPr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2" y="2552537"/>
            <a:ext cx="3780146" cy="243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720502" y="1242244"/>
            <a:ext cx="7568675" cy="115212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3038" indent="-173038"/>
            <a:r>
              <a:rPr lang="ja-JP" altLang="en-US" sz="1400" dirty="0">
                <a:solidFill>
                  <a:schemeClr val="tx1"/>
                </a:solidFill>
              </a:rPr>
              <a:t>○うめきた</a:t>
            </a:r>
            <a:r>
              <a:rPr lang="en-US" altLang="ja-JP" sz="1400" dirty="0">
                <a:solidFill>
                  <a:schemeClr val="tx1"/>
                </a:solidFill>
              </a:rPr>
              <a:t>2</a:t>
            </a:r>
            <a:r>
              <a:rPr lang="ja-JP" altLang="en-US" sz="1400" dirty="0">
                <a:solidFill>
                  <a:schemeClr val="tx1"/>
                </a:solidFill>
              </a:rPr>
              <a:t>期を斬新で独自性が高く、世界に強く</a:t>
            </a:r>
            <a:r>
              <a:rPr lang="ja-JP" altLang="en-US" sz="1400" dirty="0" smtClean="0">
                <a:solidFill>
                  <a:schemeClr val="tx1"/>
                </a:solidFill>
              </a:rPr>
              <a:t>印象付ける「</a:t>
            </a:r>
            <a:r>
              <a:rPr lang="ja-JP" altLang="en-US" sz="1400" dirty="0">
                <a:solidFill>
                  <a:schemeClr val="tx1"/>
                </a:solidFill>
              </a:rPr>
              <a:t>大阪の顔」となる都市空間とするため、「みどり」を中心と</a:t>
            </a:r>
            <a:r>
              <a:rPr lang="ja-JP" altLang="en-US" sz="1400" dirty="0" smtClean="0">
                <a:solidFill>
                  <a:schemeClr val="tx1"/>
                </a:solidFill>
              </a:rPr>
              <a:t>したまちづくり</a:t>
            </a:r>
            <a:r>
              <a:rPr lang="ja-JP" altLang="en-US" sz="1400" dirty="0">
                <a:solidFill>
                  <a:schemeClr val="tx1"/>
                </a:solidFill>
              </a:rPr>
              <a:t>を行う</a:t>
            </a:r>
            <a:r>
              <a:rPr lang="ja-JP" altLang="en-US" sz="1400" dirty="0" smtClean="0">
                <a:solidFill>
                  <a:schemeClr val="tx1"/>
                </a:solidFill>
              </a:rPr>
              <a:t>。</a:t>
            </a:r>
            <a:endParaRPr lang="ja-JP" altLang="en-US" sz="1400" dirty="0">
              <a:solidFill>
                <a:schemeClr val="tx1"/>
              </a:solidFill>
            </a:endParaRPr>
          </a:p>
          <a:p>
            <a:pPr marL="173038" indent="-173038"/>
            <a:r>
              <a:rPr lang="ja-JP" altLang="en-US" sz="1400" dirty="0">
                <a:solidFill>
                  <a:schemeClr val="tx1"/>
                </a:solidFill>
              </a:rPr>
              <a:t>○「うめきた２期区域」の約</a:t>
            </a:r>
            <a:r>
              <a:rPr lang="en-US" altLang="ja-JP" sz="1400" dirty="0">
                <a:solidFill>
                  <a:schemeClr val="tx1"/>
                </a:solidFill>
              </a:rPr>
              <a:t>16ha</a:t>
            </a:r>
            <a:r>
              <a:rPr lang="ja-JP" altLang="en-US" sz="1400" dirty="0">
                <a:solidFill>
                  <a:schemeClr val="tx1"/>
                </a:solidFill>
              </a:rPr>
              <a:t>を対象に、当区域の都市計画や平成</a:t>
            </a:r>
            <a:r>
              <a:rPr lang="en-US" altLang="ja-JP" sz="1400" dirty="0" smtClean="0">
                <a:solidFill>
                  <a:schemeClr val="tx1"/>
                </a:solidFill>
              </a:rPr>
              <a:t>28</a:t>
            </a:r>
            <a:r>
              <a:rPr lang="ja-JP" altLang="en-US" sz="1400" dirty="0" smtClean="0">
                <a:solidFill>
                  <a:schemeClr val="tx1"/>
                </a:solidFill>
              </a:rPr>
              <a:t>年度</a:t>
            </a:r>
            <a:r>
              <a:rPr lang="ja-JP" altLang="en-US" sz="1400" dirty="0">
                <a:solidFill>
                  <a:schemeClr val="tx1"/>
                </a:solidFill>
              </a:rPr>
              <a:t>以降に開発事業者を決定するために実施が</a:t>
            </a:r>
            <a:r>
              <a:rPr lang="ja-JP" altLang="en-US" sz="1400" dirty="0" smtClean="0">
                <a:solidFill>
                  <a:schemeClr val="tx1"/>
                </a:solidFill>
              </a:rPr>
              <a:t>予定</a:t>
            </a:r>
            <a:r>
              <a:rPr lang="ja-JP" altLang="en-US" sz="1400" dirty="0">
                <a:solidFill>
                  <a:schemeClr val="tx1"/>
                </a:solidFill>
              </a:rPr>
              <a:t>されている「（仮称）うめきた２期区域開発事業者募集」におけるまちづくりの基本的な考え方を</a:t>
            </a:r>
            <a:r>
              <a:rPr lang="ja-JP" altLang="en-US" sz="1400" dirty="0" smtClean="0">
                <a:solidFill>
                  <a:schemeClr val="tx1"/>
                </a:solidFill>
              </a:rPr>
              <a:t>まとめた「まちづくりの方針」を今年度中に作成。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9438"/>
              </p:ext>
            </p:extLst>
          </p:nvPr>
        </p:nvGraphicFramePr>
        <p:xfrm>
          <a:off x="792509" y="6009404"/>
          <a:ext cx="7424659" cy="2001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944216"/>
                <a:gridCol w="2160240"/>
                <a:gridCol w="1952051"/>
              </a:tblGrid>
              <a:tr h="3969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公園整備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土地区画整理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新駅整備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鉄道地下化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522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solidFill>
                            <a:srgbClr val="00091A"/>
                          </a:solidFill>
                          <a:effectLst/>
                        </a:rPr>
                        <a:t>（</a:t>
                      </a:r>
                      <a:r>
                        <a:rPr lang="ja-JP" sz="1200" b="0" kern="100" dirty="0" smtClean="0">
                          <a:solidFill>
                            <a:srgbClr val="00091A"/>
                          </a:solidFill>
                          <a:effectLst/>
                        </a:rPr>
                        <a:t>みどり化</a:t>
                      </a:r>
                      <a:r>
                        <a:rPr lang="ja-JP" sz="1200" b="0" kern="100" dirty="0">
                          <a:solidFill>
                            <a:srgbClr val="00091A"/>
                          </a:solidFill>
                          <a:effectLst/>
                        </a:rPr>
                        <a:t>の</a:t>
                      </a:r>
                      <a:r>
                        <a:rPr lang="ja-JP" sz="1200" b="0" kern="100" dirty="0" smtClean="0">
                          <a:solidFill>
                            <a:srgbClr val="00091A"/>
                          </a:solidFill>
                          <a:effectLst/>
                        </a:rPr>
                        <a:t>実現</a:t>
                      </a:r>
                      <a:r>
                        <a:rPr lang="ja-JP" altLang="en-US" sz="1200" b="0" kern="100" dirty="0" smtClean="0">
                          <a:solidFill>
                            <a:srgbClr val="00091A"/>
                          </a:solidFill>
                          <a:effectLst/>
                        </a:rPr>
                        <a:t>）</a:t>
                      </a:r>
                      <a:endParaRPr lang="ja-JP" sz="1200" b="0" kern="100" dirty="0">
                        <a:solidFill>
                          <a:srgbClr val="00091A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</a:rPr>
                        <a:t>（</a:t>
                      </a:r>
                      <a:r>
                        <a:rPr lang="ja-JP" sz="1200" kern="100" dirty="0" smtClean="0">
                          <a:effectLst/>
                        </a:rPr>
                        <a:t>みどり化</a:t>
                      </a:r>
                      <a:r>
                        <a:rPr lang="ja-JP" sz="1200" kern="100" dirty="0">
                          <a:effectLst/>
                        </a:rPr>
                        <a:t>を実現するため、他の事業にはない制約のかかったものと</a:t>
                      </a:r>
                      <a:r>
                        <a:rPr lang="ja-JP" sz="1200" kern="100" dirty="0" smtClean="0">
                          <a:effectLst/>
                        </a:rPr>
                        <a:t>なる</a:t>
                      </a:r>
                      <a:r>
                        <a:rPr lang="ja-JP" altLang="en-US" sz="1200" kern="100" dirty="0" smtClean="0">
                          <a:effectLst/>
                        </a:rPr>
                        <a:t>）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</a:rPr>
                        <a:t>（</a:t>
                      </a:r>
                      <a:r>
                        <a:rPr lang="ja-JP" sz="1200" kern="100" dirty="0" smtClean="0">
                          <a:effectLst/>
                        </a:rPr>
                        <a:t>なにわ</a:t>
                      </a:r>
                      <a:r>
                        <a:rPr lang="ja-JP" sz="1200" kern="100" dirty="0">
                          <a:effectLst/>
                        </a:rPr>
                        <a:t>筋線具体化の際には広域鉄道ネットワーク計画上の結節機能を有する点を</a:t>
                      </a:r>
                      <a:r>
                        <a:rPr lang="ja-JP" sz="1200" kern="100" dirty="0" smtClean="0">
                          <a:effectLst/>
                        </a:rPr>
                        <a:t>踏まえ</a:t>
                      </a:r>
                      <a:r>
                        <a:rPr lang="ja-JP" altLang="en-US" sz="1200" kern="100" dirty="0" smtClean="0">
                          <a:effectLst/>
                        </a:rPr>
                        <a:t>）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82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ja-JP" altLang="en-US" sz="1200" kern="100" dirty="0" smtClean="0">
                          <a:effectLst/>
                        </a:rPr>
                        <a:t>（</a:t>
                      </a:r>
                      <a:r>
                        <a:rPr lang="ja-JP" sz="1200" kern="100" dirty="0" smtClean="0">
                          <a:effectLst/>
                        </a:rPr>
                        <a:t>地域</a:t>
                      </a:r>
                      <a:r>
                        <a:rPr lang="ja-JP" sz="1200" kern="100" dirty="0">
                          <a:effectLst/>
                        </a:rPr>
                        <a:t>のまちづくりの</a:t>
                      </a:r>
                      <a:r>
                        <a:rPr lang="ja-JP" sz="1200" kern="100" dirty="0" smtClean="0">
                          <a:effectLst/>
                        </a:rPr>
                        <a:t>基盤と</a:t>
                      </a:r>
                      <a:r>
                        <a:rPr lang="ja-JP" sz="1200" kern="100" dirty="0">
                          <a:effectLst/>
                        </a:rPr>
                        <a:t>なる事業である</a:t>
                      </a:r>
                      <a:r>
                        <a:rPr lang="ja-JP" sz="1200" kern="100" dirty="0" smtClean="0">
                          <a:effectLst/>
                        </a:rPr>
                        <a:t>ため</a:t>
                      </a:r>
                      <a:r>
                        <a:rPr lang="ja-JP" altLang="en-US" sz="1200" kern="100" dirty="0" smtClean="0">
                          <a:effectLst/>
                        </a:rPr>
                        <a:t>）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416">
                <a:tc>
                  <a:txBody>
                    <a:bodyPr/>
                    <a:lstStyle/>
                    <a:p>
                      <a:pPr marR="1968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solidFill>
                            <a:srgbClr val="00091A"/>
                          </a:solidFill>
                          <a:effectLst/>
                        </a:rPr>
                        <a:t>府市折半</a:t>
                      </a:r>
                      <a:endParaRPr lang="ja-JP" sz="1200" b="0" kern="100" dirty="0">
                        <a:solidFill>
                          <a:srgbClr val="00091A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府市折半</a:t>
                      </a:r>
                    </a:p>
                    <a:p>
                      <a:pPr marR="2159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※保留地処分金を除く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433195" algn="l"/>
                        </a:tabLst>
                      </a:pPr>
                      <a:r>
                        <a:rPr lang="ja-JP" sz="1200" kern="100" dirty="0">
                          <a:effectLst/>
                        </a:rPr>
                        <a:t>府が応分の負担</a:t>
                      </a:r>
                    </a:p>
                    <a:p>
                      <a:pPr marL="173038" marR="21590" indent="-173038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433195" algn="l"/>
                        </a:tabLst>
                      </a:pPr>
                      <a:r>
                        <a:rPr lang="ja-JP" sz="1200" kern="100" dirty="0">
                          <a:effectLst/>
                        </a:rPr>
                        <a:t>※なにわ筋線の具体化にあわせ別途</a:t>
                      </a:r>
                      <a:r>
                        <a:rPr lang="ja-JP" sz="1200" kern="100" dirty="0" smtClean="0">
                          <a:effectLst/>
                        </a:rPr>
                        <a:t>協議</a:t>
                      </a:r>
                      <a:endParaRPr lang="en-US" altLang="ja-JP" sz="1200" kern="100" dirty="0" smtClean="0">
                        <a:effectLst/>
                      </a:endParaRPr>
                    </a:p>
                    <a:p>
                      <a:pPr marL="173038" marR="21590" indent="-173038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433195" algn="l"/>
                        </a:tabLst>
                      </a:pPr>
                      <a:r>
                        <a:rPr lang="ja-JP" sz="1200" kern="100" dirty="0" smtClean="0">
                          <a:effectLst/>
                        </a:rPr>
                        <a:t>※</a:t>
                      </a:r>
                      <a:r>
                        <a:rPr lang="ja-JP" sz="1200" kern="100" dirty="0">
                          <a:effectLst/>
                        </a:rPr>
                        <a:t>鉄道事業者負担を除く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市の負担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792510" y="8409650"/>
            <a:ext cx="7424658" cy="204961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88900" algn="l">
              <a:lnSpc>
                <a:spcPts val="2900"/>
              </a:lnSpc>
              <a:spcAft>
                <a:spcPts val="0"/>
              </a:spcAft>
            </a:pPr>
            <a:r>
              <a:rPr lang="en-US" altLang="ja-JP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(</a:t>
            </a:r>
            <a:r>
              <a:rPr lang="ja-JP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１</a:t>
            </a:r>
            <a:r>
              <a:rPr lang="en-US" altLang="ja-JP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)</a:t>
            </a:r>
            <a:r>
              <a:rPr lang="ja-JP" sz="1400" b="1" kern="100" dirty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　うめきた２期区域まちづくり方策等検討事業　　　　</a:t>
            </a:r>
            <a:r>
              <a:rPr lang="ja-JP" altLang="en-US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当初予算</a:t>
            </a:r>
            <a:r>
              <a:rPr lang="ja-JP" sz="1400" b="1" kern="1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額</a:t>
            </a:r>
            <a:r>
              <a:rPr lang="ja-JP" sz="1200" b="1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sz="1200" b="1" kern="1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sz="12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万円</a:t>
            </a:r>
            <a:endParaRPr lang="ja-JP" sz="1050" kern="100" dirty="0" smtClean="0">
              <a:effectLst/>
              <a:ea typeface="ＭＳ 明朝"/>
              <a:cs typeface="Times New Roman"/>
            </a:endParaRPr>
          </a:p>
          <a:p>
            <a:pPr marL="279400" marR="558800" indent="-279400" algn="ctr">
              <a:lnSpc>
                <a:spcPts val="1700"/>
              </a:lnSpc>
              <a:spcAft>
                <a:spcPts val="0"/>
              </a:spcAft>
              <a:tabLst>
                <a:tab pos="7272338" algn="l"/>
              </a:tabLst>
            </a:pPr>
            <a:r>
              <a:rPr lang="ja-JP" sz="11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　　　　　　　　　　　</a:t>
            </a:r>
            <a:r>
              <a:rPr lang="ja-JP" altLang="en-US" sz="11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　　　　　　　　　　　　　　　　　</a:t>
            </a:r>
            <a:r>
              <a:rPr lang="ja-JP" sz="11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　　　</a:t>
            </a:r>
            <a:r>
              <a:rPr lang="ja-JP" sz="12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〔総事業費</a:t>
            </a:r>
            <a:r>
              <a:rPr lang="en-US" sz="1200" b="1" kern="1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1,200</a:t>
            </a:r>
            <a:r>
              <a:rPr lang="ja-JP" sz="12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万円</a:t>
            </a:r>
            <a:r>
              <a:rPr lang="ja-JP" altLang="en-US" sz="12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（府：</a:t>
            </a:r>
            <a:r>
              <a:rPr lang="en-US" sz="1200" b="1" kern="1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sz="1200" b="1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万円、市</a:t>
            </a:r>
            <a:r>
              <a:rPr lang="ja-JP" altLang="en-US" sz="1200" b="1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等：</a:t>
            </a:r>
            <a:r>
              <a:rPr lang="en-US" altLang="ja-JP" sz="1200" b="1" kern="1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en-US" sz="1200" b="1" kern="1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sz="1200" b="1" kern="1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ja-JP" sz="1200" b="1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円</a:t>
            </a:r>
            <a:r>
              <a:rPr lang="ja-JP" altLang="en-US" sz="1200" b="1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）</a:t>
            </a:r>
            <a:r>
              <a:rPr lang="en-US" altLang="ja-JP" sz="1200" b="1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〕</a:t>
            </a:r>
            <a:endParaRPr lang="ja-JP" sz="1200" kern="100" dirty="0" smtClean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  <a:p>
            <a:pPr marL="273050" indent="-139700" algn="l">
              <a:lnSpc>
                <a:spcPts val="1700"/>
              </a:lnSpc>
              <a:spcAft>
                <a:spcPts val="0"/>
              </a:spcAft>
            </a:pPr>
            <a:r>
              <a:rPr lang="ja-JP" sz="1200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○</a:t>
            </a:r>
            <a:r>
              <a:rPr lang="ja-JP" sz="1200" kern="100" dirty="0">
                <a:solidFill>
                  <a:schemeClr val="tx1"/>
                </a:solidFill>
                <a:effectLst/>
                <a:ea typeface="Meiryo UI"/>
                <a:cs typeface="Times New Roman"/>
              </a:rPr>
              <a:t>　まちづくりを行う民間事業者の２次公募において、より優秀な提案を得るため、</a:t>
            </a:r>
            <a:r>
              <a:rPr lang="ja-JP" sz="1200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大阪市</a:t>
            </a:r>
            <a:r>
              <a:rPr lang="ja-JP" altLang="en-US" sz="1200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等</a:t>
            </a:r>
            <a:r>
              <a:rPr lang="ja-JP" sz="1200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と連携して公募要項の</a:t>
            </a:r>
            <a:endParaRPr lang="en-US" altLang="ja-JP" sz="1200" kern="100" dirty="0" smtClean="0">
              <a:solidFill>
                <a:schemeClr val="tx1"/>
              </a:solidFill>
              <a:effectLst/>
              <a:ea typeface="Meiryo UI"/>
              <a:cs typeface="Times New Roman"/>
            </a:endParaRPr>
          </a:p>
          <a:p>
            <a:pPr marL="273050" indent="-139700" algn="l">
              <a:lnSpc>
                <a:spcPts val="1700"/>
              </a:lnSpc>
              <a:spcAft>
                <a:spcPts val="0"/>
              </a:spcAft>
            </a:pPr>
            <a:r>
              <a:rPr lang="ja-JP" altLang="en-US" sz="1200" kern="100" dirty="0">
                <a:solidFill>
                  <a:schemeClr val="tx1"/>
                </a:solidFill>
                <a:ea typeface="Meiryo UI"/>
                <a:cs typeface="Times New Roman"/>
              </a:rPr>
              <a:t>　</a:t>
            </a:r>
            <a:r>
              <a:rPr lang="ja-JP" altLang="en-US" sz="1200" kern="100" dirty="0" smtClean="0">
                <a:solidFill>
                  <a:schemeClr val="tx1"/>
                </a:solidFill>
                <a:ea typeface="Meiryo UI"/>
                <a:cs typeface="Times New Roman"/>
              </a:rPr>
              <a:t>　</a:t>
            </a:r>
            <a:r>
              <a:rPr lang="ja-JP" sz="1200" kern="100" dirty="0" smtClean="0">
                <a:solidFill>
                  <a:schemeClr val="tx1"/>
                </a:solidFill>
                <a:effectLst/>
                <a:ea typeface="Meiryo UI"/>
                <a:cs typeface="Times New Roman"/>
              </a:rPr>
              <a:t>作成に向けた検討を実施。</a:t>
            </a:r>
            <a:endParaRPr lang="ja-JP" sz="1200" kern="100" dirty="0" smtClean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  <a:p>
            <a:pPr marL="273050" indent="-139700" algn="l">
              <a:lnSpc>
                <a:spcPts val="2000"/>
              </a:lnSpc>
              <a:spcAft>
                <a:spcPts val="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Meiryo UI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indent="88900" algn="l">
              <a:lnSpc>
                <a:spcPts val="1700"/>
              </a:lnSpc>
              <a:spcAft>
                <a:spcPts val="0"/>
              </a:spcAft>
            </a:pPr>
            <a:r>
              <a:rPr lang="en-US" altLang="ja-JP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(</a:t>
            </a:r>
            <a:r>
              <a:rPr lang="ja-JP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２</a:t>
            </a:r>
            <a:r>
              <a:rPr lang="en-US" altLang="ja-JP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)</a:t>
            </a:r>
            <a:r>
              <a:rPr lang="ja-JP" sz="1400" b="1" kern="100" dirty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　うめきた地区土地区画整理事業　　　　　　　　　　　</a:t>
            </a:r>
            <a:r>
              <a:rPr lang="ja-JP" altLang="en-US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当初予算</a:t>
            </a:r>
            <a:r>
              <a:rPr lang="ja-JP" sz="14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額</a:t>
            </a:r>
            <a:r>
              <a:rPr lang="ja-JP" sz="1200" b="1" kern="100" dirty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　　</a:t>
            </a:r>
            <a:r>
              <a:rPr lang="en-US" sz="1200" b="1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1,250</a:t>
            </a:r>
            <a:r>
              <a:rPr lang="ja-JP" sz="1100" b="1" kern="100" dirty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万</a:t>
            </a:r>
            <a:r>
              <a:rPr lang="ja-JP" sz="1200" b="1" kern="1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円</a:t>
            </a:r>
            <a:endParaRPr lang="en-US" altLang="ja-JP" sz="1050" kern="100" dirty="0">
              <a:ea typeface="ＭＳ 明朝"/>
              <a:cs typeface="Times New Roman"/>
            </a:endParaRPr>
          </a:p>
          <a:p>
            <a:pPr indent="88900" algn="l">
              <a:lnSpc>
                <a:spcPts val="1700"/>
              </a:lnSpc>
              <a:spcAft>
                <a:spcPts val="0"/>
              </a:spcAft>
            </a:pPr>
            <a:r>
              <a:rPr lang="ja-JP" altLang="en-US" sz="1050" b="1" kern="100" dirty="0">
                <a:solidFill>
                  <a:srgbClr val="000000"/>
                </a:solidFill>
                <a:effectLst/>
                <a:latin typeface="ＭＳ Ｐゴシック"/>
                <a:ea typeface="ＭＳ 明朝"/>
                <a:cs typeface="Times New Roman"/>
              </a:rPr>
              <a:t>　</a:t>
            </a:r>
            <a:r>
              <a:rPr lang="ja-JP" altLang="en-US" sz="1050" b="1" kern="100" dirty="0" smtClean="0">
                <a:solidFill>
                  <a:srgbClr val="000000"/>
                </a:solidFill>
                <a:effectLst/>
                <a:latin typeface="ＭＳ Ｐゴシック"/>
                <a:ea typeface="ＭＳ 明朝"/>
                <a:cs typeface="Times New Roman"/>
              </a:rPr>
              <a:t>　　　　　　　　　　　　 </a:t>
            </a:r>
            <a:r>
              <a:rPr lang="ja-JP" sz="1200" b="1" kern="1200" dirty="0" smtClean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〔</a:t>
            </a:r>
            <a:r>
              <a:rPr lang="ja-JP" sz="1200" b="1" kern="1200" dirty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総事業費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5,000</a:t>
            </a:r>
            <a:r>
              <a:rPr lang="ja-JP" sz="1200" b="1" dirty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万</a:t>
            </a:r>
            <a:r>
              <a:rPr lang="ja-JP" sz="1200" b="1" kern="1200" dirty="0" smtClean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円</a:t>
            </a:r>
            <a:r>
              <a:rPr lang="ja-JP" altLang="en-US" sz="1200" b="1" kern="1200" dirty="0" smtClean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（</a:t>
            </a:r>
            <a:r>
              <a:rPr lang="ja-JP" sz="1200" b="1" kern="1200" dirty="0" smtClean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国：</a:t>
            </a:r>
            <a:r>
              <a:rPr lang="ja-JP" altLang="en-US" sz="1200" b="1" kern="12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1200" b="1" kern="12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lang="ja-JP" sz="1200" b="1" dirty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万</a:t>
            </a:r>
            <a:r>
              <a:rPr lang="ja-JP" sz="1200" b="1" kern="1200" dirty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円、市：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1,250</a:t>
            </a:r>
            <a:r>
              <a:rPr lang="ja-JP" sz="1200" b="1" dirty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万</a:t>
            </a:r>
            <a:r>
              <a:rPr lang="ja-JP" sz="1200" b="1" kern="1200" dirty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円、府：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1,250</a:t>
            </a:r>
            <a:r>
              <a:rPr lang="ja-JP" sz="1200" b="1" dirty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万</a:t>
            </a:r>
            <a:r>
              <a:rPr lang="ja-JP" sz="1200" b="1" kern="1200" dirty="0" smtClean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円</a:t>
            </a:r>
            <a:r>
              <a:rPr lang="ja-JP" altLang="en-US" sz="1200" b="1" kern="1200" dirty="0" smtClean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）</a:t>
            </a:r>
            <a:r>
              <a:rPr lang="ja-JP" sz="1200" b="1" kern="1200" dirty="0" smtClean="0">
                <a:solidFill>
                  <a:srgbClr val="000000"/>
                </a:solidFill>
                <a:effectLst/>
                <a:latin typeface="ＭＳ Ｐゴシック"/>
                <a:ea typeface="Meiryo UI"/>
                <a:cs typeface="ＭＳ Ｐゴシック"/>
              </a:rPr>
              <a:t>〕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  <a:p>
            <a:pPr marL="273050" indent="-139700" algn="l">
              <a:lnSpc>
                <a:spcPts val="1700"/>
              </a:lnSpc>
              <a:spcAft>
                <a:spcPts val="0"/>
              </a:spcAft>
            </a:pPr>
            <a:r>
              <a:rPr lang="ja-JP" sz="1200" kern="1200" dirty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○　うめきた</a:t>
            </a:r>
            <a:r>
              <a:rPr lang="ja-JP" sz="1200" kern="12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地区</a:t>
            </a:r>
            <a:r>
              <a:rPr lang="ja-JP" altLang="en-US" sz="1200" kern="12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（</a:t>
            </a:r>
            <a:r>
              <a:rPr lang="ja-JP" sz="1200" kern="12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大阪駅</a:t>
            </a:r>
            <a:r>
              <a:rPr lang="ja-JP" sz="1200" kern="1200" dirty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北大深</a:t>
            </a:r>
            <a:r>
              <a:rPr lang="ja-JP" sz="1200" kern="12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西地区</a:t>
            </a:r>
            <a:r>
              <a:rPr lang="ja-JP" altLang="en-US" sz="1200" kern="12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）</a:t>
            </a:r>
            <a:r>
              <a:rPr lang="ja-JP" sz="1200" kern="1200" dirty="0" smtClean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に</a:t>
            </a:r>
            <a:r>
              <a:rPr lang="ja-JP" sz="1200" kern="1200" dirty="0">
                <a:solidFill>
                  <a:srgbClr val="000000"/>
                </a:solidFill>
                <a:effectLst/>
                <a:ea typeface="Meiryo UI"/>
                <a:cs typeface="Times New Roman"/>
              </a:rPr>
              <a:t>かかる土地区画整理事業の調査設計に対し、大阪市への補助を行う。</a:t>
            </a:r>
            <a:endParaRPr lang="ja-JP" sz="120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9453" y="8099554"/>
            <a:ext cx="41265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３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．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H27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年度予算事業内容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537926" y="327008"/>
            <a:ext cx="1232520" cy="331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83964" tIns="41982" rIns="83964" bIns="41982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資料</a:t>
            </a:r>
            <a:r>
              <a:rPr lang="ja-JP" altLang="en-US" sz="1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３－８</a:t>
            </a:r>
            <a:r>
              <a:rPr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400" dirty="0" smtClean="0">
                <a:solidFill>
                  <a:prstClr val="black"/>
                </a:solidFill>
                <a:latin typeface="ＭＳ Ｐゴシック"/>
                <a:cs typeface="メイリオ" panose="020B0604030504040204" pitchFamily="50" charset="-128"/>
              </a:rPr>
              <a:t>　　　　　</a:t>
            </a:r>
            <a:r>
              <a:rPr lang="ja-JP" altLang="en-US" sz="1400" dirty="0" smtClean="0">
                <a:solidFill>
                  <a:prstClr val="black"/>
                </a:solidFill>
                <a:latin typeface="ＭＳ Ｐゴシック"/>
              </a:rPr>
              <a:t>　　　</a:t>
            </a:r>
            <a:endParaRPr lang="ja-JP" altLang="en-US" sz="1400" dirty="0">
              <a:solidFill>
                <a:prstClr val="black"/>
              </a:solidFill>
              <a:latin typeface="ＭＳ Ｐゴシック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8"/>
          <a:stretch>
            <a:fillRect/>
          </a:stretch>
        </p:blipFill>
        <p:spPr bwMode="auto">
          <a:xfrm>
            <a:off x="8708116" y="1002983"/>
            <a:ext cx="5809668" cy="57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50" y="3026023"/>
            <a:ext cx="33242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4760686" y="2610396"/>
            <a:ext cx="3160070" cy="360040"/>
          </a:xfrm>
          <a:prstGeom prst="rect">
            <a:avLst/>
          </a:prstGeom>
          <a:solidFill>
            <a:srgbClr val="0000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～導入する都市機能～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4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0914A58C7C9D94DB435116EF43D38D7" ma:contentTypeVersion="1" ma:contentTypeDescription="新しいドキュメントを作成します。" ma:contentTypeScope="" ma:versionID="942bdad79e90e32b7aa339969f001042">
  <xsd:schema xmlns:xsd="http://www.w3.org/2001/XMLSchema" xmlns:xs="http://www.w3.org/2001/XMLSchema" xmlns:p="http://schemas.microsoft.com/office/2006/metadata/properties" xmlns:ns2="46689e31-b03d-4afa-a735-a1f8d7beadb1" targetNamespace="http://schemas.microsoft.com/office/2006/metadata/properties" ma:root="true" ma:fieldsID="2c9f98b6516b9dba60a2d94ebc4473d3" ns2:_="">
    <xsd:import namespace="46689e31-b03d-4afa-a735-a1f8d7beadb1"/>
    <xsd:element name="properties">
      <xsd:complexType>
        <xsd:sequence>
          <xsd:element name="documentManagement">
            <xsd:complexType>
              <xsd:all>
                <xsd:element ref="ns2:_x5bfe__x8c61__x30e6__x30fc__x30b6__x30fc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89e31-b03d-4afa-a735-a1f8d7beadb1" elementFormDefault="qualified">
    <xsd:import namespace="http://schemas.microsoft.com/office/2006/documentManagement/types"/>
    <xsd:import namespace="http://schemas.microsoft.com/office/infopath/2007/PartnerControls"/>
    <xsd:element name="_x5bfe__x8c61__x30e6__x30fc__x30b6__x30fc_" ma:index="8" nillable="true" ma:displayName="対象ユーザー" ma:internalName="_x5bfe__x8c61__x30e6__x30fc__x30b6__x30fc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bfe__x8c61__x30e6__x30fc__x30b6__x30fc_ xmlns="46689e31-b03d-4afa-a735-a1f8d7beadb1" xsi:nil="true"/>
  </documentManagement>
</p:properties>
</file>

<file path=customXml/itemProps1.xml><?xml version="1.0" encoding="utf-8"?>
<ds:datastoreItem xmlns:ds="http://schemas.openxmlformats.org/officeDocument/2006/customXml" ds:itemID="{5680992D-A7F5-489D-A194-E3C60A5CA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89e31-b03d-4afa-a735-a1f8d7bea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6D44F7-FD7C-4D8C-AE01-B9921915C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933C79-D893-44B2-98C2-F0CBDB88B7F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6689e31-b03d-4afa-a735-a1f8d7beadb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261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原井　真一</dc:creator>
  <cp:lastModifiedBy>西川　高代</cp:lastModifiedBy>
  <cp:revision>286</cp:revision>
  <cp:lastPrinted>2015-03-16T04:50:34Z</cp:lastPrinted>
  <dcterms:created xsi:type="dcterms:W3CDTF">2012-04-24T10:46:15Z</dcterms:created>
  <dcterms:modified xsi:type="dcterms:W3CDTF">2015-03-20T03:06:55Z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0x010100D0914A58C7C9D94DB435116EF43D38D7</vt:lpwstr>
  </property>
</Properties>
</file>