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CC00"/>
    <a:srgbClr val="66CCFF"/>
    <a:srgbClr val="66FFFF"/>
    <a:srgbClr val="769535"/>
    <a:srgbClr val="385D8A"/>
    <a:srgbClr val="5F5F5F"/>
    <a:srgbClr val="4D4D4D"/>
    <a:srgbClr val="C85F00"/>
    <a:srgbClr val="E66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274" autoAdjust="0"/>
    <p:restoredTop sz="92754" autoAdjust="0"/>
  </p:normalViewPr>
  <p:slideViewPr>
    <p:cSldViewPr snapToGrid="0">
      <p:cViewPr>
        <p:scale>
          <a:sx n="125" d="100"/>
          <a:sy n="125" d="100"/>
        </p:scale>
        <p:origin x="-20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LIB\&#9733;&#35373;&#20633;&#35336;&#30011;G\01_ESCO\07_ESCO&#25552;&#26696;&#23529;&#26619;&#20250;\H26&#24180;&#24230;\08_&#37096;&#20250;&#65288;&#12450;&#12463;&#12471;&#12519;&#12531;&#12503;&#12521;&#12531;&#31574;&#23450;&#35519;&#26619;&#37096;&#20250;&#65289;\&#12304;&#20316;&#26989;&#20013;&#12305;&#65288;&#26032;&#65289;&#22823;&#38442;&#24220;&#65317;&#65331;&#65315;&#65327;&#12450;&#12463;&#12471;&#12519;&#12531;&#12503;&#12521;&#12531;\&#21442;&#32771;&#65288;&#28155;&#20184;&#22259;&#12398;&#20803;&#12487;&#12540;&#12479;%20etc&#65289;\&#12496;&#12502;&#12523;&#22259;\&#22259;4-4%20(&#12496;&#12502;&#12523;&#22259;)&#24220;&#20462;&#27491;&#65306;&#24220;&#26377;&#26045;&#35373;&#12398;&#12415;1502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24392945896584"/>
          <c:y val="3.353491492752611E-2"/>
          <c:w val="0.82343503298501941"/>
          <c:h val="0.86070812236902061"/>
        </c:manualLayout>
      </c:layout>
      <c:bubbleChart>
        <c:varyColors val="0"/>
        <c:ser>
          <c:idx val="3"/>
          <c:order val="0"/>
          <c:tx>
            <c:strRef>
              <c:f>'図4-4 (バブル図) (府施設のみ)'!$D$2</c:f>
              <c:strCache>
                <c:ptCount val="1"/>
                <c:pt idx="0">
                  <c:v>事務施設</c:v>
                </c:pt>
              </c:strCache>
            </c:strRef>
          </c:tx>
          <c:spPr>
            <a:solidFill>
              <a:srgbClr val="FF0000"/>
            </a:solidFill>
            <a:ln w="25400">
              <a:noFill/>
            </a:ln>
          </c:spPr>
          <c:invertIfNegative val="0"/>
          <c:xVal>
            <c:numRef>
              <c:f>'図4-4 (バブル図) (府施設のみ)'!$E$2:$E$12</c:f>
              <c:numCache>
                <c:formatCode>#,##0_);[Red]\(#,##0\)</c:formatCode>
                <c:ptCount val="11"/>
                <c:pt idx="0">
                  <c:v>3145</c:v>
                </c:pt>
                <c:pt idx="1">
                  <c:v>2662</c:v>
                </c:pt>
                <c:pt idx="2">
                  <c:v>2543.4</c:v>
                </c:pt>
                <c:pt idx="3">
                  <c:v>7695.4210000000003</c:v>
                </c:pt>
                <c:pt idx="4">
                  <c:v>7195</c:v>
                </c:pt>
                <c:pt idx="5">
                  <c:v>7731</c:v>
                </c:pt>
                <c:pt idx="6">
                  <c:v>7271</c:v>
                </c:pt>
                <c:pt idx="7">
                  <c:v>6335</c:v>
                </c:pt>
                <c:pt idx="8">
                  <c:v>30127</c:v>
                </c:pt>
                <c:pt idx="9">
                  <c:v>21084</c:v>
                </c:pt>
                <c:pt idx="10">
                  <c:v>56500</c:v>
                </c:pt>
              </c:numCache>
            </c:numRef>
          </c:xVal>
          <c:yVal>
            <c:numRef>
              <c:f>'図4-4 (バブル図) (府施設のみ)'!$F$2:$F$12</c:f>
              <c:numCache>
                <c:formatCode>0.0%</c:formatCode>
                <c:ptCount val="11"/>
                <c:pt idx="0">
                  <c:v>0.23100000000000001</c:v>
                </c:pt>
                <c:pt idx="1">
                  <c:v>0.16</c:v>
                </c:pt>
                <c:pt idx="2">
                  <c:v>0.253</c:v>
                </c:pt>
                <c:pt idx="3">
                  <c:v>3.8600000000000002E-2</c:v>
                </c:pt>
                <c:pt idx="4">
                  <c:v>0.13600000000000001</c:v>
                </c:pt>
                <c:pt idx="5">
                  <c:v>3.4099999999999998E-2</c:v>
                </c:pt>
                <c:pt idx="6">
                  <c:v>3.5000000000000003E-2</c:v>
                </c:pt>
                <c:pt idx="7">
                  <c:v>4.8000000000000001E-2</c:v>
                </c:pt>
                <c:pt idx="8">
                  <c:v>0.12895999999999999</c:v>
                </c:pt>
                <c:pt idx="9">
                  <c:v>8.1299999999999997E-2</c:v>
                </c:pt>
                <c:pt idx="10">
                  <c:v>2.4976005283977067E-2</c:v>
                </c:pt>
              </c:numCache>
            </c:numRef>
          </c:yVal>
          <c:bubbleSize>
            <c:numRef>
              <c:f>'図4-4 (バブル図) (府施設のみ)'!$G$2:$G$12</c:f>
              <c:numCache>
                <c:formatCode>General</c:formatCode>
                <c:ptCount val="11"/>
                <c:pt idx="0">
                  <c:v>4</c:v>
                </c:pt>
                <c:pt idx="1">
                  <c:v>4</c:v>
                </c:pt>
                <c:pt idx="2">
                  <c:v>5</c:v>
                </c:pt>
                <c:pt idx="3">
                  <c:v>2</c:v>
                </c:pt>
                <c:pt idx="4">
                  <c:v>1</c:v>
                </c:pt>
                <c:pt idx="5">
                  <c:v>2</c:v>
                </c:pt>
                <c:pt idx="6">
                  <c:v>1</c:v>
                </c:pt>
                <c:pt idx="7">
                  <c:v>1</c:v>
                </c:pt>
                <c:pt idx="8">
                  <c:v>10</c:v>
                </c:pt>
                <c:pt idx="9">
                  <c:v>5</c:v>
                </c:pt>
                <c:pt idx="10">
                  <c:v>7</c:v>
                </c:pt>
              </c:numCache>
            </c:numRef>
          </c:bubbleSize>
          <c:bubble3D val="1"/>
        </c:ser>
        <c:ser>
          <c:idx val="8"/>
          <c:order val="1"/>
          <c:tx>
            <c:strRef>
              <c:f>'図4-4 (バブル図) (府施設のみ)'!$D$70</c:f>
              <c:strCache>
                <c:ptCount val="1"/>
                <c:pt idx="0">
                  <c:v>研修施設</c:v>
                </c:pt>
              </c:strCache>
            </c:strRef>
          </c:tx>
          <c:spPr>
            <a:solidFill>
              <a:srgbClr val="FF9900"/>
            </a:solidFill>
            <a:ln w="25400">
              <a:noFill/>
            </a:ln>
          </c:spPr>
          <c:invertIfNegative val="0"/>
          <c:xVal>
            <c:numRef>
              <c:f>'図4-4 (バブル図) (府施設のみ)'!$E$70</c:f>
              <c:numCache>
                <c:formatCode>#,##0_);[Red]\(#,##0\)</c:formatCode>
                <c:ptCount val="1"/>
                <c:pt idx="0">
                  <c:v>18564.260999999999</c:v>
                </c:pt>
              </c:numCache>
            </c:numRef>
          </c:xVal>
          <c:yVal>
            <c:numRef>
              <c:f>'図4-4 (バブル図) (府施設のみ)'!$F$70</c:f>
              <c:numCache>
                <c:formatCode>0.0%</c:formatCode>
                <c:ptCount val="1"/>
                <c:pt idx="0">
                  <c:v>0.32703223375365692</c:v>
                </c:pt>
              </c:numCache>
            </c:numRef>
          </c:yVal>
          <c:bubbleSize>
            <c:numRef>
              <c:f>'図4-4 (バブル図) (府施設のみ)'!$G$70</c:f>
              <c:numCache>
                <c:formatCode>General</c:formatCode>
                <c:ptCount val="1"/>
                <c:pt idx="0">
                  <c:v>3</c:v>
                </c:pt>
              </c:numCache>
            </c:numRef>
          </c:bubbleSize>
          <c:bubble3D val="1"/>
        </c:ser>
        <c:ser>
          <c:idx val="0"/>
          <c:order val="2"/>
          <c:tx>
            <c:strRef>
              <c:f>'図4-4 (バブル図) (府施設のみ)'!$D$66</c:f>
              <c:strCache>
                <c:ptCount val="1"/>
                <c:pt idx="0">
                  <c:v>福祉施設</c:v>
                </c:pt>
              </c:strCache>
            </c:strRef>
          </c:tx>
          <c:spPr>
            <a:solidFill>
              <a:schemeClr val="accent1"/>
            </a:solidFill>
            <a:ln w="25400">
              <a:noFill/>
            </a:ln>
          </c:spPr>
          <c:invertIfNegative val="0"/>
          <c:dPt>
            <c:idx val="0"/>
            <c:invertIfNegative val="0"/>
            <c:bubble3D val="1"/>
            <c:spPr>
              <a:solidFill>
                <a:schemeClr val="bg2">
                  <a:lumMod val="50000"/>
                </a:schemeClr>
              </a:solidFill>
              <a:ln w="25400">
                <a:noFill/>
              </a:ln>
            </c:spPr>
          </c:dPt>
          <c:dPt>
            <c:idx val="1"/>
            <c:invertIfNegative val="0"/>
            <c:bubble3D val="1"/>
            <c:spPr>
              <a:solidFill>
                <a:schemeClr val="bg2">
                  <a:lumMod val="50000"/>
                </a:schemeClr>
              </a:solidFill>
              <a:ln w="25400">
                <a:noFill/>
              </a:ln>
            </c:spPr>
          </c:dPt>
          <c:xVal>
            <c:numRef>
              <c:f>'図4-4 (バブル図) (府施設のみ)'!$E$66:$E$67</c:f>
              <c:numCache>
                <c:formatCode>#,##0_);[Red]\(#,##0\)</c:formatCode>
                <c:ptCount val="2"/>
                <c:pt idx="0">
                  <c:v>2356.6</c:v>
                </c:pt>
                <c:pt idx="1">
                  <c:v>8344.8799999999992</c:v>
                </c:pt>
              </c:numCache>
            </c:numRef>
          </c:xVal>
          <c:yVal>
            <c:numRef>
              <c:f>'図4-4 (バブル図) (府施設のみ)'!$F$66:$F$67</c:f>
              <c:numCache>
                <c:formatCode>0.0%</c:formatCode>
                <c:ptCount val="2"/>
                <c:pt idx="0">
                  <c:v>0</c:v>
                </c:pt>
                <c:pt idx="1">
                  <c:v>0.26300000000000001</c:v>
                </c:pt>
              </c:numCache>
            </c:numRef>
          </c:yVal>
          <c:bubbleSize>
            <c:numRef>
              <c:f>'図4-4 (バブル図) (府施設のみ)'!$G$66:$G$67</c:f>
              <c:numCache>
                <c:formatCode>General</c:formatCode>
                <c:ptCount val="2"/>
                <c:pt idx="0">
                  <c:v>1</c:v>
                </c:pt>
                <c:pt idx="1">
                  <c:v>5</c:v>
                </c:pt>
              </c:numCache>
            </c:numRef>
          </c:bubbleSize>
          <c:bubble3D val="1"/>
        </c:ser>
        <c:ser>
          <c:idx val="5"/>
          <c:order val="3"/>
          <c:tx>
            <c:strRef>
              <c:f>'図4-4 (バブル図) (府施設のみ)'!$D$68</c:f>
              <c:strCache>
                <c:ptCount val="1"/>
                <c:pt idx="0">
                  <c:v>医療施設</c:v>
                </c:pt>
              </c:strCache>
            </c:strRef>
          </c:tx>
          <c:spPr>
            <a:solidFill>
              <a:schemeClr val="bg2">
                <a:lumMod val="75000"/>
              </a:schemeClr>
            </a:solidFill>
            <a:ln w="25400">
              <a:noFill/>
            </a:ln>
          </c:spPr>
          <c:invertIfNegative val="0"/>
          <c:xVal>
            <c:numRef>
              <c:f>'図4-4 (バブル図) (府施設のみ)'!$E$68</c:f>
              <c:numCache>
                <c:formatCode>#,##0_);[Red]\(#,##0\)</c:formatCode>
                <c:ptCount val="1"/>
                <c:pt idx="0">
                  <c:v>3449</c:v>
                </c:pt>
              </c:numCache>
            </c:numRef>
          </c:xVal>
          <c:yVal>
            <c:numRef>
              <c:f>'図4-4 (バブル図) (府施設のみ)'!$F$68</c:f>
              <c:numCache>
                <c:formatCode>0.0%</c:formatCode>
                <c:ptCount val="1"/>
                <c:pt idx="0">
                  <c:v>0.19775999999999999</c:v>
                </c:pt>
              </c:numCache>
            </c:numRef>
          </c:yVal>
          <c:bubbleSize>
            <c:numRef>
              <c:f>'図4-4 (バブル図) (府施設のみ)'!$G$68</c:f>
              <c:numCache>
                <c:formatCode>General</c:formatCode>
                <c:ptCount val="1"/>
                <c:pt idx="0">
                  <c:v>9</c:v>
                </c:pt>
              </c:numCache>
            </c:numRef>
          </c:bubbleSize>
          <c:bubble3D val="1"/>
        </c:ser>
        <c:ser>
          <c:idx val="4"/>
          <c:order val="4"/>
          <c:tx>
            <c:strRef>
              <c:f>'図4-4 (バブル図) (府施設のみ)'!$D$64</c:f>
              <c:strCache>
                <c:ptCount val="1"/>
                <c:pt idx="0">
                  <c:v>研究所</c:v>
                </c:pt>
              </c:strCache>
            </c:strRef>
          </c:tx>
          <c:spPr>
            <a:solidFill>
              <a:srgbClr val="0033CC"/>
            </a:solidFill>
            <a:ln w="25400">
              <a:noFill/>
            </a:ln>
          </c:spPr>
          <c:invertIfNegative val="0"/>
          <c:xVal>
            <c:numRef>
              <c:f>'図4-4 (バブル図) (府施設のみ)'!$E$64:$E$65</c:f>
              <c:numCache>
                <c:formatCode>#,##0_);[Red]\(#,##0\)</c:formatCode>
                <c:ptCount val="2"/>
                <c:pt idx="0">
                  <c:v>1410</c:v>
                </c:pt>
                <c:pt idx="1">
                  <c:v>37051.5</c:v>
                </c:pt>
              </c:numCache>
            </c:numRef>
          </c:xVal>
          <c:yVal>
            <c:numRef>
              <c:f>'図4-4 (バブル図) (府施設のみ)'!$F$64:$F$65</c:f>
              <c:numCache>
                <c:formatCode>0.0%</c:formatCode>
                <c:ptCount val="2"/>
                <c:pt idx="0">
                  <c:v>3.7999999999999999E-2</c:v>
                </c:pt>
                <c:pt idx="1">
                  <c:v>3.9309999999999998E-2</c:v>
                </c:pt>
              </c:numCache>
            </c:numRef>
          </c:yVal>
          <c:bubbleSize>
            <c:numRef>
              <c:f>'図4-4 (バブル図) (府施設のみ)'!$G$64:$G$65</c:f>
              <c:numCache>
                <c:formatCode>General</c:formatCode>
                <c:ptCount val="2"/>
                <c:pt idx="0">
                  <c:v>4</c:v>
                </c:pt>
                <c:pt idx="1">
                  <c:v>0</c:v>
                </c:pt>
              </c:numCache>
            </c:numRef>
          </c:bubbleSize>
          <c:bubble3D val="1"/>
        </c:ser>
        <c:ser>
          <c:idx val="9"/>
          <c:order val="5"/>
          <c:tx>
            <c:strRef>
              <c:f>'図4-4 (バブル図) (府施設のみ)'!$D$71</c:f>
              <c:strCache>
                <c:ptCount val="1"/>
                <c:pt idx="0">
                  <c:v>スポーツ施設</c:v>
                </c:pt>
              </c:strCache>
            </c:strRef>
          </c:tx>
          <c:spPr>
            <a:solidFill>
              <a:srgbClr val="FF0000"/>
            </a:solidFill>
            <a:ln w="25400">
              <a:noFill/>
            </a:ln>
          </c:spPr>
          <c:invertIfNegative val="0"/>
          <c:dPt>
            <c:idx val="0"/>
            <c:invertIfNegative val="0"/>
            <c:bubble3D val="1"/>
            <c:spPr>
              <a:solidFill>
                <a:srgbClr val="FF8D30"/>
              </a:solidFill>
              <a:ln w="25400">
                <a:noFill/>
              </a:ln>
            </c:spPr>
          </c:dPt>
          <c:dPt>
            <c:idx val="1"/>
            <c:invertIfNegative val="0"/>
            <c:bubble3D val="1"/>
            <c:spPr>
              <a:solidFill>
                <a:srgbClr val="FF8D30"/>
              </a:solidFill>
              <a:ln w="25400">
                <a:noFill/>
              </a:ln>
            </c:spPr>
          </c:dPt>
          <c:xVal>
            <c:numRef>
              <c:f>'図4-4 (バブル図) (府施設のみ)'!$E$71:$E$72</c:f>
              <c:numCache>
                <c:formatCode>#,##0_);[Red]\(#,##0\)</c:formatCode>
                <c:ptCount val="2"/>
                <c:pt idx="0">
                  <c:v>37661</c:v>
                </c:pt>
                <c:pt idx="1">
                  <c:v>12381</c:v>
                </c:pt>
              </c:numCache>
            </c:numRef>
          </c:xVal>
          <c:yVal>
            <c:numRef>
              <c:f>'図4-4 (バブル図) (府施設のみ)'!$F$71:$F$72</c:f>
              <c:numCache>
                <c:formatCode>0.0%</c:formatCode>
                <c:ptCount val="2"/>
                <c:pt idx="0">
                  <c:v>1.303E-2</c:v>
                </c:pt>
                <c:pt idx="1">
                  <c:v>1.11E-2</c:v>
                </c:pt>
              </c:numCache>
            </c:numRef>
          </c:yVal>
          <c:bubbleSize>
            <c:numRef>
              <c:f>'図4-4 (バブル図) (府施設のみ)'!$G$71:$G$72</c:f>
              <c:numCache>
                <c:formatCode>General</c:formatCode>
                <c:ptCount val="2"/>
                <c:pt idx="0">
                  <c:v>4</c:v>
                </c:pt>
                <c:pt idx="1">
                  <c:v>2</c:v>
                </c:pt>
              </c:numCache>
            </c:numRef>
          </c:bubbleSize>
          <c:bubble3D val="1"/>
        </c:ser>
        <c:ser>
          <c:idx val="6"/>
          <c:order val="6"/>
          <c:tx>
            <c:strRef>
              <c:f>'図4-4 (バブル図) (府施設のみ)'!$D$69</c:f>
              <c:strCache>
                <c:ptCount val="1"/>
                <c:pt idx="0">
                  <c:v>児童遊戯施設</c:v>
                </c:pt>
              </c:strCache>
            </c:strRef>
          </c:tx>
          <c:spPr>
            <a:solidFill>
              <a:srgbClr val="FF99CC"/>
            </a:solidFill>
            <a:ln w="25400">
              <a:noFill/>
            </a:ln>
          </c:spPr>
          <c:invertIfNegative val="0"/>
          <c:xVal>
            <c:numRef>
              <c:f>'図4-4 (バブル図) (府施設のみ)'!$E$69</c:f>
              <c:numCache>
                <c:formatCode>#,##0_);[Red]\(#,##0\)</c:formatCode>
                <c:ptCount val="1"/>
                <c:pt idx="0">
                  <c:v>12363.52</c:v>
                </c:pt>
              </c:numCache>
            </c:numRef>
          </c:xVal>
          <c:yVal>
            <c:numRef>
              <c:f>'図4-4 (バブル図) (府施設のみ)'!$F$69</c:f>
              <c:numCache>
                <c:formatCode>0.0%</c:formatCode>
                <c:ptCount val="1"/>
                <c:pt idx="0">
                  <c:v>2.2398063414781282E-2</c:v>
                </c:pt>
              </c:numCache>
            </c:numRef>
          </c:yVal>
          <c:bubbleSize>
            <c:numRef>
              <c:f>'図4-4 (バブル図) (府施設のみ)'!$G$69</c:f>
              <c:numCache>
                <c:formatCode>General</c:formatCode>
                <c:ptCount val="1"/>
                <c:pt idx="0">
                  <c:v>3</c:v>
                </c:pt>
              </c:numCache>
            </c:numRef>
          </c:bubbleSize>
          <c:bubble3D val="1"/>
        </c:ser>
        <c:ser>
          <c:idx val="10"/>
          <c:order val="7"/>
          <c:tx>
            <c:strRef>
              <c:f>'図4-4 (バブル図) (府施設のみ)'!$D$74</c:f>
              <c:strCache>
                <c:ptCount val="1"/>
                <c:pt idx="0">
                  <c:v>会議場</c:v>
                </c:pt>
              </c:strCache>
            </c:strRef>
          </c:tx>
          <c:spPr>
            <a:solidFill>
              <a:srgbClr val="6699FF"/>
            </a:solidFill>
            <a:ln w="25400">
              <a:noFill/>
            </a:ln>
          </c:spPr>
          <c:invertIfNegative val="0"/>
          <c:xVal>
            <c:numRef>
              <c:f>'図4-4 (バブル図) (府施設のみ)'!$E$74</c:f>
              <c:numCache>
                <c:formatCode>#,##0_);[Red]\(#,##0\)</c:formatCode>
                <c:ptCount val="1"/>
                <c:pt idx="0">
                  <c:v>47500</c:v>
                </c:pt>
              </c:numCache>
            </c:numRef>
          </c:xVal>
          <c:yVal>
            <c:numRef>
              <c:f>'図4-4 (バブル図) (府施設のみ)'!$F$74</c:f>
              <c:numCache>
                <c:formatCode>0.0%</c:formatCode>
                <c:ptCount val="1"/>
                <c:pt idx="0">
                  <c:v>0.10199999999999999</c:v>
                </c:pt>
              </c:numCache>
            </c:numRef>
          </c:yVal>
          <c:bubbleSize>
            <c:numRef>
              <c:f>'図4-4 (バブル図) (府施設のみ)'!$G$74</c:f>
              <c:numCache>
                <c:formatCode>General</c:formatCode>
                <c:ptCount val="1"/>
                <c:pt idx="0">
                  <c:v>5</c:v>
                </c:pt>
              </c:numCache>
            </c:numRef>
          </c:bubbleSize>
          <c:bubble3D val="1"/>
        </c:ser>
        <c:ser>
          <c:idx val="11"/>
          <c:order val="8"/>
          <c:tx>
            <c:strRef>
              <c:f>'図4-4 (バブル図) (府施設のみ)'!$D$75</c:f>
              <c:strCache>
                <c:ptCount val="1"/>
                <c:pt idx="0">
                  <c:v>市場</c:v>
                </c:pt>
              </c:strCache>
            </c:strRef>
          </c:tx>
          <c:spPr>
            <a:solidFill>
              <a:srgbClr val="FFFF00"/>
            </a:solidFill>
            <a:ln w="25400">
              <a:noFill/>
            </a:ln>
          </c:spPr>
          <c:invertIfNegative val="0"/>
          <c:xVal>
            <c:numRef>
              <c:f>'図4-4 (バブル図) (府施設のみ)'!$E$75</c:f>
              <c:numCache>
                <c:formatCode>#,##0_);[Red]\(#,##0\)</c:formatCode>
                <c:ptCount val="1"/>
                <c:pt idx="0">
                  <c:v>51400</c:v>
                </c:pt>
              </c:numCache>
            </c:numRef>
          </c:xVal>
          <c:yVal>
            <c:numRef>
              <c:f>'図4-4 (バブル図) (府施設のみ)'!$F$75</c:f>
              <c:numCache>
                <c:formatCode>0.0%</c:formatCode>
                <c:ptCount val="1"/>
                <c:pt idx="0">
                  <c:v>7.7199530580981376E-2</c:v>
                </c:pt>
              </c:numCache>
            </c:numRef>
          </c:yVal>
          <c:bubbleSize>
            <c:numRef>
              <c:f>'図4-4 (バブル図) (府施設のみ)'!$G$75</c:f>
              <c:numCache>
                <c:formatCode>General</c:formatCode>
                <c:ptCount val="1"/>
                <c:pt idx="0">
                  <c:v>8</c:v>
                </c:pt>
              </c:numCache>
            </c:numRef>
          </c:bubbleSize>
          <c:bubble3D val="1"/>
        </c:ser>
        <c:ser>
          <c:idx val="12"/>
          <c:order val="9"/>
          <c:tx>
            <c:strRef>
              <c:f>'図4-4 (バブル図) (府施設のみ)'!$D$73</c:f>
              <c:strCache>
                <c:ptCount val="1"/>
                <c:pt idx="0">
                  <c:v>複合施設</c:v>
                </c:pt>
              </c:strCache>
            </c:strRef>
          </c:tx>
          <c:spPr>
            <a:solidFill>
              <a:srgbClr val="33CC33"/>
            </a:solidFill>
            <a:ln w="25400">
              <a:noFill/>
            </a:ln>
          </c:spPr>
          <c:invertIfNegative val="0"/>
          <c:dPt>
            <c:idx val="0"/>
            <c:invertIfNegative val="0"/>
            <c:bubble3D val="1"/>
            <c:spPr>
              <a:solidFill>
                <a:srgbClr val="92D050"/>
              </a:solidFill>
              <a:ln w="25400">
                <a:noFill/>
              </a:ln>
            </c:spPr>
          </c:dPt>
          <c:xVal>
            <c:numRef>
              <c:f>'図4-4 (バブル図) (府施設のみ)'!$E$73</c:f>
              <c:numCache>
                <c:formatCode>#,##0_);[Red]\(#,##0\)</c:formatCode>
                <c:ptCount val="1"/>
                <c:pt idx="0">
                  <c:v>42500</c:v>
                </c:pt>
              </c:numCache>
            </c:numRef>
          </c:xVal>
          <c:yVal>
            <c:numRef>
              <c:f>'図4-4 (バブル図) (府施設のみ)'!$F$73</c:f>
              <c:numCache>
                <c:formatCode>0.0%</c:formatCode>
                <c:ptCount val="1"/>
                <c:pt idx="0">
                  <c:v>0.114</c:v>
                </c:pt>
              </c:numCache>
            </c:numRef>
          </c:yVal>
          <c:bubbleSize>
            <c:numRef>
              <c:f>'図4-4 (バブル図) (府施設のみ)'!$G$73</c:f>
              <c:numCache>
                <c:formatCode>General</c:formatCode>
                <c:ptCount val="1"/>
                <c:pt idx="0">
                  <c:v>9</c:v>
                </c:pt>
              </c:numCache>
            </c:numRef>
          </c:bubbleSize>
          <c:bubble3D val="1"/>
        </c:ser>
        <c:ser>
          <c:idx val="2"/>
          <c:order val="10"/>
          <c:tx>
            <c:strRef>
              <c:f>'図4-4 (バブル図) (府施設のみ)'!$D$33</c:f>
              <c:strCache>
                <c:ptCount val="1"/>
                <c:pt idx="0">
                  <c:v>学校(職技専)</c:v>
                </c:pt>
              </c:strCache>
            </c:strRef>
          </c:tx>
          <c:spPr>
            <a:solidFill>
              <a:srgbClr val="99FFCC"/>
            </a:solidFill>
            <a:ln w="25400">
              <a:noFill/>
            </a:ln>
          </c:spPr>
          <c:invertIfNegative val="0"/>
          <c:xVal>
            <c:numRef>
              <c:f>'図4-4 (バブル図) (府施設のみ)'!$E$33:$E$36</c:f>
              <c:numCache>
                <c:formatCode>#,##0_);[Red]\(#,##0\)</c:formatCode>
                <c:ptCount val="4"/>
                <c:pt idx="0">
                  <c:v>5719.43</c:v>
                </c:pt>
                <c:pt idx="1">
                  <c:v>4774</c:v>
                </c:pt>
                <c:pt idx="2">
                  <c:v>11583.3</c:v>
                </c:pt>
                <c:pt idx="3">
                  <c:v>8919</c:v>
                </c:pt>
              </c:numCache>
            </c:numRef>
          </c:xVal>
          <c:yVal>
            <c:numRef>
              <c:f>'図4-4 (バブル図) (府施設のみ)'!$F$33:$F$36</c:f>
              <c:numCache>
                <c:formatCode>0.0%</c:formatCode>
                <c:ptCount val="4"/>
                <c:pt idx="0">
                  <c:v>0.28100000000000003</c:v>
                </c:pt>
                <c:pt idx="1">
                  <c:v>0.159</c:v>
                </c:pt>
                <c:pt idx="2">
                  <c:v>2.1999999999999999E-2</c:v>
                </c:pt>
                <c:pt idx="3">
                  <c:v>0.161</c:v>
                </c:pt>
              </c:numCache>
            </c:numRef>
          </c:yVal>
          <c:bubbleSize>
            <c:numRef>
              <c:f>'図4-4 (バブル図) (府施設のみ)'!$G$33:$G$36</c:f>
              <c:numCache>
                <c:formatCode>General</c:formatCode>
                <c:ptCount val="4"/>
                <c:pt idx="0">
                  <c:v>1</c:v>
                </c:pt>
                <c:pt idx="1">
                  <c:v>2</c:v>
                </c:pt>
                <c:pt idx="2">
                  <c:v>1</c:v>
                </c:pt>
                <c:pt idx="3">
                  <c:v>1</c:v>
                </c:pt>
              </c:numCache>
            </c:numRef>
          </c:bubbleSize>
          <c:bubble3D val="1"/>
        </c:ser>
        <c:ser>
          <c:idx val="13"/>
          <c:order val="11"/>
          <c:tx>
            <c:strRef>
              <c:f>'図4-4 (バブル図) (府施設のみ)'!$D$37</c:f>
              <c:strCache>
                <c:ptCount val="1"/>
                <c:pt idx="0">
                  <c:v>学校</c:v>
                </c:pt>
              </c:strCache>
            </c:strRef>
          </c:tx>
          <c:spPr>
            <a:solidFill>
              <a:srgbClr val="00CCFF"/>
            </a:solidFill>
            <a:ln w="25400">
              <a:noFill/>
            </a:ln>
          </c:spPr>
          <c:invertIfNegative val="0"/>
          <c:xVal>
            <c:numRef>
              <c:f>'図4-4 (バブル図) (府施設のみ)'!$E$37:$E$63</c:f>
              <c:numCache>
                <c:formatCode>#,##0_);[Red]\(#,##0\)</c:formatCode>
                <c:ptCount val="27"/>
                <c:pt idx="0">
                  <c:v>8437</c:v>
                </c:pt>
                <c:pt idx="1">
                  <c:v>9315.5</c:v>
                </c:pt>
                <c:pt idx="2">
                  <c:v>2851.54</c:v>
                </c:pt>
                <c:pt idx="3">
                  <c:v>15728</c:v>
                </c:pt>
                <c:pt idx="4">
                  <c:v>13477</c:v>
                </c:pt>
                <c:pt idx="5">
                  <c:v>15033.3</c:v>
                </c:pt>
                <c:pt idx="6">
                  <c:v>17467.599999999999</c:v>
                </c:pt>
                <c:pt idx="7">
                  <c:v>13185</c:v>
                </c:pt>
                <c:pt idx="8">
                  <c:v>12444</c:v>
                </c:pt>
                <c:pt idx="9">
                  <c:v>14251.52</c:v>
                </c:pt>
                <c:pt idx="10">
                  <c:v>16458</c:v>
                </c:pt>
                <c:pt idx="11">
                  <c:v>13260</c:v>
                </c:pt>
                <c:pt idx="12">
                  <c:v>14287</c:v>
                </c:pt>
                <c:pt idx="13">
                  <c:v>14683</c:v>
                </c:pt>
                <c:pt idx="14">
                  <c:v>14052</c:v>
                </c:pt>
                <c:pt idx="15">
                  <c:v>12164</c:v>
                </c:pt>
                <c:pt idx="16">
                  <c:v>13669</c:v>
                </c:pt>
                <c:pt idx="17">
                  <c:v>15946</c:v>
                </c:pt>
                <c:pt idx="18">
                  <c:v>14733</c:v>
                </c:pt>
                <c:pt idx="19">
                  <c:v>11961</c:v>
                </c:pt>
                <c:pt idx="20">
                  <c:v>14103</c:v>
                </c:pt>
                <c:pt idx="21">
                  <c:v>12540.01</c:v>
                </c:pt>
                <c:pt idx="22">
                  <c:v>6982.82</c:v>
                </c:pt>
                <c:pt idx="23">
                  <c:v>12342.99</c:v>
                </c:pt>
                <c:pt idx="24">
                  <c:v>37072</c:v>
                </c:pt>
                <c:pt idx="25">
                  <c:v>10714.29</c:v>
                </c:pt>
                <c:pt idx="26">
                  <c:v>17511.55</c:v>
                </c:pt>
              </c:numCache>
            </c:numRef>
          </c:xVal>
          <c:yVal>
            <c:numRef>
              <c:f>'図4-4 (バブル図) (府施設のみ)'!$F$37:$F$59</c:f>
              <c:numCache>
                <c:formatCode>0.0%</c:formatCode>
                <c:ptCount val="23"/>
                <c:pt idx="0">
                  <c:v>4.2000000000000003E-2</c:v>
                </c:pt>
                <c:pt idx="1">
                  <c:v>8.1000000000000003E-2</c:v>
                </c:pt>
                <c:pt idx="2">
                  <c:v>9.9000000000000005E-2</c:v>
                </c:pt>
                <c:pt idx="3">
                  <c:v>9.0999999999999998E-2</c:v>
                </c:pt>
                <c:pt idx="4">
                  <c:v>0.186</c:v>
                </c:pt>
                <c:pt idx="5">
                  <c:v>0.19600000000000001</c:v>
                </c:pt>
                <c:pt idx="6">
                  <c:v>0.106</c:v>
                </c:pt>
                <c:pt idx="7">
                  <c:v>0.14899999999999999</c:v>
                </c:pt>
                <c:pt idx="8">
                  <c:v>0.156</c:v>
                </c:pt>
                <c:pt idx="9">
                  <c:v>0.19400000000000001</c:v>
                </c:pt>
                <c:pt idx="10">
                  <c:v>0.26500000000000001</c:v>
                </c:pt>
                <c:pt idx="11">
                  <c:v>0.115</c:v>
                </c:pt>
                <c:pt idx="12">
                  <c:v>0.13549</c:v>
                </c:pt>
                <c:pt idx="13">
                  <c:v>0.1454</c:v>
                </c:pt>
                <c:pt idx="14">
                  <c:v>0.13300000000000001</c:v>
                </c:pt>
                <c:pt idx="15">
                  <c:v>0.19819000000000001</c:v>
                </c:pt>
                <c:pt idx="16">
                  <c:v>0.17569000000000001</c:v>
                </c:pt>
                <c:pt idx="17">
                  <c:v>0.11872000000000001</c:v>
                </c:pt>
                <c:pt idx="18">
                  <c:v>0.13664999999999999</c:v>
                </c:pt>
                <c:pt idx="19">
                  <c:v>0.15745999999999999</c:v>
                </c:pt>
                <c:pt idx="20">
                  <c:v>0.18982924210405336</c:v>
                </c:pt>
                <c:pt idx="21">
                  <c:v>0.12446967442665705</c:v>
                </c:pt>
                <c:pt idx="22">
                  <c:v>0.1336</c:v>
                </c:pt>
              </c:numCache>
            </c:numRef>
          </c:yVal>
          <c:bubbleSize>
            <c:numRef>
              <c:f>'図4-4 (バブル図) (府施設のみ)'!$G$37:$G$59</c:f>
              <c:numCache>
                <c:formatCode>General</c:formatCode>
                <c:ptCount val="23"/>
                <c:pt idx="0">
                  <c:v>3</c:v>
                </c:pt>
                <c:pt idx="1">
                  <c:v>3</c:v>
                </c:pt>
                <c:pt idx="2">
                  <c:v>3</c:v>
                </c:pt>
                <c:pt idx="3">
                  <c:v>1</c:v>
                </c:pt>
                <c:pt idx="4">
                  <c:v>5</c:v>
                </c:pt>
                <c:pt idx="5">
                  <c:v>6</c:v>
                </c:pt>
                <c:pt idx="6">
                  <c:v>4</c:v>
                </c:pt>
                <c:pt idx="7">
                  <c:v>3</c:v>
                </c:pt>
                <c:pt idx="8">
                  <c:v>4</c:v>
                </c:pt>
                <c:pt idx="9">
                  <c:v>4</c:v>
                </c:pt>
                <c:pt idx="10">
                  <c:v>4</c:v>
                </c:pt>
                <c:pt idx="11">
                  <c:v>3</c:v>
                </c:pt>
                <c:pt idx="12">
                  <c:v>4</c:v>
                </c:pt>
                <c:pt idx="13">
                  <c:v>4</c:v>
                </c:pt>
                <c:pt idx="14">
                  <c:v>6</c:v>
                </c:pt>
                <c:pt idx="15">
                  <c:v>6</c:v>
                </c:pt>
                <c:pt idx="16">
                  <c:v>6</c:v>
                </c:pt>
                <c:pt idx="17">
                  <c:v>5</c:v>
                </c:pt>
                <c:pt idx="18">
                  <c:v>3</c:v>
                </c:pt>
                <c:pt idx="19">
                  <c:v>4</c:v>
                </c:pt>
                <c:pt idx="20">
                  <c:v>4</c:v>
                </c:pt>
                <c:pt idx="21">
                  <c:v>4</c:v>
                </c:pt>
                <c:pt idx="22">
                  <c:v>3</c:v>
                </c:pt>
              </c:numCache>
            </c:numRef>
          </c:bubbleSize>
          <c:bubble3D val="1"/>
        </c:ser>
        <c:ser>
          <c:idx val="1"/>
          <c:order val="12"/>
          <c:tx>
            <c:strRef>
              <c:f>'図4-4 (バブル図) (府施設のみ)'!$D$13</c:f>
              <c:strCache>
                <c:ptCount val="1"/>
                <c:pt idx="0">
                  <c:v>警察施設</c:v>
                </c:pt>
              </c:strCache>
            </c:strRef>
          </c:tx>
          <c:spPr>
            <a:solidFill>
              <a:srgbClr val="FFC000"/>
            </a:solidFill>
            <a:ln w="25400">
              <a:noFill/>
            </a:ln>
          </c:spPr>
          <c:invertIfNegative val="0"/>
          <c:xVal>
            <c:numRef>
              <c:f>'図4-4 (バブル図) (府施設のみ)'!$E$13:$E$32</c:f>
              <c:numCache>
                <c:formatCode>#,##0_);[Red]\(#,##0\)</c:formatCode>
                <c:ptCount val="20"/>
                <c:pt idx="0">
                  <c:v>7311</c:v>
                </c:pt>
                <c:pt idx="1">
                  <c:v>3023.6</c:v>
                </c:pt>
                <c:pt idx="2">
                  <c:v>4539</c:v>
                </c:pt>
                <c:pt idx="3">
                  <c:v>7689.58</c:v>
                </c:pt>
                <c:pt idx="4">
                  <c:v>3230</c:v>
                </c:pt>
                <c:pt idx="5">
                  <c:v>3663</c:v>
                </c:pt>
                <c:pt idx="6">
                  <c:v>7141</c:v>
                </c:pt>
                <c:pt idx="7">
                  <c:v>2830.9</c:v>
                </c:pt>
                <c:pt idx="8">
                  <c:v>2204</c:v>
                </c:pt>
                <c:pt idx="9">
                  <c:v>2660.2</c:v>
                </c:pt>
                <c:pt idx="10">
                  <c:v>3468.56</c:v>
                </c:pt>
                <c:pt idx="11">
                  <c:v>4685</c:v>
                </c:pt>
                <c:pt idx="12">
                  <c:v>3622</c:v>
                </c:pt>
                <c:pt idx="13">
                  <c:v>2867</c:v>
                </c:pt>
                <c:pt idx="14">
                  <c:v>4109.5439999999999</c:v>
                </c:pt>
                <c:pt idx="15">
                  <c:v>3532</c:v>
                </c:pt>
                <c:pt idx="16">
                  <c:v>4392</c:v>
                </c:pt>
                <c:pt idx="17">
                  <c:v>3729.8</c:v>
                </c:pt>
                <c:pt idx="18">
                  <c:v>6070</c:v>
                </c:pt>
                <c:pt idx="19">
                  <c:v>2917.9</c:v>
                </c:pt>
              </c:numCache>
            </c:numRef>
          </c:xVal>
          <c:yVal>
            <c:numRef>
              <c:f>'図4-4 (バブル図) (府施設のみ)'!$F$13:$F$32</c:f>
              <c:numCache>
                <c:formatCode>0.0%</c:formatCode>
                <c:ptCount val="20"/>
                <c:pt idx="0">
                  <c:v>0.2356</c:v>
                </c:pt>
                <c:pt idx="1">
                  <c:v>0.22600000000000001</c:v>
                </c:pt>
                <c:pt idx="2">
                  <c:v>0.214</c:v>
                </c:pt>
                <c:pt idx="3">
                  <c:v>0.26</c:v>
                </c:pt>
                <c:pt idx="4">
                  <c:v>0.35499999999999998</c:v>
                </c:pt>
                <c:pt idx="5">
                  <c:v>0.21199999999999999</c:v>
                </c:pt>
                <c:pt idx="6">
                  <c:v>0.34200000000000003</c:v>
                </c:pt>
                <c:pt idx="7">
                  <c:v>0.28000000000000003</c:v>
                </c:pt>
                <c:pt idx="8">
                  <c:v>0.123</c:v>
                </c:pt>
                <c:pt idx="9">
                  <c:v>0.22</c:v>
                </c:pt>
                <c:pt idx="10">
                  <c:v>0.3</c:v>
                </c:pt>
                <c:pt idx="11">
                  <c:v>0.26</c:v>
                </c:pt>
                <c:pt idx="12">
                  <c:v>0.124</c:v>
                </c:pt>
                <c:pt idx="13">
                  <c:v>0.219</c:v>
                </c:pt>
                <c:pt idx="14">
                  <c:v>0.30099999999999999</c:v>
                </c:pt>
                <c:pt idx="15">
                  <c:v>0.13800000000000001</c:v>
                </c:pt>
                <c:pt idx="16">
                  <c:v>0.33300000000000002</c:v>
                </c:pt>
                <c:pt idx="17">
                  <c:v>0.13600000000000001</c:v>
                </c:pt>
                <c:pt idx="18">
                  <c:v>0.16800000000000001</c:v>
                </c:pt>
                <c:pt idx="19">
                  <c:v>0.26600000000000001</c:v>
                </c:pt>
              </c:numCache>
            </c:numRef>
          </c:yVal>
          <c:bubbleSize>
            <c:numRef>
              <c:f>'図4-4 (バブル図) (府施設のみ)'!$G$13:$G$32</c:f>
              <c:numCache>
                <c:formatCode>General</c:formatCode>
                <c:ptCount val="20"/>
                <c:pt idx="0">
                  <c:v>7</c:v>
                </c:pt>
                <c:pt idx="1">
                  <c:v>6</c:v>
                </c:pt>
                <c:pt idx="2">
                  <c:v>4</c:v>
                </c:pt>
                <c:pt idx="3">
                  <c:v>3</c:v>
                </c:pt>
                <c:pt idx="4">
                  <c:v>7</c:v>
                </c:pt>
                <c:pt idx="5">
                  <c:v>4</c:v>
                </c:pt>
                <c:pt idx="6">
                  <c:v>7</c:v>
                </c:pt>
                <c:pt idx="7">
                  <c:v>5</c:v>
                </c:pt>
                <c:pt idx="8">
                  <c:v>2</c:v>
                </c:pt>
                <c:pt idx="9">
                  <c:v>2</c:v>
                </c:pt>
                <c:pt idx="10">
                  <c:v>2</c:v>
                </c:pt>
                <c:pt idx="11">
                  <c:v>4</c:v>
                </c:pt>
                <c:pt idx="12">
                  <c:v>2</c:v>
                </c:pt>
                <c:pt idx="13">
                  <c:v>2</c:v>
                </c:pt>
                <c:pt idx="14">
                  <c:v>3</c:v>
                </c:pt>
                <c:pt idx="15">
                  <c:v>2</c:v>
                </c:pt>
                <c:pt idx="16">
                  <c:v>3</c:v>
                </c:pt>
                <c:pt idx="17">
                  <c:v>2</c:v>
                </c:pt>
                <c:pt idx="18">
                  <c:v>3</c:v>
                </c:pt>
                <c:pt idx="19">
                  <c:v>2</c:v>
                </c:pt>
              </c:numCache>
            </c:numRef>
          </c:bubbleSize>
          <c:bubble3D val="1"/>
        </c:ser>
        <c:ser>
          <c:idx val="7"/>
          <c:order val="13"/>
          <c:tx>
            <c:strRef>
              <c:f>'図4-4 (バブル図) (府施設のみ)'!$D$60</c:f>
              <c:strCache>
                <c:ptCount val="1"/>
                <c:pt idx="0">
                  <c:v>大学</c:v>
                </c:pt>
              </c:strCache>
            </c:strRef>
          </c:tx>
          <c:spPr>
            <a:solidFill>
              <a:srgbClr val="000099"/>
            </a:solidFill>
            <a:ln w="25400">
              <a:noFill/>
            </a:ln>
          </c:spPr>
          <c:invertIfNegative val="0"/>
          <c:dPt>
            <c:idx val="0"/>
            <c:invertIfNegative val="0"/>
            <c:bubble3D val="1"/>
            <c:spPr>
              <a:solidFill>
                <a:srgbClr val="0066FF"/>
              </a:solidFill>
              <a:ln w="25400">
                <a:noFill/>
              </a:ln>
            </c:spPr>
          </c:dPt>
          <c:dPt>
            <c:idx val="1"/>
            <c:invertIfNegative val="0"/>
            <c:bubble3D val="1"/>
            <c:spPr>
              <a:solidFill>
                <a:srgbClr val="0066FF"/>
              </a:solidFill>
              <a:ln w="25400">
                <a:noFill/>
              </a:ln>
            </c:spPr>
          </c:dPt>
          <c:dPt>
            <c:idx val="2"/>
            <c:invertIfNegative val="0"/>
            <c:bubble3D val="1"/>
            <c:spPr>
              <a:solidFill>
                <a:srgbClr val="0066FF"/>
              </a:solidFill>
              <a:ln w="25400">
                <a:noFill/>
              </a:ln>
            </c:spPr>
          </c:dPt>
          <c:dPt>
            <c:idx val="3"/>
            <c:invertIfNegative val="0"/>
            <c:bubble3D val="1"/>
            <c:spPr>
              <a:solidFill>
                <a:srgbClr val="0066FF"/>
              </a:solidFill>
              <a:ln w="25400">
                <a:noFill/>
              </a:ln>
            </c:spPr>
          </c:dPt>
          <c:xVal>
            <c:numRef>
              <c:f>'図4-4 (バブル図) (府施設のみ)'!$E$60:$E$63</c:f>
              <c:numCache>
                <c:formatCode>#,##0_);[Red]\(#,##0\)</c:formatCode>
                <c:ptCount val="4"/>
                <c:pt idx="0">
                  <c:v>12342.99</c:v>
                </c:pt>
                <c:pt idx="1">
                  <c:v>37072</c:v>
                </c:pt>
                <c:pt idx="2">
                  <c:v>10714.29</c:v>
                </c:pt>
                <c:pt idx="3">
                  <c:v>17511.55</c:v>
                </c:pt>
              </c:numCache>
            </c:numRef>
          </c:xVal>
          <c:yVal>
            <c:numRef>
              <c:f>'図4-4 (バブル図) (府施設のみ)'!$F$60:$F$63</c:f>
              <c:numCache>
                <c:formatCode>0.0%</c:formatCode>
                <c:ptCount val="4"/>
                <c:pt idx="0">
                  <c:v>0.182</c:v>
                </c:pt>
                <c:pt idx="1">
                  <c:v>0.18410000000000001</c:v>
                </c:pt>
                <c:pt idx="2">
                  <c:v>4.7500000000000001E-2</c:v>
                </c:pt>
                <c:pt idx="3">
                  <c:v>4.3999999999999997E-2</c:v>
                </c:pt>
              </c:numCache>
            </c:numRef>
          </c:yVal>
          <c:bubbleSize>
            <c:numRef>
              <c:f>'図4-4 (バブル図) (府施設のみ)'!$G$60:$G$63</c:f>
              <c:numCache>
                <c:formatCode>General</c:formatCode>
                <c:ptCount val="4"/>
                <c:pt idx="0">
                  <c:v>0</c:v>
                </c:pt>
                <c:pt idx="1">
                  <c:v>0</c:v>
                </c:pt>
                <c:pt idx="2">
                  <c:v>0</c:v>
                </c:pt>
                <c:pt idx="3">
                  <c:v>0</c:v>
                </c:pt>
              </c:numCache>
            </c:numRef>
          </c:bubbleSize>
          <c:bubble3D val="1"/>
        </c:ser>
        <c:dLbls>
          <c:showLegendKey val="0"/>
          <c:showVal val="0"/>
          <c:showCatName val="0"/>
          <c:showSerName val="0"/>
          <c:showPercent val="0"/>
          <c:showBubbleSize val="0"/>
        </c:dLbls>
        <c:bubbleScale val="36"/>
        <c:showNegBubbles val="0"/>
        <c:axId val="131464512"/>
        <c:axId val="137773056"/>
      </c:bubbleChart>
      <c:valAx>
        <c:axId val="131464512"/>
        <c:scaling>
          <c:orientation val="minMax"/>
          <c:max val="58000"/>
          <c:min val="0"/>
        </c:scaling>
        <c:delete val="0"/>
        <c:axPos val="b"/>
        <c:majorGridlines>
          <c:spPr>
            <a:ln w="3175"/>
          </c:spPr>
        </c:majorGridlines>
        <c:title>
          <c:tx>
            <c:rich>
              <a:bodyPr/>
              <a:lstStyle/>
              <a:p>
                <a:pPr>
                  <a:defRPr sz="400"/>
                </a:pPr>
                <a:r>
                  <a:rPr lang="ja-JP" altLang="en-US" sz="400"/>
                  <a:t>施設</a:t>
                </a:r>
                <a:r>
                  <a:rPr lang="ja-JP" sz="400"/>
                  <a:t>延床面積 （ｍ</a:t>
                </a:r>
                <a:r>
                  <a:rPr lang="en-US" sz="400" baseline="30000"/>
                  <a:t>2</a:t>
                </a:r>
                <a:r>
                  <a:rPr lang="ja-JP" sz="400"/>
                  <a:t>）</a:t>
                </a:r>
              </a:p>
            </c:rich>
          </c:tx>
          <c:layout>
            <c:manualLayout>
              <c:xMode val="edge"/>
              <c:yMode val="edge"/>
              <c:x val="0.4369579927542741"/>
              <c:y val="0.93956529150384427"/>
            </c:manualLayout>
          </c:layout>
          <c:overlay val="0"/>
        </c:title>
        <c:numFmt formatCode="#,##0_);[Red]\(#,##0\)" sourceLinked="1"/>
        <c:majorTickMark val="out"/>
        <c:minorTickMark val="none"/>
        <c:tickLblPos val="nextTo"/>
        <c:txPr>
          <a:bodyPr/>
          <a:lstStyle/>
          <a:p>
            <a:pPr>
              <a:defRPr sz="300"/>
            </a:pPr>
            <a:endParaRPr lang="ja-JP"/>
          </a:p>
        </c:txPr>
        <c:crossAx val="137773056"/>
        <c:crosses val="autoZero"/>
        <c:crossBetween val="midCat"/>
      </c:valAx>
      <c:valAx>
        <c:axId val="137773056"/>
        <c:scaling>
          <c:orientation val="minMax"/>
          <c:min val="0"/>
        </c:scaling>
        <c:delete val="0"/>
        <c:axPos val="l"/>
        <c:majorGridlines/>
        <c:title>
          <c:tx>
            <c:rich>
              <a:bodyPr rot="0" vert="wordArtVertRtl"/>
              <a:lstStyle/>
              <a:p>
                <a:pPr>
                  <a:defRPr sz="400"/>
                </a:pPr>
                <a:r>
                  <a:rPr lang="ja-JP" sz="400"/>
                  <a:t>省エネ</a:t>
                </a:r>
                <a:r>
                  <a:rPr lang="ja-JP" altLang="en-US" sz="400"/>
                  <a:t>見込</a:t>
                </a:r>
                <a:r>
                  <a:rPr lang="ja-JP" sz="400"/>
                  <a:t>率</a:t>
                </a:r>
                <a:r>
                  <a:rPr lang="en-US" sz="400"/>
                  <a:t>(%)</a:t>
                </a:r>
                <a:endParaRPr lang="ja-JP" sz="400"/>
              </a:p>
            </c:rich>
          </c:tx>
          <c:layout>
            <c:manualLayout>
              <c:xMode val="edge"/>
              <c:yMode val="edge"/>
              <c:x val="1.0406395275282371E-3"/>
              <c:y val="0.25192969430588597"/>
            </c:manualLayout>
          </c:layout>
          <c:overlay val="0"/>
        </c:title>
        <c:numFmt formatCode="0%" sourceLinked="0"/>
        <c:majorTickMark val="out"/>
        <c:minorTickMark val="none"/>
        <c:tickLblPos val="nextTo"/>
        <c:txPr>
          <a:bodyPr/>
          <a:lstStyle/>
          <a:p>
            <a:pPr>
              <a:defRPr sz="350"/>
            </a:pPr>
            <a:endParaRPr lang="ja-JP"/>
          </a:p>
        </c:txPr>
        <c:crossAx val="131464512"/>
        <c:crosses val="autoZero"/>
        <c:crossBetween val="midCat"/>
      </c:valAx>
      <c:spPr>
        <a:solidFill>
          <a:srgbClr val="AFD3EE"/>
        </a:solidFill>
      </c:spPr>
    </c:plotArea>
    <c:legend>
      <c:legendPos val="r"/>
      <c:legendEntry>
        <c:idx val="12"/>
        <c:txPr>
          <a:bodyPr/>
          <a:lstStyle/>
          <a:p>
            <a:pPr>
              <a:defRPr sz="300"/>
            </a:pPr>
            <a:endParaRPr lang="ja-JP"/>
          </a:p>
        </c:txPr>
      </c:legendEntry>
      <c:legendEntry>
        <c:idx val="13"/>
        <c:delete val="1"/>
      </c:legendEntry>
      <c:layout>
        <c:manualLayout>
          <c:xMode val="edge"/>
          <c:yMode val="edge"/>
          <c:x val="0.86425302154755135"/>
          <c:y val="3.8614970092545269E-2"/>
          <c:w val="0.12449674141940377"/>
          <c:h val="0.57207915091866279"/>
        </c:manualLayout>
      </c:layout>
      <c:overlay val="0"/>
      <c:spPr>
        <a:solidFill>
          <a:schemeClr val="bg1"/>
        </a:solidFill>
        <a:ln w="6350">
          <a:solidFill>
            <a:sysClr val="windowText" lastClr="000000"/>
          </a:solidFill>
        </a:ln>
      </c:spPr>
      <c:txPr>
        <a:bodyPr/>
        <a:lstStyle/>
        <a:p>
          <a:pPr>
            <a:defRPr sz="300"/>
          </a:pPr>
          <a:endParaRPr lang="ja-JP"/>
        </a:p>
      </c:txPr>
    </c:legend>
    <c:plotVisOnly val="1"/>
    <c:dispBlanksAs val="gap"/>
    <c:showDLblsOverMax val="0"/>
  </c:chart>
  <c:spPr>
    <a:ln>
      <a:noFill/>
    </a:ln>
  </c:spPr>
  <c:txPr>
    <a:bodyPr/>
    <a:lstStyle/>
    <a:p>
      <a:pPr>
        <a:defRPr sz="9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0.80855</cdr:x>
      <cdr:y>0.89875</cdr:y>
    </cdr:from>
    <cdr:to>
      <cdr:x>0.86325</cdr:x>
      <cdr:y>0.93555</cdr:y>
    </cdr:to>
    <cdr:sp macro="" textlink="">
      <cdr:nvSpPr>
        <cdr:cNvPr id="3" name="正方形/長方形 2"/>
        <cdr:cNvSpPr/>
      </cdr:nvSpPr>
      <cdr:spPr>
        <a:xfrm xmlns:a="http://schemas.openxmlformats.org/drawingml/2006/main">
          <a:off x="8322144" y="5295560"/>
          <a:ext cx="563020" cy="216872"/>
        </a:xfrm>
        <a:prstGeom xmlns:a="http://schemas.openxmlformats.org/drawingml/2006/main" prst="rect">
          <a:avLst/>
        </a:prstGeom>
        <a:solidFill xmlns:a="http://schemas.openxmlformats.org/drawingml/2006/main">
          <a:srgbClr val="FFFF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ln>
              <a:noFill/>
            </a:ln>
            <a:solidFill>
              <a:srgbClr val="FFFFFF"/>
            </a:solidFill>
          </a:endParaRPr>
        </a:p>
      </cdr:txBody>
    </cdr:sp>
  </cdr:relSizeAnchor>
  <cdr:relSizeAnchor xmlns:cdr="http://schemas.openxmlformats.org/drawingml/2006/chartDrawing">
    <cdr:from>
      <cdr:x>0.00494</cdr:x>
      <cdr:y>0.00862</cdr:y>
    </cdr:from>
    <cdr:to>
      <cdr:x>0.05964</cdr:x>
      <cdr:y>0.04543</cdr:y>
    </cdr:to>
    <cdr:sp macro="" textlink="">
      <cdr:nvSpPr>
        <cdr:cNvPr id="7" name="正方形/長方形 6"/>
        <cdr:cNvSpPr/>
      </cdr:nvSpPr>
      <cdr:spPr>
        <a:xfrm xmlns:a="http://schemas.openxmlformats.org/drawingml/2006/main">
          <a:off x="50800" y="50800"/>
          <a:ext cx="563020" cy="216872"/>
        </a:xfrm>
        <a:prstGeom xmlns:a="http://schemas.openxmlformats.org/drawingml/2006/main" prst="rect">
          <a:avLst/>
        </a:prstGeom>
        <a:solidFill xmlns:a="http://schemas.openxmlformats.org/drawingml/2006/main">
          <a:srgbClr val="FFFFFF"/>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ln>
              <a:noFill/>
            </a:ln>
            <a:solidFill>
              <a:srgbClr val="FFFFFF"/>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90E80B00-AE9E-4E42-8F06-F15E76298C19}" type="datetimeFigureOut">
              <a:rPr kumimoji="1" lang="ja-JP" altLang="en-US" smtClean="0"/>
              <a:t>2015/3/20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A872520D-4839-4EF2-8D05-0EC50AF5C5CA}" type="slidenum">
              <a:rPr kumimoji="1" lang="ja-JP" altLang="en-US" smtClean="0"/>
              <a:t>‹#›</a:t>
            </a:fld>
            <a:endParaRPr kumimoji="1" lang="ja-JP" altLang="en-US"/>
          </a:p>
        </p:txBody>
      </p:sp>
    </p:spTree>
    <p:extLst>
      <p:ext uri="{BB962C8B-B14F-4D97-AF65-F5344CB8AC3E}">
        <p14:creationId xmlns:p14="http://schemas.microsoft.com/office/powerpoint/2010/main" val="38685051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72520D-4839-4EF2-8D05-0EC50AF5C5CA}" type="slidenum">
              <a:rPr kumimoji="1" lang="ja-JP" altLang="en-US" smtClean="0"/>
              <a:t>1</a:t>
            </a:fld>
            <a:endParaRPr kumimoji="1" lang="ja-JP" altLang="en-US"/>
          </a:p>
        </p:txBody>
      </p:sp>
    </p:spTree>
    <p:extLst>
      <p:ext uri="{BB962C8B-B14F-4D97-AF65-F5344CB8AC3E}">
        <p14:creationId xmlns:p14="http://schemas.microsoft.com/office/powerpoint/2010/main" val="689837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94141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176706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387410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324554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414345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41224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164152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419898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840891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655401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ECBB067-EC59-455C-8FF1-6FC2425466E6}" type="datetimeFigureOut">
              <a:rPr kumimoji="1" lang="ja-JP" altLang="en-US" smtClean="0"/>
              <a:t>2015/3/20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3521749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BB067-EC59-455C-8FF1-6FC2425466E6}" type="datetimeFigureOut">
              <a:rPr kumimoji="1" lang="ja-JP" altLang="en-US" smtClean="0"/>
              <a:t>2015/3/20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53E0D-3D13-4324-97A7-89FDA1721ECB}" type="slidenum">
              <a:rPr kumimoji="1" lang="ja-JP" altLang="en-US" smtClean="0"/>
              <a:t>‹#›</a:t>
            </a:fld>
            <a:endParaRPr kumimoji="1" lang="ja-JP" altLang="en-US"/>
          </a:p>
        </p:txBody>
      </p:sp>
    </p:spTree>
    <p:extLst>
      <p:ext uri="{BB962C8B-B14F-4D97-AF65-F5344CB8AC3E}">
        <p14:creationId xmlns:p14="http://schemas.microsoft.com/office/powerpoint/2010/main" val="1729294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90976" y="1446690"/>
            <a:ext cx="1669368" cy="1172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 name="AutoShape 4"/>
          <p:cNvSpPr>
            <a:spLocks noChangeArrowheads="1"/>
          </p:cNvSpPr>
          <p:nvPr/>
        </p:nvSpPr>
        <p:spPr bwMode="auto">
          <a:xfrm>
            <a:off x="27941" y="2868680"/>
            <a:ext cx="3447854" cy="3981504"/>
          </a:xfrm>
          <a:prstGeom prst="roundRect">
            <a:avLst>
              <a:gd name="adj" fmla="val 2561"/>
            </a:avLst>
          </a:prstGeom>
          <a:noFill/>
          <a:ln w="19050">
            <a:solidFill>
              <a:schemeClr val="tx1"/>
            </a:solidFill>
          </a:ln>
        </p:spPr>
        <p:style>
          <a:lnRef idx="1">
            <a:schemeClr val="accent4"/>
          </a:lnRef>
          <a:fillRef idx="2">
            <a:schemeClr val="accent4"/>
          </a:fillRef>
          <a:effectRef idx="1">
            <a:schemeClr val="accent4"/>
          </a:effectRef>
          <a:fontRef idx="minor">
            <a:schemeClr val="dk1"/>
          </a:fontRef>
        </p:style>
        <p:txBody>
          <a:bodyPr tIns="72000" bIns="82800"/>
          <a:lstStyle/>
          <a:p>
            <a:pPr>
              <a:spcBef>
                <a:spcPct val="50000"/>
              </a:spcBef>
              <a:defRPr/>
            </a:pPr>
            <a:endParaRPr lang="en-US" altLang="ja-JP" sz="1600" b="1" u="wavyDbl" dirty="0">
              <a:solidFill>
                <a:prstClr val="black"/>
              </a:solidFill>
              <a:latin typeface="メイリオ" pitchFamily="50" charset="-128"/>
              <a:ea typeface="メイリオ" pitchFamily="50" charset="-128"/>
              <a:cs typeface="メイリオ" pitchFamily="50" charset="-128"/>
            </a:endParaRPr>
          </a:p>
        </p:txBody>
      </p:sp>
      <p:sp>
        <p:nvSpPr>
          <p:cNvPr id="109" name="AutoShape 4"/>
          <p:cNvSpPr>
            <a:spLocks noChangeArrowheads="1"/>
          </p:cNvSpPr>
          <p:nvPr/>
        </p:nvSpPr>
        <p:spPr bwMode="auto">
          <a:xfrm>
            <a:off x="3656326" y="528607"/>
            <a:ext cx="5449574" cy="6329393"/>
          </a:xfrm>
          <a:prstGeom prst="roundRect">
            <a:avLst>
              <a:gd name="adj" fmla="val 1232"/>
            </a:avLst>
          </a:prstGeom>
          <a:noFill/>
          <a:ln w="19050">
            <a:solidFill>
              <a:schemeClr val="tx1"/>
            </a:solidFill>
          </a:ln>
        </p:spPr>
        <p:style>
          <a:lnRef idx="1">
            <a:schemeClr val="accent4"/>
          </a:lnRef>
          <a:fillRef idx="2">
            <a:schemeClr val="accent4"/>
          </a:fillRef>
          <a:effectRef idx="1">
            <a:schemeClr val="accent4"/>
          </a:effectRef>
          <a:fontRef idx="minor">
            <a:schemeClr val="dk1"/>
          </a:fontRef>
        </p:style>
        <p:txBody>
          <a:bodyPr tIns="72000" bIns="82800"/>
          <a:lstStyle/>
          <a:p>
            <a:pPr>
              <a:spcBef>
                <a:spcPct val="50000"/>
              </a:spcBef>
              <a:defRPr/>
            </a:pPr>
            <a:endParaRPr lang="en-US" altLang="ja-JP" sz="1600" b="1" u="wavyDbl" dirty="0">
              <a:solidFill>
                <a:prstClr val="black"/>
              </a:solidFill>
              <a:latin typeface="メイリオ" pitchFamily="50" charset="-128"/>
              <a:ea typeface="メイリオ" pitchFamily="50" charset="-128"/>
              <a:cs typeface="メイリオ" pitchFamily="50" charset="-128"/>
            </a:endParaRPr>
          </a:p>
        </p:txBody>
      </p:sp>
      <p:sp>
        <p:nvSpPr>
          <p:cNvPr id="94" name="正方形/長方形 93"/>
          <p:cNvSpPr/>
          <p:nvPr/>
        </p:nvSpPr>
        <p:spPr>
          <a:xfrm>
            <a:off x="3607311" y="317552"/>
            <a:ext cx="1612390" cy="21105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prstClr val="black"/>
                </a:solidFill>
                <a:latin typeface="HGP創英角ｺﾞｼｯｸUB" pitchFamily="50" charset="-128"/>
                <a:ea typeface="HGP創英角ｺﾞｼｯｸUB" pitchFamily="50" charset="-128"/>
              </a:rPr>
              <a:t>３．新プランにおける取組み内容</a:t>
            </a:r>
            <a:endParaRPr lang="ja-JP" altLang="en-US" sz="600" dirty="0">
              <a:solidFill>
                <a:prstClr val="black"/>
              </a:solidFill>
              <a:latin typeface="HGP創英角ｺﾞｼｯｸUB" pitchFamily="50" charset="-128"/>
              <a:ea typeface="HGP創英角ｺﾞｼｯｸUB" pitchFamily="50" charset="-128"/>
            </a:endParaRPr>
          </a:p>
        </p:txBody>
      </p:sp>
      <p:sp>
        <p:nvSpPr>
          <p:cNvPr id="198" name="正方形/長方形 197"/>
          <p:cNvSpPr/>
          <p:nvPr/>
        </p:nvSpPr>
        <p:spPr>
          <a:xfrm>
            <a:off x="1010" y="2670823"/>
            <a:ext cx="2772764" cy="21007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prstClr val="black"/>
                </a:solidFill>
                <a:latin typeface="HGP創英角ｺﾞｼｯｸUB" pitchFamily="50" charset="-128"/>
                <a:ea typeface="HGP創英角ｺﾞｼｯｸUB" pitchFamily="50" charset="-128"/>
              </a:rPr>
              <a:t>２</a:t>
            </a:r>
            <a:r>
              <a:rPr lang="ja-JP" altLang="en-US" sz="800" dirty="0" smtClean="0">
                <a:solidFill>
                  <a:prstClr val="black"/>
                </a:solidFill>
                <a:latin typeface="HGP創英角ｺﾞｼｯｸUB" pitchFamily="50" charset="-128"/>
                <a:ea typeface="HGP創英角ｺﾞｼｯｸUB" pitchFamily="50" charset="-128"/>
              </a:rPr>
              <a:t>．</a:t>
            </a:r>
            <a:r>
              <a:rPr lang="en-US" altLang="ja-JP" sz="800" dirty="0" smtClean="0">
                <a:solidFill>
                  <a:prstClr val="black"/>
                </a:solidFill>
                <a:latin typeface="HGP創英角ｺﾞｼｯｸUB" pitchFamily="50" charset="-128"/>
                <a:ea typeface="HGP創英角ｺﾞｼｯｸUB" pitchFamily="50" charset="-128"/>
              </a:rPr>
              <a:t>ESCO</a:t>
            </a:r>
            <a:r>
              <a:rPr lang="ja-JP" altLang="en-US" sz="800" dirty="0" smtClean="0">
                <a:solidFill>
                  <a:prstClr val="black"/>
                </a:solidFill>
                <a:latin typeface="HGP創英角ｺﾞｼｯｸUB" pitchFamily="50" charset="-128"/>
                <a:ea typeface="HGP創英角ｺﾞｼｯｸUB" pitchFamily="50" charset="-128"/>
              </a:rPr>
              <a:t>アクションプラン</a:t>
            </a:r>
            <a:r>
              <a:rPr lang="en-US" altLang="ja-JP" sz="700" dirty="0" smtClean="0">
                <a:solidFill>
                  <a:prstClr val="black"/>
                </a:solidFill>
                <a:latin typeface="HGP創英角ｺﾞｼｯｸUB" pitchFamily="50" charset="-128"/>
                <a:ea typeface="HGP創英角ｺﾞｼｯｸUB" pitchFamily="50" charset="-128"/>
              </a:rPr>
              <a:t>(</a:t>
            </a:r>
            <a:r>
              <a:rPr lang="ja-JP" altLang="en-US" sz="700" dirty="0" smtClean="0">
                <a:solidFill>
                  <a:prstClr val="black"/>
                </a:solidFill>
                <a:latin typeface="HGP創英角ｺﾞｼｯｸUB" pitchFamily="50" charset="-128"/>
                <a:ea typeface="HGP創英角ｺﾞｼｯｸUB" pitchFamily="50" charset="-128"/>
              </a:rPr>
              <a:t>前プラン</a:t>
            </a:r>
            <a:r>
              <a:rPr lang="en-US" altLang="ja-JP" sz="700" dirty="0" smtClean="0">
                <a:solidFill>
                  <a:prstClr val="black"/>
                </a:solidFill>
                <a:latin typeface="HGP創英角ｺﾞｼｯｸUB" pitchFamily="50" charset="-128"/>
                <a:ea typeface="HGP創英角ｺﾞｼｯｸUB" pitchFamily="50" charset="-128"/>
              </a:rPr>
              <a:t>)</a:t>
            </a:r>
            <a:r>
              <a:rPr lang="ja-JP" altLang="en-US" sz="800" dirty="0" smtClean="0">
                <a:solidFill>
                  <a:prstClr val="black"/>
                </a:solidFill>
                <a:latin typeface="HGP創英角ｺﾞｼｯｸUB" pitchFamily="50" charset="-128"/>
                <a:ea typeface="HGP創英角ｺﾞｼｯｸUB" pitchFamily="50" charset="-128"/>
              </a:rPr>
              <a:t>の達成状況と改訂の経緯</a:t>
            </a:r>
            <a:endParaRPr lang="ja-JP" altLang="en-US" sz="800" dirty="0">
              <a:solidFill>
                <a:prstClr val="black"/>
              </a:solidFill>
              <a:latin typeface="HGP創英角ｺﾞｼｯｸUB" pitchFamily="50" charset="-128"/>
              <a:ea typeface="HGP創英角ｺﾞｼｯｸUB" pitchFamily="50" charset="-128"/>
            </a:endParaRPr>
          </a:p>
        </p:txBody>
      </p:sp>
      <p:sp>
        <p:nvSpPr>
          <p:cNvPr id="65" name="サブタイトル 2"/>
          <p:cNvSpPr txBox="1">
            <a:spLocks/>
          </p:cNvSpPr>
          <p:nvPr/>
        </p:nvSpPr>
        <p:spPr bwMode="auto">
          <a:xfrm>
            <a:off x="3732525" y="3157523"/>
            <a:ext cx="5314161" cy="2856673"/>
          </a:xfrm>
          <a:prstGeom prst="rect">
            <a:avLst/>
          </a:prstGeom>
          <a:solidFill>
            <a:schemeClr val="accent2">
              <a:lumMod val="20000"/>
              <a:lumOff val="80000"/>
            </a:schemeClr>
          </a:solidFill>
          <a:ln w="12700">
            <a:solidFill>
              <a:schemeClr val="tx1"/>
            </a:solid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サブタイトル 2"/>
          <p:cNvSpPr txBox="1">
            <a:spLocks/>
          </p:cNvSpPr>
          <p:nvPr/>
        </p:nvSpPr>
        <p:spPr bwMode="auto">
          <a:xfrm>
            <a:off x="3742388" y="600457"/>
            <a:ext cx="5325750" cy="2453703"/>
          </a:xfrm>
          <a:prstGeom prst="rect">
            <a:avLst/>
          </a:prstGeom>
          <a:solidFill>
            <a:schemeClr val="accent2">
              <a:lumMod val="20000"/>
              <a:lumOff val="80000"/>
            </a:schemeClr>
          </a:solidFill>
          <a:ln w="12700">
            <a:solidFill>
              <a:schemeClr val="tx1"/>
            </a:solid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サブタイトル 2"/>
          <p:cNvSpPr txBox="1">
            <a:spLocks/>
          </p:cNvSpPr>
          <p:nvPr/>
        </p:nvSpPr>
        <p:spPr bwMode="auto">
          <a:xfrm>
            <a:off x="98332" y="3086794"/>
            <a:ext cx="3345077" cy="2450253"/>
          </a:xfrm>
          <a:prstGeom prst="rect">
            <a:avLst/>
          </a:prstGeom>
          <a:noFill/>
          <a:ln w="12700">
            <a:solidFill>
              <a:schemeClr val="tx1"/>
            </a:solid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0" name="Rectangle 3"/>
          <p:cNvSpPr txBox="1">
            <a:spLocks noChangeArrowheads="1"/>
          </p:cNvSpPr>
          <p:nvPr/>
        </p:nvSpPr>
        <p:spPr>
          <a:xfrm>
            <a:off x="107857" y="5741391"/>
            <a:ext cx="3281383" cy="1063786"/>
          </a:xfrm>
          <a:prstGeom prst="rect">
            <a:avLst/>
          </a:prstGeom>
          <a:solidFill>
            <a:schemeClr val="bg1"/>
          </a:solidFill>
          <a:ln w="15875">
            <a:solidFill>
              <a:srgbClr val="5F5F5F"/>
            </a:solidFill>
          </a:ln>
        </p:spPr>
        <p:txBody>
          <a:bodyPr vert="horz" lIns="36000" tIns="36000" rIns="36000" bIns="36000" rtlCol="0" anchor="ctr">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defRPr/>
            </a:pP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LED</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照明、空調の高効率化など新技術が</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登場</a:t>
            </a:r>
            <a:endParaRPr lang="en-US" altLang="ja-JP"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◆当時</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は築年数が浅かった施設や、ＥＳＣＯ導入済であるもの</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の設備</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機器</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が　</a:t>
            </a:r>
            <a:endParaRPr lang="en-US" altLang="ja-JP"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更新</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されなかった施設での設備機器の経年</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劣化</a:t>
            </a:r>
            <a:endParaRPr lang="en-US" altLang="ja-JP"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住宅・建築物部門のエネルギー需要増大</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や原発</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事故後の</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節電</a:t>
            </a: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取組み</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エネルギー単価の上昇　等の状況変化</a:t>
            </a:r>
            <a:endParaRPr lang="en-US" altLang="ja-JP" sz="8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⇒最新省エネ技術など新たな知見に基づき、設備利用の実態調査や新たな省エネ</a:t>
            </a:r>
            <a:r>
              <a:rPr lang="ja-JP" altLang="en-US"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手法　</a:t>
            </a:r>
            <a:endParaRPr lang="en-US" altLang="ja-JP"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defRPr/>
            </a:pPr>
            <a:r>
              <a:rPr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a:t>
            </a:r>
            <a:r>
              <a:rPr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検討などＥＳＣＯ導入の可能性を再検証し、前プランを</a:t>
            </a:r>
            <a:r>
              <a:rPr lang="ja-JP" altLang="en-US" sz="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endParaRPr lang="en-US" altLang="ja-JP"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二等辺三角形 7"/>
          <p:cNvSpPr/>
          <p:nvPr/>
        </p:nvSpPr>
        <p:spPr>
          <a:xfrm rot="5400000">
            <a:off x="2839429" y="4248405"/>
            <a:ext cx="1441829" cy="211011"/>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sz="1600"/>
          </a:p>
        </p:txBody>
      </p:sp>
      <p:sp>
        <p:nvSpPr>
          <p:cNvPr id="80" name="サブタイトル 2"/>
          <p:cNvSpPr txBox="1">
            <a:spLocks/>
          </p:cNvSpPr>
          <p:nvPr/>
        </p:nvSpPr>
        <p:spPr bwMode="auto">
          <a:xfrm>
            <a:off x="3732525" y="6227899"/>
            <a:ext cx="5314161" cy="547677"/>
          </a:xfrm>
          <a:prstGeom prst="rect">
            <a:avLst/>
          </a:prstGeom>
          <a:solidFill>
            <a:schemeClr val="accent2">
              <a:lumMod val="20000"/>
              <a:lumOff val="80000"/>
            </a:schemeClr>
          </a:solidFill>
          <a:ln w="12700">
            <a:solidFill>
              <a:schemeClr val="tx1"/>
            </a:solid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endParaRPr lang="en-US" altLang="ja-JP"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3732525" y="6096990"/>
            <a:ext cx="1287447" cy="134498"/>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(5)</a:t>
            </a:r>
            <a:r>
              <a:rPr lang="ja-JP" altLang="en-US" sz="800" b="1" dirty="0" smtClean="0">
                <a:solidFill>
                  <a:schemeClr val="bg1"/>
                </a:solidFill>
                <a:latin typeface="Meiryo UI" pitchFamily="50" charset="-128"/>
                <a:ea typeface="Meiryo UI" pitchFamily="50" charset="-128"/>
                <a:cs typeface="Meiryo UI" pitchFamily="50" charset="-128"/>
              </a:rPr>
              <a:t>新プランの推進管理</a:t>
            </a:r>
            <a:endParaRPr lang="ja-JP" altLang="en-US" sz="800" b="1" dirty="0">
              <a:solidFill>
                <a:schemeClr val="bg1"/>
              </a:solidFill>
              <a:latin typeface="Meiryo UI" pitchFamily="50" charset="-128"/>
              <a:ea typeface="Meiryo UI" pitchFamily="50" charset="-128"/>
              <a:cs typeface="Meiryo UI" pitchFamily="50" charset="-128"/>
            </a:endParaRPr>
          </a:p>
        </p:txBody>
      </p:sp>
      <p:sp>
        <p:nvSpPr>
          <p:cNvPr id="85" name="サブタイトル 2"/>
          <p:cNvSpPr txBox="1">
            <a:spLocks/>
          </p:cNvSpPr>
          <p:nvPr/>
        </p:nvSpPr>
        <p:spPr bwMode="auto">
          <a:xfrm>
            <a:off x="3844491" y="6278411"/>
            <a:ext cx="3456290" cy="448840"/>
          </a:xfrm>
          <a:prstGeom prst="rect">
            <a:avLst/>
          </a:prstGeom>
          <a:solidFill>
            <a:srgbClr val="FFFFFF"/>
          </a:solidFill>
          <a:ln w="12700">
            <a:solidFill>
              <a:srgbClr val="5F5F5F"/>
            </a:solidFill>
            <a:miter lim="800000"/>
            <a:headEnd/>
            <a:tailEnd/>
          </a:ln>
          <a:effectLst/>
          <a:extLst/>
        </p:spPr>
        <p:txBody>
          <a:bodyPr lIns="72000" tIns="72000" rIns="36000" bIns="72000" anchor="ctr">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lvl="0" indent="0">
              <a:buNone/>
              <a:defRPr/>
            </a:pP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の進捗管理と</a:t>
            </a:r>
            <a:r>
              <a:rPr lang="en-US" altLang="ja-JP"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サイクルに基づく取組みのフォローアップ</a:t>
            </a:r>
          </a:p>
          <a:p>
            <a:pPr marL="0" lvl="0" indent="0">
              <a:buNone/>
              <a:defRPr/>
            </a:pP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有施設をはじめとした</a:t>
            </a:r>
            <a:r>
              <a:rPr lang="en-US" altLang="ja-JP"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導入状況把握、実績分析等の効果検証</a:t>
            </a:r>
          </a:p>
          <a:p>
            <a:pPr marL="0" lvl="0" indent="0">
              <a:buNone/>
              <a:defRPr/>
            </a:pP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○技術</a:t>
            </a:r>
            <a:r>
              <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動向や各種施策の情報収集を図り、適宜次年度以降の取組みに反映</a:t>
            </a:r>
          </a:p>
        </p:txBody>
      </p:sp>
      <p:sp>
        <p:nvSpPr>
          <p:cNvPr id="209" name="サブタイトル 2"/>
          <p:cNvSpPr txBox="1">
            <a:spLocks/>
          </p:cNvSpPr>
          <p:nvPr/>
        </p:nvSpPr>
        <p:spPr bwMode="auto">
          <a:xfrm>
            <a:off x="7669673" y="6163344"/>
            <a:ext cx="617110" cy="265692"/>
          </a:xfrm>
          <a:prstGeom prst="rect">
            <a:avLst/>
          </a:prstGeom>
          <a:noFill/>
          <a:ln w="38100" cmpd="thickThin">
            <a:noFill/>
            <a:miter lim="800000"/>
            <a:headEnd/>
            <a:tailEnd/>
          </a:ln>
          <a:effectLst/>
          <a:extLst/>
        </p:spPr>
        <p:txBody>
          <a:bodyPr anchor="ct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90000"/>
              </a:lnSpc>
              <a:spcBef>
                <a:spcPct val="20000"/>
              </a:spcBef>
              <a:spcAft>
                <a:spcPct val="0"/>
              </a:spcAft>
              <a:buClrTx/>
              <a:buSzTx/>
              <a:buFontTx/>
              <a:buNone/>
              <a:tabLst/>
              <a:defRPr/>
            </a:pPr>
            <a:r>
              <a:rPr kumimoji="1" lang="ja-JP" altLang="en-US" sz="6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意見・助言</a:t>
            </a:r>
            <a:endParaRPr kumimoji="1" lang="en-US" altLang="ja-JP" sz="7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下矢印 9"/>
          <p:cNvSpPr/>
          <p:nvPr/>
        </p:nvSpPr>
        <p:spPr>
          <a:xfrm rot="5400000">
            <a:off x="7618133" y="6039308"/>
            <a:ext cx="329383" cy="948850"/>
          </a:xfrm>
          <a:prstGeom prst="downArrow">
            <a:avLst>
              <a:gd name="adj1" fmla="val 50000"/>
              <a:gd name="adj2" fmla="val 38433"/>
            </a:avLst>
          </a:prstGeom>
          <a:solidFill>
            <a:schemeClr val="accent1">
              <a:alpha val="60000"/>
            </a:schemeClr>
          </a:solidFill>
          <a:ln w="19050">
            <a:solidFill>
              <a:schemeClr val="accent1">
                <a:shade val="50000"/>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Rectangle 1042"/>
          <p:cNvSpPr txBox="1">
            <a:spLocks noChangeArrowheads="1"/>
          </p:cNvSpPr>
          <p:nvPr/>
        </p:nvSpPr>
        <p:spPr>
          <a:xfrm>
            <a:off x="7537000" y="6346674"/>
            <a:ext cx="634237" cy="398356"/>
          </a:xfrm>
          <a:prstGeom prst="rect">
            <a:avLst/>
          </a:prstGeom>
          <a:solidFill>
            <a:schemeClr val="bg1"/>
          </a:solidFill>
          <a:ln w="12700">
            <a:solidFill>
              <a:schemeClr val="tx1"/>
            </a:solidFill>
            <a:prstDash val="sysDash"/>
            <a:miter lim="800000"/>
            <a:headEnd/>
            <a:tailEnd/>
          </a:ln>
        </p:spPr>
        <p:txBody>
          <a:bodyPr lIns="36000" tIns="36000" rIns="36000" bIns="36000" anchor="ctr" anchorCtr="0"/>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eaLnBrk="1" hangingPunct="1">
              <a:defRPr/>
            </a:pPr>
            <a:r>
              <a:rPr lang="ja-JP" altLang="en-US"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・新技術動向</a:t>
            </a:r>
            <a:endParaRPr lang="en-US" altLang="ja-JP"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gn="l" eaLnBrk="1" hangingPunct="1">
              <a:defRPr/>
            </a:pPr>
            <a:r>
              <a:rPr lang="ja-JP" altLang="en-US"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・電力自由化</a:t>
            </a:r>
            <a:endParaRPr lang="en-US" altLang="ja-JP"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gn="l" eaLnBrk="1" hangingPunct="1">
              <a:defRPr/>
            </a:pPr>
            <a:r>
              <a:rPr lang="ja-JP" altLang="en-US"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・省エネ施策等</a:t>
            </a:r>
            <a:endParaRPr lang="en-US" altLang="ja-JP" sz="7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サブタイトル 2"/>
          <p:cNvSpPr txBox="1">
            <a:spLocks/>
          </p:cNvSpPr>
          <p:nvPr/>
        </p:nvSpPr>
        <p:spPr bwMode="auto">
          <a:xfrm>
            <a:off x="8253960" y="6272712"/>
            <a:ext cx="769145" cy="459165"/>
          </a:xfrm>
          <a:prstGeom prst="rect">
            <a:avLst/>
          </a:prstGeom>
          <a:solidFill>
            <a:srgbClr val="FFFFFF"/>
          </a:solidFill>
          <a:ln w="12700">
            <a:solidFill>
              <a:srgbClr val="5F5F5F"/>
            </a:solidFill>
            <a:miter lim="800000"/>
            <a:headEnd/>
            <a:tailEnd/>
          </a:ln>
          <a:effectLst/>
          <a:extLst/>
        </p:spPr>
        <p:txBody>
          <a:bodyPr lIns="36000" tIns="36000" rIns="36000" bIns="36000" anchor="ctr">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lvl="0" indent="0" algn="ctr">
              <a:lnSpc>
                <a:spcPts val="900"/>
              </a:lnSpc>
              <a:buNone/>
              <a:defRPr/>
            </a:pPr>
            <a:r>
              <a:rPr lang="en-US" altLang="ja-JP" sz="700" kern="0"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提案審査会</a:t>
            </a:r>
            <a:endParaRPr lang="en-US" altLang="ja-JP" sz="700" kern="0"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algn="ctr">
              <a:lnSpc>
                <a:spcPts val="900"/>
              </a:lnSpc>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公募選定や事業</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lgn="ctr">
              <a:lnSpc>
                <a:spcPts val="600"/>
              </a:lnSpc>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進捗に係る審議の</a:t>
            </a:r>
            <a:endParaRPr lang="en-US" altLang="ja-JP"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lgn="ctr">
              <a:lnSpc>
                <a:spcPts val="600"/>
              </a:lnSpc>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場などを活用</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AutoShape 4"/>
          <p:cNvSpPr>
            <a:spLocks noChangeArrowheads="1"/>
          </p:cNvSpPr>
          <p:nvPr/>
        </p:nvSpPr>
        <p:spPr bwMode="auto">
          <a:xfrm>
            <a:off x="41193" y="509557"/>
            <a:ext cx="3402216" cy="2044149"/>
          </a:xfrm>
          <a:prstGeom prst="roundRect">
            <a:avLst>
              <a:gd name="adj" fmla="val 2561"/>
            </a:avLst>
          </a:prstGeom>
          <a:noFill/>
          <a:ln w="19050">
            <a:solidFill>
              <a:schemeClr val="tx1"/>
            </a:solidFill>
          </a:ln>
        </p:spPr>
        <p:style>
          <a:lnRef idx="1">
            <a:schemeClr val="accent4"/>
          </a:lnRef>
          <a:fillRef idx="2">
            <a:schemeClr val="accent4"/>
          </a:fillRef>
          <a:effectRef idx="1">
            <a:schemeClr val="accent4"/>
          </a:effectRef>
          <a:fontRef idx="minor">
            <a:schemeClr val="dk1"/>
          </a:fontRef>
        </p:style>
        <p:txBody>
          <a:bodyPr lIns="72000" tIns="36000" rIns="18000" bIns="72000"/>
          <a:lstStyle/>
          <a:p>
            <a:pPr>
              <a:lnSpc>
                <a:spcPts val="1000"/>
              </a:lnSpc>
              <a:spcBef>
                <a:spcPct val="50000"/>
              </a:spcBef>
              <a:defRPr/>
            </a:pPr>
            <a:r>
              <a:rPr lang="ja-JP" altLang="en-US" sz="1000" b="1" u="wavyDbl" dirty="0" smtClean="0">
                <a:solidFill>
                  <a:prstClr val="black"/>
                </a:solidFill>
                <a:latin typeface="Meiryo UI" pitchFamily="50" charset="-128"/>
                <a:ea typeface="Meiryo UI" pitchFamily="50" charset="-128"/>
                <a:cs typeface="Meiryo UI" pitchFamily="50" charset="-128"/>
              </a:rPr>
              <a:t>　</a:t>
            </a:r>
            <a:r>
              <a:rPr lang="ja-JP" altLang="en-US" sz="800" b="1" u="wavyDbl" dirty="0" smtClean="0">
                <a:solidFill>
                  <a:prstClr val="black"/>
                </a:solidFill>
                <a:latin typeface="Meiryo UI" pitchFamily="50" charset="-128"/>
                <a:ea typeface="Meiryo UI" pitchFamily="50" charset="-128"/>
                <a:cs typeface="Meiryo UI" pitchFamily="50" charset="-128"/>
              </a:rPr>
              <a:t>建築物の省エネルギー化、地球温暖化防止</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対策</a:t>
            </a:r>
            <a:r>
              <a:rPr lang="ja-JP" altLang="en-US" sz="800" b="1" u="wavyDbl" dirty="0">
                <a:solidFill>
                  <a:prstClr val="black"/>
                </a:solidFill>
                <a:latin typeface="Meiryo UI" pitchFamily="50" charset="-128"/>
                <a:ea typeface="Meiryo UI" pitchFamily="50" charset="-128"/>
                <a:cs typeface="Meiryo UI" pitchFamily="50" charset="-128"/>
              </a:rPr>
              <a:t>、光</a:t>
            </a:r>
            <a:r>
              <a:rPr lang="ja-JP" altLang="en-US" sz="800" b="1" u="wavyDbl" dirty="0" smtClean="0">
                <a:solidFill>
                  <a:prstClr val="black"/>
                </a:solidFill>
                <a:latin typeface="Meiryo UI" pitchFamily="50" charset="-128"/>
                <a:ea typeface="Meiryo UI" pitchFamily="50" charset="-128"/>
                <a:cs typeface="Meiryo UI" pitchFamily="50" charset="-128"/>
              </a:rPr>
              <a:t>熱水費の削減</a:t>
            </a:r>
            <a:r>
              <a:rPr lang="ja-JP" altLang="en-US" sz="800" b="1" u="wavyDbl" dirty="0">
                <a:solidFill>
                  <a:prstClr val="black"/>
                </a:solidFill>
                <a:latin typeface="Meiryo UI" pitchFamily="50" charset="-128"/>
                <a:ea typeface="Meiryo UI" pitchFamily="50" charset="-128"/>
                <a:cs typeface="Meiryo UI" pitchFamily="50" charset="-128"/>
              </a:rPr>
              <a:t>を</a:t>
            </a:r>
            <a:r>
              <a:rPr lang="ja-JP" altLang="en-US" sz="800" b="1" u="wavyDbl" dirty="0" smtClean="0">
                <a:solidFill>
                  <a:prstClr val="black"/>
                </a:solidFill>
                <a:latin typeface="Meiryo UI" pitchFamily="50" charset="-128"/>
                <a:ea typeface="Meiryo UI" pitchFamily="50" charset="-128"/>
                <a:cs typeface="Meiryo UI" pitchFamily="50" charset="-128"/>
              </a:rPr>
              <a:t>効果的に進めること</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ができる</a:t>
            </a:r>
            <a:r>
              <a:rPr lang="en-US" altLang="ja-JP" sz="800" b="1" u="wavyDbl" dirty="0" smtClean="0">
                <a:solidFill>
                  <a:prstClr val="black"/>
                </a:solidFill>
                <a:latin typeface="Meiryo UI" pitchFamily="50" charset="-128"/>
                <a:ea typeface="Meiryo UI" pitchFamily="50" charset="-128"/>
                <a:cs typeface="Meiryo UI" pitchFamily="50" charset="-128"/>
              </a:rPr>
              <a:t>ESCO</a:t>
            </a:r>
            <a:r>
              <a:rPr lang="ja-JP" altLang="en-US" sz="800" b="1" u="wavyDbl" dirty="0">
                <a:solidFill>
                  <a:prstClr val="black"/>
                </a:solidFill>
                <a:latin typeface="Meiryo UI" pitchFamily="50" charset="-128"/>
                <a:ea typeface="Meiryo UI" pitchFamily="50" charset="-128"/>
                <a:cs typeface="Meiryo UI" pitchFamily="50" charset="-128"/>
              </a:rPr>
              <a:t>事業</a:t>
            </a:r>
            <a:r>
              <a:rPr lang="ja-JP" altLang="en-US" sz="800" b="1" u="wavyDbl" dirty="0" smtClean="0">
                <a:solidFill>
                  <a:prstClr val="black"/>
                </a:solidFill>
                <a:latin typeface="Meiryo UI" pitchFamily="50" charset="-128"/>
                <a:ea typeface="Meiryo UI" pitchFamily="50" charset="-128"/>
                <a:cs typeface="Meiryo UI" pitchFamily="50" charset="-128"/>
              </a:rPr>
              <a:t>を、広汎な府有施設へ</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効果的</a:t>
            </a:r>
            <a:r>
              <a:rPr lang="ja-JP" altLang="en-US" sz="800" b="1" u="wavyDbl" dirty="0">
                <a:solidFill>
                  <a:prstClr val="black"/>
                </a:solidFill>
                <a:latin typeface="Meiryo UI" pitchFamily="50" charset="-128"/>
                <a:ea typeface="Meiryo UI" pitchFamily="50" charset="-128"/>
                <a:cs typeface="Meiryo UI" pitchFamily="50" charset="-128"/>
              </a:rPr>
              <a:t>に展開</a:t>
            </a:r>
            <a:r>
              <a:rPr lang="ja-JP" altLang="en-US" sz="800" b="1" u="wavyDbl" dirty="0" smtClean="0">
                <a:solidFill>
                  <a:prstClr val="black"/>
                </a:solidFill>
                <a:latin typeface="Meiryo UI" pitchFamily="50" charset="-128"/>
                <a:ea typeface="Meiryo UI" pitchFamily="50" charset="-128"/>
                <a:cs typeface="Meiryo UI" pitchFamily="50" charset="-128"/>
              </a:rPr>
              <a:t>し、さらに大阪府内の市町村や</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民間ビルへも普及啓発・促進していくための</a:t>
            </a:r>
            <a:endParaRPr lang="en-US" altLang="ja-JP" sz="800" b="1" u="wavyDbl" dirty="0" smtClean="0">
              <a:solidFill>
                <a:prstClr val="black"/>
              </a:solidFill>
              <a:latin typeface="Meiryo UI" pitchFamily="50" charset="-128"/>
              <a:ea typeface="Meiryo UI" pitchFamily="50" charset="-128"/>
              <a:cs typeface="Meiryo UI" pitchFamily="50" charset="-128"/>
            </a:endParaRPr>
          </a:p>
          <a:p>
            <a:pPr>
              <a:lnSpc>
                <a:spcPts val="1000"/>
              </a:lnSpc>
              <a:spcBef>
                <a:spcPct val="50000"/>
              </a:spcBef>
              <a:defRPr/>
            </a:pPr>
            <a:r>
              <a:rPr lang="ja-JP" altLang="en-US" sz="800" b="1" u="wavyDbl" dirty="0" smtClean="0">
                <a:solidFill>
                  <a:prstClr val="black"/>
                </a:solidFill>
                <a:latin typeface="Meiryo UI" pitchFamily="50" charset="-128"/>
                <a:ea typeface="Meiryo UI" pitchFamily="50" charset="-128"/>
                <a:cs typeface="Meiryo UI" pitchFamily="50" charset="-128"/>
              </a:rPr>
              <a:t>具体的な推進方法を定める。</a:t>
            </a:r>
            <a:endParaRPr lang="en-US" altLang="ja-JP" sz="800" b="1" u="wavyDbl" dirty="0">
              <a:solidFill>
                <a:prstClr val="black"/>
              </a:solidFill>
              <a:latin typeface="Meiryo UI" pitchFamily="50" charset="-128"/>
              <a:ea typeface="Meiryo UI" pitchFamily="50" charset="-128"/>
              <a:cs typeface="Meiryo UI" pitchFamily="50" charset="-128"/>
            </a:endParaRPr>
          </a:p>
        </p:txBody>
      </p:sp>
      <p:sp>
        <p:nvSpPr>
          <p:cNvPr id="161" name="正方形/長方形 160"/>
          <p:cNvSpPr/>
          <p:nvPr/>
        </p:nvSpPr>
        <p:spPr>
          <a:xfrm>
            <a:off x="27940" y="297585"/>
            <a:ext cx="589121" cy="211055"/>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prstClr val="black"/>
                </a:solidFill>
                <a:latin typeface="HGP創英角ｺﾞｼｯｸUB" pitchFamily="50" charset="-128"/>
                <a:ea typeface="HGP創英角ｺﾞｼｯｸUB" pitchFamily="50" charset="-128"/>
              </a:rPr>
              <a:t>１．目的</a:t>
            </a:r>
            <a:endParaRPr lang="ja-JP" altLang="en-US" sz="800" dirty="0">
              <a:solidFill>
                <a:prstClr val="black"/>
              </a:solidFill>
              <a:latin typeface="HGP創英角ｺﾞｼｯｸUB" pitchFamily="50" charset="-128"/>
              <a:ea typeface="HGP創英角ｺﾞｼｯｸUB" pitchFamily="50" charset="-128"/>
            </a:endParaRPr>
          </a:p>
        </p:txBody>
      </p:sp>
      <p:sp>
        <p:nvSpPr>
          <p:cNvPr id="163" name="正方形/長方形 162"/>
          <p:cNvSpPr/>
          <p:nvPr/>
        </p:nvSpPr>
        <p:spPr>
          <a:xfrm>
            <a:off x="107857" y="2960213"/>
            <a:ext cx="1279535" cy="145281"/>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a:solidFill>
                  <a:schemeClr val="bg1"/>
                </a:solidFill>
                <a:latin typeface="Meiryo UI" pitchFamily="50" charset="-128"/>
                <a:ea typeface="Meiryo UI" pitchFamily="50" charset="-128"/>
                <a:cs typeface="Meiryo UI" pitchFamily="50" charset="-128"/>
              </a:rPr>
              <a:t>(1)</a:t>
            </a:r>
            <a:r>
              <a:rPr lang="ja-JP" altLang="en-US" sz="800" b="1" dirty="0" smtClean="0">
                <a:solidFill>
                  <a:schemeClr val="bg1"/>
                </a:solidFill>
                <a:latin typeface="Meiryo UI" pitchFamily="50" charset="-128"/>
                <a:ea typeface="Meiryo UI" pitchFamily="50" charset="-128"/>
                <a:cs typeface="Meiryo UI" pitchFamily="50" charset="-128"/>
              </a:rPr>
              <a:t>前プランの達成</a:t>
            </a:r>
            <a:r>
              <a:rPr lang="ja-JP" altLang="en-US" sz="800" b="1" dirty="0">
                <a:solidFill>
                  <a:schemeClr val="bg1"/>
                </a:solidFill>
                <a:latin typeface="Meiryo UI" pitchFamily="50" charset="-128"/>
                <a:ea typeface="Meiryo UI" pitchFamily="50" charset="-128"/>
                <a:cs typeface="Meiryo UI" pitchFamily="50" charset="-128"/>
              </a:rPr>
              <a:t>状況</a:t>
            </a:r>
          </a:p>
        </p:txBody>
      </p:sp>
      <p:sp>
        <p:nvSpPr>
          <p:cNvPr id="168" name="サブタイトル 2"/>
          <p:cNvSpPr txBox="1">
            <a:spLocks/>
          </p:cNvSpPr>
          <p:nvPr/>
        </p:nvSpPr>
        <p:spPr bwMode="auto">
          <a:xfrm>
            <a:off x="126908" y="1638300"/>
            <a:ext cx="1737723" cy="886830"/>
          </a:xfrm>
          <a:prstGeom prst="rect">
            <a:avLst/>
          </a:prstGeom>
          <a:noFill/>
          <a:ln w="9525">
            <a:solidFill>
              <a:schemeClr val="tx2"/>
            </a:solidFill>
            <a:prstDash val="sysDot"/>
            <a:miter lim="800000"/>
            <a:headEnd/>
            <a:tailEnd/>
          </a:ln>
          <a:effectLst/>
          <a:extLst/>
        </p:spPr>
        <p:txBody>
          <a:bodyPr wrap="none" lIns="36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b="1"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dirty="0" smtClean="0">
                <a:latin typeface="Meiryo UI" panose="020B0604030504040204" pitchFamily="50" charset="-128"/>
                <a:ea typeface="Meiryo UI" panose="020B0604030504040204" pitchFamily="50" charset="-128"/>
                <a:cs typeface="Meiryo UI" panose="020B0604030504040204" pitchFamily="50" charset="-128"/>
              </a:rPr>
              <a:t>事業の実施スキーム</a:t>
            </a:r>
            <a:endParaRPr lang="en-US" altLang="ja-JP" sz="700" b="1"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民間の資金やノウハウを活用して既存庁舎等を</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改修し、省エネルギー化による光熱水費の削減</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分で経費等を償還し、残余を施設所有者と</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事業者の利益とする事業であり、大阪</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府の主要施策にも推進が位置付けられて</a:t>
            </a:r>
            <a:r>
              <a:rPr lang="ja-JP" altLang="en-US" sz="700" kern="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700" kern="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kern="0" dirty="0" smtClean="0">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600" kern="0" dirty="0" smtClean="0">
                <a:latin typeface="Meiryo UI" panose="020B0604030504040204" pitchFamily="50" charset="-128"/>
                <a:ea typeface="Meiryo UI" panose="020B0604030504040204" pitchFamily="50" charset="-128"/>
                <a:cs typeface="Meiryo UI" panose="020B0604030504040204" pitchFamily="50" charset="-128"/>
              </a:rPr>
              <a:t>［初期投資なし、後年度負担増なし］</a:t>
            </a:r>
            <a:endParaRPr lang="ja-JP" altLang="en-US" sz="600"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正方形/長方形 171"/>
          <p:cNvSpPr/>
          <p:nvPr/>
        </p:nvSpPr>
        <p:spPr>
          <a:xfrm>
            <a:off x="107857" y="5590512"/>
            <a:ext cx="1279535" cy="138935"/>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(2)</a:t>
            </a:r>
            <a:r>
              <a:rPr lang="ja-JP" altLang="en-US" sz="800" b="1" dirty="0" smtClean="0">
                <a:solidFill>
                  <a:schemeClr val="bg1"/>
                </a:solidFill>
                <a:latin typeface="Meiryo UI" pitchFamily="50" charset="-128"/>
                <a:ea typeface="Meiryo UI" pitchFamily="50" charset="-128"/>
                <a:cs typeface="Meiryo UI" pitchFamily="50" charset="-128"/>
              </a:rPr>
              <a:t>改訂の背景</a:t>
            </a:r>
            <a:endParaRPr lang="ja-JP" altLang="en-US" sz="800" b="1" dirty="0">
              <a:solidFill>
                <a:schemeClr val="bg1"/>
              </a:solidFill>
              <a:latin typeface="Meiryo UI" pitchFamily="50" charset="-128"/>
              <a:ea typeface="Meiryo UI" pitchFamily="50" charset="-128"/>
              <a:cs typeface="Meiryo UI" pitchFamily="50" charset="-128"/>
            </a:endParaRPr>
          </a:p>
        </p:txBody>
      </p:sp>
      <p:graphicFrame>
        <p:nvGraphicFramePr>
          <p:cNvPr id="178" name="表 177"/>
          <p:cNvGraphicFramePr>
            <a:graphicFrameLocks noGrp="1"/>
          </p:cNvGraphicFramePr>
          <p:nvPr>
            <p:extLst>
              <p:ext uri="{D42A27DB-BD31-4B8C-83A1-F6EECF244321}">
                <p14:modId xmlns:p14="http://schemas.microsoft.com/office/powerpoint/2010/main" val="1592093418"/>
              </p:ext>
            </p:extLst>
          </p:nvPr>
        </p:nvGraphicFramePr>
        <p:xfrm>
          <a:off x="1711859" y="3109479"/>
          <a:ext cx="1712500" cy="1980310"/>
        </p:xfrm>
        <a:graphic>
          <a:graphicData uri="http://schemas.openxmlformats.org/drawingml/2006/table">
            <a:tbl>
              <a:tblPr firstRow="1" bandRow="1">
                <a:tableStyleId>{5C22544A-7EE6-4342-B048-85BDC9FD1C3A}</a:tableStyleId>
              </a:tblPr>
              <a:tblGrid>
                <a:gridCol w="221225"/>
                <a:gridCol w="858325"/>
                <a:gridCol w="348225"/>
                <a:gridCol w="284725"/>
              </a:tblGrid>
              <a:tr h="166486">
                <a:tc>
                  <a:txBody>
                    <a:bodyPr/>
                    <a:lstStyle/>
                    <a:p>
                      <a:pPr algn="ctr">
                        <a:lnSpc>
                          <a:spcPts val="400"/>
                        </a:lnSpc>
                      </a:pPr>
                      <a:r>
                        <a:rPr kumimoji="1" lang="ja-JP" altLang="en-US" sz="500" b="0" dirty="0" smtClean="0">
                          <a:latin typeface="Meiryo UI" pitchFamily="50" charset="-128"/>
                          <a:ea typeface="Meiryo UI" pitchFamily="50" charset="-128"/>
                          <a:cs typeface="Meiryo UI" pitchFamily="50" charset="-128"/>
                        </a:rPr>
                        <a:t>契約</a:t>
                      </a:r>
                      <a:endParaRPr kumimoji="1" lang="en-US" altLang="ja-JP" sz="500" b="0" dirty="0" smtClean="0">
                        <a:latin typeface="Meiryo UI" pitchFamily="50" charset="-128"/>
                        <a:ea typeface="Meiryo UI" pitchFamily="50" charset="-128"/>
                        <a:cs typeface="Meiryo UI" pitchFamily="50" charset="-128"/>
                      </a:endParaRPr>
                    </a:p>
                    <a:p>
                      <a:pPr algn="ctr">
                        <a:lnSpc>
                          <a:spcPts val="400"/>
                        </a:lnSpc>
                      </a:pPr>
                      <a:r>
                        <a:rPr kumimoji="1" lang="ja-JP" altLang="en-US" sz="500" b="0" dirty="0" smtClean="0">
                          <a:latin typeface="Meiryo UI" pitchFamily="50" charset="-128"/>
                          <a:ea typeface="Meiryo UI" pitchFamily="50" charset="-128"/>
                          <a:cs typeface="Meiryo UI" pitchFamily="50" charset="-128"/>
                        </a:rPr>
                        <a:t>年度</a:t>
                      </a:r>
                      <a:endParaRPr kumimoji="1" lang="en-US" altLang="ja-JP" sz="500" b="0" dirty="0" smtClean="0">
                        <a:latin typeface="Meiryo UI" pitchFamily="50" charset="-128"/>
                        <a:ea typeface="Meiryo UI" pitchFamily="50" charset="-128"/>
                        <a:cs typeface="Meiryo UI" pitchFamily="50" charset="-128"/>
                      </a:endParaRPr>
                    </a:p>
                  </a:txBody>
                  <a:tcPr marL="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ts val="400"/>
                        </a:lnSpc>
                      </a:pPr>
                      <a:r>
                        <a:rPr kumimoji="1" lang="ja-JP" altLang="en-US" sz="400" b="0" dirty="0" smtClean="0">
                          <a:latin typeface="Meiryo UI" pitchFamily="50" charset="-128"/>
                          <a:ea typeface="Meiryo UI" pitchFamily="50" charset="-128"/>
                          <a:cs typeface="Meiryo UI" pitchFamily="50" charset="-128"/>
                        </a:rPr>
                        <a:t>施設名</a:t>
                      </a:r>
                      <a:endParaRPr kumimoji="1" lang="ja-JP" altLang="en-US" sz="400" b="0" dirty="0">
                        <a:latin typeface="Meiryo UI" pitchFamily="50" charset="-128"/>
                        <a:ea typeface="Meiryo UI" pitchFamily="50" charset="-128"/>
                        <a:cs typeface="Meiryo UI" pitchFamily="50" charset="-128"/>
                      </a:endParaRPr>
                    </a:p>
                  </a:txBody>
                  <a:tcPr marL="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ts val="400"/>
                        </a:lnSpc>
                      </a:pPr>
                      <a:r>
                        <a:rPr kumimoji="1" lang="ja-JP" altLang="en-US" sz="500" b="0" dirty="0" smtClean="0">
                          <a:latin typeface="Meiryo UI" pitchFamily="50" charset="-128"/>
                          <a:ea typeface="Meiryo UI" pitchFamily="50" charset="-128"/>
                          <a:cs typeface="Meiryo UI" pitchFamily="50" charset="-128"/>
                        </a:rPr>
                        <a:t>延床面積</a:t>
                      </a:r>
                      <a:endParaRPr kumimoji="1" lang="en-US" altLang="ja-JP" sz="500" b="0" dirty="0" smtClean="0">
                        <a:latin typeface="Meiryo UI" pitchFamily="50" charset="-128"/>
                        <a:ea typeface="Meiryo UI" pitchFamily="50" charset="-128"/>
                        <a:cs typeface="Meiryo UI" pitchFamily="50" charset="-128"/>
                      </a:endParaRPr>
                    </a:p>
                    <a:p>
                      <a:pPr algn="ctr">
                        <a:lnSpc>
                          <a:spcPts val="400"/>
                        </a:lnSpc>
                      </a:pPr>
                      <a:r>
                        <a:rPr kumimoji="1" lang="ja-JP" altLang="en-US" sz="500" b="0" dirty="0" smtClean="0">
                          <a:latin typeface="Meiryo UI" pitchFamily="50" charset="-128"/>
                          <a:ea typeface="Meiryo UI" pitchFamily="50" charset="-128"/>
                          <a:cs typeface="Meiryo UI" pitchFamily="50" charset="-128"/>
                        </a:rPr>
                        <a:t>（㎡）</a:t>
                      </a:r>
                      <a:endParaRPr kumimoji="1" lang="en-US" altLang="ja-JP" sz="500" b="0" dirty="0" smtClean="0">
                        <a:latin typeface="Meiryo UI" pitchFamily="50" charset="-128"/>
                        <a:ea typeface="Meiryo UI" pitchFamily="50" charset="-128"/>
                        <a:cs typeface="Meiryo UI" pitchFamily="50" charset="-128"/>
                      </a:endParaRPr>
                    </a:p>
                  </a:txBody>
                  <a:tcPr marL="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ts val="400"/>
                        </a:lnSpc>
                      </a:pPr>
                      <a:r>
                        <a:rPr kumimoji="1" lang="ja-JP" altLang="en-US" sz="500" b="0" dirty="0" smtClean="0">
                          <a:latin typeface="Meiryo UI" pitchFamily="50" charset="-128"/>
                          <a:ea typeface="Meiryo UI" pitchFamily="50" charset="-128"/>
                          <a:cs typeface="Meiryo UI" pitchFamily="50" charset="-128"/>
                        </a:rPr>
                        <a:t>省ｴﾈ率</a:t>
                      </a:r>
                      <a:endParaRPr kumimoji="1" lang="en-US" altLang="ja-JP" sz="500" b="0" dirty="0" smtClean="0">
                        <a:latin typeface="Meiryo UI" pitchFamily="50" charset="-128"/>
                        <a:ea typeface="Meiryo UI" pitchFamily="50" charset="-128"/>
                        <a:cs typeface="Meiryo UI" pitchFamily="50" charset="-128"/>
                      </a:endParaRPr>
                    </a:p>
                    <a:p>
                      <a:pPr algn="ctr">
                        <a:lnSpc>
                          <a:spcPts val="400"/>
                        </a:lnSpc>
                      </a:pPr>
                      <a:r>
                        <a:rPr kumimoji="1" lang="ja-JP" altLang="en-US" sz="500" b="0" dirty="0" smtClean="0">
                          <a:latin typeface="Meiryo UI" pitchFamily="50" charset="-128"/>
                          <a:ea typeface="Meiryo UI" pitchFamily="50" charset="-128"/>
                          <a:cs typeface="Meiryo UI" pitchFamily="50" charset="-128"/>
                        </a:rPr>
                        <a:t>（％）</a:t>
                      </a:r>
                      <a:endParaRPr kumimoji="1" lang="ja-JP" altLang="en-US" sz="500" b="0" dirty="0">
                        <a:latin typeface="Meiryo UI" pitchFamily="50" charset="-128"/>
                        <a:ea typeface="Meiryo UI" pitchFamily="50" charset="-128"/>
                        <a:cs typeface="Meiryo UI" pitchFamily="50" charset="-128"/>
                      </a:endParaRPr>
                    </a:p>
                  </a:txBody>
                  <a:tcPr marL="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i="0" u="none" dirty="0" smtClean="0">
                          <a:solidFill>
                            <a:schemeClr val="tx1"/>
                          </a:solidFill>
                          <a:latin typeface="Meiryo UI" pitchFamily="50" charset="-128"/>
                          <a:ea typeface="Meiryo UI" pitchFamily="50" charset="-128"/>
                          <a:cs typeface="Meiryo UI" pitchFamily="50" charset="-128"/>
                        </a:rPr>
                        <a:t>H13</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i="0" u="none" dirty="0" smtClean="0">
                          <a:solidFill>
                            <a:schemeClr val="tx1"/>
                          </a:solidFill>
                          <a:latin typeface="Meiryo UI" pitchFamily="50" charset="-128"/>
                          <a:ea typeface="Meiryo UI" pitchFamily="50" charset="-128"/>
                          <a:cs typeface="Meiryo UI" pitchFamily="50" charset="-128"/>
                        </a:rPr>
                        <a:t>母子保健総合医療センター</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32,125</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24.8</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i="0" u="none" dirty="0" smtClean="0">
                          <a:solidFill>
                            <a:schemeClr val="tx1"/>
                          </a:solidFill>
                          <a:latin typeface="Meiryo UI" pitchFamily="50" charset="-128"/>
                          <a:ea typeface="Meiryo UI" pitchFamily="50" charset="-128"/>
                          <a:cs typeface="Meiryo UI" pitchFamily="50" charset="-128"/>
                        </a:rPr>
                        <a:t>H14</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i="0" u="none" baseline="0" dirty="0" smtClean="0">
                          <a:solidFill>
                            <a:schemeClr val="tx1"/>
                          </a:solidFill>
                          <a:uFill>
                            <a:solidFill>
                              <a:srgbClr val="FF0000"/>
                            </a:solidFill>
                          </a:uFill>
                          <a:latin typeface="Meiryo UI" pitchFamily="50" charset="-128"/>
                          <a:ea typeface="Meiryo UI" pitchFamily="50" charset="-128"/>
                          <a:cs typeface="Meiryo UI" pitchFamily="50" charset="-128"/>
                        </a:rPr>
                        <a:t>府民センタービル</a:t>
                      </a:r>
                      <a:r>
                        <a:rPr kumimoji="1" lang="en-US" altLang="ja-JP" sz="400" b="0" i="0" u="none" baseline="0" dirty="0" smtClean="0">
                          <a:solidFill>
                            <a:schemeClr val="tx1"/>
                          </a:solidFill>
                          <a:uFill>
                            <a:solidFill>
                              <a:srgbClr val="FF0000"/>
                            </a:solidFill>
                          </a:uFill>
                          <a:latin typeface="Meiryo UI" pitchFamily="50" charset="-128"/>
                          <a:ea typeface="Meiryo UI" pitchFamily="50" charset="-128"/>
                          <a:cs typeface="Meiryo UI" pitchFamily="50" charset="-128"/>
                        </a:rPr>
                        <a:t>(4)</a:t>
                      </a:r>
                      <a:endParaRPr kumimoji="1" lang="ja-JP" altLang="en-US" sz="400" b="0" i="0"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29,354</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19.7</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i="0" u="none" dirty="0" smtClean="0">
                          <a:solidFill>
                            <a:schemeClr val="tx1"/>
                          </a:solidFill>
                          <a:latin typeface="Meiryo UI" pitchFamily="50" charset="-128"/>
                          <a:ea typeface="Meiryo UI" pitchFamily="50" charset="-128"/>
                          <a:cs typeface="Meiryo UI" pitchFamily="50" charset="-128"/>
                        </a:rPr>
                        <a:t>H15</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i="0" dirty="0" smtClean="0">
                          <a:solidFill>
                            <a:schemeClr val="tx1"/>
                          </a:solidFill>
                          <a:latin typeface="Meiryo UI" pitchFamily="50" charset="-128"/>
                          <a:ea typeface="Meiryo UI" pitchFamily="50" charset="-128"/>
                          <a:cs typeface="Meiryo UI" pitchFamily="50" charset="-128"/>
                        </a:rPr>
                        <a:t>急性期・総合医療センター</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68,841</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25.1</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i="0" u="none" dirty="0" smtClean="0">
                          <a:solidFill>
                            <a:schemeClr val="tx1"/>
                          </a:solidFill>
                          <a:latin typeface="Meiryo UI" pitchFamily="50" charset="-128"/>
                          <a:ea typeface="Meiryo UI" pitchFamily="50" charset="-128"/>
                          <a:cs typeface="Meiryo UI" pitchFamily="50" charset="-128"/>
                        </a:rPr>
                        <a:t>H15</a:t>
                      </a:r>
                      <a:endParaRPr kumimoji="1" lang="ja-JP" altLang="en-US" sz="500" b="0" i="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i="0" u="none" baseline="0" dirty="0" smtClean="0">
                          <a:solidFill>
                            <a:schemeClr val="tx1"/>
                          </a:solidFill>
                          <a:uFill>
                            <a:solidFill>
                              <a:srgbClr val="FF0000"/>
                            </a:solidFill>
                          </a:uFill>
                          <a:latin typeface="Meiryo UI" pitchFamily="50" charset="-128"/>
                          <a:ea typeface="Meiryo UI" pitchFamily="50" charset="-128"/>
                          <a:cs typeface="Meiryo UI" pitchFamily="50" charset="-128"/>
                        </a:rPr>
                        <a:t>教育センター</a:t>
                      </a:r>
                      <a:endParaRPr kumimoji="1" lang="ja-JP" altLang="en-US" sz="500" b="0" i="0" u="none" baseline="0" dirty="0">
                        <a:solidFill>
                          <a:schemeClr val="tx1"/>
                        </a:solidFill>
                        <a:uFill>
                          <a:solidFill>
                            <a:srgbClr val="FF0000"/>
                          </a:solidFill>
                        </a:u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18,830</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i="0" dirty="0" smtClean="0">
                          <a:solidFill>
                            <a:schemeClr val="tx1"/>
                          </a:solidFill>
                          <a:latin typeface="Meiryo UI" pitchFamily="50" charset="-128"/>
                          <a:ea typeface="Meiryo UI" pitchFamily="50" charset="-128"/>
                          <a:cs typeface="Meiryo UI" pitchFamily="50" charset="-128"/>
                        </a:rPr>
                        <a:t>13.7</a:t>
                      </a:r>
                      <a:endParaRPr kumimoji="1" lang="ja-JP" altLang="en-US" sz="500" b="0" i="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H15</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err="1" smtClean="0">
                          <a:solidFill>
                            <a:schemeClr val="tx1"/>
                          </a:solidFill>
                          <a:latin typeface="Meiryo UI" pitchFamily="50" charset="-128"/>
                          <a:ea typeface="Meiryo UI" pitchFamily="50" charset="-128"/>
                          <a:cs typeface="Meiryo UI" pitchFamily="50" charset="-128"/>
                        </a:rPr>
                        <a:t>障がい</a:t>
                      </a:r>
                      <a:r>
                        <a:rPr kumimoji="1" lang="ja-JP" altLang="en-US" sz="500" b="0" dirty="0" smtClean="0">
                          <a:solidFill>
                            <a:schemeClr val="tx1"/>
                          </a:solidFill>
                          <a:latin typeface="Meiryo UI" pitchFamily="50" charset="-128"/>
                          <a:ea typeface="Meiryo UI" pitchFamily="50" charset="-128"/>
                          <a:cs typeface="Meiryo UI" pitchFamily="50" charset="-128"/>
                        </a:rPr>
                        <a:t>者交流促進センター</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8,080</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solidFill>
                            <a:schemeClr val="tx1"/>
                          </a:solidFill>
                          <a:latin typeface="Meiryo UI" pitchFamily="50" charset="-128"/>
                          <a:ea typeface="Meiryo UI" pitchFamily="50" charset="-128"/>
                          <a:cs typeface="Meiryo UI" pitchFamily="50" charset="-128"/>
                        </a:rPr>
                        <a:t>21.8</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H15</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池田・府市合同庁舎</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21,083</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29.1</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呼吸器・アレルギー医療センター</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43,233</a:t>
                      </a: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39.8</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マイドームおおさか</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u="none" strike="noStrike" cap="none" normalizeH="0" baseline="0" dirty="0" smtClean="0">
                          <a:ln>
                            <a:noFill/>
                          </a:ln>
                          <a:effectLst/>
                          <a:latin typeface="Meiryo UI" pitchFamily="50" charset="-128"/>
                          <a:ea typeface="Meiryo UI" pitchFamily="50" charset="-128"/>
                          <a:cs typeface="Meiryo UI" pitchFamily="50" charset="-128"/>
                        </a:rPr>
                        <a:t>31,180</a:t>
                      </a:r>
                      <a:endParaRPr kumimoji="1" lang="en-US" altLang="ja-JP" sz="500" b="0" dirty="0" smtClean="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29.4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労働センター</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zh-TW" sz="500" b="0" u="none" strike="noStrike" cap="none" normalizeH="0" baseline="0" dirty="0" smtClean="0">
                          <a:ln>
                            <a:noFill/>
                          </a:ln>
                          <a:effectLst/>
                          <a:latin typeface="Meiryo UI" pitchFamily="50" charset="-128"/>
                          <a:ea typeface="Meiryo UI" pitchFamily="50" charset="-128"/>
                          <a:cs typeface="Meiryo UI" pitchFamily="50" charset="-128"/>
                        </a:rPr>
                        <a:t>21,584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34.7</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H17</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門真運転免許試験場</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28,044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19.4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H17</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中河内府民センタービル</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6,367</a:t>
                      </a: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17.3</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H17</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府庁舎本館・別館</a:t>
                      </a:r>
                      <a:r>
                        <a:rPr kumimoji="1" lang="en-US" altLang="ja-JP" sz="400" b="0" dirty="0" smtClean="0">
                          <a:latin typeface="Meiryo UI" pitchFamily="50" charset="-128"/>
                          <a:ea typeface="Meiryo UI" pitchFamily="50" charset="-128"/>
                          <a:cs typeface="Meiryo UI" pitchFamily="50" charset="-128"/>
                        </a:rPr>
                        <a:t>(2)</a:t>
                      </a:r>
                      <a:endParaRPr kumimoji="1" lang="ja-JP" altLang="en-US" sz="4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64,094</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8.3</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H18</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体育会館</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u="none" strike="noStrike" cap="none" normalizeH="0" baseline="0" dirty="0" smtClean="0">
                          <a:ln>
                            <a:noFill/>
                          </a:ln>
                          <a:effectLst/>
                          <a:latin typeface="Meiryo UI" pitchFamily="50" charset="-128"/>
                          <a:ea typeface="Meiryo UI" pitchFamily="50" charset="-128"/>
                          <a:cs typeface="Meiryo UI" pitchFamily="50" charset="-128"/>
                        </a:rPr>
                        <a:t>28,206 </a:t>
                      </a:r>
                      <a:endParaRPr kumimoji="1" lang="en-US" altLang="ja-JP" sz="500" b="0" dirty="0" smtClean="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16.1</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H18</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青少年海洋センター</a:t>
                      </a:r>
                      <a:r>
                        <a:rPr kumimoji="1" lang="en-US" altLang="ja-JP" sz="400" b="0" dirty="0" smtClean="0">
                          <a:latin typeface="Meiryo UI" pitchFamily="50" charset="-128"/>
                          <a:ea typeface="Meiryo UI" pitchFamily="50" charset="-128"/>
                          <a:cs typeface="Meiryo UI" pitchFamily="50" charset="-128"/>
                        </a:rPr>
                        <a:t>(2)</a:t>
                      </a:r>
                      <a:endParaRPr kumimoji="1" lang="ja-JP" altLang="en-US" sz="4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16,911</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17.3</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H19</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男女共同参画・青少年センター</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u="none" strike="noStrike" cap="none" normalizeH="0" baseline="0" dirty="0" smtClean="0">
                          <a:ln>
                            <a:noFill/>
                          </a:ln>
                          <a:effectLst/>
                          <a:latin typeface="Meiryo UI" pitchFamily="50" charset="-128"/>
                          <a:ea typeface="Meiryo UI" pitchFamily="50" charset="-128"/>
                          <a:cs typeface="Meiryo UI" pitchFamily="50" charset="-128"/>
                        </a:rPr>
                        <a:t>12,761</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24.7</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H25</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池田保健所外</a:t>
                      </a:r>
                      <a:r>
                        <a:rPr kumimoji="1" lang="en-US" altLang="ja-JP" sz="500" b="0" dirty="0" smtClean="0">
                          <a:latin typeface="Meiryo UI" pitchFamily="50" charset="-128"/>
                          <a:ea typeface="Meiryo UI" pitchFamily="50" charset="-128"/>
                          <a:cs typeface="Meiryo UI" pitchFamily="50" charset="-128"/>
                        </a:rPr>
                        <a:t>10</a:t>
                      </a:r>
                      <a:r>
                        <a:rPr kumimoji="1" lang="ja-JP" altLang="en-US" sz="500" b="0" dirty="0" smtClean="0">
                          <a:latin typeface="Meiryo UI" pitchFamily="50" charset="-128"/>
                          <a:ea typeface="Meiryo UI" pitchFamily="50" charset="-128"/>
                          <a:cs typeface="Meiryo UI" pitchFamily="50" charset="-128"/>
                        </a:rPr>
                        <a:t>件</a:t>
                      </a:r>
                      <a:r>
                        <a:rPr kumimoji="1" lang="en-US" altLang="ja-JP" sz="400" b="0" dirty="0" smtClean="0">
                          <a:latin typeface="Meiryo UI" pitchFamily="50" charset="-128"/>
                          <a:ea typeface="Meiryo UI" pitchFamily="50" charset="-128"/>
                          <a:cs typeface="Meiryo UI" pitchFamily="50" charset="-128"/>
                        </a:rPr>
                        <a:t>(11</a:t>
                      </a:r>
                      <a:r>
                        <a:rPr kumimoji="1" lang="en-US" altLang="ja-JP" sz="500" b="0" dirty="0" smtClean="0">
                          <a:latin typeface="Meiryo UI" pitchFamily="50" charset="-128"/>
                          <a:ea typeface="Meiryo UI" pitchFamily="50" charset="-128"/>
                          <a:cs typeface="Meiryo UI" pitchFamily="50" charset="-128"/>
                        </a:rPr>
                        <a:t>)</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26,427</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solidFill>
                            <a:schemeClr val="tx1"/>
                          </a:solidFill>
                          <a:latin typeface="Meiryo UI" pitchFamily="50" charset="-128"/>
                          <a:ea typeface="Meiryo UI" pitchFamily="50" charset="-128"/>
                          <a:cs typeface="Meiryo UI" pitchFamily="50" charset="-128"/>
                        </a:rPr>
                        <a:t>7.8</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H26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zh-TW" altLang="en-US" sz="500" b="0" dirty="0" smtClean="0">
                          <a:latin typeface="Meiryo UI" pitchFamily="50" charset="-128"/>
                          <a:ea typeface="Meiryo UI" pitchFamily="50" charset="-128"/>
                          <a:cs typeface="Meiryo UI" pitchFamily="50" charset="-128"/>
                        </a:rPr>
                        <a:t>大阪府立中央図書館</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30,770</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solidFill>
                            <a:schemeClr val="tx1"/>
                          </a:solidFill>
                          <a:latin typeface="Meiryo UI" pitchFamily="50" charset="-128"/>
                          <a:ea typeface="Meiryo UI" pitchFamily="50" charset="-128"/>
                          <a:cs typeface="Meiryo UI" pitchFamily="50" charset="-128"/>
                        </a:rPr>
                        <a:t>41.5</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00768">
                <a:tc>
                  <a:txBody>
                    <a:bodyPr/>
                    <a:lstStyle/>
                    <a:p>
                      <a:pPr algn="ctr">
                        <a:lnSpc>
                          <a:spcPts val="400"/>
                        </a:lnSpc>
                      </a:pPr>
                      <a:r>
                        <a:rPr kumimoji="1" lang="en-US" altLang="ja-JP" sz="500" b="0" u="none" dirty="0" smtClean="0">
                          <a:solidFill>
                            <a:schemeClr val="tx1"/>
                          </a:solidFill>
                          <a:latin typeface="Meiryo UI" pitchFamily="50" charset="-128"/>
                          <a:ea typeface="Meiryo UI" pitchFamily="50" charset="-128"/>
                          <a:cs typeface="Meiryo UI" pitchFamily="50" charset="-128"/>
                        </a:rPr>
                        <a:t>H26</a:t>
                      </a:r>
                      <a:endParaRPr kumimoji="1" lang="ja-JP" altLang="en-US" sz="500" b="0" u="none" dirty="0">
                        <a:solidFill>
                          <a:schemeClr val="tx1"/>
                        </a:solidFill>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l">
                        <a:lnSpc>
                          <a:spcPts val="400"/>
                        </a:lnSpc>
                      </a:pPr>
                      <a:r>
                        <a:rPr kumimoji="1" lang="ja-JP" altLang="en-US" sz="500" b="0" dirty="0" smtClean="0">
                          <a:latin typeface="Meiryo UI" pitchFamily="50" charset="-128"/>
                          <a:ea typeface="Meiryo UI" pitchFamily="50" charset="-128"/>
                          <a:cs typeface="Meiryo UI" pitchFamily="50" charset="-128"/>
                        </a:rPr>
                        <a:t>りんくうタウン駅ビル</a:t>
                      </a:r>
                      <a:endParaRPr kumimoji="1" lang="ja-JP" altLang="en-US" sz="500" b="0" dirty="0">
                        <a:latin typeface="Meiryo UI" pitchFamily="50" charset="-128"/>
                        <a:ea typeface="Meiryo UI" pitchFamily="50" charset="-128"/>
                        <a:cs typeface="Meiryo UI" pitchFamily="50" charset="-128"/>
                      </a:endParaRPr>
                    </a:p>
                  </a:txBody>
                  <a:tcPr marL="36000" marR="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latin typeface="Meiryo UI" pitchFamily="50" charset="-128"/>
                          <a:ea typeface="Meiryo UI" pitchFamily="50" charset="-128"/>
                          <a:cs typeface="Meiryo UI" pitchFamily="50" charset="-128"/>
                        </a:rPr>
                        <a:t>15,320</a:t>
                      </a:r>
                      <a:endParaRPr kumimoji="1" lang="ja-JP" altLang="en-US" sz="500" b="0" dirty="0">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r">
                        <a:lnSpc>
                          <a:spcPts val="400"/>
                        </a:lnSpc>
                      </a:pPr>
                      <a:r>
                        <a:rPr kumimoji="1" lang="en-US" altLang="ja-JP" sz="500" b="0" dirty="0" smtClean="0">
                          <a:solidFill>
                            <a:schemeClr val="tx1"/>
                          </a:solidFill>
                          <a:latin typeface="Meiryo UI" pitchFamily="50" charset="-128"/>
                          <a:ea typeface="Meiryo UI" pitchFamily="50" charset="-128"/>
                          <a:cs typeface="Meiryo UI" pitchFamily="50" charset="-128"/>
                        </a:rPr>
                        <a:t>30.3</a:t>
                      </a:r>
                      <a:endParaRPr kumimoji="1" lang="ja-JP" altLang="en-US" sz="500" b="0" dirty="0">
                        <a:solidFill>
                          <a:schemeClr val="tx1"/>
                        </a:solidFill>
                        <a:latin typeface="Meiryo UI" pitchFamily="50" charset="-128"/>
                        <a:ea typeface="Meiryo UI" pitchFamily="50" charset="-128"/>
                        <a:cs typeface="Meiryo UI" pitchFamily="50" charset="-128"/>
                      </a:endParaRPr>
                    </a:p>
                  </a:txBody>
                  <a:tcPr marL="36000" marR="18000" marT="3600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bl>
          </a:graphicData>
        </a:graphic>
      </p:graphicFrame>
      <p:sp>
        <p:nvSpPr>
          <p:cNvPr id="180" name="正方形/長方形 179"/>
          <p:cNvSpPr/>
          <p:nvPr/>
        </p:nvSpPr>
        <p:spPr>
          <a:xfrm>
            <a:off x="3797096" y="661751"/>
            <a:ext cx="1422605" cy="141774"/>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(1)</a:t>
            </a:r>
            <a:r>
              <a:rPr lang="ja-JP" altLang="en-US" sz="800" b="1" dirty="0" smtClean="0">
                <a:solidFill>
                  <a:schemeClr val="bg1"/>
                </a:solidFill>
                <a:latin typeface="Meiryo UI" pitchFamily="50" charset="-128"/>
                <a:ea typeface="Meiryo UI" pitchFamily="50" charset="-128"/>
                <a:cs typeface="Meiryo UI" pitchFamily="50" charset="-128"/>
              </a:rPr>
              <a:t>新プランのポイント</a:t>
            </a:r>
            <a:endParaRPr lang="ja-JP" altLang="en-US" sz="700" b="1" dirty="0">
              <a:solidFill>
                <a:schemeClr val="bg1"/>
              </a:solidFill>
              <a:latin typeface="Meiryo UI" pitchFamily="50" charset="-128"/>
              <a:ea typeface="Meiryo UI" pitchFamily="50" charset="-128"/>
              <a:cs typeface="Meiryo UI" pitchFamily="50" charset="-128"/>
            </a:endParaRPr>
          </a:p>
        </p:txBody>
      </p:sp>
      <p:sp>
        <p:nvSpPr>
          <p:cNvPr id="182" name="サブタイトル 2"/>
          <p:cNvSpPr txBox="1">
            <a:spLocks/>
          </p:cNvSpPr>
          <p:nvPr/>
        </p:nvSpPr>
        <p:spPr bwMode="auto">
          <a:xfrm>
            <a:off x="3826926" y="799456"/>
            <a:ext cx="2568474" cy="2189333"/>
          </a:xfrm>
          <a:prstGeom prst="rect">
            <a:avLst/>
          </a:prstGeom>
          <a:solidFill>
            <a:srgbClr val="FFFFFF"/>
          </a:solidFill>
          <a:ln w="12700">
            <a:solidFill>
              <a:schemeClr val="tx2"/>
            </a:solidFill>
            <a:miter lim="800000"/>
            <a:headEnd/>
            <a:tailEnd/>
          </a:ln>
          <a:effectLst/>
          <a:extLst/>
        </p:spPr>
        <p:txBody>
          <a:bodyPr wrap="none" lIns="36000" tIns="72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nSpc>
                <a:spcPts val="900"/>
              </a:lnSpc>
              <a:buNone/>
              <a:defRPr/>
            </a:pP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府有建築物のうち延床面積が原則</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6,000㎡</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以上</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の施設を対象に</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b="1" kern="0" spc="-6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技術革新等を踏まえた省エネ再診断</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を行い、</a:t>
            </a:r>
            <a:r>
              <a:rPr lang="en-US" altLang="ja-JP"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事業の可能性を検討</a:t>
            </a:r>
            <a:endParaRPr lang="en-US" altLang="ja-JP"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②</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6,000㎡</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未満の中小規模施設でも警察署など同種建物の施設は</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b="1" kern="0" spc="-6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複数をまとめて公募</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700" kern="0" spc="-6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の手法を用いることで、</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対象施設の拡大を検討</a:t>
            </a:r>
            <a:endParaRPr lang="en-US" altLang="ja-JP"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従来の</a:t>
            </a:r>
            <a:r>
              <a:rPr lang="en-US" altLang="ja-JP"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では熱源機器の更新が難しい場合も省エネに配慮した改修</a:t>
            </a:r>
            <a:endParaRPr lang="en-US" altLang="ja-JP"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buNone/>
              <a:defRPr/>
            </a:pPr>
            <a:r>
              <a:rPr lang="ja-JP" altLang="en-US" sz="700" kern="0" spc="-6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が可能となるよう、</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設備更新型</a:t>
            </a:r>
            <a:r>
              <a:rPr lang="en-US" altLang="ja-JP"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en-US" altLang="ja-JP" sz="6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spc="-6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を活用した事業化を検討</a:t>
            </a:r>
            <a:endParaRPr lang="en-US" altLang="ja-JP" sz="700" b="1" kern="0" spc="-6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3" name="サブタイトル 2"/>
          <p:cNvSpPr txBox="1">
            <a:spLocks/>
          </p:cNvSpPr>
          <p:nvPr/>
        </p:nvSpPr>
        <p:spPr bwMode="auto">
          <a:xfrm>
            <a:off x="284400" y="4878703"/>
            <a:ext cx="1270080" cy="190306"/>
          </a:xfrm>
          <a:prstGeom prst="rect">
            <a:avLst/>
          </a:prstGeom>
          <a:noFill/>
          <a:ln w="9525" cmpd="sng">
            <a:solidFill>
              <a:schemeClr val="tx1"/>
            </a:solidFill>
            <a:prstDash val="solid"/>
            <a:miter lim="800000"/>
            <a:headEnd/>
            <a:tailEnd/>
          </a:ln>
          <a:effectLst/>
          <a:extLst/>
        </p:spPr>
        <p:txBody>
          <a:bodyPr wrap="none" lIns="72000" tIns="36000" rIns="36000" bIns="36000" anchor="ctr" anchorCtr="0"/>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a:buNone/>
              <a:defRPr/>
            </a:pPr>
            <a:r>
              <a:rPr lang="ja-JP" altLang="en-US" sz="800" b="1" kern="0" dirty="0" smtClean="0">
                <a:latin typeface="Meiryo UI" panose="020B0604030504040204" pitchFamily="50" charset="-128"/>
                <a:ea typeface="Meiryo UI" panose="020B0604030504040204" pitchFamily="50" charset="-128"/>
                <a:cs typeface="Meiryo UI" panose="020B0604030504040204" pitchFamily="50" charset="-128"/>
              </a:rPr>
              <a:t>前プランの計画達成</a:t>
            </a:r>
            <a:r>
              <a:rPr lang="ja-JP" altLang="en-US" sz="800" b="1" kern="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8" name="二等辺三角形 157"/>
          <p:cNvSpPr/>
          <p:nvPr/>
        </p:nvSpPr>
        <p:spPr>
          <a:xfrm rot="10800000">
            <a:off x="1286667" y="2525130"/>
            <a:ext cx="1022409" cy="16290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sz="1600"/>
          </a:p>
        </p:txBody>
      </p:sp>
      <p:sp>
        <p:nvSpPr>
          <p:cNvPr id="179" name="サブタイトル 2"/>
          <p:cNvSpPr txBox="1">
            <a:spLocks/>
          </p:cNvSpPr>
          <p:nvPr/>
        </p:nvSpPr>
        <p:spPr bwMode="auto">
          <a:xfrm>
            <a:off x="137033" y="3125206"/>
            <a:ext cx="1601990" cy="1728317"/>
          </a:xfrm>
          <a:prstGeom prst="rect">
            <a:avLst/>
          </a:prstGeom>
          <a:noFill/>
          <a:ln w="12700">
            <a:noFill/>
            <a:miter lim="800000"/>
            <a:headEnd/>
            <a:tailEnd/>
          </a:ln>
          <a:effectLst/>
          <a:extLst/>
        </p:spPr>
        <p:txBody>
          <a:bodyPr wrap="none" lIns="36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月の策定から</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年が</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経過し、計画期間を満了</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32</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警察</a:t>
            </a:r>
            <a:r>
              <a:rPr lang="ja-JP" altLang="en-US" sz="7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署は</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除く</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上回る</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33</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施設で導入</a:t>
            </a: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達成</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右表</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buNone/>
              <a:defRPr/>
            </a:pPr>
            <a:endParaRPr lang="en-US" altLang="ja-JP" sz="800" b="1" kern="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サブタイトル 2"/>
          <p:cNvSpPr txBox="1">
            <a:spLocks/>
          </p:cNvSpPr>
          <p:nvPr/>
        </p:nvSpPr>
        <p:spPr bwMode="auto">
          <a:xfrm>
            <a:off x="219674" y="3771084"/>
            <a:ext cx="1433866" cy="1019991"/>
          </a:xfrm>
          <a:prstGeom prst="rect">
            <a:avLst/>
          </a:prstGeom>
          <a:noFill/>
          <a:ln w="12700">
            <a:solidFill>
              <a:schemeClr val="tx1"/>
            </a:solidFill>
            <a:prstDash val="sysDot"/>
            <a:miter lim="800000"/>
            <a:headEnd/>
            <a:tailEnd/>
          </a:ln>
          <a:effectLst/>
          <a:extLst/>
        </p:spPr>
        <p:txBody>
          <a:bodyPr lIns="36000" tIns="36000" rIns="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nSpc>
                <a:spcPts val="800"/>
              </a:lnSpc>
              <a:buNone/>
              <a:defRPr/>
            </a:pP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導入効果の累計</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6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年度末現在</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光熱水費削減額</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51</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(6.3</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5.3</a:t>
            </a:r>
            <a:r>
              <a:rPr lang="ja-JP" altLang="en-US"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・省エネ率</a:t>
            </a: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平均約</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排出量削減量</a:t>
            </a:r>
            <a:endPar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r>
              <a:rPr lang="ja-JP" altLang="en-US" sz="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約</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12.8</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t(1.4</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t/</a:t>
            </a:r>
            <a:r>
              <a:rPr lang="ja-JP" altLang="en-US"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buNone/>
              <a:defRPr/>
            </a:pPr>
            <a:r>
              <a:rPr lang="ja-JP" altLang="en-US" sz="6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千ｔ</a:t>
            </a:r>
            <a:r>
              <a:rPr lang="en-US" altLang="ja-JP" sz="6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6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buNone/>
              <a:defRPr/>
            </a:pPr>
            <a:endParaRPr lang="en-US" altLang="ja-JP" sz="6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4" name="テキスト ボックス 5"/>
          <p:cNvSpPr txBox="1">
            <a:spLocks noChangeArrowheads="1"/>
          </p:cNvSpPr>
          <p:nvPr/>
        </p:nvSpPr>
        <p:spPr bwMode="auto">
          <a:xfrm>
            <a:off x="2150287" y="2434130"/>
            <a:ext cx="1221175" cy="165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ts val="900"/>
              </a:lnSpc>
              <a:buClrTx/>
              <a:buSzTx/>
              <a:buFontTx/>
              <a:buNone/>
              <a:tabLst/>
            </a:pPr>
            <a:r>
              <a:rPr kumimoji="1" lang="en-US" altLang="ja-JP"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ESCO</a:t>
            </a:r>
            <a:r>
              <a:rPr kumimoji="1" lang="ja-JP" altLang="en-US"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事業と府主要施策の関係</a:t>
            </a:r>
            <a:endParaRPr kumimoji="1" lang="ja-JP"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
        <p:nvSpPr>
          <p:cNvPr id="191" name="サブタイトル 2"/>
          <p:cNvSpPr txBox="1">
            <a:spLocks/>
          </p:cNvSpPr>
          <p:nvPr/>
        </p:nvSpPr>
        <p:spPr bwMode="auto">
          <a:xfrm>
            <a:off x="3887402" y="1702259"/>
            <a:ext cx="2417334" cy="1257954"/>
          </a:xfrm>
          <a:prstGeom prst="rect">
            <a:avLst/>
          </a:prstGeom>
          <a:solidFill>
            <a:srgbClr val="FFFFFF"/>
          </a:solidFill>
          <a:ln w="12700">
            <a:solidFill>
              <a:srgbClr val="5F5F5F"/>
            </a:solidFill>
            <a:prstDash val="sysDot"/>
            <a:miter lim="800000"/>
            <a:headEnd/>
            <a:tailEnd/>
          </a:ln>
          <a:effectLst/>
          <a:extLst/>
        </p:spPr>
        <p:txBody>
          <a:bodyPr lIns="36000" tIns="36000" rIns="36000" bIns="36000" anchor="t">
            <a:noAutofit/>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lvl="0" indent="0">
              <a:buNone/>
              <a:defRPr/>
            </a:pPr>
            <a:r>
              <a:rPr lang="en-US" altLang="ja-JP" sz="7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設備更新型</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国土</a:t>
            </a:r>
            <a:r>
              <a:rPr lang="ja-JP" altLang="en-US" sz="700" b="1" kern="0" spc="-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交通省「</a:t>
            </a:r>
            <a:r>
              <a:rPr lang="ja-JP" altLang="en-US"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官庁施設における</a:t>
            </a:r>
            <a:r>
              <a:rPr lang="en-US" altLang="ja-JP"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700" b="1" kern="0" spc="-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a:t>
            </a:r>
            <a:r>
              <a:rPr lang="ja-JP" altLang="en-US" sz="700" b="1" kern="0" spc="-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0" spc="-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実施マニュアル</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にも</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位置付けられている事業。省エネ改修で得られる光熱水費の</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削減額に機器の更新費を別途加算し、その範囲内で工事費を</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償還するしくみ</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・熱源機器の老朽化で更新</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時期を迎えている施設では、</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民間ノウハウの活用で更なる</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buNone/>
              <a:defRPr/>
            </a:pP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省エネ化とコスト削減が実現</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正方形/長方形 121"/>
          <p:cNvSpPr/>
          <p:nvPr/>
        </p:nvSpPr>
        <p:spPr>
          <a:xfrm>
            <a:off x="4795983" y="2830279"/>
            <a:ext cx="1515793" cy="152200"/>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lIns="65298" tIns="32649" rIns="65298" bIns="32649" anchor="ctr"/>
          <a:lstStyle/>
          <a:p>
            <a:pPr algn="ctr" fontAlgn="base">
              <a:spcBef>
                <a:spcPct val="0"/>
              </a:spcBef>
              <a:spcAft>
                <a:spcPct val="0"/>
              </a:spcAft>
              <a:defRPr/>
            </a:pPr>
            <a:r>
              <a:rPr lang="ja-JP" altLang="en-US" sz="500" b="1" dirty="0" smtClean="0">
                <a:solidFill>
                  <a:prstClr val="black"/>
                </a:solidFill>
                <a:latin typeface="Meiryo UI" pitchFamily="50" charset="-128"/>
                <a:ea typeface="Meiryo UI" pitchFamily="50" charset="-128"/>
                <a:cs typeface="Meiryo UI" pitchFamily="50" charset="-128"/>
              </a:rPr>
              <a:t>設備更新型</a:t>
            </a:r>
            <a:r>
              <a:rPr lang="en-US" altLang="ja-JP" sz="500" b="1" dirty="0" smtClean="0">
                <a:solidFill>
                  <a:prstClr val="black"/>
                </a:solidFill>
                <a:latin typeface="Meiryo UI" pitchFamily="50" charset="-128"/>
                <a:ea typeface="Meiryo UI" pitchFamily="50" charset="-128"/>
                <a:cs typeface="Meiryo UI" pitchFamily="50" charset="-128"/>
              </a:rPr>
              <a:t>ESCO</a:t>
            </a:r>
            <a:r>
              <a:rPr lang="ja-JP" altLang="en-US" sz="500" b="1" dirty="0" smtClean="0">
                <a:solidFill>
                  <a:prstClr val="black"/>
                </a:solidFill>
                <a:latin typeface="Meiryo UI" pitchFamily="50" charset="-128"/>
                <a:ea typeface="Meiryo UI" pitchFamily="50" charset="-128"/>
                <a:cs typeface="Meiryo UI" pitchFamily="50" charset="-128"/>
              </a:rPr>
              <a:t>事業の効果</a:t>
            </a:r>
            <a:endParaRPr lang="ja-JP" altLang="en-US" sz="500" dirty="0">
              <a:solidFill>
                <a:prstClr val="black"/>
              </a:solidFill>
              <a:latin typeface="Meiryo UI" pitchFamily="50" charset="-128"/>
              <a:ea typeface="Meiryo UI" pitchFamily="50" charset="-128"/>
              <a:cs typeface="Meiryo UI" pitchFamily="50" charset="-128"/>
            </a:endParaRPr>
          </a:p>
        </p:txBody>
      </p:sp>
      <p:sp>
        <p:nvSpPr>
          <p:cNvPr id="210" name="サブタイトル 2"/>
          <p:cNvSpPr txBox="1">
            <a:spLocks/>
          </p:cNvSpPr>
          <p:nvPr/>
        </p:nvSpPr>
        <p:spPr bwMode="auto">
          <a:xfrm>
            <a:off x="6477000" y="659249"/>
            <a:ext cx="2531835" cy="2323230"/>
          </a:xfrm>
          <a:prstGeom prst="rect">
            <a:avLst/>
          </a:prstGeom>
          <a:solidFill>
            <a:srgbClr val="FFFFFF"/>
          </a:solidFill>
          <a:ln w="9525">
            <a:solidFill>
              <a:schemeClr val="tx2"/>
            </a:solidFill>
            <a:miter lim="800000"/>
            <a:headEnd/>
            <a:tailEnd/>
          </a:ln>
          <a:effectLst/>
          <a:extLst/>
        </p:spPr>
        <p:txBody>
          <a:bodyPr wrap="none" lIns="72000" tIns="36000" rIns="72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endParaRPr lang="en-US" altLang="ja-JP"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○府有施設や市町村・民間施設</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独法化施設含む</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を対象に</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事業の可能性を分析</a:t>
            </a:r>
            <a:endParaRPr lang="en-US" altLang="ja-JP" sz="5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○各施設の省エネルギー</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見込率</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事業可能性の調査結果を</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分布図にプロット（下表）</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正方形/長方形 210"/>
          <p:cNvSpPr/>
          <p:nvPr/>
        </p:nvSpPr>
        <p:spPr>
          <a:xfrm>
            <a:off x="5696448" y="3204481"/>
            <a:ext cx="2475187" cy="152555"/>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(3)</a:t>
            </a:r>
            <a:r>
              <a:rPr lang="ja-JP" altLang="en-US" sz="800" b="1" dirty="0" smtClean="0">
                <a:solidFill>
                  <a:schemeClr val="bg1"/>
                </a:solidFill>
                <a:latin typeface="Meiryo UI" pitchFamily="50" charset="-128"/>
                <a:ea typeface="Meiryo UI" pitchFamily="50" charset="-128"/>
                <a:cs typeface="Meiryo UI" pitchFamily="50" charset="-128"/>
              </a:rPr>
              <a:t>推進方策</a:t>
            </a:r>
            <a:endParaRPr lang="ja-JP" altLang="en-US" sz="800" b="1" dirty="0">
              <a:solidFill>
                <a:schemeClr val="bg1"/>
              </a:solidFill>
              <a:latin typeface="Meiryo UI" pitchFamily="50" charset="-128"/>
              <a:ea typeface="Meiryo UI" pitchFamily="50" charset="-128"/>
              <a:cs typeface="Meiryo UI" pitchFamily="50" charset="-128"/>
            </a:endParaRPr>
          </a:p>
        </p:txBody>
      </p:sp>
      <p:sp>
        <p:nvSpPr>
          <p:cNvPr id="213" name="サブタイトル 2"/>
          <p:cNvSpPr txBox="1">
            <a:spLocks/>
          </p:cNvSpPr>
          <p:nvPr/>
        </p:nvSpPr>
        <p:spPr bwMode="auto">
          <a:xfrm>
            <a:off x="5691644" y="3357036"/>
            <a:ext cx="3320507" cy="1665465"/>
          </a:xfrm>
          <a:prstGeom prst="rect">
            <a:avLst/>
          </a:prstGeom>
          <a:solidFill>
            <a:srgbClr val="FFFFFF"/>
          </a:solidFill>
          <a:ln w="12700">
            <a:solidFill>
              <a:schemeClr val="tx2"/>
            </a:solidFill>
            <a:miter lim="800000"/>
            <a:headEnd/>
            <a:tailEnd/>
          </a:ln>
          <a:effectLst/>
          <a:extLst/>
        </p:spPr>
        <p:txBody>
          <a:bodyPr wrap="none" lIns="18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r>
              <a:rPr lang="ja-JP" altLang="en-US" sz="7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省エネ見込率の高い施設「</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グループ」・「</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グループ」を中心として順次導入を図る。</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②警察署や学校等の同種建物は複数一括とすることにより事業規模を確保して導入を図る。</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③</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導入済み施設等は設備更新型</a:t>
            </a:r>
            <a:r>
              <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による手法等を活用しながら事業化を図る。</a:t>
            </a:r>
            <a:endParaRPr lang="en-US" altLang="ja-JP"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6" name="サブタイトル 2"/>
          <p:cNvSpPr txBox="1">
            <a:spLocks/>
          </p:cNvSpPr>
          <p:nvPr/>
        </p:nvSpPr>
        <p:spPr bwMode="auto">
          <a:xfrm>
            <a:off x="3784739" y="3351711"/>
            <a:ext cx="1844800" cy="1681668"/>
          </a:xfrm>
          <a:prstGeom prst="rect">
            <a:avLst/>
          </a:prstGeom>
          <a:solidFill>
            <a:srgbClr val="FFFFFF"/>
          </a:solidFill>
          <a:ln w="15875">
            <a:solidFill>
              <a:schemeClr val="tx2"/>
            </a:solidFill>
            <a:miter lim="800000"/>
            <a:headEnd/>
            <a:tailEnd/>
          </a:ln>
          <a:effectLst/>
          <a:extLst/>
        </p:spPr>
        <p:txBody>
          <a:bodyPr wrap="square" lIns="72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6" name="表 195"/>
          <p:cNvGraphicFramePr>
            <a:graphicFrameLocks noGrp="1"/>
          </p:cNvGraphicFramePr>
          <p:nvPr>
            <p:extLst>
              <p:ext uri="{D42A27DB-BD31-4B8C-83A1-F6EECF244321}">
                <p14:modId xmlns:p14="http://schemas.microsoft.com/office/powerpoint/2010/main" val="1199345990"/>
              </p:ext>
            </p:extLst>
          </p:nvPr>
        </p:nvGraphicFramePr>
        <p:xfrm>
          <a:off x="5743903" y="3782634"/>
          <a:ext cx="3226742" cy="1221840"/>
        </p:xfrm>
        <a:graphic>
          <a:graphicData uri="http://schemas.openxmlformats.org/drawingml/2006/table">
            <a:tbl>
              <a:tblPr firstRow="1" bandRow="1">
                <a:tableStyleId>{21E4AEA4-8DFA-4A89-87EB-49C32662AFE0}</a:tableStyleId>
              </a:tblPr>
              <a:tblGrid>
                <a:gridCol w="213800"/>
                <a:gridCol w="827110"/>
                <a:gridCol w="1269527"/>
                <a:gridCol w="916305"/>
              </a:tblGrid>
              <a:tr h="116434">
                <a:tc>
                  <a:txBody>
                    <a:bodyPr/>
                    <a:lstStyle/>
                    <a:p>
                      <a:pPr algn="ctr"/>
                      <a:r>
                        <a:rPr kumimoji="1" lang="ja-JP" altLang="en-US" sz="600" b="1" dirty="0" smtClean="0">
                          <a:latin typeface="Meiryo UI" pitchFamily="50" charset="-128"/>
                          <a:ea typeface="Meiryo UI" pitchFamily="50" charset="-128"/>
                          <a:cs typeface="Meiryo UI" pitchFamily="50" charset="-128"/>
                        </a:rPr>
                        <a:t>分類</a:t>
                      </a:r>
                      <a:endParaRPr kumimoji="1" lang="ja-JP" altLang="en-US" sz="600" b="1"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gridSpan="2">
                  <a:txBody>
                    <a:bodyPr/>
                    <a:lstStyle/>
                    <a:p>
                      <a:pPr algn="ctr"/>
                      <a:r>
                        <a:rPr kumimoji="1" lang="ja-JP" altLang="en-US" sz="600" b="1" dirty="0" smtClean="0">
                          <a:latin typeface="Meiryo UI" pitchFamily="50" charset="-128"/>
                          <a:ea typeface="Meiryo UI" pitchFamily="50" charset="-128"/>
                          <a:cs typeface="Meiryo UI" pitchFamily="50" charset="-128"/>
                        </a:rPr>
                        <a:t>実施要件</a:t>
                      </a:r>
                      <a:endParaRPr kumimoji="1" lang="ja-JP" altLang="en-US" sz="600" b="1"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600" b="1" dirty="0" smtClean="0">
                          <a:latin typeface="Meiryo UI" pitchFamily="50" charset="-128"/>
                          <a:ea typeface="Meiryo UI" pitchFamily="50" charset="-128"/>
                          <a:cs typeface="Meiryo UI" pitchFamily="50" charset="-128"/>
                        </a:rPr>
                        <a:t>施設名</a:t>
                      </a:r>
                      <a:r>
                        <a:rPr kumimoji="1" lang="en-US" altLang="ja-JP" sz="600" b="1" dirty="0" smtClean="0">
                          <a:latin typeface="Meiryo UI" pitchFamily="50" charset="-128"/>
                          <a:ea typeface="Meiryo UI" pitchFamily="50" charset="-128"/>
                          <a:cs typeface="Meiryo UI" pitchFamily="50" charset="-128"/>
                        </a:rPr>
                        <a:t>(</a:t>
                      </a:r>
                      <a:r>
                        <a:rPr kumimoji="1" lang="ja-JP" altLang="en-US" sz="600" b="1" dirty="0" smtClean="0">
                          <a:latin typeface="Meiryo UI" pitchFamily="50" charset="-128"/>
                          <a:ea typeface="Meiryo UI" pitchFamily="50" charset="-128"/>
                          <a:cs typeface="Meiryo UI" pitchFamily="50" charset="-128"/>
                        </a:rPr>
                        <a:t>例</a:t>
                      </a:r>
                      <a:r>
                        <a:rPr kumimoji="1" lang="en-US" altLang="ja-JP" sz="600" b="1" dirty="0" smtClean="0">
                          <a:latin typeface="Meiryo UI" pitchFamily="50" charset="-128"/>
                          <a:ea typeface="Meiryo UI" pitchFamily="50" charset="-128"/>
                          <a:cs typeface="Meiryo UI" pitchFamily="50" charset="-128"/>
                        </a:rPr>
                        <a:t>)</a:t>
                      </a:r>
                      <a:endParaRPr kumimoji="1" lang="ja-JP" altLang="en-US" sz="600" b="1"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A</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gridSpan="2">
                  <a:txBody>
                    <a:bodyPr/>
                    <a:lstStyle/>
                    <a:p>
                      <a:r>
                        <a:rPr kumimoji="1" lang="ja-JP" altLang="en-US" sz="600" b="0" spc="-60" baseline="0" dirty="0" smtClean="0">
                          <a:latin typeface="Meiryo UI" pitchFamily="50" charset="-128"/>
                          <a:ea typeface="Meiryo UI" pitchFamily="50" charset="-128"/>
                          <a:cs typeface="Meiryo UI" pitchFamily="50" charset="-128"/>
                        </a:rPr>
                        <a:t>実施効果が大きく優先して事業を実施することが望ましいと判断される施設</a:t>
                      </a:r>
                    </a:p>
                    <a:p>
                      <a:r>
                        <a:rPr kumimoji="1" lang="en-US" altLang="ja-JP" sz="600" b="0" spc="-60" baseline="0" dirty="0" smtClean="0">
                          <a:latin typeface="Meiryo UI" pitchFamily="50" charset="-128"/>
                          <a:ea typeface="Meiryo UI" pitchFamily="50" charset="-128"/>
                          <a:cs typeface="Meiryo UI" pitchFamily="50" charset="-128"/>
                        </a:rPr>
                        <a:t>(</a:t>
                      </a:r>
                      <a:r>
                        <a:rPr kumimoji="1" lang="ja-JP" altLang="en-US" sz="600" b="0" spc="-60" baseline="0" dirty="0" smtClean="0">
                          <a:latin typeface="Meiryo UI" pitchFamily="50" charset="-128"/>
                          <a:ea typeface="Meiryo UI" pitchFamily="50" charset="-128"/>
                          <a:cs typeface="Meiryo UI" pitchFamily="50" charset="-128"/>
                        </a:rPr>
                        <a:t>延床面積≧</a:t>
                      </a:r>
                      <a:r>
                        <a:rPr kumimoji="1" lang="en-US" altLang="ja-JP" sz="600" b="0" spc="-60" baseline="0" dirty="0" smtClean="0">
                          <a:latin typeface="Meiryo UI" pitchFamily="50" charset="-128"/>
                          <a:ea typeface="Meiryo UI" pitchFamily="50" charset="-128"/>
                          <a:cs typeface="Meiryo UI" pitchFamily="50" charset="-128"/>
                        </a:rPr>
                        <a:t>10,000</a:t>
                      </a:r>
                      <a:r>
                        <a:rPr kumimoji="1" lang="ja-JP" altLang="en-US" sz="600" b="0" spc="-60" baseline="0" dirty="0" smtClean="0">
                          <a:latin typeface="Meiryo UI" pitchFamily="50" charset="-128"/>
                          <a:ea typeface="Meiryo UI" pitchFamily="50" charset="-128"/>
                          <a:cs typeface="Meiryo UI" pitchFamily="50" charset="-128"/>
                        </a:rPr>
                        <a:t>㎡、省エネ見込率≧</a:t>
                      </a:r>
                      <a:r>
                        <a:rPr kumimoji="1" lang="en-US" altLang="ja-JP" sz="600" b="0" spc="-60" baseline="0" dirty="0" smtClean="0">
                          <a:latin typeface="Meiryo UI" pitchFamily="50" charset="-128"/>
                          <a:ea typeface="Meiryo UI" pitchFamily="50" charset="-128"/>
                          <a:cs typeface="Meiryo UI" pitchFamily="50" charset="-128"/>
                        </a:rPr>
                        <a:t>10</a:t>
                      </a:r>
                      <a:r>
                        <a:rPr kumimoji="1" lang="ja-JP" altLang="en-US" sz="600" b="0" spc="-60" baseline="0" dirty="0" smtClean="0">
                          <a:latin typeface="Meiryo UI" pitchFamily="50" charset="-128"/>
                          <a:ea typeface="Meiryo UI" pitchFamily="50" charset="-128"/>
                          <a:cs typeface="Meiryo UI" pitchFamily="50" charset="-128"/>
                        </a:rPr>
                        <a:t>％</a:t>
                      </a:r>
                      <a:r>
                        <a:rPr kumimoji="1" lang="en-US" altLang="ja-JP" sz="600" b="0" spc="-60" baseline="0" dirty="0" smtClean="0">
                          <a:latin typeface="Meiryo UI" pitchFamily="50" charset="-128"/>
                          <a:ea typeface="Meiryo UI" pitchFamily="50" charset="-128"/>
                          <a:cs typeface="Meiryo UI" pitchFamily="50" charset="-128"/>
                        </a:rPr>
                        <a:t>)</a:t>
                      </a:r>
                      <a:endParaRPr kumimoji="1" lang="ja-JP" altLang="en-US" sz="600" b="0" spc="-60" baseline="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600" b="0" spc="-60" baseline="0" dirty="0" smtClean="0">
                          <a:latin typeface="Meiryo UI" pitchFamily="50" charset="-128"/>
                          <a:ea typeface="Meiryo UI" pitchFamily="50" charset="-128"/>
                          <a:cs typeface="Meiryo UI" pitchFamily="50" charset="-128"/>
                        </a:rPr>
                        <a:t>咲洲庁舎、新別館、りんくうタウン駅ビル、国際会議場等</a:t>
                      </a:r>
                      <a:endParaRPr kumimoji="1" lang="ja-JP" altLang="en-US" sz="600" b="0" spc="-60" baseline="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B1</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エネルギー使用量が中程度であるが事業実施を進めることが望ましいと判断されるもの</a:t>
                      </a:r>
                      <a:endParaRPr kumimoji="1" lang="en-US" altLang="ja-JP" sz="600" b="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600" b="0" dirty="0" smtClean="0">
                          <a:latin typeface="Meiryo UI" pitchFamily="50" charset="-128"/>
                          <a:ea typeface="Meiryo UI" pitchFamily="50" charset="-128"/>
                          <a:cs typeface="Meiryo UI" pitchFamily="50" charset="-128"/>
                        </a:rPr>
                        <a:t>(</a:t>
                      </a:r>
                      <a:r>
                        <a:rPr kumimoji="1" lang="ja-JP" altLang="en-US" sz="600" b="0" dirty="0" smtClean="0">
                          <a:latin typeface="Meiryo UI" pitchFamily="50" charset="-128"/>
                          <a:ea typeface="Meiryo UI" pitchFamily="50" charset="-128"/>
                          <a:cs typeface="Meiryo UI" pitchFamily="50" charset="-128"/>
                        </a:rPr>
                        <a:t>延床面積≧</a:t>
                      </a:r>
                      <a:r>
                        <a:rPr kumimoji="1" lang="en-US" altLang="ja-JP" sz="600" b="0" dirty="0" smtClean="0">
                          <a:latin typeface="Meiryo UI" pitchFamily="50" charset="-128"/>
                          <a:ea typeface="Meiryo UI" pitchFamily="50" charset="-128"/>
                          <a:cs typeface="Meiryo UI" pitchFamily="50" charset="-128"/>
                        </a:rPr>
                        <a:t>6,000</a:t>
                      </a:r>
                      <a:r>
                        <a:rPr kumimoji="1" lang="ja-JP" altLang="en-US" sz="600" b="0" dirty="0" smtClean="0">
                          <a:latin typeface="Meiryo UI" pitchFamily="50" charset="-128"/>
                          <a:ea typeface="Meiryo UI" pitchFamily="50" charset="-128"/>
                          <a:cs typeface="Meiryo UI" pitchFamily="50" charset="-128"/>
                        </a:rPr>
                        <a:t>㎡、省エネ見込率≧</a:t>
                      </a:r>
                      <a:r>
                        <a:rPr kumimoji="1" lang="en-US" altLang="ja-JP" sz="600" b="0" dirty="0" smtClean="0">
                          <a:latin typeface="Meiryo UI" pitchFamily="50" charset="-128"/>
                          <a:ea typeface="Meiryo UI" pitchFamily="50" charset="-128"/>
                          <a:cs typeface="Meiryo UI" pitchFamily="50" charset="-128"/>
                        </a:rPr>
                        <a:t>6</a:t>
                      </a:r>
                      <a:r>
                        <a:rPr kumimoji="1" lang="ja-JP" altLang="en-US" sz="600" b="0" dirty="0" smtClean="0">
                          <a:latin typeface="Meiryo UI" pitchFamily="50" charset="-128"/>
                          <a:ea typeface="Meiryo UI" pitchFamily="50" charset="-128"/>
                          <a:cs typeface="Meiryo UI" pitchFamily="50" charset="-128"/>
                        </a:rPr>
                        <a:t>％</a:t>
                      </a:r>
                      <a:r>
                        <a:rPr kumimoji="1" lang="en-US" altLang="ja-JP" sz="600" b="0" dirty="0" smtClean="0">
                          <a:latin typeface="Meiryo UI" pitchFamily="50" charset="-128"/>
                          <a:ea typeface="Meiryo UI" pitchFamily="50" charset="-128"/>
                          <a:cs typeface="Meiryo UI" pitchFamily="50" charset="-128"/>
                        </a:rPr>
                        <a:t>)</a:t>
                      </a:r>
                      <a:endParaRPr kumimoji="1" lang="ja-JP" altLang="en-US" sz="600" b="0" dirty="0" smtClean="0">
                        <a:latin typeface="Meiryo UI" pitchFamily="50" charset="-128"/>
                        <a:ea typeface="Meiryo UI" pitchFamily="50" charset="-128"/>
                        <a:cs typeface="Meiryo UI" pitchFamily="50" charset="-128"/>
                      </a:endParaRPr>
                    </a:p>
                  </a:txBody>
                  <a:tcPr marL="36000" marR="18000" marT="18000" marB="18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・単独で事業実施効果が見込める施設</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泉北府民センター、中河内救命救急センター等</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B2</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vMerge="1">
                  <a:txBody>
                    <a:bodyPr/>
                    <a:lstStyle/>
                    <a:p>
                      <a:endParaRPr kumimoji="1" lang="ja-JP" altLang="en-US" sz="600" dirty="0">
                        <a:latin typeface="Meiryo UI" pitchFamily="50" charset="-128"/>
                        <a:ea typeface="Meiryo UI" pitchFamily="50" charset="-128"/>
                        <a:cs typeface="Meiryo UI" pitchFamily="50" charset="-128"/>
                      </a:endParaRPr>
                    </a:p>
                  </a:txBody>
                  <a:tcPr marL="0" marR="0" marT="3600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・複数施設を一括公募することで実施効果が見込めるもの</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警察署、高等学校、職業技術専門校等</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B3</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600" dirty="0" smtClean="0">
                        <a:latin typeface="Meiryo UI" pitchFamily="50" charset="-128"/>
                        <a:ea typeface="Meiryo UI" pitchFamily="50" charset="-128"/>
                        <a:cs typeface="Meiryo UI" pitchFamily="50" charset="-128"/>
                      </a:endParaRPr>
                    </a:p>
                  </a:txBody>
                  <a:tcPr marL="0" marR="0" marT="3600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・設備更新型</a:t>
                      </a:r>
                      <a:r>
                        <a:rPr kumimoji="1" lang="en-US" altLang="ja-JP" sz="600" b="0" dirty="0" smtClean="0">
                          <a:latin typeface="Meiryo UI" pitchFamily="50" charset="-128"/>
                          <a:ea typeface="Meiryo UI" pitchFamily="50" charset="-128"/>
                          <a:cs typeface="Meiryo UI" pitchFamily="50" charset="-128"/>
                        </a:rPr>
                        <a:t>ESCO</a:t>
                      </a:r>
                      <a:r>
                        <a:rPr kumimoji="1" lang="ja-JP" altLang="en-US" sz="600" b="0" dirty="0" smtClean="0">
                          <a:latin typeface="Meiryo UI" pitchFamily="50" charset="-128"/>
                          <a:ea typeface="Meiryo UI" pitchFamily="50" charset="-128"/>
                          <a:cs typeface="Meiryo UI" pitchFamily="50" charset="-128"/>
                        </a:rPr>
                        <a:t>による手法などを活用することで実施効果が見込めるもの</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latin typeface="Meiryo UI" pitchFamily="50" charset="-128"/>
                          <a:ea typeface="Meiryo UI" pitchFamily="50" charset="-128"/>
                          <a:cs typeface="Meiryo UI" pitchFamily="50" charset="-128"/>
                        </a:rPr>
                        <a:t>府民センタービル、府庁舎別館、教育センター等</a:t>
                      </a: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r h="199977">
                <a:tc>
                  <a:txBody>
                    <a:bodyPr/>
                    <a:lstStyle/>
                    <a:p>
                      <a:pPr algn="ctr"/>
                      <a:r>
                        <a:rPr kumimoji="1" lang="en-US" altLang="ja-JP" sz="600" b="0" dirty="0" smtClean="0">
                          <a:latin typeface="Meiryo UI" pitchFamily="50" charset="-128"/>
                          <a:ea typeface="Meiryo UI" pitchFamily="50" charset="-128"/>
                          <a:cs typeface="Meiryo UI" pitchFamily="50" charset="-128"/>
                        </a:rPr>
                        <a:t>C</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gridSpan="2">
                  <a:txBody>
                    <a:bodyPr/>
                    <a:lstStyle/>
                    <a:p>
                      <a:r>
                        <a:rPr kumimoji="1" lang="ja-JP" altLang="en-US" sz="600" b="0" dirty="0" smtClean="0">
                          <a:latin typeface="Meiryo UI" pitchFamily="50" charset="-128"/>
                          <a:ea typeface="Meiryo UI" pitchFamily="50" charset="-128"/>
                          <a:cs typeface="Meiryo UI" pitchFamily="50" charset="-128"/>
                        </a:rPr>
                        <a:t>・上記のいずれにも該当しないが、設備更新型</a:t>
                      </a:r>
                      <a:r>
                        <a:rPr kumimoji="1" lang="en-US" altLang="ja-JP" sz="600" b="0" dirty="0" smtClean="0">
                          <a:latin typeface="Meiryo UI" pitchFamily="50" charset="-128"/>
                          <a:ea typeface="Meiryo UI" pitchFamily="50" charset="-128"/>
                          <a:cs typeface="Meiryo UI" pitchFamily="50" charset="-128"/>
                        </a:rPr>
                        <a:t>ESCO</a:t>
                      </a:r>
                      <a:r>
                        <a:rPr kumimoji="1" lang="ja-JP" altLang="en-US" sz="600" b="0" dirty="0" smtClean="0">
                          <a:latin typeface="Meiryo UI" pitchFamily="50" charset="-128"/>
                          <a:ea typeface="Meiryo UI" pitchFamily="50" charset="-128"/>
                          <a:cs typeface="Meiryo UI" pitchFamily="50" charset="-128"/>
                        </a:rPr>
                        <a:t>事業の導入や</a:t>
                      </a:r>
                      <a:endParaRPr kumimoji="1" lang="en-US" altLang="ja-JP" sz="600" b="0" dirty="0" smtClean="0">
                        <a:latin typeface="Meiryo UI" pitchFamily="50" charset="-128"/>
                        <a:ea typeface="Meiryo UI" pitchFamily="50" charset="-128"/>
                        <a:cs typeface="Meiryo UI" pitchFamily="50" charset="-128"/>
                      </a:endParaRPr>
                    </a:p>
                    <a:p>
                      <a:r>
                        <a:rPr kumimoji="1" lang="ja-JP" altLang="en-US" sz="600" b="0" dirty="0" smtClean="0">
                          <a:latin typeface="Meiryo UI" pitchFamily="50" charset="-128"/>
                          <a:ea typeface="Meiryo UI" pitchFamily="50" charset="-128"/>
                          <a:cs typeface="Meiryo UI" pitchFamily="50" charset="-128"/>
                        </a:rPr>
                        <a:t>今後の省エネ技術の進展を注視しながら事業化を検討するもの</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r>
                        <a:rPr kumimoji="1" lang="ja-JP" altLang="en-US" sz="600" b="0" dirty="0" smtClean="0">
                          <a:latin typeface="Meiryo UI" pitchFamily="50" charset="-128"/>
                          <a:ea typeface="Meiryo UI" pitchFamily="50" charset="-128"/>
                          <a:cs typeface="Meiryo UI" pitchFamily="50" charset="-128"/>
                        </a:rPr>
                        <a:t>門真・臨海スポーツセンター、大型児童館ビッグバン等</a:t>
                      </a:r>
                      <a:endParaRPr kumimoji="1" lang="ja-JP" altLang="en-US" sz="600" b="0" dirty="0">
                        <a:latin typeface="Meiryo UI" pitchFamily="50" charset="-128"/>
                        <a:ea typeface="Meiryo UI" pitchFamily="50" charset="-128"/>
                        <a:cs typeface="Meiryo UI" pitchFamily="50" charset="-128"/>
                      </a:endParaRPr>
                    </a:p>
                  </a:txBody>
                  <a:tcPr marL="36000" marR="18000" marT="18000" marB="18000">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tcPr>
                </a:tc>
              </a:tr>
            </a:tbl>
          </a:graphicData>
        </a:graphic>
      </p:graphicFrame>
      <p:sp>
        <p:nvSpPr>
          <p:cNvPr id="218" name="正方形/長方形 217"/>
          <p:cNvSpPr/>
          <p:nvPr/>
        </p:nvSpPr>
        <p:spPr>
          <a:xfrm>
            <a:off x="3822839" y="5112870"/>
            <a:ext cx="2394267" cy="140455"/>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(4)</a:t>
            </a:r>
            <a:r>
              <a:rPr lang="ja-JP" altLang="en-US" sz="800" b="1" dirty="0">
                <a:solidFill>
                  <a:schemeClr val="bg1"/>
                </a:solidFill>
                <a:latin typeface="Meiryo UI" pitchFamily="50" charset="-128"/>
                <a:ea typeface="Meiryo UI" pitchFamily="50" charset="-128"/>
                <a:cs typeface="Meiryo UI" pitchFamily="50" charset="-128"/>
              </a:rPr>
              <a:t>府内市町村・民間建築物へ</a:t>
            </a:r>
            <a:r>
              <a:rPr lang="ja-JP" altLang="en-US" sz="800" b="1" dirty="0" smtClean="0">
                <a:solidFill>
                  <a:schemeClr val="bg1"/>
                </a:solidFill>
                <a:latin typeface="Meiryo UI" pitchFamily="50" charset="-128"/>
                <a:ea typeface="Meiryo UI" pitchFamily="50" charset="-128"/>
                <a:cs typeface="Meiryo UI" pitchFamily="50" charset="-128"/>
              </a:rPr>
              <a:t>の</a:t>
            </a:r>
            <a:r>
              <a:rPr lang="en-US" altLang="ja-JP" sz="800" b="1" dirty="0" smtClean="0">
                <a:solidFill>
                  <a:schemeClr val="bg1"/>
                </a:solidFill>
                <a:latin typeface="Meiryo UI" pitchFamily="50" charset="-128"/>
                <a:ea typeface="Meiryo UI" pitchFamily="50" charset="-128"/>
                <a:cs typeface="Meiryo UI" pitchFamily="50" charset="-128"/>
              </a:rPr>
              <a:t>ESCO</a:t>
            </a:r>
            <a:r>
              <a:rPr lang="ja-JP" altLang="en-US" sz="800" b="1" dirty="0" smtClean="0">
                <a:solidFill>
                  <a:schemeClr val="bg1"/>
                </a:solidFill>
                <a:latin typeface="Meiryo UI" pitchFamily="50" charset="-128"/>
                <a:ea typeface="Meiryo UI" pitchFamily="50" charset="-128"/>
                <a:cs typeface="Meiryo UI" pitchFamily="50" charset="-128"/>
              </a:rPr>
              <a:t>普及</a:t>
            </a:r>
            <a:r>
              <a:rPr lang="ja-JP" altLang="en-US" sz="800" b="1" dirty="0">
                <a:solidFill>
                  <a:schemeClr val="bg1"/>
                </a:solidFill>
                <a:latin typeface="Meiryo UI" pitchFamily="50" charset="-128"/>
                <a:ea typeface="Meiryo UI" pitchFamily="50" charset="-128"/>
                <a:cs typeface="Meiryo UI" pitchFamily="50" charset="-128"/>
              </a:rPr>
              <a:t>促進</a:t>
            </a:r>
          </a:p>
        </p:txBody>
      </p:sp>
      <p:sp>
        <p:nvSpPr>
          <p:cNvPr id="219" name="二等辺三角形 218"/>
          <p:cNvSpPr/>
          <p:nvPr/>
        </p:nvSpPr>
        <p:spPr>
          <a:xfrm rot="10800000">
            <a:off x="5697024" y="3034416"/>
            <a:ext cx="1262756" cy="142158"/>
          </a:xfrm>
          <a:prstGeom prst="triangl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sz="1600"/>
          </a:p>
        </p:txBody>
      </p:sp>
      <p:sp>
        <p:nvSpPr>
          <p:cNvPr id="220" name="正方形/長方形 219"/>
          <p:cNvSpPr/>
          <p:nvPr/>
        </p:nvSpPr>
        <p:spPr>
          <a:xfrm>
            <a:off x="3784739" y="3204481"/>
            <a:ext cx="1844800" cy="152555"/>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b="1" dirty="0" smtClean="0">
                <a:solidFill>
                  <a:schemeClr val="bg1"/>
                </a:solidFill>
                <a:latin typeface="Meiryo UI" pitchFamily="50" charset="-128"/>
                <a:ea typeface="Meiryo UI" pitchFamily="50" charset="-128"/>
                <a:cs typeface="Meiryo UI" pitchFamily="50" charset="-128"/>
              </a:rPr>
              <a:t>(2)</a:t>
            </a:r>
            <a:r>
              <a:rPr lang="ja-JP" altLang="en-US" sz="800" b="1" dirty="0" smtClean="0">
                <a:solidFill>
                  <a:schemeClr val="bg1"/>
                </a:solidFill>
                <a:latin typeface="Meiryo UI" pitchFamily="50" charset="-128"/>
                <a:ea typeface="Meiryo UI" pitchFamily="50" charset="-128"/>
                <a:cs typeface="Meiryo UI" pitchFamily="50" charset="-128"/>
              </a:rPr>
              <a:t>推進目標</a:t>
            </a:r>
            <a:endParaRPr lang="ja-JP" altLang="en-US" sz="800" b="1" dirty="0">
              <a:solidFill>
                <a:schemeClr val="bg1"/>
              </a:solidFill>
              <a:latin typeface="Meiryo UI" pitchFamily="50" charset="-128"/>
              <a:ea typeface="Meiryo UI" pitchFamily="50" charset="-128"/>
              <a:cs typeface="Meiryo UI" pitchFamily="50" charset="-128"/>
            </a:endParaRPr>
          </a:p>
        </p:txBody>
      </p:sp>
      <p:sp>
        <p:nvSpPr>
          <p:cNvPr id="221" name="サブタイトル 2"/>
          <p:cNvSpPr txBox="1">
            <a:spLocks/>
          </p:cNvSpPr>
          <p:nvPr/>
        </p:nvSpPr>
        <p:spPr bwMode="auto">
          <a:xfrm>
            <a:off x="3822839" y="5245097"/>
            <a:ext cx="5185997" cy="698139"/>
          </a:xfrm>
          <a:prstGeom prst="rect">
            <a:avLst/>
          </a:prstGeom>
          <a:solidFill>
            <a:srgbClr val="FFFFFF"/>
          </a:solidFill>
          <a:ln w="12700">
            <a:solidFill>
              <a:schemeClr val="tx2"/>
            </a:solidFill>
            <a:miter lim="800000"/>
            <a:headEnd/>
            <a:tailEnd/>
          </a:ln>
          <a:effectLst/>
          <a:extLst/>
        </p:spPr>
        <p:txBody>
          <a:bodyPr wrap="none" lIns="72000" tIns="36000" rIns="36000" bIns="36000" anchor="t"/>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○府内市町村</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・民間へ</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普及方策と</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7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「ビル省エネ度格付</a:t>
            </a:r>
            <a:r>
              <a:rPr lang="ja-JP" altLang="en-US" sz="7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を構築</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省エネ評価システム」で建物の</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省エネ性能</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・実エネルギー消費量を「見える化」</a:t>
            </a:r>
          </a:p>
          <a:p>
            <a:pPr>
              <a:buNone/>
              <a:defRPr/>
            </a:pP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省エネ</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改修・</a:t>
            </a:r>
            <a:r>
              <a:rPr lang="en-US" altLang="ja-JP"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検討の動機付けと</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a:t>
            </a:r>
            <a:r>
              <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普及のツールとして活用</a:t>
            </a: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・システムは</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のホームページ上で公開</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任意に利用が可能。</a:t>
            </a:r>
            <a:endPar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・必要</a:t>
            </a: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に応じて府が上位格付の建物を</a:t>
            </a:r>
            <a:r>
              <a:rPr lang="ja-JP" altLang="en-US"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認証するなどの誘導策を検討</a:t>
            </a:r>
            <a:endPar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buNone/>
              <a:defRPr/>
            </a:pPr>
            <a:r>
              <a:rPr lang="ja-JP" altLang="en-US" sz="7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8"/>
          <p:cNvSpPr>
            <a:spLocks noChangeArrowheads="1"/>
          </p:cNvSpPr>
          <p:nvPr/>
        </p:nvSpPr>
        <p:spPr bwMode="auto">
          <a:xfrm>
            <a:off x="6822602" y="5765141"/>
            <a:ext cx="1188967" cy="285750"/>
          </a:xfrm>
          <a:prstGeom prst="rect">
            <a:avLst/>
          </a:prstGeom>
          <a:noFill/>
          <a:ln>
            <a:noFill/>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省エネ格付システム</a:t>
            </a:r>
            <a:r>
              <a:rPr kumimoji="1" lang="en-US" altLang="ja-JP"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a:t>
            </a:r>
            <a:r>
              <a:rPr kumimoji="1" lang="ja-JP" altLang="en-US"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イメージ</a:t>
            </a:r>
            <a:r>
              <a:rPr kumimoji="1" lang="en-US" altLang="ja-JP"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a:t>
            </a:r>
            <a:endParaRPr kumimoji="1" lang="ja-JP" sz="1100" b="1" i="0" u="none" strike="noStrike" cap="none" normalizeH="0" baseline="0" dirty="0" smtClean="0">
              <a:ln>
                <a:noFill/>
              </a:ln>
              <a:solidFill>
                <a:schemeClr val="tx1"/>
              </a:solidFill>
              <a:latin typeface="Meiryo UI" pitchFamily="50" charset="-128"/>
              <a:ea typeface="Meiryo UI" pitchFamily="50" charset="-128"/>
              <a:cs typeface="Meiryo UI" pitchFamily="50" charset="-128"/>
            </a:endParaRPr>
          </a:p>
        </p:txBody>
      </p:sp>
      <p:sp>
        <p:nvSpPr>
          <p:cNvPr id="19" name="正方形/長方形 8"/>
          <p:cNvSpPr>
            <a:spLocks noChangeArrowheads="1"/>
          </p:cNvSpPr>
          <p:nvPr/>
        </p:nvSpPr>
        <p:spPr bwMode="auto">
          <a:xfrm>
            <a:off x="7943316" y="5821722"/>
            <a:ext cx="1162584" cy="142875"/>
          </a:xfrm>
          <a:prstGeom prst="rect">
            <a:avLst/>
          </a:prstGeom>
          <a:noFill/>
          <a:ln>
            <a:noFill/>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ビル省エネ度格付結果</a:t>
            </a:r>
            <a:r>
              <a:rPr kumimoji="1" lang="en-US" altLang="ja-JP"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a:t>
            </a:r>
            <a:r>
              <a:rPr kumimoji="1" lang="ja-JP" altLang="en-US"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例</a:t>
            </a:r>
            <a:r>
              <a:rPr kumimoji="1" lang="en-US" altLang="ja-JP" sz="500" b="1" i="0" u="none" strike="noStrike" cap="none" normalizeH="0" baseline="0" dirty="0" smtClean="0">
                <a:ln>
                  <a:noFill/>
                </a:ln>
                <a:solidFill>
                  <a:schemeClr val="tx1"/>
                </a:solidFill>
                <a:latin typeface="Meiryo UI" pitchFamily="50" charset="-128"/>
                <a:ea typeface="Meiryo UI" pitchFamily="50" charset="-128"/>
                <a:cs typeface="Meiryo UI" pitchFamily="50" charset="-128"/>
              </a:rPr>
              <a:t>)</a:t>
            </a:r>
            <a:endParaRPr kumimoji="1" lang="ja-JP" sz="1100" b="1" i="0" u="none" strike="noStrike" cap="none" normalizeH="0" baseline="0" dirty="0" smtClean="0">
              <a:ln>
                <a:noFill/>
              </a:ln>
              <a:solidFill>
                <a:schemeClr val="tx1"/>
              </a:solidFill>
              <a:latin typeface="Meiryo UI" pitchFamily="50" charset="-128"/>
              <a:ea typeface="Meiryo UI" pitchFamily="50" charset="-128"/>
              <a:cs typeface="Meiryo UI" pitchFamily="50" charset="-128"/>
            </a:endParaRPr>
          </a:p>
        </p:txBody>
      </p:sp>
      <p:sp>
        <p:nvSpPr>
          <p:cNvPr id="223" name="正方形/長方形 8"/>
          <p:cNvSpPr>
            <a:spLocks noChangeArrowheads="1"/>
          </p:cNvSpPr>
          <p:nvPr/>
        </p:nvSpPr>
        <p:spPr bwMode="auto">
          <a:xfrm>
            <a:off x="6827923" y="2856798"/>
            <a:ext cx="1814719" cy="151570"/>
          </a:xfrm>
          <a:prstGeom prst="rect">
            <a:avLst/>
          </a:prstGeom>
          <a:noFill/>
          <a:ln>
            <a:noFill/>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500" b="1" dirty="0" smtClean="0">
                <a:latin typeface="Meiryo UI" pitchFamily="50" charset="-128"/>
                <a:ea typeface="Meiryo UI" pitchFamily="50" charset="-128"/>
                <a:cs typeface="Meiryo UI" pitchFamily="50" charset="-128"/>
              </a:rPr>
              <a:t>省エネルギー可能性調査及び</a:t>
            </a:r>
            <a:r>
              <a:rPr lang="en-US" altLang="ja-JP" sz="500" b="1" dirty="0" smtClean="0">
                <a:latin typeface="Meiryo UI" pitchFamily="50" charset="-128"/>
                <a:ea typeface="Meiryo UI" pitchFamily="50" charset="-128"/>
                <a:cs typeface="Meiryo UI" pitchFamily="50" charset="-128"/>
              </a:rPr>
              <a:t>ESCO</a:t>
            </a:r>
            <a:r>
              <a:rPr lang="ja-JP" altLang="en-US" sz="500" b="1" dirty="0" smtClean="0">
                <a:latin typeface="Meiryo UI" pitchFamily="50" charset="-128"/>
                <a:ea typeface="Meiryo UI" pitchFamily="50" charset="-128"/>
                <a:cs typeface="Meiryo UI" pitchFamily="50" charset="-128"/>
              </a:rPr>
              <a:t>事業可能性調査結果</a:t>
            </a:r>
            <a:endParaRPr kumimoji="1" lang="ja-JP" sz="1100" b="1" i="0" u="none" strike="noStrike" cap="none" normalizeH="0" baseline="0" dirty="0" smtClean="0">
              <a:ln>
                <a:noFill/>
              </a:ln>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5067301" y="654675"/>
            <a:ext cx="1451933" cy="148850"/>
          </a:xfrm>
          <a:prstGeom prst="rect">
            <a:avLst/>
          </a:prstGeom>
          <a:noFill/>
          <a:ln w="19050" cmpd="thickThin">
            <a:noFill/>
          </a:ln>
          <a:effectLst/>
        </p:spPr>
        <p:style>
          <a:lnRef idx="1">
            <a:schemeClr val="accent2"/>
          </a:lnRef>
          <a:fillRef idx="2">
            <a:schemeClr val="accent2"/>
          </a:fillRef>
          <a:effectRef idx="1">
            <a:schemeClr val="accent2"/>
          </a:effectRef>
          <a:fontRef idx="minor">
            <a:schemeClr val="dk1"/>
          </a:fontRef>
        </p:style>
        <p:txBody>
          <a:bodyPr wrap="square" lIns="36000" tIns="36000" rIns="36000" bIns="36000">
            <a:noAutofit/>
          </a:bodyPr>
          <a:lstStyle/>
          <a:p>
            <a:pPr algn="ctr"/>
            <a:r>
              <a:rPr lang="en-US" altLang="ja-JP" sz="550" spc="-100" dirty="0">
                <a:solidFill>
                  <a:schemeClr val="tx1"/>
                </a:solidFill>
                <a:latin typeface="Meiryo UI" pitchFamily="50" charset="-128"/>
                <a:ea typeface="Meiryo UI" pitchFamily="50" charset="-128"/>
                <a:cs typeface="Meiryo UI" pitchFamily="50" charset="-128"/>
              </a:rPr>
              <a:t>※</a:t>
            </a:r>
            <a:r>
              <a:rPr lang="ja-JP" altLang="en-US" sz="550" spc="-100" dirty="0" smtClean="0">
                <a:solidFill>
                  <a:schemeClr val="tx1"/>
                </a:solidFill>
                <a:latin typeface="Meiryo UI" pitchFamily="50" charset="-128"/>
                <a:ea typeface="Meiryo UI" pitchFamily="50" charset="-128"/>
                <a:cs typeface="Meiryo UI" pitchFamily="50" charset="-128"/>
              </a:rPr>
              <a:t>「大阪府</a:t>
            </a:r>
            <a:r>
              <a:rPr lang="en-US" altLang="ja-JP" sz="550" spc="-100" dirty="0" smtClean="0">
                <a:solidFill>
                  <a:schemeClr val="tx1"/>
                </a:solidFill>
                <a:latin typeface="Meiryo UI" pitchFamily="50" charset="-128"/>
                <a:ea typeface="Meiryo UI" pitchFamily="50" charset="-128"/>
                <a:cs typeface="Meiryo UI" pitchFamily="50" charset="-128"/>
              </a:rPr>
              <a:t>ESCO</a:t>
            </a:r>
            <a:r>
              <a:rPr lang="ja-JP" altLang="en-US" sz="550" spc="-100" dirty="0" smtClean="0">
                <a:solidFill>
                  <a:schemeClr val="tx1"/>
                </a:solidFill>
                <a:latin typeface="Meiryo UI" pitchFamily="50" charset="-128"/>
                <a:ea typeface="Meiryo UI" pitchFamily="50" charset="-128"/>
                <a:cs typeface="Meiryo UI" pitchFamily="50" charset="-128"/>
              </a:rPr>
              <a:t>提案審査会」において審議・了承</a:t>
            </a:r>
            <a:endParaRPr lang="ja-JP" altLang="en-US" sz="550" spc="-100" dirty="0">
              <a:solidFill>
                <a:schemeClr val="tx1"/>
              </a:solidFill>
              <a:latin typeface="Meiryo UI" pitchFamily="50" charset="-128"/>
              <a:ea typeface="Meiryo UI" pitchFamily="50" charset="-128"/>
              <a:cs typeface="Meiryo UI" pitchFamily="50" charset="-128"/>
            </a:endParaRPr>
          </a:p>
        </p:txBody>
      </p:sp>
      <p:sp>
        <p:nvSpPr>
          <p:cNvPr id="159" name="角丸四角形 158"/>
          <p:cNvSpPr/>
          <p:nvPr/>
        </p:nvSpPr>
        <p:spPr>
          <a:xfrm>
            <a:off x="2700065" y="5064245"/>
            <a:ext cx="898382" cy="128877"/>
          </a:xfrm>
          <a:prstGeom prst="roundRect">
            <a:avLst>
              <a:gd name="adj" fmla="val 3600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en-US" altLang="ja-JP" sz="450" dirty="0" smtClean="0">
                <a:solidFill>
                  <a:schemeClr val="tx1"/>
                </a:solidFill>
                <a:latin typeface="Meiryo UI" pitchFamily="50" charset="-128"/>
                <a:ea typeface="Meiryo UI" pitchFamily="50" charset="-128"/>
                <a:cs typeface="Meiryo UI" pitchFamily="50" charset="-128"/>
              </a:rPr>
              <a:t>※</a:t>
            </a:r>
            <a:r>
              <a:rPr lang="en-US" altLang="ja-JP" sz="450" dirty="0" smtClean="0">
                <a:solidFill>
                  <a:schemeClr val="tx1"/>
                </a:solidFill>
                <a:latin typeface="Meiryo UI" pitchFamily="50" charset="-128"/>
                <a:ea typeface="Meiryo UI" pitchFamily="50" charset="-128"/>
                <a:cs typeface="Meiryo UI" pitchFamily="50" charset="-128"/>
              </a:rPr>
              <a:t>( )</a:t>
            </a:r>
            <a:r>
              <a:rPr kumimoji="1" lang="ja-JP" altLang="en-US" sz="450" dirty="0" smtClean="0">
                <a:solidFill>
                  <a:schemeClr val="tx1"/>
                </a:solidFill>
                <a:latin typeface="Meiryo UI" pitchFamily="50" charset="-128"/>
                <a:ea typeface="Meiryo UI" pitchFamily="50" charset="-128"/>
                <a:cs typeface="Meiryo UI" pitchFamily="50" charset="-128"/>
              </a:rPr>
              <a:t>は</a:t>
            </a:r>
            <a:r>
              <a:rPr kumimoji="1" lang="en-US" altLang="ja-JP" sz="450" dirty="0" smtClean="0">
                <a:solidFill>
                  <a:schemeClr val="tx1"/>
                </a:solidFill>
                <a:latin typeface="Meiryo UI" pitchFamily="50" charset="-128"/>
                <a:ea typeface="Meiryo UI" pitchFamily="50" charset="-128"/>
                <a:cs typeface="Meiryo UI" pitchFamily="50" charset="-128"/>
              </a:rPr>
              <a:t>2</a:t>
            </a:r>
            <a:r>
              <a:rPr kumimoji="1" lang="ja-JP" altLang="en-US" sz="450" dirty="0" smtClean="0">
                <a:solidFill>
                  <a:schemeClr val="tx1"/>
                </a:solidFill>
                <a:latin typeface="Meiryo UI" pitchFamily="50" charset="-128"/>
                <a:ea typeface="Meiryo UI" pitchFamily="50" charset="-128"/>
                <a:cs typeface="Meiryo UI" pitchFamily="50" charset="-128"/>
              </a:rPr>
              <a:t>以上の場合の施設数</a:t>
            </a:r>
            <a:endParaRPr kumimoji="1" lang="ja-JP" altLang="en-US" sz="450" dirty="0">
              <a:solidFill>
                <a:schemeClr val="tx1"/>
              </a:solidFill>
              <a:latin typeface="Meiryo UI" pitchFamily="50" charset="-128"/>
              <a:ea typeface="Meiryo UI" pitchFamily="50" charset="-128"/>
              <a:cs typeface="Meiryo UI" pitchFamily="50" charset="-128"/>
            </a:endParaRPr>
          </a:p>
        </p:txBody>
      </p:sp>
      <p:sp>
        <p:nvSpPr>
          <p:cNvPr id="64" name="正方形/長方形 63"/>
          <p:cNvSpPr/>
          <p:nvPr/>
        </p:nvSpPr>
        <p:spPr>
          <a:xfrm>
            <a:off x="3833912" y="3393968"/>
            <a:ext cx="845727" cy="175615"/>
          </a:xfrm>
          <a:prstGeom prst="rect">
            <a:avLst/>
          </a:prstGeom>
          <a:ln/>
        </p:spPr>
        <p:style>
          <a:lnRef idx="0">
            <a:schemeClr val="accent4"/>
          </a:lnRef>
          <a:fillRef idx="3">
            <a:schemeClr val="accent4"/>
          </a:fillRef>
          <a:effectRef idx="3">
            <a:schemeClr val="accent4"/>
          </a:effectRef>
          <a:fontRef idx="minor">
            <a:schemeClr val="lt1"/>
          </a:fontRef>
        </p:style>
        <p:txBody>
          <a:bodyPr lIns="36000" tIns="36000" bIns="36000" rtlCol="0" anchor="ctr" anchorCtr="0"/>
          <a:lstStyle/>
          <a:p>
            <a:r>
              <a:rPr lang="ja-JP" altLang="en-US" sz="700" b="1" dirty="0" smtClean="0">
                <a:solidFill>
                  <a:schemeClr val="bg1"/>
                </a:solidFill>
                <a:latin typeface="Meiryo UI" pitchFamily="50" charset="-128"/>
                <a:ea typeface="Meiryo UI" pitchFamily="50" charset="-128"/>
                <a:cs typeface="Meiryo UI" pitchFamily="50" charset="-128"/>
              </a:rPr>
              <a:t>＜計画期間＞</a:t>
            </a:r>
            <a:endParaRPr lang="ja-JP" altLang="en-US" sz="700" b="1" dirty="0">
              <a:solidFill>
                <a:schemeClr val="bg1"/>
              </a:solidFill>
              <a:latin typeface="Meiryo UI" pitchFamily="50" charset="-128"/>
              <a:ea typeface="Meiryo UI" pitchFamily="50" charset="-128"/>
              <a:cs typeface="Meiryo UI" pitchFamily="50" charset="-128"/>
            </a:endParaRPr>
          </a:p>
        </p:txBody>
      </p:sp>
      <p:sp>
        <p:nvSpPr>
          <p:cNvPr id="66" name="正方形/長方形 65"/>
          <p:cNvSpPr/>
          <p:nvPr/>
        </p:nvSpPr>
        <p:spPr>
          <a:xfrm>
            <a:off x="3835884" y="3558876"/>
            <a:ext cx="853280" cy="336849"/>
          </a:xfrm>
          <a:prstGeom prst="rect">
            <a:avLst/>
          </a:prstGeom>
          <a:ln w="15875"/>
        </p:spPr>
        <p:style>
          <a:lnRef idx="1">
            <a:schemeClr val="accent4"/>
          </a:lnRef>
          <a:fillRef idx="2">
            <a:schemeClr val="accent4"/>
          </a:fillRef>
          <a:effectRef idx="1">
            <a:schemeClr val="accent4"/>
          </a:effectRef>
          <a:fontRef idx="minor">
            <a:schemeClr val="dk1"/>
          </a:fontRef>
        </p:style>
        <p:txBody>
          <a:bodyPr lIns="36000" rIns="36000" rtlCol="0" anchor="t"/>
          <a:lstStyle/>
          <a:p>
            <a:pPr algn="ctr">
              <a:lnSpc>
                <a:spcPts val="1100"/>
              </a:lnSpc>
            </a:pPr>
            <a:r>
              <a:rPr lang="ja-JP" altLang="en-US" sz="800" b="1" dirty="0" smtClean="0">
                <a:solidFill>
                  <a:schemeClr val="tx1"/>
                </a:solidFill>
                <a:latin typeface="Meiryo UI" pitchFamily="50" charset="-128"/>
                <a:ea typeface="Meiryo UI" pitchFamily="50" charset="-128"/>
                <a:cs typeface="Meiryo UI" pitchFamily="50" charset="-128"/>
              </a:rPr>
              <a:t>平成</a:t>
            </a:r>
            <a:r>
              <a:rPr lang="en-US" altLang="ja-JP" sz="800" b="1" dirty="0" smtClean="0">
                <a:solidFill>
                  <a:schemeClr val="tx1"/>
                </a:solidFill>
                <a:latin typeface="Meiryo UI" pitchFamily="50" charset="-128"/>
                <a:ea typeface="Meiryo UI" pitchFamily="50" charset="-128"/>
                <a:cs typeface="Meiryo UI" pitchFamily="50" charset="-128"/>
              </a:rPr>
              <a:t>27</a:t>
            </a:r>
            <a:r>
              <a:rPr lang="ja-JP" altLang="en-US" sz="800" b="1" dirty="0" smtClean="0">
                <a:solidFill>
                  <a:schemeClr val="tx1"/>
                </a:solidFill>
                <a:latin typeface="Meiryo UI" pitchFamily="50" charset="-128"/>
                <a:ea typeface="Meiryo UI" pitchFamily="50" charset="-128"/>
                <a:cs typeface="Meiryo UI" pitchFamily="50" charset="-128"/>
              </a:rPr>
              <a:t>～</a:t>
            </a:r>
            <a:r>
              <a:rPr lang="en-US" altLang="ja-JP" sz="800" b="1" dirty="0" smtClean="0">
                <a:solidFill>
                  <a:schemeClr val="tx1"/>
                </a:solidFill>
                <a:latin typeface="Meiryo UI" pitchFamily="50" charset="-128"/>
                <a:ea typeface="Meiryo UI" pitchFamily="50" charset="-128"/>
                <a:cs typeface="Meiryo UI" pitchFamily="50" charset="-128"/>
              </a:rPr>
              <a:t>36</a:t>
            </a:r>
            <a:r>
              <a:rPr lang="ja-JP" altLang="en-US" sz="800" b="1" dirty="0" smtClean="0">
                <a:solidFill>
                  <a:schemeClr val="tx1"/>
                </a:solidFill>
                <a:latin typeface="Meiryo UI" pitchFamily="50" charset="-128"/>
                <a:ea typeface="Meiryo UI" pitchFamily="50" charset="-128"/>
                <a:cs typeface="Meiryo UI" pitchFamily="50" charset="-128"/>
              </a:rPr>
              <a:t>年度</a:t>
            </a:r>
            <a:endParaRPr lang="en-US" altLang="ja-JP" sz="800" b="1" dirty="0" smtClean="0">
              <a:solidFill>
                <a:schemeClr val="tx1"/>
              </a:solidFill>
              <a:latin typeface="Meiryo UI" pitchFamily="50" charset="-128"/>
              <a:ea typeface="Meiryo UI" pitchFamily="50" charset="-128"/>
              <a:cs typeface="Meiryo UI" pitchFamily="50" charset="-128"/>
            </a:endParaRPr>
          </a:p>
          <a:p>
            <a:pPr algn="ctr">
              <a:lnSpc>
                <a:spcPts val="1100"/>
              </a:lnSpc>
            </a:pPr>
            <a:r>
              <a:rPr lang="en-US" altLang="ja-JP" sz="800" b="1" dirty="0" smtClean="0">
                <a:solidFill>
                  <a:schemeClr val="tx1"/>
                </a:solidFill>
                <a:latin typeface="Meiryo UI" pitchFamily="50" charset="-128"/>
                <a:ea typeface="Meiryo UI" pitchFamily="50" charset="-128"/>
                <a:cs typeface="Meiryo UI" pitchFamily="50" charset="-128"/>
              </a:rPr>
              <a:t>(10</a:t>
            </a:r>
            <a:r>
              <a:rPr lang="ja-JP" altLang="en-US" sz="800" b="1" dirty="0" smtClean="0">
                <a:solidFill>
                  <a:schemeClr val="tx1"/>
                </a:solidFill>
                <a:latin typeface="Meiryo UI" pitchFamily="50" charset="-128"/>
                <a:ea typeface="Meiryo UI" pitchFamily="50" charset="-128"/>
                <a:cs typeface="Meiryo UI" pitchFamily="50" charset="-128"/>
              </a:rPr>
              <a:t>年間</a:t>
            </a:r>
            <a:r>
              <a:rPr lang="en-US" altLang="ja-JP" sz="800" b="1" dirty="0" smtClean="0">
                <a:solidFill>
                  <a:schemeClr val="tx1"/>
                </a:solidFill>
                <a:latin typeface="Meiryo UI" pitchFamily="50" charset="-128"/>
                <a:ea typeface="Meiryo UI" pitchFamily="50" charset="-128"/>
                <a:cs typeface="Meiryo UI" pitchFamily="50" charset="-128"/>
              </a:rPr>
              <a:t>)</a:t>
            </a:r>
            <a:endParaRPr lang="ja-JP" altLang="en-US" sz="800" b="1"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4722459" y="3393967"/>
            <a:ext cx="823033" cy="175615"/>
          </a:xfrm>
          <a:prstGeom prst="rect">
            <a:avLst/>
          </a:prstGeom>
          <a:ln/>
        </p:spPr>
        <p:style>
          <a:lnRef idx="0">
            <a:schemeClr val="accent4"/>
          </a:lnRef>
          <a:fillRef idx="3">
            <a:schemeClr val="accent4"/>
          </a:fillRef>
          <a:effectRef idx="3">
            <a:schemeClr val="accent4"/>
          </a:effectRef>
          <a:fontRef idx="minor">
            <a:schemeClr val="lt1"/>
          </a:fontRef>
        </p:style>
        <p:txBody>
          <a:bodyPr lIns="36000" tIns="36000" bIns="36000" rtlCol="0" anchor="ctr" anchorCtr="0"/>
          <a:lstStyle/>
          <a:p>
            <a:r>
              <a:rPr lang="ja-JP" altLang="en-US" sz="700" b="1" dirty="0" smtClean="0">
                <a:solidFill>
                  <a:schemeClr val="bg1"/>
                </a:solidFill>
                <a:latin typeface="Meiryo UI" pitchFamily="50" charset="-128"/>
                <a:ea typeface="Meiryo UI" pitchFamily="50" charset="-128"/>
                <a:cs typeface="Meiryo UI" pitchFamily="50" charset="-128"/>
              </a:rPr>
              <a:t>＜対象施設＞</a:t>
            </a:r>
            <a:endParaRPr lang="ja-JP" altLang="en-US" sz="700" b="1" dirty="0">
              <a:solidFill>
                <a:schemeClr val="bg1"/>
              </a:solidFill>
              <a:latin typeface="Meiryo UI" pitchFamily="50" charset="-128"/>
              <a:ea typeface="Meiryo UI" pitchFamily="50" charset="-128"/>
              <a:cs typeface="Meiryo UI" pitchFamily="50" charset="-128"/>
            </a:endParaRPr>
          </a:p>
        </p:txBody>
      </p:sp>
      <p:sp>
        <p:nvSpPr>
          <p:cNvPr id="70" name="正方形/長方形 69"/>
          <p:cNvSpPr/>
          <p:nvPr/>
        </p:nvSpPr>
        <p:spPr>
          <a:xfrm>
            <a:off x="4722459" y="3558876"/>
            <a:ext cx="830587" cy="336849"/>
          </a:xfrm>
          <a:prstGeom prst="rect">
            <a:avLst/>
          </a:prstGeom>
          <a:ln w="15875"/>
        </p:spPr>
        <p:style>
          <a:lnRef idx="1">
            <a:schemeClr val="accent4"/>
          </a:lnRef>
          <a:fillRef idx="2">
            <a:schemeClr val="accent4"/>
          </a:fillRef>
          <a:effectRef idx="1">
            <a:schemeClr val="accent4"/>
          </a:effectRef>
          <a:fontRef idx="minor">
            <a:schemeClr val="dk1"/>
          </a:fontRef>
        </p:style>
        <p:txBody>
          <a:bodyPr lIns="36000" rIns="36000" rtlCol="0" anchor="ctr"/>
          <a:lstStyle/>
          <a:p>
            <a:pPr algn="ctr"/>
            <a:r>
              <a:rPr lang="ja-JP" altLang="en-US" sz="800" b="1" dirty="0" smtClean="0">
                <a:solidFill>
                  <a:schemeClr val="tx1"/>
                </a:solidFill>
                <a:latin typeface="Meiryo UI" pitchFamily="50" charset="-128"/>
                <a:ea typeface="Meiryo UI" pitchFamily="50" charset="-128"/>
                <a:cs typeface="Meiryo UI" pitchFamily="50" charset="-128"/>
              </a:rPr>
              <a:t>８</a:t>
            </a:r>
            <a:r>
              <a:rPr lang="en-US" altLang="ja-JP" sz="800" b="1" dirty="0">
                <a:solidFill>
                  <a:schemeClr val="tx1"/>
                </a:solidFill>
                <a:latin typeface="Meiryo UI" pitchFamily="50" charset="-128"/>
                <a:ea typeface="Meiryo UI" pitchFamily="50" charset="-128"/>
                <a:cs typeface="Meiryo UI" pitchFamily="50" charset="-128"/>
              </a:rPr>
              <a:t>2</a:t>
            </a:r>
            <a:r>
              <a:rPr lang="ja-JP" altLang="en-US" sz="800" b="1" dirty="0" smtClean="0">
                <a:solidFill>
                  <a:schemeClr val="tx1"/>
                </a:solidFill>
                <a:latin typeface="Meiryo UI" pitchFamily="50" charset="-128"/>
                <a:ea typeface="Meiryo UI" pitchFamily="50" charset="-128"/>
                <a:cs typeface="Meiryo UI" pitchFamily="50" charset="-128"/>
              </a:rPr>
              <a:t>施設</a:t>
            </a:r>
            <a:endParaRPr lang="ja-JP" altLang="en-US" sz="800" b="1" dirty="0">
              <a:solidFill>
                <a:schemeClr val="tx1"/>
              </a:solidFill>
              <a:latin typeface="Meiryo UI" pitchFamily="50" charset="-128"/>
              <a:ea typeface="Meiryo UI" pitchFamily="50" charset="-128"/>
              <a:cs typeface="Meiryo UI" pitchFamily="50" charset="-128"/>
            </a:endParaRPr>
          </a:p>
        </p:txBody>
      </p:sp>
      <p:sp>
        <p:nvSpPr>
          <p:cNvPr id="73" name="正方形/長方形 72"/>
          <p:cNvSpPr/>
          <p:nvPr/>
        </p:nvSpPr>
        <p:spPr>
          <a:xfrm>
            <a:off x="3811155" y="4121101"/>
            <a:ext cx="1773680" cy="882348"/>
          </a:xfrm>
          <a:prstGeom prst="rect">
            <a:avLst/>
          </a:prstGeom>
          <a:ln w="15875"/>
        </p:spPr>
        <p:style>
          <a:lnRef idx="1">
            <a:schemeClr val="accent4"/>
          </a:lnRef>
          <a:fillRef idx="2">
            <a:schemeClr val="accent4"/>
          </a:fillRef>
          <a:effectRef idx="1">
            <a:schemeClr val="accent4"/>
          </a:effectRef>
          <a:fontRef idx="minor">
            <a:schemeClr val="dk1"/>
          </a:fontRef>
        </p:style>
        <p:txBody>
          <a:bodyPr lIns="36000" rIns="36000" rtlCol="0" anchor="t"/>
          <a:lstStyle/>
          <a:p>
            <a:pPr>
              <a:lnSpc>
                <a:spcPts val="1100"/>
              </a:lnSpc>
            </a:pPr>
            <a:r>
              <a:rPr lang="ja-JP" altLang="en-US" sz="800" b="1" dirty="0">
                <a:solidFill>
                  <a:schemeClr val="tx1"/>
                </a:solidFill>
                <a:latin typeface="Meiryo UI" pitchFamily="50" charset="-128"/>
                <a:ea typeface="Meiryo UI" pitchFamily="50" charset="-128"/>
                <a:cs typeface="Meiryo UI" pitchFamily="50" charset="-128"/>
              </a:rPr>
              <a:t>◇ </a:t>
            </a:r>
            <a:r>
              <a:rPr lang="ja-JP" altLang="en-US" sz="800" b="1" dirty="0" smtClean="0">
                <a:solidFill>
                  <a:schemeClr val="tx1"/>
                </a:solidFill>
                <a:latin typeface="Meiryo UI" pitchFamily="50" charset="-128"/>
                <a:ea typeface="Meiryo UI" pitchFamily="50" charset="-128"/>
                <a:cs typeface="Meiryo UI" pitchFamily="50" charset="-128"/>
              </a:rPr>
              <a:t>省エネ率</a:t>
            </a:r>
            <a:r>
              <a:rPr lang="ja-JP" altLang="en-US" sz="800" b="1" dirty="0">
                <a:solidFill>
                  <a:schemeClr val="tx1"/>
                </a:solidFill>
                <a:latin typeface="Meiryo UI" pitchFamily="50" charset="-128"/>
                <a:ea typeface="Meiryo UI" pitchFamily="50" charset="-128"/>
                <a:cs typeface="Meiryo UI" pitchFamily="50" charset="-128"/>
              </a:rPr>
              <a:t>：</a:t>
            </a:r>
            <a:r>
              <a:rPr lang="en-US" altLang="ja-JP" sz="800" b="1" dirty="0" smtClean="0">
                <a:solidFill>
                  <a:schemeClr val="tx1"/>
                </a:solidFill>
                <a:latin typeface="Meiryo UI" pitchFamily="50" charset="-128"/>
                <a:ea typeface="Meiryo UI" pitchFamily="50" charset="-128"/>
                <a:cs typeface="Meiryo UI" pitchFamily="50" charset="-128"/>
              </a:rPr>
              <a:t>15</a:t>
            </a:r>
            <a:r>
              <a:rPr lang="ja-JP" altLang="en-US" sz="800" b="1" dirty="0" smtClean="0">
                <a:solidFill>
                  <a:schemeClr val="tx1"/>
                </a:solidFill>
                <a:latin typeface="Meiryo UI" pitchFamily="50" charset="-128"/>
                <a:ea typeface="Meiryo UI" pitchFamily="50" charset="-128"/>
                <a:cs typeface="Meiryo UI" pitchFamily="50" charset="-128"/>
              </a:rPr>
              <a:t>％</a:t>
            </a:r>
            <a:endParaRPr lang="ja-JP" altLang="en-US" sz="800" b="1" dirty="0">
              <a:solidFill>
                <a:schemeClr val="tx1"/>
              </a:solidFill>
              <a:latin typeface="Meiryo UI" pitchFamily="50" charset="-128"/>
              <a:ea typeface="Meiryo UI" pitchFamily="50" charset="-128"/>
              <a:cs typeface="Meiryo UI" pitchFamily="50" charset="-128"/>
            </a:endParaRPr>
          </a:p>
          <a:p>
            <a:pPr>
              <a:lnSpc>
                <a:spcPts val="1100"/>
              </a:lnSpc>
            </a:pPr>
            <a:r>
              <a:rPr lang="ja-JP" altLang="en-US" sz="800" b="1" dirty="0">
                <a:solidFill>
                  <a:schemeClr val="tx1"/>
                </a:solidFill>
                <a:latin typeface="Meiryo UI" pitchFamily="50" charset="-128"/>
                <a:ea typeface="Meiryo UI" pitchFamily="50" charset="-128"/>
                <a:cs typeface="Meiryo UI" pitchFamily="50" charset="-128"/>
              </a:rPr>
              <a:t>◇ 光熱水費削減額</a:t>
            </a:r>
            <a:r>
              <a:rPr lang="ja-JP" altLang="en-US" sz="800" b="1" dirty="0" smtClean="0">
                <a:solidFill>
                  <a:schemeClr val="tx1"/>
                </a:solidFill>
                <a:latin typeface="Meiryo UI" pitchFamily="50" charset="-128"/>
                <a:ea typeface="Meiryo UI" pitchFamily="50" charset="-128"/>
                <a:cs typeface="Meiryo UI" pitchFamily="50" charset="-128"/>
              </a:rPr>
              <a:t>：今後</a:t>
            </a:r>
            <a:r>
              <a:rPr lang="en-US" altLang="ja-JP" sz="800" b="1" dirty="0">
                <a:solidFill>
                  <a:schemeClr val="tx1"/>
                </a:solidFill>
                <a:latin typeface="Meiryo UI" pitchFamily="50" charset="-128"/>
                <a:ea typeface="Meiryo UI" pitchFamily="50" charset="-128"/>
                <a:cs typeface="Meiryo UI" pitchFamily="50" charset="-128"/>
              </a:rPr>
              <a:t>10</a:t>
            </a:r>
            <a:r>
              <a:rPr lang="ja-JP" altLang="en-US" sz="800" b="1" dirty="0">
                <a:solidFill>
                  <a:schemeClr val="tx1"/>
                </a:solidFill>
                <a:latin typeface="Meiryo UI" pitchFamily="50" charset="-128"/>
                <a:ea typeface="Meiryo UI" pitchFamily="50" charset="-128"/>
                <a:cs typeface="Meiryo UI" pitchFamily="50" charset="-128"/>
              </a:rPr>
              <a:t>年</a:t>
            </a:r>
            <a:r>
              <a:rPr lang="ja-JP" altLang="en-US" sz="800" b="1" dirty="0" smtClean="0">
                <a:solidFill>
                  <a:schemeClr val="tx1"/>
                </a:solidFill>
                <a:latin typeface="Meiryo UI" pitchFamily="50" charset="-128"/>
                <a:ea typeface="Meiryo UI" pitchFamily="50" charset="-128"/>
                <a:cs typeface="Meiryo UI" pitchFamily="50" charset="-128"/>
              </a:rPr>
              <a:t>で更に</a:t>
            </a:r>
            <a:endParaRPr lang="en-US" altLang="ja-JP" sz="800" b="1" dirty="0" smtClean="0">
              <a:solidFill>
                <a:schemeClr val="tx1"/>
              </a:solidFill>
              <a:latin typeface="Meiryo UI" pitchFamily="50" charset="-128"/>
              <a:ea typeface="Meiryo UI" pitchFamily="50" charset="-128"/>
              <a:cs typeface="Meiryo UI" pitchFamily="50" charset="-128"/>
            </a:endParaRPr>
          </a:p>
          <a:p>
            <a:pPr>
              <a:lnSpc>
                <a:spcPts val="1100"/>
              </a:lnSpc>
            </a:pPr>
            <a:r>
              <a:rPr lang="ja-JP" altLang="en-US" sz="800" b="1" dirty="0">
                <a:solidFill>
                  <a:schemeClr val="tx1"/>
                </a:solidFill>
                <a:latin typeface="Meiryo UI" pitchFamily="50" charset="-128"/>
                <a:ea typeface="Meiryo UI" pitchFamily="50" charset="-128"/>
                <a:cs typeface="Meiryo UI" pitchFamily="50" charset="-128"/>
              </a:rPr>
              <a:t>　</a:t>
            </a:r>
            <a:r>
              <a:rPr lang="ja-JP" altLang="en-US" sz="800" b="1" dirty="0" smtClean="0">
                <a:solidFill>
                  <a:schemeClr val="tx1"/>
                </a:solidFill>
                <a:latin typeface="Meiryo UI" pitchFamily="50" charset="-128"/>
                <a:ea typeface="Meiryo UI" pitchFamily="50" charset="-128"/>
                <a:cs typeface="Meiryo UI" pitchFamily="50" charset="-128"/>
              </a:rPr>
              <a:t>　</a:t>
            </a:r>
            <a:r>
              <a:rPr lang="en-US" altLang="ja-JP" sz="800" b="1" dirty="0" smtClean="0">
                <a:solidFill>
                  <a:schemeClr val="tx1"/>
                </a:solidFill>
                <a:latin typeface="Meiryo UI" pitchFamily="50" charset="-128"/>
                <a:ea typeface="Meiryo UI" pitchFamily="50" charset="-128"/>
                <a:cs typeface="Meiryo UI" pitchFamily="50" charset="-128"/>
              </a:rPr>
              <a:t>60</a:t>
            </a:r>
            <a:r>
              <a:rPr lang="ja-JP" altLang="en-US" sz="800" b="1" dirty="0">
                <a:solidFill>
                  <a:schemeClr val="tx1"/>
                </a:solidFill>
                <a:latin typeface="Meiryo UI" pitchFamily="50" charset="-128"/>
                <a:ea typeface="Meiryo UI" pitchFamily="50" charset="-128"/>
                <a:cs typeface="Meiryo UI" pitchFamily="50" charset="-128"/>
              </a:rPr>
              <a:t>億円の効果額を</a:t>
            </a:r>
            <a:r>
              <a:rPr lang="ja-JP" altLang="en-US" sz="800" b="1" dirty="0" smtClean="0">
                <a:solidFill>
                  <a:schemeClr val="tx1"/>
                </a:solidFill>
                <a:latin typeface="Meiryo UI" pitchFamily="50" charset="-128"/>
                <a:ea typeface="Meiryo UI" pitchFamily="50" charset="-128"/>
                <a:cs typeface="Meiryo UI" pitchFamily="50" charset="-128"/>
              </a:rPr>
              <a:t>見込む</a:t>
            </a:r>
            <a:endParaRPr lang="en-US" altLang="ja-JP" sz="800" b="1" dirty="0" smtClean="0">
              <a:solidFill>
                <a:schemeClr val="tx1"/>
              </a:solidFill>
              <a:latin typeface="Meiryo UI" pitchFamily="50" charset="-128"/>
              <a:ea typeface="Meiryo UI" pitchFamily="50" charset="-128"/>
              <a:cs typeface="Meiryo UI" pitchFamily="50" charset="-128"/>
            </a:endParaRPr>
          </a:p>
          <a:p>
            <a:pPr>
              <a:lnSpc>
                <a:spcPts val="1100"/>
              </a:lnSpc>
            </a:pPr>
            <a:r>
              <a:rPr lang="ja-JP" altLang="en-US" sz="750" b="1" dirty="0" smtClean="0">
                <a:solidFill>
                  <a:schemeClr val="tx1"/>
                </a:solidFill>
                <a:latin typeface="Meiryo UI" pitchFamily="50" charset="-128"/>
                <a:ea typeface="Meiryo UI" pitchFamily="50" charset="-128"/>
                <a:cs typeface="Meiryo UI" pitchFamily="50" charset="-128"/>
              </a:rPr>
              <a:t>　　（年間削減額：</a:t>
            </a:r>
            <a:r>
              <a:rPr lang="en-US" altLang="ja-JP" sz="750" b="1" dirty="0" smtClean="0">
                <a:solidFill>
                  <a:schemeClr val="tx1"/>
                </a:solidFill>
                <a:latin typeface="Meiryo UI" pitchFamily="50" charset="-128"/>
                <a:ea typeface="Meiryo UI" pitchFamily="50" charset="-128"/>
                <a:cs typeface="Meiryo UI" pitchFamily="50" charset="-128"/>
              </a:rPr>
              <a:t>4.4</a:t>
            </a:r>
            <a:r>
              <a:rPr lang="ja-JP" altLang="en-US" sz="750" b="1" dirty="0">
                <a:solidFill>
                  <a:schemeClr val="tx1"/>
                </a:solidFill>
                <a:latin typeface="Meiryo UI" pitchFamily="50" charset="-128"/>
                <a:ea typeface="Meiryo UI" pitchFamily="50" charset="-128"/>
                <a:cs typeface="Meiryo UI" pitchFamily="50" charset="-128"/>
              </a:rPr>
              <a:t>億円</a:t>
            </a:r>
            <a:r>
              <a:rPr lang="en-US" altLang="ja-JP" sz="750" b="1" dirty="0">
                <a:solidFill>
                  <a:schemeClr val="tx1"/>
                </a:solidFill>
                <a:latin typeface="Meiryo UI" pitchFamily="50" charset="-128"/>
                <a:ea typeface="Meiryo UI" pitchFamily="50" charset="-128"/>
                <a:cs typeface="Meiryo UI" pitchFamily="50" charset="-128"/>
              </a:rPr>
              <a:t>/</a:t>
            </a:r>
            <a:r>
              <a:rPr lang="ja-JP" altLang="en-US" sz="750" b="1" dirty="0" smtClean="0">
                <a:solidFill>
                  <a:schemeClr val="tx1"/>
                </a:solidFill>
                <a:latin typeface="Meiryo UI" pitchFamily="50" charset="-128"/>
                <a:ea typeface="Meiryo UI" pitchFamily="50" charset="-128"/>
                <a:cs typeface="Meiryo UI" pitchFamily="50" charset="-128"/>
              </a:rPr>
              <a:t>年）</a:t>
            </a:r>
            <a:endParaRPr lang="en-US" altLang="ja-JP" sz="750" b="1" dirty="0">
              <a:solidFill>
                <a:schemeClr val="tx1"/>
              </a:solidFill>
              <a:latin typeface="Meiryo UI" pitchFamily="50" charset="-128"/>
              <a:ea typeface="Meiryo UI" pitchFamily="50" charset="-128"/>
              <a:cs typeface="Meiryo UI" pitchFamily="50" charset="-128"/>
            </a:endParaRPr>
          </a:p>
          <a:p>
            <a:pPr>
              <a:lnSpc>
                <a:spcPts val="1100"/>
              </a:lnSpc>
            </a:pPr>
            <a:r>
              <a:rPr lang="ja-JP" altLang="en-US" sz="750" b="1" dirty="0" smtClean="0">
                <a:solidFill>
                  <a:schemeClr val="tx1"/>
                </a:solidFill>
                <a:latin typeface="Meiryo UI" pitchFamily="50" charset="-128"/>
                <a:ea typeface="Meiryo UI" pitchFamily="50" charset="-128"/>
                <a:cs typeface="Meiryo UI" pitchFamily="50" charset="-128"/>
              </a:rPr>
              <a:t>◇ </a:t>
            </a:r>
            <a:r>
              <a:rPr lang="ja-JP" altLang="en-US" sz="750" b="1" dirty="0">
                <a:solidFill>
                  <a:schemeClr val="tx1"/>
                </a:solidFill>
                <a:latin typeface="Meiryo UI" pitchFamily="50" charset="-128"/>
                <a:ea typeface="Meiryo UI" pitchFamily="50" charset="-128"/>
                <a:cs typeface="Meiryo UI" pitchFamily="50" charset="-128"/>
              </a:rPr>
              <a:t>エネ</a:t>
            </a:r>
            <a:r>
              <a:rPr lang="ja-JP" altLang="en-US" sz="800" b="1" dirty="0">
                <a:solidFill>
                  <a:schemeClr val="tx1"/>
                </a:solidFill>
                <a:latin typeface="Meiryo UI" pitchFamily="50" charset="-128"/>
                <a:ea typeface="Meiryo UI" pitchFamily="50" charset="-128"/>
                <a:cs typeface="Meiryo UI" pitchFamily="50" charset="-128"/>
              </a:rPr>
              <a:t>ルギー削減量</a:t>
            </a:r>
            <a:r>
              <a:rPr lang="ja-JP" altLang="en-US" sz="800" b="1" dirty="0" smtClean="0">
                <a:solidFill>
                  <a:schemeClr val="tx1"/>
                </a:solidFill>
                <a:latin typeface="Meiryo UI" pitchFamily="50" charset="-128"/>
                <a:ea typeface="Meiryo UI" pitchFamily="50" charset="-128"/>
                <a:cs typeface="Meiryo UI" pitchFamily="50" charset="-128"/>
              </a:rPr>
              <a:t>：</a:t>
            </a:r>
            <a:r>
              <a:rPr lang="en-US" altLang="ja-JP" sz="800" b="1" dirty="0" smtClean="0">
                <a:solidFill>
                  <a:schemeClr val="tx1"/>
                </a:solidFill>
                <a:latin typeface="Meiryo UI" pitchFamily="50" charset="-128"/>
                <a:ea typeface="Meiryo UI" pitchFamily="50" charset="-128"/>
                <a:cs typeface="Meiryo UI" pitchFamily="50" charset="-128"/>
              </a:rPr>
              <a:t>4,700kL/</a:t>
            </a:r>
            <a:r>
              <a:rPr lang="ja-JP" altLang="en-US" sz="800" b="1" dirty="0" smtClean="0">
                <a:solidFill>
                  <a:schemeClr val="tx1"/>
                </a:solidFill>
                <a:latin typeface="Meiryo UI" pitchFamily="50" charset="-128"/>
                <a:ea typeface="Meiryo UI" pitchFamily="50" charset="-128"/>
                <a:cs typeface="Meiryo UI" pitchFamily="50" charset="-128"/>
              </a:rPr>
              <a:t>年</a:t>
            </a:r>
            <a:endParaRPr lang="en-US" altLang="ja-JP" sz="800" b="1" dirty="0">
              <a:solidFill>
                <a:schemeClr val="tx1"/>
              </a:solidFill>
              <a:latin typeface="Meiryo UI" pitchFamily="50" charset="-128"/>
              <a:ea typeface="Meiryo UI" pitchFamily="50" charset="-128"/>
              <a:cs typeface="Meiryo UI" pitchFamily="50" charset="-128"/>
            </a:endParaRPr>
          </a:p>
          <a:p>
            <a:pPr>
              <a:lnSpc>
                <a:spcPts val="1100"/>
              </a:lnSpc>
            </a:pPr>
            <a:r>
              <a:rPr lang="en-US" altLang="ja-JP" sz="800" b="1" dirty="0">
                <a:solidFill>
                  <a:schemeClr val="tx1"/>
                </a:solidFill>
                <a:latin typeface="Meiryo UI" pitchFamily="50" charset="-128"/>
                <a:ea typeface="Meiryo UI" pitchFamily="50" charset="-128"/>
                <a:cs typeface="Meiryo UI" pitchFamily="50" charset="-128"/>
              </a:rPr>
              <a:t>◇ </a:t>
            </a:r>
            <a:r>
              <a:rPr lang="en-US" altLang="ja-JP" sz="800" b="1" spc="-100" dirty="0">
                <a:solidFill>
                  <a:schemeClr val="tx1"/>
                </a:solidFill>
                <a:latin typeface="Meiryo UI" pitchFamily="50" charset="-128"/>
                <a:ea typeface="Meiryo UI" pitchFamily="50" charset="-128"/>
                <a:cs typeface="Meiryo UI" pitchFamily="50" charset="-128"/>
              </a:rPr>
              <a:t>CO</a:t>
            </a:r>
            <a:r>
              <a:rPr lang="en-US" altLang="ja-JP" sz="600" b="1" spc="-100" dirty="0">
                <a:solidFill>
                  <a:schemeClr val="tx1"/>
                </a:solidFill>
                <a:latin typeface="Meiryo UI" pitchFamily="50" charset="-128"/>
                <a:ea typeface="Meiryo UI" pitchFamily="50" charset="-128"/>
                <a:cs typeface="Meiryo UI" pitchFamily="50" charset="-128"/>
              </a:rPr>
              <a:t>2</a:t>
            </a:r>
            <a:r>
              <a:rPr lang="ja-JP" altLang="en-US" sz="800" b="1" spc="-100" dirty="0">
                <a:solidFill>
                  <a:schemeClr val="tx1"/>
                </a:solidFill>
                <a:latin typeface="Meiryo UI" pitchFamily="50" charset="-128"/>
                <a:ea typeface="Meiryo UI" pitchFamily="50" charset="-128"/>
                <a:cs typeface="Meiryo UI" pitchFamily="50" charset="-128"/>
              </a:rPr>
              <a:t>排出削減総量</a:t>
            </a:r>
            <a:r>
              <a:rPr lang="ja-JP" altLang="en-US" sz="800" b="1" dirty="0" smtClean="0">
                <a:solidFill>
                  <a:schemeClr val="tx1"/>
                </a:solidFill>
                <a:latin typeface="Meiryo UI" pitchFamily="50" charset="-128"/>
                <a:ea typeface="Meiryo UI" pitchFamily="50" charset="-128"/>
                <a:cs typeface="Meiryo UI" pitchFamily="50" charset="-128"/>
              </a:rPr>
              <a:t>：</a:t>
            </a:r>
            <a:r>
              <a:rPr lang="en-US" altLang="ja-JP" sz="800" b="1" dirty="0" smtClean="0">
                <a:solidFill>
                  <a:schemeClr val="tx1"/>
                </a:solidFill>
                <a:latin typeface="Meiryo UI" pitchFamily="50" charset="-128"/>
                <a:ea typeface="Meiryo UI" pitchFamily="50" charset="-128"/>
                <a:cs typeface="Meiryo UI" pitchFamily="50" charset="-128"/>
              </a:rPr>
              <a:t>8,700</a:t>
            </a:r>
            <a:r>
              <a:rPr lang="ja-JP" altLang="en-US" sz="800" b="1" dirty="0" err="1" smtClean="0">
                <a:solidFill>
                  <a:schemeClr val="tx1"/>
                </a:solidFill>
                <a:latin typeface="Meiryo UI" pitchFamily="50" charset="-128"/>
                <a:ea typeface="Meiryo UI" pitchFamily="50" charset="-128"/>
                <a:cs typeface="Meiryo UI" pitchFamily="50" charset="-128"/>
              </a:rPr>
              <a:t>ｔ</a:t>
            </a:r>
            <a:r>
              <a:rPr lang="en-US" altLang="ja-JP" sz="800" b="1" dirty="0" smtClean="0">
                <a:solidFill>
                  <a:schemeClr val="tx1"/>
                </a:solidFill>
                <a:latin typeface="Meiryo UI" pitchFamily="50" charset="-128"/>
                <a:ea typeface="Meiryo UI" pitchFamily="50" charset="-128"/>
                <a:cs typeface="Meiryo UI" pitchFamily="50" charset="-128"/>
              </a:rPr>
              <a:t>/</a:t>
            </a:r>
            <a:r>
              <a:rPr lang="ja-JP" altLang="en-US" sz="800" b="1" dirty="0" smtClean="0">
                <a:solidFill>
                  <a:schemeClr val="tx1"/>
                </a:solidFill>
                <a:latin typeface="Meiryo UI" pitchFamily="50" charset="-128"/>
                <a:ea typeface="Meiryo UI" pitchFamily="50" charset="-128"/>
                <a:cs typeface="Meiryo UI" pitchFamily="50" charset="-128"/>
              </a:rPr>
              <a:t>年</a:t>
            </a:r>
            <a:endParaRPr lang="ja-JP" altLang="en-US" sz="800" b="1" dirty="0">
              <a:solidFill>
                <a:schemeClr val="tx1"/>
              </a:solidFill>
              <a:latin typeface="Meiryo UI" pitchFamily="50" charset="-128"/>
              <a:ea typeface="Meiryo UI" pitchFamily="50" charset="-128"/>
              <a:cs typeface="Meiryo UI" pitchFamily="50" charset="-128"/>
            </a:endParaRPr>
          </a:p>
        </p:txBody>
      </p:sp>
      <p:pic>
        <p:nvPicPr>
          <p:cNvPr id="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69069" y="2192296"/>
            <a:ext cx="1352983" cy="698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8" name="正方形/長方形 207"/>
          <p:cNvSpPr/>
          <p:nvPr/>
        </p:nvSpPr>
        <p:spPr>
          <a:xfrm>
            <a:off x="6483351" y="668101"/>
            <a:ext cx="2519134" cy="135424"/>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700" b="1" dirty="0">
                <a:solidFill>
                  <a:schemeClr val="bg1"/>
                </a:solidFill>
                <a:latin typeface="Meiryo UI" pitchFamily="50" charset="-128"/>
                <a:ea typeface="Meiryo UI" pitchFamily="50" charset="-128"/>
                <a:cs typeface="Meiryo UI" pitchFamily="50" charset="-128"/>
              </a:rPr>
              <a:t>〔</a:t>
            </a:r>
            <a:r>
              <a:rPr lang="ja-JP" altLang="en-US" sz="700" b="1" dirty="0" smtClean="0">
                <a:solidFill>
                  <a:schemeClr val="bg1"/>
                </a:solidFill>
                <a:latin typeface="Meiryo UI" pitchFamily="50" charset="-128"/>
                <a:ea typeface="Meiryo UI" pitchFamily="50" charset="-128"/>
                <a:cs typeface="Meiryo UI" pitchFamily="50" charset="-128"/>
              </a:rPr>
              <a:t>省エネルギー可能性調査の実施と診断結果</a:t>
            </a:r>
            <a:r>
              <a:rPr lang="en-US" altLang="ja-JP" sz="700" b="1" dirty="0" smtClean="0">
                <a:solidFill>
                  <a:schemeClr val="bg1"/>
                </a:solidFill>
                <a:latin typeface="Meiryo UI" pitchFamily="50" charset="-128"/>
                <a:ea typeface="Meiryo UI" pitchFamily="50" charset="-128"/>
                <a:cs typeface="Meiryo UI" pitchFamily="50" charset="-128"/>
              </a:rPr>
              <a:t>〕</a:t>
            </a:r>
            <a:endParaRPr lang="ja-JP" altLang="en-US" sz="700" b="1" dirty="0">
              <a:solidFill>
                <a:schemeClr val="bg1"/>
              </a:solidFill>
              <a:latin typeface="Meiryo UI" pitchFamily="50" charset="-128"/>
              <a:ea typeface="Meiryo UI" pitchFamily="50" charset="-128"/>
              <a:cs typeface="Meiryo UI" pitchFamily="50" charset="-128"/>
            </a:endParaRPr>
          </a:p>
        </p:txBody>
      </p:sp>
      <p:grpSp>
        <p:nvGrpSpPr>
          <p:cNvPr id="56" name="グループ化 55"/>
          <p:cNvGrpSpPr/>
          <p:nvPr/>
        </p:nvGrpSpPr>
        <p:grpSpPr>
          <a:xfrm>
            <a:off x="6913173" y="5262351"/>
            <a:ext cx="999724" cy="595781"/>
            <a:chOff x="7995901" y="5271377"/>
            <a:chExt cx="999724" cy="595781"/>
          </a:xfrm>
        </p:grpSpPr>
        <p:sp>
          <p:nvSpPr>
            <p:cNvPr id="7" name="正方形/長方形 6"/>
            <p:cNvSpPr/>
            <p:nvPr/>
          </p:nvSpPr>
          <p:spPr>
            <a:xfrm>
              <a:off x="8011569" y="5271377"/>
              <a:ext cx="984056" cy="59578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p:nvPr/>
          </p:nvCxnSpPr>
          <p:spPr>
            <a:xfrm flipH="1" flipV="1">
              <a:off x="8108951" y="5271377"/>
              <a:ext cx="3174" cy="493764"/>
            </a:xfrm>
            <a:prstGeom prst="straightConnector1">
              <a:avLst/>
            </a:prstGeom>
            <a:ln w="1905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p:nvPr/>
          </p:nvCxnSpPr>
          <p:spPr>
            <a:xfrm>
              <a:off x="8105241" y="5764444"/>
              <a:ext cx="838199" cy="0"/>
            </a:xfrm>
            <a:prstGeom prst="straightConnector1">
              <a:avLst/>
            </a:prstGeom>
            <a:ln w="19050">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7995901" y="5339052"/>
              <a:ext cx="113050" cy="426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smtClean="0">
                  <a:solidFill>
                    <a:schemeClr val="tx1"/>
                  </a:solidFill>
                </a:rPr>
                <a:t>設計性能</a:t>
              </a:r>
              <a:endParaRPr kumimoji="1" lang="ja-JP" altLang="en-US" sz="600" dirty="0">
                <a:solidFill>
                  <a:schemeClr val="tx1"/>
                </a:solidFill>
              </a:endParaRPr>
            </a:p>
          </p:txBody>
        </p:sp>
        <p:sp>
          <p:nvSpPr>
            <p:cNvPr id="124" name="正方形/長方形 123"/>
            <p:cNvSpPr/>
            <p:nvPr/>
          </p:nvSpPr>
          <p:spPr>
            <a:xfrm>
              <a:off x="8171237" y="5764444"/>
              <a:ext cx="576599" cy="102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rPr>
                <a:t>運用</a:t>
              </a:r>
              <a:r>
                <a:rPr kumimoji="1" lang="ja-JP" altLang="en-US" sz="600" dirty="0" smtClean="0">
                  <a:solidFill>
                    <a:schemeClr val="tx1"/>
                  </a:solidFill>
                </a:rPr>
                <a:t>性能</a:t>
              </a:r>
              <a:endParaRPr kumimoji="1" lang="ja-JP" altLang="en-US" sz="600" dirty="0">
                <a:solidFill>
                  <a:schemeClr val="tx1"/>
                </a:solidFill>
              </a:endParaRPr>
            </a:p>
          </p:txBody>
        </p:sp>
        <p:cxnSp>
          <p:nvCxnSpPr>
            <p:cNvPr id="30" name="直線コネクタ 29"/>
            <p:cNvCxnSpPr/>
            <p:nvPr/>
          </p:nvCxnSpPr>
          <p:spPr>
            <a:xfrm flipV="1">
              <a:off x="8487591" y="5299964"/>
              <a:ext cx="0" cy="4644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p:cNvCxnSpPr/>
            <p:nvPr/>
          </p:nvCxnSpPr>
          <p:spPr>
            <a:xfrm>
              <a:off x="8112125" y="5546073"/>
              <a:ext cx="80982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53" name="正方形/長方形 152"/>
            <p:cNvSpPr/>
            <p:nvPr/>
          </p:nvSpPr>
          <p:spPr>
            <a:xfrm>
              <a:off x="8488926" y="5339892"/>
              <a:ext cx="433025" cy="193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 dirty="0" smtClean="0">
                  <a:solidFill>
                    <a:schemeClr val="tx1"/>
                  </a:solidFill>
                </a:rPr>
                <a:t>省エネ設計</a:t>
              </a:r>
              <a:endParaRPr lang="en-US" altLang="ja-JP" sz="300" dirty="0" smtClean="0">
                <a:solidFill>
                  <a:schemeClr val="tx1"/>
                </a:solidFill>
              </a:endParaRPr>
            </a:p>
            <a:p>
              <a:pPr algn="ctr"/>
              <a:r>
                <a:rPr lang="ja-JP" altLang="en-US" sz="300" dirty="0" smtClean="0">
                  <a:solidFill>
                    <a:schemeClr val="tx1"/>
                  </a:solidFill>
                </a:rPr>
                <a:t>＋省エネ運用</a:t>
              </a:r>
              <a:endParaRPr kumimoji="1" lang="ja-JP" altLang="en-US" sz="300" dirty="0">
                <a:solidFill>
                  <a:schemeClr val="tx1"/>
                </a:solidFill>
              </a:endParaRPr>
            </a:p>
          </p:txBody>
        </p:sp>
        <p:sp>
          <p:nvSpPr>
            <p:cNvPr id="154" name="正方形/長方形 153"/>
            <p:cNvSpPr/>
            <p:nvPr/>
          </p:nvSpPr>
          <p:spPr>
            <a:xfrm>
              <a:off x="8112126" y="5337221"/>
              <a:ext cx="375466" cy="193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 dirty="0" smtClean="0">
                  <a:solidFill>
                    <a:schemeClr val="tx1"/>
                  </a:solidFill>
                </a:rPr>
                <a:t>運用改善</a:t>
              </a:r>
              <a:endParaRPr kumimoji="1" lang="en-US" altLang="ja-JP" sz="300" dirty="0" smtClean="0">
                <a:solidFill>
                  <a:schemeClr val="tx1"/>
                </a:solidFill>
              </a:endParaRPr>
            </a:p>
            <a:p>
              <a:pPr algn="ctr"/>
              <a:r>
                <a:rPr lang="ja-JP" altLang="en-US" sz="300" dirty="0">
                  <a:solidFill>
                    <a:schemeClr val="tx1"/>
                  </a:solidFill>
                </a:rPr>
                <a:t>余地あり</a:t>
              </a:r>
              <a:endParaRPr kumimoji="1" lang="ja-JP" altLang="en-US" sz="300" dirty="0">
                <a:solidFill>
                  <a:schemeClr val="tx1"/>
                </a:solidFill>
              </a:endParaRPr>
            </a:p>
          </p:txBody>
        </p:sp>
        <p:sp>
          <p:nvSpPr>
            <p:cNvPr id="155" name="正方形/長方形 154"/>
            <p:cNvSpPr/>
            <p:nvPr/>
          </p:nvSpPr>
          <p:spPr>
            <a:xfrm>
              <a:off x="8503597" y="5556591"/>
              <a:ext cx="375466" cy="193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 dirty="0" smtClean="0">
                  <a:solidFill>
                    <a:schemeClr val="tx1"/>
                  </a:solidFill>
                </a:rPr>
                <a:t>省エネ改修</a:t>
              </a:r>
              <a:endParaRPr lang="en-US" altLang="ja-JP" sz="300" dirty="0" smtClean="0">
                <a:solidFill>
                  <a:schemeClr val="tx1"/>
                </a:solidFill>
              </a:endParaRPr>
            </a:p>
            <a:p>
              <a:pPr algn="ctr"/>
              <a:r>
                <a:rPr kumimoji="1" lang="ja-JP" altLang="en-US" sz="300" dirty="0" smtClean="0">
                  <a:solidFill>
                    <a:schemeClr val="tx1"/>
                  </a:solidFill>
                </a:rPr>
                <a:t>望まれる</a:t>
              </a:r>
              <a:endParaRPr kumimoji="1" lang="ja-JP" altLang="en-US" sz="300" dirty="0">
                <a:solidFill>
                  <a:schemeClr val="tx1"/>
                </a:solidFill>
              </a:endParaRPr>
            </a:p>
          </p:txBody>
        </p:sp>
        <p:sp>
          <p:nvSpPr>
            <p:cNvPr id="156" name="正方形/長方形 155"/>
            <p:cNvSpPr/>
            <p:nvPr/>
          </p:nvSpPr>
          <p:spPr>
            <a:xfrm>
              <a:off x="8034338" y="5552119"/>
              <a:ext cx="514350" cy="193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50" dirty="0" smtClean="0">
                  <a:solidFill>
                    <a:schemeClr val="tx1"/>
                  </a:solidFill>
                </a:rPr>
                <a:t>運用改善余地あり</a:t>
              </a:r>
              <a:endParaRPr kumimoji="1" lang="en-US" altLang="ja-JP" sz="250" dirty="0" smtClean="0">
                <a:solidFill>
                  <a:schemeClr val="tx1"/>
                </a:solidFill>
              </a:endParaRPr>
            </a:p>
            <a:p>
              <a:pPr algn="ctr"/>
              <a:r>
                <a:rPr lang="ja-JP" altLang="en-US" sz="250" dirty="0" smtClean="0">
                  <a:solidFill>
                    <a:schemeClr val="tx1"/>
                  </a:solidFill>
                </a:rPr>
                <a:t>＋省エネ改修望まれる</a:t>
              </a:r>
              <a:endParaRPr kumimoji="1" lang="ja-JP" altLang="en-US" sz="250" dirty="0">
                <a:solidFill>
                  <a:schemeClr val="tx1"/>
                </a:solidFill>
              </a:endParaRPr>
            </a:p>
          </p:txBody>
        </p:sp>
        <p:sp>
          <p:nvSpPr>
            <p:cNvPr id="55" name="角丸四角形 54"/>
            <p:cNvSpPr/>
            <p:nvPr/>
          </p:nvSpPr>
          <p:spPr>
            <a:xfrm>
              <a:off x="8171635" y="5357571"/>
              <a:ext cx="250846" cy="153014"/>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角丸四角形 159"/>
            <p:cNvSpPr/>
            <p:nvPr/>
          </p:nvSpPr>
          <p:spPr>
            <a:xfrm>
              <a:off x="8580015" y="5356957"/>
              <a:ext cx="250846" cy="153014"/>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角丸四角形 163"/>
            <p:cNvSpPr/>
            <p:nvPr/>
          </p:nvSpPr>
          <p:spPr>
            <a:xfrm>
              <a:off x="8580015" y="5570793"/>
              <a:ext cx="250846" cy="153014"/>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角丸四角形 164"/>
            <p:cNvSpPr/>
            <p:nvPr/>
          </p:nvSpPr>
          <p:spPr>
            <a:xfrm>
              <a:off x="8142054" y="5594166"/>
              <a:ext cx="317481" cy="106548"/>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1" name="正方形/長方形 170"/>
          <p:cNvSpPr/>
          <p:nvPr/>
        </p:nvSpPr>
        <p:spPr>
          <a:xfrm>
            <a:off x="8715260" y="5692188"/>
            <a:ext cx="314968" cy="1594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300" dirty="0">
                <a:solidFill>
                  <a:schemeClr val="tx1"/>
                </a:solidFill>
              </a:rPr>
              <a:t>ＥＳＣＯ</a:t>
            </a:r>
            <a:endParaRPr lang="en-US" altLang="ja-JP" sz="300" dirty="0" smtClean="0">
              <a:solidFill>
                <a:schemeClr val="tx1"/>
              </a:solidFill>
            </a:endParaRPr>
          </a:p>
          <a:p>
            <a:pPr algn="ctr"/>
            <a:r>
              <a:rPr lang="ja-JP" altLang="en-US" sz="300" dirty="0" smtClean="0">
                <a:solidFill>
                  <a:schemeClr val="tx1"/>
                </a:solidFill>
              </a:rPr>
              <a:t>実施前</a:t>
            </a:r>
            <a:endParaRPr kumimoji="1" lang="ja-JP" altLang="en-US" sz="300" dirty="0">
              <a:solidFill>
                <a:schemeClr val="tx1"/>
              </a:solidFill>
            </a:endParaRPr>
          </a:p>
        </p:txBody>
      </p:sp>
      <p:sp>
        <p:nvSpPr>
          <p:cNvPr id="175" name="正方形/長方形 174"/>
          <p:cNvSpPr/>
          <p:nvPr/>
        </p:nvSpPr>
        <p:spPr>
          <a:xfrm>
            <a:off x="8708137" y="5537047"/>
            <a:ext cx="314968" cy="1594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300" dirty="0">
                <a:solidFill>
                  <a:schemeClr val="tx1"/>
                </a:solidFill>
              </a:rPr>
              <a:t>ＥＳＣＯ</a:t>
            </a:r>
            <a:endParaRPr lang="en-US" altLang="ja-JP" sz="300" dirty="0" smtClean="0">
              <a:solidFill>
                <a:schemeClr val="tx1"/>
              </a:solidFill>
            </a:endParaRPr>
          </a:p>
          <a:p>
            <a:pPr algn="ctr"/>
            <a:r>
              <a:rPr lang="ja-JP" altLang="en-US" sz="300" dirty="0" smtClean="0">
                <a:solidFill>
                  <a:schemeClr val="tx1"/>
                </a:solidFill>
              </a:rPr>
              <a:t>実施後</a:t>
            </a:r>
            <a:endParaRPr kumimoji="1" lang="ja-JP" altLang="en-US" sz="300" dirty="0">
              <a:solidFill>
                <a:schemeClr val="tx1"/>
              </a:solidFill>
            </a:endParaRPr>
          </a:p>
        </p:txBody>
      </p:sp>
      <p:pic>
        <p:nvPicPr>
          <p:cNvPr id="1032" name="図 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75243" y="566698"/>
            <a:ext cx="1319414" cy="96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9" name="テキスト ボックス 5"/>
          <p:cNvSpPr txBox="1">
            <a:spLocks noChangeArrowheads="1"/>
          </p:cNvSpPr>
          <p:nvPr/>
        </p:nvSpPr>
        <p:spPr bwMode="auto">
          <a:xfrm>
            <a:off x="2150286" y="1430969"/>
            <a:ext cx="1221175" cy="165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marL="0" marR="0" lvl="0" indent="0" algn="ctr" defTabSz="914400" rtl="0" eaLnBrk="1" fontAlgn="base" latinLnBrk="0" hangingPunct="1">
              <a:lnSpc>
                <a:spcPts val="900"/>
              </a:lnSpc>
              <a:buClrTx/>
              <a:buSzTx/>
              <a:buFontTx/>
              <a:buNone/>
              <a:tabLst/>
            </a:pPr>
            <a:r>
              <a:rPr kumimoji="1" lang="en-US" altLang="ja-JP"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ESCO</a:t>
            </a:r>
            <a:r>
              <a:rPr kumimoji="1" lang="ja-JP" altLang="en-US"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事業の実施スキーム</a:t>
            </a:r>
            <a:endParaRPr kumimoji="1" lang="ja-JP" sz="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
        <p:nvSpPr>
          <p:cNvPr id="170" name="角丸四角形 169"/>
          <p:cNvSpPr/>
          <p:nvPr/>
        </p:nvSpPr>
        <p:spPr>
          <a:xfrm>
            <a:off x="1889405" y="2153722"/>
            <a:ext cx="521762" cy="325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r>
              <a:rPr lang="ja-JP" altLang="en-US" sz="430" b="1" dirty="0" smtClean="0">
                <a:solidFill>
                  <a:schemeClr val="tx1"/>
                </a:solidFill>
                <a:latin typeface="Meiryo UI" pitchFamily="50" charset="-128"/>
                <a:ea typeface="Meiryo UI" pitchFamily="50" charset="-128"/>
                <a:cs typeface="Meiryo UI" pitchFamily="50" charset="-128"/>
              </a:rPr>
              <a:t>「大阪</a:t>
            </a:r>
            <a:r>
              <a:rPr lang="en-US" altLang="ja-JP" sz="430" b="1" dirty="0" smtClean="0">
                <a:solidFill>
                  <a:schemeClr val="tx1"/>
                </a:solidFill>
                <a:latin typeface="Meiryo UI" pitchFamily="50" charset="-128"/>
                <a:ea typeface="Meiryo UI" pitchFamily="50" charset="-128"/>
                <a:cs typeface="Meiryo UI" pitchFamily="50" charset="-128"/>
              </a:rPr>
              <a:t>21</a:t>
            </a:r>
            <a:r>
              <a:rPr lang="ja-JP" altLang="en-US" sz="430" b="1" dirty="0" smtClean="0">
                <a:solidFill>
                  <a:schemeClr val="tx1"/>
                </a:solidFill>
                <a:latin typeface="Meiryo UI" pitchFamily="50" charset="-128"/>
                <a:ea typeface="Meiryo UI" pitchFamily="50" charset="-128"/>
                <a:cs typeface="Meiryo UI" pitchFamily="50" charset="-128"/>
              </a:rPr>
              <a:t>世紀の</a:t>
            </a:r>
            <a:endParaRPr lang="en-US" altLang="ja-JP" sz="430" b="1" dirty="0" smtClean="0">
              <a:solidFill>
                <a:schemeClr val="tx1"/>
              </a:solidFill>
              <a:latin typeface="Meiryo UI" pitchFamily="50" charset="-128"/>
              <a:ea typeface="Meiryo UI" pitchFamily="50" charset="-128"/>
              <a:cs typeface="Meiryo UI" pitchFamily="50" charset="-128"/>
            </a:endParaRPr>
          </a:p>
          <a:p>
            <a:r>
              <a:rPr lang="ja-JP" altLang="en-US" sz="430" b="1" dirty="0" smtClean="0">
                <a:solidFill>
                  <a:schemeClr val="tx1"/>
                </a:solidFill>
                <a:latin typeface="Meiryo UI" pitchFamily="50" charset="-128"/>
                <a:ea typeface="Meiryo UI" pitchFamily="50" charset="-128"/>
                <a:cs typeface="Meiryo UI" pitchFamily="50" charset="-128"/>
              </a:rPr>
              <a:t>新環境総合計画」</a:t>
            </a:r>
            <a:endParaRPr lang="en-US" altLang="ja-JP" sz="430" b="1" dirty="0" smtClean="0">
              <a:solidFill>
                <a:schemeClr val="tx1"/>
              </a:solidFill>
              <a:latin typeface="Meiryo UI" pitchFamily="50" charset="-128"/>
              <a:ea typeface="Meiryo UI" pitchFamily="50" charset="-128"/>
              <a:cs typeface="Meiryo UI" pitchFamily="50" charset="-128"/>
            </a:endParaRPr>
          </a:p>
          <a:p>
            <a:r>
              <a:rPr lang="ja-JP" altLang="en-US" sz="430" b="1" dirty="0" smtClean="0">
                <a:solidFill>
                  <a:schemeClr val="tx1"/>
                </a:solidFill>
                <a:latin typeface="Meiryo UI" pitchFamily="50" charset="-128"/>
                <a:ea typeface="Meiryo UI" pitchFamily="50" charset="-128"/>
                <a:cs typeface="Meiryo UI" pitchFamily="50" charset="-128"/>
              </a:rPr>
              <a:t>「</a:t>
            </a:r>
            <a:r>
              <a:rPr lang="ja-JP" altLang="en-US" sz="430" b="1" dirty="0">
                <a:solidFill>
                  <a:schemeClr val="tx1"/>
                </a:solidFill>
                <a:latin typeface="Meiryo UI" pitchFamily="50" charset="-128"/>
                <a:ea typeface="Meiryo UI" pitchFamily="50" charset="-128"/>
                <a:cs typeface="Meiryo UI" pitchFamily="50" charset="-128"/>
              </a:rPr>
              <a:t>おおさか</a:t>
            </a:r>
            <a:r>
              <a:rPr lang="ja-JP" altLang="en-US" sz="430" b="1" dirty="0" smtClean="0">
                <a:solidFill>
                  <a:schemeClr val="tx1"/>
                </a:solidFill>
                <a:latin typeface="Meiryo UI" pitchFamily="50" charset="-128"/>
                <a:ea typeface="Meiryo UI" pitchFamily="50" charset="-128"/>
                <a:cs typeface="Meiryo UI" pitchFamily="50" charset="-128"/>
              </a:rPr>
              <a:t>エネルギー</a:t>
            </a:r>
            <a:endParaRPr lang="en-US" altLang="ja-JP" sz="430" b="1" dirty="0" smtClean="0">
              <a:solidFill>
                <a:schemeClr val="tx1"/>
              </a:solidFill>
              <a:latin typeface="Meiryo UI" pitchFamily="50" charset="-128"/>
              <a:ea typeface="Meiryo UI" pitchFamily="50" charset="-128"/>
              <a:cs typeface="Meiryo UI" pitchFamily="50" charset="-128"/>
            </a:endParaRPr>
          </a:p>
          <a:p>
            <a:r>
              <a:rPr lang="ja-JP" altLang="en-US" sz="430" b="1" dirty="0" smtClean="0">
                <a:solidFill>
                  <a:schemeClr val="tx1"/>
                </a:solidFill>
                <a:latin typeface="Meiryo UI" pitchFamily="50" charset="-128"/>
                <a:ea typeface="Meiryo UI" pitchFamily="50" charset="-128"/>
                <a:cs typeface="Meiryo UI" pitchFamily="50" charset="-128"/>
              </a:rPr>
              <a:t>地産地消推進プラン</a:t>
            </a:r>
            <a:r>
              <a:rPr kumimoji="1" lang="ja-JP" altLang="en-US" sz="430" b="1" dirty="0" smtClean="0">
                <a:solidFill>
                  <a:schemeClr val="tx1"/>
                </a:solidFill>
                <a:latin typeface="Meiryo UI" pitchFamily="50" charset="-128"/>
                <a:ea typeface="Meiryo UI" pitchFamily="50" charset="-128"/>
                <a:cs typeface="Meiryo UI" pitchFamily="50" charset="-128"/>
              </a:rPr>
              <a:t>」</a:t>
            </a:r>
            <a:endParaRPr kumimoji="1" lang="ja-JP" altLang="en-US" sz="430" b="1" dirty="0">
              <a:solidFill>
                <a:schemeClr val="tx1"/>
              </a:solidFill>
              <a:latin typeface="Meiryo UI" pitchFamily="50" charset="-128"/>
              <a:ea typeface="Meiryo UI" pitchFamily="50" charset="-128"/>
              <a:cs typeface="Meiryo UI" pitchFamily="50" charset="-128"/>
            </a:endParaRPr>
          </a:p>
        </p:txBody>
      </p:sp>
      <p:sp>
        <p:nvSpPr>
          <p:cNvPr id="190" name="角丸四角形 189"/>
          <p:cNvSpPr/>
          <p:nvPr/>
        </p:nvSpPr>
        <p:spPr>
          <a:xfrm>
            <a:off x="2918067" y="1762925"/>
            <a:ext cx="536771" cy="176692"/>
          </a:xfrm>
          <a:prstGeom prst="roundRect">
            <a:avLst>
              <a:gd name="adj" fmla="val 3600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450" b="1" dirty="0" smtClean="0">
                <a:solidFill>
                  <a:schemeClr val="tx1"/>
                </a:solidFill>
                <a:latin typeface="Meiryo UI" pitchFamily="50" charset="-128"/>
                <a:ea typeface="Meiryo UI" pitchFamily="50" charset="-128"/>
                <a:cs typeface="Meiryo UI" pitchFamily="50" charset="-128"/>
              </a:rPr>
              <a:t>「行財政改革推進</a:t>
            </a:r>
            <a:endParaRPr lang="en-US" altLang="ja-JP" sz="450" b="1" dirty="0" smtClean="0">
              <a:solidFill>
                <a:schemeClr val="tx1"/>
              </a:solidFill>
              <a:latin typeface="Meiryo UI" pitchFamily="50" charset="-128"/>
              <a:ea typeface="Meiryo UI" pitchFamily="50" charset="-128"/>
              <a:cs typeface="Meiryo UI" pitchFamily="50" charset="-128"/>
            </a:endParaRPr>
          </a:p>
          <a:p>
            <a:r>
              <a:rPr lang="ja-JP" altLang="en-US" sz="450" b="1" dirty="0" smtClean="0">
                <a:solidFill>
                  <a:schemeClr val="tx1"/>
                </a:solidFill>
                <a:latin typeface="Meiryo UI" pitchFamily="50" charset="-128"/>
                <a:ea typeface="Meiryo UI" pitchFamily="50" charset="-128"/>
                <a:cs typeface="Meiryo UI" pitchFamily="50" charset="-128"/>
              </a:rPr>
              <a:t>プラン</a:t>
            </a:r>
            <a:r>
              <a:rPr lang="en-US" altLang="ja-JP" sz="450" b="1" dirty="0" smtClean="0">
                <a:solidFill>
                  <a:schemeClr val="tx1"/>
                </a:solidFill>
                <a:latin typeface="Meiryo UI" pitchFamily="50" charset="-128"/>
                <a:ea typeface="Meiryo UI" pitchFamily="50" charset="-128"/>
                <a:cs typeface="Meiryo UI" pitchFamily="50" charset="-128"/>
              </a:rPr>
              <a:t>(</a:t>
            </a:r>
            <a:r>
              <a:rPr lang="ja-JP" altLang="en-US" sz="450" b="1" dirty="0" smtClean="0">
                <a:solidFill>
                  <a:schemeClr val="tx1"/>
                </a:solidFill>
                <a:latin typeface="Meiryo UI" pitchFamily="50" charset="-128"/>
                <a:ea typeface="Meiryo UI" pitchFamily="50" charset="-128"/>
                <a:cs typeface="Meiryo UI" pitchFamily="50" charset="-128"/>
              </a:rPr>
              <a:t>案</a:t>
            </a:r>
            <a:r>
              <a:rPr lang="en-US" altLang="ja-JP" sz="450" b="1" dirty="0" smtClean="0">
                <a:solidFill>
                  <a:schemeClr val="tx1"/>
                </a:solidFill>
                <a:latin typeface="Meiryo UI" pitchFamily="50" charset="-128"/>
                <a:ea typeface="Meiryo UI" pitchFamily="50" charset="-128"/>
                <a:cs typeface="Meiryo UI" pitchFamily="50" charset="-128"/>
              </a:rPr>
              <a:t>)</a:t>
            </a:r>
            <a:r>
              <a:rPr kumimoji="1" lang="ja-JP" altLang="en-US" sz="450" b="1" dirty="0" smtClean="0">
                <a:solidFill>
                  <a:schemeClr val="tx1"/>
                </a:solidFill>
                <a:latin typeface="Meiryo UI" pitchFamily="50" charset="-128"/>
                <a:ea typeface="Meiryo UI" pitchFamily="50" charset="-128"/>
                <a:cs typeface="Meiryo UI" pitchFamily="50" charset="-128"/>
              </a:rPr>
              <a:t>」</a:t>
            </a:r>
            <a:endParaRPr kumimoji="1" lang="ja-JP" altLang="en-US" sz="450" b="1" dirty="0">
              <a:solidFill>
                <a:schemeClr val="tx1"/>
              </a:solidFill>
              <a:latin typeface="Meiryo UI" pitchFamily="50" charset="-128"/>
              <a:ea typeface="Meiryo UI" pitchFamily="50" charset="-128"/>
              <a:cs typeface="Meiryo UI" pitchFamily="50" charset="-128"/>
            </a:endParaRPr>
          </a:p>
        </p:txBody>
      </p:sp>
      <p:sp>
        <p:nvSpPr>
          <p:cNvPr id="192" name="角丸四角形 191"/>
          <p:cNvSpPr/>
          <p:nvPr/>
        </p:nvSpPr>
        <p:spPr>
          <a:xfrm>
            <a:off x="3162300" y="2187314"/>
            <a:ext cx="313496" cy="275810"/>
          </a:xfrm>
          <a:prstGeom prst="roundRect">
            <a:avLst>
              <a:gd name="adj" fmla="val 3600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430" b="1" dirty="0" smtClean="0">
                <a:solidFill>
                  <a:schemeClr val="tx1"/>
                </a:solidFill>
                <a:latin typeface="Meiryo UI" pitchFamily="50" charset="-128"/>
                <a:ea typeface="Meiryo UI" pitchFamily="50" charset="-128"/>
                <a:cs typeface="Meiryo UI" pitchFamily="50" charset="-128"/>
              </a:rPr>
              <a:t>「大阪の</a:t>
            </a:r>
            <a:endParaRPr lang="en-US" altLang="ja-JP" sz="430" b="1" dirty="0" smtClean="0">
              <a:solidFill>
                <a:schemeClr val="tx1"/>
              </a:solidFill>
              <a:latin typeface="Meiryo UI" pitchFamily="50" charset="-128"/>
              <a:ea typeface="Meiryo UI" pitchFamily="50" charset="-128"/>
              <a:cs typeface="Meiryo UI" pitchFamily="50" charset="-128"/>
            </a:endParaRPr>
          </a:p>
          <a:p>
            <a:r>
              <a:rPr lang="ja-JP" altLang="en-US" sz="430" b="1" dirty="0" smtClean="0">
                <a:solidFill>
                  <a:schemeClr val="tx1"/>
                </a:solidFill>
                <a:latin typeface="Meiryo UI" pitchFamily="50" charset="-128"/>
                <a:ea typeface="Meiryo UI" pitchFamily="50" charset="-128"/>
                <a:cs typeface="Meiryo UI" pitchFamily="50" charset="-128"/>
              </a:rPr>
              <a:t>成長戦略</a:t>
            </a:r>
            <a:r>
              <a:rPr kumimoji="1" lang="ja-JP" altLang="en-US" sz="430" b="1" dirty="0" smtClean="0">
                <a:solidFill>
                  <a:schemeClr val="tx1"/>
                </a:solidFill>
                <a:latin typeface="Meiryo UI" pitchFamily="50" charset="-128"/>
                <a:ea typeface="Meiryo UI" pitchFamily="50" charset="-128"/>
                <a:cs typeface="Meiryo UI" pitchFamily="50" charset="-128"/>
              </a:rPr>
              <a:t>」</a:t>
            </a:r>
            <a:endParaRPr kumimoji="1" lang="ja-JP" altLang="en-US" sz="430" b="1" dirty="0">
              <a:solidFill>
                <a:schemeClr val="tx1"/>
              </a:solidFill>
              <a:latin typeface="Meiryo UI" pitchFamily="50" charset="-128"/>
              <a:ea typeface="Meiryo UI" pitchFamily="50" charset="-128"/>
              <a:cs typeface="Meiryo UI" pitchFamily="50" charset="-128"/>
            </a:endParaRPr>
          </a:p>
        </p:txBody>
      </p:sp>
      <p:sp>
        <p:nvSpPr>
          <p:cNvPr id="92" name="正方形/長方形 91"/>
          <p:cNvSpPr/>
          <p:nvPr/>
        </p:nvSpPr>
        <p:spPr>
          <a:xfrm>
            <a:off x="2095500" y="1307230"/>
            <a:ext cx="1275962" cy="102714"/>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300" dirty="0" smtClean="0">
                <a:solidFill>
                  <a:schemeClr val="tx1"/>
                </a:solidFill>
              </a:rPr>
              <a:t>ESCO</a:t>
            </a:r>
            <a:r>
              <a:rPr lang="ja-JP" altLang="en-US" sz="300" dirty="0" smtClean="0">
                <a:solidFill>
                  <a:schemeClr val="tx1"/>
                </a:solidFill>
              </a:rPr>
              <a:t>事業実施前　　</a:t>
            </a:r>
            <a:r>
              <a:rPr lang="ja-JP" altLang="en-US" sz="300" b="1" dirty="0" smtClean="0">
                <a:solidFill>
                  <a:schemeClr val="tx1"/>
                </a:solidFill>
              </a:rPr>
              <a:t>→</a:t>
            </a:r>
            <a:r>
              <a:rPr lang="ja-JP" altLang="en-US" sz="300" dirty="0" smtClean="0">
                <a:solidFill>
                  <a:schemeClr val="tx1"/>
                </a:solidFill>
              </a:rPr>
              <a:t>　　</a:t>
            </a:r>
            <a:r>
              <a:rPr lang="en-US" altLang="ja-JP" sz="300" dirty="0" smtClean="0">
                <a:solidFill>
                  <a:schemeClr val="tx1"/>
                </a:solidFill>
              </a:rPr>
              <a:t>ESCO</a:t>
            </a:r>
            <a:r>
              <a:rPr lang="ja-JP" altLang="en-US" sz="300" dirty="0" smtClean="0">
                <a:solidFill>
                  <a:schemeClr val="tx1"/>
                </a:solidFill>
              </a:rPr>
              <a:t>事業期間中　　</a:t>
            </a:r>
            <a:r>
              <a:rPr lang="ja-JP" altLang="en-US" sz="300" b="1" dirty="0" smtClean="0">
                <a:solidFill>
                  <a:schemeClr val="tx1"/>
                </a:solidFill>
              </a:rPr>
              <a:t>→</a:t>
            </a:r>
            <a:r>
              <a:rPr lang="ja-JP" altLang="en-US" sz="300" dirty="0" smtClean="0">
                <a:solidFill>
                  <a:schemeClr val="tx1"/>
                </a:solidFill>
              </a:rPr>
              <a:t>　　契約期間終了後</a:t>
            </a:r>
            <a:endParaRPr kumimoji="1" lang="ja-JP" altLang="en-US" sz="300" dirty="0">
              <a:solidFill>
                <a:schemeClr val="tx1"/>
              </a:solidFill>
            </a:endParaRPr>
          </a:p>
        </p:txBody>
      </p:sp>
      <p:pic>
        <p:nvPicPr>
          <p:cNvPr id="133" name="図 132"/>
          <p:cNvPicPr>
            <a:picLocks noChangeAspect="1"/>
          </p:cNvPicPr>
          <p:nvPr/>
        </p:nvPicPr>
        <p:blipFill rotWithShape="1">
          <a:blip r:embed="rId6" cstate="print">
            <a:extLst>
              <a:ext uri="{28A0092B-C50C-407E-A947-70E740481C1C}">
                <a14:useLocalDpi xmlns:a14="http://schemas.microsoft.com/office/drawing/2010/main" val="0"/>
              </a:ext>
            </a:extLst>
          </a:blip>
          <a:srcRect l="15164" b="14750"/>
          <a:stretch/>
        </p:blipFill>
        <p:spPr bwMode="auto">
          <a:xfrm>
            <a:off x="8131588" y="5249318"/>
            <a:ext cx="777796" cy="632913"/>
          </a:xfrm>
          <a:prstGeom prst="rect">
            <a:avLst/>
          </a:prstGeom>
          <a:noFill/>
          <a:ln>
            <a:noFill/>
          </a:ln>
        </p:spPr>
      </p:pic>
      <p:sp>
        <p:nvSpPr>
          <p:cNvPr id="167" name="正方形/長方形 166"/>
          <p:cNvSpPr/>
          <p:nvPr/>
        </p:nvSpPr>
        <p:spPr>
          <a:xfrm flipH="1">
            <a:off x="8142055" y="5328196"/>
            <a:ext cx="45719" cy="4785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00" dirty="0" smtClean="0">
                <a:solidFill>
                  <a:schemeClr val="tx1"/>
                </a:solidFill>
              </a:rPr>
              <a:t>設計省エネ性能</a:t>
            </a:r>
            <a:endParaRPr kumimoji="1" lang="ja-JP" altLang="en-US" sz="400" dirty="0">
              <a:solidFill>
                <a:schemeClr val="tx1"/>
              </a:solidFill>
            </a:endParaRPr>
          </a:p>
        </p:txBody>
      </p:sp>
      <p:sp>
        <p:nvSpPr>
          <p:cNvPr id="169" name="正方形/長方形 168"/>
          <p:cNvSpPr/>
          <p:nvPr/>
        </p:nvSpPr>
        <p:spPr>
          <a:xfrm>
            <a:off x="8253961" y="5815013"/>
            <a:ext cx="535234"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 dirty="0">
                <a:solidFill>
                  <a:schemeClr val="tx1"/>
                </a:solidFill>
              </a:rPr>
              <a:t>運用</a:t>
            </a:r>
            <a:r>
              <a:rPr kumimoji="1" lang="ja-JP" altLang="en-US" sz="400" dirty="0" smtClean="0">
                <a:solidFill>
                  <a:schemeClr val="tx1"/>
                </a:solidFill>
              </a:rPr>
              <a:t>省エネ性能</a:t>
            </a:r>
            <a:endParaRPr kumimoji="1" lang="ja-JP" altLang="en-US" sz="400" dirty="0">
              <a:solidFill>
                <a:schemeClr val="tx1"/>
              </a:solidFill>
            </a:endParaRPr>
          </a:p>
        </p:txBody>
      </p:sp>
      <p:sp>
        <p:nvSpPr>
          <p:cNvPr id="57" name="円/楕円 56"/>
          <p:cNvSpPr/>
          <p:nvPr/>
        </p:nvSpPr>
        <p:spPr>
          <a:xfrm rot="868536">
            <a:off x="8500342" y="5754587"/>
            <a:ext cx="190948" cy="46524"/>
          </a:xfrm>
          <a:prstGeom prst="ellipse">
            <a:avLst/>
          </a:prstGeom>
          <a:noFill/>
          <a:ln w="63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コネクタ 58"/>
          <p:cNvCxnSpPr>
            <a:stCxn id="57" idx="6"/>
          </p:cNvCxnSpPr>
          <p:nvPr/>
        </p:nvCxnSpPr>
        <p:spPr>
          <a:xfrm flipV="1">
            <a:off x="8688259" y="5765141"/>
            <a:ext cx="100936" cy="3657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73" name="円/楕円 172"/>
          <p:cNvSpPr/>
          <p:nvPr/>
        </p:nvSpPr>
        <p:spPr>
          <a:xfrm rot="2228700">
            <a:off x="8557163" y="5671964"/>
            <a:ext cx="170957" cy="46390"/>
          </a:xfrm>
          <a:prstGeom prst="ellipse">
            <a:avLst/>
          </a:prstGeom>
          <a:noFill/>
          <a:ln w="63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4" name="直線コネクタ 173"/>
          <p:cNvCxnSpPr/>
          <p:nvPr/>
        </p:nvCxnSpPr>
        <p:spPr>
          <a:xfrm flipV="1">
            <a:off x="8648533" y="5625055"/>
            <a:ext cx="140662" cy="49793"/>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29" name="正方形/長方形 128"/>
          <p:cNvSpPr/>
          <p:nvPr/>
        </p:nvSpPr>
        <p:spPr>
          <a:xfrm>
            <a:off x="8474869" y="1447634"/>
            <a:ext cx="374973" cy="634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300" b="1" dirty="0">
              <a:solidFill>
                <a:schemeClr val="tx1"/>
              </a:solidFill>
            </a:endParaRPr>
          </a:p>
        </p:txBody>
      </p:sp>
      <p:grpSp>
        <p:nvGrpSpPr>
          <p:cNvPr id="206" name="グループ化 205"/>
          <p:cNvGrpSpPr/>
          <p:nvPr/>
        </p:nvGrpSpPr>
        <p:grpSpPr>
          <a:xfrm>
            <a:off x="6405263" y="1284694"/>
            <a:ext cx="2673834" cy="1638376"/>
            <a:chOff x="-388808" y="-295503"/>
            <a:chExt cx="11263705" cy="6216389"/>
          </a:xfrm>
        </p:grpSpPr>
        <p:graphicFrame>
          <p:nvGraphicFramePr>
            <p:cNvPr id="212" name="グラフ 211"/>
            <p:cNvGraphicFramePr>
              <a:graphicFrameLocks noChangeAspect="1"/>
            </p:cNvGraphicFramePr>
            <p:nvPr>
              <p:extLst>
                <p:ext uri="{D42A27DB-BD31-4B8C-83A1-F6EECF244321}">
                  <p14:modId xmlns:p14="http://schemas.microsoft.com/office/powerpoint/2010/main" val="278080111"/>
                </p:ext>
              </p:extLst>
            </p:nvPr>
          </p:nvGraphicFramePr>
          <p:xfrm>
            <a:off x="0" y="0"/>
            <a:ext cx="10552165" cy="5920886"/>
          </p:xfrm>
          <a:graphic>
            <a:graphicData uri="http://schemas.openxmlformats.org/drawingml/2006/chart">
              <c:chart xmlns:c="http://schemas.openxmlformats.org/drawingml/2006/chart" xmlns:r="http://schemas.openxmlformats.org/officeDocument/2006/relationships" r:id="rId7"/>
            </a:graphicData>
          </a:graphic>
        </p:graphicFrame>
        <p:sp>
          <p:nvSpPr>
            <p:cNvPr id="214" name="テキスト ボックス 30"/>
            <p:cNvSpPr txBox="1"/>
            <p:nvPr/>
          </p:nvSpPr>
          <p:spPr>
            <a:xfrm>
              <a:off x="1769754" y="228424"/>
              <a:ext cx="2087790" cy="33912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東淀川警察署</a:t>
              </a:r>
              <a:r>
                <a:rPr kumimoji="1" lang="en-US" altLang="ja-JP" sz="300" dirty="0">
                  <a:latin typeface="+mn-ea"/>
                  <a:ea typeface="+mn-ea"/>
                </a:rPr>
                <a:t>  (6)</a:t>
              </a:r>
              <a:endParaRPr kumimoji="1" lang="ja-JP" altLang="en-US" sz="300" dirty="0">
                <a:latin typeface="+mn-ea"/>
                <a:ea typeface="+mn-ea"/>
              </a:endParaRPr>
            </a:p>
          </p:txBody>
        </p:sp>
        <p:sp>
          <p:nvSpPr>
            <p:cNvPr id="215" name="テキスト ボックス 31"/>
            <p:cNvSpPr txBox="1"/>
            <p:nvPr/>
          </p:nvSpPr>
          <p:spPr>
            <a:xfrm>
              <a:off x="2738590" y="2153356"/>
              <a:ext cx="3068510" cy="28575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中河内救命救急センター </a:t>
              </a:r>
              <a:r>
                <a:rPr kumimoji="1" lang="en-US" altLang="ja-JP" sz="300" dirty="0">
                  <a:latin typeface="+mn-ea"/>
                  <a:ea typeface="+mn-ea"/>
                </a:rPr>
                <a:t>(8)</a:t>
              </a:r>
              <a:endParaRPr kumimoji="1" lang="ja-JP" altLang="en-US" sz="300" dirty="0">
                <a:latin typeface="+mn-ea"/>
                <a:ea typeface="+mn-ea"/>
              </a:endParaRPr>
            </a:p>
          </p:txBody>
        </p:sp>
        <p:sp>
          <p:nvSpPr>
            <p:cNvPr id="217" name="テキスト ボックス 32"/>
            <p:cNvSpPr txBox="1"/>
            <p:nvPr/>
          </p:nvSpPr>
          <p:spPr>
            <a:xfrm>
              <a:off x="5929284" y="3989292"/>
              <a:ext cx="2189111" cy="30393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ja-JP" altLang="en-US" sz="300" dirty="0">
                  <a:latin typeface="+mn-ea"/>
                  <a:ea typeface="+mn-ea"/>
                </a:rPr>
                <a:t>大阪府新別館 </a:t>
              </a:r>
              <a:r>
                <a:rPr kumimoji="1" lang="en-US" altLang="ja-JP" sz="300" dirty="0">
                  <a:latin typeface="+mn-ea"/>
                  <a:ea typeface="+mn-ea"/>
                </a:rPr>
                <a:t>(8)</a:t>
              </a:r>
              <a:endParaRPr kumimoji="1" lang="ja-JP" altLang="en-US" sz="300" dirty="0">
                <a:latin typeface="+mn-ea"/>
                <a:ea typeface="+mn-ea"/>
              </a:endParaRPr>
            </a:p>
          </p:txBody>
        </p:sp>
        <p:sp>
          <p:nvSpPr>
            <p:cNvPr id="222" name="テキスト ボックス 34"/>
            <p:cNvSpPr txBox="1"/>
            <p:nvPr/>
          </p:nvSpPr>
          <p:spPr>
            <a:xfrm>
              <a:off x="5057494" y="4881923"/>
              <a:ext cx="1827685" cy="2944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ja-JP" altLang="en-US" sz="300" dirty="0">
                  <a:latin typeface="+mn-ea"/>
                  <a:ea typeface="+mn-ea"/>
                </a:rPr>
                <a:t>門真スポーツセンター </a:t>
              </a:r>
              <a:r>
                <a:rPr kumimoji="1" lang="en-US" altLang="ja-JP" sz="300" dirty="0">
                  <a:latin typeface="+mn-ea"/>
                  <a:ea typeface="+mn-ea"/>
                </a:rPr>
                <a:t>(8)</a:t>
              </a:r>
              <a:endParaRPr kumimoji="1" lang="ja-JP" altLang="en-US" sz="300" dirty="0">
                <a:latin typeface="+mn-ea"/>
                <a:ea typeface="+mn-ea"/>
              </a:endParaRPr>
            </a:p>
          </p:txBody>
        </p:sp>
        <p:sp>
          <p:nvSpPr>
            <p:cNvPr id="224" name="テキスト ボックス 35"/>
            <p:cNvSpPr txBox="1"/>
            <p:nvPr/>
          </p:nvSpPr>
          <p:spPr>
            <a:xfrm>
              <a:off x="3106254" y="5023678"/>
              <a:ext cx="2717978" cy="28575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臨海スポーツセンター </a:t>
              </a:r>
              <a:r>
                <a:rPr kumimoji="1" lang="en-US" altLang="ja-JP" sz="300" dirty="0">
                  <a:latin typeface="+mn-ea"/>
                  <a:ea typeface="+mn-ea"/>
                </a:rPr>
                <a:t>(1)</a:t>
              </a:r>
              <a:endParaRPr kumimoji="1" lang="ja-JP" altLang="en-US" sz="300" dirty="0">
                <a:latin typeface="+mn-ea"/>
                <a:ea typeface="+mn-ea"/>
              </a:endParaRPr>
            </a:p>
          </p:txBody>
        </p:sp>
        <p:sp>
          <p:nvSpPr>
            <p:cNvPr id="225" name="テキスト ボックス 36"/>
            <p:cNvSpPr txBox="1"/>
            <p:nvPr/>
          </p:nvSpPr>
          <p:spPr>
            <a:xfrm>
              <a:off x="4956910" y="3093374"/>
              <a:ext cx="2010582" cy="31561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t>府庁別館 </a:t>
              </a:r>
              <a:r>
                <a:rPr kumimoji="1" lang="en-US" altLang="ja-JP" sz="300" dirty="0"/>
                <a:t>(9)</a:t>
              </a:r>
              <a:endParaRPr kumimoji="1" lang="ja-JP" altLang="en-US" sz="300" dirty="0"/>
            </a:p>
          </p:txBody>
        </p:sp>
        <p:sp>
          <p:nvSpPr>
            <p:cNvPr id="226" name="テキスト ボックス 37"/>
            <p:cNvSpPr txBox="1"/>
            <p:nvPr/>
          </p:nvSpPr>
          <p:spPr>
            <a:xfrm>
              <a:off x="4173171" y="4150354"/>
              <a:ext cx="1827685" cy="28575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池田・府市合同庁舎 </a:t>
              </a:r>
              <a:r>
                <a:rPr kumimoji="1" lang="en-US" altLang="ja-JP" sz="300" dirty="0">
                  <a:latin typeface="+mn-ea"/>
                  <a:ea typeface="+mn-ea"/>
                </a:rPr>
                <a:t>(4)</a:t>
              </a:r>
              <a:endParaRPr kumimoji="1" lang="ja-JP" altLang="en-US" sz="300" dirty="0">
                <a:latin typeface="+mn-ea"/>
                <a:ea typeface="+mn-ea"/>
              </a:endParaRPr>
            </a:p>
          </p:txBody>
        </p:sp>
        <p:sp>
          <p:nvSpPr>
            <p:cNvPr id="227" name="テキスト ボックス 38"/>
            <p:cNvSpPr txBox="1"/>
            <p:nvPr/>
          </p:nvSpPr>
          <p:spPr>
            <a:xfrm>
              <a:off x="2278477" y="1128084"/>
              <a:ext cx="1524082" cy="48730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err="1">
                  <a:latin typeface="+mn-ea"/>
                  <a:ea typeface="+mn-ea"/>
                </a:rPr>
                <a:t>障がい</a:t>
              </a:r>
              <a:r>
                <a:rPr kumimoji="1" lang="ja-JP" altLang="en-US" sz="300" dirty="0">
                  <a:latin typeface="+mn-ea"/>
                  <a:ea typeface="+mn-ea"/>
                </a:rPr>
                <a:t>者</a:t>
              </a:r>
              <a:endParaRPr kumimoji="1" lang="en-US" altLang="ja-JP" sz="300" dirty="0">
                <a:latin typeface="+mn-ea"/>
                <a:ea typeface="+mn-ea"/>
              </a:endParaRPr>
            </a:p>
            <a:p>
              <a:pPr algn="l"/>
              <a:r>
                <a:rPr kumimoji="1" lang="ja-JP" altLang="en-US" sz="300" dirty="0">
                  <a:latin typeface="+mn-ea"/>
                  <a:ea typeface="+mn-ea"/>
                </a:rPr>
                <a:t>交流促進</a:t>
              </a:r>
              <a:endParaRPr kumimoji="1" lang="en-US" altLang="ja-JP" sz="300" dirty="0">
                <a:latin typeface="+mn-ea"/>
                <a:ea typeface="+mn-ea"/>
              </a:endParaRPr>
            </a:p>
            <a:p>
              <a:pPr algn="l"/>
              <a:r>
                <a:rPr kumimoji="1" lang="ja-JP" altLang="en-US" sz="300" dirty="0">
                  <a:latin typeface="+mn-ea"/>
                  <a:ea typeface="+mn-ea"/>
                </a:rPr>
                <a:t>センター</a:t>
              </a:r>
              <a:r>
                <a:rPr kumimoji="1" lang="en-US" altLang="ja-JP" sz="300" dirty="0">
                  <a:latin typeface="+mn-ea"/>
                  <a:ea typeface="+mn-ea"/>
                </a:rPr>
                <a:t>(4)</a:t>
              </a:r>
              <a:endParaRPr kumimoji="1" lang="ja-JP" altLang="en-US" sz="300" dirty="0">
                <a:latin typeface="+mn-ea"/>
                <a:ea typeface="+mn-ea"/>
              </a:endParaRPr>
            </a:p>
          </p:txBody>
        </p:sp>
        <p:cxnSp>
          <p:nvCxnSpPr>
            <p:cNvPr id="229" name="直線コネクタ 228"/>
            <p:cNvCxnSpPr/>
            <p:nvPr/>
          </p:nvCxnSpPr>
          <p:spPr>
            <a:xfrm flipH="1">
              <a:off x="2527102" y="1617769"/>
              <a:ext cx="136778" cy="212394"/>
            </a:xfrm>
            <a:prstGeom prst="line">
              <a:avLst/>
            </a:prstGeom>
            <a:ln w="6350">
              <a:solidFill>
                <a:sysClr val="windowText" lastClr="000000"/>
              </a:solidFill>
              <a:headEnd w="lg" len="lg"/>
              <a:tailEnd type="none" w="med" len="med"/>
            </a:ln>
            <a:effectLst/>
          </p:spPr>
          <p:style>
            <a:lnRef idx="1">
              <a:schemeClr val="accent1"/>
            </a:lnRef>
            <a:fillRef idx="0">
              <a:schemeClr val="accent1"/>
            </a:fillRef>
            <a:effectRef idx="0">
              <a:schemeClr val="accent1"/>
            </a:effectRef>
            <a:fontRef idx="minor">
              <a:schemeClr val="tx1"/>
            </a:fontRef>
          </p:style>
        </p:cxnSp>
        <p:sp>
          <p:nvSpPr>
            <p:cNvPr id="230" name="テキスト ボックス 41"/>
            <p:cNvSpPr txBox="1"/>
            <p:nvPr/>
          </p:nvSpPr>
          <p:spPr>
            <a:xfrm>
              <a:off x="3734950" y="998215"/>
              <a:ext cx="2062662" cy="29169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教育センター </a:t>
              </a:r>
              <a:r>
                <a:rPr kumimoji="1" lang="en-US" altLang="ja-JP" sz="300" dirty="0">
                  <a:latin typeface="+mn-ea"/>
                  <a:ea typeface="+mn-ea"/>
                </a:rPr>
                <a:t>(2)</a:t>
              </a:r>
              <a:endParaRPr kumimoji="1" lang="ja-JP" altLang="en-US" sz="300" dirty="0">
                <a:latin typeface="+mn-ea"/>
                <a:ea typeface="+mn-ea"/>
              </a:endParaRPr>
            </a:p>
          </p:txBody>
        </p:sp>
        <p:sp>
          <p:nvSpPr>
            <p:cNvPr id="231" name="テキスト ボックス 42"/>
            <p:cNvSpPr txBox="1"/>
            <p:nvPr/>
          </p:nvSpPr>
          <p:spPr>
            <a:xfrm>
              <a:off x="3307126" y="1413968"/>
              <a:ext cx="1918816" cy="3391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南警察署  </a:t>
              </a:r>
              <a:r>
                <a:rPr kumimoji="1" lang="en-US" altLang="ja-JP" sz="300" dirty="0">
                  <a:latin typeface="+mn-ea"/>
                  <a:ea typeface="+mn-ea"/>
                </a:rPr>
                <a:t>(6)</a:t>
              </a:r>
              <a:endParaRPr kumimoji="1" lang="ja-JP" altLang="en-US" sz="300" dirty="0">
                <a:latin typeface="+mn-ea"/>
                <a:ea typeface="+mn-ea"/>
              </a:endParaRPr>
            </a:p>
          </p:txBody>
        </p:sp>
        <p:cxnSp>
          <p:nvCxnSpPr>
            <p:cNvPr id="232" name="直線コネクタ 231"/>
            <p:cNvCxnSpPr/>
            <p:nvPr/>
          </p:nvCxnSpPr>
          <p:spPr>
            <a:xfrm flipH="1">
              <a:off x="2366476" y="1615393"/>
              <a:ext cx="1260729" cy="680842"/>
            </a:xfrm>
            <a:prstGeom prst="line">
              <a:avLst/>
            </a:prstGeom>
            <a:ln w="6350">
              <a:solidFill>
                <a:sysClr val="windowText" lastClr="000000"/>
              </a:solidFill>
              <a:tailEnd type="none" w="med" len="med"/>
            </a:ln>
            <a:effectLst/>
          </p:spPr>
          <p:style>
            <a:lnRef idx="1">
              <a:schemeClr val="accent1"/>
            </a:lnRef>
            <a:fillRef idx="0">
              <a:schemeClr val="accent1"/>
            </a:fillRef>
            <a:effectRef idx="0">
              <a:schemeClr val="accent1"/>
            </a:effectRef>
            <a:fontRef idx="minor">
              <a:schemeClr val="tx1"/>
            </a:fontRef>
          </p:style>
        </p:cxnSp>
        <p:sp>
          <p:nvSpPr>
            <p:cNvPr id="233" name="テキスト ボックス 45"/>
            <p:cNvSpPr txBox="1"/>
            <p:nvPr/>
          </p:nvSpPr>
          <p:spPr>
            <a:xfrm>
              <a:off x="-193610" y="3408988"/>
              <a:ext cx="2032315" cy="53998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b="0" dirty="0">
                  <a:latin typeface="+mn-ea"/>
                  <a:ea typeface="+mn-ea"/>
                </a:rPr>
                <a:t>中河内</a:t>
              </a:r>
              <a:endParaRPr kumimoji="1" lang="en-US" altLang="ja-JP" sz="300" b="0" dirty="0">
                <a:latin typeface="+mn-ea"/>
                <a:ea typeface="+mn-ea"/>
              </a:endParaRPr>
            </a:p>
            <a:p>
              <a:pPr algn="l"/>
              <a:r>
                <a:rPr kumimoji="1" lang="ja-JP" altLang="en-US" sz="300" b="0" dirty="0">
                  <a:latin typeface="+mn-ea"/>
                  <a:ea typeface="+mn-ea"/>
                </a:rPr>
                <a:t>府税事務所</a:t>
              </a:r>
              <a:r>
                <a:rPr kumimoji="1" lang="en-US" altLang="ja-JP" sz="300" dirty="0">
                  <a:latin typeface="+mn-ea"/>
                  <a:ea typeface="+mn-ea"/>
                </a:rPr>
                <a:t>(3)</a:t>
              </a:r>
              <a:endParaRPr kumimoji="1" lang="ja-JP" altLang="en-US" sz="300" dirty="0">
                <a:latin typeface="+mn-ea"/>
                <a:ea typeface="+mn-ea"/>
              </a:endParaRPr>
            </a:p>
          </p:txBody>
        </p:sp>
        <p:cxnSp>
          <p:nvCxnSpPr>
            <p:cNvPr id="234" name="直線コネクタ 233"/>
            <p:cNvCxnSpPr/>
            <p:nvPr/>
          </p:nvCxnSpPr>
          <p:spPr>
            <a:xfrm flipV="1">
              <a:off x="1637142" y="4820897"/>
              <a:ext cx="395657" cy="184855"/>
            </a:xfrm>
            <a:prstGeom prst="line">
              <a:avLst/>
            </a:prstGeom>
            <a:ln w="6350">
              <a:solidFill>
                <a:schemeClr val="tx1"/>
              </a:solidFill>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235" name="円/楕円 234"/>
            <p:cNvSpPr>
              <a:spLocks noChangeAspect="1"/>
            </p:cNvSpPr>
            <p:nvPr/>
          </p:nvSpPr>
          <p:spPr>
            <a:xfrm>
              <a:off x="2014070" y="4481900"/>
              <a:ext cx="537309" cy="52385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300">
                <a:latin typeface="+mn-ea"/>
                <a:ea typeface="+mn-ea"/>
              </a:endParaRPr>
            </a:p>
          </p:txBody>
        </p:sp>
        <p:sp>
          <p:nvSpPr>
            <p:cNvPr id="236" name="テキスト ボックス 49"/>
            <p:cNvSpPr txBox="1"/>
            <p:nvPr/>
          </p:nvSpPr>
          <p:spPr>
            <a:xfrm>
              <a:off x="-388808" y="4943010"/>
              <a:ext cx="2692412" cy="278520"/>
            </a:xfrm>
            <a:prstGeom prst="roundRect">
              <a:avLst/>
            </a:prstGeom>
            <a:noFill/>
            <a:ln w="635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300" b="0" dirty="0">
                  <a:ln>
                    <a:noFill/>
                  </a:ln>
                  <a:solidFill>
                    <a:sysClr val="windowText" lastClr="000000"/>
                  </a:solidFill>
                  <a:latin typeface="+mn-ea"/>
                  <a:ea typeface="+mn-ea"/>
                </a:rPr>
                <a:t>府民センタービル</a:t>
              </a:r>
              <a:r>
                <a:rPr kumimoji="1" lang="en-US" altLang="ja-JP" sz="300" b="0" dirty="0">
                  <a:ln>
                    <a:noFill/>
                  </a:ln>
                  <a:solidFill>
                    <a:sysClr val="windowText" lastClr="000000"/>
                  </a:solidFill>
                  <a:latin typeface="+mn-ea"/>
                  <a:ea typeface="+mn-ea"/>
                </a:rPr>
                <a:t>(5</a:t>
              </a:r>
              <a:r>
                <a:rPr kumimoji="1" lang="ja-JP" altLang="en-US" sz="300" b="0" dirty="0">
                  <a:ln>
                    <a:noFill/>
                  </a:ln>
                  <a:solidFill>
                    <a:sysClr val="windowText" lastClr="000000"/>
                  </a:solidFill>
                  <a:latin typeface="+mn-ea"/>
                  <a:ea typeface="+mn-ea"/>
                </a:rPr>
                <a:t>ヶ所</a:t>
              </a:r>
              <a:r>
                <a:rPr kumimoji="1" lang="en-US" altLang="ja-JP" sz="300" b="0" dirty="0">
                  <a:ln>
                    <a:noFill/>
                  </a:ln>
                  <a:solidFill>
                    <a:sysClr val="windowText" lastClr="000000"/>
                  </a:solidFill>
                  <a:latin typeface="+mn-ea"/>
                  <a:ea typeface="+mn-ea"/>
                </a:rPr>
                <a:t>)</a:t>
              </a:r>
              <a:endParaRPr kumimoji="1" lang="ja-JP" altLang="en-US" sz="300" b="0" dirty="0">
                <a:ln>
                  <a:noFill/>
                </a:ln>
                <a:solidFill>
                  <a:sysClr val="windowText" lastClr="000000"/>
                </a:solidFill>
                <a:latin typeface="+mn-ea"/>
                <a:ea typeface="+mn-ea"/>
              </a:endParaRPr>
            </a:p>
          </p:txBody>
        </p:sp>
        <p:cxnSp>
          <p:nvCxnSpPr>
            <p:cNvPr id="237" name="直線コネクタ 236"/>
            <p:cNvCxnSpPr/>
            <p:nvPr/>
          </p:nvCxnSpPr>
          <p:spPr>
            <a:xfrm flipH="1">
              <a:off x="1823060" y="2278638"/>
              <a:ext cx="1230432" cy="569030"/>
            </a:xfrm>
            <a:prstGeom prst="line">
              <a:avLst/>
            </a:prstGeom>
            <a:ln w="6350">
              <a:solidFill>
                <a:sysClr val="windowText" lastClr="000000"/>
              </a:solidFill>
              <a:tailEnd type="none" w="sm" len="sm"/>
            </a:ln>
            <a:effectLst/>
          </p:spPr>
          <p:style>
            <a:lnRef idx="1">
              <a:schemeClr val="accent1"/>
            </a:lnRef>
            <a:fillRef idx="0">
              <a:schemeClr val="accent1"/>
            </a:fillRef>
            <a:effectRef idx="0">
              <a:schemeClr val="accent1"/>
            </a:effectRef>
            <a:fontRef idx="minor">
              <a:schemeClr val="tx1"/>
            </a:fontRef>
          </p:style>
        </p:cxnSp>
        <p:cxnSp>
          <p:nvCxnSpPr>
            <p:cNvPr id="238" name="直線コネクタ 237"/>
            <p:cNvCxnSpPr/>
            <p:nvPr/>
          </p:nvCxnSpPr>
          <p:spPr>
            <a:xfrm flipH="1">
              <a:off x="3057649" y="4824674"/>
              <a:ext cx="490145" cy="152210"/>
            </a:xfrm>
            <a:prstGeom prst="line">
              <a:avLst/>
            </a:prstGeom>
            <a:ln w="6350">
              <a:solidFill>
                <a:sysClr val="windowText" lastClr="000000"/>
              </a:solidFill>
              <a:tailEnd type="none" w="sm" len="sm"/>
            </a:ln>
            <a:effectLst/>
          </p:spPr>
          <p:style>
            <a:lnRef idx="1">
              <a:schemeClr val="accent1"/>
            </a:lnRef>
            <a:fillRef idx="0">
              <a:schemeClr val="accent1"/>
            </a:fillRef>
            <a:effectRef idx="0">
              <a:schemeClr val="accent1"/>
            </a:effectRef>
            <a:fontRef idx="minor">
              <a:schemeClr val="tx1"/>
            </a:fontRef>
          </p:style>
        </p:cxnSp>
        <p:sp>
          <p:nvSpPr>
            <p:cNvPr id="240" name="テキスト ボックス 53"/>
            <p:cNvSpPr txBox="1"/>
            <p:nvPr/>
          </p:nvSpPr>
          <p:spPr>
            <a:xfrm>
              <a:off x="4457784" y="-295503"/>
              <a:ext cx="6198755" cy="5227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300" b="1" dirty="0">
                  <a:solidFill>
                    <a:srgbClr val="0033CC"/>
                  </a:solidFill>
                  <a:effectLst/>
                </a:rPr>
                <a:t>※</a:t>
              </a:r>
              <a:r>
                <a:rPr lang="ja-JP" altLang="ja-JP" sz="300" b="1" dirty="0">
                  <a:solidFill>
                    <a:srgbClr val="0033CC"/>
                  </a:solidFill>
                  <a:effectLst/>
                </a:rPr>
                <a:t>バブルの大きさは、 アンケート調査での事業が「成立する」との回答数に比例</a:t>
              </a:r>
            </a:p>
            <a:p>
              <a:r>
                <a:rPr lang="en-US" altLang="ja-JP" sz="300" b="1" dirty="0">
                  <a:solidFill>
                    <a:srgbClr val="0033CC"/>
                  </a:solidFill>
                  <a:effectLst/>
                </a:rPr>
                <a:t>※</a:t>
              </a:r>
              <a:r>
                <a:rPr lang="ja-JP" altLang="ja-JP" sz="300" b="1" dirty="0">
                  <a:solidFill>
                    <a:srgbClr val="0033CC"/>
                  </a:solidFill>
                  <a:effectLst/>
                </a:rPr>
                <a:t> 施設名の後の数字はアンケート調査での事業が「成立する」との回答数</a:t>
              </a:r>
            </a:p>
          </p:txBody>
        </p:sp>
        <p:sp>
          <p:nvSpPr>
            <p:cNvPr id="242" name="テキスト ボックス 55"/>
            <p:cNvSpPr txBox="1"/>
            <p:nvPr/>
          </p:nvSpPr>
          <p:spPr>
            <a:xfrm>
              <a:off x="9136341" y="5217601"/>
              <a:ext cx="1738556" cy="52307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300" b="0" i="0" u="none" strike="noStrike" dirty="0">
                  <a:solidFill>
                    <a:schemeClr val="dk1"/>
                  </a:solidFill>
                  <a:effectLst/>
                  <a:latin typeface="+mj-ea"/>
                  <a:ea typeface="+mj-ea"/>
                  <a:cs typeface="+mn-cs"/>
                </a:rPr>
                <a:t>咲洲庁舎</a:t>
              </a:r>
              <a:endParaRPr lang="en-US" altLang="ja-JP" sz="300" b="0" i="0" u="none" strike="noStrike" dirty="0">
                <a:solidFill>
                  <a:schemeClr val="dk1"/>
                </a:solidFill>
                <a:effectLst/>
                <a:latin typeface="+mj-ea"/>
                <a:ea typeface="+mj-ea"/>
                <a:cs typeface="+mn-cs"/>
              </a:endParaRPr>
            </a:p>
            <a:p>
              <a:r>
                <a:rPr lang="en-US" altLang="ja-JP" sz="300" b="0" i="0" u="none" strike="noStrike" dirty="0" smtClean="0">
                  <a:solidFill>
                    <a:schemeClr val="dk1"/>
                  </a:solidFill>
                  <a:effectLst/>
                  <a:latin typeface="+mj-ea"/>
                  <a:ea typeface="+mj-ea"/>
                  <a:cs typeface="+mn-cs"/>
                </a:rPr>
                <a:t>149,296</a:t>
              </a:r>
              <a:r>
                <a:rPr lang="ja-JP" altLang="ja-JP" sz="300" b="0" i="0" dirty="0" err="1">
                  <a:solidFill>
                    <a:schemeClr val="dk1"/>
                  </a:solidFill>
                  <a:effectLst/>
                  <a:cs typeface="+mn-cs"/>
                </a:rPr>
                <a:t>ｍ</a:t>
              </a:r>
              <a:r>
                <a:rPr lang="en-US" altLang="ja-JP" sz="300" b="0" i="0" baseline="30000" dirty="0">
                  <a:solidFill>
                    <a:schemeClr val="dk1"/>
                  </a:solidFill>
                  <a:effectLst/>
                  <a:cs typeface="+mn-cs"/>
                </a:rPr>
                <a:t>2</a:t>
              </a:r>
              <a:r>
                <a:rPr lang="ja-JP" altLang="ja-JP" sz="300" b="0" i="0" dirty="0">
                  <a:solidFill>
                    <a:schemeClr val="dk1"/>
                  </a:solidFill>
                  <a:effectLst/>
                  <a:cs typeface="+mn-cs"/>
                </a:rPr>
                <a:t>（</a:t>
              </a:r>
              <a:r>
                <a:rPr lang="en-US" altLang="ja-JP" sz="300" b="0" i="0" u="none" strike="noStrike" dirty="0">
                  <a:solidFill>
                    <a:schemeClr val="dk1"/>
                  </a:solidFill>
                  <a:effectLst/>
                  <a:latin typeface="+mj-ea"/>
                  <a:ea typeface="+mj-ea"/>
                  <a:cs typeface="+mn-cs"/>
                </a:rPr>
                <a:t>6</a:t>
              </a:r>
              <a:r>
                <a:rPr lang="ja-JP" altLang="ja-JP" sz="300" b="0" i="0" dirty="0">
                  <a:solidFill>
                    <a:schemeClr val="dk1"/>
                  </a:solidFill>
                  <a:effectLst/>
                  <a:cs typeface="+mn-cs"/>
                </a:rPr>
                <a:t>）</a:t>
              </a:r>
              <a:endParaRPr lang="en-US" altLang="ja-JP" sz="300" b="0" i="0" dirty="0">
                <a:solidFill>
                  <a:schemeClr val="dk1"/>
                </a:solidFill>
                <a:effectLst/>
                <a:latin typeface="+mj-ea"/>
                <a:ea typeface="+mj-ea"/>
                <a:cs typeface="+mn-cs"/>
              </a:endParaRPr>
            </a:p>
          </p:txBody>
        </p:sp>
        <p:sp>
          <p:nvSpPr>
            <p:cNvPr id="245" name="テキスト ボックス 58"/>
            <p:cNvSpPr txBox="1"/>
            <p:nvPr/>
          </p:nvSpPr>
          <p:spPr>
            <a:xfrm>
              <a:off x="3432917" y="1830162"/>
              <a:ext cx="1932966" cy="2944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300" dirty="0">
                  <a:solidFill>
                    <a:schemeClr val="dk1"/>
                  </a:solidFill>
                  <a:effectLst/>
                </a:rPr>
                <a:t>大手前高校 </a:t>
              </a:r>
              <a:r>
                <a:rPr kumimoji="1" lang="en-US" altLang="ja-JP" sz="300" dirty="0">
                  <a:solidFill>
                    <a:schemeClr val="dk1"/>
                  </a:solidFill>
                  <a:effectLst/>
                </a:rPr>
                <a:t>(3)</a:t>
              </a:r>
              <a:endParaRPr lang="ja-JP" altLang="ja-JP" sz="300" dirty="0">
                <a:effectLst/>
              </a:endParaRPr>
            </a:p>
          </p:txBody>
        </p:sp>
        <p:sp>
          <p:nvSpPr>
            <p:cNvPr id="246" name="正方形/長方形 245"/>
            <p:cNvSpPr/>
            <p:nvPr/>
          </p:nvSpPr>
          <p:spPr>
            <a:xfrm>
              <a:off x="1966552" y="240627"/>
              <a:ext cx="45496" cy="507599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300"/>
            </a:p>
          </p:txBody>
        </p:sp>
        <p:sp>
          <p:nvSpPr>
            <p:cNvPr id="249" name="正方形/長方形 248"/>
            <p:cNvSpPr/>
            <p:nvPr/>
          </p:nvSpPr>
          <p:spPr>
            <a:xfrm>
              <a:off x="7739380" y="5309434"/>
              <a:ext cx="561261" cy="21823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sz="300">
                <a:ln>
                  <a:noFill/>
                </a:ln>
                <a:solidFill>
                  <a:srgbClr val="FFFFFF"/>
                </a:solidFill>
              </a:endParaRPr>
            </a:p>
          </p:txBody>
        </p:sp>
        <p:sp>
          <p:nvSpPr>
            <p:cNvPr id="250" name="テキスト ボックス 64"/>
            <p:cNvSpPr txBox="1"/>
            <p:nvPr/>
          </p:nvSpPr>
          <p:spPr>
            <a:xfrm>
              <a:off x="216538" y="4293234"/>
              <a:ext cx="1022390" cy="36028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en-US" altLang="ja-JP" sz="350" b="1" dirty="0" smtClean="0">
                  <a:solidFill>
                    <a:srgbClr val="FF0000"/>
                  </a:solidFill>
                  <a:latin typeface="+mn-ea"/>
                  <a:ea typeface="+mn-ea"/>
                </a:rPr>
                <a:t>6%</a:t>
              </a:r>
              <a:endParaRPr kumimoji="1" lang="ja-JP" altLang="en-US" sz="350" b="1" dirty="0">
                <a:solidFill>
                  <a:srgbClr val="FF0000"/>
                </a:solidFill>
                <a:latin typeface="+mn-ea"/>
                <a:ea typeface="+mn-ea"/>
              </a:endParaRPr>
            </a:p>
          </p:txBody>
        </p:sp>
        <p:sp>
          <p:nvSpPr>
            <p:cNvPr id="251" name="テキスト ボックス 65"/>
            <p:cNvSpPr txBox="1"/>
            <p:nvPr/>
          </p:nvSpPr>
          <p:spPr>
            <a:xfrm>
              <a:off x="1238928" y="5287810"/>
              <a:ext cx="1447227" cy="3247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350" b="1" dirty="0" smtClean="0">
                  <a:solidFill>
                    <a:srgbClr val="FF0000"/>
                  </a:solidFill>
                  <a:latin typeface="+mn-ea"/>
                  <a:ea typeface="+mn-ea"/>
                </a:rPr>
                <a:t>6,000 </a:t>
              </a:r>
              <a:r>
                <a:rPr kumimoji="1" lang="ja-JP" altLang="en-US" sz="350" b="1" dirty="0" smtClean="0">
                  <a:solidFill>
                    <a:srgbClr val="FF0000"/>
                  </a:solidFill>
                  <a:latin typeface="+mn-ea"/>
                  <a:ea typeface="+mn-ea"/>
                </a:rPr>
                <a:t>㎡</a:t>
              </a:r>
              <a:endParaRPr kumimoji="1" lang="ja-JP" altLang="en-US" sz="350" b="1" dirty="0">
                <a:solidFill>
                  <a:srgbClr val="FF0000"/>
                </a:solidFill>
                <a:latin typeface="+mn-ea"/>
                <a:ea typeface="+mn-ea"/>
              </a:endParaRPr>
            </a:p>
          </p:txBody>
        </p:sp>
        <p:sp>
          <p:nvSpPr>
            <p:cNvPr id="252" name="テキスト ボックス 66"/>
            <p:cNvSpPr txBox="1"/>
            <p:nvPr/>
          </p:nvSpPr>
          <p:spPr>
            <a:xfrm>
              <a:off x="3254148" y="4531796"/>
              <a:ext cx="1838040" cy="61048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300" dirty="0">
                  <a:latin typeface="+mn-ea"/>
                  <a:ea typeface="+mn-ea"/>
                </a:rPr>
                <a:t>大型児童館</a:t>
              </a:r>
              <a:endParaRPr kumimoji="1" lang="en-US" altLang="ja-JP" sz="300" dirty="0">
                <a:latin typeface="+mn-ea"/>
                <a:ea typeface="+mn-ea"/>
              </a:endParaRPr>
            </a:p>
            <a:p>
              <a:r>
                <a:rPr kumimoji="1" lang="ja-JP" altLang="en-US" sz="300" dirty="0" smtClean="0">
                  <a:latin typeface="+mn-ea"/>
                  <a:ea typeface="+mn-ea"/>
                </a:rPr>
                <a:t>ビッグバン</a:t>
              </a:r>
              <a:r>
                <a:rPr kumimoji="1" lang="en-US" altLang="ja-JP" sz="300" dirty="0">
                  <a:latin typeface="+mn-ea"/>
                  <a:ea typeface="+mn-ea"/>
                </a:rPr>
                <a:t>(2)</a:t>
              </a:r>
              <a:endParaRPr kumimoji="1" lang="ja-JP" altLang="en-US" sz="300" dirty="0">
                <a:latin typeface="+mn-ea"/>
                <a:ea typeface="+mn-ea"/>
              </a:endParaRPr>
            </a:p>
          </p:txBody>
        </p:sp>
        <p:cxnSp>
          <p:nvCxnSpPr>
            <p:cNvPr id="253" name="直線コネクタ 252"/>
            <p:cNvCxnSpPr/>
            <p:nvPr/>
          </p:nvCxnSpPr>
          <p:spPr>
            <a:xfrm flipH="1">
              <a:off x="3057649" y="5176331"/>
              <a:ext cx="375268" cy="24052"/>
            </a:xfrm>
            <a:prstGeom prst="line">
              <a:avLst/>
            </a:prstGeom>
            <a:ln w="6350">
              <a:solidFill>
                <a:sysClr val="windowText" lastClr="000000"/>
              </a:solidFill>
              <a:tailEnd type="none"/>
            </a:ln>
          </p:spPr>
          <p:style>
            <a:lnRef idx="1">
              <a:schemeClr val="accent1"/>
            </a:lnRef>
            <a:fillRef idx="0">
              <a:schemeClr val="accent1"/>
            </a:fillRef>
            <a:effectRef idx="0">
              <a:schemeClr val="accent1"/>
            </a:effectRef>
            <a:fontRef idx="minor">
              <a:schemeClr val="tx1"/>
            </a:fontRef>
          </p:style>
        </p:cxnSp>
        <p:sp>
          <p:nvSpPr>
            <p:cNvPr id="254" name="テキスト ボックス 71"/>
            <p:cNvSpPr txBox="1"/>
            <p:nvPr/>
          </p:nvSpPr>
          <p:spPr>
            <a:xfrm>
              <a:off x="2090355" y="783810"/>
              <a:ext cx="1900323" cy="29356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300" dirty="0">
                  <a:latin typeface="+mn-ea"/>
                  <a:ea typeface="+mn-ea"/>
                </a:rPr>
                <a:t>西成警察署</a:t>
              </a:r>
              <a:r>
                <a:rPr kumimoji="1" lang="en-US" altLang="ja-JP" sz="300" dirty="0">
                  <a:latin typeface="+mn-ea"/>
                  <a:ea typeface="+mn-ea"/>
                </a:rPr>
                <a:t>(6)</a:t>
              </a:r>
              <a:endParaRPr kumimoji="1" lang="ja-JP" altLang="en-US" sz="300" dirty="0">
                <a:latin typeface="+mn-ea"/>
                <a:ea typeface="+mn-ea"/>
              </a:endParaRPr>
            </a:p>
          </p:txBody>
        </p:sp>
        <p:cxnSp>
          <p:nvCxnSpPr>
            <p:cNvPr id="255" name="直線コネクタ 254"/>
            <p:cNvCxnSpPr/>
            <p:nvPr/>
          </p:nvCxnSpPr>
          <p:spPr>
            <a:xfrm flipV="1">
              <a:off x="879229" y="3341062"/>
              <a:ext cx="588993" cy="314835"/>
            </a:xfrm>
            <a:prstGeom prst="line">
              <a:avLst/>
            </a:prstGeom>
            <a:ln w="6350">
              <a:solidFill>
                <a:sysClr val="windowText" lastClr="000000"/>
              </a:solidFill>
              <a:tailEnd type="none"/>
            </a:ln>
            <a:effectLst/>
          </p:spPr>
          <p:style>
            <a:lnRef idx="1">
              <a:schemeClr val="accent1"/>
            </a:lnRef>
            <a:fillRef idx="0">
              <a:schemeClr val="accent1"/>
            </a:fillRef>
            <a:effectRef idx="0">
              <a:schemeClr val="accent1"/>
            </a:effectRef>
            <a:fontRef idx="minor">
              <a:schemeClr val="tx1"/>
            </a:fontRef>
          </p:style>
        </p:cxnSp>
        <p:cxnSp>
          <p:nvCxnSpPr>
            <p:cNvPr id="256" name="直線コネクタ 255"/>
            <p:cNvCxnSpPr/>
            <p:nvPr/>
          </p:nvCxnSpPr>
          <p:spPr>
            <a:xfrm flipH="1">
              <a:off x="1757263" y="498358"/>
              <a:ext cx="291699" cy="164245"/>
            </a:xfrm>
            <a:prstGeom prst="line">
              <a:avLst/>
            </a:prstGeom>
            <a:ln w="6350">
              <a:solidFill>
                <a:sysClr val="windowText" lastClr="000000"/>
              </a:solidFill>
              <a:round/>
              <a:tailEnd type="none"/>
            </a:ln>
          </p:spPr>
          <p:style>
            <a:lnRef idx="1">
              <a:schemeClr val="accent1"/>
            </a:lnRef>
            <a:fillRef idx="0">
              <a:schemeClr val="accent1"/>
            </a:fillRef>
            <a:effectRef idx="0">
              <a:schemeClr val="accent1"/>
            </a:effectRef>
            <a:fontRef idx="minor">
              <a:schemeClr val="tx1"/>
            </a:fontRef>
          </p:style>
        </p:cxnSp>
      </p:grpSp>
      <p:sp>
        <p:nvSpPr>
          <p:cNvPr id="257" name="テキスト ボックス 36"/>
          <p:cNvSpPr txBox="1"/>
          <p:nvPr/>
        </p:nvSpPr>
        <p:spPr>
          <a:xfrm>
            <a:off x="8375188" y="2774699"/>
            <a:ext cx="276582" cy="83182"/>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300" dirty="0"/>
          </a:p>
        </p:txBody>
      </p:sp>
      <p:cxnSp>
        <p:nvCxnSpPr>
          <p:cNvPr id="128" name="直線コネクタ 127"/>
          <p:cNvCxnSpPr/>
          <p:nvPr/>
        </p:nvCxnSpPr>
        <p:spPr>
          <a:xfrm flipH="1" flipV="1">
            <a:off x="8766923" y="2697986"/>
            <a:ext cx="44543" cy="65826"/>
          </a:xfrm>
          <a:prstGeom prst="line">
            <a:avLst/>
          </a:prstGeom>
          <a:ln w="6350">
            <a:solidFill>
              <a:sysClr val="windowText" lastClr="000000"/>
            </a:solidFill>
            <a:tailEnd type="none"/>
          </a:ln>
        </p:spPr>
        <p:style>
          <a:lnRef idx="1">
            <a:schemeClr val="accent1"/>
          </a:lnRef>
          <a:fillRef idx="0">
            <a:schemeClr val="accent1"/>
          </a:fillRef>
          <a:effectRef idx="0">
            <a:schemeClr val="accent1"/>
          </a:effectRef>
          <a:fontRef idx="minor">
            <a:schemeClr val="tx1"/>
          </a:fontRef>
        </p:style>
      </p:cxnSp>
      <p:sp>
        <p:nvSpPr>
          <p:cNvPr id="135" name="正方形/長方形 134"/>
          <p:cNvSpPr>
            <a:spLocks/>
          </p:cNvSpPr>
          <p:nvPr/>
        </p:nvSpPr>
        <p:spPr>
          <a:xfrm rot="16200000">
            <a:off x="7777425" y="1507198"/>
            <a:ext cx="10800" cy="20930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300"/>
          </a:p>
        </p:txBody>
      </p:sp>
      <p:sp>
        <p:nvSpPr>
          <p:cNvPr id="136" name="テキスト ボックス 54"/>
          <p:cNvSpPr txBox="1"/>
          <p:nvPr/>
        </p:nvSpPr>
        <p:spPr>
          <a:xfrm>
            <a:off x="8295989" y="2219449"/>
            <a:ext cx="450165" cy="15144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300" b="0" i="0" u="none" strike="noStrike" dirty="0">
                <a:solidFill>
                  <a:schemeClr val="dk1"/>
                </a:solidFill>
                <a:effectLst/>
                <a:latin typeface="+mj-ea"/>
                <a:ea typeface="+mj-ea"/>
              </a:rPr>
              <a:t>国際会議場</a:t>
            </a:r>
            <a:endParaRPr lang="en-US" altLang="ja-JP" sz="300" b="0" i="0" u="none" strike="noStrike" dirty="0">
              <a:solidFill>
                <a:schemeClr val="dk1"/>
              </a:solidFill>
              <a:effectLst/>
              <a:latin typeface="+mj-ea"/>
              <a:ea typeface="+mj-ea"/>
            </a:endParaRPr>
          </a:p>
          <a:p>
            <a:r>
              <a:rPr lang="ja-JP" altLang="en-US" sz="300" b="0" i="0" u="none" strike="noStrike" dirty="0">
                <a:solidFill>
                  <a:schemeClr val="dk1"/>
                </a:solidFill>
                <a:effectLst/>
                <a:latin typeface="+mj-ea"/>
                <a:ea typeface="+mj-ea"/>
              </a:rPr>
              <a:t>  </a:t>
            </a:r>
            <a:r>
              <a:rPr lang="ja-JP" altLang="en-US" sz="300" dirty="0">
                <a:latin typeface="+mj-ea"/>
                <a:ea typeface="+mj-ea"/>
              </a:rPr>
              <a:t> </a:t>
            </a:r>
            <a:r>
              <a:rPr lang="en-US" altLang="ja-JP" sz="300" b="0" i="0" u="none" strike="noStrike" dirty="0">
                <a:solidFill>
                  <a:schemeClr val="dk1"/>
                </a:solidFill>
                <a:effectLst/>
                <a:latin typeface="+mj-ea"/>
                <a:ea typeface="+mj-ea"/>
              </a:rPr>
              <a:t>67,546</a:t>
            </a:r>
            <a:r>
              <a:rPr lang="ja-JP" altLang="ja-JP" sz="300" b="0" i="0" dirty="0" err="1">
                <a:solidFill>
                  <a:schemeClr val="dk1"/>
                </a:solidFill>
                <a:effectLst/>
              </a:rPr>
              <a:t>ｍ</a:t>
            </a:r>
            <a:r>
              <a:rPr lang="en-US" altLang="ja-JP" sz="300" b="0" i="0" baseline="30000" dirty="0" smtClean="0">
                <a:solidFill>
                  <a:schemeClr val="dk1"/>
                </a:solidFill>
                <a:effectLst/>
              </a:rPr>
              <a:t>2</a:t>
            </a:r>
            <a:r>
              <a:rPr lang="ja-JP" altLang="ja-JP" sz="300" b="0" i="0" dirty="0" smtClean="0">
                <a:solidFill>
                  <a:schemeClr val="dk1"/>
                </a:solidFill>
                <a:effectLst/>
              </a:rPr>
              <a:t>（</a:t>
            </a:r>
            <a:r>
              <a:rPr lang="en-US" altLang="ja-JP" sz="300" b="0" i="0" dirty="0" smtClean="0">
                <a:solidFill>
                  <a:schemeClr val="dk1"/>
                </a:solidFill>
                <a:effectLst/>
              </a:rPr>
              <a:t>4</a:t>
            </a:r>
            <a:r>
              <a:rPr lang="ja-JP" altLang="ja-JP" sz="300" b="0" i="0" dirty="0" smtClean="0">
                <a:solidFill>
                  <a:schemeClr val="dk1"/>
                </a:solidFill>
                <a:effectLst/>
              </a:rPr>
              <a:t>）</a:t>
            </a:r>
            <a:endParaRPr lang="en-US" altLang="ja-JP" sz="300" dirty="0">
              <a:latin typeface="+mj-ea"/>
              <a:ea typeface="+mj-ea"/>
            </a:endParaRPr>
          </a:p>
        </p:txBody>
      </p:sp>
      <p:sp>
        <p:nvSpPr>
          <p:cNvPr id="137" name="テキスト ボックス 52"/>
          <p:cNvSpPr txBox="1"/>
          <p:nvPr/>
        </p:nvSpPr>
        <p:spPr>
          <a:xfrm>
            <a:off x="8557867" y="2382392"/>
            <a:ext cx="442142" cy="13785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300" b="0" i="0" u="none" strike="noStrike" dirty="0">
                <a:solidFill>
                  <a:schemeClr val="dk1"/>
                </a:solidFill>
                <a:effectLst/>
                <a:latin typeface="+mj-ea"/>
                <a:ea typeface="+mj-ea"/>
              </a:rPr>
              <a:t>中央卸売市場</a:t>
            </a:r>
            <a:endParaRPr lang="en-US" altLang="ja-JP" sz="300" b="0" i="0" u="none" strike="noStrike" dirty="0">
              <a:solidFill>
                <a:schemeClr val="dk1"/>
              </a:solidFill>
              <a:effectLst/>
              <a:latin typeface="+mj-ea"/>
              <a:ea typeface="+mj-ea"/>
            </a:endParaRPr>
          </a:p>
          <a:p>
            <a:r>
              <a:rPr lang="ja-JP" altLang="en-US" sz="300" b="0" i="0" u="none" strike="noStrike" dirty="0">
                <a:solidFill>
                  <a:schemeClr val="dk1"/>
                </a:solidFill>
                <a:effectLst/>
                <a:latin typeface="+mj-ea"/>
                <a:ea typeface="+mj-ea"/>
              </a:rPr>
              <a:t>   </a:t>
            </a:r>
            <a:r>
              <a:rPr lang="en-US" altLang="ja-JP" sz="300" b="0" i="0" dirty="0">
                <a:solidFill>
                  <a:schemeClr val="dk1"/>
                </a:solidFill>
                <a:effectLst/>
              </a:rPr>
              <a:t>86,224</a:t>
            </a:r>
            <a:r>
              <a:rPr lang="ja-JP" altLang="ja-JP" sz="300" b="0" i="0" dirty="0" err="1">
                <a:solidFill>
                  <a:schemeClr val="dk1"/>
                </a:solidFill>
                <a:effectLst/>
              </a:rPr>
              <a:t>ｍ</a:t>
            </a:r>
            <a:r>
              <a:rPr lang="en-US" altLang="ja-JP" sz="300" b="0" i="0" baseline="30000" dirty="0">
                <a:solidFill>
                  <a:schemeClr val="dk1"/>
                </a:solidFill>
                <a:effectLst/>
              </a:rPr>
              <a:t>2</a:t>
            </a:r>
            <a:r>
              <a:rPr lang="ja-JP" altLang="ja-JP" sz="300" b="0" i="0" dirty="0">
                <a:solidFill>
                  <a:schemeClr val="dk1"/>
                </a:solidFill>
                <a:effectLst/>
              </a:rPr>
              <a:t>（</a:t>
            </a:r>
            <a:r>
              <a:rPr lang="en-US" altLang="ja-JP" sz="300" b="0" i="0" dirty="0">
                <a:solidFill>
                  <a:schemeClr val="dk1"/>
                </a:solidFill>
                <a:effectLst/>
              </a:rPr>
              <a:t>7</a:t>
            </a:r>
            <a:r>
              <a:rPr lang="ja-JP" altLang="ja-JP" sz="300" b="0" i="0" dirty="0">
                <a:solidFill>
                  <a:schemeClr val="dk1"/>
                </a:solidFill>
                <a:effectLst/>
              </a:rPr>
              <a:t>）</a:t>
            </a:r>
            <a:endParaRPr kumimoji="1" lang="ja-JP" altLang="en-US" sz="300" dirty="0">
              <a:latin typeface="+mj-ea"/>
              <a:ea typeface="+mj-ea"/>
            </a:endParaRPr>
          </a:p>
        </p:txBody>
      </p:sp>
      <p:sp>
        <p:nvSpPr>
          <p:cNvPr id="71" name="正方形/長方形 70"/>
          <p:cNvSpPr/>
          <p:nvPr/>
        </p:nvSpPr>
        <p:spPr>
          <a:xfrm>
            <a:off x="3806392" y="3947933"/>
            <a:ext cx="1773679" cy="192220"/>
          </a:xfrm>
          <a:prstGeom prst="rect">
            <a:avLst/>
          </a:prstGeom>
          <a:ln/>
        </p:spPr>
        <p:style>
          <a:lnRef idx="0">
            <a:schemeClr val="accent4"/>
          </a:lnRef>
          <a:fillRef idx="3">
            <a:schemeClr val="accent4"/>
          </a:fillRef>
          <a:effectRef idx="3">
            <a:schemeClr val="accent4"/>
          </a:effectRef>
          <a:fontRef idx="minor">
            <a:schemeClr val="lt1"/>
          </a:fontRef>
        </p:style>
        <p:txBody>
          <a:bodyPr lIns="36000" tIns="36000" bIns="36000" rtlCol="0" anchor="ctr" anchorCtr="0"/>
          <a:lstStyle/>
          <a:p>
            <a:r>
              <a:rPr lang="ja-JP" altLang="en-US" sz="700" b="1" dirty="0" smtClean="0">
                <a:solidFill>
                  <a:schemeClr val="bg1"/>
                </a:solidFill>
                <a:latin typeface="Meiryo UI" pitchFamily="50" charset="-128"/>
                <a:ea typeface="Meiryo UI" pitchFamily="50" charset="-128"/>
                <a:cs typeface="Meiryo UI" pitchFamily="50" charset="-128"/>
              </a:rPr>
              <a:t>＜省エネ目標　</a:t>
            </a:r>
            <a:r>
              <a:rPr lang="en-US" altLang="ja-JP" sz="600" b="1" dirty="0" smtClean="0">
                <a:solidFill>
                  <a:schemeClr val="bg1"/>
                </a:solidFill>
                <a:latin typeface="Meiryo UI" pitchFamily="50" charset="-128"/>
                <a:ea typeface="Meiryo UI" pitchFamily="50" charset="-128"/>
                <a:cs typeface="Meiryo UI" pitchFamily="50" charset="-128"/>
              </a:rPr>
              <a:t>(26</a:t>
            </a:r>
            <a:r>
              <a:rPr lang="ja-JP" altLang="en-US" sz="600" b="1" dirty="0" smtClean="0">
                <a:solidFill>
                  <a:schemeClr val="bg1"/>
                </a:solidFill>
                <a:latin typeface="Meiryo UI" pitchFamily="50" charset="-128"/>
                <a:ea typeface="Meiryo UI" pitchFamily="50" charset="-128"/>
                <a:cs typeface="Meiryo UI" pitchFamily="50" charset="-128"/>
              </a:rPr>
              <a:t>年度比</a:t>
            </a:r>
            <a:r>
              <a:rPr lang="en-US" altLang="ja-JP" sz="600" b="1" dirty="0" smtClean="0">
                <a:solidFill>
                  <a:schemeClr val="bg1"/>
                </a:solidFill>
                <a:latin typeface="Meiryo UI" pitchFamily="50" charset="-128"/>
                <a:ea typeface="Meiryo UI" pitchFamily="50" charset="-128"/>
                <a:cs typeface="Meiryo UI" pitchFamily="50" charset="-128"/>
              </a:rPr>
              <a:t>)</a:t>
            </a:r>
            <a:r>
              <a:rPr lang="ja-JP" altLang="en-US" sz="700" b="1" dirty="0" smtClean="0">
                <a:solidFill>
                  <a:schemeClr val="bg1"/>
                </a:solidFill>
                <a:latin typeface="Meiryo UI" pitchFamily="50" charset="-128"/>
                <a:ea typeface="Meiryo UI" pitchFamily="50" charset="-128"/>
                <a:cs typeface="Meiryo UI" pitchFamily="50" charset="-128"/>
              </a:rPr>
              <a:t>＞</a:t>
            </a:r>
            <a:endParaRPr lang="ja-JP" altLang="en-US" sz="700" b="1" dirty="0">
              <a:solidFill>
                <a:schemeClr val="bg1"/>
              </a:solidFill>
              <a:latin typeface="Meiryo UI" pitchFamily="50" charset="-128"/>
              <a:ea typeface="Meiryo UI" pitchFamily="50" charset="-128"/>
              <a:cs typeface="Meiryo UI" pitchFamily="50" charset="-128"/>
            </a:endParaRPr>
          </a:p>
        </p:txBody>
      </p:sp>
      <p:sp>
        <p:nvSpPr>
          <p:cNvPr id="24" name="山形 23"/>
          <p:cNvSpPr/>
          <p:nvPr/>
        </p:nvSpPr>
        <p:spPr>
          <a:xfrm>
            <a:off x="5545492" y="4044043"/>
            <a:ext cx="220980" cy="353887"/>
          </a:xfrm>
          <a:prstGeom prst="chevr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solidFill>
                <a:schemeClr val="tx1"/>
              </a:solidFill>
            </a:endParaRPr>
          </a:p>
        </p:txBody>
      </p:sp>
      <p:cxnSp>
        <p:nvCxnSpPr>
          <p:cNvPr id="5" name="直線コネクタ 4"/>
          <p:cNvCxnSpPr/>
          <p:nvPr/>
        </p:nvCxnSpPr>
        <p:spPr>
          <a:xfrm>
            <a:off x="8310598" y="1411766"/>
            <a:ext cx="0" cy="904622"/>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8411930" y="1415365"/>
            <a:ext cx="0" cy="1339187"/>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8597701" y="1417952"/>
            <a:ext cx="0" cy="1016178"/>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8494523" y="1412121"/>
            <a:ext cx="0" cy="1339187"/>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a:off x="8310598" y="2438157"/>
            <a:ext cx="0" cy="32376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8656036" y="1419536"/>
            <a:ext cx="0" cy="1339187"/>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8597701" y="2564957"/>
            <a:ext cx="0" cy="193766"/>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a:off x="8688259" y="2316388"/>
            <a:ext cx="0" cy="43983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0" name="直線コネクタ 149"/>
          <p:cNvCxnSpPr/>
          <p:nvPr/>
        </p:nvCxnSpPr>
        <p:spPr>
          <a:xfrm>
            <a:off x="8716719" y="2311478"/>
            <a:ext cx="0" cy="43983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1" name="直線コネクタ 150"/>
          <p:cNvCxnSpPr/>
          <p:nvPr/>
        </p:nvCxnSpPr>
        <p:spPr>
          <a:xfrm>
            <a:off x="8742452" y="2313121"/>
            <a:ext cx="0" cy="308158"/>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2" name="直線コネクタ 151"/>
          <p:cNvCxnSpPr/>
          <p:nvPr/>
        </p:nvCxnSpPr>
        <p:spPr>
          <a:xfrm>
            <a:off x="8765425" y="2315367"/>
            <a:ext cx="0" cy="308158"/>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p:nvPr/>
        </p:nvCxnSpPr>
        <p:spPr>
          <a:xfrm>
            <a:off x="8789195" y="2315367"/>
            <a:ext cx="0" cy="308158"/>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 165"/>
          <p:cNvCxnSpPr/>
          <p:nvPr/>
        </p:nvCxnSpPr>
        <p:spPr>
          <a:xfrm>
            <a:off x="8815191" y="2313121"/>
            <a:ext cx="0" cy="43983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 175"/>
          <p:cNvCxnSpPr/>
          <p:nvPr/>
        </p:nvCxnSpPr>
        <p:spPr>
          <a:xfrm>
            <a:off x="8741955" y="2719252"/>
            <a:ext cx="0" cy="4456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a:xfrm>
            <a:off x="8765425" y="2738749"/>
            <a:ext cx="1498" cy="19974"/>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1" name="テキスト ボックス 65"/>
          <p:cNvSpPr txBox="1"/>
          <p:nvPr/>
        </p:nvSpPr>
        <p:spPr>
          <a:xfrm>
            <a:off x="8171930" y="2756218"/>
            <a:ext cx="317713" cy="855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300" dirty="0" smtClean="0">
                <a:solidFill>
                  <a:schemeClr val="tx1"/>
                </a:solidFill>
                <a:latin typeface="+mn-ea"/>
              </a:rPr>
              <a:t>50</a:t>
            </a:r>
            <a:r>
              <a:rPr kumimoji="1" lang="en-US" altLang="ja-JP" sz="300" dirty="0" smtClean="0">
                <a:solidFill>
                  <a:schemeClr val="tx1"/>
                </a:solidFill>
                <a:latin typeface="+mn-ea"/>
              </a:rPr>
              <a:t>,000</a:t>
            </a:r>
            <a:endParaRPr kumimoji="1" lang="ja-JP" altLang="en-US" sz="300" dirty="0">
              <a:solidFill>
                <a:schemeClr val="tx1"/>
              </a:solidFill>
              <a:latin typeface="+mn-ea"/>
            </a:endParaRPr>
          </a:p>
        </p:txBody>
      </p:sp>
      <p:sp>
        <p:nvSpPr>
          <p:cNvPr id="143" name="テキスト ボックス 65"/>
          <p:cNvSpPr txBox="1"/>
          <p:nvPr/>
        </p:nvSpPr>
        <p:spPr>
          <a:xfrm>
            <a:off x="8501677" y="2756218"/>
            <a:ext cx="317713" cy="8559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300" dirty="0" smtClean="0">
                <a:solidFill>
                  <a:schemeClr val="tx1"/>
                </a:solidFill>
                <a:latin typeface="+mn-ea"/>
              </a:rPr>
              <a:t>100</a:t>
            </a:r>
            <a:r>
              <a:rPr kumimoji="1" lang="en-US" altLang="ja-JP" sz="300" dirty="0" smtClean="0">
                <a:solidFill>
                  <a:schemeClr val="tx1"/>
                </a:solidFill>
                <a:latin typeface="+mn-ea"/>
              </a:rPr>
              <a:t>,000</a:t>
            </a:r>
            <a:endParaRPr kumimoji="1" lang="ja-JP" altLang="en-US" sz="300" dirty="0">
              <a:solidFill>
                <a:schemeClr val="tx1"/>
              </a:solidFill>
              <a:latin typeface="+mn-ea"/>
            </a:endParaRPr>
          </a:p>
        </p:txBody>
      </p:sp>
      <p:cxnSp>
        <p:nvCxnSpPr>
          <p:cNvPr id="144" name="直線コネクタ 143"/>
          <p:cNvCxnSpPr/>
          <p:nvPr/>
        </p:nvCxnSpPr>
        <p:spPr>
          <a:xfrm flipH="1">
            <a:off x="8310275" y="2707889"/>
            <a:ext cx="323" cy="617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flipH="1">
            <a:off x="8655713" y="2710672"/>
            <a:ext cx="323" cy="6171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46" name="サブタイトル 2"/>
          <p:cNvSpPr txBox="1">
            <a:spLocks/>
          </p:cNvSpPr>
          <p:nvPr/>
        </p:nvSpPr>
        <p:spPr bwMode="auto">
          <a:xfrm>
            <a:off x="219674" y="5191597"/>
            <a:ext cx="3099374" cy="330209"/>
          </a:xfrm>
          <a:prstGeom prst="rect">
            <a:avLst/>
          </a:prstGeom>
          <a:solidFill>
            <a:schemeClr val="bg1"/>
          </a:solidFill>
          <a:ln w="28575" cmpd="thickThin">
            <a:solidFill>
              <a:srgbClr val="FF0000"/>
            </a:solidFill>
            <a:prstDash val="solid"/>
            <a:miter lim="800000"/>
            <a:headEnd/>
            <a:tailEnd/>
          </a:ln>
          <a:effectLst>
            <a:outerShdw blurRad="50800" dist="38100" dir="2700000" algn="tl" rotWithShape="0">
              <a:prstClr val="black">
                <a:alpha val="40000"/>
              </a:prstClr>
            </a:outerShdw>
          </a:effectLst>
          <a:extLst/>
        </p:spPr>
        <p:txBody>
          <a:bodyPr wrap="none" lIns="72000" tIns="54000" rIns="36000" bIns="36000" anchor="ctr" anchorCtr="0"/>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a:lnSpc>
                <a:spcPct val="85000"/>
              </a:lnSpc>
              <a:buNone/>
              <a:defRPr/>
            </a:pPr>
            <a:r>
              <a:rPr lang="ja-JP" altLang="en-US" sz="850" b="1" kern="0" spc="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全国</a:t>
            </a:r>
            <a:r>
              <a:rPr lang="ja-JP" altLang="en-US" sz="85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自治体でも最先端の取組みが評価され、</a:t>
            </a:r>
            <a:r>
              <a:rPr lang="en-US" altLang="ja-JP" sz="85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85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5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85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85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85000"/>
              </a:lnSpc>
              <a:buNone/>
              <a:defRPr/>
            </a:pPr>
            <a:r>
              <a:rPr lang="en-US" altLang="ja-JP" sz="1000" b="1" kern="0" spc="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地球温暖化防止活動環境大臣表彰</a:t>
            </a:r>
            <a:r>
              <a:rPr lang="en-US" altLang="ja-JP" sz="100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を受賞</a:t>
            </a:r>
            <a:r>
              <a:rPr lang="ja-JP" altLang="en-US" sz="1000" b="1" kern="0" spc="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kern="0" spc="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二等辺三角形 182"/>
          <p:cNvSpPr/>
          <p:nvPr/>
        </p:nvSpPr>
        <p:spPr>
          <a:xfrm rot="10800000">
            <a:off x="509222" y="4799223"/>
            <a:ext cx="801418" cy="89251"/>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sz="1600"/>
          </a:p>
        </p:txBody>
      </p:sp>
      <p:sp>
        <p:nvSpPr>
          <p:cNvPr id="184" name="テキスト ボックス 59"/>
          <p:cNvSpPr txBox="1">
            <a:spLocks noChangeArrowheads="1"/>
          </p:cNvSpPr>
          <p:nvPr/>
        </p:nvSpPr>
        <p:spPr bwMode="auto">
          <a:xfrm>
            <a:off x="35496" y="44624"/>
            <a:ext cx="4472901" cy="227330"/>
          </a:xfrm>
          <a:prstGeom prst="rect">
            <a:avLst/>
          </a:prstGeom>
          <a:noFill/>
          <a:ln w="9525">
            <a:noFill/>
            <a:miter lim="800000"/>
            <a:headEnd/>
            <a:tailEnd/>
          </a:ln>
        </p:spPr>
        <p:txBody>
          <a:bodyPr rot="0" vert="horz" wrap="square" lIns="74295" tIns="8890" rIns="74295" bIns="8890" anchor="t" anchorCtr="0" upright="1">
            <a:noAutofit/>
          </a:bodyPr>
          <a:lstStyle/>
          <a:p>
            <a:pPr indent="306070" algn="just">
              <a:spcAft>
                <a:spcPts val="0"/>
              </a:spcAft>
            </a:pPr>
            <a:r>
              <a:rPr lang="ja-JP" altLang="en-US" sz="1600" b="1" dirty="0">
                <a:latin typeface="HGPｺﾞｼｯｸM" pitchFamily="50" charset="-128"/>
                <a:ea typeface="HGPｺﾞｼｯｸM" pitchFamily="50" charset="-128"/>
              </a:rPr>
              <a:t>新・大阪府ＥＳＣＯ</a:t>
            </a:r>
            <a:r>
              <a:rPr lang="ja-JP" altLang="en-US" sz="1600" b="1" dirty="0" smtClean="0">
                <a:latin typeface="HGPｺﾞｼｯｸM" pitchFamily="50" charset="-128"/>
                <a:ea typeface="HGPｺﾞｼｯｸM" pitchFamily="50" charset="-128"/>
              </a:rPr>
              <a:t>アクションプランについて</a:t>
            </a:r>
            <a:endParaRPr lang="ja-JP" sz="1600" kern="100" dirty="0">
              <a:effectLst/>
              <a:latin typeface="Century"/>
              <a:ea typeface="ＭＳ 明朝"/>
              <a:cs typeface="Times New Roman"/>
            </a:endParaRPr>
          </a:p>
          <a:p>
            <a:pPr algn="just">
              <a:spcAft>
                <a:spcPts val="0"/>
              </a:spcAft>
            </a:pPr>
            <a:r>
              <a:rPr lang="en-US" sz="1800" kern="100" dirty="0">
                <a:effectLst/>
                <a:latin typeface="Century"/>
                <a:ea typeface="ＭＳ 明朝"/>
                <a:cs typeface="Times New Roman"/>
              </a:rPr>
              <a:t> </a:t>
            </a:r>
            <a:endParaRPr lang="ja-JP" sz="1050" kern="100" dirty="0">
              <a:effectLst/>
              <a:latin typeface="Century"/>
              <a:ea typeface="ＭＳ 明朝"/>
              <a:cs typeface="Times New Roman"/>
            </a:endParaRPr>
          </a:p>
          <a:p>
            <a:pPr algn="just">
              <a:spcAft>
                <a:spcPts val="0"/>
              </a:spcAft>
            </a:pPr>
            <a:r>
              <a:rPr lang="en-US" sz="1800" kern="100" dirty="0">
                <a:effectLst/>
                <a:latin typeface="Century"/>
                <a:ea typeface="ＭＳ 明朝"/>
                <a:cs typeface="Times New Roman"/>
              </a:rPr>
              <a:t> </a:t>
            </a:r>
            <a:endParaRPr lang="ja-JP" sz="1050" kern="100" dirty="0">
              <a:effectLst/>
              <a:latin typeface="Century"/>
              <a:ea typeface="ＭＳ 明朝"/>
              <a:cs typeface="Times New Roman"/>
            </a:endParaRPr>
          </a:p>
        </p:txBody>
      </p:sp>
      <p:sp>
        <p:nvSpPr>
          <p:cNvPr id="185" name="テキスト ボックス 17"/>
          <p:cNvSpPr txBox="1"/>
          <p:nvPr/>
        </p:nvSpPr>
        <p:spPr>
          <a:xfrm>
            <a:off x="8257250" y="-21742"/>
            <a:ext cx="763330" cy="300228"/>
          </a:xfrm>
          <a:prstGeom prst="rect">
            <a:avLst/>
          </a:prstGeom>
          <a:noFill/>
          <a:ln w="9525">
            <a:noFill/>
          </a:ln>
        </p:spPr>
        <p:txBody>
          <a:bodyPr wrap="square" lIns="83964" tIns="41982" rIns="83964" bIns="41982" rtlCol="0">
            <a:spAutoFit/>
          </a:bodyPr>
          <a:lstStyle/>
          <a:p>
            <a:pPr algn="ctr">
              <a:spcAft>
                <a:spcPts val="0"/>
              </a:spcAft>
            </a:pPr>
            <a:r>
              <a:rPr kumimoji="1" lang="ja-JP" sz="900" b="1" kern="1200" dirty="0">
                <a:solidFill>
                  <a:srgbClr val="000000"/>
                </a:solidFill>
                <a:effectLst/>
                <a:latin typeface="ＭＳ Ｐゴシック"/>
                <a:ea typeface="HG丸ｺﾞｼｯｸM-PRO"/>
                <a:cs typeface="メイリオ"/>
              </a:rPr>
              <a:t>資料</a:t>
            </a:r>
            <a:r>
              <a:rPr kumimoji="1" lang="ja-JP" sz="900" b="1" kern="1200" dirty="0" smtClean="0">
                <a:solidFill>
                  <a:srgbClr val="000000"/>
                </a:solidFill>
                <a:effectLst/>
                <a:latin typeface="ＭＳ Ｐゴシック"/>
                <a:ea typeface="HG丸ｺﾞｼｯｸM-PRO"/>
                <a:cs typeface="メイリオ"/>
              </a:rPr>
              <a:t>３－</a:t>
            </a:r>
            <a:r>
              <a:rPr kumimoji="1" lang="ja-JP" altLang="en-US" sz="900" b="1" kern="1200" dirty="0" smtClean="0">
                <a:solidFill>
                  <a:srgbClr val="000000"/>
                </a:solidFill>
                <a:effectLst/>
                <a:latin typeface="ＭＳ Ｐゴシック"/>
                <a:ea typeface="HG丸ｺﾞｼｯｸM-PRO"/>
                <a:cs typeface="メイリオ"/>
              </a:rPr>
              <a:t>５</a:t>
            </a:r>
            <a:r>
              <a:rPr kumimoji="1" lang="ja-JP" sz="900" kern="1200" dirty="0">
                <a:solidFill>
                  <a:srgbClr val="000000"/>
                </a:solidFill>
                <a:effectLst/>
                <a:latin typeface="ＭＳ Ｐゴシック"/>
                <a:ea typeface="HG丸ｺﾞｼｯｸM-PRO"/>
                <a:cs typeface="メイリオ"/>
              </a:rPr>
              <a:t>　</a:t>
            </a:r>
            <a:r>
              <a:rPr kumimoji="1" lang="ja-JP" sz="1050" kern="1200" dirty="0">
                <a:solidFill>
                  <a:srgbClr val="000000"/>
                </a:solidFill>
                <a:effectLst/>
                <a:latin typeface="ＭＳ Ｐゴシック"/>
                <a:ea typeface="HG丸ｺﾞｼｯｸM-PRO"/>
                <a:cs typeface="メイリオ"/>
              </a:rPr>
              <a:t>　　</a:t>
            </a:r>
            <a:r>
              <a:rPr kumimoji="1" lang="ja-JP" sz="1400" kern="1200" dirty="0">
                <a:solidFill>
                  <a:srgbClr val="000000"/>
                </a:solidFill>
                <a:effectLst/>
                <a:latin typeface="ＭＳ Ｐゴシック"/>
                <a:ea typeface="HG丸ｺﾞｼｯｸM-PRO"/>
                <a:cs typeface="メイリオ"/>
              </a:rPr>
              <a:t>　　　　</a:t>
            </a:r>
            <a:r>
              <a:rPr kumimoji="1" lang="ja-JP" sz="1400" kern="1200" dirty="0">
                <a:solidFill>
                  <a:srgbClr val="000000"/>
                </a:solidFill>
                <a:effectLst/>
                <a:latin typeface="ＭＳ Ｐゴシック"/>
                <a:ea typeface="HG丸ｺﾞｼｯｸM-PRO"/>
                <a:cs typeface="Times New Roman"/>
              </a:rPr>
              <a:t>　　　</a:t>
            </a:r>
            <a:endParaRPr lang="ja-JP" sz="1200" dirty="0">
              <a:effectLst/>
              <a:latin typeface="ＭＳ Ｐゴシック"/>
              <a:cs typeface="ＭＳ Ｐゴシック"/>
            </a:endParaRPr>
          </a:p>
        </p:txBody>
      </p:sp>
      <p:sp>
        <p:nvSpPr>
          <p:cNvPr id="2" name="正方形/長方形 1"/>
          <p:cNvSpPr/>
          <p:nvPr/>
        </p:nvSpPr>
        <p:spPr>
          <a:xfrm>
            <a:off x="8257250" y="44624"/>
            <a:ext cx="742759" cy="22733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79060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3EBF37-631E-4604-9F21-BE135688DB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EC9DC3-5C43-496B-AB01-9EA7C85E6E39}">
  <ds:schemaRefs>
    <ds:schemaRef ds:uri="http://schemas.microsoft.com/office/2006/metadata/properties"/>
    <ds:schemaRef ds:uri="http://schemas.microsoft.com/office/2006/documentManagement/types"/>
    <ds:schemaRef ds:uri="http://purl.org/dc/elements/1.1/"/>
    <ds:schemaRef ds:uri="http://purl.org/dc/terms/"/>
    <ds:schemaRef ds:uri="http://schemas.openxmlformats.org/package/2006/metadata/core-properties"/>
    <ds:schemaRef ds:uri="http://purl.org/dc/dcmitype/"/>
    <ds:schemaRef ds:uri="http://schemas.microsoft.com/office/infopath/2007/PartnerControls"/>
    <ds:schemaRef ds:uri="46689e31-b03d-4afa-a735-a1f8d7beadb1"/>
    <ds:schemaRef ds:uri="http://www.w3.org/XML/1998/namespace"/>
  </ds:schemaRefs>
</ds:datastoreItem>
</file>

<file path=customXml/itemProps3.xml><?xml version="1.0" encoding="utf-8"?>
<ds:datastoreItem xmlns:ds="http://schemas.openxmlformats.org/officeDocument/2006/customXml" ds:itemID="{FC098132-3B8B-4AFE-BAB2-D2F027BC48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7646</TotalTime>
  <Words>1183</Words>
  <Application>Microsoft Office PowerPoint</Application>
  <PresentationFormat>画面に合わせる (4:3)</PresentationFormat>
  <Paragraphs>271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矢倉　政雄</dc:creator>
  <cp:lastModifiedBy>西川　高代</cp:lastModifiedBy>
  <cp:revision>41</cp:revision>
  <cp:lastPrinted>2015-03-12T09:22:32Z</cp:lastPrinted>
  <dcterms:created xsi:type="dcterms:W3CDTF">2012-04-05T07:12:45Z</dcterms:created>
  <dcterms:modified xsi:type="dcterms:W3CDTF">2015-03-20T03:03:26Z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