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6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AEFCF-D669-43B7-863D-C467EE4295C6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8"/>
            <a:ext cx="4306737" cy="340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8"/>
            <a:ext cx="4306737" cy="340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142D-E37C-4403-8A28-2534C245D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0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A142D-E37C-4403-8A28-2534C245DDF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9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26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392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61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32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16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42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27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0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1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91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0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67656-E5D6-44C8-90FE-B535F948D7DC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1822-C058-4604-A5AF-F9E22F439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82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94235" y="1150525"/>
            <a:ext cx="2994197" cy="334449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128016" tIns="100800" rIns="128016" bIns="6400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kern="100">
                <a:ea typeface="ＭＳ 明朝"/>
                <a:cs typeface="Times New Roman"/>
              </a:rPr>
              <a:t> </a:t>
            </a:r>
            <a:endParaRPr lang="ja-JP" altLang="en-US" sz="1500" kern="100">
              <a:ea typeface="ＭＳ 明朝"/>
              <a:cs typeface="Times New Roman"/>
            </a:endParaRPr>
          </a:p>
        </p:txBody>
      </p:sp>
      <p:sp>
        <p:nvSpPr>
          <p:cNvPr id="8" name="星 32 9"/>
          <p:cNvSpPr>
            <a:spLocks/>
          </p:cNvSpPr>
          <p:nvPr/>
        </p:nvSpPr>
        <p:spPr bwMode="auto">
          <a:xfrm>
            <a:off x="0" y="1014469"/>
            <a:ext cx="3088432" cy="2677207"/>
          </a:xfrm>
          <a:custGeom>
            <a:avLst/>
            <a:gdLst/>
            <a:ahLst/>
            <a:cxnLst/>
            <a:rect l="0" t="0" r="r" b="b"/>
            <a:pathLst>
              <a:path w="2441763" h="1594803">
                <a:moveTo>
                  <a:pt x="11092" y="771363"/>
                </a:moveTo>
                <a:lnTo>
                  <a:pt x="215198" y="705549"/>
                </a:lnTo>
                <a:lnTo>
                  <a:pt x="4760" y="619251"/>
                </a:lnTo>
                <a:lnTo>
                  <a:pt x="255519" y="586104"/>
                </a:lnTo>
                <a:lnTo>
                  <a:pt x="68261" y="459067"/>
                </a:lnTo>
                <a:lnTo>
                  <a:pt x="233558" y="428788"/>
                </a:lnTo>
                <a:lnTo>
                  <a:pt x="111238" y="290674"/>
                </a:lnTo>
                <a:lnTo>
                  <a:pt x="220674" y="272418"/>
                </a:lnTo>
                <a:lnTo>
                  <a:pt x="171552" y="133377"/>
                </a:lnTo>
                <a:lnTo>
                  <a:pt x="433595" y="200065"/>
                </a:lnTo>
                <a:lnTo>
                  <a:pt x="381228" y="76215"/>
                </a:lnTo>
                <a:lnTo>
                  <a:pt x="614412" y="190538"/>
                </a:lnTo>
                <a:lnTo>
                  <a:pt x="571523" y="49111"/>
                </a:lnTo>
                <a:lnTo>
                  <a:pt x="786376" y="200065"/>
                </a:lnTo>
                <a:lnTo>
                  <a:pt x="726527" y="1143"/>
                </a:lnTo>
                <a:lnTo>
                  <a:pt x="982844" y="190538"/>
                </a:lnTo>
                <a:cubicBezTo>
                  <a:pt x="997555" y="62334"/>
                  <a:pt x="994045" y="148935"/>
                  <a:pt x="1007993" y="20674"/>
                </a:cubicBezTo>
                <a:lnTo>
                  <a:pt x="1151157" y="200065"/>
                </a:lnTo>
                <a:lnTo>
                  <a:pt x="1264533" y="0"/>
                </a:lnTo>
                <a:lnTo>
                  <a:pt x="1350297" y="200065"/>
                </a:lnTo>
                <a:lnTo>
                  <a:pt x="1525518" y="34961"/>
                </a:lnTo>
                <a:lnTo>
                  <a:pt x="1525890" y="200065"/>
                </a:lnTo>
                <a:lnTo>
                  <a:pt x="1802539" y="1143"/>
                </a:lnTo>
                <a:lnTo>
                  <a:pt x="1777324" y="200065"/>
                </a:lnTo>
                <a:lnTo>
                  <a:pt x="2045603" y="77691"/>
                </a:lnTo>
                <a:lnTo>
                  <a:pt x="1933445" y="286199"/>
                </a:lnTo>
                <a:lnTo>
                  <a:pt x="2199141" y="190538"/>
                </a:lnTo>
                <a:lnTo>
                  <a:pt x="2022941" y="410501"/>
                </a:lnTo>
                <a:lnTo>
                  <a:pt x="2316642" y="319249"/>
                </a:lnTo>
                <a:lnTo>
                  <a:pt x="2135626" y="525568"/>
                </a:lnTo>
                <a:lnTo>
                  <a:pt x="2354750" y="497174"/>
                </a:lnTo>
                <a:lnTo>
                  <a:pt x="2249635" y="610038"/>
                </a:lnTo>
                <a:lnTo>
                  <a:pt x="2393110" y="638419"/>
                </a:lnTo>
                <a:lnTo>
                  <a:pt x="2252811" y="700228"/>
                </a:lnTo>
                <a:lnTo>
                  <a:pt x="2441448" y="771519"/>
                </a:lnTo>
                <a:lnTo>
                  <a:pt x="2249635" y="808453"/>
                </a:lnTo>
                <a:lnTo>
                  <a:pt x="2441448" y="904600"/>
                </a:lnTo>
                <a:lnTo>
                  <a:pt x="2199141" y="932686"/>
                </a:lnTo>
                <a:lnTo>
                  <a:pt x="2441763" y="1045549"/>
                </a:lnTo>
                <a:lnTo>
                  <a:pt x="2199426" y="1090831"/>
                </a:lnTo>
                <a:lnTo>
                  <a:pt x="2391828" y="1329003"/>
                </a:lnTo>
                <a:lnTo>
                  <a:pt x="2068160" y="1276879"/>
                </a:lnTo>
                <a:lnTo>
                  <a:pt x="2174450" y="1514777"/>
                </a:lnTo>
                <a:lnTo>
                  <a:pt x="1802177" y="1324239"/>
                </a:lnTo>
                <a:cubicBezTo>
                  <a:pt x="1802298" y="1412494"/>
                  <a:pt x="1802418" y="1443493"/>
                  <a:pt x="1802539" y="1531748"/>
                </a:cubicBezTo>
                <a:lnTo>
                  <a:pt x="1570609" y="1360962"/>
                </a:lnTo>
                <a:lnTo>
                  <a:pt x="1538808" y="1578890"/>
                </a:lnTo>
                <a:lnTo>
                  <a:pt x="1397143" y="1371874"/>
                </a:lnTo>
                <a:lnTo>
                  <a:pt x="1264533" y="1594803"/>
                </a:lnTo>
                <a:lnTo>
                  <a:pt x="1192441" y="1371874"/>
                </a:lnTo>
                <a:lnTo>
                  <a:pt x="990258" y="1578890"/>
                </a:lnTo>
                <a:lnTo>
                  <a:pt x="935208" y="1371874"/>
                </a:lnTo>
                <a:lnTo>
                  <a:pt x="726527" y="1531748"/>
                </a:lnTo>
                <a:lnTo>
                  <a:pt x="730376" y="1371874"/>
                </a:lnTo>
                <a:lnTo>
                  <a:pt x="445363" y="1514777"/>
                </a:lnTo>
                <a:lnTo>
                  <a:pt x="476696" y="1329003"/>
                </a:lnTo>
                <a:lnTo>
                  <a:pt x="163443" y="1514777"/>
                </a:lnTo>
                <a:lnTo>
                  <a:pt x="235056" y="1289673"/>
                </a:lnTo>
                <a:lnTo>
                  <a:pt x="43232" y="1265008"/>
                </a:lnTo>
                <a:lnTo>
                  <a:pt x="211147" y="1090831"/>
                </a:lnTo>
                <a:lnTo>
                  <a:pt x="13306" y="1090831"/>
                </a:lnTo>
                <a:lnTo>
                  <a:pt x="209642" y="951739"/>
                </a:lnTo>
                <a:lnTo>
                  <a:pt x="0" y="928235"/>
                </a:lnTo>
                <a:lnTo>
                  <a:pt x="215198" y="827342"/>
                </a:lnTo>
                <a:lnTo>
                  <a:pt x="11092" y="771363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正方形/長方形 17"/>
          <p:cNvSpPr>
            <a:spLocks noChangeArrowheads="1"/>
          </p:cNvSpPr>
          <p:nvPr/>
        </p:nvSpPr>
        <p:spPr bwMode="auto">
          <a:xfrm>
            <a:off x="127632" y="1282219"/>
            <a:ext cx="3551265" cy="291459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50400" tIns="50400" rIns="0" bIns="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ts val="1960"/>
              </a:lnSpc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</a:t>
            </a:r>
            <a:r>
              <a:rPr lang="ja-JP" altLang="en-US" sz="15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巨大地震で大阪に甚大な被害</a:t>
            </a:r>
          </a:p>
          <a:p>
            <a:pPr fontAlgn="base">
              <a:lnSpc>
                <a:spcPts val="1960"/>
              </a:lnSpc>
            </a:pPr>
            <a:r>
              <a:rPr lang="ja-JP" altLang="en-US" sz="15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　　　</a:t>
            </a:r>
            <a:r>
              <a:rPr lang="en-US" altLang="ja-JP" sz="13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【</a:t>
            </a:r>
            <a:r>
              <a:rPr lang="ja-JP" altLang="en-US" sz="13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南海トラフ巨大地震</a:t>
            </a:r>
            <a:r>
              <a:rPr lang="en-US" altLang="ja-JP" sz="13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】</a:t>
            </a: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</a:t>
            </a:r>
            <a:endParaRPr lang="ja-JP" altLang="en-US" sz="15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fontAlgn="base">
              <a:lnSpc>
                <a:spcPts val="1960"/>
              </a:lnSpc>
            </a:pP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    　　</a:t>
            </a:r>
            <a:r>
              <a:rPr lang="ja-JP" altLang="en-US" sz="1300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・建物倒壊・火災　</a:t>
            </a:r>
            <a:r>
              <a:rPr lang="ja-JP" altLang="en-US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死者</a:t>
            </a:r>
            <a:r>
              <a:rPr lang="en-US" altLang="ja-JP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9</a:t>
            </a:r>
            <a:r>
              <a:rPr lang="ja-JP" altLang="en-US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百名</a:t>
            </a:r>
            <a:endParaRPr lang="ja-JP" altLang="en-US" sz="1300" spc="-14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fontAlgn="base">
              <a:lnSpc>
                <a:spcPts val="1960"/>
              </a:lnSpc>
            </a:pPr>
            <a:r>
              <a:rPr lang="ja-JP" altLang="en-US" sz="13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  　　　</a:t>
            </a:r>
            <a:r>
              <a:rPr lang="ja-JP" altLang="en-US" sz="13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</a:t>
            </a:r>
            <a:r>
              <a:rPr lang="ja-JP" altLang="en-US" sz="1300" spc="-14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・</a:t>
            </a:r>
            <a:r>
              <a:rPr lang="ja-JP" altLang="en-US" sz="1300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関連建物被害　　</a:t>
            </a:r>
            <a:r>
              <a:rPr lang="ja-JP" altLang="en-US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全壊７万７千棟</a:t>
            </a:r>
            <a:endParaRPr lang="ja-JP" altLang="en-US" sz="1300" spc="-14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fontAlgn="base">
              <a:lnSpc>
                <a:spcPts val="1960"/>
              </a:lnSpc>
            </a:pPr>
            <a:r>
              <a:rPr lang="ja-JP" altLang="en-US" sz="15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　　　</a:t>
            </a:r>
            <a:r>
              <a:rPr lang="en-US" altLang="ja-JP" sz="13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【</a:t>
            </a:r>
            <a:r>
              <a:rPr lang="ja-JP" altLang="en-US" sz="13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上町断層帯地震</a:t>
            </a:r>
            <a:r>
              <a:rPr lang="en-US" altLang="ja-JP" sz="13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】</a:t>
            </a:r>
            <a:r>
              <a:rPr lang="ja-JP" altLang="en-US" sz="15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</a:t>
            </a:r>
            <a:endParaRPr lang="ja-JP" altLang="en-US" sz="15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fontAlgn="base">
              <a:lnSpc>
                <a:spcPts val="1960"/>
              </a:lnSpc>
            </a:pPr>
            <a:r>
              <a:rPr lang="ja-JP" altLang="en-US" sz="1500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　　　　</a:t>
            </a:r>
            <a:r>
              <a:rPr lang="ja-JP" altLang="en-US" sz="1300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・建物倒壊・火災　</a:t>
            </a:r>
            <a:r>
              <a:rPr lang="ja-JP" altLang="en-US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死者</a:t>
            </a:r>
            <a:r>
              <a:rPr lang="en-US" altLang="ja-JP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1</a:t>
            </a:r>
            <a:r>
              <a:rPr lang="ja-JP" altLang="en-US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万</a:t>
            </a:r>
            <a:r>
              <a:rPr lang="en-US" altLang="ja-JP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1</a:t>
            </a:r>
            <a:r>
              <a:rPr lang="ja-JP" altLang="en-US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千名</a:t>
            </a:r>
            <a:endParaRPr lang="ja-JP" altLang="en-US" sz="1300" spc="-14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fontAlgn="base">
              <a:lnSpc>
                <a:spcPts val="1960"/>
              </a:lnSpc>
            </a:pPr>
            <a:r>
              <a:rPr lang="ja-JP" altLang="en-US" sz="1300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　　　　</a:t>
            </a:r>
            <a:r>
              <a:rPr lang="ja-JP" altLang="en-US" sz="1300" spc="-14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・</a:t>
            </a:r>
            <a:r>
              <a:rPr lang="ja-JP" altLang="en-US" sz="1300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関連建物被害　　</a:t>
            </a:r>
            <a:r>
              <a:rPr lang="ja-JP" altLang="en-US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全壊</a:t>
            </a:r>
            <a:r>
              <a:rPr lang="en-US" altLang="ja-JP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40</a:t>
            </a:r>
            <a:r>
              <a:rPr lang="ja-JP" altLang="en-US" sz="1300" b="1" u="sng" spc="-14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万棟</a:t>
            </a:r>
            <a:endParaRPr lang="ja-JP" altLang="en-US" sz="1300" spc="-14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fontAlgn="base">
              <a:lnSpc>
                <a:spcPct val="48000"/>
              </a:lnSpc>
              <a:spcBef>
                <a:spcPts val="700"/>
              </a:spcBef>
              <a:spcAft>
                <a:spcPts val="700"/>
              </a:spcAft>
            </a:pPr>
            <a:r>
              <a:rPr lang="ja-JP" altLang="en-US" sz="17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</a:t>
            </a:r>
            <a:endParaRPr lang="ja-JP" altLang="en-US" sz="17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fontAlgn="base">
              <a:lnSpc>
                <a:spcPct val="80000"/>
              </a:lnSpc>
              <a:spcBef>
                <a:spcPts val="700"/>
              </a:spcBef>
              <a:spcAft>
                <a:spcPts val="700"/>
              </a:spcAft>
            </a:pPr>
            <a:r>
              <a:rPr lang="ja-JP" altLang="en-US" sz="13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</a:t>
            </a:r>
            <a:r>
              <a:rPr lang="ja-JP" altLang="en-US" sz="17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</a:t>
            </a:r>
            <a:endParaRPr lang="ja-JP" altLang="en-US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" name="正方形/長方形 21"/>
          <p:cNvSpPr>
            <a:spLocks noChangeArrowheads="1"/>
          </p:cNvSpPr>
          <p:nvPr/>
        </p:nvSpPr>
        <p:spPr bwMode="auto">
          <a:xfrm>
            <a:off x="3678897" y="1560240"/>
            <a:ext cx="2649895" cy="3479616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vert="horz" wrap="square" lIns="128016" tIns="50400" rIns="0" bIns="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ts val="2800"/>
              </a:lnSpc>
            </a:pP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〔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１</a:t>
            </a: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〕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まちの不燃化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lnSpc>
                <a:spcPts val="336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　</a:t>
            </a:r>
            <a:endParaRPr lang="ja-JP" altLang="en-US" sz="20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232" y="120080"/>
            <a:ext cx="12626347" cy="576600"/>
          </a:xfr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lvl="0" algn="l"/>
            <a:r>
              <a:rPr lang="ja-JP" altLang="en-US" sz="3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</a:t>
            </a:r>
            <a:r>
              <a:rPr lang="ja-JP" altLang="en-US" sz="25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密集市街地対策に</a:t>
            </a:r>
            <a:r>
              <a:rPr lang="ja-JP" altLang="en-US" sz="25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ついて</a:t>
            </a:r>
            <a:r>
              <a:rPr lang="ja-JP" altLang="en-US" sz="28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</a:t>
            </a:r>
            <a:endParaRPr lang="ja-JP" altLang="en-US" sz="2800" b="1" dirty="0"/>
          </a:p>
        </p:txBody>
      </p:sp>
      <p:sp>
        <p:nvSpPr>
          <p:cNvPr id="5" name="テキスト ボックス 22"/>
          <p:cNvSpPr txBox="1">
            <a:spLocks noChangeArrowheads="1"/>
          </p:cNvSpPr>
          <p:nvPr/>
        </p:nvSpPr>
        <p:spPr bwMode="auto">
          <a:xfrm>
            <a:off x="3787786" y="1992288"/>
            <a:ext cx="2541006" cy="128476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fontAlgn="base">
              <a:lnSpc>
                <a:spcPts val="2520"/>
              </a:lnSpc>
            </a:pPr>
            <a:r>
              <a:rPr lang="en-US" altLang="ja-JP" sz="15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①</a:t>
            </a:r>
            <a:r>
              <a:rPr lang="ja-JP" altLang="en-US" sz="15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地区公共施設（道路・公園</a:t>
            </a:r>
            <a:r>
              <a:rPr lang="en-US" altLang="ja-JP" sz="15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)</a:t>
            </a:r>
          </a:p>
          <a:p>
            <a:pPr fontAlgn="base">
              <a:lnSpc>
                <a:spcPts val="2000"/>
              </a:lnSpc>
            </a:pPr>
            <a:r>
              <a:rPr lang="ja-JP" altLang="en-US" sz="15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の整備エリアの重点化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lnSpc>
                <a:spcPts val="2240"/>
              </a:lnSpc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  </a:t>
            </a:r>
            <a:r>
              <a:rPr lang="ja-JP" altLang="en-US" sz="15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</a:t>
            </a: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～やりやすさに捉われない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lnSpc>
                <a:spcPts val="2240"/>
              </a:lnSpc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　・必要性の高い施設に重点化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　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7" name="正方形/長方形 18"/>
          <p:cNvSpPr>
            <a:spLocks noChangeArrowheads="1"/>
          </p:cNvSpPr>
          <p:nvPr/>
        </p:nvSpPr>
        <p:spPr bwMode="auto">
          <a:xfrm>
            <a:off x="3678897" y="5805319"/>
            <a:ext cx="2649895" cy="164570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vert="horz" wrap="square" lIns="128016" tIns="64008" rIns="100800" bIns="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ts val="2520"/>
              </a:lnSpc>
            </a:pP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〔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２</a:t>
            </a: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〕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延焼遮断帯の整備</a:t>
            </a:r>
            <a:endParaRPr lang="en-US" altLang="ja-JP" sz="16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lnSpc>
                <a:spcPts val="224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</a:t>
            </a: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～交通ネットワークの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lnSpc>
                <a:spcPts val="1800"/>
              </a:lnSpc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　　　　　　優先度に捉われない 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lnSpc>
                <a:spcPts val="2000"/>
              </a:lnSpc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密集市街地対策として府の都市計画道路の整備をスピードアップ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lnSpc>
                <a:spcPts val="3360"/>
              </a:lnSpc>
            </a:pPr>
            <a:endParaRPr lang="ja-JP" altLang="en-US" sz="20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29429" y="5405467"/>
            <a:ext cx="2786995" cy="3931637"/>
          </a:xfrm>
          <a:prstGeom prst="roundRect">
            <a:avLst>
              <a:gd name="adj" fmla="val 1033"/>
            </a:avLst>
          </a:prstGeom>
          <a:noFill/>
          <a:ln w="6350" cap="flat" cmpd="sng" algn="ctr">
            <a:noFill/>
            <a:prstDash val="solid"/>
          </a:ln>
          <a:effectLst/>
        </p:spPr>
        <p:txBody>
          <a:bodyPr rot="0" spcFirstLastPara="0" vert="horz" wrap="square" lIns="50400" tIns="0" rIns="504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520"/>
              </a:lnSpc>
            </a:pPr>
            <a:r>
              <a:rPr lang="ja-JP" altLang="en-US" sz="1800" b="1" kern="100" dirty="0">
                <a:latin typeface="Century"/>
                <a:ea typeface="Meiryo UI"/>
                <a:cs typeface="Times New Roman"/>
              </a:rPr>
              <a:t>１災害に強いまちづくり</a:t>
            </a:r>
            <a:r>
              <a:rPr lang="en-US" altLang="ja-JP" sz="1800" b="1" kern="100" dirty="0">
                <a:latin typeface="Century"/>
                <a:ea typeface="Meiryo UI"/>
                <a:cs typeface="Times New Roman"/>
              </a:rPr>
              <a:t> </a:t>
            </a:r>
          </a:p>
          <a:p>
            <a:pPr>
              <a:lnSpc>
                <a:spcPts val="2100"/>
              </a:lnSpc>
            </a:pPr>
            <a:r>
              <a:rPr lang="ja-JP" altLang="en-US" sz="1500" kern="100" dirty="0">
                <a:latin typeface="Century"/>
                <a:ea typeface="Meiryo UI"/>
                <a:cs typeface="Times New Roman"/>
              </a:rPr>
              <a:t>　</a:t>
            </a:r>
            <a:r>
              <a:rPr lang="ja-JP" altLang="en-US" sz="1400" kern="100" dirty="0">
                <a:latin typeface="Century"/>
                <a:ea typeface="Meiryo UI"/>
                <a:cs typeface="Times New Roman"/>
              </a:rPr>
              <a:t>◆</a:t>
            </a:r>
            <a:r>
              <a:rPr lang="en-US" altLang="ja-JP" sz="1400" kern="100" dirty="0">
                <a:latin typeface="Century"/>
                <a:ea typeface="Meiryo UI"/>
                <a:cs typeface="Times New Roman"/>
              </a:rPr>
              <a:t> 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年度までに「地震時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等に著しく危険な密集市街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地」を解消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20"/>
              </a:lnSpc>
            </a:pPr>
            <a:r>
              <a:rPr lang="ja-JP" altLang="en-US" sz="15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⇒不燃領域率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％以上あるいは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地区外へ避難できる水準の確保</a:t>
            </a:r>
            <a:r>
              <a:rPr 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20"/>
              </a:lnSpc>
            </a:pPr>
            <a:r>
              <a:rPr lang="ja-JP" altLang="en-US" sz="15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◆延焼遮断帯の整備など災害に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強い都市構造の形成</a:t>
            </a:r>
            <a:r>
              <a:rPr 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</a:p>
          <a:p>
            <a:pPr>
              <a:lnSpc>
                <a:spcPts val="2520"/>
              </a:lnSpc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◆「逃げる」ための緊急の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</a:t>
            </a:r>
            <a:endParaRPr lang="en-US" altLang="ja-JP" sz="14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20"/>
              </a:lnSpc>
            </a:pPr>
            <a:r>
              <a:rPr lang="ja-JP" altLang="en-US" sz="1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２大阪の成長を支える魅力</a:t>
            </a:r>
            <a:endParaRPr lang="en-US" altLang="ja-JP" sz="18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40"/>
              </a:lnSpc>
            </a:pPr>
            <a:r>
              <a:rPr lang="ja-JP" altLang="en-US" sz="1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あるまちづくり</a:t>
            </a:r>
            <a:endParaRPr lang="en-US" altLang="ja-JP" sz="18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20"/>
              </a:lnSpc>
            </a:pPr>
            <a:r>
              <a:rPr lang="ja-JP" altLang="en-US" sz="15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多様な世帯が住まう、職住遊学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20"/>
              </a:lnSpc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400" kern="1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が融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合した、緑豊かな都市型住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20"/>
              </a:lnSpc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宅地として再生</a:t>
            </a:r>
            <a:endParaRPr 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23"/>
          <p:cNvSpPr txBox="1">
            <a:spLocks noChangeArrowheads="1"/>
          </p:cNvSpPr>
          <p:nvPr/>
        </p:nvSpPr>
        <p:spPr bwMode="auto">
          <a:xfrm>
            <a:off x="3808512" y="3360440"/>
            <a:ext cx="2376264" cy="166311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ts val="2520"/>
              </a:lnSpc>
            </a:pPr>
            <a:r>
              <a:rPr lang="en-US" altLang="ja-JP" sz="15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5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老朽住宅の除却の強化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ts val="2520"/>
              </a:lnSpc>
            </a:pPr>
            <a:r>
              <a:rPr lang="ja-JP" altLang="en-US" sz="17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～建替えに捉われない</a:t>
            </a:r>
            <a:r>
              <a:rPr lang="ja-JP" altLang="en-US" sz="17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7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ts val="2520"/>
              </a:lnSpc>
            </a:pPr>
            <a:r>
              <a:rPr lang="ja-JP" altLang="en-US" sz="1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◆補助制度の拡充</a:t>
            </a:r>
            <a:endParaRPr lang="en-US" altLang="ja-JP" sz="15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ts val="2520"/>
              </a:lnSpc>
            </a:pPr>
            <a:r>
              <a:rPr lang="ja-JP" altLang="en-US" sz="17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補助対象エリアの拡大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ts val="2240"/>
              </a:lnSpc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・期間限定で補助率引上げ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auto">
          <a:xfrm>
            <a:off x="3780760" y="7907656"/>
            <a:ext cx="2548032" cy="1227827"/>
          </a:xfrm>
          <a:prstGeom prst="rect">
            <a:avLst/>
          </a:prstGeom>
          <a:solidFill>
            <a:schemeClr val="bg1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50400" bIns="0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ts val="2800"/>
              </a:lnSpc>
            </a:pP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地域防災力の向上</a:t>
            </a:r>
            <a:endParaRPr lang="en-US" altLang="ja-JP" sz="16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ts val="1960"/>
              </a:lnSpc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地域の自助・</a:t>
            </a:r>
            <a:r>
              <a:rPr lang="en-US" altLang="ja-JP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共助の取組促進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ts val="1960"/>
              </a:lnSpc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⇒防災マップづくりや避難訓練等を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ts val="1800"/>
              </a:lnSpc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行う市を支援  </a:t>
            </a:r>
            <a:endParaRPr lang="ja-JP" altLang="en-US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5400000">
            <a:off x="390572" y="4927909"/>
            <a:ext cx="6072520" cy="329484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341568" y="4886994"/>
            <a:ext cx="2368578" cy="411314"/>
          </a:xfrm>
          <a:prstGeom prst="roundRect">
            <a:avLst>
              <a:gd name="adj" fmla="val 1033"/>
            </a:avLst>
          </a:prstGeom>
          <a:solidFill>
            <a:schemeClr val="bg1"/>
          </a:solidFill>
          <a:ln w="28575" cap="flat" cmpd="dbl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50400" tIns="50400" rIns="50400" bIns="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520"/>
              </a:lnSpc>
            </a:pPr>
            <a:r>
              <a:rPr lang="ja-JP" altLang="en-US" sz="1700" b="1" kern="100" dirty="0">
                <a:latin typeface="Century"/>
                <a:ea typeface="Meiryo UI"/>
                <a:cs typeface="Times New Roman"/>
              </a:rPr>
              <a:t>　</a:t>
            </a:r>
            <a:r>
              <a:rPr lang="ja-JP" altLang="en-US" sz="1800" b="1" kern="100" dirty="0">
                <a:latin typeface="Century"/>
                <a:ea typeface="Meiryo UI"/>
                <a:cs typeface="Times New Roman"/>
              </a:rPr>
              <a:t>目標・目指す方向性</a:t>
            </a:r>
            <a:endParaRPr lang="ja-JP" altLang="en-US" sz="18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18627" y="4699789"/>
            <a:ext cx="2969806" cy="4661177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128016" tIns="64008" rIns="128016" bIns="6400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kern="100">
                <a:ea typeface="ＭＳ 明朝"/>
                <a:cs typeface="Times New Roman"/>
              </a:rPr>
              <a:t> </a:t>
            </a:r>
            <a:endParaRPr lang="ja-JP" altLang="en-US" sz="1500" kern="100">
              <a:ea typeface="ＭＳ 明朝"/>
              <a:cs typeface="Times New Roman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589877"/>
            <a:ext cx="3594027" cy="171379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noAutofit/>
          </a:bodyPr>
          <a:lstStyle/>
          <a:p>
            <a:pPr>
              <a:lnSpc>
                <a:spcPts val="21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「地震時等に著しく危険な密集市街地」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府内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地区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2,248ha</a:t>
            </a:r>
          </a:p>
          <a:p>
            <a:pPr>
              <a:lnSpc>
                <a:spcPts val="21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全国ワースト１の規模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3506079" y="811610"/>
            <a:ext cx="2966729" cy="338915"/>
          </a:xfrm>
          <a:prstGeom prst="roundRect">
            <a:avLst>
              <a:gd name="adj" fmla="val 1033"/>
            </a:avLst>
          </a:prstGeom>
          <a:solidFill>
            <a:schemeClr val="tx1">
              <a:lumMod val="50000"/>
              <a:lumOff val="50000"/>
            </a:scheme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="horz" wrap="square" lIns="504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40"/>
              </a:lnSpc>
            </a:pPr>
            <a:r>
              <a:rPr lang="ja-JP" altLang="en-US" sz="16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これまでの取組みを大きく転換</a:t>
            </a:r>
            <a:endParaRPr lang="ja-JP" altLang="en-US" sz="1600" kern="100" dirty="0">
              <a:solidFill>
                <a:schemeClr val="bg1"/>
              </a:solidFill>
              <a:latin typeface="Century"/>
              <a:ea typeface="ＭＳ 明朝"/>
              <a:cs typeface="Times New Roman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280120" y="3086811"/>
            <a:ext cx="2491475" cy="352773"/>
          </a:xfrm>
          <a:prstGeom prst="roundRect">
            <a:avLst>
              <a:gd name="adj" fmla="val 1033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504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40"/>
              </a:lnSpc>
            </a:pPr>
            <a:r>
              <a:rPr lang="ja-JP" altLang="en-US" sz="1600" b="1" kern="100" spc="14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密集市街地で大きな被害</a:t>
            </a:r>
            <a:endParaRPr lang="ja-JP" altLang="en-US" sz="1600" kern="100" spc="14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11" name="正方形/長方形 17"/>
          <p:cNvSpPr>
            <a:spLocks noChangeArrowheads="1"/>
          </p:cNvSpPr>
          <p:nvPr/>
        </p:nvSpPr>
        <p:spPr bwMode="auto">
          <a:xfrm>
            <a:off x="215583" y="1606647"/>
            <a:ext cx="568593" cy="1420398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ts val="1960"/>
              </a:lnSpc>
            </a:pPr>
            <a:r>
              <a:rPr lang="ja-JP" altLang="en-US" sz="13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被害</a:t>
            </a:r>
          </a:p>
          <a:p>
            <a:pPr algn="ctr" fontAlgn="base">
              <a:lnSpc>
                <a:spcPts val="1960"/>
              </a:lnSpc>
            </a:pPr>
            <a:r>
              <a:rPr lang="ja-JP" altLang="en-US" sz="13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想定</a:t>
            </a:r>
          </a:p>
          <a:p>
            <a:pPr fontAlgn="base">
              <a:lnSpc>
                <a:spcPts val="1960"/>
              </a:lnSpc>
            </a:pPr>
            <a:r>
              <a:rPr lang="en-US" altLang="ja-JP" sz="13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(</a:t>
            </a:r>
            <a:r>
              <a:rPr lang="ja-JP" altLang="en-US" sz="13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府内</a:t>
            </a:r>
          </a:p>
          <a:p>
            <a:pPr fontAlgn="base">
              <a:lnSpc>
                <a:spcPts val="1960"/>
              </a:lnSpc>
            </a:pPr>
            <a:r>
              <a:rPr lang="ja-JP" altLang="en-US" sz="13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全体</a:t>
            </a:r>
            <a:r>
              <a:rPr lang="en-US" altLang="ja-JP" sz="13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)</a:t>
            </a:r>
            <a:endParaRPr lang="ja-JP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6" name="正方形/長方形 35"/>
          <p:cNvSpPr>
            <a:spLocks noChangeArrowheads="1"/>
          </p:cNvSpPr>
          <p:nvPr/>
        </p:nvSpPr>
        <p:spPr bwMode="auto">
          <a:xfrm>
            <a:off x="6904856" y="1282218"/>
            <a:ext cx="5760640" cy="8126893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50400" bIns="0" numCol="1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altLang="ja-JP" sz="1600" b="1" kern="0" spc="15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〔</a:t>
            </a:r>
            <a:r>
              <a:rPr lang="ja-JP" altLang="ja-JP" sz="1600" b="1" kern="0" spc="15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１</a:t>
            </a:r>
            <a:r>
              <a:rPr lang="en-US" altLang="ja-JP" sz="1600" b="1" kern="0" spc="15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〕</a:t>
            </a:r>
            <a:r>
              <a:rPr lang="ja-JP" altLang="ja-JP" sz="1600" b="1" kern="0" spc="15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密集住宅市街地整備促進事業費補助金による</a:t>
            </a:r>
            <a:r>
              <a:rPr lang="ja-JP" altLang="ja-JP" sz="1600" b="1" kern="0" spc="15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支援</a:t>
            </a:r>
            <a:endParaRPr lang="en-US" altLang="ja-JP" sz="1600" b="1" kern="0" spc="15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ja-JP" altLang="en-US" sz="1400" b="1" kern="0" spc="15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en-US" sz="1400" b="1" kern="0" spc="15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　　　　　　　　　　　　　　　　　　</a:t>
            </a:r>
            <a:r>
              <a:rPr lang="ja-JP" altLang="ja-JP" sz="1400" b="1" kern="0" spc="15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ja-JP" sz="1300" b="1" kern="0" spc="15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【</a:t>
            </a:r>
            <a:r>
              <a:rPr lang="ja-JP" altLang="en-US" sz="1300" b="1" kern="0" spc="15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Ｈ</a:t>
            </a:r>
            <a:r>
              <a:rPr lang="en-US" altLang="ja-JP" sz="1300" b="1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ja-JP" sz="1300" b="1" kern="0" spc="15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予算</a:t>
            </a:r>
            <a:r>
              <a:rPr lang="ja-JP" altLang="ja-JP" sz="1300" b="1" kern="0" spc="15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額</a:t>
            </a:r>
            <a:r>
              <a:rPr lang="ja-JP" altLang="ja-JP" sz="1300" b="1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</a:t>
            </a:r>
            <a:r>
              <a:rPr lang="en-US" altLang="ja-JP" sz="1300" b="1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ja-JP" sz="1300" b="1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ja-JP" sz="1300" b="1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2,127</a:t>
            </a:r>
            <a:r>
              <a:rPr lang="ja-JP" altLang="ja-JP" sz="1300" b="1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300" b="1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ja-JP" sz="1300" b="1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endParaRPr lang="en-US" altLang="ja-JP" sz="1300" b="1" kern="0" spc="15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ja-JP" altLang="en-US" sz="1300" b="1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</a:t>
            </a:r>
            <a:r>
              <a:rPr lang="ja-JP" altLang="en-US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zh-TW" sz="1300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zh-TW" altLang="en-US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lang="en-US" altLang="ja-JP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zh-TW" altLang="en-US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</a:t>
            </a:r>
            <a:r>
              <a:rPr lang="zh-TW" altLang="en-US" sz="1300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</a:t>
            </a:r>
            <a:r>
              <a:rPr lang="en-US" altLang="zh-TW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2</a:t>
            </a:r>
            <a:r>
              <a:rPr lang="zh-TW" altLang="en-US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zh-TW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5,056</a:t>
            </a:r>
            <a:r>
              <a:rPr lang="zh-TW" altLang="en-US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zh-TW" sz="1300" kern="0" spc="15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zh-TW" altLang="en-US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ja-JP" altLang="en-US" sz="1300" kern="0" spc="15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ja-JP" sz="1300" kern="100" spc="-6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600"/>
              </a:lnSpc>
            </a:pPr>
            <a:r>
              <a:rPr lang="ja-JP" altLang="ja-JP" sz="14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endParaRPr lang="ja-JP" altLang="ja-JP" sz="1600" kern="100" spc="-60" dirty="0">
              <a:latin typeface="ＭＳ 明朝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r>
              <a:rPr lang="ja-JP" altLang="ja-JP" sz="1400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各市が策定した整備アクションプログラム（</a:t>
            </a:r>
            <a:r>
              <a:rPr lang="en-US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H26.6</a:t>
            </a:r>
            <a:r>
              <a:rPr lang="ja-JP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公表）に基づき、地区公共施設</a:t>
            </a:r>
            <a:r>
              <a:rPr lang="en-US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道路・公園等</a:t>
            </a:r>
            <a:r>
              <a:rPr lang="en-US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の整備や老朽住宅の除却促進の事業拡大に対し、府補助の大幅な予算増（平成</a:t>
            </a:r>
            <a:r>
              <a:rPr lang="en-US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ja-JP" sz="1400" kern="100" spc="-6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年度比約２倍）により、整備のスピードアップを強力に支援。</a:t>
            </a:r>
            <a:endParaRPr lang="ja-JP" altLang="ja-JP" sz="1600" kern="100" spc="-6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05740" indent="62230">
              <a:lnSpc>
                <a:spcPts val="600"/>
              </a:lnSpc>
            </a:pPr>
            <a:r>
              <a:rPr lang="en-US" altLang="ja-JP" sz="1400" kern="100" spc="-60" dirty="0">
                <a:solidFill>
                  <a:srgbClr val="000000"/>
                </a:solidFill>
                <a:latin typeface="Meiryo UI"/>
                <a:cs typeface="Times New Roman"/>
              </a:rPr>
              <a:t> </a:t>
            </a:r>
            <a:endParaRPr lang="ja-JP" altLang="ja-JP" sz="1600" kern="100" spc="-60" dirty="0">
              <a:latin typeface="ＭＳ 明朝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r>
              <a:rPr lang="ja-JP" altLang="ja-JP" sz="1400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【整備イメージ</a:t>
            </a:r>
            <a:r>
              <a:rPr lang="ja-JP" altLang="ja-JP" sz="1400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】</a:t>
            </a: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>
              <a:solidFill>
                <a:srgbClr val="000000"/>
              </a:solidFill>
              <a:effectLst/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>
              <a:solidFill>
                <a:srgbClr val="000000"/>
              </a:solidFill>
              <a:effectLst/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>
              <a:solidFill>
                <a:srgbClr val="000000"/>
              </a:solidFill>
              <a:effectLst/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>
              <a:solidFill>
                <a:srgbClr val="000000"/>
              </a:solidFill>
              <a:effectLst/>
              <a:latin typeface="ＭＳ 明朝"/>
              <a:ea typeface="Meiryo UI"/>
              <a:cs typeface="Times New Roman"/>
            </a:endParaRPr>
          </a:p>
          <a:p>
            <a:pPr>
              <a:lnSpc>
                <a:spcPts val="1800"/>
              </a:lnSpc>
            </a:pPr>
            <a:endParaRPr lang="en-US" altLang="ja-JP" sz="1400" b="1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en-US" altLang="ja-JP" sz="16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〔</a:t>
            </a:r>
            <a:r>
              <a:rPr lang="ja-JP" altLang="ja-JP" sz="16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２</a:t>
            </a:r>
            <a:r>
              <a:rPr lang="en-US" altLang="ja-JP" sz="16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〕</a:t>
            </a:r>
            <a:r>
              <a:rPr lang="ja-JP" altLang="ja-JP" sz="16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延焼遮断帯整備促進事業による道路</a:t>
            </a:r>
            <a:r>
              <a:rPr lang="ja-JP" altLang="ja-JP" sz="16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整備</a:t>
            </a:r>
            <a:endParaRPr lang="en-US" altLang="ja-JP" sz="1600" b="1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ja-JP" altLang="en-US" sz="14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en-US" sz="14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　　　　　　　　　　　　　　　</a:t>
            </a:r>
            <a:r>
              <a:rPr lang="ja-JP" altLang="ja-JP" sz="14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　</a:t>
            </a:r>
            <a:r>
              <a:rPr lang="ja-JP" altLang="ja-JP" sz="13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en-US" sz="13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　　</a:t>
            </a:r>
            <a:r>
              <a:rPr lang="ja-JP" altLang="ja-JP" sz="13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【当初予算額】　</a:t>
            </a:r>
            <a:r>
              <a:rPr lang="en-US" altLang="ja-JP" sz="1300" b="1" kern="100" spc="-60" dirty="0">
                <a:solidFill>
                  <a:srgbClr val="000000"/>
                </a:solidFill>
                <a:latin typeface="Meiryo UI"/>
                <a:cs typeface="Times New Roman"/>
              </a:rPr>
              <a:t>8,550</a:t>
            </a:r>
            <a:r>
              <a:rPr lang="ja-JP" altLang="ja-JP" sz="13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万</a:t>
            </a:r>
            <a:r>
              <a:rPr lang="ja-JP" altLang="ja-JP" sz="13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円</a:t>
            </a:r>
            <a:r>
              <a:rPr lang="ja-JP" altLang="en-US" sz="13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ja-JP" sz="13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《</a:t>
            </a:r>
            <a:r>
              <a:rPr lang="ja-JP" altLang="ja-JP" sz="1300" b="1" kern="1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新規</a:t>
            </a:r>
            <a:r>
              <a:rPr lang="ja-JP" altLang="ja-JP" sz="1300" b="1" kern="1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》</a:t>
            </a:r>
            <a:endParaRPr lang="en-US" altLang="ja-JP" sz="1300" b="1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>
              <a:lnSpc>
                <a:spcPts val="1800"/>
              </a:lnSpc>
            </a:pPr>
            <a:endParaRPr lang="en-US" altLang="ja-JP" sz="12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altLang="ja-JP" sz="1200" b="1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〈</a:t>
            </a:r>
            <a:r>
              <a:rPr lang="ja-JP" altLang="ja-JP" sz="1200" b="1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密集市街地での延焼遮断帯整備の目的〉</a:t>
            </a:r>
            <a:endParaRPr lang="ja-JP" altLang="ja-JP" sz="1200" b="1" kern="100" spc="-60" dirty="0">
              <a:latin typeface="ＭＳ 明朝"/>
              <a:cs typeface="Times New Roman"/>
            </a:endParaRPr>
          </a:p>
          <a:p>
            <a:pPr>
              <a:lnSpc>
                <a:spcPts val="800"/>
              </a:lnSpc>
              <a:spcAft>
                <a:spcPts val="0"/>
              </a:spcAft>
            </a:pPr>
            <a:r>
              <a:rPr lang="en-US" altLang="ja-JP" sz="1400" b="1" spc="-60" dirty="0">
                <a:solidFill>
                  <a:srgbClr val="000000"/>
                </a:solidFill>
                <a:latin typeface="Meiryo UI"/>
                <a:cs typeface="Times New Roman"/>
              </a:rPr>
              <a:t> </a:t>
            </a:r>
            <a:endParaRPr lang="ja-JP" altLang="ja-JP" sz="1600" kern="100" spc="-60" dirty="0">
              <a:latin typeface="ＭＳ 明朝"/>
              <a:cs typeface="Times New Roman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ja-JP" altLang="ja-JP" sz="1200" b="1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①延焼を強力に遮断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 marL="124460" indent="-124460">
              <a:lnSpc>
                <a:spcPts val="1600"/>
              </a:lnSpc>
              <a:spcAft>
                <a:spcPts val="0"/>
              </a:spcAft>
            </a:pP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 都市計画道路の整備を進め、まちを</a:t>
            </a:r>
            <a:r>
              <a:rPr lang="ja-JP" altLang="ja-JP" sz="12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大きな</a:t>
            </a:r>
            <a:endParaRPr lang="en-US" altLang="ja-JP" sz="12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124460" indent="-124460">
              <a:lnSpc>
                <a:spcPts val="1600"/>
              </a:lnSpc>
              <a:spcAft>
                <a:spcPts val="0"/>
              </a:spcAft>
            </a:pPr>
            <a:r>
              <a:rPr lang="ja-JP" altLang="en-US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ja-JP" sz="12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ブロックに分けて</a:t>
            </a: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、</a:t>
            </a:r>
            <a:r>
              <a:rPr lang="ja-JP" altLang="ja-JP" sz="1200" b="1" u="sng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延焼を強力に遮断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altLang="ja-JP" sz="1200" b="1" spc="-60" dirty="0">
                <a:solidFill>
                  <a:srgbClr val="000000"/>
                </a:solidFill>
                <a:latin typeface="Meiryo UI"/>
                <a:cs typeface="Times New Roman"/>
              </a:rPr>
              <a:t> 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ja-JP" altLang="ja-JP" sz="1200" b="1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②にげる・しのぐ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 marL="124460" indent="-124460">
              <a:lnSpc>
                <a:spcPts val="1600"/>
              </a:lnSpc>
              <a:spcAft>
                <a:spcPts val="0"/>
              </a:spcAft>
            </a:pP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 密集地区から</a:t>
            </a:r>
            <a:r>
              <a:rPr lang="ja-JP" altLang="ja-JP" sz="1200" b="1" u="sng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安全な区域への避難</a:t>
            </a: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、 </a:t>
            </a:r>
            <a:r>
              <a:rPr lang="ja-JP" altLang="ja-JP" sz="12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併せて</a:t>
            </a:r>
            <a:endParaRPr lang="en-US" altLang="ja-JP" sz="12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124460" indent="-124460">
              <a:lnSpc>
                <a:spcPts val="1600"/>
              </a:lnSpc>
              <a:spcAft>
                <a:spcPts val="0"/>
              </a:spcAft>
            </a:pPr>
            <a:r>
              <a:rPr lang="ja-JP" altLang="en-US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ja-JP" sz="12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消防車</a:t>
            </a: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や救急車など</a:t>
            </a:r>
            <a:r>
              <a:rPr lang="ja-JP" altLang="ja-JP" sz="1200" b="1" u="sng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緊急車両の通行を確保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altLang="ja-JP" sz="1200" b="1" spc="-60" dirty="0">
                <a:solidFill>
                  <a:srgbClr val="000000"/>
                </a:solidFill>
                <a:latin typeface="Meiryo UI"/>
                <a:cs typeface="Times New Roman"/>
              </a:rPr>
              <a:t> 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ja-JP" altLang="ja-JP" sz="1200" b="1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③沿道のまちづくり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 marL="124460" indent="-124460">
              <a:lnSpc>
                <a:spcPts val="1600"/>
              </a:lnSpc>
              <a:spcAft>
                <a:spcPts val="0"/>
              </a:spcAft>
            </a:pP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 広幅員の道路整備を起爆剤に、民間開発</a:t>
            </a:r>
            <a:r>
              <a:rPr lang="ja-JP" altLang="ja-JP" sz="12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を</a:t>
            </a:r>
            <a:endParaRPr lang="en-US" altLang="ja-JP" sz="12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124460" indent="-124460">
              <a:lnSpc>
                <a:spcPts val="1600"/>
              </a:lnSpc>
              <a:spcAft>
                <a:spcPts val="0"/>
              </a:spcAft>
            </a:pPr>
            <a:r>
              <a:rPr lang="ja-JP" altLang="en-US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　</a:t>
            </a:r>
            <a:r>
              <a:rPr lang="ja-JP" altLang="ja-JP" sz="12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呼び込み</a:t>
            </a: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、</a:t>
            </a:r>
            <a:r>
              <a:rPr lang="ja-JP" altLang="ja-JP" sz="1200" b="1" u="sng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まちを大きく転換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effectLst/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effectLst/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>
              <a:solidFill>
                <a:srgbClr val="000000"/>
              </a:solidFill>
              <a:effectLst/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en-US" altLang="ja-JP" sz="1400" kern="100" spc="-60" dirty="0" smtClean="0">
              <a:solidFill>
                <a:srgbClr val="000000"/>
              </a:solidFill>
              <a:latin typeface="ＭＳ 明朝"/>
              <a:ea typeface="Meiryo UI"/>
              <a:cs typeface="Times New Roman"/>
            </a:endParaRPr>
          </a:p>
          <a:p>
            <a:pPr marL="205740" indent="62230">
              <a:lnSpc>
                <a:spcPts val="1800"/>
              </a:lnSpc>
            </a:pPr>
            <a:endParaRPr lang="ja-JP" altLang="ja-JP" sz="1600" kern="100" spc="-60" dirty="0">
              <a:effectLst/>
              <a:latin typeface="ＭＳ 明朝"/>
              <a:cs typeface="Times New Roman"/>
            </a:endParaRPr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7117023" y="3390900"/>
            <a:ext cx="5404457" cy="1409700"/>
            <a:chOff x="1621" y="7620"/>
            <a:chExt cx="8510" cy="2220"/>
          </a:xfrm>
        </p:grpSpPr>
        <p:sp>
          <p:nvSpPr>
            <p:cNvPr id="20" name="下矢印 11"/>
            <p:cNvSpPr>
              <a:spLocks noChangeArrowheads="1"/>
            </p:cNvSpPr>
            <p:nvPr/>
          </p:nvSpPr>
          <p:spPr bwMode="auto">
            <a:xfrm rot="16200000">
              <a:off x="4509" y="8512"/>
              <a:ext cx="780" cy="34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243F60"/>
            </a:solidFill>
            <a:ln w="12700" algn="ctr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28" name="図 3"/>
            <p:cNvPicPr>
              <a:picLocks noChangeAspect="1" noChangeArrowheads="1"/>
            </p:cNvPicPr>
            <p:nvPr/>
          </p:nvPicPr>
          <p:blipFill>
            <a:blip r:embed="rId3">
              <a:lum bright="2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1" y="7620"/>
              <a:ext cx="2955" cy="22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図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3" y="7620"/>
              <a:ext cx="2940" cy="220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正方形/長方形 14"/>
            <p:cNvSpPr>
              <a:spLocks noChangeArrowheads="1"/>
            </p:cNvSpPr>
            <p:nvPr/>
          </p:nvSpPr>
          <p:spPr bwMode="auto">
            <a:xfrm>
              <a:off x="8287" y="8037"/>
              <a:ext cx="1844" cy="1349"/>
            </a:xfrm>
            <a:prstGeom prst="rect">
              <a:avLst/>
            </a:prstGeom>
            <a:solidFill>
              <a:srgbClr val="FFFFFF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【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補助対象市</a:t>
              </a:r>
              <a:r>
                <a:rPr kumimoji="1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(7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市</a:t>
              </a:r>
              <a:r>
                <a:rPr kumimoji="1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)】</a:t>
              </a:r>
            </a:p>
            <a:p>
              <a:pPr marL="0" marR="0" lvl="0" indent="0" algn="l" defTabSz="914400" rtl="0" eaLnBrk="1" fontAlgn="base" latinLnBrk="0" hangingPunct="1">
                <a:lnSpc>
                  <a:spcPct val="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大阪市、堺市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豊中市、守口市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門真市、寝屋川市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東大阪市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744" y="8172868"/>
            <a:ext cx="26113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10053874" y="5778750"/>
            <a:ext cx="2448271" cy="36303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ja-JP" altLang="ja-JP" sz="1200" b="1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〈整備の課題と対応〉</a:t>
            </a:r>
            <a:endParaRPr lang="ja-JP" altLang="ja-JP" sz="1200" b="1" kern="100" spc="-60" dirty="0">
              <a:latin typeface="ＭＳ 明朝"/>
              <a:cs typeface="Times New Roman"/>
            </a:endParaRPr>
          </a:p>
          <a:p>
            <a:pPr marL="62230" indent="-62230">
              <a:lnSpc>
                <a:spcPts val="1600"/>
              </a:lnSpc>
              <a:spcAft>
                <a:spcPts val="0"/>
              </a:spcAft>
            </a:pP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・都市計画道路の整備は、広域交通ネットワーク</a:t>
            </a:r>
            <a:r>
              <a:rPr lang="ja-JP" altLang="ja-JP" sz="1200" spc="-60" dirty="0" smtClean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の形成</a:t>
            </a: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に重点化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200" spc="-60" dirty="0">
                <a:solidFill>
                  <a:srgbClr val="000000"/>
                </a:solidFill>
                <a:latin typeface="Meiryo UI"/>
                <a:cs typeface="Times New Roman"/>
              </a:rPr>
              <a:t> 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200" spc="-60" dirty="0">
                <a:solidFill>
                  <a:srgbClr val="000000"/>
                </a:solidFill>
                <a:latin typeface="Meiryo UI"/>
                <a:cs typeface="Times New Roman"/>
              </a:rPr>
              <a:t> 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200" spc="-60" dirty="0">
                <a:solidFill>
                  <a:srgbClr val="000000"/>
                </a:solidFill>
                <a:latin typeface="Meiryo UI"/>
                <a:cs typeface="Times New Roman"/>
              </a:rPr>
              <a:t> 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en-US" altLang="ja-JP" sz="1200" spc="-60" dirty="0">
                <a:solidFill>
                  <a:srgbClr val="000000"/>
                </a:solidFill>
                <a:latin typeface="Meiryo UI"/>
                <a:cs typeface="Times New Roman"/>
              </a:rPr>
              <a:t> </a:t>
            </a:r>
            <a:r>
              <a:rPr lang="ja-JP" altLang="ja-JP" sz="1200" b="1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延焼遮断帯整備促進事業を創設 </a:t>
            </a:r>
            <a:r>
              <a:rPr lang="ja-JP" altLang="en-US" sz="1050" b="1" spc="-6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b="1" spc="-6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</a:t>
            </a:r>
            <a:r>
              <a:rPr lang="ja-JP" altLang="ja-JP" sz="1050" b="1" spc="-6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050" b="1" spc="-6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ja-JP" sz="1400" b="1" kern="100" spc="-6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en-US" altLang="ja-JP" sz="1000" kern="100" spc="-60" dirty="0">
                <a:latin typeface="ＭＳ 明朝"/>
                <a:cs typeface="Times New Roman"/>
              </a:rPr>
              <a:t> </a:t>
            </a:r>
            <a:endParaRPr lang="ja-JP" altLang="ja-JP" sz="1200" kern="100" spc="-60" dirty="0">
              <a:latin typeface="ＭＳ 明朝"/>
              <a:cs typeface="Times New Roman"/>
            </a:endParaRPr>
          </a:p>
          <a:p>
            <a:pPr marL="95250" indent="-62230">
              <a:lnSpc>
                <a:spcPts val="1600"/>
              </a:lnSpc>
              <a:spcAft>
                <a:spcPts val="0"/>
              </a:spcAft>
            </a:pPr>
            <a:r>
              <a:rPr lang="ja-JP" altLang="ja-JP" sz="1200" spc="-60" dirty="0">
                <a:solidFill>
                  <a:srgbClr val="000000"/>
                </a:solidFill>
                <a:latin typeface="ＭＳ 明朝"/>
                <a:ea typeface="Meiryo UI"/>
                <a:cs typeface="Times New Roman"/>
              </a:rPr>
              <a:t>・密集市街地内の都市計画道路を、延焼遮断空間の確保の観点から、都市整備部と共同で整備。</a:t>
            </a:r>
            <a:endParaRPr lang="ja-JP" altLang="ja-JP" sz="1200" kern="100" spc="-60" dirty="0">
              <a:effectLst/>
              <a:latin typeface="ＭＳ 明朝"/>
              <a:cs typeface="Times New Roman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571" y="6528792"/>
            <a:ext cx="759805" cy="255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正方形/長方形 6"/>
          <p:cNvSpPr>
            <a:spLocks noChangeArrowheads="1"/>
          </p:cNvSpPr>
          <p:nvPr/>
        </p:nvSpPr>
        <p:spPr bwMode="auto">
          <a:xfrm>
            <a:off x="10053874" y="8162677"/>
            <a:ext cx="2448271" cy="8143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4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【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平成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27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年度事業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】</a:t>
            </a:r>
          </a:p>
          <a:p>
            <a:pPr marL="0" marR="0" lvl="0" indent="0" algn="just" defTabSz="914400" rtl="0" eaLnBrk="1" fontAlgn="base" latinLnBrk="0" hangingPunct="1">
              <a:lnSpc>
                <a:spcPct val="14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◆</a:t>
            </a: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三国塚口線（豊中市庄内地区）</a:t>
            </a:r>
          </a:p>
          <a:p>
            <a:pPr marL="0" marR="0" lvl="0" indent="0" algn="just" defTabSz="914400" rtl="0" eaLnBrk="1" fontAlgn="base" latinLnBrk="0" hangingPunct="1">
              <a:lnSpc>
                <a:spcPct val="14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物件調査・測量設計</a:t>
            </a:r>
            <a:endParaRPr kumimoji="1" lang="ja-JP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>
          <a:xfrm rot="5400000">
            <a:off x="3831440" y="4396703"/>
            <a:ext cx="5570362" cy="32948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7696944" y="789277"/>
            <a:ext cx="4032448" cy="338915"/>
          </a:xfrm>
          <a:prstGeom prst="roundRect">
            <a:avLst>
              <a:gd name="adj" fmla="val 1033"/>
            </a:avLst>
          </a:prstGeom>
          <a:solidFill>
            <a:schemeClr val="tx1">
              <a:lumMod val="50000"/>
              <a:lumOff val="50000"/>
            </a:scheme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="horz" wrap="square" lIns="504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40"/>
              </a:lnSpc>
            </a:pPr>
            <a:r>
              <a:rPr lang="ja-JP" altLang="en-US" sz="16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年度の取組み（予算概要）</a:t>
            </a:r>
            <a:endParaRPr lang="ja-JP" altLang="en-US" sz="1600" kern="100" dirty="0">
              <a:solidFill>
                <a:schemeClr val="bg1"/>
              </a:solidFill>
              <a:latin typeface="Century"/>
              <a:ea typeface="ＭＳ 明朝"/>
              <a:cs typeface="Times New Roman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0217224" y="6888832"/>
            <a:ext cx="2160240" cy="4577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658" y="8880068"/>
            <a:ext cx="6381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7480920" y="8977064"/>
            <a:ext cx="2304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都市計画道路など広い幅員の道路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303992" y="265168"/>
            <a:ext cx="133850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/>
              <a:t>資料３－４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989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_x5bfe__x8c61__x30e6__x30fc__x30b6__x30fc_ xmlns="46689e31-b03d-4afa-a735-a1f8d7beadb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0B9526-A863-4749-BE40-F17C226CCB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264FF5-4566-4DF1-A044-51DEA2E61BA8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46689e31-b03d-4afa-a735-a1f8d7beadb1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5B75D3-2B60-4DC7-8360-0A9EF95C47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146</Words>
  <Application>Microsoft Office PowerPoint</Application>
  <PresentationFormat>A3 297x420 mm</PresentationFormat>
  <Paragraphs>116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　密集市街地対策について　　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密集市街地整備　取組みの方向性</dc:title>
  <dc:creator>小泉　真一郎</dc:creator>
  <cp:lastModifiedBy>清水　崇宏</cp:lastModifiedBy>
  <cp:revision>108</cp:revision>
  <cp:lastPrinted>2015-03-16T04:12:42Z</cp:lastPrinted>
  <dcterms:created xsi:type="dcterms:W3CDTF">2013-10-02T08:49:39Z</dcterms:created>
  <dcterms:modified xsi:type="dcterms:W3CDTF">2015-03-16T04:12:43Z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