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5" autoAdjust="0"/>
  </p:normalViewPr>
  <p:slideViewPr>
    <p:cSldViewPr>
      <p:cViewPr>
        <p:scale>
          <a:sx n="100" d="100"/>
          <a:sy n="100" d="100"/>
        </p:scale>
        <p:origin x="1422" y="82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718309"/>
          </a:xfrm>
          <a:prstGeom prst="rect">
            <a:avLst/>
          </a:prstGeom>
        </p:spPr>
        <p:txBody>
          <a:bodyPr vert="horz" lIns="132725" tIns="66363" rIns="132725" bIns="66363"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84" y="0"/>
            <a:ext cx="4306737" cy="718309"/>
          </a:xfrm>
          <a:prstGeom prst="rect">
            <a:avLst/>
          </a:prstGeom>
        </p:spPr>
        <p:txBody>
          <a:bodyPr vert="horz" lIns="132725" tIns="66363" rIns="132725" bIns="66363" rtlCol="0"/>
          <a:lstStyle>
            <a:lvl1pPr algn="r">
              <a:defRPr sz="1700"/>
            </a:lvl1pPr>
          </a:lstStyle>
          <a:p>
            <a:fld id="{778762FF-13D3-4367-BED3-1D5BCD186E9E}" type="datetimeFigureOut">
              <a:rPr kumimoji="1" lang="ja-JP" altLang="en-US" smtClean="0"/>
              <a:t>2015/4/9</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725" tIns="66363" rIns="132725" bIns="66363" rtlCol="0" anchor="ctr"/>
          <a:lstStyle/>
          <a:p>
            <a:endParaRPr lang="ja-JP" altLang="en-US"/>
          </a:p>
        </p:txBody>
      </p:sp>
      <p:sp>
        <p:nvSpPr>
          <p:cNvPr id="5" name="ノート プレースホルダー 4"/>
          <p:cNvSpPr>
            <a:spLocks noGrp="1"/>
          </p:cNvSpPr>
          <p:nvPr>
            <p:ph type="body" sz="quarter" idx="3"/>
          </p:nvPr>
        </p:nvSpPr>
        <p:spPr>
          <a:xfrm>
            <a:off x="994399" y="6825077"/>
            <a:ext cx="7950543" cy="6464776"/>
          </a:xfrm>
          <a:prstGeom prst="rect">
            <a:avLst/>
          </a:prstGeom>
        </p:spPr>
        <p:txBody>
          <a:bodyPr vert="horz" lIns="132725" tIns="66363" rIns="132725" bIns="6636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13647860"/>
            <a:ext cx="4306737" cy="718308"/>
          </a:xfrm>
          <a:prstGeom prst="rect">
            <a:avLst/>
          </a:prstGeom>
        </p:spPr>
        <p:txBody>
          <a:bodyPr vert="horz" lIns="132725" tIns="66363" rIns="132725" bIns="66363"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84" y="13647860"/>
            <a:ext cx="4306737" cy="718308"/>
          </a:xfrm>
          <a:prstGeom prst="rect">
            <a:avLst/>
          </a:prstGeom>
        </p:spPr>
        <p:txBody>
          <a:bodyPr vert="horz" lIns="132725" tIns="66363" rIns="132725" bIns="66363" rtlCol="0" anchor="b"/>
          <a:lstStyle>
            <a:lvl1pPr algn="r">
              <a:defRPr sz="1700"/>
            </a:lvl1pPr>
          </a:lstStyle>
          <a:p>
            <a:fld id="{2AEFC6A5-8952-4D20-B673-A64EE255E3D4}" type="slidenum">
              <a:rPr kumimoji="1" lang="ja-JP" altLang="en-US" smtClean="0"/>
              <a:t>‹#›</a:t>
            </a:fld>
            <a:endParaRPr kumimoji="1" lang="ja-JP" altLang="en-US"/>
          </a:p>
        </p:txBody>
      </p:sp>
    </p:spTree>
    <p:extLst>
      <p:ext uri="{BB962C8B-B14F-4D97-AF65-F5344CB8AC3E}">
        <p14:creationId xmlns:p14="http://schemas.microsoft.com/office/powerpoint/2010/main" val="3956654384"/>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520721" indent="-267273"/>
            <a:r>
              <a:rPr lang="ja-JP" altLang="en-US" dirty="0">
                <a:latin typeface="ＭＳ ゴシック" pitchFamily="49" charset="-128"/>
                <a:ea typeface="ＭＳ ゴシック" pitchFamily="49" charset="-128"/>
              </a:rPr>
              <a:t>・　改定にあたっては、高齢者住まい法の規定により、市町村との法定協議及び推進協への意見聴取（上表の点線で囲われた部分）が必要であるため、市町村及び推進協議会会員のみなさまのご協力をお願いします。</a:t>
            </a:r>
            <a:endParaRPr lang="en-US" altLang="ja-JP" dirty="0">
              <a:latin typeface="ＭＳ ゴシック" pitchFamily="49" charset="-128"/>
              <a:ea typeface="ＭＳ ゴシック" pitchFamily="49" charset="-128"/>
            </a:endParaRPr>
          </a:p>
          <a:p>
            <a:pPr marL="520721" indent="-267273"/>
            <a:endParaRPr lang="en-US" altLang="ja-JP" dirty="0">
              <a:latin typeface="ＭＳ ゴシック" pitchFamily="49" charset="-128"/>
              <a:ea typeface="ＭＳ ゴシック" pitchFamily="49" charset="-128"/>
            </a:endParaRPr>
          </a:p>
          <a:p>
            <a:pPr marL="520721" indent="-267273"/>
            <a:r>
              <a:rPr lang="ja-JP" altLang="en-US" dirty="0">
                <a:latin typeface="ＭＳ ゴシック" pitchFamily="49" charset="-128"/>
                <a:ea typeface="ＭＳ ゴシック" pitchFamily="49" charset="-128"/>
              </a:rPr>
              <a:t>・　また、サービス付き高齢者向け住宅の評価・検討を行うにあたっては、介護保険者のご意見を伺い、反映させる必要があると考えており、福祉部高齢介護室と協力のうえ、一部の市町村へはヒアリングをすすめているところです。こちらについてもご協力をお願いします。</a:t>
            </a:r>
            <a:endParaRPr lang="en-US" altLang="ja-JP" dirty="0">
              <a:latin typeface="ＭＳ ゴシック" pitchFamily="49" charset="-128"/>
              <a:ea typeface="ＭＳ ゴシック" pitchFamily="49"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518D5473-2EB5-41E1-BF3C-CDF52F9A1D19}" type="slidenum">
              <a:rPr kumimoji="1" lang="ja-JP" altLang="en-US" smtClean="0"/>
              <a:t>1</a:t>
            </a:fld>
            <a:endParaRPr kumimoji="1" lang="ja-JP" altLang="en-US"/>
          </a:p>
        </p:txBody>
      </p:sp>
    </p:spTree>
    <p:extLst>
      <p:ext uri="{BB962C8B-B14F-4D97-AF65-F5344CB8AC3E}">
        <p14:creationId xmlns:p14="http://schemas.microsoft.com/office/powerpoint/2010/main" val="561447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811F7BE-AC5C-4E9B-9819-48088D0C11FA}" type="datetimeFigureOut">
              <a:rPr kumimoji="1" lang="ja-JP" altLang="en-US" smtClean="0"/>
              <a:t>2015/4/9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F0B65-62DE-4061-93C4-3FC3C111F1E1}" type="slidenum">
              <a:rPr kumimoji="1" lang="ja-JP" altLang="en-US" smtClean="0"/>
              <a:t>‹#›</a:t>
            </a:fld>
            <a:endParaRPr kumimoji="1" lang="ja-JP" altLang="en-US"/>
          </a:p>
        </p:txBody>
      </p:sp>
    </p:spTree>
    <p:extLst>
      <p:ext uri="{BB962C8B-B14F-4D97-AF65-F5344CB8AC3E}">
        <p14:creationId xmlns:p14="http://schemas.microsoft.com/office/powerpoint/2010/main" val="356391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811F7BE-AC5C-4E9B-9819-48088D0C11FA}" type="datetimeFigureOut">
              <a:rPr kumimoji="1" lang="ja-JP" altLang="en-US" smtClean="0"/>
              <a:t>2015/4/9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F0B65-62DE-4061-93C4-3FC3C111F1E1}" type="slidenum">
              <a:rPr kumimoji="1" lang="ja-JP" altLang="en-US" smtClean="0"/>
              <a:t>‹#›</a:t>
            </a:fld>
            <a:endParaRPr kumimoji="1" lang="ja-JP" altLang="en-US"/>
          </a:p>
        </p:txBody>
      </p:sp>
    </p:spTree>
    <p:extLst>
      <p:ext uri="{BB962C8B-B14F-4D97-AF65-F5344CB8AC3E}">
        <p14:creationId xmlns:p14="http://schemas.microsoft.com/office/powerpoint/2010/main" val="353635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811F7BE-AC5C-4E9B-9819-48088D0C11FA}" type="datetimeFigureOut">
              <a:rPr kumimoji="1" lang="ja-JP" altLang="en-US" smtClean="0"/>
              <a:t>2015/4/9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F0B65-62DE-4061-93C4-3FC3C111F1E1}" type="slidenum">
              <a:rPr kumimoji="1" lang="ja-JP" altLang="en-US" smtClean="0"/>
              <a:t>‹#›</a:t>
            </a:fld>
            <a:endParaRPr kumimoji="1" lang="ja-JP" altLang="en-US"/>
          </a:p>
        </p:txBody>
      </p:sp>
    </p:spTree>
    <p:extLst>
      <p:ext uri="{BB962C8B-B14F-4D97-AF65-F5344CB8AC3E}">
        <p14:creationId xmlns:p14="http://schemas.microsoft.com/office/powerpoint/2010/main" val="3190788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811F7BE-AC5C-4E9B-9819-48088D0C11FA}" type="datetimeFigureOut">
              <a:rPr kumimoji="1" lang="ja-JP" altLang="en-US" smtClean="0"/>
              <a:t>2015/4/9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F0B65-62DE-4061-93C4-3FC3C111F1E1}" type="slidenum">
              <a:rPr kumimoji="1" lang="ja-JP" altLang="en-US" smtClean="0"/>
              <a:t>‹#›</a:t>
            </a:fld>
            <a:endParaRPr kumimoji="1" lang="ja-JP" altLang="en-US"/>
          </a:p>
        </p:txBody>
      </p:sp>
    </p:spTree>
    <p:extLst>
      <p:ext uri="{BB962C8B-B14F-4D97-AF65-F5344CB8AC3E}">
        <p14:creationId xmlns:p14="http://schemas.microsoft.com/office/powerpoint/2010/main" val="1355996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811F7BE-AC5C-4E9B-9819-48088D0C11FA}" type="datetimeFigureOut">
              <a:rPr kumimoji="1" lang="ja-JP" altLang="en-US" smtClean="0"/>
              <a:t>2015/4/9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F0B65-62DE-4061-93C4-3FC3C111F1E1}" type="slidenum">
              <a:rPr kumimoji="1" lang="ja-JP" altLang="en-US" smtClean="0"/>
              <a:t>‹#›</a:t>
            </a:fld>
            <a:endParaRPr kumimoji="1" lang="ja-JP" altLang="en-US"/>
          </a:p>
        </p:txBody>
      </p:sp>
    </p:spTree>
    <p:extLst>
      <p:ext uri="{BB962C8B-B14F-4D97-AF65-F5344CB8AC3E}">
        <p14:creationId xmlns:p14="http://schemas.microsoft.com/office/powerpoint/2010/main" val="2489798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811F7BE-AC5C-4E9B-9819-48088D0C11FA}" type="datetimeFigureOut">
              <a:rPr kumimoji="1" lang="ja-JP" altLang="en-US" smtClean="0"/>
              <a:t>2015/4/9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3F0B65-62DE-4061-93C4-3FC3C111F1E1}" type="slidenum">
              <a:rPr kumimoji="1" lang="ja-JP" altLang="en-US" smtClean="0"/>
              <a:t>‹#›</a:t>
            </a:fld>
            <a:endParaRPr kumimoji="1" lang="ja-JP" altLang="en-US"/>
          </a:p>
        </p:txBody>
      </p:sp>
    </p:spTree>
    <p:extLst>
      <p:ext uri="{BB962C8B-B14F-4D97-AF65-F5344CB8AC3E}">
        <p14:creationId xmlns:p14="http://schemas.microsoft.com/office/powerpoint/2010/main" val="390840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811F7BE-AC5C-4E9B-9819-48088D0C11FA}" type="datetimeFigureOut">
              <a:rPr kumimoji="1" lang="ja-JP" altLang="en-US" smtClean="0"/>
              <a:t>2015/4/9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93F0B65-62DE-4061-93C4-3FC3C111F1E1}" type="slidenum">
              <a:rPr kumimoji="1" lang="ja-JP" altLang="en-US" smtClean="0"/>
              <a:t>‹#›</a:t>
            </a:fld>
            <a:endParaRPr kumimoji="1" lang="ja-JP" altLang="en-US"/>
          </a:p>
        </p:txBody>
      </p:sp>
    </p:spTree>
    <p:extLst>
      <p:ext uri="{BB962C8B-B14F-4D97-AF65-F5344CB8AC3E}">
        <p14:creationId xmlns:p14="http://schemas.microsoft.com/office/powerpoint/2010/main" val="902955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811F7BE-AC5C-4E9B-9819-48088D0C11FA}" type="datetimeFigureOut">
              <a:rPr kumimoji="1" lang="ja-JP" altLang="en-US" smtClean="0"/>
              <a:t>2015/4/9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93F0B65-62DE-4061-93C4-3FC3C111F1E1}" type="slidenum">
              <a:rPr kumimoji="1" lang="ja-JP" altLang="en-US" smtClean="0"/>
              <a:t>‹#›</a:t>
            </a:fld>
            <a:endParaRPr kumimoji="1" lang="ja-JP" altLang="en-US"/>
          </a:p>
        </p:txBody>
      </p:sp>
    </p:spTree>
    <p:extLst>
      <p:ext uri="{BB962C8B-B14F-4D97-AF65-F5344CB8AC3E}">
        <p14:creationId xmlns:p14="http://schemas.microsoft.com/office/powerpoint/2010/main" val="1076521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811F7BE-AC5C-4E9B-9819-48088D0C11FA}" type="datetimeFigureOut">
              <a:rPr kumimoji="1" lang="ja-JP" altLang="en-US" smtClean="0"/>
              <a:t>2015/4/9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93F0B65-62DE-4061-93C4-3FC3C111F1E1}" type="slidenum">
              <a:rPr kumimoji="1" lang="ja-JP" altLang="en-US" smtClean="0"/>
              <a:t>‹#›</a:t>
            </a:fld>
            <a:endParaRPr kumimoji="1" lang="ja-JP" altLang="en-US"/>
          </a:p>
        </p:txBody>
      </p:sp>
    </p:spTree>
    <p:extLst>
      <p:ext uri="{BB962C8B-B14F-4D97-AF65-F5344CB8AC3E}">
        <p14:creationId xmlns:p14="http://schemas.microsoft.com/office/powerpoint/2010/main" val="2479175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811F7BE-AC5C-4E9B-9819-48088D0C11FA}" type="datetimeFigureOut">
              <a:rPr kumimoji="1" lang="ja-JP" altLang="en-US" smtClean="0"/>
              <a:t>2015/4/9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3F0B65-62DE-4061-93C4-3FC3C111F1E1}" type="slidenum">
              <a:rPr kumimoji="1" lang="ja-JP" altLang="en-US" smtClean="0"/>
              <a:t>‹#›</a:t>
            </a:fld>
            <a:endParaRPr kumimoji="1" lang="ja-JP" altLang="en-US"/>
          </a:p>
        </p:txBody>
      </p:sp>
    </p:spTree>
    <p:extLst>
      <p:ext uri="{BB962C8B-B14F-4D97-AF65-F5344CB8AC3E}">
        <p14:creationId xmlns:p14="http://schemas.microsoft.com/office/powerpoint/2010/main" val="647555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811F7BE-AC5C-4E9B-9819-48088D0C11FA}" type="datetimeFigureOut">
              <a:rPr kumimoji="1" lang="ja-JP" altLang="en-US" smtClean="0"/>
              <a:t>2015/4/9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3F0B65-62DE-4061-93C4-3FC3C111F1E1}" type="slidenum">
              <a:rPr kumimoji="1" lang="ja-JP" altLang="en-US" smtClean="0"/>
              <a:t>‹#›</a:t>
            </a:fld>
            <a:endParaRPr kumimoji="1" lang="ja-JP" altLang="en-US"/>
          </a:p>
        </p:txBody>
      </p:sp>
    </p:spTree>
    <p:extLst>
      <p:ext uri="{BB962C8B-B14F-4D97-AF65-F5344CB8AC3E}">
        <p14:creationId xmlns:p14="http://schemas.microsoft.com/office/powerpoint/2010/main" val="147311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811F7BE-AC5C-4E9B-9819-48088D0C11FA}" type="datetimeFigureOut">
              <a:rPr kumimoji="1" lang="ja-JP" altLang="en-US" smtClean="0"/>
              <a:t>2015/4/9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B93F0B65-62DE-4061-93C4-3FC3C111F1E1}" type="slidenum">
              <a:rPr kumimoji="1" lang="ja-JP" altLang="en-US" smtClean="0"/>
              <a:t>‹#›</a:t>
            </a:fld>
            <a:endParaRPr kumimoji="1" lang="ja-JP" altLang="en-US"/>
          </a:p>
        </p:txBody>
      </p:sp>
    </p:spTree>
    <p:extLst>
      <p:ext uri="{BB962C8B-B14F-4D97-AF65-F5344CB8AC3E}">
        <p14:creationId xmlns:p14="http://schemas.microsoft.com/office/powerpoint/2010/main" val="2774413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08112" y="2596797"/>
            <a:ext cx="5040560" cy="6740307"/>
          </a:xfrm>
          <a:prstGeom prst="rect">
            <a:avLst/>
          </a:prstGeom>
          <a:ln w="12700">
            <a:solidFill>
              <a:srgbClr val="0070C0"/>
            </a:solidFill>
          </a:ln>
        </p:spPr>
        <p:txBody>
          <a:bodyPr wrap="square">
            <a:spAutoFit/>
          </a:bodyPr>
          <a:lstStyle/>
          <a:p>
            <a:endParaRPr lang="en-US" altLang="ja-JP" sz="1200" dirty="0" smtClean="0"/>
          </a:p>
          <a:p>
            <a:pPr lvl="0" indent="152400" defTabSz="914400" eaLnBrk="0" fontAlgn="base" hangingPunct="0">
              <a:spcBef>
                <a:spcPct val="0"/>
              </a:spcBef>
              <a:spcAft>
                <a:spcPct val="0"/>
              </a:spcAft>
            </a:pPr>
            <a:r>
              <a:rPr lang="ja-JP" altLang="en-US" sz="1400" dirty="0" smtClean="0">
                <a:latin typeface="HGPｺﾞｼｯｸM" panose="020B0600000000000000" pitchFamily="50" charset="-128"/>
                <a:ea typeface="HGPｺﾞｼｯｸM" panose="020B0600000000000000" pitchFamily="50" charset="-128"/>
              </a:rPr>
              <a:t>大阪府</a:t>
            </a:r>
            <a:r>
              <a:rPr lang="ja-JP" altLang="en-US" sz="1400" dirty="0">
                <a:latin typeface="HGPｺﾞｼｯｸM" panose="020B0600000000000000" pitchFamily="50" charset="-128"/>
                <a:ea typeface="HGPｺﾞｼｯｸM" panose="020B0600000000000000" pitchFamily="50" charset="-128"/>
              </a:rPr>
              <a:t>における高齢者・</a:t>
            </a:r>
            <a:r>
              <a:rPr lang="ja-JP" altLang="en-US" sz="1400" dirty="0" err="1">
                <a:latin typeface="HGPｺﾞｼｯｸM" panose="020B0600000000000000" pitchFamily="50" charset="-128"/>
                <a:ea typeface="HGPｺﾞｼｯｸM" panose="020B0600000000000000" pitchFamily="50" charset="-128"/>
              </a:rPr>
              <a:t>障がい</a:t>
            </a:r>
            <a:r>
              <a:rPr lang="ja-JP" altLang="en-US" sz="1400" dirty="0">
                <a:latin typeface="HGPｺﾞｼｯｸM" panose="020B0600000000000000" pitchFamily="50" charset="-128"/>
                <a:ea typeface="HGPｺﾞｼｯｸM" panose="020B0600000000000000" pitchFamily="50" charset="-128"/>
              </a:rPr>
              <a:t>者の住まいとまちづくりに関する総合的な施策を推進する</a:t>
            </a:r>
            <a:r>
              <a:rPr lang="ja-JP" altLang="en-US" sz="1400" dirty="0" smtClean="0">
                <a:latin typeface="HGPｺﾞｼｯｸM" panose="020B0600000000000000" pitchFamily="50" charset="-128"/>
                <a:ea typeface="HGPｺﾞｼｯｸM" panose="020B0600000000000000" pitchFamily="50" charset="-128"/>
              </a:rPr>
              <a:t>ための計画</a:t>
            </a:r>
            <a:endParaRPr lang="en-US" altLang="ja-JP" sz="1400" dirty="0" smtClean="0">
              <a:latin typeface="HGPｺﾞｼｯｸM" panose="020B0600000000000000" pitchFamily="50" charset="-128"/>
              <a:ea typeface="HGPｺﾞｼｯｸM" panose="020B0600000000000000" pitchFamily="50" charset="-128"/>
            </a:endParaRPr>
          </a:p>
          <a:p>
            <a:pPr lvl="0" indent="152400" defTabSz="914400" eaLnBrk="0" fontAlgn="base" hangingPunct="0">
              <a:spcBef>
                <a:spcPct val="0"/>
              </a:spcBef>
              <a:spcAft>
                <a:spcPct val="0"/>
              </a:spcAft>
            </a:pPr>
            <a:endParaRPr lang="en-US" altLang="ja-JP" sz="1400" dirty="0" smtClean="0">
              <a:latin typeface="HGPｺﾞｼｯｸM" panose="020B0600000000000000" pitchFamily="50" charset="-128"/>
              <a:ea typeface="HGPｺﾞｼｯｸM" panose="020B0600000000000000" pitchFamily="50" charset="-128"/>
            </a:endParaRPr>
          </a:p>
          <a:p>
            <a:pPr lvl="0" indent="88900" defTabSz="914400" eaLnBrk="0" fontAlgn="base" hangingPunct="0">
              <a:spcBef>
                <a:spcPct val="0"/>
              </a:spcBef>
              <a:spcAft>
                <a:spcPct val="0"/>
              </a:spcAft>
            </a:pPr>
            <a:r>
              <a:rPr lang="en-US" altLang="ja-JP" sz="1400" dirty="0">
                <a:latin typeface="HGPｺﾞｼｯｸM" panose="020B0600000000000000" pitchFamily="50" charset="-128"/>
                <a:ea typeface="HGPｺﾞｼｯｸM" panose="020B0600000000000000" pitchFamily="50" charset="-128"/>
                <a:cs typeface="Times New Roman" pitchFamily="18" charset="0"/>
              </a:rPr>
              <a:t>【</a:t>
            </a:r>
            <a:r>
              <a:rPr lang="ja-JP" altLang="ja-JP" sz="1400" dirty="0" smtClean="0">
                <a:latin typeface="HGPｺﾞｼｯｸM" panose="020B0600000000000000" pitchFamily="50" charset="-128"/>
                <a:ea typeface="HGPｺﾞｼｯｸM" panose="020B0600000000000000" pitchFamily="50" charset="-128"/>
                <a:cs typeface="Times New Roman" pitchFamily="18" charset="0"/>
              </a:rPr>
              <a:t>計画</a:t>
            </a:r>
            <a:r>
              <a:rPr lang="ja-JP" altLang="ja-JP" sz="1400" dirty="0">
                <a:latin typeface="HGPｺﾞｼｯｸM" panose="020B0600000000000000" pitchFamily="50" charset="-128"/>
                <a:ea typeface="HGPｺﾞｼｯｸM" panose="020B0600000000000000" pitchFamily="50" charset="-128"/>
                <a:cs typeface="Times New Roman" pitchFamily="18" charset="0"/>
              </a:rPr>
              <a:t>の</a:t>
            </a:r>
            <a:r>
              <a:rPr lang="ja-JP" altLang="ja-JP" sz="1400" dirty="0" smtClean="0">
                <a:latin typeface="HGPｺﾞｼｯｸM" panose="020B0600000000000000" pitchFamily="50" charset="-128"/>
                <a:ea typeface="HGPｺﾞｼｯｸM" panose="020B0600000000000000" pitchFamily="50" charset="-128"/>
                <a:cs typeface="Times New Roman" pitchFamily="18" charset="0"/>
              </a:rPr>
              <a:t>位置づけ</a:t>
            </a:r>
            <a:r>
              <a:rPr lang="en-US" altLang="ja-JP" sz="1400" dirty="0" smtClean="0">
                <a:latin typeface="HGPｺﾞｼｯｸM" panose="020B0600000000000000" pitchFamily="50" charset="-128"/>
                <a:ea typeface="HGPｺﾞｼｯｸM" panose="020B0600000000000000" pitchFamily="50" charset="-128"/>
                <a:cs typeface="Times New Roman" pitchFamily="18" charset="0"/>
              </a:rPr>
              <a:t>】</a:t>
            </a:r>
            <a:endParaRPr lang="ja-JP" altLang="ja-JP" sz="1400" dirty="0">
              <a:latin typeface="HGPｺﾞｼｯｸM" panose="020B0600000000000000" pitchFamily="50" charset="-128"/>
              <a:ea typeface="HGPｺﾞｼｯｸM" panose="020B0600000000000000" pitchFamily="50" charset="-128"/>
              <a:cs typeface="ＭＳ Ｐゴシック" pitchFamily="50" charset="-128"/>
            </a:endParaRPr>
          </a:p>
          <a:p>
            <a:pPr lvl="0" indent="152400" defTabSz="914400" eaLnBrk="0" fontAlgn="base" hangingPunct="0">
              <a:spcBef>
                <a:spcPct val="0"/>
              </a:spcBef>
              <a:spcAft>
                <a:spcPct val="0"/>
              </a:spcAft>
            </a:pPr>
            <a:r>
              <a:rPr lang="ja-JP" altLang="ja-JP" sz="1400" dirty="0" smtClean="0">
                <a:latin typeface="HGPｺﾞｼｯｸM" panose="020B0600000000000000" pitchFamily="50" charset="-128"/>
                <a:ea typeface="HGPｺﾞｼｯｸM" panose="020B0600000000000000" pitchFamily="50" charset="-128"/>
                <a:cs typeface="Times New Roman" pitchFamily="18" charset="0"/>
              </a:rPr>
              <a:t>・</a:t>
            </a:r>
            <a:r>
              <a:rPr lang="ja-JP" altLang="ja-JP" sz="1400" dirty="0">
                <a:latin typeface="HGPｺﾞｼｯｸM" panose="020B0600000000000000" pitchFamily="50" charset="-128"/>
                <a:ea typeface="HGPｺﾞｼｯｸM" panose="020B0600000000000000" pitchFamily="50" charset="-128"/>
                <a:cs typeface="Times New Roman" pitchFamily="18" charset="0"/>
              </a:rPr>
              <a:t>大阪府住宅まちづくりマスタープランの施策別計画</a:t>
            </a:r>
            <a:endParaRPr lang="ja-JP" altLang="ja-JP" sz="1400" dirty="0">
              <a:latin typeface="HGPｺﾞｼｯｸM" panose="020B0600000000000000" pitchFamily="50" charset="-128"/>
              <a:ea typeface="HGPｺﾞｼｯｸM" panose="020B0600000000000000" pitchFamily="50" charset="-128"/>
              <a:cs typeface="ＭＳ Ｐゴシック" pitchFamily="50" charset="-128"/>
            </a:endParaRPr>
          </a:p>
          <a:p>
            <a:pPr marL="266700" lvl="0" indent="-114300" defTabSz="914400" eaLnBrk="0" fontAlgn="base" hangingPunct="0">
              <a:spcBef>
                <a:spcPct val="0"/>
              </a:spcBef>
              <a:spcAft>
                <a:spcPct val="0"/>
              </a:spcAft>
            </a:pPr>
            <a:r>
              <a:rPr lang="ja-JP" altLang="ja-JP" sz="1400" dirty="0" smtClean="0">
                <a:latin typeface="HGPｺﾞｼｯｸM" panose="020B0600000000000000" pitchFamily="50" charset="-128"/>
                <a:ea typeface="HGPｺﾞｼｯｸM" panose="020B0600000000000000" pitchFamily="50" charset="-128"/>
                <a:cs typeface="Times New Roman" pitchFamily="18" charset="0"/>
              </a:rPr>
              <a:t>・</a:t>
            </a:r>
            <a:r>
              <a:rPr lang="ja-JP" altLang="ja-JP" sz="1400" dirty="0">
                <a:latin typeface="HGPｺﾞｼｯｸM" panose="020B0600000000000000" pitchFamily="50" charset="-128"/>
                <a:ea typeface="HGPｺﾞｼｯｸM" panose="020B0600000000000000" pitchFamily="50" charset="-128"/>
                <a:cs typeface="Times New Roman" pitchFamily="18" charset="0"/>
              </a:rPr>
              <a:t>高齢者の居住の安定確保に関する法律に基づく高齢者居住安定確保</a:t>
            </a:r>
            <a:r>
              <a:rPr lang="ja-JP" altLang="ja-JP" sz="1400" dirty="0" smtClean="0">
                <a:latin typeface="HGPｺﾞｼｯｸM" panose="020B0600000000000000" pitchFamily="50" charset="-128"/>
                <a:ea typeface="HGPｺﾞｼｯｸM" panose="020B0600000000000000" pitchFamily="50" charset="-128"/>
                <a:cs typeface="Times New Roman" pitchFamily="18" charset="0"/>
              </a:rPr>
              <a:t>計画</a:t>
            </a:r>
            <a:endParaRPr lang="en-US" altLang="ja-JP" sz="1400" dirty="0" smtClean="0">
              <a:latin typeface="HGPｺﾞｼｯｸM" panose="020B0600000000000000" pitchFamily="50" charset="-128"/>
              <a:ea typeface="HGPｺﾞｼｯｸM" panose="020B0600000000000000" pitchFamily="50" charset="-128"/>
              <a:cs typeface="Times New Roman" pitchFamily="18" charset="0"/>
            </a:endParaRPr>
          </a:p>
          <a:p>
            <a:pPr marL="266700" lvl="0" indent="-114300" defTabSz="914400" eaLnBrk="0" fontAlgn="base" hangingPunct="0">
              <a:spcBef>
                <a:spcPct val="0"/>
              </a:spcBef>
              <a:spcAft>
                <a:spcPct val="0"/>
              </a:spcAft>
            </a:pPr>
            <a:endParaRPr lang="en-US" altLang="ja-JP" sz="1400" dirty="0" smtClean="0">
              <a:latin typeface="HGPｺﾞｼｯｸM" panose="020B0600000000000000" pitchFamily="50" charset="-128"/>
              <a:ea typeface="HGPｺﾞｼｯｸM" panose="020B0600000000000000" pitchFamily="50" charset="-128"/>
            </a:endParaRPr>
          </a:p>
          <a:p>
            <a:pPr indent="88900"/>
            <a:r>
              <a:rPr lang="en-US" altLang="ja-JP" sz="1400" dirty="0" smtClean="0">
                <a:latin typeface="HGPｺﾞｼｯｸM" panose="020B0600000000000000" pitchFamily="50" charset="-128"/>
                <a:ea typeface="HGPｺﾞｼｯｸM" panose="020B0600000000000000" pitchFamily="50" charset="-128"/>
              </a:rPr>
              <a:t>【</a:t>
            </a:r>
            <a:r>
              <a:rPr lang="ja-JP" altLang="en-US" sz="1400" dirty="0" smtClean="0">
                <a:latin typeface="HGPｺﾞｼｯｸM" panose="020B0600000000000000" pitchFamily="50" charset="-128"/>
                <a:ea typeface="HGPｺﾞｼｯｸM" panose="020B0600000000000000" pitchFamily="50" charset="-128"/>
              </a:rPr>
              <a:t>計画期間</a:t>
            </a:r>
            <a:r>
              <a:rPr lang="en-US" altLang="ja-JP" sz="1400" dirty="0" smtClean="0">
                <a:latin typeface="HGPｺﾞｼｯｸM" panose="020B0600000000000000" pitchFamily="50" charset="-128"/>
                <a:ea typeface="HGPｺﾞｼｯｸM" panose="020B0600000000000000" pitchFamily="50" charset="-128"/>
              </a:rPr>
              <a:t>】</a:t>
            </a:r>
          </a:p>
          <a:p>
            <a:pPr indent="88900"/>
            <a:r>
              <a:rPr lang="ja-JP" altLang="en-US" sz="1400" dirty="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　１０年間</a:t>
            </a:r>
            <a:r>
              <a:rPr lang="ja-JP" altLang="en-US" sz="1400" dirty="0">
                <a:latin typeface="HGPｺﾞｼｯｸM" panose="020B0600000000000000" pitchFamily="50" charset="-128"/>
                <a:ea typeface="HGPｺﾞｼｯｸM" panose="020B0600000000000000" pitchFamily="50" charset="-128"/>
              </a:rPr>
              <a:t>（平成２３年～３２年度</a:t>
            </a:r>
            <a:r>
              <a:rPr lang="ja-JP" altLang="en-US" sz="1400" dirty="0" smtClean="0">
                <a:latin typeface="HGPｺﾞｼｯｸM" panose="020B0600000000000000" pitchFamily="50" charset="-128"/>
                <a:ea typeface="HGPｺﾞｼｯｸM" panose="020B0600000000000000" pitchFamily="50" charset="-128"/>
              </a:rPr>
              <a:t>）</a:t>
            </a:r>
            <a:endParaRPr lang="en-US" altLang="ja-JP" sz="1400" dirty="0" smtClean="0">
              <a:latin typeface="HGPｺﾞｼｯｸM" panose="020B0600000000000000" pitchFamily="50" charset="-128"/>
              <a:ea typeface="HGPｺﾞｼｯｸM" panose="020B0600000000000000" pitchFamily="50" charset="-128"/>
            </a:endParaRPr>
          </a:p>
          <a:p>
            <a:pPr lvl="0"/>
            <a:r>
              <a:rPr lang="ja-JP" altLang="en-US" sz="1400" dirty="0" smtClean="0">
                <a:latin typeface="HGPｺﾞｼｯｸM" panose="020B0600000000000000" pitchFamily="50" charset="-128"/>
                <a:ea typeface="HGPｺﾞｼｯｸM" panose="020B0600000000000000" pitchFamily="50" charset="-128"/>
                <a:cs typeface="Times New Roman" pitchFamily="18" charset="0"/>
              </a:rPr>
              <a:t>　</a:t>
            </a:r>
            <a:r>
              <a:rPr lang="ja-JP" altLang="en-US" sz="1200" dirty="0" smtClean="0">
                <a:latin typeface="HGPｺﾞｼｯｸM" panose="020B0600000000000000" pitchFamily="50" charset="-128"/>
                <a:ea typeface="HGPｺﾞｼｯｸM" panose="020B0600000000000000" pitchFamily="50" charset="-128"/>
                <a:cs typeface="Times New Roman" pitchFamily="18" charset="0"/>
              </a:rPr>
              <a:t>　</a:t>
            </a:r>
            <a:r>
              <a:rPr lang="ja-JP" altLang="en-US" sz="1400" dirty="0">
                <a:latin typeface="HGPｺﾞｼｯｸM" panose="020B0600000000000000" pitchFamily="50" charset="-128"/>
                <a:ea typeface="HGPｺﾞｼｯｸM" panose="020B0600000000000000" pitchFamily="50" charset="-128"/>
                <a:cs typeface="Times New Roman" pitchFamily="18" charset="0"/>
              </a:rPr>
              <a:t>　</a:t>
            </a:r>
            <a:r>
              <a:rPr lang="ja-JP" altLang="ja-JP" sz="1400" dirty="0" smtClean="0">
                <a:latin typeface="HGPｺﾞｼｯｸM" panose="020B0600000000000000" pitchFamily="50" charset="-128"/>
                <a:ea typeface="HGPｺﾞｼｯｸM" panose="020B0600000000000000" pitchFamily="50" charset="-128"/>
                <a:cs typeface="Times New Roman" pitchFamily="18" charset="0"/>
              </a:rPr>
              <a:t>高齢者</a:t>
            </a:r>
            <a:r>
              <a:rPr lang="ja-JP" altLang="ja-JP" sz="1400" dirty="0">
                <a:latin typeface="HGPｺﾞｼｯｸM" panose="020B0600000000000000" pitchFamily="50" charset="-128"/>
                <a:ea typeface="HGPｺﾞｼｯｸM" panose="020B0600000000000000" pitchFamily="50" charset="-128"/>
                <a:cs typeface="Times New Roman" pitchFamily="18" charset="0"/>
              </a:rPr>
              <a:t>居住安定確保計画</a:t>
            </a:r>
            <a:r>
              <a:rPr lang="ja-JP" altLang="ja-JP" sz="1400" dirty="0" smtClean="0">
                <a:latin typeface="HGPｺﾞｼｯｸM" panose="020B0600000000000000" pitchFamily="50" charset="-128"/>
                <a:ea typeface="HGPｺﾞｼｯｸM" panose="020B0600000000000000" pitchFamily="50" charset="-128"/>
                <a:cs typeface="Times New Roman" pitchFamily="18" charset="0"/>
              </a:rPr>
              <a:t>は</a:t>
            </a:r>
            <a:r>
              <a:rPr lang="ja-JP" altLang="en-US" sz="1400" dirty="0" smtClean="0">
                <a:latin typeface="HGPｺﾞｼｯｸM" panose="020B0600000000000000" pitchFamily="50" charset="-128"/>
                <a:ea typeface="HGPｺﾞｼｯｸM" panose="020B0600000000000000" pitchFamily="50" charset="-128"/>
                <a:cs typeface="Times New Roman" pitchFamily="18" charset="0"/>
              </a:rPr>
              <a:t>３年間（</a:t>
            </a:r>
            <a:r>
              <a:rPr lang="ja-JP" altLang="ja-JP" sz="1400" dirty="0" smtClean="0">
                <a:latin typeface="HGPｺﾞｼｯｸM" panose="020B0600000000000000" pitchFamily="50" charset="-128"/>
                <a:ea typeface="HGPｺﾞｼｯｸM" panose="020B0600000000000000" pitchFamily="50" charset="-128"/>
                <a:cs typeface="Times New Roman" pitchFamily="18" charset="0"/>
              </a:rPr>
              <a:t>平成２</a:t>
            </a:r>
            <a:r>
              <a:rPr lang="ja-JP" altLang="en-US" sz="1400" dirty="0" smtClean="0">
                <a:latin typeface="HGPｺﾞｼｯｸM" panose="020B0600000000000000" pitchFamily="50" charset="-128"/>
                <a:ea typeface="HGPｺﾞｼｯｸM" panose="020B0600000000000000" pitchFamily="50" charset="-128"/>
                <a:cs typeface="Times New Roman" pitchFamily="18" charset="0"/>
              </a:rPr>
              <a:t>４</a:t>
            </a:r>
            <a:r>
              <a:rPr lang="ja-JP" altLang="ja-JP" sz="1400" dirty="0" smtClean="0">
                <a:latin typeface="HGPｺﾞｼｯｸM" panose="020B0600000000000000" pitchFamily="50" charset="-128"/>
                <a:ea typeface="HGPｺﾞｼｯｸM" panose="020B0600000000000000" pitchFamily="50" charset="-128"/>
                <a:cs typeface="Times New Roman" pitchFamily="18" charset="0"/>
              </a:rPr>
              <a:t>年</a:t>
            </a:r>
            <a:r>
              <a:rPr lang="ja-JP" altLang="en-US" sz="1400" dirty="0" smtClean="0">
                <a:latin typeface="HGPｺﾞｼｯｸM" panose="020B0600000000000000" pitchFamily="50" charset="-128"/>
                <a:ea typeface="HGPｺﾞｼｯｸM" panose="020B0600000000000000" pitchFamily="50" charset="-128"/>
                <a:cs typeface="Times New Roman" pitchFamily="18" charset="0"/>
              </a:rPr>
              <a:t>～</a:t>
            </a:r>
            <a:r>
              <a:rPr lang="ja-JP" altLang="ja-JP" sz="1400" dirty="0" smtClean="0">
                <a:latin typeface="HGPｺﾞｼｯｸM" panose="020B0600000000000000" pitchFamily="50" charset="-128"/>
                <a:ea typeface="HGPｺﾞｼｯｸM" panose="020B0600000000000000" pitchFamily="50" charset="-128"/>
                <a:cs typeface="Times New Roman" pitchFamily="18" charset="0"/>
              </a:rPr>
              <a:t>２６年度</a:t>
            </a:r>
            <a:r>
              <a:rPr lang="ja-JP" altLang="en-US" sz="1400" dirty="0" smtClean="0">
                <a:latin typeface="HGPｺﾞｼｯｸM" panose="020B0600000000000000" pitchFamily="50" charset="-128"/>
                <a:ea typeface="HGPｺﾞｼｯｸM" panose="020B0600000000000000" pitchFamily="50" charset="-128"/>
                <a:cs typeface="Times New Roman" pitchFamily="18" charset="0"/>
              </a:rPr>
              <a:t>）</a:t>
            </a:r>
            <a:endParaRPr lang="en-US" altLang="ja-JP" sz="1400" dirty="0" smtClean="0">
              <a:latin typeface="HGPｺﾞｼｯｸM" panose="020B0600000000000000" pitchFamily="50" charset="-128"/>
              <a:ea typeface="HGPｺﾞｼｯｸM" panose="020B0600000000000000" pitchFamily="50" charset="-128"/>
              <a:cs typeface="Times New Roman" pitchFamily="18" charset="0"/>
            </a:endParaRPr>
          </a:p>
          <a:p>
            <a:pPr lvl="0"/>
            <a:r>
              <a:rPr lang="ja-JP" altLang="en-US" sz="1400" dirty="0">
                <a:latin typeface="HGPｺﾞｼｯｸM" panose="020B0600000000000000" pitchFamily="50" charset="-128"/>
                <a:ea typeface="HGPｺﾞｼｯｸM" panose="020B0600000000000000" pitchFamily="50" charset="-128"/>
                <a:cs typeface="Times New Roman" pitchFamily="18" charset="0"/>
              </a:rPr>
              <a:t>　</a:t>
            </a:r>
            <a:r>
              <a:rPr lang="ja-JP" altLang="en-US" sz="1400" dirty="0" smtClean="0">
                <a:latin typeface="HGPｺﾞｼｯｸM" panose="020B0600000000000000" pitchFamily="50" charset="-128"/>
                <a:ea typeface="HGPｺﾞｼｯｸM" panose="020B0600000000000000" pitchFamily="50" charset="-128"/>
                <a:cs typeface="Times New Roman" pitchFamily="18" charset="0"/>
              </a:rPr>
              <a:t>　　</a:t>
            </a:r>
            <a:r>
              <a:rPr lang="en-US" altLang="ja-JP" sz="1400" dirty="0" smtClean="0">
                <a:latin typeface="HGPｺﾞｼｯｸM" panose="020B0600000000000000" pitchFamily="50" charset="-128"/>
                <a:ea typeface="HGPｺﾞｼｯｸM" panose="020B0600000000000000" pitchFamily="50" charset="-128"/>
                <a:cs typeface="Times New Roman" pitchFamily="18" charset="0"/>
              </a:rPr>
              <a:t>※</a:t>
            </a:r>
            <a:r>
              <a:rPr lang="ja-JP" altLang="en-US" sz="1400" dirty="0" smtClean="0">
                <a:latin typeface="HGPｺﾞｼｯｸM" panose="020B0600000000000000" pitchFamily="50" charset="-128"/>
                <a:ea typeface="HGPｺﾞｼｯｸM" panose="020B0600000000000000" pitchFamily="50" charset="-128"/>
                <a:cs typeface="Times New Roman" pitchFamily="18" charset="0"/>
              </a:rPr>
              <a:t>大阪府高齢者計画２０１２との調和を図る観点から３年とし　</a:t>
            </a:r>
            <a:endParaRPr lang="en-US" altLang="ja-JP" sz="1400" dirty="0" smtClean="0">
              <a:latin typeface="HGPｺﾞｼｯｸM" panose="020B0600000000000000" pitchFamily="50" charset="-128"/>
              <a:ea typeface="HGPｺﾞｼｯｸM" panose="020B0600000000000000" pitchFamily="50" charset="-128"/>
              <a:cs typeface="Times New Roman" pitchFamily="18" charset="0"/>
            </a:endParaRPr>
          </a:p>
          <a:p>
            <a:pPr lvl="0"/>
            <a:r>
              <a:rPr lang="ja-JP" altLang="en-US" sz="1400" dirty="0">
                <a:latin typeface="HGPｺﾞｼｯｸM" panose="020B0600000000000000" pitchFamily="50" charset="-128"/>
                <a:ea typeface="HGPｺﾞｼｯｸM" panose="020B0600000000000000" pitchFamily="50" charset="-128"/>
                <a:cs typeface="Times New Roman" pitchFamily="18" charset="0"/>
              </a:rPr>
              <a:t>　</a:t>
            </a:r>
            <a:r>
              <a:rPr lang="ja-JP" altLang="en-US" sz="1400" dirty="0" smtClean="0">
                <a:latin typeface="HGPｺﾞｼｯｸM" panose="020B0600000000000000" pitchFamily="50" charset="-128"/>
                <a:ea typeface="HGPｺﾞｼｯｸM" panose="020B0600000000000000" pitchFamily="50" charset="-128"/>
                <a:cs typeface="Times New Roman" pitchFamily="18" charset="0"/>
              </a:rPr>
              <a:t>　　　ている。</a:t>
            </a:r>
            <a:endParaRPr lang="en-US" altLang="ja-JP" sz="1400" dirty="0" smtClean="0">
              <a:latin typeface="HGPｺﾞｼｯｸM" panose="020B0600000000000000" pitchFamily="50" charset="-128"/>
              <a:ea typeface="HGPｺﾞｼｯｸM" panose="020B0600000000000000" pitchFamily="50" charset="-128"/>
              <a:cs typeface="Times New Roman" pitchFamily="18" charset="0"/>
            </a:endParaRPr>
          </a:p>
          <a:p>
            <a:pPr lvl="0"/>
            <a:endParaRPr lang="en-US" altLang="ja-JP" sz="1400" dirty="0">
              <a:solidFill>
                <a:srgbClr val="FF0000"/>
              </a:solidFill>
              <a:latin typeface="HGPｺﾞｼｯｸM" panose="020B0600000000000000" pitchFamily="50" charset="-128"/>
              <a:ea typeface="HGPｺﾞｼｯｸM" panose="020B0600000000000000" pitchFamily="50" charset="-128"/>
              <a:cs typeface="Times New Roman" pitchFamily="18" charset="0"/>
            </a:endParaRPr>
          </a:p>
          <a:p>
            <a:pPr lvl="0" indent="88900"/>
            <a:r>
              <a:rPr lang="en-US" altLang="ja-JP" sz="1400" dirty="0">
                <a:latin typeface="HGPｺﾞｼｯｸM" panose="020B0600000000000000" pitchFamily="50" charset="-128"/>
                <a:ea typeface="HGPｺﾞｼｯｸM" panose="020B0600000000000000" pitchFamily="50" charset="-128"/>
                <a:cs typeface="Times New Roman" pitchFamily="18" charset="0"/>
              </a:rPr>
              <a:t>【</a:t>
            </a:r>
            <a:r>
              <a:rPr lang="ja-JP" altLang="en-US" sz="1400" dirty="0" smtClean="0">
                <a:latin typeface="HGPｺﾞｼｯｸM" panose="020B0600000000000000" pitchFamily="50" charset="-128"/>
                <a:ea typeface="HGPｺﾞｼｯｸM" panose="020B0600000000000000" pitchFamily="50" charset="-128"/>
                <a:cs typeface="Times New Roman" pitchFamily="18" charset="0"/>
              </a:rPr>
              <a:t>計画の主な内容</a:t>
            </a:r>
            <a:r>
              <a:rPr lang="en-US" altLang="ja-JP" sz="1400" dirty="0" smtClean="0">
                <a:latin typeface="HGPｺﾞｼｯｸM" panose="020B0600000000000000" pitchFamily="50" charset="-128"/>
                <a:ea typeface="HGPｺﾞｼｯｸM" panose="020B0600000000000000" pitchFamily="50" charset="-128"/>
                <a:cs typeface="Times New Roman" pitchFamily="18" charset="0"/>
              </a:rPr>
              <a:t>】</a:t>
            </a:r>
          </a:p>
          <a:p>
            <a:pPr marL="444500" lvl="0" indent="-355600"/>
            <a:r>
              <a:rPr lang="ja-JP" altLang="en-US" sz="1400" dirty="0" smtClean="0">
                <a:latin typeface="HGPｺﾞｼｯｸM" panose="020B0600000000000000" pitchFamily="50" charset="-128"/>
                <a:ea typeface="HGPｺﾞｼｯｸM" panose="020B0600000000000000" pitchFamily="50" charset="-128"/>
                <a:cs typeface="Times New Roman" pitchFamily="18" charset="0"/>
              </a:rPr>
              <a:t>　○</a:t>
            </a:r>
            <a:r>
              <a:rPr lang="ja-JP" altLang="ja-JP" sz="1400" dirty="0" smtClean="0">
                <a:latin typeface="HGPｺﾞｼｯｸM" panose="020B0600000000000000" pitchFamily="50" charset="-128"/>
                <a:ea typeface="HGPｺﾞｼｯｸM" panose="020B0600000000000000" pitchFamily="50" charset="-128"/>
                <a:cs typeface="Times New Roman" pitchFamily="18" charset="0"/>
              </a:rPr>
              <a:t>高齢者・</a:t>
            </a:r>
            <a:r>
              <a:rPr lang="ja-JP" altLang="ja-JP" sz="1400" dirty="0" err="1" smtClean="0">
                <a:latin typeface="HGPｺﾞｼｯｸM" panose="020B0600000000000000" pitchFamily="50" charset="-128"/>
                <a:ea typeface="HGPｺﾞｼｯｸM" panose="020B0600000000000000" pitchFamily="50" charset="-128"/>
                <a:cs typeface="Times New Roman" pitchFamily="18" charset="0"/>
              </a:rPr>
              <a:t>障がい</a:t>
            </a:r>
            <a:r>
              <a:rPr lang="ja-JP" altLang="ja-JP" sz="1400" dirty="0" smtClean="0">
                <a:latin typeface="HGPｺﾞｼｯｸM" panose="020B0600000000000000" pitchFamily="50" charset="-128"/>
                <a:ea typeface="HGPｺﾞｼｯｸM" panose="020B0600000000000000" pitchFamily="50" charset="-128"/>
                <a:cs typeface="Times New Roman" pitchFamily="18" charset="0"/>
              </a:rPr>
              <a:t>者の住まいとまちづくりのために推進する施策</a:t>
            </a:r>
            <a:endParaRPr lang="en-US" altLang="ja-JP" sz="1400" dirty="0" smtClean="0">
              <a:latin typeface="HGPｺﾞｼｯｸM" panose="020B0600000000000000" pitchFamily="50" charset="-128"/>
              <a:ea typeface="HGPｺﾞｼｯｸM" panose="020B0600000000000000" pitchFamily="50" charset="-128"/>
              <a:cs typeface="Times New Roman" pitchFamily="18" charset="0"/>
            </a:endParaRPr>
          </a:p>
          <a:p>
            <a:r>
              <a:rPr lang="ja-JP" altLang="en-US" sz="1400" dirty="0" smtClean="0">
                <a:latin typeface="HGPｺﾞｼｯｸM" panose="020B0600000000000000" pitchFamily="50" charset="-128"/>
                <a:ea typeface="HGPｺﾞｼｯｸM" panose="020B0600000000000000" pitchFamily="50" charset="-128"/>
              </a:rPr>
              <a:t>　　　（</a:t>
            </a:r>
            <a:r>
              <a:rPr lang="ja-JP" altLang="ja-JP" sz="1400" dirty="0" smtClean="0">
                <a:latin typeface="HGPｺﾞｼｯｸM" panose="020B0600000000000000" pitchFamily="50" charset="-128"/>
                <a:ea typeface="HGPｺﾞｼｯｸM" panose="020B0600000000000000" pitchFamily="50" charset="-128"/>
              </a:rPr>
              <a:t>施策</a:t>
            </a:r>
            <a:r>
              <a:rPr lang="ja-JP" altLang="ja-JP" sz="1400" dirty="0">
                <a:latin typeface="HGPｺﾞｼｯｸM" panose="020B0600000000000000" pitchFamily="50" charset="-128"/>
                <a:ea typeface="HGPｺﾞｼｯｸM" panose="020B0600000000000000" pitchFamily="50" charset="-128"/>
              </a:rPr>
              <a:t>項目</a:t>
            </a:r>
            <a:r>
              <a:rPr lang="ja-JP" altLang="ja-JP" sz="1400" dirty="0" smtClean="0">
                <a:latin typeface="HGPｺﾞｼｯｸM" panose="020B0600000000000000" pitchFamily="50" charset="-128"/>
                <a:ea typeface="HGPｺﾞｼｯｸM" panose="020B0600000000000000" pitchFamily="50" charset="-128"/>
              </a:rPr>
              <a:t>１</a:t>
            </a:r>
            <a:r>
              <a:rPr lang="ja-JP" altLang="en-US" sz="1400" dirty="0" smtClean="0">
                <a:latin typeface="HGPｺﾞｼｯｸM" panose="020B0600000000000000" pitchFamily="50" charset="-128"/>
                <a:ea typeface="HGPｺﾞｼｯｸM" panose="020B0600000000000000" pitchFamily="50" charset="-128"/>
              </a:rPr>
              <a:t>）</a:t>
            </a:r>
            <a:r>
              <a:rPr lang="ja-JP" altLang="ja-JP" sz="1400" dirty="0">
                <a:latin typeface="HGPｺﾞｼｯｸM" panose="020B0600000000000000" pitchFamily="50" charset="-128"/>
                <a:ea typeface="HGPｺﾞｼｯｸM" panose="020B0600000000000000" pitchFamily="50" charset="-128"/>
              </a:rPr>
              <a:t>　高齢者・</a:t>
            </a:r>
            <a:r>
              <a:rPr lang="ja-JP" altLang="ja-JP" sz="1400" dirty="0" err="1">
                <a:latin typeface="HGPｺﾞｼｯｸM" panose="020B0600000000000000" pitchFamily="50" charset="-128"/>
                <a:ea typeface="HGPｺﾞｼｯｸM" panose="020B0600000000000000" pitchFamily="50" charset="-128"/>
              </a:rPr>
              <a:t>障がい</a:t>
            </a:r>
            <a:r>
              <a:rPr lang="ja-JP" altLang="ja-JP" sz="1400" dirty="0">
                <a:latin typeface="HGPｺﾞｼｯｸM" panose="020B0600000000000000" pitchFamily="50" charset="-128"/>
                <a:ea typeface="HGPｺﾞｼｯｸM" panose="020B0600000000000000" pitchFamily="50" charset="-128"/>
              </a:rPr>
              <a:t>者の居住の安定　</a:t>
            </a:r>
          </a:p>
          <a:p>
            <a:pPr marL="1435100" indent="-1435100"/>
            <a:r>
              <a:rPr lang="ja-JP" altLang="en-US" sz="1400" dirty="0" smtClean="0">
                <a:latin typeface="HGPｺﾞｼｯｸM" panose="020B0600000000000000" pitchFamily="50" charset="-128"/>
                <a:ea typeface="HGPｺﾞｼｯｸM" panose="020B0600000000000000" pitchFamily="50" charset="-128"/>
              </a:rPr>
              <a:t>　　　（</a:t>
            </a:r>
            <a:r>
              <a:rPr lang="ja-JP" altLang="ja-JP" sz="1400" dirty="0" smtClean="0">
                <a:latin typeface="HGPｺﾞｼｯｸM" panose="020B0600000000000000" pitchFamily="50" charset="-128"/>
                <a:ea typeface="HGPｺﾞｼｯｸM" panose="020B0600000000000000" pitchFamily="50" charset="-128"/>
              </a:rPr>
              <a:t>施策</a:t>
            </a:r>
            <a:r>
              <a:rPr lang="ja-JP" altLang="ja-JP" sz="1400" dirty="0">
                <a:latin typeface="HGPｺﾞｼｯｸM" panose="020B0600000000000000" pitchFamily="50" charset="-128"/>
                <a:ea typeface="HGPｺﾞｼｯｸM" panose="020B0600000000000000" pitchFamily="50" charset="-128"/>
              </a:rPr>
              <a:t>項目</a:t>
            </a:r>
            <a:r>
              <a:rPr lang="ja-JP" altLang="ja-JP" sz="1400" dirty="0" smtClean="0">
                <a:latin typeface="HGPｺﾞｼｯｸM" panose="020B0600000000000000" pitchFamily="50" charset="-128"/>
                <a:ea typeface="HGPｺﾞｼｯｸM" panose="020B0600000000000000" pitchFamily="50" charset="-128"/>
              </a:rPr>
              <a:t>２</a:t>
            </a:r>
            <a:r>
              <a:rPr lang="ja-JP" altLang="en-US" sz="1400" dirty="0">
                <a:latin typeface="HGPｺﾞｼｯｸM" panose="020B0600000000000000" pitchFamily="50" charset="-128"/>
                <a:ea typeface="HGPｺﾞｼｯｸM" panose="020B0600000000000000" pitchFamily="50" charset="-128"/>
              </a:rPr>
              <a:t>）</a:t>
            </a:r>
            <a:r>
              <a:rPr lang="ja-JP" altLang="ja-JP" sz="1400" dirty="0">
                <a:latin typeface="HGPｺﾞｼｯｸM" panose="020B0600000000000000" pitchFamily="50" charset="-128"/>
                <a:ea typeface="HGPｺﾞｼｯｸM" panose="020B0600000000000000" pitchFamily="50" charset="-128"/>
              </a:rPr>
              <a:t>　高齢者・</a:t>
            </a:r>
            <a:r>
              <a:rPr lang="ja-JP" altLang="ja-JP" sz="1400" dirty="0" err="1">
                <a:latin typeface="HGPｺﾞｼｯｸM" panose="020B0600000000000000" pitchFamily="50" charset="-128"/>
                <a:ea typeface="HGPｺﾞｼｯｸM" panose="020B0600000000000000" pitchFamily="50" charset="-128"/>
              </a:rPr>
              <a:t>障がい</a:t>
            </a:r>
            <a:r>
              <a:rPr lang="ja-JP" altLang="ja-JP" sz="1400" dirty="0">
                <a:latin typeface="HGPｺﾞｼｯｸM" panose="020B0600000000000000" pitchFamily="50" charset="-128"/>
                <a:ea typeface="HGPｺﾞｼｯｸM" panose="020B0600000000000000" pitchFamily="50" charset="-128"/>
              </a:rPr>
              <a:t>者の</a:t>
            </a:r>
            <a:r>
              <a:rPr lang="ja-JP" altLang="ja-JP" sz="1400" dirty="0" smtClean="0">
                <a:latin typeface="HGPｺﾞｼｯｸM" panose="020B0600000000000000" pitchFamily="50" charset="-128"/>
                <a:ea typeface="HGPｺﾞｼｯｸM" panose="020B0600000000000000" pitchFamily="50" charset="-128"/>
              </a:rPr>
              <a:t>居住</a:t>
            </a:r>
            <a:r>
              <a:rPr lang="ja-JP" altLang="en-US" sz="1400" dirty="0">
                <a:latin typeface="HGPｺﾞｼｯｸM" panose="020B0600000000000000" pitchFamily="50" charset="-128"/>
                <a:ea typeface="HGPｺﾞｼｯｸM" panose="020B0600000000000000" pitchFamily="50" charset="-128"/>
              </a:rPr>
              <a:t>ﾆｰｽﾞ</a:t>
            </a:r>
            <a:r>
              <a:rPr lang="ja-JP" altLang="ja-JP" sz="1400" dirty="0" smtClean="0">
                <a:latin typeface="HGPｺﾞｼｯｸM" panose="020B0600000000000000" pitchFamily="50" charset="-128"/>
                <a:ea typeface="HGPｺﾞｼｯｸM" panose="020B0600000000000000" pitchFamily="50" charset="-128"/>
              </a:rPr>
              <a:t>に</a:t>
            </a:r>
            <a:r>
              <a:rPr lang="ja-JP" altLang="ja-JP" sz="1400" dirty="0">
                <a:latin typeface="HGPｺﾞｼｯｸM" panose="020B0600000000000000" pitchFamily="50" charset="-128"/>
                <a:ea typeface="HGPｺﾞｼｯｸM" panose="020B0600000000000000" pitchFamily="50" charset="-128"/>
              </a:rPr>
              <a:t>対応した住宅の整備　</a:t>
            </a:r>
          </a:p>
          <a:p>
            <a:r>
              <a:rPr lang="ja-JP" altLang="en-US" sz="1400" dirty="0" smtClean="0">
                <a:latin typeface="HGPｺﾞｼｯｸM" panose="020B0600000000000000" pitchFamily="50" charset="-128"/>
                <a:ea typeface="HGPｺﾞｼｯｸM" panose="020B0600000000000000" pitchFamily="50" charset="-128"/>
              </a:rPr>
              <a:t>      （</a:t>
            </a:r>
            <a:r>
              <a:rPr lang="ja-JP" altLang="ja-JP" sz="1400" dirty="0" smtClean="0">
                <a:latin typeface="HGPｺﾞｼｯｸM" panose="020B0600000000000000" pitchFamily="50" charset="-128"/>
                <a:ea typeface="HGPｺﾞｼｯｸM" panose="020B0600000000000000" pitchFamily="50" charset="-128"/>
              </a:rPr>
              <a:t>施策</a:t>
            </a:r>
            <a:r>
              <a:rPr lang="ja-JP" altLang="ja-JP" sz="1400" dirty="0">
                <a:latin typeface="HGPｺﾞｼｯｸM" panose="020B0600000000000000" pitchFamily="50" charset="-128"/>
                <a:ea typeface="HGPｺﾞｼｯｸM" panose="020B0600000000000000" pitchFamily="50" charset="-128"/>
              </a:rPr>
              <a:t>項目</a:t>
            </a:r>
            <a:r>
              <a:rPr lang="ja-JP" altLang="ja-JP" sz="1400" dirty="0" smtClean="0">
                <a:latin typeface="HGPｺﾞｼｯｸM" panose="020B0600000000000000" pitchFamily="50" charset="-128"/>
                <a:ea typeface="HGPｺﾞｼｯｸM" panose="020B0600000000000000" pitchFamily="50" charset="-128"/>
              </a:rPr>
              <a:t>３</a:t>
            </a:r>
            <a:r>
              <a:rPr lang="ja-JP" altLang="en-US" sz="1400" dirty="0" smtClean="0">
                <a:latin typeface="HGPｺﾞｼｯｸM" panose="020B0600000000000000" pitchFamily="50" charset="-128"/>
                <a:ea typeface="HGPｺﾞｼｯｸM" panose="020B0600000000000000" pitchFamily="50" charset="-128"/>
              </a:rPr>
              <a:t>）</a:t>
            </a:r>
            <a:r>
              <a:rPr lang="ja-JP" altLang="ja-JP" sz="1400" dirty="0">
                <a:latin typeface="HGPｺﾞｼｯｸM" panose="020B0600000000000000" pitchFamily="50" charset="-128"/>
                <a:ea typeface="HGPｺﾞｼｯｸM" panose="020B0600000000000000" pitchFamily="50" charset="-128"/>
              </a:rPr>
              <a:t>　住まいのバリアフリー化</a:t>
            </a:r>
          </a:p>
          <a:p>
            <a:r>
              <a:rPr lang="ja-JP" altLang="en-US" sz="1400" dirty="0" smtClean="0">
                <a:latin typeface="HGPｺﾞｼｯｸM" panose="020B0600000000000000" pitchFamily="50" charset="-128"/>
                <a:ea typeface="HGPｺﾞｼｯｸM" panose="020B0600000000000000" pitchFamily="50" charset="-128"/>
              </a:rPr>
              <a:t>      （</a:t>
            </a:r>
            <a:r>
              <a:rPr lang="ja-JP" altLang="ja-JP" sz="1400" dirty="0" smtClean="0">
                <a:latin typeface="HGPｺﾞｼｯｸM" panose="020B0600000000000000" pitchFamily="50" charset="-128"/>
                <a:ea typeface="HGPｺﾞｼｯｸM" panose="020B0600000000000000" pitchFamily="50" charset="-128"/>
              </a:rPr>
              <a:t>施策</a:t>
            </a:r>
            <a:r>
              <a:rPr lang="ja-JP" altLang="ja-JP" sz="1400" dirty="0">
                <a:latin typeface="HGPｺﾞｼｯｸM" panose="020B0600000000000000" pitchFamily="50" charset="-128"/>
                <a:ea typeface="HGPｺﾞｼｯｸM" panose="020B0600000000000000" pitchFamily="50" charset="-128"/>
              </a:rPr>
              <a:t>項目</a:t>
            </a:r>
            <a:r>
              <a:rPr lang="ja-JP" altLang="ja-JP" sz="1400" dirty="0" smtClean="0">
                <a:latin typeface="HGPｺﾞｼｯｸM" panose="020B0600000000000000" pitchFamily="50" charset="-128"/>
                <a:ea typeface="HGPｺﾞｼｯｸM" panose="020B0600000000000000" pitchFamily="50" charset="-128"/>
              </a:rPr>
              <a:t>４</a:t>
            </a:r>
            <a:r>
              <a:rPr lang="ja-JP" altLang="en-US" sz="1400" dirty="0" smtClean="0">
                <a:latin typeface="HGPｺﾞｼｯｸM" panose="020B0600000000000000" pitchFamily="50" charset="-128"/>
                <a:ea typeface="HGPｺﾞｼｯｸM" panose="020B0600000000000000" pitchFamily="50" charset="-128"/>
              </a:rPr>
              <a:t>）</a:t>
            </a:r>
            <a:r>
              <a:rPr lang="ja-JP" altLang="ja-JP" sz="1400" dirty="0">
                <a:latin typeface="HGPｺﾞｼｯｸM" panose="020B0600000000000000" pitchFamily="50" charset="-128"/>
                <a:ea typeface="HGPｺﾞｼｯｸM" panose="020B0600000000000000" pitchFamily="50" charset="-128"/>
              </a:rPr>
              <a:t>　福祉のまちづくりの</a:t>
            </a:r>
            <a:r>
              <a:rPr lang="ja-JP" altLang="ja-JP" sz="1400" dirty="0" smtClean="0">
                <a:latin typeface="HGPｺﾞｼｯｸM" panose="020B0600000000000000" pitchFamily="50" charset="-128"/>
                <a:ea typeface="HGPｺﾞｼｯｸM" panose="020B0600000000000000" pitchFamily="50" charset="-128"/>
              </a:rPr>
              <a:t>推進</a:t>
            </a:r>
            <a:endParaRPr lang="en-US" altLang="ja-JP" sz="1400" dirty="0" smtClean="0">
              <a:latin typeface="HGPｺﾞｼｯｸM" panose="020B0600000000000000" pitchFamily="50" charset="-128"/>
              <a:ea typeface="HGPｺﾞｼｯｸM" panose="020B0600000000000000" pitchFamily="50" charset="-128"/>
            </a:endParaRPr>
          </a:p>
          <a:p>
            <a:endParaRPr lang="en-US" altLang="ja-JP" sz="1400" dirty="0">
              <a:latin typeface="HGPｺﾞｼｯｸM" panose="020B0600000000000000" pitchFamily="50" charset="-128"/>
              <a:ea typeface="HGPｺﾞｼｯｸM" panose="020B0600000000000000" pitchFamily="50" charset="-128"/>
            </a:endParaRPr>
          </a:p>
          <a:p>
            <a:r>
              <a:rPr lang="ja-JP" altLang="en-US" sz="1400" dirty="0" smtClean="0">
                <a:latin typeface="HGPｺﾞｼｯｸM" panose="020B0600000000000000" pitchFamily="50" charset="-128"/>
                <a:ea typeface="HGPｺﾞｼｯｸM" panose="020B0600000000000000" pitchFamily="50" charset="-128"/>
              </a:rPr>
              <a:t>　　○高齢者・</a:t>
            </a:r>
            <a:r>
              <a:rPr lang="ja-JP" altLang="en-US" sz="1400" dirty="0" err="1" smtClean="0">
                <a:latin typeface="HGPｺﾞｼｯｸM" panose="020B0600000000000000" pitchFamily="50" charset="-128"/>
                <a:ea typeface="HGPｺﾞｼｯｸM" panose="020B0600000000000000" pitchFamily="50" charset="-128"/>
              </a:rPr>
              <a:t>障がい</a:t>
            </a:r>
            <a:r>
              <a:rPr lang="ja-JP" altLang="en-US" sz="1400" dirty="0" smtClean="0">
                <a:latin typeface="HGPｺﾞｼｯｸM" panose="020B0600000000000000" pitchFamily="50" charset="-128"/>
                <a:ea typeface="HGPｺﾞｼｯｸM" panose="020B0600000000000000" pitchFamily="50" charset="-128"/>
              </a:rPr>
              <a:t>者向けの住宅の供給目標量</a:t>
            </a:r>
            <a:endParaRPr lang="en-US" altLang="ja-JP" sz="1400" dirty="0">
              <a:latin typeface="HGPｺﾞｼｯｸM" panose="020B0600000000000000" pitchFamily="50" charset="-128"/>
              <a:ea typeface="HGPｺﾞｼｯｸM" panose="020B0600000000000000" pitchFamily="50" charset="-128"/>
            </a:endParaRPr>
          </a:p>
          <a:p>
            <a:r>
              <a:rPr lang="ja-JP" altLang="en-US" sz="1400" dirty="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　　・</a:t>
            </a:r>
            <a:r>
              <a:rPr lang="ja-JP" altLang="ja-JP" sz="1400" dirty="0" smtClean="0">
                <a:latin typeface="HGPｺﾞｼｯｸM" panose="020B0600000000000000" pitchFamily="50" charset="-128"/>
                <a:ea typeface="HGPｺﾞｼｯｸM" panose="020B0600000000000000" pitchFamily="50" charset="-128"/>
              </a:rPr>
              <a:t>公営</a:t>
            </a:r>
            <a:r>
              <a:rPr lang="ja-JP" altLang="ja-JP" sz="1400" dirty="0">
                <a:latin typeface="HGPｺﾞｼｯｸM" panose="020B0600000000000000" pitchFamily="50" charset="-128"/>
                <a:ea typeface="HGPｺﾞｼｯｸM" panose="020B0600000000000000" pitchFamily="50" charset="-128"/>
              </a:rPr>
              <a:t>住宅における車いす常用者世帯向け住宅の供給</a:t>
            </a:r>
            <a:r>
              <a:rPr lang="ja-JP" altLang="ja-JP" sz="1400" dirty="0" smtClean="0">
                <a:latin typeface="HGPｺﾞｼｯｸM" panose="020B0600000000000000" pitchFamily="50" charset="-128"/>
                <a:ea typeface="HGPｺﾞｼｯｸM" panose="020B0600000000000000" pitchFamily="50" charset="-128"/>
              </a:rPr>
              <a:t>目標</a:t>
            </a:r>
            <a:endParaRPr lang="en-US" altLang="ja-JP" sz="1400" dirty="0" smtClean="0">
              <a:latin typeface="HGPｺﾞｼｯｸM" panose="020B0600000000000000" pitchFamily="50" charset="-128"/>
              <a:ea typeface="HGPｺﾞｼｯｸM" panose="020B0600000000000000" pitchFamily="50" charset="-128"/>
            </a:endParaRPr>
          </a:p>
          <a:p>
            <a:r>
              <a:rPr lang="ja-JP" altLang="en-US" sz="1400" dirty="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　　・</a:t>
            </a:r>
            <a:r>
              <a:rPr lang="ja-JP" altLang="ja-JP" sz="1400" dirty="0" smtClean="0">
                <a:latin typeface="HGPｺﾞｼｯｸM" panose="020B0600000000000000" pitchFamily="50" charset="-128"/>
                <a:ea typeface="HGPｺﾞｼｯｸM" panose="020B0600000000000000" pitchFamily="50" charset="-128"/>
              </a:rPr>
              <a:t>公営</a:t>
            </a:r>
            <a:r>
              <a:rPr lang="ja-JP" altLang="ja-JP" sz="1400" dirty="0">
                <a:latin typeface="HGPｺﾞｼｯｸM" panose="020B0600000000000000" pitchFamily="50" charset="-128"/>
                <a:ea typeface="HGPｺﾞｼｯｸM" panose="020B0600000000000000" pitchFamily="50" charset="-128"/>
              </a:rPr>
              <a:t>住宅のグループホームとしての活用の</a:t>
            </a:r>
            <a:r>
              <a:rPr lang="ja-JP" altLang="ja-JP" sz="1400" dirty="0" smtClean="0">
                <a:latin typeface="HGPｺﾞｼｯｸM" panose="020B0600000000000000" pitchFamily="50" charset="-128"/>
                <a:ea typeface="HGPｺﾞｼｯｸM" panose="020B0600000000000000" pitchFamily="50" charset="-128"/>
              </a:rPr>
              <a:t>目標</a:t>
            </a:r>
            <a:endParaRPr lang="en-US" altLang="ja-JP" sz="1400" dirty="0" smtClean="0">
              <a:latin typeface="HGPｺﾞｼｯｸM" panose="020B0600000000000000" pitchFamily="50" charset="-128"/>
              <a:ea typeface="HGPｺﾞｼｯｸM" panose="020B0600000000000000" pitchFamily="50" charset="-128"/>
            </a:endParaRPr>
          </a:p>
          <a:p>
            <a:r>
              <a:rPr lang="ja-JP" altLang="en-US" sz="1400" dirty="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　　・</a:t>
            </a:r>
            <a:r>
              <a:rPr lang="ja-JP" altLang="ja-JP" sz="1400" dirty="0" smtClean="0">
                <a:latin typeface="HGPｺﾞｼｯｸM" panose="020B0600000000000000" pitchFamily="50" charset="-128"/>
                <a:ea typeface="HGPｺﾞｼｯｸM" panose="020B0600000000000000" pitchFamily="50" charset="-128"/>
              </a:rPr>
              <a:t>サービス付き</a:t>
            </a:r>
            <a:r>
              <a:rPr lang="ja-JP" altLang="ja-JP" sz="1400" dirty="0">
                <a:latin typeface="HGPｺﾞｼｯｸM" panose="020B0600000000000000" pitchFamily="50" charset="-128"/>
                <a:ea typeface="HGPｺﾞｼｯｸM" panose="020B0600000000000000" pitchFamily="50" charset="-128"/>
              </a:rPr>
              <a:t>高齢者向け住宅の供給の</a:t>
            </a:r>
            <a:r>
              <a:rPr lang="ja-JP" altLang="ja-JP" sz="1400" dirty="0" smtClean="0">
                <a:latin typeface="HGPｺﾞｼｯｸM" panose="020B0600000000000000" pitchFamily="50" charset="-128"/>
                <a:ea typeface="HGPｺﾞｼｯｸM" panose="020B0600000000000000" pitchFamily="50" charset="-128"/>
              </a:rPr>
              <a:t>目標</a:t>
            </a:r>
            <a:endParaRPr lang="en-US" altLang="ja-JP" sz="1400" dirty="0">
              <a:latin typeface="HGPｺﾞｼｯｸM" panose="020B0600000000000000" pitchFamily="50" charset="-128"/>
              <a:ea typeface="HGPｺﾞｼｯｸM" panose="020B0600000000000000" pitchFamily="50" charset="-128"/>
            </a:endParaRPr>
          </a:p>
          <a:p>
            <a:r>
              <a:rPr lang="ja-JP" altLang="en-US" sz="1400" dirty="0" smtClean="0">
                <a:latin typeface="HGPｺﾞｼｯｸM" panose="020B0600000000000000" pitchFamily="50" charset="-128"/>
                <a:ea typeface="HGPｺﾞｼｯｸM" panose="020B0600000000000000" pitchFamily="50" charset="-128"/>
              </a:rPr>
              <a:t>　　　・</a:t>
            </a:r>
            <a:r>
              <a:rPr lang="ja-JP" altLang="ja-JP" sz="1400" dirty="0" smtClean="0">
                <a:latin typeface="HGPｺﾞｼｯｸM" panose="020B0600000000000000" pitchFamily="50" charset="-128"/>
                <a:ea typeface="HGPｺﾞｼｯｸM" panose="020B0600000000000000" pitchFamily="50" charset="-128"/>
              </a:rPr>
              <a:t>介護</a:t>
            </a:r>
            <a:r>
              <a:rPr lang="ja-JP" altLang="ja-JP" sz="1400" dirty="0">
                <a:latin typeface="HGPｺﾞｼｯｸM" panose="020B0600000000000000" pitchFamily="50" charset="-128"/>
                <a:ea typeface="HGPｺﾞｼｯｸM" panose="020B0600000000000000" pitchFamily="50" charset="-128"/>
              </a:rPr>
              <a:t>保険に係るサービスを提供する施設の整備</a:t>
            </a:r>
            <a:r>
              <a:rPr lang="ja-JP" altLang="ja-JP" sz="1400" dirty="0" smtClean="0">
                <a:latin typeface="HGPｺﾞｼｯｸM" panose="020B0600000000000000" pitchFamily="50" charset="-128"/>
                <a:ea typeface="HGPｺﾞｼｯｸM" panose="020B0600000000000000" pitchFamily="50" charset="-128"/>
              </a:rPr>
              <a:t>目標量</a:t>
            </a:r>
            <a:endParaRPr lang="en-US" altLang="ja-JP" sz="1400" dirty="0" smtClean="0">
              <a:latin typeface="HGPｺﾞｼｯｸM" panose="020B0600000000000000" pitchFamily="50" charset="-128"/>
              <a:ea typeface="HGPｺﾞｼｯｸM" panose="020B0600000000000000" pitchFamily="50" charset="-128"/>
            </a:endParaRPr>
          </a:p>
          <a:p>
            <a:endParaRPr lang="ja-JP" altLang="ja-JP" sz="1400" dirty="0">
              <a:latin typeface="HGPｺﾞｼｯｸM" panose="020B0600000000000000" pitchFamily="50" charset="-128"/>
              <a:ea typeface="HGPｺﾞｼｯｸM" panose="020B0600000000000000" pitchFamily="50" charset="-128"/>
            </a:endParaRPr>
          </a:p>
          <a:p>
            <a:r>
              <a:rPr lang="ja-JP" altLang="en-US" sz="1400" dirty="0" smtClean="0">
                <a:latin typeface="HGPｺﾞｼｯｸM" panose="020B0600000000000000" pitchFamily="50" charset="-128"/>
                <a:ea typeface="HGPｺﾞｼｯｸM" panose="020B0600000000000000" pitchFamily="50" charset="-128"/>
              </a:rPr>
              <a:t>　　○サービス付き高齢者向け住宅の</a:t>
            </a:r>
            <a:r>
              <a:rPr lang="ja-JP" altLang="ja-JP" sz="1400" dirty="0" smtClean="0">
                <a:latin typeface="HGPｺﾞｼｯｸM" panose="020B0600000000000000" pitchFamily="50" charset="-128"/>
                <a:ea typeface="HGPｺﾞｼｯｸM" panose="020B0600000000000000" pitchFamily="50" charset="-128"/>
              </a:rPr>
              <a:t>登録基準の追加</a:t>
            </a:r>
            <a:endParaRPr lang="en-US" altLang="ja-JP" sz="1400" dirty="0" smtClean="0">
              <a:latin typeface="HGPｺﾞｼｯｸM" panose="020B0600000000000000" pitchFamily="50" charset="-128"/>
              <a:ea typeface="HGPｺﾞｼｯｸM" panose="020B0600000000000000" pitchFamily="50" charset="-128"/>
            </a:endParaRPr>
          </a:p>
          <a:p>
            <a:endParaRPr lang="en-US" altLang="ja-JP" sz="1400" dirty="0" smtClean="0">
              <a:latin typeface="HGPｺﾞｼｯｸM" panose="020B0600000000000000" pitchFamily="50" charset="-128"/>
              <a:ea typeface="HGPｺﾞｼｯｸM" panose="020B0600000000000000" pitchFamily="50" charset="-128"/>
            </a:endParaRPr>
          </a:p>
        </p:txBody>
      </p:sp>
      <p:sp>
        <p:nvSpPr>
          <p:cNvPr id="6" name="正方形/長方形 5"/>
          <p:cNvSpPr/>
          <p:nvPr/>
        </p:nvSpPr>
        <p:spPr>
          <a:xfrm>
            <a:off x="136104" y="144017"/>
            <a:ext cx="12529392" cy="480119"/>
          </a:xfrm>
          <a:prstGeom prst="rect">
            <a:avLst/>
          </a:prstGeom>
          <a:gradFill>
            <a:gsLst>
              <a:gs pos="0">
                <a:srgbClr val="00B0F0"/>
              </a:gs>
              <a:gs pos="50000">
                <a:schemeClr val="bg1"/>
              </a:gs>
              <a:gs pos="100000">
                <a:srgbClr val="00B0F0"/>
              </a:gs>
            </a:gsLst>
            <a:lin ang="5400000" scaled="0"/>
          </a:gradFill>
          <a:ln w="6350"/>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800" dirty="0" smtClean="0">
                <a:solidFill>
                  <a:schemeClr val="tx1"/>
                </a:solidFill>
                <a:latin typeface="HGPｺﾞｼｯｸM" panose="020B0600000000000000" pitchFamily="50" charset="-128"/>
                <a:ea typeface="HGPｺﾞｼｯｸM" panose="020B0600000000000000" pitchFamily="50" charset="-128"/>
              </a:rPr>
              <a:t>大阪府高齢者・</a:t>
            </a:r>
            <a:r>
              <a:rPr lang="ja-JP" altLang="en-US" sz="1800" dirty="0" err="1" smtClean="0">
                <a:solidFill>
                  <a:schemeClr val="tx1"/>
                </a:solidFill>
                <a:latin typeface="HGPｺﾞｼｯｸM" panose="020B0600000000000000" pitchFamily="50" charset="-128"/>
                <a:ea typeface="HGPｺﾞｼｯｸM" panose="020B0600000000000000" pitchFamily="50" charset="-128"/>
              </a:rPr>
              <a:t>障がい</a:t>
            </a:r>
            <a:r>
              <a:rPr lang="ja-JP" altLang="en-US" sz="1800" dirty="0" smtClean="0">
                <a:solidFill>
                  <a:schemeClr val="tx1"/>
                </a:solidFill>
                <a:latin typeface="HGPｺﾞｼｯｸM" panose="020B0600000000000000" pitchFamily="50" charset="-128"/>
                <a:ea typeface="HGPｺﾞｼｯｸM" panose="020B0600000000000000" pitchFamily="50" charset="-128"/>
              </a:rPr>
              <a:t>者住宅計画（大阪府高齢者居住安定確保計画）の見直しについて</a:t>
            </a:r>
            <a:endParaRPr kumimoji="1" lang="ja-JP" altLang="en-US" sz="1800" dirty="0">
              <a:solidFill>
                <a:schemeClr val="tx1"/>
              </a:solidFill>
              <a:latin typeface="HGPｺﾞｼｯｸM" panose="020B0600000000000000" pitchFamily="50" charset="-128"/>
              <a:ea typeface="HGPｺﾞｼｯｸM" panose="020B0600000000000000" pitchFamily="50" charset="-128"/>
            </a:endParaRPr>
          </a:p>
        </p:txBody>
      </p:sp>
      <p:sp>
        <p:nvSpPr>
          <p:cNvPr id="8" name="正方形/長方形 7"/>
          <p:cNvSpPr/>
          <p:nvPr/>
        </p:nvSpPr>
        <p:spPr>
          <a:xfrm>
            <a:off x="136104" y="912168"/>
            <a:ext cx="12547462" cy="1341371"/>
          </a:xfrm>
          <a:prstGeom prst="rect">
            <a:avLst/>
          </a:prstGeom>
          <a:solidFill>
            <a:srgbClr val="FFFF00"/>
          </a:solidFill>
          <a:ln w="6350"/>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marL="400050" indent="-400050">
              <a:buFont typeface="HGPｺﾞｼｯｸM" panose="020B0600000000000000" pitchFamily="50" charset="-128"/>
              <a:buChar char="○"/>
            </a:pPr>
            <a:endParaRPr lang="en-US" altLang="ja-JP" sz="1600" dirty="0" smtClean="0">
              <a:solidFill>
                <a:schemeClr val="tx1"/>
              </a:solidFill>
              <a:latin typeface="HGPｺﾞｼｯｸM" panose="020B0600000000000000" pitchFamily="50" charset="-128"/>
              <a:ea typeface="HGPｺﾞｼｯｸM" panose="020B0600000000000000" pitchFamily="50" charset="-128"/>
            </a:endParaRPr>
          </a:p>
          <a:p>
            <a:pPr marL="400050" indent="-400050">
              <a:buFont typeface="HGPｺﾞｼｯｸM" panose="020B0600000000000000" pitchFamily="50" charset="-128"/>
              <a:buChar char="○"/>
            </a:pPr>
            <a:r>
              <a:rPr lang="ja-JP" altLang="en-US" sz="1600" dirty="0" smtClean="0">
                <a:solidFill>
                  <a:schemeClr val="tx1"/>
                </a:solidFill>
                <a:latin typeface="HGPｺﾞｼｯｸM" panose="020B0600000000000000" pitchFamily="50" charset="-128"/>
                <a:ea typeface="HGPｺﾞｼｯｸM" panose="020B0600000000000000" pitchFamily="50" charset="-128"/>
              </a:rPr>
              <a:t>「</a:t>
            </a:r>
            <a:r>
              <a:rPr lang="ja-JP" altLang="en-US" sz="1600" dirty="0">
                <a:solidFill>
                  <a:schemeClr val="tx1"/>
                </a:solidFill>
                <a:latin typeface="HGPｺﾞｼｯｸM" panose="020B0600000000000000" pitchFamily="50" charset="-128"/>
                <a:ea typeface="HGPｺﾞｼｯｸM" panose="020B0600000000000000" pitchFamily="50" charset="-128"/>
              </a:rPr>
              <a:t>大阪府高齢者・</a:t>
            </a:r>
            <a:r>
              <a:rPr lang="ja-JP" altLang="en-US" sz="1600" dirty="0" err="1">
                <a:solidFill>
                  <a:schemeClr val="tx1"/>
                </a:solidFill>
                <a:latin typeface="HGPｺﾞｼｯｸM" panose="020B0600000000000000" pitchFamily="50" charset="-128"/>
                <a:ea typeface="HGPｺﾞｼｯｸM" panose="020B0600000000000000" pitchFamily="50" charset="-128"/>
              </a:rPr>
              <a:t>障がい</a:t>
            </a:r>
            <a:r>
              <a:rPr lang="ja-JP" altLang="en-US" sz="1600" dirty="0">
                <a:solidFill>
                  <a:schemeClr val="tx1"/>
                </a:solidFill>
                <a:latin typeface="HGPｺﾞｼｯｸM" panose="020B0600000000000000" pitchFamily="50" charset="-128"/>
                <a:ea typeface="HGPｺﾞｼｯｸM" panose="020B0600000000000000" pitchFamily="50" charset="-128"/>
              </a:rPr>
              <a:t>者住宅計画（大阪府高齢者居住安定確保計画）」（計画期間：平成２３年度から平成３２年度まで）のうち、「大阪府高齢者居住安定確保計画」の計画期間（平成２４年度～平成２６年度）が終了することに伴い、計画を改定</a:t>
            </a:r>
            <a:r>
              <a:rPr lang="ja-JP" altLang="en-US" sz="1600" dirty="0" smtClean="0">
                <a:solidFill>
                  <a:schemeClr val="tx1"/>
                </a:solidFill>
                <a:latin typeface="HGPｺﾞｼｯｸM" panose="020B0600000000000000" pitchFamily="50" charset="-128"/>
                <a:ea typeface="HGPｺﾞｼｯｸM" panose="020B0600000000000000" pitchFamily="50" charset="-128"/>
              </a:rPr>
              <a:t>。</a:t>
            </a:r>
            <a:endParaRPr lang="en-US" altLang="ja-JP" sz="1600" dirty="0">
              <a:solidFill>
                <a:schemeClr val="tx1"/>
              </a:solidFill>
              <a:latin typeface="HGPｺﾞｼｯｸM" panose="020B0600000000000000" pitchFamily="50" charset="-128"/>
              <a:ea typeface="HGPｺﾞｼｯｸM" panose="020B0600000000000000" pitchFamily="50" charset="-128"/>
            </a:endParaRPr>
          </a:p>
          <a:p>
            <a:pPr marL="400050" indent="-400050">
              <a:buFont typeface="HGPｺﾞｼｯｸM" panose="020B0600000000000000" pitchFamily="50" charset="-128"/>
              <a:buChar char="○"/>
            </a:pPr>
            <a:r>
              <a:rPr lang="ja-JP" altLang="en-US" sz="1600" dirty="0">
                <a:solidFill>
                  <a:schemeClr val="tx1"/>
                </a:solidFill>
                <a:latin typeface="HGPｺﾞｼｯｸM" panose="020B0600000000000000" pitchFamily="50" charset="-128"/>
                <a:ea typeface="HGPｺﾞｼｯｸM" panose="020B0600000000000000" pitchFamily="50" charset="-128"/>
              </a:rPr>
              <a:t>今回の改定は主に、高齢者居住安定確保計画で定めることとされているサービス付き高齢者向け住宅（サ高住）の登録基準等について改定</a:t>
            </a:r>
            <a:r>
              <a:rPr lang="ja-JP" altLang="en-US" sz="1600" dirty="0" smtClean="0">
                <a:solidFill>
                  <a:schemeClr val="tx1"/>
                </a:solidFill>
                <a:latin typeface="HGPｺﾞｼｯｸM" panose="020B0600000000000000" pitchFamily="50" charset="-128"/>
                <a:ea typeface="HGPｺﾞｼｯｸM" panose="020B0600000000000000" pitchFamily="50" charset="-128"/>
              </a:rPr>
              <a:t>。</a:t>
            </a:r>
            <a:endParaRPr lang="en-US" altLang="ja-JP" sz="1600" dirty="0" smtClean="0">
              <a:solidFill>
                <a:schemeClr val="tx1"/>
              </a:solidFill>
              <a:latin typeface="HGPｺﾞｼｯｸM" panose="020B0600000000000000" pitchFamily="50" charset="-128"/>
              <a:ea typeface="HGPｺﾞｼｯｸM" panose="020B0600000000000000" pitchFamily="50" charset="-128"/>
            </a:endParaRPr>
          </a:p>
          <a:p>
            <a:pPr marL="400050" indent="-400050">
              <a:buFont typeface="HGPｺﾞｼｯｸM" panose="020B0600000000000000" pitchFamily="50" charset="-128"/>
              <a:buChar char="○"/>
            </a:pPr>
            <a:r>
              <a:rPr lang="ja-JP" altLang="en-US" sz="1600" dirty="0" smtClean="0">
                <a:solidFill>
                  <a:schemeClr val="tx1"/>
                </a:solidFill>
                <a:latin typeface="HGPｺﾞｼｯｸM" panose="020B0600000000000000" pitchFamily="50" charset="-128"/>
                <a:ea typeface="HGPｺﾞｼｯｸM" panose="020B0600000000000000" pitchFamily="50" charset="-128"/>
              </a:rPr>
              <a:t>改定</a:t>
            </a:r>
            <a:r>
              <a:rPr lang="ja-JP" altLang="en-US" sz="1600" dirty="0">
                <a:solidFill>
                  <a:schemeClr val="tx1"/>
                </a:solidFill>
                <a:latin typeface="HGPｺﾞｼｯｸM" panose="020B0600000000000000" pitchFamily="50" charset="-128"/>
                <a:ea typeface="HGPｺﾞｼｯｸM" panose="020B0600000000000000" pitchFamily="50" charset="-128"/>
              </a:rPr>
              <a:t>に当たっては、「大阪府高齢者及び障がい者住宅計画等審議会」から意見聴取</a:t>
            </a:r>
            <a:r>
              <a:rPr lang="ja-JP" altLang="en-US" sz="1600" dirty="0" smtClean="0">
                <a:solidFill>
                  <a:schemeClr val="tx1"/>
                </a:solidFill>
                <a:latin typeface="HGPｺﾞｼｯｸM" panose="020B0600000000000000" pitchFamily="50" charset="-128"/>
                <a:ea typeface="HGPｺﾞｼｯｸM" panose="020B0600000000000000" pitchFamily="50" charset="-128"/>
              </a:rPr>
              <a:t>。　</a:t>
            </a:r>
            <a:r>
              <a:rPr lang="en-US" altLang="ja-JP" sz="1050" dirty="0" smtClean="0">
                <a:solidFill>
                  <a:schemeClr val="tx1"/>
                </a:solidFill>
                <a:latin typeface="HGPｺﾞｼｯｸM" panose="020B0600000000000000" pitchFamily="50" charset="-128"/>
                <a:ea typeface="HGPｺﾞｼｯｸM" panose="020B0600000000000000" pitchFamily="50" charset="-128"/>
              </a:rPr>
              <a:t>※</a:t>
            </a:r>
            <a:r>
              <a:rPr lang="ja-JP" altLang="en-US" sz="1050" dirty="0" smtClean="0">
                <a:solidFill>
                  <a:schemeClr val="tx1"/>
                </a:solidFill>
                <a:latin typeface="HGPｺﾞｼｯｸM" panose="020B0600000000000000" pitchFamily="50" charset="-128"/>
                <a:ea typeface="HGPｺﾞｼｯｸM" panose="020B0600000000000000" pitchFamily="50" charset="-128"/>
              </a:rPr>
              <a:t>平成２７年３月３０日開催予定の審議会を経て成案化の予定</a:t>
            </a:r>
            <a:endParaRPr lang="ja-JP" altLang="en-US" sz="1050" dirty="0">
              <a:solidFill>
                <a:schemeClr val="tx1"/>
              </a:solidFill>
              <a:latin typeface="HGPｺﾞｼｯｸM" panose="020B0600000000000000" pitchFamily="50" charset="-128"/>
              <a:ea typeface="HGPｺﾞｼｯｸM" panose="020B0600000000000000" pitchFamily="50" charset="-128"/>
            </a:endParaRPr>
          </a:p>
        </p:txBody>
      </p:sp>
      <p:sp>
        <p:nvSpPr>
          <p:cNvPr id="10" name="正方形/長方形 9"/>
          <p:cNvSpPr/>
          <p:nvPr/>
        </p:nvSpPr>
        <p:spPr>
          <a:xfrm>
            <a:off x="208112" y="2413315"/>
            <a:ext cx="1711275" cy="3754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128016" tIns="64008" rIns="128016" bIns="64008" rtlCol="0" anchor="ctr">
            <a:spAutoFit/>
          </a:bodyPr>
          <a:lstStyle/>
          <a:p>
            <a:r>
              <a:rPr lang="ja-JP" altLang="en-US" sz="1600" dirty="0" smtClean="0">
                <a:latin typeface="HGPｺﾞｼｯｸM" panose="020B0600000000000000" pitchFamily="50" charset="-128"/>
                <a:ea typeface="HGPｺﾞｼｯｸM" panose="020B0600000000000000" pitchFamily="50" charset="-128"/>
              </a:rPr>
              <a:t>現行計画の内容</a:t>
            </a:r>
            <a:endParaRPr lang="ja-JP" altLang="en-US" sz="1600" dirty="0">
              <a:latin typeface="HGPｺﾞｼｯｸM" panose="020B0600000000000000" pitchFamily="50" charset="-128"/>
              <a:ea typeface="HGPｺﾞｼｯｸM" panose="020B0600000000000000" pitchFamily="50" charset="-128"/>
            </a:endParaRPr>
          </a:p>
        </p:txBody>
      </p:sp>
      <p:sp>
        <p:nvSpPr>
          <p:cNvPr id="15" name="正方形/長方形 14"/>
          <p:cNvSpPr/>
          <p:nvPr/>
        </p:nvSpPr>
        <p:spPr>
          <a:xfrm>
            <a:off x="5536704" y="2568351"/>
            <a:ext cx="7093792" cy="6768753"/>
          </a:xfrm>
          <a:prstGeom prst="rect">
            <a:avLst/>
          </a:prstGeom>
          <a:ln w="12700"/>
        </p:spPr>
        <p:style>
          <a:lnRef idx="2">
            <a:schemeClr val="accent1"/>
          </a:lnRef>
          <a:fillRef idx="1">
            <a:schemeClr val="lt1"/>
          </a:fillRef>
          <a:effectRef idx="0">
            <a:schemeClr val="accent1"/>
          </a:effectRef>
          <a:fontRef idx="minor">
            <a:schemeClr val="dk1"/>
          </a:fontRef>
        </p:style>
        <p:txBody>
          <a:bodyPr lIns="128016" tIns="64008" rIns="128016" bIns="64008" rtlCol="0" anchor="t" anchorCtr="0"/>
          <a:lstStyle/>
          <a:p>
            <a:endParaRPr lang="en-US" altLang="ja-JP" sz="1100" dirty="0">
              <a:solidFill>
                <a:schemeClr val="tx1"/>
              </a:solidFill>
              <a:latin typeface="HGPｺﾞｼｯｸM" panose="020B0600000000000000" pitchFamily="50" charset="-128"/>
              <a:ea typeface="HGPｺﾞｼｯｸM" panose="020B0600000000000000" pitchFamily="50" charset="-128"/>
            </a:endParaRPr>
          </a:p>
          <a:p>
            <a:pPr marL="253365" indent="-253365"/>
            <a:r>
              <a:rPr lang="ja-JP" altLang="en-US" sz="1400" u="sng" dirty="0" smtClean="0">
                <a:solidFill>
                  <a:schemeClr val="tx1"/>
                </a:solidFill>
                <a:latin typeface="HGPｺﾞｼｯｸM" panose="020B0600000000000000" pitchFamily="50" charset="-128"/>
                <a:ea typeface="HGPｺﾞｼｯｸM" panose="020B0600000000000000" pitchFamily="50" charset="-128"/>
              </a:rPr>
              <a:t>①サービス付き高齢者向け住宅の供給目標</a:t>
            </a:r>
            <a:endParaRPr lang="en-US" altLang="ja-JP" sz="1400" u="sng" dirty="0" smtClean="0">
              <a:solidFill>
                <a:schemeClr val="tx1"/>
              </a:solidFill>
              <a:latin typeface="HGPｺﾞｼｯｸM" panose="020B0600000000000000" pitchFamily="50" charset="-128"/>
              <a:ea typeface="HGPｺﾞｼｯｸM" panose="020B0600000000000000" pitchFamily="50" charset="-128"/>
            </a:endParaRPr>
          </a:p>
          <a:p>
            <a:pPr marL="253365" indent="-253365"/>
            <a:r>
              <a:rPr lang="ja-JP" altLang="en-US" sz="1400" dirty="0" smtClean="0">
                <a:solidFill>
                  <a:schemeClr val="tx1"/>
                </a:solidFill>
                <a:latin typeface="HGPｺﾞｼｯｸM" panose="020B0600000000000000" pitchFamily="50" charset="-128"/>
                <a:ea typeface="HGPｺﾞｼｯｸM" panose="020B0600000000000000" pitchFamily="50" charset="-128"/>
              </a:rPr>
              <a:t>　</a:t>
            </a:r>
            <a:r>
              <a:rPr lang="en-US" altLang="ja-JP" sz="1400" dirty="0" smtClean="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現状</a:t>
            </a:r>
            <a:r>
              <a:rPr lang="en-US" altLang="ja-JP" sz="1400" dirty="0" smtClean="0">
                <a:solidFill>
                  <a:schemeClr val="tx1"/>
                </a:solidFill>
                <a:latin typeface="HGPｺﾞｼｯｸM" panose="020B0600000000000000" pitchFamily="50" charset="-128"/>
                <a:ea typeface="HGPｺﾞｼｯｸM" panose="020B0600000000000000" pitchFamily="50" charset="-128"/>
              </a:rPr>
              <a:t>】</a:t>
            </a:r>
            <a:r>
              <a:rPr lang="ja-JP" altLang="en-US" sz="1400" dirty="0" smtClean="0">
                <a:solidFill>
                  <a:schemeClr val="tx1"/>
                </a:solidFill>
                <a:latin typeface="HGPｺﾞｼｯｸM" panose="020B0600000000000000" pitchFamily="50" charset="-128"/>
                <a:ea typeface="HGPｺﾞｼｯｸM" panose="020B0600000000000000" pitchFamily="50" charset="-128"/>
              </a:rPr>
              <a:t>　サ</a:t>
            </a:r>
            <a:r>
              <a:rPr lang="ja-JP" altLang="en-US" sz="1400" dirty="0">
                <a:solidFill>
                  <a:schemeClr val="tx1"/>
                </a:solidFill>
                <a:latin typeface="HGPｺﾞｼｯｸM" panose="020B0600000000000000" pitchFamily="50" charset="-128"/>
                <a:ea typeface="HGPｺﾞｼｯｸM" panose="020B0600000000000000" pitchFamily="50" charset="-128"/>
              </a:rPr>
              <a:t>高住は約３年で約</a:t>
            </a:r>
            <a:r>
              <a:rPr lang="en-US" altLang="ja-JP" sz="1400" dirty="0">
                <a:solidFill>
                  <a:schemeClr val="tx1"/>
                </a:solidFill>
                <a:latin typeface="HGPｺﾞｼｯｸM" panose="020B0600000000000000" pitchFamily="50" charset="-128"/>
                <a:ea typeface="HGPｺﾞｼｯｸM" panose="020B0600000000000000" pitchFamily="50" charset="-128"/>
              </a:rPr>
              <a:t>1.5</a:t>
            </a:r>
            <a:r>
              <a:rPr lang="ja-JP" altLang="en-US" sz="1400" dirty="0">
                <a:solidFill>
                  <a:schemeClr val="tx1"/>
                </a:solidFill>
                <a:latin typeface="HGPｺﾞｼｯｸM" panose="020B0600000000000000" pitchFamily="50" charset="-128"/>
                <a:ea typeface="HGPｺﾞｼｯｸM" panose="020B0600000000000000" pitchFamily="50" charset="-128"/>
              </a:rPr>
              <a:t>万戸が</a:t>
            </a:r>
            <a:r>
              <a:rPr lang="ja-JP" altLang="en-US" sz="1400" dirty="0" smtClean="0">
                <a:solidFill>
                  <a:schemeClr val="tx1"/>
                </a:solidFill>
                <a:latin typeface="HGPｺﾞｼｯｸM" panose="020B0600000000000000" pitchFamily="50" charset="-128"/>
                <a:ea typeface="HGPｺﾞｼｯｸM" panose="020B0600000000000000" pitchFamily="50" charset="-128"/>
              </a:rPr>
              <a:t>供給。</a:t>
            </a:r>
            <a:endParaRPr lang="en-US" altLang="ja-JP" sz="1400" dirty="0">
              <a:solidFill>
                <a:schemeClr val="tx1"/>
              </a:solidFill>
            </a:endParaRPr>
          </a:p>
          <a:p>
            <a:pPr marL="252413" indent="522288"/>
            <a:r>
              <a:rPr lang="ja-JP" altLang="en-US" sz="1400" dirty="0" smtClean="0">
                <a:solidFill>
                  <a:schemeClr val="tx1"/>
                </a:solidFill>
                <a:latin typeface="HGPｺﾞｼｯｸM" panose="020B0600000000000000" pitchFamily="50" charset="-128"/>
                <a:ea typeface="HGPｺﾞｼｯｸM" panose="020B0600000000000000" pitchFamily="50" charset="-128"/>
              </a:rPr>
              <a:t>一方</a:t>
            </a:r>
            <a:r>
              <a:rPr lang="ja-JP" altLang="en-US" sz="1400" dirty="0">
                <a:solidFill>
                  <a:schemeClr val="tx1"/>
                </a:solidFill>
                <a:latin typeface="HGPｺﾞｼｯｸM" panose="020B0600000000000000" pitchFamily="50" charset="-128"/>
                <a:ea typeface="HGPｺﾞｼｯｸM" panose="020B0600000000000000" pitchFamily="50" charset="-128"/>
              </a:rPr>
              <a:t>、空室率は約２３％と高く、半数</a:t>
            </a:r>
            <a:r>
              <a:rPr lang="ja-JP" altLang="en-US" sz="1400" dirty="0" smtClean="0">
                <a:solidFill>
                  <a:schemeClr val="tx1"/>
                </a:solidFill>
                <a:latin typeface="HGPｺﾞｼｯｸM" panose="020B0600000000000000" pitchFamily="50" charset="-128"/>
                <a:ea typeface="HGPｺﾞｼｯｸM" panose="020B0600000000000000" pitchFamily="50" charset="-128"/>
              </a:rPr>
              <a:t>以上</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marL="252413" indent="522288"/>
            <a:r>
              <a:rPr lang="ja-JP" altLang="en-US" sz="1400" dirty="0" smtClean="0">
                <a:solidFill>
                  <a:schemeClr val="tx1"/>
                </a:solidFill>
                <a:latin typeface="HGPｺﾞｼｯｸM" panose="020B0600000000000000" pitchFamily="50" charset="-128"/>
                <a:ea typeface="HGPｺﾞｼｯｸM" panose="020B0600000000000000" pitchFamily="50" charset="-128"/>
              </a:rPr>
              <a:t>の住宅で</a:t>
            </a:r>
            <a:r>
              <a:rPr lang="ja-JP" altLang="en-US" sz="1400" dirty="0">
                <a:solidFill>
                  <a:schemeClr val="tx1"/>
                </a:solidFill>
                <a:latin typeface="HGPｺﾞｼｯｸM" panose="020B0600000000000000" pitchFamily="50" charset="-128"/>
                <a:ea typeface="HGPｺﾞｼｯｸM" panose="020B0600000000000000" pitchFamily="50" charset="-128"/>
              </a:rPr>
              <a:t>家賃を減額することにより</a:t>
            </a:r>
            <a:r>
              <a:rPr lang="ja-JP" altLang="en-US" sz="1400" dirty="0" smtClean="0">
                <a:solidFill>
                  <a:schemeClr val="tx1"/>
                </a:solidFill>
                <a:latin typeface="HGPｺﾞｼｯｸM" panose="020B0600000000000000" pitchFamily="50" charset="-128"/>
                <a:ea typeface="HGPｺﾞｼｯｸM" panose="020B0600000000000000" pitchFamily="50" charset="-128"/>
              </a:rPr>
              <a:t>入居者</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marL="252413" indent="522288"/>
            <a:r>
              <a:rPr lang="ja-JP" altLang="en-US" sz="1400" dirty="0" smtClean="0">
                <a:solidFill>
                  <a:schemeClr val="tx1"/>
                </a:solidFill>
                <a:latin typeface="HGPｺﾞｼｯｸM" panose="020B0600000000000000" pitchFamily="50" charset="-128"/>
                <a:ea typeface="HGPｺﾞｼｯｸM" panose="020B0600000000000000" pitchFamily="50" charset="-128"/>
              </a:rPr>
              <a:t>が確保されている。</a:t>
            </a:r>
            <a:endParaRPr lang="en-US" altLang="ja-JP" sz="1400" dirty="0">
              <a:solidFill>
                <a:schemeClr val="tx1"/>
              </a:solidFill>
            </a:endParaRPr>
          </a:p>
          <a:p>
            <a:pPr marL="253365" indent="-253365"/>
            <a:endParaRPr lang="en-US" altLang="ja-JP" sz="1400" dirty="0" smtClean="0">
              <a:solidFill>
                <a:schemeClr val="tx1"/>
              </a:solidFill>
            </a:endParaRPr>
          </a:p>
          <a:p>
            <a:r>
              <a:rPr lang="ja-JP" altLang="en-US" sz="1400" dirty="0" smtClean="0">
                <a:solidFill>
                  <a:schemeClr val="tx1"/>
                </a:solidFill>
                <a:latin typeface="HGPｺﾞｼｯｸM" panose="020B0600000000000000" pitchFamily="50" charset="-128"/>
                <a:ea typeface="HGPｺﾞｼｯｸM" panose="020B0600000000000000" pitchFamily="50" charset="-128"/>
              </a:rPr>
              <a:t>　○</a:t>
            </a:r>
            <a:r>
              <a:rPr lang="ja-JP" altLang="en-US" sz="1400" dirty="0">
                <a:solidFill>
                  <a:schemeClr val="tx1"/>
                </a:solidFill>
                <a:latin typeface="HGPｺﾞｼｯｸM" panose="020B0600000000000000" pitchFamily="50" charset="-128"/>
                <a:ea typeface="HGPｺﾞｼｯｸM" panose="020B0600000000000000" pitchFamily="50" charset="-128"/>
              </a:rPr>
              <a:t>　現行のサービス付き高齢者向け住宅の供給目標の継続</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indent="419100"/>
            <a:r>
              <a:rPr lang="ja-JP" altLang="en-US" sz="1400" dirty="0" smtClean="0">
                <a:solidFill>
                  <a:schemeClr val="tx1"/>
                </a:solidFill>
                <a:latin typeface="HGPｺﾞｼｯｸM" panose="020B0600000000000000" pitchFamily="50" charset="-128"/>
                <a:ea typeface="HGPｺﾞｼｯｸM" panose="020B0600000000000000" pitchFamily="50" charset="-128"/>
              </a:rPr>
              <a:t>平成</a:t>
            </a:r>
            <a:r>
              <a:rPr lang="ja-JP" altLang="en-US" sz="1400" dirty="0">
                <a:solidFill>
                  <a:schemeClr val="tx1"/>
                </a:solidFill>
                <a:latin typeface="HGPｺﾞｼｯｸM" panose="020B0600000000000000" pitchFamily="50" charset="-128"/>
                <a:ea typeface="HGPｺﾞｼｯｸM" panose="020B0600000000000000" pitchFamily="50" charset="-128"/>
              </a:rPr>
              <a:t>３２年度までの供給目標　１９</a:t>
            </a:r>
            <a:r>
              <a:rPr lang="en-US" altLang="ja-JP" sz="1400" dirty="0">
                <a:solidFill>
                  <a:schemeClr val="tx1"/>
                </a:solidFill>
                <a:latin typeface="HGPｺﾞｼｯｸM" panose="020B0600000000000000" pitchFamily="50" charset="-128"/>
                <a:ea typeface="HGPｺﾞｼｯｸM" panose="020B0600000000000000" pitchFamily="50" charset="-128"/>
              </a:rPr>
              <a:t>,</a:t>
            </a:r>
            <a:r>
              <a:rPr lang="ja-JP" altLang="en-US" sz="1400" dirty="0" smtClean="0">
                <a:solidFill>
                  <a:schemeClr val="tx1"/>
                </a:solidFill>
                <a:latin typeface="HGPｺﾞｼｯｸM" panose="020B0600000000000000" pitchFamily="50" charset="-128"/>
                <a:ea typeface="HGPｺﾞｼｯｸM" panose="020B0600000000000000" pitchFamily="50" charset="-128"/>
              </a:rPr>
              <a:t>０００戸</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1400" dirty="0">
              <a:solidFill>
                <a:schemeClr val="tx1"/>
              </a:solidFill>
              <a:latin typeface="HGPｺﾞｼｯｸM" panose="020B0600000000000000" pitchFamily="50" charset="-128"/>
              <a:ea typeface="HGPｺﾞｼｯｸM" panose="020B0600000000000000" pitchFamily="50" charset="-128"/>
            </a:endParaRPr>
          </a:p>
          <a:p>
            <a:r>
              <a:rPr lang="ja-JP" altLang="en-US" sz="1400" u="sng" dirty="0" smtClean="0">
                <a:solidFill>
                  <a:schemeClr val="tx1"/>
                </a:solidFill>
                <a:latin typeface="HGPｺﾞｼｯｸM" panose="020B0600000000000000" pitchFamily="50" charset="-128"/>
                <a:ea typeface="HGPｺﾞｼｯｸM" panose="020B0600000000000000" pitchFamily="50" charset="-128"/>
              </a:rPr>
              <a:t>②サービス付き高齢者向け住宅への緊急通報装置の設置の明確化</a:t>
            </a:r>
            <a:endParaRPr lang="en-US" altLang="ja-JP" sz="1400" u="sng" dirty="0" smtClean="0">
              <a:solidFill>
                <a:schemeClr val="tx1"/>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smtClean="0">
                <a:solidFill>
                  <a:schemeClr val="tx1"/>
                </a:solidFill>
                <a:latin typeface="HGPｺﾞｼｯｸM" panose="020B0600000000000000" pitchFamily="50" charset="-128"/>
                <a:ea typeface="HGPｺﾞｼｯｸM" panose="020B0600000000000000" pitchFamily="50" charset="-128"/>
              </a:rPr>
              <a:t>【</a:t>
            </a:r>
            <a:r>
              <a:rPr lang="ja-JP" altLang="en-US" sz="1400" dirty="0" smtClean="0">
                <a:solidFill>
                  <a:schemeClr val="tx1"/>
                </a:solidFill>
                <a:latin typeface="HGPｺﾞｼｯｸM" panose="020B0600000000000000" pitchFamily="50" charset="-128"/>
                <a:ea typeface="HGPｺﾞｼｯｸM" panose="020B0600000000000000" pitchFamily="50" charset="-128"/>
              </a:rPr>
              <a:t>現状</a:t>
            </a:r>
            <a:r>
              <a:rPr lang="en-US" altLang="ja-JP" sz="1400" dirty="0" smtClean="0">
                <a:solidFill>
                  <a:schemeClr val="tx1"/>
                </a:solidFill>
                <a:latin typeface="HGPｺﾞｼｯｸM" panose="020B0600000000000000" pitchFamily="50" charset="-128"/>
                <a:ea typeface="HGPｺﾞｼｯｸM" panose="020B0600000000000000" pitchFamily="50" charset="-128"/>
              </a:rPr>
              <a:t>】</a:t>
            </a:r>
            <a:r>
              <a:rPr lang="ja-JP" altLang="en-US" sz="1400" dirty="0" smtClean="0">
                <a:solidFill>
                  <a:schemeClr val="tx1"/>
                </a:solidFill>
                <a:latin typeface="HGPｺﾞｼｯｸM" panose="020B0600000000000000" pitchFamily="50" charset="-128"/>
                <a:ea typeface="HGPｺﾞｼｯｸM" panose="020B0600000000000000" pitchFamily="50" charset="-128"/>
              </a:rPr>
              <a:t>　現行</a:t>
            </a:r>
            <a:r>
              <a:rPr lang="ja-JP" altLang="en-US" sz="1400" dirty="0">
                <a:solidFill>
                  <a:schemeClr val="tx1"/>
                </a:solidFill>
                <a:latin typeface="HGPｺﾞｼｯｸM" panose="020B0600000000000000" pitchFamily="50" charset="-128"/>
                <a:ea typeface="HGPｺﾞｼｯｸM" panose="020B0600000000000000" pitchFamily="50" charset="-128"/>
              </a:rPr>
              <a:t>のサ高住の登録基準において、緊急通報装置の設置場所が明らかで</a:t>
            </a:r>
            <a:r>
              <a:rPr lang="ja-JP" altLang="en-US" sz="1400" dirty="0" smtClean="0">
                <a:solidFill>
                  <a:schemeClr val="tx1"/>
                </a:solidFill>
                <a:latin typeface="HGPｺﾞｼｯｸM" panose="020B0600000000000000" pitchFamily="50" charset="-128"/>
                <a:ea typeface="HGPｺﾞｼｯｸM" panose="020B0600000000000000" pitchFamily="50" charset="-128"/>
              </a:rPr>
              <a:t>ない。</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330200"/>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409575" indent="-409575"/>
            <a:r>
              <a:rPr lang="ja-JP" altLang="en-US" sz="1400" dirty="0" smtClean="0">
                <a:solidFill>
                  <a:schemeClr val="tx1"/>
                </a:solidFill>
                <a:latin typeface="HGPｺﾞｼｯｸM" panose="020B0600000000000000" pitchFamily="50" charset="-128"/>
                <a:ea typeface="HGPｺﾞｼｯｸM" panose="020B0600000000000000" pitchFamily="50" charset="-128"/>
              </a:rPr>
              <a:t>　○　住戸内の居室部分、便所及び浴室、共用部分に設置する便所及び浴室に緊急通報装置を設置（登録基準の強化）</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　　</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r>
              <a:rPr lang="ja-JP" altLang="en-US" sz="1400" u="sng" dirty="0" smtClean="0">
                <a:solidFill>
                  <a:schemeClr val="tx1"/>
                </a:solidFill>
                <a:latin typeface="HGPｺﾞｼｯｸM" panose="020B0600000000000000" pitchFamily="50" charset="-128"/>
                <a:ea typeface="HGPｺﾞｼｯｸM" panose="020B0600000000000000" pitchFamily="50" charset="-128"/>
              </a:rPr>
              <a:t>③サービス付き高齢者向け住宅における介護保険サービス等の外部サービスの選択性の確保</a:t>
            </a:r>
            <a:endParaRPr lang="en-US" altLang="ja-JP" sz="1400" u="sng" dirty="0" smtClean="0">
              <a:solidFill>
                <a:schemeClr val="tx1"/>
              </a:solidFill>
              <a:latin typeface="HGPｺﾞｼｯｸM" panose="020B0600000000000000" pitchFamily="50" charset="-128"/>
              <a:ea typeface="HGPｺﾞｼｯｸM" panose="020B0600000000000000" pitchFamily="50" charset="-128"/>
            </a:endParaRPr>
          </a:p>
          <a:p>
            <a:pPr marL="723900" indent="-723900"/>
            <a:r>
              <a:rPr lang="ja-JP" altLang="en-US" sz="1400" dirty="0" smtClean="0">
                <a:solidFill>
                  <a:schemeClr val="tx1"/>
                </a:solidFill>
                <a:latin typeface="HGPｺﾞｼｯｸM" panose="020B0600000000000000" pitchFamily="50" charset="-128"/>
                <a:ea typeface="HGPｺﾞｼｯｸM" panose="020B0600000000000000" pitchFamily="50" charset="-128"/>
              </a:rPr>
              <a:t>　</a:t>
            </a:r>
            <a:r>
              <a:rPr lang="en-US" altLang="ja-JP" sz="1400" dirty="0" smtClean="0">
                <a:solidFill>
                  <a:schemeClr val="tx1"/>
                </a:solidFill>
                <a:latin typeface="HGPｺﾞｼｯｸM" panose="020B0600000000000000" pitchFamily="50" charset="-128"/>
                <a:ea typeface="HGPｺﾞｼｯｸM" panose="020B0600000000000000" pitchFamily="50" charset="-128"/>
              </a:rPr>
              <a:t>【</a:t>
            </a:r>
            <a:r>
              <a:rPr lang="ja-JP" altLang="en-US" sz="1400" dirty="0" smtClean="0">
                <a:solidFill>
                  <a:schemeClr val="tx1"/>
                </a:solidFill>
                <a:latin typeface="HGPｺﾞｼｯｸM" panose="020B0600000000000000" pitchFamily="50" charset="-128"/>
                <a:ea typeface="HGPｺﾞｼｯｸM" panose="020B0600000000000000" pitchFamily="50" charset="-128"/>
              </a:rPr>
              <a:t>現状</a:t>
            </a:r>
            <a:r>
              <a:rPr lang="en-US" altLang="ja-JP" sz="1400" dirty="0">
                <a:solidFill>
                  <a:schemeClr val="tx1"/>
                </a:solidFill>
                <a:latin typeface="HGPｺﾞｼｯｸM" panose="020B0600000000000000" pitchFamily="50" charset="-128"/>
                <a:ea typeface="HGPｺﾞｼｯｸM" panose="020B0600000000000000" pitchFamily="50" charset="-128"/>
              </a:rPr>
              <a:t>】</a:t>
            </a:r>
            <a:r>
              <a:rPr lang="ja-JP" altLang="en-US" sz="1400" dirty="0" smtClean="0">
                <a:solidFill>
                  <a:schemeClr val="tx1"/>
                </a:solidFill>
                <a:latin typeface="HGPｺﾞｼｯｸM" panose="020B0600000000000000" pitchFamily="50" charset="-128"/>
                <a:ea typeface="HGPｺﾞｼｯｸM" panose="020B0600000000000000" pitchFamily="50" charset="-128"/>
              </a:rPr>
              <a:t>サ</a:t>
            </a:r>
            <a:r>
              <a:rPr lang="ja-JP" altLang="en-US" sz="1400" dirty="0">
                <a:solidFill>
                  <a:schemeClr val="tx1"/>
                </a:solidFill>
                <a:latin typeface="HGPｺﾞｼｯｸM" panose="020B0600000000000000" pitchFamily="50" charset="-128"/>
                <a:ea typeface="HGPｺﾞｼｯｸM" panose="020B0600000000000000" pitchFamily="50" charset="-128"/>
              </a:rPr>
              <a:t>高住事業者と同一の法人が提供する介護</a:t>
            </a:r>
            <a:r>
              <a:rPr lang="ja-JP" altLang="en-US" sz="1400" dirty="0" smtClean="0">
                <a:solidFill>
                  <a:schemeClr val="tx1"/>
                </a:solidFill>
                <a:latin typeface="HGPｺﾞｼｯｸM" panose="020B0600000000000000" pitchFamily="50" charset="-128"/>
                <a:ea typeface="HGPｺﾞｼｯｸM" panose="020B0600000000000000" pitchFamily="50" charset="-128"/>
              </a:rPr>
              <a:t>保険</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657225" indent="9525"/>
            <a:r>
              <a:rPr lang="ja-JP" altLang="en-US" sz="1400" dirty="0" smtClean="0">
                <a:solidFill>
                  <a:schemeClr val="tx1"/>
                </a:solidFill>
                <a:latin typeface="HGPｺﾞｼｯｸM" panose="020B0600000000000000" pitchFamily="50" charset="-128"/>
                <a:ea typeface="HGPｺﾞｼｯｸM" panose="020B0600000000000000" pitchFamily="50" charset="-128"/>
              </a:rPr>
              <a:t>サービス</a:t>
            </a:r>
            <a:r>
              <a:rPr lang="ja-JP" altLang="en-US" sz="1400" dirty="0">
                <a:solidFill>
                  <a:schemeClr val="tx1"/>
                </a:solidFill>
                <a:latin typeface="HGPｺﾞｼｯｸM" panose="020B0600000000000000" pitchFamily="50" charset="-128"/>
                <a:ea typeface="HGPｺﾞｼｯｸM" panose="020B0600000000000000" pitchFamily="50" charset="-128"/>
              </a:rPr>
              <a:t>等の</a:t>
            </a:r>
            <a:r>
              <a:rPr lang="ja-JP" altLang="en-US" sz="1400" dirty="0" smtClean="0">
                <a:solidFill>
                  <a:schemeClr val="tx1"/>
                </a:solidFill>
                <a:latin typeface="HGPｺﾞｼｯｸM" panose="020B0600000000000000" pitchFamily="50" charset="-128"/>
                <a:ea typeface="HGPｺﾞｼｯｸM" panose="020B0600000000000000" pitchFamily="50" charset="-128"/>
              </a:rPr>
              <a:t>利用を</a:t>
            </a:r>
            <a:r>
              <a:rPr lang="ja-JP" altLang="en-US" sz="1400" dirty="0">
                <a:solidFill>
                  <a:schemeClr val="tx1"/>
                </a:solidFill>
                <a:latin typeface="HGPｺﾞｼｯｸM" panose="020B0600000000000000" pitchFamily="50" charset="-128"/>
                <a:ea typeface="HGPｺﾞｼｯｸM" panose="020B0600000000000000" pitchFamily="50" charset="-128"/>
              </a:rPr>
              <a:t>強要する「囲い込み」の</a:t>
            </a:r>
            <a:r>
              <a:rPr lang="ja-JP" altLang="en-US" sz="1400" dirty="0" smtClean="0">
                <a:solidFill>
                  <a:schemeClr val="tx1"/>
                </a:solidFill>
                <a:latin typeface="HGPｺﾞｼｯｸM" panose="020B0600000000000000" pitchFamily="50" charset="-128"/>
                <a:ea typeface="HGPｺﾞｼｯｸM" panose="020B0600000000000000" pitchFamily="50" charset="-128"/>
              </a:rPr>
              <a:t>懸念。</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444500" indent="-444500"/>
            <a:r>
              <a:rPr lang="ja-JP" altLang="en-US" sz="1400" dirty="0" smtClean="0">
                <a:solidFill>
                  <a:schemeClr val="tx1"/>
                </a:solidFill>
                <a:latin typeface="HGPｺﾞｼｯｸM" panose="020B0600000000000000" pitchFamily="50" charset="-128"/>
                <a:ea typeface="HGPｺﾞｼｯｸM" panose="020B0600000000000000" pitchFamily="50" charset="-128"/>
              </a:rPr>
              <a:t>　○ 　入居</a:t>
            </a:r>
            <a:r>
              <a:rPr lang="ja-JP" altLang="en-US" sz="1400" dirty="0">
                <a:solidFill>
                  <a:schemeClr val="tx1"/>
                </a:solidFill>
                <a:latin typeface="HGPｺﾞｼｯｸM" panose="020B0600000000000000" pitchFamily="50" charset="-128"/>
                <a:ea typeface="HGPｺﾞｼｯｸM" panose="020B0600000000000000" pitchFamily="50" charset="-128"/>
              </a:rPr>
              <a:t>契約の締結前に、介護保険サービス等の外部</a:t>
            </a:r>
            <a:r>
              <a:rPr lang="ja-JP" altLang="en-US" sz="1400" dirty="0" smtClean="0">
                <a:solidFill>
                  <a:schemeClr val="tx1"/>
                </a:solidFill>
                <a:latin typeface="HGPｺﾞｼｯｸM" panose="020B0600000000000000" pitchFamily="50" charset="-128"/>
                <a:ea typeface="HGPｺﾞｼｯｸM" panose="020B0600000000000000" pitchFamily="50" charset="-128"/>
              </a:rPr>
              <a:t>サービス</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444500" indent="-82550"/>
            <a:r>
              <a:rPr lang="ja-JP" altLang="en-US" sz="1400" dirty="0" smtClean="0">
                <a:solidFill>
                  <a:schemeClr val="tx1"/>
                </a:solidFill>
                <a:latin typeface="HGPｺﾞｼｯｸM" panose="020B0600000000000000" pitchFamily="50" charset="-128"/>
                <a:ea typeface="HGPｺﾞｼｯｸM" panose="020B0600000000000000" pitchFamily="50" charset="-128"/>
              </a:rPr>
              <a:t>　は</a:t>
            </a:r>
            <a:r>
              <a:rPr lang="ja-JP" altLang="en-US" sz="1400" dirty="0">
                <a:solidFill>
                  <a:schemeClr val="tx1"/>
                </a:solidFill>
                <a:latin typeface="HGPｺﾞｼｯｸM" panose="020B0600000000000000" pitchFamily="50" charset="-128"/>
                <a:ea typeface="HGPｺﾞｼｯｸM" panose="020B0600000000000000" pitchFamily="50" charset="-128"/>
              </a:rPr>
              <a:t>入居者がその利用や事業者を選択できる</a:t>
            </a:r>
            <a:r>
              <a:rPr lang="ja-JP" altLang="en-US" sz="1400" dirty="0" smtClean="0">
                <a:solidFill>
                  <a:schemeClr val="tx1"/>
                </a:solidFill>
                <a:latin typeface="HGPｺﾞｼｯｸM" panose="020B0600000000000000" pitchFamily="50" charset="-128"/>
                <a:ea typeface="HGPｺﾞｼｯｸM" panose="020B0600000000000000" pitchFamily="50" charset="-128"/>
              </a:rPr>
              <a:t>こと</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444500" indent="-444500"/>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ja-JP" altLang="en-US" sz="1400" dirty="0" smtClean="0">
                <a:solidFill>
                  <a:schemeClr val="tx1"/>
                </a:solidFill>
                <a:latin typeface="HGPｺﾞｼｯｸM" panose="020B0600000000000000" pitchFamily="50" charset="-128"/>
                <a:ea typeface="HGPｺﾞｼｯｸM" panose="020B0600000000000000" pitchFamily="50" charset="-128"/>
              </a:rPr>
              <a:t>　　　について</a:t>
            </a:r>
            <a:r>
              <a:rPr lang="ja-JP" altLang="en-US" sz="1400" dirty="0">
                <a:solidFill>
                  <a:schemeClr val="tx1"/>
                </a:solidFill>
                <a:latin typeface="HGPｺﾞｼｯｸM" panose="020B0600000000000000" pitchFamily="50" charset="-128"/>
                <a:ea typeface="HGPｺﾞｼｯｸM" panose="020B0600000000000000" pitchFamily="50" charset="-128"/>
              </a:rPr>
              <a:t>、書面で</a:t>
            </a:r>
            <a:r>
              <a:rPr lang="ja-JP" altLang="en-US" sz="1400" dirty="0" smtClean="0">
                <a:solidFill>
                  <a:schemeClr val="tx1"/>
                </a:solidFill>
                <a:latin typeface="HGPｺﾞｼｯｸM" panose="020B0600000000000000" pitchFamily="50" charset="-128"/>
                <a:ea typeface="HGPｺﾞｼｯｸM" panose="020B0600000000000000" pitchFamily="50" charset="-128"/>
              </a:rPr>
              <a:t>説明することを義務化（登録基準の追加）</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248920" indent="-248920"/>
            <a:endParaRPr lang="en-US" altLang="ja-JP" sz="1400" dirty="0">
              <a:solidFill>
                <a:schemeClr val="tx1"/>
              </a:solidFill>
              <a:latin typeface="HGPｺﾞｼｯｸM" panose="020B0600000000000000" pitchFamily="50" charset="-128"/>
              <a:ea typeface="HGPｺﾞｼｯｸM" panose="020B0600000000000000" pitchFamily="50" charset="-128"/>
            </a:endParaRPr>
          </a:p>
          <a:p>
            <a:r>
              <a:rPr lang="ja-JP" altLang="en-US" sz="1400" u="sng" dirty="0" smtClean="0">
                <a:solidFill>
                  <a:schemeClr val="tx1"/>
                </a:solidFill>
                <a:latin typeface="HGPｺﾞｼｯｸM" panose="020B0600000000000000" pitchFamily="50" charset="-128"/>
                <a:ea typeface="HGPｺﾞｼｯｸM" panose="020B0600000000000000" pitchFamily="50" charset="-128"/>
              </a:rPr>
              <a:t>④サービス付き</a:t>
            </a:r>
            <a:r>
              <a:rPr lang="ja-JP" altLang="en-US" sz="1400" u="sng" dirty="0">
                <a:solidFill>
                  <a:schemeClr val="tx1"/>
                </a:solidFill>
                <a:latin typeface="HGPｺﾞｼｯｸM" panose="020B0600000000000000" pitchFamily="50" charset="-128"/>
                <a:ea typeface="HGPｺﾞｼｯｸM" panose="020B0600000000000000" pitchFamily="50" charset="-128"/>
              </a:rPr>
              <a:t>高齢者向け</a:t>
            </a:r>
            <a:r>
              <a:rPr lang="ja-JP" altLang="en-US" sz="1400" u="sng" dirty="0" smtClean="0">
                <a:solidFill>
                  <a:schemeClr val="tx1"/>
                </a:solidFill>
                <a:latin typeface="HGPｺﾞｼｯｸM" panose="020B0600000000000000" pitchFamily="50" charset="-128"/>
                <a:ea typeface="HGPｺﾞｼｯｸM" panose="020B0600000000000000" pitchFamily="50" charset="-128"/>
              </a:rPr>
              <a:t>住宅等における防災マニュアルの策定等による安全性の確保</a:t>
            </a:r>
            <a:endParaRPr lang="en-US" altLang="ja-JP" sz="1400" u="sng" dirty="0">
              <a:solidFill>
                <a:schemeClr val="tx1"/>
              </a:solidFill>
              <a:latin typeface="HGPｺﾞｼｯｸM" panose="020B0600000000000000" pitchFamily="50" charset="-128"/>
              <a:ea typeface="HGPｺﾞｼｯｸM" panose="020B0600000000000000" pitchFamily="50" charset="-128"/>
            </a:endParaRPr>
          </a:p>
          <a:p>
            <a:r>
              <a:rPr lang="ja-JP" altLang="en-US" sz="1400" dirty="0" smtClean="0">
                <a:solidFill>
                  <a:schemeClr val="tx1"/>
                </a:solidFill>
                <a:latin typeface="HGPｺﾞｼｯｸM" panose="020B0600000000000000" pitchFamily="50" charset="-128"/>
                <a:ea typeface="HGPｺﾞｼｯｸM" panose="020B0600000000000000" pitchFamily="50" charset="-128"/>
              </a:rPr>
              <a:t>　</a:t>
            </a:r>
            <a:r>
              <a:rPr lang="en-US" altLang="ja-JP" sz="1400" dirty="0" smtClean="0">
                <a:solidFill>
                  <a:schemeClr val="tx1"/>
                </a:solidFill>
                <a:latin typeface="HGPｺﾞｼｯｸM" panose="020B0600000000000000" pitchFamily="50" charset="-128"/>
                <a:ea typeface="HGPｺﾞｼｯｸM" panose="020B0600000000000000" pitchFamily="50" charset="-128"/>
              </a:rPr>
              <a:t>【</a:t>
            </a:r>
            <a:r>
              <a:rPr lang="ja-JP" altLang="en-US" sz="1400" dirty="0" smtClean="0">
                <a:solidFill>
                  <a:schemeClr val="tx1"/>
                </a:solidFill>
                <a:latin typeface="HGPｺﾞｼｯｸM" panose="020B0600000000000000" pitchFamily="50" charset="-128"/>
                <a:ea typeface="HGPｺﾞｼｯｸM" panose="020B0600000000000000" pitchFamily="50" charset="-128"/>
              </a:rPr>
              <a:t>現状</a:t>
            </a:r>
            <a:r>
              <a:rPr lang="en-US" altLang="ja-JP" sz="1400" dirty="0" smtClean="0">
                <a:solidFill>
                  <a:schemeClr val="tx1"/>
                </a:solidFill>
                <a:latin typeface="HGPｺﾞｼｯｸM" panose="020B0600000000000000" pitchFamily="50" charset="-128"/>
                <a:ea typeface="HGPｺﾞｼｯｸM" panose="020B0600000000000000" pitchFamily="50" charset="-128"/>
              </a:rPr>
              <a:t>】</a:t>
            </a:r>
            <a:r>
              <a:rPr lang="ja-JP" altLang="en-US" sz="1400" dirty="0" smtClean="0">
                <a:solidFill>
                  <a:schemeClr val="tx1"/>
                </a:solidFill>
                <a:latin typeface="HGPｺﾞｼｯｸM" panose="020B0600000000000000" pitchFamily="50" charset="-128"/>
                <a:ea typeface="HGPｺﾞｼｯｸM" panose="020B0600000000000000" pitchFamily="50" charset="-128"/>
              </a:rPr>
              <a:t>南海トラフ</a:t>
            </a:r>
            <a:r>
              <a:rPr lang="ja-JP" altLang="en-US" sz="1400" dirty="0">
                <a:solidFill>
                  <a:schemeClr val="tx1"/>
                </a:solidFill>
                <a:latin typeface="HGPｺﾞｼｯｸM" panose="020B0600000000000000" pitchFamily="50" charset="-128"/>
                <a:ea typeface="HGPｺﾞｼｯｸM" panose="020B0600000000000000" pitchFamily="50" charset="-128"/>
              </a:rPr>
              <a:t>巨大地震や上町断層地震などの災害への対応が</a:t>
            </a:r>
            <a:r>
              <a:rPr lang="ja-JP" altLang="en-US" sz="1400" dirty="0" smtClean="0">
                <a:solidFill>
                  <a:schemeClr val="tx1"/>
                </a:solidFill>
                <a:latin typeface="HGPｺﾞｼｯｸM" panose="020B0600000000000000" pitchFamily="50" charset="-128"/>
                <a:ea typeface="HGPｺﾞｼｯｸM" panose="020B0600000000000000" pitchFamily="50" charset="-128"/>
              </a:rPr>
              <a:t>必要。</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marL="355600" indent="-355600"/>
            <a:r>
              <a:rPr lang="ja-JP" altLang="en-US" sz="1400" dirty="0" smtClean="0">
                <a:solidFill>
                  <a:schemeClr val="tx1"/>
                </a:solidFill>
                <a:latin typeface="HGPｺﾞｼｯｸM" panose="020B0600000000000000" pitchFamily="50" charset="-128"/>
                <a:ea typeface="HGPｺﾞｼｯｸM" panose="020B0600000000000000" pitchFamily="50" charset="-128"/>
              </a:rPr>
              <a:t>　○ 　サ</a:t>
            </a:r>
            <a:r>
              <a:rPr lang="ja-JP" altLang="en-US" sz="1400" dirty="0">
                <a:solidFill>
                  <a:schemeClr val="tx1"/>
                </a:solidFill>
                <a:latin typeface="HGPｺﾞｼｯｸM" panose="020B0600000000000000" pitchFamily="50" charset="-128"/>
                <a:ea typeface="HGPｺﾞｼｯｸM" panose="020B0600000000000000" pitchFamily="50" charset="-128"/>
              </a:rPr>
              <a:t>高住や有料老人ホームに対し、非常災害に備えた防災マニュアルの作成及び訓練</a:t>
            </a:r>
            <a:r>
              <a:rPr lang="ja-JP" altLang="en-US" sz="1400" dirty="0" smtClean="0">
                <a:solidFill>
                  <a:schemeClr val="tx1"/>
                </a:solidFill>
                <a:latin typeface="HGPｺﾞｼｯｸM" panose="020B0600000000000000" pitchFamily="50" charset="-128"/>
                <a:ea typeface="HGPｺﾞｼｯｸM" panose="020B0600000000000000" pitchFamily="50" charset="-128"/>
              </a:rPr>
              <a:t>の　　</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355600" indent="-355600"/>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ja-JP" altLang="en-US" sz="1400" dirty="0" smtClean="0">
                <a:solidFill>
                  <a:schemeClr val="tx1"/>
                </a:solidFill>
                <a:latin typeface="HGPｺﾞｼｯｸM" panose="020B0600000000000000" pitchFamily="50" charset="-128"/>
                <a:ea typeface="HGPｺﾞｼｯｸM" panose="020B0600000000000000" pitchFamily="50" charset="-128"/>
              </a:rPr>
              <a:t>　　　実施</a:t>
            </a:r>
            <a:r>
              <a:rPr lang="ja-JP" altLang="en-US" sz="1400" dirty="0">
                <a:solidFill>
                  <a:schemeClr val="tx1"/>
                </a:solidFill>
                <a:latin typeface="HGPｺﾞｼｯｸM" panose="020B0600000000000000" pitchFamily="50" charset="-128"/>
                <a:ea typeface="HGPｺﾞｼｯｸM" panose="020B0600000000000000" pitchFamily="50" charset="-128"/>
              </a:rPr>
              <a:t>等を指導し、防災対策を推進</a:t>
            </a:r>
            <a:r>
              <a:rPr lang="ja-JP" altLang="en-US" sz="1400" dirty="0" smtClean="0">
                <a:solidFill>
                  <a:schemeClr val="tx1"/>
                </a:solidFill>
                <a:latin typeface="HGPｺﾞｼｯｸM" panose="020B0600000000000000" pitchFamily="50" charset="-128"/>
                <a:ea typeface="HGPｺﾞｼｯｸM" panose="020B0600000000000000" pitchFamily="50" charset="-128"/>
              </a:rPr>
              <a:t>。</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355600" indent="-355600"/>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marL="355600" indent="-355600"/>
            <a:r>
              <a:rPr lang="ja-JP" altLang="en-US" sz="1400" u="sng" dirty="0" smtClean="0">
                <a:solidFill>
                  <a:schemeClr val="tx1"/>
                </a:solidFill>
                <a:latin typeface="HGPｺﾞｼｯｸM" panose="020B0600000000000000" pitchFamily="50" charset="-128"/>
                <a:ea typeface="HGPｺﾞｼｯｸM" panose="020B0600000000000000" pitchFamily="50" charset="-128"/>
              </a:rPr>
              <a:t>■高齢者居住安定確保計画の計画期間：平成２７年度～平成２９年度（３年間</a:t>
            </a:r>
            <a:r>
              <a:rPr lang="ja-JP" altLang="en-US" sz="1400" dirty="0" smtClean="0">
                <a:solidFill>
                  <a:schemeClr val="tx1"/>
                </a:solidFill>
                <a:latin typeface="HGPｺﾞｼｯｸM" panose="020B0600000000000000" pitchFamily="50" charset="-128"/>
                <a:ea typeface="HGPｺﾞｼｯｸM" panose="020B0600000000000000" pitchFamily="50" charset="-128"/>
              </a:rPr>
              <a:t>）</a:t>
            </a:r>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r>
              <a:rPr lang="ja-JP" altLang="en-US" sz="1700" dirty="0">
                <a:solidFill>
                  <a:schemeClr val="tx1"/>
                </a:solidFill>
                <a:latin typeface="HGPｺﾞｼｯｸM" panose="020B0600000000000000" pitchFamily="50" charset="-128"/>
                <a:ea typeface="HGPｺﾞｼｯｸM" panose="020B0600000000000000" pitchFamily="50" charset="-128"/>
              </a:rPr>
              <a:t>　</a:t>
            </a:r>
            <a:endParaRPr lang="en-US" altLang="ja-JP" sz="1700" dirty="0">
              <a:solidFill>
                <a:schemeClr val="tx1"/>
              </a:solidFill>
              <a:latin typeface="HGPｺﾞｼｯｸM" panose="020B0600000000000000" pitchFamily="50" charset="-128"/>
              <a:ea typeface="HGPｺﾞｼｯｸM" panose="020B0600000000000000" pitchFamily="50" charset="-128"/>
            </a:endParaRPr>
          </a:p>
          <a:p>
            <a:endParaRPr lang="en-US" altLang="ja-JP" sz="1700" dirty="0">
              <a:solidFill>
                <a:schemeClr val="tx1"/>
              </a:solidFill>
              <a:latin typeface="HGPｺﾞｼｯｸM" panose="020B0600000000000000" pitchFamily="50" charset="-128"/>
              <a:ea typeface="HGPｺﾞｼｯｸM" panose="020B0600000000000000" pitchFamily="50" charset="-128"/>
            </a:endParaRPr>
          </a:p>
          <a:p>
            <a:r>
              <a:rPr lang="ja-JP" altLang="en-US" sz="1700" dirty="0">
                <a:solidFill>
                  <a:schemeClr val="tx1"/>
                </a:solidFill>
                <a:latin typeface="HGPｺﾞｼｯｸM" panose="020B0600000000000000" pitchFamily="50" charset="-128"/>
                <a:ea typeface="HGPｺﾞｼｯｸM" panose="020B0600000000000000" pitchFamily="50" charset="-128"/>
              </a:rPr>
              <a:t>　</a:t>
            </a:r>
            <a:endParaRPr lang="en-US" altLang="ja-JP" sz="1700" dirty="0">
              <a:solidFill>
                <a:schemeClr val="tx1"/>
              </a:solidFill>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9885987" y="3087855"/>
            <a:ext cx="403245" cy="387799"/>
          </a:xfrm>
          <a:prstGeom prst="rect">
            <a:avLst/>
          </a:prstGeom>
          <a:noFill/>
        </p:spPr>
        <p:txBody>
          <a:bodyPr wrap="square" lIns="128016" tIns="64008" rIns="128016" bIns="64008" rtlCol="0">
            <a:spAutoFit/>
          </a:bodyPr>
          <a:lstStyle/>
          <a:p>
            <a:r>
              <a:rPr lang="ja-JP" altLang="en-US" sz="800" dirty="0">
                <a:latin typeface="HGPｺﾞｼｯｸM" panose="020B0600000000000000" pitchFamily="50" charset="-128"/>
                <a:ea typeface="HGPｺﾞｼｯｸM" panose="020B0600000000000000" pitchFamily="50" charset="-128"/>
              </a:rPr>
              <a:t>戸数</a:t>
            </a:r>
          </a:p>
        </p:txBody>
      </p:sp>
      <p:sp>
        <p:nvSpPr>
          <p:cNvPr id="18" name="正方形/長方形 17"/>
          <p:cNvSpPr/>
          <p:nvPr/>
        </p:nvSpPr>
        <p:spPr>
          <a:xfrm>
            <a:off x="5536704" y="2408889"/>
            <a:ext cx="1944216" cy="3754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128016" tIns="64008" rIns="128016" bIns="64008" rtlCol="0" anchor="ctr">
            <a:spAutoFit/>
          </a:bodyPr>
          <a:lstStyle/>
          <a:p>
            <a:r>
              <a:rPr lang="ja-JP" altLang="en-US" sz="1600" dirty="0" smtClean="0">
                <a:latin typeface="HGPｺﾞｼｯｸM" panose="020B0600000000000000" pitchFamily="50" charset="-128"/>
                <a:ea typeface="HGPｺﾞｼｯｸM" panose="020B0600000000000000" pitchFamily="50" charset="-128"/>
              </a:rPr>
              <a:t>改定の内容</a:t>
            </a:r>
            <a:r>
              <a:rPr lang="en-US" altLang="ja-JP" sz="1600" dirty="0" smtClean="0">
                <a:latin typeface="HGPｺﾞｼｯｸM" panose="020B0600000000000000" pitchFamily="50" charset="-128"/>
                <a:ea typeface="HGPｺﾞｼｯｸM" panose="020B0600000000000000" pitchFamily="50" charset="-128"/>
              </a:rPr>
              <a:t>【</a:t>
            </a:r>
            <a:r>
              <a:rPr lang="ja-JP" altLang="en-US" sz="1600" dirty="0" smtClean="0">
                <a:latin typeface="HGPｺﾞｼｯｸM" panose="020B0600000000000000" pitchFamily="50" charset="-128"/>
                <a:ea typeface="HGPｺﾞｼｯｸM" panose="020B0600000000000000" pitchFamily="50" charset="-128"/>
              </a:rPr>
              <a:t>案</a:t>
            </a:r>
            <a:r>
              <a:rPr lang="en-US" altLang="ja-JP" sz="1600" dirty="0" smtClean="0">
                <a:latin typeface="HGPｺﾞｼｯｸM" panose="020B0600000000000000" pitchFamily="50" charset="-128"/>
                <a:ea typeface="HGPｺﾞｼｯｸM" panose="020B0600000000000000" pitchFamily="50" charset="-128"/>
              </a:rPr>
              <a:t>】</a:t>
            </a:r>
            <a:endParaRPr lang="en-US" altLang="ja-JP" sz="1600" dirty="0">
              <a:latin typeface="HGPｺﾞｼｯｸM" panose="020B0600000000000000" pitchFamily="50" charset="-128"/>
              <a:ea typeface="HGPｺﾞｼｯｸM" panose="020B0600000000000000" pitchFamily="50" charset="-128"/>
            </a:endParaRPr>
          </a:p>
        </p:txBody>
      </p:sp>
      <p:sp>
        <p:nvSpPr>
          <p:cNvPr id="19" name="テキスト ボックス 18"/>
          <p:cNvSpPr txBox="1"/>
          <p:nvPr/>
        </p:nvSpPr>
        <p:spPr>
          <a:xfrm>
            <a:off x="9785176" y="2755574"/>
            <a:ext cx="3125147" cy="283154"/>
          </a:xfrm>
          <a:prstGeom prst="rect">
            <a:avLst/>
          </a:prstGeom>
          <a:noFill/>
        </p:spPr>
        <p:txBody>
          <a:bodyPr wrap="square" lIns="128016" tIns="64008" rIns="128016" bIns="64008" rtlCol="0">
            <a:spAutoFit/>
          </a:bodyPr>
          <a:lstStyle/>
          <a:p>
            <a:r>
              <a:rPr lang="ja-JP" altLang="en-US" sz="1000" dirty="0">
                <a:latin typeface="HGPｺﾞｼｯｸM" panose="020B0600000000000000" pitchFamily="50" charset="-128"/>
                <a:ea typeface="HGPｺﾞｼｯｸM" panose="020B0600000000000000" pitchFamily="50" charset="-128"/>
              </a:rPr>
              <a:t>府内のサービス付き高齢者向け住宅の供給状況</a:t>
            </a:r>
          </a:p>
        </p:txBody>
      </p:sp>
      <p:sp>
        <p:nvSpPr>
          <p:cNvPr id="22" name="正方形/長方形 21"/>
          <p:cNvSpPr/>
          <p:nvPr/>
        </p:nvSpPr>
        <p:spPr>
          <a:xfrm>
            <a:off x="136103" y="782220"/>
            <a:ext cx="1783283" cy="38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128016" tIns="64008" rIns="128016" bIns="64008" rtlCol="0" anchor="ctr">
            <a:spAutoFit/>
          </a:bodyPr>
          <a:lstStyle/>
          <a:p>
            <a:r>
              <a:rPr lang="ja-JP" altLang="en-US" sz="1600" dirty="0" smtClean="0">
                <a:latin typeface="HGPｺﾞｼｯｸM" panose="020B0600000000000000" pitchFamily="50" charset="-128"/>
                <a:ea typeface="HGPｺﾞｼｯｸM" panose="020B0600000000000000" pitchFamily="50" charset="-128"/>
              </a:rPr>
              <a:t>改定の考え方</a:t>
            </a:r>
            <a:endParaRPr lang="ja-JP" altLang="en-US" sz="1600" dirty="0">
              <a:latin typeface="HGPｺﾞｼｯｸM" panose="020B0600000000000000" pitchFamily="50" charset="-128"/>
              <a:ea typeface="HGPｺﾞｼｯｸM" panose="020B0600000000000000" pitchFamily="50" charset="-128"/>
            </a:endParaRPr>
          </a:p>
        </p:txBody>
      </p:sp>
      <p:pic>
        <p:nvPicPr>
          <p:cNvPr id="36" name="図 35"/>
          <p:cNvPicPr/>
          <p:nvPr/>
        </p:nvPicPr>
        <p:blipFill>
          <a:blip r:embed="rId3" cstate="screen">
            <a:extLst>
              <a:ext uri="{28A0092B-C50C-407E-A947-70E740481C1C}">
                <a14:useLocalDpi xmlns:a14="http://schemas.microsoft.com/office/drawing/2010/main"/>
              </a:ext>
            </a:extLst>
          </a:blip>
          <a:stretch>
            <a:fillRect/>
          </a:stretch>
        </p:blipFill>
        <p:spPr>
          <a:xfrm>
            <a:off x="10649272" y="6456525"/>
            <a:ext cx="1728192" cy="1079539"/>
          </a:xfrm>
          <a:prstGeom prst="rect">
            <a:avLst/>
          </a:prstGeom>
        </p:spPr>
      </p:pic>
      <p:sp>
        <p:nvSpPr>
          <p:cNvPr id="34" name="二等辺三角形 33"/>
          <p:cNvSpPr/>
          <p:nvPr/>
        </p:nvSpPr>
        <p:spPr>
          <a:xfrm rot="10800000">
            <a:off x="7149699" y="3864496"/>
            <a:ext cx="936104" cy="188265"/>
          </a:xfrm>
          <a:prstGeom prst="triangl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9" name="二等辺三角形 38"/>
          <p:cNvSpPr/>
          <p:nvPr/>
        </p:nvSpPr>
        <p:spPr>
          <a:xfrm rot="10800000">
            <a:off x="7158951" y="5160640"/>
            <a:ext cx="936104" cy="188265"/>
          </a:xfrm>
          <a:prstGeom prst="triangl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0" name="二等辺三角形 39"/>
          <p:cNvSpPr/>
          <p:nvPr/>
        </p:nvSpPr>
        <p:spPr>
          <a:xfrm rot="10800000">
            <a:off x="7182101" y="6672808"/>
            <a:ext cx="936104" cy="188265"/>
          </a:xfrm>
          <a:prstGeom prst="triangl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1" name="二等辺三角形 40"/>
          <p:cNvSpPr/>
          <p:nvPr/>
        </p:nvSpPr>
        <p:spPr>
          <a:xfrm rot="10800000">
            <a:off x="7192888" y="8184976"/>
            <a:ext cx="936104" cy="188265"/>
          </a:xfrm>
          <a:prstGeom prst="triangl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0" name="テキスト ボックス 19"/>
          <p:cNvSpPr txBox="1"/>
          <p:nvPr/>
        </p:nvSpPr>
        <p:spPr>
          <a:xfrm>
            <a:off x="11325548" y="218573"/>
            <a:ext cx="1232520" cy="331005"/>
          </a:xfrm>
          <a:prstGeom prst="rect">
            <a:avLst/>
          </a:prstGeom>
          <a:solidFill>
            <a:schemeClr val="bg1"/>
          </a:solidFill>
          <a:ln>
            <a:solidFill>
              <a:schemeClr val="tx1"/>
            </a:solidFill>
          </a:ln>
        </p:spPr>
        <p:txBody>
          <a:bodyPr wrap="square" lIns="83964" tIns="41982" rIns="83964" bIns="41982" rtlCol="0">
            <a:spAutoFit/>
          </a:bodyPr>
          <a:lstStyle/>
          <a:p>
            <a:pPr algn="ctr"/>
            <a:r>
              <a:rPr lang="ja-JP" altLang="en-US" sz="1600" b="1"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資料３－１</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400" dirty="0" smtClean="0">
                <a:solidFill>
                  <a:prstClr val="black"/>
                </a:solidFill>
                <a:latin typeface="ＭＳ Ｐゴシック"/>
                <a:cs typeface="メイリオ" panose="020B0604030504040204" pitchFamily="50" charset="-128"/>
              </a:rPr>
              <a:t>　　　　　</a:t>
            </a:r>
            <a:r>
              <a:rPr lang="ja-JP" altLang="en-US" sz="1400" dirty="0" smtClean="0">
                <a:solidFill>
                  <a:prstClr val="black"/>
                </a:solidFill>
                <a:latin typeface="ＭＳ Ｐゴシック"/>
              </a:rPr>
              <a:t>　　　</a:t>
            </a:r>
            <a:endParaRPr lang="ja-JP" altLang="en-US" sz="1400" dirty="0">
              <a:solidFill>
                <a:prstClr val="black"/>
              </a:solidFill>
              <a:latin typeface="ＭＳ Ｐゴシック"/>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71857" y="2970446"/>
            <a:ext cx="2547938" cy="140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3" name="直線矢印コネクタ 32"/>
          <p:cNvCxnSpPr/>
          <p:nvPr/>
        </p:nvCxnSpPr>
        <p:spPr>
          <a:xfrm flipV="1">
            <a:off x="10649272" y="3316191"/>
            <a:ext cx="1728192" cy="764329"/>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404321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5FCA04-3D34-48E6-A3B7-E7782F1FCF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3A30D4-4A46-4266-8E0B-A047A88DD3B3}">
  <ds:schemaRefs>
    <ds:schemaRef ds:uri="http://schemas.microsoft.com/office/2006/documentManagement/types"/>
    <ds:schemaRef ds:uri="http://purl.org/dc/dcmitype/"/>
    <ds:schemaRef ds:uri="http://purl.org/dc/elements/1.1/"/>
    <ds:schemaRef ds:uri="http://www.w3.org/XML/1998/namespace"/>
    <ds:schemaRef ds:uri="http://schemas.openxmlformats.org/package/2006/metadata/core-properties"/>
    <ds:schemaRef ds:uri="http://purl.org/dc/terms/"/>
    <ds:schemaRef ds:uri="http://schemas.microsoft.com/office/2006/metadata/properties"/>
    <ds:schemaRef ds:uri="http://schemas.microsoft.com/office/infopath/2007/PartnerControls"/>
    <ds:schemaRef ds:uri="46689e31-b03d-4afa-a735-a1f8d7beadb1"/>
  </ds:schemaRefs>
</ds:datastoreItem>
</file>

<file path=customXml/itemProps3.xml><?xml version="1.0" encoding="utf-8"?>
<ds:datastoreItem xmlns:ds="http://schemas.openxmlformats.org/officeDocument/2006/customXml" ds:itemID="{565CDE7D-818A-477D-859D-FEFE0F2EE3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956</TotalTime>
  <Words>226</Words>
  <Application>Microsoft Office PowerPoint</Application>
  <PresentationFormat>A3 297x420 mm</PresentationFormat>
  <Paragraphs>90</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菊川　亮</dc:creator>
  <cp:lastModifiedBy>松浦　里枝</cp:lastModifiedBy>
  <cp:revision>70</cp:revision>
  <cp:lastPrinted>2015-03-13T01:27:35Z</cp:lastPrinted>
  <dcterms:created xsi:type="dcterms:W3CDTF">2015-01-11T00:33:38Z</dcterms:created>
  <dcterms:modified xsi:type="dcterms:W3CDTF">2015-04-09T05:36:10Z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