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
  </p:notesMasterIdLst>
  <p:sldIdLst>
    <p:sldId id="380" r:id="rId2"/>
    <p:sldId id="403" r:id="rId3"/>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1741" autoAdjust="0"/>
  </p:normalViewPr>
  <p:slideViewPr>
    <p:cSldViewPr snapToGrid="0">
      <p:cViewPr varScale="1">
        <p:scale>
          <a:sx n="30" d="100"/>
          <a:sy n="30" d="100"/>
        </p:scale>
        <p:origin x="2136" y="96"/>
      </p:cViewPr>
      <p:guideLst/>
    </p:cSldViewPr>
  </p:slideViewPr>
  <p:notesTextViewPr>
    <p:cViewPr>
      <p:scale>
        <a:sx n="1" d="1"/>
        <a:sy n="1" d="1"/>
      </p:scale>
      <p:origin x="0" y="0"/>
    </p:cViewPr>
  </p:notesTextViewPr>
  <p:sorterViewPr>
    <p:cViewPr>
      <p:scale>
        <a:sx n="100" d="100"/>
        <a:sy n="100" d="100"/>
      </p:scale>
      <p:origin x="0" y="-25584"/>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22" tIns="45711" rIns="91422" bIns="45711" rtlCol="0"/>
          <a:lstStyle>
            <a:lvl1pPr algn="r">
              <a:defRPr sz="1200"/>
            </a:lvl1pPr>
          </a:lstStyle>
          <a:p>
            <a:fld id="{C55A9F67-E7A2-4E82-AB4B-84F8F4F3C681}" type="datetimeFigureOut">
              <a:rPr kumimoji="1" lang="ja-JP" altLang="en-US" smtClean="0"/>
              <a:t>2020/9/4</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2" tIns="45711" rIns="91422" bIns="45711" rtlCol="0" anchor="ctr"/>
          <a:lstStyle/>
          <a:p>
            <a:endParaRPr lang="ja-JP" altLang="en-US"/>
          </a:p>
        </p:txBody>
      </p:sp>
      <p:sp>
        <p:nvSpPr>
          <p:cNvPr id="5" name="ノート プレースホルダー 4"/>
          <p:cNvSpPr>
            <a:spLocks noGrp="1"/>
          </p:cNvSpPr>
          <p:nvPr>
            <p:ph type="body" sz="quarter" idx="3"/>
          </p:nvPr>
        </p:nvSpPr>
        <p:spPr>
          <a:xfrm>
            <a:off x="681041" y="4783141"/>
            <a:ext cx="5445125" cy="3913187"/>
          </a:xfrm>
          <a:prstGeom prst="rect">
            <a:avLst/>
          </a:prstGeom>
        </p:spPr>
        <p:txBody>
          <a:bodyPr vert="horz" lIns="91422" tIns="45711" rIns="91422"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22" tIns="45711" rIns="91422"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22" tIns="45711" rIns="91422" bIns="45711" rtlCol="0" anchor="b"/>
          <a:lstStyle>
            <a:lvl1pPr algn="r">
              <a:defRPr sz="1200"/>
            </a:lvl1pPr>
          </a:lstStyle>
          <a:p>
            <a:fld id="{1A129212-0568-412B-8408-5132D870ADEA}" type="slidenum">
              <a:rPr kumimoji="1" lang="ja-JP" altLang="en-US" smtClean="0"/>
              <a:t>‹#›</a:t>
            </a:fld>
            <a:endParaRPr kumimoji="1" lang="ja-JP" altLang="en-US"/>
          </a:p>
        </p:txBody>
      </p:sp>
    </p:spTree>
    <p:extLst>
      <p:ext uri="{BB962C8B-B14F-4D97-AF65-F5344CB8AC3E}">
        <p14:creationId xmlns:p14="http://schemas.microsoft.com/office/powerpoint/2010/main" val="2381788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70">
              <a:defRPr/>
            </a:pPr>
            <a:fld id="{1A129212-0568-412B-8408-5132D870ADEA}" type="slidenum">
              <a:rPr kumimoji="1" lang="ja-JP" altLang="en-US">
                <a:solidFill>
                  <a:prstClr val="black"/>
                </a:solidFill>
                <a:latin typeface="游ゴシック" panose="020F0502020204030204"/>
                <a:ea typeface="游ゴシック" panose="020B0400000000000000" pitchFamily="50" charset="-128"/>
              </a:rPr>
              <a:pPr defTabSz="457170">
                <a:defRPr/>
              </a:pPr>
              <a:t>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3730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800C32-84C4-470C-9D80-693C57AD637F}"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0873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0AA93D-BE49-41D6-9FBC-C02F05166F78}"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16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AF1290-CC0A-419E-BD07-79EE11D23742}"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5255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657F0C-6E5B-45CF-8C60-4E7770CC9D8F}"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8212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A8221E-9A76-4D20-94A6-80DE43A67317}"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40901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537F9E4-4A17-48E8-A306-05A2CA7076B8}" type="datetime1">
              <a:rPr kumimoji="1" lang="ja-JP" altLang="en-US" smtClean="0"/>
              <a:t>2020/9/4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5835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999C33-A68E-4203-AE82-7E60A34117AD}" type="datetime1">
              <a:rPr kumimoji="1" lang="ja-JP" altLang="en-US" smtClean="0"/>
              <a:t>2020/9/4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3626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845E8F-C6E3-46D7-9406-FD3CF1F135D6}" type="datetime1">
              <a:rPr kumimoji="1" lang="ja-JP" altLang="en-US" smtClean="0"/>
              <a:t>2020/9/4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55281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66475-AB03-431E-88C4-484E426AECE8}" type="datetime1">
              <a:rPr kumimoji="1" lang="ja-JP" altLang="en-US" smtClean="0"/>
              <a:t>2020/9/4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8887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DAB5BA-31AC-4B67-BF01-3CF73CBA085E}" type="datetime1">
              <a:rPr kumimoji="1" lang="ja-JP" altLang="en-US" smtClean="0"/>
              <a:t>2020/9/4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0901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375877-3B35-4D09-9961-E4F0FCBFBAA9}" type="datetime1">
              <a:rPr kumimoji="1" lang="ja-JP" altLang="en-US" smtClean="0"/>
              <a:t>2020/9/4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1871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AC3F3E7F-DA65-4A0D-A88E-963FDA5B4104}" type="datetime1">
              <a:rPr kumimoji="1" lang="ja-JP" altLang="en-US" smtClean="0"/>
              <a:t>2020/9/4</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837259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72163" y="597258"/>
            <a:ext cx="1051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⑸　一元化によるコトの効率化（システム）</a:t>
            </a:r>
          </a:p>
        </p:txBody>
      </p:sp>
      <p:sp>
        <p:nvSpPr>
          <p:cNvPr id="6" name="角丸四角形 5"/>
          <p:cNvSpPr/>
          <p:nvPr/>
        </p:nvSpPr>
        <p:spPr>
          <a:xfrm>
            <a:off x="1866932" y="7200417"/>
            <a:ext cx="3320135"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利用者サービスの向上</a:t>
            </a:r>
          </a:p>
        </p:txBody>
      </p:sp>
      <p:sp>
        <p:nvSpPr>
          <p:cNvPr id="9" name="テキスト ボックス 8"/>
          <p:cNvSpPr txBox="1"/>
          <p:nvPr/>
        </p:nvSpPr>
        <p:spPr>
          <a:xfrm>
            <a:off x="1930399" y="1402799"/>
            <a:ext cx="8898069" cy="1277273"/>
          </a:xfrm>
          <a:prstGeom prst="rect">
            <a:avLst/>
          </a:prstGeom>
          <a:noFill/>
        </p:spPr>
        <p:txBody>
          <a:bodyPr wrap="square" rtlCol="0">
            <a:spAutoFit/>
          </a:bodyPr>
          <a:lstStyle/>
          <a:p>
            <a:pPr lvl="0"/>
            <a:r>
              <a:rPr kumimoji="1" lang="ja-JP" altLang="en-US" sz="20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rPr>
              <a:t>　</a:t>
            </a:r>
            <a:r>
              <a:rPr kumimoji="1" lang="ja-JP" altLang="en-US" sz="1900" dirty="0">
                <a:latin typeface="ＭＳ Ｐ明朝" panose="02020600040205080304" pitchFamily="18" charset="-128"/>
                <a:ea typeface="ＭＳ Ｐ明朝" panose="02020600040205080304" pitchFamily="18" charset="-128"/>
              </a:rPr>
              <a:t>大阪港湾局の共同設置により、事務の一体化を図り、人や情報を共有することで、広域的な視点による</a:t>
            </a:r>
            <a:r>
              <a:rPr kumimoji="1" lang="ja-JP" altLang="en-US" sz="1900" dirty="0" smtClean="0">
                <a:latin typeface="ＭＳ Ｐ明朝" panose="02020600040205080304" pitchFamily="18" charset="-128"/>
                <a:ea typeface="ＭＳ Ｐ明朝" panose="02020600040205080304" pitchFamily="18" charset="-128"/>
              </a:rPr>
              <a:t>連携した</a:t>
            </a:r>
            <a:r>
              <a:rPr kumimoji="1" lang="ja-JP" altLang="en-US" sz="1900" dirty="0">
                <a:latin typeface="ＭＳ Ｐ明朝" panose="02020600040205080304" pitchFamily="18" charset="-128"/>
                <a:ea typeface="ＭＳ Ｐ明朝" panose="02020600040205080304" pitchFamily="18" charset="-128"/>
              </a:rPr>
              <a:t>取組を実現します</a:t>
            </a:r>
            <a:r>
              <a:rPr kumimoji="1" lang="ja-JP" altLang="en-US" sz="1900" dirty="0" smtClean="0">
                <a:latin typeface="ＭＳ Ｐ明朝" panose="02020600040205080304" pitchFamily="18" charset="-128"/>
                <a:ea typeface="ＭＳ Ｐ明朝" panose="02020600040205080304" pitchFamily="18" charset="-128"/>
              </a:rPr>
              <a:t>。</a:t>
            </a:r>
            <a:endParaRPr kumimoji="1" lang="en-US" altLang="ja-JP" sz="1900" dirty="0" smtClean="0">
              <a:latin typeface="ＭＳ Ｐ明朝" panose="02020600040205080304" pitchFamily="18" charset="-128"/>
              <a:ea typeface="ＭＳ Ｐ明朝" panose="02020600040205080304" pitchFamily="18" charset="-128"/>
            </a:endParaRPr>
          </a:p>
          <a:p>
            <a:pPr lvl="0"/>
            <a:r>
              <a:rPr kumimoji="1" lang="ja-JP" altLang="en-US" sz="1900" dirty="0" smtClean="0">
                <a:latin typeface="ＭＳ Ｐ明朝" panose="02020600040205080304" pitchFamily="18" charset="-128"/>
                <a:ea typeface="ＭＳ Ｐ明朝" panose="02020600040205080304" pitchFamily="18" charset="-128"/>
              </a:rPr>
              <a:t>　また、将来的に</a:t>
            </a:r>
            <a:r>
              <a:rPr kumimoji="1" lang="ja-JP" altLang="en-US" sz="1900" dirty="0">
                <a:latin typeface="ＭＳ Ｐ明朝" panose="02020600040205080304" pitchFamily="18" charset="-128"/>
                <a:ea typeface="ＭＳ Ｐ明朝" panose="02020600040205080304" pitchFamily="18" charset="-128"/>
              </a:rPr>
              <a:t>は局全体の最適化</a:t>
            </a:r>
            <a:r>
              <a:rPr kumimoji="1" lang="ja-JP" altLang="en-US" sz="1900" dirty="0" smtClean="0">
                <a:latin typeface="ＭＳ Ｐ明朝" panose="02020600040205080304" pitchFamily="18" charset="-128"/>
                <a:ea typeface="ＭＳ Ｐ明朝" panose="02020600040205080304" pitchFamily="18" charset="-128"/>
              </a:rPr>
              <a:t>等をめざし、利用者サービスの向上に努めていきます。</a:t>
            </a:r>
            <a:endParaRPr kumimoji="1" lang="ja-JP" altLang="en-US" sz="1900" dirty="0">
              <a:latin typeface="ＭＳ Ｐ明朝" panose="02020600040205080304" pitchFamily="18" charset="-128"/>
              <a:ea typeface="ＭＳ Ｐ明朝" panose="02020600040205080304" pitchFamily="18" charset="-128"/>
            </a:endParaRPr>
          </a:p>
        </p:txBody>
      </p:sp>
      <p:sp>
        <p:nvSpPr>
          <p:cNvPr id="61" name="フッター プレースホルダー 2"/>
          <p:cNvSpPr txBox="1">
            <a:spLocks/>
          </p:cNvSpPr>
          <p:nvPr/>
        </p:nvSpPr>
        <p:spPr>
          <a:xfrm>
            <a:off x="4038600" y="15806057"/>
            <a:ext cx="4114800" cy="431132"/>
          </a:xfrm>
          <a:prstGeom prst="rect">
            <a:avLst/>
          </a:prstGeom>
        </p:spPr>
        <p:txBody>
          <a:bodyPr vert="horz" lIns="91440" tIns="45720" rIns="91440" bIns="45720" rtlCol="0" anchor="b" anchorCtr="1"/>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18</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15" name="グループ化 14"/>
          <p:cNvGrpSpPr/>
          <p:nvPr/>
        </p:nvGrpSpPr>
        <p:grpSpPr>
          <a:xfrm>
            <a:off x="1573656" y="2861286"/>
            <a:ext cx="9422020" cy="3380357"/>
            <a:chOff x="1062211" y="2476627"/>
            <a:chExt cx="10241820" cy="3456051"/>
          </a:xfrm>
        </p:grpSpPr>
        <p:sp>
          <p:nvSpPr>
            <p:cNvPr id="115" name="角丸四角形 114"/>
            <p:cNvSpPr/>
            <p:nvPr/>
          </p:nvSpPr>
          <p:spPr>
            <a:xfrm>
              <a:off x="5521717" y="3847484"/>
              <a:ext cx="5782314" cy="748892"/>
            </a:xfrm>
            <a:prstGeom prst="roundRect">
              <a:avLst>
                <a:gd name="adj" fmla="val 50000"/>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8" name="正方形/長方形 117"/>
            <p:cNvSpPr/>
            <p:nvPr/>
          </p:nvSpPr>
          <p:spPr>
            <a:xfrm>
              <a:off x="2880442" y="2487830"/>
              <a:ext cx="2111844" cy="531736"/>
            </a:xfrm>
            <a:prstGeom prst="rect">
              <a:avLst/>
            </a:prstGeom>
            <a:solidFill>
              <a:schemeClr val="accent2">
                <a:lumMod val="20000"/>
                <a:lumOff val="80000"/>
              </a:schemeClr>
            </a:solidFill>
            <a:ln w="254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大阪市港湾局</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9" name="正方形/長方形 118"/>
            <p:cNvSpPr/>
            <p:nvPr/>
          </p:nvSpPr>
          <p:spPr>
            <a:xfrm>
              <a:off x="5078286" y="2480318"/>
              <a:ext cx="5718977" cy="531736"/>
            </a:xfrm>
            <a:prstGeom prst="rect">
              <a:avLst/>
            </a:prstGeom>
            <a:solidFill>
              <a:schemeClr val="accent2">
                <a:lumMod val="20000"/>
                <a:lumOff val="80000"/>
              </a:schemeClr>
            </a:solidFill>
            <a:ln w="254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大阪府港湾局</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5" name="正方形/長方形 124"/>
            <p:cNvSpPr/>
            <p:nvPr/>
          </p:nvSpPr>
          <p:spPr>
            <a:xfrm>
              <a:off x="5076021" y="3073720"/>
              <a:ext cx="1853336"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堺泉北港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（大阪府知事）</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6" name="正方形/長方形 125"/>
            <p:cNvSpPr/>
            <p:nvPr/>
          </p:nvSpPr>
          <p:spPr>
            <a:xfrm>
              <a:off x="2880441" y="3090361"/>
              <a:ext cx="2109580"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（大阪市長）</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7" name="正方形/長方形 126"/>
            <p:cNvSpPr/>
            <p:nvPr/>
          </p:nvSpPr>
          <p:spPr>
            <a:xfrm>
              <a:off x="7089521" y="3071923"/>
              <a:ext cx="1766623"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阪南港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（大阪府知事）</a:t>
              </a:r>
              <a:endPar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8" name="正方形/長方形 127"/>
            <p:cNvSpPr/>
            <p:nvPr/>
          </p:nvSpPr>
          <p:spPr>
            <a:xfrm>
              <a:off x="9028858" y="3073720"/>
              <a:ext cx="1753570"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地方港湾</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（大阪府知事）</a:t>
              </a:r>
              <a:endPar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9" name="正方形/長方形 128"/>
            <p:cNvSpPr/>
            <p:nvPr/>
          </p:nvSpPr>
          <p:spPr>
            <a:xfrm>
              <a:off x="1087063" y="3090361"/>
              <a:ext cx="1769501" cy="531736"/>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港　　　湾</a:t>
              </a:r>
              <a:endParaRPr kumimoji="0" lang="en-US" altLang="ja-JP" sz="1600" b="0" i="0" strike="dblStrike" kern="100" cap="none" spc="0" normalizeH="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（港湾管理者）</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0" name="正方形/長方形 129"/>
            <p:cNvSpPr/>
            <p:nvPr/>
          </p:nvSpPr>
          <p:spPr>
            <a:xfrm>
              <a:off x="1155722" y="2476627"/>
              <a:ext cx="1638720" cy="531736"/>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組　　　織</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1" name="正方形/長方形 130"/>
            <p:cNvSpPr/>
            <p:nvPr/>
          </p:nvSpPr>
          <p:spPr>
            <a:xfrm>
              <a:off x="2880441" y="4781591"/>
              <a:ext cx="7906335" cy="531736"/>
            </a:xfrm>
            <a:prstGeom prst="rect">
              <a:avLst/>
            </a:prstGeom>
            <a:solidFill>
              <a:schemeClr val="accent2">
                <a:lumMod val="20000"/>
                <a:lumOff val="80000"/>
              </a:schemeClr>
            </a:solidFill>
            <a:ln w="254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 阪 港 湾 局</a:t>
              </a:r>
              <a:endParaRPr kumimoji="0"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9" name="正方形/長方形 138"/>
            <p:cNvSpPr/>
            <p:nvPr/>
          </p:nvSpPr>
          <p:spPr>
            <a:xfrm>
              <a:off x="1062211" y="5391634"/>
              <a:ext cx="1820937" cy="531736"/>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港　　　湾</a:t>
              </a:r>
              <a:endParaRPr kumimoji="0" lang="en-US" altLang="ja-JP" sz="1600" b="0" i="0" strike="dblStrike" kern="100" cap="none" spc="0" normalizeH="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（港湾管理者）</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0" name="正方形/長方形 139"/>
            <p:cNvSpPr/>
            <p:nvPr/>
          </p:nvSpPr>
          <p:spPr>
            <a:xfrm>
              <a:off x="1155723" y="4777900"/>
              <a:ext cx="1628234" cy="531736"/>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組　　　織</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41" name="グループ化 140"/>
            <p:cNvGrpSpPr/>
            <p:nvPr/>
          </p:nvGrpSpPr>
          <p:grpSpPr>
            <a:xfrm>
              <a:off x="2918780" y="3727860"/>
              <a:ext cx="2884972" cy="801093"/>
              <a:chOff x="5279293" y="8038137"/>
              <a:chExt cx="3292010" cy="618898"/>
            </a:xfrm>
          </p:grpSpPr>
          <p:sp>
            <p:nvSpPr>
              <p:cNvPr id="143" name="二等辺三角形 142"/>
              <p:cNvSpPr/>
              <p:nvPr/>
            </p:nvSpPr>
            <p:spPr>
              <a:xfrm rot="10800000">
                <a:off x="5279293" y="8038137"/>
                <a:ext cx="3292010" cy="618898"/>
              </a:xfrm>
              <a:prstGeom prst="triangle">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4" name="テキスト ボックス 143"/>
              <p:cNvSpPr txBox="1"/>
              <p:nvPr/>
            </p:nvSpPr>
            <p:spPr>
              <a:xfrm>
                <a:off x="5964626" y="8097537"/>
                <a:ext cx="1880301" cy="285334"/>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組織</a:t>
                </a:r>
                <a:r>
                  <a:rPr kumimoji="1" lang="ja-JP" altLang="en-US" sz="18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を統合</a:t>
                </a:r>
                <a:endParaRPr kumimoji="1" lang="ja-JP" alt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42" name="テキスト ボックス 141"/>
            <p:cNvSpPr txBox="1"/>
            <p:nvPr/>
          </p:nvSpPr>
          <p:spPr>
            <a:xfrm>
              <a:off x="5655287" y="3865622"/>
              <a:ext cx="5489090" cy="755204"/>
            </a:xfrm>
            <a:prstGeom prst="rect">
              <a:avLst/>
            </a:prstGeom>
            <a:noFill/>
            <a:ln>
              <a:noFill/>
            </a:ln>
          </p:spPr>
          <p:txBody>
            <a:bodyPr wrap="square"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一人の港湾局長</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のマネージメントのもと、スムーズに連携</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した取組</a:t>
              </a:r>
              <a:endPar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リアルタイムな情報の共有、分析、活用による、効果的な業務</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事務</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の一体化に</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よる業務の効率化</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4" name="正方形/長方形 93"/>
            <p:cNvSpPr/>
            <p:nvPr/>
          </p:nvSpPr>
          <p:spPr>
            <a:xfrm>
              <a:off x="5076022" y="5384301"/>
              <a:ext cx="1853336"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堺泉北港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（大阪府知事）</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5" name="正方形/長方形 94"/>
            <p:cNvSpPr/>
            <p:nvPr/>
          </p:nvSpPr>
          <p:spPr>
            <a:xfrm>
              <a:off x="2880441" y="5400942"/>
              <a:ext cx="2109580"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（大阪市長）</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6" name="正方形/長方形 95"/>
            <p:cNvSpPr/>
            <p:nvPr/>
          </p:nvSpPr>
          <p:spPr>
            <a:xfrm>
              <a:off x="7089521" y="5395765"/>
              <a:ext cx="1761606"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阪南港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（大阪府知事）</a:t>
              </a:r>
              <a:endPar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7" name="正方形/長方形 96"/>
            <p:cNvSpPr/>
            <p:nvPr/>
          </p:nvSpPr>
          <p:spPr>
            <a:xfrm>
              <a:off x="9028858" y="5384301"/>
              <a:ext cx="1753570"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地方港湾</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（大阪府知事）</a:t>
              </a:r>
              <a:endPar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112" name="グループ化 111"/>
          <p:cNvGrpSpPr/>
          <p:nvPr/>
        </p:nvGrpSpPr>
        <p:grpSpPr>
          <a:xfrm>
            <a:off x="2025649" y="9567324"/>
            <a:ext cx="9182957" cy="3642297"/>
            <a:chOff x="1486484" y="8427470"/>
            <a:chExt cx="9675809" cy="3837780"/>
          </a:xfrm>
        </p:grpSpPr>
        <p:sp>
          <p:nvSpPr>
            <p:cNvPr id="113" name="楕円 112"/>
            <p:cNvSpPr/>
            <p:nvPr/>
          </p:nvSpPr>
          <p:spPr>
            <a:xfrm>
              <a:off x="7137788" y="8427470"/>
              <a:ext cx="4024505" cy="3837780"/>
            </a:xfrm>
            <a:prstGeom prst="ellipse">
              <a:avLst/>
            </a:prstGeom>
            <a:gradFill flip="none" rotWithShape="1">
              <a:gsLst>
                <a:gs pos="54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4" name="直方体 113"/>
            <p:cNvSpPr/>
            <p:nvPr/>
          </p:nvSpPr>
          <p:spPr>
            <a:xfrm>
              <a:off x="8066541" y="8995336"/>
              <a:ext cx="2103710" cy="711200"/>
            </a:xfrm>
            <a:prstGeom prst="cube">
              <a:avLst/>
            </a:prstGeom>
            <a:solidFill>
              <a:schemeClr val="accent6">
                <a:lumMod val="60000"/>
                <a:lumOff val="4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1400" dirty="0">
                  <a:solidFill>
                    <a:schemeClr val="tx1"/>
                  </a:solidFill>
                  <a:latin typeface="Meiryo UI" panose="020B0604030504040204" pitchFamily="50" charset="-128"/>
                  <a:ea typeface="Meiryo UI" panose="020B0604030504040204" pitchFamily="50" charset="-128"/>
                </a:rPr>
                <a:t>第２突堤</a:t>
              </a:r>
              <a:r>
                <a:rPr kumimoji="1" lang="zh-TW" altLang="en-US" sz="1400" dirty="0" smtClean="0">
                  <a:solidFill>
                    <a:schemeClr val="tx1"/>
                  </a:solidFill>
                  <a:latin typeface="Meiryo UI" panose="020B0604030504040204" pitchFamily="50" charset="-128"/>
                  <a:ea typeface="Meiryo UI" panose="020B0604030504040204" pitchFamily="50" charset="-128"/>
                </a:rPr>
                <a:t>事務所</a:t>
              </a:r>
              <a:endParaRPr kumimoji="1" lang="en-US" altLang="zh-TW" sz="1400" dirty="0" smtClean="0">
                <a:solidFill>
                  <a:schemeClr val="tx1"/>
                </a:solidFill>
                <a:latin typeface="Meiryo UI" panose="020B0604030504040204" pitchFamily="50" charset="-128"/>
                <a:ea typeface="Meiryo UI" panose="020B0604030504040204" pitchFamily="50" charset="-128"/>
              </a:endParaRPr>
            </a:p>
          </p:txBody>
        </p:sp>
        <p:sp>
          <p:nvSpPr>
            <p:cNvPr id="116" name="直方体 115"/>
            <p:cNvSpPr/>
            <p:nvPr/>
          </p:nvSpPr>
          <p:spPr>
            <a:xfrm>
              <a:off x="7884332" y="9767727"/>
              <a:ext cx="2103710" cy="711200"/>
            </a:xfrm>
            <a:prstGeom prst="cube">
              <a:avLst/>
            </a:prstGeom>
            <a:solidFill>
              <a:schemeClr val="accent6">
                <a:lumMod val="60000"/>
                <a:lumOff val="4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solidFill>
                    <a:schemeClr val="tx1"/>
                  </a:solidFill>
                  <a:latin typeface="Meiryo UI" panose="020B0604030504040204" pitchFamily="50" charset="-128"/>
                  <a:ea typeface="Meiryo UI" panose="020B0604030504040204" pitchFamily="50" charset="-128"/>
                </a:rPr>
                <a:t>府本局（泉大津</a:t>
              </a:r>
              <a:r>
                <a:rPr kumimoji="1" lang="zh-CN" altLang="en-US" sz="1400" dirty="0" smtClean="0">
                  <a:solidFill>
                    <a:schemeClr val="tx1"/>
                  </a:solidFill>
                  <a:latin typeface="Meiryo UI" panose="020B0604030504040204" pitchFamily="50" charset="-128"/>
                  <a:ea typeface="Meiryo UI" panose="020B0604030504040204" pitchFamily="50" charset="-128"/>
                </a:rPr>
                <a:t>）</a:t>
              </a:r>
              <a:endParaRPr kumimoji="1" lang="en-US" altLang="zh-CN" sz="1400" dirty="0" smtClean="0">
                <a:solidFill>
                  <a:schemeClr val="tx1"/>
                </a:solidFill>
                <a:latin typeface="Meiryo UI" panose="020B0604030504040204" pitchFamily="50" charset="-128"/>
                <a:ea typeface="Meiryo UI" panose="020B0604030504040204" pitchFamily="50" charset="-128"/>
              </a:endParaRPr>
            </a:p>
          </p:txBody>
        </p:sp>
        <p:sp>
          <p:nvSpPr>
            <p:cNvPr id="117" name="直方体 116"/>
            <p:cNvSpPr/>
            <p:nvPr/>
          </p:nvSpPr>
          <p:spPr>
            <a:xfrm>
              <a:off x="7558544" y="11315565"/>
              <a:ext cx="2103710" cy="711200"/>
            </a:xfrm>
            <a:prstGeom prst="cube">
              <a:avLst/>
            </a:prstGeom>
            <a:solidFill>
              <a:schemeClr val="accent6">
                <a:lumMod val="60000"/>
                <a:lumOff val="4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solidFill>
                    <a:schemeClr val="tx1"/>
                  </a:solidFill>
                  <a:latin typeface="Meiryo UI" panose="020B0604030504040204" pitchFamily="50" charset="-128"/>
                  <a:ea typeface="Meiryo UI" panose="020B0604030504040204" pitchFamily="50" charset="-128"/>
                </a:rPr>
                <a:t>阪南港湾</a:t>
              </a:r>
              <a:r>
                <a:rPr kumimoji="1" lang="zh-CN" altLang="en-US" sz="1400" dirty="0" smtClean="0">
                  <a:solidFill>
                    <a:schemeClr val="tx1"/>
                  </a:solidFill>
                  <a:latin typeface="Meiryo UI" panose="020B0604030504040204" pitchFamily="50" charset="-128"/>
                  <a:ea typeface="Meiryo UI" panose="020B0604030504040204" pitchFamily="50" charset="-128"/>
                </a:rPr>
                <a:t>事務所</a:t>
              </a:r>
              <a:endParaRPr kumimoji="1" lang="zh-CN" altLang="en-US" sz="1400" dirty="0">
                <a:solidFill>
                  <a:schemeClr val="tx1"/>
                </a:solidFill>
                <a:latin typeface="Meiryo UI" panose="020B0604030504040204" pitchFamily="50" charset="-128"/>
                <a:ea typeface="Meiryo UI" panose="020B0604030504040204" pitchFamily="50" charset="-128"/>
              </a:endParaRPr>
            </a:p>
          </p:txBody>
        </p:sp>
        <p:sp>
          <p:nvSpPr>
            <p:cNvPr id="120" name="直方体 119"/>
            <p:cNvSpPr/>
            <p:nvPr/>
          </p:nvSpPr>
          <p:spPr>
            <a:xfrm>
              <a:off x="7732713" y="10543174"/>
              <a:ext cx="2103710" cy="711200"/>
            </a:xfrm>
            <a:prstGeom prst="cube">
              <a:avLst/>
            </a:prstGeom>
            <a:solidFill>
              <a:schemeClr val="accent6">
                <a:lumMod val="60000"/>
                <a:lumOff val="4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solidFill>
                    <a:schemeClr val="tx1"/>
                  </a:solidFill>
                  <a:latin typeface="Meiryo UI" panose="020B0604030504040204" pitchFamily="50" charset="-128"/>
                  <a:ea typeface="Meiryo UI" panose="020B0604030504040204" pitchFamily="50" charset="-128"/>
                </a:rPr>
                <a:t>堺泉北港湾</a:t>
              </a:r>
              <a:r>
                <a:rPr kumimoji="1" lang="zh-CN" altLang="en-US" sz="1400" dirty="0" smtClean="0">
                  <a:solidFill>
                    <a:schemeClr val="tx1"/>
                  </a:solidFill>
                  <a:latin typeface="Meiryo UI" panose="020B0604030504040204" pitchFamily="50" charset="-128"/>
                  <a:ea typeface="Meiryo UI" panose="020B0604030504040204" pitchFamily="50" charset="-128"/>
                </a:rPr>
                <a:t>事務所</a:t>
              </a:r>
              <a:endParaRPr kumimoji="1" lang="zh-CN" altLang="en-US" sz="1400" dirty="0">
                <a:solidFill>
                  <a:schemeClr val="tx1"/>
                </a:solidFill>
                <a:latin typeface="Meiryo UI" panose="020B0604030504040204" pitchFamily="50" charset="-128"/>
                <a:ea typeface="Meiryo UI" panose="020B0604030504040204" pitchFamily="50" charset="-128"/>
              </a:endParaRPr>
            </a:p>
          </p:txBody>
        </p:sp>
        <p:sp>
          <p:nvSpPr>
            <p:cNvPr id="122" name="円/楕円 2"/>
            <p:cNvSpPr/>
            <p:nvPr/>
          </p:nvSpPr>
          <p:spPr bwMode="auto">
            <a:xfrm>
              <a:off x="1486484" y="9006569"/>
              <a:ext cx="2194666" cy="968331"/>
            </a:xfrm>
            <a:prstGeom prst="ellipse">
              <a:avLst/>
            </a:prstGeom>
            <a:solidFill>
              <a:schemeClr val="accent1">
                <a:lumMod val="20000"/>
                <a:lumOff val="80000"/>
              </a:schemeClr>
            </a:solidFill>
            <a:ln w="6350" cap="flat" cmpd="sng" algn="ctr">
              <a:solidFill>
                <a:schemeClr val="tx2"/>
              </a:solid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noAutofit/>
            </a:bodyPr>
            <a:lstStyle/>
            <a:p>
              <a:pPr marL="0" marR="0" indent="0" algn="l" defTabSz="9398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利用者等</a:t>
              </a:r>
            </a:p>
          </p:txBody>
        </p:sp>
        <p:sp>
          <p:nvSpPr>
            <p:cNvPr id="123" name="テキスト ボックス 122"/>
            <p:cNvSpPr txBox="1"/>
            <p:nvPr/>
          </p:nvSpPr>
          <p:spPr>
            <a:xfrm>
              <a:off x="7624913" y="8574059"/>
              <a:ext cx="3313022" cy="389154"/>
            </a:xfrm>
            <a:prstGeom prst="rect">
              <a:avLst/>
            </a:prstGeom>
            <a:noFill/>
            <a:ln>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窓口・情報提供の拡大</a:t>
              </a:r>
              <a:endParaRPr lang="en-US" altLang="ja-JP" dirty="0">
                <a:latin typeface="Meiryo UI" panose="020B0604030504040204" pitchFamily="50" charset="-128"/>
                <a:ea typeface="Meiryo UI" panose="020B0604030504040204" pitchFamily="50" charset="-128"/>
              </a:endParaRPr>
            </a:p>
          </p:txBody>
        </p:sp>
        <p:cxnSp>
          <p:nvCxnSpPr>
            <p:cNvPr id="132" name="直線矢印コネクタ 131"/>
            <p:cNvCxnSpPr/>
            <p:nvPr/>
          </p:nvCxnSpPr>
          <p:spPr>
            <a:xfrm>
              <a:off x="3958401" y="9331915"/>
              <a:ext cx="3240000" cy="0"/>
            </a:xfrm>
            <a:prstGeom prst="straightConnector1">
              <a:avLst/>
            </a:prstGeom>
            <a:ln>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3691701" y="9825790"/>
              <a:ext cx="3240000" cy="0"/>
            </a:xfrm>
            <a:prstGeom prst="straightConnector1">
              <a:avLst/>
            </a:prstGeom>
            <a:ln>
              <a:solidFill>
                <a:schemeClr val="tx2"/>
              </a:solidFill>
              <a:headEnd type="arrow" w="lg" len="lg"/>
              <a:tailEnd type="none" w="med" len="med"/>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3837104" y="9493290"/>
              <a:ext cx="2995589"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各港の状況を情報提供</a:t>
              </a:r>
              <a:endParaRPr lang="en-US" altLang="ja-JP" sz="1600" dirty="0" smtClean="0">
                <a:latin typeface="Meiryo UI" panose="020B0604030504040204" pitchFamily="50" charset="-128"/>
                <a:ea typeface="Meiryo UI" panose="020B0604030504040204" pitchFamily="50" charset="-128"/>
              </a:endParaRPr>
            </a:p>
          </p:txBody>
        </p:sp>
        <p:sp>
          <p:nvSpPr>
            <p:cNvPr id="136" name="テキスト ボックス 135"/>
            <p:cNvSpPr txBox="1"/>
            <p:nvPr/>
          </p:nvSpPr>
          <p:spPr>
            <a:xfrm>
              <a:off x="1678159" y="10560304"/>
              <a:ext cx="5579366" cy="1297936"/>
            </a:xfrm>
            <a:prstGeom prst="wedgeRectCallout">
              <a:avLst>
                <a:gd name="adj1" fmla="val 55291"/>
                <a:gd name="adj2" fmla="val -49358"/>
              </a:avLst>
            </a:prstGeom>
            <a:solidFill>
              <a:schemeClr val="accent2">
                <a:lumMod val="20000"/>
                <a:lumOff val="80000"/>
              </a:schemeClr>
            </a:solidFill>
            <a:ln>
              <a:solidFill>
                <a:schemeClr val="tx2"/>
              </a:solidFill>
            </a:ln>
          </p:spPr>
          <p:txBody>
            <a:bodyPr wrap="square" rtlCol="0" anchor="b" anchorCtr="0">
              <a:noAutofit/>
            </a:bodyPr>
            <a:lstStyle/>
            <a:p>
              <a:r>
                <a:rPr lang="ja-JP" altLang="en-US" sz="1700" dirty="0" smtClean="0">
                  <a:latin typeface="Meiryo UI" panose="020B0604030504040204" pitchFamily="50" charset="-128"/>
                  <a:ea typeface="Meiryo UI" panose="020B0604030504040204" pitchFamily="50" charset="-128"/>
                </a:rPr>
                <a:t>・府市相互の</a:t>
              </a:r>
              <a:r>
                <a:rPr lang="ja-JP" altLang="en-US" sz="1700" dirty="0">
                  <a:latin typeface="Meiryo UI" panose="020B0604030504040204" pitchFamily="50" charset="-128"/>
                  <a:ea typeface="Meiryo UI" panose="020B0604030504040204" pitchFamily="50" charset="-128"/>
                </a:rPr>
                <a:t>港湾施設の継続更新申請</a:t>
              </a:r>
              <a:r>
                <a:rPr lang="ja-JP" altLang="en-US" sz="1700" dirty="0" smtClean="0">
                  <a:latin typeface="Meiryo UI" panose="020B0604030504040204" pitchFamily="50" charset="-128"/>
                  <a:ea typeface="Meiryo UI" panose="020B0604030504040204" pitchFamily="50" charset="-128"/>
                </a:rPr>
                <a:t>手続きを取り扱い、所管する事業所へ書類を転送</a:t>
              </a:r>
              <a:endParaRPr lang="en-US" altLang="ja-JP" sz="1700" dirty="0" smtClean="0">
                <a:latin typeface="Meiryo UI" panose="020B0604030504040204" pitchFamily="50" charset="-128"/>
                <a:ea typeface="Meiryo UI" panose="020B0604030504040204" pitchFamily="50" charset="-128"/>
              </a:endParaRPr>
            </a:p>
            <a:p>
              <a:r>
                <a:rPr lang="ja-JP" altLang="en-US" sz="1700" dirty="0" smtClean="0">
                  <a:latin typeface="Meiryo UI" panose="020B0604030504040204" pitchFamily="50" charset="-128"/>
                  <a:ea typeface="Meiryo UI" panose="020B0604030504040204" pitchFamily="50" charset="-128"/>
                </a:rPr>
                <a:t>・ 港湾</a:t>
              </a:r>
              <a:r>
                <a:rPr lang="ja-JP" altLang="en-US" sz="1700" dirty="0">
                  <a:latin typeface="Meiryo UI" panose="020B0604030504040204" pitchFamily="50" charset="-128"/>
                  <a:ea typeface="Meiryo UI" panose="020B0604030504040204" pitchFamily="50" charset="-128"/>
                </a:rPr>
                <a:t>施設の使用</a:t>
              </a:r>
              <a:r>
                <a:rPr lang="ja-JP" altLang="en-US" sz="1700" dirty="0" smtClean="0">
                  <a:latin typeface="Meiryo UI" panose="020B0604030504040204" pitchFamily="50" charset="-128"/>
                  <a:ea typeface="Meiryo UI" panose="020B0604030504040204" pitchFamily="50" charset="-128"/>
                </a:rPr>
                <a:t>状況などを共有し、利用者へ情報提供</a:t>
              </a:r>
              <a:endParaRPr lang="en-US" altLang="ja-JP" sz="1700" dirty="0" smtClean="0">
                <a:latin typeface="Meiryo UI" panose="020B0604030504040204" pitchFamily="50" charset="-128"/>
                <a:ea typeface="Meiryo UI" panose="020B0604030504040204" pitchFamily="50" charset="-128"/>
              </a:endParaRPr>
            </a:p>
          </p:txBody>
        </p:sp>
        <p:sp>
          <p:nvSpPr>
            <p:cNvPr id="137" name="テキスト ボックス 136"/>
            <p:cNvSpPr txBox="1"/>
            <p:nvPr/>
          </p:nvSpPr>
          <p:spPr>
            <a:xfrm>
              <a:off x="1705988" y="10606023"/>
              <a:ext cx="3010289" cy="369332"/>
            </a:xfrm>
            <a:prstGeom prst="rect">
              <a:avLst/>
            </a:prstGeom>
            <a:noFill/>
          </p:spPr>
          <p:txBody>
            <a:bodyPr vert="horz" wrap="square" rtlCol="0">
              <a:spAutoFit/>
            </a:bodyPr>
            <a:lstStyle/>
            <a:p>
              <a:r>
                <a:rPr kumimoji="1" lang="ja-JP" altLang="en-US"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■事業所間の連携を強化</a:t>
              </a:r>
              <a:endParaRPr kumimoji="1" lang="ja-JP" altLang="en-US"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3810694" y="8828207"/>
              <a:ext cx="4011983" cy="35672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継続更新申請手続</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最寄り事務所で可</a:t>
              </a:r>
              <a:r>
                <a:rPr lang="ja-JP" altLang="en-US" sz="1600" dirty="0">
                  <a:latin typeface="Meiryo UI" panose="020B0604030504040204" pitchFamily="50" charset="-128"/>
                  <a:ea typeface="Meiryo UI" panose="020B0604030504040204" pitchFamily="50" charset="-128"/>
                </a:rPr>
                <a:t>）</a:t>
              </a:r>
              <a:endParaRPr lang="zh-TW" altLang="en-US" sz="1600" dirty="0">
                <a:latin typeface="Meiryo UI" panose="020B0604030504040204" pitchFamily="50" charset="-128"/>
                <a:ea typeface="Meiryo UI" panose="020B0604030504040204" pitchFamily="50" charset="-128"/>
              </a:endParaRPr>
            </a:p>
          </p:txBody>
        </p:sp>
      </p:grpSp>
      <p:sp>
        <p:nvSpPr>
          <p:cNvPr id="103" name="テキスト ボックス 102"/>
          <p:cNvSpPr txBox="1"/>
          <p:nvPr/>
        </p:nvSpPr>
        <p:spPr>
          <a:xfrm>
            <a:off x="1930399" y="7872789"/>
            <a:ext cx="8651325" cy="1569660"/>
          </a:xfrm>
          <a:prstGeom prst="rect">
            <a:avLst/>
          </a:prstGeom>
          <a:noFill/>
        </p:spPr>
        <p:txBody>
          <a:bodyPr wrap="square" rtlCol="0">
            <a:spAutoFit/>
          </a:bodyPr>
          <a:lstStyle/>
          <a:p>
            <a:r>
              <a:rPr kumimoji="1" lang="ja-JP" altLang="en-US" sz="2000" dirty="0">
                <a:latin typeface="ＭＳ Ｐ明朝" panose="02020600040205080304" pitchFamily="18" charset="-128"/>
                <a:ea typeface="ＭＳ Ｐ明朝" panose="02020600040205080304" pitchFamily="18" charset="-128"/>
              </a:rPr>
              <a:t>　</a:t>
            </a:r>
            <a:r>
              <a:rPr kumimoji="1" lang="ja-JP" altLang="en-US" sz="1900" dirty="0">
                <a:latin typeface="ＭＳ Ｐ明朝" panose="02020600040205080304" pitchFamily="18" charset="-128"/>
                <a:ea typeface="ＭＳ Ｐ明朝" panose="02020600040205080304" pitchFamily="18" charset="-128"/>
              </a:rPr>
              <a:t>これまで府市で別々であった港湾施設の使用許可等の申請手続きについて、上屋、荷さばき地等の使用許可継続更新申請を、相互の受付窓口で取り扱えるようにします。加えて、利用者ニーズを共有するとともに、施設の空き状況などについて、４か所の窓口で府市港湾全体の情報提供を行い、利用者サービス向上に向けた取組を進めていきます。</a:t>
            </a:r>
            <a:endParaRPr kumimoji="1" lang="en-US" altLang="ja-JP" sz="19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886094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4038600" y="15893143"/>
            <a:ext cx="4114800" cy="334216"/>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19</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3" name="角丸四角形 12"/>
          <p:cNvSpPr/>
          <p:nvPr/>
        </p:nvSpPr>
        <p:spPr>
          <a:xfrm>
            <a:off x="1766599" y="8338360"/>
            <a:ext cx="273600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物流機能の強化</a:t>
            </a:r>
            <a:endPar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テキスト ボックス 5"/>
          <p:cNvSpPr txBox="1"/>
          <p:nvPr/>
        </p:nvSpPr>
        <p:spPr>
          <a:xfrm>
            <a:off x="1998406" y="8958958"/>
            <a:ext cx="8837422" cy="9848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大阪港湾局では</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、総務部</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、営業推進室、計画整備部及び泉州港湾・海岸部</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の３部</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１室</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体制とします。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今後</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、物流対策に</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取り組む体制の整備に向け、関係部局</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との協議を進めていきます</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endPar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sp>
        <p:nvSpPr>
          <p:cNvPr id="84" name="テキスト ボックス 83"/>
          <p:cNvSpPr txBox="1"/>
          <p:nvPr/>
        </p:nvSpPr>
        <p:spPr>
          <a:xfrm>
            <a:off x="1915777" y="1293159"/>
            <a:ext cx="8837421" cy="96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人</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や情報が府市一体となったスケールメリットを活かし、休日・夜間発災時における津波警報発令時等の初期初動体制を強化し、被災時における組織一体となった復旧に関する活動</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計画を</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策定して、広域的に状況を把握した、より的確な対応を行います。</a:t>
            </a:r>
          </a:p>
        </p:txBody>
      </p:sp>
      <p:sp>
        <p:nvSpPr>
          <p:cNvPr id="90" name="角丸四角形 89"/>
          <p:cNvSpPr/>
          <p:nvPr/>
        </p:nvSpPr>
        <p:spPr>
          <a:xfrm>
            <a:off x="1766598" y="672372"/>
            <a:ext cx="273600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防災機能の強化</a:t>
            </a:r>
          </a:p>
        </p:txBody>
      </p:sp>
      <p:sp>
        <p:nvSpPr>
          <p:cNvPr id="36" name="テキスト ボックス 35"/>
          <p:cNvSpPr txBox="1"/>
          <p:nvPr/>
        </p:nvSpPr>
        <p:spPr>
          <a:xfrm>
            <a:off x="2487482" y="4342400"/>
            <a:ext cx="5140226" cy="888093"/>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defPPr>
              <a:defRPr lang="ja-JP"/>
            </a:defPPr>
            <a:lvl1pPr algn="ctr">
              <a:defRPr>
                <a:latin typeface="HGPｺﾞｼｯｸM" panose="020B0600000000000000" pitchFamily="50" charset="-128"/>
                <a:ea typeface="HGPｺﾞｼｯｸM" panose="020B06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■組織</a:t>
            </a:r>
            <a:r>
              <a:rPr kumimoji="0" lang="ja-JP" altLang="en-US" sz="17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全体</a:t>
            </a:r>
            <a:r>
              <a:rPr kumimoji="0" lang="ja-JP" altLang="en-US" sz="17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で迅速に対応・復旧する</a:t>
            </a:r>
            <a:endParaRPr kumimoji="0" lang="en-US" altLang="ja-JP" sz="17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局長の指揮命令のもと、被災箇所の復旧に組織</a:t>
            </a: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全体</a:t>
            </a:r>
            <a:endParaRPr kumimoji="0"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a:t>
            </a: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迅速に対応</a:t>
            </a:r>
          </a:p>
        </p:txBody>
      </p:sp>
      <p:sp>
        <p:nvSpPr>
          <p:cNvPr id="38" name="テキスト ボックス 37"/>
          <p:cNvSpPr txBox="1"/>
          <p:nvPr/>
        </p:nvSpPr>
        <p:spPr>
          <a:xfrm>
            <a:off x="2487948" y="5386860"/>
            <a:ext cx="4916269" cy="913023"/>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defPPr>
              <a:defRPr lang="ja-JP"/>
            </a:defPPr>
            <a:lvl1pPr algn="ctr">
              <a:defRPr>
                <a:latin typeface="HGPｺﾞｼｯｸM" panose="020B0600000000000000" pitchFamily="50" charset="-128"/>
                <a:ea typeface="HGPｺﾞｼｯｸM" panose="020B06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■利用サービスの低下を最小限に抑える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施設の早期復旧が困難な場合、岸壁等施設利用</a:t>
            </a: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a:t>
            </a:r>
            <a:endParaRPr kumimoji="0"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相互</a:t>
            </a: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補完</a:t>
            </a:r>
          </a:p>
        </p:txBody>
      </p:sp>
      <p:sp>
        <p:nvSpPr>
          <p:cNvPr id="41" name="正方形/長方形 40"/>
          <p:cNvSpPr/>
          <p:nvPr/>
        </p:nvSpPr>
        <p:spPr>
          <a:xfrm>
            <a:off x="2026834" y="3022541"/>
            <a:ext cx="3469369" cy="42683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大阪港湾局長</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4" name="直線コネクタ 43"/>
          <p:cNvCxnSpPr/>
          <p:nvPr/>
        </p:nvCxnSpPr>
        <p:spPr>
          <a:xfrm>
            <a:off x="2411814" y="3449371"/>
            <a:ext cx="0" cy="291130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2411814" y="6360675"/>
            <a:ext cx="4992403" cy="0"/>
          </a:xfrm>
          <a:prstGeom prst="straightConnector1">
            <a:avLst/>
          </a:prstGeom>
          <a:ln w="2540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2402469" y="5260923"/>
            <a:ext cx="4992403" cy="0"/>
          </a:xfrm>
          <a:prstGeom prst="straightConnector1">
            <a:avLst/>
          </a:prstGeom>
          <a:ln w="22225">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2528151" y="3669684"/>
            <a:ext cx="4425313" cy="490776"/>
          </a:xfrm>
          <a:prstGeom prst="bevel">
            <a:avLst/>
          </a:prstGeom>
          <a:no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大阪“みなと”の</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BCP</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計画</a:t>
            </a:r>
            <a:r>
              <a:rPr kumimoji="1" lang="en-US" altLang="ja-JP" sz="1800" b="1" i="0" u="none" strike="noStrike" kern="1200" cap="none" spc="0" normalizeH="0" baseline="3000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改善・改良</a:t>
            </a:r>
          </a:p>
        </p:txBody>
      </p:sp>
      <p:grpSp>
        <p:nvGrpSpPr>
          <p:cNvPr id="47" name="グループ化 46"/>
          <p:cNvGrpSpPr/>
          <p:nvPr/>
        </p:nvGrpSpPr>
        <p:grpSpPr>
          <a:xfrm>
            <a:off x="2026834" y="10391038"/>
            <a:ext cx="9207224" cy="2306154"/>
            <a:chOff x="957943" y="3375739"/>
            <a:chExt cx="10911237" cy="2241291"/>
          </a:xfrm>
        </p:grpSpPr>
        <p:sp>
          <p:nvSpPr>
            <p:cNvPr id="48" name="正方形/長方形 47"/>
            <p:cNvSpPr/>
            <p:nvPr/>
          </p:nvSpPr>
          <p:spPr>
            <a:xfrm>
              <a:off x="3026265" y="3569401"/>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総務</a:t>
              </a: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部</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9" name="正方形/長方形 48"/>
            <p:cNvSpPr/>
            <p:nvPr/>
          </p:nvSpPr>
          <p:spPr>
            <a:xfrm>
              <a:off x="1189184" y="5172297"/>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大阪府港湾局</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0" name="正方形/長方形 49"/>
            <p:cNvSpPr/>
            <p:nvPr/>
          </p:nvSpPr>
          <p:spPr>
            <a:xfrm>
              <a:off x="3026265" y="4601906"/>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計画整備部</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正方形/長方形 50"/>
            <p:cNvSpPr/>
            <p:nvPr/>
          </p:nvSpPr>
          <p:spPr>
            <a:xfrm>
              <a:off x="3015359" y="4086930"/>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営業推進室</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2" name="正方形/長方形 51"/>
            <p:cNvSpPr/>
            <p:nvPr/>
          </p:nvSpPr>
          <p:spPr>
            <a:xfrm>
              <a:off x="1189184" y="3569401"/>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大阪市港湾局</a:t>
              </a:r>
              <a:endPar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53" name="直線コネクタ 52"/>
            <p:cNvCxnSpPr>
              <a:stCxn id="48" idx="1"/>
              <a:endCxn id="52" idx="3"/>
            </p:cNvCxnSpPr>
            <p:nvPr/>
          </p:nvCxnSpPr>
          <p:spPr>
            <a:xfrm flipH="1">
              <a:off x="2629184" y="3749401"/>
              <a:ext cx="39708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2840122" y="4282209"/>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2849873" y="4809464"/>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849873" y="3742533"/>
              <a:ext cx="0" cy="1080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7364228" y="3569400"/>
              <a:ext cx="1640119"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総務</a:t>
              </a: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部</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8" name="正方形/長方形 57"/>
            <p:cNvSpPr/>
            <p:nvPr/>
          </p:nvSpPr>
          <p:spPr>
            <a:xfrm>
              <a:off x="7364229" y="4601905"/>
              <a:ext cx="164012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計画整備部</a:t>
              </a:r>
            </a:p>
          </p:txBody>
        </p:sp>
        <p:sp>
          <p:nvSpPr>
            <p:cNvPr id="59" name="正方形/長方形 58"/>
            <p:cNvSpPr/>
            <p:nvPr/>
          </p:nvSpPr>
          <p:spPr>
            <a:xfrm>
              <a:off x="7353322" y="4086929"/>
              <a:ext cx="1651027"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営業推進室</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0" name="正方形/長方形 59"/>
            <p:cNvSpPr/>
            <p:nvPr/>
          </p:nvSpPr>
          <p:spPr>
            <a:xfrm>
              <a:off x="5545291" y="3569400"/>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大阪港湾局</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1" name="正方形/長方形 60"/>
            <p:cNvSpPr/>
            <p:nvPr/>
          </p:nvSpPr>
          <p:spPr>
            <a:xfrm>
              <a:off x="7364229" y="5100005"/>
              <a:ext cx="1640120" cy="360000"/>
            </a:xfrm>
            <a:prstGeom prst="rect">
              <a:avLst/>
            </a:prstGeom>
            <a:no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泉州港湾・海岸部</a:t>
              </a:r>
              <a:endPar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62" name="直線コネクタ 61"/>
            <p:cNvCxnSpPr>
              <a:stCxn id="57" idx="1"/>
              <a:endCxn id="60" idx="3"/>
            </p:cNvCxnSpPr>
            <p:nvPr/>
          </p:nvCxnSpPr>
          <p:spPr>
            <a:xfrm flipH="1">
              <a:off x="6985291" y="3749400"/>
              <a:ext cx="3789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7178086" y="4284229"/>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7184229" y="5305471"/>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184229" y="3754163"/>
              <a:ext cx="0" cy="154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a:off x="7184229" y="4809464"/>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二等辺三角形 66"/>
            <p:cNvSpPr/>
            <p:nvPr/>
          </p:nvSpPr>
          <p:spPr>
            <a:xfrm rot="5400000">
              <a:off x="4374141" y="4376172"/>
              <a:ext cx="1363779" cy="294455"/>
            </a:xfrm>
            <a:prstGeom prst="triangle">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8" name="角丸四角形 67"/>
            <p:cNvSpPr/>
            <p:nvPr/>
          </p:nvSpPr>
          <p:spPr>
            <a:xfrm>
              <a:off x="957943" y="3375739"/>
              <a:ext cx="3730171" cy="1656000"/>
            </a:xfrm>
            <a:prstGeom prst="roundRect">
              <a:avLst>
                <a:gd name="adj" fmla="val 85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9" name="角丸四角形 68"/>
            <p:cNvSpPr/>
            <p:nvPr/>
          </p:nvSpPr>
          <p:spPr>
            <a:xfrm>
              <a:off x="957943" y="5087564"/>
              <a:ext cx="3730171" cy="529466"/>
            </a:xfrm>
            <a:prstGeom prst="roundRect">
              <a:avLst>
                <a:gd name="adj" fmla="val 199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角丸四角形 69"/>
            <p:cNvSpPr/>
            <p:nvPr/>
          </p:nvSpPr>
          <p:spPr>
            <a:xfrm>
              <a:off x="5364110" y="3429771"/>
              <a:ext cx="3744716" cy="2187259"/>
            </a:xfrm>
            <a:prstGeom prst="roundRect">
              <a:avLst>
                <a:gd name="adj" fmla="val 5515"/>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1" name="四角形吹き出し 70"/>
            <p:cNvSpPr/>
            <p:nvPr/>
          </p:nvSpPr>
          <p:spPr>
            <a:xfrm>
              <a:off x="9240523" y="4241691"/>
              <a:ext cx="2628657" cy="805355"/>
            </a:xfrm>
            <a:prstGeom prst="wedgeRectCallout">
              <a:avLst>
                <a:gd name="adj1" fmla="val -63508"/>
                <a:gd name="adj2" fmla="val 21049"/>
              </a:avLst>
            </a:prstGeom>
            <a:gradFill flip="none" rotWithShape="1">
              <a:gsLst>
                <a:gs pos="35000">
                  <a:schemeClr val="accent2">
                    <a:lumMod val="5000"/>
                    <a:lumOff val="95000"/>
                  </a:schemeClr>
                </a:gs>
                <a:gs pos="80000">
                  <a:schemeClr val="accent2">
                    <a:lumMod val="45000"/>
                    <a:lumOff val="55000"/>
                  </a:schemeClr>
                </a:gs>
                <a:gs pos="90000">
                  <a:schemeClr val="accent2">
                    <a:lumMod val="45000"/>
                    <a:lumOff val="55000"/>
                  </a:schemeClr>
                </a:gs>
                <a:gs pos="100000">
                  <a:schemeClr val="accent2">
                    <a:lumMod val="30000"/>
                    <a:lumOff val="70000"/>
                  </a:schemeClr>
                </a:gs>
              </a:gsLst>
              <a:path path="rect">
                <a:fillToRect l="50000" t="50000" r="50000" b="50000"/>
              </a:path>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物流対策に特化した体制を検討中</a:t>
              </a:r>
              <a:endPar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grpSp>
      <p:grpSp>
        <p:nvGrpSpPr>
          <p:cNvPr id="74" name="グループ化 73"/>
          <p:cNvGrpSpPr/>
          <p:nvPr/>
        </p:nvGrpSpPr>
        <p:grpSpPr>
          <a:xfrm>
            <a:off x="7467223" y="3117834"/>
            <a:ext cx="3268170" cy="3555458"/>
            <a:chOff x="4155262" y="1281885"/>
            <a:chExt cx="4447432" cy="5088809"/>
          </a:xfrm>
        </p:grpSpPr>
        <p:grpSp>
          <p:nvGrpSpPr>
            <p:cNvPr id="75" name="グループ化 74"/>
            <p:cNvGrpSpPr/>
            <p:nvPr/>
          </p:nvGrpSpPr>
          <p:grpSpPr>
            <a:xfrm>
              <a:off x="4210206" y="1281885"/>
              <a:ext cx="4392488" cy="5088809"/>
              <a:chOff x="3500533" y="1472029"/>
              <a:chExt cx="4392488" cy="5088809"/>
            </a:xfrm>
          </p:grpSpPr>
          <p:grpSp>
            <p:nvGrpSpPr>
              <p:cNvPr id="87" name="グループ化 86"/>
              <p:cNvGrpSpPr/>
              <p:nvPr/>
            </p:nvGrpSpPr>
            <p:grpSpPr>
              <a:xfrm>
                <a:off x="3500533" y="1472029"/>
                <a:ext cx="4392488" cy="5088809"/>
                <a:chOff x="2391871" y="1464722"/>
                <a:chExt cx="4392488" cy="5088809"/>
              </a:xfrm>
            </p:grpSpPr>
            <p:pic>
              <p:nvPicPr>
                <p:cNvPr id="89" name="図 88"/>
                <p:cNvPicPr>
                  <a:picLocks noChangeAspect="1"/>
                </p:cNvPicPr>
                <p:nvPr/>
              </p:nvPicPr>
              <p:blipFill rotWithShape="1">
                <a:blip r:embed="rId2"/>
                <a:srcRect l="38231" t="21454" r="28010" b="11743"/>
                <a:stretch/>
              </p:blipFill>
              <p:spPr>
                <a:xfrm>
                  <a:off x="2391871" y="1464722"/>
                  <a:ext cx="4392488" cy="4886787"/>
                </a:xfrm>
                <a:prstGeom prst="rect">
                  <a:avLst/>
                </a:prstGeom>
              </p:spPr>
            </p:pic>
            <p:sp>
              <p:nvSpPr>
                <p:cNvPr id="91" name="楕円 90"/>
                <p:cNvSpPr/>
                <p:nvPr/>
              </p:nvSpPr>
              <p:spPr>
                <a:xfrm rot="2477294">
                  <a:off x="2987791" y="2958329"/>
                  <a:ext cx="1771720" cy="3595202"/>
                </a:xfrm>
                <a:prstGeom prst="ellipse">
                  <a:avLst/>
                </a:prstGeom>
                <a:noFill/>
                <a:ln w="25400" cap="flat" cmpd="sng" algn="ctr">
                  <a:solidFill>
                    <a:sysClr val="windowText" lastClr="000000">
                      <a:lumMod val="75000"/>
                      <a:lumOff val="25000"/>
                    </a:sys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2" name="楕円 91"/>
                <p:cNvSpPr/>
                <p:nvPr/>
              </p:nvSpPr>
              <p:spPr>
                <a:xfrm rot="243741">
                  <a:off x="4415276" y="2489355"/>
                  <a:ext cx="984777" cy="780302"/>
                </a:xfrm>
                <a:prstGeom prst="ellipse">
                  <a:avLst/>
                </a:prstGeom>
                <a:noFill/>
                <a:ln w="25400" cap="flat" cmpd="sng" algn="ctr">
                  <a:solidFill>
                    <a:sysClr val="windowText" lastClr="000000">
                      <a:lumMod val="75000"/>
                      <a:lumOff val="25000"/>
                    </a:sys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3" name="正方形/長方形 92"/>
                <p:cNvSpPr/>
                <p:nvPr/>
              </p:nvSpPr>
              <p:spPr>
                <a:xfrm>
                  <a:off x="4279131" y="2728138"/>
                  <a:ext cx="1120361" cy="440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大阪港</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88" name="正方形/長方形 87"/>
              <p:cNvSpPr/>
              <p:nvPr/>
            </p:nvSpPr>
            <p:spPr>
              <a:xfrm>
                <a:off x="4385941" y="4047128"/>
                <a:ext cx="1550474" cy="440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府営</a:t>
                </a: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港湾</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76" name="テキスト ボックス 75"/>
            <p:cNvSpPr txBox="1"/>
            <p:nvPr/>
          </p:nvSpPr>
          <p:spPr>
            <a:xfrm>
              <a:off x="4757214" y="1769873"/>
              <a:ext cx="1337591" cy="792919"/>
            </a:xfrm>
            <a:prstGeom prst="rect">
              <a:avLst/>
            </a:prstGeom>
            <a:solidFill>
              <a:sysClr val="window" lastClr="FFFFFF"/>
            </a:solidFill>
            <a:ln w="12700">
              <a:solidFill>
                <a:sysClr val="windowText" lastClr="000000"/>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府域で利用可能な別の岸壁へ迅速に誘導</a:t>
              </a:r>
              <a:endParaRPr kumimoji="1" lang="en-US" altLang="ja-JP" sz="1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左カーブ矢印 76"/>
            <p:cNvSpPr/>
            <p:nvPr/>
          </p:nvSpPr>
          <p:spPr>
            <a:xfrm rot="13261359">
              <a:off x="4973756" y="2096642"/>
              <a:ext cx="780089" cy="2192152"/>
            </a:xfrm>
            <a:prstGeom prst="curved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8" name="Freeform 12"/>
            <p:cNvSpPr>
              <a:spLocks/>
            </p:cNvSpPr>
            <p:nvPr/>
          </p:nvSpPr>
          <p:spPr bwMode="auto">
            <a:xfrm>
              <a:off x="4155262" y="3888495"/>
              <a:ext cx="1285604" cy="833126"/>
            </a:xfrm>
            <a:custGeom>
              <a:avLst/>
              <a:gdLst>
                <a:gd name="T0" fmla="*/ 566 w 1131"/>
                <a:gd name="T1" fmla="*/ 252 h 937"/>
                <a:gd name="T2" fmla="*/ 761 w 1131"/>
                <a:gd name="T3" fmla="*/ 0 h 937"/>
                <a:gd name="T4" fmla="*/ 742 w 1131"/>
                <a:gd name="T5" fmla="*/ 231 h 937"/>
                <a:gd name="T6" fmla="*/ 963 w 1131"/>
                <a:gd name="T7" fmla="*/ 193 h 937"/>
                <a:gd name="T8" fmla="*/ 875 w 1131"/>
                <a:gd name="T9" fmla="*/ 317 h 937"/>
                <a:gd name="T10" fmla="*/ 1105 w 1131"/>
                <a:gd name="T11" fmla="*/ 353 h 937"/>
                <a:gd name="T12" fmla="*/ 923 w 1131"/>
                <a:gd name="T13" fmla="*/ 454 h 937"/>
                <a:gd name="T14" fmla="*/ 1131 w 1131"/>
                <a:gd name="T15" fmla="*/ 576 h 937"/>
                <a:gd name="T16" fmla="*/ 882 w 1131"/>
                <a:gd name="T17" fmla="*/ 561 h 937"/>
                <a:gd name="T18" fmla="*/ 951 w 1131"/>
                <a:gd name="T19" fmla="*/ 785 h 937"/>
                <a:gd name="T20" fmla="*/ 735 w 1131"/>
                <a:gd name="T21" fmla="*/ 627 h 937"/>
                <a:gd name="T22" fmla="*/ 694 w 1131"/>
                <a:gd name="T23" fmla="*/ 856 h 937"/>
                <a:gd name="T24" fmla="*/ 552 w 1131"/>
                <a:gd name="T25" fmla="*/ 648 h 937"/>
                <a:gd name="T26" fmla="*/ 445 w 1131"/>
                <a:gd name="T27" fmla="*/ 937 h 937"/>
                <a:gd name="T28" fmla="*/ 404 w 1131"/>
                <a:gd name="T29" fmla="*/ 678 h 937"/>
                <a:gd name="T30" fmla="*/ 250 w 1131"/>
                <a:gd name="T31" fmla="*/ 764 h 937"/>
                <a:gd name="T32" fmla="*/ 297 w 1131"/>
                <a:gd name="T33" fmla="*/ 604 h 937"/>
                <a:gd name="T34" fmla="*/ 7 w 1131"/>
                <a:gd name="T35" fmla="*/ 633 h 937"/>
                <a:gd name="T36" fmla="*/ 196 w 1131"/>
                <a:gd name="T37" fmla="*/ 511 h 937"/>
                <a:gd name="T38" fmla="*/ 0 w 1131"/>
                <a:gd name="T39" fmla="*/ 374 h 937"/>
                <a:gd name="T40" fmla="*/ 243 w 1131"/>
                <a:gd name="T41" fmla="*/ 330 h 937"/>
                <a:gd name="T42" fmla="*/ 20 w 1131"/>
                <a:gd name="T43" fmla="*/ 100 h 937"/>
                <a:gd name="T44" fmla="*/ 383 w 1131"/>
                <a:gd name="T45" fmla="*/ 274 h 937"/>
                <a:gd name="T46" fmla="*/ 438 w 1131"/>
                <a:gd name="T47" fmla="*/ 100 h 937"/>
                <a:gd name="T48" fmla="*/ 566 w 1131"/>
                <a:gd name="T49" fmla="*/ 252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1" h="937">
                  <a:moveTo>
                    <a:pt x="566" y="252"/>
                  </a:moveTo>
                  <a:lnTo>
                    <a:pt x="761" y="0"/>
                  </a:lnTo>
                  <a:lnTo>
                    <a:pt x="742" y="231"/>
                  </a:lnTo>
                  <a:lnTo>
                    <a:pt x="963" y="193"/>
                  </a:lnTo>
                  <a:lnTo>
                    <a:pt x="875" y="317"/>
                  </a:lnTo>
                  <a:lnTo>
                    <a:pt x="1105" y="353"/>
                  </a:lnTo>
                  <a:lnTo>
                    <a:pt x="923" y="454"/>
                  </a:lnTo>
                  <a:lnTo>
                    <a:pt x="1131" y="576"/>
                  </a:lnTo>
                  <a:lnTo>
                    <a:pt x="882" y="561"/>
                  </a:lnTo>
                  <a:lnTo>
                    <a:pt x="951" y="785"/>
                  </a:lnTo>
                  <a:lnTo>
                    <a:pt x="735" y="627"/>
                  </a:lnTo>
                  <a:lnTo>
                    <a:pt x="694" y="856"/>
                  </a:lnTo>
                  <a:lnTo>
                    <a:pt x="552" y="648"/>
                  </a:lnTo>
                  <a:lnTo>
                    <a:pt x="445" y="937"/>
                  </a:lnTo>
                  <a:lnTo>
                    <a:pt x="404" y="678"/>
                  </a:lnTo>
                  <a:lnTo>
                    <a:pt x="250" y="764"/>
                  </a:lnTo>
                  <a:lnTo>
                    <a:pt x="297" y="604"/>
                  </a:lnTo>
                  <a:lnTo>
                    <a:pt x="7" y="633"/>
                  </a:lnTo>
                  <a:lnTo>
                    <a:pt x="196" y="511"/>
                  </a:lnTo>
                  <a:lnTo>
                    <a:pt x="0" y="374"/>
                  </a:lnTo>
                  <a:lnTo>
                    <a:pt x="243" y="330"/>
                  </a:lnTo>
                  <a:lnTo>
                    <a:pt x="20" y="100"/>
                  </a:lnTo>
                  <a:lnTo>
                    <a:pt x="383" y="274"/>
                  </a:lnTo>
                  <a:lnTo>
                    <a:pt x="438" y="100"/>
                  </a:lnTo>
                  <a:lnTo>
                    <a:pt x="566" y="2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岸壁被災</a:t>
              </a:r>
              <a:endParaRPr kumimoji="0" lang="ja-JP" altLang="en-US" sz="12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79" name="グループ化 78"/>
            <p:cNvGrpSpPr/>
            <p:nvPr/>
          </p:nvGrpSpPr>
          <p:grpSpPr>
            <a:xfrm rot="20472133">
              <a:off x="5886248" y="2871683"/>
              <a:ext cx="1649148" cy="2322185"/>
              <a:chOff x="1467273" y="3770666"/>
              <a:chExt cx="1649148" cy="2322185"/>
            </a:xfrm>
          </p:grpSpPr>
          <p:sp>
            <p:nvSpPr>
              <p:cNvPr id="85" name="左カーブ矢印 84"/>
              <p:cNvSpPr/>
              <p:nvPr/>
            </p:nvSpPr>
            <p:spPr>
              <a:xfrm rot="2574979" flipV="1">
                <a:off x="2252325" y="3770666"/>
                <a:ext cx="864096" cy="2322185"/>
              </a:xfrm>
              <a:prstGeom prst="curved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86" name="図 85"/>
              <p:cNvPicPr>
                <a:picLocks noChangeAspect="1"/>
              </p:cNvPicPr>
              <p:nvPr/>
            </p:nvPicPr>
            <p:blipFill rotWithShape="1">
              <a:blip r:embed="rId3"/>
              <a:srcRect t="50101" r="59131"/>
              <a:stretch/>
            </p:blipFill>
            <p:spPr>
              <a:xfrm rot="350073">
                <a:off x="1467273" y="4797329"/>
                <a:ext cx="718804" cy="884793"/>
              </a:xfrm>
              <a:prstGeom prst="rect">
                <a:avLst/>
              </a:prstGeom>
            </p:spPr>
          </p:pic>
        </p:grpSp>
        <p:sp>
          <p:nvSpPr>
            <p:cNvPr id="80" name="テキスト ボックス 79"/>
            <p:cNvSpPr txBox="1"/>
            <p:nvPr/>
          </p:nvSpPr>
          <p:spPr>
            <a:xfrm>
              <a:off x="5943223" y="4957629"/>
              <a:ext cx="1003554" cy="363422"/>
            </a:xfrm>
            <a:prstGeom prst="rect">
              <a:avLst/>
            </a:prstGeom>
            <a:solidFill>
              <a:sysClr val="window" lastClr="FFFFFF"/>
            </a:solidFill>
            <a:ln w="12700">
              <a:solidFill>
                <a:sysClr val="windowText" lastClr="000000"/>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相互応援</a:t>
              </a:r>
              <a:endParaRPr kumimoji="1" lang="en-US" altLang="ja-JP" sz="105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1" name="グループ化 80"/>
            <p:cNvGrpSpPr/>
            <p:nvPr/>
          </p:nvGrpSpPr>
          <p:grpSpPr>
            <a:xfrm>
              <a:off x="7312617" y="2192056"/>
              <a:ext cx="502599" cy="4154516"/>
              <a:chOff x="7312617" y="2192056"/>
              <a:chExt cx="502599" cy="4154516"/>
            </a:xfrm>
          </p:grpSpPr>
          <p:sp>
            <p:nvSpPr>
              <p:cNvPr id="82" name="上下矢印 81"/>
              <p:cNvSpPr/>
              <p:nvPr/>
            </p:nvSpPr>
            <p:spPr>
              <a:xfrm rot="1645842">
                <a:off x="7349300" y="2192056"/>
                <a:ext cx="431108" cy="4154516"/>
              </a:xfrm>
              <a:prstGeom prst="upDownArrow">
                <a:avLst>
                  <a:gd name="adj1" fmla="val 49990"/>
                  <a:gd name="adj2" fmla="val 50000"/>
                </a:avLst>
              </a:prstGeom>
              <a:solidFill>
                <a:srgbClr val="FFFF00"/>
              </a:solidFill>
              <a:ln w="317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75"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3" name="テキスト ボックス 82"/>
              <p:cNvSpPr txBox="1"/>
              <p:nvPr/>
            </p:nvSpPr>
            <p:spPr>
              <a:xfrm rot="1610975">
                <a:off x="7312617" y="3646420"/>
                <a:ext cx="502599" cy="124579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府域全体</a:t>
                </a:r>
                <a:endPar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sp>
        <p:nvSpPr>
          <p:cNvPr id="94" name="正方形/長方形 93"/>
          <p:cNvSpPr/>
          <p:nvPr/>
        </p:nvSpPr>
        <p:spPr>
          <a:xfrm>
            <a:off x="9501561" y="3114889"/>
            <a:ext cx="1251637" cy="276999"/>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w="0"/>
                <a:solidFill>
                  <a:prstClr val="black"/>
                </a:solidFill>
                <a:effectLst/>
                <a:uLnTx/>
                <a:uFillTx/>
                <a:latin typeface="Calibri" panose="020F0502020204030204"/>
                <a:ea typeface="ＭＳ Ｐゴシック" panose="020B0600070205080204" pitchFamily="50" charset="-128"/>
                <a:cs typeface="+mn-cs"/>
              </a:rPr>
              <a:t>イメージ図</a:t>
            </a:r>
            <a:endParaRPr kumimoji="1" lang="ja-JP" altLang="en-US" sz="1200" b="1" i="0" u="none" strike="noStrike" kern="0" cap="none" spc="0" normalizeH="0" baseline="0" noProof="0" dirty="0">
              <a:ln w="0"/>
              <a:solidFill>
                <a:prstClr val="black"/>
              </a:solidFill>
              <a:effectLst/>
              <a:uLnTx/>
              <a:uFillTx/>
              <a:latin typeface="Calibri" panose="020F0502020204030204"/>
              <a:ea typeface="ＭＳ Ｐゴシック" panose="020B0600070205080204" pitchFamily="50" charset="-128"/>
              <a:cs typeface="+mn-cs"/>
            </a:endParaRPr>
          </a:p>
        </p:txBody>
      </p:sp>
      <p:sp>
        <p:nvSpPr>
          <p:cNvPr id="2" name="テキスト ボックス 1"/>
          <p:cNvSpPr txBox="1"/>
          <p:nvPr/>
        </p:nvSpPr>
        <p:spPr>
          <a:xfrm>
            <a:off x="5174462" y="6972277"/>
            <a:ext cx="5757338"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※BCP</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計画・・・</a:t>
            </a: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Business Continuity Plan</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（ビジネスコンティニュイティープラン）</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の略で、不測の事態が発生しても、重要な業務を中断させない、</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または中断しても可能な限り短い期間で復旧させるための方針、</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体制、手順、リスク分析の結果等を示した文書のこと</a:t>
            </a:r>
            <a:endPar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7" name="テキスト ボックス 6"/>
          <p:cNvSpPr txBox="1"/>
          <p:nvPr/>
        </p:nvSpPr>
        <p:spPr>
          <a:xfrm>
            <a:off x="6648822" y="10085606"/>
            <a:ext cx="17522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Ｒ２</a:t>
            </a:r>
            <a:r>
              <a:rPr kumimoji="1" lang="en-US" altLang="ja-JP"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.10</a:t>
            </a: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月～</a:t>
            </a:r>
            <a:endPar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72" name="テキスト ボックス 71"/>
          <p:cNvSpPr txBox="1"/>
          <p:nvPr/>
        </p:nvSpPr>
        <p:spPr>
          <a:xfrm>
            <a:off x="8927757" y="10912719"/>
            <a:ext cx="23852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（将来に向けた検討）</a:t>
            </a:r>
            <a:endPar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086168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6704</TotalTime>
  <Words>707</Words>
  <Application>Microsoft Office PowerPoint</Application>
  <PresentationFormat>ユーザー設定</PresentationFormat>
  <Paragraphs>86</Paragraphs>
  <Slides>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Meiryo UI</vt:lpstr>
      <vt:lpstr>ＭＳ Ｐゴシック</vt:lpstr>
      <vt:lpstr>ＭＳ Ｐ明朝</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大阪“港”ビジョン  （素案）</dc:title>
  <dc:creator>玉置　陽菜</dc:creator>
  <cp:lastModifiedBy>北尾　栄治</cp:lastModifiedBy>
  <cp:revision>715</cp:revision>
  <cp:lastPrinted>2020-08-31T05:45:32Z</cp:lastPrinted>
  <dcterms:modified xsi:type="dcterms:W3CDTF">2020-09-04T01:59:17Z</dcterms:modified>
</cp:coreProperties>
</file>