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387" r:id="rId2"/>
    <p:sldId id="397" r:id="rId3"/>
    <p:sldId id="382"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1741" autoAdjust="0"/>
  </p:normalViewPr>
  <p:slideViewPr>
    <p:cSldViewPr snapToGrid="0">
      <p:cViewPr varScale="1">
        <p:scale>
          <a:sx n="30" d="100"/>
          <a:sy n="30" d="100"/>
        </p:scale>
        <p:origin x="2136"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2020/9/9</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0873">
              <a:defRPr/>
            </a:pPr>
            <a:fld id="{1A129212-0568-412B-8408-5132D870ADEA}" type="slidenum">
              <a:rPr kumimoji="1" lang="ja-JP" altLang="en-US">
                <a:solidFill>
                  <a:prstClr val="black"/>
                </a:solidFill>
                <a:latin typeface="游ゴシック" panose="020F0502020204030204"/>
                <a:ea typeface="游ゴシック" panose="020B0400000000000000" pitchFamily="50" charset="-128"/>
              </a:rPr>
              <a:pPr defTabSz="460873">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1567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2020/9/9</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5439" y="1949079"/>
            <a:ext cx="6126908" cy="2657138"/>
          </a:xfrm>
          <a:prstGeom prst="rect">
            <a:avLst/>
          </a:prstGeom>
          <a:noFill/>
        </p:spPr>
        <p:txBody>
          <a:bodyPr wrap="square" rtlCol="0">
            <a:spAutoFit/>
          </a:bodyPr>
          <a:lstStyle/>
          <a:p>
            <a:pPr lvl="0">
              <a:lnSpc>
                <a:spcPts val="2000"/>
              </a:lnSpc>
              <a:defRPr/>
            </a:pPr>
            <a:r>
              <a:rPr kumimoji="1" lang="ja-JP" altLang="en-US" sz="1900" dirty="0" smtClean="0">
                <a:solidFill>
                  <a:prstClr val="black"/>
                </a:solidFill>
                <a:latin typeface="ＭＳ Ｐ明朝" panose="02020600040205080304" pitchFamily="18" charset="-128"/>
                <a:ea typeface="ＭＳ Ｐ明朝" panose="02020600040205080304" pitchFamily="18" charset="-128"/>
              </a:rPr>
              <a:t>　大阪</a:t>
            </a:r>
            <a:r>
              <a:rPr kumimoji="1" lang="ja-JP" altLang="en-US" sz="1900" dirty="0">
                <a:solidFill>
                  <a:prstClr val="black"/>
                </a:solidFill>
                <a:latin typeface="ＭＳ Ｐ明朝" panose="02020600040205080304" pitchFamily="18" charset="-128"/>
                <a:ea typeface="ＭＳ Ｐ明朝" panose="02020600040205080304" pitchFamily="18" charset="-128"/>
              </a:rPr>
              <a:t>都市魅力創造</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戦略</a:t>
            </a:r>
            <a:r>
              <a:rPr lang="en-US" altLang="ja-JP" sz="1900" baseline="30000" dirty="0">
                <a:latin typeface="ＭＳ Ｐ明朝" panose="02020600040205080304" pitchFamily="18" charset="-128"/>
                <a:ea typeface="ＭＳ Ｐ明朝" panose="02020600040205080304" pitchFamily="18" charset="-128"/>
              </a:rPr>
              <a:t>※</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の</a:t>
            </a:r>
            <a:r>
              <a:rPr kumimoji="1" lang="ja-JP" altLang="en-US" sz="1900" dirty="0">
                <a:solidFill>
                  <a:prstClr val="black"/>
                </a:solidFill>
                <a:latin typeface="ＭＳ Ｐ明朝" panose="02020600040205080304" pitchFamily="18" charset="-128"/>
                <a:ea typeface="ＭＳ Ｐ明朝" panose="02020600040205080304" pitchFamily="18" charset="-128"/>
              </a:rPr>
              <a:t>重点エリアである築港・ベイエリア地区でのクルーズ客船母港化の実現に向け、天保山岸壁をメインの客船ターミナルとして誘致活動に取り組みます</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。大阪港</a:t>
            </a:r>
            <a:r>
              <a:rPr kumimoji="1" lang="ja-JP" altLang="en-US" sz="1900" dirty="0">
                <a:solidFill>
                  <a:prstClr val="black"/>
                </a:solidFill>
                <a:latin typeface="ＭＳ Ｐ明朝" panose="02020600040205080304" pitchFamily="18" charset="-128"/>
                <a:ea typeface="ＭＳ Ｐ明朝" panose="02020600040205080304" pitchFamily="18" charset="-128"/>
              </a:rPr>
              <a:t>の中央突堤北岸壁、</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鶴浜岸壁に加えて、堺泉北港等も紹介し、「お断りゼロ」を</a:t>
            </a:r>
            <a:r>
              <a:rPr kumimoji="1" lang="ja-JP" altLang="en-US" sz="1900" dirty="0" smtClean="0">
                <a:latin typeface="ＭＳ Ｐ明朝" panose="02020600040205080304" pitchFamily="18" charset="-128"/>
                <a:ea typeface="ＭＳ Ｐ明朝" panose="02020600040205080304" pitchFamily="18" charset="-128"/>
              </a:rPr>
              <a:t>め</a:t>
            </a:r>
            <a:r>
              <a:rPr kumimoji="1" lang="ja-JP" altLang="en-US" sz="1900" dirty="0">
                <a:latin typeface="ＭＳ Ｐ明朝" panose="02020600040205080304" pitchFamily="18" charset="-128"/>
                <a:ea typeface="ＭＳ Ｐ明朝" panose="02020600040205080304" pitchFamily="18" charset="-128"/>
              </a:rPr>
              <a:t>ざ</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します。</a:t>
            </a:r>
            <a:endParaRPr kumimoji="1" lang="ja-JP" altLang="en-US" sz="1900" b="0" i="0"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dirty="0" smtClean="0">
                <a:latin typeface="ＭＳ Ｐ明朝" panose="02020600040205080304" pitchFamily="18" charset="-128"/>
                <a:ea typeface="ＭＳ Ｐ明朝" panose="02020600040205080304" pitchFamily="18" charset="-128"/>
              </a:rPr>
              <a:t>また</a:t>
            </a:r>
            <a:r>
              <a:rPr kumimoji="1" lang="ja-JP" altLang="en-US" sz="1900" dirty="0">
                <a:latin typeface="ＭＳ Ｐ明朝" panose="02020600040205080304" pitchFamily="18" charset="-128"/>
                <a:ea typeface="ＭＳ Ｐ明朝" panose="02020600040205080304" pitchFamily="18" charset="-128"/>
              </a:rPr>
              <a:t>、大阪の認知度を向上させるため、昨夏、世界文化遺産に登録された「百舌鳥・古市古墳群</a:t>
            </a:r>
            <a:r>
              <a:rPr kumimoji="1" lang="ja-JP" altLang="en-US" sz="1900" dirty="0" smtClean="0">
                <a:latin typeface="ＭＳ Ｐ明朝" panose="02020600040205080304" pitchFamily="18" charset="-128"/>
                <a:ea typeface="ＭＳ Ｐ明朝" panose="02020600040205080304" pitchFamily="18" charset="-128"/>
              </a:rPr>
              <a:t>」をはじめ、府域</a:t>
            </a:r>
            <a:r>
              <a:rPr kumimoji="1" lang="ja-JP" altLang="en-US" sz="1900" dirty="0">
                <a:latin typeface="ＭＳ Ｐ明朝" panose="02020600040205080304" pitchFamily="18" charset="-128"/>
                <a:ea typeface="ＭＳ Ｐ明朝" panose="02020600040205080304" pitchFamily="18" charset="-128"/>
              </a:rPr>
              <a:t>の多様な観光素材を活かした寄港地観光メニューをさらに充実させ、地元市町等と連携した船社への誘致活動を行います。</a:t>
            </a:r>
          </a:p>
        </p:txBody>
      </p:sp>
      <p:sp>
        <p:nvSpPr>
          <p:cNvPr id="5" name="テキスト ボックス 4"/>
          <p:cNvSpPr txBox="1"/>
          <p:nvPr/>
        </p:nvSpPr>
        <p:spPr>
          <a:xfrm>
            <a:off x="1020458" y="620310"/>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⑵　ヒトの交流により賑わう</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（クルーズ</a:t>
            </a:r>
            <a:r>
              <a:rPr kumimoji="1" lang="ja-JP" altLang="en-US" sz="2800" i="1" u="sng" dirty="0" smtClean="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・まちづくり</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endPar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endParaRPr>
          </a:p>
        </p:txBody>
      </p:sp>
      <p:sp>
        <p:nvSpPr>
          <p:cNvPr id="8" name="フッター プレースホルダー 7"/>
          <p:cNvSpPr>
            <a:spLocks noGrp="1"/>
          </p:cNvSpPr>
          <p:nvPr>
            <p:ph type="ftr" sz="quarter" idx="11"/>
          </p:nvPr>
        </p:nvSpPr>
        <p:spPr>
          <a:xfrm>
            <a:off x="4038600" y="15920301"/>
            <a:ext cx="4114800" cy="31801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9</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角丸四角形 6"/>
          <p:cNvSpPr/>
          <p:nvPr/>
        </p:nvSpPr>
        <p:spPr>
          <a:xfrm>
            <a:off x="1446892" y="1319585"/>
            <a:ext cx="4489451"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900" b="1" dirty="0">
                <a:solidFill>
                  <a:schemeClr val="tx1"/>
                </a:solidFill>
                <a:latin typeface="ＭＳ Ｐゴシック" panose="020B0600070205080204" pitchFamily="50" charset="-128"/>
                <a:ea typeface="ＭＳ Ｐゴシック" panose="020B0600070205080204" pitchFamily="50" charset="-128"/>
              </a:rPr>
              <a:t>オール大阪でのクルーズ</a:t>
            </a:r>
            <a:r>
              <a:rPr kumimoji="1" lang="ja-JP" altLang="en-US" sz="1900" b="1" dirty="0" smtClean="0">
                <a:solidFill>
                  <a:schemeClr val="tx1"/>
                </a:solidFill>
                <a:latin typeface="ＭＳ Ｐゴシック" panose="020B0600070205080204" pitchFamily="50" charset="-128"/>
                <a:ea typeface="ＭＳ Ｐゴシック" panose="020B0600070205080204" pitchFamily="50" charset="-128"/>
              </a:rPr>
              <a:t>客船誘致</a:t>
            </a:r>
            <a:endPar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1441916" y="8270411"/>
            <a:ext cx="6591300" cy="310341"/>
          </a:xfrm>
          <a:prstGeom prst="rect">
            <a:avLst/>
          </a:prstGeom>
          <a:noFill/>
        </p:spPr>
        <p:txBody>
          <a:bodyPr wrap="square"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クルーズ</a:t>
            </a:r>
            <a:r>
              <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客船母港化構想の実現に向けた</a:t>
            </a: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具体的取組み</a:t>
            </a:r>
            <a:endPar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42"/>
          <p:cNvSpPr txBox="1"/>
          <p:nvPr/>
        </p:nvSpPr>
        <p:spPr>
          <a:xfrm>
            <a:off x="1616192" y="8613438"/>
            <a:ext cx="4320151" cy="15542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ハード面</a:t>
            </a:r>
            <a:r>
              <a:rPr kumimoji="1" lang="ja-JP" altLang="en-US" sz="190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9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取組み</a:t>
            </a:r>
            <a:endParaRPr kumimoji="1" lang="ja-JP" altLang="en-US" sz="190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・岸壁等整備（</a:t>
            </a:r>
            <a:r>
              <a:rPr kumimoji="1"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22</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万トン級対応</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令和</a:t>
            </a:r>
            <a:r>
              <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3</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年度に供用開始予定</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・客船ターミナル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整備</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令和</a:t>
            </a:r>
            <a:r>
              <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5</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年度に供用開始予定</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56" name="テキスト ボックス 55"/>
          <p:cNvSpPr txBox="1"/>
          <p:nvPr/>
        </p:nvSpPr>
        <p:spPr>
          <a:xfrm>
            <a:off x="1422706" y="13375254"/>
            <a:ext cx="3930134" cy="18466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寄港地観光メニューの充実</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府域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の多様な観光素材を活かし</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大阪府域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全体へのクルーズ客船</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乗客</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の訪問促進、</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クルーズ客船寄</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港</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による観光振興・地域活性化</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図</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ります</a:t>
            </a:r>
            <a:r>
              <a:rPr kumimoji="0"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4" name="グループ化 13"/>
          <p:cNvGrpSpPr/>
          <p:nvPr/>
        </p:nvGrpSpPr>
        <p:grpSpPr>
          <a:xfrm>
            <a:off x="5067302" y="13433155"/>
            <a:ext cx="3269069" cy="2387381"/>
            <a:chOff x="5321711" y="13673441"/>
            <a:chExt cx="3062074" cy="2040541"/>
          </a:xfrm>
        </p:grpSpPr>
        <p:pic>
          <p:nvPicPr>
            <p:cNvPr id="57" name="図 56"/>
            <p:cNvPicPr>
              <a:picLocks noChangeAspect="1"/>
            </p:cNvPicPr>
            <p:nvPr/>
          </p:nvPicPr>
          <p:blipFill>
            <a:blip r:embed="rId2"/>
            <a:stretch>
              <a:fillRect/>
            </a:stretch>
          </p:blipFill>
          <p:spPr>
            <a:xfrm>
              <a:off x="5610143" y="13673441"/>
              <a:ext cx="2310897" cy="1651833"/>
            </a:xfrm>
            <a:prstGeom prst="rect">
              <a:avLst/>
            </a:prstGeom>
          </p:spPr>
        </p:pic>
        <p:sp>
          <p:nvSpPr>
            <p:cNvPr id="70" name="テキスト ボックス 40"/>
            <p:cNvSpPr txBox="1">
              <a:spLocks noChangeArrowheads="1"/>
            </p:cNvSpPr>
            <p:nvPr/>
          </p:nvSpPr>
          <p:spPr bwMode="auto">
            <a:xfrm>
              <a:off x="5321711" y="15367686"/>
              <a:ext cx="3062074"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世界</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文化遺産 </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百舌鳥・古市古墳群」</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5" name="グループ化 14"/>
          <p:cNvGrpSpPr/>
          <p:nvPr/>
        </p:nvGrpSpPr>
        <p:grpSpPr>
          <a:xfrm>
            <a:off x="8496624" y="13433150"/>
            <a:ext cx="2778556" cy="2355398"/>
            <a:chOff x="8469200" y="13675735"/>
            <a:chExt cx="2578703" cy="2030872"/>
          </a:xfrm>
        </p:grpSpPr>
        <p:pic>
          <p:nvPicPr>
            <p:cNvPr id="58" name="図 57"/>
            <p:cNvPicPr>
              <a:picLocks noChangeAspect="1"/>
            </p:cNvPicPr>
            <p:nvPr/>
          </p:nvPicPr>
          <p:blipFill>
            <a:blip r:embed="rId3"/>
            <a:stretch>
              <a:fillRect/>
            </a:stretch>
          </p:blipFill>
          <p:spPr>
            <a:xfrm>
              <a:off x="8469200" y="13675735"/>
              <a:ext cx="2524993" cy="1666326"/>
            </a:xfrm>
            <a:prstGeom prst="rect">
              <a:avLst/>
            </a:prstGeom>
          </p:spPr>
        </p:pic>
        <p:sp>
          <p:nvSpPr>
            <p:cNvPr id="61" name="テキスト ボックス 40"/>
            <p:cNvSpPr txBox="1">
              <a:spLocks noChangeArrowheads="1"/>
            </p:cNvSpPr>
            <p:nvPr/>
          </p:nvSpPr>
          <p:spPr bwMode="auto">
            <a:xfrm>
              <a:off x="8469200" y="15360311"/>
              <a:ext cx="2578703"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岸和田</a:t>
              </a:r>
              <a:r>
                <a:rPr kumimoji="0" lang="ja-JP" altLang="en-US" sz="14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だんじり</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祭</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3" name="グループ化 12"/>
          <p:cNvGrpSpPr/>
          <p:nvPr/>
        </p:nvGrpSpPr>
        <p:grpSpPr>
          <a:xfrm>
            <a:off x="1770744" y="4713053"/>
            <a:ext cx="5776686" cy="3153614"/>
            <a:chOff x="437449" y="4585246"/>
            <a:chExt cx="5801541" cy="3380925"/>
          </a:xfrm>
        </p:grpSpPr>
        <p:sp>
          <p:nvSpPr>
            <p:cNvPr id="21" name="テキスト ボックス 20"/>
            <p:cNvSpPr txBox="1"/>
            <p:nvPr/>
          </p:nvSpPr>
          <p:spPr>
            <a:xfrm>
              <a:off x="504610" y="5104647"/>
              <a:ext cx="5692471" cy="2734401"/>
            </a:xfrm>
            <a:prstGeom prst="rect">
              <a:avLst/>
            </a:prstGeom>
            <a:noFill/>
          </p:spPr>
          <p:txBody>
            <a:bodyPr wrap="square" rtlCol="0">
              <a:spAutoFit/>
            </a:bodyPr>
            <a:lstStyle/>
            <a:p>
              <a:pPr>
                <a:lnSpc>
                  <a:spcPts val="2000"/>
                </a:lnSpc>
                <a:spcAft>
                  <a:spcPts val="600"/>
                </a:spcAft>
                <a:defRPr/>
              </a:pPr>
              <a:r>
                <a:rPr kumimoji="1" lang="ja-JP" altLang="en-US" sz="1600" dirty="0" smtClean="0">
                  <a:latin typeface="ＭＳ Ｐ明朝" panose="02020600040205080304" pitchFamily="18" charset="-128"/>
                  <a:ea typeface="ＭＳ Ｐ明朝" panose="02020600040205080304" pitchFamily="18" charset="-128"/>
                </a:rPr>
                <a:t>　</a:t>
              </a:r>
              <a:r>
                <a:rPr kumimoji="1" lang="ja-JP" altLang="en-US" sz="1600" dirty="0">
                  <a:latin typeface="ＭＳ Ｐ明朝" panose="02020600040205080304" pitchFamily="18" charset="-128"/>
                  <a:ea typeface="ＭＳ Ｐ明朝" panose="02020600040205080304" pitchFamily="18" charset="-128"/>
                </a:rPr>
                <a:t>大阪府全域で大阪の魅力をさらに向上させるため、大阪府及び大阪市共通の戦略として策定しました</a:t>
              </a:r>
              <a:r>
                <a:rPr kumimoji="1" lang="ja-JP" altLang="en-US" sz="1600" dirty="0" err="1">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　</a:t>
              </a:r>
              <a:endParaRPr kumimoji="1" lang="en-US" altLang="ja-JP" sz="1600" dirty="0">
                <a:latin typeface="ＭＳ Ｐ明朝" panose="02020600040205080304" pitchFamily="18" charset="-128"/>
                <a:ea typeface="ＭＳ Ｐ明朝" panose="02020600040205080304" pitchFamily="18" charset="-128"/>
              </a:endParaRPr>
            </a:p>
            <a:p>
              <a:pPr>
                <a:lnSpc>
                  <a:spcPts val="2000"/>
                </a:lnSpc>
                <a:spcAft>
                  <a:spcPts val="600"/>
                </a:spcAft>
                <a:defRPr/>
              </a:pPr>
              <a:r>
                <a:rPr kumimoji="1" lang="ja-JP" altLang="en-US" sz="1600" dirty="0">
                  <a:latin typeface="ＭＳ Ｐ明朝" panose="02020600040205080304" pitchFamily="18" charset="-128"/>
                  <a:ea typeface="ＭＳ Ｐ明朝" panose="02020600040205080304" pitchFamily="18" charset="-128"/>
                </a:rPr>
                <a:t>　</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内外</a:t>
              </a:r>
              <a:r>
                <a:rPr kumimoji="1" lang="ja-JP" altLang="en-US" sz="1600" dirty="0">
                  <a:latin typeface="ＭＳ Ｐ明朝" panose="02020600040205080304" pitchFamily="18" charset="-128"/>
                  <a:ea typeface="ＭＳ Ｐ明朝" panose="02020600040205080304" pitchFamily="18" charset="-128"/>
                </a:rPr>
                <a:t>から人、モノ、投資等を呼び込む「強い大阪」の</a:t>
              </a:r>
              <a:r>
                <a:rPr kumimoji="1" lang="ja-JP" altLang="en-US" sz="1600" dirty="0" smtClean="0">
                  <a:latin typeface="ＭＳ Ｐ明朝" panose="02020600040205080304" pitchFamily="18" charset="-128"/>
                  <a:ea typeface="ＭＳ Ｐ明朝" panose="02020600040205080304" pitchFamily="18" charset="-128"/>
                </a:rPr>
                <a:t>実現</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err="1" smtClean="0">
                  <a:latin typeface="ＭＳ Ｐ明朝" panose="02020600040205080304" pitchFamily="18" charset="-128"/>
                  <a:ea typeface="ＭＳ Ｐ明朝" panose="02020600040205080304" pitchFamily="18" charset="-128"/>
                </a:rPr>
                <a:t>、</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世界</a:t>
              </a:r>
              <a:r>
                <a:rPr kumimoji="1" lang="ja-JP" altLang="en-US" sz="1600" dirty="0">
                  <a:latin typeface="ＭＳ Ｐ明朝" panose="02020600040205080304" pitchFamily="18" charset="-128"/>
                  <a:ea typeface="ＭＳ Ｐ明朝" panose="02020600040205080304" pitchFamily="18" charset="-128"/>
                </a:rPr>
                <a:t>に存在感を示す「大阪」の</a:t>
              </a:r>
              <a:r>
                <a:rPr kumimoji="1" lang="ja-JP" altLang="en-US" sz="1600" dirty="0" smtClean="0">
                  <a:latin typeface="ＭＳ Ｐ明朝" panose="02020600040205080304" pitchFamily="18" charset="-128"/>
                  <a:ea typeface="ＭＳ Ｐ明朝" panose="02020600040205080304" pitchFamily="18" charset="-128"/>
                </a:rPr>
                <a:t>実現</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と</a:t>
              </a:r>
              <a:r>
                <a:rPr kumimoji="1" lang="ja-JP" altLang="en-US" sz="1600" dirty="0">
                  <a:latin typeface="ＭＳ Ｐ明朝" panose="02020600040205080304" pitchFamily="18" charset="-128"/>
                  <a:ea typeface="ＭＳ Ｐ明朝" panose="02020600040205080304" pitchFamily="18" charset="-128"/>
                </a:rPr>
                <a:t>いう</a:t>
              </a:r>
              <a:r>
                <a:rPr kumimoji="1" lang="en-US" altLang="ja-JP" sz="1600" dirty="0">
                  <a:latin typeface="ＭＳ Ｐ明朝" panose="02020600040205080304" pitchFamily="18" charset="-128"/>
                  <a:ea typeface="ＭＳ Ｐ明朝" panose="02020600040205080304" pitchFamily="18" charset="-128"/>
                </a:rPr>
                <a:t>2</a:t>
              </a:r>
              <a:r>
                <a:rPr kumimoji="1" lang="ja-JP" altLang="en-US" sz="1600" dirty="0" err="1">
                  <a:latin typeface="ＭＳ Ｐ明朝" panose="02020600040205080304" pitchFamily="18" charset="-128"/>
                  <a:ea typeface="ＭＳ Ｐ明朝" panose="02020600040205080304" pitchFamily="18" charset="-128"/>
                </a:rPr>
                <a:t>つの</a:t>
              </a:r>
              <a:r>
                <a:rPr kumimoji="1" lang="ja-JP" altLang="en-US" sz="1600" dirty="0">
                  <a:latin typeface="ＭＳ Ｐ明朝" panose="02020600040205080304" pitchFamily="18" charset="-128"/>
                  <a:ea typeface="ＭＳ Ｐ明朝" panose="02020600040205080304" pitchFamily="18" charset="-128"/>
                </a:rPr>
                <a:t>戦略目標を掲げ、その達成のため</a:t>
              </a:r>
              <a:r>
                <a:rPr kumimoji="1" lang="en-US" altLang="ja-JP" sz="1600" dirty="0">
                  <a:latin typeface="ＭＳ Ｐ明朝" panose="02020600040205080304" pitchFamily="18" charset="-128"/>
                  <a:ea typeface="ＭＳ Ｐ明朝" panose="02020600040205080304" pitchFamily="18" charset="-128"/>
                </a:rPr>
                <a:t>10</a:t>
              </a:r>
              <a:r>
                <a:rPr kumimoji="1" lang="ja-JP" altLang="en-US" sz="1600" dirty="0">
                  <a:latin typeface="ＭＳ Ｐ明朝" panose="02020600040205080304" pitchFamily="18" charset="-128"/>
                  <a:ea typeface="ＭＳ Ｐ明朝" panose="02020600040205080304" pitchFamily="18" charset="-128"/>
                </a:rPr>
                <a:t>の「目指すべき都市像」を設定しています。</a:t>
              </a:r>
              <a:endParaRPr kumimoji="1" lang="en-US" altLang="ja-JP" sz="1600" dirty="0">
                <a:latin typeface="ＭＳ Ｐ明朝" panose="02020600040205080304" pitchFamily="18" charset="-128"/>
                <a:ea typeface="ＭＳ Ｐ明朝" panose="02020600040205080304" pitchFamily="18" charset="-128"/>
              </a:endParaRPr>
            </a:p>
            <a:p>
              <a:pPr>
                <a:lnSpc>
                  <a:spcPts val="2000"/>
                </a:lnSpc>
                <a:spcAft>
                  <a:spcPts val="600"/>
                </a:spcAft>
                <a:defRPr/>
              </a:pPr>
              <a:r>
                <a:rPr kumimoji="1" lang="ja-JP" altLang="en-US" sz="1600" dirty="0">
                  <a:latin typeface="ＭＳ Ｐ明朝" panose="02020600040205080304" pitchFamily="18" charset="-128"/>
                  <a:ea typeface="ＭＳ Ｐ明朝" panose="02020600040205080304" pitchFamily="18" charset="-128"/>
                </a:rPr>
                <a:t>　築港・ベイエリア</a:t>
              </a:r>
              <a:r>
                <a:rPr kumimoji="1" lang="ja-JP" altLang="en-US" sz="1600" dirty="0" smtClean="0">
                  <a:latin typeface="ＭＳ Ｐ明朝" panose="02020600040205080304" pitchFamily="18" charset="-128"/>
                  <a:ea typeface="ＭＳ Ｐ明朝" panose="02020600040205080304" pitchFamily="18" charset="-128"/>
                </a:rPr>
                <a:t>地区では</a:t>
              </a:r>
              <a:r>
                <a:rPr kumimoji="1" lang="ja-JP" altLang="en-US" sz="1600" dirty="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このうち</a:t>
              </a:r>
              <a:r>
                <a:rPr kumimoji="1" lang="ja-JP" altLang="en-US" sz="1600" dirty="0">
                  <a:latin typeface="ＭＳ Ｐ明朝" panose="02020600040205080304" pitchFamily="18" charset="-128"/>
                  <a:ea typeface="ＭＳ Ｐ明朝" panose="02020600040205080304" pitchFamily="18" charset="-128"/>
                </a:rPr>
                <a:t>“世界に誇れる自慢の都市”を</a:t>
              </a:r>
              <a:r>
                <a:rPr kumimoji="1" lang="ja-JP" altLang="en-US" sz="1600" dirty="0" smtClean="0">
                  <a:latin typeface="ＭＳ Ｐ明朝" panose="02020600040205080304" pitchFamily="18" charset="-128"/>
                  <a:ea typeface="ＭＳ Ｐ明朝" panose="02020600040205080304" pitchFamily="18" charset="-128"/>
                </a:rPr>
                <a:t>目指すものであり、</a:t>
              </a:r>
              <a:r>
                <a:rPr kumimoji="1" lang="ja-JP" altLang="en-US" sz="1600" dirty="0">
                  <a:latin typeface="ＭＳ Ｐ明朝" panose="02020600040205080304" pitchFamily="18" charset="-128"/>
                  <a:ea typeface="ＭＳ Ｐ明朝" panose="02020600040205080304" pitchFamily="18" charset="-128"/>
                </a:rPr>
                <a:t>クルーズ客船の母港化により内外集客力を</a:t>
              </a:r>
              <a:r>
                <a:rPr kumimoji="1" lang="ja-JP" altLang="en-US" sz="1600" dirty="0" smtClean="0">
                  <a:latin typeface="ＭＳ Ｐ明朝" panose="02020600040205080304" pitchFamily="18" charset="-128"/>
                  <a:ea typeface="ＭＳ Ｐ明朝" panose="02020600040205080304" pitchFamily="18" charset="-128"/>
                </a:rPr>
                <a:t>強化するととも</a:t>
              </a:r>
              <a:r>
                <a:rPr kumimoji="1" lang="ja-JP" altLang="en-US" sz="1600" dirty="0">
                  <a:latin typeface="ＭＳ Ｐ明朝" panose="02020600040205080304" pitchFamily="18" charset="-128"/>
                  <a:ea typeface="ＭＳ Ｐ明朝" panose="02020600040205080304" pitchFamily="18" charset="-128"/>
                </a:rPr>
                <a:t>に、集客観光拠点化を</a:t>
              </a:r>
              <a:r>
                <a:rPr kumimoji="1" lang="ja-JP" altLang="en-US" sz="1600" dirty="0" smtClean="0">
                  <a:latin typeface="ＭＳ Ｐ明朝" panose="02020600040205080304" pitchFamily="18" charset="-128"/>
                  <a:ea typeface="ＭＳ Ｐ明朝" panose="02020600040205080304" pitchFamily="18" charset="-128"/>
                </a:rPr>
                <a:t>図り、世界</a:t>
              </a:r>
              <a:r>
                <a:rPr kumimoji="1" lang="ja-JP" altLang="en-US" sz="1600" dirty="0">
                  <a:latin typeface="ＭＳ Ｐ明朝" panose="02020600040205080304" pitchFamily="18" charset="-128"/>
                  <a:ea typeface="ＭＳ Ｐ明朝" panose="02020600040205080304" pitchFamily="18" charset="-128"/>
                </a:rPr>
                <a:t>に</a:t>
              </a:r>
              <a:r>
                <a:rPr kumimoji="1" lang="ja-JP" altLang="en-US" sz="1600" dirty="0" smtClean="0">
                  <a:latin typeface="ＭＳ Ｐ明朝" panose="02020600040205080304" pitchFamily="18" charset="-128"/>
                  <a:ea typeface="ＭＳ Ｐ明朝" panose="02020600040205080304" pitchFamily="18" charset="-128"/>
                </a:rPr>
                <a:t>アピールします</a:t>
              </a:r>
              <a:r>
                <a:rPr kumimoji="1" lang="ja-JP" altLang="en-US" sz="1600" dirty="0">
                  <a:latin typeface="ＭＳ Ｐ明朝" panose="02020600040205080304" pitchFamily="18" charset="-128"/>
                  <a:ea typeface="ＭＳ Ｐ明朝" panose="02020600040205080304" pitchFamily="18" charset="-128"/>
                </a:rPr>
                <a:t>。　</a:t>
              </a:r>
              <a:endParaRPr kumimoji="1" lang="en-US" altLang="ja-JP" sz="1600" dirty="0">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504610" y="4671609"/>
              <a:ext cx="5734380" cy="3953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i="0"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b="1" i="0" u="sng"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大阪都市魅力創造戦略２０２０</a:t>
              </a:r>
              <a:endParaRPr kumimoji="1" lang="en-US" altLang="ja-JP" b="1" i="0" u="sng"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p:txBody>
        </p:sp>
        <p:sp>
          <p:nvSpPr>
            <p:cNvPr id="12" name="正方形/長方形 11"/>
            <p:cNvSpPr/>
            <p:nvPr/>
          </p:nvSpPr>
          <p:spPr>
            <a:xfrm>
              <a:off x="437449" y="4585246"/>
              <a:ext cx="5762084" cy="3380925"/>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76" name="グループ化 75"/>
          <p:cNvGrpSpPr/>
          <p:nvPr/>
        </p:nvGrpSpPr>
        <p:grpSpPr>
          <a:xfrm>
            <a:off x="8058568" y="1650982"/>
            <a:ext cx="3487859" cy="3033347"/>
            <a:chOff x="7596270" y="8412744"/>
            <a:chExt cx="3803123" cy="2808580"/>
          </a:xfrm>
        </p:grpSpPr>
        <p:pic>
          <p:nvPicPr>
            <p:cNvPr id="77" name="図 76"/>
            <p:cNvPicPr>
              <a:picLocks noChangeAspect="1"/>
            </p:cNvPicPr>
            <p:nvPr/>
          </p:nvPicPr>
          <p:blipFill>
            <a:blip r:embed="rId4"/>
            <a:stretch>
              <a:fillRect/>
            </a:stretch>
          </p:blipFill>
          <p:spPr>
            <a:xfrm>
              <a:off x="7596270" y="8412744"/>
              <a:ext cx="3803123" cy="2447800"/>
            </a:xfrm>
            <a:prstGeom prst="rect">
              <a:avLst/>
            </a:prstGeom>
          </p:spPr>
        </p:pic>
        <p:sp>
          <p:nvSpPr>
            <p:cNvPr id="78" name="テキスト ボックス 40"/>
            <p:cNvSpPr txBox="1">
              <a:spLocks noChangeArrowheads="1"/>
            </p:cNvSpPr>
            <p:nvPr/>
          </p:nvSpPr>
          <p:spPr bwMode="auto">
            <a:xfrm>
              <a:off x="8208479" y="10875028"/>
              <a:ext cx="2578703"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天保山岸壁</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1" name="グループ化 10"/>
          <p:cNvGrpSpPr/>
          <p:nvPr/>
        </p:nvGrpSpPr>
        <p:grpSpPr>
          <a:xfrm>
            <a:off x="4563042" y="8647439"/>
            <a:ext cx="3773329" cy="2162068"/>
            <a:chOff x="2354967" y="9047741"/>
            <a:chExt cx="2641315" cy="1485389"/>
          </a:xfrm>
        </p:grpSpPr>
        <p:pic>
          <p:nvPicPr>
            <p:cNvPr id="41" name="図 40"/>
            <p:cNvPicPr>
              <a:picLocks noChangeAspect="1"/>
            </p:cNvPicPr>
            <p:nvPr/>
          </p:nvPicPr>
          <p:blipFill>
            <a:blip r:embed="rId5"/>
            <a:stretch>
              <a:fillRect/>
            </a:stretch>
          </p:blipFill>
          <p:spPr>
            <a:xfrm>
              <a:off x="2869455" y="9047741"/>
              <a:ext cx="1612340" cy="1139093"/>
            </a:xfrm>
            <a:prstGeom prst="rect">
              <a:avLst/>
            </a:prstGeom>
          </p:spPr>
        </p:pic>
        <p:sp>
          <p:nvSpPr>
            <p:cNvPr id="26" name="テキスト ボックス 40"/>
            <p:cNvSpPr txBox="1">
              <a:spLocks noChangeArrowheads="1"/>
            </p:cNvSpPr>
            <p:nvPr/>
          </p:nvSpPr>
          <p:spPr bwMode="auto">
            <a:xfrm>
              <a:off x="2354967" y="10186834"/>
              <a:ext cx="2641315"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新ターミナルのイメージ図</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71" name="テキスト ボックス 70"/>
          <p:cNvSpPr txBox="1"/>
          <p:nvPr/>
        </p:nvSpPr>
        <p:spPr>
          <a:xfrm>
            <a:off x="1616192" y="10253568"/>
            <a:ext cx="9309560" cy="2723823"/>
          </a:xfrm>
          <a:prstGeom prst="rect">
            <a:avLst/>
          </a:prstGeom>
          <a:noFill/>
        </p:spPr>
        <p:txBody>
          <a:bodyPr wrap="square" rtlCol="0">
            <a:spAutoFit/>
          </a:bodyPr>
          <a:lstStyle/>
          <a:p>
            <a:r>
              <a:rPr kumimoji="1" lang="ja-JP" altLang="en-US" sz="1900" dirty="0" smtClean="0">
                <a:latin typeface="ＭＳ Ｐゴシック" panose="020B0600070205080204" pitchFamily="50" charset="-128"/>
                <a:ea typeface="ＭＳ Ｐゴシック" panose="020B0600070205080204" pitchFamily="50" charset="-128"/>
              </a:rPr>
              <a:t>■ ソフト面</a:t>
            </a:r>
            <a:r>
              <a:rPr kumimoji="1" lang="ja-JP" altLang="en-US" sz="1900" dirty="0">
                <a:latin typeface="ＭＳ Ｐゴシック" panose="020B0600070205080204" pitchFamily="50" charset="-128"/>
                <a:ea typeface="ＭＳ Ｐゴシック" panose="020B0600070205080204" pitchFamily="50" charset="-128"/>
              </a:rPr>
              <a:t>の</a:t>
            </a:r>
            <a:r>
              <a:rPr kumimoji="1" lang="ja-JP" altLang="en-US" sz="1900" dirty="0" smtClean="0">
                <a:latin typeface="ＭＳ Ｐゴシック" panose="020B0600070205080204" pitchFamily="50" charset="-128"/>
                <a:ea typeface="ＭＳ Ｐゴシック" panose="020B0600070205080204" pitchFamily="50" charset="-128"/>
              </a:rPr>
              <a:t>取組み</a:t>
            </a:r>
            <a:endParaRPr kumimoji="1" lang="en-US" altLang="ja-JP" sz="1900" strike="sngStrike" dirty="0" smtClean="0">
              <a:solidFill>
                <a:srgbClr val="FF0000"/>
              </a:solidFill>
              <a:latin typeface="ＭＳ Ｐゴシック" panose="020B0600070205080204" pitchFamily="50" charset="-128"/>
              <a:ea typeface="ＭＳ Ｐゴシック" panose="020B0600070205080204" pitchFamily="50" charset="-128"/>
            </a:endParaRPr>
          </a:p>
          <a:p>
            <a:pPr marL="622300" indent="-622300"/>
            <a:r>
              <a:rPr kumimoji="1" lang="ja-JP" altLang="en-US" sz="1900" dirty="0" smtClean="0">
                <a:latin typeface="ＭＳ Ｐ明朝" panose="02020600040205080304" pitchFamily="18" charset="-128"/>
                <a:ea typeface="ＭＳ Ｐ明朝" panose="02020600040205080304" pitchFamily="18" charset="-128"/>
              </a:rPr>
              <a:t>　・積極的なポートセールス</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　「クルーズコンベンション」への参加、欧米等船会社、国内船会社等への個別訪問等</a:t>
            </a:r>
            <a:endParaRPr kumimoji="1" lang="ja-JP" altLang="en-US"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・受入体制の</a:t>
            </a:r>
            <a:r>
              <a:rPr kumimoji="1" lang="ja-JP" altLang="en-US" sz="1900" dirty="0" smtClean="0">
                <a:latin typeface="ＭＳ Ｐ明朝" panose="02020600040205080304" pitchFamily="18" charset="-128"/>
                <a:ea typeface="ＭＳ Ｐ明朝" panose="02020600040205080304" pitchFamily="18" charset="-128"/>
              </a:rPr>
              <a:t>充実</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　入港時の歓迎演奏、セレモニー、マスコットキャラクターによる出迎え、インフォメーション、 両替</a:t>
            </a:r>
            <a:r>
              <a:rPr kumimoji="1" lang="ja-JP" altLang="en-US" sz="1900" dirty="0" smtClean="0">
                <a:latin typeface="ＭＳ Ｐ明朝" panose="02020600040205080304" pitchFamily="18" charset="-128"/>
                <a:ea typeface="ＭＳ Ｐ明朝" panose="02020600040205080304" pitchFamily="18" charset="-128"/>
              </a:rPr>
              <a:t>など</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solidFill>
                  <a:srgbClr val="FF0000"/>
                </a:solidFill>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・非常時も想定した受入環境の整備</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　</a:t>
            </a:r>
            <a:r>
              <a:rPr kumimoji="1" lang="ja-JP" altLang="en-US" sz="1900" dirty="0" smtClean="0">
                <a:latin typeface="ＭＳ Ｐ明朝" panose="02020600040205080304" pitchFamily="18" charset="-128"/>
                <a:ea typeface="ＭＳ Ｐ明朝" panose="02020600040205080304" pitchFamily="18" charset="-128"/>
              </a:rPr>
              <a:t>船内でウイルス感染症が発生した場合など非常時も想定し、周辺エリアにおいて受入施設を確保するなど、関係機関と連携した安全・安心の受入環境づくりを進める。</a:t>
            </a:r>
            <a:endParaRPr kumimoji="1" lang="ja-JP" altLang="en-US" sz="1900" dirty="0">
              <a:latin typeface="ＭＳ Ｐ明朝" panose="02020600040205080304" pitchFamily="18" charset="-128"/>
              <a:ea typeface="ＭＳ Ｐ明朝" panose="02020600040205080304" pitchFamily="18" charset="-128"/>
            </a:endParaRPr>
          </a:p>
        </p:txBody>
      </p:sp>
      <p:sp>
        <p:nvSpPr>
          <p:cNvPr id="44" name="テキスト ボックス 40"/>
          <p:cNvSpPr txBox="1">
            <a:spLocks noChangeArrowheads="1"/>
          </p:cNvSpPr>
          <p:nvPr/>
        </p:nvSpPr>
        <p:spPr bwMode="auto">
          <a:xfrm>
            <a:off x="8620027" y="7086276"/>
            <a:ext cx="2364939" cy="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中央突堤北岸壁</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（手前）</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テキスト ボックス 40"/>
          <p:cNvSpPr txBox="1">
            <a:spLocks noChangeArrowheads="1"/>
          </p:cNvSpPr>
          <p:nvPr/>
        </p:nvSpPr>
        <p:spPr bwMode="auto">
          <a:xfrm>
            <a:off x="8459301" y="9856740"/>
            <a:ext cx="2719973" cy="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堺泉北港</a:t>
            </a:r>
            <a:r>
              <a:rPr lang="ja-JP" altLang="en-US"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大浜埠頭第</a:t>
            </a:r>
            <a:r>
              <a:rPr lang="en-US" altLang="ja-JP"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en-US"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号</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岸壁</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8" name="図 47"/>
          <p:cNvPicPr>
            <a:picLocks noChangeAspect="1"/>
          </p:cNvPicPr>
          <p:nvPr/>
        </p:nvPicPr>
        <p:blipFill rotWithShape="1">
          <a:blip r:embed="rId6" cstate="print">
            <a:extLst>
              <a:ext uri="{28A0092B-C50C-407E-A947-70E740481C1C}">
                <a14:useLocalDpi xmlns:a14="http://schemas.microsoft.com/office/drawing/2010/main" val="0"/>
              </a:ext>
            </a:extLst>
          </a:blip>
          <a:srcRect t="3691"/>
          <a:stretch/>
        </p:blipFill>
        <p:spPr>
          <a:xfrm>
            <a:off x="8054253" y="4668753"/>
            <a:ext cx="3488400" cy="2396465"/>
          </a:xfrm>
          <a:prstGeom prst="rect">
            <a:avLst/>
          </a:prstGeom>
        </p:spPr>
      </p:pic>
      <p:pic>
        <p:nvPicPr>
          <p:cNvPr id="33" name="図 32"/>
          <p:cNvPicPr>
            <a:picLocks noChangeAspect="1"/>
          </p:cNvPicPr>
          <p:nvPr/>
        </p:nvPicPr>
        <p:blipFill rotWithShape="1">
          <a:blip r:embed="rId7" cstate="print">
            <a:extLst>
              <a:ext uri="{28A0092B-C50C-407E-A947-70E740481C1C}">
                <a14:useLocalDpi xmlns:a14="http://schemas.microsoft.com/office/drawing/2010/main" val="0"/>
              </a:ext>
            </a:extLst>
          </a:blip>
          <a:srcRect l="15752" r="1"/>
          <a:stretch/>
        </p:blipFill>
        <p:spPr>
          <a:xfrm>
            <a:off x="8063065" y="7560051"/>
            <a:ext cx="3470775" cy="2317346"/>
          </a:xfrm>
          <a:prstGeom prst="rect">
            <a:avLst/>
          </a:prstGeom>
        </p:spPr>
      </p:pic>
    </p:spTree>
    <p:extLst>
      <p:ext uri="{BB962C8B-B14F-4D97-AF65-F5344CB8AC3E}">
        <p14:creationId xmlns:p14="http://schemas.microsoft.com/office/powerpoint/2010/main" val="154093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184371" y="644789"/>
            <a:ext cx="4548772"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海上</a:t>
            </a: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交通による交流機能の充実</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1" name="フッター プレースホルダー 7"/>
          <p:cNvSpPr>
            <a:spLocks noGrp="1"/>
          </p:cNvSpPr>
          <p:nvPr>
            <p:ph type="ftr" sz="quarter" idx="11"/>
          </p:nvPr>
        </p:nvSpPr>
        <p:spPr>
          <a:xfrm>
            <a:off x="4038600" y="15832586"/>
            <a:ext cx="4114800" cy="40188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61" name="テキスト ボックス 160"/>
          <p:cNvSpPr txBox="1"/>
          <p:nvPr/>
        </p:nvSpPr>
        <p:spPr>
          <a:xfrm>
            <a:off x="1542172" y="13815792"/>
            <a:ext cx="9350479"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さらに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夢洲の</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小型</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桟橋に隣接</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してクルーズ客船用</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岸壁を整備した</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場合には</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、小型</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旅客船</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による関西国際空港との接続によって「フライ＆クルーズ」の促進が期待でき、また神戸や大阪市内との接続によって、クルーズ客船の乗客へ</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の多様</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なオプショナルツアーの提供や</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エクスカーション</a:t>
            </a:r>
            <a:r>
              <a:rPr kumimoji="0" lang="en-US" altLang="ja-JP" sz="19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利便性向上に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つな</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げることが可能となります</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テキスト ボックス 1"/>
          <p:cNvSpPr txBox="1"/>
          <p:nvPr/>
        </p:nvSpPr>
        <p:spPr>
          <a:xfrm>
            <a:off x="1615194" y="15173727"/>
            <a:ext cx="941171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エクスカーション・・・訪れた場所で案内人の解説に耳を傾けながら参加者も意見を交わし、地域の自然や歴史、文化など、さまざまな</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学術的内容で専門家の解説を聞くとともに、参加者も現地での体験や議論を行う「体験型の見学会」のこと。</a:t>
            </a:r>
            <a:endPar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15" name="テキスト ボックス 114"/>
          <p:cNvSpPr txBox="1"/>
          <p:nvPr/>
        </p:nvSpPr>
        <p:spPr>
          <a:xfrm>
            <a:off x="2905903" y="13403889"/>
            <a:ext cx="623505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大阪港（夢洲）を中心とした海上交通ネットワーク（イメージ</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7" name="図 6"/>
          <p:cNvPicPr>
            <a:picLocks noChangeAspect="1"/>
          </p:cNvPicPr>
          <p:nvPr/>
        </p:nvPicPr>
        <p:blipFill>
          <a:blip r:embed="rId3"/>
          <a:stretch>
            <a:fillRect/>
          </a:stretch>
        </p:blipFill>
        <p:spPr>
          <a:xfrm>
            <a:off x="1613124" y="3391842"/>
            <a:ext cx="9540710" cy="10027775"/>
          </a:xfrm>
          <a:prstGeom prst="rect">
            <a:avLst/>
          </a:prstGeom>
        </p:spPr>
      </p:pic>
      <p:sp>
        <p:nvSpPr>
          <p:cNvPr id="120" name="テキスト ボックス 119"/>
          <p:cNvSpPr txBox="1"/>
          <p:nvPr/>
        </p:nvSpPr>
        <p:spPr>
          <a:xfrm>
            <a:off x="1542172" y="1252915"/>
            <a:ext cx="9350478" cy="2139047"/>
          </a:xfrm>
          <a:prstGeom prst="rect">
            <a:avLst/>
          </a:prstGeom>
          <a:noFill/>
        </p:spPr>
        <p:txBody>
          <a:bodyPr wrap="square" rtlCol="0">
            <a:spAutoFit/>
          </a:bodyPr>
          <a:lstStyle/>
          <a:p>
            <a:pPr lvl="0"/>
            <a:r>
              <a:rPr lang="ja-JP" altLang="en-US" sz="1900" dirty="0" smtClean="0">
                <a:latin typeface="ＭＳ Ｐ明朝" panose="02020600040205080304" pitchFamily="18" charset="-128"/>
                <a:ea typeface="ＭＳ Ｐ明朝" panose="02020600040205080304" pitchFamily="18" charset="-128"/>
              </a:rPr>
              <a:t>　国際</a:t>
            </a:r>
            <a:r>
              <a:rPr lang="ja-JP" altLang="en-US" sz="1900" dirty="0">
                <a:latin typeface="ＭＳ Ｐ明朝" panose="02020600040205080304" pitchFamily="18" charset="-128"/>
                <a:ea typeface="ＭＳ Ｐ明朝" panose="02020600040205080304" pitchFamily="18" charset="-128"/>
              </a:rPr>
              <a:t>観光拠点の形成</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いる大阪港夢洲地区において、万博等を契機とした今後見込まれる旅客輸送需要に対応するため、周囲を海に囲まれた夢洲の立地を活かした魅力ある交通ネットワークの形成を図ります。</a:t>
            </a:r>
          </a:p>
          <a:p>
            <a:pPr lvl="0"/>
            <a:r>
              <a:rPr lang="ja-JP" altLang="en-US" sz="1900" dirty="0">
                <a:latin typeface="ＭＳ Ｐ明朝" panose="02020600040205080304" pitchFamily="18" charset="-128"/>
                <a:ea typeface="ＭＳ Ｐ明朝" panose="02020600040205080304" pitchFamily="18" charset="-128"/>
              </a:rPr>
              <a:t>　具体的には、関西国際空港や神戸空港</a:t>
            </a:r>
            <a:r>
              <a:rPr lang="ja-JP" altLang="en-US" sz="1900" dirty="0" smtClean="0">
                <a:latin typeface="ＭＳ Ｐ明朝" panose="02020600040205080304" pitchFamily="18" charset="-128"/>
                <a:ea typeface="ＭＳ Ｐ明朝" panose="02020600040205080304" pitchFamily="18" charset="-128"/>
              </a:rPr>
              <a:t>などの大阪湾内の拠点を結ぶネットワーク、</a:t>
            </a:r>
            <a:r>
              <a:rPr lang="ja-JP" altLang="en-US" sz="1900" dirty="0">
                <a:latin typeface="ＭＳ Ｐ明朝" panose="02020600040205080304" pitchFamily="18" charset="-128"/>
                <a:ea typeface="ＭＳ Ｐ明朝" panose="02020600040205080304" pitchFamily="18" charset="-128"/>
              </a:rPr>
              <a:t>また</a:t>
            </a:r>
            <a:r>
              <a:rPr lang="ja-JP" altLang="en-US" sz="1900" dirty="0" smtClean="0">
                <a:latin typeface="ＭＳ Ｐ明朝" panose="02020600040205080304" pitchFamily="18" charset="-128"/>
                <a:ea typeface="ＭＳ Ｐ明朝" panose="02020600040205080304" pitchFamily="18" charset="-128"/>
              </a:rPr>
              <a:t>、ユニバーサル・スタジオ・ジャパン（ＵＳＪ）、海遊館などの</a:t>
            </a:r>
            <a:r>
              <a:rPr lang="ja-JP" altLang="en-US" sz="1900" dirty="0">
                <a:latin typeface="ＭＳ Ｐ明朝" panose="02020600040205080304" pitchFamily="18" charset="-128"/>
                <a:ea typeface="ＭＳ Ｐ明朝" panose="02020600040205080304" pitchFamily="18" charset="-128"/>
              </a:rPr>
              <a:t>近傍の集客</a:t>
            </a:r>
            <a:r>
              <a:rPr lang="ja-JP" altLang="en-US" sz="1900" dirty="0" smtClean="0">
                <a:latin typeface="ＭＳ Ｐ明朝" panose="02020600040205080304" pitchFamily="18" charset="-128"/>
                <a:ea typeface="ＭＳ Ｐ明朝" panose="02020600040205080304" pitchFamily="18" charset="-128"/>
              </a:rPr>
              <a:t>施設や水都大阪（水の回廊）、淀川舟運と連携したネットワーク、大阪湾と瀬戸内・西日本を結ぶネットワークなど</a:t>
            </a:r>
            <a:r>
              <a:rPr lang="ja-JP" altLang="en-US" sz="1900" dirty="0">
                <a:latin typeface="ＭＳ Ｐ明朝" panose="02020600040205080304" pitchFamily="18" charset="-128"/>
                <a:ea typeface="ＭＳ Ｐ明朝" panose="02020600040205080304" pitchFamily="18" charset="-128"/>
              </a:rPr>
              <a:t>の海上交通による交流機能の充実</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いきます。</a:t>
            </a:r>
          </a:p>
        </p:txBody>
      </p:sp>
    </p:spTree>
    <p:extLst>
      <p:ext uri="{BB962C8B-B14F-4D97-AF65-F5344CB8AC3E}">
        <p14:creationId xmlns:p14="http://schemas.microsoft.com/office/powerpoint/2010/main" val="3199750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p:cNvSpPr>
            <a:spLocks noGrp="1"/>
          </p:cNvSpPr>
          <p:nvPr>
            <p:ph type="ftr" sz="quarter" idx="11"/>
          </p:nvPr>
        </p:nvSpPr>
        <p:spPr>
          <a:xfrm>
            <a:off x="4077443" y="15902702"/>
            <a:ext cx="4114800" cy="312082"/>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11</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1258221" y="767654"/>
            <a:ext cx="365497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みな</a:t>
            </a:r>
            <a:r>
              <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と・海岸のにぎわい創出</a:t>
            </a:r>
          </a:p>
        </p:txBody>
      </p:sp>
      <p:pic>
        <p:nvPicPr>
          <p:cNvPr id="1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81307" y="3422648"/>
            <a:ext cx="10507073" cy="11221797"/>
          </a:xfrm>
          <a:prstGeom prst="rect">
            <a:avLst/>
          </a:prstGeom>
          <a:noFill/>
          <a:ln>
            <a:prstDash val="dash"/>
          </a:ln>
          <a:extLst>
            <a:ext uri="{909E8E84-426E-40DD-AFC4-6F175D3DCCD1}">
              <a14:hiddenFill xmlns:a14="http://schemas.microsoft.com/office/drawing/2010/main">
                <a:blipFill dpi="0" rotWithShape="0">
                  <a:blip/>
                  <a:srcRect/>
                  <a:stretch>
                    <a:fillRect/>
                  </a:stretch>
                </a:blipFill>
              </a14:hiddenFill>
            </a:ext>
          </a:extLst>
        </p:spPr>
      </p:pic>
      <p:pic>
        <p:nvPicPr>
          <p:cNvPr id="38" name="図 37"/>
          <p:cNvPicPr>
            <a:picLocks noChangeAspect="1"/>
          </p:cNvPicPr>
          <p:nvPr/>
        </p:nvPicPr>
        <p:blipFill>
          <a:blip r:embed="rId3"/>
          <a:stretch>
            <a:fillRect/>
          </a:stretch>
        </p:blipFill>
        <p:spPr>
          <a:xfrm>
            <a:off x="1431303" y="13889086"/>
            <a:ext cx="2121227" cy="1333492"/>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49196" y="13878828"/>
            <a:ext cx="2117059" cy="1425631"/>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77431" y="11086739"/>
            <a:ext cx="2199383" cy="1422174"/>
          </a:xfrm>
          <a:prstGeom prst="rect">
            <a:avLst/>
          </a:prstGeom>
        </p:spPr>
      </p:pic>
      <p:pic>
        <p:nvPicPr>
          <p:cNvPr id="9" name="図 8"/>
          <p:cNvPicPr>
            <a:picLocks noChangeAspect="1"/>
          </p:cNvPicPr>
          <p:nvPr/>
        </p:nvPicPr>
        <p:blipFill rotWithShape="1">
          <a:blip r:embed="rId6">
            <a:extLst>
              <a:ext uri="{28A0092B-C50C-407E-A947-70E740481C1C}">
                <a14:useLocalDpi xmlns:a14="http://schemas.microsoft.com/office/drawing/2010/main" val="0"/>
              </a:ext>
            </a:extLst>
          </a:blip>
          <a:srcRect l="35000" r="35633" b="-1889"/>
          <a:stretch/>
        </p:blipFill>
        <p:spPr>
          <a:xfrm>
            <a:off x="8788989" y="10862829"/>
            <a:ext cx="2138536" cy="1485031"/>
          </a:xfrm>
          <a:prstGeom prst="rect">
            <a:avLst/>
          </a:prstGeom>
        </p:spPr>
      </p:pic>
      <p:sp>
        <p:nvSpPr>
          <p:cNvPr id="42" name="テキスト ボックス 94"/>
          <p:cNvSpPr txBox="1"/>
          <p:nvPr/>
        </p:nvSpPr>
        <p:spPr>
          <a:xfrm>
            <a:off x="1473261" y="11140319"/>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りんくうマーブルビーチ</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テキスト ボックス 94"/>
          <p:cNvSpPr txBox="1"/>
          <p:nvPr/>
        </p:nvSpPr>
        <p:spPr>
          <a:xfrm>
            <a:off x="4616660" y="13634158"/>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淡輪箱作海水浴場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94"/>
          <p:cNvSpPr txBox="1"/>
          <p:nvPr/>
        </p:nvSpPr>
        <p:spPr>
          <a:xfrm>
            <a:off x="8797205" y="1094824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二色の浜海水浴場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94"/>
          <p:cNvSpPr txBox="1"/>
          <p:nvPr/>
        </p:nvSpPr>
        <p:spPr>
          <a:xfrm>
            <a:off x="1438663" y="1394816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深</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日港フェスティバル</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 name="直線矢印コネクタ 9"/>
          <p:cNvCxnSpPr>
            <a:stCxn id="12" idx="3"/>
          </p:cNvCxnSpPr>
          <p:nvPr/>
        </p:nvCxnSpPr>
        <p:spPr>
          <a:xfrm>
            <a:off x="5927848" y="6017150"/>
            <a:ext cx="3930409" cy="59268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955596" y="7722073"/>
            <a:ext cx="2132876" cy="686732"/>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914680" y="9141699"/>
            <a:ext cx="1343909" cy="526656"/>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1" idx="0"/>
          </p:cNvCxnSpPr>
          <p:nvPr/>
        </p:nvCxnSpPr>
        <p:spPr>
          <a:xfrm flipH="1" flipV="1">
            <a:off x="8977537" y="7892716"/>
            <a:ext cx="860679" cy="99455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9" idx="1"/>
          </p:cNvCxnSpPr>
          <p:nvPr/>
        </p:nvCxnSpPr>
        <p:spPr>
          <a:xfrm flipH="1" flipV="1">
            <a:off x="6722067" y="10288482"/>
            <a:ext cx="2066922" cy="131686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598658" y="10177680"/>
            <a:ext cx="2168872" cy="831881"/>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3"/>
          </p:cNvCxnSpPr>
          <p:nvPr/>
        </p:nvCxnSpPr>
        <p:spPr>
          <a:xfrm flipV="1">
            <a:off x="3676814" y="11691644"/>
            <a:ext cx="1491684" cy="106182"/>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3552530" y="12814977"/>
            <a:ext cx="1355196" cy="1063851"/>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38" idx="0"/>
          </p:cNvCxnSpPr>
          <p:nvPr/>
        </p:nvCxnSpPr>
        <p:spPr>
          <a:xfrm flipH="1" flipV="1">
            <a:off x="2238586" y="13382171"/>
            <a:ext cx="253331" cy="506915"/>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3832" y="5314530"/>
            <a:ext cx="2214016" cy="1405240"/>
          </a:xfrm>
          <a:prstGeom prst="rect">
            <a:avLst/>
          </a:prstGeom>
        </p:spPr>
      </p:pic>
      <p:sp>
        <p:nvSpPr>
          <p:cNvPr id="21" name="テキスト ボックス 94"/>
          <p:cNvSpPr txBox="1"/>
          <p:nvPr/>
        </p:nvSpPr>
        <p:spPr>
          <a:xfrm>
            <a:off x="3717416" y="5383680"/>
            <a:ext cx="942455"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堺旧港地区</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56" name="直線矢印コネクタ 55"/>
          <p:cNvCxnSpPr/>
          <p:nvPr/>
        </p:nvCxnSpPr>
        <p:spPr>
          <a:xfrm flipV="1">
            <a:off x="3680984" y="11150501"/>
            <a:ext cx="1990616" cy="580139"/>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7580" y="8301983"/>
            <a:ext cx="2164212" cy="1463129"/>
          </a:xfrm>
          <a:prstGeom prst="rect">
            <a:avLst/>
          </a:prstGeom>
        </p:spPr>
      </p:pic>
      <p:sp>
        <p:nvSpPr>
          <p:cNvPr id="33" name="テキスト ボックス 94"/>
          <p:cNvSpPr txBox="1"/>
          <p:nvPr/>
        </p:nvSpPr>
        <p:spPr>
          <a:xfrm>
            <a:off x="3797580" y="8379925"/>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阪南港地蔵浜マルシェ</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1" name="図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6920" y="8887269"/>
            <a:ext cx="2142592" cy="1455819"/>
          </a:xfrm>
          <a:prstGeom prst="rect">
            <a:avLst/>
          </a:prstGeom>
        </p:spPr>
      </p:pic>
      <p:sp>
        <p:nvSpPr>
          <p:cNvPr id="46" name="テキスト ボックス 94"/>
          <p:cNvSpPr txBox="1"/>
          <p:nvPr/>
        </p:nvSpPr>
        <p:spPr>
          <a:xfrm>
            <a:off x="8766920" y="8964296"/>
            <a:ext cx="2029708"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堺泉北港ｽﾓｰﾙﾄﾞﾗｺﾞﾝﾎﾞｰﾄﾞ大会</a:t>
            </a:r>
            <a:r>
              <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0741" y="3810654"/>
            <a:ext cx="2254441" cy="1397966"/>
          </a:xfrm>
          <a:prstGeom prst="rect">
            <a:avLst/>
          </a:prstGeom>
        </p:spPr>
      </p:pic>
      <p:cxnSp>
        <p:nvCxnSpPr>
          <p:cNvPr id="59" name="直線矢印コネクタ 58"/>
          <p:cNvCxnSpPr>
            <a:stCxn id="32" idx="3"/>
          </p:cNvCxnSpPr>
          <p:nvPr/>
        </p:nvCxnSpPr>
        <p:spPr>
          <a:xfrm>
            <a:off x="5945182" y="4509637"/>
            <a:ext cx="2247061" cy="33334"/>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69" idx="1"/>
          </p:cNvCxnSpPr>
          <p:nvPr/>
        </p:nvCxnSpPr>
        <p:spPr>
          <a:xfrm flipH="1" flipV="1">
            <a:off x="8885298" y="4865324"/>
            <a:ext cx="657210" cy="74050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9542508" y="4865324"/>
            <a:ext cx="2149797" cy="1481005"/>
            <a:chOff x="9460420" y="4776667"/>
            <a:chExt cx="2149797" cy="1481005"/>
          </a:xfrm>
        </p:grpSpPr>
        <p:pic>
          <p:nvPicPr>
            <p:cNvPr id="69" name="図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0420" y="4776667"/>
              <a:ext cx="2149797" cy="1481005"/>
            </a:xfrm>
            <a:prstGeom prst="rect">
              <a:avLst/>
            </a:prstGeom>
          </p:spPr>
        </p:pic>
        <p:sp>
          <p:nvSpPr>
            <p:cNvPr id="70" name="テキスト ボックス 94"/>
            <p:cNvSpPr txBox="1"/>
            <p:nvPr/>
          </p:nvSpPr>
          <p:spPr>
            <a:xfrm>
              <a:off x="9516808" y="4842228"/>
              <a:ext cx="942455"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天保山まつり</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71" name="テキスト ボックス 94"/>
          <p:cNvSpPr txBox="1"/>
          <p:nvPr/>
        </p:nvSpPr>
        <p:spPr>
          <a:xfrm>
            <a:off x="3791507" y="3845649"/>
            <a:ext cx="2011079"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舞洲シーサイドプロムナード</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2" name="図 7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4747" y="6847150"/>
            <a:ext cx="2203682" cy="1419992"/>
          </a:xfrm>
          <a:prstGeom prst="rect">
            <a:avLst/>
          </a:prstGeom>
        </p:spPr>
      </p:pic>
      <p:sp>
        <p:nvSpPr>
          <p:cNvPr id="19" name="テキスト ボックス 94"/>
          <p:cNvSpPr txBox="1"/>
          <p:nvPr/>
        </p:nvSpPr>
        <p:spPr>
          <a:xfrm>
            <a:off x="3791507" y="6864897"/>
            <a:ext cx="1810420"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泉大津旧港地区なぎさ公園</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3" name="図 72"/>
          <p:cNvPicPr>
            <a:picLocks noChangeAspect="1"/>
          </p:cNvPicPr>
          <p:nvPr/>
        </p:nvPicPr>
        <p:blipFill>
          <a:blip r:embed="rId13"/>
          <a:stretch>
            <a:fillRect/>
          </a:stretch>
        </p:blipFill>
        <p:spPr>
          <a:xfrm>
            <a:off x="1495860" y="9524471"/>
            <a:ext cx="2205888" cy="1491798"/>
          </a:xfrm>
          <a:prstGeom prst="rect">
            <a:avLst/>
          </a:prstGeom>
        </p:spPr>
      </p:pic>
      <p:sp>
        <p:nvSpPr>
          <p:cNvPr id="37" name="テキスト ボックス 94"/>
          <p:cNvSpPr txBox="1"/>
          <p:nvPr/>
        </p:nvSpPr>
        <p:spPr>
          <a:xfrm>
            <a:off x="1492296" y="954593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泉佐野恋人の聖地</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94"/>
          <p:cNvSpPr txBox="1"/>
          <p:nvPr/>
        </p:nvSpPr>
        <p:spPr>
          <a:xfrm>
            <a:off x="3849196" y="13948159"/>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淡輪箱作海水浴場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1473261" y="1388315"/>
            <a:ext cx="9304332" cy="1261884"/>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沿岸市町、</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企業等と連携し</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た</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港湾緑地</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活用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、また、みなと・海岸特有のロケーションや景観等を活かした</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にぎわい・魅力創出に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向けて、引き続き</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取り組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みます。さらに、地域特性を活かした地方港湾の再生や親しみのある海岸づくりなど、地元市町のまちづくりに併せたにぎわい、憩いの創出に協力します。</a:t>
            </a:r>
            <a:endParaRPr kumimoji="1"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cxnSp>
        <p:nvCxnSpPr>
          <p:cNvPr id="54" name="直線矢印コネクタ 53"/>
          <p:cNvCxnSpPr>
            <a:stCxn id="5" idx="2"/>
          </p:cNvCxnSpPr>
          <p:nvPr/>
        </p:nvCxnSpPr>
        <p:spPr>
          <a:xfrm flipH="1">
            <a:off x="9781778" y="4091971"/>
            <a:ext cx="385050" cy="566875"/>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96195" y="2664461"/>
            <a:ext cx="2141265" cy="1427510"/>
          </a:xfrm>
          <a:prstGeom prst="rect">
            <a:avLst/>
          </a:prstGeom>
        </p:spPr>
      </p:pic>
      <p:sp>
        <p:nvSpPr>
          <p:cNvPr id="58" name="テキスト ボックス 94"/>
          <p:cNvSpPr txBox="1"/>
          <p:nvPr/>
        </p:nvSpPr>
        <p:spPr>
          <a:xfrm>
            <a:off x="9096195" y="2717409"/>
            <a:ext cx="2381430"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r>
              <a:rPr lang="en-US" altLang="ja-JP" sz="900" b="1" dirty="0" smtClean="0">
                <a:solidFill>
                  <a:schemeClr val="tx1"/>
                </a:solidFill>
                <a:latin typeface="+mn-ea"/>
              </a:rPr>
              <a:t>TUGBOAT_TAISHO</a:t>
            </a:r>
            <a:r>
              <a:rPr lang="ja-JP" altLang="en-US" sz="900" b="1" dirty="0" smtClean="0">
                <a:solidFill>
                  <a:schemeClr val="tx1"/>
                </a:solidFill>
                <a:latin typeface="+mn-ea"/>
              </a:rPr>
              <a:t> </a:t>
            </a:r>
            <a:r>
              <a:rPr lang="en-US" altLang="ja-JP" sz="900" b="1" dirty="0" smtClean="0">
                <a:solidFill>
                  <a:schemeClr val="tx1"/>
                </a:solidFill>
              </a:rPr>
              <a:t>(</a:t>
            </a:r>
            <a:r>
              <a:rPr lang="ja-JP" altLang="en-US" sz="900" b="1" dirty="0" smtClean="0">
                <a:solidFill>
                  <a:schemeClr val="tx1"/>
                </a:solidFill>
              </a:rPr>
              <a:t>タグボート大正</a:t>
            </a:r>
            <a:r>
              <a:rPr lang="en-US" altLang="ja-JP" sz="900" b="1" dirty="0" smtClean="0">
                <a:solidFill>
                  <a:schemeClr val="tx1"/>
                </a:solidFill>
              </a:rPr>
              <a:t>)</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1501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6704</TotalTime>
  <Words>1013</Words>
  <Application>Microsoft Office PowerPoint</Application>
  <PresentationFormat>ユーザー設定</PresentationFormat>
  <Paragraphs>59</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HG丸ｺﾞｼｯｸM-PRO</vt:lpstr>
      <vt:lpstr>ＭＳ Ｐゴシック</vt:lpstr>
      <vt:lpstr>ＭＳ Ｐ明朝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北尾　栄治</cp:lastModifiedBy>
  <cp:revision>716</cp:revision>
  <cp:lastPrinted>2020-08-31T05:45:32Z</cp:lastPrinted>
  <dcterms:modified xsi:type="dcterms:W3CDTF">2020-09-09T00:28:09Z</dcterms:modified>
</cp:coreProperties>
</file>