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8"/>
  </p:notesMasterIdLst>
  <p:sldIdLst>
    <p:sldId id="379" r:id="rId2"/>
    <p:sldId id="371" r:id="rId3"/>
    <p:sldId id="378" r:id="rId4"/>
    <p:sldId id="393" r:id="rId5"/>
    <p:sldId id="342" r:id="rId6"/>
    <p:sldId id="344" r:id="rId7"/>
  </p:sldIdLst>
  <p:sldSz cx="12192000" cy="16256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1741" autoAdjust="0"/>
  </p:normalViewPr>
  <p:slideViewPr>
    <p:cSldViewPr snapToGrid="0">
      <p:cViewPr varScale="1">
        <p:scale>
          <a:sx n="30" d="100"/>
          <a:sy n="30" d="100"/>
        </p:scale>
        <p:origin x="2136" y="96"/>
      </p:cViewPr>
      <p:guideLst/>
    </p:cSldViewPr>
  </p:slideViewPr>
  <p:notesTextViewPr>
    <p:cViewPr>
      <p:scale>
        <a:sx n="1" d="1"/>
        <a:sy n="1" d="1"/>
      </p:scale>
      <p:origin x="0" y="0"/>
    </p:cViewPr>
  </p:notesTextViewPr>
  <p:sorterViewPr>
    <p:cViewPr>
      <p:scale>
        <a:sx n="100" d="100"/>
        <a:sy n="100" d="100"/>
      </p:scale>
      <p:origin x="0" y="-25584"/>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2" tIns="45711" rIns="91422" bIns="45711" rtlCol="0"/>
          <a:lstStyle>
            <a:lvl1pPr algn="r">
              <a:defRPr sz="1200"/>
            </a:lvl1pPr>
          </a:lstStyle>
          <a:p>
            <a:fld id="{C55A9F67-E7A2-4E82-AB4B-84F8F4F3C681}" type="datetimeFigureOut">
              <a:rPr kumimoji="1" lang="ja-JP" altLang="en-US" smtClean="0"/>
              <a:t>2020/9/4</a:t>
            </a:fld>
            <a:endParaRPr kumimoji="1" lang="ja-JP" altLang="en-US"/>
          </a:p>
        </p:txBody>
      </p:sp>
      <p:sp>
        <p:nvSpPr>
          <p:cNvPr id="4" name="スライド イメージ プレースホルダー 3"/>
          <p:cNvSpPr>
            <a:spLocks noGrp="1" noRot="1" noChangeAspect="1"/>
          </p:cNvSpPr>
          <p:nvPr>
            <p:ph type="sldImg" idx="2"/>
          </p:nvPr>
        </p:nvSpPr>
        <p:spPr>
          <a:xfrm>
            <a:off x="2146300" y="1243013"/>
            <a:ext cx="2514600" cy="3354387"/>
          </a:xfrm>
          <a:prstGeom prst="rect">
            <a:avLst/>
          </a:prstGeom>
          <a:noFill/>
          <a:ln w="12700">
            <a:solidFill>
              <a:prstClr val="black"/>
            </a:solidFill>
          </a:ln>
        </p:spPr>
        <p:txBody>
          <a:bodyPr vert="horz" lIns="91422" tIns="45711" rIns="91422" bIns="45711" rtlCol="0" anchor="ctr"/>
          <a:lstStyle/>
          <a:p>
            <a:endParaRPr lang="ja-JP" altLang="en-US"/>
          </a:p>
        </p:txBody>
      </p:sp>
      <p:sp>
        <p:nvSpPr>
          <p:cNvPr id="5" name="ノート プレースホルダー 4"/>
          <p:cNvSpPr>
            <a:spLocks noGrp="1"/>
          </p:cNvSpPr>
          <p:nvPr>
            <p:ph type="body" sz="quarter" idx="3"/>
          </p:nvPr>
        </p:nvSpPr>
        <p:spPr>
          <a:xfrm>
            <a:off x="681041" y="4783141"/>
            <a:ext cx="5445125" cy="3913187"/>
          </a:xfrm>
          <a:prstGeom prst="rect">
            <a:avLst/>
          </a:prstGeom>
        </p:spPr>
        <p:txBody>
          <a:bodyPr vert="horz" lIns="91422" tIns="45711" rIns="91422"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6"/>
            <a:ext cx="2949575" cy="498475"/>
          </a:xfrm>
          <a:prstGeom prst="rect">
            <a:avLst/>
          </a:prstGeom>
        </p:spPr>
        <p:txBody>
          <a:bodyPr vert="horz" lIns="91422" tIns="45711" rIns="91422"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6"/>
            <a:ext cx="2949575" cy="498475"/>
          </a:xfrm>
          <a:prstGeom prst="rect">
            <a:avLst/>
          </a:prstGeom>
        </p:spPr>
        <p:txBody>
          <a:bodyPr vert="horz" lIns="91422" tIns="45711" rIns="91422" bIns="45711" rtlCol="0" anchor="b"/>
          <a:lstStyle>
            <a:lvl1pPr algn="r">
              <a:defRPr sz="1200"/>
            </a:lvl1pPr>
          </a:lstStyle>
          <a:p>
            <a:fld id="{1A129212-0568-412B-8408-5132D870ADEA}" type="slidenum">
              <a:rPr kumimoji="1" lang="ja-JP" altLang="en-US" smtClean="0"/>
              <a:t>‹#›</a:t>
            </a:fld>
            <a:endParaRPr kumimoji="1" lang="ja-JP" altLang="en-US"/>
          </a:p>
        </p:txBody>
      </p:sp>
    </p:spTree>
    <p:extLst>
      <p:ext uri="{BB962C8B-B14F-4D97-AF65-F5344CB8AC3E}">
        <p14:creationId xmlns:p14="http://schemas.microsoft.com/office/powerpoint/2010/main" val="23817888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70">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57170">
                <a:defRPr/>
              </a:pPr>
              <a:t>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3002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0800C32-84C4-470C-9D80-693C57AD637F}" type="datetime1">
              <a:rPr kumimoji="1" lang="ja-JP" altLang="en-US" smtClean="0"/>
              <a:t>2020/9/4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08739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0AA93D-BE49-41D6-9FBC-C02F05166F78}" type="datetime1">
              <a:rPr kumimoji="1" lang="ja-JP" altLang="en-US" smtClean="0"/>
              <a:t>2020/9/4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16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AF1290-CC0A-419E-BD07-79EE11D23742}" type="datetime1">
              <a:rPr kumimoji="1" lang="ja-JP" altLang="en-US" smtClean="0"/>
              <a:t>2020/9/4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5255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A657F0C-6E5B-45CF-8C60-4E7770CC9D8F}" type="datetime1">
              <a:rPr kumimoji="1" lang="ja-JP" altLang="en-US" smtClean="0"/>
              <a:t>2020/9/4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82120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EA8221E-9A76-4D20-94A6-80DE43A67317}" type="datetime1">
              <a:rPr kumimoji="1" lang="ja-JP" altLang="en-US" smtClean="0"/>
              <a:t>2020/9/4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4090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537F9E4-4A17-48E8-A306-05A2CA7076B8}" type="datetime1">
              <a:rPr kumimoji="1" lang="ja-JP" altLang="en-US" smtClean="0"/>
              <a:t>2020/9/4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583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5999C33-A68E-4203-AE82-7E60A34117AD}" type="datetime1">
              <a:rPr kumimoji="1" lang="ja-JP" altLang="en-US" smtClean="0"/>
              <a:t>2020/9/4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36262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1845E8F-C6E3-46D7-9406-FD3CF1F135D6}" type="datetime1">
              <a:rPr kumimoji="1" lang="ja-JP" altLang="en-US" smtClean="0"/>
              <a:t>2020/9/4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55281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66475-AB03-431E-88C4-484E426AECE8}" type="datetime1">
              <a:rPr kumimoji="1" lang="ja-JP" altLang="en-US" smtClean="0"/>
              <a:t>2020/9/4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8887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1DAB5BA-31AC-4B67-BF01-3CF73CBA085E}" type="datetime1">
              <a:rPr kumimoji="1" lang="ja-JP" altLang="en-US" smtClean="0"/>
              <a:t>2020/9/4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09019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375877-3B35-4D09-9961-E4F0FCBFBAA9}" type="datetime1">
              <a:rPr kumimoji="1" lang="ja-JP" altLang="en-US" smtClean="0"/>
              <a:t>2020/9/4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187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AC3F3E7F-DA65-4A0D-A88E-963FDA5B4104}" type="datetime1">
              <a:rPr kumimoji="1" lang="ja-JP" altLang="en-US" smtClean="0"/>
              <a:t>2020/9/4</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837259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12800" y="1293093"/>
            <a:ext cx="99132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⑴　モノの交流を増やす（港湾物流）</a:t>
            </a:r>
          </a:p>
        </p:txBody>
      </p:sp>
      <p:sp>
        <p:nvSpPr>
          <p:cNvPr id="8" name="フッター プレースホルダー 7"/>
          <p:cNvSpPr>
            <a:spLocks noGrp="1"/>
          </p:cNvSpPr>
          <p:nvPr>
            <p:ph type="ftr" sz="quarter" idx="11"/>
          </p:nvPr>
        </p:nvSpPr>
        <p:spPr>
          <a:xfrm>
            <a:off x="4038600" y="15765688"/>
            <a:ext cx="4114800" cy="46128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1" name="グループ化 10"/>
          <p:cNvGrpSpPr/>
          <p:nvPr/>
        </p:nvGrpSpPr>
        <p:grpSpPr>
          <a:xfrm>
            <a:off x="7153824" y="7973556"/>
            <a:ext cx="4107731" cy="3084368"/>
            <a:chOff x="7312818" y="5181822"/>
            <a:chExt cx="4231747" cy="3133339"/>
          </a:xfrm>
        </p:grpSpPr>
        <p:sp>
          <p:nvSpPr>
            <p:cNvPr id="51" name="テキスト ボックス 40"/>
            <p:cNvSpPr txBox="1">
              <a:spLocks noChangeArrowheads="1"/>
            </p:cNvSpPr>
            <p:nvPr/>
          </p:nvSpPr>
          <p:spPr bwMode="auto">
            <a:xfrm>
              <a:off x="7312818" y="8018059"/>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大阪港セミナー（</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lang="ja-JP" altLang="en-US"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元年</a:t>
              </a:r>
              <a:r>
                <a:rPr lang="en-US" altLang="ja-JP"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9</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月　バンコク）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A3C07BF0-BC63-45A2-A384-489604619A1C}"/>
                </a:ext>
              </a:extLst>
            </p:cNvPr>
            <p:cNvPicPr>
              <a:picLocks noChangeAspect="1"/>
            </p:cNvPicPr>
            <p:nvPr/>
          </p:nvPicPr>
          <p:blipFill>
            <a:blip r:embed="rId2"/>
            <a:stretch>
              <a:fillRect/>
            </a:stretch>
          </p:blipFill>
          <p:spPr>
            <a:xfrm>
              <a:off x="7312818" y="5181822"/>
              <a:ext cx="4231747" cy="2828894"/>
            </a:xfrm>
            <a:prstGeom prst="rect">
              <a:avLst/>
            </a:prstGeom>
          </p:spPr>
        </p:pic>
      </p:grpSp>
      <p:sp>
        <p:nvSpPr>
          <p:cNvPr id="31" name="角丸四角形 30"/>
          <p:cNvSpPr/>
          <p:nvPr/>
        </p:nvSpPr>
        <p:spPr>
          <a:xfrm>
            <a:off x="1135528" y="2177015"/>
            <a:ext cx="3960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国際コンテナ戦略港湾の</a:t>
            </a: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取組み</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正方形/長方形 31"/>
          <p:cNvSpPr/>
          <p:nvPr/>
        </p:nvSpPr>
        <p:spPr>
          <a:xfrm>
            <a:off x="1229008" y="2965827"/>
            <a:ext cx="5404823"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　大阪港は、コン</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テナ</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港湾の国際競争力を強化するため、</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さら</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なる「選択」と「集中」を図ることとして</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国が</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平成</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22</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2010</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年）に</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国際</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コンテナ戦略港湾として選定</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した</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阪神港の一翼を担うべく、また、大阪府営港湾との統合メリットを活かし、引き続き</a:t>
            </a:r>
            <a:r>
              <a:rPr kumimoji="0" lang="ja-JP" altLang="en-US"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 以下の「集貨」 「創貨」「競争力強化」の取組みを</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進めます。</a:t>
            </a:r>
            <a:endPar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endParaRPr>
          </a:p>
        </p:txBody>
      </p:sp>
      <p:sp>
        <p:nvSpPr>
          <p:cNvPr id="37" name="正方形/長方形 36"/>
          <p:cNvSpPr/>
          <p:nvPr/>
        </p:nvSpPr>
        <p:spPr>
          <a:xfrm>
            <a:off x="1229008" y="7773596"/>
            <a:ext cx="5404823" cy="33085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新た</a:t>
            </a:r>
            <a:r>
              <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な貨物を産み出す「創貨」</a:t>
            </a: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・産業</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の臨海部への立地促進に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よる貨物</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の創出を</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農水</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産品等の輸出を促進するための新たな</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仕組みづくりを行</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物流面</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：小規模の貨物を冷凍コンテナに混載</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て輸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出するサービスを提供する物流事業</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者の支援等</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商流面</a:t>
            </a:r>
            <a:r>
              <a:rPr lang="ja-JP" altLang="ja-JP" sz="1900" dirty="0">
                <a:solidFill>
                  <a:prstClr val="black"/>
                </a:solidFill>
                <a:latin typeface="ＭＳ Ｐ明朝" panose="02020600040205080304" pitchFamily="18" charset="-128"/>
                <a:ea typeface="ＭＳ Ｐ明朝" panose="02020600040205080304" pitchFamily="18" charset="-128"/>
              </a:rPr>
              <a:t>：食の輸出セミナーや</a:t>
            </a:r>
            <a:r>
              <a:rPr lang="ja-JP" altLang="en-US" sz="1900" dirty="0">
                <a:solidFill>
                  <a:prstClr val="black"/>
                </a:solidFill>
                <a:latin typeface="ＭＳ Ｐ明朝" panose="02020600040205080304" pitchFamily="18" charset="-128"/>
                <a:ea typeface="ＭＳ Ｐ明朝" panose="02020600040205080304" pitchFamily="18" charset="-128"/>
              </a:rPr>
              <a:t>、海外バイヤーと</a:t>
            </a:r>
            <a:r>
              <a:rPr lang="ja-JP" altLang="en-US" sz="1900" dirty="0" smtClean="0">
                <a:solidFill>
                  <a:prstClr val="black"/>
                </a:solidFill>
                <a:latin typeface="ＭＳ Ｐ明朝" panose="02020600040205080304" pitchFamily="18" charset="-128"/>
                <a:ea typeface="ＭＳ Ｐ明朝" panose="02020600040205080304" pitchFamily="18" charset="-128"/>
              </a:rPr>
              <a:t>の</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商談会</a:t>
            </a:r>
            <a:r>
              <a:rPr lang="ja-JP" altLang="ja-JP" sz="1900" dirty="0">
                <a:solidFill>
                  <a:prstClr val="black"/>
                </a:solidFill>
                <a:latin typeface="ＭＳ Ｐ明朝" panose="02020600040205080304" pitchFamily="18" charset="-128"/>
                <a:ea typeface="ＭＳ Ｐ明朝" panose="02020600040205080304" pitchFamily="18" charset="-128"/>
              </a:rPr>
              <a:t>の開催</a:t>
            </a:r>
            <a:r>
              <a:rPr lang="ja-JP" altLang="en-US" sz="1900" dirty="0">
                <a:solidFill>
                  <a:prstClr val="black"/>
                </a:solidFill>
                <a:latin typeface="ＭＳ Ｐ明朝" panose="02020600040205080304" pitchFamily="18" charset="-128"/>
                <a:ea typeface="ＭＳ Ｐ明朝" panose="02020600040205080304" pitchFamily="18" charset="-128"/>
              </a:rPr>
              <a:t>（府市連携してより広く</a:t>
            </a:r>
            <a:r>
              <a:rPr lang="ja-JP" altLang="en-US" sz="1900" dirty="0" smtClean="0">
                <a:solidFill>
                  <a:prstClr val="black"/>
                </a:solidFill>
                <a:latin typeface="ＭＳ Ｐ明朝" panose="02020600040205080304" pitchFamily="18" charset="-128"/>
                <a:ea typeface="ＭＳ Ｐ明朝" panose="02020600040205080304" pitchFamily="18" charset="-128"/>
              </a:rPr>
              <a:t>国</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内サプライヤー</a:t>
            </a:r>
            <a:r>
              <a:rPr lang="ja-JP" altLang="en-US" sz="1900" dirty="0">
                <a:solidFill>
                  <a:prstClr val="black"/>
                </a:solidFill>
                <a:latin typeface="ＭＳ Ｐ明朝" panose="02020600040205080304" pitchFamily="18" charset="-128"/>
                <a:ea typeface="ＭＳ Ｐ明朝" panose="02020600040205080304" pitchFamily="18" charset="-128"/>
              </a:rPr>
              <a:t>への周知を実施</a:t>
            </a:r>
            <a:r>
              <a:rPr lang="ja-JP" altLang="en-US" sz="1900" dirty="0">
                <a:latin typeface="ＭＳ Ｐ明朝" panose="02020600040205080304" pitchFamily="18" charset="-128"/>
                <a:ea typeface="ＭＳ Ｐ明朝" panose="02020600040205080304" pitchFamily="18" charset="-128"/>
              </a:rPr>
              <a:t>）等</a:t>
            </a:r>
            <a:endParaRPr lang="ja-JP" altLang="ja-JP" sz="1900" dirty="0">
              <a:latin typeface="ＭＳ Ｐ明朝" panose="02020600040205080304" pitchFamily="18" charset="-128"/>
              <a:ea typeface="ＭＳ Ｐ明朝" panose="02020600040205080304" pitchFamily="18" charset="-128"/>
            </a:endParaRPr>
          </a:p>
        </p:txBody>
      </p:sp>
      <p:sp>
        <p:nvSpPr>
          <p:cNvPr id="39" name="タイトル 1"/>
          <p:cNvSpPr txBox="1">
            <a:spLocks/>
          </p:cNvSpPr>
          <p:nvPr/>
        </p:nvSpPr>
        <p:spPr>
          <a:xfrm>
            <a:off x="655105" y="103558"/>
            <a:ext cx="10176330"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３　具体的な取組み</a:t>
            </a:r>
            <a:endParaRPr lang="ja-JP" altLang="en-US" sz="3200" b="1" dirty="0">
              <a:latin typeface="ＭＳ Ｐ明朝" panose="02020600040205080304" pitchFamily="18" charset="-128"/>
              <a:ea typeface="ＭＳ Ｐ明朝" panose="02020600040205080304" pitchFamily="18"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2010442692"/>
              </p:ext>
            </p:extLst>
          </p:nvPr>
        </p:nvGraphicFramePr>
        <p:xfrm>
          <a:off x="6904782" y="2351086"/>
          <a:ext cx="4308929" cy="1839700"/>
        </p:xfrm>
        <a:graphic>
          <a:graphicData uri="http://schemas.openxmlformats.org/drawingml/2006/table">
            <a:tbl>
              <a:tblPr firstRow="1" firstCol="1">
                <a:tableStyleId>{7DF18680-E054-41AD-8BC1-D1AEF772440D}</a:tableStyleId>
              </a:tblPr>
              <a:tblGrid>
                <a:gridCol w="1329891">
                  <a:extLst>
                    <a:ext uri="{9D8B030D-6E8A-4147-A177-3AD203B41FA5}">
                      <a16:colId xmlns:a16="http://schemas.microsoft.com/office/drawing/2014/main" val="1001289938"/>
                    </a:ext>
                  </a:extLst>
                </a:gridCol>
                <a:gridCol w="1489519">
                  <a:extLst>
                    <a:ext uri="{9D8B030D-6E8A-4147-A177-3AD203B41FA5}">
                      <a16:colId xmlns:a16="http://schemas.microsoft.com/office/drawing/2014/main" val="2389152777"/>
                    </a:ext>
                  </a:extLst>
                </a:gridCol>
                <a:gridCol w="1489519">
                  <a:extLst>
                    <a:ext uri="{9D8B030D-6E8A-4147-A177-3AD203B41FA5}">
                      <a16:colId xmlns:a16="http://schemas.microsoft.com/office/drawing/2014/main" val="3541834410"/>
                    </a:ext>
                  </a:extLst>
                </a:gridCol>
              </a:tblGrid>
              <a:tr h="459925">
                <a:tc>
                  <a:txBody>
                    <a:bodyPr/>
                    <a:lstStyle/>
                    <a:p>
                      <a:pPr algn="ct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2019</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目標</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p>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年代後半</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extLst>
                  <a:ext uri="{0D108BD9-81ED-4DB2-BD59-A6C34878D82A}">
                    <a16:rowId xmlns:a16="http://schemas.microsoft.com/office/drawing/2014/main" val="721697877"/>
                  </a:ext>
                </a:extLst>
              </a:tr>
              <a:tr h="459925">
                <a:tc>
                  <a:txBody>
                    <a:bodyPr/>
                    <a:lstStyle/>
                    <a:p>
                      <a:pPr algn="l"/>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大阪“</a:t>
                      </a:r>
                      <a:r>
                        <a:rPr kumimoji="1" lang="ja-JP" altLang="en-US" sz="1050" b="1" dirty="0" smtClean="0">
                          <a:solidFill>
                            <a:schemeClr val="tx1"/>
                          </a:solidFill>
                          <a:latin typeface="ＭＳ Ｐゴシック" panose="020B0600070205080204" pitchFamily="50" charset="-128"/>
                          <a:ea typeface="ＭＳ Ｐゴシック" panose="020B0600070205080204" pitchFamily="50" charset="-128"/>
                        </a:rPr>
                        <a:t>みなと</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accent5">
                        <a:lumMod val="60000"/>
                        <a:lumOff val="40000"/>
                      </a:schemeClr>
                    </a:solidFill>
                  </a:tcP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3,225</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216</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endParaRPr kumimoji="1" lang="ja-JP" altLang="en-US" sz="1200" b="1"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4,050</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277</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551554409"/>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（内）大阪港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3,214</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213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4,000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271</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647976525"/>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（内）堺泉北港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11</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50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6</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38323589"/>
                  </a:ext>
                </a:extLst>
              </a:tr>
            </a:tbl>
          </a:graphicData>
        </a:graphic>
      </p:graphicFrame>
      <p:sp>
        <p:nvSpPr>
          <p:cNvPr id="43" name="テキスト ボックス 40"/>
          <p:cNvSpPr txBox="1">
            <a:spLocks noChangeArrowheads="1"/>
          </p:cNvSpPr>
          <p:nvPr/>
        </p:nvSpPr>
        <p:spPr bwMode="auto">
          <a:xfrm>
            <a:off x="6947028" y="4216608"/>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外貿コンテナ取扱量</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a:xfrm>
            <a:off x="1229008" y="5062727"/>
            <a:ext cx="5404823" cy="2431435"/>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貨物を集める「集貨」</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国際基幹航路の維持・拡大につながる貨物誘致や航路開設等に対する各種インセンティブ策や、国内外での荷主企業等へのポートセールス活動を実施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en-US" altLang="ja-JP" sz="1900" strike="sngStrike"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また、堺</a:t>
            </a:r>
            <a:r>
              <a:rPr lang="ja-JP" altLang="en-US" sz="1900" dirty="0">
                <a:latin typeface="ＭＳ Ｐ明朝" panose="02020600040205080304" pitchFamily="18" charset="-128"/>
                <a:ea typeface="ＭＳ Ｐ明朝" panose="02020600040205080304" pitchFamily="18" charset="-128"/>
              </a:rPr>
              <a:t>泉北港の強みである充実した内航</a:t>
            </a:r>
            <a:r>
              <a:rPr lang="ja-JP" altLang="en-US" sz="1900" dirty="0" smtClean="0">
                <a:latin typeface="ＭＳ Ｐ明朝" panose="02020600040205080304" pitchFamily="18" charset="-128"/>
                <a:ea typeface="ＭＳ Ｐ明朝" panose="02020600040205080304" pitchFamily="18" charset="-128"/>
              </a:rPr>
              <a:t>ネットワークも活かし</a:t>
            </a:r>
            <a:r>
              <a:rPr lang="ja-JP" altLang="en-US" sz="1900" dirty="0">
                <a:latin typeface="ＭＳ Ｐ明朝" panose="02020600040205080304" pitchFamily="18" charset="-128"/>
                <a:ea typeface="ＭＳ Ｐ明朝" panose="02020600040205080304" pitchFamily="18" charset="-128"/>
              </a:rPr>
              <a:t>、大阪</a:t>
            </a:r>
            <a:r>
              <a:rPr lang="ja-JP" altLang="en-US" sz="1900" dirty="0" smtClean="0">
                <a:latin typeface="ＭＳ Ｐ明朝" panose="02020600040205080304" pitchFamily="18" charset="-128"/>
                <a:ea typeface="ＭＳ Ｐ明朝" panose="02020600040205080304" pitchFamily="18" charset="-128"/>
              </a:rPr>
              <a:t>”みなと”</a:t>
            </a:r>
            <a:r>
              <a:rPr lang="ja-JP" altLang="en-US" sz="1900" dirty="0">
                <a:latin typeface="ＭＳ Ｐ明朝" panose="02020600040205080304" pitchFamily="18" charset="-128"/>
                <a:ea typeface="ＭＳ Ｐ明朝" panose="02020600040205080304" pitchFamily="18" charset="-128"/>
              </a:rPr>
              <a:t>の</a:t>
            </a:r>
            <a:r>
              <a:rPr lang="ja-JP" altLang="en-US" sz="1900" dirty="0" smtClean="0">
                <a:latin typeface="ＭＳ Ｐ明朝" panose="02020600040205080304" pitchFamily="18" charset="-128"/>
                <a:ea typeface="ＭＳ Ｐ明朝" panose="02020600040205080304" pitchFamily="18" charset="-128"/>
              </a:rPr>
              <a:t>集貨機能を高めます。</a:t>
            </a:r>
            <a:endParaRPr lang="ja-JP" altLang="ja-JP" sz="1900" dirty="0">
              <a:latin typeface="ＭＳ Ｐ明朝" panose="02020600040205080304" pitchFamily="18" charset="-128"/>
              <a:ea typeface="ＭＳ Ｐ明朝" panose="02020600040205080304" pitchFamily="18" charset="-128"/>
            </a:endParaRPr>
          </a:p>
        </p:txBody>
      </p:sp>
      <p:sp>
        <p:nvSpPr>
          <p:cNvPr id="50" name="正方形/長方形 49"/>
          <p:cNvSpPr/>
          <p:nvPr/>
        </p:nvSpPr>
        <p:spPr>
          <a:xfrm>
            <a:off x="1229008" y="11326124"/>
            <a:ext cx="9480122" cy="2139047"/>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港湾</a:t>
            </a:r>
            <a:r>
              <a:rPr lang="ja-JP" altLang="ja-JP" sz="1900" dirty="0">
                <a:latin typeface="ＭＳ Ｐゴシック" panose="020B0600070205080204" pitchFamily="50" charset="-128"/>
                <a:ea typeface="ＭＳ Ｐゴシック" panose="020B0600070205080204" pitchFamily="50" charset="-128"/>
              </a:rPr>
              <a:t>施設の機能強化など「競争力強化」</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コンテナ</a:t>
            </a:r>
            <a:r>
              <a:rPr lang="ja-JP" altLang="ja-JP" sz="1900" dirty="0">
                <a:latin typeface="ＭＳ Ｐ明朝" panose="02020600040205080304" pitchFamily="18" charset="-128"/>
                <a:ea typeface="ＭＳ Ｐ明朝" panose="02020600040205080304" pitchFamily="18" charset="-128"/>
              </a:rPr>
              <a:t>船の大型化等に対応した主航路の増深・</a:t>
            </a:r>
            <a:r>
              <a:rPr lang="ja-JP" altLang="ja-JP" sz="1900" dirty="0" smtClean="0">
                <a:latin typeface="ＭＳ Ｐ明朝" panose="02020600040205080304" pitchFamily="18" charset="-128"/>
                <a:ea typeface="ＭＳ Ｐ明朝" panose="02020600040205080304" pitchFamily="18" charset="-128"/>
              </a:rPr>
              <a:t>拡幅や夢</a:t>
            </a:r>
            <a:r>
              <a:rPr lang="ja-JP" altLang="ja-JP" sz="1900" dirty="0">
                <a:latin typeface="ＭＳ Ｐ明朝" panose="02020600040205080304" pitchFamily="18" charset="-128"/>
                <a:ea typeface="ＭＳ Ｐ明朝" panose="02020600040205080304" pitchFamily="18" charset="-128"/>
              </a:rPr>
              <a:t>洲コンテナターミナル</a:t>
            </a:r>
            <a:r>
              <a:rPr lang="en-US" altLang="ja-JP" sz="1900" dirty="0" smtClean="0">
                <a:latin typeface="ＭＳ Ｐ明朝" panose="02020600040205080304" pitchFamily="18" charset="-128"/>
                <a:ea typeface="ＭＳ Ｐ明朝" panose="02020600040205080304" pitchFamily="18" charset="-128"/>
              </a:rPr>
              <a:t>C12</a:t>
            </a:r>
            <a:r>
              <a:rPr lang="ja-JP" altLang="en-US" sz="1900" dirty="0" smtClean="0">
                <a:latin typeface="ＭＳ Ｐ明朝" panose="02020600040205080304" pitchFamily="18" charset="-128"/>
                <a:ea typeface="ＭＳ Ｐ明朝" panose="02020600040205080304" pitchFamily="18" charset="-128"/>
              </a:rPr>
              <a:t>荷さばき地の拡張</a:t>
            </a:r>
            <a:r>
              <a:rPr lang="ja-JP" altLang="ja-JP" sz="1900" dirty="0" smtClean="0">
                <a:latin typeface="ＭＳ Ｐ明朝" panose="02020600040205080304" pitchFamily="18" charset="-128"/>
                <a:ea typeface="ＭＳ Ｐ明朝" panose="02020600040205080304" pitchFamily="18" charset="-128"/>
              </a:rPr>
              <a:t>等</a:t>
            </a:r>
            <a:r>
              <a:rPr lang="ja-JP" altLang="ja-JP" sz="1900" dirty="0">
                <a:latin typeface="ＭＳ Ｐ明朝" panose="02020600040205080304" pitchFamily="18" charset="-128"/>
                <a:ea typeface="ＭＳ Ｐ明朝" panose="02020600040205080304" pitchFamily="18" charset="-128"/>
              </a:rPr>
              <a:t>を</a:t>
            </a:r>
            <a:r>
              <a:rPr lang="ja-JP" altLang="ja-JP" sz="1900" dirty="0" smtClean="0">
                <a:latin typeface="ＭＳ Ｐ明朝" panose="02020600040205080304" pitchFamily="18" charset="-128"/>
                <a:ea typeface="ＭＳ Ｐ明朝" panose="02020600040205080304" pitchFamily="18" charset="-128"/>
              </a:rPr>
              <a:t>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a:t>
            </a:r>
            <a:r>
              <a:rPr lang="ja-JP" altLang="ja-JP" sz="1900" dirty="0">
                <a:latin typeface="ＭＳ Ｐ明朝" panose="02020600040205080304" pitchFamily="18" charset="-128"/>
                <a:ea typeface="ＭＳ Ｐ明朝" panose="02020600040205080304" pitchFamily="18" charset="-128"/>
              </a:rPr>
              <a:t>の</a:t>
            </a:r>
            <a:r>
              <a:rPr lang="en-US" altLang="ja-JP" sz="1900" dirty="0">
                <a:latin typeface="ＭＳ Ｐ明朝" panose="02020600040205080304" pitchFamily="18" charset="-128"/>
                <a:ea typeface="ＭＳ Ｐ明朝" panose="02020600040205080304" pitchFamily="18" charset="-128"/>
              </a:rPr>
              <a:t>AI</a:t>
            </a:r>
            <a:r>
              <a:rPr lang="ja-JP" altLang="ja-JP" sz="1900" dirty="0">
                <a:latin typeface="ＭＳ Ｐ明朝" panose="02020600040205080304" pitchFamily="18" charset="-128"/>
                <a:ea typeface="ＭＳ Ｐ明朝" panose="02020600040205080304" pitchFamily="18" charset="-128"/>
              </a:rPr>
              <a:t>ターミナル実現に向けた取組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を踏まえ</a:t>
            </a:r>
            <a:r>
              <a:rPr lang="ja-JP" altLang="ja-JP" sz="1900" dirty="0" smtClean="0">
                <a:latin typeface="ＭＳ Ｐ明朝" panose="02020600040205080304" pitchFamily="18" charset="-128"/>
                <a:ea typeface="ＭＳ Ｐ明朝" panose="02020600040205080304" pitchFamily="18" charset="-128"/>
              </a:rPr>
              <a:t>、</a:t>
            </a:r>
            <a:r>
              <a:rPr lang="en-US" altLang="ja-JP" sz="1900" dirty="0" smtClean="0">
                <a:latin typeface="ＭＳ Ｐ明朝" panose="02020600040205080304" pitchFamily="18" charset="-128"/>
                <a:ea typeface="ＭＳ Ｐ明朝" panose="02020600040205080304" pitchFamily="18" charset="-128"/>
              </a:rPr>
              <a:t>CONPAS</a:t>
            </a:r>
            <a:r>
              <a:rPr lang="en-US" altLang="ja-JP" sz="1900" baseline="30000" dirty="0" smtClean="0">
                <a:latin typeface="ＭＳ Ｐ明朝" panose="02020600040205080304" pitchFamily="18" charset="-128"/>
                <a:ea typeface="ＭＳ Ｐ明朝" panose="02020600040205080304" pitchFamily="18" charset="-128"/>
              </a:rPr>
              <a:t>※</a:t>
            </a:r>
            <a:r>
              <a:rPr lang="ja-JP" altLang="ja-JP" sz="1900" dirty="0" smtClean="0">
                <a:latin typeface="ＭＳ Ｐ明朝" panose="02020600040205080304" pitchFamily="18" charset="-128"/>
                <a:ea typeface="ＭＳ Ｐ明朝" panose="02020600040205080304" pitchFamily="18" charset="-128"/>
              </a:rPr>
              <a:t>（</a:t>
            </a:r>
            <a:r>
              <a:rPr lang="ja-JP" altLang="ja-JP" sz="1900" dirty="0">
                <a:latin typeface="ＭＳ Ｐ明朝" panose="02020600040205080304" pitchFamily="18" charset="-128"/>
                <a:ea typeface="ＭＳ Ｐ明朝" panose="02020600040205080304" pitchFamily="18" charset="-128"/>
              </a:rPr>
              <a:t>新・港湾情報システム）の導入など大阪港</a:t>
            </a:r>
            <a:r>
              <a:rPr lang="ja-JP" altLang="ja-JP" sz="1900" dirty="0" smtClean="0">
                <a:latin typeface="ＭＳ Ｐ明朝" panose="02020600040205080304" pitchFamily="18" charset="-128"/>
                <a:ea typeface="ＭＳ Ｐ明朝" panose="02020600040205080304" pitchFamily="18" charset="-128"/>
              </a:rPr>
              <a:t>における</a:t>
            </a:r>
            <a:r>
              <a:rPr lang="ja-JP" altLang="ja-JP" sz="1900" dirty="0">
                <a:latin typeface="ＭＳ Ｐ明朝" panose="02020600040205080304" pitchFamily="18" charset="-128"/>
                <a:ea typeface="ＭＳ Ｐ明朝" panose="02020600040205080304" pitchFamily="18" charset="-128"/>
              </a:rPr>
              <a:t>コンテナターミナルの効率化・生産性向上に</a:t>
            </a:r>
            <a:r>
              <a:rPr lang="ja-JP" altLang="ja-JP" sz="1900" dirty="0" smtClean="0">
                <a:latin typeface="ＭＳ Ｐ明朝" panose="02020600040205080304" pitchFamily="18" charset="-128"/>
                <a:ea typeface="ＭＳ Ｐ明朝" panose="02020600040205080304" pitchFamily="18" charset="-128"/>
              </a:rPr>
              <a:t>資する</a:t>
            </a:r>
            <a:r>
              <a:rPr lang="ja-JP" altLang="ja-JP" sz="1900" dirty="0">
                <a:latin typeface="ＭＳ Ｐ明朝" panose="02020600040205080304" pitchFamily="18" charset="-128"/>
                <a:ea typeface="ＭＳ Ｐ明朝" panose="02020600040205080304" pitchFamily="18" charset="-128"/>
              </a:rPr>
              <a:t>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a:t>
            </a:r>
            <a:r>
              <a:rPr lang="ja-JP" altLang="en-US" sz="1900" dirty="0" smtClean="0">
                <a:latin typeface="ＭＳ Ｐ明朝" panose="02020600040205080304" pitchFamily="18" charset="-128"/>
                <a:ea typeface="ＭＳ Ｐ明朝" panose="02020600040205080304" pitchFamily="18" charset="-128"/>
              </a:rPr>
              <a:t>進めます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港湾</a:t>
            </a:r>
            <a:r>
              <a:rPr lang="ja-JP" altLang="ja-JP" sz="1900" dirty="0">
                <a:latin typeface="ＭＳ Ｐ明朝" panose="02020600040205080304" pitchFamily="18" charset="-128"/>
                <a:ea typeface="ＭＳ Ｐ明朝" panose="02020600040205080304" pitchFamily="18" charset="-128"/>
              </a:rPr>
              <a:t>運営会社制度の活用などによる</a:t>
            </a:r>
            <a:r>
              <a:rPr lang="ja-JP" altLang="en-US" sz="1900" dirty="0" smtClean="0">
                <a:latin typeface="ＭＳ Ｐ明朝" panose="02020600040205080304" pitchFamily="18" charset="-128"/>
                <a:ea typeface="ＭＳ Ｐ明朝" panose="02020600040205080304" pitchFamily="18" charset="-128"/>
              </a:rPr>
              <a:t>コンテナターミナル等</a:t>
            </a:r>
            <a:r>
              <a:rPr lang="ja-JP" altLang="en-US" sz="1900" dirty="0">
                <a:latin typeface="ＭＳ Ｐ明朝" panose="02020600040205080304" pitchFamily="18" charset="-128"/>
                <a:ea typeface="ＭＳ Ｐ明朝" panose="02020600040205080304" pitchFamily="18" charset="-128"/>
              </a:rPr>
              <a:t>の</a:t>
            </a:r>
            <a:r>
              <a:rPr lang="ja-JP" altLang="ja-JP" sz="1900" dirty="0">
                <a:latin typeface="ＭＳ Ｐ明朝" panose="02020600040205080304" pitchFamily="18" charset="-128"/>
                <a:ea typeface="ＭＳ Ｐ明朝" panose="02020600040205080304" pitchFamily="18" charset="-128"/>
              </a:rPr>
              <a:t>利便性向上や港湾コスト削減に向けた取組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smtClean="0">
                <a:latin typeface="ＭＳ Ｐ明朝" panose="02020600040205080304" pitchFamily="18" charset="-128"/>
                <a:ea typeface="ＭＳ Ｐ明朝" panose="02020600040205080304" pitchFamily="18" charset="-128"/>
              </a:rPr>
              <a:t>を進</a:t>
            </a:r>
            <a:r>
              <a:rPr lang="ja-JP" altLang="en-US" sz="1900" dirty="0" smtClean="0">
                <a:latin typeface="ＭＳ Ｐ明朝" panose="02020600040205080304" pitchFamily="18" charset="-128"/>
                <a:ea typeface="ＭＳ Ｐ明朝" panose="02020600040205080304" pitchFamily="18" charset="-128"/>
              </a:rPr>
              <a:t>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p:txBody>
      </p:sp>
      <p:sp>
        <p:nvSpPr>
          <p:cNvPr id="54" name="正方形/長方形 53"/>
          <p:cNvSpPr/>
          <p:nvPr/>
        </p:nvSpPr>
        <p:spPr>
          <a:xfrm>
            <a:off x="4572000" y="14218382"/>
            <a:ext cx="6689555" cy="692497"/>
          </a:xfrm>
          <a:prstGeom prst="rect">
            <a:avLst/>
          </a:prstGeom>
        </p:spPr>
        <p:txBody>
          <a:bodyPr wrap="square">
            <a:spAutoFit/>
          </a:bodyPr>
          <a:lstStyle/>
          <a:p>
            <a:pPr marL="711200" indent="-711200"/>
            <a:r>
              <a:rPr lang="en-US" altLang="ja-JP" sz="1100" kern="100" dirty="0">
                <a:solidFill>
                  <a:srgbClr val="FF0000"/>
                </a:solidFill>
                <a:latin typeface="ＭＳ Ｐ明朝" panose="02020600040205080304" pitchFamily="18" charset="-128"/>
                <a:ea typeface="ＭＳ Ｐ明朝" panose="02020600040205080304" pitchFamily="18" charset="-128"/>
                <a:cs typeface="Times New Roman" panose="02020603050405020304" pitchFamily="18" charset="0"/>
              </a:rPr>
              <a: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※CONPAS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・・コンテナターミナルにおけるゲート</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処理</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ヤー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ド内の荷役作業の</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効率化等を</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目的</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と</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した新しい港湾</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情報</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システムのこと。国土交通省関東地方整備局が開発。</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Container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Fast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Pass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endParaRPr lang="ja-JP" altLang="en-US" sz="1300" dirty="0">
              <a:latin typeface="ＭＳ Ｐ明朝" panose="02020600040205080304" pitchFamily="18" charset="-128"/>
              <a:ea typeface="ＭＳ Ｐ明朝" panose="02020600040205080304" pitchFamily="18" charset="-128"/>
            </a:endParaRPr>
          </a:p>
        </p:txBody>
      </p:sp>
      <p:pic>
        <p:nvPicPr>
          <p:cNvPr id="28" name="図 27"/>
          <p:cNvPicPr>
            <a:picLocks noChangeAspect="1"/>
          </p:cNvPicPr>
          <p:nvPr/>
        </p:nvPicPr>
        <p:blipFill rotWithShape="1">
          <a:blip r:embed="rId3"/>
          <a:srcRect b="8222"/>
          <a:stretch/>
        </p:blipFill>
        <p:spPr>
          <a:xfrm>
            <a:off x="6694600" y="4700946"/>
            <a:ext cx="4987816" cy="2642829"/>
          </a:xfrm>
          <a:prstGeom prst="rect">
            <a:avLst/>
          </a:prstGeom>
        </p:spPr>
      </p:pic>
      <p:sp>
        <p:nvSpPr>
          <p:cNvPr id="30" name="テキスト ボックス 40"/>
          <p:cNvSpPr txBox="1">
            <a:spLocks noChangeArrowheads="1"/>
          </p:cNvSpPr>
          <p:nvPr/>
        </p:nvSpPr>
        <p:spPr bwMode="auto">
          <a:xfrm>
            <a:off x="6694600" y="7341831"/>
            <a:ext cx="5079389" cy="29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大阪“みなと</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”における外貿コンテナ取扱個数の推移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190862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01081"/>
            <a:ext cx="4114800" cy="421121"/>
          </a:xfrm>
        </p:spPr>
        <p:txBody>
          <a:bodyPr anchor="b" anchorCtr="1"/>
          <a:lstStyle/>
          <a:p>
            <a:r>
              <a:rPr kumimoji="1" lang="en-US" altLang="ja-JP" dirty="0" smtClean="0"/>
              <a:t>4</a:t>
            </a:r>
            <a:endParaRPr kumimoji="1" lang="ja-JP" altLang="en-US" dirty="0"/>
          </a:p>
        </p:txBody>
      </p:sp>
      <p:grpSp>
        <p:nvGrpSpPr>
          <p:cNvPr id="4" name="グループ化 3"/>
          <p:cNvGrpSpPr/>
          <p:nvPr/>
        </p:nvGrpSpPr>
        <p:grpSpPr>
          <a:xfrm>
            <a:off x="1068805" y="4185878"/>
            <a:ext cx="10046353" cy="9167078"/>
            <a:chOff x="344509" y="943368"/>
            <a:chExt cx="11556000" cy="9294285"/>
          </a:xfrm>
        </p:grpSpPr>
        <p:sp>
          <p:nvSpPr>
            <p:cNvPr id="61" name="テキスト ボックス 40"/>
            <p:cNvSpPr txBox="1">
              <a:spLocks noChangeArrowheads="1"/>
            </p:cNvSpPr>
            <p:nvPr/>
          </p:nvSpPr>
          <p:spPr bwMode="auto">
            <a:xfrm>
              <a:off x="3814250" y="9883254"/>
              <a:ext cx="4780204" cy="3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港湾物流機能強化に向けたインフラ整備</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grpSp>
          <p:nvGrpSpPr>
            <p:cNvPr id="107" name="グループ化 106"/>
            <p:cNvGrpSpPr/>
            <p:nvPr/>
          </p:nvGrpSpPr>
          <p:grpSpPr>
            <a:xfrm>
              <a:off x="360603" y="1021814"/>
              <a:ext cx="11480804" cy="8819278"/>
              <a:chOff x="338664" y="3589862"/>
              <a:chExt cx="11480804" cy="8819278"/>
            </a:xfrm>
          </p:grpSpPr>
          <p:grpSp>
            <p:nvGrpSpPr>
              <p:cNvPr id="108" name="グループ化 107"/>
              <p:cNvGrpSpPr/>
              <p:nvPr/>
            </p:nvGrpSpPr>
            <p:grpSpPr>
              <a:xfrm>
                <a:off x="338664" y="3589862"/>
                <a:ext cx="11480804" cy="8819278"/>
                <a:chOff x="338664" y="5418665"/>
                <a:chExt cx="11480804" cy="8819278"/>
              </a:xfrm>
            </p:grpSpPr>
            <p:pic>
              <p:nvPicPr>
                <p:cNvPr id="113" name="図 112"/>
                <p:cNvPicPr>
                  <a:picLocks noChangeAspect="1"/>
                </p:cNvPicPr>
                <p:nvPr/>
              </p:nvPicPr>
              <p:blipFill rotWithShape="1">
                <a:blip r:embed="rId2"/>
                <a:srcRect l="3703" t="13250" r="17040" b="6337"/>
                <a:stretch/>
              </p:blipFill>
              <p:spPr>
                <a:xfrm>
                  <a:off x="338664" y="5418665"/>
                  <a:ext cx="11480804" cy="8819278"/>
                </a:xfrm>
                <a:prstGeom prst="rect">
                  <a:avLst/>
                </a:prstGeom>
              </p:spPr>
            </p:pic>
            <p:sp>
              <p:nvSpPr>
                <p:cNvPr id="114" name="フリーフォーム 113"/>
                <p:cNvSpPr/>
                <p:nvPr/>
              </p:nvSpPr>
              <p:spPr>
                <a:xfrm>
                  <a:off x="5468941" y="8729663"/>
                  <a:ext cx="1893885" cy="1490836"/>
                </a:xfrm>
                <a:custGeom>
                  <a:avLst/>
                  <a:gdLst>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3800 w 1893800"/>
                    <a:gd name="connsiteY0" fmla="*/ 1181100 h 1506877"/>
                    <a:gd name="connsiteX1" fmla="*/ 1698537 w 1893800"/>
                    <a:gd name="connsiteY1" fmla="*/ 1295400 h 1506877"/>
                    <a:gd name="connsiteX2" fmla="*/ 1531850 w 1893800"/>
                    <a:gd name="connsiteY2" fmla="*/ 1443037 h 1506877"/>
                    <a:gd name="connsiteX3" fmla="*/ 1336587 w 1893800"/>
                    <a:gd name="connsiteY3" fmla="*/ 1481137 h 1506877"/>
                    <a:gd name="connsiteX4" fmla="*/ 1093700 w 1893800"/>
                    <a:gd name="connsiteY4" fmla="*/ 1423987 h 1506877"/>
                    <a:gd name="connsiteX5" fmla="*/ 126912 w 1893800"/>
                    <a:gd name="connsiteY5" fmla="*/ 604837 h 1506877"/>
                    <a:gd name="connsiteX6" fmla="*/ 3087 w 1893800"/>
                    <a:gd name="connsiteY6" fmla="*/ 423862 h 1506877"/>
                    <a:gd name="connsiteX7" fmla="*/ 50712 w 1893800"/>
                    <a:gd name="connsiteY7" fmla="*/ 123825 h 1506877"/>
                    <a:gd name="connsiteX8" fmla="*/ 193588 w 1893800"/>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481686"/>
                    <a:gd name="connsiteX1" fmla="*/ 1703384 w 1898647"/>
                    <a:gd name="connsiteY1" fmla="*/ 1295400 h 1481686"/>
                    <a:gd name="connsiteX2" fmla="*/ 1536697 w 1898647"/>
                    <a:gd name="connsiteY2" fmla="*/ 1443037 h 1481686"/>
                    <a:gd name="connsiteX3" fmla="*/ 1341434 w 1898647"/>
                    <a:gd name="connsiteY3" fmla="*/ 1481137 h 1481686"/>
                    <a:gd name="connsiteX4" fmla="*/ 1098547 w 1898647"/>
                    <a:gd name="connsiteY4" fmla="*/ 1423987 h 1481686"/>
                    <a:gd name="connsiteX5" fmla="*/ 131759 w 1898647"/>
                    <a:gd name="connsiteY5" fmla="*/ 604837 h 1481686"/>
                    <a:gd name="connsiteX6" fmla="*/ 7934 w 1898647"/>
                    <a:gd name="connsiteY6" fmla="*/ 423862 h 1481686"/>
                    <a:gd name="connsiteX7" fmla="*/ 26984 w 1898647"/>
                    <a:gd name="connsiteY7" fmla="*/ 204787 h 1481686"/>
                    <a:gd name="connsiteX8" fmla="*/ 198435 w 1898647"/>
                    <a:gd name="connsiteY8" fmla="*/ 0 h 1481686"/>
                    <a:gd name="connsiteX0" fmla="*/ 1898647 w 1898647"/>
                    <a:gd name="connsiteY0" fmla="*/ 1181100 h 1491017"/>
                    <a:gd name="connsiteX1" fmla="*/ 1703384 w 1898647"/>
                    <a:gd name="connsiteY1" fmla="*/ 1295400 h 1491017"/>
                    <a:gd name="connsiteX2" fmla="*/ 1536697 w 1898647"/>
                    <a:gd name="connsiteY2" fmla="*/ 1443037 h 1491017"/>
                    <a:gd name="connsiteX3" fmla="*/ 1336672 w 1898647"/>
                    <a:gd name="connsiteY3" fmla="*/ 1490662 h 1491017"/>
                    <a:gd name="connsiteX4" fmla="*/ 1098547 w 1898647"/>
                    <a:gd name="connsiteY4" fmla="*/ 1423987 h 1491017"/>
                    <a:gd name="connsiteX5" fmla="*/ 131759 w 1898647"/>
                    <a:gd name="connsiteY5" fmla="*/ 604837 h 1491017"/>
                    <a:gd name="connsiteX6" fmla="*/ 7934 w 1898647"/>
                    <a:gd name="connsiteY6" fmla="*/ 423862 h 1491017"/>
                    <a:gd name="connsiteX7" fmla="*/ 26984 w 1898647"/>
                    <a:gd name="connsiteY7" fmla="*/ 204787 h 1491017"/>
                    <a:gd name="connsiteX8" fmla="*/ 198435 w 1898647"/>
                    <a:gd name="connsiteY8" fmla="*/ 0 h 1491017"/>
                    <a:gd name="connsiteX0" fmla="*/ 1893885 w 1893885"/>
                    <a:gd name="connsiteY0" fmla="*/ 1171575 h 1491017"/>
                    <a:gd name="connsiteX1" fmla="*/ 1703384 w 1893885"/>
                    <a:gd name="connsiteY1" fmla="*/ 1295400 h 1491017"/>
                    <a:gd name="connsiteX2" fmla="*/ 1536697 w 1893885"/>
                    <a:gd name="connsiteY2" fmla="*/ 1443037 h 1491017"/>
                    <a:gd name="connsiteX3" fmla="*/ 1336672 w 1893885"/>
                    <a:gd name="connsiteY3" fmla="*/ 1490662 h 1491017"/>
                    <a:gd name="connsiteX4" fmla="*/ 1098547 w 1893885"/>
                    <a:gd name="connsiteY4" fmla="*/ 1423987 h 1491017"/>
                    <a:gd name="connsiteX5" fmla="*/ 131759 w 1893885"/>
                    <a:gd name="connsiteY5" fmla="*/ 604837 h 1491017"/>
                    <a:gd name="connsiteX6" fmla="*/ 7934 w 1893885"/>
                    <a:gd name="connsiteY6" fmla="*/ 423862 h 1491017"/>
                    <a:gd name="connsiteX7" fmla="*/ 26984 w 1893885"/>
                    <a:gd name="connsiteY7" fmla="*/ 204787 h 1491017"/>
                    <a:gd name="connsiteX8" fmla="*/ 198435 w 1893885"/>
                    <a:gd name="connsiteY8" fmla="*/ 0 h 1491017"/>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885" h="1490836">
                      <a:moveTo>
                        <a:pt x="1893885" y="1171575"/>
                      </a:moveTo>
                      <a:cubicBezTo>
                        <a:pt x="1778791" y="1225947"/>
                        <a:pt x="1762915" y="1250950"/>
                        <a:pt x="1703384" y="1295400"/>
                      </a:cubicBezTo>
                      <a:cubicBezTo>
                        <a:pt x="1643853" y="1339850"/>
                        <a:pt x="1597816" y="1405730"/>
                        <a:pt x="1536697" y="1438274"/>
                      </a:cubicBezTo>
                      <a:cubicBezTo>
                        <a:pt x="1475578" y="1470818"/>
                        <a:pt x="1409697" y="1493043"/>
                        <a:pt x="1336672" y="1490662"/>
                      </a:cubicBezTo>
                      <a:cubicBezTo>
                        <a:pt x="1263647" y="1488281"/>
                        <a:pt x="1185859" y="1493837"/>
                        <a:pt x="1098547" y="1423987"/>
                      </a:cubicBezTo>
                      <a:cubicBezTo>
                        <a:pt x="896935" y="1277937"/>
                        <a:pt x="313528" y="771524"/>
                        <a:pt x="131759" y="604837"/>
                      </a:cubicBezTo>
                      <a:cubicBezTo>
                        <a:pt x="54765" y="538162"/>
                        <a:pt x="25397" y="508793"/>
                        <a:pt x="7934" y="423862"/>
                      </a:cubicBezTo>
                      <a:cubicBezTo>
                        <a:pt x="-4766" y="343693"/>
                        <a:pt x="-4766" y="275431"/>
                        <a:pt x="26984" y="204787"/>
                      </a:cubicBezTo>
                      <a:cubicBezTo>
                        <a:pt x="115884" y="91281"/>
                        <a:pt x="99613" y="108347"/>
                        <a:pt x="198435"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p:cNvCxnSpPr/>
                <p:nvPr/>
              </p:nvCxnSpPr>
              <p:spPr>
                <a:xfrm flipV="1">
                  <a:off x="5600700" y="8372475"/>
                  <a:ext cx="733425" cy="866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5774532" y="8696325"/>
                  <a:ext cx="471487" cy="5619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6126956" y="8612981"/>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5667374" y="9151144"/>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5874545" y="8908256"/>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7169150" y="7219950"/>
                  <a:ext cx="1025525" cy="539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フリーフォーム 121"/>
                <p:cNvSpPr/>
                <p:nvPr/>
              </p:nvSpPr>
              <p:spPr>
                <a:xfrm>
                  <a:off x="6743701" y="7204075"/>
                  <a:ext cx="374650" cy="422275"/>
                </a:xfrm>
                <a:custGeom>
                  <a:avLst/>
                  <a:gdLst>
                    <a:gd name="connsiteX0" fmla="*/ 0 w 358775"/>
                    <a:gd name="connsiteY0" fmla="*/ 470333 h 470333"/>
                    <a:gd name="connsiteX1" fmla="*/ 85725 w 358775"/>
                    <a:gd name="connsiteY1" fmla="*/ 32183 h 470333"/>
                    <a:gd name="connsiteX2" fmla="*/ 358775 w 358775"/>
                    <a:gd name="connsiteY2" fmla="*/ 67108 h 470333"/>
                    <a:gd name="connsiteX0" fmla="*/ 0 w 358775"/>
                    <a:gd name="connsiteY0" fmla="*/ 459317 h 459317"/>
                    <a:gd name="connsiteX1" fmla="*/ 85725 w 358775"/>
                    <a:gd name="connsiteY1" fmla="*/ 37042 h 459317"/>
                    <a:gd name="connsiteX2" fmla="*/ 358775 w 358775"/>
                    <a:gd name="connsiteY2" fmla="*/ 56092 h 459317"/>
                    <a:gd name="connsiteX0" fmla="*/ 16460 w 375235"/>
                    <a:gd name="connsiteY0" fmla="*/ 429401 h 429401"/>
                    <a:gd name="connsiteX1" fmla="*/ 102185 w 375235"/>
                    <a:gd name="connsiteY1" fmla="*/ 7126 h 429401"/>
                    <a:gd name="connsiteX2" fmla="*/ 375235 w 375235"/>
                    <a:gd name="connsiteY2" fmla="*/ 26176 h 429401"/>
                    <a:gd name="connsiteX0" fmla="*/ 16460 w 375235"/>
                    <a:gd name="connsiteY0" fmla="*/ 429401 h 429401"/>
                    <a:gd name="connsiteX1" fmla="*/ 102185 w 375235"/>
                    <a:gd name="connsiteY1" fmla="*/ 7126 h 429401"/>
                    <a:gd name="connsiteX2" fmla="*/ 375235 w 37523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2275 h 422275"/>
                    <a:gd name="connsiteX1" fmla="*/ 85725 w 358775"/>
                    <a:gd name="connsiteY1" fmla="*/ 0 h 422275"/>
                    <a:gd name="connsiteX2" fmla="*/ 358775 w 358775"/>
                    <a:gd name="connsiteY2" fmla="*/ 19050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Lst>
                  <a:ahLst/>
                  <a:cxnLst>
                    <a:cxn ang="0">
                      <a:pos x="connsiteX0" y="connsiteY0"/>
                    </a:cxn>
                    <a:cxn ang="0">
                      <a:pos x="connsiteX1" y="connsiteY1"/>
                    </a:cxn>
                    <a:cxn ang="0">
                      <a:pos x="connsiteX2" y="connsiteY2"/>
                    </a:cxn>
                  </a:cxnLst>
                  <a:rect l="l" t="t" r="r" b="b"/>
                  <a:pathLst>
                    <a:path w="374650" h="422275">
                      <a:moveTo>
                        <a:pt x="0" y="422275"/>
                      </a:moveTo>
                      <a:lnTo>
                        <a:pt x="85725" y="0"/>
                      </a:lnTo>
                      <a:cubicBezTo>
                        <a:pt x="291571" y="8996"/>
                        <a:pt x="179123" y="2910"/>
                        <a:pt x="374650" y="95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flipV="1">
                  <a:off x="6378575" y="7685882"/>
                  <a:ext cx="361952" cy="651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4" name="フリーフォーム 123"/>
                <p:cNvSpPr/>
                <p:nvPr/>
              </p:nvSpPr>
              <p:spPr>
                <a:xfrm>
                  <a:off x="912019" y="9184481"/>
                  <a:ext cx="6555581" cy="4791075"/>
                </a:xfrm>
                <a:custGeom>
                  <a:avLst/>
                  <a:gdLst>
                    <a:gd name="connsiteX0" fmla="*/ 361738 w 7079189"/>
                    <a:gd name="connsiteY0" fmla="*/ 4243892 h 4891852"/>
                    <a:gd name="connsiteX1" fmla="*/ 4724188 w 7079189"/>
                    <a:gd name="connsiteY1" fmla="*/ 1176842 h 4891852"/>
                    <a:gd name="connsiteX2" fmla="*/ 6953038 w 7079189"/>
                    <a:gd name="connsiteY2" fmla="*/ 14792 h 4891852"/>
                    <a:gd name="connsiteX3" fmla="*/ 6667288 w 7079189"/>
                    <a:gd name="connsiteY3" fmla="*/ 567242 h 4891852"/>
                    <a:gd name="connsiteX4" fmla="*/ 5543338 w 7079189"/>
                    <a:gd name="connsiteY4" fmla="*/ 1253042 h 4891852"/>
                    <a:gd name="connsiteX5" fmla="*/ 837988 w 7079189"/>
                    <a:gd name="connsiteY5" fmla="*/ 4643942 h 4891852"/>
                    <a:gd name="connsiteX6" fmla="*/ 361738 w 7079189"/>
                    <a:gd name="connsiteY6" fmla="*/ 4243892 h 489185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44488"/>
                    <a:gd name="connsiteY0" fmla="*/ 4299549 h 4948346"/>
                    <a:gd name="connsiteX1" fmla="*/ 4716523 w 7144488"/>
                    <a:gd name="connsiteY1" fmla="*/ 1211068 h 4948346"/>
                    <a:gd name="connsiteX2" fmla="*/ 7059673 w 7144488"/>
                    <a:gd name="connsiteY2" fmla="*/ 10918 h 4948346"/>
                    <a:gd name="connsiteX3" fmla="*/ 6440549 w 7144488"/>
                    <a:gd name="connsiteY3" fmla="*/ 761011 h 4948346"/>
                    <a:gd name="connsiteX4" fmla="*/ 5542817 w 7144488"/>
                    <a:gd name="connsiteY4" fmla="*/ 1308699 h 4948346"/>
                    <a:gd name="connsiteX5" fmla="*/ 837467 w 7144488"/>
                    <a:gd name="connsiteY5" fmla="*/ 4699599 h 4948346"/>
                    <a:gd name="connsiteX6" fmla="*/ 361217 w 7144488"/>
                    <a:gd name="connsiteY6" fmla="*/ 4299549 h 4948346"/>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728 w 7073184"/>
                    <a:gd name="connsiteY0" fmla="*/ 4288631 h 5011977"/>
                    <a:gd name="connsiteX1" fmla="*/ 4730034 w 7073184"/>
                    <a:gd name="connsiteY1" fmla="*/ 1200150 h 5011977"/>
                    <a:gd name="connsiteX2" fmla="*/ 7073184 w 7073184"/>
                    <a:gd name="connsiteY2" fmla="*/ 0 h 5011977"/>
                    <a:gd name="connsiteX3" fmla="*/ 6454060 w 7073184"/>
                    <a:gd name="connsiteY3" fmla="*/ 750093 h 5011977"/>
                    <a:gd name="connsiteX4" fmla="*/ 5837315 w 7073184"/>
                    <a:gd name="connsiteY4" fmla="*/ 1071562 h 5011977"/>
                    <a:gd name="connsiteX5" fmla="*/ 850978 w 7073184"/>
                    <a:gd name="connsiteY5" fmla="*/ 4688681 h 5011977"/>
                    <a:gd name="connsiteX6" fmla="*/ 374728 w 7073184"/>
                    <a:gd name="connsiteY6" fmla="*/ 4288631 h 5011977"/>
                    <a:gd name="connsiteX0" fmla="*/ 492760 w 7191216"/>
                    <a:gd name="connsiteY0" fmla="*/ 4288631 h 5155023"/>
                    <a:gd name="connsiteX1" fmla="*/ 4848066 w 7191216"/>
                    <a:gd name="connsiteY1" fmla="*/ 1200150 h 5155023"/>
                    <a:gd name="connsiteX2" fmla="*/ 7191216 w 7191216"/>
                    <a:gd name="connsiteY2" fmla="*/ 0 h 5155023"/>
                    <a:gd name="connsiteX3" fmla="*/ 6572092 w 7191216"/>
                    <a:gd name="connsiteY3" fmla="*/ 750093 h 5155023"/>
                    <a:gd name="connsiteX4" fmla="*/ 5955347 w 7191216"/>
                    <a:gd name="connsiteY4" fmla="*/ 1071562 h 5155023"/>
                    <a:gd name="connsiteX5" fmla="*/ 714216 w 7191216"/>
                    <a:gd name="connsiteY5" fmla="*/ 4869656 h 5155023"/>
                    <a:gd name="connsiteX6" fmla="*/ 492760 w 7191216"/>
                    <a:gd name="connsiteY6" fmla="*/ 4288631 h 5155023"/>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69656"/>
                    <a:gd name="connsiteX1" fmla="*/ 4633545 w 6976695"/>
                    <a:gd name="connsiteY1" fmla="*/ 1200150 h 4869656"/>
                    <a:gd name="connsiteX2" fmla="*/ 6976695 w 6976695"/>
                    <a:gd name="connsiteY2" fmla="*/ 0 h 4869656"/>
                    <a:gd name="connsiteX3" fmla="*/ 6357571 w 6976695"/>
                    <a:gd name="connsiteY3" fmla="*/ 750093 h 4869656"/>
                    <a:gd name="connsiteX4" fmla="*/ 5740826 w 6976695"/>
                    <a:gd name="connsiteY4" fmla="*/ 1071562 h 4869656"/>
                    <a:gd name="connsiteX5" fmla="*/ 499695 w 6976695"/>
                    <a:gd name="connsiteY5" fmla="*/ 4869656 h 4869656"/>
                    <a:gd name="connsiteX6" fmla="*/ 278239 w 6976695"/>
                    <a:gd name="connsiteY6" fmla="*/ 4288631 h 4869656"/>
                    <a:gd name="connsiteX0" fmla="*/ 293900 w 6992356"/>
                    <a:gd name="connsiteY0" fmla="*/ 4288631 h 4869656"/>
                    <a:gd name="connsiteX1" fmla="*/ 4649206 w 6992356"/>
                    <a:gd name="connsiteY1" fmla="*/ 1200150 h 4869656"/>
                    <a:gd name="connsiteX2" fmla="*/ 6992356 w 6992356"/>
                    <a:gd name="connsiteY2" fmla="*/ 0 h 4869656"/>
                    <a:gd name="connsiteX3" fmla="*/ 6373232 w 6992356"/>
                    <a:gd name="connsiteY3" fmla="*/ 750093 h 4869656"/>
                    <a:gd name="connsiteX4" fmla="*/ 5756487 w 6992356"/>
                    <a:gd name="connsiteY4" fmla="*/ 1071562 h 4869656"/>
                    <a:gd name="connsiteX5" fmla="*/ 515356 w 6992356"/>
                    <a:gd name="connsiteY5" fmla="*/ 4869656 h 4869656"/>
                    <a:gd name="connsiteX6" fmla="*/ 293900 w 69923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43687"/>
                    <a:gd name="connsiteY0" fmla="*/ 4295775 h 4869656"/>
                    <a:gd name="connsiteX1" fmla="*/ 4300537 w 6643687"/>
                    <a:gd name="connsiteY1" fmla="*/ 1200150 h 4869656"/>
                    <a:gd name="connsiteX2" fmla="*/ 6643687 w 6643687"/>
                    <a:gd name="connsiteY2" fmla="*/ 0 h 4869656"/>
                    <a:gd name="connsiteX3" fmla="*/ 6024563 w 6643687"/>
                    <a:gd name="connsiteY3" fmla="*/ 750093 h 4869656"/>
                    <a:gd name="connsiteX4" fmla="*/ 5407818 w 6643687"/>
                    <a:gd name="connsiteY4" fmla="*/ 1071562 h 4869656"/>
                    <a:gd name="connsiteX5" fmla="*/ 166687 w 6643687"/>
                    <a:gd name="connsiteY5" fmla="*/ 4869656 h 4869656"/>
                    <a:gd name="connsiteX6" fmla="*/ 0 w 6643687"/>
                    <a:gd name="connsiteY6" fmla="*/ 4295775 h 4869656"/>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579393"/>
                    <a:gd name="connsiteY0" fmla="*/ 4264819 h 4802981"/>
                    <a:gd name="connsiteX1" fmla="*/ 4300537 w 6579393"/>
                    <a:gd name="connsiteY1" fmla="*/ 1169194 h 4802981"/>
                    <a:gd name="connsiteX2" fmla="*/ 6579393 w 6579393"/>
                    <a:gd name="connsiteY2" fmla="*/ 0 h 4802981"/>
                    <a:gd name="connsiteX3" fmla="*/ 6024563 w 6579393"/>
                    <a:gd name="connsiteY3" fmla="*/ 719137 h 4802981"/>
                    <a:gd name="connsiteX4" fmla="*/ 5407818 w 6579393"/>
                    <a:gd name="connsiteY4" fmla="*/ 1040606 h 4802981"/>
                    <a:gd name="connsiteX5" fmla="*/ 219075 w 6579393"/>
                    <a:gd name="connsiteY5" fmla="*/ 4802981 h 4802981"/>
                    <a:gd name="connsiteX6" fmla="*/ 0 w 6579393"/>
                    <a:gd name="connsiteY6" fmla="*/ 4264819 h 4802981"/>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55581"/>
                    <a:gd name="connsiteY0" fmla="*/ 4252913 h 4791075"/>
                    <a:gd name="connsiteX1" fmla="*/ 4300537 w 6555581"/>
                    <a:gd name="connsiteY1" fmla="*/ 1157288 h 4791075"/>
                    <a:gd name="connsiteX2" fmla="*/ 6555581 w 6555581"/>
                    <a:gd name="connsiteY2" fmla="*/ 0 h 4791075"/>
                    <a:gd name="connsiteX3" fmla="*/ 6024563 w 6555581"/>
                    <a:gd name="connsiteY3" fmla="*/ 707231 h 4791075"/>
                    <a:gd name="connsiteX4" fmla="*/ 5407818 w 6555581"/>
                    <a:gd name="connsiteY4" fmla="*/ 1028700 h 4791075"/>
                    <a:gd name="connsiteX5" fmla="*/ 219075 w 6555581"/>
                    <a:gd name="connsiteY5" fmla="*/ 4791075 h 4791075"/>
                    <a:gd name="connsiteX6" fmla="*/ 0 w 6555581"/>
                    <a:gd name="connsiteY6" fmla="*/ 4252913 h 479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5581" h="4791075">
                      <a:moveTo>
                        <a:pt x="0" y="4252913"/>
                      </a:moveTo>
                      <a:cubicBezTo>
                        <a:pt x="1139031" y="3455591"/>
                        <a:pt x="3224609" y="1938735"/>
                        <a:pt x="4300537" y="1157288"/>
                      </a:cubicBezTo>
                      <a:lnTo>
                        <a:pt x="6555581" y="0"/>
                      </a:lnTo>
                      <a:cubicBezTo>
                        <a:pt x="6193631" y="443707"/>
                        <a:pt x="6307931" y="334566"/>
                        <a:pt x="6024563" y="707231"/>
                      </a:cubicBezTo>
                      <a:cubicBezTo>
                        <a:pt x="5724129" y="861616"/>
                        <a:pt x="5931693" y="758825"/>
                        <a:pt x="5407818" y="1028700"/>
                      </a:cubicBezTo>
                      <a:lnTo>
                        <a:pt x="219075" y="4791075"/>
                      </a:lnTo>
                      <a:lnTo>
                        <a:pt x="0" y="4252913"/>
                      </a:lnTo>
                      <a:close/>
                    </a:path>
                  </a:pathLst>
                </a:custGeom>
                <a:solidFill>
                  <a:srgbClr val="0000FF">
                    <a:alpha val="69804"/>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5610890" y="9186394"/>
                  <a:ext cx="504277" cy="504827"/>
                </a:xfrm>
                <a:custGeom>
                  <a:avLst/>
                  <a:gdLst>
                    <a:gd name="connsiteX0" fmla="*/ 101010 w 353308"/>
                    <a:gd name="connsiteY0" fmla="*/ 3357 h 406114"/>
                    <a:gd name="connsiteX1" fmla="*/ 5760 w 353308"/>
                    <a:gd name="connsiteY1" fmla="*/ 134326 h 406114"/>
                    <a:gd name="connsiteX2" fmla="*/ 286747 w 353308"/>
                    <a:gd name="connsiteY2" fmla="*/ 398645 h 406114"/>
                    <a:gd name="connsiteX3" fmla="*/ 341516 w 353308"/>
                    <a:gd name="connsiteY3" fmla="*/ 312920 h 406114"/>
                    <a:gd name="connsiteX4" fmla="*/ 110535 w 353308"/>
                    <a:gd name="connsiteY4" fmla="*/ 98607 h 406114"/>
                    <a:gd name="connsiteX5" fmla="*/ 146254 w 353308"/>
                    <a:gd name="connsiteY5" fmla="*/ 43838 h 406114"/>
                    <a:gd name="connsiteX6" fmla="*/ 101010 w 353308"/>
                    <a:gd name="connsiteY6" fmla="*/ 3357 h 406114"/>
                    <a:gd name="connsiteX0" fmla="*/ 107184 w 428430"/>
                    <a:gd name="connsiteY0" fmla="*/ 3357 h 495540"/>
                    <a:gd name="connsiteX1" fmla="*/ 11934 w 428430"/>
                    <a:gd name="connsiteY1" fmla="*/ 134326 h 495540"/>
                    <a:gd name="connsiteX2" fmla="*/ 407221 w 428430"/>
                    <a:gd name="connsiteY2" fmla="*/ 491514 h 495540"/>
                    <a:gd name="connsiteX3" fmla="*/ 347690 w 428430"/>
                    <a:gd name="connsiteY3" fmla="*/ 312920 h 495540"/>
                    <a:gd name="connsiteX4" fmla="*/ 116709 w 428430"/>
                    <a:gd name="connsiteY4" fmla="*/ 98607 h 495540"/>
                    <a:gd name="connsiteX5" fmla="*/ 152428 w 428430"/>
                    <a:gd name="connsiteY5" fmla="*/ 43838 h 495540"/>
                    <a:gd name="connsiteX6" fmla="*/ 107184 w 428430"/>
                    <a:gd name="connsiteY6" fmla="*/ 3357 h 495540"/>
                    <a:gd name="connsiteX0" fmla="*/ 107184 w 501257"/>
                    <a:gd name="connsiteY0" fmla="*/ 3357 h 508577"/>
                    <a:gd name="connsiteX1" fmla="*/ 11934 w 501257"/>
                    <a:gd name="connsiteY1" fmla="*/ 134326 h 508577"/>
                    <a:gd name="connsiteX2" fmla="*/ 407221 w 501257"/>
                    <a:gd name="connsiteY2" fmla="*/ 491514 h 508577"/>
                    <a:gd name="connsiteX3" fmla="*/ 481040 w 501257"/>
                    <a:gd name="connsiteY3" fmla="*/ 415314 h 508577"/>
                    <a:gd name="connsiteX4" fmla="*/ 116709 w 501257"/>
                    <a:gd name="connsiteY4" fmla="*/ 98607 h 508577"/>
                    <a:gd name="connsiteX5" fmla="*/ 152428 w 501257"/>
                    <a:gd name="connsiteY5" fmla="*/ 43838 h 508577"/>
                    <a:gd name="connsiteX6" fmla="*/ 107184 w 501257"/>
                    <a:gd name="connsiteY6" fmla="*/ 3357 h 508577"/>
                    <a:gd name="connsiteX0" fmla="*/ 55483 w 513850"/>
                    <a:gd name="connsiteY0" fmla="*/ 2490 h 529141"/>
                    <a:gd name="connsiteX1" fmla="*/ 24527 w 513850"/>
                    <a:gd name="connsiteY1" fmla="*/ 154890 h 529141"/>
                    <a:gd name="connsiteX2" fmla="*/ 419814 w 513850"/>
                    <a:gd name="connsiteY2" fmla="*/ 512078 h 529141"/>
                    <a:gd name="connsiteX3" fmla="*/ 493633 w 513850"/>
                    <a:gd name="connsiteY3" fmla="*/ 435878 h 529141"/>
                    <a:gd name="connsiteX4" fmla="*/ 129302 w 513850"/>
                    <a:gd name="connsiteY4" fmla="*/ 119171 h 529141"/>
                    <a:gd name="connsiteX5" fmla="*/ 165021 w 513850"/>
                    <a:gd name="connsiteY5" fmla="*/ 64402 h 529141"/>
                    <a:gd name="connsiteX6" fmla="*/ 55483 w 513850"/>
                    <a:gd name="connsiteY6" fmla="*/ 2490 h 529141"/>
                    <a:gd name="connsiteX0" fmla="*/ 55483 w 513850"/>
                    <a:gd name="connsiteY0" fmla="*/ 2726 h 522234"/>
                    <a:gd name="connsiteX1" fmla="*/ 24527 w 513850"/>
                    <a:gd name="connsiteY1" fmla="*/ 147983 h 522234"/>
                    <a:gd name="connsiteX2" fmla="*/ 419814 w 513850"/>
                    <a:gd name="connsiteY2" fmla="*/ 505171 h 522234"/>
                    <a:gd name="connsiteX3" fmla="*/ 493633 w 513850"/>
                    <a:gd name="connsiteY3" fmla="*/ 428971 h 522234"/>
                    <a:gd name="connsiteX4" fmla="*/ 129302 w 513850"/>
                    <a:gd name="connsiteY4" fmla="*/ 112264 h 522234"/>
                    <a:gd name="connsiteX5" fmla="*/ 165021 w 513850"/>
                    <a:gd name="connsiteY5" fmla="*/ 57495 h 522234"/>
                    <a:gd name="connsiteX6" fmla="*/ 55483 w 513850"/>
                    <a:gd name="connsiteY6" fmla="*/ 2726 h 522234"/>
                    <a:gd name="connsiteX0" fmla="*/ 55126 w 513493"/>
                    <a:gd name="connsiteY0" fmla="*/ 966 h 520474"/>
                    <a:gd name="connsiteX1" fmla="*/ 24170 w 513493"/>
                    <a:gd name="connsiteY1" fmla="*/ 146223 h 520474"/>
                    <a:gd name="connsiteX2" fmla="*/ 419457 w 513493"/>
                    <a:gd name="connsiteY2" fmla="*/ 503411 h 520474"/>
                    <a:gd name="connsiteX3" fmla="*/ 493276 w 513493"/>
                    <a:gd name="connsiteY3" fmla="*/ 427211 h 520474"/>
                    <a:gd name="connsiteX4" fmla="*/ 128945 w 513493"/>
                    <a:gd name="connsiteY4" fmla="*/ 110504 h 520474"/>
                    <a:gd name="connsiteX5" fmla="*/ 152757 w 513493"/>
                    <a:gd name="connsiteY5" fmla="*/ 84310 h 520474"/>
                    <a:gd name="connsiteX6" fmla="*/ 55126 w 513493"/>
                    <a:gd name="connsiteY6" fmla="*/ 966 h 520474"/>
                    <a:gd name="connsiteX0" fmla="*/ 55126 w 514014"/>
                    <a:gd name="connsiteY0" fmla="*/ 983 h 520264"/>
                    <a:gd name="connsiteX1" fmla="*/ 24170 w 514014"/>
                    <a:gd name="connsiteY1" fmla="*/ 146240 h 520264"/>
                    <a:gd name="connsiteX2" fmla="*/ 419457 w 514014"/>
                    <a:gd name="connsiteY2" fmla="*/ 503428 h 520264"/>
                    <a:gd name="connsiteX3" fmla="*/ 493276 w 514014"/>
                    <a:gd name="connsiteY3" fmla="*/ 427228 h 520264"/>
                    <a:gd name="connsiteX4" fmla="*/ 121801 w 514014"/>
                    <a:gd name="connsiteY4" fmla="*/ 120046 h 520264"/>
                    <a:gd name="connsiteX5" fmla="*/ 152757 w 514014"/>
                    <a:gd name="connsiteY5" fmla="*/ 84327 h 520264"/>
                    <a:gd name="connsiteX6" fmla="*/ 55126 w 514014"/>
                    <a:gd name="connsiteY6" fmla="*/ 983 h 520264"/>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4620 w 534680"/>
                    <a:gd name="connsiteY0" fmla="*/ 670 h 520791"/>
                    <a:gd name="connsiteX1" fmla="*/ 5564 w 534680"/>
                    <a:gd name="connsiteY1" fmla="*/ 134021 h 520791"/>
                    <a:gd name="connsiteX2" fmla="*/ 438951 w 534680"/>
                    <a:gd name="connsiteY2" fmla="*/ 503115 h 520791"/>
                    <a:gd name="connsiteX3" fmla="*/ 512770 w 534680"/>
                    <a:gd name="connsiteY3" fmla="*/ 426915 h 520791"/>
                    <a:gd name="connsiteX4" fmla="*/ 141295 w 534680"/>
                    <a:gd name="connsiteY4" fmla="*/ 119733 h 520791"/>
                    <a:gd name="connsiteX5" fmla="*/ 172251 w 534680"/>
                    <a:gd name="connsiteY5" fmla="*/ 84014 h 520791"/>
                    <a:gd name="connsiteX6" fmla="*/ 74620 w 534680"/>
                    <a:gd name="connsiteY6" fmla="*/ 670 h 52079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12770"/>
                    <a:gd name="connsiteY0" fmla="*/ 0 h 518240"/>
                    <a:gd name="connsiteX1" fmla="*/ 5564 w 512770"/>
                    <a:gd name="connsiteY1" fmla="*/ 133351 h 518240"/>
                    <a:gd name="connsiteX2" fmla="*/ 438951 w 512770"/>
                    <a:gd name="connsiteY2" fmla="*/ 502445 h 518240"/>
                    <a:gd name="connsiteX3" fmla="*/ 512770 w 512770"/>
                    <a:gd name="connsiteY3" fmla="*/ 426245 h 518240"/>
                    <a:gd name="connsiteX4" fmla="*/ 141295 w 512770"/>
                    <a:gd name="connsiteY4" fmla="*/ 119063 h 518240"/>
                    <a:gd name="connsiteX5" fmla="*/ 172251 w 512770"/>
                    <a:gd name="connsiteY5" fmla="*/ 83344 h 518240"/>
                    <a:gd name="connsiteX6" fmla="*/ 74620 w 512770"/>
                    <a:gd name="connsiteY6" fmla="*/ 0 h 518240"/>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66127 w 504277"/>
                    <a:gd name="connsiteY0" fmla="*/ 0 h 504827"/>
                    <a:gd name="connsiteX1" fmla="*/ 6596 w 504277"/>
                    <a:gd name="connsiteY1" fmla="*/ 128589 h 504827"/>
                    <a:gd name="connsiteX2" fmla="*/ 432839 w 504277"/>
                    <a:gd name="connsiteY2" fmla="*/ 504827 h 504827"/>
                    <a:gd name="connsiteX3" fmla="*/ 504277 w 504277"/>
                    <a:gd name="connsiteY3" fmla="*/ 426245 h 504827"/>
                    <a:gd name="connsiteX4" fmla="*/ 135183 w 504277"/>
                    <a:gd name="connsiteY4" fmla="*/ 123826 h 504827"/>
                    <a:gd name="connsiteX5" fmla="*/ 163758 w 504277"/>
                    <a:gd name="connsiteY5" fmla="*/ 83344 h 504827"/>
                    <a:gd name="connsiteX6" fmla="*/ 66127 w 504277"/>
                    <a:gd name="connsiteY6" fmla="*/ 0 h 50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277" h="504827">
                      <a:moveTo>
                        <a:pt x="66127" y="0"/>
                      </a:moveTo>
                      <a:cubicBezTo>
                        <a:pt x="14534" y="63103"/>
                        <a:pt x="-13645" y="85329"/>
                        <a:pt x="6596" y="128589"/>
                      </a:cubicBezTo>
                      <a:cubicBezTo>
                        <a:pt x="112561" y="219474"/>
                        <a:pt x="272105" y="360761"/>
                        <a:pt x="432839" y="504827"/>
                      </a:cubicBezTo>
                      <a:cubicBezTo>
                        <a:pt x="481654" y="456012"/>
                        <a:pt x="463398" y="475855"/>
                        <a:pt x="504277" y="426245"/>
                      </a:cubicBezTo>
                      <a:lnTo>
                        <a:pt x="135183" y="123826"/>
                      </a:lnTo>
                      <a:cubicBezTo>
                        <a:pt x="147883" y="102792"/>
                        <a:pt x="148676" y="110332"/>
                        <a:pt x="163758" y="83344"/>
                      </a:cubicBezTo>
                      <a:cubicBezTo>
                        <a:pt x="121689" y="44450"/>
                        <a:pt x="141533" y="63104"/>
                        <a:pt x="66127" y="0"/>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a:off x="5760245" y="9086850"/>
                  <a:ext cx="550068" cy="516731"/>
                </a:xfrm>
                <a:custGeom>
                  <a:avLst/>
                  <a:gdLst>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2211"/>
                    <a:gd name="connsiteY0" fmla="*/ 524571 h 525824"/>
                    <a:gd name="connsiteX1" fmla="*/ 4523 w 552211"/>
                    <a:gd name="connsiteY1" fmla="*/ 229296 h 525824"/>
                    <a:gd name="connsiteX2" fmla="*/ 190261 w 552211"/>
                    <a:gd name="connsiteY2" fmla="*/ 696 h 525824"/>
                    <a:gd name="connsiteX3" fmla="*/ 552211 w 552211"/>
                    <a:gd name="connsiteY3" fmla="*/ 305497 h 525824"/>
                    <a:gd name="connsiteX4" fmla="*/ 368854 w 552211"/>
                    <a:gd name="connsiteY4" fmla="*/ 524571 h 525824"/>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59568 w 545306"/>
                    <a:gd name="connsiteY0" fmla="*/ 520818 h 520818"/>
                    <a:gd name="connsiteX1" fmla="*/ 0 w 545306"/>
                    <a:gd name="connsiteY1" fmla="*/ 230306 h 520818"/>
                    <a:gd name="connsiteX2" fmla="*/ 183356 w 545306"/>
                    <a:gd name="connsiteY2" fmla="*/ 1706 h 520818"/>
                    <a:gd name="connsiteX3" fmla="*/ 545306 w 545306"/>
                    <a:gd name="connsiteY3" fmla="*/ 306507 h 520818"/>
                    <a:gd name="connsiteX4" fmla="*/ 359568 w 545306"/>
                    <a:gd name="connsiteY4" fmla="*/ 520818 h 520818"/>
                    <a:gd name="connsiteX0" fmla="*/ 359568 w 545306"/>
                    <a:gd name="connsiteY0" fmla="*/ 513858 h 513858"/>
                    <a:gd name="connsiteX1" fmla="*/ 0 w 545306"/>
                    <a:gd name="connsiteY1" fmla="*/ 223346 h 513858"/>
                    <a:gd name="connsiteX2" fmla="*/ 192881 w 545306"/>
                    <a:gd name="connsiteY2" fmla="*/ 1890 h 513858"/>
                    <a:gd name="connsiteX3" fmla="*/ 545306 w 545306"/>
                    <a:gd name="connsiteY3" fmla="*/ 299547 h 513858"/>
                    <a:gd name="connsiteX4" fmla="*/ 359568 w 545306"/>
                    <a:gd name="connsiteY4" fmla="*/ 513858 h 513858"/>
                    <a:gd name="connsiteX0" fmla="*/ 359568 w 545306"/>
                    <a:gd name="connsiteY0" fmla="*/ 511968 h 511968"/>
                    <a:gd name="connsiteX1" fmla="*/ 0 w 545306"/>
                    <a:gd name="connsiteY1" fmla="*/ 221456 h 511968"/>
                    <a:gd name="connsiteX2" fmla="*/ 192881 w 545306"/>
                    <a:gd name="connsiteY2" fmla="*/ 0 h 511968"/>
                    <a:gd name="connsiteX3" fmla="*/ 545306 w 545306"/>
                    <a:gd name="connsiteY3" fmla="*/ 297657 h 511968"/>
                    <a:gd name="connsiteX4" fmla="*/ 359568 w 545306"/>
                    <a:gd name="connsiteY4" fmla="*/ 511968 h 511968"/>
                    <a:gd name="connsiteX0" fmla="*/ 359568 w 545306"/>
                    <a:gd name="connsiteY0" fmla="*/ 516731 h 516731"/>
                    <a:gd name="connsiteX1" fmla="*/ 0 w 545306"/>
                    <a:gd name="connsiteY1" fmla="*/ 226219 h 516731"/>
                    <a:gd name="connsiteX2" fmla="*/ 183356 w 545306"/>
                    <a:gd name="connsiteY2" fmla="*/ 0 h 516731"/>
                    <a:gd name="connsiteX3" fmla="*/ 545306 w 545306"/>
                    <a:gd name="connsiteY3" fmla="*/ 302420 h 516731"/>
                    <a:gd name="connsiteX4" fmla="*/ 359568 w 545306"/>
                    <a:gd name="connsiteY4" fmla="*/ 516731 h 516731"/>
                    <a:gd name="connsiteX0" fmla="*/ 364330 w 550068"/>
                    <a:gd name="connsiteY0" fmla="*/ 516731 h 516731"/>
                    <a:gd name="connsiteX1" fmla="*/ 0 w 550068"/>
                    <a:gd name="connsiteY1" fmla="*/ 221456 h 516731"/>
                    <a:gd name="connsiteX2" fmla="*/ 188118 w 550068"/>
                    <a:gd name="connsiteY2" fmla="*/ 0 h 516731"/>
                    <a:gd name="connsiteX3" fmla="*/ 550068 w 550068"/>
                    <a:gd name="connsiteY3" fmla="*/ 302420 h 516731"/>
                    <a:gd name="connsiteX4" fmla="*/ 364330 w 550068"/>
                    <a:gd name="connsiteY4" fmla="*/ 516731 h 51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68" h="516731">
                      <a:moveTo>
                        <a:pt x="364330" y="516731"/>
                      </a:moveTo>
                      <a:cubicBezTo>
                        <a:pt x="211137" y="387350"/>
                        <a:pt x="324644" y="481806"/>
                        <a:pt x="0" y="221456"/>
                      </a:cubicBezTo>
                      <a:cubicBezTo>
                        <a:pt x="156368" y="32543"/>
                        <a:pt x="24605" y="178197"/>
                        <a:pt x="188118" y="0"/>
                      </a:cubicBezTo>
                      <a:cubicBezTo>
                        <a:pt x="451643" y="219472"/>
                        <a:pt x="355996" y="136130"/>
                        <a:pt x="550068" y="302420"/>
                      </a:cubicBezTo>
                      <a:cubicBezTo>
                        <a:pt x="420291" y="449660"/>
                        <a:pt x="491330" y="367506"/>
                        <a:pt x="364330" y="516731"/>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8280079" y="5975486"/>
                  <a:ext cx="2877789"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此花大橋　</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歩道部の車道への変更など</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28" name="直線コネクタ 127"/>
                <p:cNvCxnSpPr>
                  <a:endCxn id="127" idx="1"/>
                </p:cNvCxnSpPr>
                <p:nvPr/>
              </p:nvCxnSpPr>
              <p:spPr>
                <a:xfrm flipV="1">
                  <a:off x="7681912" y="6344818"/>
                  <a:ext cx="598167" cy="8749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3333986" y="61489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舞洲東交差点</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立体交差化などの交差点改良</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0" name="直線コネクタ 129"/>
                <p:cNvCxnSpPr>
                  <a:stCxn id="129" idx="3"/>
                </p:cNvCxnSpPr>
                <p:nvPr/>
              </p:nvCxnSpPr>
              <p:spPr>
                <a:xfrm>
                  <a:off x="6377406" y="6410557"/>
                  <a:ext cx="456888" cy="7806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1" name="テキスト ボックス 130"/>
                <p:cNvSpPr txBox="1"/>
                <p:nvPr/>
              </p:nvSpPr>
              <p:spPr>
                <a:xfrm>
                  <a:off x="8322346" y="7282760"/>
                  <a:ext cx="3430570" cy="954107"/>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舞洲幹線道路</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此花大橋と夢舞大橋の拡幅に合わせた幹線道路の車線拡幅（路面標示書替、ガードレール撤去）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2" name="直線コネクタ 131"/>
                <p:cNvCxnSpPr>
                  <a:endCxn id="131" idx="1"/>
                </p:cNvCxnSpPr>
                <p:nvPr/>
              </p:nvCxnSpPr>
              <p:spPr>
                <a:xfrm>
                  <a:off x="6834161" y="7384848"/>
                  <a:ext cx="1488185" cy="37496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3" name="テキスト ボックス 132"/>
                <p:cNvSpPr txBox="1"/>
                <p:nvPr/>
              </p:nvSpPr>
              <p:spPr>
                <a:xfrm>
                  <a:off x="8512137" y="8539568"/>
                  <a:ext cx="3278092"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夢舞大橋</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（ガードレール撤去等、橋面整備）</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4" name="直線コネクタ 133"/>
                <p:cNvCxnSpPr>
                  <a:endCxn id="133" idx="1"/>
                </p:cNvCxnSpPr>
                <p:nvPr/>
              </p:nvCxnSpPr>
              <p:spPr>
                <a:xfrm>
                  <a:off x="6559551" y="8014118"/>
                  <a:ext cx="1952586" cy="894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7" name="テキスト ボックス 136"/>
                <p:cNvSpPr txBox="1"/>
                <p:nvPr/>
              </p:nvSpPr>
              <p:spPr>
                <a:xfrm>
                  <a:off x="5602192" y="10980461"/>
                  <a:ext cx="3521267" cy="738664"/>
                </a:xfrm>
                <a:prstGeom prst="rect">
                  <a:avLst/>
                </a:prstGeom>
                <a:solidFill>
                  <a:schemeClr val="bg1"/>
                </a:solidFill>
                <a:ln w="12700">
                  <a:solidFill>
                    <a:srgbClr val="C0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鉄道</a:t>
                  </a:r>
                  <a:r>
                    <a:rPr kumimoji="1" lang="ja-JP" altLang="en-US" sz="1400" u="sng" dirty="0">
                      <a:latin typeface="HGPｺﾞｼｯｸM" panose="020B0600000000000000" pitchFamily="50" charset="-128"/>
                      <a:ea typeface="HGPｺﾞｼｯｸM" panose="020B0600000000000000" pitchFamily="50" charset="-128"/>
                    </a:rPr>
                    <a:t>（南ルート）</a:t>
                  </a:r>
                  <a:endParaRPr kumimoji="1"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北港テクノポート線の夢洲駅までのインフラ整備（及びインフラ外部の負担）</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8" name="直線コネクタ 137"/>
                <p:cNvCxnSpPr>
                  <a:cxnSpLocks/>
                  <a:stCxn id="114" idx="2"/>
                </p:cNvCxnSpPr>
                <p:nvPr/>
              </p:nvCxnSpPr>
              <p:spPr>
                <a:xfrm flipH="1">
                  <a:off x="5610890" y="10167937"/>
                  <a:ext cx="1394748" cy="807499"/>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39" name="テキスト ボックス 138"/>
                <p:cNvSpPr txBox="1"/>
                <p:nvPr/>
              </p:nvSpPr>
              <p:spPr>
                <a:xfrm>
                  <a:off x="1642006" y="7855934"/>
                  <a:ext cx="3461321"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夢洲幹線道路（周辺道路改良含む）</a:t>
                  </a:r>
                  <a:endParaRPr lang="en-US" altLang="ja-JP" sz="1400" u="sng" dirty="0">
                    <a:latin typeface="HGPｺﾞｼｯｸM" panose="020B0600000000000000" pitchFamily="50" charset="-128"/>
                    <a:ea typeface="HGPｺﾞｼｯｸM" panose="020B0600000000000000" pitchFamily="50" charset="-128"/>
                  </a:endParaRPr>
                </a:p>
                <a:p>
                  <a:pPr marL="87313"/>
                  <a:r>
                    <a:rPr lang="en-US" altLang="ja-JP" sz="1400" dirty="0">
                      <a:latin typeface="HGPｺﾞｼｯｸM" panose="020B0600000000000000" pitchFamily="50" charset="-128"/>
                      <a:ea typeface="HGPｺﾞｼｯｸM" panose="020B0600000000000000" pitchFamily="50" charset="-128"/>
                    </a:rPr>
                    <a:t>4</a:t>
                  </a:r>
                  <a:r>
                    <a:rPr lang="ja-JP" altLang="en-US" sz="1400" dirty="0">
                      <a:latin typeface="HGPｺﾞｼｯｸM" panose="020B0600000000000000" pitchFamily="50" charset="-128"/>
                      <a:ea typeface="HGPｺﾞｼｯｸM" panose="020B0600000000000000" pitchFamily="50" charset="-128"/>
                    </a:rPr>
                    <a:t>車線道路を</a:t>
                  </a:r>
                  <a:r>
                    <a:rPr lang="en-US" altLang="ja-JP" sz="1400" dirty="0">
                      <a:latin typeface="HGPｺﾞｼｯｸM" panose="020B0600000000000000" pitchFamily="50" charset="-128"/>
                      <a:ea typeface="HGPｺﾞｼｯｸM" panose="020B0600000000000000" pitchFamily="50" charset="-128"/>
                    </a:rPr>
                    <a:t>6</a:t>
                  </a:r>
                  <a:r>
                    <a:rPr lang="ja-JP" altLang="en-US" sz="1400" dirty="0">
                      <a:latin typeface="HGPｺﾞｼｯｸM" panose="020B0600000000000000" pitchFamily="50" charset="-128"/>
                      <a:ea typeface="HGPｺﾞｼｯｸM" panose="020B0600000000000000" pitchFamily="50" charset="-128"/>
                    </a:rPr>
                    <a:t>車線に拡幅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40" name="直線コネクタ 139"/>
                <p:cNvCxnSpPr>
                  <a:endCxn id="139" idx="3"/>
                </p:cNvCxnSpPr>
                <p:nvPr/>
              </p:nvCxnSpPr>
              <p:spPr>
                <a:xfrm flipH="1" flipV="1">
                  <a:off x="5103327" y="8117544"/>
                  <a:ext cx="927504" cy="578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41" name="テキスト ボックス 140"/>
                <p:cNvSpPr txBox="1"/>
                <p:nvPr/>
              </p:nvSpPr>
              <p:spPr>
                <a:xfrm>
                  <a:off x="6582069" y="11887762"/>
                  <a:ext cx="4228805" cy="738664"/>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主航路</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浚渫（増深：</a:t>
                  </a:r>
                  <a:r>
                    <a:rPr kumimoji="1" lang="en-US" altLang="ja-JP" sz="1400" dirty="0">
                      <a:latin typeface="HGPｺﾞｼｯｸM" panose="020B0600000000000000" pitchFamily="50" charset="-128"/>
                      <a:ea typeface="HGPｺﾞｼｯｸM" panose="020B0600000000000000" pitchFamily="50" charset="-128"/>
                    </a:rPr>
                    <a:t>15m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16m</a:t>
                  </a:r>
                  <a:r>
                    <a:rPr kumimoji="1" lang="ja-JP" altLang="en-US" sz="1400" dirty="0">
                      <a:latin typeface="HGPｺﾞｼｯｸM" panose="020B0600000000000000" pitchFamily="50" charset="-128"/>
                      <a:ea typeface="HGPｺﾞｼｯｸM" panose="020B0600000000000000" pitchFamily="50" charset="-128"/>
                    </a:rPr>
                    <a:t>・拡幅</a:t>
                  </a:r>
                  <a:r>
                    <a:rPr kumimoji="1" lang="en-US" altLang="ja-JP" sz="1400" dirty="0">
                      <a:latin typeface="HGPｺﾞｼｯｸM" panose="020B0600000000000000" pitchFamily="50" charset="-128"/>
                      <a:ea typeface="HGPｺﾞｼｯｸM" panose="020B0600000000000000" pitchFamily="50" charset="-128"/>
                    </a:rPr>
                    <a:t>400m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560m</a:t>
                  </a:r>
                  <a:r>
                    <a:rPr kumimoji="1" lang="ja-JP" altLang="en-US" sz="1400" dirty="0">
                      <a:latin typeface="HGPｺﾞｼｯｸM" panose="020B0600000000000000" pitchFamily="50" charset="-128"/>
                      <a:ea typeface="HGPｺﾞｼｯｸM" panose="020B0600000000000000" pitchFamily="50" charset="-128"/>
                    </a:rPr>
                    <a:t>）</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浚渫土砂処分場（新島</a:t>
                  </a:r>
                  <a:r>
                    <a:rPr kumimoji="1" lang="en-US" altLang="ja-JP" sz="1400" dirty="0">
                      <a:latin typeface="HGPｺﾞｼｯｸM" panose="020B0600000000000000" pitchFamily="50" charset="-128"/>
                      <a:ea typeface="HGPｺﾞｼｯｸM" panose="020B0600000000000000" pitchFamily="50" charset="-128"/>
                    </a:rPr>
                    <a:t>2-1</a:t>
                  </a:r>
                  <a:r>
                    <a:rPr kumimoji="1" lang="ja-JP" altLang="en-US" sz="1400" dirty="0">
                      <a:latin typeface="HGPｺﾞｼｯｸM" panose="020B0600000000000000" pitchFamily="50" charset="-128"/>
                      <a:ea typeface="HGPｺﾞｼｯｸM" panose="020B0600000000000000" pitchFamily="50" charset="-128"/>
                    </a:rPr>
                    <a:t>区）の整備</a:t>
                  </a:r>
                  <a:endParaRPr kumimoji="1" lang="en-US" altLang="ja-JP" sz="1400" dirty="0">
                    <a:latin typeface="HGPｺﾞｼｯｸM" panose="020B0600000000000000" pitchFamily="50" charset="-128"/>
                    <a:ea typeface="HGPｺﾞｼｯｸM" panose="020B0600000000000000" pitchFamily="50" charset="-128"/>
                  </a:endParaRPr>
                </a:p>
              </p:txBody>
            </p:sp>
            <p:cxnSp>
              <p:nvCxnSpPr>
                <p:cNvPr id="142" name="直線コネクタ 141"/>
                <p:cNvCxnSpPr>
                  <a:stCxn id="141" idx="1"/>
                </p:cNvCxnSpPr>
                <p:nvPr/>
              </p:nvCxnSpPr>
              <p:spPr>
                <a:xfrm flipH="1" flipV="1">
                  <a:off x="4319631" y="11319655"/>
                  <a:ext cx="2262438" cy="937439"/>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3" name="テキスト ボックス 142"/>
                <p:cNvSpPr txBox="1"/>
                <p:nvPr/>
              </p:nvSpPr>
              <p:spPr>
                <a:xfrm>
                  <a:off x="2086801" y="8917425"/>
                  <a:ext cx="2607795" cy="530480"/>
                </a:xfrm>
                <a:prstGeom prst="rect">
                  <a:avLst/>
                </a:prstGeom>
                <a:solidFill>
                  <a:schemeClr val="bg1"/>
                </a:solidFill>
                <a:ln w="12700">
                  <a:solidFill>
                    <a:srgbClr val="FFC000"/>
                  </a:solidFill>
                </a:ln>
              </p:spPr>
              <p:txBody>
                <a:bodyPr wrap="square" rtlCol="0">
                  <a:spAutoFit/>
                </a:bodyPr>
                <a:lstStyle/>
                <a:p>
                  <a:r>
                    <a:rPr lang="ja-JP" altLang="en-US" sz="1400" u="sng" dirty="0" smtClean="0">
                      <a:latin typeface="HGPｺﾞｼｯｸM" panose="020B0600000000000000" pitchFamily="50" charset="-128"/>
                      <a:ea typeface="HGPｺﾞｼｯｸM" panose="020B0600000000000000" pitchFamily="50" charset="-128"/>
                    </a:rPr>
                    <a:t>夢洲コンテナターミナル</a:t>
                  </a:r>
                  <a:endParaRPr lang="en-US" altLang="ja-JP" sz="1400" u="sng"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a:t>
                  </a:r>
                  <a:r>
                    <a:rPr kumimoji="1" lang="ja-JP" altLang="en-US" sz="1400" dirty="0" smtClean="0">
                      <a:latin typeface="HGPｺﾞｼｯｸM" panose="020B0600000000000000" pitchFamily="50" charset="-128"/>
                      <a:ea typeface="HGPｺﾞｼｯｸM" panose="020B0600000000000000" pitchFamily="50" charset="-128"/>
                    </a:rPr>
                    <a:t>Ｃ</a:t>
                  </a:r>
                  <a:r>
                    <a:rPr kumimoji="1" lang="en-US" altLang="ja-JP" sz="1400" dirty="0" smtClean="0">
                      <a:latin typeface="HGPｺﾞｼｯｸM" panose="020B0600000000000000" pitchFamily="50" charset="-128"/>
                      <a:ea typeface="HGPｺﾞｼｯｸM" panose="020B0600000000000000" pitchFamily="50" charset="-128"/>
                    </a:rPr>
                    <a:t>12</a:t>
                  </a:r>
                  <a:r>
                    <a:rPr kumimoji="1" lang="ja-JP" altLang="en-US" sz="1400" dirty="0" smtClean="0">
                      <a:latin typeface="HGPｺﾞｼｯｸM" panose="020B0600000000000000" pitchFamily="50" charset="-128"/>
                      <a:ea typeface="HGPｺﾞｼｯｸM" panose="020B0600000000000000" pitchFamily="50" charset="-128"/>
                    </a:rPr>
                    <a:t>荷さばき地の拡張等</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44" name="フリーフォーム 143"/>
                <p:cNvSpPr/>
                <p:nvPr/>
              </p:nvSpPr>
              <p:spPr>
                <a:xfrm>
                  <a:off x="2320876" y="10447837"/>
                  <a:ext cx="994568" cy="1015206"/>
                </a:xfrm>
                <a:custGeom>
                  <a:avLst/>
                  <a:gdLst>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4812 w 976312"/>
                    <a:gd name="connsiteY0" fmla="*/ 0 h 971550"/>
                    <a:gd name="connsiteX1" fmla="*/ 976312 w 976312"/>
                    <a:gd name="connsiteY1" fmla="*/ 542925 h 971550"/>
                    <a:gd name="connsiteX2" fmla="*/ 481012 w 976312"/>
                    <a:gd name="connsiteY2" fmla="*/ 971550 h 971550"/>
                    <a:gd name="connsiteX3" fmla="*/ 0 w 976312"/>
                    <a:gd name="connsiteY3" fmla="*/ 495300 h 971550"/>
                    <a:gd name="connsiteX4" fmla="*/ 404812 w 976312"/>
                    <a:gd name="connsiteY4" fmla="*/ 0 h 971550"/>
                    <a:gd name="connsiteX0" fmla="*/ 395287 w 976312"/>
                    <a:gd name="connsiteY0" fmla="*/ 0 h 981075"/>
                    <a:gd name="connsiteX1" fmla="*/ 976312 w 976312"/>
                    <a:gd name="connsiteY1" fmla="*/ 552450 h 981075"/>
                    <a:gd name="connsiteX2" fmla="*/ 481012 w 976312"/>
                    <a:gd name="connsiteY2" fmla="*/ 981075 h 981075"/>
                    <a:gd name="connsiteX3" fmla="*/ 0 w 976312"/>
                    <a:gd name="connsiteY3" fmla="*/ 504825 h 981075"/>
                    <a:gd name="connsiteX4" fmla="*/ 395287 w 976312"/>
                    <a:gd name="connsiteY4" fmla="*/ 0 h 981075"/>
                    <a:gd name="connsiteX0" fmla="*/ 407987 w 989012"/>
                    <a:gd name="connsiteY0" fmla="*/ 0 h 981075"/>
                    <a:gd name="connsiteX1" fmla="*/ 989012 w 989012"/>
                    <a:gd name="connsiteY1" fmla="*/ 552450 h 981075"/>
                    <a:gd name="connsiteX2" fmla="*/ 493712 w 989012"/>
                    <a:gd name="connsiteY2" fmla="*/ 981075 h 981075"/>
                    <a:gd name="connsiteX3" fmla="*/ 0 w 989012"/>
                    <a:gd name="connsiteY3" fmla="*/ 498475 h 981075"/>
                    <a:gd name="connsiteX4" fmla="*/ 407987 w 989012"/>
                    <a:gd name="connsiteY4" fmla="*/ 0 h 981075"/>
                    <a:gd name="connsiteX0" fmla="*/ 407987 w 989012"/>
                    <a:gd name="connsiteY0" fmla="*/ 0 h 1003300"/>
                    <a:gd name="connsiteX1" fmla="*/ 989012 w 989012"/>
                    <a:gd name="connsiteY1" fmla="*/ 552450 h 1003300"/>
                    <a:gd name="connsiteX2" fmla="*/ 525462 w 989012"/>
                    <a:gd name="connsiteY2" fmla="*/ 1003300 h 1003300"/>
                    <a:gd name="connsiteX3" fmla="*/ 0 w 989012"/>
                    <a:gd name="connsiteY3" fmla="*/ 498475 h 1003300"/>
                    <a:gd name="connsiteX4" fmla="*/ 407987 w 9890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68" h="1015206">
                      <a:moveTo>
                        <a:pt x="407986" y="0"/>
                      </a:moveTo>
                      <a:cubicBezTo>
                        <a:pt x="899318" y="481807"/>
                        <a:pt x="493712" y="77788"/>
                        <a:pt x="994568" y="573881"/>
                      </a:cubicBezTo>
                      <a:cubicBezTo>
                        <a:pt x="783431" y="765968"/>
                        <a:pt x="842962" y="723106"/>
                        <a:pt x="518318" y="1015206"/>
                      </a:cubicBezTo>
                      <a:cubicBezTo>
                        <a:pt x="88900" y="585787"/>
                        <a:pt x="469107" y="961231"/>
                        <a:pt x="0" y="503237"/>
                      </a:cubicBezTo>
                      <a:cubicBezTo>
                        <a:pt x="315912" y="115888"/>
                        <a:pt x="159542" y="292101"/>
                        <a:pt x="407986"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p:cNvCxnSpPr>
                  <a:stCxn id="141" idx="1"/>
                </p:cNvCxnSpPr>
                <p:nvPr/>
              </p:nvCxnSpPr>
              <p:spPr>
                <a:xfrm flipH="1" flipV="1">
                  <a:off x="2856703" y="10955441"/>
                  <a:ext cx="3725366" cy="1301653"/>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6" name="フリーフォーム 145"/>
                <p:cNvSpPr/>
                <p:nvPr/>
              </p:nvSpPr>
              <p:spPr>
                <a:xfrm>
                  <a:off x="5949950" y="8617743"/>
                  <a:ext cx="1529556" cy="1332707"/>
                </a:xfrm>
                <a:custGeom>
                  <a:avLst/>
                  <a:gdLst>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029494 w 1622425"/>
                    <a:gd name="connsiteY0" fmla="*/ 0 h 1327944"/>
                    <a:gd name="connsiteX1" fmla="*/ 1562100 w 1622425"/>
                    <a:gd name="connsiteY1" fmla="*/ 264319 h 1327944"/>
                    <a:gd name="connsiteX2" fmla="*/ 1622425 w 1622425"/>
                    <a:gd name="connsiteY2" fmla="*/ 496094 h 1327944"/>
                    <a:gd name="connsiteX3" fmla="*/ 0 w 1622425"/>
                    <a:gd name="connsiteY3" fmla="*/ 1327944 h 1327944"/>
                    <a:gd name="connsiteX4" fmla="*/ 180975 w 1622425"/>
                    <a:gd name="connsiteY4" fmla="*/ 1127919 h 1327944"/>
                    <a:gd name="connsiteX5" fmla="*/ 180975 w 1622425"/>
                    <a:gd name="connsiteY5" fmla="*/ 994569 h 1327944"/>
                    <a:gd name="connsiteX6" fmla="*/ 1029494 w 1622425"/>
                    <a:gd name="connsiteY6" fmla="*/ 0 h 1327944"/>
                    <a:gd name="connsiteX0" fmla="*/ 1024731 w 1622425"/>
                    <a:gd name="connsiteY0" fmla="*/ 0 h 1332707"/>
                    <a:gd name="connsiteX1" fmla="*/ 1562100 w 1622425"/>
                    <a:gd name="connsiteY1" fmla="*/ 269082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622425"/>
                    <a:gd name="connsiteY0" fmla="*/ 0 h 1332707"/>
                    <a:gd name="connsiteX1" fmla="*/ 1450181 w 1622425"/>
                    <a:gd name="connsiteY1" fmla="*/ 328613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556" h="1332707">
                      <a:moveTo>
                        <a:pt x="1024731" y="0"/>
                      </a:moveTo>
                      <a:cubicBezTo>
                        <a:pt x="1430602" y="320675"/>
                        <a:pt x="1164431" y="109009"/>
                        <a:pt x="1450181" y="328613"/>
                      </a:cubicBezTo>
                      <a:cubicBezTo>
                        <a:pt x="1515269" y="514879"/>
                        <a:pt x="1458913" y="365919"/>
                        <a:pt x="1529556" y="555625"/>
                      </a:cubicBezTo>
                      <a:lnTo>
                        <a:pt x="0" y="1332707"/>
                      </a:lnTo>
                      <a:cubicBezTo>
                        <a:pt x="129646" y="1182424"/>
                        <a:pt x="50800" y="1273969"/>
                        <a:pt x="180975" y="1132682"/>
                      </a:cubicBezTo>
                      <a:cubicBezTo>
                        <a:pt x="177800" y="1058070"/>
                        <a:pt x="181504" y="1099344"/>
                        <a:pt x="180975" y="999332"/>
                      </a:cubicBezTo>
                      <a:cubicBezTo>
                        <a:pt x="647171" y="442120"/>
                        <a:pt x="695060" y="384175"/>
                        <a:pt x="1024731"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テキスト ボックス 146"/>
                <p:cNvSpPr txBox="1"/>
                <p:nvPr/>
              </p:nvSpPr>
              <p:spPr>
                <a:xfrm>
                  <a:off x="2452596" y="9638067"/>
                  <a:ext cx="2703513" cy="523220"/>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夢洲コンテナ埠頭航路・泊地</a:t>
                  </a:r>
                  <a:endParaRPr lang="en-US" altLang="ja-JP" sz="1400" u="sng" dirty="0">
                    <a:latin typeface="HGPｺﾞｼｯｸM" panose="020B0600000000000000" pitchFamily="50" charset="-128"/>
                    <a:ea typeface="HGPｺﾞｼｯｸM" panose="020B0600000000000000" pitchFamily="50" charset="-128"/>
                  </a:endParaRPr>
                </a:p>
                <a:p>
                  <a:r>
                    <a:rPr lang="ja-JP" altLang="en-US" sz="1400" dirty="0">
                      <a:latin typeface="HGPｺﾞｼｯｸM" panose="020B0600000000000000" pitchFamily="50" charset="-128"/>
                      <a:ea typeface="HGPｺﾞｼｯｸM" panose="020B0600000000000000" pitchFamily="50" charset="-128"/>
                    </a:rPr>
                    <a:t>　浚渫（増深：</a:t>
                  </a:r>
                  <a:r>
                    <a:rPr lang="en-US" altLang="ja-JP" sz="1400" dirty="0">
                      <a:latin typeface="HGPｺﾞｼｯｸM" panose="020B0600000000000000" pitchFamily="50" charset="-128"/>
                      <a:ea typeface="HGPｺﾞｼｯｸM" panose="020B0600000000000000" pitchFamily="50" charset="-128"/>
                    </a:rPr>
                    <a:t>15m</a:t>
                  </a:r>
                  <a:r>
                    <a:rPr lang="ja-JP" altLang="en-US" sz="1400" dirty="0">
                      <a:latin typeface="HGPｺﾞｼｯｸM" panose="020B0600000000000000" pitchFamily="50" charset="-128"/>
                      <a:ea typeface="HGPｺﾞｼｯｸM" panose="020B0600000000000000" pitchFamily="50" charset="-128"/>
                    </a:rPr>
                    <a:t>⇒</a:t>
                  </a:r>
                  <a:r>
                    <a:rPr lang="en-US" altLang="ja-JP" sz="1400" dirty="0">
                      <a:latin typeface="HGPｺﾞｼｯｸM" panose="020B0600000000000000" pitchFamily="50" charset="-128"/>
                      <a:ea typeface="HGPｺﾞｼｯｸM" panose="020B0600000000000000" pitchFamily="50" charset="-128"/>
                    </a:rPr>
                    <a:t>16m</a:t>
                  </a:r>
                  <a:r>
                    <a:rPr lang="ja-JP" altLang="en-US" sz="1400" dirty="0">
                      <a:latin typeface="HGPｺﾞｼｯｸM" panose="020B0600000000000000" pitchFamily="50" charset="-128"/>
                      <a:ea typeface="HGPｺﾞｼｯｸM" panose="020B0600000000000000" pitchFamily="50" charset="-128"/>
                    </a:rPr>
                    <a:t>）</a:t>
                  </a:r>
                  <a:endParaRPr lang="en-US" altLang="ja-JP" sz="1400" dirty="0">
                    <a:latin typeface="HGPｺﾞｼｯｸM" panose="020B0600000000000000" pitchFamily="50" charset="-128"/>
                    <a:ea typeface="HGPｺﾞｼｯｸM" panose="020B0600000000000000" pitchFamily="50" charset="-128"/>
                  </a:endParaRPr>
                </a:p>
              </p:txBody>
            </p:sp>
            <p:cxnSp>
              <p:nvCxnSpPr>
                <p:cNvPr id="148" name="直線コネクタ 147"/>
                <p:cNvCxnSpPr>
                  <a:cxnSpLocks/>
                  <a:endCxn id="147" idx="3"/>
                </p:cNvCxnSpPr>
                <p:nvPr/>
              </p:nvCxnSpPr>
              <p:spPr>
                <a:xfrm flipH="1">
                  <a:off x="5156109" y="9397908"/>
                  <a:ext cx="1539966" cy="501769"/>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cxnSp>
              <p:nvCxnSpPr>
                <p:cNvPr id="149" name="直線コネクタ 148"/>
                <p:cNvCxnSpPr>
                  <a:cxnSpLocks/>
                  <a:endCxn id="143" idx="3"/>
                </p:cNvCxnSpPr>
                <p:nvPr/>
              </p:nvCxnSpPr>
              <p:spPr>
                <a:xfrm flipH="1" flipV="1">
                  <a:off x="4694596" y="9182665"/>
                  <a:ext cx="1175576" cy="242331"/>
                </a:xfrm>
                <a:prstGeom prst="line">
                  <a:avLst/>
                </a:prstGeom>
                <a:ln w="12700">
                  <a:solidFill>
                    <a:srgbClr val="FFC000"/>
                  </a:solidFill>
                </a:ln>
              </p:spPr>
              <p:style>
                <a:lnRef idx="1">
                  <a:schemeClr val="dk1"/>
                </a:lnRef>
                <a:fillRef idx="0">
                  <a:schemeClr val="dk1"/>
                </a:fillRef>
                <a:effectRef idx="0">
                  <a:schemeClr val="dk1"/>
                </a:effectRef>
                <a:fontRef idx="minor">
                  <a:schemeClr val="tx1"/>
                </a:fontRef>
              </p:style>
            </p:cxnSp>
            <p:sp>
              <p:nvSpPr>
                <p:cNvPr id="150" name="フリーフォーム 149"/>
                <p:cNvSpPr/>
                <p:nvPr/>
              </p:nvSpPr>
              <p:spPr>
                <a:xfrm>
                  <a:off x="5962650" y="8321675"/>
                  <a:ext cx="1000125" cy="1054100"/>
                </a:xfrm>
                <a:custGeom>
                  <a:avLst/>
                  <a:gdLst>
                    <a:gd name="connsiteX0" fmla="*/ 621411 w 1010281"/>
                    <a:gd name="connsiteY0" fmla="*/ 16572 h 1094054"/>
                    <a:gd name="connsiteX1" fmla="*/ 1005586 w 1010281"/>
                    <a:gd name="connsiteY1" fmla="*/ 321372 h 1094054"/>
                    <a:gd name="connsiteX2" fmla="*/ 364236 w 1010281"/>
                    <a:gd name="connsiteY2" fmla="*/ 1077022 h 1094054"/>
                    <a:gd name="connsiteX3" fmla="*/ 5461 w 1010281"/>
                    <a:gd name="connsiteY3" fmla="*/ 781747 h 1094054"/>
                    <a:gd name="connsiteX4" fmla="*/ 621411 w 1010281"/>
                    <a:gd name="connsiteY4" fmla="*/ 16572 h 1094054"/>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15950 w 1008364"/>
                    <a:gd name="connsiteY0" fmla="*/ 0 h 1064596"/>
                    <a:gd name="connsiteX1" fmla="*/ 1000125 w 1008364"/>
                    <a:gd name="connsiteY1" fmla="*/ 292100 h 1064596"/>
                    <a:gd name="connsiteX2" fmla="*/ 358775 w 1008364"/>
                    <a:gd name="connsiteY2" fmla="*/ 1047750 h 1064596"/>
                    <a:gd name="connsiteX3" fmla="*/ 0 w 1008364"/>
                    <a:gd name="connsiteY3" fmla="*/ 752475 h 1064596"/>
                    <a:gd name="connsiteX4" fmla="*/ 615950 w 1008364"/>
                    <a:gd name="connsiteY4" fmla="*/ 0 h 1064596"/>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054100">
                      <a:moveTo>
                        <a:pt x="615950" y="0"/>
                      </a:moveTo>
                      <a:cubicBezTo>
                        <a:pt x="919162" y="228071"/>
                        <a:pt x="766762" y="117475"/>
                        <a:pt x="1000125" y="292100"/>
                      </a:cubicBezTo>
                      <a:cubicBezTo>
                        <a:pt x="623888" y="736600"/>
                        <a:pt x="639762" y="726546"/>
                        <a:pt x="355600" y="1054100"/>
                      </a:cubicBezTo>
                      <a:cubicBezTo>
                        <a:pt x="173038" y="905404"/>
                        <a:pt x="198438" y="923925"/>
                        <a:pt x="0" y="752475"/>
                      </a:cubicBezTo>
                      <a:cubicBezTo>
                        <a:pt x="303212" y="377825"/>
                        <a:pt x="420688" y="241829"/>
                        <a:pt x="615950" y="0"/>
                      </a:cubicBezTo>
                      <a:close/>
                    </a:path>
                  </a:pathLst>
                </a:custGeom>
                <a:solidFill>
                  <a:schemeClr val="tx1">
                    <a:lumMod val="50000"/>
                    <a:lumOff val="50000"/>
                    <a:alpha val="7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5777468" y="8719739"/>
                  <a:ext cx="1391682" cy="276999"/>
                </a:xfrm>
                <a:prstGeom prst="rect">
                  <a:avLst/>
                </a:prstGeom>
                <a:noFill/>
                <a:ln w="12700">
                  <a:noFill/>
                </a:ln>
                <a:scene3d>
                  <a:camera prst="orthographicFront">
                    <a:rot lat="0" lon="0" rev="3000000"/>
                  </a:camera>
                  <a:lightRig rig="threePt" dir="t"/>
                </a:scene3d>
              </p:spPr>
              <p:txBody>
                <a:bodyPr wrap="square" rtlCol="0">
                  <a:spAutoFit/>
                </a:bodyPr>
                <a:lstStyle/>
                <a:p>
                  <a:pPr algn="ctr"/>
                  <a:r>
                    <a:rPr lang="ja-JP" altLang="en-US" sz="1200" dirty="0">
                      <a:solidFill>
                        <a:schemeClr val="bg1"/>
                      </a:solidFill>
                      <a:latin typeface="HGPｺﾞｼｯｸM" panose="020B0600000000000000" pitchFamily="50" charset="-128"/>
                      <a:ea typeface="HGPｺﾞｼｯｸM" panose="020B0600000000000000" pitchFamily="50" charset="-128"/>
                    </a:rPr>
                    <a:t>夢洲</a:t>
                  </a:r>
                  <a:r>
                    <a:rPr lang="en-US" altLang="ja-JP" sz="1200" dirty="0">
                      <a:solidFill>
                        <a:schemeClr val="bg1"/>
                      </a:solidFill>
                      <a:latin typeface="HGPｺﾞｼｯｸM" panose="020B0600000000000000" pitchFamily="50" charset="-128"/>
                      <a:ea typeface="HGPｺﾞｼｯｸM" panose="020B0600000000000000" pitchFamily="50" charset="-128"/>
                    </a:rPr>
                    <a:t>C10-12</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grpSp>
          <p:sp>
            <p:nvSpPr>
              <p:cNvPr id="109" name="テキスト ボックス 108"/>
              <p:cNvSpPr txBox="1"/>
              <p:nvPr/>
            </p:nvSpPr>
            <p:spPr>
              <a:xfrm>
                <a:off x="8750161" y="84572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コンテナ車整理場</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道路上のコンテナ車両の収容</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10" name="直線コネクタ 109"/>
              <p:cNvCxnSpPr>
                <a:cxnSpLocks/>
              </p:cNvCxnSpPr>
              <p:nvPr/>
            </p:nvCxnSpPr>
            <p:spPr>
              <a:xfrm>
                <a:off x="6079066" y="6987805"/>
                <a:ext cx="2671095" cy="148533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1" name="フリーフォーム: 図形 4">
                <a:extLst>
                  <a:ext uri="{FF2B5EF4-FFF2-40B4-BE49-F238E27FC236}">
                    <a16:creationId xmlns:a16="http://schemas.microsoft.com/office/drawing/2014/main" id="{90B8C564-FD4E-4488-BDD2-E74DF760121C}"/>
                  </a:ext>
                </a:extLst>
              </p:cNvPr>
              <p:cNvSpPr/>
              <p:nvPr/>
            </p:nvSpPr>
            <p:spPr>
              <a:xfrm>
                <a:off x="9696450" y="8029572"/>
                <a:ext cx="228600" cy="138113"/>
              </a:xfrm>
              <a:custGeom>
                <a:avLst/>
                <a:gdLst>
                  <a:gd name="connsiteX0" fmla="*/ 0 w 228600"/>
                  <a:gd name="connsiteY0" fmla="*/ 138113 h 138113"/>
                  <a:gd name="connsiteX1" fmla="*/ 76200 w 228600"/>
                  <a:gd name="connsiteY1" fmla="*/ 0 h 138113"/>
                  <a:gd name="connsiteX2" fmla="*/ 228600 w 228600"/>
                  <a:gd name="connsiteY2" fmla="*/ 95250 h 138113"/>
                  <a:gd name="connsiteX3" fmla="*/ 0 w 228600"/>
                  <a:gd name="connsiteY3" fmla="*/ 138113 h 138113"/>
                </a:gdLst>
                <a:ahLst/>
                <a:cxnLst>
                  <a:cxn ang="0">
                    <a:pos x="connsiteX0" y="connsiteY0"/>
                  </a:cxn>
                  <a:cxn ang="0">
                    <a:pos x="connsiteX1" y="connsiteY1"/>
                  </a:cxn>
                  <a:cxn ang="0">
                    <a:pos x="connsiteX2" y="connsiteY2"/>
                  </a:cxn>
                  <a:cxn ang="0">
                    <a:pos x="connsiteX3" y="connsiteY3"/>
                  </a:cxn>
                </a:cxnLst>
                <a:rect l="l" t="t" r="r" b="b"/>
                <a:pathLst>
                  <a:path w="228600" h="138113">
                    <a:moveTo>
                      <a:pt x="0" y="138113"/>
                    </a:moveTo>
                    <a:lnTo>
                      <a:pt x="76200" y="0"/>
                    </a:lnTo>
                    <a:lnTo>
                      <a:pt x="228600" y="95250"/>
                    </a:lnTo>
                    <a:lnTo>
                      <a:pt x="0" y="138113"/>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91F83DEB-5CFB-4045-B586-3B3B468DD6CA}"/>
                  </a:ext>
                </a:extLst>
              </p:cNvPr>
              <p:cNvCxnSpPr>
                <a:cxnSpLocks/>
                <a:stCxn id="111" idx="0"/>
              </p:cNvCxnSpPr>
              <p:nvPr/>
            </p:nvCxnSpPr>
            <p:spPr>
              <a:xfrm flipH="1">
                <a:off x="8750161" y="8167685"/>
                <a:ext cx="946289" cy="30545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sp>
          <p:nvSpPr>
            <p:cNvPr id="3" name="正方形/長方形 2"/>
            <p:cNvSpPr/>
            <p:nvPr/>
          </p:nvSpPr>
          <p:spPr>
            <a:xfrm>
              <a:off x="344509" y="943368"/>
              <a:ext cx="11556000" cy="8897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テキスト ボックス 49"/>
          <p:cNvSpPr txBox="1"/>
          <p:nvPr/>
        </p:nvSpPr>
        <p:spPr>
          <a:xfrm>
            <a:off x="1385623" y="2331503"/>
            <a:ext cx="9226740"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大阪港では、コンテナ船の</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大型化への対応や次世代高規格コンテナターミナルの実現</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、国際物流拠点としての更なる機能強化に向け、主航路</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の増深・拡幅、夢</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洲においては</a:t>
            </a:r>
            <a:r>
              <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C12</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荷さばき地の拡張等高規格コンテナターミナルの整備を推進するとともに、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道路や橋梁の拡幅、鉄道及び</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コンテナ車整理場等の整備を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行います。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51" name="角丸四角形 50"/>
          <p:cNvSpPr/>
          <p:nvPr/>
        </p:nvSpPr>
        <p:spPr>
          <a:xfrm>
            <a:off x="1068805" y="1135544"/>
            <a:ext cx="4202098" cy="530385"/>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物流拠点としての更なる機能強化</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2" name="正方形/長方形 51"/>
          <p:cNvSpPr/>
          <p:nvPr/>
        </p:nvSpPr>
        <p:spPr>
          <a:xfrm>
            <a:off x="1257076" y="1923960"/>
            <a:ext cx="9747659" cy="384721"/>
          </a:xfrm>
          <a:prstGeom prst="rect">
            <a:avLst/>
          </a:prstGeom>
        </p:spPr>
        <p:txBody>
          <a:bodyPr wrap="square">
            <a:spAutoFit/>
          </a:bodyPr>
          <a:lstStyle/>
          <a:p>
            <a:pPr lvl="0">
              <a:defRPr/>
            </a:pP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〇 </a:t>
            </a:r>
            <a:r>
              <a:rPr kumimoji="1" lang="ja-JP" altLang="en-US" sz="1900" b="1" u="sng" dirty="0" smtClean="0">
                <a:latin typeface="ＭＳ Ｐゴシック" panose="020B0600070205080204" pitchFamily="50" charset="-128"/>
                <a:ea typeface="ＭＳ Ｐゴシック" panose="020B0600070205080204" pitchFamily="50" charset="-128"/>
              </a:rPr>
              <a:t>大阪港の港湾施設の機能強化</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15398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59057"/>
            <a:ext cx="4114800" cy="36791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1261894" y="10721252"/>
            <a:ext cx="940610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smtClean="0">
                <a:solidFill>
                  <a:prstClr val="black"/>
                </a:solidFill>
                <a:latin typeface="ＭＳ Ｐゴシック" panose="020B0600070205080204" pitchFamily="50" charset="-128"/>
                <a:ea typeface="ＭＳ Ｐゴシック" panose="020B0600070205080204" pitchFamily="50" charset="-128"/>
              </a:rPr>
              <a:t>■ </a:t>
            </a:r>
            <a:r>
              <a:rPr kumimoji="1" lang="ja-JP" altLang="en-US" sz="1900" i="0"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コンテナラウンドユース</a:t>
            </a:r>
            <a:endParaRPr kumimoji="1" lang="ja-JP" altLang="en-US" sz="1900" i="0"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内陸部</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インランドデポ</a:t>
            </a:r>
            <a:r>
              <a:rPr kumimoji="0" lang="en-US" altLang="ja-JP" sz="1900" b="0" i="0" u="none" strike="noStrike" kern="1200" cap="none" spc="0" normalizeH="0" baseline="3000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にて</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コンテナのマッチングと積み替えを行うことにより、空コンテナの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陸上輸送</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を削減できるコンテナラウンドユースを推進し、物流の効率化や荷主の物流コストの低減、環境負荷の低減を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2698528" y="6351556"/>
            <a:ext cx="6483782" cy="4063443"/>
            <a:chOff x="4563128" y="4661524"/>
            <a:chExt cx="6891249" cy="4318806"/>
          </a:xfrm>
        </p:grpSpPr>
        <p:sp>
          <p:nvSpPr>
            <p:cNvPr id="26" name="テキスト ボックス 25"/>
            <p:cNvSpPr txBox="1"/>
            <p:nvPr/>
          </p:nvSpPr>
          <p:spPr>
            <a:xfrm>
              <a:off x="4563128" y="8653211"/>
              <a:ext cx="6891249" cy="3271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ターミナルの実現に向けた取組みの概要（</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国土交通省ホームページ</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7" name="グループ化 26"/>
            <p:cNvGrpSpPr/>
            <p:nvPr/>
          </p:nvGrpSpPr>
          <p:grpSpPr>
            <a:xfrm>
              <a:off x="4563128" y="4661524"/>
              <a:ext cx="6707315" cy="4012974"/>
              <a:chOff x="1296893" y="4692492"/>
              <a:chExt cx="9565092" cy="5028211"/>
            </a:xfrm>
          </p:grpSpPr>
          <p:pic>
            <p:nvPicPr>
              <p:cNvPr id="28" name="図 27"/>
              <p:cNvPicPr>
                <a:picLocks noChangeAspect="1"/>
              </p:cNvPicPr>
              <p:nvPr/>
            </p:nvPicPr>
            <p:blipFill>
              <a:blip r:embed="rId2"/>
              <a:stretch>
                <a:fillRect/>
              </a:stretch>
            </p:blipFill>
            <p:spPr>
              <a:xfrm>
                <a:off x="1296893" y="4692492"/>
                <a:ext cx="9565092" cy="5028211"/>
              </a:xfrm>
              <a:prstGeom prst="rect">
                <a:avLst/>
              </a:prstGeom>
            </p:spPr>
          </p:pic>
          <p:sp>
            <p:nvSpPr>
              <p:cNvPr id="29" name="正方形/長方形 28"/>
              <p:cNvSpPr/>
              <p:nvPr/>
            </p:nvSpPr>
            <p:spPr>
              <a:xfrm>
                <a:off x="10643435" y="9499813"/>
                <a:ext cx="218550" cy="17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6" name="グループ化 5"/>
          <p:cNvGrpSpPr/>
          <p:nvPr/>
        </p:nvGrpSpPr>
        <p:grpSpPr>
          <a:xfrm>
            <a:off x="1568790" y="12599379"/>
            <a:ext cx="8967331" cy="2738190"/>
            <a:chOff x="889151" y="10627659"/>
            <a:chExt cx="10333655" cy="3155399"/>
          </a:xfrm>
        </p:grpSpPr>
        <p:pic>
          <p:nvPicPr>
            <p:cNvPr id="12" name="図 11"/>
            <p:cNvPicPr/>
            <p:nvPr/>
          </p:nvPicPr>
          <p:blipFill>
            <a:blip r:embed="rId3">
              <a:extLst>
                <a:ext uri="{28A0092B-C50C-407E-A947-70E740481C1C}">
                  <a14:useLocalDpi xmlns:a14="http://schemas.microsoft.com/office/drawing/2010/main"/>
                </a:ext>
              </a:extLst>
            </a:blip>
            <a:stretch>
              <a:fillRect/>
            </a:stretch>
          </p:blipFill>
          <p:spPr>
            <a:xfrm>
              <a:off x="889151" y="10627659"/>
              <a:ext cx="10333655" cy="2777954"/>
            </a:xfrm>
            <a:prstGeom prst="rect">
              <a:avLst/>
            </a:prstGeom>
          </p:spPr>
        </p:pic>
        <p:sp>
          <p:nvSpPr>
            <p:cNvPr id="14" name="正方形/長方形 13"/>
            <p:cNvSpPr/>
            <p:nvPr/>
          </p:nvSpPr>
          <p:spPr>
            <a:xfrm>
              <a:off x="1354987" y="13050505"/>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6929619" y="13044637"/>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969001" y="11984300"/>
              <a:ext cx="1904999" cy="29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7984080" y="11458809"/>
              <a:ext cx="2210762"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9714777" y="11136775"/>
              <a:ext cx="566446" cy="321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30"/>
            <p:cNvSpPr/>
            <p:nvPr/>
          </p:nvSpPr>
          <p:spPr>
            <a:xfrm rot="18668060">
              <a:off x="1103244" y="12148393"/>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下矢印 31"/>
            <p:cNvSpPr/>
            <p:nvPr/>
          </p:nvSpPr>
          <p:spPr>
            <a:xfrm rot="18668060">
              <a:off x="6650954" y="12177106"/>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下矢印 32"/>
            <p:cNvSpPr/>
            <p:nvPr/>
          </p:nvSpPr>
          <p:spPr>
            <a:xfrm rot="2868887">
              <a:off x="6707280" y="12925981"/>
              <a:ext cx="220551" cy="437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p:cNvSpPr/>
            <p:nvPr/>
          </p:nvSpPr>
          <p:spPr>
            <a:xfrm rot="2868887">
              <a:off x="1139031" y="13001682"/>
              <a:ext cx="220551" cy="377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p:cNvSpPr txBox="1"/>
            <p:nvPr/>
          </p:nvSpPr>
          <p:spPr>
            <a:xfrm>
              <a:off x="3707365" y="13475281"/>
              <a:ext cx="47772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インランドデポを活用したコンテナラウンドユース（イメージ）</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Oval 6"/>
            <p:cNvSpPr>
              <a:spLocks noChangeArrowheads="1"/>
            </p:cNvSpPr>
            <p:nvPr/>
          </p:nvSpPr>
          <p:spPr bwMode="auto">
            <a:xfrm>
              <a:off x="1333566" y="12573520"/>
              <a:ext cx="857458" cy="609100"/>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Text Box 7"/>
            <p:cNvSpPr txBox="1">
              <a:spLocks noChangeArrowheads="1"/>
            </p:cNvSpPr>
            <p:nvPr/>
          </p:nvSpPr>
          <p:spPr bwMode="auto">
            <a:xfrm>
              <a:off x="1359258" y="12680581"/>
              <a:ext cx="772795"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Text Box 5"/>
            <p:cNvSpPr txBox="1">
              <a:spLocks noChangeArrowheads="1"/>
            </p:cNvSpPr>
            <p:nvPr/>
          </p:nvSpPr>
          <p:spPr bwMode="auto">
            <a:xfrm>
              <a:off x="1358472" y="12841686"/>
              <a:ext cx="1053833" cy="288282"/>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6" name="Oval 6"/>
            <p:cNvSpPr>
              <a:spLocks noChangeArrowheads="1"/>
            </p:cNvSpPr>
            <p:nvPr/>
          </p:nvSpPr>
          <p:spPr bwMode="auto">
            <a:xfrm>
              <a:off x="6953929" y="12605603"/>
              <a:ext cx="824181" cy="507607"/>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Text Box 7"/>
            <p:cNvSpPr txBox="1">
              <a:spLocks noChangeArrowheads="1"/>
            </p:cNvSpPr>
            <p:nvPr/>
          </p:nvSpPr>
          <p:spPr bwMode="auto">
            <a:xfrm>
              <a:off x="6921631" y="12648168"/>
              <a:ext cx="772794"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Text Box 5"/>
            <p:cNvSpPr txBox="1">
              <a:spLocks noChangeArrowheads="1"/>
            </p:cNvSpPr>
            <p:nvPr/>
          </p:nvSpPr>
          <p:spPr bwMode="auto">
            <a:xfrm>
              <a:off x="6958945" y="12827052"/>
              <a:ext cx="1026948" cy="253178"/>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5" name="正方形/長方形 54"/>
          <p:cNvSpPr/>
          <p:nvPr/>
        </p:nvSpPr>
        <p:spPr>
          <a:xfrm>
            <a:off x="5301649" y="5712048"/>
            <a:ext cx="5387454" cy="292388"/>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※RTG</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Rubber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Tired Gantry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crane</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タイヤ式門型</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クレーンのこと</a:t>
            </a:r>
            <a:endParaRPr lang="ja-JP" altLang="en-US" sz="1300" dirty="0">
              <a:latin typeface="ＭＳ Ｐ明朝" panose="02020600040205080304" pitchFamily="18" charset="-128"/>
              <a:ea typeface="ＭＳ Ｐ明朝" panose="02020600040205080304" pitchFamily="18" charset="-128"/>
            </a:endParaRPr>
          </a:p>
        </p:txBody>
      </p:sp>
      <p:sp>
        <p:nvSpPr>
          <p:cNvPr id="37" name="正方形/長方形 36"/>
          <p:cNvSpPr/>
          <p:nvPr/>
        </p:nvSpPr>
        <p:spPr>
          <a:xfrm>
            <a:off x="4271598" y="12090875"/>
            <a:ext cx="6264523" cy="430887"/>
          </a:xfrm>
          <a:prstGeom prst="rect">
            <a:avLst/>
          </a:prstGeom>
        </p:spPr>
        <p:txBody>
          <a:bodyPr wrap="square">
            <a:spAutoFit/>
          </a:bodyPr>
          <a:lstStyle/>
          <a:p>
            <a:pPr marL="711200" indent="-711200"/>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インランドデポ（</a:t>
            </a:r>
            <a:r>
              <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ICD</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・貿易貨物の内陸輸送ルートの接続・集配地点に位置し、貨物の集配、保管等が</a:t>
            </a:r>
            <a:endPar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　　　　　　　　　　　　　　 行われる港湾、空港以外の内陸部（インランド）にある輸送基地のこと</a:t>
            </a:r>
            <a:endParaRPr lang="ja-JP" altLang="en-US" sz="1100" dirty="0">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20799" y="925350"/>
            <a:ext cx="934720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smtClean="0">
                <a:solidFill>
                  <a:prstClr val="black"/>
                </a:solidFill>
                <a:latin typeface="ＭＳ Ｐゴシック" panose="020B0600070205080204" pitchFamily="50" charset="-128"/>
                <a:ea typeface="ＭＳ Ｐゴシック" panose="020B0600070205080204" pitchFamily="50" charset="-128"/>
              </a:rPr>
              <a:t>〇 </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コンテナターミナル</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の効率化・生産性</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向上</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大阪港</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のコンテナターミナル周辺において滞留が発生する場合があることに加え、港湾労働者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の労働</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環境の改善が求められていることなどから、国の</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AI</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ターミナル実現に向けた取組みも踏まえ、大阪港におけるコンテナターミナルの</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効率化、生産性や安全性向上等</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に資する取組みを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進めます。また、荷役機械のハイブリッド化や再生可能エネルギーの活用など環境に</a:t>
            </a:r>
            <a:r>
              <a:rPr lang="ja-JP" altLang="en-US" sz="1900" dirty="0" smtClean="0">
                <a:latin typeface="ＭＳ Ｐ明朝" panose="02020600040205080304" pitchFamily="18" charset="-128"/>
                <a:ea typeface="ＭＳ Ｐ明朝" panose="02020600040205080304" pitchFamily="18" charset="-128"/>
              </a:rPr>
              <a:t>配慮したターミナルの実現に取り組んでいきます。</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
        <p:nvSpPr>
          <p:cNvPr id="39" name="正方形/長方形 38"/>
          <p:cNvSpPr/>
          <p:nvPr/>
        </p:nvSpPr>
        <p:spPr>
          <a:xfrm>
            <a:off x="1295398" y="2758642"/>
            <a:ext cx="9347201" cy="12875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導入</a:t>
            </a:r>
            <a:endPar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457200" rtl="0" eaLnBrk="1" fontAlgn="auto" latinLnBrk="0" hangingPunct="1">
              <a:lnSpc>
                <a:spcPct val="100000"/>
              </a:lnSpc>
              <a:spcBef>
                <a:spcPts val="20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ゲート</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処理の効率化、セキュリティの向上を図るため、横浜港で試験運用を実施している新たな港湾情報システム「</a:t>
            </a:r>
            <a:r>
              <a:rPr kumimoji="0"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」の阪神港への導入により、ゲート前混雑の解消や外来トレーラーのターミナル滞在時間の短縮等を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0" name="正方形/長方形 39"/>
          <p:cNvSpPr/>
          <p:nvPr/>
        </p:nvSpPr>
        <p:spPr>
          <a:xfrm>
            <a:off x="1261894" y="4063282"/>
            <a:ext cx="9427209" cy="1579920"/>
          </a:xfrm>
          <a:prstGeom prst="rect">
            <a:avLst/>
          </a:prstGeom>
        </p:spPr>
        <p:txBody>
          <a:bodyPr wrap="square">
            <a:spAutoFit/>
          </a:bodyPr>
          <a:lstStyle/>
          <a:p>
            <a:r>
              <a:rPr lang="ja-JP" altLang="en-US" sz="1900" dirty="0" smtClean="0">
                <a:latin typeface="ＭＳ Ｐゴシック" panose="020B0600070205080204" pitchFamily="50" charset="-128"/>
                <a:ea typeface="ＭＳ Ｐゴシック" panose="020B0600070205080204" pitchFamily="50" charset="-128"/>
              </a:rPr>
              <a:t>■ </a:t>
            </a:r>
            <a:r>
              <a:rPr lang="en-US" altLang="ja-JP" sz="1900" dirty="0" smtClean="0">
                <a:latin typeface="ＭＳ Ｐゴシック" panose="020B0600070205080204" pitchFamily="50" charset="-128"/>
                <a:ea typeface="ＭＳ Ｐゴシック" panose="020B0600070205080204" pitchFamily="50" charset="-128"/>
              </a:rPr>
              <a:t>AI</a:t>
            </a:r>
            <a:r>
              <a:rPr lang="ja-JP" altLang="en-US" sz="1900" dirty="0" smtClean="0">
                <a:latin typeface="ＭＳ Ｐゴシック" panose="020B0600070205080204" pitchFamily="50" charset="-128"/>
                <a:ea typeface="ＭＳ Ｐゴシック" panose="020B0600070205080204" pitchFamily="50" charset="-128"/>
              </a:rPr>
              <a:t>等を活用したターミナルの効率化・最適化</a:t>
            </a:r>
            <a:endParaRPr lang="ja-JP" altLang="ja-JP" sz="1900" dirty="0" smtClean="0">
              <a:latin typeface="ＭＳ Ｐゴシック" panose="020B0600070205080204" pitchFamily="50" charset="-128"/>
              <a:ea typeface="ＭＳ Ｐゴシック" panose="020B0600070205080204" pitchFamily="50" charset="-128"/>
            </a:endParaRPr>
          </a:p>
          <a:p>
            <a:pPr>
              <a:spcBef>
                <a:spcPts val="200"/>
              </a:spcBef>
            </a:pPr>
            <a:r>
              <a:rPr lang="ja-JP" altLang="en-US" sz="1900" dirty="0" smtClean="0">
                <a:latin typeface="ＭＳ Ｐ明朝" panose="02020600040205080304" pitchFamily="18" charset="-128"/>
                <a:ea typeface="ＭＳ Ｐ明朝" panose="02020600040205080304" pitchFamily="18" charset="-128"/>
              </a:rPr>
              <a:t>　コンテナ船の大型化に伴い、コンテナ船着岸時間が長期化するなど、ターミナル荷役作業の波動性が増大している一方、労働力人口の減少や高齢化の進展による将来の港湾労働者不足が懸念されている状況も踏まえ、</a:t>
            </a:r>
            <a:r>
              <a:rPr lang="en-US" altLang="ja-JP" sz="1900" dirty="0" smtClean="0">
                <a:latin typeface="ＭＳ Ｐ明朝" panose="02020600040205080304" pitchFamily="18" charset="-128"/>
                <a:ea typeface="ＭＳ Ｐ明朝" panose="02020600040205080304" pitchFamily="18" charset="-128"/>
              </a:rPr>
              <a:t>AI</a:t>
            </a:r>
            <a:r>
              <a:rPr lang="ja-JP" altLang="en-US" sz="1900" dirty="0" smtClean="0">
                <a:latin typeface="ＭＳ Ｐ明朝" panose="02020600040205080304" pitchFamily="18" charset="-128"/>
                <a:ea typeface="ＭＳ Ｐ明朝" panose="02020600040205080304" pitchFamily="18" charset="-128"/>
              </a:rPr>
              <a:t>を活用したコンテナ蔵置場所等の最適化やコンテナダメージチェックの効率化、</a:t>
            </a:r>
            <a:r>
              <a:rPr lang="en-US" altLang="ja-JP" sz="1900" dirty="0" smtClean="0">
                <a:latin typeface="ＭＳ Ｐ明朝" panose="02020600040205080304" pitchFamily="18" charset="-128"/>
                <a:ea typeface="ＭＳ Ｐ明朝" panose="02020600040205080304" pitchFamily="18" charset="-128"/>
              </a:rPr>
              <a:t>RTG</a:t>
            </a:r>
            <a:r>
              <a:rPr lang="en-US" altLang="ja-JP" sz="1900" baseline="30000" dirty="0"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等の遠隔操作化・自働化に向けた取組みを進めます。</a:t>
            </a:r>
            <a:endParaRPr lang="ja-JP"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54573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40418" y="15760650"/>
            <a:ext cx="4114800" cy="47465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2" name="テキスト ボックス 40"/>
          <p:cNvSpPr txBox="1">
            <a:spLocks noChangeArrowheads="1"/>
          </p:cNvSpPr>
          <p:nvPr/>
        </p:nvSpPr>
        <p:spPr bwMode="auto">
          <a:xfrm>
            <a:off x="2001645" y="14983167"/>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阪南港　阪南２区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1" name="正方形/長方形 50"/>
          <p:cNvSpPr/>
          <p:nvPr/>
        </p:nvSpPr>
        <p:spPr>
          <a:xfrm>
            <a:off x="1353754" y="1255514"/>
            <a:ext cx="9560989"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srgbClr val="FF0000"/>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堺泉北港や阪南港においては、輸出自動車や合板、建設資材などの特定貨物の拠点港としての役割を担うため、港湾施設の整備促進や活用を図ります。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さらに</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、堺泉北港では</a:t>
            </a:r>
            <a:r>
              <a:rPr kumimoji="0" lang="ja-JP" altLang="en-US" sz="1900" b="0" i="0" u="none" strike="noStrike" kern="1200" cap="none" spc="0" normalizeH="0" baseline="0" noProof="0" dirty="0" err="1"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助松・汐見</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沖地区の</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埠頭再編</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を進め、モーダルシフトの更なる進展に対応するため、内航</a:t>
            </a:r>
            <a:r>
              <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RORO</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等</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の機能強化し、大阪港の国際競争力強化にも寄与します。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また、汐見</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沖地区（泉大津フェニックス）や阪南２区のインフラ整備を進めるとともに、地元市町等と連携した企業誘致活動を実施します。</a:t>
            </a:r>
            <a:endParaRPr kumimoji="0" lang="ja-JP" altLang="ja-JP"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58" name="屈折矢印 57"/>
          <p:cNvSpPr/>
          <p:nvPr/>
        </p:nvSpPr>
        <p:spPr>
          <a:xfrm rot="5400000">
            <a:off x="2888213" y="5795956"/>
            <a:ext cx="1461075" cy="2956993"/>
          </a:xfrm>
          <a:prstGeom prst="bentUpArrow">
            <a:avLst>
              <a:gd name="adj1" fmla="val 28269"/>
              <a:gd name="adj2" fmla="val 36854"/>
              <a:gd name="adj3"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46"/>
          <p:cNvSpPr txBox="1"/>
          <p:nvPr/>
        </p:nvSpPr>
        <p:spPr>
          <a:xfrm>
            <a:off x="1902225" y="7293503"/>
            <a:ext cx="2929039" cy="358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smtClean="0">
                <a:ln>
                  <a:noFill/>
                </a:ln>
                <a:solidFill>
                  <a:srgbClr val="0070C0"/>
                </a:solidFill>
                <a:effectLst/>
                <a:uLnTx/>
                <a:uFillTx/>
                <a:latin typeface="游明朝" panose="02020400000000000000" pitchFamily="18" charset="-128"/>
                <a:ea typeface="HGPｺﾞｼｯｸM" panose="020B0600000000000000" pitchFamily="50" charset="-128"/>
                <a:cs typeface="Times New Roman" panose="02020603050405020304" pitchFamily="18" charset="0"/>
              </a:rPr>
              <a:t>埠頭再編・機能集約</a:t>
            </a:r>
            <a:endParaRPr kumimoji="0" lang="ja-JP" altLang="en-US"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1" name="グループ化 60"/>
          <p:cNvGrpSpPr>
            <a:grpSpLocks noChangeAspect="1"/>
          </p:cNvGrpSpPr>
          <p:nvPr/>
        </p:nvGrpSpPr>
        <p:grpSpPr>
          <a:xfrm>
            <a:off x="1288875" y="11025640"/>
            <a:ext cx="6147761" cy="3902984"/>
            <a:chOff x="9997544" y="3436587"/>
            <a:chExt cx="4489988" cy="2682814"/>
          </a:xfrm>
        </p:grpSpPr>
        <p:grpSp>
          <p:nvGrpSpPr>
            <p:cNvPr id="90" name="グループ化 89"/>
            <p:cNvGrpSpPr/>
            <p:nvPr/>
          </p:nvGrpSpPr>
          <p:grpSpPr>
            <a:xfrm>
              <a:off x="9997544" y="3436587"/>
              <a:ext cx="4489988" cy="2682814"/>
              <a:chOff x="372589" y="3309147"/>
              <a:chExt cx="4489988" cy="2682814"/>
            </a:xfrm>
          </p:grpSpPr>
          <p:pic>
            <p:nvPicPr>
              <p:cNvPr id="106" name="図 105"/>
              <p:cNvPicPr>
                <a:picLocks/>
              </p:cNvPicPr>
              <p:nvPr/>
            </p:nvPicPr>
            <p:blipFill rotWithShape="1">
              <a:blip r:embed="rId2"/>
              <a:srcRect l="15193" t="25798" r="18889" b="4768"/>
              <a:stretch/>
            </p:blipFill>
            <p:spPr>
              <a:xfrm>
                <a:off x="372589" y="3309147"/>
                <a:ext cx="4489988" cy="2682814"/>
              </a:xfrm>
              <a:prstGeom prst="rect">
                <a:avLst/>
              </a:prstGeom>
            </p:spPr>
          </p:pic>
          <p:sp>
            <p:nvSpPr>
              <p:cNvPr id="107" name="Freeform 49"/>
              <p:cNvSpPr>
                <a:spLocks/>
              </p:cNvSpPr>
              <p:nvPr/>
            </p:nvSpPr>
            <p:spPr bwMode="auto">
              <a:xfrm>
                <a:off x="3911940" y="3615967"/>
                <a:ext cx="771644" cy="90844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9801"/>
                  <a:gd name="connsiteY0" fmla="*/ 5690 h 10122"/>
                  <a:gd name="connsiteX1" fmla="*/ 2876 w 9801"/>
                  <a:gd name="connsiteY1" fmla="*/ 3499 h 10122"/>
                  <a:gd name="connsiteX2" fmla="*/ 8750 w 9801"/>
                  <a:gd name="connsiteY2" fmla="*/ 8 h 10122"/>
                  <a:gd name="connsiteX3" fmla="*/ 9801 w 9801"/>
                  <a:gd name="connsiteY3" fmla="*/ 732 h 10122"/>
                  <a:gd name="connsiteX4" fmla="*/ 9336 w 9801"/>
                  <a:gd name="connsiteY4" fmla="*/ 1721 h 10122"/>
                  <a:gd name="connsiteX5" fmla="*/ 4594 w 9801"/>
                  <a:gd name="connsiteY5" fmla="*/ 4494 h 10122"/>
                  <a:gd name="connsiteX6" fmla="*/ 4575 w 9801"/>
                  <a:gd name="connsiteY6" fmla="*/ 5151 h 10122"/>
                  <a:gd name="connsiteX7" fmla="*/ 4459 w 9801"/>
                  <a:gd name="connsiteY7" fmla="*/ 6866 h 10122"/>
                  <a:gd name="connsiteX8" fmla="*/ 4329 w 9801"/>
                  <a:gd name="connsiteY8" fmla="*/ 8668 h 10122"/>
                  <a:gd name="connsiteX9" fmla="*/ 3194 w 9801"/>
                  <a:gd name="connsiteY9" fmla="*/ 8740 h 10122"/>
                  <a:gd name="connsiteX10" fmla="*/ 775 w 9801"/>
                  <a:gd name="connsiteY10" fmla="*/ 10122 h 10122"/>
                  <a:gd name="connsiteX11" fmla="*/ 0 w 9801"/>
                  <a:gd name="connsiteY11" fmla="*/ 8851 h 10122"/>
                  <a:gd name="connsiteX12" fmla="*/ 2550 w 9801"/>
                  <a:gd name="connsiteY12" fmla="*/ 5690 h 10122"/>
                  <a:gd name="connsiteX0" fmla="*/ 2602 w 10000"/>
                  <a:gd name="connsiteY0" fmla="*/ 5621 h 10000"/>
                  <a:gd name="connsiteX1" fmla="*/ 2934 w 10000"/>
                  <a:gd name="connsiteY1" fmla="*/ 3457 h 10000"/>
                  <a:gd name="connsiteX2" fmla="*/ 8928 w 10000"/>
                  <a:gd name="connsiteY2" fmla="*/ 8 h 10000"/>
                  <a:gd name="connsiteX3" fmla="*/ 10000 w 10000"/>
                  <a:gd name="connsiteY3" fmla="*/ 723 h 10000"/>
                  <a:gd name="connsiteX4" fmla="*/ 9526 w 10000"/>
                  <a:gd name="connsiteY4" fmla="*/ 1700 h 10000"/>
                  <a:gd name="connsiteX5" fmla="*/ 4687 w 10000"/>
                  <a:gd name="connsiteY5" fmla="*/ 4440 h 10000"/>
                  <a:gd name="connsiteX6" fmla="*/ 4668 w 10000"/>
                  <a:gd name="connsiteY6" fmla="*/ 5089 h 10000"/>
                  <a:gd name="connsiteX7" fmla="*/ 4550 w 10000"/>
                  <a:gd name="connsiteY7" fmla="*/ 6783 h 10000"/>
                  <a:gd name="connsiteX8" fmla="*/ 4417 w 10000"/>
                  <a:gd name="connsiteY8" fmla="*/ 8564 h 10000"/>
                  <a:gd name="connsiteX9" fmla="*/ 3259 w 10000"/>
                  <a:gd name="connsiteY9" fmla="*/ 8635 h 10000"/>
                  <a:gd name="connsiteX10" fmla="*/ 791 w 10000"/>
                  <a:gd name="connsiteY10" fmla="*/ 10000 h 10000"/>
                  <a:gd name="connsiteX11" fmla="*/ 0 w 10000"/>
                  <a:gd name="connsiteY11" fmla="*/ 8744 h 10000"/>
                  <a:gd name="connsiteX12" fmla="*/ 2602 w 10000"/>
                  <a:gd name="connsiteY12" fmla="*/ 56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2602" y="5621"/>
                    </a:moveTo>
                    <a:cubicBezTo>
                      <a:pt x="2683" y="5026"/>
                      <a:pt x="2676" y="4354"/>
                      <a:pt x="2934" y="3457"/>
                    </a:cubicBezTo>
                    <a:cubicBezTo>
                      <a:pt x="4121" y="2540"/>
                      <a:pt x="7230" y="1159"/>
                      <a:pt x="8928" y="8"/>
                    </a:cubicBezTo>
                    <a:cubicBezTo>
                      <a:pt x="9748" y="-63"/>
                      <a:pt x="9855" y="377"/>
                      <a:pt x="10000" y="723"/>
                    </a:cubicBezTo>
                    <a:cubicBezTo>
                      <a:pt x="9823" y="1105"/>
                      <a:pt x="10039" y="1236"/>
                      <a:pt x="9526" y="1700"/>
                    </a:cubicBezTo>
                    <a:cubicBezTo>
                      <a:pt x="7040" y="2911"/>
                      <a:pt x="6217" y="3498"/>
                      <a:pt x="4687" y="4440"/>
                    </a:cubicBezTo>
                    <a:cubicBezTo>
                      <a:pt x="4495" y="4826"/>
                      <a:pt x="4675" y="4742"/>
                      <a:pt x="4668" y="5089"/>
                    </a:cubicBezTo>
                    <a:cubicBezTo>
                      <a:pt x="4166" y="5509"/>
                      <a:pt x="3544" y="6287"/>
                      <a:pt x="4550" y="6783"/>
                    </a:cubicBezTo>
                    <a:cubicBezTo>
                      <a:pt x="4405" y="7950"/>
                      <a:pt x="4542" y="7979"/>
                      <a:pt x="4417" y="8564"/>
                    </a:cubicBezTo>
                    <a:cubicBezTo>
                      <a:pt x="3939" y="8508"/>
                      <a:pt x="3576" y="8572"/>
                      <a:pt x="3259" y="8635"/>
                    </a:cubicBezTo>
                    <a:cubicBezTo>
                      <a:pt x="2699" y="8954"/>
                      <a:pt x="2202" y="9801"/>
                      <a:pt x="791" y="10000"/>
                    </a:cubicBezTo>
                    <a:cubicBezTo>
                      <a:pt x="-120" y="9581"/>
                      <a:pt x="201" y="9561"/>
                      <a:pt x="0" y="8744"/>
                    </a:cubicBezTo>
                    <a:cubicBezTo>
                      <a:pt x="110" y="8589"/>
                      <a:pt x="2501" y="5777"/>
                      <a:pt x="2602" y="562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 name="Freeform 49"/>
              <p:cNvSpPr>
                <a:spLocks/>
              </p:cNvSpPr>
              <p:nvPr/>
            </p:nvSpPr>
            <p:spPr bwMode="auto">
              <a:xfrm>
                <a:off x="507299" y="3701926"/>
                <a:ext cx="3528392" cy="1738893"/>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756 w 10000"/>
                  <a:gd name="connsiteY33" fmla="*/ 10039 h 10091"/>
                  <a:gd name="connsiteX34" fmla="*/ 1860 w 10000"/>
                  <a:gd name="connsiteY34" fmla="*/ 9743 h 10091"/>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60 w 10000"/>
                  <a:gd name="connsiteY34" fmla="*/ 9743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63 w 10000"/>
                  <a:gd name="connsiteY6" fmla="*/ 1710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91">
                    <a:moveTo>
                      <a:pt x="1885" y="9691"/>
                    </a:moveTo>
                    <a:lnTo>
                      <a:pt x="11" y="7983"/>
                    </a:lnTo>
                    <a:cubicBezTo>
                      <a:pt x="5" y="7890"/>
                      <a:pt x="6" y="7782"/>
                      <a:pt x="0" y="7689"/>
                    </a:cubicBezTo>
                    <a:lnTo>
                      <a:pt x="1759" y="0"/>
                    </a:lnTo>
                    <a:lnTo>
                      <a:pt x="9219" y="337"/>
                    </a:lnTo>
                    <a:lnTo>
                      <a:pt x="9700" y="1913"/>
                    </a:lnTo>
                    <a:cubicBezTo>
                      <a:pt x="9793" y="1732"/>
                      <a:pt x="9857" y="1659"/>
                      <a:pt x="9963" y="1710"/>
                    </a:cubicBezTo>
                    <a:cubicBezTo>
                      <a:pt x="9985" y="1754"/>
                      <a:pt x="9996" y="1981"/>
                      <a:pt x="10000" y="2076"/>
                    </a:cubicBezTo>
                    <a:cubicBezTo>
                      <a:pt x="9915" y="2352"/>
                      <a:pt x="9748" y="3213"/>
                      <a:pt x="9392" y="3566"/>
                    </a:cubicBezTo>
                    <a:cubicBezTo>
                      <a:pt x="9265" y="3920"/>
                      <a:pt x="9250" y="3980"/>
                      <a:pt x="9213" y="4123"/>
                    </a:cubicBezTo>
                    <a:cubicBezTo>
                      <a:pt x="9141" y="4430"/>
                      <a:pt x="9134" y="4528"/>
                      <a:pt x="8943" y="4668"/>
                    </a:cubicBezTo>
                    <a:cubicBezTo>
                      <a:pt x="8882" y="4555"/>
                      <a:pt x="8823" y="4493"/>
                      <a:pt x="8763" y="4238"/>
                    </a:cubicBezTo>
                    <a:cubicBezTo>
                      <a:pt x="8804" y="3834"/>
                      <a:pt x="8786" y="3448"/>
                      <a:pt x="8725" y="3133"/>
                    </a:cubicBezTo>
                    <a:cubicBezTo>
                      <a:pt x="8668" y="3143"/>
                      <a:pt x="8376" y="3307"/>
                      <a:pt x="8384" y="4335"/>
                    </a:cubicBezTo>
                    <a:cubicBezTo>
                      <a:pt x="8396" y="4833"/>
                      <a:pt x="8367" y="5151"/>
                      <a:pt x="8132" y="5238"/>
                    </a:cubicBezTo>
                    <a:cubicBezTo>
                      <a:pt x="8004" y="5245"/>
                      <a:pt x="7894" y="4985"/>
                      <a:pt x="7843" y="4656"/>
                    </a:cubicBezTo>
                    <a:cubicBezTo>
                      <a:pt x="7813" y="4385"/>
                      <a:pt x="7952" y="4027"/>
                      <a:pt x="7921" y="3755"/>
                    </a:cubicBezTo>
                    <a:cubicBezTo>
                      <a:pt x="7890" y="3515"/>
                      <a:pt x="7916" y="3573"/>
                      <a:pt x="7766" y="3218"/>
                    </a:cubicBezTo>
                    <a:cubicBezTo>
                      <a:pt x="7548" y="3256"/>
                      <a:pt x="7585" y="3151"/>
                      <a:pt x="7477" y="3507"/>
                    </a:cubicBezTo>
                    <a:cubicBezTo>
                      <a:pt x="7479" y="3870"/>
                      <a:pt x="7534" y="4925"/>
                      <a:pt x="7523" y="5272"/>
                    </a:cubicBezTo>
                    <a:cubicBezTo>
                      <a:pt x="7403" y="5438"/>
                      <a:pt x="7362" y="5411"/>
                      <a:pt x="7260" y="5279"/>
                    </a:cubicBezTo>
                    <a:cubicBezTo>
                      <a:pt x="7198" y="5217"/>
                      <a:pt x="7059" y="4883"/>
                      <a:pt x="7020" y="4951"/>
                    </a:cubicBezTo>
                    <a:cubicBezTo>
                      <a:pt x="6989" y="5028"/>
                      <a:pt x="6954" y="5050"/>
                      <a:pt x="6924" y="5127"/>
                    </a:cubicBezTo>
                    <a:cubicBezTo>
                      <a:pt x="6957" y="5457"/>
                      <a:pt x="6927" y="5528"/>
                      <a:pt x="7060" y="5770"/>
                    </a:cubicBezTo>
                    <a:lnTo>
                      <a:pt x="7485" y="5816"/>
                    </a:lnTo>
                    <a:cubicBezTo>
                      <a:pt x="7526" y="5906"/>
                      <a:pt x="7540" y="6299"/>
                      <a:pt x="7497" y="6480"/>
                    </a:cubicBezTo>
                    <a:cubicBezTo>
                      <a:pt x="7433" y="6777"/>
                      <a:pt x="6901" y="6985"/>
                      <a:pt x="6829" y="7233"/>
                    </a:cubicBezTo>
                    <a:cubicBezTo>
                      <a:pt x="6822" y="7353"/>
                      <a:pt x="6901" y="7560"/>
                      <a:pt x="6894" y="7678"/>
                    </a:cubicBezTo>
                    <a:cubicBezTo>
                      <a:pt x="6985" y="7853"/>
                      <a:pt x="7105" y="7766"/>
                      <a:pt x="7280" y="7625"/>
                    </a:cubicBezTo>
                    <a:lnTo>
                      <a:pt x="7749" y="7264"/>
                    </a:lnTo>
                    <a:cubicBezTo>
                      <a:pt x="7797" y="7315"/>
                      <a:pt x="7887" y="7421"/>
                      <a:pt x="7933" y="7473"/>
                    </a:cubicBezTo>
                    <a:cubicBezTo>
                      <a:pt x="7953" y="8173"/>
                      <a:pt x="7939" y="8469"/>
                      <a:pt x="7583" y="9549"/>
                    </a:cubicBezTo>
                    <a:cubicBezTo>
                      <a:pt x="7343" y="9836"/>
                      <a:pt x="7121" y="9910"/>
                      <a:pt x="6890" y="10091"/>
                    </a:cubicBezTo>
                    <a:lnTo>
                      <a:pt x="1819" y="10013"/>
                    </a:lnTo>
                    <a:cubicBezTo>
                      <a:pt x="1843" y="9932"/>
                      <a:pt x="1862" y="9772"/>
                      <a:pt x="1885" y="969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 name="Freeform 49"/>
              <p:cNvSpPr>
                <a:spLocks/>
              </p:cNvSpPr>
              <p:nvPr/>
            </p:nvSpPr>
            <p:spPr bwMode="auto">
              <a:xfrm>
                <a:off x="3381451" y="4624512"/>
                <a:ext cx="523094" cy="565217"/>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 h="19009">
                    <a:moveTo>
                      <a:pt x="915" y="18476"/>
                    </a:moveTo>
                    <a:cubicBezTo>
                      <a:pt x="1707" y="18553"/>
                      <a:pt x="1850" y="18734"/>
                      <a:pt x="2854" y="19009"/>
                    </a:cubicBezTo>
                    <a:cubicBezTo>
                      <a:pt x="4981" y="17563"/>
                      <a:pt x="9721" y="13036"/>
                      <a:pt x="13248" y="10142"/>
                    </a:cubicBezTo>
                    <a:cubicBezTo>
                      <a:pt x="12540" y="7763"/>
                      <a:pt x="12743" y="6228"/>
                      <a:pt x="12003" y="844"/>
                    </a:cubicBezTo>
                    <a:cubicBezTo>
                      <a:pt x="10847" y="-43"/>
                      <a:pt x="9816" y="-414"/>
                      <a:pt x="9804" y="648"/>
                    </a:cubicBezTo>
                    <a:cubicBezTo>
                      <a:pt x="9342" y="2386"/>
                      <a:pt x="8816" y="3163"/>
                      <a:pt x="8449" y="5823"/>
                    </a:cubicBezTo>
                    <a:cubicBezTo>
                      <a:pt x="6871" y="6747"/>
                      <a:pt x="6189" y="6951"/>
                      <a:pt x="4992" y="6786"/>
                    </a:cubicBezTo>
                    <a:cubicBezTo>
                      <a:pt x="4189" y="7224"/>
                      <a:pt x="2179" y="1761"/>
                      <a:pt x="1125" y="3289"/>
                    </a:cubicBezTo>
                    <a:cubicBezTo>
                      <a:pt x="-1052" y="3440"/>
                      <a:pt x="536" y="11826"/>
                      <a:pt x="915" y="18476"/>
                    </a:cubicBezTo>
                    <a:close/>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Freeform 49"/>
              <p:cNvSpPr>
                <a:spLocks/>
              </p:cNvSpPr>
              <p:nvPr/>
            </p:nvSpPr>
            <p:spPr bwMode="auto">
              <a:xfrm>
                <a:off x="4282296" y="3789346"/>
                <a:ext cx="369059" cy="281279"/>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Lst>
                <a:ahLst/>
                <a:cxnLst>
                  <a:cxn ang="0">
                    <a:pos x="connsiteX0" y="connsiteY0"/>
                  </a:cxn>
                  <a:cxn ang="0">
                    <a:pos x="connsiteX1" y="connsiteY1"/>
                  </a:cxn>
                  <a:cxn ang="0">
                    <a:pos x="connsiteX2" y="connsiteY2"/>
                  </a:cxn>
                </a:cxnLst>
                <a:rect l="l" t="t" r="r" b="b"/>
                <a:pathLst>
                  <a:path w="10188" h="10378">
                    <a:moveTo>
                      <a:pt x="10188" y="0"/>
                    </a:moveTo>
                    <a:cubicBezTo>
                      <a:pt x="9061" y="2840"/>
                      <a:pt x="8687" y="2637"/>
                      <a:pt x="7228" y="5164"/>
                    </a:cubicBezTo>
                    <a:cubicBezTo>
                      <a:pt x="5451" y="6243"/>
                      <a:pt x="3459" y="6845"/>
                      <a:pt x="0" y="10378"/>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 name="Freeform 49"/>
              <p:cNvSpPr>
                <a:spLocks/>
              </p:cNvSpPr>
              <p:nvPr/>
            </p:nvSpPr>
            <p:spPr bwMode="auto">
              <a:xfrm>
                <a:off x="4271122" y="4044018"/>
                <a:ext cx="355662" cy="203324"/>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9637 w 9637"/>
                  <a:gd name="connsiteY0" fmla="*/ 1260 h 12053"/>
                  <a:gd name="connsiteX1" fmla="*/ 8068 w 9637"/>
                  <a:gd name="connsiteY1" fmla="*/ 161 h 12053"/>
                  <a:gd name="connsiteX2" fmla="*/ 7095 w 9637"/>
                  <a:gd name="connsiteY2" fmla="*/ 4686 h 12053"/>
                  <a:gd name="connsiteX3" fmla="*/ 0 w 9637"/>
                  <a:gd name="connsiteY3" fmla="*/ 12053 h 12053"/>
                </a:gdLst>
                <a:ahLst/>
                <a:cxnLst>
                  <a:cxn ang="0">
                    <a:pos x="connsiteX0" y="connsiteY0"/>
                  </a:cxn>
                  <a:cxn ang="0">
                    <a:pos x="connsiteX1" y="connsiteY1"/>
                  </a:cxn>
                  <a:cxn ang="0">
                    <a:pos x="connsiteX2" y="connsiteY2"/>
                  </a:cxn>
                  <a:cxn ang="0">
                    <a:pos x="connsiteX3" y="connsiteY3"/>
                  </a:cxn>
                </a:cxnLst>
                <a:rect l="l" t="t" r="r" b="b"/>
                <a:pathLst>
                  <a:path w="9637" h="12053">
                    <a:moveTo>
                      <a:pt x="9637" y="1260"/>
                    </a:moveTo>
                    <a:cubicBezTo>
                      <a:pt x="9315" y="1686"/>
                      <a:pt x="8660" y="-615"/>
                      <a:pt x="8068" y="161"/>
                    </a:cubicBezTo>
                    <a:cubicBezTo>
                      <a:pt x="7106" y="2555"/>
                      <a:pt x="6868" y="3648"/>
                      <a:pt x="7095" y="4686"/>
                    </a:cubicBezTo>
                    <a:cubicBezTo>
                      <a:pt x="5074" y="8443"/>
                      <a:pt x="3303" y="10827"/>
                      <a:pt x="0" y="12053"/>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 name="Freeform 49"/>
              <p:cNvSpPr>
                <a:spLocks/>
              </p:cNvSpPr>
              <p:nvPr/>
            </p:nvSpPr>
            <p:spPr bwMode="auto">
              <a:xfrm>
                <a:off x="4038078" y="4398677"/>
                <a:ext cx="207940" cy="33245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3806 w 8115"/>
                  <a:gd name="connsiteY0" fmla="*/ 0 h 19708"/>
                  <a:gd name="connsiteX1" fmla="*/ 8068 w 8115"/>
                  <a:gd name="connsiteY1" fmla="*/ 7816 h 19708"/>
                  <a:gd name="connsiteX2" fmla="*/ 7095 w 8115"/>
                  <a:gd name="connsiteY2" fmla="*/ 12341 h 19708"/>
                  <a:gd name="connsiteX3" fmla="*/ 0 w 8115"/>
                  <a:gd name="connsiteY3" fmla="*/ 19708 h 19708"/>
                  <a:gd name="connsiteX0" fmla="*/ 6149 w 11459"/>
                  <a:gd name="connsiteY0" fmla="*/ 0 h 10000"/>
                  <a:gd name="connsiteX1" fmla="*/ 11401 w 11459"/>
                  <a:gd name="connsiteY1" fmla="*/ 3966 h 10000"/>
                  <a:gd name="connsiteX2" fmla="*/ 518 w 11459"/>
                  <a:gd name="connsiteY2" fmla="*/ 7288 h 10000"/>
                  <a:gd name="connsiteX3" fmla="*/ 1459 w 11459"/>
                  <a:gd name="connsiteY3" fmla="*/ 10000 h 10000"/>
                  <a:gd name="connsiteX0" fmla="*/ 6149 w 6606"/>
                  <a:gd name="connsiteY0" fmla="*/ 0 h 10000"/>
                  <a:gd name="connsiteX1" fmla="*/ 6388 w 6606"/>
                  <a:gd name="connsiteY1" fmla="*/ 3761 h 10000"/>
                  <a:gd name="connsiteX2" fmla="*/ 518 w 6606"/>
                  <a:gd name="connsiteY2" fmla="*/ 7288 h 10000"/>
                  <a:gd name="connsiteX3" fmla="*/ 1459 w 6606"/>
                  <a:gd name="connsiteY3" fmla="*/ 10000 h 10000"/>
                  <a:gd name="connsiteX0" fmla="*/ 9309 w 9703"/>
                  <a:gd name="connsiteY0" fmla="*/ 0 h 10000"/>
                  <a:gd name="connsiteX1" fmla="*/ 9671 w 9703"/>
                  <a:gd name="connsiteY1" fmla="*/ 3761 h 10000"/>
                  <a:gd name="connsiteX2" fmla="*/ 785 w 9703"/>
                  <a:gd name="connsiteY2" fmla="*/ 7288 h 10000"/>
                  <a:gd name="connsiteX3" fmla="*/ 2210 w 9703"/>
                  <a:gd name="connsiteY3" fmla="*/ 10000 h 10000"/>
                  <a:gd name="connsiteX0" fmla="*/ 10426 w 10832"/>
                  <a:gd name="connsiteY0" fmla="*/ 0 h 10000"/>
                  <a:gd name="connsiteX1" fmla="*/ 10799 w 10832"/>
                  <a:gd name="connsiteY1" fmla="*/ 3761 h 10000"/>
                  <a:gd name="connsiteX2" fmla="*/ 1641 w 10832"/>
                  <a:gd name="connsiteY2" fmla="*/ 7288 h 10000"/>
                  <a:gd name="connsiteX3" fmla="*/ 3110 w 10832"/>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832" h="10000">
                    <a:moveTo>
                      <a:pt x="10426" y="0"/>
                    </a:moveTo>
                    <a:cubicBezTo>
                      <a:pt x="9807" y="216"/>
                      <a:pt x="11049" y="2546"/>
                      <a:pt x="10799" y="3761"/>
                    </a:cubicBezTo>
                    <a:cubicBezTo>
                      <a:pt x="8950" y="4976"/>
                      <a:pt x="1204" y="6761"/>
                      <a:pt x="1641" y="7288"/>
                    </a:cubicBezTo>
                    <a:cubicBezTo>
                      <a:pt x="-2243" y="9194"/>
                      <a:pt x="1816" y="9173"/>
                      <a:pt x="3110" y="10000"/>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93" name="正方形/長方形 92"/>
            <p:cNvSpPr>
              <a:spLocks/>
            </p:cNvSpPr>
            <p:nvPr/>
          </p:nvSpPr>
          <p:spPr>
            <a:xfrm>
              <a:off x="10824733" y="4889487"/>
              <a:ext cx="487558" cy="166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期保管</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施設用地</a:t>
              </a:r>
            </a:p>
          </p:txBody>
        </p:sp>
        <p:sp>
          <p:nvSpPr>
            <p:cNvPr id="100" name="正方形/長方形 99"/>
            <p:cNvSpPr>
              <a:spLocks/>
            </p:cNvSpPr>
            <p:nvPr/>
          </p:nvSpPr>
          <p:spPr>
            <a:xfrm>
              <a:off x="11517171" y="5231567"/>
              <a:ext cx="709175" cy="1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1" name="正方形/長方形 100"/>
            <p:cNvSpPr>
              <a:spLocks/>
            </p:cNvSpPr>
            <p:nvPr/>
          </p:nvSpPr>
          <p:spPr>
            <a:xfrm>
              <a:off x="11404489" y="4283644"/>
              <a:ext cx="70917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2</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3" name="正方形/長方形 102"/>
            <p:cNvSpPr>
              <a:spLocks/>
            </p:cNvSpPr>
            <p:nvPr/>
          </p:nvSpPr>
          <p:spPr>
            <a:xfrm>
              <a:off x="11939343" y="4613773"/>
              <a:ext cx="664852" cy="208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岸和田市貝塚市</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クリーンセンター</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4" name="正方形/長方形 103"/>
            <p:cNvSpPr>
              <a:spLocks/>
            </p:cNvSpPr>
            <p:nvPr/>
          </p:nvSpPr>
          <p:spPr>
            <a:xfrm>
              <a:off x="12682717" y="4509344"/>
              <a:ext cx="44323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親水緑地</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5" name="正方形/長方形 104"/>
            <p:cNvSpPr>
              <a:spLocks/>
            </p:cNvSpPr>
            <p:nvPr/>
          </p:nvSpPr>
          <p:spPr>
            <a:xfrm>
              <a:off x="13073358" y="4998640"/>
              <a:ext cx="265941"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干潟</a:t>
              </a:r>
            </a:p>
          </p:txBody>
        </p:sp>
      </p:grpSp>
      <p:pic>
        <p:nvPicPr>
          <p:cNvPr id="113" name="図 112"/>
          <p:cNvPicPr>
            <a:picLocks noChangeAspect="1"/>
          </p:cNvPicPr>
          <p:nvPr/>
        </p:nvPicPr>
        <p:blipFill>
          <a:blip r:embed="rId3"/>
          <a:stretch>
            <a:fillRect/>
          </a:stretch>
        </p:blipFill>
        <p:spPr>
          <a:xfrm>
            <a:off x="7851640" y="11530259"/>
            <a:ext cx="3573259" cy="3360916"/>
          </a:xfrm>
          <a:prstGeom prst="rect">
            <a:avLst/>
          </a:prstGeom>
          <a:ln>
            <a:solidFill>
              <a:schemeClr val="tx1"/>
            </a:solidFill>
          </a:ln>
        </p:spPr>
      </p:pic>
      <p:sp>
        <p:nvSpPr>
          <p:cNvPr id="114" name="テキスト ボックス 113"/>
          <p:cNvSpPr txBox="1"/>
          <p:nvPr/>
        </p:nvSpPr>
        <p:spPr>
          <a:xfrm>
            <a:off x="8465693" y="12159881"/>
            <a:ext cx="1747207" cy="46166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堺泉北港　</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助松地区</a:t>
            </a:r>
            <a:endParaRPr kumimoji="0"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・汐見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沖</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地区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5" name="楕円 42"/>
          <p:cNvSpPr/>
          <p:nvPr/>
        </p:nvSpPr>
        <p:spPr>
          <a:xfrm>
            <a:off x="10422493" y="12395647"/>
            <a:ext cx="362757"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楕円 45"/>
          <p:cNvSpPr/>
          <p:nvPr/>
        </p:nvSpPr>
        <p:spPr>
          <a:xfrm>
            <a:off x="10166178" y="12849601"/>
            <a:ext cx="281174"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テキスト ボックス 116"/>
          <p:cNvSpPr txBox="1"/>
          <p:nvPr/>
        </p:nvSpPr>
        <p:spPr>
          <a:xfrm>
            <a:off x="8178996" y="12665641"/>
            <a:ext cx="1554293" cy="461665"/>
          </a:xfrm>
          <a:prstGeom prst="rect">
            <a:avLst/>
          </a:prstGeom>
          <a:noFill/>
          <a:ln>
            <a:noFill/>
            <a:prstDash val="dash"/>
          </a:ln>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阪南港　阪南２区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（ちきりアイランド</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p:txBody>
      </p:sp>
      <p:sp>
        <p:nvSpPr>
          <p:cNvPr id="118" name="テキスト ボックス 117"/>
          <p:cNvSpPr txBox="1"/>
          <p:nvPr/>
        </p:nvSpPr>
        <p:spPr>
          <a:xfrm>
            <a:off x="10691013" y="12605849"/>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泉大津市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119" name="直線矢印コネクタ 118"/>
          <p:cNvCxnSpPr/>
          <p:nvPr/>
        </p:nvCxnSpPr>
        <p:spPr>
          <a:xfrm>
            <a:off x="10084491" y="12289574"/>
            <a:ext cx="347499" cy="144126"/>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117" idx="3"/>
          </p:cNvCxnSpPr>
          <p:nvPr/>
        </p:nvCxnSpPr>
        <p:spPr>
          <a:xfrm>
            <a:off x="9733289" y="12896474"/>
            <a:ext cx="467897" cy="27891"/>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10434090" y="12986766"/>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22" name="テキスト ボックス 40"/>
          <p:cNvSpPr txBox="1">
            <a:spLocks noChangeArrowheads="1"/>
          </p:cNvSpPr>
          <p:nvPr/>
        </p:nvSpPr>
        <p:spPr bwMode="auto">
          <a:xfrm>
            <a:off x="1638489" y="8434972"/>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　助松地区・汐見沖地区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正方形/長方形 97"/>
          <p:cNvSpPr/>
          <p:nvPr/>
        </p:nvSpPr>
        <p:spPr>
          <a:xfrm>
            <a:off x="1167084" y="857820"/>
            <a:ext cx="9747659" cy="3847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堺泉北</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の埠頭再編による内航</a:t>
            </a:r>
            <a:r>
              <a:rPr kumimoji="1" lang="en-US" altLang="ja-JP"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RORO</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等の機能強化</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3" name="テキスト ボックス 122"/>
          <p:cNvSpPr txBox="1"/>
          <p:nvPr/>
        </p:nvSpPr>
        <p:spPr>
          <a:xfrm>
            <a:off x="10914743" y="12341341"/>
            <a:ext cx="816240" cy="28020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4"/>
          <a:stretch>
            <a:fillRect/>
          </a:stretch>
        </p:blipFill>
        <p:spPr>
          <a:xfrm>
            <a:off x="5069293" y="5247701"/>
            <a:ext cx="6895382" cy="5983734"/>
          </a:xfrm>
          <a:prstGeom prst="rect">
            <a:avLst/>
          </a:prstGeom>
        </p:spPr>
      </p:pic>
      <p:sp>
        <p:nvSpPr>
          <p:cNvPr id="53" name="テキスト ボックス 52"/>
          <p:cNvSpPr txBox="1"/>
          <p:nvPr/>
        </p:nvSpPr>
        <p:spPr>
          <a:xfrm>
            <a:off x="6060124" y="5646907"/>
            <a:ext cx="989685" cy="341928"/>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再編後</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 name="図 2"/>
          <p:cNvPicPr>
            <a:picLocks noChangeAspect="1"/>
          </p:cNvPicPr>
          <p:nvPr/>
        </p:nvPicPr>
        <p:blipFill rotWithShape="1">
          <a:blip r:embed="rId5"/>
          <a:srcRect t="4263" r="6635" b="3434"/>
          <a:stretch/>
        </p:blipFill>
        <p:spPr>
          <a:xfrm>
            <a:off x="1296640" y="3219083"/>
            <a:ext cx="4596846" cy="3480544"/>
          </a:xfrm>
          <a:prstGeom prst="rect">
            <a:avLst/>
          </a:prstGeom>
        </p:spPr>
      </p:pic>
      <p:sp>
        <p:nvSpPr>
          <p:cNvPr id="54" name="テキスト ボックス 53"/>
          <p:cNvSpPr txBox="1"/>
          <p:nvPr/>
        </p:nvSpPr>
        <p:spPr>
          <a:xfrm>
            <a:off x="1292163" y="3215220"/>
            <a:ext cx="1557578" cy="338554"/>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再編前（現在）</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67803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E7355260-EAAC-4E5D-9599-9A078897A506}"/>
              </a:ext>
            </a:extLst>
          </p:cNvPr>
          <p:cNvSpPr txBox="1"/>
          <p:nvPr/>
        </p:nvSpPr>
        <p:spPr>
          <a:xfrm>
            <a:off x="1632217" y="1257950"/>
            <a:ext cx="9232900" cy="3908762"/>
          </a:xfrm>
          <a:prstGeom prst="rect">
            <a:avLst/>
          </a:prstGeom>
          <a:noFill/>
        </p:spPr>
        <p:txBody>
          <a:bodyPr wrap="square" rtlCol="0">
            <a:spAutoFit/>
          </a:bodyPr>
          <a:lstStyle/>
          <a:p>
            <a:pPr lvl="0"/>
            <a:r>
              <a:rPr kumimoji="1" lang="ja-JP" altLang="en-US" sz="2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dirty="0" smtClean="0">
                <a:latin typeface="ＭＳ Ｐゴシック" panose="020B0600070205080204" pitchFamily="50" charset="-128"/>
                <a:ea typeface="ＭＳ Ｐ明朝" panose="02020600040205080304" pitchFamily="18" charset="-128"/>
              </a:rPr>
              <a:t>大阪“みなと”</a:t>
            </a:r>
            <a:r>
              <a:rPr kumimoji="1" lang="ja-JP" altLang="en-US" sz="1900" dirty="0">
                <a:latin typeface="ＭＳ Ｐゴシック" panose="020B0600070205080204" pitchFamily="50" charset="-128"/>
                <a:ea typeface="ＭＳ Ｐ明朝" panose="02020600040205080304" pitchFamily="18" charset="-128"/>
              </a:rPr>
              <a:t>のプレゼンスを向上させるため、府市の顧客情報や人的リソースを共有し、顧客の多様なニーズに対して複数の選択肢を提供します。</a:t>
            </a:r>
          </a:p>
          <a:p>
            <a:pPr lvl="0"/>
            <a:r>
              <a:rPr kumimoji="1" lang="ja-JP" altLang="en-US" sz="1900" dirty="0">
                <a:latin typeface="ＭＳ Ｐゴシック" panose="020B0600070205080204" pitchFamily="50" charset="-128"/>
                <a:ea typeface="ＭＳ Ｐ明朝" panose="02020600040205080304" pitchFamily="18" charset="-128"/>
              </a:rPr>
              <a:t>　大阪港と大阪府営港湾は共通の背後地、集貨圏を有し、府市連携することで荷主にとっても利便性が高まることから、阪神高速大和川線の全線開通を一つの契機として、広域交通ネットワークにより結ばれる奈良・三重方面等における共同集貨活動（セミナー開催を含む）を実施するなど、ポートセールスを展開し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en-US" altLang="ja-JP" sz="1900" dirty="0" smtClean="0">
              <a:latin typeface="ＭＳ Ｐゴシック" panose="020B0600070205080204" pitchFamily="50" charset="-128"/>
              <a:ea typeface="ＭＳ Ｐ明朝" panose="02020600040205080304" pitchFamily="18" charset="-128"/>
            </a:endParaRPr>
          </a:p>
          <a:p>
            <a:pPr lvl="0"/>
            <a:r>
              <a:rPr kumimoji="1" lang="ja-JP" altLang="en-US" sz="1900" dirty="0">
                <a:latin typeface="ＭＳ Ｐゴシック" panose="020B0600070205080204" pitchFamily="50" charset="-128"/>
                <a:ea typeface="ＭＳ Ｐ明朝" panose="02020600040205080304" pitchFamily="18" charset="-128"/>
              </a:rPr>
              <a:t>　また、これまで大阪府・大阪市が個別に所有していた顧客情報等を共有するとともに、共同集貨活動により潜在的な需要を捉え、大阪港、府営港湾の両港利用に対するインセンティブ策等の検討も行いながら、大阪港のコンテナや堺泉北港の中古車等、各港の強み（特色）を活かした、より戦略的な集貨・創貨策を大阪港湾局として推し進めます。</a:t>
            </a:r>
          </a:p>
          <a:p>
            <a:pPr lvl="0"/>
            <a:r>
              <a:rPr kumimoji="1" lang="ja-JP" altLang="en-US" sz="1900" dirty="0">
                <a:latin typeface="ＭＳ Ｐゴシック" panose="020B0600070205080204" pitchFamily="50" charset="-128"/>
                <a:ea typeface="ＭＳ Ｐ明朝" panose="02020600040205080304" pitchFamily="18" charset="-128"/>
              </a:rPr>
              <a:t>　加えて</a:t>
            </a:r>
            <a:r>
              <a:rPr kumimoji="1" lang="ja-JP" altLang="en-US" sz="1900" dirty="0" smtClean="0">
                <a:latin typeface="ＭＳ Ｐゴシック" panose="020B0600070205080204" pitchFamily="50" charset="-128"/>
                <a:ea typeface="ＭＳ Ｐ明朝" panose="02020600040205080304" pitchFamily="18" charset="-128"/>
              </a:rPr>
              <a:t>、大阪港埠頭株式会社や、港湾運営</a:t>
            </a:r>
            <a:r>
              <a:rPr kumimoji="1" lang="ja-JP" altLang="en-US" sz="1900" dirty="0">
                <a:latin typeface="ＭＳ Ｐゴシック" panose="020B0600070205080204" pitchFamily="50" charset="-128"/>
                <a:ea typeface="ＭＳ Ｐ明朝" panose="02020600040205080304" pitchFamily="18" charset="-128"/>
              </a:rPr>
              <a:t>会社である阪神国際港湾株式会社や堺泉北埠頭株式会社と連携したポートセールスを実施することにより機動的な取り組みが実施できます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ja-JP" altLang="en-US" sz="1900" dirty="0">
              <a:latin typeface="ＭＳ Ｐゴシック" panose="020B0600070205080204" pitchFamily="50" charset="-128"/>
              <a:ea typeface="ＭＳ Ｐ明朝" panose="02020600040205080304" pitchFamily="18" charset="-128"/>
            </a:endParaRPr>
          </a:p>
        </p:txBody>
      </p:sp>
      <p:grpSp>
        <p:nvGrpSpPr>
          <p:cNvPr id="3" name="グループ化 2"/>
          <p:cNvGrpSpPr/>
          <p:nvPr/>
        </p:nvGrpSpPr>
        <p:grpSpPr>
          <a:xfrm>
            <a:off x="2145250" y="11741341"/>
            <a:ext cx="8206840" cy="3601627"/>
            <a:chOff x="2145255" y="12463174"/>
            <a:chExt cx="8206840" cy="3601627"/>
          </a:xfrm>
        </p:grpSpPr>
        <p:sp>
          <p:nvSpPr>
            <p:cNvPr id="24" name="テキスト ボックス 23"/>
            <p:cNvSpPr txBox="1"/>
            <p:nvPr/>
          </p:nvSpPr>
          <p:spPr>
            <a:xfrm>
              <a:off x="3809543" y="15757024"/>
              <a:ext cx="4878260" cy="307777"/>
            </a:xfrm>
            <a:prstGeom prst="rect">
              <a:avLst/>
            </a:prstGeom>
            <a:noFill/>
          </p:spPr>
          <p:txBody>
            <a:bodyPr wrap="none" rtlCol="0">
              <a:spAutoFit/>
            </a:bodyPr>
            <a:lstStyle/>
            <a:p>
              <a:pPr lvl="0" algn="ctr">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大阪府営</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港湾・大阪港共同</a:t>
              </a:r>
              <a:r>
                <a:rPr lang="ja-JP" altLang="en-US" sz="1400" dirty="0">
                  <a:solidFill>
                    <a:prstClr val="black"/>
                  </a:solidFill>
                  <a:latin typeface="ＭＳ Ｐゴシック" panose="020B0600070205080204" pitchFamily="50" charset="-128"/>
                  <a:ea typeface="ＭＳ Ｐゴシック" panose="020B0600070205080204" pitchFamily="50" charset="-128"/>
                </a:rPr>
                <a:t>セミナー（平成</a:t>
              </a:r>
              <a:r>
                <a:rPr lang="en-US" altLang="ja-JP" sz="1400" dirty="0">
                  <a:solidFill>
                    <a:prstClr val="black"/>
                  </a:solidFill>
                  <a:latin typeface="ＭＳ Ｐゴシック" panose="020B0600070205080204" pitchFamily="50" charset="-128"/>
                  <a:ea typeface="ＭＳ Ｐゴシック" panose="020B0600070205080204" pitchFamily="50" charset="-128"/>
                </a:rPr>
                <a:t>31</a:t>
              </a:r>
              <a:r>
                <a:rPr lang="ja-JP" altLang="en-US" sz="1400" dirty="0">
                  <a:solidFill>
                    <a:prstClr val="black"/>
                  </a:solidFill>
                  <a:latin typeface="ＭＳ Ｐゴシック" panose="020B0600070205080204" pitchFamily="50" charset="-128"/>
                  <a:ea typeface="ＭＳ Ｐゴシック" panose="020B0600070205080204" pitchFamily="50" charset="-128"/>
                </a:rPr>
                <a:t>年</a:t>
              </a:r>
              <a:r>
                <a:rPr lang="en-US" altLang="ja-JP" sz="1400" dirty="0">
                  <a:solidFill>
                    <a:prstClr val="black"/>
                  </a:solidFill>
                  <a:latin typeface="ＭＳ Ｐゴシック" panose="020B0600070205080204" pitchFamily="50" charset="-128"/>
                  <a:ea typeface="ＭＳ Ｐゴシック" panose="020B0600070205080204" pitchFamily="50" charset="-128"/>
                </a:rPr>
                <a:t>2</a:t>
              </a:r>
              <a:r>
                <a:rPr lang="ja-JP" altLang="en-US" sz="1400" dirty="0">
                  <a:solidFill>
                    <a:prstClr val="black"/>
                  </a:solidFill>
                  <a:latin typeface="ＭＳ Ｐゴシック" panose="020B0600070205080204" pitchFamily="50" charset="-128"/>
                  <a:ea typeface="ＭＳ Ｐゴシック" panose="020B0600070205080204" pitchFamily="50" charset="-128"/>
                </a:rPr>
                <a:t>月　</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大阪市）</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5255" y="12463174"/>
              <a:ext cx="8206840" cy="3281150"/>
            </a:xfrm>
            <a:prstGeom prst="rect">
              <a:avLst/>
            </a:prstGeom>
          </p:spPr>
        </p:pic>
      </p:grpSp>
      <p:grpSp>
        <p:nvGrpSpPr>
          <p:cNvPr id="2" name="グループ化 1"/>
          <p:cNvGrpSpPr/>
          <p:nvPr/>
        </p:nvGrpSpPr>
        <p:grpSpPr>
          <a:xfrm>
            <a:off x="2821301" y="5779639"/>
            <a:ext cx="6255481" cy="5913277"/>
            <a:chOff x="3295457" y="5524211"/>
            <a:chExt cx="6153705" cy="6212321"/>
          </a:xfrm>
        </p:grpSpPr>
        <p:sp>
          <p:nvSpPr>
            <p:cNvPr id="6" name="テキスト ボックス 5"/>
            <p:cNvSpPr txBox="1"/>
            <p:nvPr/>
          </p:nvSpPr>
          <p:spPr>
            <a:xfrm>
              <a:off x="4720254" y="11428755"/>
              <a:ext cx="330411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“みなと”への充実した交通ネットワーク</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22116" r="3384" b="2123"/>
            <a:stretch/>
          </p:blipFill>
          <p:spPr>
            <a:xfrm>
              <a:off x="3295457" y="5524211"/>
              <a:ext cx="6153705" cy="5881541"/>
            </a:xfrm>
            <a:prstGeom prst="rect">
              <a:avLst/>
            </a:prstGeom>
          </p:spPr>
        </p:pic>
      </p:grpSp>
      <p:sp>
        <p:nvSpPr>
          <p:cNvPr id="13" name="フッター プレースホルダー 7"/>
          <p:cNvSpPr>
            <a:spLocks noGrp="1"/>
          </p:cNvSpPr>
          <p:nvPr>
            <p:ph type="ftr" sz="quarter" idx="11"/>
          </p:nvPr>
        </p:nvSpPr>
        <p:spPr>
          <a:xfrm>
            <a:off x="4038600" y="15891328"/>
            <a:ext cx="4114800" cy="34539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noProof="0" dirty="0" smtClean="0">
                <a:solidFill>
                  <a:prstClr val="black">
                    <a:tint val="75000"/>
                  </a:prstClr>
                </a:solidFill>
                <a:latin typeface="Calibri" panose="020F0502020204030204"/>
                <a:ea typeface="游ゴシック" panose="020B0400000000000000" pitchFamily="50" charset="-128"/>
              </a:rPr>
              <a:t>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1332592" y="858309"/>
            <a:ext cx="3947886"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戦略的なポートセールスの展開</a:t>
            </a:r>
            <a:endParaRPr kumimoji="1" lang="ja-JP" altLang="en-US" sz="1900" b="1"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2089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599" y="15907468"/>
            <a:ext cx="4114800" cy="33475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6" name="テキスト ボックス 45"/>
          <p:cNvSpPr txBox="1"/>
          <p:nvPr/>
        </p:nvSpPr>
        <p:spPr>
          <a:xfrm>
            <a:off x="1274535" y="1198350"/>
            <a:ext cx="10014857" cy="2139047"/>
          </a:xfrm>
          <a:prstGeom prst="rect">
            <a:avLst/>
          </a:prstGeom>
          <a:noFill/>
        </p:spPr>
        <p:txBody>
          <a:bodyPr wrap="square" rtlCol="0">
            <a:spAutoFit/>
          </a:bodyPr>
          <a:lstStyle/>
          <a:p>
            <a:pPr lvl="0">
              <a:defRPr/>
            </a:pPr>
            <a:r>
              <a:rPr kumimoji="1" lang="ja-JP" altLang="en-US" sz="1900" dirty="0">
                <a:solidFill>
                  <a:prstClr val="black"/>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国内</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有数の中古車輸出拠点として、堺</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泉北港</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を</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中古</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自動車の集約・輸出の拠点港の機能を強化します。</a:t>
            </a:r>
            <a:endParaRPr kumimoji="1" lang="en-US" altLang="ja-JP"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充実</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した中古車関連施設</a:t>
            </a:r>
            <a:r>
              <a:rPr kumimoji="1" lang="ja-JP" altLang="en-US" sz="1900" dirty="0" smtClean="0">
                <a:latin typeface="ＭＳ Ｐ明朝" panose="02020600040205080304" pitchFamily="18" charset="-128"/>
                <a:ea typeface="ＭＳ Ｐ明朝" panose="02020600040205080304" pitchFamily="18" charset="-128"/>
              </a:rPr>
              <a:t>や内航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定期航路を活かし</a:t>
            </a:r>
            <a:r>
              <a:rPr kumimoji="1" lang="ja-JP" altLang="en-US" sz="1900" noProof="0" dirty="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さらに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ヤードの拡充・集約化することで、さらなる中古車の集貨を図るとともに</a:t>
            </a:r>
            <a:r>
              <a:rPr kumimoji="1" lang="ja-JP" altLang="en-US" sz="1900" dirty="0" err="1"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夕凪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２号岸壁の整備を進め、中古車輸出拠点としての機能向上に努めます。</a:t>
            </a:r>
            <a:endParaRPr kumimoji="1"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また、堺泉北港の強みである中古車に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ついて、</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大阪港のコンテナ航路と組み合わせるなど航路の新設・拡充を含めた集貨、創貨を強化して</a:t>
            </a:r>
            <a:r>
              <a:rPr kumimoji="1" lang="ja-JP" altLang="en-US" sz="1900" dirty="0" smtClean="0">
                <a:latin typeface="ＭＳ Ｐ明朝" panose="02020600040205080304" pitchFamily="18" charset="-128"/>
                <a:ea typeface="ＭＳ Ｐ明朝" panose="02020600040205080304" pitchFamily="18" charset="-128"/>
              </a:rPr>
              <a:t>いきます</a:t>
            </a:r>
            <a:r>
              <a:rPr kumimoji="1" lang="ja-JP" altLang="en-US" sz="1900" dirty="0">
                <a:latin typeface="ＭＳ Ｐ明朝" panose="02020600040205080304" pitchFamily="18" charset="-128"/>
                <a:ea typeface="ＭＳ Ｐ明朝" panose="02020600040205080304" pitchFamily="18" charset="-128"/>
              </a:rPr>
              <a:t>。</a:t>
            </a:r>
            <a:endParaRPr kumimoji="1" lang="ja-JP" altLang="en-US" sz="1900" b="0" i="0"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1231900" y="10083987"/>
            <a:ext cx="8998858"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東日本大震災以降、火力発電への依存度が増加する中で、</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輸入が拡大するなど、エネルギー</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供給拠点として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の重要性が更に増しています。堺泉北港は、大阪湾のエネルギー拠点として</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などを安定供給するための役割</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果たしています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pic>
        <p:nvPicPr>
          <p:cNvPr id="89" name="図 88"/>
          <p:cNvPicPr>
            <a:picLocks noChangeAspect="1"/>
          </p:cNvPicPr>
          <p:nvPr/>
        </p:nvPicPr>
        <p:blipFill>
          <a:blip r:embed="rId2"/>
          <a:stretch>
            <a:fillRect/>
          </a:stretch>
        </p:blipFill>
        <p:spPr>
          <a:xfrm>
            <a:off x="1407886" y="11685525"/>
            <a:ext cx="6135914" cy="3791202"/>
          </a:xfrm>
          <a:prstGeom prst="rect">
            <a:avLst/>
          </a:prstGeom>
        </p:spPr>
      </p:pic>
      <p:pic>
        <p:nvPicPr>
          <p:cNvPr id="18" name="図 17"/>
          <p:cNvPicPr>
            <a:picLocks noChangeAspect="1"/>
          </p:cNvPicPr>
          <p:nvPr/>
        </p:nvPicPr>
        <p:blipFill>
          <a:blip r:embed="rId3"/>
          <a:stretch>
            <a:fillRect/>
          </a:stretch>
        </p:blipFill>
        <p:spPr>
          <a:xfrm>
            <a:off x="1680125" y="3802407"/>
            <a:ext cx="8831750" cy="5028208"/>
          </a:xfrm>
          <a:prstGeom prst="rect">
            <a:avLst/>
          </a:prstGeom>
        </p:spPr>
      </p:pic>
      <p:sp>
        <p:nvSpPr>
          <p:cNvPr id="4" name="楕円 3"/>
          <p:cNvSpPr/>
          <p:nvPr/>
        </p:nvSpPr>
        <p:spPr>
          <a:xfrm rot="1279488">
            <a:off x="1492727" y="12643381"/>
            <a:ext cx="6035472" cy="2392736"/>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1544523" y="14883961"/>
            <a:ext cx="20610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rPr>
              <a:t>堺泉北臨海工業地帯</a:t>
            </a:r>
            <a:endParaRPr kumimoji="1" lang="ja-JP" altLang="en-US" sz="1600" b="1" i="0" u="none" strike="noStrike" kern="1200" cap="none" spc="0" normalizeH="0" baseline="0" noProof="0" dirty="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p:cNvSpPr txBox="1"/>
          <p:nvPr/>
        </p:nvSpPr>
        <p:spPr>
          <a:xfrm>
            <a:off x="6459750" y="12183833"/>
            <a:ext cx="15603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堺泉北港</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画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9760" y="11153729"/>
            <a:ext cx="3630387" cy="2042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ds.exblog.jp/pds/1/201901/15/25/e0158925_212950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760" y="13133135"/>
            <a:ext cx="3630387" cy="2422345"/>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p:cNvSpPr txBox="1"/>
          <p:nvPr/>
        </p:nvSpPr>
        <p:spPr>
          <a:xfrm>
            <a:off x="7899760" y="1276190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smtClean="0">
                <a:solidFill>
                  <a:prstClr val="black"/>
                </a:solidFill>
                <a:latin typeface="Calibri" panose="020F0502020204030204"/>
                <a:ea typeface="游ゴシック" panose="020B0400000000000000" pitchFamily="50" charset="-128"/>
              </a:rPr>
              <a:t>ＬＮ</a:t>
            </a:r>
            <a:r>
              <a:rPr kumimoji="1" lang="ja-JP" altLang="en-US" sz="1200" dirty="0">
                <a:solidFill>
                  <a:prstClr val="black"/>
                </a:solidFill>
                <a:latin typeface="Calibri" panose="020F0502020204030204"/>
                <a:ea typeface="游ゴシック" panose="020B0400000000000000" pitchFamily="50" charset="-128"/>
              </a:rPr>
              <a:t>Ｇ</a:t>
            </a: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p:cNvSpPr txBox="1"/>
          <p:nvPr/>
        </p:nvSpPr>
        <p:spPr>
          <a:xfrm>
            <a:off x="7891390" y="1525977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石油タンカー船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1087132" y="820426"/>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中古車輸出拠点の機能強化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71" name="テキスト ボックス 70"/>
          <p:cNvSpPr txBox="1"/>
          <p:nvPr/>
        </p:nvSpPr>
        <p:spPr>
          <a:xfrm>
            <a:off x="1087132" y="9623892"/>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大阪湾のエネルギー拠点としての機能維持・強化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4909617" y="8750940"/>
            <a:ext cx="2372765" cy="307777"/>
          </a:xfrm>
          <a:prstGeom prst="rect">
            <a:avLst/>
          </a:prstGeom>
          <a:noFill/>
        </p:spPr>
        <p:txBody>
          <a:bodyPr wrap="none" rtlCol="0">
            <a:spAutoFit/>
          </a:bodyPr>
          <a:lstStyle/>
          <a:p>
            <a:pPr lvl="0">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充実</a:t>
            </a:r>
            <a:r>
              <a:rPr lang="ja-JP" altLang="en-US" sz="1400" dirty="0">
                <a:solidFill>
                  <a:prstClr val="black"/>
                </a:solidFill>
                <a:latin typeface="ＭＳ Ｐゴシック" panose="020B0600070205080204" pitchFamily="50" charset="-128"/>
                <a:ea typeface="ＭＳ Ｐゴシック" panose="020B0600070205080204" pitchFamily="50" charset="-128"/>
              </a:rPr>
              <a:t>した中古車関連</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施設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352875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6704</TotalTime>
  <Words>1973</Words>
  <Application>Microsoft Office PowerPoint</Application>
  <PresentationFormat>ユーザー設定</PresentationFormat>
  <Paragraphs>139</Paragraphs>
  <Slides>6</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vt:i4>
      </vt:variant>
    </vt:vector>
  </HeadingPairs>
  <TitlesOfParts>
    <vt:vector size="19" baseType="lpstr">
      <vt:lpstr>HGPｺﾞｼｯｸM</vt:lpstr>
      <vt:lpstr>ＭＳ Ｐゴシック</vt:lpstr>
      <vt:lpstr>ＭＳ Ｐ明朝</vt:lpstr>
      <vt:lpstr>ＭＳ 明朝</vt:lpstr>
      <vt:lpstr>游ゴシック</vt:lpstr>
      <vt:lpstr>游ゴシック Light</vt:lpstr>
      <vt:lpstr>游明朝</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大阪“港”ビジョン  （素案）</dc:title>
  <dc:creator>玉置　陽菜</dc:creator>
  <cp:lastModifiedBy>北尾　栄治</cp:lastModifiedBy>
  <cp:revision>715</cp:revision>
  <cp:lastPrinted>2020-08-31T05:45:32Z</cp:lastPrinted>
  <dcterms:modified xsi:type="dcterms:W3CDTF">2020-09-04T01:55:57Z</dcterms:modified>
</cp:coreProperties>
</file>