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84" r:id="rId1"/>
  </p:sldMasterIdLst>
  <p:notesMasterIdLst>
    <p:notesMasterId r:id="rId4"/>
  </p:notesMasterIdLst>
  <p:sldIdLst>
    <p:sldId id="333" r:id="rId2"/>
    <p:sldId id="363" r:id="rId3"/>
  </p:sldIdLst>
  <p:sldSz cx="12192000" cy="16256000"/>
  <p:notesSz cx="6807200" cy="99393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スタイル (中間)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F5AB1C69-6EDB-4FF4-983F-18BD219EF322}" styleName="中間スタイル 2 - アクセント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93296810-A885-4BE3-A3E7-6D5BEEA58F35}" styleName="中間スタイル 2 - アクセント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DF18680-E054-41AD-8BC1-D1AEF772440D}" styleName="中間スタイル 2 - アクセント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59" autoAdjust="0"/>
    <p:restoredTop sz="91741" autoAdjust="0"/>
  </p:normalViewPr>
  <p:slideViewPr>
    <p:cSldViewPr snapToGrid="0">
      <p:cViewPr varScale="1">
        <p:scale>
          <a:sx n="30" d="100"/>
          <a:sy n="30" d="100"/>
        </p:scale>
        <p:origin x="2136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25584"/>
    </p:cViewPr>
  </p:sorterViewPr>
  <p:gridSpacing cx="45000" cy="450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3" y="3"/>
            <a:ext cx="2949575" cy="498475"/>
          </a:xfrm>
          <a:prstGeom prst="rect">
            <a:avLst/>
          </a:prstGeom>
        </p:spPr>
        <p:txBody>
          <a:bodyPr vert="horz" lIns="91422" tIns="45711" rIns="91422" bIns="45711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56041" y="3"/>
            <a:ext cx="2949575" cy="498475"/>
          </a:xfrm>
          <a:prstGeom prst="rect">
            <a:avLst/>
          </a:prstGeom>
        </p:spPr>
        <p:txBody>
          <a:bodyPr vert="horz" lIns="91422" tIns="45711" rIns="91422" bIns="45711" rtlCol="0"/>
          <a:lstStyle>
            <a:lvl1pPr algn="r">
              <a:defRPr sz="1200"/>
            </a:lvl1pPr>
          </a:lstStyle>
          <a:p>
            <a:fld id="{C55A9F67-E7A2-4E82-AB4B-84F8F4F3C681}" type="datetimeFigureOut">
              <a:rPr kumimoji="1" lang="ja-JP" altLang="en-US" smtClean="0"/>
              <a:t>2020/9/4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2146300" y="1243013"/>
            <a:ext cx="2514600" cy="33543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22" tIns="45711" rIns="91422" bIns="45711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1041" y="4783141"/>
            <a:ext cx="5445125" cy="3913187"/>
          </a:xfrm>
          <a:prstGeom prst="rect">
            <a:avLst/>
          </a:prstGeom>
        </p:spPr>
        <p:txBody>
          <a:bodyPr vert="horz" lIns="91422" tIns="45711" rIns="91422" bIns="45711" rtlCol="0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3" y="9440866"/>
            <a:ext cx="2949575" cy="498475"/>
          </a:xfrm>
          <a:prstGeom prst="rect">
            <a:avLst/>
          </a:prstGeom>
        </p:spPr>
        <p:txBody>
          <a:bodyPr vert="horz" lIns="91422" tIns="45711" rIns="91422" bIns="45711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56041" y="9440866"/>
            <a:ext cx="2949575" cy="498475"/>
          </a:xfrm>
          <a:prstGeom prst="rect">
            <a:avLst/>
          </a:prstGeom>
        </p:spPr>
        <p:txBody>
          <a:bodyPr vert="horz" lIns="91422" tIns="45711" rIns="91422" bIns="45711" rtlCol="0" anchor="b"/>
          <a:lstStyle>
            <a:lvl1pPr algn="r">
              <a:defRPr sz="1200"/>
            </a:lvl1pPr>
          </a:lstStyle>
          <a:p>
            <a:fld id="{1A129212-0568-412B-8408-5132D870ADE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817888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660416"/>
            <a:ext cx="10363200" cy="5659496"/>
          </a:xfrm>
        </p:spPr>
        <p:txBody>
          <a:bodyPr anchor="b"/>
          <a:lstStyle>
            <a:lvl1pPr algn="ctr">
              <a:defRPr sz="80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8538164"/>
            <a:ext cx="9144000" cy="3924769"/>
          </a:xfrm>
        </p:spPr>
        <p:txBody>
          <a:bodyPr/>
          <a:lstStyle>
            <a:lvl1pPr marL="0" indent="0" algn="ctr">
              <a:buNone/>
              <a:defRPr sz="3200"/>
            </a:lvl1pPr>
            <a:lvl2pPr marL="609585" indent="0" algn="ctr">
              <a:buNone/>
              <a:defRPr sz="2667"/>
            </a:lvl2pPr>
            <a:lvl3pPr marL="1219170" indent="0" algn="ctr">
              <a:buNone/>
              <a:defRPr sz="2400"/>
            </a:lvl3pPr>
            <a:lvl4pPr marL="1828754" indent="0" algn="ctr">
              <a:buNone/>
              <a:defRPr sz="2133"/>
            </a:lvl4pPr>
            <a:lvl5pPr marL="2438339" indent="0" algn="ctr">
              <a:buNone/>
              <a:defRPr sz="2133"/>
            </a:lvl5pPr>
            <a:lvl6pPr marL="3047924" indent="0" algn="ctr">
              <a:buNone/>
              <a:defRPr sz="2133"/>
            </a:lvl6pPr>
            <a:lvl7pPr marL="3657509" indent="0" algn="ctr">
              <a:buNone/>
              <a:defRPr sz="2133"/>
            </a:lvl7pPr>
            <a:lvl8pPr marL="4267093" indent="0" algn="ctr">
              <a:buNone/>
              <a:defRPr sz="2133"/>
            </a:lvl8pPr>
            <a:lvl9pPr marL="4876678" indent="0" algn="ctr">
              <a:buNone/>
              <a:defRPr sz="2133"/>
            </a:lvl9pPr>
          </a:lstStyle>
          <a:p>
            <a:r>
              <a:rPr lang="ja-JP" altLang="en-US" smtClean="0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800C32-84C4-470C-9D80-693C57AD637F}" type="datetime1">
              <a:rPr kumimoji="1" lang="ja-JP" altLang="en-US" smtClean="0"/>
              <a:t>2020/9/4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C75514-74F9-49C0-91EC-72887D309FC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873926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0AA93D-BE49-41D6-9FBC-C02F05166F78}" type="datetime1">
              <a:rPr kumimoji="1" lang="ja-JP" altLang="en-US" smtClean="0"/>
              <a:t>2020/9/4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C75514-74F9-49C0-91EC-72887D309FC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1653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865481"/>
            <a:ext cx="2628900" cy="13776209"/>
          </a:xfrm>
        </p:spPr>
        <p:txBody>
          <a:bodyPr vert="eaVert"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865481"/>
            <a:ext cx="7734300" cy="13776209"/>
          </a:xfrm>
        </p:spPr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AF1290-CC0A-419E-BD07-79EE11D23742}" type="datetime1">
              <a:rPr kumimoji="1" lang="ja-JP" altLang="en-US" smtClean="0"/>
              <a:t>2020/9/4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C75514-74F9-49C0-91EC-72887D309FC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25547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657F0C-6E5B-45CF-8C60-4E7770CC9D8F}" type="datetime1">
              <a:rPr kumimoji="1" lang="ja-JP" altLang="en-US" smtClean="0"/>
              <a:t>2020/9/4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C75514-74F9-49C0-91EC-72887D309FC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212054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4052716"/>
            <a:ext cx="10515600" cy="6762043"/>
          </a:xfrm>
        </p:spPr>
        <p:txBody>
          <a:bodyPr anchor="b"/>
          <a:lstStyle>
            <a:lvl1pPr>
              <a:defRPr sz="80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10878731"/>
            <a:ext cx="10515600" cy="3555999"/>
          </a:xfrm>
        </p:spPr>
        <p:txBody>
          <a:bodyPr/>
          <a:lstStyle>
            <a:lvl1pPr marL="0" indent="0">
              <a:buNone/>
              <a:defRPr sz="3200">
                <a:solidFill>
                  <a:schemeClr val="tx1"/>
                </a:solidFill>
              </a:defRPr>
            </a:lvl1pPr>
            <a:lvl2pPr marL="609585" indent="0"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A8221E-9A76-4D20-94A6-80DE43A67317}" type="datetime1">
              <a:rPr kumimoji="1" lang="ja-JP" altLang="en-US" smtClean="0"/>
              <a:t>2020/9/4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C75514-74F9-49C0-91EC-72887D309FC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90154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4327407"/>
            <a:ext cx="5181600" cy="10314283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4327407"/>
            <a:ext cx="5181600" cy="10314283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37F9E4-4A17-48E8-A306-05A2CA7076B8}" type="datetime1">
              <a:rPr kumimoji="1" lang="ja-JP" altLang="en-US" smtClean="0"/>
              <a:t>2020/9/4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C75514-74F9-49C0-91EC-72887D309FC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583516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865485"/>
            <a:ext cx="10515600" cy="3142075"/>
          </a:xfrm>
        </p:spPr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3984979"/>
            <a:ext cx="5157787" cy="1952977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5937956"/>
            <a:ext cx="5157787" cy="8733838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3984979"/>
            <a:ext cx="5183188" cy="1952977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5937956"/>
            <a:ext cx="5183188" cy="8733838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99C33-A68E-4203-AE82-7E60A34117AD}" type="datetime1">
              <a:rPr kumimoji="1" lang="ja-JP" altLang="en-US" smtClean="0"/>
              <a:t>2020/9/4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C75514-74F9-49C0-91EC-72887D309FC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626255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845E8F-C6E3-46D7-9406-FD3CF1F135D6}" type="datetime1">
              <a:rPr kumimoji="1" lang="ja-JP" altLang="en-US" smtClean="0"/>
              <a:t>2020/9/4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C75514-74F9-49C0-91EC-72887D309FC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528108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266475-AB03-431E-88C4-484E426AECE8}" type="datetime1">
              <a:rPr kumimoji="1" lang="ja-JP" altLang="en-US" smtClean="0"/>
              <a:t>2020/9/4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C75514-74F9-49C0-91EC-72887D309FC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888764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1083733"/>
            <a:ext cx="3932237" cy="3793067"/>
          </a:xfrm>
        </p:spPr>
        <p:txBody>
          <a:bodyPr anchor="b"/>
          <a:lstStyle>
            <a:lvl1pPr>
              <a:defRPr sz="4267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2340567"/>
            <a:ext cx="6172200" cy="11552296"/>
          </a:xfrm>
        </p:spPr>
        <p:txBody>
          <a:bodyPr/>
          <a:lstStyle>
            <a:lvl1pPr>
              <a:defRPr sz="4267"/>
            </a:lvl1pPr>
            <a:lvl2pPr>
              <a:defRPr sz="3733"/>
            </a:lvl2pPr>
            <a:lvl3pPr>
              <a:defRPr sz="3200"/>
            </a:lvl3pPr>
            <a:lvl4pPr>
              <a:defRPr sz="2667"/>
            </a:lvl4pPr>
            <a:lvl5pPr>
              <a:defRPr sz="2667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4876800"/>
            <a:ext cx="3932237" cy="9034875"/>
          </a:xfrm>
        </p:spPr>
        <p:txBody>
          <a:bodyPr/>
          <a:lstStyle>
            <a:lvl1pPr marL="0" indent="0">
              <a:buNone/>
              <a:defRPr sz="2133"/>
            </a:lvl1pPr>
            <a:lvl2pPr marL="609585" indent="0">
              <a:buNone/>
              <a:defRPr sz="1867"/>
            </a:lvl2pPr>
            <a:lvl3pPr marL="1219170" indent="0">
              <a:buNone/>
              <a:defRPr sz="1600"/>
            </a:lvl3pPr>
            <a:lvl4pPr marL="1828754" indent="0">
              <a:buNone/>
              <a:defRPr sz="1333"/>
            </a:lvl4pPr>
            <a:lvl5pPr marL="2438339" indent="0">
              <a:buNone/>
              <a:defRPr sz="1333"/>
            </a:lvl5pPr>
            <a:lvl6pPr marL="3047924" indent="0">
              <a:buNone/>
              <a:defRPr sz="1333"/>
            </a:lvl6pPr>
            <a:lvl7pPr marL="3657509" indent="0">
              <a:buNone/>
              <a:defRPr sz="1333"/>
            </a:lvl7pPr>
            <a:lvl8pPr marL="4267093" indent="0">
              <a:buNone/>
              <a:defRPr sz="1333"/>
            </a:lvl8pPr>
            <a:lvl9pPr marL="4876678" indent="0">
              <a:buNone/>
              <a:defRPr sz="1333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DAB5BA-31AC-4B67-BF01-3CF73CBA085E}" type="datetime1">
              <a:rPr kumimoji="1" lang="ja-JP" altLang="en-US" smtClean="0"/>
              <a:t>2020/9/4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C75514-74F9-49C0-91EC-72887D309FC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901950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1083733"/>
            <a:ext cx="3932237" cy="3793067"/>
          </a:xfrm>
        </p:spPr>
        <p:txBody>
          <a:bodyPr anchor="b"/>
          <a:lstStyle>
            <a:lvl1pPr>
              <a:defRPr sz="4267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2340567"/>
            <a:ext cx="6172200" cy="11552296"/>
          </a:xfrm>
        </p:spPr>
        <p:txBody>
          <a:bodyPr anchor="t"/>
          <a:lstStyle>
            <a:lvl1pPr marL="0" indent="0">
              <a:buNone/>
              <a:defRPr sz="4267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ja-JP" altLang="en-US" smtClean="0"/>
              <a:t>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4876800"/>
            <a:ext cx="3932237" cy="9034875"/>
          </a:xfrm>
        </p:spPr>
        <p:txBody>
          <a:bodyPr/>
          <a:lstStyle>
            <a:lvl1pPr marL="0" indent="0">
              <a:buNone/>
              <a:defRPr sz="2133"/>
            </a:lvl1pPr>
            <a:lvl2pPr marL="609585" indent="0">
              <a:buNone/>
              <a:defRPr sz="1867"/>
            </a:lvl2pPr>
            <a:lvl3pPr marL="1219170" indent="0">
              <a:buNone/>
              <a:defRPr sz="1600"/>
            </a:lvl3pPr>
            <a:lvl4pPr marL="1828754" indent="0">
              <a:buNone/>
              <a:defRPr sz="1333"/>
            </a:lvl4pPr>
            <a:lvl5pPr marL="2438339" indent="0">
              <a:buNone/>
              <a:defRPr sz="1333"/>
            </a:lvl5pPr>
            <a:lvl6pPr marL="3047924" indent="0">
              <a:buNone/>
              <a:defRPr sz="1333"/>
            </a:lvl6pPr>
            <a:lvl7pPr marL="3657509" indent="0">
              <a:buNone/>
              <a:defRPr sz="1333"/>
            </a:lvl7pPr>
            <a:lvl8pPr marL="4267093" indent="0">
              <a:buNone/>
              <a:defRPr sz="1333"/>
            </a:lvl8pPr>
            <a:lvl9pPr marL="4876678" indent="0">
              <a:buNone/>
              <a:defRPr sz="1333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375877-3B35-4D09-9961-E4F0FCBFBAA9}" type="datetime1">
              <a:rPr kumimoji="1" lang="ja-JP" altLang="en-US" smtClean="0"/>
              <a:t>2020/9/4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C75514-74F9-49C0-91EC-72887D309FC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187192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865485"/>
            <a:ext cx="10515600" cy="31420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4327407"/>
            <a:ext cx="10515600" cy="103142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15066908"/>
            <a:ext cx="2743200" cy="86548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3F3E7F-DA65-4A0D-A88E-963FDA5B4104}" type="datetime1">
              <a:rPr kumimoji="1" lang="ja-JP" altLang="en-US" smtClean="0"/>
              <a:t>2020/9/4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15066908"/>
            <a:ext cx="4114800" cy="86548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15066908"/>
            <a:ext cx="2743200" cy="86548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C75514-74F9-49C0-91EC-72887D309FC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372591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sldNum="0" hdr="0" dt="0"/>
  <p:txStyles>
    <p:titleStyle>
      <a:lvl1pPr algn="l" defTabSz="1219170" rtl="0" eaLnBrk="1" latinLnBrk="0" hangingPunct="1">
        <a:lnSpc>
          <a:spcPct val="90000"/>
        </a:lnSpc>
        <a:spcBef>
          <a:spcPct val="0"/>
        </a:spcBef>
        <a:buNone/>
        <a:defRPr kumimoji="1"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04792" indent="-304792" algn="l" defTabSz="1219170" rtl="0" eaLnBrk="1" latinLnBrk="0" hangingPunct="1">
        <a:lnSpc>
          <a:spcPct val="90000"/>
        </a:lnSpc>
        <a:spcBef>
          <a:spcPts val="1333"/>
        </a:spcBef>
        <a:buFont typeface="Arial" panose="020B0604020202020204" pitchFamily="34" charset="0"/>
        <a:buChar char="•"/>
        <a:defRPr kumimoji="1" sz="3733" kern="1200">
          <a:solidFill>
            <a:schemeClr val="tx1"/>
          </a:solidFill>
          <a:latin typeface="+mn-lt"/>
          <a:ea typeface="+mn-ea"/>
          <a:cs typeface="+mn-cs"/>
        </a:defRPr>
      </a:lvl1pPr>
      <a:lvl2pPr marL="914377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kumimoji="1" sz="2667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フッター プレースホルダー 8"/>
          <p:cNvSpPr>
            <a:spLocks noGrp="1"/>
          </p:cNvSpPr>
          <p:nvPr>
            <p:ph type="ftr" sz="quarter" idx="11"/>
          </p:nvPr>
        </p:nvSpPr>
        <p:spPr>
          <a:xfrm>
            <a:off x="4038599" y="15753509"/>
            <a:ext cx="4114800" cy="474675"/>
          </a:xfrm>
        </p:spPr>
        <p:txBody>
          <a:bodyPr anchor="b" anchorCtr="1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1</a:t>
            </a:r>
            <a:endParaRPr kumimoji="1" lang="ja-JP" alt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1378857" y="1217015"/>
            <a:ext cx="9376229" cy="114954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19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ＭＳ Ｐ明朝" panose="02020600040205080304" pitchFamily="18" charset="-128"/>
                <a:ea typeface="ＭＳ Ｐ明朝" panose="02020600040205080304" pitchFamily="18" charset="-128"/>
                <a:cs typeface="+mn-cs"/>
              </a:rPr>
              <a:t>　近年</a:t>
            </a:r>
            <a:r>
              <a:rPr kumimoji="0" lang="ja-JP" altLang="en-US" sz="19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ＭＳ Ｐ明朝" panose="02020600040205080304" pitchFamily="18" charset="-128"/>
                <a:ea typeface="ＭＳ Ｐ明朝" panose="02020600040205080304" pitchFamily="18" charset="-128"/>
                <a:cs typeface="+mn-cs"/>
              </a:rPr>
              <a:t>、日本の港湾は、東アジア諸港の台頭により大きくその地位がゆらぎ、国際競争力が低下して</a:t>
            </a:r>
            <a:r>
              <a:rPr kumimoji="0" lang="ja-JP" altLang="en-US" sz="19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ＭＳ Ｐ明朝" panose="02020600040205080304" pitchFamily="18" charset="-128"/>
                <a:ea typeface="ＭＳ Ｐ明朝" panose="02020600040205080304" pitchFamily="18" charset="-128"/>
                <a:cs typeface="+mn-cs"/>
              </a:rPr>
              <a:t>います。</a:t>
            </a:r>
            <a:r>
              <a:rPr kumimoji="0" lang="ja-JP" altLang="en-US" sz="19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ＭＳ Ｐ明朝" panose="02020600040205080304" pitchFamily="18" charset="-128"/>
                <a:ea typeface="ＭＳ Ｐ明朝" panose="02020600040205080304" pitchFamily="18" charset="-128"/>
                <a:cs typeface="+mn-cs"/>
              </a:rPr>
              <a:t>とりわけ</a:t>
            </a:r>
            <a:r>
              <a:rPr kumimoji="0" lang="ja-JP" altLang="en-US" sz="19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ＭＳ Ｐ明朝" panose="02020600040205080304" pitchFamily="18" charset="-128"/>
                <a:ea typeface="ＭＳ Ｐ明朝" panose="02020600040205080304" pitchFamily="18" charset="-128"/>
                <a:cs typeface="+mn-cs"/>
              </a:rPr>
              <a:t>阪神港（大阪港、神戸港）を</a:t>
            </a:r>
            <a:r>
              <a:rPr kumimoji="0" lang="ja-JP" altLang="en-US" sz="19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ＭＳ Ｐ明朝" panose="02020600040205080304" pitchFamily="18" charset="-128"/>
                <a:ea typeface="ＭＳ Ｐ明朝" panose="02020600040205080304" pitchFamily="18" charset="-128"/>
                <a:cs typeface="+mn-cs"/>
              </a:rPr>
              <a:t>はじめとする大阪湾諸港（神戸港、尼崎西宮芦屋港、大阪港、堺泉北港、阪南港）の地位の低下は、関西の経済・産業の成長に影響を及ぼすことが危惧されて</a:t>
            </a:r>
            <a:r>
              <a:rPr kumimoji="0" lang="ja-JP" altLang="en-US" sz="19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ＭＳ Ｐ明朝" panose="02020600040205080304" pitchFamily="18" charset="-128"/>
                <a:ea typeface="ＭＳ Ｐ明朝" panose="02020600040205080304" pitchFamily="18" charset="-128"/>
                <a:cs typeface="+mn-cs"/>
              </a:rPr>
              <a:t>います。</a:t>
            </a:r>
            <a:endParaRPr kumimoji="0" lang="en-US" altLang="ja-JP" sz="19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ＭＳ Ｐ明朝" panose="02020600040205080304" pitchFamily="18" charset="-128"/>
              <a:ea typeface="ＭＳ Ｐ明朝" panose="02020600040205080304" pitchFamily="18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ja-JP" sz="19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ＭＳ Ｐ明朝" panose="02020600040205080304" pitchFamily="18" charset="-128"/>
              <a:ea typeface="ＭＳ Ｐ明朝" panose="02020600040205080304" pitchFamily="18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19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ＭＳ Ｐ明朝" panose="02020600040205080304" pitchFamily="18" charset="-128"/>
                <a:ea typeface="ＭＳ Ｐ明朝" panose="02020600040205080304" pitchFamily="18" charset="-128"/>
                <a:cs typeface="+mn-cs"/>
              </a:rPr>
              <a:t>　大阪・関西は、世界的な地域間競争に勝ち抜くため、西日本のゲートウェイとしての機能強化を図り、国土構造の東西</a:t>
            </a:r>
            <a:r>
              <a:rPr kumimoji="0" lang="ja-JP" altLang="en-US" sz="19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ＭＳ Ｐ明朝" panose="02020600040205080304" pitchFamily="18" charset="-128"/>
                <a:ea typeface="ＭＳ Ｐ明朝" panose="02020600040205080304" pitchFamily="18" charset="-128"/>
                <a:cs typeface="+mn-cs"/>
              </a:rPr>
              <a:t>二極の</a:t>
            </a:r>
            <a:r>
              <a:rPr kumimoji="0" lang="ja-JP" altLang="en-US" sz="19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ＭＳ Ｐ明朝" panose="02020600040205080304" pitchFamily="18" charset="-128"/>
                <a:ea typeface="ＭＳ Ｐ明朝" panose="02020600040205080304" pitchFamily="18" charset="-128"/>
                <a:cs typeface="+mn-cs"/>
              </a:rPr>
              <a:t>一極として日本の成長を牽引していく必要があり、港湾においても、大阪湾の中で縦割りにならず、広域的な視点から港湾管理の一元化</a:t>
            </a:r>
            <a:r>
              <a:rPr kumimoji="0" lang="ja-JP" altLang="en-US" sz="19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ＭＳ Ｐ明朝" panose="02020600040205080304" pitchFamily="18" charset="-128"/>
                <a:ea typeface="ＭＳ Ｐ明朝" panose="02020600040205080304" pitchFamily="18" charset="-128"/>
                <a:cs typeface="+mn-cs"/>
              </a:rPr>
              <a:t>をめ</a:t>
            </a:r>
            <a:r>
              <a:rPr kumimoji="0" lang="ja-JP" altLang="en-US" sz="19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ＭＳ Ｐ明朝" panose="02020600040205080304" pitchFamily="18" charset="-128"/>
                <a:ea typeface="ＭＳ Ｐ明朝" panose="02020600040205080304" pitchFamily="18" charset="-128"/>
                <a:cs typeface="+mn-cs"/>
              </a:rPr>
              <a:t>ざ</a:t>
            </a:r>
            <a:r>
              <a:rPr kumimoji="0" lang="ja-JP" altLang="en-US" sz="19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ＭＳ Ｐ明朝" panose="02020600040205080304" pitchFamily="18" charset="-128"/>
                <a:ea typeface="ＭＳ Ｐ明朝" panose="02020600040205080304" pitchFamily="18" charset="-128"/>
                <a:cs typeface="+mn-cs"/>
              </a:rPr>
              <a:t>す</a:t>
            </a:r>
            <a:r>
              <a:rPr kumimoji="0" lang="ja-JP" altLang="en-US" sz="19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ＭＳ Ｐ明朝" panose="02020600040205080304" pitchFamily="18" charset="-128"/>
                <a:ea typeface="ＭＳ Ｐ明朝" panose="02020600040205080304" pitchFamily="18" charset="-128"/>
                <a:cs typeface="+mn-cs"/>
              </a:rPr>
              <a:t>必要が</a:t>
            </a:r>
            <a:r>
              <a:rPr kumimoji="0" lang="ja-JP" altLang="en-US" sz="19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ＭＳ Ｐ明朝" panose="02020600040205080304" pitchFamily="18" charset="-128"/>
                <a:ea typeface="ＭＳ Ｐ明朝" panose="02020600040205080304" pitchFamily="18" charset="-128"/>
                <a:cs typeface="+mn-cs"/>
              </a:rPr>
              <a:t>あります。</a:t>
            </a:r>
            <a:endParaRPr kumimoji="0" lang="en-US" altLang="ja-JP" sz="19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ＭＳ Ｐ明朝" panose="02020600040205080304" pitchFamily="18" charset="-128"/>
              <a:ea typeface="ＭＳ Ｐ明朝" panose="02020600040205080304" pitchFamily="18" charset="-128"/>
              <a:cs typeface="+mn-cs"/>
            </a:endParaRPr>
          </a:p>
          <a:p>
            <a:pPr lvl="0">
              <a:defRPr/>
            </a:pPr>
            <a:r>
              <a:rPr kumimoji="0" lang="ja-JP" altLang="en-US" sz="19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ＭＳ Ｐ明朝" panose="02020600040205080304" pitchFamily="18" charset="-128"/>
                <a:ea typeface="ＭＳ Ｐ明朝" panose="02020600040205080304" pitchFamily="18" charset="-128"/>
                <a:cs typeface="+mn-cs"/>
              </a:rPr>
              <a:t>　</a:t>
            </a:r>
            <a:r>
              <a:rPr lang="ja-JP" altLang="en-US" sz="1900" dirty="0">
                <a:latin typeface="ＭＳ Ｐ明朝" panose="02020600040205080304" pitchFamily="18" charset="-128"/>
                <a:ea typeface="ＭＳ Ｐ明朝" panose="02020600040205080304" pitchFamily="18" charset="-128"/>
              </a:rPr>
              <a:t>それに向けた第一ステップとして、大阪府・大阪市の</a:t>
            </a:r>
            <a:r>
              <a:rPr lang="ja-JP" altLang="en-US" sz="1900" dirty="0" smtClean="0">
                <a:latin typeface="ＭＳ Ｐ明朝" panose="02020600040205080304" pitchFamily="18" charset="-128"/>
                <a:ea typeface="ＭＳ Ｐ明朝" panose="02020600040205080304" pitchFamily="18" charset="-128"/>
              </a:rPr>
              <a:t>港湾管理</a:t>
            </a:r>
            <a:r>
              <a:rPr lang="ja-JP" altLang="en-US" sz="1900" dirty="0">
                <a:latin typeface="ＭＳ Ｐ明朝" panose="02020600040205080304" pitchFamily="18" charset="-128"/>
                <a:ea typeface="ＭＳ Ｐ明朝" panose="02020600040205080304" pitchFamily="18" charset="-128"/>
              </a:rPr>
              <a:t>の一元化を図るため、令和２年</a:t>
            </a:r>
            <a:r>
              <a:rPr lang="en-US" altLang="ja-JP" sz="1900" dirty="0">
                <a:latin typeface="ＭＳ Ｐ明朝" panose="02020600040205080304" pitchFamily="18" charset="-128"/>
                <a:ea typeface="ＭＳ Ｐ明朝" panose="02020600040205080304" pitchFamily="18" charset="-128"/>
              </a:rPr>
              <a:t>10</a:t>
            </a:r>
            <a:r>
              <a:rPr lang="ja-JP" altLang="en-US" sz="1900" dirty="0">
                <a:latin typeface="ＭＳ Ｐ明朝" panose="02020600040205080304" pitchFamily="18" charset="-128"/>
                <a:ea typeface="ＭＳ Ｐ明朝" panose="02020600040205080304" pitchFamily="18" charset="-128"/>
              </a:rPr>
              <a:t>月１日に、府市に</a:t>
            </a:r>
            <a:r>
              <a:rPr lang="ja-JP" altLang="en-US" sz="1900" dirty="0" smtClean="0">
                <a:latin typeface="ＭＳ Ｐ明朝" panose="02020600040205080304" pitchFamily="18" charset="-128"/>
                <a:ea typeface="ＭＳ Ｐ明朝" panose="02020600040205080304" pitchFamily="18" charset="-128"/>
              </a:rPr>
              <a:t>おいて</a:t>
            </a:r>
            <a:r>
              <a:rPr lang="ja-JP" altLang="en-US" sz="1900" dirty="0">
                <a:latin typeface="ＭＳ Ｐ明朝" panose="02020600040205080304" pitchFamily="18" charset="-128"/>
                <a:ea typeface="ＭＳ Ｐ明朝" panose="02020600040205080304" pitchFamily="18" charset="-128"/>
              </a:rPr>
              <a:t>大阪港湾局を共同設置し、事務の一体化を図り、人</a:t>
            </a:r>
            <a:r>
              <a:rPr lang="ja-JP" altLang="en-US" sz="1900" dirty="0" smtClean="0">
                <a:latin typeface="ＭＳ Ｐ明朝" panose="02020600040205080304" pitchFamily="18" charset="-128"/>
                <a:ea typeface="ＭＳ Ｐ明朝" panose="02020600040205080304" pitchFamily="18" charset="-128"/>
              </a:rPr>
              <a:t>や情報</a:t>
            </a:r>
            <a:r>
              <a:rPr lang="ja-JP" altLang="en-US" sz="1900" dirty="0">
                <a:latin typeface="ＭＳ Ｐ明朝" panose="02020600040205080304" pitchFamily="18" charset="-128"/>
                <a:ea typeface="ＭＳ Ｐ明朝" panose="02020600040205080304" pitchFamily="18" charset="-128"/>
              </a:rPr>
              <a:t>を共有のうえ広域的な視点で連携した取組みを</a:t>
            </a:r>
            <a:r>
              <a:rPr lang="ja-JP" altLang="en-US" sz="1900" dirty="0" smtClean="0">
                <a:latin typeface="ＭＳ Ｐ明朝" panose="02020600040205080304" pitchFamily="18" charset="-128"/>
                <a:ea typeface="ＭＳ Ｐ明朝" panose="02020600040205080304" pitchFamily="18" charset="-128"/>
              </a:rPr>
              <a:t>実現して</a:t>
            </a:r>
            <a:r>
              <a:rPr lang="ja-JP" altLang="en-US" sz="1900" dirty="0">
                <a:latin typeface="ＭＳ Ｐ明朝" panose="02020600040205080304" pitchFamily="18" charset="-128"/>
                <a:ea typeface="ＭＳ Ｐ明朝" panose="02020600040205080304" pitchFamily="18" charset="-128"/>
              </a:rPr>
              <a:t>いきます。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ja-JP" sz="19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ＭＳ Ｐ明朝" panose="02020600040205080304" pitchFamily="18" charset="-128"/>
              <a:ea typeface="ＭＳ Ｐ明朝" panose="02020600040205080304" pitchFamily="18" charset="-128"/>
              <a:cs typeface="+mn-cs"/>
            </a:endParaRPr>
          </a:p>
          <a:p>
            <a:pPr lvl="0">
              <a:defRPr/>
            </a:pPr>
            <a:r>
              <a:rPr lang="ja-JP" altLang="en-US" sz="1900" dirty="0">
                <a:latin typeface="ＭＳ Ｐ明朝" panose="02020600040205080304" pitchFamily="18" charset="-128"/>
                <a:ea typeface="ＭＳ Ｐ明朝" panose="02020600040205080304" pitchFamily="18" charset="-128"/>
              </a:rPr>
              <a:t>　この大阪港湾局では、リアルタイムに情報を共有し、</a:t>
            </a:r>
            <a:r>
              <a:rPr lang="ja-JP" altLang="en-US" sz="1900" dirty="0" smtClean="0">
                <a:latin typeface="ＭＳ Ｐ明朝" panose="02020600040205080304" pitchFamily="18" charset="-128"/>
                <a:ea typeface="ＭＳ Ｐ明朝" panose="02020600040205080304" pitchFamily="18" charset="-128"/>
              </a:rPr>
              <a:t>その分析</a:t>
            </a:r>
            <a:r>
              <a:rPr lang="ja-JP" altLang="en-US" sz="1900" dirty="0">
                <a:latin typeface="ＭＳ Ｐ明朝" panose="02020600040205080304" pitchFamily="18" charset="-128"/>
                <a:ea typeface="ＭＳ Ｐ明朝" panose="02020600040205080304" pitchFamily="18" charset="-128"/>
              </a:rPr>
              <a:t>・活用による効果的な取組みを推進するとともに、</a:t>
            </a:r>
            <a:r>
              <a:rPr lang="ja-JP" altLang="en-US" sz="1900" dirty="0" smtClean="0">
                <a:latin typeface="ＭＳ Ｐ明朝" panose="02020600040205080304" pitchFamily="18" charset="-128"/>
                <a:ea typeface="ＭＳ Ｐ明朝" panose="02020600040205080304" pitchFamily="18" charset="-128"/>
              </a:rPr>
              <a:t>一層の</a:t>
            </a:r>
            <a:r>
              <a:rPr lang="ja-JP" altLang="en-US" sz="1900" dirty="0">
                <a:latin typeface="ＭＳ Ｐ明朝" panose="02020600040205080304" pitchFamily="18" charset="-128"/>
                <a:ea typeface="ＭＳ Ｐ明朝" panose="02020600040205080304" pitchFamily="18" charset="-128"/>
              </a:rPr>
              <a:t>港の利用促進、利便性の向上、更なる防災機能の強化</a:t>
            </a:r>
            <a:r>
              <a:rPr lang="ja-JP" altLang="en-US" sz="1900" dirty="0" smtClean="0">
                <a:latin typeface="ＭＳ Ｐ明朝" panose="02020600040205080304" pitchFamily="18" charset="-128"/>
                <a:ea typeface="ＭＳ Ｐ明朝" panose="02020600040205080304" pitchFamily="18" charset="-128"/>
              </a:rPr>
              <a:t>を図る</a:t>
            </a:r>
            <a:r>
              <a:rPr lang="ja-JP" altLang="en-US" sz="1900" dirty="0">
                <a:latin typeface="ＭＳ Ｐ明朝" panose="02020600040205080304" pitchFamily="18" charset="-128"/>
                <a:ea typeface="ＭＳ Ｐ明朝" panose="02020600040205080304" pitchFamily="18" charset="-128"/>
              </a:rPr>
              <a:t>など、府市一体となって、「国際競争力があり、</a:t>
            </a:r>
            <a:r>
              <a:rPr lang="ja-JP" altLang="en-US" sz="1900" dirty="0" smtClean="0">
                <a:latin typeface="ＭＳ Ｐ明朝" panose="02020600040205080304" pitchFamily="18" charset="-128"/>
                <a:ea typeface="ＭＳ Ｐ明朝" panose="02020600040205080304" pitchFamily="18" charset="-128"/>
              </a:rPr>
              <a:t>利用者ニーズ</a:t>
            </a:r>
            <a:r>
              <a:rPr lang="ja-JP" altLang="en-US" sz="1900" dirty="0">
                <a:latin typeface="ＭＳ Ｐ明朝" panose="02020600040205080304" pitchFamily="18" charset="-128"/>
                <a:ea typeface="ＭＳ Ｐ明朝" panose="02020600040205080304" pitchFamily="18" charset="-128"/>
              </a:rPr>
              <a:t>に合った使いやすい港」</a:t>
            </a:r>
            <a:r>
              <a:rPr lang="ja-JP" altLang="en-US" sz="1900" dirty="0" smtClean="0">
                <a:latin typeface="ＭＳ Ｐ明朝" panose="02020600040205080304" pitchFamily="18" charset="-128"/>
                <a:ea typeface="ＭＳ Ｐ明朝" panose="02020600040205080304" pitchFamily="18" charset="-128"/>
              </a:rPr>
              <a:t>をめ</a:t>
            </a:r>
            <a:r>
              <a:rPr lang="ja-JP" altLang="en-US" sz="1900" dirty="0">
                <a:latin typeface="ＭＳ Ｐ明朝" panose="02020600040205080304" pitchFamily="18" charset="-128"/>
                <a:ea typeface="ＭＳ Ｐ明朝" panose="02020600040205080304" pitchFamily="18" charset="-128"/>
              </a:rPr>
              <a:t>ざ</a:t>
            </a:r>
            <a:r>
              <a:rPr lang="ja-JP" altLang="en-US" sz="1900" dirty="0" smtClean="0">
                <a:latin typeface="ＭＳ Ｐ明朝" panose="02020600040205080304" pitchFamily="18" charset="-128"/>
                <a:ea typeface="ＭＳ Ｐ明朝" panose="02020600040205080304" pitchFamily="18" charset="-128"/>
              </a:rPr>
              <a:t>して</a:t>
            </a:r>
            <a:r>
              <a:rPr lang="ja-JP" altLang="en-US" sz="1900" dirty="0">
                <a:latin typeface="ＭＳ Ｐ明朝" panose="02020600040205080304" pitchFamily="18" charset="-128"/>
                <a:ea typeface="ＭＳ Ｐ明朝" panose="02020600040205080304" pitchFamily="18" charset="-128"/>
              </a:rPr>
              <a:t>、一人の</a:t>
            </a:r>
            <a:r>
              <a:rPr lang="ja-JP" altLang="en-US" sz="1900" dirty="0" smtClean="0">
                <a:latin typeface="ＭＳ Ｐ明朝" panose="02020600040205080304" pitchFamily="18" charset="-128"/>
                <a:ea typeface="ＭＳ Ｐ明朝" panose="02020600040205080304" pitchFamily="18" charset="-128"/>
              </a:rPr>
              <a:t>大阪港湾</a:t>
            </a:r>
            <a:r>
              <a:rPr lang="ja-JP" altLang="en-US" sz="1900" dirty="0">
                <a:latin typeface="ＭＳ Ｐ明朝" panose="02020600040205080304" pitchFamily="18" charset="-128"/>
                <a:ea typeface="ＭＳ Ｐ明朝" panose="02020600040205080304" pitchFamily="18" charset="-128"/>
              </a:rPr>
              <a:t>局長のマネジメントのもと、迅速かつスムーズに取組み</a:t>
            </a:r>
            <a:r>
              <a:rPr lang="ja-JP" altLang="en-US" sz="1900" dirty="0" smtClean="0">
                <a:latin typeface="ＭＳ Ｐ明朝" panose="02020600040205080304" pitchFamily="18" charset="-128"/>
                <a:ea typeface="ＭＳ Ｐ明朝" panose="02020600040205080304" pitchFamily="18" charset="-128"/>
              </a:rPr>
              <a:t>を実施</a:t>
            </a:r>
            <a:r>
              <a:rPr lang="ja-JP" altLang="en-US" sz="1900" dirty="0">
                <a:latin typeface="ＭＳ Ｐ明朝" panose="02020600040205080304" pitchFamily="18" charset="-128"/>
                <a:ea typeface="ＭＳ Ｐ明朝" panose="02020600040205080304" pitchFamily="18" charset="-128"/>
              </a:rPr>
              <a:t>していきます。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ja-JP" sz="19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ＭＳ Ｐ明朝" panose="02020600040205080304" pitchFamily="18" charset="-128"/>
              <a:ea typeface="ＭＳ Ｐ明朝" panose="02020600040205080304" pitchFamily="18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19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ＭＳ Ｐ明朝" panose="02020600040205080304" pitchFamily="18" charset="-128"/>
                <a:ea typeface="ＭＳ Ｐ明朝" panose="02020600040205080304" pitchFamily="18" charset="-128"/>
                <a:cs typeface="+mn-cs"/>
              </a:rPr>
              <a:t>　これまでも大阪港は大阪市が、大阪府営港湾（</a:t>
            </a:r>
            <a:r>
              <a:rPr kumimoji="1" lang="ja-JP" altLang="en-US" sz="19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ＭＳ Ｐ明朝" panose="02020600040205080304" pitchFamily="18" charset="-128"/>
                <a:ea typeface="ＭＳ Ｐ明朝" panose="02020600040205080304" pitchFamily="18" charset="-128"/>
                <a:cs typeface="+mn-cs"/>
              </a:rPr>
              <a:t>堺泉北港、阪南港、二色港、泉佐野港、泉州港、尾崎港、淡輪港、深日港）</a:t>
            </a:r>
            <a:r>
              <a:rPr kumimoji="0" lang="ja-JP" altLang="en-US" sz="19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ＭＳ Ｐ明朝" panose="02020600040205080304" pitchFamily="18" charset="-128"/>
                <a:ea typeface="ＭＳ Ｐ明朝" panose="02020600040205080304" pitchFamily="18" charset="-128"/>
                <a:cs typeface="+mn-cs"/>
              </a:rPr>
              <a:t>は大阪府が管理運営を行っており、長い歴史の中で各々が成長・発展してきました。</a:t>
            </a:r>
            <a:r>
              <a:rPr kumimoji="0" lang="ja-JP" altLang="en-US" sz="1900" b="0" i="0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ＭＳ Ｐ明朝" panose="02020600040205080304" pitchFamily="18" charset="-128"/>
                <a:ea typeface="ＭＳ Ｐ明朝" panose="02020600040205080304" pitchFamily="18" charset="-128"/>
                <a:cs typeface="+mn-cs"/>
              </a:rPr>
              <a:t>また、大阪市域の海岸は大阪市が、堺市域から岬町域の海岸は大阪府が管理を行ってきました。</a:t>
            </a:r>
            <a:r>
              <a:rPr kumimoji="0" lang="ja-JP" altLang="en-US" sz="1900" b="0" i="0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ＭＳ Ｐ明朝" panose="02020600040205080304" pitchFamily="18" charset="-128"/>
                <a:ea typeface="ＭＳ Ｐ明朝" panose="02020600040205080304" pitchFamily="18" charset="-128"/>
                <a:cs typeface="+mn-cs"/>
              </a:rPr>
              <a:t>今回府市港湾局の組織を一つにすることで、大阪港</a:t>
            </a:r>
            <a:r>
              <a:rPr kumimoji="0" lang="ja-JP" altLang="en-US" sz="1900" b="0" i="0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ＭＳ Ｐ明朝" panose="02020600040205080304" pitchFamily="18" charset="-128"/>
                <a:ea typeface="ＭＳ Ｐ明朝" panose="02020600040205080304" pitchFamily="18" charset="-128"/>
                <a:cs typeface="+mn-cs"/>
              </a:rPr>
              <a:t>と８つの大阪府営港湾、府域の海岸（大阪市～岬町）</a:t>
            </a:r>
            <a:r>
              <a:rPr kumimoji="0" lang="ja-JP" altLang="en-US" sz="1900" b="0" i="0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ＭＳ Ｐ明朝" panose="02020600040205080304" pitchFamily="18" charset="-128"/>
                <a:ea typeface="ＭＳ Ｐ明朝" panose="02020600040205080304" pitchFamily="18" charset="-128"/>
                <a:cs typeface="+mn-cs"/>
              </a:rPr>
              <a:t>の業務を担うこととなります。</a:t>
            </a:r>
            <a:endParaRPr kumimoji="0" lang="en-US" altLang="ja-JP" sz="1900" b="0" i="0" strike="sngStrike" kern="1200" cap="none" spc="0" normalizeH="0" noProof="0" dirty="0" smtClean="0">
              <a:ln>
                <a:noFill/>
              </a:ln>
              <a:effectLst/>
              <a:uLnTx/>
              <a:uFillTx/>
              <a:latin typeface="ＭＳ Ｐ明朝" panose="02020600040205080304" pitchFamily="18" charset="-128"/>
              <a:ea typeface="ＭＳ Ｐ明朝" panose="02020600040205080304" pitchFamily="18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ja-JP" sz="19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ＭＳ Ｐ明朝" panose="02020600040205080304" pitchFamily="18" charset="-128"/>
              <a:ea typeface="ＭＳ Ｐ明朝" panose="02020600040205080304" pitchFamily="18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19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ＭＳ Ｐ明朝" panose="02020600040205080304" pitchFamily="18" charset="-128"/>
                <a:ea typeface="ＭＳ Ｐ明朝" panose="02020600040205080304" pitchFamily="18" charset="-128"/>
                <a:cs typeface="+mn-cs"/>
              </a:rPr>
              <a:t>　そこで、令和２年</a:t>
            </a:r>
            <a:r>
              <a:rPr kumimoji="0" lang="en-US" altLang="ja-JP" sz="19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ＭＳ Ｐ明朝" panose="02020600040205080304" pitchFamily="18" charset="-128"/>
                <a:ea typeface="ＭＳ Ｐ明朝" panose="02020600040205080304" pitchFamily="18" charset="-128"/>
                <a:cs typeface="+mn-cs"/>
              </a:rPr>
              <a:t>10</a:t>
            </a:r>
            <a:r>
              <a:rPr kumimoji="0" lang="ja-JP" altLang="en-US" sz="19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ＭＳ Ｐ明朝" panose="02020600040205080304" pitchFamily="18" charset="-128"/>
                <a:ea typeface="ＭＳ Ｐ明朝" panose="02020600040205080304" pitchFamily="18" charset="-128"/>
                <a:cs typeface="+mn-cs"/>
              </a:rPr>
              <a:t>月１日に一つ</a:t>
            </a:r>
            <a:r>
              <a:rPr kumimoji="0" lang="ja-JP" altLang="en-US" sz="19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ＭＳ Ｐ明朝" panose="02020600040205080304" pitchFamily="18" charset="-128"/>
                <a:ea typeface="ＭＳ Ｐ明朝" panose="02020600040205080304" pitchFamily="18" charset="-128"/>
                <a:cs typeface="+mn-cs"/>
              </a:rPr>
              <a:t>の</a:t>
            </a:r>
            <a:endParaRPr kumimoji="0" lang="en-US" altLang="ja-JP" sz="1900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ＭＳ Ｐ明朝" panose="02020600040205080304" pitchFamily="18" charset="-128"/>
              <a:ea typeface="ＭＳ Ｐ明朝" panose="02020600040205080304" pitchFamily="18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19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ＭＳ Ｐ明朝" panose="02020600040205080304" pitchFamily="18" charset="-128"/>
                <a:ea typeface="ＭＳ Ｐ明朝" panose="02020600040205080304" pitchFamily="18" charset="-128"/>
                <a:cs typeface="+mn-cs"/>
              </a:rPr>
              <a:t>組織</a:t>
            </a:r>
            <a:r>
              <a:rPr kumimoji="0" lang="ja-JP" altLang="en-US" sz="19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ＭＳ Ｐ明朝" panose="02020600040205080304" pitchFamily="18" charset="-128"/>
                <a:ea typeface="ＭＳ Ｐ明朝" panose="02020600040205080304" pitchFamily="18" charset="-128"/>
                <a:cs typeface="+mn-cs"/>
              </a:rPr>
              <a:t>となった際に大阪港湾局が</a:t>
            </a:r>
            <a:r>
              <a:rPr kumimoji="0" lang="ja-JP" altLang="en-US" sz="19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ＭＳ Ｐ明朝" panose="02020600040205080304" pitchFamily="18" charset="-128"/>
                <a:ea typeface="ＭＳ Ｐ明朝" panose="02020600040205080304" pitchFamily="18" charset="-128"/>
                <a:cs typeface="+mn-cs"/>
              </a:rPr>
              <a:t>取組</a:t>
            </a:r>
            <a:endParaRPr kumimoji="0" lang="en-US" altLang="ja-JP" sz="1900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ＭＳ Ｐ明朝" panose="02020600040205080304" pitchFamily="18" charset="-128"/>
              <a:ea typeface="ＭＳ Ｐ明朝" panose="02020600040205080304" pitchFamily="18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19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ＭＳ Ｐ明朝" panose="02020600040205080304" pitchFamily="18" charset="-128"/>
                <a:ea typeface="ＭＳ Ｐ明朝" panose="02020600040205080304" pitchFamily="18" charset="-128"/>
                <a:cs typeface="+mn-cs"/>
              </a:rPr>
              <a:t>む</a:t>
            </a:r>
            <a:r>
              <a:rPr kumimoji="0" lang="ja-JP" altLang="en-US" sz="19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ＭＳ Ｐ明朝" panose="02020600040205080304" pitchFamily="18" charset="-128"/>
                <a:ea typeface="ＭＳ Ｐ明朝" panose="02020600040205080304" pitchFamily="18" charset="-128"/>
                <a:cs typeface="+mn-cs"/>
              </a:rPr>
              <a:t>業務の方向性について、利用者</a:t>
            </a:r>
            <a:r>
              <a:rPr kumimoji="0" lang="ja-JP" altLang="en-US" sz="19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ＭＳ Ｐ明朝" panose="02020600040205080304" pitchFamily="18" charset="-128"/>
                <a:ea typeface="ＭＳ Ｐ明朝" panose="02020600040205080304" pitchFamily="18" charset="-128"/>
                <a:cs typeface="+mn-cs"/>
              </a:rPr>
              <a:t>を</a:t>
            </a:r>
            <a:endParaRPr kumimoji="0" lang="en-US" altLang="ja-JP" sz="1900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ＭＳ Ｐ明朝" panose="02020600040205080304" pitchFamily="18" charset="-128"/>
              <a:ea typeface="ＭＳ Ｐ明朝" panose="02020600040205080304" pitchFamily="18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19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ＭＳ Ｐ明朝" panose="02020600040205080304" pitchFamily="18" charset="-128"/>
                <a:ea typeface="ＭＳ Ｐ明朝" panose="02020600040205080304" pitchFamily="18" charset="-128"/>
                <a:cs typeface="+mn-cs"/>
              </a:rPr>
              <a:t>はじめ</a:t>
            </a:r>
            <a:r>
              <a:rPr kumimoji="0" lang="ja-JP" altLang="en-US" sz="19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ＭＳ Ｐ明朝" panose="02020600040205080304" pitchFamily="18" charset="-128"/>
                <a:ea typeface="ＭＳ Ｐ明朝" panose="02020600040205080304" pitchFamily="18" charset="-128"/>
                <a:cs typeface="+mn-cs"/>
              </a:rPr>
              <a:t>府民・市民の方に</a:t>
            </a:r>
            <a:r>
              <a:rPr kumimoji="0" lang="ja-JP" altLang="en-US" sz="19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ＭＳ Ｐ明朝" panose="02020600040205080304" pitchFamily="18" charset="-128"/>
                <a:ea typeface="ＭＳ Ｐ明朝" panose="02020600040205080304" pitchFamily="18" charset="-128"/>
                <a:cs typeface="+mn-cs"/>
              </a:rPr>
              <a:t>わかりやすく</a:t>
            </a:r>
            <a:endParaRPr kumimoji="0" lang="en-US" altLang="ja-JP" sz="1900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ＭＳ Ｐ明朝" panose="02020600040205080304" pitchFamily="18" charset="-128"/>
              <a:ea typeface="ＭＳ Ｐ明朝" panose="02020600040205080304" pitchFamily="18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19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ＭＳ Ｐ明朝" panose="02020600040205080304" pitchFamily="18" charset="-128"/>
                <a:ea typeface="ＭＳ Ｐ明朝" panose="02020600040205080304" pitchFamily="18" charset="-128"/>
                <a:cs typeface="+mn-cs"/>
              </a:rPr>
              <a:t>示す</a:t>
            </a:r>
            <a:r>
              <a:rPr kumimoji="0" lang="ja-JP" altLang="en-US" sz="19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ＭＳ Ｐ明朝" panose="02020600040205080304" pitchFamily="18" charset="-128"/>
                <a:ea typeface="ＭＳ Ｐ明朝" panose="02020600040205080304" pitchFamily="18" charset="-128"/>
                <a:cs typeface="+mn-cs"/>
              </a:rPr>
              <a:t>と共に、大阪港湾局設置後、</a:t>
            </a:r>
            <a:r>
              <a:rPr kumimoji="0" lang="ja-JP" altLang="en-US" sz="19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ＭＳ Ｐ明朝" panose="02020600040205080304" pitchFamily="18" charset="-128"/>
                <a:ea typeface="ＭＳ Ｐ明朝" panose="02020600040205080304" pitchFamily="18" charset="-128"/>
                <a:cs typeface="+mn-cs"/>
              </a:rPr>
              <a:t>速</a:t>
            </a:r>
            <a:endParaRPr kumimoji="0" lang="en-US" altLang="ja-JP" sz="1900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ＭＳ Ｐ明朝" panose="02020600040205080304" pitchFamily="18" charset="-128"/>
              <a:ea typeface="ＭＳ Ｐ明朝" panose="02020600040205080304" pitchFamily="18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19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ＭＳ Ｐ明朝" panose="02020600040205080304" pitchFamily="18" charset="-128"/>
                <a:ea typeface="ＭＳ Ｐ明朝" panose="02020600040205080304" pitchFamily="18" charset="-128"/>
                <a:cs typeface="+mn-cs"/>
              </a:rPr>
              <a:t>やかに</a:t>
            </a:r>
            <a:r>
              <a:rPr kumimoji="0" lang="ja-JP" altLang="en-US" sz="19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ＭＳ Ｐ明朝" panose="02020600040205080304" pitchFamily="18" charset="-128"/>
                <a:ea typeface="ＭＳ Ｐ明朝" panose="02020600040205080304" pitchFamily="18" charset="-128"/>
                <a:cs typeface="+mn-cs"/>
              </a:rPr>
              <a:t>業務を開始できるよう、大阪</a:t>
            </a:r>
            <a:r>
              <a:rPr kumimoji="0" lang="ja-JP" altLang="en-US" sz="19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ＭＳ Ｐ明朝" panose="02020600040205080304" pitchFamily="18" charset="-128"/>
                <a:ea typeface="ＭＳ Ｐ明朝" panose="02020600040205080304" pitchFamily="18" charset="-128"/>
                <a:cs typeface="+mn-cs"/>
              </a:rPr>
              <a:t>“</a:t>
            </a:r>
            <a:endParaRPr kumimoji="0" lang="en-US" altLang="ja-JP" sz="1900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ＭＳ Ｐ明朝" panose="02020600040205080304" pitchFamily="18" charset="-128"/>
              <a:ea typeface="ＭＳ Ｐ明朝" panose="02020600040205080304" pitchFamily="18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19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ＭＳ Ｐ明朝" panose="02020600040205080304" pitchFamily="18" charset="-128"/>
                <a:ea typeface="ＭＳ Ｐ明朝" panose="02020600040205080304" pitchFamily="18" charset="-128"/>
                <a:cs typeface="+mn-cs"/>
              </a:rPr>
              <a:t>みなと”</a:t>
            </a:r>
            <a:r>
              <a:rPr kumimoji="0" lang="ja-JP" altLang="en-US" sz="19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ＭＳ Ｐ明朝" panose="02020600040205080304" pitchFamily="18" charset="-128"/>
                <a:ea typeface="ＭＳ Ｐ明朝" panose="02020600040205080304" pitchFamily="18" charset="-128"/>
                <a:cs typeface="+mn-cs"/>
              </a:rPr>
              <a:t>ビジョンを</a:t>
            </a:r>
            <a:r>
              <a:rPr kumimoji="0" lang="ja-JP" altLang="en-US" sz="19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ＭＳ Ｐ明朝" panose="02020600040205080304" pitchFamily="18" charset="-128"/>
                <a:ea typeface="ＭＳ Ｐ明朝" panose="02020600040205080304" pitchFamily="18" charset="-128"/>
                <a:cs typeface="+mn-cs"/>
              </a:rPr>
              <a:t>作成します。</a:t>
            </a:r>
            <a:endParaRPr kumimoji="0" lang="en-US" altLang="ja-JP" sz="1900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ＭＳ Ｐ明朝" panose="02020600040205080304" pitchFamily="18" charset="-128"/>
              <a:ea typeface="ＭＳ Ｐ明朝" panose="02020600040205080304" pitchFamily="18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ja-JP" sz="1900" dirty="0">
              <a:latin typeface="ＭＳ Ｐ明朝" panose="02020600040205080304" pitchFamily="18" charset="-128"/>
              <a:ea typeface="ＭＳ Ｐ明朝" panose="02020600040205080304" pitchFamily="18" charset="-128"/>
            </a:endParaRPr>
          </a:p>
          <a:p>
            <a:pPr lvl="0">
              <a:defRPr/>
            </a:pPr>
            <a:r>
              <a:rPr lang="ja-JP" altLang="en-US" sz="1900" dirty="0" smtClean="0">
                <a:latin typeface="ＭＳ Ｐ明朝" panose="02020600040205080304" pitchFamily="18" charset="-128"/>
                <a:ea typeface="ＭＳ Ｐ明朝" panose="02020600040205080304" pitchFamily="18" charset="-128"/>
              </a:rPr>
              <a:t>　令和</a:t>
            </a:r>
            <a:r>
              <a:rPr lang="ja-JP" altLang="en-US" sz="1900" dirty="0">
                <a:latin typeface="ＭＳ Ｐ明朝" panose="02020600040205080304" pitchFamily="18" charset="-128"/>
                <a:ea typeface="ＭＳ Ｐ明朝" panose="02020600040205080304" pitchFamily="18" charset="-128"/>
              </a:rPr>
              <a:t>の時代を担う利用者に選択</a:t>
            </a:r>
            <a:endParaRPr lang="en-US" altLang="ja-JP" sz="1900" dirty="0">
              <a:latin typeface="ＭＳ Ｐ明朝" panose="02020600040205080304" pitchFamily="18" charset="-128"/>
              <a:ea typeface="ＭＳ Ｐ明朝" panose="02020600040205080304" pitchFamily="18" charset="-128"/>
            </a:endParaRPr>
          </a:p>
          <a:p>
            <a:pPr lvl="0">
              <a:defRPr/>
            </a:pPr>
            <a:r>
              <a:rPr lang="ja-JP" altLang="en-US" sz="1900" dirty="0">
                <a:latin typeface="ＭＳ Ｐ明朝" panose="02020600040205080304" pitchFamily="18" charset="-128"/>
                <a:ea typeface="ＭＳ Ｐ明朝" panose="02020600040205080304" pitchFamily="18" charset="-128"/>
              </a:rPr>
              <a:t>される港として、府市が一体となった</a:t>
            </a:r>
            <a:endParaRPr lang="en-US" altLang="ja-JP" sz="1900" dirty="0">
              <a:latin typeface="ＭＳ Ｐ明朝" panose="02020600040205080304" pitchFamily="18" charset="-128"/>
              <a:ea typeface="ＭＳ Ｐ明朝" panose="02020600040205080304" pitchFamily="18" charset="-128"/>
            </a:endParaRPr>
          </a:p>
          <a:p>
            <a:pPr lvl="0">
              <a:defRPr/>
            </a:pPr>
            <a:r>
              <a:rPr lang="ja-JP" altLang="en-US" sz="1900" dirty="0">
                <a:latin typeface="ＭＳ Ｐ明朝" panose="02020600040205080304" pitchFamily="18" charset="-128"/>
                <a:ea typeface="ＭＳ Ｐ明朝" panose="02020600040205080304" pitchFamily="18" charset="-128"/>
              </a:rPr>
              <a:t>相乗効果を発揮することで、これから</a:t>
            </a:r>
            <a:endParaRPr lang="en-US" altLang="ja-JP" sz="1900" dirty="0">
              <a:latin typeface="ＭＳ Ｐ明朝" panose="02020600040205080304" pitchFamily="18" charset="-128"/>
              <a:ea typeface="ＭＳ Ｐ明朝" panose="02020600040205080304" pitchFamily="18" charset="-128"/>
            </a:endParaRPr>
          </a:p>
          <a:p>
            <a:pPr lvl="0">
              <a:defRPr/>
            </a:pPr>
            <a:r>
              <a:rPr lang="ja-JP" altLang="en-US" sz="1900" dirty="0">
                <a:latin typeface="ＭＳ Ｐ明朝" panose="02020600040205080304" pitchFamily="18" charset="-128"/>
                <a:ea typeface="ＭＳ Ｐ明朝" panose="02020600040205080304" pitchFamily="18" charset="-128"/>
              </a:rPr>
              <a:t>も大阪・関西経済の一翼を担う港とし</a:t>
            </a:r>
            <a:endParaRPr lang="en-US" altLang="ja-JP" sz="1900" dirty="0">
              <a:latin typeface="ＭＳ Ｐ明朝" panose="02020600040205080304" pitchFamily="18" charset="-128"/>
              <a:ea typeface="ＭＳ Ｐ明朝" panose="02020600040205080304" pitchFamily="18" charset="-128"/>
            </a:endParaRPr>
          </a:p>
          <a:p>
            <a:pPr lvl="0">
              <a:defRPr/>
            </a:pPr>
            <a:r>
              <a:rPr lang="ja-JP" altLang="en-US" sz="1900" dirty="0">
                <a:latin typeface="ＭＳ Ｐ明朝" panose="02020600040205080304" pitchFamily="18" charset="-128"/>
                <a:ea typeface="ＭＳ Ｐ明朝" panose="02020600040205080304" pitchFamily="18" charset="-128"/>
              </a:rPr>
              <a:t>て、大阪</a:t>
            </a:r>
            <a:r>
              <a:rPr lang="ja-JP" altLang="en-US" sz="1900" dirty="0" smtClean="0">
                <a:latin typeface="ＭＳ Ｐ明朝" panose="02020600040205080304" pitchFamily="18" charset="-128"/>
                <a:ea typeface="ＭＳ Ｐ明朝" panose="02020600040205080304" pitchFamily="18" charset="-128"/>
              </a:rPr>
              <a:t>“みなと”</a:t>
            </a:r>
            <a:r>
              <a:rPr lang="ja-JP" altLang="en-US" sz="1900" dirty="0">
                <a:latin typeface="ＭＳ Ｐ明朝" panose="02020600040205080304" pitchFamily="18" charset="-128"/>
                <a:ea typeface="ＭＳ Ｐ明朝" panose="02020600040205080304" pitchFamily="18" charset="-128"/>
              </a:rPr>
              <a:t>を発展させて</a:t>
            </a:r>
            <a:endParaRPr lang="en-US" altLang="ja-JP" sz="1900" dirty="0">
              <a:latin typeface="ＭＳ Ｐ明朝" panose="02020600040205080304" pitchFamily="18" charset="-128"/>
              <a:ea typeface="ＭＳ Ｐ明朝" panose="02020600040205080304" pitchFamily="18" charset="-128"/>
            </a:endParaRPr>
          </a:p>
          <a:p>
            <a:pPr lvl="0">
              <a:defRPr/>
            </a:pPr>
            <a:r>
              <a:rPr lang="ja-JP" altLang="en-US" sz="1900" dirty="0">
                <a:latin typeface="ＭＳ Ｐ明朝" panose="02020600040205080304" pitchFamily="18" charset="-128"/>
                <a:ea typeface="ＭＳ Ｐ明朝" panose="02020600040205080304" pitchFamily="18" charset="-128"/>
              </a:rPr>
              <a:t>いきます</a:t>
            </a:r>
            <a:r>
              <a:rPr lang="ja-JP" altLang="en-US" sz="1900" dirty="0" smtClean="0">
                <a:latin typeface="ＭＳ Ｐ明朝" panose="02020600040205080304" pitchFamily="18" charset="-128"/>
                <a:ea typeface="ＭＳ Ｐ明朝" panose="02020600040205080304" pitchFamily="18" charset="-128"/>
              </a:rPr>
              <a:t>。</a:t>
            </a:r>
            <a:endParaRPr kumimoji="0" lang="en-US" altLang="ja-JP" sz="19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ＭＳ Ｐ明朝" panose="02020600040205080304" pitchFamily="18" charset="-128"/>
              <a:ea typeface="ＭＳ Ｐ明朝" panose="02020600040205080304" pitchFamily="18" charset="-128"/>
              <a:cs typeface="+mn-cs"/>
            </a:endParaRPr>
          </a:p>
        </p:txBody>
      </p:sp>
      <p:sp>
        <p:nvSpPr>
          <p:cNvPr id="4" name="AutoShape 2" descr="大阪市：大阪港港湾地域航空写真 （…&gt;都市計画&gt;港湾）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7" name="AutoShape 4" descr="大阪市：大阪港港湾地域航空写真 （…&gt;都市計画&gt;港湾）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grpSp>
        <p:nvGrpSpPr>
          <p:cNvPr id="10" name="グループ化 9"/>
          <p:cNvGrpSpPr/>
          <p:nvPr/>
        </p:nvGrpSpPr>
        <p:grpSpPr>
          <a:xfrm>
            <a:off x="5394035" y="8495071"/>
            <a:ext cx="5471025" cy="7113298"/>
            <a:chOff x="7106745" y="5648308"/>
            <a:chExt cx="3996200" cy="5114824"/>
          </a:xfrm>
        </p:grpSpPr>
        <p:sp>
          <p:nvSpPr>
            <p:cNvPr id="17" name="正方形/長方形 16"/>
            <p:cNvSpPr/>
            <p:nvPr/>
          </p:nvSpPr>
          <p:spPr>
            <a:xfrm>
              <a:off x="7106745" y="10477382"/>
              <a:ext cx="3996200" cy="28575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ja-JP" sz="14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【</a:t>
              </a:r>
              <a:r>
                <a:rPr kumimoji="1" lang="ja-JP" altLang="en-US" sz="14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大阪港湾局</a:t>
              </a:r>
              <a:r>
                <a:rPr kumimoji="1" lang="ja-JP" altLang="en-US" sz="1400" dirty="0">
                  <a:solidFill>
                    <a:prstClr val="black"/>
                  </a:solidFill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　</a:t>
              </a:r>
              <a:r>
                <a:rPr kumimoji="1" lang="ja-JP" altLang="en-US" sz="1400" dirty="0" smtClean="0">
                  <a:solidFill>
                    <a:prstClr val="black"/>
                  </a:solidFill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所管区域</a:t>
              </a:r>
              <a:r>
                <a:rPr kumimoji="1" lang="en-US" altLang="ja-JP" sz="1400" dirty="0" smtClean="0">
                  <a:solidFill>
                    <a:prstClr val="black"/>
                  </a:solidFill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】</a:t>
              </a:r>
              <a:endParaRPr kumimoji="1" lang="ja-JP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</a:endParaRPr>
            </a:p>
          </p:txBody>
        </p:sp>
        <p:sp>
          <p:nvSpPr>
            <p:cNvPr id="3" name="角丸四角形 2"/>
            <p:cNvSpPr/>
            <p:nvPr/>
          </p:nvSpPr>
          <p:spPr>
            <a:xfrm>
              <a:off x="7125460" y="5648308"/>
              <a:ext cx="3958771" cy="4829074"/>
            </a:xfrm>
            <a:prstGeom prst="roundRect">
              <a:avLst>
                <a:gd name="adj" fmla="val 2241"/>
              </a:avLst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</p:grpSp>
      <p:sp>
        <p:nvSpPr>
          <p:cNvPr id="18" name="タイトル 1"/>
          <p:cNvSpPr txBox="1">
            <a:spLocks/>
          </p:cNvSpPr>
          <p:nvPr/>
        </p:nvSpPr>
        <p:spPr>
          <a:xfrm>
            <a:off x="1117138" y="0"/>
            <a:ext cx="9957723" cy="963314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vert="horz" lIns="91440" tIns="0" rIns="91440" bIns="0" rtlCol="0" anchor="ctr">
            <a:normAutofit/>
          </a:bodyPr>
          <a:lstStyle>
            <a:lvl1pPr algn="l" defTabSz="121917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5867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sz="3200" b="1" smtClean="0">
                <a:latin typeface="ＭＳ Ｐ明朝" panose="02020600040205080304" pitchFamily="18" charset="-128"/>
                <a:ea typeface="ＭＳ Ｐ明朝" panose="02020600040205080304" pitchFamily="18" charset="-128"/>
              </a:rPr>
              <a:t>　１　はじめに</a:t>
            </a:r>
            <a:endParaRPr lang="ja-JP" altLang="en-US" sz="3200" b="1" dirty="0">
              <a:latin typeface="ＭＳ Ｐ明朝" panose="02020600040205080304" pitchFamily="18" charset="-128"/>
              <a:ea typeface="ＭＳ Ｐ明朝" panose="02020600040205080304" pitchFamily="18" charset="-128"/>
            </a:endParaRPr>
          </a:p>
        </p:txBody>
      </p:sp>
      <p:pic>
        <p:nvPicPr>
          <p:cNvPr id="8" name="図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1442" y="8730350"/>
            <a:ext cx="5835944" cy="62587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6537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025515" y="0"/>
            <a:ext cx="10038419" cy="963314"/>
          </a:xfrm>
          <a:solidFill>
            <a:schemeClr val="bg1">
              <a:lumMod val="85000"/>
            </a:schemeClr>
          </a:solidFill>
        </p:spPr>
        <p:txBody>
          <a:bodyPr tIns="0" bIns="0">
            <a:normAutofit/>
          </a:bodyPr>
          <a:lstStyle/>
          <a:p>
            <a:r>
              <a:rPr lang="ja-JP" altLang="en-US" sz="3200" b="1" dirty="0" smtClean="0">
                <a:latin typeface="ＭＳ Ｐ明朝" panose="02020600040205080304" pitchFamily="18" charset="-128"/>
                <a:ea typeface="ＭＳ Ｐ明朝" panose="02020600040205080304" pitchFamily="18" charset="-128"/>
              </a:rPr>
              <a:t>　２</a:t>
            </a:r>
            <a:r>
              <a:rPr lang="ja-JP" altLang="en-US" sz="3200" b="1" dirty="0">
                <a:latin typeface="ＭＳ Ｐ明朝" panose="02020600040205080304" pitchFamily="18" charset="-128"/>
                <a:ea typeface="ＭＳ Ｐ明朝" panose="02020600040205080304" pitchFamily="18" charset="-128"/>
              </a:rPr>
              <a:t>　コンセプト</a:t>
            </a:r>
            <a:endParaRPr kumimoji="1" lang="ja-JP" altLang="en-US" sz="3200" b="1" dirty="0">
              <a:latin typeface="ＭＳ Ｐ明朝" panose="02020600040205080304" pitchFamily="18" charset="-128"/>
              <a:ea typeface="ＭＳ Ｐ明朝" panose="02020600040205080304" pitchFamily="18" charset="-128"/>
            </a:endParaRPr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>
          <a:xfrm>
            <a:off x="4036183" y="15773791"/>
            <a:ext cx="4114800" cy="460160"/>
          </a:xfrm>
        </p:spPr>
        <p:txBody>
          <a:bodyPr anchor="b" anchorCtr="1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dirty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游ゴシック" panose="020B0400000000000000" pitchFamily="50" charset="-128"/>
              </a:rPr>
              <a:t>2</a:t>
            </a:r>
            <a:endParaRPr kumimoji="1" lang="ja-JP" alt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1669143" y="1365160"/>
            <a:ext cx="8795657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" panose="02040604050505020304" pitchFamily="18" charset="0"/>
                <a:ea typeface="ＭＳ Ｐ明朝" panose="02020600040205080304" pitchFamily="18" charset="-128"/>
                <a:cs typeface="+mn-cs"/>
              </a:rPr>
              <a:t>～ヒト・モノ・コトの交流拠点　</a:t>
            </a:r>
            <a:r>
              <a:rPr kumimoji="1" lang="en-US" altLang="ja-JP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" panose="02040604050505020304" pitchFamily="18" charset="0"/>
                <a:ea typeface="ＭＳ Ｐ明朝" panose="02020600040205080304" pitchFamily="18" charset="-128"/>
                <a:cs typeface="+mn-cs"/>
              </a:rPr>
              <a:t>『</a:t>
            </a:r>
            <a:r>
              <a:rPr kumimoji="1" lang="ja-JP" alt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" panose="02040604050505020304" pitchFamily="18" charset="0"/>
                <a:ea typeface="ＭＳ Ｐ明朝" panose="02020600040205080304" pitchFamily="18" charset="-128"/>
                <a:cs typeface="+mn-cs"/>
              </a:rPr>
              <a:t>大阪“みなと”</a:t>
            </a:r>
            <a:r>
              <a:rPr kumimoji="1" lang="en-US" altLang="ja-JP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" panose="02040604050505020304" pitchFamily="18" charset="0"/>
                <a:ea typeface="ＭＳ Ｐ明朝" panose="02020600040205080304" pitchFamily="18" charset="-128"/>
                <a:cs typeface="+mn-cs"/>
              </a:rPr>
              <a:t>』</a:t>
            </a:r>
            <a:r>
              <a:rPr kumimoji="1" lang="ja-JP" alt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" panose="02040604050505020304" pitchFamily="18" charset="0"/>
                <a:ea typeface="ＭＳ Ｐ明朝" panose="02020600040205080304" pitchFamily="18" charset="-128"/>
                <a:cs typeface="+mn-cs"/>
              </a:rPr>
              <a:t>～　</a:t>
            </a:r>
            <a:endParaRPr kumimoji="1" lang="en-US" altLang="ja-JP" sz="24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" panose="02040604050505020304" pitchFamily="18" charset="0"/>
              <a:ea typeface="ＭＳ Ｐ明朝" panose="02020600040205080304" pitchFamily="18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" panose="02040604050505020304" pitchFamily="18" charset="0"/>
              <a:ea typeface="ＭＳ Ｐ明朝" panose="02020600040205080304" pitchFamily="18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" panose="02040604050505020304" pitchFamily="18" charset="0"/>
                <a:ea typeface="ＭＳ Ｐ明朝" panose="02020600040205080304" pitchFamily="18" charset="-128"/>
                <a:cs typeface="+mn-cs"/>
              </a:rPr>
              <a:t>　</a:t>
            </a:r>
            <a:r>
              <a:rPr kumimoji="1" lang="ja-JP" altLang="en-US" sz="19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" panose="02040604050505020304" pitchFamily="18" charset="0"/>
                <a:ea typeface="ＭＳ Ｐ明朝" panose="02020600040205080304" pitchFamily="18" charset="-128"/>
                <a:cs typeface="+mn-cs"/>
              </a:rPr>
              <a:t>大阪港と大阪府営港湾は</a:t>
            </a:r>
            <a:r>
              <a:rPr kumimoji="1" lang="ja-JP" altLang="en-US" sz="1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" panose="02040604050505020304" pitchFamily="18" charset="0"/>
                <a:ea typeface="ＭＳ Ｐ明朝" panose="02020600040205080304" pitchFamily="18" charset="-128"/>
                <a:cs typeface="+mn-cs"/>
              </a:rPr>
              <a:t>、今後、大阪港湾局として一つの組織と</a:t>
            </a:r>
            <a:r>
              <a:rPr kumimoji="1" lang="ja-JP" altLang="en-US" sz="19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" panose="02040604050505020304" pitchFamily="18" charset="0"/>
                <a:ea typeface="ＭＳ Ｐ明朝" panose="02020600040205080304" pitchFamily="18" charset="-128"/>
                <a:cs typeface="+mn-cs"/>
              </a:rPr>
              <a:t>なりますが、下記に示すようにその特徴は異なっています。そこで、各港</a:t>
            </a:r>
            <a:r>
              <a:rPr kumimoji="1" lang="ja-JP" altLang="en-US" sz="1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" panose="02040604050505020304" pitchFamily="18" charset="0"/>
                <a:ea typeface="ＭＳ Ｐ明朝" panose="02020600040205080304" pitchFamily="18" charset="-128"/>
                <a:cs typeface="+mn-cs"/>
              </a:rPr>
              <a:t>の強みを生かし、弱みを補完のうえ、全体で機能分担や最適配置を</a:t>
            </a:r>
            <a:r>
              <a:rPr kumimoji="1" lang="ja-JP" altLang="en-US" sz="19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" panose="02040604050505020304" pitchFamily="18" charset="0"/>
                <a:ea typeface="ＭＳ Ｐ明朝" panose="02020600040205080304" pitchFamily="18" charset="-128"/>
                <a:cs typeface="+mn-cs"/>
              </a:rPr>
              <a:t>図ります</a:t>
            </a:r>
            <a:r>
              <a:rPr kumimoji="1" lang="ja-JP" altLang="en-US" sz="1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" panose="02040604050505020304" pitchFamily="18" charset="0"/>
                <a:ea typeface="ＭＳ Ｐ明朝" panose="02020600040205080304" pitchFamily="18" charset="-128"/>
                <a:cs typeface="+mn-cs"/>
              </a:rPr>
              <a:t>。大阪港湾局では、大阪港及び府営港湾をヒト・モノ・コトがより一層交流する拠点として発展させ</a:t>
            </a:r>
            <a:r>
              <a:rPr kumimoji="1" lang="ja-JP" altLang="en-US" sz="19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" panose="02040604050505020304" pitchFamily="18" charset="0"/>
                <a:ea typeface="ＭＳ Ｐ明朝" panose="02020600040205080304" pitchFamily="18" charset="-128"/>
                <a:cs typeface="+mn-cs"/>
              </a:rPr>
              <a:t>、安全・安心で良好な港湾環境のもと、背後圏</a:t>
            </a:r>
            <a:r>
              <a:rPr kumimoji="1" lang="ja-JP" altLang="en-US" sz="1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" panose="02040604050505020304" pitchFamily="18" charset="0"/>
                <a:ea typeface="ＭＳ Ｐ明朝" panose="02020600040205080304" pitchFamily="18" charset="-128"/>
                <a:cs typeface="+mn-cs"/>
              </a:rPr>
              <a:t>にまで賑わいを図り、関西経済の発展の一翼を担うこと</a:t>
            </a:r>
            <a:r>
              <a:rPr kumimoji="1" lang="ja-JP" altLang="en-US" sz="19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" panose="02040604050505020304" pitchFamily="18" charset="0"/>
                <a:ea typeface="ＭＳ Ｐ明朝" panose="02020600040205080304" pitchFamily="18" charset="-128"/>
                <a:cs typeface="+mn-cs"/>
              </a:rPr>
              <a:t>を</a:t>
            </a:r>
            <a:r>
              <a:rPr kumimoji="1" lang="ja-JP" altLang="en-US" sz="1900" dirty="0" err="1" smtClean="0">
                <a:latin typeface="Century" panose="02040604050505020304" pitchFamily="18" charset="0"/>
                <a:ea typeface="ＭＳ Ｐ明朝" panose="02020600040205080304" pitchFamily="18" charset="-128"/>
              </a:rPr>
              <a:t>め</a:t>
            </a:r>
            <a:r>
              <a:rPr kumimoji="1" lang="ja-JP" altLang="en-US" sz="1900" dirty="0" err="1">
                <a:latin typeface="Century" panose="02040604050505020304" pitchFamily="18" charset="0"/>
                <a:ea typeface="ＭＳ Ｐ明朝" panose="02020600040205080304" pitchFamily="18" charset="-128"/>
              </a:rPr>
              <a:t>ざ</a:t>
            </a:r>
            <a:r>
              <a:rPr kumimoji="1" lang="ja-JP" altLang="en-US" sz="19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entury" panose="02040604050505020304" pitchFamily="18" charset="0"/>
                <a:ea typeface="ＭＳ Ｐ明朝" panose="02020600040205080304" pitchFamily="18" charset="-128"/>
                <a:cs typeface="+mn-cs"/>
              </a:rPr>
              <a:t>す</a:t>
            </a:r>
            <a:r>
              <a:rPr kumimoji="1" lang="ja-JP" altLang="en-US" sz="19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entury" panose="02040604050505020304" pitchFamily="18" charset="0"/>
                <a:ea typeface="ＭＳ Ｐ明朝" panose="02020600040205080304" pitchFamily="18" charset="-128"/>
                <a:cs typeface="+mn-cs"/>
              </a:rPr>
              <a:t>ものです。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9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" panose="02040604050505020304" pitchFamily="18" charset="0"/>
                <a:ea typeface="ＭＳ Ｐ明朝" panose="02020600040205080304" pitchFamily="18" charset="-128"/>
                <a:cs typeface="+mn-cs"/>
              </a:rPr>
              <a:t>　一元化</a:t>
            </a:r>
            <a:r>
              <a:rPr kumimoji="1" lang="ja-JP" altLang="en-US" sz="1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" panose="02040604050505020304" pitchFamily="18" charset="0"/>
                <a:ea typeface="ＭＳ Ｐ明朝" panose="02020600040205080304" pitchFamily="18" charset="-128"/>
                <a:cs typeface="+mn-cs"/>
              </a:rPr>
              <a:t>による相乗効果を発揮し、港を通じて、多様なヒト・モノ・コトとの出会いが広がり、これらを拠点として新しい活動が可能となる場を提供</a:t>
            </a:r>
            <a:r>
              <a:rPr kumimoji="1" lang="ja-JP" altLang="en-US" sz="19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" panose="02040604050505020304" pitchFamily="18" charset="0"/>
                <a:ea typeface="ＭＳ Ｐ明朝" panose="02020600040205080304" pitchFamily="18" charset="-128"/>
                <a:cs typeface="+mn-cs"/>
              </a:rPr>
              <a:t>し新た</a:t>
            </a:r>
            <a:r>
              <a:rPr kumimoji="1" lang="ja-JP" altLang="en-US" sz="1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" panose="02040604050505020304" pitchFamily="18" charset="0"/>
                <a:ea typeface="ＭＳ Ｐ明朝" panose="02020600040205080304" pitchFamily="18" charset="-128"/>
                <a:cs typeface="+mn-cs"/>
              </a:rPr>
              <a:t>な賑わい・交流が生まれ</a:t>
            </a:r>
            <a:r>
              <a:rPr kumimoji="1" lang="ja-JP" altLang="en-US" sz="19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" panose="02040604050505020304" pitchFamily="18" charset="0"/>
                <a:ea typeface="ＭＳ Ｐ明朝" panose="02020600040205080304" pitchFamily="18" charset="-128"/>
                <a:cs typeface="+mn-cs"/>
              </a:rPr>
              <a:t>、引いては大阪</a:t>
            </a:r>
            <a:r>
              <a:rPr kumimoji="1" lang="ja-JP" altLang="en-US" sz="1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" panose="02040604050505020304" pitchFamily="18" charset="0"/>
                <a:ea typeface="ＭＳ Ｐ明朝" panose="02020600040205080304" pitchFamily="18" charset="-128"/>
                <a:cs typeface="+mn-cs"/>
              </a:rPr>
              <a:t>・関西経済の成長に</a:t>
            </a:r>
            <a:r>
              <a:rPr kumimoji="1" lang="ja-JP" altLang="en-US" sz="19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" panose="02040604050505020304" pitchFamily="18" charset="0"/>
                <a:ea typeface="ＭＳ Ｐ明朝" panose="02020600040205080304" pitchFamily="18" charset="-128"/>
                <a:cs typeface="+mn-cs"/>
              </a:rPr>
              <a:t>つながるものと考えています。</a:t>
            </a:r>
            <a:endParaRPr lang="ja-JP" altLang="en-US" u="sng" strike="sngStrike" dirty="0">
              <a:solidFill>
                <a:srgbClr val="0070C0"/>
              </a:solidFill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ja-JP" altLang="en-US" dirty="0">
              <a:solidFill>
                <a:srgbClr val="FF0000"/>
              </a:solidFill>
            </a:endParaRPr>
          </a:p>
        </p:txBody>
      </p:sp>
      <p:graphicFrame>
        <p:nvGraphicFramePr>
          <p:cNvPr id="3" name="表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78834151"/>
              </p:ext>
            </p:extLst>
          </p:nvPr>
        </p:nvGraphicFramePr>
        <p:xfrm>
          <a:off x="1426839" y="8726262"/>
          <a:ext cx="10416818" cy="244689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996713">
                  <a:extLst>
                    <a:ext uri="{9D8B030D-6E8A-4147-A177-3AD203B41FA5}">
                      <a16:colId xmlns:a16="http://schemas.microsoft.com/office/drawing/2014/main" val="4265957403"/>
                    </a:ext>
                  </a:extLst>
                </a:gridCol>
                <a:gridCol w="5420105">
                  <a:extLst>
                    <a:ext uri="{9D8B030D-6E8A-4147-A177-3AD203B41FA5}">
                      <a16:colId xmlns:a16="http://schemas.microsoft.com/office/drawing/2014/main" val="1644226198"/>
                    </a:ext>
                  </a:extLst>
                </a:gridCol>
              </a:tblGrid>
              <a:tr h="37235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ja-JP" sz="1800" kern="100" dirty="0" smtClean="0">
                          <a:effectLst/>
                          <a:latin typeface="ＭＳ Ｐ明朝" panose="02020600040205080304" pitchFamily="18" charset="-128"/>
                          <a:ea typeface="ＭＳ Ｐ明朝" panose="02020600040205080304" pitchFamily="18" charset="-128"/>
                          <a:cs typeface="Times New Roman" panose="02020603050405020304" pitchFamily="18" charset="0"/>
                        </a:rPr>
                        <a:t>大阪</a:t>
                      </a:r>
                      <a:r>
                        <a:rPr lang="ja-JP" altLang="en-US" sz="1800" kern="100" dirty="0" smtClean="0">
                          <a:effectLst/>
                          <a:latin typeface="ＭＳ Ｐ明朝" panose="02020600040205080304" pitchFamily="18" charset="-128"/>
                          <a:ea typeface="ＭＳ Ｐ明朝" panose="02020600040205080304" pitchFamily="18" charset="-128"/>
                          <a:cs typeface="Times New Roman" panose="02020603050405020304" pitchFamily="18" charset="0"/>
                        </a:rPr>
                        <a:t>港</a:t>
                      </a:r>
                      <a:endParaRPr lang="ja-JP" sz="1800" kern="100" dirty="0">
                        <a:effectLst/>
                        <a:latin typeface="ＭＳ Ｐ明朝" panose="02020600040205080304" pitchFamily="18" charset="-128"/>
                        <a:ea typeface="ＭＳ Ｐ明朝" panose="02020600040205080304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ja-JP" altLang="ja-JP" sz="1800" kern="100" dirty="0" smtClean="0">
                          <a:effectLst/>
                          <a:latin typeface="ＭＳ Ｐ明朝" panose="02020600040205080304" pitchFamily="18" charset="-128"/>
                          <a:ea typeface="ＭＳ Ｐ明朝" panose="02020600040205080304" pitchFamily="18" charset="-128"/>
                          <a:cs typeface="Times New Roman" panose="02020603050405020304" pitchFamily="18" charset="0"/>
                        </a:rPr>
                        <a:t>大阪府営港湾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583257830"/>
                  </a:ext>
                </a:extLst>
              </a:tr>
              <a:tr h="2074545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ja-JP" sz="1600" kern="100" dirty="0">
                          <a:effectLst/>
                          <a:latin typeface="ＭＳ Ｐ明朝" panose="02020600040205080304" pitchFamily="18" charset="-128"/>
                          <a:ea typeface="ＭＳ Ｐ明朝" panose="02020600040205080304" pitchFamily="18" charset="-128"/>
                          <a:cs typeface="Times New Roman" panose="02020603050405020304" pitchFamily="18" charset="0"/>
                        </a:rPr>
                        <a:t>・直背後に大消費圏を擁する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ja-JP" sz="1600" kern="100" dirty="0">
                          <a:effectLst/>
                          <a:latin typeface="ＭＳ Ｐ明朝" panose="02020600040205080304" pitchFamily="18" charset="-128"/>
                          <a:ea typeface="ＭＳ Ｐ明朝" panose="02020600040205080304" pitchFamily="18" charset="-128"/>
                          <a:cs typeface="Times New Roman" panose="02020603050405020304" pitchFamily="18" charset="0"/>
                        </a:rPr>
                        <a:t>・アジア発着のコンテナ航路が充実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ja-JP" sz="1600" kern="100" dirty="0">
                          <a:effectLst/>
                          <a:latin typeface="ＭＳ Ｐ明朝" panose="02020600040205080304" pitchFamily="18" charset="-128"/>
                          <a:ea typeface="ＭＳ Ｐ明朝" panose="02020600040205080304" pitchFamily="18" charset="-128"/>
                          <a:cs typeface="Times New Roman" panose="02020603050405020304" pitchFamily="18" charset="0"/>
                        </a:rPr>
                        <a:t>・四国・九州発着の国内フェリー網が充実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ja-JP" sz="1600" kern="100" dirty="0">
                          <a:effectLst/>
                          <a:latin typeface="ＭＳ Ｐ明朝" panose="02020600040205080304" pitchFamily="18" charset="-128"/>
                          <a:ea typeface="ＭＳ Ｐ明朝" panose="02020600040205080304" pitchFamily="18" charset="-128"/>
                          <a:cs typeface="Times New Roman" panose="02020603050405020304" pitchFamily="18" charset="0"/>
                        </a:rPr>
                        <a:t>・背後圏とを結ぶ道路ネットワークが充実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ja-JP" sz="1600" kern="100" dirty="0">
                          <a:effectLst/>
                          <a:latin typeface="ＭＳ Ｐ明朝" panose="02020600040205080304" pitchFamily="18" charset="-128"/>
                          <a:ea typeface="ＭＳ Ｐ明朝" panose="02020600040205080304" pitchFamily="18" charset="-128"/>
                          <a:cs typeface="Times New Roman" panose="02020603050405020304" pitchFamily="18" charset="0"/>
                        </a:rPr>
                        <a:t>・物流施設の立地ニーズが高い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ja-JP" sz="1600" kern="100" dirty="0">
                          <a:effectLst/>
                          <a:latin typeface="ＭＳ Ｐ明朝" panose="02020600040205080304" pitchFamily="18" charset="-128"/>
                          <a:ea typeface="ＭＳ Ｐ明朝" panose="02020600040205080304" pitchFamily="18" charset="-128"/>
                          <a:cs typeface="Times New Roman" panose="02020603050405020304" pitchFamily="18" charset="0"/>
                        </a:rPr>
                        <a:t>・夢洲に広大な事業用地を</a:t>
                      </a:r>
                      <a:r>
                        <a:rPr lang="ja-JP" sz="1600" kern="100" dirty="0" smtClean="0">
                          <a:effectLst/>
                          <a:latin typeface="ＭＳ Ｐ明朝" panose="02020600040205080304" pitchFamily="18" charset="-128"/>
                          <a:ea typeface="ＭＳ Ｐ明朝" panose="02020600040205080304" pitchFamily="18" charset="-128"/>
                          <a:cs typeface="Times New Roman" panose="02020603050405020304" pitchFamily="18" charset="0"/>
                        </a:rPr>
                        <a:t>有する</a:t>
                      </a:r>
                      <a:r>
                        <a:rPr lang="ja-JP" altLang="en-US" sz="1600" kern="100" dirty="0" smtClean="0">
                          <a:effectLst/>
                          <a:latin typeface="ＭＳ Ｐ明朝" panose="02020600040205080304" pitchFamily="18" charset="-128"/>
                          <a:ea typeface="ＭＳ Ｐ明朝" panose="02020600040205080304" pitchFamily="18" charset="-128"/>
                          <a:cs typeface="Times New Roman" panose="02020603050405020304" pitchFamily="18" charset="0"/>
                        </a:rPr>
                        <a:t>　　等</a:t>
                      </a:r>
                      <a:endParaRPr lang="ja-JP" sz="1600" kern="100" dirty="0">
                        <a:effectLst/>
                        <a:latin typeface="ＭＳ Ｐ明朝" panose="02020600040205080304" pitchFamily="18" charset="-128"/>
                        <a:ea typeface="ＭＳ Ｐ明朝" panose="02020600040205080304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en-US" altLang="ja-JP" sz="1600" u="none" strike="noStrike" kern="100" baseline="0" dirty="0" smtClean="0">
                        <a:solidFill>
                          <a:schemeClr val="tx1"/>
                        </a:solidFill>
                        <a:effectLst/>
                        <a:latin typeface="ＭＳ Ｐ明朝" panose="02020600040205080304" pitchFamily="18" charset="-128"/>
                        <a:ea typeface="ＭＳ Ｐ明朝" panose="02020600040205080304" pitchFamily="18" charset="-128"/>
                        <a:cs typeface="Times New Roman" panose="02020603050405020304" pitchFamily="18" charset="0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ja-JP" altLang="en-US" sz="1600" u="none" strike="noStrike" kern="100" baseline="0" dirty="0" smtClean="0">
                          <a:solidFill>
                            <a:schemeClr val="tx1"/>
                          </a:solidFill>
                          <a:effectLst/>
                          <a:latin typeface="ＭＳ Ｐ明朝" panose="02020600040205080304" pitchFamily="18" charset="-128"/>
                          <a:ea typeface="ＭＳ Ｐ明朝" panose="02020600040205080304" pitchFamily="18" charset="-128"/>
                          <a:cs typeface="Times New Roman" panose="02020603050405020304" pitchFamily="18" charset="0"/>
                        </a:rPr>
                        <a:t>・原油・</a:t>
                      </a:r>
                      <a:r>
                        <a:rPr lang="en-US" altLang="ja-JP" sz="1600" u="none" strike="noStrike" kern="100" baseline="0" dirty="0" smtClean="0">
                          <a:solidFill>
                            <a:schemeClr val="tx1"/>
                          </a:solidFill>
                          <a:effectLst/>
                          <a:latin typeface="ＭＳ Ｐ明朝" panose="02020600040205080304" pitchFamily="18" charset="-128"/>
                          <a:ea typeface="ＭＳ Ｐ明朝" panose="02020600040205080304" pitchFamily="18" charset="-128"/>
                          <a:cs typeface="Times New Roman" panose="02020603050405020304" pitchFamily="18" charset="0"/>
                        </a:rPr>
                        <a:t>LNG</a:t>
                      </a:r>
                      <a:r>
                        <a:rPr lang="ja-JP" altLang="en-US" sz="1600" u="none" strike="noStrike" kern="100" baseline="0" dirty="0" smtClean="0">
                          <a:solidFill>
                            <a:schemeClr val="tx1"/>
                          </a:solidFill>
                          <a:effectLst/>
                          <a:latin typeface="ＭＳ Ｐ明朝" panose="02020600040205080304" pitchFamily="18" charset="-128"/>
                          <a:ea typeface="ＭＳ Ｐ明朝" panose="02020600040205080304" pitchFamily="18" charset="-128"/>
                          <a:cs typeface="Times New Roman" panose="02020603050405020304" pitchFamily="18" charset="0"/>
                        </a:rPr>
                        <a:t>などエネルギー供給拠点</a:t>
                      </a:r>
                      <a:endParaRPr lang="ja-JP" sz="1600" u="none" kern="100" dirty="0">
                        <a:solidFill>
                          <a:schemeClr val="tx1"/>
                        </a:solidFill>
                        <a:effectLst/>
                        <a:latin typeface="ＭＳ Ｐ明朝" panose="02020600040205080304" pitchFamily="18" charset="-128"/>
                        <a:ea typeface="ＭＳ Ｐ明朝" panose="02020600040205080304" pitchFamily="18" charset="-128"/>
                        <a:cs typeface="Times New Roman" panose="02020603050405020304" pitchFamily="18" charset="0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ja-JP" sz="1600" u="none" kern="100" dirty="0">
                          <a:solidFill>
                            <a:schemeClr val="tx1"/>
                          </a:solidFill>
                          <a:effectLst/>
                          <a:latin typeface="ＭＳ Ｐ明朝" panose="02020600040205080304" pitchFamily="18" charset="-128"/>
                          <a:ea typeface="ＭＳ Ｐ明朝" panose="02020600040205080304" pitchFamily="18" charset="-128"/>
                          <a:cs typeface="Times New Roman" panose="02020603050405020304" pitchFamily="18" charset="0"/>
                        </a:rPr>
                        <a:t>・中古車ヤード</a:t>
                      </a:r>
                      <a:r>
                        <a:rPr lang="ja-JP" sz="1600" u="none" kern="100" dirty="0" smtClean="0">
                          <a:solidFill>
                            <a:schemeClr val="tx1"/>
                          </a:solidFill>
                          <a:effectLst/>
                          <a:latin typeface="ＭＳ Ｐ明朝" panose="02020600040205080304" pitchFamily="18" charset="-128"/>
                          <a:ea typeface="ＭＳ Ｐ明朝" panose="02020600040205080304" pitchFamily="18" charset="-128"/>
                          <a:cs typeface="Times New Roman" panose="02020603050405020304" pitchFamily="18" charset="0"/>
                        </a:rPr>
                        <a:t>や</a:t>
                      </a:r>
                      <a:r>
                        <a:rPr lang="ja-JP" altLang="en-US" sz="1600" u="none" kern="100" dirty="0" smtClean="0">
                          <a:solidFill>
                            <a:schemeClr val="tx1"/>
                          </a:solidFill>
                          <a:effectLst/>
                          <a:latin typeface="ＭＳ Ｐ明朝" panose="02020600040205080304" pitchFamily="18" charset="-128"/>
                          <a:ea typeface="ＭＳ Ｐ明朝" panose="02020600040205080304" pitchFamily="18" charset="-128"/>
                          <a:cs typeface="Times New Roman" panose="02020603050405020304" pitchFamily="18" charset="0"/>
                        </a:rPr>
                        <a:t>オートオークション会場等</a:t>
                      </a:r>
                      <a:r>
                        <a:rPr lang="ja-JP" sz="1600" u="none" kern="100" dirty="0" smtClean="0">
                          <a:solidFill>
                            <a:schemeClr val="tx1"/>
                          </a:solidFill>
                          <a:effectLst/>
                          <a:latin typeface="ＭＳ Ｐ明朝" panose="02020600040205080304" pitchFamily="18" charset="-128"/>
                          <a:ea typeface="ＭＳ Ｐ明朝" panose="02020600040205080304" pitchFamily="18" charset="-128"/>
                          <a:cs typeface="Times New Roman" panose="02020603050405020304" pitchFamily="18" charset="0"/>
                        </a:rPr>
                        <a:t>が</a:t>
                      </a:r>
                      <a:r>
                        <a:rPr lang="ja-JP" sz="1600" u="none" kern="100" dirty="0">
                          <a:solidFill>
                            <a:schemeClr val="tx1"/>
                          </a:solidFill>
                          <a:effectLst/>
                          <a:latin typeface="ＭＳ Ｐ明朝" panose="02020600040205080304" pitchFamily="18" charset="-128"/>
                          <a:ea typeface="ＭＳ Ｐ明朝" panose="02020600040205080304" pitchFamily="18" charset="-128"/>
                          <a:cs typeface="Times New Roman" panose="02020603050405020304" pitchFamily="18" charset="0"/>
                        </a:rPr>
                        <a:t>立地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ja-JP" sz="1600" u="none" kern="100" dirty="0">
                          <a:solidFill>
                            <a:schemeClr val="tx1"/>
                          </a:solidFill>
                          <a:effectLst/>
                          <a:latin typeface="ＭＳ Ｐ明朝" panose="02020600040205080304" pitchFamily="18" charset="-128"/>
                          <a:ea typeface="ＭＳ Ｐ明朝" panose="02020600040205080304" pitchFamily="18" charset="-128"/>
                          <a:cs typeface="Times New Roman" panose="02020603050405020304" pitchFamily="18" charset="0"/>
                        </a:rPr>
                        <a:t>・内航</a:t>
                      </a:r>
                      <a:r>
                        <a:rPr lang="en-US" sz="1600" u="none" kern="100" dirty="0" smtClean="0">
                          <a:solidFill>
                            <a:schemeClr val="tx1"/>
                          </a:solidFill>
                          <a:effectLst/>
                          <a:latin typeface="ＭＳ Ｐ明朝" panose="02020600040205080304" pitchFamily="18" charset="-128"/>
                          <a:ea typeface="ＭＳ Ｐ明朝" panose="02020600040205080304" pitchFamily="18" charset="-128"/>
                          <a:cs typeface="Times New Roman" panose="02020603050405020304" pitchFamily="18" charset="0"/>
                        </a:rPr>
                        <a:t>RORO</a:t>
                      </a:r>
                      <a:r>
                        <a:rPr kumimoji="1" lang="en-US" altLang="ja-JP" sz="1600" b="0" i="0" u="none" strike="noStrike" kern="1200" cap="none" spc="0" normalizeH="0" baseline="3000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ＭＳ Ｐ明朝" panose="02020600040205080304" pitchFamily="18" charset="-128"/>
                          <a:ea typeface="ＭＳ Ｐ明朝" panose="02020600040205080304" pitchFamily="18" charset="-128"/>
                          <a:cs typeface="+mn-cs"/>
                        </a:rPr>
                        <a:t>※</a:t>
                      </a:r>
                      <a:r>
                        <a:rPr lang="ja-JP" sz="1600" u="none" kern="100" dirty="0" smtClean="0">
                          <a:solidFill>
                            <a:schemeClr val="tx1"/>
                          </a:solidFill>
                          <a:effectLst/>
                          <a:latin typeface="ＭＳ Ｐ明朝" panose="02020600040205080304" pitchFamily="18" charset="-128"/>
                          <a:ea typeface="ＭＳ Ｐ明朝" panose="02020600040205080304" pitchFamily="18" charset="-128"/>
                          <a:cs typeface="Times New Roman" panose="02020603050405020304" pitchFamily="18" charset="0"/>
                        </a:rPr>
                        <a:t>ネットワーク</a:t>
                      </a:r>
                      <a:r>
                        <a:rPr lang="ja-JP" altLang="en-US" sz="1600" u="none" kern="100" dirty="0" smtClean="0">
                          <a:solidFill>
                            <a:schemeClr val="tx1"/>
                          </a:solidFill>
                          <a:effectLst/>
                          <a:latin typeface="ＭＳ Ｐ明朝" panose="02020600040205080304" pitchFamily="18" charset="-128"/>
                          <a:ea typeface="ＭＳ Ｐ明朝" panose="02020600040205080304" pitchFamily="18" charset="-128"/>
                          <a:cs typeface="Times New Roman" panose="02020603050405020304" pitchFamily="18" charset="0"/>
                        </a:rPr>
                        <a:t>が</a:t>
                      </a:r>
                      <a:r>
                        <a:rPr lang="ja-JP" sz="1600" u="none" kern="100" dirty="0" smtClean="0">
                          <a:solidFill>
                            <a:schemeClr val="tx1"/>
                          </a:solidFill>
                          <a:effectLst/>
                          <a:latin typeface="ＭＳ Ｐ明朝" panose="02020600040205080304" pitchFamily="18" charset="-128"/>
                          <a:ea typeface="ＭＳ Ｐ明朝" panose="02020600040205080304" pitchFamily="18" charset="-128"/>
                          <a:cs typeface="Times New Roman" panose="02020603050405020304" pitchFamily="18" charset="0"/>
                        </a:rPr>
                        <a:t>充実</a:t>
                      </a:r>
                      <a:endParaRPr lang="ja-JP" sz="1600" u="none" strike="dblStrike" kern="100" baseline="0" dirty="0">
                        <a:solidFill>
                          <a:schemeClr val="tx1"/>
                        </a:solidFill>
                        <a:effectLst/>
                        <a:latin typeface="ＭＳ Ｐ明朝" panose="02020600040205080304" pitchFamily="18" charset="-128"/>
                        <a:ea typeface="ＭＳ Ｐ明朝" panose="02020600040205080304" pitchFamily="18" charset="-128"/>
                        <a:cs typeface="Times New Roman" panose="02020603050405020304" pitchFamily="18" charset="0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ja-JP" sz="1600" u="none" kern="100" dirty="0" smtClean="0">
                          <a:solidFill>
                            <a:schemeClr val="tx1"/>
                          </a:solidFill>
                          <a:effectLst/>
                          <a:latin typeface="ＭＳ Ｐ明朝" panose="02020600040205080304" pitchFamily="18" charset="-128"/>
                          <a:ea typeface="ＭＳ Ｐ明朝" panose="02020600040205080304" pitchFamily="18" charset="-128"/>
                          <a:cs typeface="Times New Roman" panose="02020603050405020304" pitchFamily="18" charset="0"/>
                        </a:rPr>
                        <a:t>・</a:t>
                      </a:r>
                      <a:r>
                        <a:rPr lang="ja-JP" altLang="en-US" sz="1600" u="none" kern="100" dirty="0" smtClean="0">
                          <a:solidFill>
                            <a:schemeClr val="tx1"/>
                          </a:solidFill>
                          <a:effectLst/>
                          <a:latin typeface="ＭＳ Ｐ明朝" panose="02020600040205080304" pitchFamily="18" charset="-128"/>
                          <a:ea typeface="ＭＳ Ｐ明朝" panose="02020600040205080304" pitchFamily="18" charset="-128"/>
                          <a:cs typeface="Times New Roman" panose="02020603050405020304" pitchFamily="18" charset="0"/>
                        </a:rPr>
                        <a:t>関西で唯一海上アクセス可能な防災拠点が</a:t>
                      </a:r>
                      <a:r>
                        <a:rPr lang="ja-JP" sz="1600" u="none" kern="100" dirty="0" smtClean="0">
                          <a:solidFill>
                            <a:schemeClr val="tx1"/>
                          </a:solidFill>
                          <a:effectLst/>
                          <a:latin typeface="ＭＳ Ｐ明朝" panose="02020600040205080304" pitchFamily="18" charset="-128"/>
                          <a:ea typeface="ＭＳ Ｐ明朝" panose="02020600040205080304" pitchFamily="18" charset="-128"/>
                          <a:cs typeface="Times New Roman" panose="02020603050405020304" pitchFamily="18" charset="0"/>
                        </a:rPr>
                        <a:t>立地</a:t>
                      </a:r>
                      <a:endParaRPr lang="ja-JP" sz="1600" u="none" strike="dblStrike" kern="100" baseline="0" dirty="0">
                        <a:solidFill>
                          <a:schemeClr val="tx1"/>
                        </a:solidFill>
                        <a:effectLst/>
                        <a:latin typeface="ＭＳ Ｐ明朝" panose="02020600040205080304" pitchFamily="18" charset="-128"/>
                        <a:ea typeface="ＭＳ Ｐ明朝" panose="02020600040205080304" pitchFamily="18" charset="-128"/>
                        <a:cs typeface="Times New Roman" panose="02020603050405020304" pitchFamily="18" charset="0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ja-JP" sz="1600" u="none" strike="noStrike" kern="100" baseline="0" dirty="0" smtClean="0">
                          <a:solidFill>
                            <a:schemeClr val="tx1"/>
                          </a:solidFill>
                          <a:effectLst/>
                          <a:latin typeface="ＭＳ Ｐ明朝" panose="02020600040205080304" pitchFamily="18" charset="-128"/>
                          <a:ea typeface="ＭＳ Ｐ明朝" panose="02020600040205080304" pitchFamily="18" charset="-128"/>
                          <a:cs typeface="Times New Roman" panose="02020603050405020304" pitchFamily="18" charset="0"/>
                        </a:rPr>
                        <a:t>・</a:t>
                      </a:r>
                      <a:r>
                        <a:rPr lang="ja-JP" altLang="en-US" sz="1600" u="none" strike="noStrike" kern="100" baseline="0" dirty="0" smtClean="0">
                          <a:solidFill>
                            <a:schemeClr val="tx1"/>
                          </a:solidFill>
                          <a:effectLst/>
                          <a:latin typeface="ＭＳ Ｐ明朝" panose="02020600040205080304" pitchFamily="18" charset="-128"/>
                          <a:ea typeface="ＭＳ Ｐ明朝" panose="02020600040205080304" pitchFamily="18" charset="-128"/>
                          <a:cs typeface="Times New Roman" panose="02020603050405020304" pitchFamily="18" charset="0"/>
                        </a:rPr>
                        <a:t>背後圏に</a:t>
                      </a:r>
                      <a:r>
                        <a:rPr lang="ja-JP" altLang="en-US" sz="1600" i="0" u="none" strike="noStrike" kern="100" baseline="0" dirty="0" smtClean="0">
                          <a:solidFill>
                            <a:schemeClr val="tx1"/>
                          </a:solidFill>
                          <a:effectLst/>
                          <a:latin typeface="ＭＳ Ｐ明朝" panose="02020600040205080304" pitchFamily="18" charset="-128"/>
                          <a:ea typeface="ＭＳ Ｐ明朝" panose="02020600040205080304" pitchFamily="18" charset="-128"/>
                          <a:cs typeface="Times New Roman" panose="02020603050405020304" pitchFamily="18" charset="0"/>
                        </a:rPr>
                        <a:t>世界文化遺産「百舌鳥・古市古墳群」を有する</a:t>
                      </a:r>
                      <a:r>
                        <a:rPr lang="ja-JP" altLang="en-US" sz="1600" u="none" kern="100" dirty="0" smtClean="0">
                          <a:solidFill>
                            <a:schemeClr val="tx1"/>
                          </a:solidFill>
                          <a:effectLst/>
                          <a:latin typeface="ＭＳ Ｐ明朝" panose="02020600040205080304" pitchFamily="18" charset="-128"/>
                          <a:ea typeface="ＭＳ Ｐ明朝" panose="02020600040205080304" pitchFamily="18" charset="-128"/>
                          <a:cs typeface="Times New Roman" panose="02020603050405020304" pitchFamily="18" charset="0"/>
                        </a:rPr>
                        <a:t>　　等</a:t>
                      </a:r>
                      <a:endParaRPr lang="en-US" altLang="ja-JP" sz="1600" u="none" kern="100" dirty="0" smtClean="0">
                        <a:solidFill>
                          <a:schemeClr val="tx1"/>
                        </a:solidFill>
                        <a:effectLst/>
                        <a:latin typeface="ＭＳ Ｐ明朝" panose="02020600040205080304" pitchFamily="18" charset="-128"/>
                        <a:ea typeface="ＭＳ Ｐ明朝" panose="02020600040205080304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651045377"/>
                  </a:ext>
                </a:extLst>
              </a:tr>
            </a:tbl>
          </a:graphicData>
        </a:graphic>
      </p:graphicFrame>
      <p:sp>
        <p:nvSpPr>
          <p:cNvPr id="25" name="正方形/長方形 24"/>
          <p:cNvSpPr/>
          <p:nvPr/>
        </p:nvSpPr>
        <p:spPr>
          <a:xfrm>
            <a:off x="4455283" y="11122498"/>
            <a:ext cx="3276600" cy="41974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  <a:cs typeface="+mn-cs"/>
              </a:rPr>
              <a:t>【</a:t>
            </a:r>
            <a:r>
              <a:rPr kumimoji="1" lang="ja-JP" alt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  <a:cs typeface="+mn-cs"/>
              </a:rPr>
              <a:t>大阪港と大阪府営港湾の特徴</a:t>
            </a:r>
            <a:r>
              <a:rPr kumimoji="1" lang="en-US" altLang="ja-JP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  <a:cs typeface="+mn-cs"/>
              </a:rPr>
              <a:t>】</a:t>
            </a:r>
            <a:endParaRPr kumimoji="1" lang="ja-JP" alt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ＭＳ Ｐゴシック" panose="020B0600070205080204" pitchFamily="50" charset="-128"/>
              <a:ea typeface="ＭＳ Ｐゴシック" panose="020B0600070205080204" pitchFamily="50" charset="-128"/>
              <a:cs typeface="+mn-cs"/>
            </a:endParaRPr>
          </a:p>
        </p:txBody>
      </p:sp>
      <p:pic>
        <p:nvPicPr>
          <p:cNvPr id="8" name="Picture 2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29715" y="12764729"/>
            <a:ext cx="3685212" cy="24510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9" name="図 8"/>
          <p:cNvPicPr>
            <a:picLocks noChangeAspect="1"/>
          </p:cNvPicPr>
          <p:nvPr/>
        </p:nvPicPr>
        <p:blipFill rotWithShape="1">
          <a:blip r:embed="rId3"/>
          <a:srcRect l="5967" r="2567"/>
          <a:stretch/>
        </p:blipFill>
        <p:spPr>
          <a:xfrm>
            <a:off x="6531585" y="12764729"/>
            <a:ext cx="3604364" cy="2449438"/>
          </a:xfrm>
          <a:prstGeom prst="rect">
            <a:avLst/>
          </a:prstGeom>
        </p:spPr>
      </p:pic>
      <p:sp>
        <p:nvSpPr>
          <p:cNvPr id="11" name="正方形/長方形 10"/>
          <p:cNvSpPr/>
          <p:nvPr/>
        </p:nvSpPr>
        <p:spPr>
          <a:xfrm>
            <a:off x="6679224" y="15171127"/>
            <a:ext cx="3516771" cy="41137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  <a:cs typeface="+mn-cs"/>
              </a:rPr>
              <a:t>【</a:t>
            </a:r>
            <a:r>
              <a:rPr kumimoji="1" lang="ja-JP" alt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  <a:cs typeface="+mn-cs"/>
              </a:rPr>
              <a:t>ヒトの交流、クルーズ客船</a:t>
            </a:r>
            <a:r>
              <a:rPr kumimoji="1" lang="en-US" altLang="ja-JP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  <a:cs typeface="+mn-cs"/>
              </a:rPr>
              <a:t>】</a:t>
            </a:r>
            <a:endParaRPr kumimoji="1" lang="ja-JP" alt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ＭＳ Ｐゴシック" panose="020B0600070205080204" pitchFamily="50" charset="-128"/>
              <a:ea typeface="ＭＳ Ｐゴシック" panose="020B0600070205080204" pitchFamily="50" charset="-128"/>
              <a:cs typeface="+mn-cs"/>
            </a:endParaRPr>
          </a:p>
        </p:txBody>
      </p:sp>
      <p:grpSp>
        <p:nvGrpSpPr>
          <p:cNvPr id="34" name="グループ化 33"/>
          <p:cNvGrpSpPr/>
          <p:nvPr/>
        </p:nvGrpSpPr>
        <p:grpSpPr>
          <a:xfrm>
            <a:off x="1025515" y="5164983"/>
            <a:ext cx="10038419" cy="3349355"/>
            <a:chOff x="960570" y="7994004"/>
            <a:chExt cx="10505723" cy="3473864"/>
          </a:xfrm>
        </p:grpSpPr>
        <p:sp>
          <p:nvSpPr>
            <p:cNvPr id="55" name="正方形/長方形 54"/>
            <p:cNvSpPr/>
            <p:nvPr/>
          </p:nvSpPr>
          <p:spPr>
            <a:xfrm>
              <a:off x="3308466" y="11020017"/>
              <a:ext cx="5912199" cy="447851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ja-JP" sz="14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ＭＳ Ｐゴシック" panose="020B0600070205080204" pitchFamily="50" charset="-128"/>
                  <a:ea typeface="ＭＳ Ｐゴシック" panose="020B0600070205080204" pitchFamily="50" charset="-128"/>
                  <a:cs typeface="+mn-cs"/>
                </a:rPr>
                <a:t>【</a:t>
              </a:r>
              <a:r>
                <a:rPr kumimoji="1" lang="ja-JP" altLang="en-US" sz="14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ＭＳ Ｐゴシック" panose="020B0600070205080204" pitchFamily="50" charset="-128"/>
                  <a:ea typeface="ＭＳ Ｐゴシック" panose="020B0600070205080204" pitchFamily="50" charset="-128"/>
                  <a:cs typeface="+mn-cs"/>
                </a:rPr>
                <a:t>ヒト</a:t>
              </a:r>
              <a:r>
                <a:rPr kumimoji="1" lang="ja-JP" alt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ＭＳ Ｐゴシック" panose="020B0600070205080204" pitchFamily="50" charset="-128"/>
                  <a:ea typeface="ＭＳ Ｐゴシック" panose="020B0600070205080204" pitchFamily="50" charset="-128"/>
                  <a:cs typeface="+mn-cs"/>
                </a:rPr>
                <a:t>・モノ・コトの交流拠点　</a:t>
              </a:r>
              <a:r>
                <a:rPr kumimoji="1" lang="en-US" altLang="ja-JP" sz="14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ＭＳ Ｐゴシック" panose="020B0600070205080204" pitchFamily="50" charset="-128"/>
                  <a:ea typeface="ＭＳ Ｐゴシック" panose="020B0600070205080204" pitchFamily="50" charset="-128"/>
                  <a:cs typeface="+mn-cs"/>
                </a:rPr>
                <a:t>『</a:t>
              </a:r>
              <a:r>
                <a:rPr kumimoji="1" lang="ja-JP" alt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ＭＳ Ｐゴシック" panose="020B0600070205080204" pitchFamily="50" charset="-128"/>
                  <a:ea typeface="ＭＳ Ｐゴシック" panose="020B0600070205080204" pitchFamily="50" charset="-128"/>
                  <a:cs typeface="+mn-cs"/>
                </a:rPr>
                <a:t>大阪</a:t>
              </a:r>
              <a:r>
                <a:rPr kumimoji="1" lang="ja-JP" altLang="en-US" sz="14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ＭＳ Ｐゴシック" panose="020B0600070205080204" pitchFamily="50" charset="-128"/>
                  <a:ea typeface="ＭＳ Ｐゴシック" panose="020B0600070205080204" pitchFamily="50" charset="-128"/>
                  <a:cs typeface="+mn-cs"/>
                </a:rPr>
                <a:t>“みなと”</a:t>
              </a:r>
              <a:r>
                <a:rPr kumimoji="1" lang="en-US" altLang="ja-JP" sz="14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ＭＳ Ｐゴシック" panose="020B0600070205080204" pitchFamily="50" charset="-128"/>
                  <a:ea typeface="ＭＳ Ｐゴシック" panose="020B0600070205080204" pitchFamily="50" charset="-128"/>
                  <a:cs typeface="+mn-cs"/>
                </a:rPr>
                <a:t>』</a:t>
              </a:r>
              <a:r>
                <a:rPr kumimoji="1" lang="ja-JP" altLang="en-US" sz="14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ＭＳ Ｐゴシック" panose="020B0600070205080204" pitchFamily="50" charset="-128"/>
                  <a:ea typeface="ＭＳ Ｐゴシック" panose="020B0600070205080204" pitchFamily="50" charset="-128"/>
                  <a:cs typeface="+mn-cs"/>
                </a:rPr>
                <a:t>のイメージ</a:t>
              </a:r>
              <a:r>
                <a:rPr kumimoji="1" lang="en-US" altLang="ja-JP" sz="14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ＭＳ Ｐゴシック" panose="020B0600070205080204" pitchFamily="50" charset="-128"/>
                  <a:ea typeface="ＭＳ Ｐゴシック" panose="020B0600070205080204" pitchFamily="50" charset="-128"/>
                  <a:cs typeface="+mn-cs"/>
                </a:rPr>
                <a:t>】</a:t>
              </a:r>
              <a:endParaRPr kumimoji="1" lang="ja-JP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  <a:cs typeface="+mn-cs"/>
              </a:endParaRPr>
            </a:p>
          </p:txBody>
        </p:sp>
        <p:grpSp>
          <p:nvGrpSpPr>
            <p:cNvPr id="54" name="グループ化 53"/>
            <p:cNvGrpSpPr/>
            <p:nvPr/>
          </p:nvGrpSpPr>
          <p:grpSpPr>
            <a:xfrm>
              <a:off x="960570" y="7994004"/>
              <a:ext cx="10505723" cy="3054803"/>
              <a:chOff x="163240" y="3342708"/>
              <a:chExt cx="5934242" cy="1725530"/>
            </a:xfrm>
          </p:grpSpPr>
          <p:sp>
            <p:nvSpPr>
              <p:cNvPr id="57" name="楕円 56"/>
              <p:cNvSpPr/>
              <p:nvPr/>
            </p:nvSpPr>
            <p:spPr>
              <a:xfrm>
                <a:off x="1554005" y="3799799"/>
                <a:ext cx="1496821" cy="753698"/>
              </a:xfrm>
              <a:prstGeom prst="ellipse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游ゴシック" panose="020B0400000000000000" pitchFamily="50" charset="-128"/>
                  <a:cs typeface="+mn-cs"/>
                </a:endParaRPr>
              </a:p>
            </p:txBody>
          </p:sp>
          <p:sp>
            <p:nvSpPr>
              <p:cNvPr id="58" name="角丸四角形 57"/>
              <p:cNvSpPr/>
              <p:nvPr/>
            </p:nvSpPr>
            <p:spPr>
              <a:xfrm>
                <a:off x="246122" y="4746293"/>
                <a:ext cx="3970016" cy="266993"/>
              </a:xfrm>
              <a:prstGeom prst="roundRect">
                <a:avLst>
                  <a:gd name="adj" fmla="val 45314"/>
                </a:avLst>
              </a:prstGeom>
              <a:solidFill>
                <a:schemeClr val="accent6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ja-JP" altLang="en-US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HG丸ｺﾞｼｯｸM-PRO" panose="020F0600000000000000" pitchFamily="50" charset="-128"/>
                    <a:ea typeface="HG丸ｺﾞｼｯｸM-PRO" panose="020F0600000000000000" pitchFamily="50" charset="-128"/>
                    <a:cs typeface="+mn-cs"/>
                  </a:rPr>
                  <a:t>防災</a:t>
                </a:r>
                <a:r>
                  <a:rPr kumimoji="1" lang="en-US" altLang="ja-JP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HG丸ｺﾞｼｯｸM-PRO" panose="020F0600000000000000" pitchFamily="50" charset="-128"/>
                    <a:ea typeface="HG丸ｺﾞｼｯｸM-PRO" panose="020F0600000000000000" pitchFamily="50" charset="-128"/>
                    <a:cs typeface="+mn-cs"/>
                  </a:rPr>
                  <a:t>【</a:t>
                </a:r>
                <a:r>
                  <a:rPr kumimoji="1" lang="ja-JP" altLang="en-US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HG丸ｺﾞｼｯｸM-PRO" panose="020F0600000000000000" pitchFamily="50" charset="-128"/>
                    <a:ea typeface="HG丸ｺﾞｼｯｸM-PRO" panose="020F0600000000000000" pitchFamily="50" charset="-128"/>
                    <a:cs typeface="+mn-cs"/>
                  </a:rPr>
                  <a:t>安全・安心</a:t>
                </a:r>
                <a:r>
                  <a:rPr kumimoji="1" lang="en-US" altLang="ja-JP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HG丸ｺﾞｼｯｸM-PRO" panose="020F0600000000000000" pitchFamily="50" charset="-128"/>
                    <a:ea typeface="HG丸ｺﾞｼｯｸM-PRO" panose="020F0600000000000000" pitchFamily="50" charset="-128"/>
                    <a:cs typeface="+mn-cs"/>
                  </a:rPr>
                  <a:t>】</a:t>
                </a:r>
                <a:r>
                  <a:rPr kumimoji="1" lang="ja-JP" altLang="en-US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HG丸ｺﾞｼｯｸM-PRO" panose="020F0600000000000000" pitchFamily="50" charset="-128"/>
                    <a:ea typeface="HG丸ｺﾞｼｯｸM-PRO" panose="020F0600000000000000" pitchFamily="50" charset="-128"/>
                    <a:cs typeface="+mn-cs"/>
                  </a:rPr>
                  <a:t>・環境</a:t>
                </a:r>
                <a:r>
                  <a:rPr kumimoji="1" lang="en-US" altLang="ja-JP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HG丸ｺﾞｼｯｸM-PRO" panose="020F0600000000000000" pitchFamily="50" charset="-128"/>
                    <a:ea typeface="HG丸ｺﾞｼｯｸM-PRO" panose="020F0600000000000000" pitchFamily="50" charset="-128"/>
                    <a:cs typeface="+mn-cs"/>
                  </a:rPr>
                  <a:t>【</a:t>
                </a:r>
                <a:r>
                  <a:rPr kumimoji="1" lang="ja-JP" altLang="en-US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HG丸ｺﾞｼｯｸM-PRO" panose="020F0600000000000000" pitchFamily="50" charset="-128"/>
                    <a:ea typeface="HG丸ｺﾞｼｯｸM-PRO" panose="020F0600000000000000" pitchFamily="50" charset="-128"/>
                    <a:cs typeface="+mn-cs"/>
                  </a:rPr>
                  <a:t>良好な港湾環境</a:t>
                </a:r>
                <a:r>
                  <a:rPr kumimoji="1" lang="en-US" altLang="ja-JP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HG丸ｺﾞｼｯｸM-PRO" panose="020F0600000000000000" pitchFamily="50" charset="-128"/>
                    <a:ea typeface="HG丸ｺﾞｼｯｸM-PRO" panose="020F0600000000000000" pitchFamily="50" charset="-128"/>
                    <a:cs typeface="+mn-cs"/>
                  </a:rPr>
                  <a:t>】</a:t>
                </a:r>
                <a:endParaRPr kumimoji="1" lang="ja-JP" alt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+mn-cs"/>
                </a:endParaRPr>
              </a:p>
            </p:txBody>
          </p:sp>
          <p:sp>
            <p:nvSpPr>
              <p:cNvPr id="59" name="二等辺三角形 58"/>
              <p:cNvSpPr/>
              <p:nvPr/>
            </p:nvSpPr>
            <p:spPr>
              <a:xfrm rot="5400000">
                <a:off x="3757697" y="4002123"/>
                <a:ext cx="1466985" cy="314631"/>
              </a:xfrm>
              <a:prstGeom prst="triangle">
                <a:avLst>
                  <a:gd name="adj" fmla="val 49584"/>
                </a:avLst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游ゴシック" panose="020B0400000000000000" pitchFamily="50" charset="-128"/>
                  <a:cs typeface="+mn-cs"/>
                </a:endParaRPr>
              </a:p>
            </p:txBody>
          </p:sp>
          <p:sp>
            <p:nvSpPr>
              <p:cNvPr id="60" name="テキスト ボックス 59"/>
              <p:cNvSpPr txBox="1"/>
              <p:nvPr/>
            </p:nvSpPr>
            <p:spPr>
              <a:xfrm>
                <a:off x="4690464" y="3850570"/>
                <a:ext cx="1407018" cy="679125"/>
              </a:xfrm>
              <a:prstGeom prst="roundRect">
                <a:avLst>
                  <a:gd name="adj" fmla="val 26982"/>
                </a:avLst>
              </a:prstGeom>
              <a:gradFill flip="none" rotWithShape="1">
                <a:gsLst>
                  <a:gs pos="0">
                    <a:schemeClr val="accent4">
                      <a:lumMod val="5000"/>
                      <a:lumOff val="95000"/>
                    </a:schemeClr>
                  </a:gs>
                  <a:gs pos="74000">
                    <a:schemeClr val="accent4">
                      <a:lumMod val="45000"/>
                      <a:lumOff val="55000"/>
                    </a:schemeClr>
                  </a:gs>
                  <a:gs pos="83000">
                    <a:schemeClr val="accent4">
                      <a:lumMod val="45000"/>
                      <a:lumOff val="55000"/>
                    </a:schemeClr>
                  </a:gs>
                  <a:gs pos="100000">
                    <a:schemeClr val="accent4">
                      <a:lumMod val="30000"/>
                      <a:lumOff val="70000"/>
                    </a:schemeClr>
                  </a:gs>
                </a:gsLst>
                <a:lin ang="5400000" scaled="1"/>
                <a:tileRect/>
              </a:gradFill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ja-JP" altLang="en-US" sz="20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HG丸ｺﾞｼｯｸM-PRO" panose="020F0600000000000000" pitchFamily="50" charset="-128"/>
                    <a:ea typeface="HG丸ｺﾞｼｯｸM-PRO" panose="020F0600000000000000" pitchFamily="50" charset="-128"/>
                    <a:cs typeface="+mn-cs"/>
                  </a:rPr>
                  <a:t> </a:t>
                </a:r>
                <a:r>
                  <a:rPr kumimoji="1" lang="ja-JP" altLang="en-US" sz="19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HG丸ｺﾞｼｯｸM-PRO" panose="020F0600000000000000" pitchFamily="50" charset="-128"/>
                    <a:ea typeface="HG丸ｺﾞｼｯｸM-PRO" panose="020F0600000000000000" pitchFamily="50" charset="-128"/>
                    <a:cs typeface="+mn-cs"/>
                  </a:rPr>
                  <a:t>大 阪 ・ 関 西 の</a:t>
                </a:r>
                <a:endParaRPr kumimoji="1" lang="en-US" altLang="ja-JP" sz="19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+mn-cs"/>
                </a:endParaRPr>
              </a:p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ja-JP" altLang="en-US" sz="19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HG丸ｺﾞｼｯｸM-PRO" panose="020F0600000000000000" pitchFamily="50" charset="-128"/>
                    <a:ea typeface="HG丸ｺﾞｼｯｸM-PRO" panose="020F0600000000000000" pitchFamily="50" charset="-128"/>
                    <a:cs typeface="+mn-cs"/>
                  </a:rPr>
                  <a:t>経 済</a:t>
                </a:r>
                <a:r>
                  <a:rPr kumimoji="1" lang="ja-JP" altLang="en-US" sz="19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HG丸ｺﾞｼｯｸM-PRO" panose="020F0600000000000000" pitchFamily="50" charset="-128"/>
                    <a:ea typeface="HG丸ｺﾞｼｯｸM-PRO" panose="020F0600000000000000" pitchFamily="50" charset="-128"/>
                    <a:cs typeface="+mn-cs"/>
                  </a:rPr>
                  <a:t>・</a:t>
                </a:r>
                <a:r>
                  <a:rPr kumimoji="1" lang="ja-JP" altLang="en-US" sz="19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HG丸ｺﾞｼｯｸM-PRO" panose="020F0600000000000000" pitchFamily="50" charset="-128"/>
                    <a:ea typeface="HG丸ｺﾞｼｯｸM-PRO" panose="020F0600000000000000" pitchFamily="50" charset="-128"/>
                    <a:cs typeface="+mn-cs"/>
                  </a:rPr>
                  <a:t>産 業</a:t>
                </a:r>
                <a:endParaRPr kumimoji="1" lang="en-US" altLang="ja-JP" sz="19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+mn-cs"/>
                </a:endParaRPr>
              </a:p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ja-JP" altLang="en-US" sz="19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HG丸ｺﾞｼｯｸM-PRO" panose="020F0600000000000000" pitchFamily="50" charset="-128"/>
                    <a:ea typeface="HG丸ｺﾞｼｯｸM-PRO" panose="020F0600000000000000" pitchFamily="50" charset="-128"/>
                    <a:cs typeface="+mn-cs"/>
                  </a:rPr>
                  <a:t>活 動 の 発 展</a:t>
                </a:r>
                <a:endParaRPr kumimoji="1" lang="ja-JP" altLang="en-US" sz="19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+mn-cs"/>
                </a:endParaRPr>
              </a:p>
            </p:txBody>
          </p:sp>
          <p:sp>
            <p:nvSpPr>
              <p:cNvPr id="61" name="角丸四角形 60"/>
              <p:cNvSpPr/>
              <p:nvPr/>
            </p:nvSpPr>
            <p:spPr>
              <a:xfrm>
                <a:off x="305834" y="4172168"/>
                <a:ext cx="1567172" cy="468000"/>
              </a:xfrm>
              <a:prstGeom prst="roundRect">
                <a:avLst>
                  <a:gd name="adj" fmla="val 50000"/>
                </a:avLst>
              </a:prstGeom>
              <a:gradFill flip="none" rotWithShape="1">
                <a:gsLst>
                  <a:gs pos="0">
                    <a:schemeClr val="accent3">
                      <a:lumMod val="0"/>
                      <a:lumOff val="100000"/>
                    </a:schemeClr>
                  </a:gs>
                  <a:gs pos="35000">
                    <a:schemeClr val="accent3">
                      <a:lumMod val="0"/>
                      <a:lumOff val="100000"/>
                    </a:schemeClr>
                  </a:gs>
                  <a:gs pos="100000">
                    <a:schemeClr val="accent3">
                      <a:lumMod val="100000"/>
                    </a:schemeClr>
                  </a:gs>
                </a:gsLst>
                <a:path path="circle">
                  <a:fillToRect l="50000" t="-80000" r="50000" b="180000"/>
                </a:path>
                <a:tileRect/>
              </a:gra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ja-JP" altLang="en-US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HG丸ｺﾞｼｯｸM-PRO" panose="020F0600000000000000" pitchFamily="50" charset="-128"/>
                    <a:ea typeface="HG丸ｺﾞｼｯｸM-PRO" panose="020F0600000000000000" pitchFamily="50" charset="-128"/>
                    <a:cs typeface="+mn-cs"/>
                  </a:rPr>
                  <a:t>ヒ　</a:t>
                </a:r>
                <a:r>
                  <a:rPr kumimoji="1" lang="ja-JP" altLang="en-US" sz="16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HG丸ｺﾞｼｯｸM-PRO" panose="020F0600000000000000" pitchFamily="50" charset="-128"/>
                    <a:ea typeface="HG丸ｺﾞｼｯｸM-PRO" panose="020F0600000000000000" pitchFamily="50" charset="-128"/>
                    <a:cs typeface="+mn-cs"/>
                  </a:rPr>
                  <a:t>ト　</a:t>
                </a:r>
                <a:r>
                  <a:rPr kumimoji="1" lang="ja-JP" altLang="en-US" sz="12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HG丸ｺﾞｼｯｸM-PRO" panose="020F0600000000000000" pitchFamily="50" charset="-128"/>
                    <a:ea typeface="HG丸ｺﾞｼｯｸM-PRO" panose="020F0600000000000000" pitchFamily="50" charset="-128"/>
                    <a:cs typeface="+mn-cs"/>
                  </a:rPr>
                  <a:t>の交流</a:t>
                </a:r>
                <a:endParaRPr kumimoji="1" lang="en-US" altLang="ja-JP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+mn-cs"/>
                </a:endParaRPr>
              </a:p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en-US" altLang="ja-JP" sz="12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HG丸ｺﾞｼｯｸM-PRO" panose="020F0600000000000000" pitchFamily="50" charset="-128"/>
                    <a:ea typeface="HG丸ｺﾞｼｯｸM-PRO" panose="020F0600000000000000" pitchFamily="50" charset="-128"/>
                    <a:cs typeface="+mn-cs"/>
                  </a:rPr>
                  <a:t>【</a:t>
                </a:r>
                <a:r>
                  <a:rPr kumimoji="1" lang="ja-JP" altLang="en-US" sz="12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HG丸ｺﾞｼｯｸM-PRO" panose="020F0600000000000000" pitchFamily="50" charset="-128"/>
                    <a:ea typeface="HG丸ｺﾞｼｯｸM-PRO" panose="020F0600000000000000" pitchFamily="50" charset="-128"/>
                    <a:cs typeface="+mn-cs"/>
                  </a:rPr>
                  <a:t>クルーズ・まちづくり</a:t>
                </a:r>
                <a:r>
                  <a:rPr kumimoji="1" lang="en-US" altLang="ja-JP" sz="12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HG丸ｺﾞｼｯｸM-PRO" panose="020F0600000000000000" pitchFamily="50" charset="-128"/>
                    <a:ea typeface="HG丸ｺﾞｼｯｸM-PRO" panose="020F0600000000000000" pitchFamily="50" charset="-128"/>
                    <a:cs typeface="+mn-cs"/>
                  </a:rPr>
                  <a:t>】</a:t>
                </a:r>
              </a:p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ja-JP" altLang="en-US" sz="12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HG丸ｺﾞｼｯｸM-PRO" panose="020F0600000000000000" pitchFamily="50" charset="-128"/>
                    <a:ea typeface="HG丸ｺﾞｼｯｸM-PRO" panose="020F0600000000000000" pitchFamily="50" charset="-128"/>
                    <a:cs typeface="+mn-cs"/>
                  </a:rPr>
                  <a:t>（「お断りゼロ」など）</a:t>
                </a:r>
                <a:endParaRPr kumimoji="1" lang="en-US" altLang="ja-JP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+mn-cs"/>
                </a:endParaRPr>
              </a:p>
            </p:txBody>
          </p:sp>
          <p:sp>
            <p:nvSpPr>
              <p:cNvPr id="62" name="角丸四角形 61"/>
              <p:cNvSpPr/>
              <p:nvPr/>
            </p:nvSpPr>
            <p:spPr>
              <a:xfrm>
                <a:off x="1473681" y="3425436"/>
                <a:ext cx="1620000" cy="468000"/>
              </a:xfrm>
              <a:prstGeom prst="roundRect">
                <a:avLst>
                  <a:gd name="adj" fmla="val 50000"/>
                </a:avLst>
              </a:prstGeom>
              <a:gradFill flip="none" rotWithShape="1">
                <a:gsLst>
                  <a:gs pos="0">
                    <a:schemeClr val="accent3">
                      <a:lumMod val="0"/>
                      <a:lumOff val="100000"/>
                    </a:schemeClr>
                  </a:gs>
                  <a:gs pos="35000">
                    <a:schemeClr val="accent3">
                      <a:lumMod val="0"/>
                      <a:lumOff val="100000"/>
                    </a:schemeClr>
                  </a:gs>
                  <a:gs pos="100000">
                    <a:schemeClr val="accent3">
                      <a:lumMod val="100000"/>
                    </a:schemeClr>
                  </a:gs>
                </a:gsLst>
                <a:path path="circle">
                  <a:fillToRect l="50000" t="-80000" r="50000" b="180000"/>
                </a:path>
                <a:tileRect/>
              </a:gra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ja-JP" altLang="en-US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HG丸ｺﾞｼｯｸM-PRO" panose="020F0600000000000000" pitchFamily="50" charset="-128"/>
                    <a:ea typeface="HG丸ｺﾞｼｯｸM-PRO" panose="020F0600000000000000" pitchFamily="50" charset="-128"/>
                    <a:cs typeface="+mn-cs"/>
                  </a:rPr>
                  <a:t>モ　</a:t>
                </a:r>
                <a:r>
                  <a:rPr kumimoji="1" lang="ja-JP" altLang="en-US" sz="16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HG丸ｺﾞｼｯｸM-PRO" panose="020F0600000000000000" pitchFamily="50" charset="-128"/>
                    <a:ea typeface="HG丸ｺﾞｼｯｸM-PRO" panose="020F0600000000000000" pitchFamily="50" charset="-128"/>
                    <a:cs typeface="+mn-cs"/>
                  </a:rPr>
                  <a:t>ノ　</a:t>
                </a:r>
                <a:r>
                  <a:rPr kumimoji="1" lang="ja-JP" altLang="en-US" sz="12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HG丸ｺﾞｼｯｸM-PRO" panose="020F0600000000000000" pitchFamily="50" charset="-128"/>
                    <a:ea typeface="HG丸ｺﾞｼｯｸM-PRO" panose="020F0600000000000000" pitchFamily="50" charset="-128"/>
                    <a:cs typeface="+mn-cs"/>
                  </a:rPr>
                  <a:t>の交流</a:t>
                </a:r>
                <a:endParaRPr kumimoji="1" lang="en-US" altLang="ja-JP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+mn-cs"/>
                </a:endParaRPr>
              </a:p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en-US" altLang="ja-JP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HG丸ｺﾞｼｯｸM-PRO" panose="020F0600000000000000" pitchFamily="50" charset="-128"/>
                    <a:ea typeface="HG丸ｺﾞｼｯｸM-PRO" panose="020F0600000000000000" pitchFamily="50" charset="-128"/>
                    <a:cs typeface="+mn-cs"/>
                  </a:rPr>
                  <a:t>【</a:t>
                </a:r>
                <a:r>
                  <a:rPr kumimoji="1" lang="ja-JP" altLang="en-US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HG丸ｺﾞｼｯｸM-PRO" panose="020F0600000000000000" pitchFamily="50" charset="-128"/>
                    <a:ea typeface="HG丸ｺﾞｼｯｸM-PRO" panose="020F0600000000000000" pitchFamily="50" charset="-128"/>
                    <a:cs typeface="+mn-cs"/>
                  </a:rPr>
                  <a:t>港湾物流</a:t>
                </a:r>
                <a:r>
                  <a:rPr kumimoji="1" lang="en-US" altLang="ja-JP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HG丸ｺﾞｼｯｸM-PRO" panose="020F0600000000000000" pitchFamily="50" charset="-128"/>
                    <a:ea typeface="HG丸ｺﾞｼｯｸM-PRO" panose="020F0600000000000000" pitchFamily="50" charset="-128"/>
                    <a:cs typeface="+mn-cs"/>
                  </a:rPr>
                  <a:t>】</a:t>
                </a:r>
              </a:p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ja-JP" altLang="en-US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HG丸ｺﾞｼｯｸM-PRO" panose="020F0600000000000000" pitchFamily="50" charset="-128"/>
                    <a:ea typeface="HG丸ｺﾞｼｯｸM-PRO" panose="020F0600000000000000" pitchFamily="50" charset="-128"/>
                    <a:cs typeface="+mn-cs"/>
                  </a:rPr>
                  <a:t>（コンテナ・中古車など）</a:t>
                </a:r>
              </a:p>
            </p:txBody>
          </p:sp>
          <p:sp>
            <p:nvSpPr>
              <p:cNvPr id="63" name="角丸四角形 62"/>
              <p:cNvSpPr/>
              <p:nvPr/>
            </p:nvSpPr>
            <p:spPr>
              <a:xfrm>
                <a:off x="2745492" y="4171974"/>
                <a:ext cx="1432806" cy="468000"/>
              </a:xfrm>
              <a:prstGeom prst="roundRect">
                <a:avLst>
                  <a:gd name="adj" fmla="val 50000"/>
                </a:avLst>
              </a:prstGeom>
              <a:gradFill flip="none" rotWithShape="1">
                <a:gsLst>
                  <a:gs pos="0">
                    <a:schemeClr val="accent3">
                      <a:lumMod val="0"/>
                      <a:lumOff val="100000"/>
                    </a:schemeClr>
                  </a:gs>
                  <a:gs pos="35000">
                    <a:schemeClr val="accent3">
                      <a:lumMod val="0"/>
                      <a:lumOff val="100000"/>
                    </a:schemeClr>
                  </a:gs>
                  <a:gs pos="100000">
                    <a:schemeClr val="accent3">
                      <a:lumMod val="100000"/>
                    </a:schemeClr>
                  </a:gs>
                </a:gsLst>
                <a:path path="circle">
                  <a:fillToRect l="50000" t="-80000" r="50000" b="180000"/>
                </a:path>
                <a:tileRect/>
              </a:gra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ja-JP" altLang="en-US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HG丸ｺﾞｼｯｸM-PRO" panose="020F0600000000000000" pitchFamily="50" charset="-128"/>
                    <a:ea typeface="HG丸ｺﾞｼｯｸM-PRO" panose="020F0600000000000000" pitchFamily="50" charset="-128"/>
                    <a:cs typeface="+mn-cs"/>
                  </a:rPr>
                  <a:t>コ　</a:t>
                </a:r>
                <a:r>
                  <a:rPr kumimoji="1" lang="ja-JP" altLang="en-US" sz="16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HG丸ｺﾞｼｯｸM-PRO" panose="020F0600000000000000" pitchFamily="50" charset="-128"/>
                    <a:ea typeface="HG丸ｺﾞｼｯｸM-PRO" panose="020F0600000000000000" pitchFamily="50" charset="-128"/>
                    <a:cs typeface="+mn-cs"/>
                  </a:rPr>
                  <a:t>ト　</a:t>
                </a:r>
                <a:r>
                  <a:rPr kumimoji="1" lang="ja-JP" altLang="en-US" sz="12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HG丸ｺﾞｼｯｸM-PRO" panose="020F0600000000000000" pitchFamily="50" charset="-128"/>
                    <a:ea typeface="HG丸ｺﾞｼｯｸM-PRO" panose="020F0600000000000000" pitchFamily="50" charset="-128"/>
                    <a:cs typeface="+mn-cs"/>
                  </a:rPr>
                  <a:t>の</a:t>
                </a:r>
                <a:r>
                  <a:rPr kumimoji="1" lang="ja-JP" altLang="en-US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HG丸ｺﾞｼｯｸM-PRO" panose="020F0600000000000000" pitchFamily="50" charset="-128"/>
                    <a:ea typeface="HG丸ｺﾞｼｯｸM-PRO" panose="020F0600000000000000" pitchFamily="50" charset="-128"/>
                    <a:cs typeface="+mn-cs"/>
                  </a:rPr>
                  <a:t>交流</a:t>
                </a:r>
                <a:endParaRPr kumimoji="1" lang="en-US" altLang="ja-JP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+mn-cs"/>
                </a:endParaRPr>
              </a:p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en-US" altLang="ja-JP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HG丸ｺﾞｼｯｸM-PRO" panose="020F0600000000000000" pitchFamily="50" charset="-128"/>
                    <a:ea typeface="HG丸ｺﾞｼｯｸM-PRO" panose="020F0600000000000000" pitchFamily="50" charset="-128"/>
                    <a:cs typeface="+mn-cs"/>
                  </a:rPr>
                  <a:t>【</a:t>
                </a:r>
                <a:r>
                  <a:rPr kumimoji="1" lang="ja-JP" altLang="en-US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HG丸ｺﾞｼｯｸM-PRO" panose="020F0600000000000000" pitchFamily="50" charset="-128"/>
                    <a:ea typeface="HG丸ｺﾞｼｯｸM-PRO" panose="020F0600000000000000" pitchFamily="50" charset="-128"/>
                    <a:cs typeface="+mn-cs"/>
                  </a:rPr>
                  <a:t>システム</a:t>
                </a:r>
                <a:r>
                  <a:rPr kumimoji="1" lang="en-US" altLang="ja-JP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HG丸ｺﾞｼｯｸM-PRO" panose="020F0600000000000000" pitchFamily="50" charset="-128"/>
                    <a:ea typeface="HG丸ｺﾞｼｯｸM-PRO" panose="020F0600000000000000" pitchFamily="50" charset="-128"/>
                    <a:cs typeface="+mn-cs"/>
                  </a:rPr>
                  <a:t>】</a:t>
                </a:r>
              </a:p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ja-JP" altLang="en-US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HG丸ｺﾞｼｯｸM-PRO" panose="020F0600000000000000" pitchFamily="50" charset="-128"/>
                    <a:ea typeface="HG丸ｺﾞｼｯｸM-PRO" panose="020F0600000000000000" pitchFamily="50" charset="-128"/>
                    <a:cs typeface="+mn-cs"/>
                  </a:rPr>
                  <a:t>（組織</a:t>
                </a:r>
                <a:r>
                  <a:rPr kumimoji="1" lang="ja-JP" altLang="en-US" sz="12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HG丸ｺﾞｼｯｸM-PRO" panose="020F0600000000000000" pitchFamily="50" charset="-128"/>
                    <a:ea typeface="HG丸ｺﾞｼｯｸM-PRO" panose="020F0600000000000000" pitchFamily="50" charset="-128"/>
                    <a:cs typeface="+mn-cs"/>
                  </a:rPr>
                  <a:t>統合・効率化</a:t>
                </a:r>
                <a:r>
                  <a:rPr kumimoji="1" lang="ja-JP" altLang="en-US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HG丸ｺﾞｼｯｸM-PRO" panose="020F0600000000000000" pitchFamily="50" charset="-128"/>
                    <a:ea typeface="HG丸ｺﾞｼｯｸM-PRO" panose="020F0600000000000000" pitchFamily="50" charset="-128"/>
                    <a:cs typeface="+mn-cs"/>
                  </a:rPr>
                  <a:t>）</a:t>
                </a:r>
                <a:endParaRPr kumimoji="1" lang="en-US" altLang="ja-JP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+mn-cs"/>
                </a:endParaRPr>
              </a:p>
            </p:txBody>
          </p:sp>
          <p:sp>
            <p:nvSpPr>
              <p:cNvPr id="64" name="角丸四角形 63"/>
              <p:cNvSpPr/>
              <p:nvPr/>
            </p:nvSpPr>
            <p:spPr>
              <a:xfrm>
                <a:off x="163240" y="3342708"/>
                <a:ext cx="4116357" cy="1725530"/>
              </a:xfrm>
              <a:prstGeom prst="roundRect">
                <a:avLst>
                  <a:gd name="adj" fmla="val 5509"/>
                </a:avLst>
              </a:prstGeom>
              <a:noFill/>
              <a:ln w="63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游ゴシック" panose="020B0400000000000000" pitchFamily="50" charset="-128"/>
                  <a:cs typeface="+mn-cs"/>
                </a:endParaRPr>
              </a:p>
            </p:txBody>
          </p:sp>
        </p:grpSp>
        <p:sp>
          <p:nvSpPr>
            <p:cNvPr id="65" name="楕円 64"/>
            <p:cNvSpPr/>
            <p:nvPr/>
          </p:nvSpPr>
          <p:spPr>
            <a:xfrm>
              <a:off x="3956541" y="9089449"/>
              <a:ext cx="1544384" cy="747283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16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游ゴシック" panose="020B0400000000000000" pitchFamily="50" charset="-128"/>
                  <a:cs typeface="+mn-cs"/>
                </a:rPr>
                <a:t>相乗効果</a:t>
              </a:r>
              <a:endParaRPr kumimoji="1" lang="ja-JP" alt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</p:grpSp>
      <p:sp>
        <p:nvSpPr>
          <p:cNvPr id="26" name="正方形/長方形 25"/>
          <p:cNvSpPr/>
          <p:nvPr/>
        </p:nvSpPr>
        <p:spPr>
          <a:xfrm>
            <a:off x="2113935" y="15166330"/>
            <a:ext cx="3516771" cy="42097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400" b="0" i="0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  <a:cs typeface="+mn-cs"/>
              </a:rPr>
              <a:t>【</a:t>
            </a:r>
            <a:r>
              <a:rPr kumimoji="1" lang="ja-JP" altLang="en-US" sz="1400" b="0" i="0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  <a:cs typeface="+mn-cs"/>
              </a:rPr>
              <a:t>モノの交流、コンテナターミナル</a:t>
            </a:r>
            <a:r>
              <a:rPr kumimoji="1" lang="en-US" altLang="ja-JP" sz="1400" b="0" i="0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  <a:cs typeface="+mn-cs"/>
              </a:rPr>
              <a:t>】</a:t>
            </a:r>
            <a:endParaRPr kumimoji="1" lang="ja-JP" altLang="en-US" sz="1400" b="0" i="0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ＭＳ Ｐゴシック" panose="020B0600070205080204" pitchFamily="50" charset="-128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31" name="正方形/長方形 30"/>
          <p:cNvSpPr/>
          <p:nvPr/>
        </p:nvSpPr>
        <p:spPr>
          <a:xfrm>
            <a:off x="5806937" y="11703894"/>
            <a:ext cx="5829393" cy="6924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11200" indent="-711200"/>
            <a:r>
              <a:rPr lang="en-US" altLang="ja-JP" sz="1300" kern="100" dirty="0" smtClean="0">
                <a:latin typeface="ＭＳ Ｐ明朝" panose="02020600040205080304" pitchFamily="18" charset="-128"/>
                <a:ea typeface="ＭＳ Ｐ明朝" panose="02020600040205080304" pitchFamily="18" charset="-128"/>
                <a:cs typeface="Times New Roman" panose="02020603050405020304" pitchFamily="18" charset="0"/>
              </a:rPr>
              <a:t>※RORO</a:t>
            </a:r>
            <a:r>
              <a:rPr lang="ja-JP" altLang="en-US" sz="1300" kern="100" dirty="0" smtClean="0">
                <a:latin typeface="ＭＳ Ｐ明朝" panose="02020600040205080304" pitchFamily="18" charset="-128"/>
                <a:ea typeface="ＭＳ Ｐ明朝" panose="02020600040205080304" pitchFamily="18" charset="-128"/>
                <a:cs typeface="Times New Roman" panose="02020603050405020304" pitchFamily="18" charset="0"/>
              </a:rPr>
              <a:t>船・・・</a:t>
            </a:r>
            <a:r>
              <a:rPr lang="en-US" altLang="ja-JP" sz="1300" dirty="0" smtClean="0">
                <a:latin typeface="ＭＳ Ｐ明朝" panose="02020600040205080304" pitchFamily="18" charset="-128"/>
                <a:ea typeface="ＭＳ Ｐ明朝" panose="02020600040205080304" pitchFamily="18" charset="-128"/>
              </a:rPr>
              <a:t>Roll </a:t>
            </a:r>
            <a:r>
              <a:rPr lang="en-US" altLang="ja-JP" sz="1300" dirty="0">
                <a:latin typeface="ＭＳ Ｐ明朝" panose="02020600040205080304" pitchFamily="18" charset="-128"/>
                <a:ea typeface="ＭＳ Ｐ明朝" panose="02020600040205080304" pitchFamily="18" charset="-128"/>
              </a:rPr>
              <a:t>On Roll Off Ship</a:t>
            </a:r>
            <a:r>
              <a:rPr lang="ja-JP" altLang="en-US" sz="1300" dirty="0">
                <a:latin typeface="ＭＳ Ｐ明朝" panose="02020600040205080304" pitchFamily="18" charset="-128"/>
                <a:ea typeface="ＭＳ Ｐ明朝" panose="02020600040205080304" pitchFamily="18" charset="-128"/>
              </a:rPr>
              <a:t>（ロールオンロールオフ船）の</a:t>
            </a:r>
            <a:r>
              <a:rPr lang="ja-JP" altLang="en-US" sz="1300" dirty="0" smtClean="0">
                <a:latin typeface="ＭＳ Ｐ明朝" panose="02020600040205080304" pitchFamily="18" charset="-128"/>
                <a:ea typeface="ＭＳ Ｐ明朝" panose="02020600040205080304" pitchFamily="18" charset="-128"/>
              </a:rPr>
              <a:t>略で、船</a:t>
            </a:r>
            <a:r>
              <a:rPr lang="ja-JP" altLang="en-US" sz="1300" dirty="0">
                <a:latin typeface="ＭＳ Ｐ明朝" panose="02020600040205080304" pitchFamily="18" charset="-128"/>
                <a:ea typeface="ＭＳ Ｐ明朝" panose="02020600040205080304" pitchFamily="18" charset="-128"/>
              </a:rPr>
              <a:t>の中</a:t>
            </a:r>
            <a:r>
              <a:rPr lang="ja-JP" altLang="en-US" sz="1300" dirty="0" smtClean="0">
                <a:latin typeface="ＭＳ Ｐ明朝" panose="02020600040205080304" pitchFamily="18" charset="-128"/>
                <a:ea typeface="ＭＳ Ｐ明朝" panose="02020600040205080304" pitchFamily="18" charset="-128"/>
              </a:rPr>
              <a:t>に</a:t>
            </a:r>
            <a:endParaRPr lang="en-US" altLang="ja-JP" sz="1300" dirty="0" smtClean="0">
              <a:latin typeface="ＭＳ Ｐ明朝" panose="02020600040205080304" pitchFamily="18" charset="-128"/>
              <a:ea typeface="ＭＳ Ｐ明朝" panose="02020600040205080304" pitchFamily="18" charset="-128"/>
            </a:endParaRPr>
          </a:p>
          <a:p>
            <a:pPr marL="711200" indent="-711200"/>
            <a:r>
              <a:rPr lang="ja-JP" altLang="en-US" sz="1300" dirty="0">
                <a:latin typeface="ＭＳ Ｐ明朝" panose="02020600040205080304" pitchFamily="18" charset="-128"/>
                <a:ea typeface="ＭＳ Ｐ明朝" panose="02020600040205080304" pitchFamily="18" charset="-128"/>
              </a:rPr>
              <a:t>　</a:t>
            </a:r>
            <a:r>
              <a:rPr lang="ja-JP" altLang="en-US" sz="1300" dirty="0" smtClean="0">
                <a:latin typeface="ＭＳ Ｐ明朝" panose="02020600040205080304" pitchFamily="18" charset="-128"/>
                <a:ea typeface="ＭＳ Ｐ明朝" panose="02020600040205080304" pitchFamily="18" charset="-128"/>
              </a:rPr>
              <a:t>　　　　　　　　トレーラー</a:t>
            </a:r>
            <a:r>
              <a:rPr lang="ja-JP" altLang="en-US" sz="1300" dirty="0">
                <a:latin typeface="ＭＳ Ｐ明朝" panose="02020600040205080304" pitchFamily="18" charset="-128"/>
                <a:ea typeface="ＭＳ Ｐ明朝" panose="02020600040205080304" pitchFamily="18" charset="-128"/>
              </a:rPr>
              <a:t>が自走して乗り込むことが可能な構造となっており、</a:t>
            </a:r>
            <a:r>
              <a:rPr lang="ja-JP" altLang="en-US" sz="1300" dirty="0" smtClean="0">
                <a:latin typeface="ＭＳ Ｐ明朝" panose="02020600040205080304" pitchFamily="18" charset="-128"/>
                <a:ea typeface="ＭＳ Ｐ明朝" panose="02020600040205080304" pitchFamily="18" charset="-128"/>
              </a:rPr>
              <a:t>クレー</a:t>
            </a:r>
            <a:endParaRPr lang="en-US" altLang="ja-JP" sz="1300" dirty="0" smtClean="0">
              <a:latin typeface="ＭＳ Ｐ明朝" panose="02020600040205080304" pitchFamily="18" charset="-128"/>
              <a:ea typeface="ＭＳ Ｐ明朝" panose="02020600040205080304" pitchFamily="18" charset="-128"/>
            </a:endParaRPr>
          </a:p>
          <a:p>
            <a:pPr marL="711200" indent="-711200"/>
            <a:r>
              <a:rPr lang="ja-JP" altLang="en-US" sz="1300" dirty="0">
                <a:latin typeface="ＭＳ Ｐ明朝" panose="02020600040205080304" pitchFamily="18" charset="-128"/>
                <a:ea typeface="ＭＳ Ｐ明朝" panose="02020600040205080304" pitchFamily="18" charset="-128"/>
              </a:rPr>
              <a:t>　</a:t>
            </a:r>
            <a:r>
              <a:rPr lang="ja-JP" altLang="en-US" sz="1300" dirty="0" smtClean="0">
                <a:latin typeface="ＭＳ Ｐ明朝" panose="02020600040205080304" pitchFamily="18" charset="-128"/>
                <a:ea typeface="ＭＳ Ｐ明朝" panose="02020600040205080304" pitchFamily="18" charset="-128"/>
              </a:rPr>
              <a:t>　　　　　　　　ンを使わずに直接貨物の積み降ろしができる。</a:t>
            </a:r>
            <a:endParaRPr lang="ja-JP" altLang="en-US" sz="1300" dirty="0">
              <a:latin typeface="ＭＳ Ｐ明朝" panose="02020600040205080304" pitchFamily="18" charset="-128"/>
              <a:ea typeface="ＭＳ Ｐ明朝" panose="02020600040205080304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430381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6704</TotalTime>
  <Words>1056</Words>
  <Application>Microsoft Office PowerPoint</Application>
  <PresentationFormat>ユーザー設定</PresentationFormat>
  <Paragraphs>67</Paragraphs>
  <Slides>2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10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2</vt:i4>
      </vt:variant>
    </vt:vector>
  </HeadingPairs>
  <TitlesOfParts>
    <vt:vector size="13" baseType="lpstr">
      <vt:lpstr>HG丸ｺﾞｼｯｸM-PRO</vt:lpstr>
      <vt:lpstr>ＭＳ Ｐゴシック</vt:lpstr>
      <vt:lpstr>ＭＳ Ｐ明朝</vt:lpstr>
      <vt:lpstr>游ゴシック</vt:lpstr>
      <vt:lpstr>游ゴシック Light</vt:lpstr>
      <vt:lpstr>Arial</vt:lpstr>
      <vt:lpstr>Calibri</vt:lpstr>
      <vt:lpstr>Calibri Light</vt:lpstr>
      <vt:lpstr>Century</vt:lpstr>
      <vt:lpstr>Times New Roman</vt:lpstr>
      <vt:lpstr>Office テーマ</vt:lpstr>
      <vt:lpstr>PowerPoint プレゼンテーション</vt:lpstr>
      <vt:lpstr>　２　コンセプト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大阪“港”ビジョン  （素案）</dc:title>
  <dc:creator>玉置　陽菜</dc:creator>
  <cp:lastModifiedBy>北尾　栄治</cp:lastModifiedBy>
  <cp:revision>715</cp:revision>
  <cp:lastPrinted>2020-08-31T05:45:32Z</cp:lastPrinted>
  <dcterms:modified xsi:type="dcterms:W3CDTF">2020-09-04T01:54:49Z</dcterms:modified>
</cp:coreProperties>
</file>